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9" r:id="rId4"/>
    <p:sldMasterId id="2147483648" r:id="rId5"/>
  </p:sldMasterIdLst>
  <p:notesMasterIdLst>
    <p:notesMasterId r:id="rId88"/>
  </p:notesMasterIdLst>
  <p:sldIdLst>
    <p:sldId id="256" r:id="rId6"/>
    <p:sldId id="257" r:id="rId7"/>
    <p:sldId id="4886" r:id="rId8"/>
    <p:sldId id="340" r:id="rId9"/>
    <p:sldId id="4673" r:id="rId10"/>
    <p:sldId id="2404" r:id="rId11"/>
    <p:sldId id="3108" r:id="rId12"/>
    <p:sldId id="4676" r:id="rId13"/>
    <p:sldId id="4677" r:id="rId14"/>
    <p:sldId id="4829" r:id="rId15"/>
    <p:sldId id="4831" r:id="rId16"/>
    <p:sldId id="4867" r:id="rId17"/>
    <p:sldId id="321" r:id="rId18"/>
    <p:sldId id="323" r:id="rId19"/>
    <p:sldId id="281" r:id="rId20"/>
    <p:sldId id="322" r:id="rId21"/>
    <p:sldId id="4888" r:id="rId22"/>
    <p:sldId id="341" r:id="rId23"/>
    <p:sldId id="4873" r:id="rId24"/>
    <p:sldId id="4825" r:id="rId25"/>
    <p:sldId id="4824" r:id="rId26"/>
    <p:sldId id="4884" r:id="rId27"/>
    <p:sldId id="4872" r:id="rId28"/>
    <p:sldId id="704" r:id="rId29"/>
    <p:sldId id="4883" r:id="rId30"/>
    <p:sldId id="901" r:id="rId31"/>
    <p:sldId id="2386" r:id="rId32"/>
    <p:sldId id="2387" r:id="rId33"/>
    <p:sldId id="2388" r:id="rId34"/>
    <p:sldId id="2389" r:id="rId35"/>
    <p:sldId id="342" r:id="rId36"/>
    <p:sldId id="344" r:id="rId37"/>
    <p:sldId id="295" r:id="rId38"/>
    <p:sldId id="326" r:id="rId39"/>
    <p:sldId id="327" r:id="rId40"/>
    <p:sldId id="328" r:id="rId41"/>
    <p:sldId id="329" r:id="rId42"/>
    <p:sldId id="330" r:id="rId43"/>
    <p:sldId id="331" r:id="rId44"/>
    <p:sldId id="284" r:id="rId45"/>
    <p:sldId id="319" r:id="rId46"/>
    <p:sldId id="4879" r:id="rId47"/>
    <p:sldId id="4877" r:id="rId48"/>
    <p:sldId id="4878" r:id="rId49"/>
    <p:sldId id="4876" r:id="rId50"/>
    <p:sldId id="4875" r:id="rId51"/>
    <p:sldId id="339" r:id="rId52"/>
    <p:sldId id="338" r:id="rId53"/>
    <p:sldId id="337" r:id="rId54"/>
    <p:sldId id="300" r:id="rId55"/>
    <p:sldId id="302" r:id="rId56"/>
    <p:sldId id="4889" r:id="rId57"/>
    <p:sldId id="4874" r:id="rId58"/>
    <p:sldId id="334" r:id="rId59"/>
    <p:sldId id="335" r:id="rId60"/>
    <p:sldId id="336" r:id="rId61"/>
    <p:sldId id="333" r:id="rId62"/>
    <p:sldId id="4880" r:id="rId63"/>
    <p:sldId id="270" r:id="rId64"/>
    <p:sldId id="274" r:id="rId65"/>
    <p:sldId id="275" r:id="rId66"/>
    <p:sldId id="308" r:id="rId67"/>
    <p:sldId id="304" r:id="rId68"/>
    <p:sldId id="309" r:id="rId69"/>
    <p:sldId id="311" r:id="rId70"/>
    <p:sldId id="312" r:id="rId71"/>
    <p:sldId id="303" r:id="rId72"/>
    <p:sldId id="314" r:id="rId73"/>
    <p:sldId id="307" r:id="rId74"/>
    <p:sldId id="315" r:id="rId75"/>
    <p:sldId id="310" r:id="rId76"/>
    <p:sldId id="305" r:id="rId77"/>
    <p:sldId id="306" r:id="rId78"/>
    <p:sldId id="313" r:id="rId79"/>
    <p:sldId id="316" r:id="rId80"/>
    <p:sldId id="332" r:id="rId81"/>
    <p:sldId id="324" r:id="rId82"/>
    <p:sldId id="4887" r:id="rId83"/>
    <p:sldId id="4678" r:id="rId84"/>
    <p:sldId id="4882" r:id="rId85"/>
    <p:sldId id="4881" r:id="rId86"/>
    <p:sldId id="271"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D14806-901B-511F-B222-B84A12E5B7B8}" name="Alvarez, Iraida (DESE)" initials="A(" userId="S::iraida.j.alvarez@mass.gov::66b89c24-7507-40c7-9620-66ed0feaf784" providerId="AD"/>
  <p188:author id="{DC6CD306-81AD-BC7D-16A2-05D9847175B0}" name="Woo, Lauren (DESE)" initials="WL" userId="S::lauren.woo@mass.gov::891b1bf9-83ca-4481-960c-a0625b521a43" providerId="AD"/>
  <p188:author id="{5935AF0D-C88F-DA02-7455-3D6A66FFDC33}" name="Fitzgerald, Patrick G. (DESE)" initials="F(" userId="S::patrick.g.fitzgerald2@mass.gov::53b36a70-9b83-456d-ba86-31a4afdf464c" providerId="AD"/>
  <p188:author id="{2469E821-F328-75A0-E3C5-2037EEE2F572}" name="Garell, Julie L. (DESE)" initials="G(" userId="S::julie.l.garell@mass.gov::ac148227-ae84-4e0c-b427-3b87ecb20e9a" providerId="AD"/>
  <p188:author id="{DB95473E-3799-72CB-965F-9EB89B56FFF3}" name="Daigle, Martha (DESE)" initials="MD" userId="S::Martha.S.Daigle@mass.gov::30cc7468-3554-4040-b5ec-110ac3e947d8" providerId="AD"/>
  <p188:author id="{3F602C5C-ED15-FC16-4B03-46E9ADDE3930}" name="Christo, Dimitri D. (DESE)" initials="CDD(" userId="S::dimitri.d.christo@mass.gov::f6874029-da51-4205-b36d-b8ddc7839279" providerId="AD"/>
  <p188:author id="{F0D0A25C-1152-AB87-4A03-191442AE67D4}" name="Daigle, Martha (DESE)" initials="DM" userId="S::martha.s.daigle@mass.gov::30cc7468-3554-4040-b5ec-110ac3e947d8" providerId="AD"/>
  <p188:author id="{7961FF5F-6533-BF5A-5B4D-A8A6AEABBD13}" name="Cruz, Jenny (DESE)" initials="CJ" userId="S::jenny.cruz@mass.gov::9acc5e5d-1e16-45d5-8416-f07c61d324d0" providerId="AD"/>
  <p188:author id="{41499271-2D33-ED90-2441-AF2210F20A6F}" name="Rastogi-Kelly, Vandana (DESE)" initials="VR" userId="S::Vandana.R.Rastogi-Kelly@mass.gov::04ea3925-efd3-4cb6-91ff-2bb834262727" providerId="AD"/>
  <p188:author id="{34E2AC71-14A6-BAF0-FE8D-5B7FC4B39284}" name="Camacho, Jamie L. (DESE)" initials="JC" userId="S::Jamie.L.Camacho@mass.gov::21f49f1e-e593-4860-b32e-bdd5656b5338" providerId="AD"/>
  <p188:author id="{4ED8E198-FC13-D569-2669-37EBEC834A14}" name="Tobey, Gregory (DESE)" initials="GT" userId="S::Gregory.Tobey@mass.gov::12968eda-ee05-4bb6-837b-2d6d4faa13b6" providerId="AD"/>
  <p188:author id="{9CA43CE2-546B-A27E-FF66-ADBBE95484C9}" name="Sahni, Amrita D. (DESE)" initials="AS" userId="S::Amrita.D.Sahni@mass.gov::6313d7e8-2463-49dd-9257-e9ab299d51d0" providerId="AD"/>
  <p188:author id="{29FDBAE2-41D5-162A-6036-D4D0D463F883}" name="Wakelin, Johanna (DESE)" initials="JW" userId="S::Johanna.Wakelin@mass.gov::861700f2-2647-4c79-b4e9-5d2ae7c7128a" providerId="AD"/>
  <p188:author id="{6ABF01F9-5982-37E0-2D93-4071B6BB4D63}" name="LoDuca-Towne, Kelsey (DESE)" initials="KL" userId="S::kelsey.loduca-towne@mass.gov::f03be8ce-807a-4f33-8b2e-6128f35343e9" providerId="AD"/>
  <p188:author id="{4F08D7FB-1392-BA33-72FA-90F2B7A61763}" name="Mao, Yu-Ping (DESE)" initials="MY" userId="S::yu-ping.mao@mass.gov::8534b1b7-a0d5-4f47-86c1-c5d493c1640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4782"/>
    <a:srgbClr val="347AB6"/>
    <a:srgbClr val="EFBC49"/>
    <a:srgbClr val="B5DFF3"/>
    <a:srgbClr val="EFF8FE"/>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6E5169-9878-4266-A9AF-6F3EE7C9D3AD}" v="2" dt="2025-08-22T13:39:44.0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386" autoAdjust="0"/>
  </p:normalViewPr>
  <p:slideViewPr>
    <p:cSldViewPr snapToGrid="0">
      <p:cViewPr varScale="1">
        <p:scale>
          <a:sx n="58" d="100"/>
          <a:sy n="58" d="100"/>
        </p:scale>
        <p:origin x="192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viewProps" Target="view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3.9054399806599527E-2"/>
          <c:y val="3.0380894228825658E-2"/>
          <c:w val="0.94458242021458705"/>
          <c:h val="0.91083681487357127"/>
        </c:manualLayout>
      </c:layout>
      <c:lineChart>
        <c:grouping val="standard"/>
        <c:varyColors val="0"/>
        <c:ser>
          <c:idx val="0"/>
          <c:order val="0"/>
          <c:tx>
            <c:strRef>
              <c:f>Sheet1!$B$1</c:f>
              <c:strCache>
                <c:ptCount val="1"/>
                <c:pt idx="0">
                  <c:v>Series 1</c:v>
                </c:pt>
              </c:strCache>
            </c:strRef>
          </c:tx>
          <c:spPr>
            <a:ln w="28575" cap="rnd">
              <a:solidFill>
                <a:schemeClr val="accent5">
                  <a:shade val="65000"/>
                </a:schemeClr>
              </a:solidFill>
              <a:round/>
            </a:ln>
            <a:effectLst/>
          </c:spPr>
          <c:marker>
            <c:symbol val="none"/>
          </c:marker>
          <c:dLbls>
            <c:delete val="1"/>
          </c:dLbls>
          <c:cat>
            <c:strRef>
              <c:f>Sheet1!$A$2:$A$17</c:f>
              <c:strCache>
                <c:ptCount val="16"/>
                <c:pt idx="0">
                  <c:v>FY 10</c:v>
                </c:pt>
                <c:pt idx="1">
                  <c:v>FY 11</c:v>
                </c:pt>
                <c:pt idx="2">
                  <c:v>FY 12</c:v>
                </c:pt>
                <c:pt idx="3">
                  <c:v>FY 13</c:v>
                </c:pt>
                <c:pt idx="4">
                  <c:v>FY 14</c:v>
                </c:pt>
                <c:pt idx="5">
                  <c:v>FY 15</c:v>
                </c:pt>
                <c:pt idx="6">
                  <c:v>FY 16</c:v>
                </c:pt>
                <c:pt idx="7">
                  <c:v>FY 17</c:v>
                </c:pt>
                <c:pt idx="8">
                  <c:v>FY 18</c:v>
                </c:pt>
                <c:pt idx="9">
                  <c:v>FY 19 </c:v>
                </c:pt>
                <c:pt idx="10">
                  <c:v>FY 20</c:v>
                </c:pt>
                <c:pt idx="11">
                  <c:v>FY 21</c:v>
                </c:pt>
                <c:pt idx="12">
                  <c:v>FY 22</c:v>
                </c:pt>
                <c:pt idx="13">
                  <c:v>FY 23</c:v>
                </c:pt>
                <c:pt idx="14">
                  <c:v>FY 24 </c:v>
                </c:pt>
                <c:pt idx="15">
                  <c:v>FY25</c:v>
                </c:pt>
              </c:strCache>
            </c:strRef>
          </c:cat>
          <c:val>
            <c:numRef>
              <c:f>Sheet1!$B$2:$B$17</c:f>
              <c:numCache>
                <c:formatCode>General</c:formatCode>
                <c:ptCount val="16"/>
                <c:pt idx="0">
                  <c:v>308</c:v>
                </c:pt>
                <c:pt idx="1">
                  <c:v>372</c:v>
                </c:pt>
                <c:pt idx="2">
                  <c:v>361</c:v>
                </c:pt>
                <c:pt idx="3">
                  <c:v>347</c:v>
                </c:pt>
                <c:pt idx="4">
                  <c:v>497</c:v>
                </c:pt>
                <c:pt idx="5">
                  <c:v>557</c:v>
                </c:pt>
                <c:pt idx="6">
                  <c:v>585</c:v>
                </c:pt>
                <c:pt idx="7">
                  <c:v>592</c:v>
                </c:pt>
                <c:pt idx="8">
                  <c:v>617</c:v>
                </c:pt>
                <c:pt idx="9">
                  <c:v>665</c:v>
                </c:pt>
                <c:pt idx="10">
                  <c:v>812</c:v>
                </c:pt>
                <c:pt idx="11">
                  <c:v>1379</c:v>
                </c:pt>
                <c:pt idx="12">
                  <c:v>1432</c:v>
                </c:pt>
                <c:pt idx="13">
                  <c:v>1602</c:v>
                </c:pt>
                <c:pt idx="14">
                  <c:v>2048</c:v>
                </c:pt>
                <c:pt idx="15">
                  <c:v>2021</c:v>
                </c:pt>
              </c:numCache>
            </c:numRef>
          </c:val>
          <c:smooth val="0"/>
          <c:extLst>
            <c:ext xmlns:c16="http://schemas.microsoft.com/office/drawing/2014/chart" uri="{C3380CC4-5D6E-409C-BE32-E72D297353CC}">
              <c16:uniqueId val="{00000000-DD89-429E-9CF7-814CAFE8FFC7}"/>
            </c:ext>
          </c:extLst>
        </c:ser>
        <c:ser>
          <c:idx val="1"/>
          <c:order val="1"/>
          <c:tx>
            <c:strRef>
              <c:f>Sheet1!$C$1</c:f>
              <c:strCache>
                <c:ptCount val="1"/>
                <c:pt idx="0">
                  <c:v>Column1</c:v>
                </c:pt>
              </c:strCache>
            </c:strRef>
          </c:tx>
          <c:spPr>
            <a:ln w="28575" cap="rnd">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FY 10</c:v>
                </c:pt>
                <c:pt idx="1">
                  <c:v>FY 11</c:v>
                </c:pt>
                <c:pt idx="2">
                  <c:v>FY 12</c:v>
                </c:pt>
                <c:pt idx="3">
                  <c:v>FY 13</c:v>
                </c:pt>
                <c:pt idx="4">
                  <c:v>FY 14</c:v>
                </c:pt>
                <c:pt idx="5">
                  <c:v>FY 15</c:v>
                </c:pt>
                <c:pt idx="6">
                  <c:v>FY 16</c:v>
                </c:pt>
                <c:pt idx="7">
                  <c:v>FY 17</c:v>
                </c:pt>
                <c:pt idx="8">
                  <c:v>FY 18</c:v>
                </c:pt>
                <c:pt idx="9">
                  <c:v>FY 19 </c:v>
                </c:pt>
                <c:pt idx="10">
                  <c:v>FY 20</c:v>
                </c:pt>
                <c:pt idx="11">
                  <c:v>FY 21</c:v>
                </c:pt>
                <c:pt idx="12">
                  <c:v>FY 22</c:v>
                </c:pt>
                <c:pt idx="13">
                  <c:v>FY 23</c:v>
                </c:pt>
                <c:pt idx="14">
                  <c:v>FY 24 </c:v>
                </c:pt>
                <c:pt idx="15">
                  <c:v>FY25</c:v>
                </c:pt>
              </c:strCache>
            </c:strRef>
          </c:cat>
          <c:val>
            <c:numRef>
              <c:f>Sheet1!$C$2:$C$17</c:f>
              <c:numCache>
                <c:formatCode>General</c:formatCode>
                <c:ptCount val="16"/>
              </c:numCache>
            </c:numRef>
          </c:val>
          <c:smooth val="0"/>
          <c:extLst>
            <c:ext xmlns:c16="http://schemas.microsoft.com/office/drawing/2014/chart" uri="{C3380CC4-5D6E-409C-BE32-E72D297353CC}">
              <c16:uniqueId val="{00000001-DD89-429E-9CF7-814CAFE8FFC7}"/>
            </c:ext>
          </c:extLst>
        </c:ser>
        <c:ser>
          <c:idx val="2"/>
          <c:order val="2"/>
          <c:tx>
            <c:strRef>
              <c:f>Sheet1!$D$1</c:f>
              <c:strCache>
                <c:ptCount val="1"/>
                <c:pt idx="0">
                  <c:v>Column2</c:v>
                </c:pt>
              </c:strCache>
            </c:strRef>
          </c:tx>
          <c:spPr>
            <a:ln w="28575" cap="rnd">
              <a:solidFill>
                <a:schemeClr val="accent5">
                  <a:tint val="65000"/>
                </a:schemeClr>
              </a:solidFill>
              <a:round/>
            </a:ln>
            <a:effectLst/>
          </c:spPr>
          <c:marker>
            <c:symbol val="circle"/>
            <c:size val="5"/>
            <c:spPr>
              <a:solidFill>
                <a:schemeClr val="accent5">
                  <a:tint val="65000"/>
                </a:schemeClr>
              </a:solidFill>
              <a:ln w="9525">
                <a:solidFill>
                  <a:schemeClr val="accent5">
                    <a:tint val="6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FY 10</c:v>
                </c:pt>
                <c:pt idx="1">
                  <c:v>FY 11</c:v>
                </c:pt>
                <c:pt idx="2">
                  <c:v>FY 12</c:v>
                </c:pt>
                <c:pt idx="3">
                  <c:v>FY 13</c:v>
                </c:pt>
                <c:pt idx="4">
                  <c:v>FY 14</c:v>
                </c:pt>
                <c:pt idx="5">
                  <c:v>FY 15</c:v>
                </c:pt>
                <c:pt idx="6">
                  <c:v>FY 16</c:v>
                </c:pt>
                <c:pt idx="7">
                  <c:v>FY 17</c:v>
                </c:pt>
                <c:pt idx="8">
                  <c:v>FY 18</c:v>
                </c:pt>
                <c:pt idx="9">
                  <c:v>FY 19 </c:v>
                </c:pt>
                <c:pt idx="10">
                  <c:v>FY 20</c:v>
                </c:pt>
                <c:pt idx="11">
                  <c:v>FY 21</c:v>
                </c:pt>
                <c:pt idx="12">
                  <c:v>FY 22</c:v>
                </c:pt>
                <c:pt idx="13">
                  <c:v>FY 23</c:v>
                </c:pt>
                <c:pt idx="14">
                  <c:v>FY 24 </c:v>
                </c:pt>
                <c:pt idx="15">
                  <c:v>FY25</c:v>
                </c:pt>
              </c:strCache>
            </c:strRef>
          </c:cat>
          <c:val>
            <c:numRef>
              <c:f>Sheet1!$D$2:$D$17</c:f>
            </c:numRef>
          </c:val>
          <c:smooth val="0"/>
          <c:extLst>
            <c:ext xmlns:c16="http://schemas.microsoft.com/office/drawing/2014/chart" uri="{C3380CC4-5D6E-409C-BE32-E72D297353CC}">
              <c16:uniqueId val="{00000002-DD89-429E-9CF7-814CAFE8FFC7}"/>
            </c:ext>
          </c:extLst>
        </c:ser>
        <c:dLbls>
          <c:dLblPos val="ctr"/>
          <c:showLegendKey val="0"/>
          <c:showVal val="1"/>
          <c:showCatName val="0"/>
          <c:showSerName val="0"/>
          <c:showPercent val="0"/>
          <c:showBubbleSize val="0"/>
        </c:dLbls>
        <c:smooth val="0"/>
        <c:axId val="84572416"/>
        <c:axId val="84422656"/>
      </c:lineChart>
      <c:catAx>
        <c:axId val="8457241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422656"/>
        <c:crosses val="autoZero"/>
        <c:auto val="1"/>
        <c:lblAlgn val="ctr"/>
        <c:lblOffset val="100"/>
        <c:noMultiLvlLbl val="0"/>
      </c:catAx>
      <c:valAx>
        <c:axId val="84422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5724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407B44-A9F9-6344-868B-44BA300F2CC7}" type="datetimeFigureOut">
              <a:rPr lang="en-US" smtClean="0"/>
              <a:t>8/22/2025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DB38A-5D4A-D140-AE31-7200571C691E}" type="slidenum">
              <a:rPr lang="en-US" smtClean="0"/>
              <a:t>‹#›</a:t>
            </a:fld>
            <a:endParaRPr lang="en-US"/>
          </a:p>
        </p:txBody>
      </p:sp>
    </p:spTree>
    <p:extLst>
      <p:ext uri="{BB962C8B-B14F-4D97-AF65-F5344CB8AC3E}">
        <p14:creationId xmlns:p14="http://schemas.microsoft.com/office/powerpoint/2010/main" val="2028872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1</a:t>
            </a:fld>
            <a:endParaRPr lang="en-US"/>
          </a:p>
        </p:txBody>
      </p:sp>
    </p:spTree>
    <p:extLst>
      <p:ext uri="{BB962C8B-B14F-4D97-AF65-F5344CB8AC3E}">
        <p14:creationId xmlns:p14="http://schemas.microsoft.com/office/powerpoint/2010/main" val="3612339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73267-9108-4811-23C1-1E6398FB1A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91538E-D1E4-8CCF-8939-90D2D8F03A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90F732-7455-7730-1D6D-223AC242284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00385A-5646-4DDA-7777-FFDAF9B42A16}"/>
              </a:ext>
            </a:extLst>
          </p:cNvPr>
          <p:cNvSpPr>
            <a:spLocks noGrp="1"/>
          </p:cNvSpPr>
          <p:nvPr>
            <p:ph type="sldNum" sz="quarter" idx="5"/>
          </p:nvPr>
        </p:nvSpPr>
        <p:spPr/>
        <p:txBody>
          <a:bodyPr/>
          <a:lstStyle/>
          <a:p>
            <a:fld id="{825FC15E-7FD1-034A-9729-2C6FA6821FBB}" type="slidenum">
              <a:rPr lang="en-US" smtClean="0"/>
              <a:t>23</a:t>
            </a:fld>
            <a:endParaRPr lang="en-US"/>
          </a:p>
        </p:txBody>
      </p:sp>
    </p:spTree>
    <p:extLst>
      <p:ext uri="{BB962C8B-B14F-4D97-AF65-F5344CB8AC3E}">
        <p14:creationId xmlns:p14="http://schemas.microsoft.com/office/powerpoint/2010/main" val="42403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8F930-B090-F24A-5552-5276418268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CB2355-6BE6-8C92-DA22-BC69F365B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49E4D8-58D9-6CC1-C042-562BEB74A09F}"/>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774F1F32-5788-4D90-0907-FCDE6E9ED53A}"/>
              </a:ext>
            </a:extLst>
          </p:cNvPr>
          <p:cNvSpPr>
            <a:spLocks noGrp="1"/>
          </p:cNvSpPr>
          <p:nvPr>
            <p:ph type="sldNum" sz="quarter" idx="5"/>
          </p:nvPr>
        </p:nvSpPr>
        <p:spPr/>
        <p:txBody>
          <a:bodyPr/>
          <a:lstStyle/>
          <a:p>
            <a:fld id="{825FC15E-7FD1-034A-9729-2C6FA6821FBB}" type="slidenum">
              <a:rPr lang="en-US" smtClean="0"/>
              <a:t>24</a:t>
            </a:fld>
            <a:endParaRPr lang="en-US"/>
          </a:p>
        </p:txBody>
      </p:sp>
    </p:spTree>
    <p:extLst>
      <p:ext uri="{BB962C8B-B14F-4D97-AF65-F5344CB8AC3E}">
        <p14:creationId xmlns:p14="http://schemas.microsoft.com/office/powerpoint/2010/main" val="3049449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a:solidFill>
                <a:srgbClr val="212529"/>
              </a:solidFill>
              <a:effectLst/>
              <a:highlight>
                <a:srgbClr val="FFFFFF"/>
              </a:highlight>
              <a:latin typeface="-apple-system"/>
            </a:endParaRPr>
          </a:p>
          <a:p>
            <a:pPr algn="l"/>
            <a:endParaRPr lang="en-US" b="0" i="0">
              <a:solidFill>
                <a:srgbClr val="212529"/>
              </a:solidFill>
              <a:effectLst/>
              <a:highlight>
                <a:srgbClr val="FFFFFF"/>
              </a:highlight>
              <a:latin typeface="-apple-system"/>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DC405-4C9F-46B7-A230-5188A64A3B2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61322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DC405-4C9F-46B7-A230-5188A64A3B2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25194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DC405-4C9F-46B7-A230-5188A64A3B2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87589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4DC405-4C9F-46B7-A230-5188A64A3B2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55269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521B4-15B5-38C4-A8F2-03557876A7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5EFDA-FC74-F3CB-7958-4297B323AC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931981-5EE0-B2A4-BE42-434E7BD4E4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337639-2A13-B239-C4D7-FD28C077B252}"/>
              </a:ext>
            </a:extLst>
          </p:cNvPr>
          <p:cNvSpPr>
            <a:spLocks noGrp="1"/>
          </p:cNvSpPr>
          <p:nvPr>
            <p:ph type="sldNum" sz="quarter" idx="5"/>
          </p:nvPr>
        </p:nvSpPr>
        <p:spPr/>
        <p:txBody>
          <a:bodyPr/>
          <a:lstStyle/>
          <a:p>
            <a:fld id="{9B6DB38A-5D4A-D140-AE31-7200571C691E}" type="slidenum">
              <a:rPr lang="en-US" smtClean="0"/>
              <a:t>31</a:t>
            </a:fld>
            <a:endParaRPr lang="en-US"/>
          </a:p>
        </p:txBody>
      </p:sp>
    </p:spTree>
    <p:extLst>
      <p:ext uri="{BB962C8B-B14F-4D97-AF65-F5344CB8AC3E}">
        <p14:creationId xmlns:p14="http://schemas.microsoft.com/office/powerpoint/2010/main" val="2103208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DB38A-5D4A-D140-AE31-7200571C691E}" type="slidenum">
              <a:rPr lang="en-US" smtClean="0"/>
              <a:t>35</a:t>
            </a:fld>
            <a:endParaRPr lang="en-US"/>
          </a:p>
        </p:txBody>
      </p:sp>
    </p:spTree>
    <p:extLst>
      <p:ext uri="{BB962C8B-B14F-4D97-AF65-F5344CB8AC3E}">
        <p14:creationId xmlns:p14="http://schemas.microsoft.com/office/powerpoint/2010/main" val="2104209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DB38A-5D4A-D140-AE31-7200571C691E}" type="slidenum">
              <a:rPr lang="en-US" smtClean="0"/>
              <a:t>38</a:t>
            </a:fld>
            <a:endParaRPr lang="en-US"/>
          </a:p>
        </p:txBody>
      </p:sp>
    </p:spTree>
    <p:extLst>
      <p:ext uri="{BB962C8B-B14F-4D97-AF65-F5344CB8AC3E}">
        <p14:creationId xmlns:p14="http://schemas.microsoft.com/office/powerpoint/2010/main" val="3209300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DB38A-5D4A-D140-AE31-7200571C691E}" type="slidenum">
              <a:rPr lang="en-US" smtClean="0"/>
              <a:t>39</a:t>
            </a:fld>
            <a:endParaRPr lang="en-US"/>
          </a:p>
        </p:txBody>
      </p:sp>
    </p:spTree>
    <p:extLst>
      <p:ext uri="{BB962C8B-B14F-4D97-AF65-F5344CB8AC3E}">
        <p14:creationId xmlns:p14="http://schemas.microsoft.com/office/powerpoint/2010/main" val="459412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777C5-3B52-7BAE-439F-9491BE4F1B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78A79E-9ABF-A6E0-DACE-55525FD55D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8B8A55-D61F-0683-2E98-D924C3ED18F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32FDB6-1D76-DC28-E47C-E7F65B1F0B1F}"/>
              </a:ext>
            </a:extLst>
          </p:cNvPr>
          <p:cNvSpPr>
            <a:spLocks noGrp="1"/>
          </p:cNvSpPr>
          <p:nvPr>
            <p:ph type="sldNum" sz="quarter" idx="5"/>
          </p:nvPr>
        </p:nvSpPr>
        <p:spPr/>
        <p:txBody>
          <a:bodyPr/>
          <a:lstStyle/>
          <a:p>
            <a:fld id="{9B6DB38A-5D4A-D140-AE31-7200571C691E}" type="slidenum">
              <a:rPr lang="en-US" smtClean="0"/>
              <a:t>4</a:t>
            </a:fld>
            <a:endParaRPr lang="en-US"/>
          </a:p>
        </p:txBody>
      </p:sp>
    </p:spTree>
    <p:extLst>
      <p:ext uri="{BB962C8B-B14F-4D97-AF65-F5344CB8AC3E}">
        <p14:creationId xmlns:p14="http://schemas.microsoft.com/office/powerpoint/2010/main" val="1745236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53</a:t>
            </a:fld>
            <a:endParaRPr lang="en-US"/>
          </a:p>
        </p:txBody>
      </p:sp>
    </p:spTree>
    <p:extLst>
      <p:ext uri="{BB962C8B-B14F-4D97-AF65-F5344CB8AC3E}">
        <p14:creationId xmlns:p14="http://schemas.microsoft.com/office/powerpoint/2010/main" val="3891018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54</a:t>
            </a:fld>
            <a:endParaRPr lang="en-US"/>
          </a:p>
        </p:txBody>
      </p:sp>
    </p:spTree>
    <p:extLst>
      <p:ext uri="{BB962C8B-B14F-4D97-AF65-F5344CB8AC3E}">
        <p14:creationId xmlns:p14="http://schemas.microsoft.com/office/powerpoint/2010/main" val="2414342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B0453-AB24-5206-CE30-E5F7246DE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8A209-D53A-8034-2E3D-E16CEA242E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55F461-9A14-F7A1-57D6-B2AC79C7A91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84AA63E-511C-88B7-AF29-411E2646AC66}"/>
              </a:ext>
            </a:extLst>
          </p:cNvPr>
          <p:cNvSpPr>
            <a:spLocks noGrp="1"/>
          </p:cNvSpPr>
          <p:nvPr>
            <p:ph type="sldNum" sz="quarter" idx="5"/>
          </p:nvPr>
        </p:nvSpPr>
        <p:spPr/>
        <p:txBody>
          <a:bodyPr/>
          <a:lstStyle/>
          <a:p>
            <a:fld id="{9B6DB38A-5D4A-D140-AE31-7200571C691E}" type="slidenum">
              <a:rPr lang="en-US" smtClean="0"/>
              <a:t>58</a:t>
            </a:fld>
            <a:endParaRPr lang="en-US"/>
          </a:p>
        </p:txBody>
      </p:sp>
    </p:spTree>
    <p:extLst>
      <p:ext uri="{BB962C8B-B14F-4D97-AF65-F5344CB8AC3E}">
        <p14:creationId xmlns:p14="http://schemas.microsoft.com/office/powerpoint/2010/main" val="3232345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76</a:t>
            </a:fld>
            <a:endParaRPr lang="en-US"/>
          </a:p>
        </p:txBody>
      </p:sp>
    </p:spTree>
    <p:extLst>
      <p:ext uri="{BB962C8B-B14F-4D97-AF65-F5344CB8AC3E}">
        <p14:creationId xmlns:p14="http://schemas.microsoft.com/office/powerpoint/2010/main" val="3612339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DB38A-5D4A-D140-AE31-7200571C691E}" type="slidenum">
              <a:rPr lang="en-US" smtClean="0"/>
              <a:t>78</a:t>
            </a:fld>
            <a:endParaRPr lang="en-US"/>
          </a:p>
        </p:txBody>
      </p:sp>
    </p:spTree>
    <p:extLst>
      <p:ext uri="{BB962C8B-B14F-4D97-AF65-F5344CB8AC3E}">
        <p14:creationId xmlns:p14="http://schemas.microsoft.com/office/powerpoint/2010/main" val="33844109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endParaRPr lang="en-US">
              <a:latin typeface="Arial"/>
              <a:cs typeface="Arial"/>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79</a:t>
            </a:fld>
            <a:endParaRPr lang="en-US"/>
          </a:p>
        </p:txBody>
      </p:sp>
    </p:spTree>
    <p:extLst>
      <p:ext uri="{BB962C8B-B14F-4D97-AF65-F5344CB8AC3E}">
        <p14:creationId xmlns:p14="http://schemas.microsoft.com/office/powerpoint/2010/main" val="3411455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5</a:t>
            </a:fld>
            <a:endParaRPr lang="en-US"/>
          </a:p>
        </p:txBody>
      </p:sp>
    </p:spTree>
    <p:extLst>
      <p:ext uri="{BB962C8B-B14F-4D97-AF65-F5344CB8AC3E}">
        <p14:creationId xmlns:p14="http://schemas.microsoft.com/office/powerpoint/2010/main" val="199692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 slide</a:t>
            </a:r>
          </a:p>
        </p:txBody>
      </p:sp>
      <p:sp>
        <p:nvSpPr>
          <p:cNvPr id="4" name="Slide Number Placeholder 3"/>
          <p:cNvSpPr>
            <a:spLocks noGrp="1"/>
          </p:cNvSpPr>
          <p:nvPr>
            <p:ph type="sldNum" sz="quarter" idx="5"/>
          </p:nvPr>
        </p:nvSpPr>
        <p:spPr/>
        <p:txBody>
          <a:bodyPr/>
          <a:lstStyle/>
          <a:p>
            <a:fld id="{C503BA2E-2018-A846-8DDA-546EB20EC5B4}" type="slidenum">
              <a:rPr lang="en-US" smtClean="0"/>
              <a:pPr/>
              <a:t>7</a:t>
            </a:fld>
            <a:endParaRPr lang="en-US"/>
          </a:p>
        </p:txBody>
      </p:sp>
    </p:spTree>
    <p:extLst>
      <p:ext uri="{BB962C8B-B14F-4D97-AF65-F5344CB8AC3E}">
        <p14:creationId xmlns:p14="http://schemas.microsoft.com/office/powerpoint/2010/main" val="965432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9</a:t>
            </a:fld>
            <a:endParaRPr lang="en-US"/>
          </a:p>
        </p:txBody>
      </p:sp>
    </p:spTree>
    <p:extLst>
      <p:ext uri="{BB962C8B-B14F-4D97-AF65-F5344CB8AC3E}">
        <p14:creationId xmlns:p14="http://schemas.microsoft.com/office/powerpoint/2010/main" val="3345875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19"/>
              </a:spcBef>
            </a:pP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1F7BA991-B65C-420A-A778-B98D56E277F3}" type="slidenum">
              <a:rPr lang="en-US" smtClean="0"/>
              <a:t>16</a:t>
            </a:fld>
            <a:endParaRPr lang="en-US"/>
          </a:p>
        </p:txBody>
      </p:sp>
    </p:spTree>
    <p:extLst>
      <p:ext uri="{BB962C8B-B14F-4D97-AF65-F5344CB8AC3E}">
        <p14:creationId xmlns:p14="http://schemas.microsoft.com/office/powerpoint/2010/main" val="331056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0431A-0137-367B-8135-F5AC9468A6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C941F-5C5F-5778-9451-D779644A2A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A86F30-53A1-89CA-3FA1-9C8E91BF946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3C5953-9468-2FD2-6A90-923FA564A378}"/>
              </a:ext>
            </a:extLst>
          </p:cNvPr>
          <p:cNvSpPr>
            <a:spLocks noGrp="1"/>
          </p:cNvSpPr>
          <p:nvPr>
            <p:ph type="sldNum" sz="quarter" idx="5"/>
          </p:nvPr>
        </p:nvSpPr>
        <p:spPr/>
        <p:txBody>
          <a:bodyPr/>
          <a:lstStyle/>
          <a:p>
            <a:fld id="{9B6DB38A-5D4A-D140-AE31-7200571C691E}" type="slidenum">
              <a:rPr lang="en-US" smtClean="0"/>
              <a:t>18</a:t>
            </a:fld>
            <a:endParaRPr lang="en-US"/>
          </a:p>
        </p:txBody>
      </p:sp>
    </p:spTree>
    <p:extLst>
      <p:ext uri="{BB962C8B-B14F-4D97-AF65-F5344CB8AC3E}">
        <p14:creationId xmlns:p14="http://schemas.microsoft.com/office/powerpoint/2010/main" val="504346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DB38A-5D4A-D140-AE31-7200571C691E}" type="slidenum">
              <a:rPr lang="en-US" smtClean="0"/>
              <a:t>19</a:t>
            </a:fld>
            <a:endParaRPr lang="en-US"/>
          </a:p>
        </p:txBody>
      </p:sp>
    </p:spTree>
    <p:extLst>
      <p:ext uri="{BB962C8B-B14F-4D97-AF65-F5344CB8AC3E}">
        <p14:creationId xmlns:p14="http://schemas.microsoft.com/office/powerpoint/2010/main" val="3593786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6DB38A-5D4A-D140-AE31-7200571C691E}" type="slidenum">
              <a:rPr lang="en-US" smtClean="0"/>
              <a:t>21</a:t>
            </a:fld>
            <a:endParaRPr lang="en-US"/>
          </a:p>
        </p:txBody>
      </p:sp>
    </p:spTree>
    <p:extLst>
      <p:ext uri="{BB962C8B-B14F-4D97-AF65-F5344CB8AC3E}">
        <p14:creationId xmlns:p14="http://schemas.microsoft.com/office/powerpoint/2010/main" val="7255627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1C12EC-2D98-F919-775B-ABB3C3BE6A2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5E8125-6C10-B68E-7EEC-29F87A03ED17}"/>
              </a:ext>
            </a:extLst>
          </p:cNvPr>
          <p:cNvSpPr>
            <a:spLocks noGrp="1"/>
          </p:cNvSpPr>
          <p:nvPr>
            <p:ph type="ctrTitle"/>
          </p:nvPr>
        </p:nvSpPr>
        <p:spPr>
          <a:xfrm>
            <a:off x="342900" y="1377519"/>
            <a:ext cx="10079182" cy="2560638"/>
          </a:xfrm>
        </p:spPr>
        <p:txBody>
          <a:bodyPr anchor="b">
            <a:normAutofit/>
          </a:bodyPr>
          <a:lstStyle>
            <a:lvl1pPr algn="l">
              <a:defRPr sz="8000" spc="-15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2A40F4C-9107-5A14-480E-3D44D062E317}"/>
              </a:ext>
            </a:extLst>
          </p:cNvPr>
          <p:cNvSpPr>
            <a:spLocks noGrp="1"/>
          </p:cNvSpPr>
          <p:nvPr>
            <p:ph type="subTitle" idx="1"/>
          </p:nvPr>
        </p:nvSpPr>
        <p:spPr>
          <a:xfrm>
            <a:off x="342900" y="3938157"/>
            <a:ext cx="10079182" cy="1558636"/>
          </a:xfrm>
        </p:spPr>
        <p:txBody>
          <a:bodyPr/>
          <a:lstStyle>
            <a:lvl1pPr marL="0" indent="0" algn="l">
              <a:buNone/>
              <a:defRPr sz="2400">
                <a:solidFill>
                  <a:srgbClr val="B5DFF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1B62B64-39B8-E038-D8C3-7C98BA27DF68}"/>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4027765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971965" dist="50800" dir="5400000" algn="ctr" rotWithShape="0">
              <a:srgbClr val="000000">
                <a:alpha val="30037"/>
              </a:srgbClr>
            </a:outerShdw>
          </a:effectLst>
        </p:spPr>
        <p:txBody>
          <a:bodyPr/>
          <a:lstStyle/>
          <a:p>
            <a:endParaRPr lang="en-US"/>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699335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0C3C95-C45D-6F6C-F3B4-EDA7F22D49AB}"/>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002060"/>
                </a:solidFill>
              </a:defRPr>
            </a:lvl1pPr>
            <a:lvl2pPr>
              <a:defRPr sz="2800">
                <a:solidFill>
                  <a:srgbClr val="002060"/>
                </a:solidFill>
              </a:defRPr>
            </a:lvl2pPr>
            <a:lvl3pPr>
              <a:defRPr sz="2400">
                <a:solidFill>
                  <a:srgbClr val="002060"/>
                </a:solidFill>
              </a:defRPr>
            </a:lvl3pPr>
            <a:lvl4pPr>
              <a:defRPr sz="2000">
                <a:solidFill>
                  <a:srgbClr val="002060"/>
                </a:solidFill>
              </a:defRPr>
            </a:lvl4pPr>
            <a:lvl5pPr>
              <a:defRPr sz="2000">
                <a:solidFill>
                  <a:srgbClr val="00206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898543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FBC82F-33C1-E184-14B2-3E5429080CA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F3F3F3"/>
                </a:solidFill>
              </a:defRPr>
            </a:lvl1pPr>
            <a:lvl2pPr>
              <a:defRPr sz="2800">
                <a:solidFill>
                  <a:srgbClr val="F3F3F3"/>
                </a:solidFill>
              </a:defRPr>
            </a:lvl2pPr>
            <a:lvl3pPr>
              <a:defRPr sz="2400">
                <a:solidFill>
                  <a:srgbClr val="F3F3F3"/>
                </a:solidFill>
              </a:defRPr>
            </a:lvl3pPr>
            <a:lvl4pPr>
              <a:defRPr sz="2000">
                <a:solidFill>
                  <a:srgbClr val="F3F3F3"/>
                </a:solidFill>
              </a:defRPr>
            </a:lvl4pPr>
            <a:lvl5pPr>
              <a:defRPr sz="2000">
                <a:solidFill>
                  <a:srgbClr val="F3F3F3"/>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819753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551A6A-4D8B-5122-0AE6-EB1794A9373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517572-01C8-067A-8789-AB91C0E3ABDB}"/>
              </a:ext>
            </a:extLst>
          </p:cNvPr>
          <p:cNvSpPr>
            <a:spLocks noGrp="1"/>
          </p:cNvSpPr>
          <p:nvPr>
            <p:ph type="title"/>
          </p:nvPr>
        </p:nvSpPr>
        <p:spPr>
          <a:xfrm>
            <a:off x="226719" y="457200"/>
            <a:ext cx="4241372" cy="1766454"/>
          </a:xfrm>
        </p:spPr>
        <p:txBody>
          <a:bodyPr anchor="b">
            <a:noAutofit/>
          </a:bodyPr>
          <a:lstStyle>
            <a:lvl1pPr>
              <a:defRPr sz="4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A3145C-FA19-7026-C5AB-48F43A10CBAB}"/>
              </a:ext>
            </a:extLst>
          </p:cNvPr>
          <p:cNvSpPr>
            <a:spLocks noGrp="1"/>
          </p:cNvSpPr>
          <p:nvPr>
            <p:ph idx="1"/>
          </p:nvPr>
        </p:nvSpPr>
        <p:spPr>
          <a:xfrm>
            <a:off x="4810991" y="457200"/>
            <a:ext cx="7145480" cy="5917045"/>
          </a:xfrm>
        </p:spPr>
        <p:txBody>
          <a:bodyPr/>
          <a:lstStyle>
            <a:lvl1pPr>
              <a:defRPr sz="3200">
                <a:solidFill>
                  <a:srgbClr val="1E4782"/>
                </a:solidFill>
              </a:defRPr>
            </a:lvl1pPr>
            <a:lvl2pPr>
              <a:defRPr sz="2800">
                <a:solidFill>
                  <a:srgbClr val="1E4782"/>
                </a:solidFill>
              </a:defRPr>
            </a:lvl2pPr>
            <a:lvl3pPr>
              <a:defRPr sz="2400">
                <a:solidFill>
                  <a:srgbClr val="1E4782"/>
                </a:solidFill>
              </a:defRPr>
            </a:lvl3pPr>
            <a:lvl4pPr>
              <a:defRPr sz="2000">
                <a:solidFill>
                  <a:srgbClr val="1E4782"/>
                </a:solidFill>
              </a:defRPr>
            </a:lvl4pPr>
            <a:lvl5pPr>
              <a:defRPr sz="2000">
                <a:solidFill>
                  <a:srgbClr val="1E478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2AB479-7080-3079-7222-061618924C6C}"/>
              </a:ext>
            </a:extLst>
          </p:cNvPr>
          <p:cNvSpPr>
            <a:spLocks noGrp="1"/>
          </p:cNvSpPr>
          <p:nvPr>
            <p:ph type="body" sz="half" idx="2"/>
          </p:nvPr>
        </p:nvSpPr>
        <p:spPr>
          <a:xfrm>
            <a:off x="226719" y="2223654"/>
            <a:ext cx="4241372" cy="364533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DDFEF70-0FA1-AE31-1D91-F74EBED2AFC9}"/>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513837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Shape&#10;&#10;AI-generated content may be incorrect.">
            <a:extLst>
              <a:ext uri="{FF2B5EF4-FFF2-40B4-BE49-F238E27FC236}">
                <a16:creationId xmlns:a16="http://schemas.microsoft.com/office/drawing/2014/main" id="{8A314DC0-7B3E-82EE-9AE7-6F09AEE434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460050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with Caption">
    <p:spTree>
      <p:nvGrpSpPr>
        <p:cNvPr id="1" name=""/>
        <p:cNvGrpSpPr/>
        <p:nvPr/>
      </p:nvGrpSpPr>
      <p:grpSpPr>
        <a:xfrm>
          <a:off x="0" y="0"/>
          <a:ext cx="0" cy="0"/>
          <a:chOff x="0" y="0"/>
          <a:chExt cx="0" cy="0"/>
        </a:xfrm>
      </p:grpSpPr>
      <p:pic>
        <p:nvPicPr>
          <p:cNvPr id="9" name="Picture 8" descr="Shape&#10;&#10;AI-generated content may be incorrect.">
            <a:extLst>
              <a:ext uri="{FF2B5EF4-FFF2-40B4-BE49-F238E27FC236}">
                <a16:creationId xmlns:a16="http://schemas.microsoft.com/office/drawing/2014/main" id="{8A314DC0-7B3E-82EE-9AE7-6F09AEE434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p>
            <a:fld id="{68A8D22E-6BC5-9E47-900C-2BB94685D9F5}" type="slidenum">
              <a:rPr lang="en-US" smtClean="0"/>
              <a:t>‹#›</a:t>
            </a:fld>
            <a:endParaRPr lang="en-US"/>
          </a:p>
        </p:txBody>
      </p:sp>
      <p:sp>
        <p:nvSpPr>
          <p:cNvPr id="6" name="Chart Placeholder 5">
            <a:extLst>
              <a:ext uri="{FF2B5EF4-FFF2-40B4-BE49-F238E27FC236}">
                <a16:creationId xmlns:a16="http://schemas.microsoft.com/office/drawing/2014/main" id="{1F3FA896-C43D-31E8-81CC-112E026C8772}"/>
              </a:ext>
            </a:extLst>
          </p:cNvPr>
          <p:cNvSpPr>
            <a:spLocks noGrp="1"/>
          </p:cNvSpPr>
          <p:nvPr>
            <p:ph type="chart" sz="quarter" idx="13"/>
          </p:nvPr>
        </p:nvSpPr>
        <p:spPr>
          <a:xfrm>
            <a:off x="0" y="0"/>
            <a:ext cx="7481888" cy="6858000"/>
          </a:xfrm>
        </p:spPr>
        <p:txBody>
          <a:bodyPr/>
          <a:lstStyle/>
          <a:p>
            <a:endParaRPr lang="en-US"/>
          </a:p>
        </p:txBody>
      </p:sp>
    </p:spTree>
    <p:extLst>
      <p:ext uri="{BB962C8B-B14F-4D97-AF65-F5344CB8AC3E}">
        <p14:creationId xmlns:p14="http://schemas.microsoft.com/office/powerpoint/2010/main" val="3510268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3607285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with Caption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B5DF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B5DF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0F6B8AA-CDAC-6F83-437E-9F75F81B74DF}"/>
              </a:ext>
            </a:extLst>
          </p:cNvPr>
          <p:cNvSpPr>
            <a:spLocks noGrp="1"/>
          </p:cNvSpPr>
          <p:nvPr>
            <p:ph type="chart" sz="quarter" idx="13"/>
          </p:nvPr>
        </p:nvSpPr>
        <p:spPr>
          <a:xfrm>
            <a:off x="0" y="0"/>
            <a:ext cx="7491413" cy="6858000"/>
          </a:xfrm>
        </p:spPr>
        <p:txBody>
          <a:bodyPr/>
          <a:lstStyle/>
          <a:p>
            <a:endParaRPr lang="en-US"/>
          </a:p>
        </p:txBody>
      </p:sp>
    </p:spTree>
    <p:extLst>
      <p:ext uri="{BB962C8B-B14F-4D97-AF65-F5344CB8AC3E}">
        <p14:creationId xmlns:p14="http://schemas.microsoft.com/office/powerpoint/2010/main" val="1573754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E88C4DB-A75F-261D-A14A-6501C47852CB}"/>
              </a:ext>
            </a:extLst>
          </p:cNvPr>
          <p:cNvSpPr>
            <a:spLocks noGrp="1"/>
          </p:cNvSpPr>
          <p:nvPr>
            <p:ph type="pic" idx="1"/>
          </p:nvPr>
        </p:nvSpPr>
        <p:spPr>
          <a:xfrm>
            <a:off x="-72736" y="-72737"/>
            <a:ext cx="7579662" cy="7034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3833812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with Caption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314DC0-7B3E-82EE-9AE7-6F09AEE4343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D7B1858-D17A-397C-21E8-E042FA7184F6}"/>
              </a:ext>
            </a:extLst>
          </p:cNvPr>
          <p:cNvSpPr>
            <a:spLocks noGrp="1"/>
          </p:cNvSpPr>
          <p:nvPr>
            <p:ph type="title"/>
          </p:nvPr>
        </p:nvSpPr>
        <p:spPr>
          <a:xfrm>
            <a:off x="7666253" y="368155"/>
            <a:ext cx="4366420" cy="2801071"/>
          </a:xfrm>
        </p:spPr>
        <p:txBody>
          <a:bodyPr anchor="b">
            <a:noAutofit/>
          </a:bodyPr>
          <a:lstStyle>
            <a:lvl1pPr>
              <a:defRPr sz="4800" spc="-15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78B05FC-4AD4-576E-E903-D583F4122327}"/>
              </a:ext>
            </a:extLst>
          </p:cNvPr>
          <p:cNvSpPr>
            <a:spLocks noGrp="1"/>
          </p:cNvSpPr>
          <p:nvPr>
            <p:ph type="body" sz="half" idx="2"/>
          </p:nvPr>
        </p:nvSpPr>
        <p:spPr>
          <a:xfrm>
            <a:off x="7666253" y="3273135"/>
            <a:ext cx="4366420" cy="3101109"/>
          </a:xfrm>
        </p:spPr>
        <p:txBody>
          <a:bodyPr/>
          <a:lstStyle>
            <a:lvl1pPr marL="0" indent="0">
              <a:buNone/>
              <a:defRPr sz="1600">
                <a:solidFill>
                  <a:srgbClr val="F3F3F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E712A2-6D32-69E0-1A42-A7AF4D4DECFC}"/>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6" name="Chart Placeholder 5">
            <a:extLst>
              <a:ext uri="{FF2B5EF4-FFF2-40B4-BE49-F238E27FC236}">
                <a16:creationId xmlns:a16="http://schemas.microsoft.com/office/drawing/2014/main" id="{E30A28D6-B250-1721-F3F0-F1B691207974}"/>
              </a:ext>
            </a:extLst>
          </p:cNvPr>
          <p:cNvSpPr>
            <a:spLocks noGrp="1"/>
          </p:cNvSpPr>
          <p:nvPr>
            <p:ph type="chart" sz="quarter" idx="13"/>
          </p:nvPr>
        </p:nvSpPr>
        <p:spPr>
          <a:xfrm>
            <a:off x="0" y="0"/>
            <a:ext cx="7491413" cy="6858000"/>
          </a:xfrm>
        </p:spPr>
        <p:txBody>
          <a:bodyPr/>
          <a:lstStyle/>
          <a:p>
            <a:endParaRPr lang="en-US"/>
          </a:p>
        </p:txBody>
      </p:sp>
    </p:spTree>
    <p:extLst>
      <p:ext uri="{BB962C8B-B14F-4D97-AF65-F5344CB8AC3E}">
        <p14:creationId xmlns:p14="http://schemas.microsoft.com/office/powerpoint/2010/main" val="3796512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541371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 two columns">
    <p:spTree>
      <p:nvGrpSpPr>
        <p:cNvPr id="1" name=""/>
        <p:cNvGrpSpPr/>
        <p:nvPr/>
      </p:nvGrpSpPr>
      <p:grpSpPr>
        <a:xfrm>
          <a:off x="0" y="0"/>
          <a:ext cx="0" cy="0"/>
          <a:chOff x="0" y="0"/>
          <a:chExt cx="0" cy="0"/>
        </a:xfrm>
      </p:grpSpPr>
      <p:pic>
        <p:nvPicPr>
          <p:cNvPr id="13"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灯片编号占位符 6">
            <a:extLst>
              <a:ext uri="{FF2B5EF4-FFF2-40B4-BE49-F238E27FC236}">
                <a16:creationId xmlns:a16="http://schemas.microsoft.com/office/drawing/2014/main" id="{94301496-3A04-4B17-9688-6289A84D6F4D}"/>
              </a:ext>
            </a:extLst>
          </p:cNvPr>
          <p:cNvSpPr>
            <a:spLocks noGrp="1"/>
          </p:cNvSpPr>
          <p:nvPr>
            <p:ph type="sldNum" sz="quarter" idx="12"/>
          </p:nvPr>
        </p:nvSpPr>
        <p:spPr/>
        <p:txBody>
          <a:bodyPr/>
          <a:lstStyle>
            <a:lvl1pPr>
              <a:defRPr>
                <a:solidFill>
                  <a:schemeClr val="tx1"/>
                </a:solidFill>
                <a:latin typeface="Segoe UI" panose="020B0502040204020203" pitchFamily="34" charset="0"/>
                <a:cs typeface="Segoe UI" panose="020B0502040204020203" pitchFamily="34" charset="0"/>
              </a:defRPr>
            </a:lvl1pPr>
          </a:lstStyle>
          <a:p>
            <a:fld id="{FF27229C-EC7B-4063-A33B-28A5E87E32ED}" type="slidenum">
              <a:rPr lang="zh-CN" altLang="en-US" smtClean="0"/>
              <a:pPr/>
              <a:t>‹#›</a:t>
            </a:fld>
            <a:endParaRPr lang="zh-CN" altLang="en-US"/>
          </a:p>
        </p:txBody>
      </p:sp>
      <p:sp>
        <p:nvSpPr>
          <p:cNvPr id="8"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内容占位符 2">
            <a:extLst>
              <a:ext uri="{FF2B5EF4-FFF2-40B4-BE49-F238E27FC236}">
                <a16:creationId xmlns:a16="http://schemas.microsoft.com/office/drawing/2014/main" id="{35FFD893-9645-4ABA-BC18-4957569298FB}"/>
              </a:ext>
            </a:extLst>
          </p:cNvPr>
          <p:cNvSpPr>
            <a:spLocks noGrp="1"/>
          </p:cNvSpPr>
          <p:nvPr>
            <p:ph idx="13" hasCustomPrompt="1"/>
          </p:nvPr>
        </p:nvSpPr>
        <p:spPr>
          <a:xfrm>
            <a:off x="435429" y="218940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
        <p:nvSpPr>
          <p:cNvPr id="17" name="文本占位符 2">
            <a:extLst>
              <a:ext uri="{FF2B5EF4-FFF2-40B4-BE49-F238E27FC236}">
                <a16:creationId xmlns:a16="http://schemas.microsoft.com/office/drawing/2014/main" id="{3F8C2E89-BE57-4EAB-8E44-06A7578A41E7}"/>
              </a:ext>
            </a:extLst>
          </p:cNvPr>
          <p:cNvSpPr>
            <a:spLocks noGrp="1"/>
          </p:cNvSpPr>
          <p:nvPr>
            <p:ph type="body" idx="1" hasCustomPrompt="1"/>
          </p:nvPr>
        </p:nvSpPr>
        <p:spPr>
          <a:xfrm>
            <a:off x="435429"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here to edit subtitle</a:t>
            </a:r>
            <a:endParaRPr lang="zh-CN" altLang="en-US"/>
          </a:p>
        </p:txBody>
      </p:sp>
      <p:sp>
        <p:nvSpPr>
          <p:cNvPr id="18" name="文本占位符 2">
            <a:extLst>
              <a:ext uri="{FF2B5EF4-FFF2-40B4-BE49-F238E27FC236}">
                <a16:creationId xmlns:a16="http://schemas.microsoft.com/office/drawing/2014/main" id="{3F8C2E89-BE57-4EAB-8E44-06A7578A41E7}"/>
              </a:ext>
            </a:extLst>
          </p:cNvPr>
          <p:cNvSpPr>
            <a:spLocks noGrp="1"/>
          </p:cNvSpPr>
          <p:nvPr>
            <p:ph type="body" idx="15" hasCustomPrompt="1"/>
          </p:nvPr>
        </p:nvSpPr>
        <p:spPr>
          <a:xfrm>
            <a:off x="6313714"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here to edit subtitle</a:t>
            </a:r>
            <a:endParaRPr lang="zh-CN" altLang="en-US"/>
          </a:p>
        </p:txBody>
      </p:sp>
      <p:sp>
        <p:nvSpPr>
          <p:cNvPr id="15"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433757"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16" name="TextBox 15"/>
          <p:cNvSpPr txBox="1"/>
          <p:nvPr userDrawn="1"/>
        </p:nvSpPr>
        <p:spPr>
          <a:xfrm>
            <a:off x="250371" y="6352143"/>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
        <p:nvSpPr>
          <p:cNvPr id="14" name="内容占位符 2">
            <a:extLst>
              <a:ext uri="{FF2B5EF4-FFF2-40B4-BE49-F238E27FC236}">
                <a16:creationId xmlns:a16="http://schemas.microsoft.com/office/drawing/2014/main" id="{35FFD893-9645-4ABA-BC18-4957569298FB}"/>
              </a:ext>
            </a:extLst>
          </p:cNvPr>
          <p:cNvSpPr>
            <a:spLocks noGrp="1"/>
          </p:cNvSpPr>
          <p:nvPr>
            <p:ph idx="16" hasCustomPrompt="1"/>
          </p:nvPr>
        </p:nvSpPr>
        <p:spPr>
          <a:xfrm>
            <a:off x="6313713" y="220435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Tree>
    <p:extLst>
      <p:ext uri="{BB962C8B-B14F-4D97-AF65-F5344CB8AC3E}">
        <p14:creationId xmlns:p14="http://schemas.microsoft.com/office/powerpoint/2010/main" val="2401205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6"/>
        <p:cNvGrpSpPr/>
        <p:nvPr/>
      </p:nvGrpSpPr>
      <p:grpSpPr>
        <a:xfrm>
          <a:off x="0" y="0"/>
          <a:ext cx="0" cy="0"/>
          <a:chOff x="0" y="0"/>
          <a:chExt cx="0" cy="0"/>
        </a:xfrm>
      </p:grpSpPr>
      <p:pic>
        <p:nvPicPr>
          <p:cNvPr id="17" name="Google Shape;17;p9" descr="A picture containing person, child, little, indoor&#10;&#10;Description automatically generated"/>
          <p:cNvPicPr preferRelativeResize="0"/>
          <p:nvPr/>
        </p:nvPicPr>
        <p:blipFill rotWithShape="1">
          <a:blip r:embed="rId2">
            <a:alphaModFix/>
          </a:blip>
          <a:srcRect b="-1"/>
          <a:stretch/>
        </p:blipFill>
        <p:spPr>
          <a:xfrm flipH="1">
            <a:off x="-2" y="0"/>
            <a:ext cx="12191999" cy="6857999"/>
          </a:xfrm>
          <a:prstGeom prst="rect">
            <a:avLst/>
          </a:prstGeom>
          <a:noFill/>
          <a:ln>
            <a:noFill/>
          </a:ln>
        </p:spPr>
      </p:pic>
      <p:sp>
        <p:nvSpPr>
          <p:cNvPr id="18" name="Google Shape;18;p9"/>
          <p:cNvSpPr/>
          <p:nvPr/>
        </p:nvSpPr>
        <p:spPr>
          <a:xfrm rot="-5400000" flipH="1">
            <a:off x="-339096" y="680753"/>
            <a:ext cx="6134450" cy="5456258"/>
          </a:xfrm>
          <a:prstGeom prst="round2SameRect">
            <a:avLst>
              <a:gd name="adj1" fmla="val 0"/>
              <a:gd name="adj2" fmla="val 4991"/>
            </a:avLst>
          </a:prstGeom>
          <a:solidFill>
            <a:srgbClr val="1D4882">
              <a:alpha val="8352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 name="Google Shape;19;p9"/>
          <p:cNvSpPr txBox="1">
            <a:spLocks noGrp="1"/>
          </p:cNvSpPr>
          <p:nvPr>
            <p:ph type="title"/>
          </p:nvPr>
        </p:nvSpPr>
        <p:spPr>
          <a:xfrm>
            <a:off x="266282" y="542610"/>
            <a:ext cx="4908619" cy="297431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Arial"/>
              <a:buNone/>
              <a:defRPr sz="48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9"/>
          <p:cNvSpPr txBox="1">
            <a:spLocks noGrp="1"/>
          </p:cNvSpPr>
          <p:nvPr>
            <p:ph type="body" idx="1"/>
          </p:nvPr>
        </p:nvSpPr>
        <p:spPr>
          <a:xfrm>
            <a:off x="266282" y="3840476"/>
            <a:ext cx="4908619" cy="236668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cxnSp>
        <p:nvCxnSpPr>
          <p:cNvPr id="21" name="Google Shape;21;p9"/>
          <p:cNvCxnSpPr/>
          <p:nvPr/>
        </p:nvCxnSpPr>
        <p:spPr>
          <a:xfrm>
            <a:off x="266282" y="3679116"/>
            <a:ext cx="4908619" cy="0"/>
          </a:xfrm>
          <a:prstGeom prst="straightConnector1">
            <a:avLst/>
          </a:prstGeom>
          <a:noFill/>
          <a:ln w="19050" cap="flat" cmpd="sng">
            <a:solidFill>
              <a:srgbClr val="F2BF4C"/>
            </a:solidFill>
            <a:prstDash val="solid"/>
            <a:miter lim="800000"/>
            <a:headEnd type="none" w="sm" len="sm"/>
            <a:tailEnd type="none" w="sm" len="sm"/>
          </a:ln>
        </p:spPr>
      </p:cxnSp>
      <p:pic>
        <p:nvPicPr>
          <p:cNvPr id="22" name="Google Shape;22;p9"/>
          <p:cNvPicPr preferRelativeResize="0"/>
          <p:nvPr/>
        </p:nvPicPr>
        <p:blipFill rotWithShape="1">
          <a:blip r:embed="rId3">
            <a:alphaModFix/>
          </a:blip>
          <a:srcRect/>
          <a:stretch/>
        </p:blipFill>
        <p:spPr>
          <a:xfrm>
            <a:off x="9084725" y="5690725"/>
            <a:ext cx="2836823" cy="78537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3"/>
        <p:cNvGrpSpPr/>
        <p:nvPr/>
      </p:nvGrpSpPr>
      <p:grpSpPr>
        <a:xfrm>
          <a:off x="0" y="0"/>
          <a:ext cx="0" cy="0"/>
          <a:chOff x="0" y="0"/>
          <a:chExt cx="0" cy="0"/>
        </a:xfrm>
      </p:grpSpPr>
      <p:sp>
        <p:nvSpPr>
          <p:cNvPr id="24" name="Google Shape;24;p11"/>
          <p:cNvSpPr/>
          <p:nvPr/>
        </p:nvSpPr>
        <p:spPr>
          <a:xfrm rot="5400000">
            <a:off x="5395173" y="-5035012"/>
            <a:ext cx="966223" cy="11756571"/>
          </a:xfrm>
          <a:prstGeom prst="round2SameRect">
            <a:avLst>
              <a:gd name="adj1" fmla="val 16667"/>
              <a:gd name="adj2" fmla="val 0"/>
            </a:avLst>
          </a:prstGeom>
          <a:solidFill>
            <a:srgbClr val="F2BF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 name="Google Shape;25;p11"/>
          <p:cNvSpPr/>
          <p:nvPr/>
        </p:nvSpPr>
        <p:spPr>
          <a:xfrm>
            <a:off x="0" y="6176963"/>
            <a:ext cx="12192000" cy="681037"/>
          </a:xfrm>
          <a:prstGeom prst="rect">
            <a:avLst/>
          </a:prstGeom>
          <a:solidFill>
            <a:srgbClr val="1D48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 name="Google Shape;26;p11"/>
          <p:cNvSpPr txBox="1">
            <a:spLocks noGrp="1"/>
          </p:cNvSpPr>
          <p:nvPr>
            <p:ph type="title"/>
          </p:nvPr>
        </p:nvSpPr>
        <p:spPr>
          <a:xfrm>
            <a:off x="838200" y="365126"/>
            <a:ext cx="10515600" cy="9612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1"/>
          <p:cNvSpPr txBox="1">
            <a:spLocks noGrp="1"/>
          </p:cNvSpPr>
          <p:nvPr>
            <p:ph type="body" idx="1"/>
          </p:nvPr>
        </p:nvSpPr>
        <p:spPr>
          <a:xfrm>
            <a:off x="838200" y="1725145"/>
            <a:ext cx="10515600" cy="406270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1"/>
          <p:cNvSpPr txBox="1">
            <a:spLocks noGrp="1"/>
          </p:cNvSpPr>
          <p:nvPr>
            <p:ph type="sldNum" idx="12"/>
          </p:nvPr>
        </p:nvSpPr>
        <p:spPr>
          <a:xfrm>
            <a:off x="10450286" y="6356350"/>
            <a:ext cx="9035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11"/>
          <p:cNvSpPr txBox="1">
            <a:spLocks noGrp="1"/>
          </p:cNvSpPr>
          <p:nvPr>
            <p:ph type="ftr" idx="11"/>
          </p:nvPr>
        </p:nvSpPr>
        <p:spPr>
          <a:xfrm>
            <a:off x="1366576" y="6356350"/>
            <a:ext cx="892293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200"/>
              <a:buNone/>
              <a:defRPr sz="1200">
                <a:solidFill>
                  <a:schemeClr val="lt1"/>
                </a:solidFill>
                <a:latin typeface="Arial"/>
                <a:ea typeface="Arial"/>
                <a:cs typeface="Arial"/>
                <a:sym typeface="Arial"/>
              </a:defRPr>
            </a:lvl1pPr>
            <a:lvl2pPr lvl="1" algn="l">
              <a:lnSpc>
                <a:spcPct val="100000"/>
              </a:lnSpc>
              <a:spcBef>
                <a:spcPts val="0"/>
              </a:spcBef>
              <a:spcAft>
                <a:spcPts val="0"/>
              </a:spcAft>
              <a:buSzPts val="1200"/>
              <a:buNone/>
              <a:defRPr sz="1200">
                <a:latin typeface="Arial"/>
                <a:ea typeface="Arial"/>
                <a:cs typeface="Arial"/>
                <a:sym typeface="Arial"/>
              </a:defRPr>
            </a:lvl2pPr>
            <a:lvl3pPr lvl="2" algn="l">
              <a:lnSpc>
                <a:spcPct val="100000"/>
              </a:lnSpc>
              <a:spcBef>
                <a:spcPts val="0"/>
              </a:spcBef>
              <a:spcAft>
                <a:spcPts val="0"/>
              </a:spcAft>
              <a:buSzPts val="1200"/>
              <a:buNone/>
              <a:defRPr sz="1200">
                <a:latin typeface="Arial"/>
                <a:ea typeface="Arial"/>
                <a:cs typeface="Arial"/>
                <a:sym typeface="Arial"/>
              </a:defRPr>
            </a:lvl3pPr>
            <a:lvl4pPr lvl="3" algn="l">
              <a:lnSpc>
                <a:spcPct val="100000"/>
              </a:lnSpc>
              <a:spcBef>
                <a:spcPts val="0"/>
              </a:spcBef>
              <a:spcAft>
                <a:spcPts val="0"/>
              </a:spcAft>
              <a:buSzPts val="1200"/>
              <a:buNone/>
              <a:defRPr sz="1200">
                <a:latin typeface="Arial"/>
                <a:ea typeface="Arial"/>
                <a:cs typeface="Arial"/>
                <a:sym typeface="Arial"/>
              </a:defRPr>
            </a:lvl4pPr>
            <a:lvl5pPr lvl="4" algn="l">
              <a:lnSpc>
                <a:spcPct val="100000"/>
              </a:lnSpc>
              <a:spcBef>
                <a:spcPts val="0"/>
              </a:spcBef>
              <a:spcAft>
                <a:spcPts val="0"/>
              </a:spcAft>
              <a:buSzPts val="1200"/>
              <a:buNone/>
              <a:defRPr sz="1200">
                <a:latin typeface="Arial"/>
                <a:ea typeface="Arial"/>
                <a:cs typeface="Arial"/>
                <a:sym typeface="Arial"/>
              </a:defRPr>
            </a:lvl5pPr>
            <a:lvl6pPr lvl="5" algn="l">
              <a:lnSpc>
                <a:spcPct val="100000"/>
              </a:lnSpc>
              <a:spcBef>
                <a:spcPts val="0"/>
              </a:spcBef>
              <a:spcAft>
                <a:spcPts val="0"/>
              </a:spcAft>
              <a:buSzPts val="1200"/>
              <a:buNone/>
              <a:defRPr sz="1200">
                <a:latin typeface="Arial"/>
                <a:ea typeface="Arial"/>
                <a:cs typeface="Arial"/>
                <a:sym typeface="Arial"/>
              </a:defRPr>
            </a:lvl6pPr>
            <a:lvl7pPr lvl="6" algn="l">
              <a:lnSpc>
                <a:spcPct val="100000"/>
              </a:lnSpc>
              <a:spcBef>
                <a:spcPts val="0"/>
              </a:spcBef>
              <a:spcAft>
                <a:spcPts val="0"/>
              </a:spcAft>
              <a:buSzPts val="1200"/>
              <a:buNone/>
              <a:defRPr sz="1200">
                <a:latin typeface="Arial"/>
                <a:ea typeface="Arial"/>
                <a:cs typeface="Arial"/>
                <a:sym typeface="Arial"/>
              </a:defRPr>
            </a:lvl7pPr>
            <a:lvl8pPr lvl="7" algn="l">
              <a:lnSpc>
                <a:spcPct val="100000"/>
              </a:lnSpc>
              <a:spcBef>
                <a:spcPts val="0"/>
              </a:spcBef>
              <a:spcAft>
                <a:spcPts val="0"/>
              </a:spcAft>
              <a:buSzPts val="1200"/>
              <a:buNone/>
              <a:defRPr sz="1200">
                <a:latin typeface="Arial"/>
                <a:ea typeface="Arial"/>
                <a:cs typeface="Arial"/>
                <a:sym typeface="Arial"/>
              </a:defRPr>
            </a:lvl8pPr>
            <a:lvl9pPr lvl="8" algn="l">
              <a:lnSpc>
                <a:spcPct val="100000"/>
              </a:lnSpc>
              <a:spcBef>
                <a:spcPts val="0"/>
              </a:spcBef>
              <a:spcAft>
                <a:spcPts val="0"/>
              </a:spcAft>
              <a:buSzPts val="1200"/>
              <a:buNone/>
              <a:defRPr sz="1200">
                <a:latin typeface="Arial"/>
                <a:ea typeface="Arial"/>
                <a:cs typeface="Arial"/>
                <a:sym typeface="Arial"/>
              </a:defRPr>
            </a:lvl9pPr>
          </a:lstStyle>
          <a:p>
            <a:endParaRPr/>
          </a:p>
        </p:txBody>
      </p:sp>
      <p:pic>
        <p:nvPicPr>
          <p:cNvPr id="30" name="Google Shape;30;p11"/>
          <p:cNvPicPr preferRelativeResize="0"/>
          <p:nvPr/>
        </p:nvPicPr>
        <p:blipFill rotWithShape="1">
          <a:blip r:embed="rId2">
            <a:alphaModFix/>
          </a:blip>
          <a:srcRect r="69882"/>
          <a:stretch/>
        </p:blipFill>
        <p:spPr>
          <a:xfrm>
            <a:off x="787950" y="6325438"/>
            <a:ext cx="417848" cy="3841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1"/>
        <p:cNvGrpSpPr/>
        <p:nvPr/>
      </p:nvGrpSpPr>
      <p:grpSpPr>
        <a:xfrm>
          <a:off x="0" y="0"/>
          <a:ext cx="0" cy="0"/>
          <a:chOff x="0" y="0"/>
          <a:chExt cx="0" cy="0"/>
        </a:xfrm>
      </p:grpSpPr>
      <p:pic>
        <p:nvPicPr>
          <p:cNvPr id="32" name="Google Shape;32;p12" descr="A group of children sitting in a classroom&#10;&#10;Description automatically generated with low confidence"/>
          <p:cNvPicPr preferRelativeResize="0"/>
          <p:nvPr/>
        </p:nvPicPr>
        <p:blipFill rotWithShape="1">
          <a:blip r:embed="rId2">
            <a:alphaModFix/>
          </a:blip>
          <a:srcRect t="-1"/>
          <a:stretch/>
        </p:blipFill>
        <p:spPr>
          <a:xfrm>
            <a:off x="-3" y="0"/>
            <a:ext cx="12192000" cy="6858000"/>
          </a:xfrm>
          <a:prstGeom prst="rect">
            <a:avLst/>
          </a:prstGeom>
          <a:noFill/>
          <a:ln>
            <a:noFill/>
          </a:ln>
        </p:spPr>
      </p:pic>
      <p:sp>
        <p:nvSpPr>
          <p:cNvPr id="33" name="Google Shape;33;p12"/>
          <p:cNvSpPr/>
          <p:nvPr/>
        </p:nvSpPr>
        <p:spPr>
          <a:xfrm>
            <a:off x="0" y="6176963"/>
            <a:ext cx="12192000" cy="681037"/>
          </a:xfrm>
          <a:prstGeom prst="rect">
            <a:avLst/>
          </a:prstGeom>
          <a:solidFill>
            <a:srgbClr val="1D48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Google Shape;34;p12"/>
          <p:cNvSpPr/>
          <p:nvPr/>
        </p:nvSpPr>
        <p:spPr>
          <a:xfrm rot="5400000" flipH="1">
            <a:off x="2884767" y="-2524601"/>
            <a:ext cx="1820329" cy="7589857"/>
          </a:xfrm>
          <a:prstGeom prst="round2SameRect">
            <a:avLst>
              <a:gd name="adj1" fmla="val 12251"/>
              <a:gd name="adj2" fmla="val 0"/>
            </a:avLst>
          </a:prstGeom>
          <a:solidFill>
            <a:srgbClr val="7EC5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Google Shape;35;p12"/>
          <p:cNvSpPr txBox="1">
            <a:spLocks noGrp="1"/>
          </p:cNvSpPr>
          <p:nvPr>
            <p:ph type="ctrTitle"/>
          </p:nvPr>
        </p:nvSpPr>
        <p:spPr>
          <a:xfrm>
            <a:off x="251212" y="572756"/>
            <a:ext cx="7023798" cy="152734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262626"/>
              </a:buClr>
              <a:buSzPts val="5400"/>
              <a:buFont typeface="Arial"/>
              <a:buNone/>
              <a:defRPr sz="54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2"/>
          <p:cNvSpPr txBox="1">
            <a:spLocks noGrp="1"/>
          </p:cNvSpPr>
          <p:nvPr>
            <p:ph type="sldNum" idx="12"/>
          </p:nvPr>
        </p:nvSpPr>
        <p:spPr>
          <a:xfrm>
            <a:off x="10450286" y="6356350"/>
            <a:ext cx="9035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p12"/>
          <p:cNvSpPr txBox="1">
            <a:spLocks noGrp="1"/>
          </p:cNvSpPr>
          <p:nvPr>
            <p:ph type="ftr" idx="11"/>
          </p:nvPr>
        </p:nvSpPr>
        <p:spPr>
          <a:xfrm>
            <a:off x="1366576" y="6356350"/>
            <a:ext cx="892293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200"/>
              <a:buNone/>
              <a:defRPr>
                <a:solidFill>
                  <a:schemeClr val="lt1"/>
                </a:solidFill>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a:endParaRPr/>
          </a:p>
        </p:txBody>
      </p:sp>
      <p:pic>
        <p:nvPicPr>
          <p:cNvPr id="38" name="Google Shape;38;p12"/>
          <p:cNvPicPr preferRelativeResize="0"/>
          <p:nvPr/>
        </p:nvPicPr>
        <p:blipFill rotWithShape="1">
          <a:blip r:embed="rId3">
            <a:alphaModFix/>
          </a:blip>
          <a:srcRect r="69882"/>
          <a:stretch/>
        </p:blipFill>
        <p:spPr>
          <a:xfrm>
            <a:off x="787950" y="6325438"/>
            <a:ext cx="417848" cy="3841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9"/>
        <p:cNvGrpSpPr/>
        <p:nvPr/>
      </p:nvGrpSpPr>
      <p:grpSpPr>
        <a:xfrm>
          <a:off x="0" y="0"/>
          <a:ext cx="0" cy="0"/>
          <a:chOff x="0" y="0"/>
          <a:chExt cx="0" cy="0"/>
        </a:xfrm>
      </p:grpSpPr>
      <p:sp>
        <p:nvSpPr>
          <p:cNvPr id="40" name="Google Shape;40;p13"/>
          <p:cNvSpPr/>
          <p:nvPr/>
        </p:nvSpPr>
        <p:spPr>
          <a:xfrm rot="5400000">
            <a:off x="5395173" y="-5035012"/>
            <a:ext cx="966223" cy="11756571"/>
          </a:xfrm>
          <a:prstGeom prst="round2SameRect">
            <a:avLst>
              <a:gd name="adj1" fmla="val 16667"/>
              <a:gd name="adj2" fmla="val 0"/>
            </a:avLst>
          </a:prstGeom>
          <a:solidFill>
            <a:srgbClr val="7EC5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13"/>
          <p:cNvSpPr/>
          <p:nvPr/>
        </p:nvSpPr>
        <p:spPr>
          <a:xfrm>
            <a:off x="0" y="6176963"/>
            <a:ext cx="12192000" cy="681037"/>
          </a:xfrm>
          <a:prstGeom prst="rect">
            <a:avLst/>
          </a:prstGeom>
          <a:solidFill>
            <a:srgbClr val="1D48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 name="Google Shape;42;p13"/>
          <p:cNvSpPr txBox="1">
            <a:spLocks noGrp="1"/>
          </p:cNvSpPr>
          <p:nvPr>
            <p:ph type="title"/>
          </p:nvPr>
        </p:nvSpPr>
        <p:spPr>
          <a:xfrm>
            <a:off x="838200" y="365126"/>
            <a:ext cx="10515600" cy="9612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3"/>
          <p:cNvSpPr txBox="1">
            <a:spLocks noGrp="1"/>
          </p:cNvSpPr>
          <p:nvPr>
            <p:ph type="body" idx="1"/>
          </p:nvPr>
        </p:nvSpPr>
        <p:spPr>
          <a:xfrm>
            <a:off x="838200" y="1725145"/>
            <a:ext cx="10515600" cy="406270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3"/>
          <p:cNvSpPr txBox="1">
            <a:spLocks noGrp="1"/>
          </p:cNvSpPr>
          <p:nvPr>
            <p:ph type="sldNum" idx="12"/>
          </p:nvPr>
        </p:nvSpPr>
        <p:spPr>
          <a:xfrm>
            <a:off x="10450286" y="6356350"/>
            <a:ext cx="9035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5" name="Google Shape;45;p13"/>
          <p:cNvSpPr txBox="1">
            <a:spLocks noGrp="1"/>
          </p:cNvSpPr>
          <p:nvPr>
            <p:ph type="ftr" idx="11"/>
          </p:nvPr>
        </p:nvSpPr>
        <p:spPr>
          <a:xfrm>
            <a:off x="1366576" y="6356350"/>
            <a:ext cx="892293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200"/>
              <a:buNone/>
              <a:defRPr>
                <a:solidFill>
                  <a:schemeClr val="lt1"/>
                </a:solidFill>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a:endParaRPr/>
          </a:p>
        </p:txBody>
      </p:sp>
      <p:pic>
        <p:nvPicPr>
          <p:cNvPr id="46" name="Google Shape;46;p13"/>
          <p:cNvPicPr preferRelativeResize="0"/>
          <p:nvPr/>
        </p:nvPicPr>
        <p:blipFill rotWithShape="1">
          <a:blip r:embed="rId2">
            <a:alphaModFix/>
          </a:blip>
          <a:srcRect r="69882"/>
          <a:stretch/>
        </p:blipFill>
        <p:spPr>
          <a:xfrm>
            <a:off x="787950" y="6325438"/>
            <a:ext cx="417848" cy="3841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47"/>
        <p:cNvGrpSpPr/>
        <p:nvPr/>
      </p:nvGrpSpPr>
      <p:grpSpPr>
        <a:xfrm>
          <a:off x="0" y="0"/>
          <a:ext cx="0" cy="0"/>
          <a:chOff x="0" y="0"/>
          <a:chExt cx="0" cy="0"/>
        </a:xfrm>
      </p:grpSpPr>
      <p:sp>
        <p:nvSpPr>
          <p:cNvPr id="48" name="Google Shape;48;p15"/>
          <p:cNvSpPr/>
          <p:nvPr/>
        </p:nvSpPr>
        <p:spPr>
          <a:xfrm rot="5400000">
            <a:off x="5395173" y="-5035012"/>
            <a:ext cx="966223" cy="11756571"/>
          </a:xfrm>
          <a:prstGeom prst="round2SameRect">
            <a:avLst>
              <a:gd name="adj1" fmla="val 16667"/>
              <a:gd name="adj2" fmla="val 0"/>
            </a:avLst>
          </a:prstGeom>
          <a:solidFill>
            <a:srgbClr val="2086B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 name="Google Shape;49;p15"/>
          <p:cNvSpPr/>
          <p:nvPr/>
        </p:nvSpPr>
        <p:spPr>
          <a:xfrm>
            <a:off x="0" y="6176963"/>
            <a:ext cx="12192000" cy="681037"/>
          </a:xfrm>
          <a:prstGeom prst="rect">
            <a:avLst/>
          </a:prstGeom>
          <a:solidFill>
            <a:srgbClr val="1D48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 name="Google Shape;50;p15"/>
          <p:cNvSpPr txBox="1">
            <a:spLocks noGrp="1"/>
          </p:cNvSpPr>
          <p:nvPr>
            <p:ph type="title"/>
          </p:nvPr>
        </p:nvSpPr>
        <p:spPr>
          <a:xfrm>
            <a:off x="838200" y="365126"/>
            <a:ext cx="10515600" cy="9612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5"/>
          <p:cNvSpPr txBox="1">
            <a:spLocks noGrp="1"/>
          </p:cNvSpPr>
          <p:nvPr>
            <p:ph type="body" idx="1"/>
          </p:nvPr>
        </p:nvSpPr>
        <p:spPr>
          <a:xfrm>
            <a:off x="838200" y="1725145"/>
            <a:ext cx="10515600" cy="406270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62626"/>
              </a:buClr>
              <a:buSzPts val="1800"/>
              <a:buChar char="•"/>
              <a:defRPr/>
            </a:lvl1pPr>
            <a:lvl2pPr marL="914400" lvl="1" indent="-342900" algn="l">
              <a:lnSpc>
                <a:spcPct val="90000"/>
              </a:lnSpc>
              <a:spcBef>
                <a:spcPts val="500"/>
              </a:spcBef>
              <a:spcAft>
                <a:spcPts val="0"/>
              </a:spcAft>
              <a:buClr>
                <a:srgbClr val="262626"/>
              </a:buClr>
              <a:buSzPts val="1800"/>
              <a:buChar char="•"/>
              <a:defRPr/>
            </a:lvl2pPr>
            <a:lvl3pPr marL="1371600" lvl="2" indent="-342900" algn="l">
              <a:lnSpc>
                <a:spcPct val="90000"/>
              </a:lnSpc>
              <a:spcBef>
                <a:spcPts val="500"/>
              </a:spcBef>
              <a:spcAft>
                <a:spcPts val="0"/>
              </a:spcAft>
              <a:buClr>
                <a:srgbClr val="262626"/>
              </a:buClr>
              <a:buSzPts val="1800"/>
              <a:buChar char="•"/>
              <a:defRPr/>
            </a:lvl3pPr>
            <a:lvl4pPr marL="1828800" lvl="3" indent="-342900" algn="l">
              <a:lnSpc>
                <a:spcPct val="90000"/>
              </a:lnSpc>
              <a:spcBef>
                <a:spcPts val="500"/>
              </a:spcBef>
              <a:spcAft>
                <a:spcPts val="0"/>
              </a:spcAft>
              <a:buClr>
                <a:srgbClr val="262626"/>
              </a:buClr>
              <a:buSzPts val="1800"/>
              <a:buChar char="•"/>
              <a:defRPr/>
            </a:lvl4pPr>
            <a:lvl5pPr marL="2286000" lvl="4" indent="-342900" algn="l">
              <a:lnSpc>
                <a:spcPct val="90000"/>
              </a:lnSpc>
              <a:spcBef>
                <a:spcPts val="500"/>
              </a:spcBef>
              <a:spcAft>
                <a:spcPts val="0"/>
              </a:spcAft>
              <a:buClr>
                <a:srgbClr val="26262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5"/>
          <p:cNvSpPr txBox="1">
            <a:spLocks noGrp="1"/>
          </p:cNvSpPr>
          <p:nvPr>
            <p:ph type="sldNum" idx="12"/>
          </p:nvPr>
        </p:nvSpPr>
        <p:spPr>
          <a:xfrm>
            <a:off x="10450286" y="6356350"/>
            <a:ext cx="9035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3" name="Google Shape;53;p15"/>
          <p:cNvSpPr txBox="1">
            <a:spLocks noGrp="1"/>
          </p:cNvSpPr>
          <p:nvPr>
            <p:ph type="ftr" idx="11"/>
          </p:nvPr>
        </p:nvSpPr>
        <p:spPr>
          <a:xfrm>
            <a:off x="1366576" y="6356350"/>
            <a:ext cx="892293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200"/>
              <a:buNone/>
              <a:defRPr>
                <a:solidFill>
                  <a:schemeClr val="lt1"/>
                </a:solidFill>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a:endParaRPr/>
          </a:p>
        </p:txBody>
      </p:sp>
      <p:pic>
        <p:nvPicPr>
          <p:cNvPr id="54" name="Google Shape;54;p15"/>
          <p:cNvPicPr preferRelativeResize="0"/>
          <p:nvPr/>
        </p:nvPicPr>
        <p:blipFill rotWithShape="1">
          <a:blip r:embed="rId2">
            <a:alphaModFix/>
          </a:blip>
          <a:srcRect r="69882"/>
          <a:stretch/>
        </p:blipFill>
        <p:spPr>
          <a:xfrm>
            <a:off x="787950" y="6325438"/>
            <a:ext cx="417848" cy="3841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55"/>
        <p:cNvGrpSpPr/>
        <p:nvPr/>
      </p:nvGrpSpPr>
      <p:grpSpPr>
        <a:xfrm>
          <a:off x="0" y="0"/>
          <a:ext cx="0" cy="0"/>
          <a:chOff x="0" y="0"/>
          <a:chExt cx="0" cy="0"/>
        </a:xfrm>
      </p:grpSpPr>
      <p:pic>
        <p:nvPicPr>
          <p:cNvPr id="56" name="Google Shape;56;p14" descr="A group of kids sitting around a table&#10;&#10;Description automatically generated with medium confidence"/>
          <p:cNvPicPr preferRelativeResize="0"/>
          <p:nvPr/>
        </p:nvPicPr>
        <p:blipFill rotWithShape="1">
          <a:blip r:embed="rId2">
            <a:alphaModFix/>
          </a:blip>
          <a:srcRect/>
          <a:stretch/>
        </p:blipFill>
        <p:spPr>
          <a:xfrm flipH="1">
            <a:off x="-2" y="-1"/>
            <a:ext cx="12192001" cy="6858001"/>
          </a:xfrm>
          <a:prstGeom prst="rect">
            <a:avLst/>
          </a:prstGeom>
          <a:noFill/>
          <a:ln>
            <a:noFill/>
          </a:ln>
        </p:spPr>
      </p:pic>
      <p:sp>
        <p:nvSpPr>
          <p:cNvPr id="57" name="Google Shape;57;p14"/>
          <p:cNvSpPr/>
          <p:nvPr/>
        </p:nvSpPr>
        <p:spPr>
          <a:xfrm>
            <a:off x="0" y="6176963"/>
            <a:ext cx="12192000" cy="681037"/>
          </a:xfrm>
          <a:prstGeom prst="rect">
            <a:avLst/>
          </a:prstGeom>
          <a:solidFill>
            <a:srgbClr val="1D48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 name="Google Shape;58;p14"/>
          <p:cNvSpPr/>
          <p:nvPr/>
        </p:nvSpPr>
        <p:spPr>
          <a:xfrm rot="-5400000" flipH="1">
            <a:off x="7486909" y="-2524601"/>
            <a:ext cx="1820329" cy="7589857"/>
          </a:xfrm>
          <a:prstGeom prst="round2SameRect">
            <a:avLst>
              <a:gd name="adj1" fmla="val 10043"/>
              <a:gd name="adj2" fmla="val 0"/>
            </a:avLst>
          </a:prstGeom>
          <a:solidFill>
            <a:srgbClr val="2086B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 name="Google Shape;59;p14"/>
          <p:cNvSpPr txBox="1">
            <a:spLocks noGrp="1"/>
          </p:cNvSpPr>
          <p:nvPr>
            <p:ph type="ctrTitle"/>
          </p:nvPr>
        </p:nvSpPr>
        <p:spPr>
          <a:xfrm>
            <a:off x="4853354" y="572756"/>
            <a:ext cx="7023798" cy="152734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5400"/>
              <a:buFont typeface="Arial"/>
              <a:buNone/>
              <a:defRPr sz="5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4"/>
          <p:cNvSpPr txBox="1">
            <a:spLocks noGrp="1"/>
          </p:cNvSpPr>
          <p:nvPr>
            <p:ph type="sldNum" idx="12"/>
          </p:nvPr>
        </p:nvSpPr>
        <p:spPr>
          <a:xfrm>
            <a:off x="10450286" y="6356350"/>
            <a:ext cx="9035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1" name="Google Shape;61;p14"/>
          <p:cNvSpPr txBox="1">
            <a:spLocks noGrp="1"/>
          </p:cNvSpPr>
          <p:nvPr>
            <p:ph type="ftr" idx="11"/>
          </p:nvPr>
        </p:nvSpPr>
        <p:spPr>
          <a:xfrm>
            <a:off x="1366576" y="6356350"/>
            <a:ext cx="892293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200"/>
              <a:buNone/>
              <a:defRPr>
                <a:solidFill>
                  <a:schemeClr val="lt1"/>
                </a:solidFill>
              </a:defRPr>
            </a:lvl1pPr>
            <a:lvl2pPr lvl="1" algn="l">
              <a:lnSpc>
                <a:spcPct val="100000"/>
              </a:lnSpc>
              <a:spcBef>
                <a:spcPts val="0"/>
              </a:spcBef>
              <a:spcAft>
                <a:spcPts val="0"/>
              </a:spcAft>
              <a:buSzPts val="1200"/>
              <a:buNone/>
              <a:defRPr/>
            </a:lvl2pPr>
            <a:lvl3pPr lvl="2" algn="l">
              <a:lnSpc>
                <a:spcPct val="100000"/>
              </a:lnSpc>
              <a:spcBef>
                <a:spcPts val="0"/>
              </a:spcBef>
              <a:spcAft>
                <a:spcPts val="0"/>
              </a:spcAft>
              <a:buSzPts val="1200"/>
              <a:buNone/>
              <a:defRPr/>
            </a:lvl3pPr>
            <a:lvl4pPr lvl="3" algn="l">
              <a:lnSpc>
                <a:spcPct val="100000"/>
              </a:lnSpc>
              <a:spcBef>
                <a:spcPts val="0"/>
              </a:spcBef>
              <a:spcAft>
                <a:spcPts val="0"/>
              </a:spcAft>
              <a:buSzPts val="1200"/>
              <a:buNone/>
              <a:defRPr/>
            </a:lvl4pPr>
            <a:lvl5pPr lvl="4" algn="l">
              <a:lnSpc>
                <a:spcPct val="100000"/>
              </a:lnSpc>
              <a:spcBef>
                <a:spcPts val="0"/>
              </a:spcBef>
              <a:spcAft>
                <a:spcPts val="0"/>
              </a:spcAft>
              <a:buSzPts val="1200"/>
              <a:buNone/>
              <a:defRPr/>
            </a:lvl5pPr>
            <a:lvl6pPr lvl="5" algn="l">
              <a:lnSpc>
                <a:spcPct val="100000"/>
              </a:lnSpc>
              <a:spcBef>
                <a:spcPts val="0"/>
              </a:spcBef>
              <a:spcAft>
                <a:spcPts val="0"/>
              </a:spcAft>
              <a:buSzPts val="1200"/>
              <a:buNone/>
              <a:defRPr/>
            </a:lvl6pPr>
            <a:lvl7pPr lvl="6" algn="l">
              <a:lnSpc>
                <a:spcPct val="100000"/>
              </a:lnSpc>
              <a:spcBef>
                <a:spcPts val="0"/>
              </a:spcBef>
              <a:spcAft>
                <a:spcPts val="0"/>
              </a:spcAft>
              <a:buSzPts val="1200"/>
              <a:buNone/>
              <a:defRPr/>
            </a:lvl7pPr>
            <a:lvl8pPr lvl="7" algn="l">
              <a:lnSpc>
                <a:spcPct val="100000"/>
              </a:lnSpc>
              <a:spcBef>
                <a:spcPts val="0"/>
              </a:spcBef>
              <a:spcAft>
                <a:spcPts val="0"/>
              </a:spcAft>
              <a:buSzPts val="1200"/>
              <a:buNone/>
              <a:defRPr/>
            </a:lvl8pPr>
            <a:lvl9pPr lvl="8" algn="l">
              <a:lnSpc>
                <a:spcPct val="100000"/>
              </a:lnSpc>
              <a:spcBef>
                <a:spcPts val="0"/>
              </a:spcBef>
              <a:spcAft>
                <a:spcPts val="0"/>
              </a:spcAft>
              <a:buSzPts val="1200"/>
              <a:buNone/>
              <a:defRPr/>
            </a:lvl9pPr>
          </a:lstStyle>
          <a:p>
            <a:endParaRPr/>
          </a:p>
        </p:txBody>
      </p:sp>
      <p:pic>
        <p:nvPicPr>
          <p:cNvPr id="62" name="Google Shape;62;p14"/>
          <p:cNvPicPr preferRelativeResize="0"/>
          <p:nvPr/>
        </p:nvPicPr>
        <p:blipFill rotWithShape="1">
          <a:blip r:embed="rId3">
            <a:alphaModFix/>
          </a:blip>
          <a:srcRect r="69882"/>
          <a:stretch/>
        </p:blipFill>
        <p:spPr>
          <a:xfrm>
            <a:off x="787950" y="6325438"/>
            <a:ext cx="417848" cy="3841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3"/>
        <p:cNvGrpSpPr/>
        <p:nvPr/>
      </p:nvGrpSpPr>
      <p:grpSpPr>
        <a:xfrm>
          <a:off x="0" y="0"/>
          <a:ext cx="0" cy="0"/>
          <a:chOff x="0" y="0"/>
          <a:chExt cx="0" cy="0"/>
        </a:xfrm>
      </p:grpSpPr>
      <p:pic>
        <p:nvPicPr>
          <p:cNvPr id="64" name="Google Shape;64;p10" descr="A picture containing person, child, indoor, little&#10;&#10;Description automatically generated"/>
          <p:cNvPicPr preferRelativeResize="0"/>
          <p:nvPr/>
        </p:nvPicPr>
        <p:blipFill rotWithShape="1">
          <a:blip r:embed="rId2">
            <a:alphaModFix/>
          </a:blip>
          <a:srcRect/>
          <a:stretch/>
        </p:blipFill>
        <p:spPr>
          <a:xfrm>
            <a:off x="0" y="0"/>
            <a:ext cx="12192000" cy="6809432"/>
          </a:xfrm>
          <a:prstGeom prst="rect">
            <a:avLst/>
          </a:prstGeom>
          <a:noFill/>
          <a:ln>
            <a:noFill/>
          </a:ln>
        </p:spPr>
      </p:pic>
      <p:sp>
        <p:nvSpPr>
          <p:cNvPr id="65" name="Google Shape;65;p10"/>
          <p:cNvSpPr/>
          <p:nvPr/>
        </p:nvSpPr>
        <p:spPr>
          <a:xfrm>
            <a:off x="0" y="6176963"/>
            <a:ext cx="12192000" cy="681037"/>
          </a:xfrm>
          <a:prstGeom prst="rect">
            <a:avLst/>
          </a:prstGeom>
          <a:solidFill>
            <a:srgbClr val="1D48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 name="Google Shape;66;p10"/>
          <p:cNvSpPr txBox="1">
            <a:spLocks noGrp="1"/>
          </p:cNvSpPr>
          <p:nvPr>
            <p:ph type="sldNum" idx="12"/>
          </p:nvPr>
        </p:nvSpPr>
        <p:spPr>
          <a:xfrm>
            <a:off x="10450286" y="6356350"/>
            <a:ext cx="90351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10"/>
          <p:cNvSpPr/>
          <p:nvPr/>
        </p:nvSpPr>
        <p:spPr>
          <a:xfrm rot="-5400000" flipH="1">
            <a:off x="7486909" y="-2524601"/>
            <a:ext cx="1820329" cy="7589857"/>
          </a:xfrm>
          <a:prstGeom prst="round2SameRect">
            <a:avLst>
              <a:gd name="adj1" fmla="val 14459"/>
              <a:gd name="adj2" fmla="val 0"/>
            </a:avLst>
          </a:prstGeom>
          <a:solidFill>
            <a:srgbClr val="F2BF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 name="Google Shape;68;p10"/>
          <p:cNvSpPr txBox="1">
            <a:spLocks noGrp="1"/>
          </p:cNvSpPr>
          <p:nvPr>
            <p:ph type="ctrTitle"/>
          </p:nvPr>
        </p:nvSpPr>
        <p:spPr>
          <a:xfrm>
            <a:off x="4853353" y="572756"/>
            <a:ext cx="7184571" cy="152734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262626"/>
              </a:buClr>
              <a:buSzPts val="5400"/>
              <a:buFont typeface="Arial"/>
              <a:buNone/>
              <a:defRPr sz="54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0"/>
          <p:cNvSpPr txBox="1">
            <a:spLocks noGrp="1"/>
          </p:cNvSpPr>
          <p:nvPr>
            <p:ph type="ftr" idx="11"/>
          </p:nvPr>
        </p:nvSpPr>
        <p:spPr>
          <a:xfrm>
            <a:off x="1366576" y="6356350"/>
            <a:ext cx="892293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200"/>
              <a:buNone/>
              <a:defRPr>
                <a:solidFill>
                  <a:schemeClr val="lt1"/>
                </a:solidFill>
                <a:latin typeface="Arial"/>
                <a:ea typeface="Arial"/>
                <a:cs typeface="Arial"/>
                <a:sym typeface="Arial"/>
              </a:defRPr>
            </a:lvl1pPr>
            <a:lvl2pPr lvl="1" algn="l">
              <a:lnSpc>
                <a:spcPct val="100000"/>
              </a:lnSpc>
              <a:spcBef>
                <a:spcPts val="0"/>
              </a:spcBef>
              <a:spcAft>
                <a:spcPts val="0"/>
              </a:spcAft>
              <a:buSzPts val="1200"/>
              <a:buNone/>
              <a:defRPr>
                <a:latin typeface="Arial"/>
                <a:ea typeface="Arial"/>
                <a:cs typeface="Arial"/>
                <a:sym typeface="Arial"/>
              </a:defRPr>
            </a:lvl2pPr>
            <a:lvl3pPr lvl="2" algn="l">
              <a:lnSpc>
                <a:spcPct val="100000"/>
              </a:lnSpc>
              <a:spcBef>
                <a:spcPts val="0"/>
              </a:spcBef>
              <a:spcAft>
                <a:spcPts val="0"/>
              </a:spcAft>
              <a:buSzPts val="1200"/>
              <a:buNone/>
              <a:defRPr>
                <a:latin typeface="Arial"/>
                <a:ea typeface="Arial"/>
                <a:cs typeface="Arial"/>
                <a:sym typeface="Arial"/>
              </a:defRPr>
            </a:lvl3pPr>
            <a:lvl4pPr lvl="3" algn="l">
              <a:lnSpc>
                <a:spcPct val="100000"/>
              </a:lnSpc>
              <a:spcBef>
                <a:spcPts val="0"/>
              </a:spcBef>
              <a:spcAft>
                <a:spcPts val="0"/>
              </a:spcAft>
              <a:buSzPts val="1200"/>
              <a:buNone/>
              <a:defRPr>
                <a:latin typeface="Arial"/>
                <a:ea typeface="Arial"/>
                <a:cs typeface="Arial"/>
                <a:sym typeface="Arial"/>
              </a:defRPr>
            </a:lvl4pPr>
            <a:lvl5pPr lvl="4" algn="l">
              <a:lnSpc>
                <a:spcPct val="100000"/>
              </a:lnSpc>
              <a:spcBef>
                <a:spcPts val="0"/>
              </a:spcBef>
              <a:spcAft>
                <a:spcPts val="0"/>
              </a:spcAft>
              <a:buSzPts val="1200"/>
              <a:buNone/>
              <a:defRPr>
                <a:latin typeface="Arial"/>
                <a:ea typeface="Arial"/>
                <a:cs typeface="Arial"/>
                <a:sym typeface="Arial"/>
              </a:defRPr>
            </a:lvl5pPr>
            <a:lvl6pPr lvl="5" algn="l">
              <a:lnSpc>
                <a:spcPct val="100000"/>
              </a:lnSpc>
              <a:spcBef>
                <a:spcPts val="0"/>
              </a:spcBef>
              <a:spcAft>
                <a:spcPts val="0"/>
              </a:spcAft>
              <a:buSzPts val="1200"/>
              <a:buNone/>
              <a:defRPr>
                <a:latin typeface="Arial"/>
                <a:ea typeface="Arial"/>
                <a:cs typeface="Arial"/>
                <a:sym typeface="Arial"/>
              </a:defRPr>
            </a:lvl6pPr>
            <a:lvl7pPr lvl="6" algn="l">
              <a:lnSpc>
                <a:spcPct val="100000"/>
              </a:lnSpc>
              <a:spcBef>
                <a:spcPts val="0"/>
              </a:spcBef>
              <a:spcAft>
                <a:spcPts val="0"/>
              </a:spcAft>
              <a:buSzPts val="1200"/>
              <a:buNone/>
              <a:defRPr>
                <a:latin typeface="Arial"/>
                <a:ea typeface="Arial"/>
                <a:cs typeface="Arial"/>
                <a:sym typeface="Arial"/>
              </a:defRPr>
            </a:lvl7pPr>
            <a:lvl8pPr lvl="7" algn="l">
              <a:lnSpc>
                <a:spcPct val="100000"/>
              </a:lnSpc>
              <a:spcBef>
                <a:spcPts val="0"/>
              </a:spcBef>
              <a:spcAft>
                <a:spcPts val="0"/>
              </a:spcAft>
              <a:buSzPts val="1200"/>
              <a:buNone/>
              <a:defRPr>
                <a:latin typeface="Arial"/>
                <a:ea typeface="Arial"/>
                <a:cs typeface="Arial"/>
                <a:sym typeface="Arial"/>
              </a:defRPr>
            </a:lvl8pPr>
            <a:lvl9pPr lvl="8" algn="l">
              <a:lnSpc>
                <a:spcPct val="100000"/>
              </a:lnSpc>
              <a:spcBef>
                <a:spcPts val="0"/>
              </a:spcBef>
              <a:spcAft>
                <a:spcPts val="0"/>
              </a:spcAft>
              <a:buSzPts val="1200"/>
              <a:buNone/>
              <a:defRPr>
                <a:latin typeface="Arial"/>
                <a:ea typeface="Arial"/>
                <a:cs typeface="Arial"/>
                <a:sym typeface="Arial"/>
              </a:defRPr>
            </a:lvl9pPr>
          </a:lstStyle>
          <a:p>
            <a:endParaRPr/>
          </a:p>
        </p:txBody>
      </p:sp>
      <p:pic>
        <p:nvPicPr>
          <p:cNvPr id="70" name="Google Shape;70;p10"/>
          <p:cNvPicPr preferRelativeResize="0"/>
          <p:nvPr/>
        </p:nvPicPr>
        <p:blipFill rotWithShape="1">
          <a:blip r:embed="rId3">
            <a:alphaModFix/>
          </a:blip>
          <a:srcRect r="69882"/>
          <a:stretch/>
        </p:blipFill>
        <p:spPr>
          <a:xfrm>
            <a:off x="787950" y="6325438"/>
            <a:ext cx="417848" cy="3841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1C12EC-2D98-F919-775B-ABB3C3BE6A2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C5E8125-6C10-B68E-7EEC-29F87A03ED17}"/>
              </a:ext>
            </a:extLst>
          </p:cNvPr>
          <p:cNvSpPr>
            <a:spLocks noGrp="1"/>
          </p:cNvSpPr>
          <p:nvPr>
            <p:ph type="ctrTitle"/>
          </p:nvPr>
        </p:nvSpPr>
        <p:spPr>
          <a:xfrm>
            <a:off x="342900" y="1377519"/>
            <a:ext cx="10079182" cy="2560638"/>
          </a:xfrm>
        </p:spPr>
        <p:txBody>
          <a:bodyPr anchor="b">
            <a:normAutofit/>
          </a:bodyPr>
          <a:lstStyle>
            <a:lvl1pPr algn="l">
              <a:defRPr sz="8000" spc="-15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2A40F4C-9107-5A14-480E-3D44D062E317}"/>
              </a:ext>
            </a:extLst>
          </p:cNvPr>
          <p:cNvSpPr>
            <a:spLocks noGrp="1"/>
          </p:cNvSpPr>
          <p:nvPr>
            <p:ph type="subTitle" idx="1"/>
          </p:nvPr>
        </p:nvSpPr>
        <p:spPr>
          <a:xfrm>
            <a:off x="342900" y="3938157"/>
            <a:ext cx="10079182" cy="1558636"/>
          </a:xfrm>
        </p:spPr>
        <p:txBody>
          <a:bodyPr/>
          <a:lstStyle>
            <a:lvl1pPr marL="0" indent="0" algn="l">
              <a:buNone/>
              <a:defRPr sz="2400">
                <a:solidFill>
                  <a:srgbClr val="B5DFF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1B62B64-39B8-E038-D8C3-7C98BA27DF68}"/>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120966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2747185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8407E5-4EC1-8D13-A0A6-462CA2ABE17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3A9466-4760-97A7-0A3A-91898B0FD2FE}"/>
              </a:ext>
            </a:extLst>
          </p:cNvPr>
          <p:cNvSpPr>
            <a:spLocks noGrp="1"/>
          </p:cNvSpPr>
          <p:nvPr>
            <p:ph type="title"/>
          </p:nvPr>
        </p:nvSpPr>
        <p:spPr>
          <a:xfrm>
            <a:off x="173179" y="308699"/>
            <a:ext cx="10515600" cy="861002"/>
          </a:xfrm>
        </p:spPr>
        <p:txBody>
          <a:bodyPr/>
          <a:lstStyle>
            <a:lvl1pPr>
              <a:defRPr>
                <a:solidFill>
                  <a:srgbClr val="F3F3F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269822F-DB6A-0064-8712-F4C731FBC8C5}"/>
              </a:ext>
            </a:extLst>
          </p:cNvPr>
          <p:cNvSpPr>
            <a:spLocks noGrp="1"/>
          </p:cNvSpPr>
          <p:nvPr>
            <p:ph idx="1"/>
          </p:nvPr>
        </p:nvSpPr>
        <p:spPr>
          <a:xfrm>
            <a:off x="173179" y="1591254"/>
            <a:ext cx="11890665" cy="44146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0831B1-13C1-9512-7793-9D8A95B9EFDA}"/>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2415243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975CF-B5C5-ED8A-88A0-8AE47B405E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90DD9-4BCC-D20C-9CD3-C61570FC11E1}"/>
              </a:ext>
            </a:extLst>
          </p:cNvPr>
          <p:cNvSpPr>
            <a:spLocks noGrp="1"/>
          </p:cNvSpPr>
          <p:nvPr>
            <p:ph sz="half" idx="1"/>
          </p:nvPr>
        </p:nvSpPr>
        <p:spPr>
          <a:xfrm>
            <a:off x="152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6FA598-F2AA-D757-9BAF-844B64AEC9B3}"/>
              </a:ext>
            </a:extLst>
          </p:cNvPr>
          <p:cNvSpPr>
            <a:spLocks noGrp="1"/>
          </p:cNvSpPr>
          <p:nvPr>
            <p:ph sz="half" idx="2"/>
          </p:nvPr>
        </p:nvSpPr>
        <p:spPr>
          <a:xfrm>
            <a:off x="5486398" y="1340426"/>
            <a:ext cx="5181600" cy="4966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A8255EE-1863-610E-AAE1-EE332FFAC871}"/>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574146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0FAF1-FDD2-DEBC-6AA4-EC4CCBD26AC6}"/>
              </a:ext>
            </a:extLst>
          </p:cNvPr>
          <p:cNvSpPr>
            <a:spLocks noGrp="1"/>
          </p:cNvSpPr>
          <p:nvPr>
            <p:ph type="title"/>
          </p:nvPr>
        </p:nvSpPr>
        <p:spPr>
          <a:xfrm>
            <a:off x="19554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3BFBA8-CEF2-8E5D-9095-7FA8144CBA6B}"/>
              </a:ext>
            </a:extLst>
          </p:cNvPr>
          <p:cNvSpPr>
            <a:spLocks noGrp="1"/>
          </p:cNvSpPr>
          <p:nvPr>
            <p:ph type="body" idx="1"/>
          </p:nvPr>
        </p:nvSpPr>
        <p:spPr>
          <a:xfrm>
            <a:off x="19554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25D4F3-A1B5-B917-5F54-AF19B274D4BE}"/>
              </a:ext>
            </a:extLst>
          </p:cNvPr>
          <p:cNvSpPr>
            <a:spLocks noGrp="1"/>
          </p:cNvSpPr>
          <p:nvPr>
            <p:ph sz="half" idx="2"/>
          </p:nvPr>
        </p:nvSpPr>
        <p:spPr>
          <a:xfrm>
            <a:off x="195548" y="2505075"/>
            <a:ext cx="5157787"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E01150-5393-D283-E33B-3609AA2ABA7A}"/>
              </a:ext>
            </a:extLst>
          </p:cNvPr>
          <p:cNvSpPr>
            <a:spLocks noGrp="1"/>
          </p:cNvSpPr>
          <p:nvPr>
            <p:ph type="body" sz="quarter" idx="3"/>
          </p:nvPr>
        </p:nvSpPr>
        <p:spPr>
          <a:xfrm>
            <a:off x="552796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6017DC-0538-D4B7-3886-13292A469D67}"/>
              </a:ext>
            </a:extLst>
          </p:cNvPr>
          <p:cNvSpPr>
            <a:spLocks noGrp="1"/>
          </p:cNvSpPr>
          <p:nvPr>
            <p:ph sz="quarter" idx="4"/>
          </p:nvPr>
        </p:nvSpPr>
        <p:spPr>
          <a:xfrm>
            <a:off x="5527960" y="2505075"/>
            <a:ext cx="5183188" cy="3771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D6DB7D3-E745-25B4-373D-DBC63B595AC0}"/>
              </a:ext>
            </a:extLst>
          </p:cNvPr>
          <p:cNvSpPr>
            <a:spLocks noGrp="1"/>
          </p:cNvSpPr>
          <p:nvPr>
            <p:ph type="sldNum" sz="quarter" idx="12"/>
          </p:nvPr>
        </p:nvSpPr>
        <p:spPr/>
        <p:txBody>
          <a:bodyPr/>
          <a:lstStyle/>
          <a:p>
            <a:fld id="{68A8D22E-6BC5-9E47-900C-2BB94685D9F5}" type="slidenum">
              <a:rPr lang="en-US" smtClean="0"/>
              <a:t>‹#›</a:t>
            </a:fld>
            <a:endParaRPr lang="en-US"/>
          </a:p>
        </p:txBody>
      </p:sp>
    </p:spTree>
    <p:extLst>
      <p:ext uri="{BB962C8B-B14F-4D97-AF65-F5344CB8AC3E}">
        <p14:creationId xmlns:p14="http://schemas.microsoft.com/office/powerpoint/2010/main" val="436214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Shape&#10;&#10;AI-generated content may be incorrect.">
            <a:extLst>
              <a:ext uri="{FF2B5EF4-FFF2-40B4-BE49-F238E27FC236}">
                <a16:creationId xmlns:a16="http://schemas.microsoft.com/office/drawing/2014/main" id="{A6104FB5-1528-7DE1-824E-7AD7C56D3D9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95598" dist="50800" dir="5400000" algn="ctr" rotWithShape="0">
              <a:srgbClr val="000000">
                <a:alpha val="29550"/>
              </a:srgbClr>
            </a:outerShdw>
          </a:effectLst>
        </p:spPr>
        <p:txBody>
          <a:bodyPr/>
          <a:lstStyle/>
          <a:p>
            <a:endParaRPr lang="en-US"/>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3502922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rgbClr val="F3F3F3"/>
                </a:solidFill>
              </a:defRPr>
            </a:lvl1pPr>
          </a:lstStyle>
          <a:p>
            <a:fld id="{68A8D22E-6BC5-9E47-900C-2BB94685D9F5}" type="slidenum">
              <a:rPr lang="en-US" smtClean="0"/>
              <a:pPr/>
              <a:t>‹#›</a:t>
            </a:fld>
            <a:endParaRPr lang="en-US"/>
          </a:p>
        </p:txBody>
      </p:sp>
      <p:sp>
        <p:nvSpPr>
          <p:cNvPr id="8" name="Picture Placeholder 7">
            <a:extLst>
              <a:ext uri="{FF2B5EF4-FFF2-40B4-BE49-F238E27FC236}">
                <a16:creationId xmlns:a16="http://schemas.microsoft.com/office/drawing/2014/main" id="{280D6B9D-B233-5155-818B-A43B24A7784B}"/>
              </a:ext>
            </a:extLst>
          </p:cNvPr>
          <p:cNvSpPr>
            <a:spLocks noGrp="1"/>
          </p:cNvSpPr>
          <p:nvPr>
            <p:ph type="pic" sz="quarter" idx="13"/>
          </p:nvPr>
        </p:nvSpPr>
        <p:spPr>
          <a:xfrm>
            <a:off x="1444625" y="726643"/>
            <a:ext cx="4572000" cy="5257800"/>
          </a:xfrm>
          <a:effectLst>
            <a:outerShdw blurRad="776969" dir="720000" algn="ctr" rotWithShape="0">
              <a:srgbClr val="000000">
                <a:alpha val="30000"/>
              </a:srgbClr>
            </a:outerShdw>
          </a:effectLst>
        </p:spPr>
        <p:txBody>
          <a:bodyPr/>
          <a:lstStyle/>
          <a:p>
            <a:endParaRPr lang="en-US"/>
          </a:p>
        </p:txBody>
      </p:sp>
      <p:sp>
        <p:nvSpPr>
          <p:cNvPr id="10" name="Text Placeholder 9">
            <a:extLst>
              <a:ext uri="{FF2B5EF4-FFF2-40B4-BE49-F238E27FC236}">
                <a16:creationId xmlns:a16="http://schemas.microsoft.com/office/drawing/2014/main" id="{B0AF9B5C-EFE8-56ED-DF3C-AD835C9AFCF6}"/>
              </a:ext>
            </a:extLst>
          </p:cNvPr>
          <p:cNvSpPr>
            <a:spLocks noGrp="1"/>
          </p:cNvSpPr>
          <p:nvPr>
            <p:ph type="body" sz="quarter" idx="14"/>
          </p:nvPr>
        </p:nvSpPr>
        <p:spPr>
          <a:xfrm>
            <a:off x="6096000" y="1839913"/>
            <a:ext cx="4606925" cy="2857500"/>
          </a:xfrm>
        </p:spPr>
        <p:txBody>
          <a:bodyPr>
            <a:normAutofit/>
          </a:bodyPr>
          <a:lstStyle>
            <a:lvl1pPr marL="0" indent="0">
              <a:buNone/>
              <a:defRPr sz="2000" spc="0"/>
            </a:lvl1pPr>
          </a:lstStyle>
          <a:p>
            <a:pPr lvl="0"/>
            <a:r>
              <a:rPr lang="en-US"/>
              <a:t>Click to edit Master text styles</a:t>
            </a:r>
          </a:p>
        </p:txBody>
      </p:sp>
    </p:spTree>
    <p:extLst>
      <p:ext uri="{BB962C8B-B14F-4D97-AF65-F5344CB8AC3E}">
        <p14:creationId xmlns:p14="http://schemas.microsoft.com/office/powerpoint/2010/main" val="2606675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104FB5-1528-7DE1-824E-7AD7C56D3D94}"/>
              </a:ext>
            </a:extLst>
          </p:cNvPr>
          <p:cNvPicPr>
            <a:picLocks noChangeAspect="1"/>
          </p:cNvPicPr>
          <p:nvPr userDrawn="1"/>
        </p:nvPicPr>
        <p:blipFill>
          <a:blip r:embed="rId2"/>
          <a:src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ED18CC6B-1A29-147F-7B0A-F77C6FF31202}"/>
              </a:ext>
            </a:extLst>
          </p:cNvPr>
          <p:cNvSpPr>
            <a:spLocks noGrp="1"/>
          </p:cNvSpPr>
          <p:nvPr>
            <p:ph type="sldNum" sz="quarter" idx="12"/>
          </p:nvPr>
        </p:nvSpPr>
        <p:spPr/>
        <p:txBody>
          <a:bodyPr/>
          <a:lstStyle>
            <a:lvl1pPr>
              <a:defRPr>
                <a:solidFill>
                  <a:schemeClr val="bg1"/>
                </a:solidFill>
              </a:defRPr>
            </a:lvl1pPr>
          </a:lstStyle>
          <a:p>
            <a:fld id="{68A8D22E-6BC5-9E47-900C-2BB94685D9F5}" type="slidenum">
              <a:rPr lang="en-US" smtClean="0"/>
              <a:pPr/>
              <a:t>‹#›</a:t>
            </a:fld>
            <a:endParaRPr lang="en-US"/>
          </a:p>
        </p:txBody>
      </p:sp>
      <p:sp>
        <p:nvSpPr>
          <p:cNvPr id="3" name="Media Placeholder 2">
            <a:extLst>
              <a:ext uri="{FF2B5EF4-FFF2-40B4-BE49-F238E27FC236}">
                <a16:creationId xmlns:a16="http://schemas.microsoft.com/office/drawing/2014/main" id="{DDD5255E-B6EB-D6A8-9BA3-425DEF917F6C}"/>
              </a:ext>
            </a:extLst>
          </p:cNvPr>
          <p:cNvSpPr>
            <a:spLocks noGrp="1"/>
          </p:cNvSpPr>
          <p:nvPr>
            <p:ph type="media" sz="quarter" idx="13"/>
          </p:nvPr>
        </p:nvSpPr>
        <p:spPr>
          <a:xfrm>
            <a:off x="1205344" y="1225550"/>
            <a:ext cx="5808520" cy="4313238"/>
          </a:xfrm>
          <a:effectLst>
            <a:outerShdw blurRad="793118" dist="50800" dir="5400000" algn="ctr" rotWithShape="0">
              <a:srgbClr val="000000">
                <a:alpha val="30216"/>
              </a:srgbClr>
            </a:outerShdw>
          </a:effectLst>
        </p:spPr>
        <p:txBody>
          <a:bodyPr/>
          <a:lstStyle/>
          <a:p>
            <a:endParaRPr lang="en-US"/>
          </a:p>
        </p:txBody>
      </p:sp>
      <p:sp>
        <p:nvSpPr>
          <p:cNvPr id="7" name="Text Placeholder 6">
            <a:extLst>
              <a:ext uri="{FF2B5EF4-FFF2-40B4-BE49-F238E27FC236}">
                <a16:creationId xmlns:a16="http://schemas.microsoft.com/office/drawing/2014/main" id="{284B1204-54A6-51D2-01E0-4E74F28405BA}"/>
              </a:ext>
            </a:extLst>
          </p:cNvPr>
          <p:cNvSpPr>
            <a:spLocks noGrp="1"/>
          </p:cNvSpPr>
          <p:nvPr>
            <p:ph type="body" sz="quarter" idx="14"/>
          </p:nvPr>
        </p:nvSpPr>
        <p:spPr>
          <a:xfrm>
            <a:off x="7065963" y="2160588"/>
            <a:ext cx="3979862" cy="2557462"/>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194448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image" Target="../media/image15.png"/><Relationship Id="rId4" Type="http://schemas.openxmlformats.org/officeDocument/2006/relationships/slideLayout" Target="../slideLayouts/slideLayout24.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AI-generated content may be incorrect.">
            <a:extLst>
              <a:ext uri="{FF2B5EF4-FFF2-40B4-BE49-F238E27FC236}">
                <a16:creationId xmlns:a16="http://schemas.microsoft.com/office/drawing/2014/main" id="{51D4DCB4-D71E-80F2-CD14-980FA57C2A14}"/>
              </a:ext>
            </a:extLst>
          </p:cNvPr>
          <p:cNvPicPr>
            <a:picLocks noChangeAspect="1"/>
          </p:cNvPicPr>
          <p:nvPr userDrawn="1"/>
        </p:nvPicPr>
        <p:blipFill>
          <a:blip r:embed="rId22"/>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C3549BF-250F-BA79-3611-D06653B9620F}"/>
              </a:ext>
            </a:extLst>
          </p:cNvPr>
          <p:cNvSpPr>
            <a:spLocks noGrp="1"/>
          </p:cNvSpPr>
          <p:nvPr>
            <p:ph type="title"/>
          </p:nvPr>
        </p:nvSpPr>
        <p:spPr>
          <a:xfrm>
            <a:off x="173180" y="365126"/>
            <a:ext cx="10515600" cy="8610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DC57C9-737B-B6D6-1314-78C22CCF953B}"/>
              </a:ext>
            </a:extLst>
          </p:cNvPr>
          <p:cNvSpPr>
            <a:spLocks noGrp="1"/>
          </p:cNvSpPr>
          <p:nvPr>
            <p:ph type="body" idx="1"/>
          </p:nvPr>
        </p:nvSpPr>
        <p:spPr>
          <a:xfrm>
            <a:off x="173180" y="1340427"/>
            <a:ext cx="10515600" cy="48365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779BD77-56B0-2B84-ADB2-A2EE1F0E50C4}"/>
              </a:ext>
            </a:extLst>
          </p:cNvPr>
          <p:cNvSpPr>
            <a:spLocks noGrp="1"/>
          </p:cNvSpPr>
          <p:nvPr>
            <p:ph type="sldNum" sz="quarter" idx="4"/>
          </p:nvPr>
        </p:nvSpPr>
        <p:spPr>
          <a:xfrm>
            <a:off x="9632372" y="6492875"/>
            <a:ext cx="2324099" cy="246495"/>
          </a:xfrm>
          <a:prstGeom prst="rect">
            <a:avLst/>
          </a:prstGeom>
        </p:spPr>
        <p:txBody>
          <a:bodyPr vert="horz" lIns="91440" tIns="45720" rIns="91440" bIns="45720" rtlCol="0" anchor="ctr"/>
          <a:lstStyle>
            <a:lvl1pPr algn="r">
              <a:defRPr sz="1400" b="1" i="0">
                <a:solidFill>
                  <a:srgbClr val="1E4782"/>
                </a:solidFill>
                <a:latin typeface="Arial" panose="020B0604020202020204" pitchFamily="34" charset="0"/>
                <a:cs typeface="Arial" panose="020B0604020202020204" pitchFamily="34" charset="0"/>
              </a:defRPr>
            </a:lvl1pPr>
          </a:lstStyle>
          <a:p>
            <a:fld id="{68A8D22E-6BC5-9E47-900C-2BB94685D9F5}" type="slidenum">
              <a:rPr lang="en-US" smtClean="0"/>
              <a:pPr/>
              <a:t>‹#›</a:t>
            </a:fld>
            <a:endParaRPr lang="en-US"/>
          </a:p>
        </p:txBody>
      </p:sp>
    </p:spTree>
    <p:extLst>
      <p:ext uri="{BB962C8B-B14F-4D97-AF65-F5344CB8AC3E}">
        <p14:creationId xmlns:p14="http://schemas.microsoft.com/office/powerpoint/2010/main" val="46999186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84" r:id="rId3"/>
    <p:sldLayoutId id="2147483685" r:id="rId4"/>
    <p:sldLayoutId id="2147483692" r:id="rId5"/>
    <p:sldLayoutId id="2147483676" r:id="rId6"/>
    <p:sldLayoutId id="2147483677" r:id="rId7"/>
    <p:sldLayoutId id="2147483682" r:id="rId8"/>
    <p:sldLayoutId id="2147483681" r:id="rId9"/>
    <p:sldLayoutId id="2147483683" r:id="rId10"/>
    <p:sldLayoutId id="2147483656" r:id="rId11"/>
    <p:sldLayoutId id="2147483678" r:id="rId12"/>
    <p:sldLayoutId id="2147483661" r:id="rId13"/>
    <p:sldLayoutId id="2147483657" r:id="rId14"/>
    <p:sldLayoutId id="2147483686" r:id="rId15"/>
    <p:sldLayoutId id="2147483679" r:id="rId16"/>
    <p:sldLayoutId id="2147483687" r:id="rId17"/>
    <p:sldLayoutId id="2147483680" r:id="rId18"/>
    <p:sldLayoutId id="2147483688" r:id="rId19"/>
    <p:sldLayoutId id="2147483694" r:id="rId20"/>
  </p:sldLayoutIdLst>
  <p:hf hdr="0" ftr="0" dt="0"/>
  <p:txStyles>
    <p:titleStyle>
      <a:lvl1pPr algn="l" defTabSz="914400" rtl="0" eaLnBrk="1" latinLnBrk="0" hangingPunct="1">
        <a:lnSpc>
          <a:spcPct val="90000"/>
        </a:lnSpc>
        <a:spcBef>
          <a:spcPct val="0"/>
        </a:spcBef>
        <a:buNone/>
        <a:defRPr sz="4400" b="1" i="0" kern="1200">
          <a:solidFill>
            <a:srgbClr val="347AB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E478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478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E478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E478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
          <p:cNvSpPr/>
          <p:nvPr/>
        </p:nvSpPr>
        <p:spPr>
          <a:xfrm>
            <a:off x="0" y="6176963"/>
            <a:ext cx="12192000" cy="681037"/>
          </a:xfrm>
          <a:prstGeom prst="rect">
            <a:avLst/>
          </a:prstGeom>
          <a:solidFill>
            <a:srgbClr val="1D488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 name="Google Shape;11;p8"/>
          <p:cNvSpPr txBox="1">
            <a:spLocks noGrp="1"/>
          </p:cNvSpPr>
          <p:nvPr>
            <p:ph type="title"/>
          </p:nvPr>
        </p:nvSpPr>
        <p:spPr>
          <a:xfrm>
            <a:off x="838200" y="365126"/>
            <a:ext cx="10515600" cy="96126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62626"/>
              </a:buClr>
              <a:buSzPts val="4400"/>
              <a:buFont typeface="Arial"/>
              <a:buNone/>
              <a:defRPr sz="4400" b="0" i="0" u="none" strike="noStrike" cap="none">
                <a:solidFill>
                  <a:srgbClr val="26262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8"/>
          <p:cNvSpPr txBox="1">
            <a:spLocks noGrp="1"/>
          </p:cNvSpPr>
          <p:nvPr>
            <p:ph type="body" idx="1"/>
          </p:nvPr>
        </p:nvSpPr>
        <p:spPr>
          <a:xfrm>
            <a:off x="838200" y="1825625"/>
            <a:ext cx="10515600" cy="406270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262626"/>
              </a:buClr>
              <a:buSzPts val="2800"/>
              <a:buFont typeface="Arial"/>
              <a:buChar char="•"/>
              <a:defRPr sz="2800" b="0" i="0" u="none" strike="noStrike" cap="none">
                <a:solidFill>
                  <a:srgbClr val="262626"/>
                </a:solidFill>
                <a:latin typeface="Arial"/>
                <a:ea typeface="Arial"/>
                <a:cs typeface="Arial"/>
                <a:sym typeface="Arial"/>
              </a:defRPr>
            </a:lvl1pPr>
            <a:lvl2pPr marL="914400" marR="0" lvl="1" indent="-381000" algn="l" rtl="0">
              <a:lnSpc>
                <a:spcPct val="90000"/>
              </a:lnSpc>
              <a:spcBef>
                <a:spcPts val="500"/>
              </a:spcBef>
              <a:spcAft>
                <a:spcPts val="0"/>
              </a:spcAft>
              <a:buClr>
                <a:srgbClr val="262626"/>
              </a:buClr>
              <a:buSzPts val="2400"/>
              <a:buFont typeface="Arial"/>
              <a:buChar char="•"/>
              <a:defRPr sz="2400" b="0" i="0" u="none" strike="noStrike" cap="none">
                <a:solidFill>
                  <a:srgbClr val="262626"/>
                </a:solidFill>
                <a:latin typeface="Arial"/>
                <a:ea typeface="Arial"/>
                <a:cs typeface="Arial"/>
                <a:sym typeface="Arial"/>
              </a:defRPr>
            </a:lvl2pPr>
            <a:lvl3pPr marL="1371600" marR="0" lvl="2" indent="-355600" algn="l" rtl="0">
              <a:lnSpc>
                <a:spcPct val="90000"/>
              </a:lnSpc>
              <a:spcBef>
                <a:spcPts val="500"/>
              </a:spcBef>
              <a:spcAft>
                <a:spcPts val="0"/>
              </a:spcAft>
              <a:buClr>
                <a:srgbClr val="262626"/>
              </a:buClr>
              <a:buSzPts val="2000"/>
              <a:buFont typeface="Arial"/>
              <a:buChar char="•"/>
              <a:defRPr sz="2000" b="0" i="0" u="none" strike="noStrike" cap="none">
                <a:solidFill>
                  <a:srgbClr val="262626"/>
                </a:solidFill>
                <a:latin typeface="Arial"/>
                <a:ea typeface="Arial"/>
                <a:cs typeface="Arial"/>
                <a:sym typeface="Arial"/>
              </a:defRPr>
            </a:lvl3pPr>
            <a:lvl4pPr marL="1828800" marR="0" lvl="3" indent="-342900" algn="l" rtl="0">
              <a:lnSpc>
                <a:spcPct val="90000"/>
              </a:lnSpc>
              <a:spcBef>
                <a:spcPts val="500"/>
              </a:spcBef>
              <a:spcAft>
                <a:spcPts val="0"/>
              </a:spcAft>
              <a:buClr>
                <a:srgbClr val="262626"/>
              </a:buClr>
              <a:buSzPts val="1800"/>
              <a:buFont typeface="Arial"/>
              <a:buChar char="•"/>
              <a:defRPr sz="1800" b="0" i="0" u="none" strike="noStrike" cap="none">
                <a:solidFill>
                  <a:srgbClr val="262626"/>
                </a:solidFill>
                <a:latin typeface="Arial"/>
                <a:ea typeface="Arial"/>
                <a:cs typeface="Arial"/>
                <a:sym typeface="Arial"/>
              </a:defRPr>
            </a:lvl4pPr>
            <a:lvl5pPr marL="2286000" marR="0" lvl="4" indent="-342900" algn="l" rtl="0">
              <a:lnSpc>
                <a:spcPct val="90000"/>
              </a:lnSpc>
              <a:spcBef>
                <a:spcPts val="500"/>
              </a:spcBef>
              <a:spcAft>
                <a:spcPts val="0"/>
              </a:spcAft>
              <a:buClr>
                <a:srgbClr val="262626"/>
              </a:buClr>
              <a:buSzPts val="1800"/>
              <a:buFont typeface="Arial"/>
              <a:buChar char="•"/>
              <a:defRPr sz="1800" b="0" i="0" u="none" strike="noStrike" cap="none">
                <a:solidFill>
                  <a:srgbClr val="26262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 name="Google Shape;14;p8"/>
          <p:cNvPicPr preferRelativeResize="0"/>
          <p:nvPr/>
        </p:nvPicPr>
        <p:blipFill rotWithShape="1">
          <a:blip r:embed="rId10">
            <a:alphaModFix/>
          </a:blip>
          <a:srcRect r="69882"/>
          <a:stretch/>
        </p:blipFill>
        <p:spPr>
          <a:xfrm>
            <a:off x="787950" y="6325438"/>
            <a:ext cx="417848" cy="384100"/>
          </a:xfrm>
          <a:prstGeom prst="rect">
            <a:avLst/>
          </a:prstGeom>
          <a:noFill/>
          <a:ln>
            <a:noFill/>
          </a:ln>
        </p:spPr>
      </p:pic>
      <p:sp>
        <p:nvSpPr>
          <p:cNvPr id="15" name="Google Shape;15;p8"/>
          <p:cNvSpPr txBox="1">
            <a:spLocks noGrp="1"/>
          </p:cNvSpPr>
          <p:nvPr>
            <p:ph type="ftr" idx="11"/>
          </p:nvPr>
        </p:nvSpPr>
        <p:spPr>
          <a:xfrm>
            <a:off x="1366576" y="6356350"/>
            <a:ext cx="89229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3"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ed.gov/sites/ed/files/2025-02/dms-ma-b-targeted-01-15-2025.pdf"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doe.mass.edu/prs/complaint-data/default.htm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ecfr.gov/current/title-34/subtitle-B/chapter-III/part-300/subpart-E/section-300.502"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www.doe.mass.edu/lawsregs/603cmr28.html?section=04" TargetMode="External"/><Relationship Id="rId4" Type="http://schemas.openxmlformats.org/officeDocument/2006/relationships/hyperlink" Target="https://malegislature.gov/Laws/GeneralLaws/PartI/TitleXII/Chapter71B/Section3"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collaborative.org/"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us02web.zoom.us/j/87586189490"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s://urldefense.com/v3/__https:/mass.us14.list-manage.com/track/click?u=d8f37d1a90dacd97f207f0b4a&amp;id=e7a2e996be&amp;e=0fadae7c40__;!!CPANwP4y!W1WJh8Ovm8Ptye9qm4c5Ge6WDoTOFzhDQVYfMkbRykacM26nXB-6y4sIw9rkXnQiGaqAQesVQP-HFBo0y6KwP7cEMnKFhlZO3Ww$" TargetMode="External"/><Relationship Id="rId2" Type="http://schemas.openxmlformats.org/officeDocument/2006/relationships/hyperlink" Target="https://urldefense.com/v3/__https:/mass.us14.list-manage.com/track/click?u=d8f37d1a90dacd97f207f0b4a&amp;id=b1c349b9b7&amp;e=0fadae7c40__;!!CPANwP4y!W1WJh8Ovm8Ptye9qm4c5Ge6WDoTOFzhDQVYfMkbRykacM26nXB-6y4sIw9rkXnQiGaqAQesVQP-HFBo0y6KwP7cEMnKFRTl-99E$" TargetMode="Externa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mailto:nsurbrookgoins@anlar.com" TargetMode="External"/><Relationship Id="rId2" Type="http://schemas.openxmlformats.org/officeDocument/2006/relationships/hyperlink" Target="https://calendly.com/maind12ta/ma-early-childhood-transition-office-hours" TargetMode="External"/><Relationship Id="rId1" Type="http://schemas.openxmlformats.org/officeDocument/2006/relationships/slideLayout" Target="../slideLayouts/slideLayout3.xml"/><Relationship Id="rId5" Type="http://schemas.openxmlformats.org/officeDocument/2006/relationships/hyperlink" Target="mailto:mreese@anlar.com" TargetMode="External"/><Relationship Id="rId4" Type="http://schemas.openxmlformats.org/officeDocument/2006/relationships/hyperlink" Target="mailto:rpage@anlar.com" TargetMode="External"/></Relationships>
</file>

<file path=ppt/slides/_rels/slide49.xml.rels><?xml version="1.0" encoding="UTF-8" standalone="yes"?>
<Relationships xmlns="http://schemas.openxmlformats.org/package/2006/relationships"><Relationship Id="rId2" Type="http://schemas.openxmlformats.org/officeDocument/2006/relationships/hyperlink" Target="https://urldefense.com/v3/__https:/air-org.zoom.us/meeting/register/28VUM0eLRGySvbPGrjhVJw__;!!CPANwP4y!XUSA7PaVcAdQW6hsQB0J-GL7dLlxcchxUuPoBurHy62_wUrTpH-nEs_Wa7d_gHYNpnDBJkD4M5Edaua0BS5C6GY$"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hyperlink" Target="https://www.doe.mass.edu/specialeducation/reporting/determinations/default.html" TargetMode="External"/><Relationship Id="rId7" Type="http://schemas.openxmlformats.org/officeDocument/2006/relationships/hyperlink" Target="https://profiles.doe.mass.edu/statereport/special_education.aspx" TargetMode="External"/><Relationship Id="rId2" Type="http://schemas.openxmlformats.org/officeDocument/2006/relationships/hyperlink" Target="https://www.spedstrategies.com/" TargetMode="External"/><Relationship Id="rId1" Type="http://schemas.openxmlformats.org/officeDocument/2006/relationships/slideLayout" Target="../slideLayouts/slideLayout3.xml"/><Relationship Id="rId6" Type="http://schemas.openxmlformats.org/officeDocument/2006/relationships/hyperlink" Target="https://www.doe.mass.edu/infoservices/data/diradmin/list.aspx" TargetMode="External"/><Relationship Id="rId5" Type="http://schemas.openxmlformats.org/officeDocument/2006/relationships/hyperlink" Target="https://profiles.doe.mass.edu/search/search.aspx?leftNavId=11238" TargetMode="External"/><Relationship Id="rId4" Type="http://schemas.openxmlformats.org/officeDocument/2006/relationships/hyperlink" Target="https://www.doe.mass.edu/sped/osep/determinations.html"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hyperlink" Target="mailto:DESECompliance@mass.gov" TargetMode="External"/><Relationship Id="rId2" Type="http://schemas.openxmlformats.org/officeDocument/2006/relationships/hyperlink" Target="https://www.doe.mass.edu/prs/agreements/default.html" TargetMode="Externa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3" Type="http://schemas.openxmlformats.org/officeDocument/2006/relationships/hyperlink" Target="https://www.doe.mass.edu/specialeducation/reporting/spp-apr/indicators/indicator14" TargetMode="External"/><Relationship Id="rId2" Type="http://schemas.openxmlformats.org/officeDocument/2006/relationships/hyperlink" Target="https://www.doe.mass.edu/specialeducation/reporting/spp-apr/indicators/indicator14/instructions-guidance.docx" TargetMode="External"/><Relationship Id="rId1" Type="http://schemas.openxmlformats.org/officeDocument/2006/relationships/slideLayout" Target="../slideLayouts/slideLayout3.xml"/><Relationship Id="rId4" Type="http://schemas.openxmlformats.org/officeDocument/2006/relationships/hyperlink" Target="mailto:IDEAdata@mass.gov"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hyperlink" Target="https://www.doe.mass.edu/specialeducation/reporting/sig-dispro/cceis-qrg.pdf" TargetMode="External"/><Relationship Id="rId2" Type="http://schemas.openxmlformats.org/officeDocument/2006/relationships/hyperlink" Target="mailto:IDEAfiscal@mass.gov" TargetMode="Externa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hyperlink" Target="https://mass.egrantsmanagement.com/Default.aspx?ccipSessionKey=638910686992377714" TargetMode="External"/><Relationship Id="rId2" Type="http://schemas.openxmlformats.org/officeDocument/2006/relationships/hyperlink" Target="https://www.doe.mass.edu/news/news.aspx?id=27712" TargetMode="Externa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hyperlink" Target="https://urldefense.com/v3/__https:/survey.alchemer.com/s3/8423123/Information-on-LEA-Staff-with-IDEA-Part-B-Fiscal-Responsibilities__;!!CPANwP4y!QCT68LyD-s2OXAz20fdE2gkNzm6guR3uqLpe7zf3F-qflB6UcueSOgrcE48POACDsC-mCkycLoD_hCRm4XvpeVg3CQ$"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hyperlink" Target="https://www.doe.mass.edu/specialeducation/policy/dese/advisories/memo-sy2024-2025-3.docx" TargetMode="Externa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hyperlink" Target="https://profiles.doe.mass.edu/" TargetMode="Externa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hyperlink" Target="https://www.ecfr.gov/current/title-34/subtitle-B/chapter-III/part-300/appendix-Appendix%20A%20to%20Part%20300" TargetMode="Externa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3" Type="http://schemas.openxmlformats.org/officeDocument/2006/relationships/hyperlink" Target="https://www.doe.mass.edu/rlo/edtech/ai-literacy/index.html#/" TargetMode="External"/><Relationship Id="rId2" Type="http://schemas.openxmlformats.org/officeDocument/2006/relationships/hyperlink" Target="https://www.doe.mass.edu/edtech/ai/ai-guidance.pdf" TargetMode="Externa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us14.campaign-archive.com/home/?u=d8f37d1a90dacd97f207f0b4a&amp;id=41b37f7347" TargetMode="External"/><Relationship Id="rId7" Type="http://schemas.openxmlformats.org/officeDocument/2006/relationships/hyperlink" Target="mailto:IDEAData@mass.gov"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mailto:ideafiscal@mass.gov" TargetMode="External"/><Relationship Id="rId5" Type="http://schemas.openxmlformats.org/officeDocument/2006/relationships/hyperlink" Target="mailto:specialeducation@mass.gov" TargetMode="External"/><Relationship Id="rId4" Type="http://schemas.openxmlformats.org/officeDocument/2006/relationships/hyperlink" Target="https://www.doe.mass.edu/infoservices/data/diradmin/list.aspx"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6AB2B-9E86-B31F-8494-E95DE385C2EA}"/>
              </a:ext>
            </a:extLst>
          </p:cNvPr>
          <p:cNvSpPr>
            <a:spLocks noGrp="1"/>
          </p:cNvSpPr>
          <p:nvPr>
            <p:ph type="ctrTitle"/>
          </p:nvPr>
        </p:nvSpPr>
        <p:spPr>
          <a:xfrm>
            <a:off x="342900" y="873824"/>
            <a:ext cx="11693588" cy="2560638"/>
          </a:xfrm>
        </p:spPr>
        <p:txBody>
          <a:bodyPr>
            <a:normAutofit/>
          </a:bodyPr>
          <a:lstStyle/>
          <a:p>
            <a:r>
              <a:rPr lang="en-US" sz="4400">
                <a:latin typeface="Arial"/>
                <a:cs typeface="Arial"/>
              </a:rPr>
              <a:t>Special Education Leaders' Meeting</a:t>
            </a:r>
            <a:br>
              <a:rPr lang="en-US" sz="4400">
                <a:latin typeface="Arial"/>
                <a:cs typeface="Arial"/>
              </a:rPr>
            </a:br>
            <a:r>
              <a:rPr lang="en-US" sz="4400">
                <a:latin typeface="Arial"/>
                <a:cs typeface="Arial"/>
              </a:rPr>
              <a:t>August 22, 2025</a:t>
            </a:r>
            <a:endParaRPr lang="en-US" sz="4400"/>
          </a:p>
        </p:txBody>
      </p:sp>
    </p:spTree>
    <p:extLst>
      <p:ext uri="{BB962C8B-B14F-4D97-AF65-F5344CB8AC3E}">
        <p14:creationId xmlns:p14="http://schemas.microsoft.com/office/powerpoint/2010/main" val="2636106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29507-6CBE-5DAD-7CC8-BC265DC19ED8}"/>
              </a:ext>
            </a:extLst>
          </p:cNvPr>
          <p:cNvSpPr>
            <a:spLocks noGrp="1"/>
          </p:cNvSpPr>
          <p:nvPr>
            <p:ph type="title"/>
          </p:nvPr>
        </p:nvSpPr>
        <p:spPr>
          <a:xfrm>
            <a:off x="474260" y="365126"/>
            <a:ext cx="11050137" cy="1042852"/>
          </a:xfrm>
        </p:spPr>
        <p:txBody>
          <a:bodyPr>
            <a:normAutofit fontScale="90000"/>
          </a:bodyPr>
          <a:lstStyle/>
          <a:p>
            <a:r>
              <a:rPr lang="en-US">
                <a:latin typeface="Segoe UI Semibold"/>
                <a:cs typeface="Arial"/>
              </a:rPr>
              <a:t>OSEP's January 16, 2025 Monitoring Report </a:t>
            </a:r>
            <a:endParaRPr lang="en-US">
              <a:latin typeface="Segoe UI Semibold"/>
            </a:endParaRPr>
          </a:p>
        </p:txBody>
      </p:sp>
      <p:sp>
        <p:nvSpPr>
          <p:cNvPr id="3" name="Content Placeholder 2">
            <a:extLst>
              <a:ext uri="{FF2B5EF4-FFF2-40B4-BE49-F238E27FC236}">
                <a16:creationId xmlns:a16="http://schemas.microsoft.com/office/drawing/2014/main" id="{F71B8404-7553-5816-A2E7-102B884F9134}"/>
              </a:ext>
            </a:extLst>
          </p:cNvPr>
          <p:cNvSpPr>
            <a:spLocks noGrp="1"/>
          </p:cNvSpPr>
          <p:nvPr>
            <p:ph idx="1"/>
          </p:nvPr>
        </p:nvSpPr>
        <p:spPr>
          <a:xfrm>
            <a:off x="303663" y="2086984"/>
            <a:ext cx="11050137" cy="4405126"/>
          </a:xfrm>
        </p:spPr>
        <p:txBody>
          <a:bodyPr vert="horz" lIns="91440" tIns="45720" rIns="91440" bIns="45720" rtlCol="0" anchor="t">
            <a:normAutofit/>
          </a:bodyPr>
          <a:lstStyle/>
          <a:p>
            <a:r>
              <a:rPr lang="en-US" sz="2400">
                <a:solidFill>
                  <a:srgbClr val="212529"/>
                </a:solidFill>
                <a:latin typeface="Segoe UI"/>
                <a:ea typeface="Calibri"/>
                <a:cs typeface="Arial"/>
              </a:rPr>
              <a:t>January 16, 2025: Massachusetts Department of Elementary and Secondary Education (DESE) received a </a:t>
            </a:r>
            <a:r>
              <a:rPr lang="en-US" sz="2400" b="1">
                <a:solidFill>
                  <a:srgbClr val="0060C7"/>
                </a:solidFill>
                <a:latin typeface="Segoe UI"/>
                <a:ea typeface="Calibri"/>
                <a:cs typeface="Arial"/>
                <a:hlinkClick r:id="rId2"/>
              </a:rPr>
              <a:t>letter from the U.S. Department of Education's Office of Special Education Programs (OSEP) </a:t>
            </a:r>
            <a:r>
              <a:rPr lang="en-US" sz="2400">
                <a:solidFill>
                  <a:srgbClr val="212529"/>
                </a:solidFill>
                <a:latin typeface="Segoe UI"/>
                <a:ea typeface="Calibri"/>
                <a:cs typeface="Arial"/>
              </a:rPr>
              <a:t>that summarized findings from OSEP's monitoring visit conducted in February and March 2024</a:t>
            </a:r>
          </a:p>
          <a:p>
            <a:r>
              <a:rPr lang="en-US" sz="2400">
                <a:solidFill>
                  <a:srgbClr val="212529"/>
                </a:solidFill>
                <a:latin typeface="Segoe UI"/>
                <a:ea typeface="Calibri"/>
                <a:cs typeface="Arial"/>
              </a:rPr>
              <a:t>OSEP reviewed portions of DESE's general supervision system under the Individuals with Disabilities Education Act (IDEA) Part B</a:t>
            </a:r>
          </a:p>
          <a:p>
            <a:r>
              <a:rPr lang="en-US" sz="2400">
                <a:solidFill>
                  <a:srgbClr val="212529"/>
                </a:solidFill>
                <a:latin typeface="Segoe UI"/>
                <a:ea typeface="Calibri"/>
                <a:cs typeface="Arial"/>
              </a:rPr>
              <a:t>The letter from OSEP identified specific areas where DESE was not in compliance with certain IDEA Part B requirements and outlined corrective actions that DESE must take</a:t>
            </a:r>
          </a:p>
        </p:txBody>
      </p:sp>
    </p:spTree>
    <p:extLst>
      <p:ext uri="{BB962C8B-B14F-4D97-AF65-F5344CB8AC3E}">
        <p14:creationId xmlns:p14="http://schemas.microsoft.com/office/powerpoint/2010/main" val="3362546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F1C8DE-369D-98CD-0485-19BED67245C1}"/>
              </a:ext>
            </a:extLst>
          </p:cNvPr>
          <p:cNvSpPr>
            <a:spLocks noGrp="1"/>
          </p:cNvSpPr>
          <p:nvPr>
            <p:ph type="title"/>
          </p:nvPr>
        </p:nvSpPr>
        <p:spPr/>
        <p:txBody>
          <a:bodyPr/>
          <a:lstStyle/>
          <a:p>
            <a:r>
              <a:rPr lang="en-US">
                <a:latin typeface="Segoe UI Semibold"/>
                <a:cs typeface="Arial"/>
              </a:rPr>
              <a:t>Noteworthy Updates from the Spring</a:t>
            </a:r>
          </a:p>
        </p:txBody>
      </p:sp>
      <p:sp>
        <p:nvSpPr>
          <p:cNvPr id="2" name="Content Placeholder 1">
            <a:extLst>
              <a:ext uri="{FF2B5EF4-FFF2-40B4-BE49-F238E27FC236}">
                <a16:creationId xmlns:a16="http://schemas.microsoft.com/office/drawing/2014/main" id="{C715720A-309F-C506-F63D-3D72D5EC918F}"/>
              </a:ext>
            </a:extLst>
          </p:cNvPr>
          <p:cNvSpPr>
            <a:spLocks noGrp="1"/>
          </p:cNvSpPr>
          <p:nvPr>
            <p:ph idx="1"/>
          </p:nvPr>
        </p:nvSpPr>
        <p:spPr>
          <a:xfrm>
            <a:off x="269544" y="2043441"/>
            <a:ext cx="11652912" cy="4530230"/>
          </a:xfrm>
        </p:spPr>
        <p:txBody>
          <a:bodyPr vert="horz" lIns="91440" tIns="45720" rIns="91440" bIns="45720" rtlCol="0" anchor="t">
            <a:normAutofit fontScale="92500" lnSpcReduction="10000"/>
          </a:bodyPr>
          <a:lstStyle/>
          <a:p>
            <a:r>
              <a:rPr lang="en-US">
                <a:latin typeface="Segoe UI"/>
                <a:ea typeface="Calibri"/>
                <a:cs typeface="Arial"/>
              </a:rPr>
              <a:t>Revised </a:t>
            </a:r>
            <a:r>
              <a:rPr lang="en-US" b="1">
                <a:latin typeface="Segoe UI"/>
                <a:ea typeface="Calibri"/>
                <a:cs typeface="Arial"/>
              </a:rPr>
              <a:t>Intake Form</a:t>
            </a:r>
          </a:p>
          <a:p>
            <a:pPr lvl="1"/>
            <a:r>
              <a:rPr lang="en-US">
                <a:latin typeface="Segoe UI"/>
                <a:ea typeface="Calibri"/>
                <a:cs typeface="Arial"/>
              </a:rPr>
              <a:t>Only to be used for complaints raising allegations of IDEA Part B and state special education law/regulations.</a:t>
            </a:r>
          </a:p>
          <a:p>
            <a:r>
              <a:rPr lang="en-US">
                <a:latin typeface="Segoe UI"/>
                <a:ea typeface="Calibri"/>
                <a:cs typeface="Arial"/>
              </a:rPr>
              <a:t>Revised </a:t>
            </a:r>
            <a:r>
              <a:rPr lang="en-US" b="1">
                <a:latin typeface="Segoe UI"/>
                <a:ea typeface="Calibri"/>
                <a:cs typeface="Arial"/>
              </a:rPr>
              <a:t>Special Education State Complaint Procedures Guide</a:t>
            </a:r>
          </a:p>
          <a:p>
            <a:pPr lvl="1"/>
            <a:r>
              <a:rPr lang="en-US">
                <a:latin typeface="Segoe UI"/>
                <a:ea typeface="Calibri"/>
                <a:cs typeface="Arial"/>
              </a:rPr>
              <a:t>Only applicable to complaints raising allegations of IDEA Part B and state special education law/regulations.</a:t>
            </a:r>
            <a:endParaRPr lang="en-US">
              <a:latin typeface="Segoe UI"/>
              <a:ea typeface="Calibri"/>
            </a:endParaRPr>
          </a:p>
          <a:p>
            <a:pPr lvl="1"/>
            <a:r>
              <a:rPr lang="en-US">
                <a:latin typeface="Segoe UI"/>
                <a:ea typeface="Calibri"/>
                <a:cs typeface="Arial"/>
              </a:rPr>
              <a:t>Streamlines</a:t>
            </a:r>
            <a:r>
              <a:rPr lang="en-US" sz="2400">
                <a:latin typeface="Segoe UI"/>
                <a:ea typeface="Calibri"/>
                <a:cs typeface="Arial"/>
              </a:rPr>
              <a:t> opportunity for local response (formerly Request for Local Report).</a:t>
            </a:r>
          </a:p>
          <a:p>
            <a:r>
              <a:rPr lang="en-US" b="1">
                <a:latin typeface="Segoe UI"/>
                <a:ea typeface="Calibri"/>
                <a:cs typeface="Arial"/>
                <a:hlinkClick r:id="rId2"/>
              </a:rPr>
              <a:t>Temporary Public Reporting of State Complaint Data</a:t>
            </a:r>
            <a:endParaRPr lang="en-US" b="1">
              <a:latin typeface="Segoe UI"/>
              <a:ea typeface="Calibri"/>
              <a:cs typeface="Arial"/>
            </a:endParaRPr>
          </a:p>
          <a:p>
            <a:r>
              <a:rPr lang="en-US">
                <a:latin typeface="Segoe UI"/>
                <a:ea typeface="Calibri"/>
                <a:cs typeface="Arial"/>
              </a:rPr>
              <a:t>Revised </a:t>
            </a:r>
            <a:r>
              <a:rPr lang="en-US" b="1">
                <a:latin typeface="Segoe UI"/>
                <a:ea typeface="Calibri"/>
                <a:cs typeface="Arial"/>
              </a:rPr>
              <a:t>Notice of Procedural Safeguards</a:t>
            </a:r>
          </a:p>
          <a:p>
            <a:pPr lvl="1"/>
            <a:r>
              <a:rPr lang="en-US">
                <a:latin typeface="Segoe UI"/>
                <a:ea typeface="Calibri"/>
                <a:cs typeface="Arial"/>
              </a:rPr>
              <a:t>Updates narrative regarding the state complaint process to more fully reflect the process.</a:t>
            </a:r>
          </a:p>
          <a:p>
            <a:pPr lvl="1"/>
            <a:r>
              <a:rPr lang="en-US">
                <a:latin typeface="Segoe UI"/>
                <a:ea typeface="Calibri"/>
                <a:cs typeface="Arial"/>
              </a:rPr>
              <a:t>Clarifies parents’ rights regarding independent education evaluations under Massachusetts state law and the applicable federal law.</a:t>
            </a:r>
          </a:p>
          <a:p>
            <a:pPr marL="0" indent="0">
              <a:buNone/>
            </a:pPr>
            <a:endParaRPr lang="en-US" b="1">
              <a:latin typeface="Segoe UI"/>
              <a:ea typeface="Calibri"/>
            </a:endParaRPr>
          </a:p>
          <a:p>
            <a:pPr marL="914400" lvl="2" indent="0">
              <a:buNone/>
            </a:pPr>
            <a:endParaRPr lang="en-US">
              <a:latin typeface="Segoe UI"/>
              <a:ea typeface="Calibri"/>
            </a:endParaRPr>
          </a:p>
        </p:txBody>
      </p:sp>
    </p:spTree>
    <p:extLst>
      <p:ext uri="{BB962C8B-B14F-4D97-AF65-F5344CB8AC3E}">
        <p14:creationId xmlns:p14="http://schemas.microsoft.com/office/powerpoint/2010/main" val="3112279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9F8934-EBBA-20F0-05EA-27BDDDA2E76F}"/>
              </a:ext>
            </a:extLst>
          </p:cNvPr>
          <p:cNvSpPr>
            <a:spLocks noGrp="1"/>
          </p:cNvSpPr>
          <p:nvPr>
            <p:ph type="title"/>
          </p:nvPr>
        </p:nvSpPr>
        <p:spPr/>
        <p:txBody>
          <a:bodyPr/>
          <a:lstStyle/>
          <a:p>
            <a:r>
              <a:rPr lang="en-US">
                <a:latin typeface="Segoe UI Semibold"/>
                <a:cs typeface="Arial"/>
              </a:rPr>
              <a:t>New Noteworthy Updates</a:t>
            </a:r>
          </a:p>
        </p:txBody>
      </p:sp>
      <p:sp>
        <p:nvSpPr>
          <p:cNvPr id="2" name="Content Placeholder 1">
            <a:extLst>
              <a:ext uri="{FF2B5EF4-FFF2-40B4-BE49-F238E27FC236}">
                <a16:creationId xmlns:a16="http://schemas.microsoft.com/office/drawing/2014/main" id="{F992001F-AA7F-481B-191B-BBAEF0A53D09}"/>
              </a:ext>
            </a:extLst>
          </p:cNvPr>
          <p:cNvSpPr>
            <a:spLocks noGrp="1"/>
          </p:cNvSpPr>
          <p:nvPr>
            <p:ph idx="1"/>
          </p:nvPr>
        </p:nvSpPr>
        <p:spPr/>
        <p:txBody>
          <a:bodyPr vert="horz" lIns="91440" tIns="45720" rIns="91440" bIns="45720" rtlCol="0" anchor="t">
            <a:normAutofit/>
          </a:bodyPr>
          <a:lstStyle/>
          <a:p>
            <a:r>
              <a:rPr lang="en-US">
                <a:latin typeface="Segoe UI"/>
                <a:cs typeface="Arial"/>
              </a:rPr>
              <a:t>Continue OASES monitoring related to the topic of suspensions/removals</a:t>
            </a:r>
          </a:p>
          <a:p>
            <a:r>
              <a:rPr lang="en-US">
                <a:latin typeface="Segoe UI"/>
                <a:cs typeface="Arial"/>
              </a:rPr>
              <a:t>PSM monitoring related to the topic of Child Find/MTSS and district monitoring for students placed out of district</a:t>
            </a:r>
          </a:p>
          <a:p>
            <a:r>
              <a:rPr lang="en-US">
                <a:latin typeface="Segoe UI"/>
                <a:cs typeface="Arial"/>
              </a:rPr>
              <a:t>Policy Memorandum regarding the responsibilities of schools and districts for students placed in private schools by public agencies</a:t>
            </a:r>
          </a:p>
          <a:p>
            <a:r>
              <a:rPr lang="en-US">
                <a:latin typeface="Segoe UI"/>
                <a:cs typeface="Arial"/>
              </a:rPr>
              <a:t>Sample Out of District Monitoring Form and Memo</a:t>
            </a:r>
          </a:p>
        </p:txBody>
      </p:sp>
    </p:spTree>
    <p:extLst>
      <p:ext uri="{BB962C8B-B14F-4D97-AF65-F5344CB8AC3E}">
        <p14:creationId xmlns:p14="http://schemas.microsoft.com/office/powerpoint/2010/main" val="3219269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FDDE1-326C-3191-CB3B-414D6AB90D81}"/>
              </a:ext>
            </a:extLst>
          </p:cNvPr>
          <p:cNvSpPr>
            <a:spLocks noGrp="1"/>
          </p:cNvSpPr>
          <p:nvPr>
            <p:ph type="title"/>
          </p:nvPr>
        </p:nvSpPr>
        <p:spPr/>
        <p:txBody>
          <a:bodyPr/>
          <a:lstStyle/>
          <a:p>
            <a:r>
              <a:rPr lang="en-US">
                <a:latin typeface="Arial"/>
                <a:cs typeface="Arial"/>
              </a:rPr>
              <a:t>Special Education Webpage Update</a:t>
            </a:r>
          </a:p>
        </p:txBody>
      </p:sp>
      <p:sp>
        <p:nvSpPr>
          <p:cNvPr id="3" name="Content Placeholder 2">
            <a:extLst>
              <a:ext uri="{FF2B5EF4-FFF2-40B4-BE49-F238E27FC236}">
                <a16:creationId xmlns:a16="http://schemas.microsoft.com/office/drawing/2014/main" id="{0C1CCBA8-7299-FF8F-5ED5-67C1ED716975}"/>
              </a:ext>
            </a:extLst>
          </p:cNvPr>
          <p:cNvSpPr>
            <a:spLocks noGrp="1"/>
          </p:cNvSpPr>
          <p:nvPr>
            <p:ph idx="1"/>
          </p:nvPr>
        </p:nvSpPr>
        <p:spPr/>
        <p:txBody>
          <a:bodyPr vert="horz" lIns="91440" tIns="45720" rIns="91440" bIns="45720" rtlCol="0" anchor="t">
            <a:normAutofit/>
          </a:bodyPr>
          <a:lstStyle/>
          <a:p>
            <a:r>
              <a:rPr lang="en-US">
                <a:latin typeface="Arial"/>
                <a:cs typeface="Arial"/>
              </a:rPr>
              <a:t>The updated webpage is now live and easier to navigate.</a:t>
            </a:r>
          </a:p>
          <a:p>
            <a:r>
              <a:rPr lang="en-US">
                <a:latin typeface="Arial"/>
                <a:cs typeface="Arial"/>
              </a:rPr>
              <a:t>A </a:t>
            </a:r>
            <a:r>
              <a:rPr lang="en-US" b="1">
                <a:latin typeface="Arial"/>
                <a:cs typeface="Arial"/>
              </a:rPr>
              <a:t>short navigation video</a:t>
            </a:r>
            <a:r>
              <a:rPr lang="en-US">
                <a:latin typeface="Arial"/>
                <a:cs typeface="Arial"/>
              </a:rPr>
              <a:t> will be posted soon to guide users</a:t>
            </a:r>
          </a:p>
          <a:p>
            <a:r>
              <a:rPr lang="en-US">
                <a:latin typeface="Arial"/>
                <a:cs typeface="Arial"/>
              </a:rPr>
              <a:t>We are also launching a </a:t>
            </a:r>
            <a:r>
              <a:rPr lang="en-US" b="1">
                <a:latin typeface="Arial"/>
                <a:cs typeface="Arial"/>
              </a:rPr>
              <a:t>feedback survey</a:t>
            </a:r>
            <a:r>
              <a:rPr lang="en-US">
                <a:latin typeface="Arial"/>
                <a:cs typeface="Arial"/>
              </a:rPr>
              <a:t> to hear from stakeholders about what’s working well and what can be improved.</a:t>
            </a:r>
          </a:p>
          <a:p>
            <a:r>
              <a:rPr lang="en-US">
                <a:latin typeface="Arial"/>
                <a:cs typeface="Arial"/>
              </a:rPr>
              <a:t>Your input will help us continue to refine the webpage to best meet the needs of students, families, and educators.</a:t>
            </a:r>
          </a:p>
          <a:p>
            <a:endParaRPr lang="en-US"/>
          </a:p>
        </p:txBody>
      </p:sp>
      <p:sp>
        <p:nvSpPr>
          <p:cNvPr id="4" name="Slide Number Placeholder 3">
            <a:extLst>
              <a:ext uri="{FF2B5EF4-FFF2-40B4-BE49-F238E27FC236}">
                <a16:creationId xmlns:a16="http://schemas.microsoft.com/office/drawing/2014/main" id="{4B7817E9-D936-5DD1-3E09-841D80B90217}"/>
              </a:ext>
            </a:extLst>
          </p:cNvPr>
          <p:cNvSpPr>
            <a:spLocks noGrp="1"/>
          </p:cNvSpPr>
          <p:nvPr>
            <p:ph type="sldNum" sz="quarter" idx="12"/>
          </p:nvPr>
        </p:nvSpPr>
        <p:spPr/>
        <p:txBody>
          <a:bodyPr/>
          <a:lstStyle/>
          <a:p>
            <a:fld id="{68A8D22E-6BC5-9E47-900C-2BB94685D9F5}" type="slidenum">
              <a:rPr lang="en-US" smtClean="0"/>
              <a:t>13</a:t>
            </a:fld>
            <a:endParaRPr lang="en-US"/>
          </a:p>
        </p:txBody>
      </p:sp>
    </p:spTree>
    <p:extLst>
      <p:ext uri="{BB962C8B-B14F-4D97-AF65-F5344CB8AC3E}">
        <p14:creationId xmlns:p14="http://schemas.microsoft.com/office/powerpoint/2010/main" val="3442286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88015-F81A-79CD-5049-B1C04EF5BCBD}"/>
              </a:ext>
            </a:extLst>
          </p:cNvPr>
          <p:cNvSpPr>
            <a:spLocks noGrp="1"/>
          </p:cNvSpPr>
          <p:nvPr>
            <p:ph type="title"/>
          </p:nvPr>
        </p:nvSpPr>
        <p:spPr>
          <a:xfrm>
            <a:off x="876693" y="210301"/>
            <a:ext cx="4355265" cy="1062021"/>
          </a:xfrm>
        </p:spPr>
        <p:txBody>
          <a:bodyPr anchor="b">
            <a:normAutofit/>
          </a:bodyPr>
          <a:lstStyle/>
          <a:p>
            <a:r>
              <a:rPr lang="en-US" sz="3200">
                <a:latin typeface="Arial"/>
                <a:cs typeface="Arial"/>
              </a:rPr>
              <a:t>Public Records Reminder</a:t>
            </a:r>
            <a:endParaRPr lang="en-US" sz="3200"/>
          </a:p>
        </p:txBody>
      </p:sp>
      <p:sp>
        <p:nvSpPr>
          <p:cNvPr id="3" name="Content Placeholder 2">
            <a:extLst>
              <a:ext uri="{FF2B5EF4-FFF2-40B4-BE49-F238E27FC236}">
                <a16:creationId xmlns:a16="http://schemas.microsoft.com/office/drawing/2014/main" id="{7192AD2D-A678-AB7A-39D1-6D7769A4AAE4}"/>
              </a:ext>
            </a:extLst>
          </p:cNvPr>
          <p:cNvSpPr>
            <a:spLocks noGrp="1"/>
          </p:cNvSpPr>
          <p:nvPr>
            <p:ph idx="1"/>
          </p:nvPr>
        </p:nvSpPr>
        <p:spPr>
          <a:xfrm>
            <a:off x="876692" y="1944658"/>
            <a:ext cx="4355265" cy="4036650"/>
          </a:xfrm>
        </p:spPr>
        <p:txBody>
          <a:bodyPr vert="horz" lIns="91440" tIns="45720" rIns="91440" bIns="45720" rtlCol="0" anchor="t">
            <a:normAutofit/>
          </a:bodyPr>
          <a:lstStyle/>
          <a:p>
            <a:r>
              <a:rPr lang="en-US" sz="2000">
                <a:latin typeface="Arial"/>
                <a:cs typeface="Arial"/>
              </a:rPr>
              <a:t>Special education settlement agreements are subject to the public records law and </a:t>
            </a:r>
            <a:r>
              <a:rPr lang="en-US" sz="2000" b="1">
                <a:latin typeface="Arial"/>
                <a:cs typeface="Arial"/>
              </a:rPr>
              <a:t>must be</a:t>
            </a:r>
            <a:r>
              <a:rPr lang="en-US" sz="2000">
                <a:latin typeface="Arial"/>
                <a:cs typeface="Arial"/>
              </a:rPr>
              <a:t> </a:t>
            </a:r>
            <a:r>
              <a:rPr lang="en-US" sz="2000" b="1">
                <a:latin typeface="Arial"/>
                <a:cs typeface="Arial"/>
              </a:rPr>
              <a:t>stripped of all personally identifiable information </a:t>
            </a:r>
            <a:r>
              <a:rPr lang="en-US" sz="2000">
                <a:latin typeface="Arial"/>
                <a:cs typeface="Arial"/>
              </a:rPr>
              <a:t>and provided, upon request. </a:t>
            </a:r>
            <a:endParaRPr lang="en-US" sz="2000"/>
          </a:p>
          <a:p>
            <a:r>
              <a:rPr lang="en-US" sz="2000" u="sng">
                <a:latin typeface="Arial"/>
                <a:cs typeface="Arial"/>
              </a:rPr>
              <a:t>Champa v. Weston Public Schools</a:t>
            </a:r>
            <a:r>
              <a:rPr lang="en-US" sz="2000">
                <a:latin typeface="Arial"/>
                <a:cs typeface="Arial"/>
              </a:rPr>
              <a:t>, 473 Mass. 86 (2015) (contractually agreeing to keep a private agreement private cannot trump the public records law and the district's obligation to provide it). </a:t>
            </a:r>
          </a:p>
          <a:p>
            <a:endParaRPr lang="en-US" sz="2000">
              <a:latin typeface="Arial"/>
              <a:cs typeface="Arial"/>
            </a:endParaRPr>
          </a:p>
        </p:txBody>
      </p:sp>
      <p:pic>
        <p:nvPicPr>
          <p:cNvPr id="5" name="Picture 4" descr="Paper files on the table">
            <a:extLst>
              <a:ext uri="{FF2B5EF4-FFF2-40B4-BE49-F238E27FC236}">
                <a16:creationId xmlns:a16="http://schemas.microsoft.com/office/drawing/2014/main" id="{A91155BF-C62A-C074-5544-6F41DB1786A5}"/>
              </a:ext>
            </a:extLst>
          </p:cNvPr>
          <p:cNvPicPr>
            <a:picLocks noChangeAspect="1"/>
          </p:cNvPicPr>
          <p:nvPr/>
        </p:nvPicPr>
        <p:blipFill>
          <a:blip r:embed="rId2"/>
          <a:srcRect l="20517" r="19928" b="2"/>
          <a:stretch>
            <a:fillRect/>
          </a:stretch>
        </p:blipFill>
        <p:spPr>
          <a:xfrm>
            <a:off x="6096000" y="10"/>
            <a:ext cx="6095999" cy="6857990"/>
          </a:xfrm>
          <a:prstGeom prst="rect">
            <a:avLst/>
          </a:prstGeom>
        </p:spPr>
      </p:pic>
      <p:sp>
        <p:nvSpPr>
          <p:cNvPr id="10" name="Rectangle 9">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 name="Slide Number Placeholder 3">
            <a:extLst>
              <a:ext uri="{FF2B5EF4-FFF2-40B4-BE49-F238E27FC236}">
                <a16:creationId xmlns:a16="http://schemas.microsoft.com/office/drawing/2014/main" id="{2EAB69C5-9AA4-F462-2000-21D4359C52D7}"/>
              </a:ext>
            </a:extLst>
          </p:cNvPr>
          <p:cNvSpPr>
            <a:spLocks noGrp="1"/>
          </p:cNvSpPr>
          <p:nvPr>
            <p:ph type="sldNum" sz="quarter" idx="12"/>
          </p:nvPr>
        </p:nvSpPr>
        <p:spPr>
          <a:xfrm>
            <a:off x="8610600" y="6356350"/>
            <a:ext cx="2743200" cy="365125"/>
          </a:xfrm>
        </p:spPr>
        <p:txBody>
          <a:bodyPr>
            <a:normAutofit/>
          </a:bodyPr>
          <a:lstStyle/>
          <a:p>
            <a:pPr>
              <a:spcAft>
                <a:spcPts val="600"/>
              </a:spcAft>
            </a:pPr>
            <a:fld id="{68A8D22E-6BC5-9E47-900C-2BB94685D9F5}" type="slidenum">
              <a:rPr lang="en-US">
                <a:solidFill>
                  <a:srgbClr val="FFFFFF"/>
                </a:solidFill>
              </a:rPr>
              <a:pPr>
                <a:spcAft>
                  <a:spcPts val="600"/>
                </a:spcAft>
              </a:pPr>
              <a:t>14</a:t>
            </a:fld>
            <a:endParaRPr lang="en-US">
              <a:solidFill>
                <a:srgbClr val="FFFFFF"/>
              </a:solidFill>
            </a:endParaRPr>
          </a:p>
        </p:txBody>
      </p:sp>
    </p:spTree>
    <p:extLst>
      <p:ext uri="{BB962C8B-B14F-4D97-AF65-F5344CB8AC3E}">
        <p14:creationId xmlns:p14="http://schemas.microsoft.com/office/powerpoint/2010/main" val="864723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963071-0377-7A60-F00B-C33DF3870B8B}"/>
              </a:ext>
            </a:extLst>
          </p:cNvPr>
          <p:cNvSpPr>
            <a:spLocks noGrp="1"/>
          </p:cNvSpPr>
          <p:nvPr>
            <p:ph type="title"/>
          </p:nvPr>
        </p:nvSpPr>
        <p:spPr/>
        <p:txBody>
          <a:bodyPr>
            <a:normAutofit/>
          </a:bodyPr>
          <a:lstStyle/>
          <a:p>
            <a:r>
              <a:rPr lang="en-US"/>
              <a:t>Key Special Education Topics</a:t>
            </a:r>
          </a:p>
        </p:txBody>
      </p:sp>
      <p:sp>
        <p:nvSpPr>
          <p:cNvPr id="6" name="Content Placeholder 5">
            <a:extLst>
              <a:ext uri="{FF2B5EF4-FFF2-40B4-BE49-F238E27FC236}">
                <a16:creationId xmlns:a16="http://schemas.microsoft.com/office/drawing/2014/main" id="{7483423B-AAC2-8E84-0C7C-081C8EA11893}"/>
              </a:ext>
            </a:extLst>
          </p:cNvPr>
          <p:cNvSpPr>
            <a:spLocks noGrp="1"/>
          </p:cNvSpPr>
          <p:nvPr>
            <p:ph idx="1"/>
          </p:nvPr>
        </p:nvSpPr>
        <p:spPr/>
        <p:txBody>
          <a:bodyPr>
            <a:normAutofit lnSpcReduction="10000"/>
          </a:bodyPr>
          <a:lstStyle/>
          <a:p>
            <a:r>
              <a:rPr lang="en-US"/>
              <a:t>Reducing and Eliminated the Use of Time Out</a:t>
            </a:r>
          </a:p>
          <a:p>
            <a:r>
              <a:rPr lang="en-US"/>
              <a:t>Improving the Validity and Reliability of IDEA Data</a:t>
            </a:r>
          </a:p>
          <a:p>
            <a:r>
              <a:rPr lang="en-US"/>
              <a:t>Timely Transition from IDEA Part C to Part B (Indicator 12)</a:t>
            </a:r>
          </a:p>
          <a:p>
            <a:r>
              <a:rPr lang="en-US"/>
              <a:t>Timely Evaluations (Indicator 11)</a:t>
            </a:r>
          </a:p>
          <a:p>
            <a:r>
              <a:rPr lang="en-US"/>
              <a:t>Outcomes for Students with Disabilities (ELA Proficiency and Graduation Rate)</a:t>
            </a:r>
          </a:p>
          <a:p>
            <a:r>
              <a:rPr lang="en-US"/>
              <a:t>English Learners with Disabilities (Eligible for Special Education)</a:t>
            </a:r>
          </a:p>
          <a:p>
            <a:r>
              <a:rPr lang="en-US"/>
              <a:t>Implementation of IDEA Policies and Procedures</a:t>
            </a:r>
          </a:p>
          <a:p>
            <a:r>
              <a:rPr lang="en-US"/>
              <a:t>Inclusive Practices</a:t>
            </a:r>
          </a:p>
        </p:txBody>
      </p:sp>
      <p:sp>
        <p:nvSpPr>
          <p:cNvPr id="2" name="Slide Number Placeholder 1">
            <a:extLst>
              <a:ext uri="{FF2B5EF4-FFF2-40B4-BE49-F238E27FC236}">
                <a16:creationId xmlns:a16="http://schemas.microsoft.com/office/drawing/2014/main" id="{949D6B0C-3F44-F651-BAA8-BC2681907CF9}"/>
              </a:ext>
            </a:extLst>
          </p:cNvPr>
          <p:cNvSpPr>
            <a:spLocks noGrp="1"/>
          </p:cNvSpPr>
          <p:nvPr>
            <p:ph type="sldNum" sz="quarter" idx="12"/>
          </p:nvPr>
        </p:nvSpPr>
        <p:spPr/>
        <p:txBody>
          <a:bodyPr/>
          <a:lstStyle/>
          <a:p>
            <a:fld id="{68A8D22E-6BC5-9E47-900C-2BB94685D9F5}" type="slidenum">
              <a:rPr lang="en-US" smtClean="0"/>
              <a:pPr/>
              <a:t>15</a:t>
            </a:fld>
            <a:endParaRPr lang="en-US"/>
          </a:p>
        </p:txBody>
      </p:sp>
    </p:spTree>
    <p:extLst>
      <p:ext uri="{BB962C8B-B14F-4D97-AF65-F5344CB8AC3E}">
        <p14:creationId xmlns:p14="http://schemas.microsoft.com/office/powerpoint/2010/main" val="2275774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A5874-6893-381D-B184-94C15D982317}"/>
              </a:ext>
            </a:extLst>
          </p:cNvPr>
          <p:cNvSpPr>
            <a:spLocks noGrp="1"/>
          </p:cNvSpPr>
          <p:nvPr>
            <p:ph type="title"/>
          </p:nvPr>
        </p:nvSpPr>
        <p:spPr/>
        <p:txBody>
          <a:bodyPr>
            <a:normAutofit fontScale="90000"/>
          </a:bodyPr>
          <a:lstStyle/>
          <a:p>
            <a:r>
              <a:rPr lang="en-US">
                <a:latin typeface="Century Gothic" panose="020B0502020202020204" pitchFamily="34" charset="0"/>
              </a:rPr>
              <a:t>DESE ELSWD Projects for Fiscal Year 2026</a:t>
            </a:r>
            <a:endParaRPr lang="en-US"/>
          </a:p>
        </p:txBody>
      </p:sp>
      <p:sp>
        <p:nvSpPr>
          <p:cNvPr id="3" name="Content Placeholder 2">
            <a:extLst>
              <a:ext uri="{FF2B5EF4-FFF2-40B4-BE49-F238E27FC236}">
                <a16:creationId xmlns:a16="http://schemas.microsoft.com/office/drawing/2014/main" id="{B756EED6-B8E2-20AE-E4AD-36994C6DEAF3}"/>
              </a:ext>
            </a:extLst>
          </p:cNvPr>
          <p:cNvSpPr>
            <a:spLocks noGrp="1"/>
          </p:cNvSpPr>
          <p:nvPr>
            <p:ph idx="1"/>
          </p:nvPr>
        </p:nvSpPr>
        <p:spPr>
          <a:xfrm>
            <a:off x="1086962" y="2144149"/>
            <a:ext cx="9646788" cy="2831890"/>
          </a:xfrm>
        </p:spPr>
        <p:txBody>
          <a:bodyPr>
            <a:normAutofit/>
          </a:bodyPr>
          <a:lstStyle/>
          <a:p>
            <a:pPr marL="514350" indent="-514350">
              <a:lnSpc>
                <a:spcPct val="200000"/>
              </a:lnSpc>
              <a:buFont typeface="+mj-lt"/>
              <a:buAutoNum type="arabicPeriod"/>
            </a:pPr>
            <a:r>
              <a:rPr lang="en-US"/>
              <a:t>ELSWD National Research Scan and Gap Analysis</a:t>
            </a:r>
          </a:p>
          <a:p>
            <a:pPr marL="514350" indent="-514350">
              <a:lnSpc>
                <a:spcPct val="200000"/>
              </a:lnSpc>
              <a:buFont typeface="+mj-lt"/>
              <a:buAutoNum type="arabicPeriod"/>
            </a:pPr>
            <a:r>
              <a:rPr lang="en-US"/>
              <a:t>ELSWD Advisory Group</a:t>
            </a:r>
          </a:p>
          <a:p>
            <a:pPr marL="514350" indent="-514350">
              <a:lnSpc>
                <a:spcPct val="200000"/>
              </a:lnSpc>
              <a:buFont typeface="+mj-lt"/>
              <a:buAutoNum type="arabicPeriod"/>
            </a:pPr>
            <a:endParaRPr lang="en-US"/>
          </a:p>
        </p:txBody>
      </p:sp>
      <p:pic>
        <p:nvPicPr>
          <p:cNvPr id="6" name="Graphic 5" descr="Research outline">
            <a:extLst>
              <a:ext uri="{FF2B5EF4-FFF2-40B4-BE49-F238E27FC236}">
                <a16:creationId xmlns:a16="http://schemas.microsoft.com/office/drawing/2014/main" id="{0AA7288F-3552-5F60-ED86-FED2D19B59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5611" y="2159730"/>
            <a:ext cx="914400" cy="914400"/>
          </a:xfrm>
          <a:prstGeom prst="rect">
            <a:avLst/>
          </a:prstGeom>
        </p:spPr>
      </p:pic>
      <p:pic>
        <p:nvPicPr>
          <p:cNvPr id="8" name="Graphic 7" descr="Group brainstorm outline">
            <a:extLst>
              <a:ext uri="{FF2B5EF4-FFF2-40B4-BE49-F238E27FC236}">
                <a16:creationId xmlns:a16="http://schemas.microsoft.com/office/drawing/2014/main" id="{6DD43B0C-9B4B-E45F-7FE4-6992EED26B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298" y="3037600"/>
            <a:ext cx="914400" cy="914400"/>
          </a:xfrm>
          <a:prstGeom prst="rect">
            <a:avLst/>
          </a:prstGeom>
        </p:spPr>
      </p:pic>
      <p:pic>
        <p:nvPicPr>
          <p:cNvPr id="7" name="Graphic 6" descr="Treasure Map outline">
            <a:extLst>
              <a:ext uri="{FF2B5EF4-FFF2-40B4-BE49-F238E27FC236}">
                <a16:creationId xmlns:a16="http://schemas.microsoft.com/office/drawing/2014/main" id="{4E0ADC6A-A510-9252-9460-996C6C2E3E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88006" y="3857504"/>
            <a:ext cx="2415988" cy="2415988"/>
          </a:xfrm>
          <a:prstGeom prst="rect">
            <a:avLst/>
          </a:prstGeom>
        </p:spPr>
      </p:pic>
      <p:sp>
        <p:nvSpPr>
          <p:cNvPr id="4" name="Slide Number Placeholder 3">
            <a:extLst>
              <a:ext uri="{FF2B5EF4-FFF2-40B4-BE49-F238E27FC236}">
                <a16:creationId xmlns:a16="http://schemas.microsoft.com/office/drawing/2014/main" id="{1F0E82C1-220C-55CF-9E27-15C443A7BB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8D22E-6BC5-9E47-900C-2BB94685D9F5}" type="slidenum">
              <a:rPr kumimoji="0" lang="en-US" sz="1400" b="1" i="0" u="none" strike="noStrike" kern="1200" cap="none" spc="0" normalizeH="0" baseline="0" noProof="0" smtClean="0">
                <a:ln>
                  <a:noFill/>
                </a:ln>
                <a:solidFill>
                  <a:srgbClr val="1E4782"/>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400" b="1" i="0" u="none" strike="noStrike" kern="1200" cap="none" spc="0" normalizeH="0" baseline="0" noProof="0">
              <a:ln>
                <a:noFill/>
              </a:ln>
              <a:solidFill>
                <a:srgbClr val="1E478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89930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E846F-8316-4019-6A19-FE215F96AA5D}"/>
              </a:ext>
            </a:extLst>
          </p:cNvPr>
          <p:cNvSpPr>
            <a:spLocks noGrp="1"/>
          </p:cNvSpPr>
          <p:nvPr>
            <p:ph type="title"/>
          </p:nvPr>
        </p:nvSpPr>
        <p:spPr/>
        <p:txBody>
          <a:bodyPr/>
          <a:lstStyle/>
          <a:p>
            <a:r>
              <a:rPr lang="en-US"/>
              <a:t>Implementation of the New IEP</a:t>
            </a:r>
          </a:p>
        </p:txBody>
      </p:sp>
      <p:sp>
        <p:nvSpPr>
          <p:cNvPr id="3" name="Content Placeholder 2">
            <a:extLst>
              <a:ext uri="{FF2B5EF4-FFF2-40B4-BE49-F238E27FC236}">
                <a16:creationId xmlns:a16="http://schemas.microsoft.com/office/drawing/2014/main" id="{287939B2-B57D-B820-65C0-06F26BEB8DA9}"/>
              </a:ext>
            </a:extLst>
          </p:cNvPr>
          <p:cNvSpPr>
            <a:spLocks noGrp="1"/>
          </p:cNvSpPr>
          <p:nvPr>
            <p:ph idx="1"/>
          </p:nvPr>
        </p:nvSpPr>
        <p:spPr/>
        <p:txBody>
          <a:bodyPr/>
          <a:lstStyle/>
          <a:p>
            <a:r>
              <a:rPr lang="en-US"/>
              <a:t>IEP Forms</a:t>
            </a:r>
          </a:p>
          <a:p>
            <a:pPr lvl="1"/>
            <a:r>
              <a:rPr lang="en-US"/>
              <a:t>Progress Report (Stakeholder Feedback)</a:t>
            </a:r>
          </a:p>
          <a:p>
            <a:pPr lvl="1"/>
            <a:r>
              <a:rPr lang="en-US"/>
              <a:t>Specific Learning Disability Forms</a:t>
            </a:r>
          </a:p>
          <a:p>
            <a:r>
              <a:rPr lang="en-US"/>
              <a:t>Topic Specific Professional Development</a:t>
            </a:r>
          </a:p>
          <a:p>
            <a:r>
              <a:rPr lang="en-US"/>
              <a:t>Feedback on the Forms</a:t>
            </a:r>
          </a:p>
        </p:txBody>
      </p:sp>
      <p:sp>
        <p:nvSpPr>
          <p:cNvPr id="4" name="Slide Number Placeholder 3">
            <a:extLst>
              <a:ext uri="{FF2B5EF4-FFF2-40B4-BE49-F238E27FC236}">
                <a16:creationId xmlns:a16="http://schemas.microsoft.com/office/drawing/2014/main" id="{E275F78A-71B7-0F6D-21FC-90EBE3D8AF90}"/>
              </a:ext>
            </a:extLst>
          </p:cNvPr>
          <p:cNvSpPr>
            <a:spLocks noGrp="1"/>
          </p:cNvSpPr>
          <p:nvPr>
            <p:ph type="sldNum" sz="quarter" idx="12"/>
          </p:nvPr>
        </p:nvSpPr>
        <p:spPr/>
        <p:txBody>
          <a:bodyPr/>
          <a:lstStyle/>
          <a:p>
            <a:fld id="{68A8D22E-6BC5-9E47-900C-2BB94685D9F5}" type="slidenum">
              <a:rPr lang="en-US" smtClean="0"/>
              <a:t>17</a:t>
            </a:fld>
            <a:endParaRPr lang="en-US"/>
          </a:p>
        </p:txBody>
      </p:sp>
    </p:spTree>
    <p:extLst>
      <p:ext uri="{BB962C8B-B14F-4D97-AF65-F5344CB8AC3E}">
        <p14:creationId xmlns:p14="http://schemas.microsoft.com/office/powerpoint/2010/main" val="3990479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CB312-068D-DD61-31B3-9BFC67D934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88B0B8-23DA-F72F-9474-0BC868133294}"/>
              </a:ext>
            </a:extLst>
          </p:cNvPr>
          <p:cNvSpPr>
            <a:spLocks noGrp="1"/>
          </p:cNvSpPr>
          <p:nvPr>
            <p:ph type="ctrTitle"/>
          </p:nvPr>
        </p:nvSpPr>
        <p:spPr>
          <a:xfrm>
            <a:off x="342900" y="873824"/>
            <a:ext cx="11693588" cy="2560638"/>
          </a:xfrm>
        </p:spPr>
        <p:txBody>
          <a:bodyPr>
            <a:normAutofit/>
          </a:bodyPr>
          <a:lstStyle/>
          <a:p>
            <a:r>
              <a:rPr lang="en-US" sz="4400">
                <a:latin typeface="Arial"/>
                <a:cs typeface="Arial"/>
              </a:rPr>
              <a:t>Policy Updates</a:t>
            </a:r>
          </a:p>
        </p:txBody>
      </p:sp>
    </p:spTree>
    <p:extLst>
      <p:ext uri="{BB962C8B-B14F-4D97-AF65-F5344CB8AC3E}">
        <p14:creationId xmlns:p14="http://schemas.microsoft.com/office/powerpoint/2010/main" val="3000438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0D351-8E55-1804-9A2B-AA07AF162B65}"/>
              </a:ext>
            </a:extLst>
          </p:cNvPr>
          <p:cNvSpPr>
            <a:spLocks noGrp="1"/>
          </p:cNvSpPr>
          <p:nvPr>
            <p:ph type="title"/>
          </p:nvPr>
        </p:nvSpPr>
        <p:spPr>
          <a:xfrm>
            <a:off x="173179" y="324911"/>
            <a:ext cx="10564238" cy="844790"/>
          </a:xfrm>
        </p:spPr>
        <p:txBody>
          <a:bodyPr>
            <a:normAutofit fontScale="90000"/>
          </a:bodyPr>
          <a:lstStyle/>
          <a:p>
            <a:r>
              <a:rPr lang="en-US">
                <a:latin typeface="Arial"/>
                <a:cs typeface="Arial"/>
              </a:rPr>
              <a:t>Graduation and Transition Planning for Students with IEPs</a:t>
            </a:r>
          </a:p>
        </p:txBody>
      </p:sp>
      <p:sp>
        <p:nvSpPr>
          <p:cNvPr id="3" name="Content Placeholder 2">
            <a:extLst>
              <a:ext uri="{FF2B5EF4-FFF2-40B4-BE49-F238E27FC236}">
                <a16:creationId xmlns:a16="http://schemas.microsoft.com/office/drawing/2014/main" id="{B38CE405-64C9-C7B9-98FD-460039B88381}"/>
              </a:ext>
            </a:extLst>
          </p:cNvPr>
          <p:cNvSpPr>
            <a:spLocks noGrp="1"/>
          </p:cNvSpPr>
          <p:nvPr>
            <p:ph idx="1"/>
          </p:nvPr>
        </p:nvSpPr>
        <p:spPr>
          <a:xfrm>
            <a:off x="173179" y="1615573"/>
            <a:ext cx="11890665" cy="4414692"/>
          </a:xfrm>
        </p:spPr>
        <p:txBody>
          <a:bodyPr vert="horz" lIns="91440" tIns="45720" rIns="91440" bIns="45720" rtlCol="0" anchor="t">
            <a:noAutofit/>
          </a:bodyPr>
          <a:lstStyle/>
          <a:p>
            <a:pPr marL="0" indent="0">
              <a:buNone/>
            </a:pPr>
            <a:r>
              <a:rPr lang="en-US" sz="1900">
                <a:latin typeface="Arial"/>
                <a:cs typeface="Arial"/>
              </a:rPr>
              <a:t>Massachusetts state law does not explicitly address graduation requirements for students with IEPs. This has resulted in some confusion in determining when a student with an IEP is ready to graduate and, more specifically, whether and when a student may refuse a diploma to continue receiving transition and other special education services. Recent changes to the Massachusetts state requirements regarding the Competency Determination (CD) have further exacerbated the confusion.</a:t>
            </a:r>
          </a:p>
          <a:p>
            <a:pPr marL="0" indent="0">
              <a:buNone/>
            </a:pPr>
            <a:r>
              <a:rPr lang="en-US" sz="1900">
                <a:latin typeface="Arial"/>
                <a:cs typeface="Arial"/>
              </a:rPr>
              <a:t>Recently issued guidance is intended to clarify:</a:t>
            </a:r>
          </a:p>
          <a:p>
            <a:r>
              <a:rPr lang="en-US" sz="1900">
                <a:latin typeface="Arial"/>
                <a:cs typeface="Arial"/>
              </a:rPr>
              <a:t>The issuance of a high school diploma to students with IEPs consistent with applicable federal and state law;</a:t>
            </a:r>
          </a:p>
          <a:p>
            <a:r>
              <a:rPr lang="en-US" sz="1900">
                <a:latin typeface="Arial"/>
                <a:cs typeface="Arial"/>
              </a:rPr>
              <a:t>The impact of the passage of Question 2 in November 2024 and the May 2025 amendments to the state CD requirements in 603 CMR 30.00 on awarding a diploma to students with IEPs;</a:t>
            </a:r>
          </a:p>
          <a:p>
            <a:r>
              <a:rPr lang="en-US" sz="1900">
                <a:latin typeface="Arial"/>
                <a:cs typeface="Arial"/>
              </a:rPr>
              <a:t>Considerations for Massachusetts students who are receiving a publicly funded education in an out-of-district placement; and</a:t>
            </a:r>
          </a:p>
          <a:p>
            <a:r>
              <a:rPr lang="en-US" sz="1900">
                <a:latin typeface="Arial"/>
                <a:cs typeface="Arial"/>
              </a:rPr>
              <a:t>Best practices for schools, students, and parents in planning secondary transition services and student graduation, and reducing the potential for disputes.</a:t>
            </a:r>
          </a:p>
        </p:txBody>
      </p:sp>
      <p:sp>
        <p:nvSpPr>
          <p:cNvPr id="4" name="Slide Number Placeholder 3">
            <a:extLst>
              <a:ext uri="{FF2B5EF4-FFF2-40B4-BE49-F238E27FC236}">
                <a16:creationId xmlns:a16="http://schemas.microsoft.com/office/drawing/2014/main" id="{75353DF7-2B79-E257-A005-32BE7621FDB3}"/>
              </a:ext>
            </a:extLst>
          </p:cNvPr>
          <p:cNvSpPr>
            <a:spLocks noGrp="1"/>
          </p:cNvSpPr>
          <p:nvPr>
            <p:ph type="sldNum" sz="quarter" idx="12"/>
          </p:nvPr>
        </p:nvSpPr>
        <p:spPr/>
        <p:txBody>
          <a:bodyPr/>
          <a:lstStyle/>
          <a:p>
            <a:fld id="{68A8D22E-6BC5-9E47-900C-2BB94685D9F5}" type="slidenum">
              <a:rPr lang="en-US" smtClean="0"/>
              <a:t>19</a:t>
            </a:fld>
            <a:endParaRPr lang="en-US"/>
          </a:p>
        </p:txBody>
      </p:sp>
    </p:spTree>
    <p:extLst>
      <p:ext uri="{BB962C8B-B14F-4D97-AF65-F5344CB8AC3E}">
        <p14:creationId xmlns:p14="http://schemas.microsoft.com/office/powerpoint/2010/main" val="864794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2C05A-BB5E-FD97-6FFF-868FAFEE7047}"/>
              </a:ext>
            </a:extLst>
          </p:cNvPr>
          <p:cNvSpPr>
            <a:spLocks noGrp="1"/>
          </p:cNvSpPr>
          <p:nvPr>
            <p:ph type="title"/>
          </p:nvPr>
        </p:nvSpPr>
        <p:spPr/>
        <p:txBody>
          <a:bodyPr/>
          <a:lstStyle/>
          <a:p>
            <a:r>
              <a:rPr lang="en-US">
                <a:latin typeface="Arial"/>
                <a:cs typeface="Arial"/>
              </a:rPr>
              <a:t>Agenda</a:t>
            </a:r>
          </a:p>
        </p:txBody>
      </p:sp>
      <p:sp>
        <p:nvSpPr>
          <p:cNvPr id="3" name="Content Placeholder 2">
            <a:extLst>
              <a:ext uri="{FF2B5EF4-FFF2-40B4-BE49-F238E27FC236}">
                <a16:creationId xmlns:a16="http://schemas.microsoft.com/office/drawing/2014/main" id="{E420044D-E518-28A7-E711-CBD82A7DC94B}"/>
              </a:ext>
            </a:extLst>
          </p:cNvPr>
          <p:cNvSpPr>
            <a:spLocks noGrp="1"/>
          </p:cNvSpPr>
          <p:nvPr>
            <p:ph idx="1"/>
          </p:nvPr>
        </p:nvSpPr>
        <p:spPr/>
        <p:txBody>
          <a:bodyPr vert="horz" lIns="91440" tIns="45720" rIns="91440" bIns="45720" rtlCol="0" anchor="t">
            <a:normAutofit/>
          </a:bodyPr>
          <a:lstStyle/>
          <a:p>
            <a:r>
              <a:rPr lang="en-US">
                <a:latin typeface="Arial"/>
                <a:cs typeface="Arial"/>
              </a:rPr>
              <a:t>Welcome Back!</a:t>
            </a:r>
          </a:p>
          <a:p>
            <a:r>
              <a:rPr lang="en-US">
                <a:latin typeface="Arial"/>
                <a:cs typeface="Arial"/>
              </a:rPr>
              <a:t>Special Education Updates and Key Special Education Topics</a:t>
            </a:r>
          </a:p>
          <a:p>
            <a:r>
              <a:rPr lang="en-US">
                <a:latin typeface="Arial"/>
                <a:cs typeface="Arial"/>
              </a:rPr>
              <a:t>Policy Updates</a:t>
            </a:r>
          </a:p>
          <a:p>
            <a:r>
              <a:rPr lang="en-US">
                <a:latin typeface="Arial"/>
                <a:cs typeface="Arial"/>
              </a:rPr>
              <a:t>Planning for the 2025-2026 School Year</a:t>
            </a:r>
          </a:p>
          <a:p>
            <a:pPr lvl="1"/>
            <a:r>
              <a:rPr lang="en-US">
                <a:latin typeface="Arial"/>
                <a:cs typeface="Arial"/>
              </a:rPr>
              <a:t>Monitoring Activities</a:t>
            </a:r>
          </a:p>
          <a:p>
            <a:pPr lvl="1"/>
            <a:r>
              <a:rPr lang="en-US">
                <a:latin typeface="Arial"/>
                <a:cs typeface="Arial"/>
              </a:rPr>
              <a:t>Professional Development and Targeted Assistance</a:t>
            </a:r>
          </a:p>
          <a:p>
            <a:pPr lvl="1"/>
            <a:r>
              <a:rPr lang="en-US">
                <a:latin typeface="Arial"/>
                <a:cs typeface="Arial"/>
              </a:rPr>
              <a:t>Dispute Resolution</a:t>
            </a:r>
          </a:p>
          <a:p>
            <a:pPr lvl="1"/>
            <a:r>
              <a:rPr lang="en-US">
                <a:latin typeface="Arial"/>
                <a:cs typeface="Arial"/>
              </a:rPr>
              <a:t>IDEA Data Fiscal</a:t>
            </a:r>
          </a:p>
          <a:p>
            <a:r>
              <a:rPr lang="en-US">
                <a:latin typeface="Arial"/>
                <a:cs typeface="Arial"/>
              </a:rPr>
              <a:t>Resources</a:t>
            </a:r>
          </a:p>
        </p:txBody>
      </p:sp>
      <p:sp>
        <p:nvSpPr>
          <p:cNvPr id="4" name="Slide Number Placeholder 3">
            <a:extLst>
              <a:ext uri="{FF2B5EF4-FFF2-40B4-BE49-F238E27FC236}">
                <a16:creationId xmlns:a16="http://schemas.microsoft.com/office/drawing/2014/main" id="{022757E5-066E-93CC-7805-3BF5E3284120}"/>
              </a:ext>
            </a:extLst>
          </p:cNvPr>
          <p:cNvSpPr>
            <a:spLocks noGrp="1"/>
          </p:cNvSpPr>
          <p:nvPr>
            <p:ph type="sldNum" sz="quarter" idx="12"/>
          </p:nvPr>
        </p:nvSpPr>
        <p:spPr/>
        <p:txBody>
          <a:bodyPr/>
          <a:lstStyle/>
          <a:p>
            <a:fld id="{68A8D22E-6BC5-9E47-900C-2BB94685D9F5}" type="slidenum">
              <a:rPr lang="en-US" smtClean="0"/>
              <a:t>2</a:t>
            </a:fld>
            <a:endParaRPr lang="en-US"/>
          </a:p>
        </p:txBody>
      </p:sp>
    </p:spTree>
    <p:extLst>
      <p:ext uri="{BB962C8B-B14F-4D97-AF65-F5344CB8AC3E}">
        <p14:creationId xmlns:p14="http://schemas.microsoft.com/office/powerpoint/2010/main" val="2198329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2AB08-1D5C-F5BF-F660-06BFC52F4220}"/>
              </a:ext>
            </a:extLst>
          </p:cNvPr>
          <p:cNvSpPr>
            <a:spLocks noGrp="1"/>
          </p:cNvSpPr>
          <p:nvPr>
            <p:ph type="title"/>
          </p:nvPr>
        </p:nvSpPr>
        <p:spPr>
          <a:xfrm>
            <a:off x="821987" y="416166"/>
            <a:ext cx="11071076" cy="1042852"/>
          </a:xfrm>
        </p:spPr>
        <p:txBody>
          <a:bodyPr vert="horz" lIns="91440" tIns="45720" rIns="91440" bIns="45720" rtlCol="0" anchor="ctr">
            <a:noAutofit/>
          </a:bodyPr>
          <a:lstStyle/>
          <a:p>
            <a:r>
              <a:rPr lang="en-US" sz="3600" b="1">
                <a:latin typeface="Arial"/>
                <a:cs typeface="Segoe UI"/>
              </a:rPr>
              <a:t>603 CMR 28.05: </a:t>
            </a:r>
            <a:br>
              <a:rPr lang="en-US" sz="3600" b="1">
                <a:latin typeface="Arial"/>
                <a:cs typeface="Segoe UI"/>
              </a:rPr>
            </a:br>
            <a:r>
              <a:rPr lang="en-US" sz="3600" b="1">
                <a:latin typeface="Arial"/>
                <a:cs typeface="Segoe UI"/>
              </a:rPr>
              <a:t>The Team Process and Development of the IEP</a:t>
            </a:r>
            <a:endParaRPr lang="en-US" sz="3600" b="1">
              <a:solidFill>
                <a:srgbClr val="000000"/>
              </a:solidFill>
              <a:latin typeface="Arial"/>
              <a:cs typeface="Segoe UI"/>
            </a:endParaRPr>
          </a:p>
          <a:p>
            <a:endParaRPr lang="en-US" b="1">
              <a:latin typeface="Arial"/>
            </a:endParaRPr>
          </a:p>
        </p:txBody>
      </p:sp>
      <p:sp>
        <p:nvSpPr>
          <p:cNvPr id="2" name="Content Placeholder 1">
            <a:extLst>
              <a:ext uri="{FF2B5EF4-FFF2-40B4-BE49-F238E27FC236}">
                <a16:creationId xmlns:a16="http://schemas.microsoft.com/office/drawing/2014/main" id="{99BE7957-3D5B-C8DF-46A6-E0E0DF0C5C23}"/>
              </a:ext>
            </a:extLst>
          </p:cNvPr>
          <p:cNvSpPr>
            <a:spLocks noGrp="1"/>
          </p:cNvSpPr>
          <p:nvPr>
            <p:ph idx="1"/>
          </p:nvPr>
        </p:nvSpPr>
        <p:spPr/>
        <p:txBody>
          <a:bodyPr vert="horz" lIns="91440" tIns="45720" rIns="91440" bIns="45720" rtlCol="0" anchor="t">
            <a:normAutofit/>
          </a:bodyPr>
          <a:lstStyle/>
          <a:p>
            <a:pPr marL="0" indent="0">
              <a:buNone/>
            </a:pPr>
            <a:r>
              <a:rPr lang="en-US">
                <a:latin typeface="Arial"/>
                <a:cs typeface="Arial"/>
              </a:rPr>
              <a:t>(1) </a:t>
            </a:r>
            <a:r>
              <a:rPr lang="en-US" b="1">
                <a:latin typeface="Arial"/>
                <a:cs typeface="Arial"/>
              </a:rPr>
              <a:t>Convening the Team. </a:t>
            </a:r>
            <a:r>
              <a:rPr lang="en-US">
                <a:latin typeface="Arial"/>
                <a:cs typeface="Arial"/>
              </a:rPr>
              <a:t>Within 45 school working days after </a:t>
            </a:r>
            <a:r>
              <a:rPr lang="en-US" b="1">
                <a:latin typeface="Arial"/>
                <a:cs typeface="Arial"/>
              </a:rPr>
              <a:t>receipt of a parent's written consent to an initial evaluation or reevaluation</a:t>
            </a:r>
            <a:r>
              <a:rPr lang="en-US">
                <a:latin typeface="Arial"/>
                <a:cs typeface="Arial"/>
              </a:rPr>
              <a:t>, the school district shall: provide an evaluation; convene a Team meeting to review the evaluation data, determine whether the student requires special education and, if required, develop an IEP in accordance with state and federal laws; and </a:t>
            </a:r>
            <a:r>
              <a:rPr lang="en-US" b="1">
                <a:latin typeface="Arial"/>
                <a:cs typeface="Arial"/>
              </a:rPr>
              <a:t>provide the parents with two copies of the proposed IEP and proposed placement</a:t>
            </a:r>
            <a:r>
              <a:rPr lang="en-US">
                <a:latin typeface="Arial"/>
                <a:cs typeface="Arial"/>
              </a:rPr>
              <a:t>, except that the proposal of placement may be delayed according to the provisions of 603 CMR 28.06(2)(e); or, if the Team determines that the student is not eligible for special education, the school district shall send a written explanation of the finding that the student is not eligible.</a:t>
            </a:r>
            <a:endParaRPr lang="en-US">
              <a:latin typeface="Arial"/>
            </a:endParaRPr>
          </a:p>
          <a:p>
            <a:endParaRPr lang="en-US"/>
          </a:p>
        </p:txBody>
      </p:sp>
    </p:spTree>
    <p:extLst>
      <p:ext uri="{BB962C8B-B14F-4D97-AF65-F5344CB8AC3E}">
        <p14:creationId xmlns:p14="http://schemas.microsoft.com/office/powerpoint/2010/main" val="1508717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0244E9-60D3-DACB-1E5B-7BD758A50624}"/>
              </a:ext>
            </a:extLst>
          </p:cNvPr>
          <p:cNvSpPr>
            <a:spLocks noGrp="1"/>
          </p:cNvSpPr>
          <p:nvPr>
            <p:ph type="title"/>
          </p:nvPr>
        </p:nvSpPr>
        <p:spPr>
          <a:xfrm>
            <a:off x="595009" y="138147"/>
            <a:ext cx="11305478" cy="1042852"/>
          </a:xfrm>
        </p:spPr>
        <p:txBody>
          <a:bodyPr>
            <a:normAutofit fontScale="90000"/>
          </a:bodyPr>
          <a:lstStyle/>
          <a:p>
            <a:r>
              <a:rPr lang="en-US" sz="3600" b="1">
                <a:latin typeface="Arial"/>
                <a:cs typeface="Arial"/>
              </a:rPr>
              <a:t>603 CMR 28.05: </a:t>
            </a:r>
            <a:br>
              <a:rPr lang="en-US" sz="3600" b="1">
                <a:latin typeface="Arial"/>
                <a:cs typeface="Arial"/>
              </a:rPr>
            </a:br>
            <a:r>
              <a:rPr lang="en-US" sz="3600" b="1">
                <a:latin typeface="Arial"/>
                <a:cs typeface="Arial"/>
              </a:rPr>
              <a:t>The Team Process and Development of the IEP</a:t>
            </a:r>
          </a:p>
        </p:txBody>
      </p:sp>
      <p:sp>
        <p:nvSpPr>
          <p:cNvPr id="2" name="Content Placeholder 1">
            <a:extLst>
              <a:ext uri="{FF2B5EF4-FFF2-40B4-BE49-F238E27FC236}">
                <a16:creationId xmlns:a16="http://schemas.microsoft.com/office/drawing/2014/main" id="{1AABED6B-E8EC-5E13-5E7E-218C65F59F23}"/>
              </a:ext>
            </a:extLst>
          </p:cNvPr>
          <p:cNvSpPr>
            <a:spLocks noGrp="1"/>
          </p:cNvSpPr>
          <p:nvPr>
            <p:ph idx="1"/>
          </p:nvPr>
        </p:nvSpPr>
        <p:spPr/>
        <p:txBody>
          <a:bodyPr vert="horz" lIns="91440" tIns="45720" rIns="91440" bIns="45720" rtlCol="0" anchor="t">
            <a:normAutofit fontScale="92500"/>
          </a:bodyPr>
          <a:lstStyle/>
          <a:p>
            <a:pPr marL="0" indent="0">
              <a:buNone/>
            </a:pPr>
            <a:r>
              <a:rPr lang="en-US">
                <a:latin typeface="Arial"/>
                <a:cs typeface="Arial"/>
              </a:rPr>
              <a:t>(7) </a:t>
            </a:r>
            <a:r>
              <a:rPr lang="en-US" b="1">
                <a:latin typeface="Arial"/>
                <a:cs typeface="Arial"/>
              </a:rPr>
              <a:t>Parent response to proposed IEP and proposed placement. </a:t>
            </a:r>
            <a:r>
              <a:rPr lang="en-US" u="sng">
                <a:latin typeface="Arial"/>
                <a:cs typeface="Arial"/>
              </a:rPr>
              <a:t>Immediately</a:t>
            </a:r>
            <a:r>
              <a:rPr lang="en-US">
                <a:latin typeface="Arial"/>
                <a:cs typeface="Arial"/>
              </a:rPr>
              <a:t> following the development of the IEP, </a:t>
            </a:r>
            <a:r>
              <a:rPr lang="en-US" u="sng">
                <a:latin typeface="Arial"/>
                <a:cs typeface="Arial"/>
              </a:rPr>
              <a:t>and</a:t>
            </a:r>
            <a:r>
              <a:rPr lang="en-US">
                <a:latin typeface="Arial"/>
                <a:cs typeface="Arial"/>
              </a:rPr>
              <a:t> </a:t>
            </a:r>
            <a:r>
              <a:rPr lang="en-US" b="1">
                <a:latin typeface="Arial"/>
                <a:cs typeface="Arial"/>
              </a:rPr>
              <a:t>within 45 school working days </a:t>
            </a:r>
            <a:r>
              <a:rPr lang="en-US">
                <a:latin typeface="Arial"/>
                <a:cs typeface="Arial"/>
              </a:rPr>
              <a:t>after receipt of the parent's written consent to an initial evaluation or reevaluation, the district shall provide the parents with two copies of the proposed IEP and proposed placement along with the required notice, except that the proposal of placement may be delayed according to the provisions of 603 CMR 28.06(2)(e) in a limited number of cases.</a:t>
            </a:r>
          </a:p>
          <a:p>
            <a:r>
              <a:rPr lang="en-US">
                <a:latin typeface="Arial"/>
                <a:cs typeface="Arial"/>
              </a:rPr>
              <a:t>Immediately Following- 5 Days (within the 45 days)</a:t>
            </a:r>
          </a:p>
          <a:p>
            <a:r>
              <a:rPr lang="en-US">
                <a:latin typeface="Arial"/>
                <a:cs typeface="Arial"/>
              </a:rPr>
              <a:t>“Day 1”- Day following the IEP Meeting</a:t>
            </a:r>
          </a:p>
          <a:p>
            <a:r>
              <a:rPr lang="en-US">
                <a:latin typeface="Arial"/>
                <a:cs typeface="Arial"/>
              </a:rPr>
              <a:t>Predetermination vs. Planning- Meaningful Input/Participation from Parents is Required</a:t>
            </a:r>
          </a:p>
        </p:txBody>
      </p:sp>
    </p:spTree>
    <p:extLst>
      <p:ext uri="{BB962C8B-B14F-4D97-AF65-F5344CB8AC3E}">
        <p14:creationId xmlns:p14="http://schemas.microsoft.com/office/powerpoint/2010/main" val="3966658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C51BE-BD7A-1A22-59A0-142B61D2C687}"/>
              </a:ext>
            </a:extLst>
          </p:cNvPr>
          <p:cNvSpPr>
            <a:spLocks noGrp="1"/>
          </p:cNvSpPr>
          <p:nvPr>
            <p:ph type="title"/>
          </p:nvPr>
        </p:nvSpPr>
        <p:spPr/>
        <p:txBody>
          <a:bodyPr>
            <a:normAutofit fontScale="90000"/>
          </a:bodyPr>
          <a:lstStyle/>
          <a:p>
            <a:r>
              <a:rPr lang="en-US"/>
              <a:t>Examples of 45-day Requirement </a:t>
            </a:r>
            <a:br>
              <a:rPr lang="en-US"/>
            </a:br>
            <a:r>
              <a:rPr lang="en-US"/>
              <a:t>in 28.05(7)</a:t>
            </a:r>
          </a:p>
        </p:txBody>
      </p:sp>
      <p:sp>
        <p:nvSpPr>
          <p:cNvPr id="3" name="Content Placeholder 2">
            <a:extLst>
              <a:ext uri="{FF2B5EF4-FFF2-40B4-BE49-F238E27FC236}">
                <a16:creationId xmlns:a16="http://schemas.microsoft.com/office/drawing/2014/main" id="{E5B5D5E0-57BC-AD2B-ADA5-39F8B396DFD6}"/>
              </a:ext>
            </a:extLst>
          </p:cNvPr>
          <p:cNvSpPr>
            <a:spLocks noGrp="1"/>
          </p:cNvSpPr>
          <p:nvPr>
            <p:ph idx="1"/>
          </p:nvPr>
        </p:nvSpPr>
        <p:spPr>
          <a:xfrm>
            <a:off x="173179" y="1966158"/>
            <a:ext cx="11890665" cy="4414692"/>
          </a:xfrm>
        </p:spPr>
        <p:txBody>
          <a:bodyPr>
            <a:normAutofit fontScale="62500" lnSpcReduction="20000"/>
          </a:bodyPr>
          <a:lstStyle/>
          <a:p>
            <a:pPr lvl="0">
              <a:lnSpc>
                <a:spcPct val="120000"/>
              </a:lnSpc>
              <a:spcAft>
                <a:spcPts val="600"/>
              </a:spcAft>
            </a:pPr>
            <a:r>
              <a:rPr lang="en-US"/>
              <a:t>Parent provides district with consent to evaluate (day 1). On day 39, a Team Meeting is held and an IEP is developed. On day 44, the district provides the parents with two copies of the proposed IEP, placement, and required notice. This </a:t>
            </a:r>
            <a:r>
              <a:rPr lang="en-US" b="1"/>
              <a:t>is in compliance </a:t>
            </a:r>
            <a:r>
              <a:rPr lang="en-US"/>
              <a:t>with the regulation as the IEP was received by the parent no later than 5 days after the Team Meeting </a:t>
            </a:r>
            <a:r>
              <a:rPr lang="en-US" b="1"/>
              <a:t>and</a:t>
            </a:r>
            <a:r>
              <a:rPr lang="en-US"/>
              <a:t> within 45 days from the date of consent to evaluate.</a:t>
            </a:r>
          </a:p>
          <a:p>
            <a:pPr lvl="0">
              <a:lnSpc>
                <a:spcPct val="120000"/>
              </a:lnSpc>
              <a:spcAft>
                <a:spcPts val="600"/>
              </a:spcAft>
            </a:pPr>
            <a:r>
              <a:rPr lang="en-US"/>
              <a:t>Team Meeting is held on day 44 after consent to evaluate is received and an IEP is developed. On day 48, the district provides the parents with two copies of the proposed IEP, placement and required notice. Even though the district “immediately” provided the parents with copies of the IEP, the district </a:t>
            </a:r>
            <a:r>
              <a:rPr lang="en-US" b="1"/>
              <a:t>is out of compliance </a:t>
            </a:r>
            <a:r>
              <a:rPr lang="en-US"/>
              <a:t>with the regulation as the parents did not receive the copies of the IEP within 45 days after receipt of consent to evaluate.</a:t>
            </a:r>
          </a:p>
          <a:p>
            <a:pPr lvl="0">
              <a:lnSpc>
                <a:spcPct val="120000"/>
              </a:lnSpc>
              <a:spcAft>
                <a:spcPts val="600"/>
              </a:spcAft>
            </a:pPr>
            <a:r>
              <a:rPr lang="en-US"/>
              <a:t>Team Meeting is held on day 35 after consent to evaluate is received and IEP is developed. On day 44, the district provides the parents with two copies of the proposed IEP, placement, and required notice. As the district did not “immediately” provide parents with copies of the IEP, the district </a:t>
            </a:r>
            <a:r>
              <a:rPr lang="en-US" b="1"/>
              <a:t>is out of compliance </a:t>
            </a:r>
            <a:r>
              <a:rPr lang="en-US"/>
              <a:t>with the regulation. </a:t>
            </a:r>
          </a:p>
          <a:p>
            <a:endParaRPr lang="en-US"/>
          </a:p>
        </p:txBody>
      </p:sp>
      <p:sp>
        <p:nvSpPr>
          <p:cNvPr id="4" name="Slide Number Placeholder 3">
            <a:extLst>
              <a:ext uri="{FF2B5EF4-FFF2-40B4-BE49-F238E27FC236}">
                <a16:creationId xmlns:a16="http://schemas.microsoft.com/office/drawing/2014/main" id="{AFDABE0E-7BB4-AD6A-717E-29887761B5CB}"/>
              </a:ext>
            </a:extLst>
          </p:cNvPr>
          <p:cNvSpPr>
            <a:spLocks noGrp="1"/>
          </p:cNvSpPr>
          <p:nvPr>
            <p:ph type="sldNum" sz="quarter" idx="12"/>
          </p:nvPr>
        </p:nvSpPr>
        <p:spPr/>
        <p:txBody>
          <a:bodyPr/>
          <a:lstStyle/>
          <a:p>
            <a:fld id="{68A8D22E-6BC5-9E47-900C-2BB94685D9F5}" type="slidenum">
              <a:rPr lang="en-US" smtClean="0"/>
              <a:t>22</a:t>
            </a:fld>
            <a:endParaRPr lang="en-US"/>
          </a:p>
        </p:txBody>
      </p:sp>
    </p:spTree>
    <p:extLst>
      <p:ext uri="{BB962C8B-B14F-4D97-AF65-F5344CB8AC3E}">
        <p14:creationId xmlns:p14="http://schemas.microsoft.com/office/powerpoint/2010/main" val="1097815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13EEA-8A72-B883-579F-AC7ED6B7B21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2FA145-D3F1-9FA3-4C81-7EAE97136D53}"/>
              </a:ext>
            </a:extLst>
          </p:cNvPr>
          <p:cNvSpPr>
            <a:spLocks noGrp="1"/>
          </p:cNvSpPr>
          <p:nvPr>
            <p:ph type="title"/>
          </p:nvPr>
        </p:nvSpPr>
        <p:spPr/>
        <p:txBody>
          <a:bodyPr>
            <a:normAutofit/>
          </a:bodyPr>
          <a:lstStyle/>
          <a:p>
            <a:r>
              <a:rPr lang="en-US">
                <a:latin typeface="Arial"/>
                <a:ea typeface="Calibri"/>
                <a:cs typeface="Arial"/>
              </a:rPr>
              <a:t>Independent Educational Evaluations</a:t>
            </a:r>
          </a:p>
        </p:txBody>
      </p:sp>
      <p:sp>
        <p:nvSpPr>
          <p:cNvPr id="2" name="Content Placeholder 1">
            <a:extLst>
              <a:ext uri="{FF2B5EF4-FFF2-40B4-BE49-F238E27FC236}">
                <a16:creationId xmlns:a16="http://schemas.microsoft.com/office/drawing/2014/main" id="{D93D2B70-9C12-FA1C-FA24-36FA36400B16}"/>
              </a:ext>
            </a:extLst>
          </p:cNvPr>
          <p:cNvSpPr>
            <a:spLocks noGrp="1"/>
          </p:cNvSpPr>
          <p:nvPr>
            <p:ph idx="1"/>
          </p:nvPr>
        </p:nvSpPr>
        <p:spPr>
          <a:xfrm>
            <a:off x="173179" y="1876672"/>
            <a:ext cx="11652912" cy="4530230"/>
          </a:xfrm>
        </p:spPr>
        <p:txBody>
          <a:bodyPr vert="horz" lIns="91440" tIns="45720" rIns="91440" bIns="45720" rtlCol="0" anchor="t">
            <a:normAutofit/>
          </a:bodyPr>
          <a:lstStyle/>
          <a:p>
            <a:pPr lvl="1"/>
            <a:r>
              <a:rPr lang="en-US">
                <a:latin typeface="Arial"/>
                <a:cs typeface="Arial"/>
              </a:rPr>
              <a:t>Purpose is to clarify school district’s responsibilities under federal and state special education laws and regulations for providing a publicly funded independent educational evaluation (IEE) for a student. </a:t>
            </a:r>
          </a:p>
          <a:p>
            <a:pPr lvl="1"/>
            <a:r>
              <a:rPr lang="en-US">
                <a:latin typeface="Arial"/>
                <a:cs typeface="Arial"/>
              </a:rPr>
              <a:t>The federal Individuals with Disabilities Education Act (IDEA), Part B regulation relating to IEEs is found at </a:t>
            </a:r>
            <a:r>
              <a:rPr lang="en-US" u="sng">
                <a:latin typeface="Arial"/>
                <a:cs typeface="Arial"/>
                <a:hlinkClick r:id="rId3"/>
              </a:rPr>
              <a:t>34 C.F.R. § 300.502</a:t>
            </a:r>
            <a:r>
              <a:rPr lang="en-US">
                <a:latin typeface="Arial"/>
                <a:cs typeface="Arial"/>
              </a:rPr>
              <a:t>. </a:t>
            </a:r>
          </a:p>
          <a:p>
            <a:pPr lvl="1"/>
            <a:r>
              <a:rPr lang="en-US">
                <a:latin typeface="Arial"/>
                <a:cs typeface="Arial"/>
              </a:rPr>
              <a:t>The additional state standard, which exceeds the minimum requirements set by IDEA and provides parents and guardians with a separate, </a:t>
            </a:r>
            <a:r>
              <a:rPr lang="en-US" b="1">
                <a:latin typeface="Arial"/>
                <a:cs typeface="Arial"/>
              </a:rPr>
              <a:t>entirely voluntary </a:t>
            </a:r>
            <a:r>
              <a:rPr lang="en-US">
                <a:latin typeface="Arial"/>
                <a:cs typeface="Arial"/>
              </a:rPr>
              <a:t>option is described at </a:t>
            </a:r>
            <a:r>
              <a:rPr lang="en-US" u="sng">
                <a:latin typeface="Arial"/>
                <a:cs typeface="Arial"/>
                <a:hlinkClick r:id="rId4"/>
              </a:rPr>
              <a:t>M.G.L. c. 71B, § 3 ¶ 10</a:t>
            </a:r>
            <a:r>
              <a:rPr lang="en-US">
                <a:latin typeface="Arial"/>
                <a:cs typeface="Arial"/>
              </a:rPr>
              <a:t> and </a:t>
            </a:r>
            <a:r>
              <a:rPr lang="en-US" u="sng">
                <a:latin typeface="Arial"/>
                <a:cs typeface="Arial"/>
                <a:hlinkClick r:id="rId5"/>
              </a:rPr>
              <a:t>603 CMR 28.04(5)</a:t>
            </a:r>
            <a:r>
              <a:rPr lang="en-US">
                <a:latin typeface="Arial"/>
                <a:cs typeface="Arial"/>
              </a:rPr>
              <a:t>. </a:t>
            </a:r>
          </a:p>
          <a:p>
            <a:pPr lvl="1"/>
            <a:r>
              <a:rPr lang="en-US">
                <a:latin typeface="Arial"/>
                <a:cs typeface="Arial"/>
              </a:rPr>
              <a:t>Districts should refer parents to the </a:t>
            </a:r>
            <a:r>
              <a:rPr lang="en-US" b="1">
                <a:latin typeface="Arial"/>
                <a:cs typeface="Arial"/>
              </a:rPr>
              <a:t>Parent’s Notice of Procedural Safeguards </a:t>
            </a:r>
            <a:r>
              <a:rPr lang="en-US">
                <a:latin typeface="Arial"/>
                <a:cs typeface="Arial"/>
              </a:rPr>
              <a:t>for more information on their right to an IEE under both federal and state law. Districts are required to provide a copy of the </a:t>
            </a:r>
            <a:r>
              <a:rPr lang="en-US" b="1">
                <a:latin typeface="Arial"/>
                <a:cs typeface="Arial"/>
              </a:rPr>
              <a:t>Parent’s Notice of Procedural </a:t>
            </a:r>
            <a:r>
              <a:rPr lang="en-US">
                <a:latin typeface="Arial"/>
                <a:cs typeface="Arial"/>
              </a:rPr>
              <a:t>Safeguards upon parents’ request. 34 C.F.R. § 300.504(a)(4).</a:t>
            </a:r>
            <a:endParaRPr lang="en-US">
              <a:latin typeface="Arial"/>
              <a:ea typeface="Calibri"/>
              <a:cs typeface="Arial"/>
            </a:endParaRPr>
          </a:p>
        </p:txBody>
      </p:sp>
    </p:spTree>
    <p:extLst>
      <p:ext uri="{BB962C8B-B14F-4D97-AF65-F5344CB8AC3E}">
        <p14:creationId xmlns:p14="http://schemas.microsoft.com/office/powerpoint/2010/main" val="3467086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54029-C874-E3A1-F9B4-BD45E96A1EE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192DB7F-806C-FA23-F4DF-9E6A6B9E64C4}"/>
              </a:ext>
            </a:extLst>
          </p:cNvPr>
          <p:cNvSpPr>
            <a:spLocks noGrp="1"/>
          </p:cNvSpPr>
          <p:nvPr>
            <p:ph type="title"/>
          </p:nvPr>
        </p:nvSpPr>
        <p:spPr/>
        <p:txBody>
          <a:bodyPr>
            <a:normAutofit fontScale="90000"/>
          </a:bodyPr>
          <a:lstStyle/>
          <a:p>
            <a:r>
              <a:rPr lang="en-US">
                <a:latin typeface="Arial"/>
                <a:cs typeface="Arial"/>
              </a:rPr>
              <a:t>Overview of Changes to 603 CMR 46.00 and 603 CMR 18.00</a:t>
            </a:r>
            <a:endParaRPr lang="en-US">
              <a:latin typeface="Arial"/>
            </a:endParaRPr>
          </a:p>
        </p:txBody>
      </p:sp>
      <p:sp>
        <p:nvSpPr>
          <p:cNvPr id="2" name="Content Placeholder 1">
            <a:extLst>
              <a:ext uri="{FF2B5EF4-FFF2-40B4-BE49-F238E27FC236}">
                <a16:creationId xmlns:a16="http://schemas.microsoft.com/office/drawing/2014/main" id="{166AC4E4-538B-6D78-DA08-5422855BB7DE}"/>
              </a:ext>
            </a:extLst>
          </p:cNvPr>
          <p:cNvSpPr>
            <a:spLocks noGrp="1"/>
          </p:cNvSpPr>
          <p:nvPr>
            <p:ph idx="1"/>
          </p:nvPr>
        </p:nvSpPr>
        <p:spPr>
          <a:xfrm>
            <a:off x="838200" y="2012034"/>
            <a:ext cx="10515600" cy="4127509"/>
          </a:xfrm>
        </p:spPr>
        <p:txBody>
          <a:bodyPr vert="horz" lIns="91440" tIns="45720" rIns="91440" bIns="45720" rtlCol="0" anchor="t">
            <a:normAutofit fontScale="92500" lnSpcReduction="10000"/>
          </a:bodyPr>
          <a:lstStyle/>
          <a:p>
            <a:pPr>
              <a:buFont typeface="Wingdings" panose="020B0604020202020204" pitchFamily="34" charset="0"/>
              <a:buChar char="ü"/>
            </a:pPr>
            <a:r>
              <a:rPr lang="en-US" sz="2400" b="1">
                <a:latin typeface="Arial"/>
                <a:cs typeface="Arial"/>
              </a:rPr>
              <a:t>Update the definition of seclusion</a:t>
            </a:r>
            <a:r>
              <a:rPr lang="en-US" sz="2400">
                <a:latin typeface="Arial"/>
                <a:cs typeface="Arial"/>
              </a:rPr>
              <a:t> to align it more closely with the definition used by the U.S. Department of Education’s Office for Civil Rights for data collection purposes</a:t>
            </a:r>
          </a:p>
          <a:p>
            <a:pPr>
              <a:buFont typeface="Wingdings" panose="020B0604020202020204" pitchFamily="34" charset="0"/>
              <a:buChar char="ü"/>
            </a:pPr>
            <a:endParaRPr lang="en-US" sz="2400">
              <a:latin typeface="Arial"/>
              <a:cs typeface="Arial"/>
            </a:endParaRPr>
          </a:p>
          <a:p>
            <a:pPr>
              <a:buFont typeface="Wingdings" panose="020B0604020202020204" pitchFamily="34" charset="0"/>
              <a:buChar char="ü"/>
            </a:pPr>
            <a:r>
              <a:rPr lang="en-US" sz="2400" b="1">
                <a:latin typeface="Arial"/>
                <a:cs typeface="Arial"/>
              </a:rPr>
              <a:t>Update the definition of time-out</a:t>
            </a:r>
            <a:r>
              <a:rPr lang="en-US" sz="2400">
                <a:latin typeface="Arial"/>
                <a:cs typeface="Arial"/>
              </a:rPr>
              <a:t> to specifically include “in an unlocked setting from which the student is permitted to leave”</a:t>
            </a:r>
          </a:p>
          <a:p>
            <a:pPr>
              <a:buFont typeface="Wingdings" panose="020B0604020202020204" pitchFamily="34" charset="0"/>
              <a:buChar char="ü"/>
            </a:pPr>
            <a:endParaRPr lang="en-US" sz="2400">
              <a:latin typeface="Arial"/>
              <a:cs typeface="Arial"/>
            </a:endParaRPr>
          </a:p>
          <a:p>
            <a:pPr>
              <a:buFont typeface="Wingdings" panose="020B0604020202020204" pitchFamily="34" charset="0"/>
              <a:buChar char="ü"/>
            </a:pPr>
            <a:r>
              <a:rPr lang="en-US" sz="2400" b="1">
                <a:latin typeface="Arial"/>
                <a:cs typeface="Arial"/>
              </a:rPr>
              <a:t>Add requirements</a:t>
            </a:r>
            <a:r>
              <a:rPr lang="en-US" sz="2400">
                <a:latin typeface="Arial"/>
                <a:cs typeface="Arial"/>
              </a:rPr>
              <a:t> for any room or area that is used for time-out (e.g., size, lighting, ventilation, temperature, etc.) </a:t>
            </a:r>
          </a:p>
          <a:p>
            <a:pPr>
              <a:buFont typeface="Wingdings" panose="020B0604020202020204" pitchFamily="34" charset="0"/>
              <a:buChar char="ü"/>
            </a:pPr>
            <a:endParaRPr lang="en-US" sz="2400">
              <a:latin typeface="Arial"/>
              <a:cs typeface="Arial"/>
            </a:endParaRPr>
          </a:p>
          <a:p>
            <a:pPr>
              <a:buFont typeface="Wingdings" panose="020B0604020202020204" pitchFamily="34" charset="0"/>
              <a:buChar char="ü"/>
            </a:pPr>
            <a:r>
              <a:rPr lang="en-US" sz="2400" b="1">
                <a:latin typeface="Arial"/>
                <a:cs typeface="Arial"/>
              </a:rPr>
              <a:t>Added emergency circumstances </a:t>
            </a:r>
            <a:r>
              <a:rPr lang="en-US" sz="2400">
                <a:latin typeface="Arial"/>
                <a:cs typeface="Arial"/>
              </a:rPr>
              <a:t>under which seclusion may be used with specific safeguards in place.</a:t>
            </a:r>
            <a:endParaRPr lang="en-US" sz="2400" b="1">
              <a:latin typeface="Arial"/>
              <a:cs typeface="Arial"/>
            </a:endParaRPr>
          </a:p>
        </p:txBody>
      </p:sp>
    </p:spTree>
    <p:extLst>
      <p:ext uri="{BB962C8B-B14F-4D97-AF65-F5344CB8AC3E}">
        <p14:creationId xmlns:p14="http://schemas.microsoft.com/office/powerpoint/2010/main" val="486023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F3A2A-DDDF-C740-FBCF-83EBFBDF7D6B}"/>
              </a:ext>
            </a:extLst>
          </p:cNvPr>
          <p:cNvSpPr>
            <a:spLocks noGrp="1"/>
          </p:cNvSpPr>
          <p:nvPr>
            <p:ph type="title"/>
          </p:nvPr>
        </p:nvSpPr>
        <p:spPr/>
        <p:txBody>
          <a:bodyPr>
            <a:normAutofit fontScale="90000"/>
          </a:bodyPr>
          <a:lstStyle/>
          <a:p>
            <a:r>
              <a:rPr lang="en-US"/>
              <a:t>Monitoring of Out-of-District Placements</a:t>
            </a:r>
          </a:p>
        </p:txBody>
      </p:sp>
      <p:sp>
        <p:nvSpPr>
          <p:cNvPr id="3" name="Content Placeholder 2">
            <a:extLst>
              <a:ext uri="{FF2B5EF4-FFF2-40B4-BE49-F238E27FC236}">
                <a16:creationId xmlns:a16="http://schemas.microsoft.com/office/drawing/2014/main" id="{4444FAE4-E8AA-ABA0-B8CD-00761A8AB154}"/>
              </a:ext>
            </a:extLst>
          </p:cNvPr>
          <p:cNvSpPr>
            <a:spLocks noGrp="1"/>
          </p:cNvSpPr>
          <p:nvPr>
            <p:ph idx="1"/>
          </p:nvPr>
        </p:nvSpPr>
        <p:spPr/>
        <p:txBody>
          <a:bodyPr vert="horz" lIns="91440" tIns="45720" rIns="91440" bIns="45720" rtlCol="0" anchor="t">
            <a:normAutofit lnSpcReduction="10000"/>
          </a:bodyPr>
          <a:lstStyle/>
          <a:p>
            <a:r>
              <a:rPr lang="en-US">
                <a:latin typeface="Arial"/>
                <a:cs typeface="Arial"/>
              </a:rPr>
              <a:t>LEAs are required to monitor the provision of special education services to and the programs of students placed by the LEA in out of district placements, including private schools.</a:t>
            </a:r>
          </a:p>
          <a:p>
            <a:r>
              <a:rPr lang="en-US">
                <a:latin typeface="Arial"/>
                <a:cs typeface="Arial"/>
              </a:rPr>
              <a:t>Children with disabilities who are placed in or referred to private schools by an LEA have all the rights of a child with a disability who is served by a public agency under IDEA Part B.</a:t>
            </a:r>
          </a:p>
          <a:p>
            <a:r>
              <a:rPr lang="en-US">
                <a:latin typeface="Arial"/>
                <a:cs typeface="Arial"/>
              </a:rPr>
              <a:t>New memo provides LEAs with more information and reminders regarding their responsibilities to students placed in out-of-district placements.</a:t>
            </a:r>
          </a:p>
          <a:p>
            <a:r>
              <a:rPr lang="en-US">
                <a:latin typeface="Arial"/>
                <a:cs typeface="Arial"/>
              </a:rPr>
              <a:t>New DESE “Out-of-District Program Monitoring” form that LEAs can use to help them document their monitoring of out-of-district placements.</a:t>
            </a:r>
          </a:p>
        </p:txBody>
      </p:sp>
      <p:sp>
        <p:nvSpPr>
          <p:cNvPr id="4" name="Slide Number Placeholder 3">
            <a:extLst>
              <a:ext uri="{FF2B5EF4-FFF2-40B4-BE49-F238E27FC236}">
                <a16:creationId xmlns:a16="http://schemas.microsoft.com/office/drawing/2014/main" id="{EF464D05-03FD-87D4-1CD8-A16D33AE8A30}"/>
              </a:ext>
            </a:extLst>
          </p:cNvPr>
          <p:cNvSpPr>
            <a:spLocks noGrp="1"/>
          </p:cNvSpPr>
          <p:nvPr>
            <p:ph type="sldNum" sz="quarter" idx="12"/>
          </p:nvPr>
        </p:nvSpPr>
        <p:spPr/>
        <p:txBody>
          <a:bodyPr/>
          <a:lstStyle/>
          <a:p>
            <a:fld id="{68A8D22E-6BC5-9E47-900C-2BB94685D9F5}" type="slidenum">
              <a:rPr lang="en-US" smtClean="0"/>
              <a:t>25</a:t>
            </a:fld>
            <a:endParaRPr lang="en-US"/>
          </a:p>
        </p:txBody>
      </p:sp>
    </p:spTree>
    <p:extLst>
      <p:ext uri="{BB962C8B-B14F-4D97-AF65-F5344CB8AC3E}">
        <p14:creationId xmlns:p14="http://schemas.microsoft.com/office/powerpoint/2010/main" val="2056950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557599-1180-90A0-B851-89F7BF73C236}"/>
              </a:ext>
            </a:extLst>
          </p:cNvPr>
          <p:cNvSpPr>
            <a:spLocks noGrp="1"/>
          </p:cNvSpPr>
          <p:nvPr>
            <p:ph type="title"/>
          </p:nvPr>
        </p:nvSpPr>
        <p:spPr/>
        <p:txBody>
          <a:bodyPr>
            <a:normAutofit fontScale="90000"/>
          </a:bodyPr>
          <a:lstStyle/>
          <a:p>
            <a:r>
              <a:rPr lang="en-US"/>
              <a:t>Special Education in Institutional Settings</a:t>
            </a:r>
          </a:p>
        </p:txBody>
      </p:sp>
      <p:sp>
        <p:nvSpPr>
          <p:cNvPr id="2" name="Content Placeholder 1">
            <a:extLst>
              <a:ext uri="{FF2B5EF4-FFF2-40B4-BE49-F238E27FC236}">
                <a16:creationId xmlns:a16="http://schemas.microsoft.com/office/drawing/2014/main" id="{188981A0-3489-B642-79BD-A5C0A1EE263E}"/>
              </a:ext>
            </a:extLst>
          </p:cNvPr>
          <p:cNvSpPr>
            <a:spLocks noGrp="1"/>
          </p:cNvSpPr>
          <p:nvPr>
            <p:ph idx="1"/>
          </p:nvPr>
        </p:nvSpPr>
        <p:spPr/>
        <p:txBody>
          <a:bodyPr>
            <a:normAutofit fontScale="92500" lnSpcReduction="10000"/>
          </a:bodyPr>
          <a:lstStyle/>
          <a:p>
            <a:r>
              <a:rPr lang="en-US"/>
              <a:t>SEIS provides services in various institutional settings</a:t>
            </a:r>
          </a:p>
          <a:p>
            <a:pPr lvl="1"/>
            <a:r>
              <a:rPr lang="en-US"/>
              <a:t>SEIS contracts with the </a:t>
            </a:r>
            <a:r>
              <a:rPr lang="en-US" u="sng">
                <a:hlinkClick r:id="rId2"/>
              </a:rPr>
              <a:t>Collaborative for Educational Services</a:t>
            </a:r>
            <a:r>
              <a:rPr lang="en-US"/>
              <a:t> (CES) to provide special education services</a:t>
            </a:r>
          </a:p>
          <a:p>
            <a:r>
              <a:rPr lang="en-US">
                <a:latin typeface="Arial"/>
                <a:cs typeface="Arial"/>
              </a:rPr>
              <a:t>DESE issued a technical assistance advisory to r</a:t>
            </a:r>
            <a:r>
              <a:rPr lang="en-US" b="1">
                <a:latin typeface="Arial"/>
                <a:cs typeface="Arial"/>
              </a:rPr>
              <a:t>econvene a student's IEP Team as soon as practicable </a:t>
            </a:r>
            <a:r>
              <a:rPr lang="en-US">
                <a:latin typeface="Arial"/>
                <a:cs typeface="Arial"/>
              </a:rPr>
              <a:t>after the student enters a Host Agency Facility.</a:t>
            </a:r>
          </a:p>
          <a:p>
            <a:r>
              <a:rPr lang="en-US"/>
              <a:t>After admission, </a:t>
            </a:r>
            <a:r>
              <a:rPr lang="en-US" b="1"/>
              <a:t>some IEP related services are provided by the Host Agency </a:t>
            </a:r>
            <a:r>
              <a:rPr lang="en-US"/>
              <a:t>as medical/clinical services </a:t>
            </a:r>
          </a:p>
          <a:p>
            <a:r>
              <a:rPr lang="en-US" b="1"/>
              <a:t>Some other IEP services are provided by the student’s district</a:t>
            </a:r>
            <a:r>
              <a:rPr lang="en-US"/>
              <a:t> (e.g., educational 1:1 aide, vision therapist, music therapist, orientation and mobility specialist, counseling, etc.)</a:t>
            </a:r>
          </a:p>
          <a:p>
            <a:r>
              <a:rPr lang="en-US"/>
              <a:t>Additionally, the student’s </a:t>
            </a:r>
            <a:r>
              <a:rPr lang="en-US" b="1"/>
              <a:t>district in collaboration with SEIS </a:t>
            </a:r>
            <a:r>
              <a:rPr lang="en-US"/>
              <a:t>conducts annual IEP meetings and conducts educational evaluations as needed.</a:t>
            </a:r>
          </a:p>
          <a:p>
            <a:endParaRPr lang="en-US">
              <a:latin typeface="Arial"/>
              <a:cs typeface="Arial"/>
            </a:endParaRPr>
          </a:p>
          <a:p>
            <a:pPr lvl="1"/>
            <a:endParaRPr lang="en-US"/>
          </a:p>
        </p:txBody>
      </p:sp>
    </p:spTree>
    <p:extLst>
      <p:ext uri="{BB962C8B-B14F-4D97-AF65-F5344CB8AC3E}">
        <p14:creationId xmlns:p14="http://schemas.microsoft.com/office/powerpoint/2010/main" val="4080136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ADCA3-C8CC-4DA4-8B9A-462542EDB2A2}"/>
              </a:ext>
            </a:extLst>
          </p:cNvPr>
          <p:cNvSpPr>
            <a:spLocks noGrp="1"/>
          </p:cNvSpPr>
          <p:nvPr>
            <p:ph type="title"/>
          </p:nvPr>
        </p:nvSpPr>
        <p:spPr/>
        <p:txBody>
          <a:bodyPr/>
          <a:lstStyle/>
          <a:p>
            <a:r>
              <a:rPr lang="en-US"/>
              <a:t>Placement Consent Form</a:t>
            </a:r>
          </a:p>
        </p:txBody>
      </p:sp>
      <p:sp>
        <p:nvSpPr>
          <p:cNvPr id="3" name="Content Placeholder 2" descr="screenshot of the Placement Consent Form: Aged 5 (enrolled in kindergarten) and aged 6-20)&#10;">
            <a:extLst>
              <a:ext uri="{FF2B5EF4-FFF2-40B4-BE49-F238E27FC236}">
                <a16:creationId xmlns:a16="http://schemas.microsoft.com/office/drawing/2014/main" id="{58E9F147-5BC9-4E20-BAFB-62F870311AA3}"/>
              </a:ext>
            </a:extLst>
          </p:cNvPr>
          <p:cNvSpPr>
            <a:spLocks noGrp="1"/>
          </p:cNvSpPr>
          <p:nvPr>
            <p:ph idx="13"/>
          </p:nvPr>
        </p:nvSpPr>
        <p:spPr/>
        <p:txBody>
          <a:bodyPr/>
          <a:lstStyle/>
          <a:p>
            <a:endParaRPr lang="en-US" sz="2000"/>
          </a:p>
          <a:p>
            <a:pPr lvl="1"/>
            <a:endParaRPr lang="en-US" sz="2000"/>
          </a:p>
          <a:p>
            <a:pPr lvl="1"/>
            <a:endParaRPr lang="en-US" sz="2000"/>
          </a:p>
          <a:p>
            <a:pPr lvl="1"/>
            <a:endParaRPr lang="en-US" sz="2000"/>
          </a:p>
          <a:p>
            <a:endParaRPr lang="en-US"/>
          </a:p>
        </p:txBody>
      </p:sp>
      <p:sp>
        <p:nvSpPr>
          <p:cNvPr id="4" name="Rectangle 2" descr="heading: district name and district contact&#10;">
            <a:extLst>
              <a:ext uri="{FF2B5EF4-FFF2-40B4-BE49-F238E27FC236}">
                <a16:creationId xmlns:a16="http://schemas.microsoft.com/office/drawing/2014/main" id="{AE986635-12DB-BBBA-35BB-387F28FF2E07}"/>
              </a:ext>
            </a:extLst>
          </p:cNvPr>
          <p:cNvSpPr>
            <a:spLocks noChangeArrowheads="1"/>
          </p:cNvSpPr>
          <p:nvPr/>
        </p:nvSpPr>
        <p:spPr bwMode="auto">
          <a:xfrm>
            <a:off x="1246781" y="1024428"/>
            <a:ext cx="11700998" cy="468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descr="screenshot of placement consent form: aged 5 (in kindergarten) and aged 6-12">
            <a:extLst>
              <a:ext uri="{FF2B5EF4-FFF2-40B4-BE49-F238E27FC236}">
                <a16:creationId xmlns:a16="http://schemas.microsoft.com/office/drawing/2014/main" id="{53C5A198-E326-324A-9A67-95D24FC9F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396" t="14613" r="24860" b="11270"/>
          <a:stretch>
            <a:fillRect/>
          </a:stretch>
        </p:blipFill>
        <p:spPr bwMode="auto">
          <a:xfrm>
            <a:off x="318116" y="1024428"/>
            <a:ext cx="7947471" cy="58335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CE23765-62B4-0CB9-AFD5-3CBA4A13E8E1}"/>
              </a:ext>
            </a:extLst>
          </p:cNvPr>
          <p:cNvSpPr txBox="1"/>
          <p:nvPr/>
        </p:nvSpPr>
        <p:spPr>
          <a:xfrm>
            <a:off x="8658808" y="5835979"/>
            <a:ext cx="3215075" cy="461665"/>
          </a:xfrm>
          <a:prstGeom prst="rect">
            <a:avLst/>
          </a:prstGeom>
          <a:noFill/>
        </p:spPr>
        <p:txBody>
          <a:bodyPr wrap="square">
            <a:spAutoFit/>
          </a:bodyPr>
          <a:lstStyle/>
          <a:p>
            <a:r>
              <a:rPr lang="en-US" sz="1200"/>
              <a:t>https://www.doe.mass.edu/sped/ImproveIEP/consent-5-21/</a:t>
            </a:r>
          </a:p>
        </p:txBody>
      </p:sp>
    </p:spTree>
    <p:extLst>
      <p:ext uri="{BB962C8B-B14F-4D97-AF65-F5344CB8AC3E}">
        <p14:creationId xmlns:p14="http://schemas.microsoft.com/office/powerpoint/2010/main" val="1726823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ADCA3-C8CC-4DA4-8B9A-462542EDB2A2}"/>
              </a:ext>
            </a:extLst>
          </p:cNvPr>
          <p:cNvSpPr>
            <a:spLocks noGrp="1"/>
          </p:cNvSpPr>
          <p:nvPr>
            <p:ph type="title"/>
          </p:nvPr>
        </p:nvSpPr>
        <p:spPr/>
        <p:txBody>
          <a:bodyPr/>
          <a:lstStyle/>
          <a:p>
            <a:r>
              <a:rPr lang="en-US"/>
              <a:t>Placement Consent Form: Identifying Required Placements</a:t>
            </a:r>
          </a:p>
        </p:txBody>
      </p:sp>
      <p:sp>
        <p:nvSpPr>
          <p:cNvPr id="3" name="Content Placeholder 2" descr="screenshot of placement consent form section indicating location of placement&#10;">
            <a:extLst>
              <a:ext uri="{FF2B5EF4-FFF2-40B4-BE49-F238E27FC236}">
                <a16:creationId xmlns:a16="http://schemas.microsoft.com/office/drawing/2014/main" id="{58E9F147-5BC9-4E20-BAFB-62F870311AA3}"/>
              </a:ext>
            </a:extLst>
          </p:cNvPr>
          <p:cNvSpPr>
            <a:spLocks noGrp="1"/>
          </p:cNvSpPr>
          <p:nvPr>
            <p:ph idx="13"/>
          </p:nvPr>
        </p:nvSpPr>
        <p:spPr/>
        <p:txBody>
          <a:bodyPr/>
          <a:lstStyle/>
          <a:p>
            <a:endParaRPr lang="en-US" sz="2000"/>
          </a:p>
          <a:p>
            <a:pPr lvl="1"/>
            <a:endParaRPr lang="en-US" sz="2000"/>
          </a:p>
          <a:p>
            <a:pPr lvl="1"/>
            <a:endParaRPr lang="en-US" sz="2000"/>
          </a:p>
          <a:p>
            <a:pPr lvl="1"/>
            <a:endParaRPr lang="en-US" sz="2000"/>
          </a:p>
          <a:p>
            <a:endParaRPr lang="en-US"/>
          </a:p>
        </p:txBody>
      </p:sp>
      <p:sp>
        <p:nvSpPr>
          <p:cNvPr id="4" name="Rectangle 2">
            <a:extLst>
              <a:ext uri="{FF2B5EF4-FFF2-40B4-BE49-F238E27FC236}">
                <a16:creationId xmlns:a16="http://schemas.microsoft.com/office/drawing/2014/main" id="{AE986635-12DB-BBBA-35BB-387F28FF2E07}"/>
              </a:ext>
              <a:ext uri="{C183D7F6-B498-43B3-948B-1728B52AA6E4}">
                <adec:decorative xmlns:adec="http://schemas.microsoft.com/office/drawing/2017/decorative" val="1"/>
              </a:ext>
            </a:extLst>
          </p:cNvPr>
          <p:cNvSpPr>
            <a:spLocks noChangeArrowheads="1"/>
          </p:cNvSpPr>
          <p:nvPr/>
        </p:nvSpPr>
        <p:spPr bwMode="auto">
          <a:xfrm>
            <a:off x="1246781" y="1024428"/>
            <a:ext cx="11700998" cy="468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TextBox 10">
            <a:extLst>
              <a:ext uri="{FF2B5EF4-FFF2-40B4-BE49-F238E27FC236}">
                <a16:creationId xmlns:a16="http://schemas.microsoft.com/office/drawing/2014/main" id="{4CE23765-62B4-0CB9-AFD5-3CBA4A13E8E1}"/>
              </a:ext>
            </a:extLst>
          </p:cNvPr>
          <p:cNvSpPr txBox="1"/>
          <p:nvPr/>
        </p:nvSpPr>
        <p:spPr>
          <a:xfrm>
            <a:off x="7655882" y="5806575"/>
            <a:ext cx="4345618" cy="276999"/>
          </a:xfrm>
          <a:prstGeom prst="rect">
            <a:avLst/>
          </a:prstGeom>
          <a:noFill/>
        </p:spPr>
        <p:txBody>
          <a:bodyPr wrap="square">
            <a:spAutoFit/>
          </a:bodyPr>
          <a:lstStyle/>
          <a:p>
            <a:r>
              <a:rPr lang="en-US" sz="1200"/>
              <a:t>https://www.doe.mass.edu/sped/ImproveIEP/consent-5-21/</a:t>
            </a:r>
          </a:p>
        </p:txBody>
      </p:sp>
      <p:pic>
        <p:nvPicPr>
          <p:cNvPr id="5" name="Picture 4" descr="screenshot of placement consent form, section identifying required placements">
            <a:extLst>
              <a:ext uri="{FF2B5EF4-FFF2-40B4-BE49-F238E27FC236}">
                <a16:creationId xmlns:a16="http://schemas.microsoft.com/office/drawing/2014/main" id="{957EA6EB-6A4F-6858-6EED-E5AAF5A490B4}"/>
              </a:ext>
            </a:extLst>
          </p:cNvPr>
          <p:cNvPicPr>
            <a:picLocks noChangeAspect="1"/>
          </p:cNvPicPr>
          <p:nvPr/>
        </p:nvPicPr>
        <p:blipFill rotWithShape="1">
          <a:blip r:embed="rId3"/>
          <a:srcRect l="10899" t="40192" r="8977" b="10952"/>
          <a:stretch/>
        </p:blipFill>
        <p:spPr bwMode="auto">
          <a:xfrm>
            <a:off x="324517" y="1496679"/>
            <a:ext cx="11432054" cy="405989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47802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ADCA3-C8CC-4DA4-8B9A-462542EDB2A2}"/>
              </a:ext>
            </a:extLst>
          </p:cNvPr>
          <p:cNvSpPr>
            <a:spLocks noGrp="1"/>
          </p:cNvSpPr>
          <p:nvPr>
            <p:ph type="title"/>
          </p:nvPr>
        </p:nvSpPr>
        <p:spPr/>
        <p:txBody>
          <a:bodyPr/>
          <a:lstStyle/>
          <a:p>
            <a:r>
              <a:rPr lang="en-US"/>
              <a:t>Placement Consent Form: Early Childhood</a:t>
            </a:r>
          </a:p>
        </p:txBody>
      </p:sp>
      <p:sp>
        <p:nvSpPr>
          <p:cNvPr id="3" name="Content Placeholder 2" descr="screenshot of Placement Consent Form: aged 3-5&#10;">
            <a:extLst>
              <a:ext uri="{FF2B5EF4-FFF2-40B4-BE49-F238E27FC236}">
                <a16:creationId xmlns:a16="http://schemas.microsoft.com/office/drawing/2014/main" id="{58E9F147-5BC9-4E20-BAFB-62F870311AA3}"/>
              </a:ext>
            </a:extLst>
          </p:cNvPr>
          <p:cNvSpPr>
            <a:spLocks noGrp="1"/>
          </p:cNvSpPr>
          <p:nvPr>
            <p:ph idx="13"/>
          </p:nvPr>
        </p:nvSpPr>
        <p:spPr/>
        <p:txBody>
          <a:bodyPr/>
          <a:lstStyle/>
          <a:p>
            <a:endParaRPr lang="en-US" sz="2000"/>
          </a:p>
          <a:p>
            <a:pPr lvl="1"/>
            <a:endParaRPr lang="en-US" sz="2000"/>
          </a:p>
          <a:p>
            <a:pPr lvl="1"/>
            <a:endParaRPr lang="en-US" sz="2000"/>
          </a:p>
          <a:p>
            <a:pPr lvl="1"/>
            <a:endParaRPr lang="en-US" sz="2000"/>
          </a:p>
          <a:p>
            <a:endParaRPr lang="en-US"/>
          </a:p>
        </p:txBody>
      </p:sp>
      <p:pic>
        <p:nvPicPr>
          <p:cNvPr id="6" name="Picture 5" descr="Screenshot of placement consent form, early childhood: aged 3-5">
            <a:extLst>
              <a:ext uri="{FF2B5EF4-FFF2-40B4-BE49-F238E27FC236}">
                <a16:creationId xmlns:a16="http://schemas.microsoft.com/office/drawing/2014/main" id="{F08D7FB5-1087-BAC4-65DC-03AC6F32B379}"/>
              </a:ext>
            </a:extLst>
          </p:cNvPr>
          <p:cNvPicPr>
            <a:picLocks noChangeAspect="1"/>
          </p:cNvPicPr>
          <p:nvPr/>
        </p:nvPicPr>
        <p:blipFill rotWithShape="1">
          <a:blip r:embed="rId3"/>
          <a:srcRect l="19942" t="15253" r="21271" b="6622"/>
          <a:stretch/>
        </p:blipFill>
        <p:spPr bwMode="auto">
          <a:xfrm>
            <a:off x="0" y="1131802"/>
            <a:ext cx="7750206" cy="5722615"/>
          </a:xfrm>
          <a:prstGeom prst="rect">
            <a:avLst/>
          </a:prstGeom>
          <a:ln>
            <a:noFill/>
          </a:ln>
          <a:extLst>
            <a:ext uri="{53640926-AAD7-44D8-BBD7-CCE9431645EC}">
              <a14:shadowObscured xmlns:a14="http://schemas.microsoft.com/office/drawing/2010/main"/>
            </a:ext>
          </a:extLst>
        </p:spPr>
      </p:pic>
      <p:sp>
        <p:nvSpPr>
          <p:cNvPr id="4" name="Rectangle 2">
            <a:extLst>
              <a:ext uri="{FF2B5EF4-FFF2-40B4-BE49-F238E27FC236}">
                <a16:creationId xmlns:a16="http://schemas.microsoft.com/office/drawing/2014/main" id="{AE986635-12DB-BBBA-35BB-387F28FF2E07}"/>
              </a:ext>
              <a:ext uri="{C183D7F6-B498-43B3-948B-1728B52AA6E4}">
                <adec:decorative xmlns:adec="http://schemas.microsoft.com/office/drawing/2017/decorative" val="1"/>
              </a:ext>
            </a:extLst>
          </p:cNvPr>
          <p:cNvSpPr>
            <a:spLocks noChangeArrowheads="1"/>
          </p:cNvSpPr>
          <p:nvPr/>
        </p:nvSpPr>
        <p:spPr bwMode="auto">
          <a:xfrm>
            <a:off x="1246781" y="1024428"/>
            <a:ext cx="11700998" cy="468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TextBox 10">
            <a:extLst>
              <a:ext uri="{FF2B5EF4-FFF2-40B4-BE49-F238E27FC236}">
                <a16:creationId xmlns:a16="http://schemas.microsoft.com/office/drawing/2014/main" id="{4CE23765-62B4-0CB9-AFD5-3CBA4A13E8E1}"/>
              </a:ext>
            </a:extLst>
          </p:cNvPr>
          <p:cNvSpPr txBox="1"/>
          <p:nvPr/>
        </p:nvSpPr>
        <p:spPr>
          <a:xfrm>
            <a:off x="7846382" y="5833572"/>
            <a:ext cx="4345618" cy="276999"/>
          </a:xfrm>
          <a:prstGeom prst="rect">
            <a:avLst/>
          </a:prstGeom>
          <a:noFill/>
        </p:spPr>
        <p:txBody>
          <a:bodyPr wrap="square">
            <a:spAutoFit/>
          </a:bodyPr>
          <a:lstStyle/>
          <a:p>
            <a:r>
              <a:rPr lang="en-US" sz="1200"/>
              <a:t>https://www.doe.mass.edu/sped/ImproveIEP/consent-3-5/</a:t>
            </a:r>
          </a:p>
        </p:txBody>
      </p:sp>
    </p:spTree>
    <p:extLst>
      <p:ext uri="{BB962C8B-B14F-4D97-AF65-F5344CB8AC3E}">
        <p14:creationId xmlns:p14="http://schemas.microsoft.com/office/powerpoint/2010/main" val="3107721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D204434-54BE-1294-FC35-3EAD9870B29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solidFill>
                  <a:schemeClr val="tx1"/>
                </a:solidFill>
                <a:latin typeface="+mj-lt"/>
                <a:cs typeface="+mj-cs"/>
              </a:rPr>
              <a:t>Welcome Back!</a:t>
            </a:r>
            <a:br>
              <a:rPr lang="en-US" sz="4200">
                <a:solidFill>
                  <a:schemeClr val="tx1"/>
                </a:solidFill>
                <a:latin typeface="+mj-lt"/>
                <a:cs typeface="+mj-cs"/>
              </a:rPr>
            </a:br>
            <a:r>
              <a:rPr lang="en-US" sz="4200">
                <a:solidFill>
                  <a:schemeClr val="tx1"/>
                </a:solidFill>
                <a:latin typeface="+mj-lt"/>
                <a:cs typeface="+mj-cs"/>
              </a:rPr>
              <a:t>2025-2026 School Year</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63667B22-5734-7446-430E-4DA045E002A8}"/>
              </a:ext>
            </a:extLst>
          </p:cNvPr>
          <p:cNvSpPr>
            <a:spLocks noGrp="1"/>
          </p:cNvSpPr>
          <p:nvPr>
            <p:ph type="body" sz="half" idx="2"/>
          </p:nvPr>
        </p:nvSpPr>
        <p:spPr>
          <a:xfrm>
            <a:off x="640080" y="2872899"/>
            <a:ext cx="4368602" cy="3320668"/>
          </a:xfrm>
        </p:spPr>
        <p:txBody>
          <a:bodyPr vert="horz" lIns="91440" tIns="45720" rIns="91440" bIns="45720" rtlCol="0">
            <a:normAutofit/>
          </a:bodyPr>
          <a:lstStyle/>
          <a:p>
            <a:r>
              <a:rPr lang="en-US" sz="3600">
                <a:solidFill>
                  <a:schemeClr val="tx1"/>
                </a:solidFill>
                <a:latin typeface="+mn-lt"/>
                <a:cs typeface="+mn-cs"/>
              </a:rPr>
              <a:t>“Education is the key to unlocking a world of possibilities and opportunities.”</a:t>
            </a:r>
          </a:p>
          <a:p>
            <a:r>
              <a:rPr lang="en-US" sz="3600">
                <a:solidFill>
                  <a:schemeClr val="tx1"/>
                </a:solidFill>
                <a:latin typeface="+mn-lt"/>
                <a:cs typeface="+mn-cs"/>
              </a:rPr>
              <a:t>-Unknown</a:t>
            </a:r>
          </a:p>
        </p:txBody>
      </p:sp>
      <p:pic>
        <p:nvPicPr>
          <p:cNvPr id="9" name="Picture Placeholder 8" descr="Books and mortarboard illustration">
            <a:extLst>
              <a:ext uri="{FF2B5EF4-FFF2-40B4-BE49-F238E27FC236}">
                <a16:creationId xmlns:a16="http://schemas.microsoft.com/office/drawing/2014/main" id="{AC01C819-7974-A366-4E97-0C57114AA45F}"/>
              </a:ext>
            </a:extLst>
          </p:cNvPr>
          <p:cNvPicPr>
            <a:picLocks noGrp="1" noChangeAspect="1"/>
          </p:cNvPicPr>
          <p:nvPr>
            <p:ph type="pic" idx="1"/>
          </p:nvPr>
        </p:nvPicPr>
        <p:blipFill>
          <a:blip r:embed="rId2"/>
          <a:srcRect l="6682" r="7308"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5B076F30-D98B-876E-9C57-794B36600364}"/>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68A8D22E-6BC5-9E47-900C-2BB94685D9F5}" type="slidenum">
              <a:rPr lang="en-US" sz="1200" b="0">
                <a:solidFill>
                  <a:srgbClr val="FFFFFF"/>
                </a:solidFill>
                <a:latin typeface="Calibri" panose="020F0502020204030204"/>
                <a:cs typeface="+mn-cs"/>
              </a:rPr>
              <a:pPr>
                <a:spcAft>
                  <a:spcPts val="600"/>
                </a:spcAft>
                <a:defRPr/>
              </a:pPr>
              <a:t>3</a:t>
            </a:fld>
            <a:endParaRPr lang="en-US" sz="1200" b="0">
              <a:solidFill>
                <a:srgbClr val="FFFFFF"/>
              </a:solidFill>
              <a:latin typeface="Calibri" panose="020F0502020204030204"/>
              <a:cs typeface="+mn-cs"/>
            </a:endParaRPr>
          </a:p>
        </p:txBody>
      </p:sp>
    </p:spTree>
    <p:extLst>
      <p:ext uri="{BB962C8B-B14F-4D97-AF65-F5344CB8AC3E}">
        <p14:creationId xmlns:p14="http://schemas.microsoft.com/office/powerpoint/2010/main" val="1736610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ADCA3-C8CC-4DA4-8B9A-462542EDB2A2}"/>
              </a:ext>
            </a:extLst>
          </p:cNvPr>
          <p:cNvSpPr>
            <a:spLocks noGrp="1"/>
          </p:cNvSpPr>
          <p:nvPr>
            <p:ph type="title"/>
          </p:nvPr>
        </p:nvSpPr>
        <p:spPr/>
        <p:txBody>
          <a:bodyPr/>
          <a:lstStyle/>
          <a:p>
            <a:r>
              <a:rPr lang="en-US"/>
              <a:t>Placement Consent Form: Identifying Required Placements </a:t>
            </a:r>
            <a:br>
              <a:rPr lang="en-US"/>
            </a:br>
            <a:r>
              <a:rPr lang="en-US"/>
              <a:t>Early Childhood</a:t>
            </a:r>
          </a:p>
        </p:txBody>
      </p:sp>
      <p:sp>
        <p:nvSpPr>
          <p:cNvPr id="3" name="Content Placeholder 2" descr="screenshot of section of placement consent form identifying required placements for early childhood">
            <a:extLst>
              <a:ext uri="{FF2B5EF4-FFF2-40B4-BE49-F238E27FC236}">
                <a16:creationId xmlns:a16="http://schemas.microsoft.com/office/drawing/2014/main" id="{58E9F147-5BC9-4E20-BAFB-62F870311AA3}"/>
              </a:ext>
            </a:extLst>
          </p:cNvPr>
          <p:cNvSpPr>
            <a:spLocks noGrp="1"/>
          </p:cNvSpPr>
          <p:nvPr>
            <p:ph idx="13"/>
          </p:nvPr>
        </p:nvSpPr>
        <p:spPr/>
        <p:txBody>
          <a:bodyPr/>
          <a:lstStyle/>
          <a:p>
            <a:endParaRPr lang="en-US" sz="2000"/>
          </a:p>
          <a:p>
            <a:pPr lvl="1"/>
            <a:endParaRPr lang="en-US" sz="2000"/>
          </a:p>
          <a:p>
            <a:pPr lvl="1"/>
            <a:endParaRPr lang="en-US" sz="2000"/>
          </a:p>
          <a:p>
            <a:pPr lvl="1"/>
            <a:endParaRPr lang="en-US" sz="2000"/>
          </a:p>
          <a:p>
            <a:endParaRPr lang="en-US"/>
          </a:p>
        </p:txBody>
      </p:sp>
      <p:sp>
        <p:nvSpPr>
          <p:cNvPr id="4" name="Rectangle 2">
            <a:extLst>
              <a:ext uri="{FF2B5EF4-FFF2-40B4-BE49-F238E27FC236}">
                <a16:creationId xmlns:a16="http://schemas.microsoft.com/office/drawing/2014/main" id="{AE986635-12DB-BBBA-35BB-387F28FF2E07}"/>
              </a:ext>
              <a:ext uri="{C183D7F6-B498-43B3-948B-1728B52AA6E4}">
                <adec:decorative xmlns:adec="http://schemas.microsoft.com/office/drawing/2017/decorative" val="1"/>
              </a:ext>
            </a:extLst>
          </p:cNvPr>
          <p:cNvSpPr>
            <a:spLocks noChangeArrowheads="1"/>
          </p:cNvSpPr>
          <p:nvPr/>
        </p:nvSpPr>
        <p:spPr bwMode="auto">
          <a:xfrm>
            <a:off x="1246781" y="1024428"/>
            <a:ext cx="11700998" cy="468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TextBox 10">
            <a:extLst>
              <a:ext uri="{FF2B5EF4-FFF2-40B4-BE49-F238E27FC236}">
                <a16:creationId xmlns:a16="http://schemas.microsoft.com/office/drawing/2014/main" id="{4CE23765-62B4-0CB9-AFD5-3CBA4A13E8E1}"/>
              </a:ext>
            </a:extLst>
          </p:cNvPr>
          <p:cNvSpPr txBox="1"/>
          <p:nvPr/>
        </p:nvSpPr>
        <p:spPr>
          <a:xfrm>
            <a:off x="7655882" y="5806575"/>
            <a:ext cx="4345618" cy="276999"/>
          </a:xfrm>
          <a:prstGeom prst="rect">
            <a:avLst/>
          </a:prstGeom>
          <a:noFill/>
        </p:spPr>
        <p:txBody>
          <a:bodyPr wrap="square">
            <a:spAutoFit/>
          </a:bodyPr>
          <a:lstStyle/>
          <a:p>
            <a:r>
              <a:rPr lang="en-US" sz="1200"/>
              <a:t>https://www.doe.mass.edu/sped/ImproveIEP/consent-3-5/</a:t>
            </a:r>
          </a:p>
        </p:txBody>
      </p:sp>
      <p:pic>
        <p:nvPicPr>
          <p:cNvPr id="6" name="Picture 5" descr="Screenshot of placement consent form, indentifying required placements for early childhood">
            <a:extLst>
              <a:ext uri="{FF2B5EF4-FFF2-40B4-BE49-F238E27FC236}">
                <a16:creationId xmlns:a16="http://schemas.microsoft.com/office/drawing/2014/main" id="{0C333E5B-ABA4-52D4-9F5A-AD2CCAD7C90C}"/>
              </a:ext>
            </a:extLst>
          </p:cNvPr>
          <p:cNvPicPr>
            <a:picLocks noChangeAspect="1"/>
          </p:cNvPicPr>
          <p:nvPr/>
        </p:nvPicPr>
        <p:blipFill rotWithShape="1">
          <a:blip r:embed="rId3"/>
          <a:srcRect l="16410" t="52986" r="15507" b="23255"/>
          <a:stretch/>
        </p:blipFill>
        <p:spPr bwMode="auto">
          <a:xfrm>
            <a:off x="150382" y="1985283"/>
            <a:ext cx="11580928" cy="24979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79703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3E583-6D15-B22D-ADEC-70CB62A7FB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6265A6-913C-6DF7-9BA2-3961C7F82E4D}"/>
              </a:ext>
            </a:extLst>
          </p:cNvPr>
          <p:cNvSpPr>
            <a:spLocks noGrp="1"/>
          </p:cNvSpPr>
          <p:nvPr>
            <p:ph type="ctrTitle"/>
          </p:nvPr>
        </p:nvSpPr>
        <p:spPr>
          <a:xfrm>
            <a:off x="342900" y="873824"/>
            <a:ext cx="11693588" cy="2185062"/>
          </a:xfrm>
        </p:spPr>
        <p:txBody>
          <a:bodyPr>
            <a:normAutofit/>
          </a:bodyPr>
          <a:lstStyle/>
          <a:p>
            <a:r>
              <a:rPr lang="en-US" sz="4400">
                <a:latin typeface="Arial"/>
                <a:cs typeface="Arial"/>
              </a:rPr>
              <a:t>Planning for the 2025-2026 School Year</a:t>
            </a:r>
          </a:p>
        </p:txBody>
      </p:sp>
    </p:spTree>
    <p:extLst>
      <p:ext uri="{BB962C8B-B14F-4D97-AF65-F5344CB8AC3E}">
        <p14:creationId xmlns:p14="http://schemas.microsoft.com/office/powerpoint/2010/main" val="28714577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3A8B6-323F-A099-E3C1-E0431232280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AE54D2C-6E36-DAFF-7C49-FF50BE6F82C2}"/>
              </a:ext>
            </a:extLst>
          </p:cNvPr>
          <p:cNvSpPr>
            <a:spLocks noGrp="1"/>
          </p:cNvSpPr>
          <p:nvPr>
            <p:ph type="title"/>
          </p:nvPr>
        </p:nvSpPr>
        <p:spPr>
          <a:xfrm>
            <a:off x="274261" y="2999026"/>
            <a:ext cx="10515600" cy="861002"/>
          </a:xfrm>
        </p:spPr>
        <p:txBody>
          <a:bodyPr/>
          <a:lstStyle/>
          <a:p>
            <a:r>
              <a:rPr lang="en-US">
                <a:latin typeface="Arial"/>
                <a:cs typeface="Arial"/>
              </a:rPr>
              <a:t>Monitoring Activities</a:t>
            </a:r>
            <a:endParaRPr lang="en-US" err="1"/>
          </a:p>
        </p:txBody>
      </p:sp>
      <p:sp>
        <p:nvSpPr>
          <p:cNvPr id="2" name="Slide Number Placeholder 1">
            <a:extLst>
              <a:ext uri="{FF2B5EF4-FFF2-40B4-BE49-F238E27FC236}">
                <a16:creationId xmlns:a16="http://schemas.microsoft.com/office/drawing/2014/main" id="{789E409F-EF1F-BB02-FE5B-2170AC45F4FF}"/>
              </a:ext>
            </a:extLst>
          </p:cNvPr>
          <p:cNvSpPr>
            <a:spLocks noGrp="1"/>
          </p:cNvSpPr>
          <p:nvPr>
            <p:ph type="sldNum" sz="quarter" idx="12"/>
          </p:nvPr>
        </p:nvSpPr>
        <p:spPr/>
        <p:txBody>
          <a:bodyPr/>
          <a:lstStyle/>
          <a:p>
            <a:fld id="{68A8D22E-6BC5-9E47-900C-2BB94685D9F5}" type="slidenum">
              <a:rPr lang="en-US" smtClean="0"/>
              <a:pPr/>
              <a:t>32</a:t>
            </a:fld>
            <a:endParaRPr lang="en-US"/>
          </a:p>
        </p:txBody>
      </p:sp>
    </p:spTree>
    <p:extLst>
      <p:ext uri="{BB962C8B-B14F-4D97-AF65-F5344CB8AC3E}">
        <p14:creationId xmlns:p14="http://schemas.microsoft.com/office/powerpoint/2010/main" val="2530062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36DE1C-E5B8-AF2A-3C1E-43B9642EA8BB}"/>
              </a:ext>
            </a:extLst>
          </p:cNvPr>
          <p:cNvSpPr>
            <a:spLocks noGrp="1"/>
          </p:cNvSpPr>
          <p:nvPr>
            <p:ph type="title"/>
          </p:nvPr>
        </p:nvSpPr>
        <p:spPr>
          <a:xfrm>
            <a:off x="173179" y="308699"/>
            <a:ext cx="11455940" cy="861002"/>
          </a:xfrm>
        </p:spPr>
        <p:txBody>
          <a:bodyPr>
            <a:normAutofit fontScale="90000"/>
          </a:bodyPr>
          <a:lstStyle/>
          <a:p>
            <a:r>
              <a:rPr lang="en-US"/>
              <a:t>Office of Approved Special Education Schools </a:t>
            </a:r>
          </a:p>
        </p:txBody>
      </p:sp>
      <p:sp>
        <p:nvSpPr>
          <p:cNvPr id="6" name="Content Placeholder 5">
            <a:extLst>
              <a:ext uri="{FF2B5EF4-FFF2-40B4-BE49-F238E27FC236}">
                <a16:creationId xmlns:a16="http://schemas.microsoft.com/office/drawing/2014/main" id="{0639CC5B-775B-862A-0B13-F144118ABBAB}"/>
              </a:ext>
            </a:extLst>
          </p:cNvPr>
          <p:cNvSpPr>
            <a:spLocks noGrp="1"/>
          </p:cNvSpPr>
          <p:nvPr>
            <p:ph idx="1"/>
          </p:nvPr>
        </p:nvSpPr>
        <p:spPr/>
        <p:txBody>
          <a:bodyPr>
            <a:normAutofit/>
          </a:bodyPr>
          <a:lstStyle/>
          <a:p>
            <a:r>
              <a:rPr lang="en-US" b="1"/>
              <a:t>Data Collections: </a:t>
            </a:r>
            <a:r>
              <a:rPr lang="en-US"/>
              <a:t>Cohort 1 reviews are underway. Cohort 2 received training last week and data collections will be released soon. If you have any questions or challenges with your data collections, please contact your liaison, email OASES1@mass.gov, or join the CHAMP office hours.</a:t>
            </a:r>
          </a:p>
          <a:p>
            <a:r>
              <a:rPr lang="en-US" b="1"/>
              <a:t>Action Forms: </a:t>
            </a:r>
            <a:r>
              <a:rPr lang="en-US"/>
              <a:t>Liaisons are closing out the 2024–2025 school year forms. Please check CHAMP to confirm there are no outstanding items.</a:t>
            </a:r>
          </a:p>
          <a:p>
            <a:r>
              <a:rPr lang="en-US" b="1"/>
              <a:t>CHAMP Enhancements</a:t>
            </a:r>
            <a:r>
              <a:rPr lang="en-US"/>
              <a:t>: We continue to make improvements to the CHAMP system, including updates to email notifications to ensure accuracy and reliability.</a:t>
            </a:r>
          </a:p>
        </p:txBody>
      </p:sp>
      <p:sp>
        <p:nvSpPr>
          <p:cNvPr id="2" name="Slide Number Placeholder 1">
            <a:extLst>
              <a:ext uri="{FF2B5EF4-FFF2-40B4-BE49-F238E27FC236}">
                <a16:creationId xmlns:a16="http://schemas.microsoft.com/office/drawing/2014/main" id="{B4E44EDB-A877-EB46-8AAD-9F7E7A8F6308}"/>
              </a:ext>
            </a:extLst>
          </p:cNvPr>
          <p:cNvSpPr>
            <a:spLocks noGrp="1"/>
          </p:cNvSpPr>
          <p:nvPr>
            <p:ph type="sldNum" sz="quarter" idx="12"/>
          </p:nvPr>
        </p:nvSpPr>
        <p:spPr/>
        <p:txBody>
          <a:bodyPr/>
          <a:lstStyle/>
          <a:p>
            <a:fld id="{68A8D22E-6BC5-9E47-900C-2BB94685D9F5}" type="slidenum">
              <a:rPr lang="en-US" smtClean="0"/>
              <a:pPr/>
              <a:t>33</a:t>
            </a:fld>
            <a:endParaRPr lang="en-US"/>
          </a:p>
        </p:txBody>
      </p:sp>
    </p:spTree>
    <p:extLst>
      <p:ext uri="{BB962C8B-B14F-4D97-AF65-F5344CB8AC3E}">
        <p14:creationId xmlns:p14="http://schemas.microsoft.com/office/powerpoint/2010/main" val="1002741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5DA93-3462-9D45-9143-FF8CBFB4653F}"/>
              </a:ext>
            </a:extLst>
          </p:cNvPr>
          <p:cNvSpPr>
            <a:spLocks noGrp="1"/>
          </p:cNvSpPr>
          <p:nvPr>
            <p:ph type="title"/>
          </p:nvPr>
        </p:nvSpPr>
        <p:spPr/>
        <p:txBody>
          <a:bodyPr/>
          <a:lstStyle/>
          <a:p>
            <a:r>
              <a:rPr lang="en-US"/>
              <a:t>Office of Public School Monitoring</a:t>
            </a:r>
          </a:p>
        </p:txBody>
      </p:sp>
      <p:sp>
        <p:nvSpPr>
          <p:cNvPr id="3" name="Content Placeholder 2">
            <a:extLst>
              <a:ext uri="{FF2B5EF4-FFF2-40B4-BE49-F238E27FC236}">
                <a16:creationId xmlns:a16="http://schemas.microsoft.com/office/drawing/2014/main" id="{06D5992B-7534-AA30-EA25-B5A6E9C15954}"/>
              </a:ext>
            </a:extLst>
          </p:cNvPr>
          <p:cNvSpPr>
            <a:spLocks noGrp="1"/>
          </p:cNvSpPr>
          <p:nvPr>
            <p:ph idx="1"/>
          </p:nvPr>
        </p:nvSpPr>
        <p:spPr/>
        <p:txBody>
          <a:bodyPr/>
          <a:lstStyle/>
          <a:p>
            <a:pPr marL="114300" indent="0">
              <a:buNone/>
            </a:pPr>
            <a:r>
              <a:rPr lang="en-US" sz="4800"/>
              <a:t>Updates</a:t>
            </a:r>
            <a:endParaRPr lang="en-US" sz="4400"/>
          </a:p>
          <a:p>
            <a:r>
              <a:rPr lang="en-US" sz="4400"/>
              <a:t>Out of District Monitoring Form </a:t>
            </a:r>
          </a:p>
          <a:p>
            <a:r>
              <a:rPr lang="en-US" sz="4400"/>
              <a:t>Child Find &amp; MTSS</a:t>
            </a:r>
          </a:p>
          <a:p>
            <a:r>
              <a:rPr lang="en-US" sz="4400"/>
              <a:t>Office Hours</a:t>
            </a:r>
          </a:p>
          <a:p>
            <a:endParaRPr lang="en-US"/>
          </a:p>
        </p:txBody>
      </p:sp>
      <p:sp>
        <p:nvSpPr>
          <p:cNvPr id="4" name="Slide Number Placeholder 3">
            <a:extLst>
              <a:ext uri="{FF2B5EF4-FFF2-40B4-BE49-F238E27FC236}">
                <a16:creationId xmlns:a16="http://schemas.microsoft.com/office/drawing/2014/main" id="{4DB00225-884C-3406-BE34-68BCC44C2054}"/>
              </a:ext>
            </a:extLst>
          </p:cNvPr>
          <p:cNvSpPr>
            <a:spLocks noGrp="1"/>
          </p:cNvSpPr>
          <p:nvPr>
            <p:ph type="sldNum" sz="quarter" idx="12"/>
          </p:nvPr>
        </p:nvSpPr>
        <p:spPr/>
        <p:txBody>
          <a:bodyPr/>
          <a:lstStyle/>
          <a:p>
            <a:fld id="{68A8D22E-6BC5-9E47-900C-2BB94685D9F5}" type="slidenum">
              <a:rPr lang="en-US" smtClean="0"/>
              <a:t>34</a:t>
            </a:fld>
            <a:endParaRPr lang="en-US"/>
          </a:p>
        </p:txBody>
      </p:sp>
    </p:spTree>
    <p:extLst>
      <p:ext uri="{BB962C8B-B14F-4D97-AF65-F5344CB8AC3E}">
        <p14:creationId xmlns:p14="http://schemas.microsoft.com/office/powerpoint/2010/main" val="1716664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4E146-2B02-2DAF-5653-CB84138689FD}"/>
              </a:ext>
            </a:extLst>
          </p:cNvPr>
          <p:cNvSpPr>
            <a:spLocks noGrp="1"/>
          </p:cNvSpPr>
          <p:nvPr>
            <p:ph type="title"/>
          </p:nvPr>
        </p:nvSpPr>
        <p:spPr/>
        <p:txBody>
          <a:bodyPr/>
          <a:lstStyle/>
          <a:p>
            <a:r>
              <a:rPr lang="en-US"/>
              <a:t>Office of Public School Monitoring</a:t>
            </a:r>
          </a:p>
        </p:txBody>
      </p:sp>
      <p:sp>
        <p:nvSpPr>
          <p:cNvPr id="3" name="Content Placeholder 2">
            <a:extLst>
              <a:ext uri="{FF2B5EF4-FFF2-40B4-BE49-F238E27FC236}">
                <a16:creationId xmlns:a16="http://schemas.microsoft.com/office/drawing/2014/main" id="{8435A702-B1E0-480B-77D5-2CA3CFB926EE}"/>
              </a:ext>
            </a:extLst>
          </p:cNvPr>
          <p:cNvSpPr>
            <a:spLocks noGrp="1"/>
          </p:cNvSpPr>
          <p:nvPr>
            <p:ph idx="1"/>
          </p:nvPr>
        </p:nvSpPr>
        <p:spPr>
          <a:xfrm>
            <a:off x="173179" y="1539089"/>
            <a:ext cx="11890665" cy="4617267"/>
          </a:xfrm>
        </p:spPr>
        <p:txBody>
          <a:bodyPr>
            <a:normAutofit fontScale="85000" lnSpcReduction="10000"/>
          </a:bodyPr>
          <a:lstStyle/>
          <a:p>
            <a:pPr marL="0" indent="0">
              <a:buNone/>
            </a:pPr>
            <a:r>
              <a:rPr lang="en-US" sz="3800"/>
              <a:t>Out of District Monitoring (SE 37)</a:t>
            </a:r>
          </a:p>
          <a:p>
            <a:pPr marL="0" indent="0">
              <a:buNone/>
            </a:pPr>
            <a:r>
              <a:rPr lang="en-US" sz="3300">
                <a:latin typeface="Arial"/>
                <a:cs typeface="Arial"/>
              </a:rPr>
              <a:t>The school district is </a:t>
            </a:r>
            <a:r>
              <a:rPr lang="en-US" sz="3300" b="1">
                <a:latin typeface="Arial"/>
                <a:cs typeface="Arial"/>
              </a:rPr>
              <a:t>required to monitor the provision of services to and the programs of individual students placed out-of-district</a:t>
            </a:r>
            <a:r>
              <a:rPr lang="en-US" sz="3300">
                <a:latin typeface="Arial"/>
                <a:cs typeface="Arial"/>
              </a:rPr>
              <a:t>. Documentation of monitoring plans and all actual monitoring shall be placed in the files of every eligible student who has been placed out-of-district. To the extent that this monitoring requires site visits, such site visits shall be documented and placed in the students' files for review. The duty to monitor out-of-district placements cannot be delegated to parents or their agents, to the Department, or to the out-of-district placement. The school district may, however, contract directly with a person to conduct such monitoring. </a:t>
            </a:r>
          </a:p>
          <a:p>
            <a:pPr marL="0" indent="0">
              <a:buNone/>
            </a:pPr>
            <a:r>
              <a:rPr lang="en-US" sz="3300" i="1">
                <a:latin typeface="Arial"/>
                <a:cs typeface="Arial"/>
              </a:rPr>
              <a:t>603 CMR 28.06(3)(b)</a:t>
            </a:r>
            <a:endParaRPr lang="en-US" sz="3300" i="1"/>
          </a:p>
        </p:txBody>
      </p:sp>
      <p:sp>
        <p:nvSpPr>
          <p:cNvPr id="4" name="Slide Number Placeholder 3">
            <a:extLst>
              <a:ext uri="{FF2B5EF4-FFF2-40B4-BE49-F238E27FC236}">
                <a16:creationId xmlns:a16="http://schemas.microsoft.com/office/drawing/2014/main" id="{A2EFD5A5-B070-14AB-16AE-6D6F158EF31B}"/>
              </a:ext>
            </a:extLst>
          </p:cNvPr>
          <p:cNvSpPr>
            <a:spLocks noGrp="1"/>
          </p:cNvSpPr>
          <p:nvPr>
            <p:ph type="sldNum" sz="quarter" idx="12"/>
          </p:nvPr>
        </p:nvSpPr>
        <p:spPr/>
        <p:txBody>
          <a:bodyPr/>
          <a:lstStyle/>
          <a:p>
            <a:fld id="{68A8D22E-6BC5-9E47-900C-2BB94685D9F5}" type="slidenum">
              <a:rPr lang="en-US" smtClean="0"/>
              <a:t>35</a:t>
            </a:fld>
            <a:endParaRPr lang="en-US"/>
          </a:p>
        </p:txBody>
      </p:sp>
    </p:spTree>
    <p:extLst>
      <p:ext uri="{BB962C8B-B14F-4D97-AF65-F5344CB8AC3E}">
        <p14:creationId xmlns:p14="http://schemas.microsoft.com/office/powerpoint/2010/main" val="15699488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F95A6-5969-3CBC-C74E-9B6DE62EB096}"/>
              </a:ext>
            </a:extLst>
          </p:cNvPr>
          <p:cNvSpPr>
            <a:spLocks noGrp="1"/>
          </p:cNvSpPr>
          <p:nvPr>
            <p:ph type="title"/>
          </p:nvPr>
        </p:nvSpPr>
        <p:spPr/>
        <p:txBody>
          <a:bodyPr/>
          <a:lstStyle/>
          <a:p>
            <a:r>
              <a:rPr lang="en-US"/>
              <a:t>Office of Public School Monitoring</a:t>
            </a:r>
          </a:p>
        </p:txBody>
      </p:sp>
      <p:sp>
        <p:nvSpPr>
          <p:cNvPr id="3" name="Content Placeholder 2">
            <a:extLst>
              <a:ext uri="{FF2B5EF4-FFF2-40B4-BE49-F238E27FC236}">
                <a16:creationId xmlns:a16="http://schemas.microsoft.com/office/drawing/2014/main" id="{123105BD-DCD6-EE51-7696-225AA9C6F236}"/>
              </a:ext>
            </a:extLst>
          </p:cNvPr>
          <p:cNvSpPr>
            <a:spLocks noGrp="1"/>
          </p:cNvSpPr>
          <p:nvPr>
            <p:ph idx="1"/>
          </p:nvPr>
        </p:nvSpPr>
        <p:spPr/>
        <p:txBody>
          <a:bodyPr/>
          <a:lstStyle/>
          <a:p>
            <a:pPr marL="114300" indent="0">
              <a:buNone/>
            </a:pPr>
            <a:r>
              <a:rPr lang="en-US" sz="4600"/>
              <a:t>Child Find &amp; MTSS</a:t>
            </a:r>
          </a:p>
          <a:p>
            <a:pPr marL="114300" indent="0">
              <a:buNone/>
            </a:pPr>
            <a:endParaRPr lang="en-US" sz="4400"/>
          </a:p>
          <a:p>
            <a:r>
              <a:rPr lang="en-US" sz="4400"/>
              <a:t>SE 2 Required and Optional Assessments</a:t>
            </a:r>
          </a:p>
          <a:p>
            <a:r>
              <a:rPr lang="en-US" sz="4400"/>
              <a:t>SE 15 Child Find</a:t>
            </a:r>
          </a:p>
          <a:p>
            <a:r>
              <a:rPr lang="en-US" sz="4400"/>
              <a:t>CR 18 Responsibilities of the School Principal</a:t>
            </a:r>
          </a:p>
          <a:p>
            <a:endParaRPr lang="en-US"/>
          </a:p>
        </p:txBody>
      </p:sp>
      <p:sp>
        <p:nvSpPr>
          <p:cNvPr id="4" name="Slide Number Placeholder 3">
            <a:extLst>
              <a:ext uri="{FF2B5EF4-FFF2-40B4-BE49-F238E27FC236}">
                <a16:creationId xmlns:a16="http://schemas.microsoft.com/office/drawing/2014/main" id="{C3BCB4EE-1F65-FDE4-2BB8-8814D4476CDF}"/>
              </a:ext>
            </a:extLst>
          </p:cNvPr>
          <p:cNvSpPr>
            <a:spLocks noGrp="1"/>
          </p:cNvSpPr>
          <p:nvPr>
            <p:ph type="sldNum" sz="quarter" idx="12"/>
          </p:nvPr>
        </p:nvSpPr>
        <p:spPr/>
        <p:txBody>
          <a:bodyPr/>
          <a:lstStyle/>
          <a:p>
            <a:fld id="{68A8D22E-6BC5-9E47-900C-2BB94685D9F5}" type="slidenum">
              <a:rPr lang="en-US" smtClean="0"/>
              <a:t>36</a:t>
            </a:fld>
            <a:endParaRPr lang="en-US"/>
          </a:p>
        </p:txBody>
      </p:sp>
    </p:spTree>
    <p:extLst>
      <p:ext uri="{BB962C8B-B14F-4D97-AF65-F5344CB8AC3E}">
        <p14:creationId xmlns:p14="http://schemas.microsoft.com/office/powerpoint/2010/main" val="41331744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98C11-831D-6156-FE83-B57E9B74111E}"/>
              </a:ext>
            </a:extLst>
          </p:cNvPr>
          <p:cNvSpPr>
            <a:spLocks noGrp="1"/>
          </p:cNvSpPr>
          <p:nvPr>
            <p:ph type="title"/>
          </p:nvPr>
        </p:nvSpPr>
        <p:spPr/>
        <p:txBody>
          <a:bodyPr/>
          <a:lstStyle/>
          <a:p>
            <a:r>
              <a:rPr lang="en-US"/>
              <a:t>Office of Public School Monitoring</a:t>
            </a:r>
          </a:p>
        </p:txBody>
      </p:sp>
      <p:sp>
        <p:nvSpPr>
          <p:cNvPr id="3" name="Content Placeholder 2">
            <a:extLst>
              <a:ext uri="{FF2B5EF4-FFF2-40B4-BE49-F238E27FC236}">
                <a16:creationId xmlns:a16="http://schemas.microsoft.com/office/drawing/2014/main" id="{E96D5987-7091-F10C-58CE-8ED9FFE7A243}"/>
              </a:ext>
            </a:extLst>
          </p:cNvPr>
          <p:cNvSpPr>
            <a:spLocks noGrp="1"/>
          </p:cNvSpPr>
          <p:nvPr>
            <p:ph idx="1"/>
          </p:nvPr>
        </p:nvSpPr>
        <p:spPr>
          <a:xfrm>
            <a:off x="173179" y="1793272"/>
            <a:ext cx="11890665" cy="4414692"/>
          </a:xfrm>
        </p:spPr>
        <p:txBody>
          <a:bodyPr/>
          <a:lstStyle/>
          <a:p>
            <a:r>
              <a:rPr lang="en-US" sz="4000"/>
              <a:t>Use of tiered interventions or screening tools may not be used to delay or deny a full and individualized evaluation of a child suspected of having a disability. </a:t>
            </a:r>
          </a:p>
          <a:p>
            <a:r>
              <a:rPr lang="en-US" sz="4000"/>
              <a:t>An evaluation of a student may be conducted at the same time as the student receives tiered interventions and supports.</a:t>
            </a:r>
          </a:p>
          <a:p>
            <a:endParaRPr lang="en-US"/>
          </a:p>
        </p:txBody>
      </p:sp>
      <p:sp>
        <p:nvSpPr>
          <p:cNvPr id="4" name="Slide Number Placeholder 3">
            <a:extLst>
              <a:ext uri="{FF2B5EF4-FFF2-40B4-BE49-F238E27FC236}">
                <a16:creationId xmlns:a16="http://schemas.microsoft.com/office/drawing/2014/main" id="{FA5EEC76-8E1D-FAED-E029-3CE4106452A0}"/>
              </a:ext>
            </a:extLst>
          </p:cNvPr>
          <p:cNvSpPr>
            <a:spLocks noGrp="1"/>
          </p:cNvSpPr>
          <p:nvPr>
            <p:ph type="sldNum" sz="quarter" idx="12"/>
          </p:nvPr>
        </p:nvSpPr>
        <p:spPr/>
        <p:txBody>
          <a:bodyPr/>
          <a:lstStyle/>
          <a:p>
            <a:fld id="{68A8D22E-6BC5-9E47-900C-2BB94685D9F5}" type="slidenum">
              <a:rPr lang="en-US" smtClean="0"/>
              <a:t>37</a:t>
            </a:fld>
            <a:endParaRPr lang="en-US"/>
          </a:p>
        </p:txBody>
      </p:sp>
    </p:spTree>
    <p:extLst>
      <p:ext uri="{BB962C8B-B14F-4D97-AF65-F5344CB8AC3E}">
        <p14:creationId xmlns:p14="http://schemas.microsoft.com/office/powerpoint/2010/main" val="32925479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F3BE9-DD1F-CB27-CA99-F72A3EA392F1}"/>
              </a:ext>
            </a:extLst>
          </p:cNvPr>
          <p:cNvSpPr>
            <a:spLocks noGrp="1"/>
          </p:cNvSpPr>
          <p:nvPr>
            <p:ph type="title"/>
          </p:nvPr>
        </p:nvSpPr>
        <p:spPr/>
        <p:txBody>
          <a:bodyPr/>
          <a:lstStyle/>
          <a:p>
            <a:r>
              <a:rPr lang="en-US"/>
              <a:t>Office of Public School Monitoring</a:t>
            </a:r>
          </a:p>
        </p:txBody>
      </p:sp>
      <p:sp>
        <p:nvSpPr>
          <p:cNvPr id="3" name="Content Placeholder 2">
            <a:extLst>
              <a:ext uri="{FF2B5EF4-FFF2-40B4-BE49-F238E27FC236}">
                <a16:creationId xmlns:a16="http://schemas.microsoft.com/office/drawing/2014/main" id="{E2875788-61F3-DC21-E7ED-49C559E48744}"/>
              </a:ext>
            </a:extLst>
          </p:cNvPr>
          <p:cNvSpPr>
            <a:spLocks noGrp="1"/>
          </p:cNvSpPr>
          <p:nvPr>
            <p:ph idx="1"/>
          </p:nvPr>
        </p:nvSpPr>
        <p:spPr/>
        <p:txBody>
          <a:bodyPr/>
          <a:lstStyle/>
          <a:p>
            <a:pPr marL="114300" indent="0">
              <a:buNone/>
            </a:pPr>
            <a:r>
              <a:rPr lang="en-US" sz="4000"/>
              <a:t>PSM Office Hours</a:t>
            </a:r>
          </a:p>
          <a:p>
            <a:r>
              <a:rPr lang="en-US" sz="3600"/>
              <a:t>September 9, 2025:</a:t>
            </a:r>
            <a:endParaRPr lang="en-US" sz="3600" baseline="30000"/>
          </a:p>
          <a:p>
            <a:pPr lvl="1"/>
            <a:r>
              <a:rPr lang="en-US" sz="3200"/>
              <a:t>MORNING: 8am to 9am </a:t>
            </a:r>
          </a:p>
          <a:p>
            <a:pPr lvl="1"/>
            <a:r>
              <a:rPr lang="en-US" sz="3200"/>
              <a:t>AFTERNOON: 3pm to 4pm</a:t>
            </a:r>
          </a:p>
          <a:p>
            <a:r>
              <a:rPr lang="en-US" sz="3600"/>
              <a:t>September 23, 2025:</a:t>
            </a:r>
          </a:p>
          <a:p>
            <a:pPr lvl="1"/>
            <a:r>
              <a:rPr lang="en-US" sz="3200"/>
              <a:t>MORNING: 8am to 9am </a:t>
            </a:r>
          </a:p>
          <a:p>
            <a:pPr lvl="1"/>
            <a:r>
              <a:rPr lang="en-US" sz="3200"/>
              <a:t>AFTERNOON: 3pm to 4pm</a:t>
            </a:r>
          </a:p>
          <a:p>
            <a:endParaRPr lang="en-US"/>
          </a:p>
        </p:txBody>
      </p:sp>
      <p:sp>
        <p:nvSpPr>
          <p:cNvPr id="4" name="Slide Number Placeholder 3">
            <a:extLst>
              <a:ext uri="{FF2B5EF4-FFF2-40B4-BE49-F238E27FC236}">
                <a16:creationId xmlns:a16="http://schemas.microsoft.com/office/drawing/2014/main" id="{1D6D2FE2-7BDE-1466-F967-D2AA04476623}"/>
              </a:ext>
            </a:extLst>
          </p:cNvPr>
          <p:cNvSpPr>
            <a:spLocks noGrp="1"/>
          </p:cNvSpPr>
          <p:nvPr>
            <p:ph type="sldNum" sz="quarter" idx="12"/>
          </p:nvPr>
        </p:nvSpPr>
        <p:spPr/>
        <p:txBody>
          <a:bodyPr/>
          <a:lstStyle/>
          <a:p>
            <a:fld id="{68A8D22E-6BC5-9E47-900C-2BB94685D9F5}" type="slidenum">
              <a:rPr lang="en-US" smtClean="0"/>
              <a:t>38</a:t>
            </a:fld>
            <a:endParaRPr lang="en-US"/>
          </a:p>
        </p:txBody>
      </p:sp>
    </p:spTree>
    <p:extLst>
      <p:ext uri="{BB962C8B-B14F-4D97-AF65-F5344CB8AC3E}">
        <p14:creationId xmlns:p14="http://schemas.microsoft.com/office/powerpoint/2010/main" val="3355617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BC68A-E5FA-4D10-B2F5-AF97E18F9662}"/>
              </a:ext>
            </a:extLst>
          </p:cNvPr>
          <p:cNvSpPr>
            <a:spLocks noGrp="1"/>
          </p:cNvSpPr>
          <p:nvPr>
            <p:ph type="title"/>
          </p:nvPr>
        </p:nvSpPr>
        <p:spPr/>
        <p:txBody>
          <a:bodyPr/>
          <a:lstStyle/>
          <a:p>
            <a:r>
              <a:rPr lang="en-US"/>
              <a:t>Office of Public School Monitoring</a:t>
            </a:r>
          </a:p>
        </p:txBody>
      </p:sp>
      <p:sp>
        <p:nvSpPr>
          <p:cNvPr id="3" name="Content Placeholder 2">
            <a:extLst>
              <a:ext uri="{FF2B5EF4-FFF2-40B4-BE49-F238E27FC236}">
                <a16:creationId xmlns:a16="http://schemas.microsoft.com/office/drawing/2014/main" id="{84239F2E-C0CE-27E2-62AE-C103A2CB3A0E}"/>
              </a:ext>
            </a:extLst>
          </p:cNvPr>
          <p:cNvSpPr>
            <a:spLocks noGrp="1"/>
          </p:cNvSpPr>
          <p:nvPr>
            <p:ph idx="1"/>
          </p:nvPr>
        </p:nvSpPr>
        <p:spPr/>
        <p:txBody>
          <a:bodyPr/>
          <a:lstStyle/>
          <a:p>
            <a:pPr marL="114300" indent="0">
              <a:buNone/>
            </a:pPr>
            <a:r>
              <a:rPr lang="en-US" sz="3200" b="1"/>
              <a:t>This Zoom link is for all office hours and will not change: </a:t>
            </a:r>
            <a:endParaRPr lang="en-US" sz="3200"/>
          </a:p>
          <a:p>
            <a:r>
              <a:rPr lang="en-US" sz="3200" b="1" u="sng">
                <a:hlinkClick r:id="rId3"/>
              </a:rPr>
              <a:t>https://us02web.zoom.us/j/87586189490</a:t>
            </a:r>
            <a:r>
              <a:rPr lang="en-US" sz="3200" b="1"/>
              <a:t> </a:t>
            </a:r>
            <a:endParaRPr lang="en-US" sz="3200"/>
          </a:p>
          <a:p>
            <a:r>
              <a:rPr lang="en-US" sz="3200"/>
              <a:t>Meeting ID: 875 8618 9490</a:t>
            </a:r>
          </a:p>
          <a:p>
            <a:r>
              <a:rPr lang="en-US" sz="3200"/>
              <a:t>One tap mobile</a:t>
            </a:r>
          </a:p>
          <a:p>
            <a:r>
              <a:rPr lang="en-US" sz="3200"/>
              <a:t>+16465588656,87586189490# US (New York)</a:t>
            </a:r>
          </a:p>
          <a:p>
            <a:r>
              <a:rPr lang="en-US" sz="3200"/>
              <a:t>+16469313860,87586189490# US</a:t>
            </a:r>
          </a:p>
          <a:p>
            <a:endParaRPr lang="en-US"/>
          </a:p>
        </p:txBody>
      </p:sp>
      <p:sp>
        <p:nvSpPr>
          <p:cNvPr id="4" name="Slide Number Placeholder 3">
            <a:extLst>
              <a:ext uri="{FF2B5EF4-FFF2-40B4-BE49-F238E27FC236}">
                <a16:creationId xmlns:a16="http://schemas.microsoft.com/office/drawing/2014/main" id="{058380CC-0FA1-B1E2-4E11-B3E06D1B7D36}"/>
              </a:ext>
            </a:extLst>
          </p:cNvPr>
          <p:cNvSpPr>
            <a:spLocks noGrp="1"/>
          </p:cNvSpPr>
          <p:nvPr>
            <p:ph type="sldNum" sz="quarter" idx="12"/>
          </p:nvPr>
        </p:nvSpPr>
        <p:spPr/>
        <p:txBody>
          <a:bodyPr/>
          <a:lstStyle/>
          <a:p>
            <a:fld id="{68A8D22E-6BC5-9E47-900C-2BB94685D9F5}" type="slidenum">
              <a:rPr lang="en-US" smtClean="0"/>
              <a:t>39</a:t>
            </a:fld>
            <a:endParaRPr lang="en-US"/>
          </a:p>
        </p:txBody>
      </p:sp>
    </p:spTree>
    <p:extLst>
      <p:ext uri="{BB962C8B-B14F-4D97-AF65-F5344CB8AC3E}">
        <p14:creationId xmlns:p14="http://schemas.microsoft.com/office/powerpoint/2010/main" val="3824274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3EBF3-A651-2BE9-0D6B-856084E4BE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915A03-40EC-C0DB-59E4-0D7F170FF9B6}"/>
              </a:ext>
            </a:extLst>
          </p:cNvPr>
          <p:cNvSpPr>
            <a:spLocks noGrp="1"/>
          </p:cNvSpPr>
          <p:nvPr>
            <p:ph type="ctrTitle"/>
          </p:nvPr>
        </p:nvSpPr>
        <p:spPr>
          <a:xfrm>
            <a:off x="342900" y="873824"/>
            <a:ext cx="11693588" cy="2560638"/>
          </a:xfrm>
        </p:spPr>
        <p:txBody>
          <a:bodyPr>
            <a:normAutofit/>
          </a:bodyPr>
          <a:lstStyle/>
          <a:p>
            <a:r>
              <a:rPr lang="en-US" sz="4400">
                <a:latin typeface="Arial"/>
                <a:cs typeface="Arial"/>
              </a:rPr>
              <a:t>Special Education Updates and Key Special Education Topics</a:t>
            </a:r>
            <a:endParaRPr lang="en-US" sz="4400"/>
          </a:p>
        </p:txBody>
      </p:sp>
    </p:spTree>
    <p:extLst>
      <p:ext uri="{BB962C8B-B14F-4D97-AF65-F5344CB8AC3E}">
        <p14:creationId xmlns:p14="http://schemas.microsoft.com/office/powerpoint/2010/main" val="8486282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3A8B6-323F-A099-E3C1-E0431232280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AE54D2C-6E36-DAFF-7C49-FF50BE6F82C2}"/>
              </a:ext>
            </a:extLst>
          </p:cNvPr>
          <p:cNvSpPr>
            <a:spLocks noGrp="1"/>
          </p:cNvSpPr>
          <p:nvPr>
            <p:ph type="title"/>
          </p:nvPr>
        </p:nvSpPr>
        <p:spPr>
          <a:xfrm>
            <a:off x="173179" y="3251316"/>
            <a:ext cx="12501663" cy="861002"/>
          </a:xfrm>
        </p:spPr>
        <p:txBody>
          <a:bodyPr>
            <a:normAutofit/>
          </a:bodyPr>
          <a:lstStyle/>
          <a:p>
            <a:r>
              <a:rPr lang="en-US" sz="3600">
                <a:latin typeface="Arial"/>
                <a:cs typeface="Arial"/>
              </a:rPr>
              <a:t>Professional Development and Targeted Assistance</a:t>
            </a:r>
            <a:r>
              <a:rPr lang="en-US" sz="3600" b="0">
                <a:latin typeface="Arial"/>
                <a:cs typeface="Arial"/>
              </a:rPr>
              <a:t> </a:t>
            </a:r>
            <a:endParaRPr lang="en-US" sz="3600"/>
          </a:p>
        </p:txBody>
      </p:sp>
      <p:sp>
        <p:nvSpPr>
          <p:cNvPr id="2" name="Slide Number Placeholder 1">
            <a:extLst>
              <a:ext uri="{FF2B5EF4-FFF2-40B4-BE49-F238E27FC236}">
                <a16:creationId xmlns:a16="http://schemas.microsoft.com/office/drawing/2014/main" id="{789E409F-EF1F-BB02-FE5B-2170AC45F4FF}"/>
              </a:ext>
            </a:extLst>
          </p:cNvPr>
          <p:cNvSpPr>
            <a:spLocks noGrp="1"/>
          </p:cNvSpPr>
          <p:nvPr>
            <p:ph type="sldNum" sz="quarter" idx="12"/>
          </p:nvPr>
        </p:nvSpPr>
        <p:spPr/>
        <p:txBody>
          <a:bodyPr/>
          <a:lstStyle/>
          <a:p>
            <a:fld id="{68A8D22E-6BC5-9E47-900C-2BB94685D9F5}" type="slidenum">
              <a:rPr lang="en-US" smtClean="0"/>
              <a:pPr/>
              <a:t>40</a:t>
            </a:fld>
            <a:endParaRPr lang="en-US"/>
          </a:p>
        </p:txBody>
      </p:sp>
    </p:spTree>
    <p:extLst>
      <p:ext uri="{BB962C8B-B14F-4D97-AF65-F5344CB8AC3E}">
        <p14:creationId xmlns:p14="http://schemas.microsoft.com/office/powerpoint/2010/main" val="2713080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60FE-B4C5-159E-D22A-40413D3D63F1}"/>
              </a:ext>
            </a:extLst>
          </p:cNvPr>
          <p:cNvSpPr>
            <a:spLocks noGrp="1"/>
          </p:cNvSpPr>
          <p:nvPr>
            <p:ph type="title"/>
          </p:nvPr>
        </p:nvSpPr>
        <p:spPr>
          <a:xfrm>
            <a:off x="173179" y="308699"/>
            <a:ext cx="11898086" cy="861002"/>
          </a:xfrm>
        </p:spPr>
        <p:txBody>
          <a:bodyPr>
            <a:noAutofit/>
          </a:bodyPr>
          <a:lstStyle/>
          <a:p>
            <a:r>
              <a:rPr lang="en-US" sz="3600">
                <a:solidFill>
                  <a:srgbClr val="FFFFFF"/>
                </a:solidFill>
                <a:latin typeface="Arial"/>
                <a:cs typeface="Arial"/>
              </a:rPr>
              <a:t>Professional Development on IEP Implementation</a:t>
            </a:r>
            <a:endParaRPr lang="en-US" sz="3600">
              <a:latin typeface="Arial"/>
              <a:cs typeface="Arial"/>
            </a:endParaRPr>
          </a:p>
        </p:txBody>
      </p:sp>
      <p:sp>
        <p:nvSpPr>
          <p:cNvPr id="3" name="Content Placeholder 2">
            <a:extLst>
              <a:ext uri="{FF2B5EF4-FFF2-40B4-BE49-F238E27FC236}">
                <a16:creationId xmlns:a16="http://schemas.microsoft.com/office/drawing/2014/main" id="{6B4CD253-6784-CAFB-8CBE-CA6F7EC6FE57}"/>
              </a:ext>
            </a:extLst>
          </p:cNvPr>
          <p:cNvSpPr>
            <a:spLocks noGrp="1"/>
          </p:cNvSpPr>
          <p:nvPr>
            <p:ph idx="1"/>
          </p:nvPr>
        </p:nvSpPr>
        <p:spPr/>
        <p:txBody>
          <a:bodyPr vert="horz" lIns="91440" tIns="45720" rIns="91440" bIns="45720" rtlCol="0" anchor="t">
            <a:noAutofit/>
          </a:bodyPr>
          <a:lstStyle/>
          <a:p>
            <a:pPr>
              <a:lnSpc>
                <a:spcPct val="125000"/>
              </a:lnSpc>
              <a:spcBef>
                <a:spcPts val="0"/>
              </a:spcBef>
            </a:pPr>
            <a:r>
              <a:rPr lang="en-US" sz="1600">
                <a:solidFill>
                  <a:srgbClr val="202020"/>
                </a:solidFill>
                <a:latin typeface="Arial"/>
                <a:cs typeface="Helvetica"/>
              </a:rPr>
              <a:t>The Department’s Office of Special Education Planning and Policy, in collaboration with the Federation for Children with Special Needs, is offering four professional development sessions focused on implementing the </a:t>
            </a:r>
            <a:r>
              <a:rPr lang="en-US" sz="1600">
                <a:solidFill>
                  <a:srgbClr val="000000"/>
                </a:solidFill>
                <a:latin typeface="Arial"/>
                <a:cs typeface="Helvetica"/>
                <a:hlinkClick r:id="rId2"/>
              </a:rPr>
              <a:t>updated Individualized Education Program (IEP) form</a:t>
            </a:r>
            <a:r>
              <a:rPr lang="en-US" sz="1600">
                <a:solidFill>
                  <a:srgbClr val="202020"/>
                </a:solidFill>
                <a:latin typeface="Arial"/>
                <a:cs typeface="Helvetica"/>
              </a:rPr>
              <a:t>. Two sessions are designed for educators, and two are tailored to the needs of school leaders. These sessions will offer practical guidance, tools, and strategies to support the development of meaningful and compliant IEPs.</a:t>
            </a:r>
            <a:br>
              <a:rPr lang="en-US" sz="1600">
                <a:latin typeface="Arial"/>
                <a:cs typeface="Helvetica"/>
              </a:rPr>
            </a:br>
            <a:br>
              <a:rPr lang="en-US" sz="1600">
                <a:latin typeface="Arial"/>
                <a:cs typeface="Helvetica"/>
              </a:rPr>
            </a:br>
            <a:r>
              <a:rPr lang="en-US" sz="1600">
                <a:solidFill>
                  <a:srgbClr val="202020"/>
                </a:solidFill>
                <a:latin typeface="Arial"/>
                <a:cs typeface="Helvetica"/>
              </a:rPr>
              <a:t>Sessions for school leaders: </a:t>
            </a:r>
            <a:endParaRPr lang="en-US" sz="1600">
              <a:solidFill>
                <a:srgbClr val="000000"/>
              </a:solidFill>
              <a:latin typeface="Arial"/>
              <a:cs typeface="Helvetica"/>
            </a:endParaRPr>
          </a:p>
          <a:p>
            <a:pPr>
              <a:lnSpc>
                <a:spcPct val="150000"/>
              </a:lnSpc>
              <a:spcBef>
                <a:spcPts val="0"/>
              </a:spcBef>
            </a:pPr>
            <a:r>
              <a:rPr lang="en-US" sz="1600">
                <a:solidFill>
                  <a:srgbClr val="202020"/>
                </a:solidFill>
                <a:latin typeface="Arial"/>
                <a:cs typeface="Helvetica"/>
              </a:rPr>
              <a:t>Virtual: </a:t>
            </a:r>
            <a:r>
              <a:rPr lang="en-US" sz="1600" b="1">
                <a:solidFill>
                  <a:srgbClr val="202020"/>
                </a:solidFill>
                <a:latin typeface="Arial"/>
                <a:cs typeface="Helvetica"/>
              </a:rPr>
              <a:t>9:00 a.m. to 12:00 p.m. on Tuesday, August 19 </a:t>
            </a:r>
            <a:endParaRPr lang="en-US" sz="1600">
              <a:solidFill>
                <a:srgbClr val="000000"/>
              </a:solidFill>
              <a:latin typeface="Arial"/>
              <a:cs typeface="Helvetica"/>
            </a:endParaRPr>
          </a:p>
          <a:p>
            <a:pPr>
              <a:lnSpc>
                <a:spcPct val="150000"/>
              </a:lnSpc>
              <a:spcBef>
                <a:spcPts val="0"/>
              </a:spcBef>
            </a:pPr>
            <a:r>
              <a:rPr lang="en-US" sz="1600">
                <a:solidFill>
                  <a:srgbClr val="202020"/>
                </a:solidFill>
                <a:latin typeface="Arial"/>
                <a:cs typeface="Helvetica"/>
              </a:rPr>
              <a:t>Boston: </a:t>
            </a:r>
            <a:r>
              <a:rPr lang="en-US" sz="1600" b="1">
                <a:solidFill>
                  <a:srgbClr val="202020"/>
                </a:solidFill>
                <a:latin typeface="Arial"/>
                <a:cs typeface="Helvetica"/>
              </a:rPr>
              <a:t>9:00 a.m. to 12:00 p.m. on Wednesday, August 20 </a:t>
            </a:r>
            <a:endParaRPr lang="en-US" sz="1600">
              <a:solidFill>
                <a:srgbClr val="000000"/>
              </a:solidFill>
              <a:latin typeface="Arial"/>
              <a:cs typeface="Helvetica"/>
            </a:endParaRPr>
          </a:p>
          <a:p>
            <a:pPr>
              <a:lnSpc>
                <a:spcPct val="150000"/>
              </a:lnSpc>
              <a:spcBef>
                <a:spcPts val="0"/>
              </a:spcBef>
            </a:pPr>
            <a:r>
              <a:rPr lang="en-US" sz="1600">
                <a:solidFill>
                  <a:srgbClr val="202020"/>
                </a:solidFill>
                <a:latin typeface="Arial"/>
                <a:cs typeface="Helvetica"/>
              </a:rPr>
              <a:t>Sessions for educators: </a:t>
            </a:r>
            <a:endParaRPr lang="en-US" sz="1600">
              <a:solidFill>
                <a:srgbClr val="000000"/>
              </a:solidFill>
              <a:latin typeface="Arial"/>
              <a:cs typeface="Helvetica"/>
            </a:endParaRPr>
          </a:p>
          <a:p>
            <a:pPr>
              <a:lnSpc>
                <a:spcPct val="150000"/>
              </a:lnSpc>
              <a:spcBef>
                <a:spcPts val="0"/>
              </a:spcBef>
            </a:pPr>
            <a:r>
              <a:rPr lang="en-US" sz="1600">
                <a:solidFill>
                  <a:srgbClr val="202020"/>
                </a:solidFill>
                <a:latin typeface="Arial"/>
                <a:cs typeface="Helvetica"/>
              </a:rPr>
              <a:t>Brockton: </a:t>
            </a:r>
            <a:r>
              <a:rPr lang="en-US" sz="1600" b="1">
                <a:solidFill>
                  <a:srgbClr val="202020"/>
                </a:solidFill>
                <a:latin typeface="Arial"/>
                <a:cs typeface="Helvetica"/>
              </a:rPr>
              <a:t>9:30 a.m. to 1:30 p.m. on Wednesday, August 27 </a:t>
            </a:r>
            <a:endParaRPr lang="en-US" sz="1600">
              <a:solidFill>
                <a:srgbClr val="000000"/>
              </a:solidFill>
              <a:latin typeface="Arial"/>
              <a:cs typeface="Helvetica"/>
            </a:endParaRPr>
          </a:p>
          <a:p>
            <a:pPr>
              <a:lnSpc>
                <a:spcPct val="150000"/>
              </a:lnSpc>
              <a:spcBef>
                <a:spcPts val="0"/>
              </a:spcBef>
            </a:pPr>
            <a:r>
              <a:rPr lang="en-US" sz="1600">
                <a:solidFill>
                  <a:srgbClr val="202020"/>
                </a:solidFill>
                <a:latin typeface="Arial"/>
                <a:cs typeface="Helvetica"/>
              </a:rPr>
              <a:t>Westfield: </a:t>
            </a:r>
            <a:r>
              <a:rPr lang="en-US" sz="1600" b="1">
                <a:solidFill>
                  <a:srgbClr val="202020"/>
                </a:solidFill>
                <a:latin typeface="Arial"/>
                <a:cs typeface="Helvetica"/>
              </a:rPr>
              <a:t>9:00 a.m. to 1:00 p.m. on Wednesday, August 27 </a:t>
            </a:r>
            <a:endParaRPr lang="en-US" sz="1600">
              <a:solidFill>
                <a:srgbClr val="000000"/>
              </a:solidFill>
              <a:latin typeface="Arial"/>
              <a:cs typeface="Helvetica"/>
            </a:endParaRPr>
          </a:p>
          <a:p>
            <a:pPr marL="0" indent="0">
              <a:lnSpc>
                <a:spcPct val="150000"/>
              </a:lnSpc>
              <a:spcBef>
                <a:spcPts val="0"/>
              </a:spcBef>
              <a:buNone/>
            </a:pPr>
            <a:r>
              <a:rPr lang="en-US" sz="1600">
                <a:solidFill>
                  <a:srgbClr val="000000"/>
                </a:solidFill>
                <a:latin typeface="Arial"/>
                <a:cs typeface="Helvetica"/>
                <a:hlinkClick r:id="rId3"/>
              </a:rPr>
              <a:t>Registration is open online</a:t>
            </a:r>
            <a:r>
              <a:rPr lang="en-US" sz="1600">
                <a:solidFill>
                  <a:srgbClr val="202020"/>
                </a:solidFill>
                <a:latin typeface="Arial"/>
                <a:cs typeface="Helvetica"/>
              </a:rPr>
              <a:t>. The location or Zoom link will be emailed to participants after they register. </a:t>
            </a:r>
            <a:endParaRPr lang="en-US" sz="1600">
              <a:latin typeface="Arial"/>
            </a:endParaRPr>
          </a:p>
        </p:txBody>
      </p:sp>
      <p:sp>
        <p:nvSpPr>
          <p:cNvPr id="4" name="Slide Number Placeholder 3">
            <a:extLst>
              <a:ext uri="{FF2B5EF4-FFF2-40B4-BE49-F238E27FC236}">
                <a16:creationId xmlns:a16="http://schemas.microsoft.com/office/drawing/2014/main" id="{5A8B4D20-E721-7F7B-A638-2A6E1A6EAD52}"/>
              </a:ext>
            </a:extLst>
          </p:cNvPr>
          <p:cNvSpPr>
            <a:spLocks noGrp="1"/>
          </p:cNvSpPr>
          <p:nvPr>
            <p:ph type="sldNum" sz="quarter" idx="12"/>
          </p:nvPr>
        </p:nvSpPr>
        <p:spPr/>
        <p:txBody>
          <a:bodyPr/>
          <a:lstStyle/>
          <a:p>
            <a:fld id="{68A8D22E-6BC5-9E47-900C-2BB94685D9F5}" type="slidenum">
              <a:rPr lang="en-US" smtClean="0"/>
              <a:t>41</a:t>
            </a:fld>
            <a:endParaRPr lang="en-US"/>
          </a:p>
        </p:txBody>
      </p:sp>
    </p:spTree>
    <p:extLst>
      <p:ext uri="{BB962C8B-B14F-4D97-AF65-F5344CB8AC3E}">
        <p14:creationId xmlns:p14="http://schemas.microsoft.com/office/powerpoint/2010/main" val="41892326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67C66-0857-51DF-82C5-EFE134CB34CD}"/>
              </a:ext>
            </a:extLst>
          </p:cNvPr>
          <p:cNvSpPr>
            <a:spLocks noGrp="1"/>
          </p:cNvSpPr>
          <p:nvPr>
            <p:ph type="title"/>
          </p:nvPr>
        </p:nvSpPr>
        <p:spPr/>
        <p:txBody>
          <a:bodyPr/>
          <a:lstStyle/>
          <a:p>
            <a:r>
              <a:rPr lang="en-US">
                <a:latin typeface="Arial"/>
                <a:cs typeface="Arial"/>
              </a:rPr>
              <a:t>Technical Assistance Provider: </a:t>
            </a:r>
            <a:r>
              <a:rPr lang="en-US" err="1">
                <a:latin typeface="Arial"/>
                <a:cs typeface="Arial"/>
              </a:rPr>
              <a:t>AnLar</a:t>
            </a:r>
            <a:r>
              <a:rPr lang="en-US">
                <a:latin typeface="Arial"/>
                <a:cs typeface="Arial"/>
              </a:rPr>
              <a:t> </a:t>
            </a:r>
          </a:p>
        </p:txBody>
      </p:sp>
      <p:sp>
        <p:nvSpPr>
          <p:cNvPr id="3" name="Content Placeholder 2">
            <a:extLst>
              <a:ext uri="{FF2B5EF4-FFF2-40B4-BE49-F238E27FC236}">
                <a16:creationId xmlns:a16="http://schemas.microsoft.com/office/drawing/2014/main" id="{E93B417D-020E-9887-60B1-6173DDA9EFDB}"/>
              </a:ext>
            </a:extLst>
          </p:cNvPr>
          <p:cNvSpPr>
            <a:spLocks noGrp="1"/>
          </p:cNvSpPr>
          <p:nvPr>
            <p:ph idx="1"/>
          </p:nvPr>
        </p:nvSpPr>
        <p:spPr/>
        <p:txBody>
          <a:bodyPr vert="horz" lIns="91440" tIns="45720" rIns="91440" bIns="45720" rtlCol="0" anchor="t">
            <a:normAutofit/>
          </a:bodyPr>
          <a:lstStyle/>
          <a:p>
            <a:r>
              <a:rPr lang="en-US">
                <a:latin typeface="Arial"/>
                <a:cs typeface="Arial"/>
              </a:rPr>
              <a:t>Education management consulting firm </a:t>
            </a:r>
          </a:p>
          <a:p>
            <a:r>
              <a:rPr lang="en-US">
                <a:latin typeface="Arial"/>
                <a:cs typeface="Arial"/>
              </a:rPr>
              <a:t>Supports states and district-level staff </a:t>
            </a:r>
          </a:p>
          <a:p>
            <a:r>
              <a:rPr lang="en-US">
                <a:latin typeface="Arial"/>
                <a:cs typeface="Arial"/>
              </a:rPr>
              <a:t>Expertise in early childhood special education (Part C Early Intervention and Part B Special Education) </a:t>
            </a:r>
          </a:p>
          <a:p>
            <a:endParaRPr lang="en-US"/>
          </a:p>
          <a:p>
            <a:pPr marL="0" indent="0">
              <a:buNone/>
            </a:pPr>
            <a:r>
              <a:rPr lang="en-US" err="1">
                <a:latin typeface="Arial"/>
                <a:cs typeface="Arial"/>
              </a:rPr>
              <a:t>AnLar</a:t>
            </a:r>
            <a:r>
              <a:rPr lang="en-US">
                <a:latin typeface="Arial"/>
                <a:cs typeface="Arial"/>
              </a:rPr>
              <a:t> is excited to work with all of you and are committed to being as responsive as possible, so we welcome your feedback &amp; input as we collaborate. </a:t>
            </a:r>
            <a:endParaRPr lang="en-US"/>
          </a:p>
        </p:txBody>
      </p:sp>
      <p:sp>
        <p:nvSpPr>
          <p:cNvPr id="4" name="Slide Number Placeholder 3">
            <a:extLst>
              <a:ext uri="{FF2B5EF4-FFF2-40B4-BE49-F238E27FC236}">
                <a16:creationId xmlns:a16="http://schemas.microsoft.com/office/drawing/2014/main" id="{9B9C1118-7F4D-8062-D2B6-0C26F2964916}"/>
              </a:ext>
            </a:extLst>
          </p:cNvPr>
          <p:cNvSpPr>
            <a:spLocks noGrp="1"/>
          </p:cNvSpPr>
          <p:nvPr>
            <p:ph type="sldNum" sz="quarter" idx="12"/>
          </p:nvPr>
        </p:nvSpPr>
        <p:spPr/>
        <p:txBody>
          <a:bodyPr/>
          <a:lstStyle/>
          <a:p>
            <a:fld id="{68A8D22E-6BC5-9E47-900C-2BB94685D9F5}" type="slidenum">
              <a:rPr lang="en-US" smtClean="0"/>
              <a:t>42</a:t>
            </a:fld>
            <a:endParaRPr lang="en-US"/>
          </a:p>
        </p:txBody>
      </p:sp>
    </p:spTree>
    <p:extLst>
      <p:ext uri="{BB962C8B-B14F-4D97-AF65-F5344CB8AC3E}">
        <p14:creationId xmlns:p14="http://schemas.microsoft.com/office/powerpoint/2010/main" val="3849127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FDB81-DCD4-8691-55E2-EB5386E43ED6}"/>
              </a:ext>
            </a:extLst>
          </p:cNvPr>
          <p:cNvSpPr>
            <a:spLocks noGrp="1"/>
          </p:cNvSpPr>
          <p:nvPr>
            <p:ph type="title"/>
          </p:nvPr>
        </p:nvSpPr>
        <p:spPr>
          <a:xfrm>
            <a:off x="205604" y="308699"/>
            <a:ext cx="10775004" cy="861002"/>
          </a:xfrm>
        </p:spPr>
        <p:txBody>
          <a:bodyPr>
            <a:normAutofit fontScale="90000"/>
          </a:bodyPr>
          <a:lstStyle/>
          <a:p>
            <a:r>
              <a:rPr lang="en-US">
                <a:latin typeface="Arial"/>
                <a:cs typeface="Arial"/>
              </a:rPr>
              <a:t>Tiered System of Technical Assistance (TA) </a:t>
            </a:r>
          </a:p>
        </p:txBody>
      </p:sp>
      <p:grpSp>
        <p:nvGrpSpPr>
          <p:cNvPr id="14" name="Google Shape;93;g25a736e789e_0_23">
            <a:extLst>
              <a:ext uri="{FF2B5EF4-FFF2-40B4-BE49-F238E27FC236}">
                <a16:creationId xmlns:a16="http://schemas.microsoft.com/office/drawing/2014/main" id="{F0221D3A-D6FC-2976-999D-C1634BD4BD69}"/>
              </a:ext>
              <a:ext uri="{C183D7F6-B498-43B3-948B-1728B52AA6E4}">
                <adec:decorative xmlns:adec="http://schemas.microsoft.com/office/drawing/2017/decorative" val="1"/>
              </a:ext>
            </a:extLst>
          </p:cNvPr>
          <p:cNvGrpSpPr/>
          <p:nvPr/>
        </p:nvGrpSpPr>
        <p:grpSpPr>
          <a:xfrm>
            <a:off x="2808398" y="1696568"/>
            <a:ext cx="4252570" cy="4202236"/>
            <a:chOff x="2991269" y="1153325"/>
            <a:chExt cx="3514811" cy="3252002"/>
          </a:xfrm>
        </p:grpSpPr>
        <p:sp>
          <p:nvSpPr>
            <p:cNvPr id="6" name="Google Shape;94;g25a736e789e_0_23">
              <a:extLst>
                <a:ext uri="{FF2B5EF4-FFF2-40B4-BE49-F238E27FC236}">
                  <a16:creationId xmlns:a16="http://schemas.microsoft.com/office/drawing/2014/main" id="{7E0EBA74-41AE-9B6D-A4A7-C7977D22E2BC}"/>
                </a:ext>
              </a:extLst>
            </p:cNvPr>
            <p:cNvSpPr/>
            <p:nvPr/>
          </p:nvSpPr>
          <p:spPr>
            <a:xfrm>
              <a:off x="3477586" y="2585458"/>
              <a:ext cx="2541910" cy="950456"/>
            </a:xfrm>
            <a:custGeom>
              <a:avLst/>
              <a:gdLst/>
              <a:ahLst/>
              <a:cxnLst/>
              <a:rect l="l" t="t" r="r" b="b"/>
              <a:pathLst>
                <a:path w="126826" h="43529" extrusionOk="0">
                  <a:moveTo>
                    <a:pt x="0" y="20002"/>
                  </a:moveTo>
                  <a:lnTo>
                    <a:pt x="63389" y="43529"/>
                  </a:lnTo>
                  <a:lnTo>
                    <a:pt x="126826" y="19907"/>
                  </a:lnTo>
                  <a:lnTo>
                    <a:pt x="63580" y="0"/>
                  </a:lnTo>
                  <a:close/>
                </a:path>
              </a:pathLst>
            </a:custGeom>
            <a:solidFill>
              <a:srgbClr val="D9D9D9"/>
            </a:solidFill>
            <a:ln>
              <a:noFill/>
            </a:ln>
          </p:spPr>
          <p:txBody>
            <a:bodyPr/>
            <a:lstStyle/>
            <a:p>
              <a:endParaRPr lang="en-US"/>
            </a:p>
          </p:txBody>
        </p:sp>
        <p:sp>
          <p:nvSpPr>
            <p:cNvPr id="7" name="Google Shape;95;g25a736e789e_0_23">
              <a:extLst>
                <a:ext uri="{FF2B5EF4-FFF2-40B4-BE49-F238E27FC236}">
                  <a16:creationId xmlns:a16="http://schemas.microsoft.com/office/drawing/2014/main" id="{81E445F8-E87D-FBDD-D0D4-25B625FE0CE5}"/>
                </a:ext>
              </a:extLst>
            </p:cNvPr>
            <p:cNvSpPr/>
            <p:nvPr/>
          </p:nvSpPr>
          <p:spPr>
            <a:xfrm>
              <a:off x="2991269" y="3020977"/>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2F2F2F"/>
            </a:solidFill>
            <a:ln>
              <a:noFill/>
            </a:ln>
          </p:spPr>
          <p:txBody>
            <a:bodyPr/>
            <a:lstStyle/>
            <a:p>
              <a:endParaRPr lang="en-US"/>
            </a:p>
          </p:txBody>
        </p:sp>
        <p:sp>
          <p:nvSpPr>
            <p:cNvPr id="8" name="Google Shape;96;g25a736e789e_0_23">
              <a:extLst>
                <a:ext uri="{FF2B5EF4-FFF2-40B4-BE49-F238E27FC236}">
                  <a16:creationId xmlns:a16="http://schemas.microsoft.com/office/drawing/2014/main" id="{A6FB6ED2-A7FC-57FA-136B-EF74EBE5B6A8}"/>
                </a:ext>
              </a:extLst>
            </p:cNvPr>
            <p:cNvSpPr/>
            <p:nvPr/>
          </p:nvSpPr>
          <p:spPr>
            <a:xfrm flipH="1">
              <a:off x="4747852" y="3020977"/>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505050"/>
            </a:solidFill>
            <a:ln>
              <a:noFill/>
            </a:ln>
          </p:spPr>
          <p:txBody>
            <a:bodyPr/>
            <a:lstStyle/>
            <a:p>
              <a:endParaRPr lang="en-US"/>
            </a:p>
          </p:txBody>
        </p:sp>
        <p:sp>
          <p:nvSpPr>
            <p:cNvPr id="9" name="Google Shape;97;g25a736e789e_0_23">
              <a:extLst>
                <a:ext uri="{FF2B5EF4-FFF2-40B4-BE49-F238E27FC236}">
                  <a16:creationId xmlns:a16="http://schemas.microsoft.com/office/drawing/2014/main" id="{F9F54E98-867D-19AA-58AB-4BFE2FBE1E71}"/>
                </a:ext>
              </a:extLst>
            </p:cNvPr>
            <p:cNvSpPr/>
            <p:nvPr/>
          </p:nvSpPr>
          <p:spPr>
            <a:xfrm>
              <a:off x="3969199" y="2001324"/>
              <a:ext cx="1565850" cy="585863"/>
            </a:xfrm>
            <a:custGeom>
              <a:avLst/>
              <a:gdLst/>
              <a:ahLst/>
              <a:cxnLst/>
              <a:rect l="l" t="t" r="r" b="b"/>
              <a:pathLst>
                <a:path w="24053" h="8150" extrusionOk="0">
                  <a:moveTo>
                    <a:pt x="0" y="3827"/>
                  </a:moveTo>
                  <a:lnTo>
                    <a:pt x="11976" y="8150"/>
                  </a:lnTo>
                  <a:lnTo>
                    <a:pt x="24053" y="3827"/>
                  </a:lnTo>
                  <a:lnTo>
                    <a:pt x="12126" y="0"/>
                  </a:lnTo>
                  <a:close/>
                </a:path>
              </a:pathLst>
            </a:custGeom>
            <a:solidFill>
              <a:srgbClr val="D9D9D9"/>
            </a:solidFill>
            <a:ln>
              <a:noFill/>
            </a:ln>
          </p:spPr>
          <p:txBody>
            <a:bodyPr/>
            <a:lstStyle/>
            <a:p>
              <a:endParaRPr lang="en-US"/>
            </a:p>
          </p:txBody>
        </p:sp>
        <p:sp>
          <p:nvSpPr>
            <p:cNvPr id="10" name="Google Shape;98;g25a736e789e_0_23">
              <a:extLst>
                <a:ext uri="{FF2B5EF4-FFF2-40B4-BE49-F238E27FC236}">
                  <a16:creationId xmlns:a16="http://schemas.microsoft.com/office/drawing/2014/main" id="{5BDC7A0D-730E-9B8C-D570-2B71496C2039}"/>
                </a:ext>
              </a:extLst>
            </p:cNvPr>
            <p:cNvSpPr/>
            <p:nvPr/>
          </p:nvSpPr>
          <p:spPr>
            <a:xfrm>
              <a:off x="3563255" y="2275837"/>
              <a:ext cx="1189300" cy="1015326"/>
            </a:xfrm>
            <a:custGeom>
              <a:avLst/>
              <a:gdLst/>
              <a:ahLst/>
              <a:cxnLst/>
              <a:rect l="l" t="t" r="r" b="b"/>
              <a:pathLst>
                <a:path w="18238" h="14114" extrusionOk="0">
                  <a:moveTo>
                    <a:pt x="6262" y="0"/>
                  </a:moveTo>
                  <a:lnTo>
                    <a:pt x="18238" y="4324"/>
                  </a:lnTo>
                  <a:lnTo>
                    <a:pt x="18238" y="14114"/>
                  </a:lnTo>
                  <a:lnTo>
                    <a:pt x="0" y="7554"/>
                  </a:lnTo>
                  <a:close/>
                </a:path>
              </a:pathLst>
            </a:custGeom>
            <a:solidFill>
              <a:srgbClr val="2F2F2F"/>
            </a:solidFill>
            <a:ln>
              <a:noFill/>
            </a:ln>
          </p:spPr>
          <p:txBody>
            <a:bodyPr/>
            <a:lstStyle/>
            <a:p>
              <a:endParaRPr lang="en-US"/>
            </a:p>
          </p:txBody>
        </p:sp>
        <p:sp>
          <p:nvSpPr>
            <p:cNvPr id="11" name="Google Shape;99;g25a736e789e_0_23">
              <a:extLst>
                <a:ext uri="{FF2B5EF4-FFF2-40B4-BE49-F238E27FC236}">
                  <a16:creationId xmlns:a16="http://schemas.microsoft.com/office/drawing/2014/main" id="{D5306F03-B30D-D6AC-1BF9-074BC38065CA}"/>
                </a:ext>
              </a:extLst>
            </p:cNvPr>
            <p:cNvSpPr/>
            <p:nvPr/>
          </p:nvSpPr>
          <p:spPr>
            <a:xfrm flipH="1">
              <a:off x="4749365" y="2275837"/>
              <a:ext cx="1189300" cy="1015326"/>
            </a:xfrm>
            <a:custGeom>
              <a:avLst/>
              <a:gdLst/>
              <a:ahLst/>
              <a:cxnLst/>
              <a:rect l="l" t="t" r="r" b="b"/>
              <a:pathLst>
                <a:path w="18238" h="14114" extrusionOk="0">
                  <a:moveTo>
                    <a:pt x="6262" y="0"/>
                  </a:moveTo>
                  <a:lnTo>
                    <a:pt x="18238" y="4324"/>
                  </a:lnTo>
                  <a:lnTo>
                    <a:pt x="18238" y="14114"/>
                  </a:lnTo>
                  <a:lnTo>
                    <a:pt x="0" y="7554"/>
                  </a:lnTo>
                  <a:close/>
                </a:path>
              </a:pathLst>
            </a:custGeom>
            <a:solidFill>
              <a:srgbClr val="414141"/>
            </a:solidFill>
            <a:ln>
              <a:noFill/>
            </a:ln>
          </p:spPr>
          <p:txBody>
            <a:bodyPr/>
            <a:lstStyle/>
            <a:p>
              <a:endParaRPr lang="en-US"/>
            </a:p>
          </p:txBody>
        </p:sp>
        <p:sp>
          <p:nvSpPr>
            <p:cNvPr id="12" name="Google Shape;100;g25a736e789e_0_23">
              <a:extLst>
                <a:ext uri="{FF2B5EF4-FFF2-40B4-BE49-F238E27FC236}">
                  <a16:creationId xmlns:a16="http://schemas.microsoft.com/office/drawing/2014/main" id="{3475D5C6-947B-0584-D93D-2642BCE9A50E}"/>
                </a:ext>
              </a:extLst>
            </p:cNvPr>
            <p:cNvSpPr/>
            <p:nvPr/>
          </p:nvSpPr>
          <p:spPr>
            <a:xfrm>
              <a:off x="4059061" y="1153325"/>
              <a:ext cx="693508" cy="1201140"/>
            </a:xfrm>
            <a:custGeom>
              <a:avLst/>
              <a:gdLst/>
              <a:ahLst/>
              <a:cxnLst/>
              <a:rect l="l" t="t" r="r" b="b"/>
              <a:pathLst>
                <a:path w="10635" h="16697" extrusionOk="0">
                  <a:moveTo>
                    <a:pt x="10635" y="0"/>
                  </a:moveTo>
                  <a:lnTo>
                    <a:pt x="0" y="12722"/>
                  </a:lnTo>
                  <a:lnTo>
                    <a:pt x="10635" y="16697"/>
                  </a:lnTo>
                  <a:close/>
                </a:path>
              </a:pathLst>
            </a:custGeom>
            <a:solidFill>
              <a:srgbClr val="2F2F2F"/>
            </a:solidFill>
            <a:ln>
              <a:noFill/>
            </a:ln>
          </p:spPr>
          <p:txBody>
            <a:bodyPr/>
            <a:lstStyle/>
            <a:p>
              <a:endParaRPr lang="en-US"/>
            </a:p>
          </p:txBody>
        </p:sp>
        <p:sp>
          <p:nvSpPr>
            <p:cNvPr id="13" name="Google Shape;101;g25a736e789e_0_23">
              <a:extLst>
                <a:ext uri="{FF2B5EF4-FFF2-40B4-BE49-F238E27FC236}">
                  <a16:creationId xmlns:a16="http://schemas.microsoft.com/office/drawing/2014/main" id="{BCF19517-F511-E7C5-C051-47441F2DB95C}"/>
                </a:ext>
              </a:extLst>
            </p:cNvPr>
            <p:cNvSpPr/>
            <p:nvPr/>
          </p:nvSpPr>
          <p:spPr>
            <a:xfrm flipH="1">
              <a:off x="4749350" y="1153325"/>
              <a:ext cx="693508" cy="1201140"/>
            </a:xfrm>
            <a:custGeom>
              <a:avLst/>
              <a:gdLst/>
              <a:ahLst/>
              <a:cxnLst/>
              <a:rect l="l" t="t" r="r" b="b"/>
              <a:pathLst>
                <a:path w="10635" h="16697" extrusionOk="0">
                  <a:moveTo>
                    <a:pt x="10635" y="0"/>
                  </a:moveTo>
                  <a:lnTo>
                    <a:pt x="0" y="12722"/>
                  </a:lnTo>
                  <a:lnTo>
                    <a:pt x="10635" y="16697"/>
                  </a:lnTo>
                  <a:close/>
                </a:path>
              </a:pathLst>
            </a:custGeom>
            <a:solidFill>
              <a:srgbClr val="3D3D3D"/>
            </a:solidFill>
            <a:ln>
              <a:noFill/>
            </a:ln>
          </p:spPr>
          <p:txBody>
            <a:bodyPr/>
            <a:lstStyle/>
            <a:p>
              <a:endParaRPr lang="en-US"/>
            </a:p>
          </p:txBody>
        </p:sp>
      </p:grpSp>
      <p:grpSp>
        <p:nvGrpSpPr>
          <p:cNvPr id="20" name="Google Shape;102;g25a736e789e_0_23" descr="Text: Intensive TA&#10;Individualized support provided to programs and district identified by the state or who request intensive supports to address the transition process">
            <a:extLst>
              <a:ext uri="{FF2B5EF4-FFF2-40B4-BE49-F238E27FC236}">
                <a16:creationId xmlns:a16="http://schemas.microsoft.com/office/drawing/2014/main" id="{3E052499-28BC-7B38-0291-97605CC8C820}"/>
              </a:ext>
            </a:extLst>
          </p:cNvPr>
          <p:cNvGrpSpPr/>
          <p:nvPr/>
        </p:nvGrpSpPr>
        <p:grpSpPr>
          <a:xfrm>
            <a:off x="5341335" y="1401584"/>
            <a:ext cx="6178102" cy="1384500"/>
            <a:chOff x="4908100" y="1084506"/>
            <a:chExt cx="5106290" cy="1384500"/>
          </a:xfrm>
        </p:grpSpPr>
        <p:cxnSp>
          <p:nvCxnSpPr>
            <p:cNvPr id="16" name="Google Shape;103;g25a736e789e_0_23">
              <a:extLst>
                <a:ext uri="{FF2B5EF4-FFF2-40B4-BE49-F238E27FC236}">
                  <a16:creationId xmlns:a16="http://schemas.microsoft.com/office/drawing/2014/main" id="{27233A00-9353-67C3-1B2C-3F6F3C24EF58}"/>
                </a:ext>
              </a:extLst>
            </p:cNvPr>
            <p:cNvCxnSpPr/>
            <p:nvPr/>
          </p:nvCxnSpPr>
          <p:spPr>
            <a:xfrm>
              <a:off x="4908100" y="1593250"/>
              <a:ext cx="1715100" cy="0"/>
            </a:xfrm>
            <a:prstGeom prst="straightConnector1">
              <a:avLst/>
            </a:prstGeom>
            <a:noFill/>
            <a:ln w="9525" cap="flat" cmpd="sng">
              <a:solidFill>
                <a:srgbClr val="C2C2C2"/>
              </a:solidFill>
              <a:prstDash val="solid"/>
              <a:round/>
              <a:headEnd type="none" w="sm" len="sm"/>
              <a:tailEnd type="none" w="sm" len="sm"/>
            </a:ln>
          </p:spPr>
        </p:cxnSp>
        <p:sp>
          <p:nvSpPr>
            <p:cNvPr id="17" name="Google Shape;104;g25a736e789e_0_23">
              <a:extLst>
                <a:ext uri="{FF2B5EF4-FFF2-40B4-BE49-F238E27FC236}">
                  <a16:creationId xmlns:a16="http://schemas.microsoft.com/office/drawing/2014/main" id="{A3A1DA20-DE53-8FA1-8754-B3B9656558EA}"/>
                </a:ext>
              </a:extLst>
            </p:cNvPr>
            <p:cNvSpPr txBox="1"/>
            <p:nvPr/>
          </p:nvSpPr>
          <p:spPr>
            <a:xfrm>
              <a:off x="6888390" y="1084506"/>
              <a:ext cx="3126000" cy="1384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800" b="1" i="0" u="none" strike="noStrike" cap="none">
                  <a:solidFill>
                    <a:srgbClr val="000000"/>
                  </a:solidFill>
                  <a:latin typeface="Roboto"/>
                  <a:ea typeface="Roboto"/>
                  <a:cs typeface="Roboto"/>
                  <a:sym typeface="Roboto"/>
                </a:rPr>
                <a:t>Intensive TA</a:t>
              </a:r>
              <a:endParaRPr sz="18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1600"/>
                </a:spcAft>
                <a:buClr>
                  <a:srgbClr val="000000"/>
                </a:buClr>
                <a:buSzPts val="1200"/>
                <a:buFont typeface="Arial"/>
                <a:buNone/>
              </a:pPr>
              <a:r>
                <a:rPr lang="en-US" sz="1800" b="0" i="0" u="none" strike="noStrike" cap="none">
                  <a:solidFill>
                    <a:srgbClr val="000000"/>
                  </a:solidFill>
                  <a:latin typeface="Roboto"/>
                  <a:ea typeface="Roboto"/>
                  <a:cs typeface="Roboto"/>
                  <a:sym typeface="Roboto"/>
                </a:rPr>
                <a:t>Individualized support provided to programs and districts identified by the state or who request intensive supports to address the transition process.</a:t>
              </a:r>
              <a:endParaRPr sz="1800" b="1" i="0" u="none" strike="noStrike" cap="none">
                <a:solidFill>
                  <a:srgbClr val="000000"/>
                </a:solidFill>
                <a:latin typeface="Roboto"/>
                <a:ea typeface="Roboto"/>
                <a:cs typeface="Roboto"/>
                <a:sym typeface="Roboto"/>
              </a:endParaRPr>
            </a:p>
          </p:txBody>
        </p:sp>
        <p:sp>
          <p:nvSpPr>
            <p:cNvPr id="18" name="Google Shape;105;g25a736e789e_0_23">
              <a:extLst>
                <a:ext uri="{FF2B5EF4-FFF2-40B4-BE49-F238E27FC236}">
                  <a16:creationId xmlns:a16="http://schemas.microsoft.com/office/drawing/2014/main" id="{18FC5837-8155-F831-390A-50D551F65F7B}"/>
                </a:ext>
              </a:extLst>
            </p:cNvPr>
            <p:cNvSpPr/>
            <p:nvPr/>
          </p:nvSpPr>
          <p:spPr>
            <a:xfrm>
              <a:off x="6427830" y="1493307"/>
              <a:ext cx="198600" cy="198300"/>
            </a:xfrm>
            <a:prstGeom prst="ellipse">
              <a:avLst/>
            </a:prstGeom>
            <a:solidFill>
              <a:srgbClr val="3D3D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06;g25a736e789e_0_23">
              <a:extLst>
                <a:ext uri="{FF2B5EF4-FFF2-40B4-BE49-F238E27FC236}">
                  <a16:creationId xmlns:a16="http://schemas.microsoft.com/office/drawing/2014/main" id="{0436BC55-0807-CE84-7F3C-3F0464B8B9FD}"/>
                </a:ext>
              </a:extLst>
            </p:cNvPr>
            <p:cNvSpPr txBox="1"/>
            <p:nvPr/>
          </p:nvSpPr>
          <p:spPr>
            <a:xfrm>
              <a:off x="6402820" y="1436790"/>
              <a:ext cx="247500" cy="312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600"/>
                </a:spcAft>
                <a:buClr>
                  <a:srgbClr val="000000"/>
                </a:buClr>
                <a:buSzPts val="1200"/>
                <a:buFont typeface="Arial"/>
                <a:buNone/>
              </a:pPr>
              <a:r>
                <a:rPr lang="en-US" sz="1200" b="0" i="0" u="none" strike="noStrike" cap="none">
                  <a:solidFill>
                    <a:srgbClr val="FFFFFF"/>
                  </a:solidFill>
                  <a:latin typeface="Roboto"/>
                  <a:ea typeface="Roboto"/>
                  <a:cs typeface="Roboto"/>
                  <a:sym typeface="Roboto"/>
                </a:rPr>
                <a:t>1</a:t>
              </a:r>
              <a:endParaRPr sz="1500" b="0" i="0" u="none" strike="noStrike" cap="none">
                <a:solidFill>
                  <a:srgbClr val="FFFFFF"/>
                </a:solidFill>
                <a:latin typeface="Roboto"/>
                <a:ea typeface="Roboto"/>
                <a:cs typeface="Roboto"/>
                <a:sym typeface="Roboto"/>
              </a:endParaRPr>
            </a:p>
          </p:txBody>
        </p:sp>
      </p:grpSp>
      <p:grpSp>
        <p:nvGrpSpPr>
          <p:cNvPr id="26" name="Google Shape;107;g25a736e789e_0_23" descr="Targeted TA&#10;Focusing on engaging personnel and programs directly to support the transition process">
            <a:extLst>
              <a:ext uri="{FF2B5EF4-FFF2-40B4-BE49-F238E27FC236}">
                <a16:creationId xmlns:a16="http://schemas.microsoft.com/office/drawing/2014/main" id="{929FBD57-9099-12E5-9BD0-C03F69250B31}"/>
              </a:ext>
            </a:extLst>
          </p:cNvPr>
          <p:cNvGrpSpPr/>
          <p:nvPr/>
        </p:nvGrpSpPr>
        <p:grpSpPr>
          <a:xfrm>
            <a:off x="234650" y="2460125"/>
            <a:ext cx="3623318" cy="1789051"/>
            <a:chOff x="636325" y="1844099"/>
            <a:chExt cx="2994725" cy="1384500"/>
          </a:xfrm>
        </p:grpSpPr>
        <p:sp>
          <p:nvSpPr>
            <p:cNvPr id="22" name="Google Shape;108;g25a736e789e_0_23">
              <a:extLst>
                <a:ext uri="{FF2B5EF4-FFF2-40B4-BE49-F238E27FC236}">
                  <a16:creationId xmlns:a16="http://schemas.microsoft.com/office/drawing/2014/main" id="{C996FD82-EC25-4FDB-36E8-AAD6A08A88F3}"/>
                </a:ext>
              </a:extLst>
            </p:cNvPr>
            <p:cNvSpPr txBox="1"/>
            <p:nvPr/>
          </p:nvSpPr>
          <p:spPr>
            <a:xfrm>
              <a:off x="636325" y="1844099"/>
              <a:ext cx="1862100" cy="13845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400"/>
                <a:buFont typeface="Arial"/>
                <a:buNone/>
              </a:pPr>
              <a:r>
                <a:rPr lang="en-US" sz="1800" b="1" i="0" u="none" strike="noStrike" cap="none">
                  <a:solidFill>
                    <a:srgbClr val="000000"/>
                  </a:solidFill>
                  <a:latin typeface="Roboto"/>
                  <a:ea typeface="Roboto"/>
                  <a:cs typeface="Roboto"/>
                  <a:sym typeface="Roboto"/>
                </a:rPr>
                <a:t>Targeted TA</a:t>
              </a:r>
              <a:endParaRPr sz="1800" b="1" i="0" u="none" strike="noStrike" cap="none">
                <a:solidFill>
                  <a:srgbClr val="000000"/>
                </a:solidFill>
                <a:latin typeface="Roboto"/>
                <a:ea typeface="Roboto"/>
                <a:cs typeface="Roboto"/>
                <a:sym typeface="Roboto"/>
              </a:endParaRPr>
            </a:p>
            <a:p>
              <a:pPr marL="0" marR="0" lvl="0" indent="0" algn="r" rtl="0">
                <a:lnSpc>
                  <a:spcPct val="100000"/>
                </a:lnSpc>
                <a:spcBef>
                  <a:spcPts val="0"/>
                </a:spcBef>
                <a:spcAft>
                  <a:spcPts val="1600"/>
                </a:spcAft>
                <a:buClr>
                  <a:srgbClr val="000000"/>
                </a:buClr>
                <a:buSzPts val="1400"/>
                <a:buFont typeface="Arial"/>
                <a:buNone/>
              </a:pPr>
              <a:r>
                <a:rPr lang="en-US" sz="1800" b="0" i="0" u="none" strike="noStrike" cap="none">
                  <a:solidFill>
                    <a:srgbClr val="000000"/>
                  </a:solidFill>
                  <a:latin typeface="Roboto"/>
                  <a:ea typeface="Roboto"/>
                  <a:cs typeface="Roboto"/>
                  <a:sym typeface="Roboto"/>
                </a:rPr>
                <a:t>Focusing on engaging personnel and programs directly to support </a:t>
              </a:r>
              <a:r>
                <a:rPr lang="en-US">
                  <a:solidFill>
                    <a:srgbClr val="000000"/>
                  </a:solidFill>
                  <a:latin typeface="Roboto"/>
                  <a:ea typeface="Roboto"/>
                  <a:cs typeface="Roboto"/>
                  <a:sym typeface="Roboto"/>
                </a:rPr>
                <a:t>the</a:t>
              </a:r>
              <a:r>
                <a:rPr lang="en-US" sz="1800" b="0" i="0" u="none" strike="noStrike" cap="none">
                  <a:solidFill>
                    <a:srgbClr val="000000"/>
                  </a:solidFill>
                  <a:latin typeface="Roboto"/>
                  <a:ea typeface="Roboto"/>
                  <a:cs typeface="Roboto"/>
                  <a:sym typeface="Roboto"/>
                </a:rPr>
                <a:t> transition process.</a:t>
              </a:r>
              <a:endParaRPr sz="1800" b="1" i="0" u="none" strike="noStrike" cap="none">
                <a:solidFill>
                  <a:srgbClr val="000000"/>
                </a:solidFill>
                <a:latin typeface="Roboto"/>
                <a:ea typeface="Roboto"/>
                <a:cs typeface="Roboto"/>
                <a:sym typeface="Roboto"/>
              </a:endParaRPr>
            </a:p>
          </p:txBody>
        </p:sp>
        <p:cxnSp>
          <p:nvCxnSpPr>
            <p:cNvPr id="23" name="Google Shape;109;g25a736e789e_0_23">
              <a:extLst>
                <a:ext uri="{FF2B5EF4-FFF2-40B4-BE49-F238E27FC236}">
                  <a16:creationId xmlns:a16="http://schemas.microsoft.com/office/drawing/2014/main" id="{839538B2-74A6-58A6-3020-2626788C0D51}"/>
                </a:ext>
              </a:extLst>
            </p:cNvPr>
            <p:cNvCxnSpPr/>
            <p:nvPr/>
          </p:nvCxnSpPr>
          <p:spPr>
            <a:xfrm rot="10800000">
              <a:off x="2587350" y="2536350"/>
              <a:ext cx="1043700" cy="0"/>
            </a:xfrm>
            <a:prstGeom prst="straightConnector1">
              <a:avLst/>
            </a:prstGeom>
            <a:noFill/>
            <a:ln w="9525" cap="flat" cmpd="sng">
              <a:solidFill>
                <a:srgbClr val="C2C2C2"/>
              </a:solidFill>
              <a:prstDash val="solid"/>
              <a:round/>
              <a:headEnd type="none" w="sm" len="sm"/>
              <a:tailEnd type="none" w="sm" len="sm"/>
            </a:ln>
          </p:spPr>
        </p:cxnSp>
        <p:sp>
          <p:nvSpPr>
            <p:cNvPr id="24" name="Google Shape;110;g25a736e789e_0_23">
              <a:extLst>
                <a:ext uri="{FF2B5EF4-FFF2-40B4-BE49-F238E27FC236}">
                  <a16:creationId xmlns:a16="http://schemas.microsoft.com/office/drawing/2014/main" id="{B2CBE9AE-B2D1-6A7C-6063-2481DC031EC2}"/>
                </a:ext>
              </a:extLst>
            </p:cNvPr>
            <p:cNvSpPr/>
            <p:nvPr/>
          </p:nvSpPr>
          <p:spPr>
            <a:xfrm>
              <a:off x="2523501" y="2431050"/>
              <a:ext cx="198600" cy="198300"/>
            </a:xfrm>
            <a:prstGeom prst="ellipse">
              <a:avLst/>
            </a:prstGeom>
            <a:solidFill>
              <a:srgbClr val="41414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111;g25a736e789e_0_23">
              <a:extLst>
                <a:ext uri="{FF2B5EF4-FFF2-40B4-BE49-F238E27FC236}">
                  <a16:creationId xmlns:a16="http://schemas.microsoft.com/office/drawing/2014/main" id="{9C80C8FC-ACC1-01A1-B120-C925A2DF0956}"/>
                </a:ext>
              </a:extLst>
            </p:cNvPr>
            <p:cNvSpPr txBox="1"/>
            <p:nvPr/>
          </p:nvSpPr>
          <p:spPr>
            <a:xfrm>
              <a:off x="2498491" y="2373759"/>
              <a:ext cx="247500" cy="312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600"/>
                </a:spcAft>
                <a:buClr>
                  <a:srgbClr val="000000"/>
                </a:buClr>
                <a:buSzPts val="1200"/>
                <a:buFont typeface="Arial"/>
                <a:buNone/>
              </a:pPr>
              <a:r>
                <a:rPr lang="en-US" sz="1200" b="0" i="0" u="none" strike="noStrike" cap="none">
                  <a:solidFill>
                    <a:srgbClr val="FFFFFF"/>
                  </a:solidFill>
                  <a:latin typeface="Roboto"/>
                  <a:ea typeface="Roboto"/>
                  <a:cs typeface="Roboto"/>
                  <a:sym typeface="Roboto"/>
                </a:rPr>
                <a:t>2</a:t>
              </a:r>
              <a:endParaRPr sz="1200" b="0" i="0" u="none" strike="noStrike" cap="none">
                <a:solidFill>
                  <a:srgbClr val="FFFFFF"/>
                </a:solidFill>
                <a:latin typeface="Roboto"/>
                <a:ea typeface="Roboto"/>
                <a:cs typeface="Roboto"/>
                <a:sym typeface="Roboto"/>
              </a:endParaRPr>
            </a:p>
          </p:txBody>
        </p:sp>
      </p:grpSp>
      <p:grpSp>
        <p:nvGrpSpPr>
          <p:cNvPr id="32" name="Google Shape;112;g25a736e789e_0_23" descr="Universal TA&#10;Resources available statewide with consistent messaging of regulations, guidance, and procedures on Part C and Part B transition">
            <a:extLst>
              <a:ext uri="{FF2B5EF4-FFF2-40B4-BE49-F238E27FC236}">
                <a16:creationId xmlns:a16="http://schemas.microsoft.com/office/drawing/2014/main" id="{BFB0B87C-907D-11A1-8561-AAF9FED2AB46}"/>
              </a:ext>
            </a:extLst>
          </p:cNvPr>
          <p:cNvGrpSpPr/>
          <p:nvPr/>
        </p:nvGrpSpPr>
        <p:grpSpPr>
          <a:xfrm>
            <a:off x="6723456" y="3369004"/>
            <a:ext cx="4800873" cy="1384500"/>
            <a:chOff x="4908100" y="889959"/>
            <a:chExt cx="3967991" cy="1384500"/>
          </a:xfrm>
        </p:grpSpPr>
        <p:cxnSp>
          <p:nvCxnSpPr>
            <p:cNvPr id="28" name="Google Shape;113;g25a736e789e_0_23">
              <a:extLst>
                <a:ext uri="{FF2B5EF4-FFF2-40B4-BE49-F238E27FC236}">
                  <a16:creationId xmlns:a16="http://schemas.microsoft.com/office/drawing/2014/main" id="{E8F65AC6-C7B5-4FE1-340A-0E4BE69F38A3}"/>
                </a:ext>
              </a:extLst>
            </p:cNvPr>
            <p:cNvCxnSpPr/>
            <p:nvPr/>
          </p:nvCxnSpPr>
          <p:spPr>
            <a:xfrm>
              <a:off x="4908100" y="1593250"/>
              <a:ext cx="1715100" cy="0"/>
            </a:xfrm>
            <a:prstGeom prst="straightConnector1">
              <a:avLst/>
            </a:prstGeom>
            <a:noFill/>
            <a:ln w="9525" cap="flat" cmpd="sng">
              <a:solidFill>
                <a:srgbClr val="C2C2C2"/>
              </a:solidFill>
              <a:prstDash val="solid"/>
              <a:round/>
              <a:headEnd type="none" w="sm" len="sm"/>
              <a:tailEnd type="none" w="sm" len="sm"/>
            </a:ln>
          </p:spPr>
        </p:cxnSp>
        <p:sp>
          <p:nvSpPr>
            <p:cNvPr id="29" name="Google Shape;114;g25a736e789e_0_23">
              <a:extLst>
                <a:ext uri="{FF2B5EF4-FFF2-40B4-BE49-F238E27FC236}">
                  <a16:creationId xmlns:a16="http://schemas.microsoft.com/office/drawing/2014/main" id="{37A96DF3-21B6-5E45-BDD5-638A511DD101}"/>
                </a:ext>
              </a:extLst>
            </p:cNvPr>
            <p:cNvSpPr txBox="1"/>
            <p:nvPr/>
          </p:nvSpPr>
          <p:spPr>
            <a:xfrm>
              <a:off x="6640491" y="889959"/>
              <a:ext cx="2235600" cy="1384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1800" b="1" i="0" u="none" strike="noStrike" cap="none">
                  <a:solidFill>
                    <a:schemeClr val="dk1"/>
                  </a:solidFill>
                  <a:latin typeface="Roboto"/>
                  <a:ea typeface="Roboto"/>
                  <a:cs typeface="Roboto"/>
                  <a:sym typeface="Roboto"/>
                </a:rPr>
                <a:t>Universal TA</a:t>
              </a:r>
              <a:endParaRPr sz="1800" b="1"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1600"/>
                </a:spcAft>
                <a:buClr>
                  <a:schemeClr val="dk1"/>
                </a:buClr>
                <a:buSzPts val="1100"/>
                <a:buFont typeface="Arial"/>
                <a:buNone/>
              </a:pPr>
              <a:r>
                <a:rPr lang="en-US" sz="1800" b="0" i="0" u="none" strike="noStrike" cap="none">
                  <a:solidFill>
                    <a:schemeClr val="dk1"/>
                  </a:solidFill>
                  <a:latin typeface="Roboto"/>
                  <a:ea typeface="Roboto"/>
                  <a:cs typeface="Roboto"/>
                  <a:sym typeface="Roboto"/>
                </a:rPr>
                <a:t>Resources available statewide with consistent messaging of regulations, guidance, and procedures on Part C and Part B transition.</a:t>
              </a:r>
              <a:endParaRPr sz="1800" b="1" i="0" u="none" strike="noStrike" cap="none">
                <a:solidFill>
                  <a:srgbClr val="000000"/>
                </a:solidFill>
                <a:latin typeface="Roboto"/>
                <a:ea typeface="Roboto"/>
                <a:cs typeface="Roboto"/>
                <a:sym typeface="Roboto"/>
              </a:endParaRPr>
            </a:p>
          </p:txBody>
        </p:sp>
        <p:sp>
          <p:nvSpPr>
            <p:cNvPr id="30" name="Google Shape;115;g25a736e789e_0_23">
              <a:extLst>
                <a:ext uri="{FF2B5EF4-FFF2-40B4-BE49-F238E27FC236}">
                  <a16:creationId xmlns:a16="http://schemas.microsoft.com/office/drawing/2014/main" id="{460AD4F0-8DFE-1AA7-5CD7-8D51A93724C5}"/>
                </a:ext>
              </a:extLst>
            </p:cNvPr>
            <p:cNvSpPr/>
            <p:nvPr/>
          </p:nvSpPr>
          <p:spPr>
            <a:xfrm>
              <a:off x="6427830" y="1493307"/>
              <a:ext cx="198600" cy="198300"/>
            </a:xfrm>
            <a:prstGeom prst="ellipse">
              <a:avLst/>
            </a:prstGeom>
            <a:solidFill>
              <a:srgbClr val="3D3D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116;g25a736e789e_0_23">
              <a:extLst>
                <a:ext uri="{FF2B5EF4-FFF2-40B4-BE49-F238E27FC236}">
                  <a16:creationId xmlns:a16="http://schemas.microsoft.com/office/drawing/2014/main" id="{345CA849-1BE4-18C1-DC72-DE30225FFE39}"/>
                </a:ext>
              </a:extLst>
            </p:cNvPr>
            <p:cNvSpPr txBox="1"/>
            <p:nvPr/>
          </p:nvSpPr>
          <p:spPr>
            <a:xfrm>
              <a:off x="6402820" y="1436790"/>
              <a:ext cx="247500" cy="312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1600"/>
                </a:spcAft>
                <a:buClr>
                  <a:srgbClr val="000000"/>
                </a:buClr>
                <a:buSzPts val="1200"/>
                <a:buFont typeface="Arial"/>
                <a:buNone/>
              </a:pPr>
              <a:r>
                <a:rPr lang="en-US" sz="1200" b="0" i="0" u="none" strike="noStrike" cap="none">
                  <a:solidFill>
                    <a:srgbClr val="FFFFFF"/>
                  </a:solidFill>
                  <a:latin typeface="Roboto"/>
                  <a:ea typeface="Roboto"/>
                  <a:cs typeface="Roboto"/>
                  <a:sym typeface="Roboto"/>
                </a:rPr>
                <a:t>3</a:t>
              </a:r>
              <a:endParaRPr sz="1200" b="0" i="0" u="none" strike="noStrike" cap="none">
                <a:solidFill>
                  <a:srgbClr val="FFFFFF"/>
                </a:solidFill>
                <a:latin typeface="Roboto"/>
                <a:ea typeface="Roboto"/>
                <a:cs typeface="Roboto"/>
                <a:sym typeface="Roboto"/>
              </a:endParaRPr>
            </a:p>
          </p:txBody>
        </p:sp>
      </p:grpSp>
      <p:sp>
        <p:nvSpPr>
          <p:cNvPr id="4" name="Slide Number Placeholder 3">
            <a:extLst>
              <a:ext uri="{FF2B5EF4-FFF2-40B4-BE49-F238E27FC236}">
                <a16:creationId xmlns:a16="http://schemas.microsoft.com/office/drawing/2014/main" id="{D516559B-9DE1-89E6-852C-E016BE543B03}"/>
              </a:ext>
            </a:extLst>
          </p:cNvPr>
          <p:cNvSpPr>
            <a:spLocks noGrp="1"/>
          </p:cNvSpPr>
          <p:nvPr>
            <p:ph type="sldNum" sz="quarter" idx="12"/>
          </p:nvPr>
        </p:nvSpPr>
        <p:spPr/>
        <p:txBody>
          <a:bodyPr/>
          <a:lstStyle/>
          <a:p>
            <a:fld id="{68A8D22E-6BC5-9E47-900C-2BB94685D9F5}" type="slidenum">
              <a:rPr lang="en-US" smtClean="0"/>
              <a:t>43</a:t>
            </a:fld>
            <a:endParaRPr lang="en-US"/>
          </a:p>
        </p:txBody>
      </p:sp>
    </p:spTree>
    <p:extLst>
      <p:ext uri="{BB962C8B-B14F-4D97-AF65-F5344CB8AC3E}">
        <p14:creationId xmlns:p14="http://schemas.microsoft.com/office/powerpoint/2010/main" val="24010885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21DBB-1138-C6DA-BB8B-079BD64AF0B4}"/>
              </a:ext>
            </a:extLst>
          </p:cNvPr>
          <p:cNvSpPr>
            <a:spLocks noGrp="1"/>
          </p:cNvSpPr>
          <p:nvPr>
            <p:ph type="title"/>
          </p:nvPr>
        </p:nvSpPr>
        <p:spPr/>
        <p:txBody>
          <a:bodyPr/>
          <a:lstStyle/>
          <a:p>
            <a:r>
              <a:rPr lang="en-US" b="0"/>
              <a:t>Universal Technical Assistance</a:t>
            </a:r>
            <a:endParaRPr lang="en-US"/>
          </a:p>
        </p:txBody>
      </p:sp>
      <p:sp>
        <p:nvSpPr>
          <p:cNvPr id="3" name="Content Placeholder 2">
            <a:extLst>
              <a:ext uri="{FF2B5EF4-FFF2-40B4-BE49-F238E27FC236}">
                <a16:creationId xmlns:a16="http://schemas.microsoft.com/office/drawing/2014/main" id="{5E54F550-ACBB-B501-B857-16EE8EDD049E}"/>
              </a:ext>
            </a:extLst>
          </p:cNvPr>
          <p:cNvSpPr>
            <a:spLocks noGrp="1"/>
          </p:cNvSpPr>
          <p:nvPr>
            <p:ph idx="1"/>
          </p:nvPr>
        </p:nvSpPr>
        <p:spPr/>
        <p:txBody>
          <a:bodyPr vert="horz" lIns="91440" tIns="45720" rIns="91440" bIns="45720" rtlCol="0" anchor="t">
            <a:normAutofit/>
          </a:bodyPr>
          <a:lstStyle/>
          <a:p>
            <a:pPr marL="0" indent="0">
              <a:buNone/>
            </a:pPr>
            <a:r>
              <a:rPr lang="en-US">
                <a:latin typeface="Arial"/>
                <a:cs typeface="Arial"/>
              </a:rPr>
              <a:t>Statewide support with consistent messaging of regulations, guidance, and procedures on the Part C to Part B Section 619 transition. </a:t>
            </a:r>
          </a:p>
          <a:p>
            <a:r>
              <a:rPr lang="en-US">
                <a:latin typeface="Arial"/>
                <a:cs typeface="Arial"/>
              </a:rPr>
              <a:t>Updating existing DESE and DPH resources </a:t>
            </a:r>
          </a:p>
          <a:p>
            <a:r>
              <a:rPr lang="en-US"/>
              <a:t>Creation and publication of new resources </a:t>
            </a:r>
          </a:p>
          <a:p>
            <a:r>
              <a:rPr lang="en-US">
                <a:latin typeface="Arial"/>
                <a:cs typeface="Arial"/>
              </a:rPr>
              <a:t>Creation of new webinars and asynchronous training resources for DESE and DPH as requested</a:t>
            </a:r>
          </a:p>
        </p:txBody>
      </p:sp>
      <p:sp>
        <p:nvSpPr>
          <p:cNvPr id="4" name="Slide Number Placeholder 3">
            <a:extLst>
              <a:ext uri="{FF2B5EF4-FFF2-40B4-BE49-F238E27FC236}">
                <a16:creationId xmlns:a16="http://schemas.microsoft.com/office/drawing/2014/main" id="{AE06D6DC-09F1-5FEE-8AAE-E45D32398789}"/>
              </a:ext>
            </a:extLst>
          </p:cNvPr>
          <p:cNvSpPr>
            <a:spLocks noGrp="1"/>
          </p:cNvSpPr>
          <p:nvPr>
            <p:ph type="sldNum" sz="quarter" idx="12"/>
          </p:nvPr>
        </p:nvSpPr>
        <p:spPr/>
        <p:txBody>
          <a:bodyPr/>
          <a:lstStyle/>
          <a:p>
            <a:fld id="{68A8D22E-6BC5-9E47-900C-2BB94685D9F5}" type="slidenum">
              <a:rPr lang="en-US" smtClean="0"/>
              <a:t>44</a:t>
            </a:fld>
            <a:endParaRPr lang="en-US"/>
          </a:p>
        </p:txBody>
      </p:sp>
    </p:spTree>
    <p:extLst>
      <p:ext uri="{BB962C8B-B14F-4D97-AF65-F5344CB8AC3E}">
        <p14:creationId xmlns:p14="http://schemas.microsoft.com/office/powerpoint/2010/main" val="7896788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6F8CF-F9C2-5E86-8678-52BD220D0182}"/>
              </a:ext>
            </a:extLst>
          </p:cNvPr>
          <p:cNvSpPr>
            <a:spLocks noGrp="1"/>
          </p:cNvSpPr>
          <p:nvPr>
            <p:ph type="title"/>
          </p:nvPr>
        </p:nvSpPr>
        <p:spPr/>
        <p:txBody>
          <a:bodyPr/>
          <a:lstStyle/>
          <a:p>
            <a:r>
              <a:rPr lang="en-US" b="0"/>
              <a:t>Targeted Technical Assistance </a:t>
            </a:r>
            <a:endParaRPr lang="en-US"/>
          </a:p>
        </p:txBody>
      </p:sp>
      <p:sp>
        <p:nvSpPr>
          <p:cNvPr id="3" name="Content Placeholder 2">
            <a:extLst>
              <a:ext uri="{FF2B5EF4-FFF2-40B4-BE49-F238E27FC236}">
                <a16:creationId xmlns:a16="http://schemas.microsoft.com/office/drawing/2014/main" id="{AD0C3EC1-1593-56EA-84C2-7C012E22196D}"/>
              </a:ext>
            </a:extLst>
          </p:cNvPr>
          <p:cNvSpPr>
            <a:spLocks noGrp="1"/>
          </p:cNvSpPr>
          <p:nvPr>
            <p:ph idx="1"/>
          </p:nvPr>
        </p:nvSpPr>
        <p:spPr/>
        <p:txBody>
          <a:bodyPr vert="horz" lIns="91440" tIns="45720" rIns="91440" bIns="45720" rtlCol="0" anchor="t">
            <a:normAutofit/>
          </a:bodyPr>
          <a:lstStyle/>
          <a:p>
            <a:pPr marL="0" indent="0">
              <a:buNone/>
            </a:pPr>
            <a:r>
              <a:rPr lang="en-US">
                <a:latin typeface="Arial"/>
                <a:cs typeface="Arial"/>
              </a:rPr>
              <a:t>Supports focused on engaging personnel and programs directly to support their transition process. </a:t>
            </a:r>
            <a:endParaRPr lang="en-US"/>
          </a:p>
          <a:p>
            <a:r>
              <a:rPr lang="en-US">
                <a:latin typeface="Arial"/>
                <a:cs typeface="Arial"/>
              </a:rPr>
              <a:t>Facilitation of Early Childhood (EC) Collaborative Convenings </a:t>
            </a:r>
          </a:p>
          <a:p>
            <a:r>
              <a:rPr lang="en-US">
                <a:latin typeface="Arial"/>
                <a:cs typeface="Arial"/>
              </a:rPr>
              <a:t>Facilitation of relationships between EIS programs and LEAs </a:t>
            </a:r>
          </a:p>
          <a:p>
            <a:r>
              <a:rPr lang="en-US">
                <a:latin typeface="Arial"/>
                <a:cs typeface="Arial"/>
              </a:rPr>
              <a:t>Office Hours by appointment </a:t>
            </a:r>
          </a:p>
          <a:p>
            <a:r>
              <a:rPr lang="en-US">
                <a:latin typeface="Arial"/>
                <a:cs typeface="Arial"/>
              </a:rPr>
              <a:t>Topic specific office hours as needed in collaboration with DESE and DPH </a:t>
            </a:r>
          </a:p>
          <a:p>
            <a:r>
              <a:rPr lang="en-US"/>
              <a:t>Leveraging partnership with the MA Early Childhood Special Education Administrator’s Leadership Institute (ECLI) </a:t>
            </a:r>
          </a:p>
        </p:txBody>
      </p:sp>
      <p:sp>
        <p:nvSpPr>
          <p:cNvPr id="4" name="Slide Number Placeholder 3">
            <a:extLst>
              <a:ext uri="{FF2B5EF4-FFF2-40B4-BE49-F238E27FC236}">
                <a16:creationId xmlns:a16="http://schemas.microsoft.com/office/drawing/2014/main" id="{41EB3DDC-8AB5-CE41-C8D8-61F3FEBBE2BA}"/>
              </a:ext>
            </a:extLst>
          </p:cNvPr>
          <p:cNvSpPr>
            <a:spLocks noGrp="1"/>
          </p:cNvSpPr>
          <p:nvPr>
            <p:ph type="sldNum" sz="quarter" idx="12"/>
          </p:nvPr>
        </p:nvSpPr>
        <p:spPr/>
        <p:txBody>
          <a:bodyPr/>
          <a:lstStyle/>
          <a:p>
            <a:fld id="{68A8D22E-6BC5-9E47-900C-2BB94685D9F5}" type="slidenum">
              <a:rPr lang="en-US" smtClean="0"/>
              <a:t>45</a:t>
            </a:fld>
            <a:endParaRPr lang="en-US"/>
          </a:p>
        </p:txBody>
      </p:sp>
    </p:spTree>
    <p:extLst>
      <p:ext uri="{BB962C8B-B14F-4D97-AF65-F5344CB8AC3E}">
        <p14:creationId xmlns:p14="http://schemas.microsoft.com/office/powerpoint/2010/main" val="32793233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553-8665-E1D0-82DE-7EE0683BEE4C}"/>
              </a:ext>
            </a:extLst>
          </p:cNvPr>
          <p:cNvSpPr>
            <a:spLocks noGrp="1"/>
          </p:cNvSpPr>
          <p:nvPr>
            <p:ph type="title"/>
          </p:nvPr>
        </p:nvSpPr>
        <p:spPr/>
        <p:txBody>
          <a:bodyPr/>
          <a:lstStyle/>
          <a:p>
            <a:r>
              <a:rPr lang="en-US" b="0"/>
              <a:t>Intensive Technical Assistance</a:t>
            </a:r>
            <a:endParaRPr lang="en-US"/>
          </a:p>
        </p:txBody>
      </p:sp>
      <p:sp>
        <p:nvSpPr>
          <p:cNvPr id="3" name="Content Placeholder 2">
            <a:extLst>
              <a:ext uri="{FF2B5EF4-FFF2-40B4-BE49-F238E27FC236}">
                <a16:creationId xmlns:a16="http://schemas.microsoft.com/office/drawing/2014/main" id="{260E8A81-871B-C446-5A70-FA17F7A77517}"/>
              </a:ext>
            </a:extLst>
          </p:cNvPr>
          <p:cNvSpPr>
            <a:spLocks noGrp="1"/>
          </p:cNvSpPr>
          <p:nvPr>
            <p:ph idx="1"/>
          </p:nvPr>
        </p:nvSpPr>
        <p:spPr/>
        <p:txBody>
          <a:bodyPr vert="horz" lIns="91440" tIns="45720" rIns="91440" bIns="45720" rtlCol="0" anchor="t">
            <a:normAutofit/>
          </a:bodyPr>
          <a:lstStyle/>
          <a:p>
            <a:pPr marL="0" indent="0">
              <a:buNone/>
            </a:pPr>
            <a:r>
              <a:rPr lang="en-US">
                <a:latin typeface="Arial"/>
                <a:cs typeface="Arial"/>
              </a:rPr>
              <a:t>Individualized supports that are provided to EIS programs and LEAs identified by the state or who request intensive support to address the transition process. </a:t>
            </a:r>
          </a:p>
          <a:p>
            <a:r>
              <a:rPr lang="en-US">
                <a:latin typeface="Arial"/>
                <a:cs typeface="Arial"/>
              </a:rPr>
              <a:t>Personalized support for EIS programs and LEAs with a strong desire to collaborate and increase transition supports and processes </a:t>
            </a:r>
          </a:p>
          <a:p>
            <a:r>
              <a:rPr lang="en-US">
                <a:latin typeface="Arial"/>
                <a:cs typeface="Arial"/>
              </a:rPr>
              <a:t>Root cause analysis through direct consultation and coaching </a:t>
            </a:r>
          </a:p>
          <a:p>
            <a:r>
              <a:rPr lang="en-US">
                <a:latin typeface="Arial"/>
                <a:cs typeface="Arial"/>
              </a:rPr>
              <a:t>Focused on EIS programs and LEAs identified by DPH and DESE </a:t>
            </a:r>
          </a:p>
          <a:p>
            <a:r>
              <a:rPr lang="en-US">
                <a:latin typeface="Arial"/>
                <a:cs typeface="Arial"/>
              </a:rPr>
              <a:t>Consultation and Coaching </a:t>
            </a:r>
          </a:p>
        </p:txBody>
      </p:sp>
      <p:sp>
        <p:nvSpPr>
          <p:cNvPr id="4" name="Slide Number Placeholder 3">
            <a:extLst>
              <a:ext uri="{FF2B5EF4-FFF2-40B4-BE49-F238E27FC236}">
                <a16:creationId xmlns:a16="http://schemas.microsoft.com/office/drawing/2014/main" id="{57806ABB-21E8-C5F5-7F6B-11106AF3124B}"/>
              </a:ext>
            </a:extLst>
          </p:cNvPr>
          <p:cNvSpPr>
            <a:spLocks noGrp="1"/>
          </p:cNvSpPr>
          <p:nvPr>
            <p:ph type="sldNum" sz="quarter" idx="12"/>
          </p:nvPr>
        </p:nvSpPr>
        <p:spPr/>
        <p:txBody>
          <a:bodyPr/>
          <a:lstStyle/>
          <a:p>
            <a:fld id="{68A8D22E-6BC5-9E47-900C-2BB94685D9F5}" type="slidenum">
              <a:rPr lang="en-US" smtClean="0"/>
              <a:t>46</a:t>
            </a:fld>
            <a:endParaRPr lang="en-US"/>
          </a:p>
        </p:txBody>
      </p:sp>
    </p:spTree>
    <p:extLst>
      <p:ext uri="{BB962C8B-B14F-4D97-AF65-F5344CB8AC3E}">
        <p14:creationId xmlns:p14="http://schemas.microsoft.com/office/powerpoint/2010/main" val="38494317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652AA-30EE-351B-DDA9-8C749BE6EFD0}"/>
              </a:ext>
            </a:extLst>
          </p:cNvPr>
          <p:cNvSpPr>
            <a:spLocks noGrp="1"/>
          </p:cNvSpPr>
          <p:nvPr>
            <p:ph type="title"/>
          </p:nvPr>
        </p:nvSpPr>
        <p:spPr/>
        <p:txBody>
          <a:bodyPr/>
          <a:lstStyle/>
          <a:p>
            <a:r>
              <a:rPr lang="en-US" b="0"/>
              <a:t>2025 Early Childhood Convenings</a:t>
            </a:r>
            <a:endParaRPr lang="en-US"/>
          </a:p>
        </p:txBody>
      </p:sp>
      <p:graphicFrame>
        <p:nvGraphicFramePr>
          <p:cNvPr id="6" name="Google Shape;151;g3452b2d990e_0_0" descr="Chart of Yearly Schedule&#10;October 15 at 11:30-1pm&#10;January 22 at 10-11:30am&#10;March 24 at 1-2:30pm">
            <a:extLst>
              <a:ext uri="{FF2B5EF4-FFF2-40B4-BE49-F238E27FC236}">
                <a16:creationId xmlns:a16="http://schemas.microsoft.com/office/drawing/2014/main" id="{12E212EF-7E78-0481-1328-8FEB0A94C1F7}"/>
              </a:ext>
            </a:extLst>
          </p:cNvPr>
          <p:cNvGraphicFramePr/>
          <p:nvPr>
            <p:extLst>
              <p:ext uri="{D42A27DB-BD31-4B8C-83A1-F6EECF244321}">
                <p14:modId xmlns:p14="http://schemas.microsoft.com/office/powerpoint/2010/main" val="2890399494"/>
              </p:ext>
            </p:extLst>
          </p:nvPr>
        </p:nvGraphicFramePr>
        <p:xfrm>
          <a:off x="2307705" y="2794531"/>
          <a:ext cx="7327775" cy="2460135"/>
        </p:xfrm>
        <a:graphic>
          <a:graphicData uri="http://schemas.openxmlformats.org/drawingml/2006/table">
            <a:tbl>
              <a:tblPr firstRow="1" bandRow="1">
                <a:noFill/>
              </a:tblPr>
              <a:tblGrid>
                <a:gridCol w="7327775">
                  <a:extLst>
                    <a:ext uri="{9D8B030D-6E8A-4147-A177-3AD203B41FA5}">
                      <a16:colId xmlns:a16="http://schemas.microsoft.com/office/drawing/2014/main" val="20000"/>
                    </a:ext>
                  </a:extLst>
                </a:gridCol>
              </a:tblGrid>
              <a:tr h="410825">
                <a:tc>
                  <a:txBody>
                    <a:bodyPr/>
                    <a:lstStyle/>
                    <a:p>
                      <a:pPr marL="0" lvl="0" indent="0" algn="ctr" rtl="0">
                        <a:spcBef>
                          <a:spcPts val="0"/>
                        </a:spcBef>
                        <a:spcAft>
                          <a:spcPts val="0"/>
                        </a:spcAft>
                        <a:buNone/>
                      </a:pPr>
                      <a:r>
                        <a:rPr lang="en-US" sz="2400" b="1">
                          <a:solidFill>
                            <a:srgbClr val="262626"/>
                          </a:solidFill>
                        </a:rPr>
                        <a:t>Yearly Schedule</a:t>
                      </a:r>
                      <a:endParaRPr sz="2400" b="1">
                        <a:solidFill>
                          <a:srgbClr val="262626"/>
                        </a:solidFill>
                      </a:endParaRPr>
                    </a:p>
                  </a:txBody>
                  <a:tcPr marL="73025" marR="73025" marT="27300" marB="27300">
                    <a:lnT cap="flat" cmpd="sng">
                      <a:solidFill>
                        <a:srgbClr val="000000"/>
                      </a:solidFill>
                      <a:prstDash val="solid"/>
                      <a:round/>
                      <a:headEnd type="none" w="sm" len="sm"/>
                      <a:tailEnd type="none" w="sm" len="sm"/>
                    </a:lnT>
                    <a:lnB w="6350" cap="flat" cmpd="sng">
                      <a:solidFill>
                        <a:srgbClr val="E0B624"/>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r h="454875">
                <a:tc>
                  <a:txBody>
                    <a:bodyPr/>
                    <a:lstStyle/>
                    <a:p>
                      <a:pPr marL="0" lvl="0" indent="0" algn="ctr" rtl="0">
                        <a:spcBef>
                          <a:spcPts val="0"/>
                        </a:spcBef>
                        <a:spcAft>
                          <a:spcPts val="0"/>
                        </a:spcAft>
                        <a:buNone/>
                      </a:pPr>
                      <a:r>
                        <a:rPr lang="en-US" sz="2400" b="1">
                          <a:solidFill>
                            <a:srgbClr val="262626"/>
                          </a:solidFill>
                        </a:rPr>
                        <a:t>Date &amp; Time</a:t>
                      </a:r>
                      <a:endParaRPr sz="2400" b="1">
                        <a:solidFill>
                          <a:srgbClr val="262626"/>
                        </a:solidFill>
                      </a:endParaRPr>
                    </a:p>
                  </a:txBody>
                  <a:tcPr marL="73025" marR="73025" marT="27300" marB="27300">
                    <a:lnT w="6350" cap="flat" cmpd="sng">
                      <a:solidFill>
                        <a:srgbClr val="E0B624"/>
                      </a:solidFill>
                      <a:prstDash val="solid"/>
                      <a:round/>
                      <a:headEnd type="none" w="sm" len="sm"/>
                      <a:tailEnd type="none" w="sm" len="sm"/>
                    </a:lnT>
                    <a:lnB w="6350" cap="flat" cmpd="sng">
                      <a:solidFill>
                        <a:srgbClr val="E0B624"/>
                      </a:solidFill>
                      <a:prstDash val="solid"/>
                      <a:round/>
                      <a:headEnd type="none" w="sm" len="sm"/>
                      <a:tailEnd type="none" w="sm" len="sm"/>
                    </a:lnB>
                    <a:solidFill>
                      <a:srgbClr val="FFF8E1"/>
                    </a:solidFill>
                  </a:tcPr>
                </a:tc>
                <a:extLst>
                  <a:ext uri="{0D108BD9-81ED-4DB2-BD59-A6C34878D82A}">
                    <a16:rowId xmlns:a16="http://schemas.microsoft.com/office/drawing/2014/main" val="10001"/>
                  </a:ext>
                </a:extLst>
              </a:tr>
              <a:tr h="484250">
                <a:tc>
                  <a:txBody>
                    <a:bodyPr/>
                    <a:lstStyle/>
                    <a:p>
                      <a:pPr marL="0" lvl="0" indent="0" algn="ctr" rtl="0">
                        <a:spcBef>
                          <a:spcPts val="0"/>
                        </a:spcBef>
                        <a:spcAft>
                          <a:spcPts val="0"/>
                        </a:spcAft>
                        <a:buNone/>
                      </a:pPr>
                      <a:r>
                        <a:rPr lang="en-US" sz="2400">
                          <a:solidFill>
                            <a:srgbClr val="262626"/>
                          </a:solidFill>
                        </a:rPr>
                        <a:t>October 15 at 11:30 - 1:00 PM</a:t>
                      </a:r>
                      <a:endParaRPr sz="2400">
                        <a:solidFill>
                          <a:srgbClr val="262626"/>
                        </a:solidFill>
                      </a:endParaRPr>
                    </a:p>
                  </a:txBody>
                  <a:tcPr marL="73025" marR="73025" marT="27300" marB="27300">
                    <a:lnT w="6350" cap="flat" cmpd="sng">
                      <a:solidFill>
                        <a:srgbClr val="E0B624"/>
                      </a:solidFill>
                      <a:prstDash val="solid"/>
                      <a:round/>
                      <a:headEnd type="none" w="sm" len="sm"/>
                      <a:tailEnd type="none" w="sm" len="sm"/>
                    </a:lnT>
                    <a:lnB w="6350" cap="flat" cmpd="sng">
                      <a:solidFill>
                        <a:srgbClr val="F8E18F"/>
                      </a:solidFill>
                      <a:prstDash val="solid"/>
                      <a:round/>
                      <a:headEnd type="none" w="sm" len="sm"/>
                      <a:tailEnd type="none" w="sm" len="sm"/>
                    </a:lnB>
                    <a:solidFill>
                      <a:srgbClr val="FFF8E1"/>
                    </a:solidFill>
                  </a:tcPr>
                </a:tc>
                <a:extLst>
                  <a:ext uri="{0D108BD9-81ED-4DB2-BD59-A6C34878D82A}">
                    <a16:rowId xmlns:a16="http://schemas.microsoft.com/office/drawing/2014/main" val="10002"/>
                  </a:ext>
                </a:extLst>
              </a:tr>
              <a:tr h="542975">
                <a:tc>
                  <a:txBody>
                    <a:bodyPr/>
                    <a:lstStyle/>
                    <a:p>
                      <a:pPr marL="0" lvl="0" indent="0" algn="ctr" rtl="0">
                        <a:spcBef>
                          <a:spcPts val="0"/>
                        </a:spcBef>
                        <a:spcAft>
                          <a:spcPts val="0"/>
                        </a:spcAft>
                        <a:buNone/>
                      </a:pPr>
                      <a:r>
                        <a:rPr lang="en-US" sz="2400">
                          <a:solidFill>
                            <a:srgbClr val="262626"/>
                          </a:solidFill>
                        </a:rPr>
                        <a:t>January 22 at 10:00 - 11:30 A</a:t>
                      </a:r>
                      <a:r>
                        <a:rPr lang="en-US" sz="2400">
                          <a:solidFill>
                            <a:srgbClr val="262626"/>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M</a:t>
                      </a:r>
                      <a:endParaRPr lang="en-US" sz="2400">
                        <a:solidFill>
                          <a:srgbClr val="262626"/>
                        </a:solidFill>
                      </a:endParaRPr>
                    </a:p>
                  </a:txBody>
                  <a:tcPr marL="73025" marR="73025" marT="27300" marB="27300">
                    <a:lnT w="6350" cap="flat" cmpd="sng">
                      <a:solidFill>
                        <a:srgbClr val="F8E18F"/>
                      </a:solidFill>
                      <a:prstDash val="solid"/>
                      <a:round/>
                      <a:headEnd type="none" w="sm" len="sm"/>
                      <a:tailEnd type="none" w="sm" len="sm"/>
                    </a:lnT>
                    <a:lnB w="6350" cap="flat" cmpd="sng">
                      <a:solidFill>
                        <a:srgbClr val="F8E18F"/>
                      </a:solidFill>
                      <a:prstDash val="solid"/>
                      <a:round/>
                      <a:headEnd type="none" w="sm" len="sm"/>
                      <a:tailEnd type="none" w="sm" len="sm"/>
                    </a:lnB>
                    <a:solidFill>
                      <a:srgbClr val="FFF8E1"/>
                    </a:solidFill>
                  </a:tcPr>
                </a:tc>
                <a:extLst>
                  <a:ext uri="{0D108BD9-81ED-4DB2-BD59-A6C34878D82A}">
                    <a16:rowId xmlns:a16="http://schemas.microsoft.com/office/drawing/2014/main" val="10003"/>
                  </a:ext>
                </a:extLst>
              </a:tr>
              <a:tr h="557675">
                <a:tc>
                  <a:txBody>
                    <a:bodyPr/>
                    <a:lstStyle/>
                    <a:p>
                      <a:pPr marL="0" lvl="0" indent="0" algn="ctr" rtl="0">
                        <a:spcBef>
                          <a:spcPts val="0"/>
                        </a:spcBef>
                        <a:spcAft>
                          <a:spcPts val="0"/>
                        </a:spcAft>
                        <a:buNone/>
                      </a:pPr>
                      <a:r>
                        <a:rPr lang="en-US" sz="2400" dirty="0">
                          <a:solidFill>
                            <a:srgbClr val="262626"/>
                          </a:solidFill>
                        </a:rPr>
                        <a:t>March 25 at 1:00 - 2:30 PM</a:t>
                      </a:r>
                      <a:endParaRPr sz="2400" dirty="0">
                        <a:solidFill>
                          <a:srgbClr val="262626"/>
                        </a:solidFill>
                      </a:endParaRPr>
                    </a:p>
                  </a:txBody>
                  <a:tcPr marL="73025" marR="73025" marT="27300" marB="27300">
                    <a:lnT w="6350" cap="flat" cmpd="sng">
                      <a:solidFill>
                        <a:srgbClr val="F8E18F"/>
                      </a:solidFill>
                      <a:prstDash val="solid"/>
                      <a:round/>
                      <a:headEnd type="none" w="sm" len="sm"/>
                      <a:tailEnd type="none" w="sm" len="sm"/>
                    </a:lnT>
                    <a:lnB w="6350" cap="flat" cmpd="sng">
                      <a:solidFill>
                        <a:srgbClr val="F8E18F"/>
                      </a:solidFill>
                      <a:prstDash val="solid"/>
                      <a:round/>
                      <a:headEnd type="none" w="sm" len="sm"/>
                      <a:tailEnd type="none" w="sm" len="sm"/>
                    </a:lnB>
                    <a:solidFill>
                      <a:srgbClr val="FFF8E1"/>
                    </a:solidFill>
                  </a:tcPr>
                </a:tc>
                <a:extLst>
                  <a:ext uri="{0D108BD9-81ED-4DB2-BD59-A6C34878D82A}">
                    <a16:rowId xmlns:a16="http://schemas.microsoft.com/office/drawing/2014/main" val="10004"/>
                  </a:ext>
                </a:extLst>
              </a:tr>
            </a:tbl>
          </a:graphicData>
        </a:graphic>
      </p:graphicFrame>
      <p:sp>
        <p:nvSpPr>
          <p:cNvPr id="4" name="Slide Number Placeholder 3">
            <a:extLst>
              <a:ext uri="{FF2B5EF4-FFF2-40B4-BE49-F238E27FC236}">
                <a16:creationId xmlns:a16="http://schemas.microsoft.com/office/drawing/2014/main" id="{F455A396-96AF-E6CC-4C5A-2C484D2F8735}"/>
              </a:ext>
            </a:extLst>
          </p:cNvPr>
          <p:cNvSpPr>
            <a:spLocks noGrp="1"/>
          </p:cNvSpPr>
          <p:nvPr>
            <p:ph type="sldNum" sz="quarter" idx="12"/>
          </p:nvPr>
        </p:nvSpPr>
        <p:spPr/>
        <p:txBody>
          <a:bodyPr/>
          <a:lstStyle/>
          <a:p>
            <a:fld id="{68A8D22E-6BC5-9E47-900C-2BB94685D9F5}" type="slidenum">
              <a:rPr lang="en-US" smtClean="0"/>
              <a:t>47</a:t>
            </a:fld>
            <a:endParaRPr lang="en-US"/>
          </a:p>
        </p:txBody>
      </p:sp>
    </p:spTree>
    <p:extLst>
      <p:ext uri="{BB962C8B-B14F-4D97-AF65-F5344CB8AC3E}">
        <p14:creationId xmlns:p14="http://schemas.microsoft.com/office/powerpoint/2010/main" val="42219080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23812-80E1-9E4A-9224-2A1DE1C9813C}"/>
              </a:ext>
            </a:extLst>
          </p:cNvPr>
          <p:cNvSpPr>
            <a:spLocks noGrp="1"/>
          </p:cNvSpPr>
          <p:nvPr>
            <p:ph type="title"/>
          </p:nvPr>
        </p:nvSpPr>
        <p:spPr/>
        <p:txBody>
          <a:bodyPr/>
          <a:lstStyle/>
          <a:p>
            <a:r>
              <a:rPr lang="en-US" sz="4000" b="0">
                <a:solidFill>
                  <a:schemeClr val="bg1"/>
                </a:solidFill>
                <a:latin typeface="Arial"/>
                <a:cs typeface="Arial"/>
              </a:rPr>
              <a:t>Connect with the </a:t>
            </a:r>
            <a:r>
              <a:rPr lang="en-US" sz="4000" b="0" err="1">
                <a:solidFill>
                  <a:schemeClr val="bg1"/>
                </a:solidFill>
                <a:latin typeface="Arial"/>
                <a:cs typeface="Arial"/>
              </a:rPr>
              <a:t>AnLar</a:t>
            </a:r>
            <a:r>
              <a:rPr lang="en-US" sz="4000" b="0">
                <a:solidFill>
                  <a:schemeClr val="bg1"/>
                </a:solidFill>
                <a:latin typeface="Arial"/>
                <a:cs typeface="Arial"/>
              </a:rPr>
              <a:t> Team</a:t>
            </a:r>
            <a:endParaRPr lang="en-US" sz="4000">
              <a:solidFill>
                <a:schemeClr val="bg1"/>
              </a:solidFill>
              <a:latin typeface="Arial"/>
              <a:cs typeface="Arial"/>
            </a:endParaRPr>
          </a:p>
        </p:txBody>
      </p:sp>
      <p:sp>
        <p:nvSpPr>
          <p:cNvPr id="3" name="Content Placeholder 2">
            <a:extLst>
              <a:ext uri="{FF2B5EF4-FFF2-40B4-BE49-F238E27FC236}">
                <a16:creationId xmlns:a16="http://schemas.microsoft.com/office/drawing/2014/main" id="{18DDCCEC-E674-81CB-528F-846EDD6695C3}"/>
              </a:ext>
            </a:extLst>
          </p:cNvPr>
          <p:cNvSpPr>
            <a:spLocks noGrp="1"/>
          </p:cNvSpPr>
          <p:nvPr>
            <p:ph idx="1"/>
          </p:nvPr>
        </p:nvSpPr>
        <p:spPr/>
        <p:txBody>
          <a:bodyPr vert="horz" lIns="91440" tIns="45720" rIns="91440" bIns="45720" rtlCol="0" anchor="t">
            <a:normAutofit/>
          </a:bodyPr>
          <a:lstStyle/>
          <a:p>
            <a:pPr marL="0" indent="0">
              <a:buNone/>
            </a:pPr>
            <a:r>
              <a:rPr lang="en-US">
                <a:solidFill>
                  <a:srgbClr val="262626"/>
                </a:solidFill>
                <a:latin typeface="Arial"/>
                <a:cs typeface="Arial"/>
              </a:rPr>
              <a:t>Office hours by appointment through </a:t>
            </a:r>
            <a:r>
              <a:rPr lang="en-US">
                <a:solidFill>
                  <a:srgbClr val="000000"/>
                </a:solidFill>
                <a:latin typeface="Arial"/>
                <a:cs typeface="Arial"/>
                <a:hlinkClick r:id="rId2"/>
              </a:rPr>
              <a:t>Calendly</a:t>
            </a:r>
            <a:endParaRPr lang="en-US">
              <a:solidFill>
                <a:srgbClr val="000000"/>
              </a:solidFill>
              <a:latin typeface="Arial"/>
              <a:cs typeface="Arial"/>
            </a:endParaRPr>
          </a:p>
          <a:p>
            <a:endParaRPr lang="en-US">
              <a:solidFill>
                <a:srgbClr val="000000"/>
              </a:solidFill>
            </a:endParaRPr>
          </a:p>
          <a:p>
            <a:pPr marL="0" indent="0">
              <a:buNone/>
            </a:pPr>
            <a:r>
              <a:rPr lang="en-US">
                <a:solidFill>
                  <a:srgbClr val="262626"/>
                </a:solidFill>
                <a:latin typeface="Arial"/>
                <a:cs typeface="Arial"/>
              </a:rPr>
              <a:t>Or reach out by email:</a:t>
            </a:r>
            <a:endParaRPr lang="en-US">
              <a:solidFill>
                <a:srgbClr val="000000"/>
              </a:solidFill>
              <a:latin typeface="Arial"/>
              <a:cs typeface="Arial"/>
            </a:endParaRPr>
          </a:p>
          <a:p>
            <a:r>
              <a:rPr lang="en-US">
                <a:solidFill>
                  <a:srgbClr val="262626"/>
                </a:solidFill>
                <a:latin typeface="Arial"/>
                <a:cs typeface="Arial"/>
              </a:rPr>
              <a:t>Nancy Surbrook Goins </a:t>
            </a:r>
            <a:r>
              <a:rPr lang="en-US">
                <a:solidFill>
                  <a:srgbClr val="000000"/>
                </a:solidFill>
                <a:latin typeface="Arial"/>
                <a:cs typeface="Arial"/>
                <a:hlinkClick r:id="rId3"/>
              </a:rPr>
              <a:t>nsurbrookgoins@anlar.com</a:t>
            </a:r>
            <a:endParaRPr lang="en-US">
              <a:solidFill>
                <a:srgbClr val="000000"/>
              </a:solidFill>
              <a:latin typeface="Arial"/>
              <a:cs typeface="Arial"/>
            </a:endParaRPr>
          </a:p>
          <a:p>
            <a:r>
              <a:rPr lang="en-US">
                <a:solidFill>
                  <a:srgbClr val="262626"/>
                </a:solidFill>
                <a:latin typeface="Arial"/>
                <a:cs typeface="Arial"/>
              </a:rPr>
              <a:t>Rachel Page </a:t>
            </a:r>
            <a:r>
              <a:rPr lang="en-US">
                <a:solidFill>
                  <a:srgbClr val="000000"/>
                </a:solidFill>
                <a:latin typeface="Arial"/>
                <a:cs typeface="Arial"/>
                <a:hlinkClick r:id="rId4"/>
              </a:rPr>
              <a:t>rpage@anlar.com</a:t>
            </a:r>
            <a:endParaRPr lang="en-US">
              <a:solidFill>
                <a:srgbClr val="000000"/>
              </a:solidFill>
              <a:latin typeface="Arial"/>
              <a:cs typeface="Arial"/>
            </a:endParaRPr>
          </a:p>
          <a:p>
            <a:r>
              <a:rPr lang="en-US">
                <a:solidFill>
                  <a:srgbClr val="262626"/>
                </a:solidFill>
                <a:latin typeface="Arial"/>
                <a:cs typeface="Arial"/>
              </a:rPr>
              <a:t>Melanie Reese </a:t>
            </a:r>
            <a:r>
              <a:rPr lang="en-US">
                <a:solidFill>
                  <a:srgbClr val="000000"/>
                </a:solidFill>
                <a:latin typeface="Arial"/>
                <a:cs typeface="Arial"/>
                <a:hlinkClick r:id="rId5"/>
              </a:rPr>
              <a:t>mreese@anlar.com</a:t>
            </a:r>
            <a:r>
              <a:rPr lang="en-US">
                <a:solidFill>
                  <a:srgbClr val="262626"/>
                </a:solidFill>
                <a:latin typeface="Arial"/>
                <a:cs typeface="Arial"/>
              </a:rPr>
              <a:t> </a:t>
            </a:r>
            <a:endParaRPr lang="en-US">
              <a:latin typeface="Arial"/>
              <a:cs typeface="Arial"/>
            </a:endParaRPr>
          </a:p>
        </p:txBody>
      </p:sp>
      <p:sp>
        <p:nvSpPr>
          <p:cNvPr id="4" name="Slide Number Placeholder 3">
            <a:extLst>
              <a:ext uri="{FF2B5EF4-FFF2-40B4-BE49-F238E27FC236}">
                <a16:creationId xmlns:a16="http://schemas.microsoft.com/office/drawing/2014/main" id="{D5D2AA32-2356-FD12-AC61-3034EBDE9992}"/>
              </a:ext>
            </a:extLst>
          </p:cNvPr>
          <p:cNvSpPr>
            <a:spLocks noGrp="1"/>
          </p:cNvSpPr>
          <p:nvPr>
            <p:ph type="sldNum" sz="quarter" idx="12"/>
          </p:nvPr>
        </p:nvSpPr>
        <p:spPr/>
        <p:txBody>
          <a:bodyPr/>
          <a:lstStyle/>
          <a:p>
            <a:fld id="{68A8D22E-6BC5-9E47-900C-2BB94685D9F5}" type="slidenum">
              <a:rPr lang="en-US" smtClean="0"/>
              <a:t>48</a:t>
            </a:fld>
            <a:endParaRPr lang="en-US"/>
          </a:p>
        </p:txBody>
      </p:sp>
    </p:spTree>
    <p:extLst>
      <p:ext uri="{BB962C8B-B14F-4D97-AF65-F5344CB8AC3E}">
        <p14:creationId xmlns:p14="http://schemas.microsoft.com/office/powerpoint/2010/main" val="3228308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0C1FA-3FF0-8918-9A9B-529B38C8B81B}"/>
              </a:ext>
            </a:extLst>
          </p:cNvPr>
          <p:cNvSpPr>
            <a:spLocks noGrp="1"/>
          </p:cNvSpPr>
          <p:nvPr>
            <p:ph type="title"/>
          </p:nvPr>
        </p:nvSpPr>
        <p:spPr>
          <a:xfrm>
            <a:off x="173179" y="689699"/>
            <a:ext cx="11321561" cy="480002"/>
          </a:xfrm>
        </p:spPr>
        <p:txBody>
          <a:bodyPr>
            <a:normAutofit fontScale="90000"/>
          </a:bodyPr>
          <a:lstStyle/>
          <a:p>
            <a:r>
              <a:rPr lang="en-US" sz="3200">
                <a:solidFill>
                  <a:schemeClr val="bg1"/>
                </a:solidFill>
                <a:latin typeface="Arial"/>
                <a:cs typeface="Arial"/>
              </a:rPr>
              <a:t>Indicator 7 Monthly Professional Learning Community (PLC)</a:t>
            </a:r>
            <a:r>
              <a:rPr lang="en-US" sz="1600">
                <a:solidFill>
                  <a:srgbClr val="262626"/>
                </a:solidFill>
                <a:latin typeface="Arial"/>
                <a:cs typeface="Arial"/>
              </a:rPr>
              <a:t> </a:t>
            </a:r>
            <a:endParaRPr lang="en-US" sz="1600" b="0">
              <a:solidFill>
                <a:srgbClr val="000000"/>
              </a:solidFill>
              <a:latin typeface="Arial"/>
              <a:cs typeface="Arial"/>
            </a:endParaRPr>
          </a:p>
          <a:p>
            <a:endParaRPr lang="en-US"/>
          </a:p>
        </p:txBody>
      </p:sp>
      <p:sp>
        <p:nvSpPr>
          <p:cNvPr id="3" name="Content Placeholder 2">
            <a:extLst>
              <a:ext uri="{FF2B5EF4-FFF2-40B4-BE49-F238E27FC236}">
                <a16:creationId xmlns:a16="http://schemas.microsoft.com/office/drawing/2014/main" id="{1E6D926E-FE20-FD52-4CA3-DC5B489B6735}"/>
              </a:ext>
            </a:extLst>
          </p:cNvPr>
          <p:cNvSpPr>
            <a:spLocks noGrp="1"/>
          </p:cNvSpPr>
          <p:nvPr>
            <p:ph idx="1"/>
          </p:nvPr>
        </p:nvSpPr>
        <p:spPr/>
        <p:txBody>
          <a:bodyPr vert="horz" lIns="91440" tIns="45720" rIns="91440" bIns="45720" rtlCol="0" anchor="t">
            <a:normAutofit/>
          </a:bodyPr>
          <a:lstStyle/>
          <a:p>
            <a:pPr marL="0" indent="0">
              <a:buNone/>
            </a:pPr>
            <a:r>
              <a:rPr lang="en-US" sz="3200">
                <a:solidFill>
                  <a:srgbClr val="242424"/>
                </a:solidFill>
                <a:latin typeface="Arial"/>
                <a:cs typeface="Arial"/>
              </a:rPr>
              <a:t>The PLC is open to teachers and leaders from Massachusetts public schools and takes place on the fourth Tuesday of each month through June 2026. </a:t>
            </a:r>
            <a:endParaRPr lang="en-US" sz="3200">
              <a:solidFill>
                <a:srgbClr val="000000"/>
              </a:solidFill>
              <a:latin typeface="Arial"/>
              <a:cs typeface="Arial"/>
            </a:endParaRPr>
          </a:p>
          <a:p>
            <a:endParaRPr lang="en-US" sz="3200">
              <a:solidFill>
                <a:srgbClr val="000000"/>
              </a:solidFill>
            </a:endParaRPr>
          </a:p>
          <a:p>
            <a:pPr marL="0" indent="0">
              <a:buNone/>
            </a:pPr>
            <a:r>
              <a:rPr lang="en-US" sz="3200">
                <a:solidFill>
                  <a:srgbClr val="242424"/>
                </a:solidFill>
                <a:latin typeface="Arial"/>
                <a:cs typeface="Arial"/>
              </a:rPr>
              <a:t>The first PLC will be August 26</a:t>
            </a:r>
            <a:r>
              <a:rPr lang="en-US" sz="3200" baseline="30000">
                <a:solidFill>
                  <a:srgbClr val="242424"/>
                </a:solidFill>
                <a:latin typeface="Arial"/>
                <a:cs typeface="Arial"/>
              </a:rPr>
              <a:t>th</a:t>
            </a:r>
            <a:r>
              <a:rPr lang="en-US" sz="3200">
                <a:solidFill>
                  <a:srgbClr val="242424"/>
                </a:solidFill>
                <a:latin typeface="Arial"/>
                <a:cs typeface="Arial"/>
              </a:rPr>
              <a:t> at 1 pm and you can register here: </a:t>
            </a:r>
            <a:r>
              <a:rPr lang="en-US" sz="3200">
                <a:solidFill>
                  <a:srgbClr val="000000"/>
                </a:solidFill>
                <a:latin typeface="Arial"/>
                <a:cs typeface="Arial"/>
                <a:hlinkClick r:id="rId2"/>
              </a:rPr>
              <a:t>https://air-org.zoom.us/meeting/register/28VUM0eLRGySvbPGrjhVJw</a:t>
            </a:r>
            <a:endParaRPr lang="en-US" sz="3200">
              <a:solidFill>
                <a:srgbClr val="000000"/>
              </a:solidFill>
              <a:latin typeface="Arial"/>
              <a:cs typeface="Arial"/>
            </a:endParaRPr>
          </a:p>
          <a:p>
            <a:endParaRPr lang="en-US"/>
          </a:p>
        </p:txBody>
      </p:sp>
      <p:sp>
        <p:nvSpPr>
          <p:cNvPr id="4" name="Slide Number Placeholder 3">
            <a:extLst>
              <a:ext uri="{FF2B5EF4-FFF2-40B4-BE49-F238E27FC236}">
                <a16:creationId xmlns:a16="http://schemas.microsoft.com/office/drawing/2014/main" id="{CEDCCD23-62DB-302D-8FEA-B5D707450376}"/>
              </a:ext>
            </a:extLst>
          </p:cNvPr>
          <p:cNvSpPr>
            <a:spLocks noGrp="1"/>
          </p:cNvSpPr>
          <p:nvPr>
            <p:ph type="sldNum" sz="quarter" idx="12"/>
          </p:nvPr>
        </p:nvSpPr>
        <p:spPr/>
        <p:txBody>
          <a:bodyPr/>
          <a:lstStyle/>
          <a:p>
            <a:fld id="{68A8D22E-6BC5-9E47-900C-2BB94685D9F5}" type="slidenum">
              <a:rPr lang="en-US" smtClean="0"/>
              <a:t>49</a:t>
            </a:fld>
            <a:endParaRPr lang="en-US"/>
          </a:p>
        </p:txBody>
      </p:sp>
    </p:spTree>
    <p:extLst>
      <p:ext uri="{BB962C8B-B14F-4D97-AF65-F5344CB8AC3E}">
        <p14:creationId xmlns:p14="http://schemas.microsoft.com/office/powerpoint/2010/main" val="275988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F3B76C-150F-2226-FD38-79330B11FCFC}"/>
              </a:ext>
            </a:extLst>
          </p:cNvPr>
          <p:cNvSpPr>
            <a:spLocks noGrp="1"/>
          </p:cNvSpPr>
          <p:nvPr>
            <p:ph type="title"/>
          </p:nvPr>
        </p:nvSpPr>
        <p:spPr>
          <a:xfrm>
            <a:off x="294776" y="300275"/>
            <a:ext cx="10515600" cy="861002"/>
          </a:xfrm>
        </p:spPr>
        <p:txBody>
          <a:bodyPr/>
          <a:lstStyle/>
          <a:p>
            <a:pPr algn="ctr"/>
            <a:r>
              <a:rPr lang="en-US" b="1">
                <a:latin typeface="Segoe UI"/>
                <a:cs typeface="Arial"/>
              </a:rPr>
              <a:t>DESE Special Education Leadership</a:t>
            </a:r>
          </a:p>
        </p:txBody>
      </p:sp>
      <p:sp>
        <p:nvSpPr>
          <p:cNvPr id="5" name="TextBox 4">
            <a:extLst>
              <a:ext uri="{FF2B5EF4-FFF2-40B4-BE49-F238E27FC236}">
                <a16:creationId xmlns:a16="http://schemas.microsoft.com/office/drawing/2014/main" id="{DBF02708-097E-FD49-139D-2F41460B03AD}"/>
              </a:ext>
            </a:extLst>
          </p:cNvPr>
          <p:cNvSpPr txBox="1"/>
          <p:nvPr/>
        </p:nvSpPr>
        <p:spPr>
          <a:xfrm>
            <a:off x="1000868" y="1479955"/>
            <a:ext cx="9194800" cy="738664"/>
          </a:xfrm>
          <a:prstGeom prst="rect">
            <a:avLst/>
          </a:prstGeom>
          <a:noFill/>
        </p:spPr>
        <p:txBody>
          <a:bodyPr wrap="square" lIns="91440" tIns="45720" rIns="91440" bIns="45720" rtlCol="0" anchor="t">
            <a:spAutoFit/>
          </a:bodyPr>
          <a:lstStyle/>
          <a:p>
            <a:pPr algn="ctr"/>
            <a:r>
              <a:rPr lang="en-US" sz="2100">
                <a:latin typeface="Calibri"/>
                <a:ea typeface="Calibri"/>
                <a:cs typeface="Arial"/>
              </a:rPr>
              <a:t>Iraida J. Alvarez, Acting Executive Director of Special Education </a:t>
            </a:r>
            <a:endParaRPr lang="en-US" sz="2100">
              <a:latin typeface="Calibri"/>
              <a:ea typeface="Calibri"/>
              <a:cs typeface="Arial" panose="020B0604020202020204" pitchFamily="34" charset="0"/>
            </a:endParaRPr>
          </a:p>
          <a:p>
            <a:pPr marL="0" lvl="0" indent="0" algn="ctr">
              <a:buNone/>
            </a:pPr>
            <a:r>
              <a:rPr lang="en-US" sz="2100">
                <a:latin typeface="Calibri"/>
                <a:ea typeface="Calibri"/>
                <a:cs typeface="Arial"/>
              </a:rPr>
              <a:t>Jamie Camacho, Acting State Director of Special Education</a:t>
            </a:r>
          </a:p>
        </p:txBody>
      </p:sp>
      <p:sp>
        <p:nvSpPr>
          <p:cNvPr id="2" name="Content Placeholder 1">
            <a:extLst>
              <a:ext uri="{FF2B5EF4-FFF2-40B4-BE49-F238E27FC236}">
                <a16:creationId xmlns:a16="http://schemas.microsoft.com/office/drawing/2014/main" id="{96524702-E790-0B2E-F374-57BD9A79C0A6}"/>
              </a:ext>
            </a:extLst>
          </p:cNvPr>
          <p:cNvSpPr>
            <a:spLocks noGrp="1"/>
          </p:cNvSpPr>
          <p:nvPr>
            <p:ph sz="half" idx="1"/>
          </p:nvPr>
        </p:nvSpPr>
        <p:spPr>
          <a:xfrm>
            <a:off x="292100" y="2959100"/>
            <a:ext cx="5727700" cy="3217863"/>
          </a:xfrm>
        </p:spPr>
        <p:txBody>
          <a:bodyPr vert="horz" lIns="91440" tIns="45720" rIns="91440" bIns="45720" rtlCol="0" anchor="t">
            <a:normAutofit lnSpcReduction="10000"/>
          </a:bodyPr>
          <a:lstStyle/>
          <a:p>
            <a:pPr marL="0" lvl="0" indent="0">
              <a:buNone/>
            </a:pPr>
            <a:r>
              <a:rPr lang="en-US" sz="2400" b="1">
                <a:latin typeface="Calibri"/>
                <a:ea typeface="Calibri"/>
                <a:cs typeface="Arial"/>
              </a:rPr>
              <a:t>Office of Approved Special Education Schools </a:t>
            </a:r>
          </a:p>
          <a:p>
            <a:r>
              <a:rPr lang="en-US" sz="2400">
                <a:latin typeface="Calibri"/>
                <a:ea typeface="Calibri"/>
                <a:cs typeface="Arial"/>
              </a:rPr>
              <a:t>Jannelle Roberts, Director</a:t>
            </a:r>
          </a:p>
          <a:p>
            <a:pPr marL="0" lvl="0" indent="0">
              <a:buNone/>
            </a:pPr>
            <a:r>
              <a:rPr lang="en-US" sz="2400" b="1">
                <a:latin typeface="Calibri"/>
                <a:ea typeface="Calibri"/>
                <a:cs typeface="Arial"/>
              </a:rPr>
              <a:t>Special Education Planning and Policy Development</a:t>
            </a:r>
          </a:p>
          <a:p>
            <a:r>
              <a:rPr lang="en-US" sz="2400">
                <a:latin typeface="Calibri"/>
                <a:ea typeface="Calibri"/>
                <a:cs typeface="Arial"/>
              </a:rPr>
              <a:t>Jamie Camacho, Director</a:t>
            </a:r>
          </a:p>
          <a:p>
            <a:r>
              <a:rPr lang="en-US" sz="2400">
                <a:latin typeface="Calibri"/>
                <a:ea typeface="Calibri"/>
                <a:cs typeface="Arial"/>
              </a:rPr>
              <a:t>Patrick Fitzgerald, Assistant Director</a:t>
            </a:r>
          </a:p>
          <a:p>
            <a:r>
              <a:rPr lang="en-US" sz="2400">
                <a:latin typeface="Calibri"/>
                <a:ea typeface="Calibri"/>
                <a:cs typeface="Arial"/>
              </a:rPr>
              <a:t>Martha Daigle, Assistant Director</a:t>
            </a:r>
          </a:p>
          <a:p>
            <a:pPr marL="0" indent="0">
              <a:buNone/>
            </a:pPr>
            <a:endParaRPr lang="en-US" sz="2100">
              <a:latin typeface="Calibri"/>
              <a:ea typeface="Calibri"/>
            </a:endParaRPr>
          </a:p>
          <a:p>
            <a:endParaRPr lang="en-US">
              <a:latin typeface="Calibri"/>
              <a:ea typeface="Calibri"/>
            </a:endParaRPr>
          </a:p>
        </p:txBody>
      </p:sp>
      <p:sp>
        <p:nvSpPr>
          <p:cNvPr id="4" name="Content Placeholder 3">
            <a:extLst>
              <a:ext uri="{FF2B5EF4-FFF2-40B4-BE49-F238E27FC236}">
                <a16:creationId xmlns:a16="http://schemas.microsoft.com/office/drawing/2014/main" id="{E034586C-D352-81B2-5D4A-0316F7424E26}"/>
              </a:ext>
            </a:extLst>
          </p:cNvPr>
          <p:cNvSpPr>
            <a:spLocks noGrp="1"/>
          </p:cNvSpPr>
          <p:nvPr>
            <p:ph sz="half" idx="2"/>
          </p:nvPr>
        </p:nvSpPr>
        <p:spPr>
          <a:xfrm>
            <a:off x="6019800" y="2959100"/>
            <a:ext cx="5626100" cy="3217863"/>
          </a:xfrm>
        </p:spPr>
        <p:txBody>
          <a:bodyPr vert="horz" lIns="91440" tIns="45720" rIns="91440" bIns="45720" rtlCol="0" anchor="t">
            <a:normAutofit fontScale="62500" lnSpcReduction="20000"/>
          </a:bodyPr>
          <a:lstStyle/>
          <a:p>
            <a:pPr marL="0" lvl="0" indent="0">
              <a:buNone/>
            </a:pPr>
            <a:r>
              <a:rPr lang="en-US" sz="3800" b="1">
                <a:latin typeface="Calibri"/>
                <a:ea typeface="Calibri"/>
                <a:cs typeface="Arial"/>
              </a:rPr>
              <a:t>Office of Public School Monitoring</a:t>
            </a:r>
          </a:p>
          <a:p>
            <a:r>
              <a:rPr lang="en-US" sz="3800">
                <a:latin typeface="Calibri"/>
                <a:ea typeface="Calibri"/>
                <a:cs typeface="Arial"/>
              </a:rPr>
              <a:t>Vani Rastogi-Kelly, Director</a:t>
            </a:r>
          </a:p>
          <a:p>
            <a:r>
              <a:rPr lang="en-US" sz="3800">
                <a:latin typeface="Calibri"/>
                <a:ea typeface="Calibri"/>
                <a:cs typeface="Arial"/>
              </a:rPr>
              <a:t>Amy Paulin, Assistant Director</a:t>
            </a:r>
          </a:p>
          <a:p>
            <a:pPr marL="0" lvl="0" indent="0">
              <a:buNone/>
            </a:pPr>
            <a:r>
              <a:rPr lang="en-US" sz="3800" b="1">
                <a:latin typeface="Calibri"/>
                <a:ea typeface="Calibri"/>
                <a:cs typeface="Arial"/>
              </a:rPr>
              <a:t>Office of Problem Resolution System</a:t>
            </a:r>
          </a:p>
          <a:p>
            <a:r>
              <a:rPr lang="en-US" sz="3800">
                <a:latin typeface="Calibri"/>
                <a:ea typeface="Calibri"/>
                <a:cs typeface="Arial"/>
              </a:rPr>
              <a:t>Kelsey LoDuca-Towne, Director</a:t>
            </a:r>
          </a:p>
          <a:p>
            <a:r>
              <a:rPr lang="en-US" sz="3800">
                <a:latin typeface="Calibri"/>
                <a:ea typeface="Calibri"/>
                <a:cs typeface="Arial"/>
              </a:rPr>
              <a:t>Julie Garell, Assistant Director</a:t>
            </a:r>
          </a:p>
          <a:p>
            <a:pPr marL="0" lvl="0" indent="0">
              <a:buNone/>
            </a:pPr>
            <a:r>
              <a:rPr lang="en-US" sz="3800" b="1">
                <a:latin typeface="Calibri"/>
                <a:ea typeface="Calibri"/>
                <a:cs typeface="Arial"/>
              </a:rPr>
              <a:t>Special Education in Institutional Settings</a:t>
            </a:r>
          </a:p>
          <a:p>
            <a:r>
              <a:rPr lang="en-US" sz="3800">
                <a:latin typeface="Calibri"/>
                <a:ea typeface="Calibri"/>
                <a:cs typeface="Arial"/>
              </a:rPr>
              <a:t>Shawn Connelly, Director</a:t>
            </a:r>
          </a:p>
          <a:p>
            <a:endParaRPr lang="en-US">
              <a:latin typeface="Calibri"/>
              <a:ea typeface="Calibri"/>
            </a:endParaRPr>
          </a:p>
        </p:txBody>
      </p:sp>
    </p:spTree>
    <p:extLst>
      <p:ext uri="{BB962C8B-B14F-4D97-AF65-F5344CB8AC3E}">
        <p14:creationId xmlns:p14="http://schemas.microsoft.com/office/powerpoint/2010/main" val="24475114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DF75C-6D1A-C451-B0E1-DB68853F59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ACB98C-0941-7D9C-2553-3113C4E87723}"/>
              </a:ext>
            </a:extLst>
          </p:cNvPr>
          <p:cNvSpPr>
            <a:spLocks noGrp="1"/>
          </p:cNvSpPr>
          <p:nvPr>
            <p:ph type="title"/>
          </p:nvPr>
        </p:nvSpPr>
        <p:spPr>
          <a:xfrm>
            <a:off x="34951" y="181105"/>
            <a:ext cx="12018821" cy="861002"/>
          </a:xfrm>
        </p:spPr>
        <p:txBody>
          <a:bodyPr>
            <a:normAutofit fontScale="90000"/>
          </a:bodyPr>
          <a:lstStyle/>
          <a:p>
            <a:pPr algn="ctr"/>
            <a:r>
              <a:rPr lang="en-US"/>
              <a:t>LEA Determinations </a:t>
            </a:r>
            <a:br>
              <a:rPr lang="en-US"/>
            </a:br>
            <a:r>
              <a:rPr lang="en-US"/>
              <a:t>Technical Assistance (TA)</a:t>
            </a:r>
          </a:p>
        </p:txBody>
      </p:sp>
      <p:sp>
        <p:nvSpPr>
          <p:cNvPr id="3" name="Content Placeholder 2">
            <a:extLst>
              <a:ext uri="{FF2B5EF4-FFF2-40B4-BE49-F238E27FC236}">
                <a16:creationId xmlns:a16="http://schemas.microsoft.com/office/drawing/2014/main" id="{351E8953-8320-DE7F-EFC6-4F3D29FDA1D5}"/>
              </a:ext>
            </a:extLst>
          </p:cNvPr>
          <p:cNvSpPr>
            <a:spLocks noGrp="1"/>
          </p:cNvSpPr>
          <p:nvPr>
            <p:ph idx="1"/>
          </p:nvPr>
        </p:nvSpPr>
        <p:spPr>
          <a:xfrm>
            <a:off x="173179" y="1591254"/>
            <a:ext cx="11890665" cy="5148116"/>
          </a:xfrm>
        </p:spPr>
        <p:txBody>
          <a:bodyPr vert="horz" lIns="91440" tIns="45720" rIns="91440" bIns="45720" rtlCol="0" anchor="t">
            <a:normAutofit lnSpcReduction="10000"/>
          </a:bodyPr>
          <a:lstStyle/>
          <a:p>
            <a:r>
              <a:rPr lang="en" sz="2400">
                <a:hlinkClick r:id="rId2">
                  <a:extLst>
                    <a:ext uri="{A12FA001-AC4F-418D-AE19-62706E023703}">
                      <ahyp:hlinkClr xmlns:ahyp="http://schemas.microsoft.com/office/drawing/2018/hyperlinkcolor" val="tx"/>
                    </a:ext>
                  </a:extLst>
                </a:hlinkClick>
              </a:rPr>
              <a:t>SPED Strategies </a:t>
            </a:r>
            <a:r>
              <a:rPr lang="en" sz="2400">
                <a:solidFill>
                  <a:schemeClr val="accent1">
                    <a:lumMod val="75000"/>
                  </a:schemeClr>
                </a:solidFill>
                <a:ea typeface="Calibri"/>
              </a:rPr>
              <a:t>will continue to provide Special Education Determination improvement planning and support to LEAs with NI or NA status. </a:t>
            </a:r>
          </a:p>
          <a:p>
            <a:pPr marL="0" indent="0">
              <a:buNone/>
            </a:pPr>
            <a:endParaRPr lang="en" sz="2400">
              <a:solidFill>
                <a:schemeClr val="accent1">
                  <a:lumMod val="75000"/>
                </a:schemeClr>
              </a:solidFill>
              <a:ea typeface="Calibri"/>
            </a:endParaRPr>
          </a:p>
          <a:p>
            <a:r>
              <a:rPr lang="en-US" sz="2400">
                <a:solidFill>
                  <a:schemeClr val="accent1">
                    <a:lumMod val="75000"/>
                  </a:schemeClr>
                </a:solidFill>
                <a:latin typeface="Arial"/>
                <a:ea typeface="Calibri"/>
                <a:cs typeface="Arial"/>
              </a:rPr>
              <a:t>To access information and resources about the new Matrix and more go to</a:t>
            </a:r>
            <a:br>
              <a:rPr lang="en-US" sz="2400">
                <a:ea typeface="Calibri"/>
              </a:rPr>
            </a:br>
            <a:r>
              <a:rPr lang="en-US" sz="2400">
                <a:solidFill>
                  <a:schemeClr val="accent1">
                    <a:lumMod val="75000"/>
                  </a:schemeClr>
                </a:solidFill>
                <a:latin typeface="Arial"/>
                <a:ea typeface="Calibri"/>
                <a:cs typeface="Arial"/>
              </a:rPr>
              <a:t> </a:t>
            </a:r>
            <a:r>
              <a:rPr lang="en-US" sz="2400">
                <a:latin typeface="Arial"/>
                <a:cs typeface="Arial"/>
                <a:hlinkClick r:id="rId3"/>
              </a:rPr>
              <a:t>MA Local Education Agencies' (LEA) Special Education Determinations - Special Education</a:t>
            </a:r>
            <a:endParaRPr lang="en-US" sz="2400">
              <a:latin typeface="Arial"/>
              <a:ea typeface="Calibri"/>
              <a:cs typeface="Arial"/>
            </a:endParaRPr>
          </a:p>
          <a:p>
            <a:endParaRPr lang="en-US" sz="1800"/>
          </a:p>
          <a:p>
            <a:pPr marL="0" indent="0">
              <a:buNone/>
            </a:pPr>
            <a:r>
              <a:rPr lang="en-US" b="1">
                <a:solidFill>
                  <a:schemeClr val="accent2">
                    <a:lumMod val="50000"/>
                  </a:schemeClr>
                </a:solidFill>
                <a:ea typeface="Calibri"/>
              </a:rPr>
              <a:t>New Special Education Administrator? Or New to Your LEA?</a:t>
            </a:r>
          </a:p>
          <a:p>
            <a:pPr marL="914400" lvl="1" indent="-457200">
              <a:buFont typeface="+mj-lt"/>
              <a:buAutoNum type="arabicPeriod"/>
            </a:pPr>
            <a:r>
              <a:rPr lang="en-US"/>
              <a:t>This year’s annual notification is available in your district’s Security Portal at -&gt; “Dropbox Central” -&gt; “Special Education State Performance Plan.”</a:t>
            </a:r>
            <a:endParaRPr lang="en-US">
              <a:ea typeface="Calibri"/>
              <a:hlinkClick r:id="rId4"/>
            </a:endParaRPr>
          </a:p>
          <a:p>
            <a:pPr marL="914400" lvl="1" indent="-457200">
              <a:buFont typeface="+mj-lt"/>
              <a:buAutoNum type="arabicPeriod"/>
            </a:pPr>
            <a:r>
              <a:rPr lang="en-US">
                <a:ea typeface="Calibri"/>
              </a:rPr>
              <a:t>Visit School and District Profiles to:</a:t>
            </a:r>
          </a:p>
          <a:p>
            <a:pPr marL="1371600" lvl="2" indent="-457200">
              <a:buFont typeface="+mj-lt"/>
              <a:buAutoNum type="alphaLcPeriod"/>
            </a:pPr>
            <a:r>
              <a:rPr lang="en-US">
                <a:ea typeface="Calibri"/>
                <a:hlinkClick r:id="rId5"/>
              </a:rPr>
              <a:t>Check that your name and current email address are listed</a:t>
            </a:r>
            <a:r>
              <a:rPr lang="en-US">
                <a:ea typeface="Calibri"/>
              </a:rPr>
              <a:t>, and if not, contact </a:t>
            </a:r>
            <a:r>
              <a:rPr lang="en-US">
                <a:ea typeface="Calibri"/>
                <a:hlinkClick r:id="rId6"/>
              </a:rPr>
              <a:t>your LEA’s Directory Administrator</a:t>
            </a:r>
            <a:r>
              <a:rPr lang="en-US">
                <a:ea typeface="Calibri"/>
              </a:rPr>
              <a:t>.</a:t>
            </a:r>
          </a:p>
          <a:p>
            <a:pPr marL="1371600" lvl="2" indent="-457200">
              <a:buFont typeface="+mj-lt"/>
              <a:buAutoNum type="alphaLcPeriod"/>
            </a:pPr>
            <a:r>
              <a:rPr lang="en-US">
                <a:hlinkClick r:id="rId7"/>
              </a:rPr>
              <a:t>Find where your LEA’s data is publicly posted </a:t>
            </a:r>
            <a:endParaRPr lang="en-US"/>
          </a:p>
        </p:txBody>
      </p:sp>
      <p:sp>
        <p:nvSpPr>
          <p:cNvPr id="4" name="Slide Number Placeholder 3">
            <a:extLst>
              <a:ext uri="{FF2B5EF4-FFF2-40B4-BE49-F238E27FC236}">
                <a16:creationId xmlns:a16="http://schemas.microsoft.com/office/drawing/2014/main" id="{F8090BBA-F155-A45A-0B3F-44CE897C2625}"/>
              </a:ext>
            </a:extLst>
          </p:cNvPr>
          <p:cNvSpPr>
            <a:spLocks noGrp="1"/>
          </p:cNvSpPr>
          <p:nvPr>
            <p:ph type="sldNum" sz="quarter" idx="12"/>
          </p:nvPr>
        </p:nvSpPr>
        <p:spPr/>
        <p:txBody>
          <a:bodyPr/>
          <a:lstStyle/>
          <a:p>
            <a:fld id="{68A8D22E-6BC5-9E47-900C-2BB94685D9F5}" type="slidenum">
              <a:rPr lang="en-US" smtClean="0"/>
              <a:t>50</a:t>
            </a:fld>
            <a:endParaRPr lang="en-US"/>
          </a:p>
        </p:txBody>
      </p:sp>
    </p:spTree>
    <p:extLst>
      <p:ext uri="{BB962C8B-B14F-4D97-AF65-F5344CB8AC3E}">
        <p14:creationId xmlns:p14="http://schemas.microsoft.com/office/powerpoint/2010/main" val="42371655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2D11B-F4EC-36A5-B9D8-C54FA8FCDF7D}"/>
              </a:ext>
            </a:extLst>
          </p:cNvPr>
          <p:cNvSpPr>
            <a:spLocks noGrp="1"/>
          </p:cNvSpPr>
          <p:nvPr>
            <p:ph type="title"/>
          </p:nvPr>
        </p:nvSpPr>
        <p:spPr/>
        <p:txBody>
          <a:bodyPr>
            <a:normAutofit fontScale="90000"/>
          </a:bodyPr>
          <a:lstStyle/>
          <a:p>
            <a:pPr algn="ctr"/>
            <a:r>
              <a:rPr lang="en-US">
                <a:latin typeface="Arial"/>
                <a:cs typeface="Arial"/>
              </a:rPr>
              <a:t>LEAs with NI or NA Determination</a:t>
            </a:r>
            <a:br>
              <a:rPr lang="en-US"/>
            </a:br>
            <a:r>
              <a:rPr lang="en-US">
                <a:latin typeface="Arial"/>
                <a:cs typeface="Arial"/>
              </a:rPr>
              <a:t>Save the Dates!</a:t>
            </a:r>
          </a:p>
        </p:txBody>
      </p:sp>
      <p:pic>
        <p:nvPicPr>
          <p:cNvPr id="6" name="Picture 5" descr="map of Massachusetts with regions indicated">
            <a:extLst>
              <a:ext uri="{FF2B5EF4-FFF2-40B4-BE49-F238E27FC236}">
                <a16:creationId xmlns:a16="http://schemas.microsoft.com/office/drawing/2014/main" id="{506014C7-903F-3D72-A266-13A64577E385}"/>
              </a:ext>
            </a:extLst>
          </p:cNvPr>
          <p:cNvPicPr>
            <a:picLocks noChangeAspect="1"/>
          </p:cNvPicPr>
          <p:nvPr/>
        </p:nvPicPr>
        <p:blipFill>
          <a:blip r:embed="rId2"/>
          <a:stretch>
            <a:fillRect/>
          </a:stretch>
        </p:blipFill>
        <p:spPr>
          <a:xfrm rot="1169476">
            <a:off x="7676180" y="3468403"/>
            <a:ext cx="3613283" cy="2682179"/>
          </a:xfrm>
          <a:prstGeom prst="rect">
            <a:avLst/>
          </a:prstGeom>
          <a:ln w="76200">
            <a:solidFill>
              <a:schemeClr val="accent1"/>
            </a:solidFill>
          </a:ln>
        </p:spPr>
      </p:pic>
      <p:sp>
        <p:nvSpPr>
          <p:cNvPr id="3" name="Content Placeholder 2">
            <a:extLst>
              <a:ext uri="{FF2B5EF4-FFF2-40B4-BE49-F238E27FC236}">
                <a16:creationId xmlns:a16="http://schemas.microsoft.com/office/drawing/2014/main" id="{9C34EFBB-3CF2-FFE8-FC9F-3070E7C543D5}"/>
              </a:ext>
            </a:extLst>
          </p:cNvPr>
          <p:cNvSpPr>
            <a:spLocks noGrp="1"/>
          </p:cNvSpPr>
          <p:nvPr>
            <p:ph idx="1"/>
          </p:nvPr>
        </p:nvSpPr>
        <p:spPr>
          <a:xfrm>
            <a:off x="173179" y="1686951"/>
            <a:ext cx="11890665" cy="4414692"/>
          </a:xfrm>
        </p:spPr>
        <p:txBody>
          <a:bodyPr/>
          <a:lstStyle/>
          <a:p>
            <a:pPr marL="514350" lvl="0" indent="-514350">
              <a:lnSpc>
                <a:spcPct val="100000"/>
              </a:lnSpc>
              <a:spcBef>
                <a:spcPts val="0"/>
              </a:spcBef>
              <a:buFont typeface="+mj-lt"/>
              <a:buAutoNum type="arabicPeriod"/>
            </a:pPr>
            <a:r>
              <a:rPr lang="en-US" sz="3200"/>
              <a:t>Orientation Webinar – September 10, 2025, 11a.m.-12p.m.</a:t>
            </a:r>
          </a:p>
          <a:p>
            <a:pPr marL="514350" lvl="0" indent="-514350">
              <a:lnSpc>
                <a:spcPct val="100000"/>
              </a:lnSpc>
              <a:spcBef>
                <a:spcPts val="0"/>
              </a:spcBef>
              <a:buFont typeface="+mj-lt"/>
              <a:buAutoNum type="arabicPeriod"/>
            </a:pPr>
            <a:r>
              <a:rPr lang="en-US" sz="3200"/>
              <a:t>Office Hours – September 22, 2025, 2-3 p.m.</a:t>
            </a:r>
          </a:p>
          <a:p>
            <a:pPr marL="0" lvl="0" indent="0">
              <a:lnSpc>
                <a:spcPct val="100000"/>
              </a:lnSpc>
              <a:spcBef>
                <a:spcPts val="0"/>
              </a:spcBef>
              <a:buNone/>
            </a:pPr>
            <a:endParaRPr lang="en-US" sz="3200"/>
          </a:p>
          <a:p>
            <a:pPr marL="0" lvl="0" indent="0">
              <a:lnSpc>
                <a:spcPct val="100000"/>
              </a:lnSpc>
              <a:spcBef>
                <a:spcPts val="0"/>
              </a:spcBef>
              <a:buNone/>
            </a:pPr>
            <a:r>
              <a:rPr lang="en-US" sz="3200"/>
              <a:t>3. Fall In Person Regional Convenings</a:t>
            </a:r>
          </a:p>
          <a:p>
            <a:pPr marL="971550" lvl="1" indent="-514350">
              <a:lnSpc>
                <a:spcPct val="100000"/>
              </a:lnSpc>
              <a:spcBef>
                <a:spcPts val="0"/>
              </a:spcBef>
              <a:buFont typeface="+mj-lt"/>
              <a:buAutoNum type="alphaLcPeriod"/>
            </a:pPr>
            <a:r>
              <a:rPr lang="en-US" sz="2800" i="1">
                <a:solidFill>
                  <a:schemeClr val="accent5">
                    <a:lumMod val="75000"/>
                  </a:schemeClr>
                </a:solidFill>
                <a:latin typeface="Calibri"/>
              </a:rPr>
              <a:t>Southeast (Taunton): </a:t>
            </a:r>
            <a:r>
              <a:rPr lang="en-US" sz="2800">
                <a:latin typeface="Calibri"/>
              </a:rPr>
              <a:t>Oct. 7-8 &amp; Oct. 9 </a:t>
            </a:r>
          </a:p>
          <a:p>
            <a:pPr marL="971550" lvl="1" indent="-514350">
              <a:lnSpc>
                <a:spcPct val="100000"/>
              </a:lnSpc>
              <a:spcBef>
                <a:spcPts val="0"/>
              </a:spcBef>
              <a:buFont typeface="+mj-lt"/>
              <a:buAutoNum type="alphaLcPeriod"/>
            </a:pPr>
            <a:r>
              <a:rPr lang="en-US" sz="2800" i="1">
                <a:latin typeface="Calibri"/>
              </a:rPr>
              <a:t>Central/Northeast (Devens): </a:t>
            </a:r>
            <a:r>
              <a:rPr lang="en-US" sz="2800">
                <a:latin typeface="Calibri"/>
              </a:rPr>
              <a:t>Oct. 14-15 &amp; Oct. 16 </a:t>
            </a:r>
          </a:p>
          <a:p>
            <a:pPr marL="457200" lvl="1" indent="0">
              <a:lnSpc>
                <a:spcPct val="100000"/>
              </a:lnSpc>
              <a:spcBef>
                <a:spcPts val="0"/>
              </a:spcBef>
              <a:buNone/>
            </a:pPr>
            <a:r>
              <a:rPr lang="en-US" sz="2800" b="1" i="1">
                <a:solidFill>
                  <a:schemeClr val="tx1"/>
                </a:solidFill>
                <a:latin typeface="Calibri"/>
              </a:rPr>
              <a:t>OR</a:t>
            </a:r>
          </a:p>
          <a:p>
            <a:pPr marL="457200" lvl="1" indent="0">
              <a:lnSpc>
                <a:spcPct val="100000"/>
              </a:lnSpc>
              <a:spcBef>
                <a:spcPts val="0"/>
              </a:spcBef>
              <a:buNone/>
            </a:pPr>
            <a:r>
              <a:rPr lang="en-US" sz="2800">
                <a:latin typeface="Calibri"/>
              </a:rPr>
              <a:t>c.  </a:t>
            </a:r>
            <a:r>
              <a:rPr lang="en-US" sz="2800" i="1">
                <a:solidFill>
                  <a:schemeClr val="accent6">
                    <a:lumMod val="75000"/>
                  </a:schemeClr>
                </a:solidFill>
                <a:latin typeface="Calibri"/>
              </a:rPr>
              <a:t>West (Holyoke): </a:t>
            </a:r>
            <a:r>
              <a:rPr lang="en-US" sz="2800">
                <a:latin typeface="Calibri"/>
              </a:rPr>
              <a:t>Oct. 21-22 &amp; Oct. 23 </a:t>
            </a:r>
          </a:p>
        </p:txBody>
      </p:sp>
      <p:sp>
        <p:nvSpPr>
          <p:cNvPr id="4" name="Slide Number Placeholder 3">
            <a:extLst>
              <a:ext uri="{FF2B5EF4-FFF2-40B4-BE49-F238E27FC236}">
                <a16:creationId xmlns:a16="http://schemas.microsoft.com/office/drawing/2014/main" id="{775457AF-0AD1-0F93-F3E8-E01A980C1A02}"/>
              </a:ext>
            </a:extLst>
          </p:cNvPr>
          <p:cNvSpPr>
            <a:spLocks noGrp="1"/>
          </p:cNvSpPr>
          <p:nvPr>
            <p:ph type="sldNum" sz="quarter" idx="12"/>
          </p:nvPr>
        </p:nvSpPr>
        <p:spPr/>
        <p:txBody>
          <a:bodyPr/>
          <a:lstStyle/>
          <a:p>
            <a:fld id="{68A8D22E-6BC5-9E47-900C-2BB94685D9F5}" type="slidenum">
              <a:rPr lang="en-US" smtClean="0"/>
              <a:t>51</a:t>
            </a:fld>
            <a:endParaRPr lang="en-US"/>
          </a:p>
        </p:txBody>
      </p:sp>
    </p:spTree>
    <p:extLst>
      <p:ext uri="{BB962C8B-B14F-4D97-AF65-F5344CB8AC3E}">
        <p14:creationId xmlns:p14="http://schemas.microsoft.com/office/powerpoint/2010/main" val="2352769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1CA93-EC8B-875A-12FC-1026BDB5C984}"/>
              </a:ext>
            </a:extLst>
          </p:cNvPr>
          <p:cNvSpPr>
            <a:spLocks noGrp="1"/>
          </p:cNvSpPr>
          <p:nvPr>
            <p:ph type="title"/>
          </p:nvPr>
        </p:nvSpPr>
        <p:spPr/>
        <p:txBody>
          <a:bodyPr>
            <a:normAutofit/>
          </a:bodyPr>
          <a:lstStyle/>
          <a:p>
            <a:r>
              <a:rPr lang="en-US"/>
              <a:t>Special Education Staff and Leaders</a:t>
            </a:r>
          </a:p>
        </p:txBody>
      </p:sp>
      <p:sp>
        <p:nvSpPr>
          <p:cNvPr id="3" name="Content Placeholder 2">
            <a:extLst>
              <a:ext uri="{FF2B5EF4-FFF2-40B4-BE49-F238E27FC236}">
                <a16:creationId xmlns:a16="http://schemas.microsoft.com/office/drawing/2014/main" id="{2F1A389B-B022-2E5C-B013-4FB05A45C3EF}"/>
              </a:ext>
            </a:extLst>
          </p:cNvPr>
          <p:cNvSpPr>
            <a:spLocks noGrp="1"/>
          </p:cNvSpPr>
          <p:nvPr>
            <p:ph idx="1"/>
          </p:nvPr>
        </p:nvSpPr>
        <p:spPr/>
        <p:txBody>
          <a:bodyPr/>
          <a:lstStyle/>
          <a:p>
            <a:pPr marL="0" indent="0">
              <a:buNone/>
            </a:pPr>
            <a:r>
              <a:rPr lang="en-US" b="1"/>
              <a:t>Professional Development and Leadership Institutes</a:t>
            </a:r>
          </a:p>
          <a:p>
            <a:r>
              <a:rPr lang="en-US"/>
              <a:t>Early Childhood</a:t>
            </a:r>
          </a:p>
          <a:p>
            <a:r>
              <a:rPr lang="en-US"/>
              <a:t>Educational Team Leaders</a:t>
            </a:r>
          </a:p>
          <a:p>
            <a:r>
              <a:rPr lang="en-US"/>
              <a:t>New Directors/Experienced Directors</a:t>
            </a:r>
          </a:p>
          <a:p>
            <a:r>
              <a:rPr lang="en-US"/>
              <a:t>Paraprofessionals</a:t>
            </a:r>
          </a:p>
          <a:p>
            <a:endParaRPr lang="en-US"/>
          </a:p>
          <a:p>
            <a:r>
              <a:rPr lang="en-US"/>
              <a:t>Focus on Principal Leadership in Special Education</a:t>
            </a:r>
          </a:p>
          <a:p>
            <a:pPr lvl="1"/>
            <a:r>
              <a:rPr lang="en-US"/>
              <a:t>Stay tuned for more information!</a:t>
            </a:r>
          </a:p>
        </p:txBody>
      </p:sp>
      <p:sp>
        <p:nvSpPr>
          <p:cNvPr id="4" name="Slide Number Placeholder 3">
            <a:extLst>
              <a:ext uri="{FF2B5EF4-FFF2-40B4-BE49-F238E27FC236}">
                <a16:creationId xmlns:a16="http://schemas.microsoft.com/office/drawing/2014/main" id="{AA82F384-6A5E-8DF9-4827-1AC9933FA4A2}"/>
              </a:ext>
            </a:extLst>
          </p:cNvPr>
          <p:cNvSpPr>
            <a:spLocks noGrp="1"/>
          </p:cNvSpPr>
          <p:nvPr>
            <p:ph type="sldNum" sz="quarter" idx="12"/>
          </p:nvPr>
        </p:nvSpPr>
        <p:spPr/>
        <p:txBody>
          <a:bodyPr/>
          <a:lstStyle/>
          <a:p>
            <a:fld id="{68A8D22E-6BC5-9E47-900C-2BB94685D9F5}" type="slidenum">
              <a:rPr lang="en-US" smtClean="0"/>
              <a:t>52</a:t>
            </a:fld>
            <a:endParaRPr lang="en-US"/>
          </a:p>
        </p:txBody>
      </p:sp>
    </p:spTree>
    <p:extLst>
      <p:ext uri="{BB962C8B-B14F-4D97-AF65-F5344CB8AC3E}">
        <p14:creationId xmlns:p14="http://schemas.microsoft.com/office/powerpoint/2010/main" val="10103898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6AB2B-9E86-B31F-8494-E95DE385C2EA}"/>
              </a:ext>
            </a:extLst>
          </p:cNvPr>
          <p:cNvSpPr>
            <a:spLocks noGrp="1"/>
          </p:cNvSpPr>
          <p:nvPr>
            <p:ph type="ctrTitle"/>
          </p:nvPr>
        </p:nvSpPr>
        <p:spPr>
          <a:xfrm>
            <a:off x="342900" y="873824"/>
            <a:ext cx="11693588" cy="2560638"/>
          </a:xfrm>
        </p:spPr>
        <p:txBody>
          <a:bodyPr>
            <a:normAutofit/>
          </a:bodyPr>
          <a:lstStyle/>
          <a:p>
            <a:r>
              <a:rPr lang="en-US" sz="4400" b="1"/>
              <a:t>Dispute </a:t>
            </a:r>
            <a:r>
              <a:rPr lang="en-US" sz="4400" b="1">
                <a:latin typeface="Arial"/>
                <a:cs typeface="Arial"/>
              </a:rPr>
              <a:t>Resolution</a:t>
            </a:r>
            <a:endParaRPr lang="en-US" b="1"/>
          </a:p>
        </p:txBody>
      </p:sp>
    </p:spTree>
    <p:extLst>
      <p:ext uri="{BB962C8B-B14F-4D97-AF65-F5344CB8AC3E}">
        <p14:creationId xmlns:p14="http://schemas.microsoft.com/office/powerpoint/2010/main" val="10888953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914B8FDF-355F-D6A7-A457-DD5DD103A286}"/>
              </a:ext>
            </a:extLst>
          </p:cNvPr>
          <p:cNvSpPr>
            <a:spLocks noGrp="1"/>
          </p:cNvSpPr>
          <p:nvPr>
            <p:ph type="title"/>
          </p:nvPr>
        </p:nvSpPr>
        <p:spPr>
          <a:xfrm>
            <a:off x="430369" y="139746"/>
            <a:ext cx="11322513" cy="1042852"/>
          </a:xfrm>
        </p:spPr>
        <p:txBody>
          <a:bodyPr>
            <a:normAutofit fontScale="90000"/>
          </a:bodyPr>
          <a:lstStyle/>
          <a:p>
            <a:r>
              <a:rPr lang="en-US">
                <a:latin typeface="Arial"/>
                <a:cs typeface="Arial"/>
              </a:rPr>
              <a:t>PRS Complaint Intakes Received FY10-FY25</a:t>
            </a:r>
          </a:p>
        </p:txBody>
      </p:sp>
      <p:graphicFrame>
        <p:nvGraphicFramePr>
          <p:cNvPr id="6" name="Chart 5" descr="Line graph indicating an increase in referrals from fewer than 500 in FY10 to over 2000 in FY25">
            <a:extLst>
              <a:ext uri="{FF2B5EF4-FFF2-40B4-BE49-F238E27FC236}">
                <a16:creationId xmlns:a16="http://schemas.microsoft.com/office/drawing/2014/main" id="{290D751D-02D5-0D7E-EC8A-B253D1D59174}"/>
              </a:ext>
            </a:extLst>
          </p:cNvPr>
          <p:cNvGraphicFramePr/>
          <p:nvPr>
            <p:extLst>
              <p:ext uri="{D42A27DB-BD31-4B8C-83A1-F6EECF244321}">
                <p14:modId xmlns:p14="http://schemas.microsoft.com/office/powerpoint/2010/main" val="1980398430"/>
              </p:ext>
            </p:extLst>
          </p:nvPr>
        </p:nvGraphicFramePr>
        <p:xfrm>
          <a:off x="0" y="1045029"/>
          <a:ext cx="12311743" cy="50995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2093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8BAD3-FAB1-61D5-0FC4-FDD7B767CE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DABDAE-CBE4-1A80-C03E-441999C3E8AF}"/>
              </a:ext>
            </a:extLst>
          </p:cNvPr>
          <p:cNvSpPr>
            <a:spLocks noGrp="1"/>
          </p:cNvSpPr>
          <p:nvPr>
            <p:ph type="title"/>
          </p:nvPr>
        </p:nvSpPr>
        <p:spPr/>
        <p:txBody>
          <a:bodyPr>
            <a:normAutofit/>
          </a:bodyPr>
          <a:lstStyle/>
          <a:p>
            <a:r>
              <a:rPr lang="en-US">
                <a:latin typeface="Arial"/>
                <a:cs typeface="Arial"/>
              </a:rPr>
              <a:t>PRS Updates</a:t>
            </a:r>
          </a:p>
        </p:txBody>
      </p:sp>
      <p:sp>
        <p:nvSpPr>
          <p:cNvPr id="3" name="Content Placeholder 2">
            <a:extLst>
              <a:ext uri="{FF2B5EF4-FFF2-40B4-BE49-F238E27FC236}">
                <a16:creationId xmlns:a16="http://schemas.microsoft.com/office/drawing/2014/main" id="{9BB799CC-104B-D761-4EB5-C198A5A9421A}"/>
              </a:ext>
            </a:extLst>
          </p:cNvPr>
          <p:cNvSpPr>
            <a:spLocks noGrp="1"/>
          </p:cNvSpPr>
          <p:nvPr>
            <p:ph idx="1"/>
          </p:nvPr>
        </p:nvSpPr>
        <p:spPr/>
        <p:txBody>
          <a:bodyPr vert="horz" lIns="91440" tIns="45720" rIns="91440" bIns="45720" rtlCol="0" anchor="t">
            <a:noAutofit/>
          </a:bodyPr>
          <a:lstStyle/>
          <a:p>
            <a:r>
              <a:rPr lang="en-US">
                <a:latin typeface="Arial"/>
                <a:cs typeface="Arial"/>
              </a:rPr>
              <a:t>Updated our PRS Technical Assistance telephone system to support language access. </a:t>
            </a:r>
          </a:p>
          <a:p>
            <a:r>
              <a:rPr lang="en-US">
                <a:latin typeface="Arial"/>
                <a:cs typeface="Arial"/>
              </a:rPr>
              <a:t>Continued internal targeted effort to resolve overdue SE complaints. </a:t>
            </a:r>
          </a:p>
          <a:p>
            <a:pPr lvl="1"/>
            <a:r>
              <a:rPr lang="en-US" i="1">
                <a:latin typeface="Arial"/>
                <a:cs typeface="Arial"/>
              </a:rPr>
              <a:t>Have the parties resolved the dispute raised in the complaint?  </a:t>
            </a:r>
          </a:p>
          <a:p>
            <a:r>
              <a:rPr lang="en-US"/>
              <a:t>Expect alternative investigation approaches that, at a minimum: </a:t>
            </a:r>
          </a:p>
          <a:p>
            <a:pPr lvl="1"/>
            <a:r>
              <a:rPr lang="en-US"/>
              <a:t>Provides the Complainant an opportunity to provide additional information; </a:t>
            </a:r>
          </a:p>
          <a:p>
            <a:pPr lvl="1"/>
            <a:r>
              <a:rPr lang="en-US"/>
              <a:t>Provides the District with the opportunity to respond to the complaint. </a:t>
            </a:r>
          </a:p>
          <a:p>
            <a:r>
              <a:rPr lang="en-US"/>
              <a:t>Anticipate a change to the PRS intake process. </a:t>
            </a:r>
          </a:p>
        </p:txBody>
      </p:sp>
      <p:sp>
        <p:nvSpPr>
          <p:cNvPr id="4" name="Slide Number Placeholder 3">
            <a:extLst>
              <a:ext uri="{FF2B5EF4-FFF2-40B4-BE49-F238E27FC236}">
                <a16:creationId xmlns:a16="http://schemas.microsoft.com/office/drawing/2014/main" id="{A89B47F6-7271-C577-C492-95ADE0C477F5}"/>
              </a:ext>
            </a:extLst>
          </p:cNvPr>
          <p:cNvSpPr>
            <a:spLocks noGrp="1"/>
          </p:cNvSpPr>
          <p:nvPr>
            <p:ph type="sldNum" sz="quarter" idx="12"/>
          </p:nvPr>
        </p:nvSpPr>
        <p:spPr/>
        <p:txBody>
          <a:bodyPr/>
          <a:lstStyle/>
          <a:p>
            <a:fld id="{68A8D22E-6BC5-9E47-900C-2BB94685D9F5}" type="slidenum">
              <a:rPr lang="en-US" smtClean="0"/>
              <a:t>55</a:t>
            </a:fld>
            <a:endParaRPr lang="en-US"/>
          </a:p>
        </p:txBody>
      </p:sp>
    </p:spTree>
    <p:extLst>
      <p:ext uri="{BB962C8B-B14F-4D97-AF65-F5344CB8AC3E}">
        <p14:creationId xmlns:p14="http://schemas.microsoft.com/office/powerpoint/2010/main" val="33009817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52F40-9A0E-1083-FE91-9D8F9855D3D4}"/>
              </a:ext>
            </a:extLst>
          </p:cNvPr>
          <p:cNvSpPr>
            <a:spLocks noGrp="1"/>
          </p:cNvSpPr>
          <p:nvPr>
            <p:ph type="title"/>
          </p:nvPr>
        </p:nvSpPr>
        <p:spPr>
          <a:xfrm>
            <a:off x="173179" y="308699"/>
            <a:ext cx="10322101" cy="861002"/>
          </a:xfrm>
        </p:spPr>
        <p:txBody>
          <a:bodyPr>
            <a:normAutofit fontScale="90000"/>
          </a:bodyPr>
          <a:lstStyle/>
          <a:p>
            <a:r>
              <a:rPr lang="en-US"/>
              <a:t>Top Complaint Concerns &amp; Strategies to Address Them </a:t>
            </a:r>
          </a:p>
        </p:txBody>
      </p:sp>
      <p:sp>
        <p:nvSpPr>
          <p:cNvPr id="3" name="Content Placeholder 2">
            <a:extLst>
              <a:ext uri="{FF2B5EF4-FFF2-40B4-BE49-F238E27FC236}">
                <a16:creationId xmlns:a16="http://schemas.microsoft.com/office/drawing/2014/main" id="{26479D5F-2740-AB60-0342-F7BB4EE8EFFA}"/>
              </a:ext>
            </a:extLst>
          </p:cNvPr>
          <p:cNvSpPr>
            <a:spLocks noGrp="1"/>
          </p:cNvSpPr>
          <p:nvPr>
            <p:ph idx="1"/>
          </p:nvPr>
        </p:nvSpPr>
        <p:spPr>
          <a:xfrm>
            <a:off x="226638" y="1545621"/>
            <a:ext cx="11738724" cy="4836245"/>
          </a:xfrm>
        </p:spPr>
        <p:txBody>
          <a:bodyPr>
            <a:normAutofit fontScale="92500" lnSpcReduction="10000"/>
          </a:bodyPr>
          <a:lstStyle/>
          <a:p>
            <a:pPr marL="0" indent="0">
              <a:buNone/>
            </a:pPr>
            <a:r>
              <a:rPr lang="en-US">
                <a:latin typeface="Arial"/>
                <a:cs typeface="Arial"/>
              </a:rPr>
              <a:t>Special Education Procedural Concerns (ex., Evaluation timeline, IEP Development) </a:t>
            </a:r>
          </a:p>
          <a:p>
            <a:pPr lvl="2"/>
            <a:r>
              <a:rPr lang="en-US" sz="2400">
                <a:latin typeface="Arial"/>
                <a:cs typeface="Arial"/>
              </a:rPr>
              <a:t>Use Notices of District Action to memorialize what happened (and why)</a:t>
            </a:r>
          </a:p>
          <a:p>
            <a:pPr lvl="2"/>
            <a:r>
              <a:rPr lang="en-US" sz="2400">
                <a:latin typeface="Arial"/>
                <a:cs typeface="Arial"/>
              </a:rPr>
              <a:t>Remind teams about requirements related to the use of SLD forms</a:t>
            </a:r>
          </a:p>
          <a:p>
            <a:pPr marL="0" indent="0">
              <a:buNone/>
            </a:pPr>
            <a:r>
              <a:rPr lang="en-US">
                <a:latin typeface="Arial"/>
                <a:cs typeface="Arial"/>
              </a:rPr>
              <a:t>Special Education Implementation (ex., Provision of related services, accommodations) </a:t>
            </a:r>
          </a:p>
          <a:p>
            <a:pPr lvl="1"/>
            <a:r>
              <a:rPr lang="en-US">
                <a:latin typeface="Arial"/>
                <a:cs typeface="Arial"/>
              </a:rPr>
              <a:t>Keep records or logs of services provided and/or missed</a:t>
            </a:r>
          </a:p>
          <a:p>
            <a:pPr lvl="1"/>
            <a:r>
              <a:rPr lang="en-US">
                <a:latin typeface="Arial"/>
                <a:cs typeface="Arial"/>
              </a:rPr>
              <a:t>Engage families in discussions about how accommodations will be provided, and periodically check in with them</a:t>
            </a:r>
          </a:p>
          <a:p>
            <a:pPr marL="0" indent="0">
              <a:buNone/>
            </a:pPr>
            <a:r>
              <a:rPr lang="en-US">
                <a:latin typeface="Arial"/>
                <a:cs typeface="Arial"/>
              </a:rPr>
              <a:t>Bullying</a:t>
            </a:r>
          </a:p>
          <a:p>
            <a:pPr lvl="1"/>
            <a:r>
              <a:rPr lang="en-US">
                <a:latin typeface="Arial"/>
                <a:cs typeface="Arial"/>
              </a:rPr>
              <a:t>Encourage real-time communication between building-based leadership and special education teams if a student supported by an IEP is a party to alleged bullying</a:t>
            </a:r>
          </a:p>
          <a:p>
            <a:pPr lvl="2"/>
            <a:r>
              <a:rPr lang="en-US">
                <a:latin typeface="Arial"/>
                <a:cs typeface="Arial"/>
              </a:rPr>
              <a:t>SE Team consideration: whether steps need to be taken to address FAPE for the involved student? </a:t>
            </a:r>
            <a:endParaRPr lang="en-US"/>
          </a:p>
        </p:txBody>
      </p:sp>
      <p:sp>
        <p:nvSpPr>
          <p:cNvPr id="4" name="Slide Number Placeholder 3">
            <a:extLst>
              <a:ext uri="{FF2B5EF4-FFF2-40B4-BE49-F238E27FC236}">
                <a16:creationId xmlns:a16="http://schemas.microsoft.com/office/drawing/2014/main" id="{C8C29C90-F3A7-FD66-B95C-545D04A49178}"/>
              </a:ext>
            </a:extLst>
          </p:cNvPr>
          <p:cNvSpPr>
            <a:spLocks noGrp="1"/>
          </p:cNvSpPr>
          <p:nvPr>
            <p:ph type="sldNum" sz="quarter" idx="12"/>
          </p:nvPr>
        </p:nvSpPr>
        <p:spPr/>
        <p:txBody>
          <a:bodyPr/>
          <a:lstStyle/>
          <a:p>
            <a:fld id="{68A8D22E-6BC5-9E47-900C-2BB94685D9F5}" type="slidenum">
              <a:rPr lang="en-US" smtClean="0"/>
              <a:pPr/>
              <a:t>56</a:t>
            </a:fld>
            <a:endParaRPr lang="en-US"/>
          </a:p>
        </p:txBody>
      </p:sp>
    </p:spTree>
    <p:extLst>
      <p:ext uri="{BB962C8B-B14F-4D97-AF65-F5344CB8AC3E}">
        <p14:creationId xmlns:p14="http://schemas.microsoft.com/office/powerpoint/2010/main" val="725848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4A90C3-BB29-75C3-D723-724782011512}"/>
              </a:ext>
            </a:extLst>
          </p:cNvPr>
          <p:cNvSpPr>
            <a:spLocks noGrp="1"/>
          </p:cNvSpPr>
          <p:nvPr>
            <p:ph type="title"/>
          </p:nvPr>
        </p:nvSpPr>
        <p:spPr/>
        <p:txBody>
          <a:bodyPr/>
          <a:lstStyle/>
          <a:p>
            <a:r>
              <a:rPr lang="en-US"/>
              <a:t>Tips for Navigating PRS </a:t>
            </a:r>
          </a:p>
        </p:txBody>
      </p:sp>
      <p:sp>
        <p:nvSpPr>
          <p:cNvPr id="6" name="Content Placeholder 5">
            <a:extLst>
              <a:ext uri="{FF2B5EF4-FFF2-40B4-BE49-F238E27FC236}">
                <a16:creationId xmlns:a16="http://schemas.microsoft.com/office/drawing/2014/main" id="{FC9DC110-5E3B-FE09-7C4A-4A73BC97236F}"/>
              </a:ext>
            </a:extLst>
          </p:cNvPr>
          <p:cNvSpPr>
            <a:spLocks noGrp="1"/>
          </p:cNvSpPr>
          <p:nvPr>
            <p:ph idx="1"/>
          </p:nvPr>
        </p:nvSpPr>
        <p:spPr/>
        <p:txBody>
          <a:bodyPr>
            <a:normAutofit/>
          </a:bodyPr>
          <a:lstStyle/>
          <a:p>
            <a:r>
              <a:rPr lang="en-US" b="1">
                <a:latin typeface="Aptos" panose="020B0004020202020204" pitchFamily="34" charset="0"/>
              </a:rPr>
              <a:t>Communicate</a:t>
            </a:r>
            <a:r>
              <a:rPr lang="en-US">
                <a:latin typeface="Aptos" panose="020B0004020202020204" pitchFamily="34" charset="0"/>
              </a:rPr>
              <a:t> with the specialist assigned to the complaint. </a:t>
            </a:r>
          </a:p>
          <a:p>
            <a:pPr lvl="1"/>
            <a:r>
              <a:rPr lang="en-US">
                <a:latin typeface="Aptos" panose="020B0004020202020204" pitchFamily="34" charset="0"/>
              </a:rPr>
              <a:t>What information may not be captured by documentation? </a:t>
            </a:r>
          </a:p>
          <a:p>
            <a:pPr lvl="1"/>
            <a:r>
              <a:rPr lang="en-US">
                <a:latin typeface="Aptos" panose="020B0004020202020204" pitchFamily="34" charset="0"/>
              </a:rPr>
              <a:t>Who in the District should the specialist speak with about the complaint? </a:t>
            </a:r>
          </a:p>
          <a:p>
            <a:r>
              <a:rPr lang="en-US">
                <a:latin typeface="Aptos" panose="020B0004020202020204" pitchFamily="34" charset="0"/>
              </a:rPr>
              <a:t>Parties are encouraged to continue to </a:t>
            </a:r>
            <a:r>
              <a:rPr lang="en-US" b="1">
                <a:latin typeface="Aptos" panose="020B0004020202020204" pitchFamily="34" charset="0"/>
              </a:rPr>
              <a:t>work together </a:t>
            </a:r>
            <a:r>
              <a:rPr lang="en-US">
                <a:latin typeface="Aptos" panose="020B0004020202020204" pitchFamily="34" charset="0"/>
              </a:rPr>
              <a:t>to resolve their disputes before, during, and after a complaint has been filed. </a:t>
            </a:r>
          </a:p>
          <a:p>
            <a:pPr lvl="1"/>
            <a:r>
              <a:rPr lang="en-US">
                <a:latin typeface="Aptos" panose="020B0004020202020204" pitchFamily="34" charset="0"/>
              </a:rPr>
              <a:t>A complainant can withdraw </a:t>
            </a:r>
            <a:r>
              <a:rPr lang="en-US" i="1">
                <a:latin typeface="Aptos" panose="020B0004020202020204" pitchFamily="34" charset="0"/>
              </a:rPr>
              <a:t>some or all </a:t>
            </a:r>
            <a:r>
              <a:rPr lang="en-US">
                <a:latin typeface="Aptos" panose="020B0004020202020204" pitchFamily="34" charset="0"/>
              </a:rPr>
              <a:t>their concerns at any time before a determination.</a:t>
            </a:r>
          </a:p>
          <a:p>
            <a:pPr lvl="2"/>
            <a:r>
              <a:rPr lang="en-US" sz="2800">
                <a:latin typeface="Aptos" panose="020B0004020202020204" pitchFamily="34" charset="0"/>
                <a:hlinkClick r:id="rId2"/>
              </a:rPr>
              <a:t>Local Agreement Form </a:t>
            </a:r>
            <a:r>
              <a:rPr lang="en-US" sz="2800">
                <a:latin typeface="Aptos" panose="020B0004020202020204" pitchFamily="34" charset="0"/>
              </a:rPr>
              <a:t>or Email to the Specialist</a:t>
            </a:r>
          </a:p>
          <a:p>
            <a:pPr marL="0" indent="0">
              <a:buNone/>
            </a:pPr>
            <a:endParaRPr lang="en-US">
              <a:latin typeface="Aptos" panose="020B0004020202020204" pitchFamily="34" charset="0"/>
              <a:hlinkClick r:id="rId3"/>
            </a:endParaRPr>
          </a:p>
          <a:p>
            <a:pPr marL="0" indent="0" algn="ctr">
              <a:buNone/>
            </a:pPr>
            <a:r>
              <a:rPr lang="en-US">
                <a:latin typeface="Aptos" panose="020B0004020202020204" pitchFamily="34" charset="0"/>
                <a:hlinkClick r:id="rId3"/>
              </a:rPr>
              <a:t>DESECompliance@mass.gov</a:t>
            </a:r>
            <a:r>
              <a:rPr lang="en-US">
                <a:latin typeface="Aptos" panose="020B0004020202020204" pitchFamily="34" charset="0"/>
              </a:rPr>
              <a:t> </a:t>
            </a:r>
          </a:p>
          <a:p>
            <a:endParaRPr lang="en-US"/>
          </a:p>
        </p:txBody>
      </p:sp>
      <p:sp>
        <p:nvSpPr>
          <p:cNvPr id="4" name="Slide Number Placeholder 3">
            <a:extLst>
              <a:ext uri="{FF2B5EF4-FFF2-40B4-BE49-F238E27FC236}">
                <a16:creationId xmlns:a16="http://schemas.microsoft.com/office/drawing/2014/main" id="{F9314638-1DEB-1AD3-27B8-D7E580DA33C1}"/>
              </a:ext>
            </a:extLst>
          </p:cNvPr>
          <p:cNvSpPr>
            <a:spLocks noGrp="1"/>
          </p:cNvSpPr>
          <p:nvPr>
            <p:ph type="sldNum" sz="quarter" idx="12"/>
          </p:nvPr>
        </p:nvSpPr>
        <p:spPr/>
        <p:txBody>
          <a:bodyPr/>
          <a:lstStyle/>
          <a:p>
            <a:fld id="{68A8D22E-6BC5-9E47-900C-2BB94685D9F5}" type="slidenum">
              <a:rPr lang="en-US" smtClean="0"/>
              <a:t>57</a:t>
            </a:fld>
            <a:endParaRPr lang="en-US"/>
          </a:p>
        </p:txBody>
      </p:sp>
    </p:spTree>
    <p:extLst>
      <p:ext uri="{BB962C8B-B14F-4D97-AF65-F5344CB8AC3E}">
        <p14:creationId xmlns:p14="http://schemas.microsoft.com/office/powerpoint/2010/main" val="18369402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CCB73-9665-626D-0751-68708DDB27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6D034C-54DA-430C-6C62-9E64D480783E}"/>
              </a:ext>
            </a:extLst>
          </p:cNvPr>
          <p:cNvSpPr>
            <a:spLocks noGrp="1"/>
          </p:cNvSpPr>
          <p:nvPr>
            <p:ph type="ctrTitle"/>
          </p:nvPr>
        </p:nvSpPr>
        <p:spPr>
          <a:xfrm>
            <a:off x="342900" y="873824"/>
            <a:ext cx="11693588" cy="2560638"/>
          </a:xfrm>
        </p:spPr>
        <p:txBody>
          <a:bodyPr>
            <a:normAutofit/>
          </a:bodyPr>
          <a:lstStyle/>
          <a:p>
            <a:r>
              <a:rPr lang="en-US" sz="4400" b="1"/>
              <a:t>IDEA Data and Fiscal</a:t>
            </a:r>
            <a:endParaRPr lang="en-US"/>
          </a:p>
        </p:txBody>
      </p:sp>
    </p:spTree>
    <p:extLst>
      <p:ext uri="{BB962C8B-B14F-4D97-AF65-F5344CB8AC3E}">
        <p14:creationId xmlns:p14="http://schemas.microsoft.com/office/powerpoint/2010/main" val="6030206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A5874-6893-381D-B184-94C15D982317}"/>
              </a:ext>
            </a:extLst>
          </p:cNvPr>
          <p:cNvSpPr>
            <a:spLocks noGrp="1"/>
          </p:cNvSpPr>
          <p:nvPr>
            <p:ph type="title"/>
          </p:nvPr>
        </p:nvSpPr>
        <p:spPr/>
        <p:txBody>
          <a:bodyPr>
            <a:normAutofit fontScale="90000"/>
          </a:bodyPr>
          <a:lstStyle/>
          <a:p>
            <a:r>
              <a:rPr lang="en-US"/>
              <a:t>Indicator 14: Post-school Outcomes Data Collection</a:t>
            </a:r>
          </a:p>
        </p:txBody>
      </p:sp>
      <p:sp>
        <p:nvSpPr>
          <p:cNvPr id="3" name="Content Placeholder 2">
            <a:extLst>
              <a:ext uri="{FF2B5EF4-FFF2-40B4-BE49-F238E27FC236}">
                <a16:creationId xmlns:a16="http://schemas.microsoft.com/office/drawing/2014/main" id="{B756EED6-B8E2-20AE-E4AD-36994C6DEAF3}"/>
              </a:ext>
            </a:extLst>
          </p:cNvPr>
          <p:cNvSpPr>
            <a:spLocks noGrp="1"/>
          </p:cNvSpPr>
          <p:nvPr>
            <p:ph idx="1"/>
          </p:nvPr>
        </p:nvSpPr>
        <p:spPr/>
        <p:txBody>
          <a:bodyPr/>
          <a:lstStyle/>
          <a:p>
            <a:r>
              <a:rPr lang="en-US"/>
              <a:t>As a reminder, this year’s shortened data collection period for Indicator 14: Post-School Outcomes is scheduled to end on</a:t>
            </a:r>
            <a:r>
              <a:rPr lang="en-US" b="1"/>
              <a:t> Monday, September 22, 2025</a:t>
            </a:r>
            <a:r>
              <a:rPr lang="en-US"/>
              <a:t>. </a:t>
            </a:r>
          </a:p>
          <a:p>
            <a:r>
              <a:rPr lang="en-US" b="1"/>
              <a:t>New to Indicator 14 data collection? Or not sure where to begin?</a:t>
            </a:r>
            <a:r>
              <a:rPr lang="en-US"/>
              <a:t> A great resource is our updated </a:t>
            </a:r>
            <a:r>
              <a:rPr lang="en-US" u="sng">
                <a:solidFill>
                  <a:srgbClr val="347AB6"/>
                </a:solidFill>
                <a:hlinkClick r:id="rId2">
                  <a:extLst>
                    <a:ext uri="{A12FA001-AC4F-418D-AE19-62706E023703}">
                      <ahyp:hlinkClr xmlns:ahyp="http://schemas.microsoft.com/office/drawing/2018/hyperlinkcolor" val="tx"/>
                    </a:ext>
                  </a:extLst>
                </a:hlinkClick>
              </a:rPr>
              <a:t>FFY 2024 Indicator 14 Step-by-Step Instructions and Guidance</a:t>
            </a:r>
            <a:r>
              <a:rPr lang="en-US">
                <a:solidFill>
                  <a:srgbClr val="347AB6"/>
                </a:solidFill>
              </a:rPr>
              <a:t> </a:t>
            </a:r>
            <a:r>
              <a:rPr lang="en-US"/>
              <a:t>on our </a:t>
            </a:r>
            <a:r>
              <a:rPr lang="en-US" u="sng">
                <a:solidFill>
                  <a:srgbClr val="347AB6"/>
                </a:solidFill>
                <a:hlinkClick r:id="rId3">
                  <a:extLst>
                    <a:ext uri="{A12FA001-AC4F-418D-AE19-62706E023703}">
                      <ahyp:hlinkClr xmlns:ahyp="http://schemas.microsoft.com/office/drawing/2018/hyperlinkcolor" val="tx"/>
                    </a:ext>
                  </a:extLst>
                </a:hlinkClick>
              </a:rPr>
              <a:t>Indicator 14 web page</a:t>
            </a:r>
            <a:r>
              <a:rPr lang="en-US">
                <a:solidFill>
                  <a:srgbClr val="347AB6"/>
                </a:solidFill>
              </a:rPr>
              <a:t>. </a:t>
            </a:r>
          </a:p>
          <a:p>
            <a:r>
              <a:rPr lang="en-US"/>
              <a:t>Still have questions? Please contact DESE’s Indicator 14 Data Collection team at </a:t>
            </a:r>
            <a:r>
              <a:rPr lang="en-US" u="sng">
                <a:solidFill>
                  <a:srgbClr val="347AB6"/>
                </a:solidFill>
                <a:hlinkClick r:id="rId4">
                  <a:extLst>
                    <a:ext uri="{A12FA001-AC4F-418D-AE19-62706E023703}">
                      <ahyp:hlinkClr xmlns:ahyp="http://schemas.microsoft.com/office/drawing/2018/hyperlinkcolor" val="tx"/>
                    </a:ext>
                  </a:extLst>
                </a:hlinkClick>
              </a:rPr>
              <a:t>IDEAdata@mass.gov</a:t>
            </a:r>
            <a:r>
              <a:rPr lang="en-US">
                <a:solidFill>
                  <a:srgbClr val="347AB6"/>
                </a:solidFill>
              </a:rPr>
              <a:t>. </a:t>
            </a:r>
          </a:p>
        </p:txBody>
      </p:sp>
      <p:sp>
        <p:nvSpPr>
          <p:cNvPr id="4" name="Slide Number Placeholder 3">
            <a:extLst>
              <a:ext uri="{FF2B5EF4-FFF2-40B4-BE49-F238E27FC236}">
                <a16:creationId xmlns:a16="http://schemas.microsoft.com/office/drawing/2014/main" id="{1F0E82C1-220C-55CF-9E27-15C443A7BB42}"/>
              </a:ext>
            </a:extLst>
          </p:cNvPr>
          <p:cNvSpPr>
            <a:spLocks noGrp="1"/>
          </p:cNvSpPr>
          <p:nvPr>
            <p:ph type="sldNum" sz="quarter" idx="12"/>
          </p:nvPr>
        </p:nvSpPr>
        <p:spPr/>
        <p:txBody>
          <a:bodyPr/>
          <a:lstStyle/>
          <a:p>
            <a:fld id="{68A8D22E-6BC5-9E47-900C-2BB94685D9F5}" type="slidenum">
              <a:rPr lang="en-US" smtClean="0"/>
              <a:t>59</a:t>
            </a:fld>
            <a:endParaRPr lang="en-US"/>
          </a:p>
        </p:txBody>
      </p:sp>
    </p:spTree>
    <p:extLst>
      <p:ext uri="{BB962C8B-B14F-4D97-AF65-F5344CB8AC3E}">
        <p14:creationId xmlns:p14="http://schemas.microsoft.com/office/powerpoint/2010/main" val="3852230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500AC3-6861-291E-01C4-F64A5EF03B4E}"/>
              </a:ext>
            </a:extLst>
          </p:cNvPr>
          <p:cNvSpPr>
            <a:spLocks noGrp="1"/>
          </p:cNvSpPr>
          <p:nvPr>
            <p:ph type="title"/>
          </p:nvPr>
        </p:nvSpPr>
        <p:spPr>
          <a:xfrm>
            <a:off x="770636" y="195020"/>
            <a:ext cx="10746450" cy="958866"/>
          </a:xfrm>
        </p:spPr>
        <p:txBody>
          <a:bodyPr vert="horz" lIns="91440" tIns="45720" rIns="91440" bIns="45720" rtlCol="0" anchor="b">
            <a:normAutofit/>
          </a:bodyPr>
          <a:lstStyle/>
          <a:p>
            <a:r>
              <a:rPr lang="en-US" sz="5400" kern="1200">
                <a:latin typeface="+mj-lt"/>
                <a:ea typeface="+mj-ea"/>
                <a:cs typeface="+mj-cs"/>
              </a:rPr>
              <a:t>General Supervision</a:t>
            </a:r>
          </a:p>
        </p:txBody>
      </p:sp>
      <p:sp>
        <p:nvSpPr>
          <p:cNvPr id="7" name="Text Placeholder 6">
            <a:extLst>
              <a:ext uri="{FF2B5EF4-FFF2-40B4-BE49-F238E27FC236}">
                <a16:creationId xmlns:a16="http://schemas.microsoft.com/office/drawing/2014/main" id="{7EB2AA37-EC57-1C51-BB9F-A95A2B5F0D6E}"/>
              </a:ext>
            </a:extLst>
          </p:cNvPr>
          <p:cNvSpPr>
            <a:spLocks noGrp="1"/>
          </p:cNvSpPr>
          <p:nvPr>
            <p:ph idx="1"/>
          </p:nvPr>
        </p:nvSpPr>
        <p:spPr>
          <a:xfrm>
            <a:off x="203200" y="2070100"/>
            <a:ext cx="4419600" cy="4592880"/>
          </a:xfrm>
        </p:spPr>
        <p:txBody>
          <a:bodyPr vert="horz" lIns="91440" tIns="45720" rIns="91440" bIns="45720" rtlCol="0" anchor="t">
            <a:noAutofit/>
          </a:bodyPr>
          <a:lstStyle/>
          <a:p>
            <a:r>
              <a:rPr lang="en-US" sz="2000" b="0" i="0">
                <a:effectLst/>
                <a:latin typeface="+mn-lt"/>
                <a:cs typeface="+mn-cs"/>
              </a:rPr>
              <a:t>As the State Educational Agency, the Massachusetts Department of Elementary and Secondary Education (DESE) has responsibility for general supervision under Part B of the Individuals with Disabilities Education Act (IDEA). </a:t>
            </a:r>
          </a:p>
          <a:p>
            <a:r>
              <a:rPr lang="en-US" sz="2000" b="0" i="0">
                <a:effectLst/>
                <a:latin typeface="+mn-lt"/>
                <a:cs typeface="+mn-cs"/>
              </a:rPr>
              <a:t>DESE provides technical assistance and monitors local education agencies’ (LEAs) implementation of IDEA and state special education law. General supervision has eight distinct but interconnected components, creating a cohesive system</a:t>
            </a:r>
            <a:endParaRPr lang="en-US" sz="2000">
              <a:latin typeface="+mn-lt"/>
              <a:cs typeface="+mn-cs"/>
            </a:endParaRPr>
          </a:p>
        </p:txBody>
      </p:sp>
      <p:pic>
        <p:nvPicPr>
          <p:cNvPr id="1028" name="Picture 4" descr="graphic of puzzle pieces showing how eight key components all interlock to form complete Components of General Supervision: Fiscal Management, Integrated Monitoring, Sustaining Compliance &amp; Improvement, Implementation of Policies and Procedures, Technical Assistance &amp; Professional Development, Dispute Resolution, Data, and SPP/APR">
            <a:extLst>
              <a:ext uri="{FF2B5EF4-FFF2-40B4-BE49-F238E27FC236}">
                <a16:creationId xmlns:a16="http://schemas.microsoft.com/office/drawing/2014/main" id="{5FB05969-3AC1-B10B-AFC3-8702C787DCB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93056" y="1470069"/>
            <a:ext cx="6903720" cy="391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8718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0D3E7-1923-A256-2734-25B91343A277}"/>
              </a:ext>
            </a:extLst>
          </p:cNvPr>
          <p:cNvSpPr>
            <a:spLocks noGrp="1"/>
          </p:cNvSpPr>
          <p:nvPr>
            <p:ph type="title"/>
          </p:nvPr>
        </p:nvSpPr>
        <p:spPr/>
        <p:txBody>
          <a:bodyPr>
            <a:normAutofit/>
          </a:bodyPr>
          <a:lstStyle/>
          <a:p>
            <a:r>
              <a:rPr lang="en-US"/>
              <a:t>Significant Disproportionality Updates</a:t>
            </a:r>
          </a:p>
        </p:txBody>
      </p:sp>
      <p:sp>
        <p:nvSpPr>
          <p:cNvPr id="3" name="Content Placeholder 2">
            <a:extLst>
              <a:ext uri="{FF2B5EF4-FFF2-40B4-BE49-F238E27FC236}">
                <a16:creationId xmlns:a16="http://schemas.microsoft.com/office/drawing/2014/main" id="{0E537B47-1784-D7B5-50BB-7BA2BBAB331A}"/>
              </a:ext>
            </a:extLst>
          </p:cNvPr>
          <p:cNvSpPr>
            <a:spLocks noGrp="1"/>
          </p:cNvSpPr>
          <p:nvPr>
            <p:ph idx="1"/>
          </p:nvPr>
        </p:nvSpPr>
        <p:spPr/>
        <p:txBody>
          <a:bodyPr>
            <a:normAutofit fontScale="92500" lnSpcReduction="10000"/>
          </a:bodyPr>
          <a:lstStyle/>
          <a:p>
            <a:r>
              <a:rPr lang="en-US"/>
              <a:t>Data will be uploaded and published to Edwin the second week of September.</a:t>
            </a:r>
          </a:p>
          <a:p>
            <a:r>
              <a:rPr lang="en-US"/>
              <a:t>Districts will be notified via email of their identification and required activities for the 2025-26 school year.</a:t>
            </a:r>
          </a:p>
          <a:p>
            <a:r>
              <a:rPr lang="en-US"/>
              <a:t>DESE has contracted with a vendor to provide more in-depth technical assistance around Root Cause Analysis and Action Planning</a:t>
            </a:r>
          </a:p>
          <a:p>
            <a:r>
              <a:rPr lang="en-US"/>
              <a:t>Identified districts will be required to attend in person convenings in October and January to complete these activities</a:t>
            </a:r>
          </a:p>
          <a:p>
            <a:r>
              <a:rPr lang="en-US"/>
              <a:t>For districts who are Identified and have a Determination status of Needs Assistance or Needs Intervention an overlap webinar will take place for them to participate, but will only be required to attend the Significant Disproportionality Convenings</a:t>
            </a:r>
          </a:p>
        </p:txBody>
      </p:sp>
      <p:sp>
        <p:nvSpPr>
          <p:cNvPr id="4" name="Slide Number Placeholder 3">
            <a:extLst>
              <a:ext uri="{FF2B5EF4-FFF2-40B4-BE49-F238E27FC236}">
                <a16:creationId xmlns:a16="http://schemas.microsoft.com/office/drawing/2014/main" id="{C297673B-5E9E-9DD4-6C35-F6C709DCFAF2}"/>
              </a:ext>
            </a:extLst>
          </p:cNvPr>
          <p:cNvSpPr>
            <a:spLocks noGrp="1"/>
          </p:cNvSpPr>
          <p:nvPr>
            <p:ph type="sldNum" sz="quarter" idx="12"/>
          </p:nvPr>
        </p:nvSpPr>
        <p:spPr/>
        <p:txBody>
          <a:bodyPr/>
          <a:lstStyle/>
          <a:p>
            <a:fld id="{68A8D22E-6BC5-9E47-900C-2BB94685D9F5}" type="slidenum">
              <a:rPr lang="en-US" smtClean="0"/>
              <a:t>60</a:t>
            </a:fld>
            <a:endParaRPr lang="en-US"/>
          </a:p>
        </p:txBody>
      </p:sp>
    </p:spTree>
    <p:extLst>
      <p:ext uri="{BB962C8B-B14F-4D97-AF65-F5344CB8AC3E}">
        <p14:creationId xmlns:p14="http://schemas.microsoft.com/office/powerpoint/2010/main" val="33885667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6D51-5588-AD8A-2EF7-C4232E8B0450}"/>
              </a:ext>
            </a:extLst>
          </p:cNvPr>
          <p:cNvSpPr>
            <a:spLocks noGrp="1"/>
          </p:cNvSpPr>
          <p:nvPr>
            <p:ph type="title"/>
          </p:nvPr>
        </p:nvSpPr>
        <p:spPr/>
        <p:txBody>
          <a:bodyPr/>
          <a:lstStyle/>
          <a:p>
            <a:r>
              <a:rPr lang="en-US"/>
              <a:t>Significant Disproportionality Dates</a:t>
            </a:r>
          </a:p>
        </p:txBody>
      </p:sp>
      <p:sp>
        <p:nvSpPr>
          <p:cNvPr id="3" name="Content Placeholder 2">
            <a:extLst>
              <a:ext uri="{FF2B5EF4-FFF2-40B4-BE49-F238E27FC236}">
                <a16:creationId xmlns:a16="http://schemas.microsoft.com/office/drawing/2014/main" id="{FD78EA1C-E5E0-1E9B-1C0E-46860DD1CFAB}"/>
              </a:ext>
            </a:extLst>
          </p:cNvPr>
          <p:cNvSpPr>
            <a:spLocks noGrp="1"/>
          </p:cNvSpPr>
          <p:nvPr>
            <p:ph idx="1"/>
          </p:nvPr>
        </p:nvSpPr>
        <p:spPr/>
        <p:txBody>
          <a:bodyPr>
            <a:normAutofit lnSpcReduction="10000"/>
          </a:bodyPr>
          <a:lstStyle/>
          <a:p>
            <a:r>
              <a:rPr lang="en-US"/>
              <a:t>Notifications to be sent out September 2025</a:t>
            </a:r>
          </a:p>
          <a:p>
            <a:r>
              <a:rPr lang="en-US"/>
              <a:t>Fall In Person Convenings – Root Cause Analysis</a:t>
            </a:r>
          </a:p>
          <a:p>
            <a:pPr lvl="1"/>
            <a:r>
              <a:rPr lang="en-US"/>
              <a:t>South – October 14 and 15, 2025</a:t>
            </a:r>
          </a:p>
          <a:p>
            <a:pPr lvl="1"/>
            <a:r>
              <a:rPr lang="en-US"/>
              <a:t>North – October 20 and 21, 2025</a:t>
            </a:r>
          </a:p>
          <a:p>
            <a:pPr lvl="1"/>
            <a:r>
              <a:rPr lang="en-US"/>
              <a:t>Root Cause Analysis will be due to SPED Strategies and DESE in December 2025</a:t>
            </a:r>
          </a:p>
          <a:p>
            <a:r>
              <a:rPr lang="en-US"/>
              <a:t>Winter In Person Convenings – Action Planning</a:t>
            </a:r>
          </a:p>
          <a:p>
            <a:pPr lvl="1"/>
            <a:r>
              <a:rPr lang="en-US"/>
              <a:t>South – January 14, 2026</a:t>
            </a:r>
          </a:p>
          <a:p>
            <a:pPr lvl="1"/>
            <a:r>
              <a:rPr lang="en-US"/>
              <a:t>North – January 21, 2026</a:t>
            </a:r>
          </a:p>
          <a:p>
            <a:pPr lvl="1"/>
            <a:r>
              <a:rPr lang="en-US"/>
              <a:t>Action Plans will be due to SPED Strategies and DESE in March 2026</a:t>
            </a:r>
          </a:p>
          <a:p>
            <a:r>
              <a:rPr lang="en-US"/>
              <a:t>CCEIS Virtual Webinar May 2026</a:t>
            </a:r>
          </a:p>
          <a:p>
            <a:endParaRPr lang="en-US"/>
          </a:p>
        </p:txBody>
      </p:sp>
      <p:sp>
        <p:nvSpPr>
          <p:cNvPr id="4" name="Slide Number Placeholder 3">
            <a:extLst>
              <a:ext uri="{FF2B5EF4-FFF2-40B4-BE49-F238E27FC236}">
                <a16:creationId xmlns:a16="http://schemas.microsoft.com/office/drawing/2014/main" id="{18402EC1-5C93-0C85-DB8F-0860157D34FF}"/>
              </a:ext>
            </a:extLst>
          </p:cNvPr>
          <p:cNvSpPr>
            <a:spLocks noGrp="1"/>
          </p:cNvSpPr>
          <p:nvPr>
            <p:ph type="sldNum" sz="quarter" idx="12"/>
          </p:nvPr>
        </p:nvSpPr>
        <p:spPr/>
        <p:txBody>
          <a:bodyPr/>
          <a:lstStyle/>
          <a:p>
            <a:fld id="{68A8D22E-6BC5-9E47-900C-2BB94685D9F5}" type="slidenum">
              <a:rPr lang="en-US" smtClean="0"/>
              <a:t>61</a:t>
            </a:fld>
            <a:endParaRPr lang="en-US"/>
          </a:p>
        </p:txBody>
      </p:sp>
    </p:spTree>
    <p:extLst>
      <p:ext uri="{BB962C8B-B14F-4D97-AF65-F5344CB8AC3E}">
        <p14:creationId xmlns:p14="http://schemas.microsoft.com/office/powerpoint/2010/main" val="15946670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6D220-ABBA-492E-4E76-6A229A24DE68}"/>
              </a:ext>
            </a:extLst>
          </p:cNvPr>
          <p:cNvSpPr>
            <a:spLocks noGrp="1"/>
          </p:cNvSpPr>
          <p:nvPr>
            <p:ph type="title"/>
          </p:nvPr>
        </p:nvSpPr>
        <p:spPr/>
        <p:txBody>
          <a:bodyPr>
            <a:noAutofit/>
          </a:bodyPr>
          <a:lstStyle/>
          <a:p>
            <a:r>
              <a:rPr lang="en-US" sz="3200">
                <a:latin typeface="Arial"/>
                <a:cs typeface="Arial"/>
              </a:rPr>
              <a:t>Comprehensive Coordinated Early Intervening Services (CCEIS) Fiscal Monitoring</a:t>
            </a:r>
            <a:endParaRPr lang="en-US" sz="3200"/>
          </a:p>
        </p:txBody>
      </p:sp>
      <p:sp>
        <p:nvSpPr>
          <p:cNvPr id="3" name="Content Placeholder 2">
            <a:extLst>
              <a:ext uri="{FF2B5EF4-FFF2-40B4-BE49-F238E27FC236}">
                <a16:creationId xmlns:a16="http://schemas.microsoft.com/office/drawing/2014/main" id="{3A5A5911-49DD-1D42-E601-6F75EC1671E5}"/>
              </a:ext>
            </a:extLst>
          </p:cNvPr>
          <p:cNvSpPr>
            <a:spLocks noGrp="1"/>
          </p:cNvSpPr>
          <p:nvPr>
            <p:ph idx="1"/>
          </p:nvPr>
        </p:nvSpPr>
        <p:spPr/>
        <p:txBody>
          <a:bodyPr vert="horz" lIns="91440" tIns="45720" rIns="91440" bIns="45720" rtlCol="0" anchor="t">
            <a:normAutofit fontScale="92500" lnSpcReduction="20000"/>
          </a:bodyPr>
          <a:lstStyle/>
          <a:p>
            <a:r>
              <a:rPr lang="en-US">
                <a:latin typeface="Arial"/>
                <a:cs typeface="Arial"/>
              </a:rPr>
              <a:t>All schools and districts required to reserve 15% of its total IDEA Part B allocation for CCEIS in FY25 must have expended those funds in FY25</a:t>
            </a:r>
            <a:endParaRPr lang="en-US"/>
          </a:p>
          <a:p>
            <a:r>
              <a:rPr lang="en-US">
                <a:latin typeface="Arial"/>
                <a:cs typeface="Arial"/>
              </a:rPr>
              <a:t>FY25 monitoring reporting due </a:t>
            </a:r>
            <a:r>
              <a:rPr lang="en-US" u="sng">
                <a:latin typeface="Arial"/>
                <a:cs typeface="Arial"/>
              </a:rPr>
              <a:t>August 22, 2025</a:t>
            </a:r>
          </a:p>
          <a:p>
            <a:r>
              <a:rPr lang="en-US">
                <a:latin typeface="Arial"/>
                <a:cs typeface="Arial"/>
              </a:rPr>
              <a:t>If FY25 CCEIS funds are not fully expended in FY25, the school or district must submit a written action plan to expend any remaining FY25 CCEIS balance forthwith and no later than June 30, 2026. </a:t>
            </a:r>
          </a:p>
          <a:p>
            <a:r>
              <a:rPr lang="en-US">
                <a:latin typeface="Arial"/>
                <a:cs typeface="Arial"/>
              </a:rPr>
              <a:t>Schools and districts that did not fully expend </a:t>
            </a:r>
            <a:r>
              <a:rPr lang="en-US" u="sng">
                <a:latin typeface="Arial"/>
                <a:cs typeface="Arial"/>
              </a:rPr>
              <a:t>FY24</a:t>
            </a:r>
            <a:r>
              <a:rPr lang="en-US">
                <a:latin typeface="Arial"/>
                <a:cs typeface="Arial"/>
              </a:rPr>
              <a:t> CCEIS funds in FY24 must now demonstrate full expenditure for budgeted allowable activities. </a:t>
            </a:r>
          </a:p>
          <a:p>
            <a:r>
              <a:rPr lang="en-US">
                <a:latin typeface="Arial"/>
                <a:cs typeface="Arial"/>
              </a:rPr>
              <a:t>Audit documentation including general ledgers and evidence of allowable expenditures must be submitted to </a:t>
            </a:r>
            <a:r>
              <a:rPr lang="en-US">
                <a:latin typeface="Arial"/>
                <a:cs typeface="Arial"/>
                <a:hlinkClick r:id="rId2"/>
              </a:rPr>
              <a:t>IDEAfiscal@mass.gov</a:t>
            </a:r>
            <a:endParaRPr lang="en-US">
              <a:latin typeface="Arial"/>
              <a:cs typeface="Arial"/>
            </a:endParaRPr>
          </a:p>
          <a:p>
            <a:r>
              <a:rPr lang="en-US">
                <a:latin typeface="Arial"/>
                <a:cs typeface="Arial"/>
                <a:hlinkClick r:id="rId3"/>
              </a:rPr>
              <a:t>CCEIS Quick Reference Guide</a:t>
            </a:r>
          </a:p>
          <a:p>
            <a:endParaRPr lang="en-US">
              <a:latin typeface="Arial"/>
              <a:cs typeface="Arial"/>
            </a:endParaRPr>
          </a:p>
          <a:p>
            <a:pPr marL="0" indent="0">
              <a:buNone/>
            </a:pPr>
            <a:endParaRPr lang="en-US">
              <a:latin typeface="Arial"/>
              <a:cs typeface="Arial"/>
            </a:endParaRPr>
          </a:p>
          <a:p>
            <a:endParaRPr lang="en-US">
              <a:latin typeface="Arial"/>
              <a:cs typeface="Arial"/>
            </a:endParaRPr>
          </a:p>
          <a:p>
            <a:endParaRPr lang="en-US">
              <a:latin typeface="Arial"/>
              <a:cs typeface="Arial"/>
            </a:endParaRPr>
          </a:p>
        </p:txBody>
      </p:sp>
      <p:sp>
        <p:nvSpPr>
          <p:cNvPr id="4" name="Slide Number Placeholder 3">
            <a:extLst>
              <a:ext uri="{FF2B5EF4-FFF2-40B4-BE49-F238E27FC236}">
                <a16:creationId xmlns:a16="http://schemas.microsoft.com/office/drawing/2014/main" id="{7940F9C9-3BC0-AFF3-D402-7A47D3F3BA7B}"/>
              </a:ext>
            </a:extLst>
          </p:cNvPr>
          <p:cNvSpPr>
            <a:spLocks noGrp="1"/>
          </p:cNvSpPr>
          <p:nvPr>
            <p:ph type="sldNum" sz="quarter" idx="12"/>
          </p:nvPr>
        </p:nvSpPr>
        <p:spPr/>
        <p:txBody>
          <a:bodyPr/>
          <a:lstStyle/>
          <a:p>
            <a:fld id="{68A8D22E-6BC5-9E47-900C-2BB94685D9F5}" type="slidenum">
              <a:rPr lang="en-US" smtClean="0"/>
              <a:t>62</a:t>
            </a:fld>
            <a:endParaRPr lang="en-US"/>
          </a:p>
        </p:txBody>
      </p:sp>
    </p:spTree>
    <p:extLst>
      <p:ext uri="{BB962C8B-B14F-4D97-AF65-F5344CB8AC3E}">
        <p14:creationId xmlns:p14="http://schemas.microsoft.com/office/powerpoint/2010/main" val="40288627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1B719-CBA8-1A88-0F1A-9FF66CDA81E7}"/>
              </a:ext>
            </a:extLst>
          </p:cNvPr>
          <p:cNvSpPr>
            <a:spLocks noGrp="1"/>
          </p:cNvSpPr>
          <p:nvPr>
            <p:ph type="title"/>
          </p:nvPr>
        </p:nvSpPr>
        <p:spPr/>
        <p:txBody>
          <a:bodyPr>
            <a:normAutofit fontScale="90000"/>
          </a:bodyPr>
          <a:lstStyle/>
          <a:p>
            <a:r>
              <a:rPr lang="en-US">
                <a:latin typeface="Arial"/>
                <a:cs typeface="Arial"/>
              </a:rPr>
              <a:t>FY26 Consolidated FC 240/262 Application</a:t>
            </a:r>
            <a:endParaRPr lang="en-US"/>
          </a:p>
        </p:txBody>
      </p:sp>
      <p:sp>
        <p:nvSpPr>
          <p:cNvPr id="3" name="Content Placeholder 2">
            <a:extLst>
              <a:ext uri="{FF2B5EF4-FFF2-40B4-BE49-F238E27FC236}">
                <a16:creationId xmlns:a16="http://schemas.microsoft.com/office/drawing/2014/main" id="{9FF44B5A-D0C7-8DE4-B3B1-48670E563693}"/>
              </a:ext>
            </a:extLst>
          </p:cNvPr>
          <p:cNvSpPr>
            <a:spLocks noGrp="1"/>
          </p:cNvSpPr>
          <p:nvPr>
            <p:ph idx="1"/>
          </p:nvPr>
        </p:nvSpPr>
        <p:spPr/>
        <p:txBody>
          <a:bodyPr vert="horz" lIns="91440" tIns="45720" rIns="91440" bIns="45720" rtlCol="0" anchor="t">
            <a:normAutofit fontScale="85000" lnSpcReduction="20000"/>
          </a:bodyPr>
          <a:lstStyle/>
          <a:p>
            <a:r>
              <a:rPr lang="en-US">
                <a:latin typeface="Arial"/>
                <a:cs typeface="Arial"/>
                <a:hlinkClick r:id="rId2"/>
              </a:rPr>
              <a:t>Now Available in GEM$</a:t>
            </a:r>
            <a:endParaRPr lang="en-US" u="sng"/>
          </a:p>
          <a:p>
            <a:r>
              <a:rPr lang="en-US">
                <a:latin typeface="Arial"/>
                <a:cs typeface="Arial"/>
                <a:hlinkClick r:id="rId3"/>
              </a:rPr>
              <a:t>FY26 IDEA Consolidated Application Webinar Materials</a:t>
            </a:r>
            <a:endParaRPr lang="en-US">
              <a:latin typeface="Arial"/>
              <a:cs typeface="Arial"/>
            </a:endParaRPr>
          </a:p>
          <a:p>
            <a:r>
              <a:rPr lang="en-US">
                <a:latin typeface="Arial"/>
                <a:cs typeface="Arial"/>
              </a:rPr>
              <a:t>Applications due </a:t>
            </a:r>
            <a:r>
              <a:rPr lang="en-US" u="sng">
                <a:latin typeface="Arial"/>
                <a:cs typeface="Arial"/>
              </a:rPr>
              <a:t>no later than September 30, 2025</a:t>
            </a:r>
            <a:endParaRPr lang="en-US" u="sng"/>
          </a:p>
          <a:p>
            <a:r>
              <a:rPr lang="en-US">
                <a:latin typeface="Arial"/>
                <a:cs typeface="Arial"/>
              </a:rPr>
              <a:t>May not use FY26 funds for expenses incurred prior to the date a "substantially approvable" application is submitted</a:t>
            </a:r>
          </a:p>
          <a:p>
            <a:r>
              <a:rPr lang="en-US">
                <a:latin typeface="Arial"/>
                <a:cs typeface="Arial"/>
              </a:rPr>
              <a:t>Conditions of Assistance and other Assurances</a:t>
            </a:r>
          </a:p>
          <a:p>
            <a:r>
              <a:rPr lang="en-US">
                <a:latin typeface="Arial"/>
                <a:cs typeface="Arial"/>
              </a:rPr>
              <a:t>General Education Provision Act (GEPA) Statement </a:t>
            </a:r>
          </a:p>
          <a:p>
            <a:r>
              <a:rPr lang="en-US">
                <a:latin typeface="Arial"/>
                <a:cs typeface="Arial"/>
              </a:rPr>
              <a:t>FCs 240 &amp; 262 Budget – allowable IDEA expenses </a:t>
            </a:r>
          </a:p>
          <a:p>
            <a:r>
              <a:rPr lang="en-US">
                <a:latin typeface="Arial"/>
                <a:cs typeface="Arial"/>
              </a:rPr>
              <a:t>CCEIS – required 15% of combined FC 240 &amp; FC 262 allocations</a:t>
            </a:r>
          </a:p>
          <a:p>
            <a:r>
              <a:rPr lang="en-US">
                <a:latin typeface="Arial"/>
                <a:cs typeface="Arial"/>
              </a:rPr>
              <a:t>M3 – NI2 schools and districts required to reserve at least 2% of its FC 240 allocation</a:t>
            </a:r>
            <a:endParaRPr lang="en-US"/>
          </a:p>
          <a:p>
            <a:pPr lvl="1"/>
            <a:r>
              <a:rPr lang="en-US">
                <a:latin typeface="Arial"/>
                <a:cs typeface="Arial"/>
              </a:rPr>
              <a:t>M3: Determination Action Plan Template Coherence</a:t>
            </a:r>
          </a:p>
          <a:p>
            <a:endParaRPr lang="en-US"/>
          </a:p>
        </p:txBody>
      </p:sp>
      <p:sp>
        <p:nvSpPr>
          <p:cNvPr id="4" name="Slide Number Placeholder 3">
            <a:extLst>
              <a:ext uri="{FF2B5EF4-FFF2-40B4-BE49-F238E27FC236}">
                <a16:creationId xmlns:a16="http://schemas.microsoft.com/office/drawing/2014/main" id="{574BA424-BE4E-2799-7EE9-4AA4DC74BB4D}"/>
              </a:ext>
            </a:extLst>
          </p:cNvPr>
          <p:cNvSpPr>
            <a:spLocks noGrp="1"/>
          </p:cNvSpPr>
          <p:nvPr>
            <p:ph type="sldNum" sz="quarter" idx="12"/>
          </p:nvPr>
        </p:nvSpPr>
        <p:spPr/>
        <p:txBody>
          <a:bodyPr/>
          <a:lstStyle/>
          <a:p>
            <a:fld id="{68A8D22E-6BC5-9E47-900C-2BB94685D9F5}" type="slidenum">
              <a:rPr lang="en-US" smtClean="0"/>
              <a:t>63</a:t>
            </a:fld>
            <a:endParaRPr lang="en-US"/>
          </a:p>
        </p:txBody>
      </p:sp>
    </p:spTree>
    <p:extLst>
      <p:ext uri="{BB962C8B-B14F-4D97-AF65-F5344CB8AC3E}">
        <p14:creationId xmlns:p14="http://schemas.microsoft.com/office/powerpoint/2010/main" val="30665807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58C83-E0A7-778D-4C7C-0858575F110A}"/>
              </a:ext>
            </a:extLst>
          </p:cNvPr>
          <p:cNvSpPr>
            <a:spLocks noGrp="1"/>
          </p:cNvSpPr>
          <p:nvPr>
            <p:ph type="title"/>
          </p:nvPr>
        </p:nvSpPr>
        <p:spPr/>
        <p:txBody>
          <a:bodyPr>
            <a:normAutofit fontScale="90000"/>
          </a:bodyPr>
          <a:lstStyle/>
          <a:p>
            <a:r>
              <a:rPr lang="en-US">
                <a:latin typeface="Arial"/>
                <a:cs typeface="Arial"/>
              </a:rPr>
              <a:t>IDEA Equitable Services Carryover and Monitoring</a:t>
            </a:r>
            <a:endParaRPr lang="en-US"/>
          </a:p>
        </p:txBody>
      </p:sp>
      <p:sp>
        <p:nvSpPr>
          <p:cNvPr id="3" name="Content Placeholder 2">
            <a:extLst>
              <a:ext uri="{FF2B5EF4-FFF2-40B4-BE49-F238E27FC236}">
                <a16:creationId xmlns:a16="http://schemas.microsoft.com/office/drawing/2014/main" id="{EDD18F2A-5371-05FB-634E-0C68FFC163CE}"/>
              </a:ext>
            </a:extLst>
          </p:cNvPr>
          <p:cNvSpPr>
            <a:spLocks noGrp="1"/>
          </p:cNvSpPr>
          <p:nvPr>
            <p:ph idx="1"/>
          </p:nvPr>
        </p:nvSpPr>
        <p:spPr>
          <a:xfrm>
            <a:off x="173179" y="1591254"/>
            <a:ext cx="11890665" cy="4672427"/>
          </a:xfrm>
        </p:spPr>
        <p:txBody>
          <a:bodyPr vert="horz" lIns="91440" tIns="45720" rIns="91440" bIns="45720" rtlCol="0" anchor="t">
            <a:normAutofit lnSpcReduction="10000"/>
          </a:bodyPr>
          <a:lstStyle/>
          <a:p>
            <a:r>
              <a:rPr lang="en-US">
                <a:latin typeface="Arial"/>
                <a:cs typeface="Arial"/>
              </a:rPr>
              <a:t>GEM$ Application Supplement</a:t>
            </a:r>
          </a:p>
          <a:p>
            <a:r>
              <a:rPr lang="en-US">
                <a:latin typeface="Arial"/>
                <a:cs typeface="Arial"/>
              </a:rPr>
              <a:t>Due </a:t>
            </a:r>
            <a:r>
              <a:rPr lang="en-US" u="sng">
                <a:latin typeface="Arial"/>
                <a:cs typeface="Arial"/>
              </a:rPr>
              <a:t>September 30, 2025</a:t>
            </a:r>
          </a:p>
          <a:p>
            <a:r>
              <a:rPr lang="en-US">
                <a:latin typeface="Arial"/>
                <a:cs typeface="Arial"/>
              </a:rPr>
              <a:t>All districts of residence with a calculated FY24 and or FY25 proportionate share for equitable services must complete the IDEA Equitable Services Carryover and Monitoring Supplement</a:t>
            </a:r>
          </a:p>
          <a:p>
            <a:pPr lvl="1"/>
            <a:r>
              <a:rPr lang="en-US">
                <a:latin typeface="Arial"/>
                <a:cs typeface="Arial"/>
              </a:rPr>
              <a:t>At a minimum, all districts must upload evidence of actual or attempted timely and meaningful consultation with both school and parent representatives at least three (3) times during FY25 (fall, winter, spring)</a:t>
            </a:r>
          </a:p>
          <a:p>
            <a:pPr lvl="1"/>
            <a:r>
              <a:rPr lang="en-US">
                <a:latin typeface="Arial"/>
                <a:cs typeface="Arial"/>
              </a:rPr>
              <a:t>Districts must report any FY24 and or FY25 unexpended proportionate share carryover amounts and document how funds will be used prospectively </a:t>
            </a:r>
          </a:p>
          <a:p>
            <a:pPr lvl="1"/>
            <a:r>
              <a:rPr lang="en-US">
                <a:latin typeface="Arial"/>
                <a:cs typeface="Arial"/>
              </a:rPr>
              <a:t>Districts with any FY24 funds not expected to be fully expended by September 30, 2025 may request written permission to revert those funds for other allowable IDEA Part B expenses, including submission of additional documentation</a:t>
            </a:r>
            <a:endParaRPr lang="en-US"/>
          </a:p>
        </p:txBody>
      </p:sp>
      <p:sp>
        <p:nvSpPr>
          <p:cNvPr id="4" name="Slide Number Placeholder 3">
            <a:extLst>
              <a:ext uri="{FF2B5EF4-FFF2-40B4-BE49-F238E27FC236}">
                <a16:creationId xmlns:a16="http://schemas.microsoft.com/office/drawing/2014/main" id="{D361BC0B-9226-A0AE-D4E5-05C5AF2D6CD3}"/>
              </a:ext>
            </a:extLst>
          </p:cNvPr>
          <p:cNvSpPr>
            <a:spLocks noGrp="1"/>
          </p:cNvSpPr>
          <p:nvPr>
            <p:ph type="sldNum" sz="quarter" idx="12"/>
          </p:nvPr>
        </p:nvSpPr>
        <p:spPr/>
        <p:txBody>
          <a:bodyPr/>
          <a:lstStyle/>
          <a:p>
            <a:fld id="{68A8D22E-6BC5-9E47-900C-2BB94685D9F5}" type="slidenum">
              <a:rPr lang="en-US" smtClean="0"/>
              <a:t>64</a:t>
            </a:fld>
            <a:endParaRPr lang="en-US"/>
          </a:p>
        </p:txBody>
      </p:sp>
    </p:spTree>
    <p:extLst>
      <p:ext uri="{BB962C8B-B14F-4D97-AF65-F5344CB8AC3E}">
        <p14:creationId xmlns:p14="http://schemas.microsoft.com/office/powerpoint/2010/main" val="23086834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DF0B1-5DF2-3838-50E1-58F75A816C42}"/>
              </a:ext>
            </a:extLst>
          </p:cNvPr>
          <p:cNvSpPr>
            <a:spLocks noGrp="1"/>
          </p:cNvSpPr>
          <p:nvPr>
            <p:ph type="title"/>
          </p:nvPr>
        </p:nvSpPr>
        <p:spPr/>
        <p:txBody>
          <a:bodyPr>
            <a:normAutofit/>
          </a:bodyPr>
          <a:lstStyle/>
          <a:p>
            <a:r>
              <a:rPr lang="en-US">
                <a:latin typeface="Arial"/>
                <a:cs typeface="Arial"/>
              </a:rPr>
              <a:t>Expiring IDEA Part B Funds</a:t>
            </a:r>
          </a:p>
        </p:txBody>
      </p:sp>
      <p:sp>
        <p:nvSpPr>
          <p:cNvPr id="3" name="Content Placeholder 2">
            <a:extLst>
              <a:ext uri="{FF2B5EF4-FFF2-40B4-BE49-F238E27FC236}">
                <a16:creationId xmlns:a16="http://schemas.microsoft.com/office/drawing/2014/main" id="{C22E727E-446F-0308-76B7-E3A8619450F4}"/>
              </a:ext>
            </a:extLst>
          </p:cNvPr>
          <p:cNvSpPr>
            <a:spLocks noGrp="1"/>
          </p:cNvSpPr>
          <p:nvPr>
            <p:ph idx="1"/>
          </p:nvPr>
        </p:nvSpPr>
        <p:spPr>
          <a:xfrm>
            <a:off x="173179" y="1591254"/>
            <a:ext cx="11890665" cy="4694839"/>
          </a:xfrm>
        </p:spPr>
        <p:txBody>
          <a:bodyPr vert="horz" lIns="91440" tIns="45720" rIns="91440" bIns="45720" rtlCol="0" anchor="t">
            <a:normAutofit lnSpcReduction="10000"/>
          </a:bodyPr>
          <a:lstStyle/>
          <a:p>
            <a:r>
              <a:rPr lang="en-US" b="1">
                <a:latin typeface="Arial"/>
                <a:cs typeface="Arial"/>
              </a:rPr>
              <a:t>FY24</a:t>
            </a:r>
            <a:r>
              <a:rPr lang="en-US">
                <a:latin typeface="Arial"/>
                <a:cs typeface="Arial"/>
              </a:rPr>
              <a:t> FC 240 and FC 262, and </a:t>
            </a:r>
            <a:r>
              <a:rPr lang="en-US" b="1">
                <a:latin typeface="Arial"/>
                <a:cs typeface="Arial"/>
              </a:rPr>
              <a:t>FY25</a:t>
            </a:r>
            <a:r>
              <a:rPr lang="en-US">
                <a:latin typeface="Arial"/>
                <a:cs typeface="Arial"/>
              </a:rPr>
              <a:t> FC 274 (IEP Improvement) Funds expire </a:t>
            </a:r>
            <a:r>
              <a:rPr lang="en-US" u="sng">
                <a:latin typeface="Arial"/>
                <a:cs typeface="Arial"/>
              </a:rPr>
              <a:t>September 30, 2025</a:t>
            </a:r>
            <a:endParaRPr lang="en-US">
              <a:latin typeface="Arial"/>
              <a:cs typeface="Arial"/>
            </a:endParaRPr>
          </a:p>
          <a:p>
            <a:r>
              <a:rPr lang="en-US">
                <a:latin typeface="Arial"/>
                <a:cs typeface="Arial"/>
              </a:rPr>
              <a:t>Funds must be obligated on or before September 30, 2025, and liquidated no later than ninety (90) days thereafter</a:t>
            </a:r>
          </a:p>
          <a:p>
            <a:r>
              <a:rPr lang="en-US">
                <a:latin typeface="Arial"/>
                <a:cs typeface="Arial"/>
              </a:rPr>
              <a:t>GEM$ Reimbursement Requests no later than </a:t>
            </a:r>
            <a:r>
              <a:rPr lang="en-US" u="sng">
                <a:latin typeface="Arial"/>
                <a:cs typeface="Arial"/>
              </a:rPr>
              <a:t>November 30, 2025</a:t>
            </a:r>
          </a:p>
          <a:p>
            <a:r>
              <a:rPr lang="en-US">
                <a:latin typeface="Arial"/>
                <a:cs typeface="Arial"/>
              </a:rPr>
              <a:t>GEM$ Final Expenditure Report (FER) due no later than </a:t>
            </a:r>
            <a:r>
              <a:rPr lang="en-US" u="sng">
                <a:latin typeface="Arial"/>
                <a:cs typeface="Arial"/>
              </a:rPr>
              <a:t>December 31, 2025</a:t>
            </a:r>
          </a:p>
          <a:p>
            <a:pPr lvl="1"/>
            <a:r>
              <a:rPr lang="en-US" sz="2800">
                <a:latin typeface="Arial"/>
                <a:cs typeface="Arial"/>
              </a:rPr>
              <a:t>LEA may include final reimbursement requests in the FER</a:t>
            </a:r>
          </a:p>
          <a:p>
            <a:r>
              <a:rPr lang="en-US">
                <a:latin typeface="Arial"/>
                <a:cs typeface="Arial"/>
              </a:rPr>
              <a:t>Failure to (1) fully expend and claim FY24 FC 240, FC 262 or FY25 FC 274 funds or 2) timely file the GEM$ FER will be considered in the LEA's annual fiscal risk assessment</a:t>
            </a:r>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p:txBody>
      </p:sp>
      <p:sp>
        <p:nvSpPr>
          <p:cNvPr id="4" name="Slide Number Placeholder 3">
            <a:extLst>
              <a:ext uri="{FF2B5EF4-FFF2-40B4-BE49-F238E27FC236}">
                <a16:creationId xmlns:a16="http://schemas.microsoft.com/office/drawing/2014/main" id="{87472D2A-2569-AEA9-8B77-A01C3E5BB599}"/>
              </a:ext>
            </a:extLst>
          </p:cNvPr>
          <p:cNvSpPr>
            <a:spLocks noGrp="1"/>
          </p:cNvSpPr>
          <p:nvPr>
            <p:ph type="sldNum" sz="quarter" idx="12"/>
          </p:nvPr>
        </p:nvSpPr>
        <p:spPr/>
        <p:txBody>
          <a:bodyPr/>
          <a:lstStyle/>
          <a:p>
            <a:fld id="{68A8D22E-6BC5-9E47-900C-2BB94685D9F5}" type="slidenum">
              <a:rPr lang="en-US" smtClean="0"/>
              <a:t>65</a:t>
            </a:fld>
            <a:endParaRPr lang="en-US"/>
          </a:p>
        </p:txBody>
      </p:sp>
    </p:spTree>
    <p:extLst>
      <p:ext uri="{BB962C8B-B14F-4D97-AF65-F5344CB8AC3E}">
        <p14:creationId xmlns:p14="http://schemas.microsoft.com/office/powerpoint/2010/main" val="33192978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00D63-7A32-73D0-ED6E-37FF3E375E71}"/>
              </a:ext>
            </a:extLst>
          </p:cNvPr>
          <p:cNvSpPr>
            <a:spLocks noGrp="1"/>
          </p:cNvSpPr>
          <p:nvPr>
            <p:ph type="title"/>
          </p:nvPr>
        </p:nvSpPr>
        <p:spPr/>
        <p:txBody>
          <a:bodyPr>
            <a:normAutofit/>
          </a:bodyPr>
          <a:lstStyle/>
          <a:p>
            <a:r>
              <a:rPr lang="en-US">
                <a:latin typeface="Arial"/>
                <a:cs typeface="Arial"/>
              </a:rPr>
              <a:t>FY25 Financial End of Year Reports</a:t>
            </a:r>
            <a:endParaRPr lang="en-US"/>
          </a:p>
        </p:txBody>
      </p:sp>
      <p:sp>
        <p:nvSpPr>
          <p:cNvPr id="3" name="Content Placeholder 2">
            <a:extLst>
              <a:ext uri="{FF2B5EF4-FFF2-40B4-BE49-F238E27FC236}">
                <a16:creationId xmlns:a16="http://schemas.microsoft.com/office/drawing/2014/main" id="{B7CC0909-FE3B-E970-9959-12B60E0327C7}"/>
              </a:ext>
            </a:extLst>
          </p:cNvPr>
          <p:cNvSpPr>
            <a:spLocks noGrp="1"/>
          </p:cNvSpPr>
          <p:nvPr>
            <p:ph idx="1"/>
          </p:nvPr>
        </p:nvSpPr>
        <p:spPr/>
        <p:txBody>
          <a:bodyPr vert="horz" lIns="91440" tIns="45720" rIns="91440" bIns="45720" rtlCol="0" anchor="t">
            <a:normAutofit lnSpcReduction="10000"/>
          </a:bodyPr>
          <a:lstStyle/>
          <a:p>
            <a:r>
              <a:rPr lang="en-US">
                <a:latin typeface="Arial"/>
                <a:cs typeface="Arial"/>
              </a:rPr>
              <a:t>Final FY25 Financial End of Year Reports (EOYR) Due:</a:t>
            </a:r>
            <a:endParaRPr lang="en-US"/>
          </a:p>
          <a:p>
            <a:pPr lvl="1"/>
            <a:r>
              <a:rPr lang="en-US" u="sng">
                <a:latin typeface="Arial"/>
                <a:cs typeface="Arial"/>
              </a:rPr>
              <a:t>September 30, 2025</a:t>
            </a:r>
            <a:r>
              <a:rPr lang="en-US">
                <a:latin typeface="Arial"/>
                <a:cs typeface="Arial"/>
              </a:rPr>
              <a:t> - individual and regional districts and vocational schools with the Office of School Finance</a:t>
            </a:r>
          </a:p>
          <a:p>
            <a:pPr lvl="1"/>
            <a:r>
              <a:rPr lang="en-US" u="sng">
                <a:latin typeface="Arial"/>
                <a:cs typeface="Arial"/>
              </a:rPr>
              <a:t>November 14, 2025</a:t>
            </a:r>
            <a:r>
              <a:rPr lang="en-US">
                <a:latin typeface="Arial"/>
                <a:cs typeface="Arial"/>
              </a:rPr>
              <a:t> - charter schools with the Charter School Office</a:t>
            </a:r>
          </a:p>
          <a:p>
            <a:pPr lvl="1"/>
            <a:r>
              <a:rPr lang="en-US" u="sng">
                <a:latin typeface="Arial"/>
                <a:cs typeface="Arial"/>
              </a:rPr>
              <a:t>January 30, 2026</a:t>
            </a:r>
            <a:r>
              <a:rPr lang="en-US">
                <a:latin typeface="Arial"/>
                <a:cs typeface="Arial"/>
              </a:rPr>
              <a:t> – virtual schools with the Charter School Office </a:t>
            </a:r>
          </a:p>
          <a:p>
            <a:r>
              <a:rPr lang="en-US">
                <a:latin typeface="Arial"/>
                <a:cs typeface="Arial"/>
              </a:rPr>
              <a:t>Ensure relevant expenses are distributed as special education as that total will be considered for the FY25 Maintenance of Effort (MOE) compliance determination in March 2026</a:t>
            </a:r>
          </a:p>
          <a:p>
            <a:r>
              <a:rPr lang="en-US">
                <a:latin typeface="Arial"/>
                <a:cs typeface="Arial"/>
              </a:rPr>
              <a:t>Failure to timely file and certify, and making any subsequent corrections or amendments to the EOYR will be considered in the LEA's annual fiscal risk assessment</a:t>
            </a:r>
          </a:p>
          <a:p>
            <a:pPr lvl="1"/>
            <a:endParaRPr lang="en-US"/>
          </a:p>
        </p:txBody>
      </p:sp>
      <p:sp>
        <p:nvSpPr>
          <p:cNvPr id="4" name="Slide Number Placeholder 3">
            <a:extLst>
              <a:ext uri="{FF2B5EF4-FFF2-40B4-BE49-F238E27FC236}">
                <a16:creationId xmlns:a16="http://schemas.microsoft.com/office/drawing/2014/main" id="{187C4116-8231-D0CD-B58D-17078D6E8854}"/>
              </a:ext>
            </a:extLst>
          </p:cNvPr>
          <p:cNvSpPr>
            <a:spLocks noGrp="1"/>
          </p:cNvSpPr>
          <p:nvPr>
            <p:ph type="sldNum" sz="quarter" idx="12"/>
          </p:nvPr>
        </p:nvSpPr>
        <p:spPr/>
        <p:txBody>
          <a:bodyPr/>
          <a:lstStyle/>
          <a:p>
            <a:fld id="{68A8D22E-6BC5-9E47-900C-2BB94685D9F5}" type="slidenum">
              <a:rPr lang="en-US" smtClean="0"/>
              <a:t>66</a:t>
            </a:fld>
            <a:endParaRPr lang="en-US"/>
          </a:p>
        </p:txBody>
      </p:sp>
    </p:spTree>
    <p:extLst>
      <p:ext uri="{BB962C8B-B14F-4D97-AF65-F5344CB8AC3E}">
        <p14:creationId xmlns:p14="http://schemas.microsoft.com/office/powerpoint/2010/main" val="18515874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E1971-7A0E-DBFD-53E5-97A8CE03B69D}"/>
              </a:ext>
            </a:extLst>
          </p:cNvPr>
          <p:cNvSpPr>
            <a:spLocks noGrp="1"/>
          </p:cNvSpPr>
          <p:nvPr>
            <p:ph type="title"/>
          </p:nvPr>
        </p:nvSpPr>
        <p:spPr/>
        <p:txBody>
          <a:bodyPr/>
          <a:lstStyle/>
          <a:p>
            <a:r>
              <a:rPr lang="en-US">
                <a:latin typeface="Arial"/>
                <a:cs typeface="Arial"/>
              </a:rPr>
              <a:t>IDEA Part B Fiscal Monitoring</a:t>
            </a:r>
            <a:endParaRPr lang="en-US"/>
          </a:p>
        </p:txBody>
      </p:sp>
      <p:sp>
        <p:nvSpPr>
          <p:cNvPr id="3" name="Content Placeholder 2">
            <a:extLst>
              <a:ext uri="{FF2B5EF4-FFF2-40B4-BE49-F238E27FC236}">
                <a16:creationId xmlns:a16="http://schemas.microsoft.com/office/drawing/2014/main" id="{93233F64-CC9C-720A-212A-D89B5F6C4FFA}"/>
              </a:ext>
            </a:extLst>
          </p:cNvPr>
          <p:cNvSpPr>
            <a:spLocks noGrp="1"/>
          </p:cNvSpPr>
          <p:nvPr>
            <p:ph idx="1"/>
          </p:nvPr>
        </p:nvSpPr>
        <p:spPr/>
        <p:txBody>
          <a:bodyPr vert="horz" lIns="91440" tIns="45720" rIns="91440" bIns="45720" rtlCol="0" anchor="t">
            <a:normAutofit/>
          </a:bodyPr>
          <a:lstStyle/>
          <a:p>
            <a:r>
              <a:rPr lang="en-US">
                <a:latin typeface="Arial"/>
                <a:cs typeface="Arial"/>
              </a:rPr>
              <a:t>Local Education Agency (LEA) Annual Fiscal Risk Assessment</a:t>
            </a:r>
          </a:p>
          <a:p>
            <a:r>
              <a:rPr lang="en-US">
                <a:latin typeface="Arial"/>
                <a:cs typeface="Arial"/>
              </a:rPr>
              <a:t>Tier I – Universal Annual Monitoring</a:t>
            </a:r>
          </a:p>
          <a:p>
            <a:r>
              <a:rPr lang="en-US" sz="2400">
                <a:latin typeface="Arial"/>
                <a:cs typeface="Arial"/>
              </a:rPr>
              <a:t>T</a:t>
            </a:r>
            <a:r>
              <a:rPr lang="en-US">
                <a:latin typeface="Arial"/>
                <a:cs typeface="Arial"/>
              </a:rPr>
              <a:t>ier II – Cyclical Monitoring every six (6) years</a:t>
            </a:r>
          </a:p>
          <a:p>
            <a:pPr lvl="1"/>
            <a:r>
              <a:rPr lang="en-US" sz="2800">
                <a:latin typeface="Arial"/>
                <a:cs typeface="Arial"/>
              </a:rPr>
              <a:t>Same year as the LEA's Group B Intergrated Monitoring Review (IMR) with the Office of Public School Monitoring (PSM)</a:t>
            </a:r>
          </a:p>
          <a:p>
            <a:pPr lvl="1"/>
            <a:r>
              <a:rPr lang="en-US" sz="2800">
                <a:latin typeface="Arial"/>
                <a:cs typeface="Arial"/>
              </a:rPr>
              <a:t>FY26 LEA Orientation </a:t>
            </a:r>
            <a:r>
              <a:rPr lang="en-US" sz="2800" u="sng">
                <a:latin typeface="Arial"/>
                <a:cs typeface="Arial"/>
              </a:rPr>
              <a:t>October 15, 2025</a:t>
            </a:r>
            <a:r>
              <a:rPr lang="en-US" sz="2800">
                <a:latin typeface="Arial"/>
                <a:cs typeface="Arial"/>
              </a:rPr>
              <a:t> </a:t>
            </a:r>
          </a:p>
          <a:p>
            <a:r>
              <a:rPr lang="en-US">
                <a:latin typeface="Arial"/>
                <a:cs typeface="Arial"/>
              </a:rPr>
              <a:t>Tier III – Targeted Monitoring for LEAs with the highest relative risk based on annual fiscal risk assessment, credible allegation(s) of noncompliance, or any other reason at the Department's discretion</a:t>
            </a:r>
            <a:endParaRPr lang="en-US"/>
          </a:p>
          <a:p>
            <a:pPr marL="457200" lvl="1" indent="0">
              <a:buNone/>
            </a:pPr>
            <a:endParaRPr lang="en-US">
              <a:latin typeface="Arial"/>
              <a:cs typeface="Arial"/>
            </a:endParaRPr>
          </a:p>
        </p:txBody>
      </p:sp>
      <p:sp>
        <p:nvSpPr>
          <p:cNvPr id="4" name="Slide Number Placeholder 3">
            <a:extLst>
              <a:ext uri="{FF2B5EF4-FFF2-40B4-BE49-F238E27FC236}">
                <a16:creationId xmlns:a16="http://schemas.microsoft.com/office/drawing/2014/main" id="{7C44E705-5A88-44AD-908E-3162313FF1A1}"/>
              </a:ext>
            </a:extLst>
          </p:cNvPr>
          <p:cNvSpPr>
            <a:spLocks noGrp="1"/>
          </p:cNvSpPr>
          <p:nvPr>
            <p:ph type="sldNum" sz="quarter" idx="12"/>
          </p:nvPr>
        </p:nvSpPr>
        <p:spPr/>
        <p:txBody>
          <a:bodyPr/>
          <a:lstStyle/>
          <a:p>
            <a:fld id="{68A8D22E-6BC5-9E47-900C-2BB94685D9F5}" type="slidenum">
              <a:rPr lang="en-US" smtClean="0"/>
              <a:t>67</a:t>
            </a:fld>
            <a:endParaRPr lang="en-US"/>
          </a:p>
        </p:txBody>
      </p:sp>
    </p:spTree>
    <p:extLst>
      <p:ext uri="{BB962C8B-B14F-4D97-AF65-F5344CB8AC3E}">
        <p14:creationId xmlns:p14="http://schemas.microsoft.com/office/powerpoint/2010/main" val="9484770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64B36-225B-3A13-F349-46D26F4DCA83}"/>
              </a:ext>
            </a:extLst>
          </p:cNvPr>
          <p:cNvSpPr>
            <a:spLocks noGrp="1"/>
          </p:cNvSpPr>
          <p:nvPr>
            <p:ph type="title"/>
          </p:nvPr>
        </p:nvSpPr>
        <p:spPr>
          <a:xfrm>
            <a:off x="173179" y="496589"/>
            <a:ext cx="10870504" cy="892317"/>
          </a:xfrm>
        </p:spPr>
        <p:txBody>
          <a:bodyPr>
            <a:normAutofit fontScale="90000"/>
          </a:bodyPr>
          <a:lstStyle/>
          <a:p>
            <a:r>
              <a:rPr lang="en-US">
                <a:latin typeface="Arial"/>
                <a:cs typeface="Arial"/>
              </a:rPr>
              <a:t>Annual IDEA LEA Fiscal Risk Assessment</a:t>
            </a:r>
            <a:br>
              <a:rPr lang="en-US">
                <a:latin typeface="Arial"/>
                <a:cs typeface="Arial"/>
              </a:rPr>
            </a:br>
            <a:endParaRPr lang="en-US"/>
          </a:p>
        </p:txBody>
      </p:sp>
      <p:sp>
        <p:nvSpPr>
          <p:cNvPr id="3" name="Content Placeholder 2">
            <a:extLst>
              <a:ext uri="{FF2B5EF4-FFF2-40B4-BE49-F238E27FC236}">
                <a16:creationId xmlns:a16="http://schemas.microsoft.com/office/drawing/2014/main" id="{F127376A-D599-575F-4D5B-505AD319FC3E}"/>
              </a:ext>
            </a:extLst>
          </p:cNvPr>
          <p:cNvSpPr>
            <a:spLocks noGrp="1"/>
          </p:cNvSpPr>
          <p:nvPr>
            <p:ph idx="1"/>
          </p:nvPr>
        </p:nvSpPr>
        <p:spPr>
          <a:xfrm>
            <a:off x="173179" y="1663140"/>
            <a:ext cx="11833156" cy="4846013"/>
          </a:xfrm>
        </p:spPr>
        <p:txBody>
          <a:bodyPr vert="horz" lIns="91440" tIns="45720" rIns="91440" bIns="45720" rtlCol="0" anchor="t">
            <a:noAutofit/>
          </a:bodyPr>
          <a:lstStyle/>
          <a:p>
            <a:r>
              <a:rPr lang="en-US" sz="2000">
                <a:latin typeface="Arial"/>
                <a:cs typeface="Arial"/>
              </a:rPr>
              <a:t>Turnover in personnel</a:t>
            </a:r>
          </a:p>
          <a:p>
            <a:r>
              <a:rPr lang="en-US" sz="2000">
                <a:latin typeface="Arial"/>
                <a:cs typeface="Arial"/>
              </a:rPr>
              <a:t>Length of time in operation and receiving IDEA Part B grant funding</a:t>
            </a:r>
          </a:p>
          <a:p>
            <a:r>
              <a:rPr lang="en-US" sz="2000">
                <a:latin typeface="Arial"/>
                <a:cs typeface="Arial"/>
              </a:rPr>
              <a:t>Timely and accurate of end of year financial reporting</a:t>
            </a:r>
          </a:p>
          <a:p>
            <a:r>
              <a:rPr lang="en-US" sz="2000">
                <a:latin typeface="Arial"/>
                <a:cs typeface="Arial"/>
              </a:rPr>
              <a:t>Significant Disproportionality identification and CCEIS required reservation</a:t>
            </a:r>
          </a:p>
          <a:p>
            <a:r>
              <a:rPr lang="en-US" sz="2000">
                <a:latin typeface="Arial"/>
                <a:cs typeface="Arial"/>
              </a:rPr>
              <a:t>Amount of IDEA Part B allocations</a:t>
            </a:r>
          </a:p>
          <a:p>
            <a:r>
              <a:rPr lang="en-US" sz="2000">
                <a:latin typeface="Arial"/>
                <a:cs typeface="Arial"/>
              </a:rPr>
              <a:t>Single Audit participation and findings</a:t>
            </a:r>
          </a:p>
          <a:p>
            <a:r>
              <a:rPr lang="en-US" sz="2000">
                <a:latin typeface="Arial"/>
                <a:cs typeface="Arial"/>
              </a:rPr>
              <a:t>Maintenance of Effort (MOE) Compliance</a:t>
            </a:r>
          </a:p>
          <a:p>
            <a:r>
              <a:rPr lang="en-US" sz="2000">
                <a:latin typeface="Arial"/>
                <a:cs typeface="Arial"/>
              </a:rPr>
              <a:t>Full and timely expenditure and claim of IDEA Part B funds, including FCs 240, 262, 213, and 274, and required CCEIS and proportionate share funds for equitable services</a:t>
            </a:r>
          </a:p>
          <a:p>
            <a:r>
              <a:rPr lang="en-US" sz="2000">
                <a:latin typeface="Arial"/>
                <a:cs typeface="Arial"/>
              </a:rPr>
              <a:t>Timely, complete, and accurate child count submissions</a:t>
            </a:r>
          </a:p>
          <a:p>
            <a:r>
              <a:rPr lang="en-US" sz="2000">
                <a:latin typeface="Arial"/>
                <a:cs typeface="Arial"/>
              </a:rPr>
              <a:t>Changes in child count and proportionate share allocations </a:t>
            </a:r>
          </a:p>
          <a:p>
            <a:r>
              <a:rPr lang="en-US" sz="2000">
                <a:latin typeface="Arial"/>
                <a:cs typeface="Arial"/>
              </a:rPr>
              <a:t>Timely completion of annual excess cost calculation</a:t>
            </a:r>
          </a:p>
          <a:p>
            <a:endParaRPr lang="en-US">
              <a:latin typeface="Arial"/>
              <a:cs typeface="Arial"/>
            </a:endParaRPr>
          </a:p>
        </p:txBody>
      </p:sp>
      <p:sp>
        <p:nvSpPr>
          <p:cNvPr id="4" name="Slide Number Placeholder 3">
            <a:extLst>
              <a:ext uri="{FF2B5EF4-FFF2-40B4-BE49-F238E27FC236}">
                <a16:creationId xmlns:a16="http://schemas.microsoft.com/office/drawing/2014/main" id="{97AA1323-B737-F863-E6AD-BF3B1DDC9D76}"/>
              </a:ext>
            </a:extLst>
          </p:cNvPr>
          <p:cNvSpPr>
            <a:spLocks noGrp="1"/>
          </p:cNvSpPr>
          <p:nvPr>
            <p:ph type="sldNum" sz="quarter" idx="12"/>
          </p:nvPr>
        </p:nvSpPr>
        <p:spPr/>
        <p:txBody>
          <a:bodyPr/>
          <a:lstStyle/>
          <a:p>
            <a:fld id="{68A8D22E-6BC5-9E47-900C-2BB94685D9F5}" type="slidenum">
              <a:rPr lang="en-US" smtClean="0"/>
              <a:t>68</a:t>
            </a:fld>
            <a:endParaRPr lang="en-US"/>
          </a:p>
        </p:txBody>
      </p:sp>
    </p:spTree>
    <p:extLst>
      <p:ext uri="{BB962C8B-B14F-4D97-AF65-F5344CB8AC3E}">
        <p14:creationId xmlns:p14="http://schemas.microsoft.com/office/powerpoint/2010/main" val="40688457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D1AE4-E6BA-5C99-AA64-287DFB3F73A2}"/>
              </a:ext>
            </a:extLst>
          </p:cNvPr>
          <p:cNvSpPr>
            <a:spLocks noGrp="1"/>
          </p:cNvSpPr>
          <p:nvPr>
            <p:ph type="title"/>
          </p:nvPr>
        </p:nvSpPr>
        <p:spPr/>
        <p:txBody>
          <a:bodyPr>
            <a:noAutofit/>
          </a:bodyPr>
          <a:lstStyle/>
          <a:p>
            <a:r>
              <a:rPr lang="en-US" sz="3600">
                <a:latin typeface="Arial"/>
                <a:cs typeface="Arial"/>
              </a:rPr>
              <a:t>IDEA LEA Fiscal Staff Data Submission</a:t>
            </a:r>
            <a:r>
              <a:rPr lang="en-US" sz="3600" b="0">
                <a:latin typeface="Arial"/>
                <a:cs typeface="Arial"/>
              </a:rPr>
              <a:t> </a:t>
            </a:r>
          </a:p>
        </p:txBody>
      </p:sp>
      <p:sp>
        <p:nvSpPr>
          <p:cNvPr id="3" name="Content Placeholder 2">
            <a:extLst>
              <a:ext uri="{FF2B5EF4-FFF2-40B4-BE49-F238E27FC236}">
                <a16:creationId xmlns:a16="http://schemas.microsoft.com/office/drawing/2014/main" id="{19E4F62A-FC79-971E-0110-A85DD0A10B73}"/>
              </a:ext>
            </a:extLst>
          </p:cNvPr>
          <p:cNvSpPr>
            <a:spLocks noGrp="1"/>
          </p:cNvSpPr>
          <p:nvPr>
            <p:ph idx="1"/>
          </p:nvPr>
        </p:nvSpPr>
        <p:spPr/>
        <p:txBody>
          <a:bodyPr vert="horz" lIns="91440" tIns="45720" rIns="91440" bIns="45720" rtlCol="0" anchor="t">
            <a:normAutofit/>
          </a:bodyPr>
          <a:lstStyle/>
          <a:p>
            <a:r>
              <a:rPr lang="en-US" sz="2400">
                <a:latin typeface="Arial"/>
                <a:cs typeface="Arial"/>
              </a:rPr>
              <a:t>As we begin FY26 and School Year 2025-2026, the Department's IDEA Part B Fiscal Team requires your local education agency (LEA) complete and submit </a:t>
            </a:r>
            <a:r>
              <a:rPr lang="en-US" sz="2400" b="1">
                <a:latin typeface="Arial"/>
                <a:cs typeface="Arial"/>
              </a:rPr>
              <a:t>no later than August 22, 2025</a:t>
            </a:r>
            <a:r>
              <a:rPr lang="en-US" sz="2400">
                <a:latin typeface="Arial"/>
                <a:cs typeface="Arial"/>
              </a:rPr>
              <a:t> the following brief fiscal data collection linked below to update the Department's records on LEA fiscal staff in your school or district who understand and implement federal fiscal requirements pursuant to Uniform Grant Guidance, 2 CFR Part 200, and IDEA Part B, 34 CFR Part 300. The required information facilitates the Department's implementation of required IDEA Part B general supervision responsibilities, including annual fiscal risk assessment, monitoring, and targeted technical assistance and professional development for LEAs. </a:t>
            </a:r>
            <a:br>
              <a:rPr lang="en-US" sz="2400">
                <a:latin typeface="Arial"/>
              </a:rPr>
            </a:br>
            <a:r>
              <a:rPr lang="en-US" sz="2400">
                <a:latin typeface="Arial"/>
                <a:cs typeface="Arial"/>
              </a:rPr>
              <a:t> </a:t>
            </a:r>
            <a:br>
              <a:rPr lang="en-US" sz="2400">
                <a:latin typeface="Arial"/>
              </a:rPr>
            </a:br>
            <a:r>
              <a:rPr lang="en-US" sz="2400">
                <a:latin typeface="Arial"/>
                <a:cs typeface="Arial"/>
                <a:hlinkClick r:id="rId2"/>
              </a:rPr>
              <a:t>Data Submission-on-LEA-Staff-with-IDEA-Part-B-Fiscal-Responsibilities</a:t>
            </a:r>
            <a:endParaRPr lang="en-US" sz="2400">
              <a:latin typeface="Arial"/>
              <a:cs typeface="Arial"/>
            </a:endParaRPr>
          </a:p>
        </p:txBody>
      </p:sp>
      <p:sp>
        <p:nvSpPr>
          <p:cNvPr id="4" name="Slide Number Placeholder 3">
            <a:extLst>
              <a:ext uri="{FF2B5EF4-FFF2-40B4-BE49-F238E27FC236}">
                <a16:creationId xmlns:a16="http://schemas.microsoft.com/office/drawing/2014/main" id="{A951F5A9-4802-E159-4F60-EACEFC2DF257}"/>
              </a:ext>
            </a:extLst>
          </p:cNvPr>
          <p:cNvSpPr>
            <a:spLocks noGrp="1"/>
          </p:cNvSpPr>
          <p:nvPr>
            <p:ph type="sldNum" sz="quarter" idx="12"/>
          </p:nvPr>
        </p:nvSpPr>
        <p:spPr/>
        <p:txBody>
          <a:bodyPr/>
          <a:lstStyle/>
          <a:p>
            <a:fld id="{68A8D22E-6BC5-9E47-900C-2BB94685D9F5}" type="slidenum">
              <a:rPr lang="en-US" smtClean="0"/>
              <a:t>69</a:t>
            </a:fld>
            <a:endParaRPr lang="en-US"/>
          </a:p>
        </p:txBody>
      </p:sp>
    </p:spTree>
    <p:extLst>
      <p:ext uri="{BB962C8B-B14F-4D97-AF65-F5344CB8AC3E}">
        <p14:creationId xmlns:p14="http://schemas.microsoft.com/office/powerpoint/2010/main" val="3503381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04F79A-D13C-5345-B5DE-AB1F328B4B02}"/>
              </a:ext>
            </a:extLst>
          </p:cNvPr>
          <p:cNvSpPr>
            <a:spLocks noGrp="1"/>
          </p:cNvSpPr>
          <p:nvPr>
            <p:ph type="title" idx="4294967295"/>
          </p:nvPr>
        </p:nvSpPr>
        <p:spPr>
          <a:xfrm>
            <a:off x="8313738" y="4767263"/>
            <a:ext cx="373062" cy="2746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ctr" defTabSz="457200" rtl="0" eaLnBrk="1" latinLnBrk="0" hangingPunct="1">
              <a:defRPr sz="1200" kern="1200">
                <a:solidFill>
                  <a:srgbClr val="3A5898"/>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B0462FEB-C181-8347-9EC4-DEDFCFCD9AD1}" type="slidenum">
              <a:rPr kumimoji="0" lang="en-US" sz="1200" b="0" i="0" u="none" strike="noStrike" kern="1200" cap="none" spc="0" normalizeH="0" baseline="0" noProof="0" dirty="0" smtClean="0">
                <a:ln>
                  <a:noFill/>
                </a:ln>
                <a:solidFill>
                  <a:srgbClr val="3A5898"/>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3A5898"/>
              </a:solidFill>
              <a:effectLst/>
              <a:uLnTx/>
              <a:uFillTx/>
              <a:latin typeface="+mn-lt"/>
              <a:ea typeface="+mn-ea"/>
              <a:cs typeface="+mn-cs"/>
            </a:endParaRPr>
          </a:p>
        </p:txBody>
      </p:sp>
      <p:sp>
        <p:nvSpPr>
          <p:cNvPr id="8" name="TextBox 7">
            <a:extLst>
              <a:ext uri="{FF2B5EF4-FFF2-40B4-BE49-F238E27FC236}">
                <a16:creationId xmlns:a16="http://schemas.microsoft.com/office/drawing/2014/main" id="{D73BB951-5899-4345-A1F1-835B7EBF545E}"/>
              </a:ext>
            </a:extLst>
          </p:cNvPr>
          <p:cNvSpPr txBox="1"/>
          <p:nvPr/>
        </p:nvSpPr>
        <p:spPr>
          <a:xfrm>
            <a:off x="609602" y="2074004"/>
            <a:ext cx="5221107" cy="4524315"/>
          </a:xfrm>
          <a:prstGeom prst="rect">
            <a:avLst/>
          </a:prstGeom>
          <a:noFill/>
        </p:spPr>
        <p:txBody>
          <a:bodyPr wrap="square" rtlCol="0">
            <a:spAutoFit/>
          </a:bodyPr>
          <a:lstStyle/>
          <a:p>
            <a:r>
              <a:rPr lang="en-US" sz="3200">
                <a:solidFill>
                  <a:srgbClr val="3A5898"/>
                </a:solidFill>
                <a:latin typeface="Verdana" panose="020B0604030504040204" pitchFamily="34" charset="0"/>
                <a:ea typeface="Verdana" panose="020B0604030504040204" pitchFamily="34" charset="0"/>
                <a:cs typeface="Verdana" panose="020B0604030504040204" pitchFamily="34" charset="0"/>
              </a:rPr>
              <a:t>Imagine a general supervision system as a sophisticated machine comprised of many interlocking gears that all must operate in concert to produce the desired outcomes. </a:t>
            </a:r>
          </a:p>
          <a:p>
            <a:endParaRPr lang="en-US" sz="3200">
              <a:solidFill>
                <a:srgbClr val="3A5898"/>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descr="Three interlocking gears with the words &quot;General supervision system components must work together!&quot;">
            <a:extLst>
              <a:ext uri="{FF2B5EF4-FFF2-40B4-BE49-F238E27FC236}">
                <a16:creationId xmlns:a16="http://schemas.microsoft.com/office/drawing/2014/main" id="{1A2BCCD7-1E7E-A443-B778-F7D78970730C}"/>
              </a:ext>
            </a:extLst>
          </p:cNvPr>
          <p:cNvPicPr>
            <a:picLocks noChangeAspect="1"/>
          </p:cNvPicPr>
          <p:nvPr/>
        </p:nvPicPr>
        <p:blipFill>
          <a:blip r:embed="rId3"/>
          <a:stretch>
            <a:fillRect/>
          </a:stretch>
        </p:blipFill>
        <p:spPr>
          <a:xfrm>
            <a:off x="6361292" y="1168400"/>
            <a:ext cx="5221107" cy="4884261"/>
          </a:xfrm>
          <a:prstGeom prst="rect">
            <a:avLst/>
          </a:prstGeom>
        </p:spPr>
      </p:pic>
      <p:sp>
        <p:nvSpPr>
          <p:cNvPr id="3" name="Title 2">
            <a:extLst>
              <a:ext uri="{FF2B5EF4-FFF2-40B4-BE49-F238E27FC236}">
                <a16:creationId xmlns:a16="http://schemas.microsoft.com/office/drawing/2014/main" id="{F56606DF-85D9-CF4D-807C-57E822B011F1}"/>
              </a:ext>
            </a:extLst>
          </p:cNvPr>
          <p:cNvSpPr>
            <a:spLocks/>
          </p:cNvSpPr>
          <p:nvPr/>
        </p:nvSpPr>
        <p:spPr>
          <a:xfrm>
            <a:off x="173179" y="308699"/>
            <a:ext cx="10515600" cy="86100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F3F3F3"/>
                </a:solidFill>
                <a:effectLst/>
                <a:uLnTx/>
                <a:uFillTx/>
                <a:latin typeface="Arial" panose="020B0604020202020204" pitchFamily="34" charset="0"/>
                <a:ea typeface="+mj-ea"/>
                <a:cs typeface="Arial" panose="020B0604020202020204" pitchFamily="34" charset="0"/>
              </a:rPr>
              <a:t>Coherence Matters!</a:t>
            </a:r>
          </a:p>
        </p:txBody>
      </p:sp>
    </p:spTree>
    <p:extLst>
      <p:ext uri="{BB962C8B-B14F-4D97-AF65-F5344CB8AC3E}">
        <p14:creationId xmlns:p14="http://schemas.microsoft.com/office/powerpoint/2010/main" val="2198713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B5162-F307-4B1F-6317-34275F60DB51}"/>
              </a:ext>
            </a:extLst>
          </p:cNvPr>
          <p:cNvSpPr>
            <a:spLocks noGrp="1"/>
          </p:cNvSpPr>
          <p:nvPr>
            <p:ph type="title"/>
          </p:nvPr>
        </p:nvSpPr>
        <p:spPr/>
        <p:txBody>
          <a:bodyPr>
            <a:normAutofit fontScale="90000"/>
          </a:bodyPr>
          <a:lstStyle/>
          <a:p>
            <a:r>
              <a:rPr lang="en-US">
                <a:latin typeface="Arial"/>
                <a:cs typeface="Arial"/>
              </a:rPr>
              <a:t>IDEA Fiscal Monitoring: Tier I – Universal</a:t>
            </a:r>
            <a:endParaRPr lang="en-US"/>
          </a:p>
        </p:txBody>
      </p:sp>
      <p:sp>
        <p:nvSpPr>
          <p:cNvPr id="3" name="Content Placeholder 2">
            <a:extLst>
              <a:ext uri="{FF2B5EF4-FFF2-40B4-BE49-F238E27FC236}">
                <a16:creationId xmlns:a16="http://schemas.microsoft.com/office/drawing/2014/main" id="{5D2C8F7F-23F2-57E2-85CB-10A9434B0283}"/>
              </a:ext>
            </a:extLst>
          </p:cNvPr>
          <p:cNvSpPr>
            <a:spLocks noGrp="1"/>
          </p:cNvSpPr>
          <p:nvPr>
            <p:ph idx="1"/>
          </p:nvPr>
        </p:nvSpPr>
        <p:spPr>
          <a:xfrm>
            <a:off x="173179" y="1580816"/>
            <a:ext cx="11890665" cy="4967923"/>
          </a:xfrm>
        </p:spPr>
        <p:txBody>
          <a:bodyPr vert="horz" lIns="91440" tIns="45720" rIns="91440" bIns="45720" rtlCol="0" anchor="t">
            <a:normAutofit fontScale="77500" lnSpcReduction="20000"/>
          </a:bodyPr>
          <a:lstStyle/>
          <a:p>
            <a:r>
              <a:rPr lang="en-US">
                <a:latin typeface="Arial"/>
                <a:cs typeface="Arial"/>
              </a:rPr>
              <a:t>Review and approval of IDEA Part B Consolidated grant application and budgets, and required assurances under 34 CFR § 300.200</a:t>
            </a:r>
          </a:p>
          <a:p>
            <a:r>
              <a:rPr lang="en-US">
                <a:latin typeface="Arial"/>
                <a:cs typeface="Arial"/>
              </a:rPr>
              <a:t>GEM$ budget revision review and approval</a:t>
            </a:r>
            <a:endParaRPr lang="en-US"/>
          </a:p>
          <a:p>
            <a:r>
              <a:rPr lang="en-US">
                <a:latin typeface="Arial"/>
                <a:cs typeface="Arial"/>
              </a:rPr>
              <a:t>Submission and review of final expenditure reports (FER)</a:t>
            </a:r>
          </a:p>
          <a:p>
            <a:r>
              <a:rPr lang="en-US">
                <a:latin typeface="Arial"/>
                <a:cs typeface="Arial"/>
              </a:rPr>
              <a:t>Maintenance of effort (MOE) compliance determination and substantiation of exceptions and adjustments</a:t>
            </a:r>
          </a:p>
          <a:p>
            <a:r>
              <a:rPr lang="en-US">
                <a:latin typeface="Arial"/>
                <a:cs typeface="Arial"/>
              </a:rPr>
              <a:t>Excess cost calculation submission review</a:t>
            </a:r>
          </a:p>
          <a:p>
            <a:r>
              <a:rPr lang="en-US">
                <a:latin typeface="Arial"/>
                <a:cs typeface="Arial"/>
              </a:rPr>
              <a:t>Monitoring the timely obligation of funds</a:t>
            </a:r>
          </a:p>
          <a:p>
            <a:r>
              <a:rPr lang="en-US">
                <a:latin typeface="Arial"/>
                <a:cs typeface="Arial"/>
              </a:rPr>
              <a:t>Annual risk assessment</a:t>
            </a:r>
          </a:p>
          <a:p>
            <a:r>
              <a:rPr lang="en-US">
                <a:latin typeface="Arial"/>
                <a:cs typeface="Arial"/>
              </a:rPr>
              <a:t>Review of Single Audit reports (if applicable)</a:t>
            </a:r>
            <a:endParaRPr lang="en-US"/>
          </a:p>
          <a:p>
            <a:r>
              <a:rPr lang="en-US">
                <a:latin typeface="Arial"/>
                <a:cs typeface="Arial"/>
              </a:rPr>
              <a:t>Review of proportionate share for equitable services expenditure and carryover, and timely and meaningful consultation at least three (3) times each year (fall, winter, spring)</a:t>
            </a:r>
          </a:p>
          <a:p>
            <a:r>
              <a:rPr lang="en-US">
                <a:latin typeface="Arial"/>
                <a:cs typeface="Arial"/>
              </a:rPr>
              <a:t>Review and audit of CCEIS expenditures against approved action plan and budget</a:t>
            </a:r>
            <a:endParaRPr lang="en-US"/>
          </a:p>
          <a:p>
            <a:r>
              <a:rPr lang="en-US">
                <a:latin typeface="Arial"/>
                <a:cs typeface="Arial"/>
              </a:rPr>
              <a:t>Annual training provided to LEAs on IDEA fiscal compliance requirements</a:t>
            </a:r>
          </a:p>
          <a:p>
            <a:endParaRPr lang="en-US"/>
          </a:p>
        </p:txBody>
      </p:sp>
      <p:sp>
        <p:nvSpPr>
          <p:cNvPr id="4" name="Slide Number Placeholder 3">
            <a:extLst>
              <a:ext uri="{FF2B5EF4-FFF2-40B4-BE49-F238E27FC236}">
                <a16:creationId xmlns:a16="http://schemas.microsoft.com/office/drawing/2014/main" id="{B617FBB0-CF25-9577-5082-9E8997A8160D}"/>
              </a:ext>
            </a:extLst>
          </p:cNvPr>
          <p:cNvSpPr>
            <a:spLocks noGrp="1"/>
          </p:cNvSpPr>
          <p:nvPr>
            <p:ph type="sldNum" sz="quarter" idx="12"/>
          </p:nvPr>
        </p:nvSpPr>
        <p:spPr/>
        <p:txBody>
          <a:bodyPr/>
          <a:lstStyle/>
          <a:p>
            <a:fld id="{68A8D22E-6BC5-9E47-900C-2BB94685D9F5}" type="slidenum">
              <a:rPr lang="en-US" smtClean="0"/>
              <a:t>70</a:t>
            </a:fld>
            <a:endParaRPr lang="en-US"/>
          </a:p>
        </p:txBody>
      </p:sp>
    </p:spTree>
    <p:extLst>
      <p:ext uri="{BB962C8B-B14F-4D97-AF65-F5344CB8AC3E}">
        <p14:creationId xmlns:p14="http://schemas.microsoft.com/office/powerpoint/2010/main" val="30655429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2547D-2971-861B-D6F3-EAE9166D1E8A}"/>
              </a:ext>
            </a:extLst>
          </p:cNvPr>
          <p:cNvSpPr>
            <a:spLocks noGrp="1"/>
          </p:cNvSpPr>
          <p:nvPr>
            <p:ph type="title"/>
          </p:nvPr>
        </p:nvSpPr>
        <p:spPr/>
        <p:txBody>
          <a:bodyPr>
            <a:normAutofit fontScale="90000"/>
          </a:bodyPr>
          <a:lstStyle/>
          <a:p>
            <a:r>
              <a:rPr lang="en-US">
                <a:latin typeface="Arial"/>
                <a:cs typeface="Arial"/>
              </a:rPr>
              <a:t>IDEA Fiscal Monitoring: Tier II – Cyclical </a:t>
            </a:r>
            <a:endParaRPr lang="en-US"/>
          </a:p>
        </p:txBody>
      </p:sp>
      <p:sp>
        <p:nvSpPr>
          <p:cNvPr id="3" name="Content Placeholder 2">
            <a:extLst>
              <a:ext uri="{FF2B5EF4-FFF2-40B4-BE49-F238E27FC236}">
                <a16:creationId xmlns:a16="http://schemas.microsoft.com/office/drawing/2014/main" id="{A51D5AFD-DBC1-8EBE-76F5-137ECAEBF591}"/>
              </a:ext>
            </a:extLst>
          </p:cNvPr>
          <p:cNvSpPr>
            <a:spLocks noGrp="1"/>
          </p:cNvSpPr>
          <p:nvPr>
            <p:ph idx="1"/>
          </p:nvPr>
        </p:nvSpPr>
        <p:spPr>
          <a:xfrm>
            <a:off x="173179" y="1591254"/>
            <a:ext cx="11890665" cy="4762074"/>
          </a:xfrm>
        </p:spPr>
        <p:txBody>
          <a:bodyPr vert="horz" lIns="91440" tIns="45720" rIns="91440" bIns="45720" rtlCol="0" anchor="t">
            <a:normAutofit lnSpcReduction="10000"/>
          </a:bodyPr>
          <a:lstStyle/>
          <a:p>
            <a:r>
              <a:rPr lang="en-US" sz="2000">
                <a:solidFill>
                  <a:schemeClr val="tx1"/>
                </a:solidFill>
                <a:latin typeface="Arial"/>
                <a:cs typeface="Arial"/>
              </a:rPr>
              <a:t>IDEA Part B LEA Fiscal Self Assessment</a:t>
            </a:r>
            <a:endParaRPr lang="en-US" sz="2000">
              <a:solidFill>
                <a:schemeClr val="tx1"/>
              </a:solidFill>
            </a:endParaRPr>
          </a:p>
          <a:p>
            <a:r>
              <a:rPr lang="en-US" sz="2000">
                <a:solidFill>
                  <a:schemeClr val="tx1"/>
                </a:solidFill>
                <a:latin typeface="Arial"/>
                <a:cs typeface="Arial"/>
              </a:rPr>
              <a:t>Written, board-approved, fiscal policies and procedures required by Uniform Grant Guidance, 2 CFR Part 200, and IDEA Part B, 34 CFR Part 300</a:t>
            </a:r>
          </a:p>
          <a:p>
            <a:r>
              <a:rPr lang="en-US" sz="2000">
                <a:solidFill>
                  <a:schemeClr val="tx1"/>
                </a:solidFill>
                <a:latin typeface="Arial"/>
                <a:cs typeface="Arial"/>
              </a:rPr>
              <a:t>Grant award letters, procurement files, documents, and related correspondence</a:t>
            </a:r>
          </a:p>
          <a:p>
            <a:r>
              <a:rPr lang="en-US" sz="2000">
                <a:solidFill>
                  <a:schemeClr val="tx1"/>
                </a:solidFill>
                <a:latin typeface="Arial"/>
                <a:cs typeface="Arial"/>
              </a:rPr>
              <a:t>Equipment purchases/inventory lists</a:t>
            </a:r>
          </a:p>
          <a:p>
            <a:r>
              <a:rPr lang="en-US" sz="2000">
                <a:solidFill>
                  <a:schemeClr val="tx1"/>
                </a:solidFill>
                <a:latin typeface="Arial"/>
                <a:cs typeface="Arial"/>
              </a:rPr>
              <a:t>Time and effort documentation</a:t>
            </a:r>
          </a:p>
          <a:p>
            <a:r>
              <a:rPr lang="en-US" sz="2000">
                <a:solidFill>
                  <a:schemeClr val="tx1"/>
                </a:solidFill>
                <a:latin typeface="Arial"/>
                <a:cs typeface="Arial"/>
              </a:rPr>
              <a:t>LEA budget, general ledger, and or expenditure documentation for FC 240, 262, 213, and 274 funds</a:t>
            </a:r>
          </a:p>
          <a:p>
            <a:r>
              <a:rPr lang="en-US" sz="2000">
                <a:solidFill>
                  <a:schemeClr val="tx1"/>
                </a:solidFill>
                <a:latin typeface="Arial"/>
                <a:cs typeface="Arial"/>
              </a:rPr>
              <a:t>IDEA Part B GEM$ applications, budgets, and budget revisions</a:t>
            </a:r>
          </a:p>
          <a:p>
            <a:r>
              <a:rPr lang="en-US" sz="2000">
                <a:solidFill>
                  <a:schemeClr val="tx1"/>
                </a:solidFill>
                <a:latin typeface="Arial"/>
                <a:cs typeface="Arial"/>
              </a:rPr>
              <a:t>Excess cost calculation detail </a:t>
            </a:r>
          </a:p>
          <a:p>
            <a:r>
              <a:rPr lang="en-US" sz="2000">
                <a:solidFill>
                  <a:schemeClr val="tx1"/>
                </a:solidFill>
                <a:latin typeface="Arial"/>
                <a:cs typeface="Arial"/>
              </a:rPr>
              <a:t>Financial Management Assurance Statement(s) and Audit reports </a:t>
            </a:r>
          </a:p>
          <a:p>
            <a:r>
              <a:rPr lang="en-US" sz="2000">
                <a:solidFill>
                  <a:schemeClr val="tx1"/>
                </a:solidFill>
                <a:latin typeface="Arial"/>
                <a:cs typeface="Arial"/>
              </a:rPr>
              <a:t>Proportionate share for equitable services expenditure documentation</a:t>
            </a:r>
          </a:p>
          <a:p>
            <a:r>
              <a:rPr lang="en-US" sz="2000">
                <a:solidFill>
                  <a:schemeClr val="tx1"/>
                </a:solidFill>
                <a:latin typeface="Arial"/>
                <a:cs typeface="Arial"/>
              </a:rPr>
              <a:t>Voluntary Coordinated Early Intervening Services (CEIS) expenditure documentation and data collection (if applicable) </a:t>
            </a:r>
          </a:p>
          <a:p>
            <a:endParaRPr lang="en-US" sz="2000">
              <a:solidFill>
                <a:schemeClr val="tx1"/>
              </a:solidFill>
            </a:endParaRPr>
          </a:p>
        </p:txBody>
      </p:sp>
      <p:sp>
        <p:nvSpPr>
          <p:cNvPr id="4" name="Slide Number Placeholder 3">
            <a:extLst>
              <a:ext uri="{FF2B5EF4-FFF2-40B4-BE49-F238E27FC236}">
                <a16:creationId xmlns:a16="http://schemas.microsoft.com/office/drawing/2014/main" id="{BFCC43B2-7656-0A67-7202-A607DE5BE717}"/>
              </a:ext>
            </a:extLst>
          </p:cNvPr>
          <p:cNvSpPr>
            <a:spLocks noGrp="1"/>
          </p:cNvSpPr>
          <p:nvPr>
            <p:ph type="sldNum" sz="quarter" idx="12"/>
          </p:nvPr>
        </p:nvSpPr>
        <p:spPr/>
        <p:txBody>
          <a:bodyPr/>
          <a:lstStyle/>
          <a:p>
            <a:fld id="{68A8D22E-6BC5-9E47-900C-2BB94685D9F5}" type="slidenum">
              <a:rPr lang="en-US" smtClean="0"/>
              <a:t>71</a:t>
            </a:fld>
            <a:endParaRPr lang="en-US"/>
          </a:p>
        </p:txBody>
      </p:sp>
    </p:spTree>
    <p:extLst>
      <p:ext uri="{BB962C8B-B14F-4D97-AF65-F5344CB8AC3E}">
        <p14:creationId xmlns:p14="http://schemas.microsoft.com/office/powerpoint/2010/main" val="21148935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D3F0-59BC-DB83-5F73-F80A3C7B9CE4}"/>
              </a:ext>
            </a:extLst>
          </p:cNvPr>
          <p:cNvSpPr>
            <a:spLocks noGrp="1"/>
          </p:cNvSpPr>
          <p:nvPr>
            <p:ph type="title"/>
          </p:nvPr>
        </p:nvSpPr>
        <p:spPr/>
        <p:txBody>
          <a:bodyPr>
            <a:normAutofit fontScale="90000"/>
          </a:bodyPr>
          <a:lstStyle/>
          <a:p>
            <a:r>
              <a:rPr lang="en-US">
                <a:latin typeface="Arial"/>
                <a:cs typeface="Arial"/>
              </a:rPr>
              <a:t>Child Count of Parentally-Placed Private and Home School Students</a:t>
            </a:r>
            <a:endParaRPr lang="en-US"/>
          </a:p>
        </p:txBody>
      </p:sp>
      <p:sp>
        <p:nvSpPr>
          <p:cNvPr id="3" name="Content Placeholder 2">
            <a:extLst>
              <a:ext uri="{FF2B5EF4-FFF2-40B4-BE49-F238E27FC236}">
                <a16:creationId xmlns:a16="http://schemas.microsoft.com/office/drawing/2014/main" id="{F6A3635B-C9A9-33B3-EF5E-F0A9CBD441AE}"/>
              </a:ext>
            </a:extLst>
          </p:cNvPr>
          <p:cNvSpPr>
            <a:spLocks noGrp="1"/>
          </p:cNvSpPr>
          <p:nvPr>
            <p:ph idx="1"/>
          </p:nvPr>
        </p:nvSpPr>
        <p:spPr>
          <a:xfrm>
            <a:off x="173179" y="1591254"/>
            <a:ext cx="11890665" cy="4623459"/>
          </a:xfrm>
        </p:spPr>
        <p:txBody>
          <a:bodyPr vert="horz" lIns="91440" tIns="45720" rIns="91440" bIns="45720" rtlCol="0" anchor="t">
            <a:normAutofit fontScale="92500" lnSpcReduction="20000"/>
          </a:bodyPr>
          <a:lstStyle/>
          <a:p>
            <a:r>
              <a:rPr lang="en-US">
                <a:latin typeface="Arial"/>
                <a:cs typeface="Arial"/>
              </a:rPr>
              <a:t>Conducted </a:t>
            </a:r>
            <a:r>
              <a:rPr lang="en-US" u="sng">
                <a:latin typeface="Arial"/>
                <a:cs typeface="Arial"/>
              </a:rPr>
              <a:t>as of October 1st</a:t>
            </a:r>
            <a:r>
              <a:rPr lang="en-US">
                <a:latin typeface="Arial"/>
                <a:cs typeface="Arial"/>
              </a:rPr>
              <a:t> each year</a:t>
            </a:r>
          </a:p>
          <a:p>
            <a:r>
              <a:rPr lang="en-US">
                <a:latin typeface="Arial"/>
                <a:cs typeface="Arial"/>
              </a:rPr>
              <a:t>When collecting the count from private schools, request contact information for parent representatives of eligible students for meaningful consultation</a:t>
            </a:r>
          </a:p>
          <a:p>
            <a:r>
              <a:rPr lang="en-US">
                <a:latin typeface="Arial"/>
                <a:cs typeface="Arial"/>
              </a:rPr>
              <a:t>October 1, 2025 Child Count and SY24-25 Equitable Services Record Keeping data submission due </a:t>
            </a:r>
            <a:r>
              <a:rPr lang="en-US" u="sng">
                <a:latin typeface="Arial"/>
                <a:cs typeface="Arial"/>
              </a:rPr>
              <a:t>January 30, 2026</a:t>
            </a:r>
            <a:r>
              <a:rPr lang="en-US">
                <a:latin typeface="Arial"/>
                <a:cs typeface="Arial"/>
              </a:rPr>
              <a:t> </a:t>
            </a:r>
            <a:endParaRPr lang="en-US"/>
          </a:p>
          <a:p>
            <a:pPr lvl="1"/>
            <a:r>
              <a:rPr lang="en-US">
                <a:latin typeface="Arial"/>
                <a:cs typeface="Arial"/>
              </a:rPr>
              <a:t>Failure to submit the annual child count by January 31, 2026 will be considered in the LEA's Annual Special Education Determination </a:t>
            </a:r>
          </a:p>
          <a:p>
            <a:r>
              <a:rPr lang="en-US">
                <a:latin typeface="Arial"/>
                <a:cs typeface="Arial"/>
                <a:hlinkClick r:id="rId2"/>
              </a:rPr>
              <a:t>SY24-25 Equitable Services Child Count and Record Keeping Memorandum</a:t>
            </a:r>
            <a:endParaRPr lang="en-US"/>
          </a:p>
          <a:p>
            <a:r>
              <a:rPr lang="en-US">
                <a:latin typeface="Arial"/>
                <a:cs typeface="Arial"/>
              </a:rPr>
              <a:t>SY24-25 Record Keeping</a:t>
            </a:r>
            <a:endParaRPr lang="en-US"/>
          </a:p>
          <a:p>
            <a:pPr lvl="1"/>
            <a:r>
              <a:rPr lang="en-US">
                <a:latin typeface="Arial"/>
                <a:cs typeface="Arial"/>
              </a:rPr>
              <a:t>Number of private and home school students evaluated </a:t>
            </a:r>
            <a:r>
              <a:rPr lang="en-US" u="sng">
                <a:latin typeface="Arial"/>
                <a:cs typeface="Arial"/>
              </a:rPr>
              <a:t>by</a:t>
            </a:r>
            <a:r>
              <a:rPr lang="en-US">
                <a:latin typeface="Arial"/>
                <a:cs typeface="Arial"/>
              </a:rPr>
              <a:t> the district</a:t>
            </a:r>
            <a:endParaRPr lang="en-US"/>
          </a:p>
          <a:p>
            <a:pPr lvl="1"/>
            <a:r>
              <a:rPr lang="en-US">
                <a:latin typeface="Arial"/>
                <a:cs typeface="Arial"/>
              </a:rPr>
              <a:t>Number of private and home school students found eligible </a:t>
            </a:r>
            <a:r>
              <a:rPr lang="en-US" u="sng">
                <a:latin typeface="Arial"/>
                <a:cs typeface="Arial"/>
              </a:rPr>
              <a:t>by</a:t>
            </a:r>
            <a:r>
              <a:rPr lang="en-US">
                <a:latin typeface="Arial"/>
                <a:cs typeface="Arial"/>
              </a:rPr>
              <a:t> the district</a:t>
            </a:r>
          </a:p>
          <a:p>
            <a:pPr lvl="1"/>
            <a:r>
              <a:rPr lang="en-US">
                <a:latin typeface="Arial"/>
                <a:cs typeface="Arial"/>
              </a:rPr>
              <a:t>Number of private and home school students who received equitable services </a:t>
            </a:r>
            <a:r>
              <a:rPr lang="en-US" u="sng">
                <a:latin typeface="Arial"/>
                <a:cs typeface="Arial"/>
              </a:rPr>
              <a:t>from</a:t>
            </a:r>
            <a:r>
              <a:rPr lang="en-US">
                <a:latin typeface="Arial"/>
                <a:cs typeface="Arial"/>
              </a:rPr>
              <a:t> the district</a:t>
            </a:r>
            <a:endParaRPr lang="en-US"/>
          </a:p>
          <a:p>
            <a:endParaRPr lang="en-US"/>
          </a:p>
        </p:txBody>
      </p:sp>
      <p:sp>
        <p:nvSpPr>
          <p:cNvPr id="4" name="Slide Number Placeholder 3">
            <a:extLst>
              <a:ext uri="{FF2B5EF4-FFF2-40B4-BE49-F238E27FC236}">
                <a16:creationId xmlns:a16="http://schemas.microsoft.com/office/drawing/2014/main" id="{761BCF1D-37B9-AD6A-E735-CE668A96D0E3}"/>
              </a:ext>
            </a:extLst>
          </p:cNvPr>
          <p:cNvSpPr>
            <a:spLocks noGrp="1"/>
          </p:cNvSpPr>
          <p:nvPr>
            <p:ph type="sldNum" sz="quarter" idx="12"/>
          </p:nvPr>
        </p:nvSpPr>
        <p:spPr/>
        <p:txBody>
          <a:bodyPr/>
          <a:lstStyle/>
          <a:p>
            <a:fld id="{68A8D22E-6BC5-9E47-900C-2BB94685D9F5}" type="slidenum">
              <a:rPr lang="en-US" smtClean="0"/>
              <a:t>72</a:t>
            </a:fld>
            <a:endParaRPr lang="en-US"/>
          </a:p>
        </p:txBody>
      </p:sp>
    </p:spTree>
    <p:extLst>
      <p:ext uri="{BB962C8B-B14F-4D97-AF65-F5344CB8AC3E}">
        <p14:creationId xmlns:p14="http://schemas.microsoft.com/office/powerpoint/2010/main" val="37866536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F290B-D065-2C42-BD4C-3AADC2020F9D}"/>
              </a:ext>
            </a:extLst>
          </p:cNvPr>
          <p:cNvSpPr>
            <a:spLocks noGrp="1"/>
          </p:cNvSpPr>
          <p:nvPr>
            <p:ph type="title"/>
          </p:nvPr>
        </p:nvSpPr>
        <p:spPr/>
        <p:txBody>
          <a:bodyPr>
            <a:normAutofit/>
          </a:bodyPr>
          <a:lstStyle/>
          <a:p>
            <a:r>
              <a:rPr lang="en-US" sz="3600">
                <a:latin typeface="Arial"/>
                <a:cs typeface="Arial"/>
              </a:rPr>
              <a:t>Private School Enrollment Data Submission</a:t>
            </a:r>
            <a:endParaRPr lang="en-US" sz="3600"/>
          </a:p>
        </p:txBody>
      </p:sp>
      <p:sp>
        <p:nvSpPr>
          <p:cNvPr id="3" name="Content Placeholder 2">
            <a:extLst>
              <a:ext uri="{FF2B5EF4-FFF2-40B4-BE49-F238E27FC236}">
                <a16:creationId xmlns:a16="http://schemas.microsoft.com/office/drawing/2014/main" id="{6EFA9157-E0CE-BF0E-5F8C-7C2E91FE33B5}"/>
              </a:ext>
            </a:extLst>
          </p:cNvPr>
          <p:cNvSpPr>
            <a:spLocks noGrp="1"/>
          </p:cNvSpPr>
          <p:nvPr>
            <p:ph idx="1"/>
          </p:nvPr>
        </p:nvSpPr>
        <p:spPr>
          <a:xfrm>
            <a:off x="173179" y="1591254"/>
            <a:ext cx="11890665" cy="4672427"/>
          </a:xfrm>
        </p:spPr>
        <p:txBody>
          <a:bodyPr vert="horz" lIns="91440" tIns="45720" rIns="91440" bIns="45720" rtlCol="0" anchor="t">
            <a:normAutofit/>
          </a:bodyPr>
          <a:lstStyle/>
          <a:p>
            <a:r>
              <a:rPr lang="en-US">
                <a:latin typeface="Arial"/>
                <a:cs typeface="Arial"/>
              </a:rPr>
              <a:t>Private school enrollment data is used in the annual LEA FC 240 and 262 allocation calculations</a:t>
            </a:r>
            <a:endParaRPr lang="en-US"/>
          </a:p>
          <a:p>
            <a:r>
              <a:rPr lang="en-US">
                <a:latin typeface="Arial"/>
                <a:cs typeface="Arial"/>
              </a:rPr>
              <a:t>Private schools are asked to submit grade level enrollment data though a Department Education Security Portal Application each October 1st</a:t>
            </a:r>
          </a:p>
          <a:p>
            <a:r>
              <a:rPr lang="en-US">
                <a:latin typeface="Arial"/>
                <a:cs typeface="Arial"/>
              </a:rPr>
              <a:t>Districts of residence encouraged to contact local private schools and remind them of the importance of this data submission</a:t>
            </a:r>
          </a:p>
          <a:p>
            <a:pPr lvl="1"/>
            <a:r>
              <a:rPr lang="en-US">
                <a:latin typeface="Arial"/>
                <a:cs typeface="Arial"/>
              </a:rPr>
              <a:t>Each district can find a list of last identified private schools in the </a:t>
            </a:r>
            <a:r>
              <a:rPr lang="en-US">
                <a:latin typeface="Arial"/>
                <a:cs typeface="Arial"/>
                <a:hlinkClick r:id="rId2"/>
              </a:rPr>
              <a:t>Department's School and District Profiles</a:t>
            </a:r>
            <a:r>
              <a:rPr lang="en-US">
                <a:latin typeface="Arial"/>
                <a:cs typeface="Arial"/>
              </a:rPr>
              <a:t> / Relationship Membership for your district</a:t>
            </a:r>
            <a:endParaRPr lang="en-US"/>
          </a:p>
          <a:p>
            <a:pPr lvl="1"/>
            <a:r>
              <a:rPr lang="en-US">
                <a:latin typeface="Arial"/>
                <a:cs typeface="Arial"/>
              </a:rPr>
              <a:t>Can and should be done during annual child count collection and fall timely meaningful consultation for equitable services</a:t>
            </a:r>
          </a:p>
          <a:p>
            <a:endParaRPr lang="en-US">
              <a:latin typeface="Arial"/>
              <a:cs typeface="Arial"/>
            </a:endParaRPr>
          </a:p>
          <a:p>
            <a:endParaRPr lang="en-US">
              <a:latin typeface="Arial"/>
              <a:cs typeface="Arial"/>
            </a:endParaRPr>
          </a:p>
        </p:txBody>
      </p:sp>
      <p:sp>
        <p:nvSpPr>
          <p:cNvPr id="4" name="Slide Number Placeholder 3">
            <a:extLst>
              <a:ext uri="{FF2B5EF4-FFF2-40B4-BE49-F238E27FC236}">
                <a16:creationId xmlns:a16="http://schemas.microsoft.com/office/drawing/2014/main" id="{1414E110-2984-B88E-54EC-B9908AE6E42A}"/>
              </a:ext>
            </a:extLst>
          </p:cNvPr>
          <p:cNvSpPr>
            <a:spLocks noGrp="1"/>
          </p:cNvSpPr>
          <p:nvPr>
            <p:ph type="sldNum" sz="quarter" idx="12"/>
          </p:nvPr>
        </p:nvSpPr>
        <p:spPr/>
        <p:txBody>
          <a:bodyPr/>
          <a:lstStyle/>
          <a:p>
            <a:fld id="{68A8D22E-6BC5-9E47-900C-2BB94685D9F5}" type="slidenum">
              <a:rPr lang="en-US" smtClean="0"/>
              <a:t>73</a:t>
            </a:fld>
            <a:endParaRPr lang="en-US"/>
          </a:p>
        </p:txBody>
      </p:sp>
    </p:spTree>
    <p:extLst>
      <p:ext uri="{BB962C8B-B14F-4D97-AF65-F5344CB8AC3E}">
        <p14:creationId xmlns:p14="http://schemas.microsoft.com/office/powerpoint/2010/main" val="8806433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F1501-F307-F930-D87A-988DDD2E7E30}"/>
              </a:ext>
            </a:extLst>
          </p:cNvPr>
          <p:cNvSpPr>
            <a:spLocks noGrp="1"/>
          </p:cNvSpPr>
          <p:nvPr>
            <p:ph type="title"/>
          </p:nvPr>
        </p:nvSpPr>
        <p:spPr/>
        <p:txBody>
          <a:bodyPr/>
          <a:lstStyle/>
          <a:p>
            <a:r>
              <a:rPr lang="en-US">
                <a:latin typeface="Arial"/>
                <a:cs typeface="Arial"/>
              </a:rPr>
              <a:t>IDEA Excess Cost Calculation</a:t>
            </a:r>
          </a:p>
        </p:txBody>
      </p:sp>
      <p:sp>
        <p:nvSpPr>
          <p:cNvPr id="3" name="Content Placeholder 2">
            <a:extLst>
              <a:ext uri="{FF2B5EF4-FFF2-40B4-BE49-F238E27FC236}">
                <a16:creationId xmlns:a16="http://schemas.microsoft.com/office/drawing/2014/main" id="{4F823CDA-233F-6B6D-7420-46BC76B4E325}"/>
              </a:ext>
            </a:extLst>
          </p:cNvPr>
          <p:cNvSpPr>
            <a:spLocks noGrp="1"/>
          </p:cNvSpPr>
          <p:nvPr>
            <p:ph idx="1"/>
          </p:nvPr>
        </p:nvSpPr>
        <p:spPr>
          <a:xfrm>
            <a:off x="173179" y="1591254"/>
            <a:ext cx="11890665" cy="4672427"/>
          </a:xfrm>
        </p:spPr>
        <p:txBody>
          <a:bodyPr vert="horz" lIns="91440" tIns="45720" rIns="91440" bIns="45720" rtlCol="0" anchor="t">
            <a:normAutofit fontScale="92500" lnSpcReduction="20000"/>
          </a:bodyPr>
          <a:lstStyle/>
          <a:p>
            <a:r>
              <a:rPr lang="en-US" sz="2700">
                <a:latin typeface="Arial"/>
                <a:cs typeface="Arial"/>
              </a:rPr>
              <a:t>Excess costs are those costs for the education of an elementary school or secondary school student with a disability that are in excess of the average annual per student expenditure in an LEA during the preceding school year for an elementary school or secondary school student. An LEA must spend at least the average annual per student expenditure on the education of an elementary school or secondary school student with a disability.</a:t>
            </a:r>
            <a:endParaRPr lang="en-US" sz="2700">
              <a:latin typeface="Segoe UI"/>
              <a:cs typeface="Segoe UI"/>
            </a:endParaRPr>
          </a:p>
          <a:p>
            <a:r>
              <a:rPr lang="en-US" sz="2700">
                <a:latin typeface="Segoe UI"/>
                <a:cs typeface="Segoe UI"/>
                <a:hlinkClick r:id="rId2"/>
              </a:rPr>
              <a:t>Appendix A to Part 300, Title 34 - Excess Cost Calculation </a:t>
            </a:r>
            <a:endParaRPr lang="en-US" sz="2700">
              <a:latin typeface="Segoe UI"/>
              <a:cs typeface="Segoe UI"/>
            </a:endParaRPr>
          </a:p>
          <a:p>
            <a:endParaRPr lang="en-US" sz="2000">
              <a:latin typeface="Segoe UI"/>
              <a:cs typeface="Segoe UI"/>
            </a:endParaRPr>
          </a:p>
          <a:p>
            <a:r>
              <a:rPr lang="en-US">
                <a:latin typeface="Arial"/>
                <a:cs typeface="Arial"/>
              </a:rPr>
              <a:t>GEM$ Application Supplement for </a:t>
            </a:r>
            <a:r>
              <a:rPr lang="en-US" u="sng">
                <a:latin typeface="Arial"/>
                <a:cs typeface="Arial"/>
              </a:rPr>
              <a:t>all schools and districts this year</a:t>
            </a:r>
          </a:p>
          <a:p>
            <a:pPr lvl="1"/>
            <a:r>
              <a:rPr lang="en-US">
                <a:latin typeface="Arial"/>
                <a:cs typeface="Arial"/>
              </a:rPr>
              <a:t>Replaces calculation in End of Year Report (EOYR)</a:t>
            </a:r>
          </a:p>
          <a:p>
            <a:r>
              <a:rPr lang="en-US">
                <a:latin typeface="Arial"/>
                <a:cs typeface="Arial"/>
              </a:rPr>
              <a:t>Due </a:t>
            </a:r>
            <a:r>
              <a:rPr lang="en-US" u="sng">
                <a:latin typeface="Arial"/>
                <a:cs typeface="Arial"/>
              </a:rPr>
              <a:t>January 31, 2026</a:t>
            </a:r>
          </a:p>
          <a:p>
            <a:r>
              <a:rPr lang="en-US">
                <a:latin typeface="Arial"/>
                <a:cs typeface="Arial"/>
              </a:rPr>
              <a:t>Failure to timely complete and submit the required annual calculation will be considered in the LEA's annual fiscal risk assessment  </a:t>
            </a:r>
          </a:p>
          <a:p>
            <a:pPr lvl="1"/>
            <a:endParaRPr lang="en-US"/>
          </a:p>
        </p:txBody>
      </p:sp>
      <p:sp>
        <p:nvSpPr>
          <p:cNvPr id="4" name="Slide Number Placeholder 3">
            <a:extLst>
              <a:ext uri="{FF2B5EF4-FFF2-40B4-BE49-F238E27FC236}">
                <a16:creationId xmlns:a16="http://schemas.microsoft.com/office/drawing/2014/main" id="{581A6667-400E-1A65-3C31-BDA08116BA2C}"/>
              </a:ext>
            </a:extLst>
          </p:cNvPr>
          <p:cNvSpPr>
            <a:spLocks noGrp="1"/>
          </p:cNvSpPr>
          <p:nvPr>
            <p:ph type="sldNum" sz="quarter" idx="12"/>
          </p:nvPr>
        </p:nvSpPr>
        <p:spPr/>
        <p:txBody>
          <a:bodyPr/>
          <a:lstStyle/>
          <a:p>
            <a:fld id="{68A8D22E-6BC5-9E47-900C-2BB94685D9F5}" type="slidenum">
              <a:rPr lang="en-US" smtClean="0"/>
              <a:t>74</a:t>
            </a:fld>
            <a:endParaRPr lang="en-US"/>
          </a:p>
        </p:txBody>
      </p:sp>
    </p:spTree>
    <p:extLst>
      <p:ext uri="{BB962C8B-B14F-4D97-AF65-F5344CB8AC3E}">
        <p14:creationId xmlns:p14="http://schemas.microsoft.com/office/powerpoint/2010/main" val="28536856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349D2-A831-3FE5-A481-304A419C5303}"/>
              </a:ext>
            </a:extLst>
          </p:cNvPr>
          <p:cNvSpPr>
            <a:spLocks noGrp="1"/>
          </p:cNvSpPr>
          <p:nvPr>
            <p:ph type="title"/>
          </p:nvPr>
        </p:nvSpPr>
        <p:spPr/>
        <p:txBody>
          <a:bodyPr>
            <a:normAutofit fontScale="90000"/>
          </a:bodyPr>
          <a:lstStyle/>
          <a:p>
            <a:r>
              <a:rPr lang="en-US">
                <a:latin typeface="Arial"/>
                <a:cs typeface="Arial"/>
              </a:rPr>
              <a:t>IDEA Fiscal Virtual Community of Practice</a:t>
            </a:r>
            <a:endParaRPr lang="en-US"/>
          </a:p>
        </p:txBody>
      </p:sp>
      <p:sp>
        <p:nvSpPr>
          <p:cNvPr id="3" name="Content Placeholder 2">
            <a:extLst>
              <a:ext uri="{FF2B5EF4-FFF2-40B4-BE49-F238E27FC236}">
                <a16:creationId xmlns:a16="http://schemas.microsoft.com/office/drawing/2014/main" id="{AB025CE8-AC02-0373-2D01-D9B27DAD0FFE}"/>
              </a:ext>
            </a:extLst>
          </p:cNvPr>
          <p:cNvSpPr>
            <a:spLocks noGrp="1"/>
          </p:cNvSpPr>
          <p:nvPr>
            <p:ph idx="1"/>
          </p:nvPr>
        </p:nvSpPr>
        <p:spPr/>
        <p:txBody>
          <a:bodyPr vert="horz" lIns="91440" tIns="45720" rIns="91440" bIns="45720" rtlCol="0" anchor="t">
            <a:normAutofit/>
          </a:bodyPr>
          <a:lstStyle/>
          <a:p>
            <a:r>
              <a:rPr lang="en-US">
                <a:latin typeface="Arial"/>
                <a:cs typeface="Arial"/>
              </a:rPr>
              <a:t>First Thursday, 3:00-4:00 pm </a:t>
            </a:r>
            <a:endParaRPr lang="en-US"/>
          </a:p>
          <a:p>
            <a:pPr lvl="1"/>
            <a:r>
              <a:rPr lang="en-US">
                <a:latin typeface="Arial"/>
                <a:cs typeface="Arial"/>
              </a:rPr>
              <a:t>September 4, 2025 – LEA Fiscal Universal, Cyclical, and Targeted Monitoring</a:t>
            </a:r>
          </a:p>
          <a:p>
            <a:pPr lvl="1"/>
            <a:r>
              <a:rPr lang="en-US">
                <a:latin typeface="Arial"/>
                <a:cs typeface="Arial"/>
              </a:rPr>
              <a:t>October 2, 2025 – Child Count &amp; Timely and Meaningful Consultation for Equitable Services</a:t>
            </a:r>
          </a:p>
          <a:p>
            <a:pPr lvl="1"/>
            <a:r>
              <a:rPr lang="en-US">
                <a:latin typeface="Arial"/>
                <a:cs typeface="Arial"/>
              </a:rPr>
              <a:t>November 6, 2025 – Excess Cost Calculation</a:t>
            </a:r>
          </a:p>
          <a:p>
            <a:pPr lvl="1"/>
            <a:r>
              <a:rPr lang="en-US">
                <a:latin typeface="Arial"/>
                <a:cs typeface="Arial"/>
              </a:rPr>
              <a:t>December 4, 2025 – GEM$ Reimbursement and Final Expenditure Reports</a:t>
            </a:r>
            <a:endParaRPr lang="en-US"/>
          </a:p>
          <a:p>
            <a:pPr lvl="1"/>
            <a:r>
              <a:rPr lang="en-US">
                <a:latin typeface="Arial"/>
                <a:cs typeface="Arial"/>
              </a:rPr>
              <a:t>January 8, 2026 – GEM$ Budget Revision and Financial Activity Reporting </a:t>
            </a:r>
          </a:p>
          <a:p>
            <a:pPr lvl="1"/>
            <a:r>
              <a:rPr lang="en-US">
                <a:latin typeface="Arial"/>
                <a:cs typeface="Arial"/>
              </a:rPr>
              <a:t>March 5, 2026 – Maintenance of Effort, Exceptions and Adjustments</a:t>
            </a:r>
          </a:p>
          <a:p>
            <a:pPr lvl="1"/>
            <a:r>
              <a:rPr lang="en-US">
                <a:latin typeface="Arial"/>
                <a:cs typeface="Arial"/>
              </a:rPr>
              <a:t>May 7, 2025 – Proportionate Share for Equitable Services Carryover</a:t>
            </a:r>
          </a:p>
          <a:p>
            <a:pPr lvl="1"/>
            <a:r>
              <a:rPr lang="en-US">
                <a:latin typeface="Arial"/>
                <a:cs typeface="Arial"/>
              </a:rPr>
              <a:t>June 4, 2025 – FY27 Consolidated Application, Conditions of Assistance</a:t>
            </a:r>
          </a:p>
          <a:p>
            <a:pPr marL="457200" lvl="1" indent="0">
              <a:buNone/>
            </a:pPr>
            <a:endParaRPr lang="en-US">
              <a:latin typeface="Arial"/>
              <a:cs typeface="Arial"/>
            </a:endParaRPr>
          </a:p>
        </p:txBody>
      </p:sp>
      <p:sp>
        <p:nvSpPr>
          <p:cNvPr id="4" name="Slide Number Placeholder 3">
            <a:extLst>
              <a:ext uri="{FF2B5EF4-FFF2-40B4-BE49-F238E27FC236}">
                <a16:creationId xmlns:a16="http://schemas.microsoft.com/office/drawing/2014/main" id="{90F95011-93FD-6E13-B63C-6A5A989AC6B9}"/>
              </a:ext>
            </a:extLst>
          </p:cNvPr>
          <p:cNvSpPr>
            <a:spLocks noGrp="1"/>
          </p:cNvSpPr>
          <p:nvPr>
            <p:ph type="sldNum" sz="quarter" idx="12"/>
          </p:nvPr>
        </p:nvSpPr>
        <p:spPr/>
        <p:txBody>
          <a:bodyPr/>
          <a:lstStyle/>
          <a:p>
            <a:fld id="{68A8D22E-6BC5-9E47-900C-2BB94685D9F5}" type="slidenum">
              <a:rPr lang="en-US" smtClean="0"/>
              <a:t>75</a:t>
            </a:fld>
            <a:endParaRPr lang="en-US"/>
          </a:p>
        </p:txBody>
      </p:sp>
    </p:spTree>
    <p:extLst>
      <p:ext uri="{BB962C8B-B14F-4D97-AF65-F5344CB8AC3E}">
        <p14:creationId xmlns:p14="http://schemas.microsoft.com/office/powerpoint/2010/main" val="35497208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6AB2B-9E86-B31F-8494-E95DE385C2EA}"/>
              </a:ext>
            </a:extLst>
          </p:cNvPr>
          <p:cNvSpPr>
            <a:spLocks noGrp="1"/>
          </p:cNvSpPr>
          <p:nvPr>
            <p:ph type="ctrTitle"/>
          </p:nvPr>
        </p:nvSpPr>
        <p:spPr>
          <a:xfrm>
            <a:off x="342900" y="873824"/>
            <a:ext cx="11693588" cy="2560638"/>
          </a:xfrm>
        </p:spPr>
        <p:txBody>
          <a:bodyPr>
            <a:normAutofit/>
          </a:bodyPr>
          <a:lstStyle/>
          <a:p>
            <a:r>
              <a:rPr lang="en-US" sz="4400" b="1"/>
              <a:t>Resources</a:t>
            </a:r>
            <a:endParaRPr lang="en-US" b="1"/>
          </a:p>
        </p:txBody>
      </p:sp>
    </p:spTree>
    <p:extLst>
      <p:ext uri="{BB962C8B-B14F-4D97-AF65-F5344CB8AC3E}">
        <p14:creationId xmlns:p14="http://schemas.microsoft.com/office/powerpoint/2010/main" val="31191111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85033-7ABE-98BF-7CFF-174B96FF6A2B}"/>
              </a:ext>
            </a:extLst>
          </p:cNvPr>
          <p:cNvSpPr>
            <a:spLocks noGrp="1"/>
          </p:cNvSpPr>
          <p:nvPr>
            <p:ph type="title"/>
          </p:nvPr>
        </p:nvSpPr>
        <p:spPr/>
        <p:txBody>
          <a:bodyPr/>
          <a:lstStyle/>
          <a:p>
            <a:r>
              <a:rPr lang="en-US" b="0">
                <a:latin typeface="Arial"/>
                <a:cs typeface="Arial"/>
              </a:rPr>
              <a:t>K-12 AI Resources</a:t>
            </a:r>
            <a:endParaRPr lang="en-US">
              <a:latin typeface="Arial"/>
              <a:cs typeface="Arial"/>
            </a:endParaRPr>
          </a:p>
        </p:txBody>
      </p:sp>
      <p:sp>
        <p:nvSpPr>
          <p:cNvPr id="3" name="Content Placeholder 2">
            <a:extLst>
              <a:ext uri="{FF2B5EF4-FFF2-40B4-BE49-F238E27FC236}">
                <a16:creationId xmlns:a16="http://schemas.microsoft.com/office/drawing/2014/main" id="{9C03B4D4-2145-F49E-81E6-502727360A3D}"/>
              </a:ext>
            </a:extLst>
          </p:cNvPr>
          <p:cNvSpPr>
            <a:spLocks noGrp="1"/>
          </p:cNvSpPr>
          <p:nvPr>
            <p:ph idx="1"/>
          </p:nvPr>
        </p:nvSpPr>
        <p:spPr/>
        <p:txBody>
          <a:bodyPr vert="horz" lIns="91440" tIns="45720" rIns="91440" bIns="45720" rtlCol="0" anchor="t">
            <a:normAutofit/>
          </a:bodyPr>
          <a:lstStyle/>
          <a:p>
            <a:pPr marL="0" indent="0">
              <a:buNone/>
            </a:pPr>
            <a:r>
              <a:rPr lang="en-US" sz="2400">
                <a:solidFill>
                  <a:srgbClr val="242424"/>
                </a:solidFill>
                <a:latin typeface="Arial"/>
                <a:cs typeface="Arial"/>
              </a:rPr>
              <a:t>We’re excited to share that DESE has released two foundational resources to support schools and districts as they navigate the use of generative artificial intelligence (AI) in education: </a:t>
            </a:r>
            <a:endParaRPr lang="en-US" sz="2400">
              <a:latin typeface="Arial"/>
              <a:cs typeface="Arial"/>
            </a:endParaRPr>
          </a:p>
          <a:p>
            <a:r>
              <a:rPr lang="en-US" sz="2400" b="1">
                <a:solidFill>
                  <a:srgbClr val="0563C1"/>
                </a:solidFill>
                <a:latin typeface="Arial"/>
                <a:cs typeface="Arial"/>
                <a:hlinkClick r:id="rId2"/>
              </a:rPr>
              <a:t>Massachusetts Generative AI Policy Guidance</a:t>
            </a:r>
            <a:r>
              <a:rPr lang="en-US" sz="2400">
                <a:solidFill>
                  <a:srgbClr val="242424"/>
                </a:solidFill>
                <a:latin typeface="Arial"/>
                <a:cs typeface="Arial"/>
              </a:rPr>
              <a:t> </a:t>
            </a:r>
            <a:endParaRPr lang="en-US" sz="2400">
              <a:latin typeface="Arial"/>
              <a:cs typeface="Arial"/>
            </a:endParaRPr>
          </a:p>
          <a:p>
            <a:r>
              <a:rPr lang="en-US" sz="2400" b="1">
                <a:solidFill>
                  <a:srgbClr val="0563C1"/>
                </a:solidFill>
                <a:latin typeface="Arial"/>
                <a:cs typeface="Arial"/>
                <a:hlinkClick r:id="rId3"/>
              </a:rPr>
              <a:t>AI Literacy Module for Educators</a:t>
            </a:r>
            <a:r>
              <a:rPr lang="en-US" sz="2400">
                <a:solidFill>
                  <a:srgbClr val="242424"/>
                </a:solidFill>
                <a:latin typeface="Arial"/>
                <a:cs typeface="Arial"/>
              </a:rPr>
              <a:t> </a:t>
            </a:r>
            <a:endParaRPr lang="en-US" sz="2400">
              <a:latin typeface="Arial"/>
              <a:cs typeface="Arial"/>
            </a:endParaRPr>
          </a:p>
          <a:p>
            <a:pPr marL="0" indent="0">
              <a:buNone/>
            </a:pPr>
            <a:r>
              <a:rPr lang="en-US" sz="2400">
                <a:solidFill>
                  <a:srgbClr val="242424"/>
                </a:solidFill>
                <a:latin typeface="Arial"/>
                <a:cs typeface="Arial"/>
              </a:rPr>
              <a:t>These resources, developed in response to the recommendations of the statewide AI Task Force, are designed to help school communities make thoughtful decisions about AI that are grounded in safety, ethics, and instructional purpose, and to promote a consistent, equitable approach across Massachusetts. </a:t>
            </a:r>
            <a:endParaRPr lang="en-US" sz="2400">
              <a:latin typeface="Arial"/>
              <a:cs typeface="Arial"/>
            </a:endParaRPr>
          </a:p>
          <a:p>
            <a:endParaRPr lang="en-US"/>
          </a:p>
        </p:txBody>
      </p:sp>
      <p:sp>
        <p:nvSpPr>
          <p:cNvPr id="4" name="Slide Number Placeholder 3">
            <a:extLst>
              <a:ext uri="{FF2B5EF4-FFF2-40B4-BE49-F238E27FC236}">
                <a16:creationId xmlns:a16="http://schemas.microsoft.com/office/drawing/2014/main" id="{EBAE9C70-32D8-7026-7DF7-81E710B5755A}"/>
              </a:ext>
            </a:extLst>
          </p:cNvPr>
          <p:cNvSpPr>
            <a:spLocks noGrp="1"/>
          </p:cNvSpPr>
          <p:nvPr>
            <p:ph type="sldNum" sz="quarter" idx="12"/>
          </p:nvPr>
        </p:nvSpPr>
        <p:spPr/>
        <p:txBody>
          <a:bodyPr/>
          <a:lstStyle/>
          <a:p>
            <a:fld id="{68A8D22E-6BC5-9E47-900C-2BB94685D9F5}" type="slidenum">
              <a:rPr lang="en-US" smtClean="0"/>
              <a:t>77</a:t>
            </a:fld>
            <a:endParaRPr lang="en-US"/>
          </a:p>
        </p:txBody>
      </p:sp>
    </p:spTree>
    <p:extLst>
      <p:ext uri="{BB962C8B-B14F-4D97-AF65-F5344CB8AC3E}">
        <p14:creationId xmlns:p14="http://schemas.microsoft.com/office/powerpoint/2010/main" val="1741881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A1FCA-086C-A99E-DFF2-05AC4AA006B6}"/>
              </a:ext>
            </a:extLst>
          </p:cNvPr>
          <p:cNvSpPr>
            <a:spLocks noGrp="1"/>
          </p:cNvSpPr>
          <p:nvPr>
            <p:ph type="title"/>
          </p:nvPr>
        </p:nvSpPr>
        <p:spPr/>
        <p:txBody>
          <a:bodyPr>
            <a:normAutofit fontScale="90000"/>
          </a:bodyPr>
          <a:lstStyle/>
          <a:p>
            <a:br>
              <a:rPr lang="en-US" b="0"/>
            </a:br>
            <a:r>
              <a:rPr lang="en-US"/>
              <a:t>FY26 LEA Special Education At-A-Glance Calendar</a:t>
            </a:r>
            <a:r>
              <a:rPr lang="en-US" b="0"/>
              <a:t>	</a:t>
            </a:r>
            <a:br>
              <a:rPr lang="en-US" b="0"/>
            </a:br>
            <a:endParaRPr lang="en-US"/>
          </a:p>
        </p:txBody>
      </p:sp>
      <p:sp>
        <p:nvSpPr>
          <p:cNvPr id="6" name="Content Placeholder 5">
            <a:extLst>
              <a:ext uri="{FF2B5EF4-FFF2-40B4-BE49-F238E27FC236}">
                <a16:creationId xmlns:a16="http://schemas.microsoft.com/office/drawing/2014/main" id="{7216AD3A-D433-5494-F3A3-7E81597C94D8}"/>
              </a:ext>
            </a:extLst>
          </p:cNvPr>
          <p:cNvSpPr>
            <a:spLocks noGrp="1"/>
          </p:cNvSpPr>
          <p:nvPr>
            <p:ph idx="1"/>
          </p:nvPr>
        </p:nvSpPr>
        <p:spPr/>
        <p:txBody>
          <a:bodyPr/>
          <a:lstStyle/>
          <a:p>
            <a:r>
              <a:rPr lang="en-US"/>
              <a:t>Monthly Activities Related to:</a:t>
            </a:r>
          </a:p>
          <a:p>
            <a:pPr lvl="1"/>
            <a:r>
              <a:rPr lang="en-US"/>
              <a:t>SPP/APR Indicator Data</a:t>
            </a:r>
          </a:p>
          <a:p>
            <a:pPr lvl="1"/>
            <a:r>
              <a:rPr lang="en-US"/>
              <a:t>Other Data</a:t>
            </a:r>
          </a:p>
          <a:p>
            <a:pPr lvl="1"/>
            <a:r>
              <a:rPr lang="en-US"/>
              <a:t>LEA Determinations</a:t>
            </a:r>
          </a:p>
          <a:p>
            <a:pPr lvl="1"/>
            <a:r>
              <a:rPr lang="en-US"/>
              <a:t>Significant Disproportionality</a:t>
            </a:r>
          </a:p>
          <a:p>
            <a:pPr lvl="1"/>
            <a:r>
              <a:rPr lang="en-US"/>
              <a:t>Fiscal</a:t>
            </a:r>
          </a:p>
          <a:p>
            <a:r>
              <a:rPr lang="en-US"/>
              <a:t>What other reminders would be helpful?</a:t>
            </a:r>
          </a:p>
        </p:txBody>
      </p:sp>
      <p:sp>
        <p:nvSpPr>
          <p:cNvPr id="4" name="Slide Number Placeholder 3">
            <a:extLst>
              <a:ext uri="{FF2B5EF4-FFF2-40B4-BE49-F238E27FC236}">
                <a16:creationId xmlns:a16="http://schemas.microsoft.com/office/drawing/2014/main" id="{F14FE0FD-5FD9-AF63-D92D-09FC0B1C6354}"/>
              </a:ext>
            </a:extLst>
          </p:cNvPr>
          <p:cNvSpPr>
            <a:spLocks noGrp="1"/>
          </p:cNvSpPr>
          <p:nvPr>
            <p:ph type="sldNum" sz="quarter" idx="12"/>
          </p:nvPr>
        </p:nvSpPr>
        <p:spPr/>
        <p:txBody>
          <a:bodyPr/>
          <a:lstStyle/>
          <a:p>
            <a:fld id="{68A8D22E-6BC5-9E47-900C-2BB94685D9F5}" type="slidenum">
              <a:rPr lang="en-US" smtClean="0"/>
              <a:t>78</a:t>
            </a:fld>
            <a:endParaRPr lang="en-US"/>
          </a:p>
        </p:txBody>
      </p:sp>
    </p:spTree>
    <p:extLst>
      <p:ext uri="{BB962C8B-B14F-4D97-AF65-F5344CB8AC3E}">
        <p14:creationId xmlns:p14="http://schemas.microsoft.com/office/powerpoint/2010/main" val="35108260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BBDBD4-67A2-BDD5-F6BA-DD90AAB2DBBF}"/>
              </a:ext>
            </a:extLst>
          </p:cNvPr>
          <p:cNvSpPr>
            <a:spLocks noGrp="1"/>
          </p:cNvSpPr>
          <p:nvPr>
            <p:ph type="title"/>
          </p:nvPr>
        </p:nvSpPr>
        <p:spPr/>
        <p:txBody>
          <a:bodyPr>
            <a:normAutofit fontScale="90000"/>
          </a:bodyPr>
          <a:lstStyle/>
          <a:p>
            <a:r>
              <a:rPr lang="en-US" b="1">
                <a:latin typeface="Segoe UI"/>
                <a:cs typeface="Arial"/>
              </a:rPr>
              <a:t>Information for Special Education Leaders</a:t>
            </a:r>
            <a:endParaRPr lang="en-US" b="1">
              <a:latin typeface="Segoe UI"/>
              <a:ea typeface="Calibri"/>
              <a:cs typeface="Arial"/>
            </a:endParaRPr>
          </a:p>
        </p:txBody>
      </p:sp>
      <p:sp>
        <p:nvSpPr>
          <p:cNvPr id="2" name="Content Placeholder 1">
            <a:extLst>
              <a:ext uri="{FF2B5EF4-FFF2-40B4-BE49-F238E27FC236}">
                <a16:creationId xmlns:a16="http://schemas.microsoft.com/office/drawing/2014/main" id="{382BC0E7-9A10-B60B-4ACD-74FB40BAF82D}"/>
              </a:ext>
            </a:extLst>
          </p:cNvPr>
          <p:cNvSpPr>
            <a:spLocks noGrp="1"/>
          </p:cNvSpPr>
          <p:nvPr>
            <p:ph idx="1"/>
          </p:nvPr>
        </p:nvSpPr>
        <p:spPr>
          <a:xfrm>
            <a:off x="838200" y="1868806"/>
            <a:ext cx="10515600" cy="4354458"/>
          </a:xfrm>
        </p:spPr>
        <p:txBody>
          <a:bodyPr vert="horz" lIns="91440" tIns="45720" rIns="91440" bIns="45720" rtlCol="0" anchor="t">
            <a:normAutofit fontScale="92500"/>
          </a:bodyPr>
          <a:lstStyle/>
          <a:p>
            <a:pPr>
              <a:buFont typeface="Wingdings" panose="05000000000000000000" pitchFamily="2" charset="2"/>
              <a:buChar char="q"/>
            </a:pPr>
            <a:r>
              <a:rPr lang="en-US">
                <a:latin typeface="Segoe UI"/>
                <a:ea typeface="+mn-lt"/>
                <a:cs typeface="Arial"/>
              </a:rPr>
              <a:t> Regular Updates and Information</a:t>
            </a:r>
          </a:p>
          <a:p>
            <a:pPr lvl="1"/>
            <a:r>
              <a:rPr lang="en-US" sz="2800">
                <a:latin typeface="Segoe UI"/>
                <a:ea typeface="+mn-lt"/>
                <a:cs typeface="Arial"/>
                <a:hlinkClick r:id="rId3"/>
              </a:rPr>
              <a:t>Special Education Bulletin</a:t>
            </a:r>
            <a:endParaRPr lang="en-US" sz="2800">
              <a:latin typeface="Segoe UI"/>
              <a:ea typeface="+mn-lt"/>
              <a:cs typeface="Arial"/>
            </a:endParaRPr>
          </a:p>
          <a:p>
            <a:pPr lvl="1"/>
            <a:r>
              <a:rPr lang="en-US" sz="2800">
                <a:latin typeface="Segoe UI"/>
                <a:ea typeface="+mn-lt"/>
                <a:cs typeface="Arial"/>
              </a:rPr>
              <a:t>Special Education Website</a:t>
            </a:r>
          </a:p>
          <a:p>
            <a:pPr>
              <a:buFont typeface="Wingdings" panose="05000000000000000000" pitchFamily="2" charset="2"/>
              <a:buChar char="q"/>
            </a:pPr>
            <a:r>
              <a:rPr lang="en-US">
                <a:latin typeface="Segoe UI"/>
                <a:ea typeface="+mn-lt"/>
                <a:cs typeface="Arial"/>
              </a:rPr>
              <a:t> Update Information in the </a:t>
            </a:r>
            <a:r>
              <a:rPr lang="en-US">
                <a:latin typeface="Segoe UI"/>
                <a:ea typeface="+mn-lt"/>
                <a:cs typeface="Arial"/>
                <a:hlinkClick r:id="rId4"/>
              </a:rPr>
              <a:t>Directory Administration</a:t>
            </a:r>
            <a:endParaRPr lang="en-US">
              <a:latin typeface="Segoe UI"/>
              <a:ea typeface="+mn-lt"/>
              <a:cs typeface="Arial"/>
            </a:endParaRPr>
          </a:p>
          <a:p>
            <a:pPr lvl="1"/>
            <a:r>
              <a:rPr lang="en-US" sz="2800">
                <a:latin typeface="Segoe UI"/>
                <a:ea typeface="+mn-lt"/>
                <a:cs typeface="Arial"/>
              </a:rPr>
              <a:t>Special Education Leaders Meeting Invites and Memos</a:t>
            </a:r>
          </a:p>
          <a:p>
            <a:pPr>
              <a:buFont typeface="Wingdings" panose="05000000000000000000" pitchFamily="2" charset="2"/>
              <a:buChar char="q"/>
            </a:pPr>
            <a:r>
              <a:rPr lang="en-US">
                <a:latin typeface="Segoe UI"/>
                <a:ea typeface="+mn-lt"/>
                <a:cs typeface="Arial"/>
              </a:rPr>
              <a:t> Email Contacts</a:t>
            </a:r>
          </a:p>
          <a:p>
            <a:pPr lvl="1"/>
            <a:r>
              <a:rPr lang="en-US" sz="2800">
                <a:latin typeface="Segoe UI"/>
                <a:ea typeface="+mn-lt"/>
                <a:cs typeface="Arial"/>
                <a:hlinkClick r:id="rId5"/>
              </a:rPr>
              <a:t>specialeducation@mass.gov</a:t>
            </a:r>
            <a:r>
              <a:rPr lang="en-US" sz="2800">
                <a:latin typeface="Segoe UI"/>
                <a:ea typeface="+mn-lt"/>
                <a:cs typeface="Arial"/>
              </a:rPr>
              <a:t> (General Special Education Inquiries)</a:t>
            </a:r>
          </a:p>
          <a:p>
            <a:pPr lvl="1"/>
            <a:r>
              <a:rPr lang="en-US" sz="2800">
                <a:latin typeface="Segoe UI"/>
                <a:ea typeface="+mn-lt"/>
                <a:cs typeface="Arial"/>
                <a:hlinkClick r:id="rId6"/>
              </a:rPr>
              <a:t>IDEAfiscal@mass.gov</a:t>
            </a:r>
            <a:r>
              <a:rPr lang="en-US" sz="2800">
                <a:latin typeface="Segoe UI"/>
                <a:ea typeface="+mn-lt"/>
                <a:cs typeface="Arial"/>
              </a:rPr>
              <a:t> (IDEA Fiscal Inquiries)</a:t>
            </a:r>
          </a:p>
          <a:p>
            <a:pPr lvl="1"/>
            <a:r>
              <a:rPr lang="en-US" sz="2800">
                <a:latin typeface="Segoe UI"/>
                <a:ea typeface="+mn-lt"/>
                <a:cs typeface="Arial"/>
                <a:hlinkClick r:id="rId7"/>
              </a:rPr>
              <a:t>IDEAdata@mass.gov</a:t>
            </a:r>
            <a:r>
              <a:rPr lang="en-US" sz="2800">
                <a:latin typeface="Segoe UI"/>
                <a:ea typeface="+mn-lt"/>
                <a:cs typeface="Arial"/>
              </a:rPr>
              <a:t> (IDEA Data Inquiries- Special Education or SPP/APR Data)</a:t>
            </a:r>
          </a:p>
          <a:p>
            <a:pPr marL="457200" lvl="1" indent="0">
              <a:buNone/>
            </a:pPr>
            <a:endParaRPr lang="en-US" sz="2800">
              <a:latin typeface="Segoe UI"/>
              <a:ea typeface="+mn-lt"/>
              <a:cs typeface="Arial"/>
            </a:endParaRPr>
          </a:p>
          <a:p>
            <a:pPr lvl="1"/>
            <a:endParaRPr lang="en-US" sz="2800">
              <a:latin typeface="Segoe UI"/>
              <a:ea typeface="+mn-lt"/>
              <a:cs typeface="Arial"/>
            </a:endParaRPr>
          </a:p>
          <a:p>
            <a:pPr>
              <a:buFont typeface="Wingdings" panose="05000000000000000000" pitchFamily="2" charset="2"/>
              <a:buChar char="q"/>
            </a:pPr>
            <a:endParaRPr lang="en-US" sz="2400">
              <a:latin typeface="Segoe UI"/>
              <a:ea typeface="+mn-lt"/>
              <a:cs typeface="Arial"/>
            </a:endParaRPr>
          </a:p>
        </p:txBody>
      </p:sp>
    </p:spTree>
    <p:extLst>
      <p:ext uri="{BB962C8B-B14F-4D97-AF65-F5344CB8AC3E}">
        <p14:creationId xmlns:p14="http://schemas.microsoft.com/office/powerpoint/2010/main" val="3876800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937035-CA62-DC48-7758-1BDCA22C68DE}"/>
              </a:ext>
            </a:extLst>
          </p:cNvPr>
          <p:cNvSpPr>
            <a:spLocks noGrp="1"/>
          </p:cNvSpPr>
          <p:nvPr>
            <p:ph type="title"/>
          </p:nvPr>
        </p:nvSpPr>
        <p:spPr/>
        <p:txBody>
          <a:bodyPr>
            <a:normAutofit/>
          </a:bodyPr>
          <a:lstStyle/>
          <a:p>
            <a:r>
              <a:rPr lang="en-US"/>
              <a:t>Differentiated Monitoring System 2.0</a:t>
            </a:r>
          </a:p>
        </p:txBody>
      </p:sp>
      <p:sp>
        <p:nvSpPr>
          <p:cNvPr id="4" name="Content Placeholder 3">
            <a:extLst>
              <a:ext uri="{FF2B5EF4-FFF2-40B4-BE49-F238E27FC236}">
                <a16:creationId xmlns:a16="http://schemas.microsoft.com/office/drawing/2014/main" id="{E054D985-0DEF-C1DE-D7D0-BAFB9B740319}"/>
              </a:ext>
            </a:extLst>
          </p:cNvPr>
          <p:cNvSpPr>
            <a:spLocks noGrp="1"/>
          </p:cNvSpPr>
          <p:nvPr>
            <p:ph idx="1"/>
          </p:nvPr>
        </p:nvSpPr>
        <p:spPr/>
        <p:txBody>
          <a:bodyPr/>
          <a:lstStyle/>
          <a:p>
            <a:r>
              <a:rPr lang="en-US"/>
              <a:t>The Office of Special Education Programs monitors States by reviewing a state’s general supervision system to ensure compliance with IDEA.</a:t>
            </a:r>
          </a:p>
          <a:p>
            <a:r>
              <a:rPr lang="en-US"/>
              <a:t>The goal of DMS 2.0 is to i</a:t>
            </a:r>
            <a:r>
              <a:rPr lang="en-US" b="1"/>
              <a:t>mprove outcomes and results </a:t>
            </a:r>
            <a:r>
              <a:rPr lang="en-US"/>
              <a:t>for infants, toddlers, children and youth with disabilities and their families in conjunction with compliance.</a:t>
            </a:r>
          </a:p>
          <a:p>
            <a:r>
              <a:rPr lang="en-US"/>
              <a:t>OSEP’s monitoring will focus on States’ systems of </a:t>
            </a:r>
            <a:r>
              <a:rPr lang="en-US" b="1"/>
              <a:t>general supervision </a:t>
            </a:r>
            <a:r>
              <a:rPr lang="en-US"/>
              <a:t>integrating both results and compliance.</a:t>
            </a:r>
          </a:p>
        </p:txBody>
      </p:sp>
    </p:spTree>
    <p:extLst>
      <p:ext uri="{BB962C8B-B14F-4D97-AF65-F5344CB8AC3E}">
        <p14:creationId xmlns:p14="http://schemas.microsoft.com/office/powerpoint/2010/main" val="958936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AB048-7D52-D02E-D4A9-732A7254BAD4}"/>
              </a:ext>
            </a:extLst>
          </p:cNvPr>
          <p:cNvSpPr>
            <a:spLocks noGrp="1"/>
          </p:cNvSpPr>
          <p:nvPr>
            <p:ph type="title"/>
          </p:nvPr>
        </p:nvSpPr>
        <p:spPr/>
        <p:txBody>
          <a:bodyPr/>
          <a:lstStyle/>
          <a:p>
            <a:r>
              <a:rPr lang="en-US">
                <a:latin typeface="Arial"/>
                <a:cs typeface="Arial"/>
              </a:rPr>
              <a:t>2025-2026 Meetings</a:t>
            </a:r>
            <a:endParaRPr lang="en-US"/>
          </a:p>
        </p:txBody>
      </p:sp>
      <p:graphicFrame>
        <p:nvGraphicFramePr>
          <p:cNvPr id="6" name="Content Placeholder 5" descr="Chart of dates of 2025-2025 meetings&#10;Friday, October 3, 2025​&#10;Friday, November 7, 2025​&#10;Friday, December 12, 2025​&#10;Friday, January 23, 2026​&#10;Friday, February 27, 2026​&#10;Friday, March 13, 2026​&#10;Friday, April 10, 2026*​&#10;Friday, May 15, 2026*​&#10;Friday, June 12, 2026​&#10;&#10;">
            <a:extLst>
              <a:ext uri="{FF2B5EF4-FFF2-40B4-BE49-F238E27FC236}">
                <a16:creationId xmlns:a16="http://schemas.microsoft.com/office/drawing/2014/main" id="{A21D573B-FEEC-9524-34B7-6E86B824E488}"/>
              </a:ext>
            </a:extLst>
          </p:cNvPr>
          <p:cNvGraphicFramePr>
            <a:graphicFrameLocks noGrp="1"/>
          </p:cNvGraphicFramePr>
          <p:nvPr>
            <p:ph idx="1"/>
            <p:extLst>
              <p:ext uri="{D42A27DB-BD31-4B8C-83A1-F6EECF244321}">
                <p14:modId xmlns:p14="http://schemas.microsoft.com/office/powerpoint/2010/main" val="1076037318"/>
              </p:ext>
            </p:extLst>
          </p:nvPr>
        </p:nvGraphicFramePr>
        <p:xfrm>
          <a:off x="173038" y="1590675"/>
          <a:ext cx="11350915" cy="3989770"/>
        </p:xfrm>
        <a:graphic>
          <a:graphicData uri="http://schemas.openxmlformats.org/drawingml/2006/table">
            <a:tbl>
              <a:tblPr firstRow="1" bandRow="1">
                <a:tableStyleId>{5C22544A-7EE6-4342-B048-85BDC9FD1C3A}</a:tableStyleId>
              </a:tblPr>
              <a:tblGrid>
                <a:gridCol w="3458307">
                  <a:extLst>
                    <a:ext uri="{9D8B030D-6E8A-4147-A177-3AD203B41FA5}">
                      <a16:colId xmlns:a16="http://schemas.microsoft.com/office/drawing/2014/main" val="3681491083"/>
                    </a:ext>
                  </a:extLst>
                </a:gridCol>
                <a:gridCol w="7892608">
                  <a:extLst>
                    <a:ext uri="{9D8B030D-6E8A-4147-A177-3AD203B41FA5}">
                      <a16:colId xmlns:a16="http://schemas.microsoft.com/office/drawing/2014/main" val="3393443164"/>
                    </a:ext>
                  </a:extLst>
                </a:gridCol>
              </a:tblGrid>
              <a:tr h="398977">
                <a:tc>
                  <a:txBody>
                    <a:bodyPr/>
                    <a:lstStyle/>
                    <a:p>
                      <a:pPr algn="l" fontAlgn="base">
                        <a:lnSpc>
                          <a:spcPts val="1425"/>
                        </a:lnSpc>
                        <a:buNone/>
                      </a:pPr>
                      <a:r>
                        <a:rPr lang="en-US" sz="1800" b="1" i="0">
                          <a:solidFill>
                            <a:srgbClr val="404040"/>
                          </a:solidFill>
                          <a:effectLst/>
                          <a:latin typeface="Arial"/>
                        </a:rPr>
                        <a:t>Month</a:t>
                      </a:r>
                      <a:endParaRPr lang="en-US" sz="1800" b="1" i="0">
                        <a:solidFill>
                          <a:srgbClr val="000000"/>
                        </a:solidFill>
                        <a:effectLs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tc>
                  <a:txBody>
                    <a:bodyPr/>
                    <a:lstStyle/>
                    <a:p>
                      <a:pPr algn="l" fontAlgn="base">
                        <a:lnSpc>
                          <a:spcPts val="1425"/>
                        </a:lnSpc>
                        <a:buNone/>
                      </a:pPr>
                      <a:r>
                        <a:rPr lang="en-US" sz="1800" b="1" i="0">
                          <a:solidFill>
                            <a:srgbClr val="404040"/>
                          </a:solidFill>
                          <a:effectLst/>
                          <a:latin typeface="Arial"/>
                        </a:rPr>
                        <a:t>Proposed Meeting Date</a:t>
                      </a:r>
                      <a:endParaRPr lang="en-US" sz="1800" b="1" i="0">
                        <a:solidFill>
                          <a:srgbClr val="000000"/>
                        </a:solidFill>
                        <a:effectLs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623479699"/>
                  </a:ext>
                </a:extLst>
              </a:tr>
              <a:tr h="398977">
                <a:tc>
                  <a:txBody>
                    <a:bodyPr/>
                    <a:lstStyle/>
                    <a:p>
                      <a:pPr algn="l" fontAlgn="base">
                        <a:lnSpc>
                          <a:spcPts val="1425"/>
                        </a:lnSpc>
                        <a:buNone/>
                      </a:pPr>
                      <a:r>
                        <a:rPr lang="en-US" sz="1800" b="0" i="0">
                          <a:solidFill>
                            <a:srgbClr val="404040"/>
                          </a:solidFill>
                          <a:effectLst/>
                          <a:latin typeface="Arial"/>
                        </a:rPr>
                        <a:t>October</a:t>
                      </a:r>
                      <a:endParaRPr lang="en-US" sz="1800" b="0" i="0">
                        <a:solidFill>
                          <a:srgbClr val="000000"/>
                        </a:solidFill>
                        <a:effectLs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tc>
                  <a:txBody>
                    <a:bodyPr/>
                    <a:lstStyle/>
                    <a:p>
                      <a:pPr algn="l" fontAlgn="base">
                        <a:lnSpc>
                          <a:spcPts val="1425"/>
                        </a:lnSpc>
                        <a:buNone/>
                      </a:pPr>
                      <a:r>
                        <a:rPr lang="en-US" sz="1800" b="0" i="0">
                          <a:solidFill>
                            <a:srgbClr val="404040"/>
                          </a:solidFill>
                          <a:effectLst/>
                          <a:latin typeface="Arial"/>
                        </a:rPr>
                        <a:t>Friday, October 3, 2025</a:t>
                      </a:r>
                      <a:endParaRPr lang="en-US" sz="1800" b="0" i="0">
                        <a:solidFill>
                          <a:srgbClr val="000000"/>
                        </a:solidFill>
                        <a:effectLs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3599208472"/>
                  </a:ext>
                </a:extLst>
              </a:tr>
              <a:tr h="398977">
                <a:tc>
                  <a:txBody>
                    <a:bodyPr/>
                    <a:lstStyle/>
                    <a:p>
                      <a:pPr algn="l" fontAlgn="base">
                        <a:lnSpc>
                          <a:spcPts val="1425"/>
                        </a:lnSpc>
                        <a:buNone/>
                      </a:pPr>
                      <a:r>
                        <a:rPr lang="en-US" sz="1800" b="0" i="0">
                          <a:solidFill>
                            <a:srgbClr val="404040"/>
                          </a:solidFill>
                          <a:effectLst/>
                          <a:latin typeface="Arial"/>
                        </a:rPr>
                        <a:t>November</a:t>
                      </a:r>
                      <a:endParaRPr lang="en-US" sz="1800" b="0" i="0">
                        <a:solidFill>
                          <a:srgbClr val="000000"/>
                        </a:solidFill>
                        <a:effectLst/>
                        <a:latin typeface="Arial"/>
                      </a:endParaRPr>
                    </a:p>
                  </a:txBody>
                  <a:tcPr marL="143637" marR="71819" marT="71819" marB="71819" anchor="ctr">
                    <a:lnL w="9525" cap="flat" cmpd="sng" algn="ctr">
                      <a:solidFill>
                        <a:srgbClr val="D8DEDC"/>
                      </a:solidFill>
                      <a:prstDash val="solid"/>
                      <a:round/>
                      <a:headEnd type="none" w="med" len="med"/>
                      <a:tailEnd type="none" w="med" len="med"/>
                    </a:lnL>
                    <a:lnR w="9525" cap="flat" cmpd="sng" algn="ctr">
                      <a:solidFill>
                        <a:srgbClr val="D8DE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tc>
                  <a:txBody>
                    <a:bodyPr/>
                    <a:lstStyle/>
                    <a:p>
                      <a:pPr algn="l" fontAlgn="base">
                        <a:lnSpc>
                          <a:spcPts val="1425"/>
                        </a:lnSpc>
                        <a:buNone/>
                      </a:pPr>
                      <a:r>
                        <a:rPr lang="en-US" sz="1800" b="0" i="0">
                          <a:solidFill>
                            <a:srgbClr val="404040"/>
                          </a:solidFill>
                          <a:effectLst/>
                          <a:latin typeface="Arial"/>
                        </a:rPr>
                        <a:t>Friday, November 7, 2025</a:t>
                      </a:r>
                      <a:endParaRPr lang="en-US" sz="1800" b="0" i="0">
                        <a:solidFill>
                          <a:srgbClr val="000000"/>
                        </a:solidFill>
                        <a:effectLst/>
                        <a:latin typeface="Arial"/>
                      </a:endParaRPr>
                    </a:p>
                  </a:txBody>
                  <a:tcPr marL="143637" marR="71819" marT="71819" marB="71819" anchor="ctr">
                    <a:lnL w="9525" cap="flat" cmpd="sng" algn="ctr">
                      <a:solidFill>
                        <a:srgbClr val="D8DEDC"/>
                      </a:solidFill>
                      <a:prstDash val="solid"/>
                      <a:round/>
                      <a:headEnd type="none" w="med" len="med"/>
                      <a:tailEnd type="none" w="med" len="med"/>
                    </a:lnL>
                    <a:lnR w="9525" cap="flat" cmpd="sng" algn="ctr">
                      <a:solidFill>
                        <a:srgbClr val="D8DE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419548132"/>
                  </a:ext>
                </a:extLst>
              </a:tr>
              <a:tr h="398977">
                <a:tc>
                  <a:txBody>
                    <a:bodyPr/>
                    <a:lstStyle/>
                    <a:p>
                      <a:pPr algn="l" fontAlgn="base">
                        <a:lnSpc>
                          <a:spcPts val="1425"/>
                        </a:lnSpc>
                        <a:buNone/>
                      </a:pPr>
                      <a:r>
                        <a:rPr lang="en-US" sz="1800" b="0" i="0">
                          <a:solidFill>
                            <a:srgbClr val="404040"/>
                          </a:solidFill>
                          <a:effectLst/>
                          <a:latin typeface="Arial"/>
                        </a:rPr>
                        <a:t>December</a:t>
                      </a:r>
                      <a:endParaRPr lang="en-US" sz="1800" b="0" i="0">
                        <a:solidFill>
                          <a:srgbClr val="000000"/>
                        </a:solidFill>
                        <a:effectLs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tc>
                  <a:txBody>
                    <a:bodyPr/>
                    <a:lstStyle/>
                    <a:p>
                      <a:pPr algn="l" fontAlgn="base">
                        <a:lnSpc>
                          <a:spcPts val="1425"/>
                        </a:lnSpc>
                        <a:buNone/>
                      </a:pPr>
                      <a:r>
                        <a:rPr lang="en-US" sz="1800" b="0" i="0">
                          <a:solidFill>
                            <a:srgbClr val="404040"/>
                          </a:solidFill>
                          <a:effectLst/>
                          <a:latin typeface="Arial"/>
                        </a:rPr>
                        <a:t>Friday, December 12, 2025</a:t>
                      </a:r>
                      <a:endParaRPr lang="en-US" sz="1800" b="0" i="0">
                        <a:solidFill>
                          <a:srgbClr val="000000"/>
                        </a:solidFill>
                        <a:effectLs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2735674007"/>
                  </a:ext>
                </a:extLst>
              </a:tr>
              <a:tr h="398977">
                <a:tc>
                  <a:txBody>
                    <a:bodyPr/>
                    <a:lstStyle/>
                    <a:p>
                      <a:pPr algn="l" fontAlgn="base">
                        <a:lnSpc>
                          <a:spcPts val="1425"/>
                        </a:lnSpc>
                        <a:buNone/>
                      </a:pPr>
                      <a:r>
                        <a:rPr lang="en-US" sz="1800" b="0" i="0">
                          <a:solidFill>
                            <a:srgbClr val="404040"/>
                          </a:solidFill>
                          <a:effectLst/>
                          <a:latin typeface="Arial"/>
                        </a:rPr>
                        <a:t>January</a:t>
                      </a:r>
                      <a:endParaRPr lang="en-US" sz="1800" b="0" i="0">
                        <a:solidFill>
                          <a:srgbClr val="000000"/>
                        </a:solidFill>
                        <a:effectLst/>
                        <a:latin typeface="Arial"/>
                      </a:endParaRPr>
                    </a:p>
                  </a:txBody>
                  <a:tcPr marL="143637" marR="71819" marT="71819" marB="71819" anchor="ctr">
                    <a:lnL w="9525" cap="flat" cmpd="sng" algn="ctr">
                      <a:solidFill>
                        <a:srgbClr val="D8DEDC"/>
                      </a:solidFill>
                      <a:prstDash val="solid"/>
                      <a:round/>
                      <a:headEnd type="none" w="med" len="med"/>
                      <a:tailEnd type="none" w="med" len="med"/>
                    </a:lnL>
                    <a:lnR w="9525" cap="flat" cmpd="sng" algn="ctr">
                      <a:solidFill>
                        <a:srgbClr val="D8DE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tc>
                  <a:txBody>
                    <a:bodyPr/>
                    <a:lstStyle/>
                    <a:p>
                      <a:pPr algn="l" fontAlgn="base">
                        <a:lnSpc>
                          <a:spcPts val="1425"/>
                        </a:lnSpc>
                        <a:buNone/>
                      </a:pPr>
                      <a:r>
                        <a:rPr lang="en-US" sz="1800" b="0" i="0">
                          <a:solidFill>
                            <a:srgbClr val="404040"/>
                          </a:solidFill>
                          <a:effectLst/>
                          <a:latin typeface="Arial"/>
                        </a:rPr>
                        <a:t>Friday, January 23, 2026</a:t>
                      </a:r>
                      <a:endParaRPr lang="en-US" sz="1800" b="0" i="0">
                        <a:solidFill>
                          <a:srgbClr val="000000"/>
                        </a:solidFill>
                        <a:effectLst/>
                        <a:latin typeface="Arial"/>
                      </a:endParaRPr>
                    </a:p>
                  </a:txBody>
                  <a:tcPr marL="143637" marR="71819" marT="71819" marB="71819" anchor="ctr">
                    <a:lnL w="9525" cap="flat" cmpd="sng" algn="ctr">
                      <a:solidFill>
                        <a:srgbClr val="D8DEDC"/>
                      </a:solidFill>
                      <a:prstDash val="solid"/>
                      <a:round/>
                      <a:headEnd type="none" w="med" len="med"/>
                      <a:tailEnd type="none" w="med" len="med"/>
                    </a:lnL>
                    <a:lnR w="9525" cap="flat" cmpd="sng" algn="ctr">
                      <a:solidFill>
                        <a:srgbClr val="D8DE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156805633"/>
                  </a:ext>
                </a:extLst>
              </a:tr>
              <a:tr h="398977">
                <a:tc>
                  <a:txBody>
                    <a:bodyPr/>
                    <a:lstStyle/>
                    <a:p>
                      <a:pPr algn="l" fontAlgn="base">
                        <a:lnSpc>
                          <a:spcPts val="1425"/>
                        </a:lnSpc>
                        <a:buNone/>
                      </a:pPr>
                      <a:r>
                        <a:rPr lang="en-US" sz="1800" b="0" i="0">
                          <a:solidFill>
                            <a:srgbClr val="404040"/>
                          </a:solidFill>
                          <a:effectLst/>
                          <a:latin typeface="Arial"/>
                        </a:rPr>
                        <a:t>February</a:t>
                      </a:r>
                      <a:endParaRPr lang="en-US" sz="1800" b="0" i="0">
                        <a:solidFill>
                          <a:srgbClr val="000000"/>
                        </a:solidFill>
                        <a:effectLs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tc>
                  <a:txBody>
                    <a:bodyPr/>
                    <a:lstStyle/>
                    <a:p>
                      <a:pPr algn="l" fontAlgn="base">
                        <a:lnSpc>
                          <a:spcPts val="1425"/>
                        </a:lnSpc>
                        <a:buNone/>
                      </a:pPr>
                      <a:r>
                        <a:rPr lang="en-US" sz="1800" b="0" i="0">
                          <a:solidFill>
                            <a:srgbClr val="404040"/>
                          </a:solidFill>
                          <a:effectLst/>
                          <a:latin typeface="Arial"/>
                        </a:rPr>
                        <a:t>Friday, February 27, 2026</a:t>
                      </a:r>
                      <a:endParaRPr lang="en-US" sz="1800" b="0" i="0">
                        <a:solidFill>
                          <a:srgbClr val="000000"/>
                        </a:solidFill>
                        <a:effectLs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1028095345"/>
                  </a:ext>
                </a:extLst>
              </a:tr>
              <a:tr h="398977">
                <a:tc>
                  <a:txBody>
                    <a:bodyPr/>
                    <a:lstStyle/>
                    <a:p>
                      <a:pPr algn="l" fontAlgn="base">
                        <a:lnSpc>
                          <a:spcPts val="1425"/>
                        </a:lnSpc>
                        <a:buNone/>
                      </a:pPr>
                      <a:r>
                        <a:rPr lang="en-US" sz="1800" b="0" i="0">
                          <a:solidFill>
                            <a:srgbClr val="404040"/>
                          </a:solidFill>
                          <a:effectLst/>
                          <a:latin typeface="Arial"/>
                        </a:rPr>
                        <a:t>March</a:t>
                      </a:r>
                      <a:endParaRPr lang="en-US" sz="1800" b="0" i="0">
                        <a:solidFill>
                          <a:srgbClr val="000000"/>
                        </a:solidFill>
                        <a:effectLst/>
                        <a:latin typeface="Arial"/>
                      </a:endParaRPr>
                    </a:p>
                  </a:txBody>
                  <a:tcPr marL="143637" marR="71819" marT="71819" marB="71819" anchor="ctr">
                    <a:lnL w="9525" cap="flat" cmpd="sng" algn="ctr">
                      <a:solidFill>
                        <a:srgbClr val="D8DEDC"/>
                      </a:solidFill>
                      <a:prstDash val="solid"/>
                      <a:round/>
                      <a:headEnd type="none" w="med" len="med"/>
                      <a:tailEnd type="none" w="med" len="med"/>
                    </a:lnL>
                    <a:lnR w="9525" cap="flat" cmpd="sng" algn="ctr">
                      <a:solidFill>
                        <a:srgbClr val="D8DE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tc>
                  <a:txBody>
                    <a:bodyPr/>
                    <a:lstStyle/>
                    <a:p>
                      <a:pPr algn="l" fontAlgn="base">
                        <a:lnSpc>
                          <a:spcPts val="1425"/>
                        </a:lnSpc>
                        <a:buNone/>
                      </a:pPr>
                      <a:r>
                        <a:rPr lang="en-US" sz="1800" b="0" i="0">
                          <a:solidFill>
                            <a:srgbClr val="404040"/>
                          </a:solidFill>
                          <a:effectLst/>
                          <a:latin typeface="Arial"/>
                        </a:rPr>
                        <a:t>Friday, March 13, 2026</a:t>
                      </a:r>
                      <a:endParaRPr lang="en-US" sz="1800" b="0" i="0">
                        <a:solidFill>
                          <a:srgbClr val="000000"/>
                        </a:solidFill>
                        <a:effectLst/>
                        <a:latin typeface="Arial"/>
                      </a:endParaRPr>
                    </a:p>
                  </a:txBody>
                  <a:tcPr marL="143637" marR="71819" marT="71819" marB="71819" anchor="ctr">
                    <a:lnL w="9525" cap="flat" cmpd="sng" algn="ctr">
                      <a:solidFill>
                        <a:srgbClr val="D8DEDC"/>
                      </a:solidFill>
                      <a:prstDash val="solid"/>
                      <a:round/>
                      <a:headEnd type="none" w="med" len="med"/>
                      <a:tailEnd type="none" w="med" len="med"/>
                    </a:lnL>
                    <a:lnR w="9525" cap="flat" cmpd="sng" algn="ctr">
                      <a:solidFill>
                        <a:srgbClr val="D8DE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1999296178"/>
                  </a:ext>
                </a:extLst>
              </a:tr>
              <a:tr h="398977">
                <a:tc>
                  <a:txBody>
                    <a:bodyPr/>
                    <a:lstStyle/>
                    <a:p>
                      <a:pPr algn="l" fontAlgn="base">
                        <a:lnSpc>
                          <a:spcPts val="1425"/>
                        </a:lnSpc>
                        <a:buNone/>
                      </a:pPr>
                      <a:r>
                        <a:rPr lang="en-US" sz="1800" b="0" i="0">
                          <a:solidFill>
                            <a:srgbClr val="404040"/>
                          </a:solidFill>
                          <a:effectLst/>
                          <a:highlight>
                            <a:srgbClr val="00FFFF"/>
                          </a:highlight>
                          <a:latin typeface="Arial"/>
                        </a:rPr>
                        <a:t>April</a:t>
                      </a:r>
                      <a:endParaRPr lang="en-US" sz="1800" b="0" i="0">
                        <a:solidFill>
                          <a:srgbClr val="000000"/>
                        </a:solidFill>
                        <a:effectLst/>
                        <a:highlight>
                          <a:srgbClr val="00FFFF"/>
                        </a:highligh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tc>
                  <a:txBody>
                    <a:bodyPr/>
                    <a:lstStyle/>
                    <a:p>
                      <a:pPr algn="l" fontAlgn="base">
                        <a:lnSpc>
                          <a:spcPts val="1425"/>
                        </a:lnSpc>
                        <a:buNone/>
                      </a:pPr>
                      <a:r>
                        <a:rPr lang="en-US" sz="1800" b="0" i="0">
                          <a:solidFill>
                            <a:srgbClr val="404040"/>
                          </a:solidFill>
                          <a:effectLst/>
                          <a:highlight>
                            <a:srgbClr val="00FFFF"/>
                          </a:highlight>
                          <a:latin typeface="Arial"/>
                        </a:rPr>
                        <a:t>Friday, April 10, 2026*</a:t>
                      </a:r>
                      <a:endParaRPr lang="en-US" sz="1800" b="0" i="0">
                        <a:solidFill>
                          <a:srgbClr val="000000"/>
                        </a:solidFill>
                        <a:effectLst/>
                        <a:highlight>
                          <a:srgbClr val="00FFFF"/>
                        </a:highligh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1132003764"/>
                  </a:ext>
                </a:extLst>
              </a:tr>
              <a:tr h="398977">
                <a:tc>
                  <a:txBody>
                    <a:bodyPr/>
                    <a:lstStyle/>
                    <a:p>
                      <a:pPr algn="l" fontAlgn="base">
                        <a:lnSpc>
                          <a:spcPts val="1425"/>
                        </a:lnSpc>
                        <a:buNone/>
                      </a:pPr>
                      <a:r>
                        <a:rPr lang="en-US" sz="1800" b="0" i="0">
                          <a:solidFill>
                            <a:srgbClr val="404040"/>
                          </a:solidFill>
                          <a:effectLst/>
                          <a:highlight>
                            <a:srgbClr val="00FFFF"/>
                          </a:highlight>
                          <a:latin typeface="Arial"/>
                        </a:rPr>
                        <a:t>May</a:t>
                      </a:r>
                      <a:endParaRPr lang="en-US" sz="1800" b="0" i="0">
                        <a:solidFill>
                          <a:srgbClr val="000000"/>
                        </a:solidFill>
                        <a:effectLst/>
                        <a:highlight>
                          <a:srgbClr val="00FFFF"/>
                        </a:highlight>
                        <a:latin typeface="Arial"/>
                      </a:endParaRPr>
                    </a:p>
                  </a:txBody>
                  <a:tcPr marL="143637" marR="71819" marT="71819" marB="71819" anchor="ctr">
                    <a:lnL w="9525" cap="flat" cmpd="sng" algn="ctr">
                      <a:solidFill>
                        <a:srgbClr val="D8DEDC"/>
                      </a:solidFill>
                      <a:prstDash val="solid"/>
                      <a:round/>
                      <a:headEnd type="none" w="med" len="med"/>
                      <a:tailEnd type="none" w="med" len="med"/>
                    </a:lnL>
                    <a:lnR w="9525" cap="flat" cmpd="sng" algn="ctr">
                      <a:solidFill>
                        <a:srgbClr val="D8DE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tc>
                  <a:txBody>
                    <a:bodyPr/>
                    <a:lstStyle/>
                    <a:p>
                      <a:pPr algn="l" fontAlgn="base">
                        <a:lnSpc>
                          <a:spcPts val="1425"/>
                        </a:lnSpc>
                        <a:buNone/>
                      </a:pPr>
                      <a:r>
                        <a:rPr lang="en-US" sz="1800" b="0" i="0">
                          <a:solidFill>
                            <a:srgbClr val="404040"/>
                          </a:solidFill>
                          <a:effectLst/>
                          <a:highlight>
                            <a:srgbClr val="00FFFF"/>
                          </a:highlight>
                          <a:latin typeface="Arial"/>
                        </a:rPr>
                        <a:t>Friday, May 15, 2026*</a:t>
                      </a:r>
                      <a:endParaRPr lang="en-US" sz="1800" b="0" i="0">
                        <a:solidFill>
                          <a:srgbClr val="000000"/>
                        </a:solidFill>
                        <a:effectLst/>
                        <a:highlight>
                          <a:srgbClr val="00FFFF"/>
                        </a:highlight>
                        <a:latin typeface="Arial"/>
                      </a:endParaRPr>
                    </a:p>
                  </a:txBody>
                  <a:tcPr marL="143637" marR="71819" marT="71819" marB="71819" anchor="ctr">
                    <a:lnL w="9525" cap="flat" cmpd="sng" algn="ctr">
                      <a:solidFill>
                        <a:srgbClr val="D8DEDC"/>
                      </a:solidFill>
                      <a:prstDash val="solid"/>
                      <a:round/>
                      <a:headEnd type="none" w="med" len="med"/>
                      <a:tailEnd type="none" w="med" len="med"/>
                    </a:lnL>
                    <a:lnR w="9525" cap="flat" cmpd="sng" algn="ctr">
                      <a:solidFill>
                        <a:srgbClr val="D8DE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1055267504"/>
                  </a:ext>
                </a:extLst>
              </a:tr>
              <a:tr h="398977">
                <a:tc>
                  <a:txBody>
                    <a:bodyPr/>
                    <a:lstStyle/>
                    <a:p>
                      <a:pPr algn="l" fontAlgn="base">
                        <a:lnSpc>
                          <a:spcPts val="1425"/>
                        </a:lnSpc>
                        <a:buNone/>
                      </a:pPr>
                      <a:r>
                        <a:rPr lang="en-US" sz="1800" b="0" i="0">
                          <a:solidFill>
                            <a:srgbClr val="404040"/>
                          </a:solidFill>
                          <a:effectLst/>
                          <a:latin typeface="Arial"/>
                        </a:rPr>
                        <a:t>June</a:t>
                      </a:r>
                      <a:endParaRPr lang="en-US" sz="1800" b="0" i="0">
                        <a:solidFill>
                          <a:srgbClr val="000000"/>
                        </a:solidFill>
                        <a:effectLs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tc>
                  <a:txBody>
                    <a:bodyPr/>
                    <a:lstStyle/>
                    <a:p>
                      <a:pPr algn="l" fontAlgn="base">
                        <a:lnSpc>
                          <a:spcPts val="1425"/>
                        </a:lnSpc>
                        <a:buNone/>
                      </a:pPr>
                      <a:r>
                        <a:rPr lang="en-US" sz="1800" b="0" i="0" dirty="0">
                          <a:solidFill>
                            <a:srgbClr val="404040"/>
                          </a:solidFill>
                          <a:effectLst/>
                          <a:latin typeface="Arial"/>
                        </a:rPr>
                        <a:t>Friday, June 12, 2026</a:t>
                      </a:r>
                      <a:endParaRPr lang="en-US" sz="1800" b="0" i="0" dirty="0">
                        <a:solidFill>
                          <a:srgbClr val="000000"/>
                        </a:solidFill>
                        <a:effectLst/>
                        <a:latin typeface="Arial"/>
                      </a:endParaRPr>
                    </a:p>
                  </a:txBody>
                  <a:tcPr marL="143637" marR="71819" marT="71819" marB="71819" anchor="ctr">
                    <a:lnL w="9525" cap="flat" cmpd="sng" algn="ctr">
                      <a:solidFill>
                        <a:srgbClr val="D8DCDC"/>
                      </a:solidFill>
                      <a:prstDash val="solid"/>
                      <a:round/>
                      <a:headEnd type="none" w="med" len="med"/>
                      <a:tailEnd type="none" w="med" len="med"/>
                    </a:lnL>
                    <a:lnR w="9525" cap="flat" cmpd="sng" algn="ctr">
                      <a:solidFill>
                        <a:srgbClr val="D8DCDC"/>
                      </a:solidFill>
                      <a:prstDash val="solid"/>
                      <a:round/>
                      <a:headEnd type="none" w="med" len="med"/>
                      <a:tailEnd type="none" w="med" len="med"/>
                    </a:lnR>
                    <a:lnT w="9525" cap="flat" cmpd="sng" algn="ctr">
                      <a:solidFill>
                        <a:srgbClr val="D8DCDC"/>
                      </a:solidFill>
                      <a:prstDash val="solid"/>
                      <a:round/>
                      <a:headEnd type="none" w="med" len="med"/>
                      <a:tailEnd type="none" w="med" len="med"/>
                    </a:lnT>
                    <a:lnB w="9525" cap="flat" cmpd="sng" algn="ctr">
                      <a:solidFill>
                        <a:srgbClr val="D8DCDC"/>
                      </a:solidFill>
                      <a:prstDash val="solid"/>
                      <a:round/>
                      <a:headEnd type="none" w="med" len="med"/>
                      <a:tailEnd type="none" w="med" len="med"/>
                    </a:lnB>
                    <a:noFill/>
                  </a:tcPr>
                </a:tc>
                <a:extLst>
                  <a:ext uri="{0D108BD9-81ED-4DB2-BD59-A6C34878D82A}">
                    <a16:rowId xmlns:a16="http://schemas.microsoft.com/office/drawing/2014/main" val="2173561689"/>
                  </a:ext>
                </a:extLst>
              </a:tr>
            </a:tbl>
          </a:graphicData>
        </a:graphic>
      </p:graphicFrame>
      <p:sp>
        <p:nvSpPr>
          <p:cNvPr id="3" name="TextBox 2">
            <a:extLst>
              <a:ext uri="{FF2B5EF4-FFF2-40B4-BE49-F238E27FC236}">
                <a16:creationId xmlns:a16="http://schemas.microsoft.com/office/drawing/2014/main" id="{E69BDCD0-7191-4868-C54C-6766425C7405}"/>
              </a:ext>
            </a:extLst>
          </p:cNvPr>
          <p:cNvSpPr txBox="1"/>
          <p:nvPr/>
        </p:nvSpPr>
        <p:spPr>
          <a:xfrm>
            <a:off x="772887" y="5736771"/>
            <a:ext cx="10243456" cy="369332"/>
          </a:xfrm>
          <a:prstGeom prst="rect">
            <a:avLst/>
          </a:prstGeom>
          <a:noFill/>
        </p:spPr>
        <p:txBody>
          <a:bodyPr wrap="square" lIns="91440" tIns="45720" rIns="91440" bIns="45720" rtlCol="0" anchor="t">
            <a:spAutoFit/>
          </a:bodyPr>
          <a:lstStyle/>
          <a:p>
            <a:r>
              <a:rPr lang="en-US"/>
              <a:t>*Dates are tentative for April and May as we are exploring an in-person convening in the spring</a:t>
            </a:r>
          </a:p>
        </p:txBody>
      </p:sp>
      <p:sp>
        <p:nvSpPr>
          <p:cNvPr id="4" name="Slide Number Placeholder 3">
            <a:extLst>
              <a:ext uri="{FF2B5EF4-FFF2-40B4-BE49-F238E27FC236}">
                <a16:creationId xmlns:a16="http://schemas.microsoft.com/office/drawing/2014/main" id="{D5FC754F-3DB4-7042-AEB6-A795B25C23F5}"/>
              </a:ext>
            </a:extLst>
          </p:cNvPr>
          <p:cNvSpPr>
            <a:spLocks noGrp="1"/>
          </p:cNvSpPr>
          <p:nvPr>
            <p:ph type="sldNum" sz="quarter" idx="12"/>
          </p:nvPr>
        </p:nvSpPr>
        <p:spPr/>
        <p:txBody>
          <a:bodyPr/>
          <a:lstStyle/>
          <a:p>
            <a:fld id="{68A8D22E-6BC5-9E47-900C-2BB94685D9F5}" type="slidenum">
              <a:rPr lang="en-US" smtClean="0"/>
              <a:t>80</a:t>
            </a:fld>
            <a:endParaRPr lang="en-US"/>
          </a:p>
        </p:txBody>
      </p:sp>
    </p:spTree>
    <p:extLst>
      <p:ext uri="{BB962C8B-B14F-4D97-AF65-F5344CB8AC3E}">
        <p14:creationId xmlns:p14="http://schemas.microsoft.com/office/powerpoint/2010/main" val="30046701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757558-AF6E-6A74-5B49-9C0BE4145B31}"/>
              </a:ext>
            </a:extLst>
          </p:cNvPr>
          <p:cNvSpPr>
            <a:spLocks noGrp="1"/>
          </p:cNvSpPr>
          <p:nvPr>
            <p:ph type="ctrTitle"/>
          </p:nvPr>
        </p:nvSpPr>
        <p:spPr/>
        <p:txBody>
          <a:bodyPr/>
          <a:lstStyle/>
          <a:p>
            <a:r>
              <a:rPr lang="en-US"/>
              <a:t>Survey	for Future Meeting Topics</a:t>
            </a:r>
          </a:p>
        </p:txBody>
      </p:sp>
      <p:sp>
        <p:nvSpPr>
          <p:cNvPr id="4" name="Slide Number Placeholder 3">
            <a:extLst>
              <a:ext uri="{FF2B5EF4-FFF2-40B4-BE49-F238E27FC236}">
                <a16:creationId xmlns:a16="http://schemas.microsoft.com/office/drawing/2014/main" id="{4449CA50-EF63-E163-A3CB-9CD127A6B13E}"/>
              </a:ext>
            </a:extLst>
          </p:cNvPr>
          <p:cNvSpPr>
            <a:spLocks noGrp="1"/>
          </p:cNvSpPr>
          <p:nvPr>
            <p:ph type="sldNum" sz="quarter" idx="12"/>
          </p:nvPr>
        </p:nvSpPr>
        <p:spPr/>
        <p:txBody>
          <a:bodyPr/>
          <a:lstStyle/>
          <a:p>
            <a:fld id="{68A8D22E-6BC5-9E47-900C-2BB94685D9F5}" type="slidenum">
              <a:rPr lang="en-US" smtClean="0"/>
              <a:t>81</a:t>
            </a:fld>
            <a:endParaRPr lang="en-US"/>
          </a:p>
        </p:txBody>
      </p:sp>
    </p:spTree>
    <p:extLst>
      <p:ext uri="{BB962C8B-B14F-4D97-AF65-F5344CB8AC3E}">
        <p14:creationId xmlns:p14="http://schemas.microsoft.com/office/powerpoint/2010/main" val="11406438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descr="Questions and answers">
            <a:extLst>
              <a:ext uri="{FF2B5EF4-FFF2-40B4-BE49-F238E27FC236}">
                <a16:creationId xmlns:a16="http://schemas.microsoft.com/office/drawing/2014/main" id="{CF0F06CD-B61E-34C7-677A-0AB2D5584E51}"/>
              </a:ext>
            </a:extLst>
          </p:cNvPr>
          <p:cNvSpPr>
            <a:spLocks noGrp="1"/>
          </p:cNvSpPr>
          <p:nvPr>
            <p:ph type="title" idx="4294967295"/>
          </p:nvPr>
        </p:nvSpPr>
        <p:spPr>
          <a:xfrm>
            <a:off x="3984625" y="1797050"/>
            <a:ext cx="4606925" cy="28575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srgbClr val="1E4782"/>
                </a:solidFill>
                <a:effectLst/>
                <a:uLnTx/>
                <a:uFillTx/>
                <a:latin typeface="Arial" panose="020B0604020202020204" pitchFamily="34" charset="0"/>
                <a:ea typeface="+mn-ea"/>
                <a:cs typeface="Arial" panose="020B0604020202020204" pitchFamily="34" charset="0"/>
              </a:rPr>
              <a:t>Questions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srgbClr val="1E4782"/>
                </a:solidFill>
                <a:effectLst/>
                <a:uLnTx/>
                <a:uFillTx/>
                <a:latin typeface="Arial" panose="020B0604020202020204" pitchFamily="34" charset="0"/>
                <a:ea typeface="+mn-ea"/>
                <a:cs typeface="Arial" panose="020B0604020202020204" pitchFamily="34" charset="0"/>
              </a:rPr>
              <a:t>and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srgbClr val="1E4782"/>
                </a:solidFill>
                <a:effectLst/>
                <a:uLnTx/>
                <a:uFillTx/>
                <a:latin typeface="Arial" panose="020B0604020202020204" pitchFamily="34" charset="0"/>
                <a:ea typeface="+mn-ea"/>
                <a:cs typeface="Arial" panose="020B0604020202020204" pitchFamily="34" charset="0"/>
              </a:rPr>
              <a:t>Answers</a:t>
            </a:r>
          </a:p>
        </p:txBody>
      </p:sp>
      <p:sp>
        <p:nvSpPr>
          <p:cNvPr id="4" name="Slide Number Placeholder 3">
            <a:extLst>
              <a:ext uri="{FF2B5EF4-FFF2-40B4-BE49-F238E27FC236}">
                <a16:creationId xmlns:a16="http://schemas.microsoft.com/office/drawing/2014/main" id="{B084E90A-3297-672C-96D9-F62EE8E7B6C2}"/>
              </a:ext>
            </a:extLst>
          </p:cNvPr>
          <p:cNvSpPr>
            <a:spLocks noGrp="1"/>
          </p:cNvSpPr>
          <p:nvPr>
            <p:ph type="sldNum" sz="quarter" idx="12"/>
          </p:nvPr>
        </p:nvSpPr>
        <p:spPr/>
        <p:txBody>
          <a:bodyPr/>
          <a:lstStyle/>
          <a:p>
            <a:fld id="{68A8D22E-6BC5-9E47-900C-2BB94685D9F5}" type="slidenum">
              <a:rPr lang="en-US" smtClean="0"/>
              <a:pPr/>
              <a:t>82</a:t>
            </a:fld>
            <a:endParaRPr lang="en-US"/>
          </a:p>
        </p:txBody>
      </p:sp>
    </p:spTree>
    <p:extLst>
      <p:ext uri="{BB962C8B-B14F-4D97-AF65-F5344CB8AC3E}">
        <p14:creationId xmlns:p14="http://schemas.microsoft.com/office/powerpoint/2010/main" val="1179312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BCFF6B-53A4-D11E-A3F5-A340ED2B26EA}"/>
              </a:ext>
            </a:extLst>
          </p:cNvPr>
          <p:cNvSpPr>
            <a:spLocks noGrp="1"/>
          </p:cNvSpPr>
          <p:nvPr>
            <p:ph type="title"/>
          </p:nvPr>
        </p:nvSpPr>
        <p:spPr/>
        <p:txBody>
          <a:bodyPr>
            <a:normAutofit/>
          </a:bodyPr>
          <a:lstStyle/>
          <a:p>
            <a:r>
              <a:rPr lang="en-US">
                <a:latin typeface="Arial"/>
                <a:cs typeface="Arial"/>
              </a:rPr>
              <a:t>DMS Monitoring: Three Phases</a:t>
            </a:r>
          </a:p>
        </p:txBody>
      </p:sp>
      <p:sp>
        <p:nvSpPr>
          <p:cNvPr id="2" name="Content Placeholder 1">
            <a:extLst>
              <a:ext uri="{FF2B5EF4-FFF2-40B4-BE49-F238E27FC236}">
                <a16:creationId xmlns:a16="http://schemas.microsoft.com/office/drawing/2014/main" id="{0A0DD3D5-BAB7-E293-066C-2D4A8A0A62A8}"/>
              </a:ext>
            </a:extLst>
          </p:cNvPr>
          <p:cNvSpPr>
            <a:spLocks noGrp="1"/>
          </p:cNvSpPr>
          <p:nvPr>
            <p:ph idx="1"/>
          </p:nvPr>
        </p:nvSpPr>
        <p:spPr/>
        <p:txBody>
          <a:bodyPr vert="horz" lIns="91440" tIns="45720" rIns="91440" bIns="45720" rtlCol="0" anchor="t">
            <a:normAutofit fontScale="77500" lnSpcReduction="20000"/>
          </a:bodyPr>
          <a:lstStyle/>
          <a:p>
            <a:pPr marL="0" indent="0">
              <a:buNone/>
            </a:pPr>
            <a:r>
              <a:rPr lang="en-US" b="1">
                <a:latin typeface="Arial"/>
                <a:cs typeface="Arial"/>
              </a:rPr>
              <a:t>Discovery</a:t>
            </a:r>
            <a:r>
              <a:rPr lang="en-US">
                <a:latin typeface="Arial"/>
                <a:cs typeface="Arial"/>
              </a:rPr>
              <a:t> </a:t>
            </a:r>
            <a:r>
              <a:rPr lang="en-US">
                <a:solidFill>
                  <a:schemeClr val="accent4">
                    <a:lumMod val="75000"/>
                  </a:schemeClr>
                </a:solidFill>
                <a:latin typeface="Arial"/>
                <a:cs typeface="Arial"/>
              </a:rPr>
              <a:t>October 2025</a:t>
            </a:r>
          </a:p>
          <a:p>
            <a:pPr marL="0" indent="0">
              <a:buNone/>
            </a:pPr>
            <a:r>
              <a:rPr lang="en-US">
                <a:latin typeface="Arial"/>
                <a:cs typeface="Arial"/>
              </a:rPr>
              <a:t>(5 months prior to engagement) </a:t>
            </a:r>
          </a:p>
          <a:p>
            <a:pPr lvl="1"/>
            <a:r>
              <a:rPr lang="en-US">
                <a:latin typeface="Arial"/>
                <a:cs typeface="Arial"/>
              </a:rPr>
              <a:t>Document Request</a:t>
            </a:r>
          </a:p>
          <a:p>
            <a:pPr lvl="1"/>
            <a:r>
              <a:rPr lang="en-US">
                <a:latin typeface="Arial"/>
                <a:cs typeface="Arial"/>
              </a:rPr>
              <a:t>State Overview Call</a:t>
            </a:r>
          </a:p>
          <a:p>
            <a:pPr lvl="1"/>
            <a:r>
              <a:rPr lang="en-US">
                <a:latin typeface="Arial"/>
                <a:cs typeface="Arial"/>
              </a:rPr>
              <a:t>Stakeholder engagement</a:t>
            </a:r>
          </a:p>
          <a:p>
            <a:pPr lvl="1"/>
            <a:r>
              <a:rPr lang="en-US">
                <a:latin typeface="Arial"/>
                <a:cs typeface="Arial"/>
              </a:rPr>
              <a:t>Local Component</a:t>
            </a:r>
          </a:p>
          <a:p>
            <a:pPr marL="0" indent="0">
              <a:buNone/>
            </a:pPr>
            <a:r>
              <a:rPr lang="en-US" b="1">
                <a:latin typeface="Arial"/>
                <a:cs typeface="Arial"/>
              </a:rPr>
              <a:t>Engagement</a:t>
            </a:r>
            <a:r>
              <a:rPr lang="en-US">
                <a:latin typeface="Arial"/>
                <a:cs typeface="Arial"/>
              </a:rPr>
              <a:t> </a:t>
            </a:r>
            <a:r>
              <a:rPr lang="en-US">
                <a:solidFill>
                  <a:schemeClr val="accent4">
                    <a:lumMod val="75000"/>
                  </a:schemeClr>
                </a:solidFill>
                <a:latin typeface="Arial"/>
                <a:cs typeface="Arial"/>
              </a:rPr>
              <a:t>March 2025</a:t>
            </a:r>
            <a:endParaRPr lang="en-US"/>
          </a:p>
          <a:p>
            <a:pPr marL="0" indent="0">
              <a:buNone/>
            </a:pPr>
            <a:r>
              <a:rPr lang="en-US">
                <a:latin typeface="Arial"/>
                <a:cs typeface="Arial"/>
              </a:rPr>
              <a:t>(1 month (visit) through issuance of the DMS Monitoring Report)</a:t>
            </a:r>
          </a:p>
          <a:p>
            <a:pPr lvl="1"/>
            <a:r>
              <a:rPr lang="en-US">
                <a:latin typeface="Arial"/>
                <a:cs typeface="Arial"/>
              </a:rPr>
              <a:t>Onsite and Virtual monitoring interview calls</a:t>
            </a:r>
          </a:p>
          <a:p>
            <a:pPr lvl="1"/>
            <a:r>
              <a:rPr lang="en-US">
                <a:latin typeface="Arial"/>
                <a:cs typeface="Arial"/>
              </a:rPr>
              <a:t>Issuance of the DMS Monitoring Report</a:t>
            </a:r>
          </a:p>
          <a:p>
            <a:pPr marL="0" indent="0">
              <a:buNone/>
            </a:pPr>
            <a:r>
              <a:rPr lang="en-US" b="1">
                <a:latin typeface="Arial"/>
                <a:cs typeface="Arial"/>
              </a:rPr>
              <a:t>Close-out </a:t>
            </a:r>
          </a:p>
          <a:p>
            <a:pPr marL="0" indent="0">
              <a:buNone/>
            </a:pPr>
            <a:r>
              <a:rPr lang="en-US">
                <a:latin typeface="Arial"/>
                <a:cs typeface="Arial"/>
              </a:rPr>
              <a:t>(up to one year after the issuance of the DMS Monitoring Report)</a:t>
            </a:r>
          </a:p>
          <a:p>
            <a:pPr lvl="1"/>
            <a:r>
              <a:rPr lang="en-US">
                <a:latin typeface="Arial"/>
                <a:cs typeface="Arial"/>
              </a:rPr>
              <a:t>Review of evidence of correction </a:t>
            </a:r>
          </a:p>
          <a:p>
            <a:pPr lvl="1"/>
            <a:r>
              <a:rPr lang="en-US">
                <a:latin typeface="Arial"/>
                <a:cs typeface="Arial"/>
              </a:rPr>
              <a:t>Technical Assistance</a:t>
            </a:r>
          </a:p>
        </p:txBody>
      </p:sp>
    </p:spTree>
    <p:extLst>
      <p:ext uri="{BB962C8B-B14F-4D97-AF65-F5344CB8AC3E}">
        <p14:creationId xmlns:p14="http://schemas.microsoft.com/office/powerpoint/2010/main" val="11957121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7223b7f-d29a-40a7-89e9-7fcbaea795a5" xsi:nil="true"/>
    <lcf76f155ced4ddcb4097134ff3c332f xmlns="6cc6ac48-9972-4fdd-8495-0ab5ba7fdac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868B9A924C50B4E83B552A1AE49283C" ma:contentTypeVersion="17" ma:contentTypeDescription="Create a new document." ma:contentTypeScope="" ma:versionID="a00f25eda28bf867cb9e31291eac974c">
  <xsd:schema xmlns:xsd="http://www.w3.org/2001/XMLSchema" xmlns:xs="http://www.w3.org/2001/XMLSchema" xmlns:p="http://schemas.microsoft.com/office/2006/metadata/properties" xmlns:ns2="6cc6ac48-9972-4fdd-8495-0ab5ba7fdac9" xmlns:ns3="c7223b7f-d29a-40a7-89e9-7fcbaea795a5" targetNamespace="http://schemas.microsoft.com/office/2006/metadata/properties" ma:root="true" ma:fieldsID="2132cf9887008d2706eff1fa5f385005" ns2:_="" ns3:_="">
    <xsd:import namespace="6cc6ac48-9972-4fdd-8495-0ab5ba7fdac9"/>
    <xsd:import namespace="c7223b7f-d29a-40a7-89e9-7fcbaea795a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c6ac48-9972-4fdd-8495-0ab5ba7fda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223b7f-d29a-40a7-89e9-7fcbaea795a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de48d7c-e0ec-4b87-aad7-01d3c90c6494}" ma:internalName="TaxCatchAll" ma:showField="CatchAllData" ma:web="c7223b7f-d29a-40a7-89e9-7fcbaea795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494D0F-5B2D-44F5-A6E4-06E511D698B6}">
  <ds:schemaRefs>
    <ds:schemaRef ds:uri="6cc6ac48-9972-4fdd-8495-0ab5ba7fdac9"/>
    <ds:schemaRef ds:uri="c7223b7f-d29a-40a7-89e9-7fcbaea795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562F27B-2178-4D2D-AFFF-398EFBB80169}">
  <ds:schemaRefs>
    <ds:schemaRef ds:uri="6cc6ac48-9972-4fdd-8495-0ab5ba7fdac9"/>
    <ds:schemaRef ds:uri="c7223b7f-d29a-40a7-89e9-7fcbaea795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C98D21F-1B6C-4306-9254-F6E9DAD8DCB1}">
  <ds:schemaRefs>
    <ds:schemaRef ds:uri="http://schemas.microsoft.com/sharepoint/v3/contenttype/forms"/>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otalTime>13</TotalTime>
  <Words>6237</Words>
  <Application>Microsoft Office PowerPoint</Application>
  <PresentationFormat>Widescreen</PresentationFormat>
  <Paragraphs>599</Paragraphs>
  <Slides>82</Slides>
  <Notes>25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82</vt:i4>
      </vt:variant>
    </vt:vector>
  </HeadingPairs>
  <TitlesOfParts>
    <vt:vector size="96" baseType="lpstr">
      <vt:lpstr>-apple-system</vt:lpstr>
      <vt:lpstr>Aptos</vt:lpstr>
      <vt:lpstr>Arial</vt:lpstr>
      <vt:lpstr>Calibri</vt:lpstr>
      <vt:lpstr>Century Gothic</vt:lpstr>
      <vt:lpstr>Courier New</vt:lpstr>
      <vt:lpstr>Roboto</vt:lpstr>
      <vt:lpstr>Segoe</vt:lpstr>
      <vt:lpstr>Segoe UI</vt:lpstr>
      <vt:lpstr>Segoe UI Semibold</vt:lpstr>
      <vt:lpstr>Verdana</vt:lpstr>
      <vt:lpstr>Wingdings</vt:lpstr>
      <vt:lpstr>Office Theme</vt:lpstr>
      <vt:lpstr>Office Theme</vt:lpstr>
      <vt:lpstr>Special Education Leaders' Meeting August 22, 2025</vt:lpstr>
      <vt:lpstr>Agenda</vt:lpstr>
      <vt:lpstr>Welcome Back! 2025-2026 School Year</vt:lpstr>
      <vt:lpstr>Special Education Updates and Key Special Education Topics</vt:lpstr>
      <vt:lpstr>DESE Special Education Leadership</vt:lpstr>
      <vt:lpstr>General Supervision</vt:lpstr>
      <vt:lpstr>7</vt:lpstr>
      <vt:lpstr>Differentiated Monitoring System 2.0</vt:lpstr>
      <vt:lpstr>DMS Monitoring: Three Phases</vt:lpstr>
      <vt:lpstr>OSEP's January 16, 2025 Monitoring Report </vt:lpstr>
      <vt:lpstr>Noteworthy Updates from the Spring</vt:lpstr>
      <vt:lpstr>New Noteworthy Updates</vt:lpstr>
      <vt:lpstr>Special Education Webpage Update</vt:lpstr>
      <vt:lpstr>Public Records Reminder</vt:lpstr>
      <vt:lpstr>Key Special Education Topics</vt:lpstr>
      <vt:lpstr>DESE ELSWD Projects for Fiscal Year 2026</vt:lpstr>
      <vt:lpstr>Implementation of the New IEP</vt:lpstr>
      <vt:lpstr>Policy Updates</vt:lpstr>
      <vt:lpstr>Graduation and Transition Planning for Students with IEPs</vt:lpstr>
      <vt:lpstr>603 CMR 28.05:  The Team Process and Development of the IEP </vt:lpstr>
      <vt:lpstr>603 CMR 28.05:  The Team Process and Development of the IEP</vt:lpstr>
      <vt:lpstr>Examples of 45-day Requirement  in 28.05(7)</vt:lpstr>
      <vt:lpstr>Independent Educational Evaluations</vt:lpstr>
      <vt:lpstr>Overview of Changes to 603 CMR 46.00 and 603 CMR 18.00</vt:lpstr>
      <vt:lpstr>Monitoring of Out-of-District Placements</vt:lpstr>
      <vt:lpstr>Special Education in Institutional Settings</vt:lpstr>
      <vt:lpstr>Placement Consent Form</vt:lpstr>
      <vt:lpstr>Placement Consent Form: Identifying Required Placements</vt:lpstr>
      <vt:lpstr>Placement Consent Form: Early Childhood</vt:lpstr>
      <vt:lpstr>Placement Consent Form: Identifying Required Placements  Early Childhood</vt:lpstr>
      <vt:lpstr>Planning for the 2025-2026 School Year</vt:lpstr>
      <vt:lpstr>Monitoring Activities</vt:lpstr>
      <vt:lpstr>Office of Approved Special Education Schools </vt:lpstr>
      <vt:lpstr>Office of Public School Monitoring</vt:lpstr>
      <vt:lpstr>Office of Public School Monitoring</vt:lpstr>
      <vt:lpstr>Office of Public School Monitoring</vt:lpstr>
      <vt:lpstr>Office of Public School Monitoring</vt:lpstr>
      <vt:lpstr>Office of Public School Monitoring</vt:lpstr>
      <vt:lpstr>Office of Public School Monitoring</vt:lpstr>
      <vt:lpstr>Professional Development and Targeted Assistance </vt:lpstr>
      <vt:lpstr>Professional Development on IEP Implementation</vt:lpstr>
      <vt:lpstr>Technical Assistance Provider: AnLar </vt:lpstr>
      <vt:lpstr>Tiered System of Technical Assistance (TA) </vt:lpstr>
      <vt:lpstr>Universal Technical Assistance</vt:lpstr>
      <vt:lpstr>Targeted Technical Assistance </vt:lpstr>
      <vt:lpstr>Intensive Technical Assistance</vt:lpstr>
      <vt:lpstr>2025 Early Childhood Convenings</vt:lpstr>
      <vt:lpstr>Connect with the AnLar Team</vt:lpstr>
      <vt:lpstr>Indicator 7 Monthly Professional Learning Community (PLC)  </vt:lpstr>
      <vt:lpstr>LEA Determinations  Technical Assistance (TA)</vt:lpstr>
      <vt:lpstr>LEAs with NI or NA Determination Save the Dates!</vt:lpstr>
      <vt:lpstr>Special Education Staff and Leaders</vt:lpstr>
      <vt:lpstr>Dispute Resolution</vt:lpstr>
      <vt:lpstr>PRS Complaint Intakes Received FY10-FY25</vt:lpstr>
      <vt:lpstr>PRS Updates</vt:lpstr>
      <vt:lpstr>Top Complaint Concerns &amp; Strategies to Address Them </vt:lpstr>
      <vt:lpstr>Tips for Navigating PRS </vt:lpstr>
      <vt:lpstr>IDEA Data and Fiscal</vt:lpstr>
      <vt:lpstr>Indicator 14: Post-school Outcomes Data Collection</vt:lpstr>
      <vt:lpstr>Significant Disproportionality Updates</vt:lpstr>
      <vt:lpstr>Significant Disproportionality Dates</vt:lpstr>
      <vt:lpstr>Comprehensive Coordinated Early Intervening Services (CCEIS) Fiscal Monitoring</vt:lpstr>
      <vt:lpstr>FY26 Consolidated FC 240/262 Application</vt:lpstr>
      <vt:lpstr>IDEA Equitable Services Carryover and Monitoring</vt:lpstr>
      <vt:lpstr>Expiring IDEA Part B Funds</vt:lpstr>
      <vt:lpstr>FY25 Financial End of Year Reports</vt:lpstr>
      <vt:lpstr>IDEA Part B Fiscal Monitoring</vt:lpstr>
      <vt:lpstr>Annual IDEA LEA Fiscal Risk Assessment </vt:lpstr>
      <vt:lpstr>IDEA LEA Fiscal Staff Data Submission </vt:lpstr>
      <vt:lpstr>IDEA Fiscal Monitoring: Tier I – Universal</vt:lpstr>
      <vt:lpstr>IDEA Fiscal Monitoring: Tier II – Cyclical </vt:lpstr>
      <vt:lpstr>Child Count of Parentally-Placed Private and Home School Students</vt:lpstr>
      <vt:lpstr>Private School Enrollment Data Submission</vt:lpstr>
      <vt:lpstr>IDEA Excess Cost Calculation</vt:lpstr>
      <vt:lpstr>IDEA Fiscal Virtual Community of Practice</vt:lpstr>
      <vt:lpstr>Resources</vt:lpstr>
      <vt:lpstr>K-12 AI Resources</vt:lpstr>
      <vt:lpstr> FY26 LEA Special Education At-A-Glance Calendar  </vt:lpstr>
      <vt:lpstr>Information for Special Education Leaders</vt:lpstr>
      <vt:lpstr>2025-2026 Meetings</vt:lpstr>
      <vt:lpstr>Survey for Future Meeting Topics</vt:lpstr>
      <vt:lpstr>Questions and  Answers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Christo, Dimitri D. (DESE)</dc:creator>
  <cp:lastModifiedBy>Cuthbertson, Heather (DESE)</cp:lastModifiedBy>
  <cp:revision>6</cp:revision>
  <dcterms:created xsi:type="dcterms:W3CDTF">2025-04-29T19:14:04Z</dcterms:created>
  <dcterms:modified xsi:type="dcterms:W3CDTF">2025-08-22T13:47:44Z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0x0101009868B9A924C50B4E83B552A1AE49283C</vt:lpwstr>
  </property>
  <property fmtid="{D5CDD505-2E9C-101B-9397-08002B2CF9AE}" pid="3" name="MediaServiceImageTags">
    <vt:lpwstr/>
  </property>
</Properties>
</file>