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648" r:id="rId5"/>
  </p:sldMasterIdLst>
  <p:notesMasterIdLst>
    <p:notesMasterId r:id="rId60"/>
  </p:notesMasterIdLst>
  <p:sldIdLst>
    <p:sldId id="256" r:id="rId6"/>
    <p:sldId id="257" r:id="rId7"/>
    <p:sldId id="4881" r:id="rId8"/>
    <p:sldId id="4916" r:id="rId9"/>
    <p:sldId id="4917" r:id="rId10"/>
    <p:sldId id="279" r:id="rId11"/>
    <p:sldId id="265" r:id="rId12"/>
    <p:sldId id="4922" r:id="rId13"/>
    <p:sldId id="277" r:id="rId14"/>
    <p:sldId id="4891" r:id="rId15"/>
    <p:sldId id="4894" r:id="rId16"/>
    <p:sldId id="4895" r:id="rId17"/>
    <p:sldId id="4896" r:id="rId18"/>
    <p:sldId id="4897" r:id="rId19"/>
    <p:sldId id="4898" r:id="rId20"/>
    <p:sldId id="4899" r:id="rId21"/>
    <p:sldId id="4900" r:id="rId22"/>
    <p:sldId id="4901" r:id="rId23"/>
    <p:sldId id="4902" r:id="rId24"/>
    <p:sldId id="4903" r:id="rId25"/>
    <p:sldId id="4904" r:id="rId26"/>
    <p:sldId id="4905" r:id="rId27"/>
    <p:sldId id="4906" r:id="rId28"/>
    <p:sldId id="4907" r:id="rId29"/>
    <p:sldId id="4908" r:id="rId30"/>
    <p:sldId id="340" r:id="rId31"/>
    <p:sldId id="4677" r:id="rId32"/>
    <p:sldId id="341" r:id="rId33"/>
    <p:sldId id="4873" r:id="rId34"/>
    <p:sldId id="4883" r:id="rId35"/>
    <p:sldId id="4884" r:id="rId36"/>
    <p:sldId id="4915" r:id="rId37"/>
    <p:sldId id="284" r:id="rId38"/>
    <p:sldId id="339" r:id="rId39"/>
    <p:sldId id="337" r:id="rId40"/>
    <p:sldId id="4889" r:id="rId41"/>
    <p:sldId id="4880" r:id="rId42"/>
    <p:sldId id="4918" r:id="rId43"/>
    <p:sldId id="4919" r:id="rId44"/>
    <p:sldId id="4920" r:id="rId45"/>
    <p:sldId id="4921" r:id="rId46"/>
    <p:sldId id="4909" r:id="rId47"/>
    <p:sldId id="4911" r:id="rId48"/>
    <p:sldId id="4912" r:id="rId49"/>
    <p:sldId id="4913" r:id="rId50"/>
    <p:sldId id="4910" r:id="rId51"/>
    <p:sldId id="4914" r:id="rId52"/>
    <p:sldId id="316" r:id="rId53"/>
    <p:sldId id="332" r:id="rId54"/>
    <p:sldId id="4892" r:id="rId55"/>
    <p:sldId id="4678" r:id="rId56"/>
    <p:sldId id="4923" r:id="rId57"/>
    <p:sldId id="4882" r:id="rId58"/>
    <p:sldId id="27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412E00-88EA-0128-5970-55B523F4B181}" name="Roberts, Jannelle K. (DESE)" initials="R(" userId="S::jannelle.k.roberts@mass.gov::9334b947-3dcb-411a-8e7d-589c093a1d72" providerId="AD"/>
  <p188:author id="{7FD14806-901B-511F-B222-B84A12E5B7B8}" name="Alvarez, Iraida (DESE)" initials="A(" userId="S::iraida.j.alvarez@mass.gov::66b89c24-7507-40c7-9620-66ed0feaf784" providerId="AD"/>
  <p188:author id="{DC6CD306-81AD-BC7D-16A2-05D9847175B0}" name="Woo, Lauren (DESE)" initials="WL" userId="S::lauren.woo@mass.gov::891b1bf9-83ca-4481-960c-a0625b521a43" providerId="AD"/>
  <p188:author id="{5935AF0D-C88F-DA02-7455-3D6A66FFDC33}" name="Fitzgerald, Patrick G. (DESE)" initials="F(" userId="S::patrick.g.fitzgerald2@mass.gov::53b36a70-9b83-456d-ba86-31a4afdf464c" providerId="AD"/>
  <p188:author id="{506C5114-4767-AB2C-AF7C-7ECA68D17923}" name="Lam, Sylvia (DESE)" initials="LS" userId="S::sylvia.lam@mass.gov::83f1de5a-c1f2-4c73-aac0-c3cbffe80fda" providerId="AD"/>
  <p188:author id="{2469E821-F328-75A0-E3C5-2037EEE2F572}" name="Garell, Julie L. (DESE)" initials="G(" userId="S::julie.l.garell@mass.gov::ac148227-ae84-4e0c-b427-3b87ecb20e9a" providerId="AD"/>
  <p188:author id="{DB95473E-3799-72CB-965F-9EB89B56FFF3}" name="Daigle, Martha (DESE)" initials="MD" userId="S::Martha.S.Daigle@mass.gov::30cc7468-3554-4040-b5ec-110ac3e947d8" providerId="AD"/>
  <p188:author id="{A5F34446-3393-BAE8-FB62-0AD708AA3B1A}" name="Camacho, Jamie L. (DESE)" initials="C(" userId="S::jamie.l.camacho@mass.gov::21f49f1e-e593-4860-b32e-bdd5656b5338" providerId="AD"/>
  <p188:author id="{3F602C5C-ED15-FC16-4B03-46E9ADDE3930}" name="Christo, Dimitri D. (DESE)" initials="CDD(" userId="S::dimitri.d.christo@mass.gov::f6874029-da51-4205-b36d-b8ddc7839279" providerId="AD"/>
  <p188:author id="{F0D0A25C-1152-AB87-4A03-191442AE67D4}" name="Daigle, Martha (DESE)" initials="DM" userId="S::martha.s.daigle@mass.gov::30cc7468-3554-4040-b5ec-110ac3e947d8" providerId="AD"/>
  <p188:author id="{9073805F-FBDA-A7B5-E1AA-1EF058F02B67}" name="Alvarez, Iraida (DESE)" initials="" userId="S::Iraida.J.Alvarez@mass.gov::66b89c24-7507-40c7-9620-66ed0feaf784" providerId="AD"/>
  <p188:author id="{7961FF5F-6533-BF5A-5B4D-A8A6AEABBD13}" name="Cruz, Jenny (DESE)" initials="CJ" userId="S::jenny.cruz@mass.gov::9acc5e5d-1e16-45d5-8416-f07c61d324d0" providerId="AD"/>
  <p188:author id="{41499271-2D33-ED90-2441-AF2210F20A6F}" name="Rastogi-Kelly, Vandana (DESE)" initials="VR" userId="S::Vandana.R.Rastogi-Kelly@mass.gov::04ea3925-efd3-4cb6-91ff-2bb834262727" providerId="AD"/>
  <p188:author id="{34E2AC71-14A6-BAF0-FE8D-5B7FC4B39284}" name="Camacho, Jamie L. (DESE)" initials="JC" userId="S::Jamie.L.Camacho@mass.gov::21f49f1e-e593-4860-b32e-bdd5656b5338" providerId="AD"/>
  <p188:author id="{AF2D2488-6CA3-B0C3-19DD-3D4B1279191F}" name="Roberts, Jannelle K. (DESE)" initials="JR" userId="S::Jannelle.K.Roberts@mass.gov::9334b947-3dcb-411a-8e7d-589c093a1d72" providerId="AD"/>
  <p188:author id="{4ED8E198-FC13-D569-2669-37EBEC834A14}" name="Tobey, Gregory (DESE)" initials="GT" userId="S::Gregory.Tobey@mass.gov::12968eda-ee05-4bb6-837b-2d6d4faa13b6" providerId="AD"/>
  <p188:author id="{B4302DD3-C067-C527-1F77-FA0DEC25B9EC}" name="Fernandes, Darcy (DESE)" initials="FD" userId="S::darcy.fernandes@mass.gov::f962ddf1-44f0-4f03-86c0-ea3753dd3928" providerId="AD"/>
  <p188:author id="{9CA43CE2-546B-A27E-FF66-ADBBE95484C9}" name="Sahni, Amrita D. (DESE)" initials="AS" userId="S::Amrita.D.Sahni@mass.gov::6313d7e8-2463-49dd-9257-e9ab299d51d0" providerId="AD"/>
  <p188:author id="{29FDBAE2-41D5-162A-6036-D4D0D463F883}" name="Wakelin, Johanna (DESE)" initials="JW" userId="S::Johanna.Wakelin@mass.gov::861700f2-2647-4c79-b4e9-5d2ae7c7128a" providerId="AD"/>
  <p188:author id="{656499E3-BA4D-B45B-EBEF-002C4371244D}" name="Fitzgerald, Patrick G. (DESE)" initials="FPG(" userId="S::Patrick.G.Fitzgerald2@mass.gov::53b36a70-9b83-456d-ba86-31a4afdf464c" providerId="AD"/>
  <p188:author id="{6ABF01F9-5982-37E0-2D93-4071B6BB4D63}" name="LoDuca-Towne, Kelsey (DESE)" initials="KL" userId="S::kelsey.loduca-towne@mass.gov::f03be8ce-807a-4f33-8b2e-6128f35343e9" providerId="AD"/>
  <p188:author id="{4F08D7FB-1392-BA33-72FA-90F2B7A61763}" name="Mao, Yu-Ping (DESE)" initials="MY" userId="S::yu-ping.mao@mass.gov::8534b1b7-a0d5-4f47-86c1-c5d493c164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B8"/>
    <a:srgbClr val="B1DCF0"/>
    <a:srgbClr val="1E4782"/>
    <a:srgbClr val="347AB6"/>
    <a:srgbClr val="EFBC49"/>
    <a:srgbClr val="B5DFF3"/>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EFD57-30B6-465F-91C4-33F6301C43FE}" v="1" dt="2025-10-06T14:11:44.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DFD3A-C645-4EDA-B6F6-81BC3057EA6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D5CC1A-338F-4EB6-9D3C-F0D2CAA854F2}">
      <dgm:prSet/>
      <dgm:spPr/>
      <dgm:t>
        <a:bodyPr/>
        <a:lstStyle/>
        <a:p>
          <a:r>
            <a:rPr lang="en-US"/>
            <a:t>Department of Developmental Services</a:t>
          </a:r>
        </a:p>
      </dgm:t>
    </dgm:pt>
    <dgm:pt modelId="{3015EA2A-CE3A-4C23-A82E-6F15D57AB336}" type="parTrans" cxnId="{D9B1EF3C-A345-40C5-B70D-13FD902CF340}">
      <dgm:prSet/>
      <dgm:spPr/>
      <dgm:t>
        <a:bodyPr/>
        <a:lstStyle/>
        <a:p>
          <a:endParaRPr lang="en-US"/>
        </a:p>
      </dgm:t>
    </dgm:pt>
    <dgm:pt modelId="{61775E46-D531-429E-A340-4FD34A001B7B}" type="sibTrans" cxnId="{D9B1EF3C-A345-40C5-B70D-13FD902CF340}">
      <dgm:prSet/>
      <dgm:spPr/>
      <dgm:t>
        <a:bodyPr/>
        <a:lstStyle/>
        <a:p>
          <a:endParaRPr lang="en-US"/>
        </a:p>
      </dgm:t>
    </dgm:pt>
    <dgm:pt modelId="{5F7F9CED-8B66-4AD1-A3E4-34448E34A756}">
      <dgm:prSet/>
      <dgm:spPr/>
      <dgm:t>
        <a:bodyPr/>
        <a:lstStyle/>
        <a:p>
          <a:r>
            <a:rPr lang="en-US"/>
            <a:t>MassAbilities</a:t>
          </a:r>
        </a:p>
      </dgm:t>
    </dgm:pt>
    <dgm:pt modelId="{AFE7ECF1-2D94-4CEE-BA32-CD27B4A8D5A0}" type="parTrans" cxnId="{07629716-A9C2-4AB6-A59A-D4D1EB3B742D}">
      <dgm:prSet/>
      <dgm:spPr/>
      <dgm:t>
        <a:bodyPr/>
        <a:lstStyle/>
        <a:p>
          <a:endParaRPr lang="en-US"/>
        </a:p>
      </dgm:t>
    </dgm:pt>
    <dgm:pt modelId="{90934D6E-C9BD-42D5-99F6-DCE853C5A3C5}" type="sibTrans" cxnId="{07629716-A9C2-4AB6-A59A-D4D1EB3B742D}">
      <dgm:prSet/>
      <dgm:spPr/>
      <dgm:t>
        <a:bodyPr/>
        <a:lstStyle/>
        <a:p>
          <a:endParaRPr lang="en-US"/>
        </a:p>
      </dgm:t>
    </dgm:pt>
    <dgm:pt modelId="{95769C33-E9DE-4D19-94B9-CDEBAA7C6F4E}">
      <dgm:prSet/>
      <dgm:spPr/>
      <dgm:t>
        <a:bodyPr/>
        <a:lstStyle/>
        <a:p>
          <a:r>
            <a:rPr lang="en-US"/>
            <a:t>MAIPSE</a:t>
          </a:r>
        </a:p>
      </dgm:t>
    </dgm:pt>
    <dgm:pt modelId="{74690813-E251-42AE-A828-A61CA0F5BBC1}" type="parTrans" cxnId="{28408221-FA62-40D8-9F84-6FABC3B7323D}">
      <dgm:prSet/>
      <dgm:spPr/>
      <dgm:t>
        <a:bodyPr/>
        <a:lstStyle/>
        <a:p>
          <a:endParaRPr lang="en-US"/>
        </a:p>
      </dgm:t>
    </dgm:pt>
    <dgm:pt modelId="{E1321E02-86F8-493D-A857-AE54F1CBFD91}" type="sibTrans" cxnId="{28408221-FA62-40D8-9F84-6FABC3B7323D}">
      <dgm:prSet/>
      <dgm:spPr/>
      <dgm:t>
        <a:bodyPr/>
        <a:lstStyle/>
        <a:p>
          <a:endParaRPr lang="en-US"/>
        </a:p>
      </dgm:t>
    </dgm:pt>
    <dgm:pt modelId="{5A20AC59-1EC6-4924-9FCF-A4F3D749E500}">
      <dgm:prSet/>
      <dgm:spPr/>
      <dgm:t>
        <a:bodyPr/>
        <a:lstStyle/>
        <a:p>
          <a:r>
            <a:rPr lang="en-US"/>
            <a:t>Department of Higher Education </a:t>
          </a:r>
        </a:p>
      </dgm:t>
    </dgm:pt>
    <dgm:pt modelId="{A10C4D1A-FAF5-4379-BCCF-5325EA68383A}" type="parTrans" cxnId="{34B6E648-9B43-47B0-BADD-7CF8A4A4F584}">
      <dgm:prSet/>
      <dgm:spPr/>
      <dgm:t>
        <a:bodyPr/>
        <a:lstStyle/>
        <a:p>
          <a:endParaRPr lang="en-US"/>
        </a:p>
      </dgm:t>
    </dgm:pt>
    <dgm:pt modelId="{3EF02F3F-C635-472F-9E05-A18CF688D611}" type="sibTrans" cxnId="{34B6E648-9B43-47B0-BADD-7CF8A4A4F584}">
      <dgm:prSet/>
      <dgm:spPr/>
      <dgm:t>
        <a:bodyPr/>
        <a:lstStyle/>
        <a:p>
          <a:endParaRPr lang="en-US"/>
        </a:p>
      </dgm:t>
    </dgm:pt>
    <dgm:pt modelId="{898B8059-5073-458A-9451-D4BDAB66961E}">
      <dgm:prSet/>
      <dgm:spPr/>
      <dgm:t>
        <a:bodyPr/>
        <a:lstStyle/>
        <a:p>
          <a:r>
            <a:rPr lang="en-US"/>
            <a:t>Council of Presidents Mass State University System</a:t>
          </a:r>
        </a:p>
      </dgm:t>
    </dgm:pt>
    <dgm:pt modelId="{9DBD04B1-A947-469F-92EB-147ED93E3DCC}" type="parTrans" cxnId="{A127821C-329B-4CA6-972D-BDB1144D90D2}">
      <dgm:prSet/>
      <dgm:spPr/>
      <dgm:t>
        <a:bodyPr/>
        <a:lstStyle/>
        <a:p>
          <a:endParaRPr lang="en-US"/>
        </a:p>
      </dgm:t>
    </dgm:pt>
    <dgm:pt modelId="{4138BFD7-56C2-4549-84CB-66AD5AFC1B67}" type="sibTrans" cxnId="{A127821C-329B-4CA6-972D-BDB1144D90D2}">
      <dgm:prSet/>
      <dgm:spPr/>
      <dgm:t>
        <a:bodyPr/>
        <a:lstStyle/>
        <a:p>
          <a:endParaRPr lang="en-US"/>
        </a:p>
      </dgm:t>
    </dgm:pt>
    <dgm:pt modelId="{F4998B18-F1E9-4F74-AF42-33F88CD995BF}">
      <dgm:prSet/>
      <dgm:spPr/>
      <dgm:t>
        <a:bodyPr/>
        <a:lstStyle/>
        <a:p>
          <a:r>
            <a:rPr lang="en-US" dirty="0"/>
            <a:t>Mass Association of Community Colleges</a:t>
          </a:r>
        </a:p>
      </dgm:t>
      <dgm:extLst>
        <a:ext uri="{E40237B7-FDA0-4F09-8148-C483321AD2D9}">
          <dgm14:cNvPr xmlns:dgm14="http://schemas.microsoft.com/office/drawing/2010/diagram" id="0" name="" descr="list of agencies&#10;"/>
        </a:ext>
      </dgm:extLst>
    </dgm:pt>
    <dgm:pt modelId="{0DD8D122-C6F5-494C-810C-1414AC3F2EBB}" type="parTrans" cxnId="{2D2BBCD0-F7C6-4CE8-88BF-95DEBFBF9EEB}">
      <dgm:prSet/>
      <dgm:spPr/>
      <dgm:t>
        <a:bodyPr/>
        <a:lstStyle/>
        <a:p>
          <a:endParaRPr lang="en-US"/>
        </a:p>
      </dgm:t>
    </dgm:pt>
    <dgm:pt modelId="{E8D24159-DAC4-44C4-B7CF-AE69FFB3C176}" type="sibTrans" cxnId="{2D2BBCD0-F7C6-4CE8-88BF-95DEBFBF9EEB}">
      <dgm:prSet/>
      <dgm:spPr/>
      <dgm:t>
        <a:bodyPr/>
        <a:lstStyle/>
        <a:p>
          <a:endParaRPr lang="en-US"/>
        </a:p>
      </dgm:t>
    </dgm:pt>
    <dgm:pt modelId="{9E20C28F-E1CA-448F-A9EC-DD054FF072FA}">
      <dgm:prSet/>
      <dgm:spPr/>
      <dgm:t>
        <a:bodyPr/>
        <a:lstStyle/>
        <a:p>
          <a:r>
            <a:rPr lang="en-US"/>
            <a:t>Mass Association of School Committees</a:t>
          </a:r>
        </a:p>
      </dgm:t>
    </dgm:pt>
    <dgm:pt modelId="{6F91D2F9-C8F7-4EF0-8D17-ED6BA46A6767}" type="parTrans" cxnId="{4AA2E017-7C15-4196-BA21-499D1AC67E3D}">
      <dgm:prSet/>
      <dgm:spPr/>
      <dgm:t>
        <a:bodyPr/>
        <a:lstStyle/>
        <a:p>
          <a:endParaRPr lang="en-US"/>
        </a:p>
      </dgm:t>
    </dgm:pt>
    <dgm:pt modelId="{9695A3E0-3A3B-48D8-B156-F0991466B441}" type="sibTrans" cxnId="{4AA2E017-7C15-4196-BA21-499D1AC67E3D}">
      <dgm:prSet/>
      <dgm:spPr/>
      <dgm:t>
        <a:bodyPr/>
        <a:lstStyle/>
        <a:p>
          <a:endParaRPr lang="en-US"/>
        </a:p>
      </dgm:t>
    </dgm:pt>
    <dgm:pt modelId="{DA307DAC-894D-4C17-870C-507EA46E8399}">
      <dgm:prSet/>
      <dgm:spPr/>
      <dgm:t>
        <a:bodyPr/>
        <a:lstStyle/>
        <a:p>
          <a:r>
            <a:rPr lang="en-US"/>
            <a:t>Mass Advocates for Children</a:t>
          </a:r>
        </a:p>
      </dgm:t>
    </dgm:pt>
    <dgm:pt modelId="{1E8B4A7D-4046-4201-903C-ACEDC4327416}" type="parTrans" cxnId="{A09875EC-2B70-4092-A6B0-9A10A3572921}">
      <dgm:prSet/>
      <dgm:spPr/>
      <dgm:t>
        <a:bodyPr/>
        <a:lstStyle/>
        <a:p>
          <a:endParaRPr lang="en-US"/>
        </a:p>
      </dgm:t>
    </dgm:pt>
    <dgm:pt modelId="{86E9F38E-783F-44AA-8C16-516A1169B954}" type="sibTrans" cxnId="{A09875EC-2B70-4092-A6B0-9A10A3572921}">
      <dgm:prSet/>
      <dgm:spPr/>
      <dgm:t>
        <a:bodyPr/>
        <a:lstStyle/>
        <a:p>
          <a:endParaRPr lang="en-US"/>
        </a:p>
      </dgm:t>
    </dgm:pt>
    <dgm:pt modelId="{68164D30-B3E3-4957-BA01-1613671F003B}">
      <dgm:prSet/>
      <dgm:spPr/>
      <dgm:t>
        <a:bodyPr/>
        <a:lstStyle/>
        <a:p>
          <a:r>
            <a:rPr lang="en-US"/>
            <a:t>Mass Down Syndrome Congress</a:t>
          </a:r>
        </a:p>
      </dgm:t>
    </dgm:pt>
    <dgm:pt modelId="{A9D85526-79FB-4E78-B201-57F01CEB7ED7}" type="parTrans" cxnId="{1576B7F2-55D7-4B85-A0B6-F6448A2A11A6}">
      <dgm:prSet/>
      <dgm:spPr/>
      <dgm:t>
        <a:bodyPr/>
        <a:lstStyle/>
        <a:p>
          <a:endParaRPr lang="en-US"/>
        </a:p>
      </dgm:t>
    </dgm:pt>
    <dgm:pt modelId="{68F64554-B56D-41D1-BE7B-C853439C6A92}" type="sibTrans" cxnId="{1576B7F2-55D7-4B85-A0B6-F6448A2A11A6}">
      <dgm:prSet/>
      <dgm:spPr/>
      <dgm:t>
        <a:bodyPr/>
        <a:lstStyle/>
        <a:p>
          <a:endParaRPr lang="en-US"/>
        </a:p>
      </dgm:t>
    </dgm:pt>
    <dgm:pt modelId="{C12E82FF-00F1-453A-82EB-C635B4753B19}">
      <dgm:prSet/>
      <dgm:spPr/>
      <dgm:t>
        <a:bodyPr/>
        <a:lstStyle/>
        <a:p>
          <a:r>
            <a:rPr lang="en-US"/>
            <a:t>Advocates for Autism</a:t>
          </a:r>
        </a:p>
      </dgm:t>
    </dgm:pt>
    <dgm:pt modelId="{8FE77BE7-7365-4B66-89F9-C443ACCFDFFE}" type="parTrans" cxnId="{34095565-AC16-4E29-A3FD-A4A2D7B155B2}">
      <dgm:prSet/>
      <dgm:spPr/>
      <dgm:t>
        <a:bodyPr/>
        <a:lstStyle/>
        <a:p>
          <a:endParaRPr lang="en-US"/>
        </a:p>
      </dgm:t>
    </dgm:pt>
    <dgm:pt modelId="{9C201115-DF8E-4653-9FC5-B0CE16A32D8E}" type="sibTrans" cxnId="{34095565-AC16-4E29-A3FD-A4A2D7B155B2}">
      <dgm:prSet/>
      <dgm:spPr/>
      <dgm:t>
        <a:bodyPr/>
        <a:lstStyle/>
        <a:p>
          <a:endParaRPr lang="en-US"/>
        </a:p>
      </dgm:t>
    </dgm:pt>
    <dgm:pt modelId="{588B252D-7AAA-4C13-BC50-0DD07CB9478B}">
      <dgm:prSet/>
      <dgm:spPr/>
      <dgm:t>
        <a:bodyPr/>
        <a:lstStyle/>
        <a:p>
          <a:r>
            <a:rPr lang="en-US"/>
            <a:t>School Districts</a:t>
          </a:r>
        </a:p>
      </dgm:t>
    </dgm:pt>
    <dgm:pt modelId="{1FE4EB5C-A485-41E0-86FA-D846C8BDEEFD}" type="parTrans" cxnId="{A4B58AB1-3841-4B27-BFC4-55527338797D}">
      <dgm:prSet/>
      <dgm:spPr/>
      <dgm:t>
        <a:bodyPr/>
        <a:lstStyle/>
        <a:p>
          <a:endParaRPr lang="en-US"/>
        </a:p>
      </dgm:t>
    </dgm:pt>
    <dgm:pt modelId="{C8D7FDD1-1490-480A-829E-608331ECAE87}" type="sibTrans" cxnId="{A4B58AB1-3841-4B27-BFC4-55527338797D}">
      <dgm:prSet/>
      <dgm:spPr/>
      <dgm:t>
        <a:bodyPr/>
        <a:lstStyle/>
        <a:p>
          <a:endParaRPr lang="en-US"/>
        </a:p>
      </dgm:t>
    </dgm:pt>
    <dgm:pt modelId="{1EDFC2CB-96EB-45CA-9A59-9ACB6BAB345C}">
      <dgm:prSet/>
      <dgm:spPr/>
      <dgm:t>
        <a:bodyPr/>
        <a:lstStyle/>
        <a:p>
          <a:r>
            <a:rPr lang="en-US"/>
            <a:t>Alumni Students</a:t>
          </a:r>
        </a:p>
      </dgm:t>
    </dgm:pt>
    <dgm:pt modelId="{E3E351E8-1094-476B-B5C0-CA120A3CE108}" type="parTrans" cxnId="{0EEF5315-2219-41A3-AE91-5AAE2A9DA7E9}">
      <dgm:prSet/>
      <dgm:spPr/>
      <dgm:t>
        <a:bodyPr/>
        <a:lstStyle/>
        <a:p>
          <a:endParaRPr lang="en-US"/>
        </a:p>
      </dgm:t>
    </dgm:pt>
    <dgm:pt modelId="{49133F42-A0E2-4EC3-B402-D52CF6F66943}" type="sibTrans" cxnId="{0EEF5315-2219-41A3-AE91-5AAE2A9DA7E9}">
      <dgm:prSet/>
      <dgm:spPr/>
      <dgm:t>
        <a:bodyPr/>
        <a:lstStyle/>
        <a:p>
          <a:endParaRPr lang="en-US"/>
        </a:p>
      </dgm:t>
    </dgm:pt>
    <dgm:pt modelId="{A1F8274B-5508-4669-9D73-75197CB37026}" type="pres">
      <dgm:prSet presAssocID="{97CDFD3A-C645-4EDA-B6F6-81BC3057EA61}" presName="vert0" presStyleCnt="0">
        <dgm:presLayoutVars>
          <dgm:dir/>
          <dgm:animOne val="branch"/>
          <dgm:animLvl val="lvl"/>
        </dgm:presLayoutVars>
      </dgm:prSet>
      <dgm:spPr/>
    </dgm:pt>
    <dgm:pt modelId="{C3EF21C5-C285-4AD5-8C3F-F1E1F36F2DA5}" type="pres">
      <dgm:prSet presAssocID="{5BD5CC1A-338F-4EB6-9D3C-F0D2CAA854F2}" presName="thickLine" presStyleLbl="alignNode1" presStyleIdx="0" presStyleCnt="12"/>
      <dgm:spPr/>
    </dgm:pt>
    <dgm:pt modelId="{857349BC-0011-49D4-B8A0-76D03B32E9EA}" type="pres">
      <dgm:prSet presAssocID="{5BD5CC1A-338F-4EB6-9D3C-F0D2CAA854F2}" presName="horz1" presStyleCnt="0"/>
      <dgm:spPr/>
    </dgm:pt>
    <dgm:pt modelId="{C4208635-E0B0-4B8F-B2C7-3BFD2224B4AB}" type="pres">
      <dgm:prSet presAssocID="{5BD5CC1A-338F-4EB6-9D3C-F0D2CAA854F2}" presName="tx1" presStyleLbl="revTx" presStyleIdx="0" presStyleCnt="12"/>
      <dgm:spPr/>
    </dgm:pt>
    <dgm:pt modelId="{F3413876-9E72-4358-A9BD-99842CAC1127}" type="pres">
      <dgm:prSet presAssocID="{5BD5CC1A-338F-4EB6-9D3C-F0D2CAA854F2}" presName="vert1" presStyleCnt="0"/>
      <dgm:spPr/>
    </dgm:pt>
    <dgm:pt modelId="{DB5CCFF9-034D-433C-AB58-D4EAB068F50A}" type="pres">
      <dgm:prSet presAssocID="{5F7F9CED-8B66-4AD1-A3E4-34448E34A756}" presName="thickLine" presStyleLbl="alignNode1" presStyleIdx="1" presStyleCnt="12"/>
      <dgm:spPr/>
    </dgm:pt>
    <dgm:pt modelId="{CD17DFCE-1287-410C-A931-D9611A38ACD6}" type="pres">
      <dgm:prSet presAssocID="{5F7F9CED-8B66-4AD1-A3E4-34448E34A756}" presName="horz1" presStyleCnt="0"/>
      <dgm:spPr/>
    </dgm:pt>
    <dgm:pt modelId="{1BEC9EA8-6412-4EA9-85EF-0F353555369F}" type="pres">
      <dgm:prSet presAssocID="{5F7F9CED-8B66-4AD1-A3E4-34448E34A756}" presName="tx1" presStyleLbl="revTx" presStyleIdx="1" presStyleCnt="12"/>
      <dgm:spPr/>
    </dgm:pt>
    <dgm:pt modelId="{C079EC89-0C94-4CF1-81A8-CA103DF261B6}" type="pres">
      <dgm:prSet presAssocID="{5F7F9CED-8B66-4AD1-A3E4-34448E34A756}" presName="vert1" presStyleCnt="0"/>
      <dgm:spPr/>
    </dgm:pt>
    <dgm:pt modelId="{77F09167-7D79-4A2F-A609-51E2C6EE53BA}" type="pres">
      <dgm:prSet presAssocID="{95769C33-E9DE-4D19-94B9-CDEBAA7C6F4E}" presName="thickLine" presStyleLbl="alignNode1" presStyleIdx="2" presStyleCnt="12"/>
      <dgm:spPr/>
    </dgm:pt>
    <dgm:pt modelId="{239C89C5-1379-4808-8A21-CDB84F3634B9}" type="pres">
      <dgm:prSet presAssocID="{95769C33-E9DE-4D19-94B9-CDEBAA7C6F4E}" presName="horz1" presStyleCnt="0"/>
      <dgm:spPr/>
    </dgm:pt>
    <dgm:pt modelId="{894F8EB6-59CB-4F2D-A75E-D334F89F4040}" type="pres">
      <dgm:prSet presAssocID="{95769C33-E9DE-4D19-94B9-CDEBAA7C6F4E}" presName="tx1" presStyleLbl="revTx" presStyleIdx="2" presStyleCnt="12"/>
      <dgm:spPr/>
    </dgm:pt>
    <dgm:pt modelId="{21BABF8A-AA56-4983-BE63-B5E40FA66E75}" type="pres">
      <dgm:prSet presAssocID="{95769C33-E9DE-4D19-94B9-CDEBAA7C6F4E}" presName="vert1" presStyleCnt="0"/>
      <dgm:spPr/>
    </dgm:pt>
    <dgm:pt modelId="{71D4E733-60DF-4FB7-9ECD-925B581A91B2}" type="pres">
      <dgm:prSet presAssocID="{5A20AC59-1EC6-4924-9FCF-A4F3D749E500}" presName="thickLine" presStyleLbl="alignNode1" presStyleIdx="3" presStyleCnt="12"/>
      <dgm:spPr/>
    </dgm:pt>
    <dgm:pt modelId="{4DE18F43-05DD-47EA-8B1B-7A86A8AD6181}" type="pres">
      <dgm:prSet presAssocID="{5A20AC59-1EC6-4924-9FCF-A4F3D749E500}" presName="horz1" presStyleCnt="0"/>
      <dgm:spPr/>
    </dgm:pt>
    <dgm:pt modelId="{A17EFCF9-DDA0-4B68-8236-42E2BF421DE8}" type="pres">
      <dgm:prSet presAssocID="{5A20AC59-1EC6-4924-9FCF-A4F3D749E500}" presName="tx1" presStyleLbl="revTx" presStyleIdx="3" presStyleCnt="12"/>
      <dgm:spPr/>
    </dgm:pt>
    <dgm:pt modelId="{B99A33BB-B7EE-44F0-91DE-1201C38F5626}" type="pres">
      <dgm:prSet presAssocID="{5A20AC59-1EC6-4924-9FCF-A4F3D749E500}" presName="vert1" presStyleCnt="0"/>
      <dgm:spPr/>
    </dgm:pt>
    <dgm:pt modelId="{15360E91-4246-4609-A939-FBF13498FE2A}" type="pres">
      <dgm:prSet presAssocID="{898B8059-5073-458A-9451-D4BDAB66961E}" presName="thickLine" presStyleLbl="alignNode1" presStyleIdx="4" presStyleCnt="12"/>
      <dgm:spPr/>
    </dgm:pt>
    <dgm:pt modelId="{A06AC796-CC0E-463A-8D60-6D732951042F}" type="pres">
      <dgm:prSet presAssocID="{898B8059-5073-458A-9451-D4BDAB66961E}" presName="horz1" presStyleCnt="0"/>
      <dgm:spPr/>
    </dgm:pt>
    <dgm:pt modelId="{860B8045-6776-4C4E-AAF1-A5FDDFE5CB87}" type="pres">
      <dgm:prSet presAssocID="{898B8059-5073-458A-9451-D4BDAB66961E}" presName="tx1" presStyleLbl="revTx" presStyleIdx="4" presStyleCnt="12"/>
      <dgm:spPr/>
    </dgm:pt>
    <dgm:pt modelId="{EE405617-8EC5-4DA0-8EDE-020A6821065F}" type="pres">
      <dgm:prSet presAssocID="{898B8059-5073-458A-9451-D4BDAB66961E}" presName="vert1" presStyleCnt="0"/>
      <dgm:spPr/>
    </dgm:pt>
    <dgm:pt modelId="{218A3D95-21C3-4969-9BE2-CD0A80CED78F}" type="pres">
      <dgm:prSet presAssocID="{F4998B18-F1E9-4F74-AF42-33F88CD995BF}" presName="thickLine" presStyleLbl="alignNode1" presStyleIdx="5" presStyleCnt="12"/>
      <dgm:spPr/>
    </dgm:pt>
    <dgm:pt modelId="{0C00F33C-240A-4C29-8507-3BFFEF4B42F0}" type="pres">
      <dgm:prSet presAssocID="{F4998B18-F1E9-4F74-AF42-33F88CD995BF}" presName="horz1" presStyleCnt="0"/>
      <dgm:spPr/>
    </dgm:pt>
    <dgm:pt modelId="{B5F81B5D-DF97-4260-A844-CB6BC438772C}" type="pres">
      <dgm:prSet presAssocID="{F4998B18-F1E9-4F74-AF42-33F88CD995BF}" presName="tx1" presStyleLbl="revTx" presStyleIdx="5" presStyleCnt="12"/>
      <dgm:spPr/>
    </dgm:pt>
    <dgm:pt modelId="{0B647077-D729-4351-AB02-DDE8FDC65470}" type="pres">
      <dgm:prSet presAssocID="{F4998B18-F1E9-4F74-AF42-33F88CD995BF}" presName="vert1" presStyleCnt="0"/>
      <dgm:spPr/>
    </dgm:pt>
    <dgm:pt modelId="{1F2503FA-08E8-4A2E-9AEE-2195E03D4B0A}" type="pres">
      <dgm:prSet presAssocID="{9E20C28F-E1CA-448F-A9EC-DD054FF072FA}" presName="thickLine" presStyleLbl="alignNode1" presStyleIdx="6" presStyleCnt="12"/>
      <dgm:spPr/>
    </dgm:pt>
    <dgm:pt modelId="{BC0FA378-346E-4894-9E87-235D5B80BE6D}" type="pres">
      <dgm:prSet presAssocID="{9E20C28F-E1CA-448F-A9EC-DD054FF072FA}" presName="horz1" presStyleCnt="0"/>
      <dgm:spPr/>
    </dgm:pt>
    <dgm:pt modelId="{CFE5D4D4-02C8-47C1-835C-F45097A4AF01}" type="pres">
      <dgm:prSet presAssocID="{9E20C28F-E1CA-448F-A9EC-DD054FF072FA}" presName="tx1" presStyleLbl="revTx" presStyleIdx="6" presStyleCnt="12"/>
      <dgm:spPr/>
    </dgm:pt>
    <dgm:pt modelId="{6D61D2E2-66F9-4A58-9C71-27C69621138B}" type="pres">
      <dgm:prSet presAssocID="{9E20C28F-E1CA-448F-A9EC-DD054FF072FA}" presName="vert1" presStyleCnt="0"/>
      <dgm:spPr/>
    </dgm:pt>
    <dgm:pt modelId="{80A5DE55-7FF5-4035-BFB8-95AB03DAE64D}" type="pres">
      <dgm:prSet presAssocID="{DA307DAC-894D-4C17-870C-507EA46E8399}" presName="thickLine" presStyleLbl="alignNode1" presStyleIdx="7" presStyleCnt="12"/>
      <dgm:spPr/>
    </dgm:pt>
    <dgm:pt modelId="{CB4370E8-CD6E-4674-963D-77C9F8135157}" type="pres">
      <dgm:prSet presAssocID="{DA307DAC-894D-4C17-870C-507EA46E8399}" presName="horz1" presStyleCnt="0"/>
      <dgm:spPr/>
    </dgm:pt>
    <dgm:pt modelId="{107296C0-2009-419F-872D-0D8883DF2610}" type="pres">
      <dgm:prSet presAssocID="{DA307DAC-894D-4C17-870C-507EA46E8399}" presName="tx1" presStyleLbl="revTx" presStyleIdx="7" presStyleCnt="12"/>
      <dgm:spPr/>
    </dgm:pt>
    <dgm:pt modelId="{3B376FC9-892F-4144-90EE-0EB3EC376B42}" type="pres">
      <dgm:prSet presAssocID="{DA307DAC-894D-4C17-870C-507EA46E8399}" presName="vert1" presStyleCnt="0"/>
      <dgm:spPr/>
    </dgm:pt>
    <dgm:pt modelId="{0AEC1849-87AA-4DC1-A01C-10FE5A3D21D8}" type="pres">
      <dgm:prSet presAssocID="{68164D30-B3E3-4957-BA01-1613671F003B}" presName="thickLine" presStyleLbl="alignNode1" presStyleIdx="8" presStyleCnt="12"/>
      <dgm:spPr/>
    </dgm:pt>
    <dgm:pt modelId="{7C0E6B01-872F-4E37-B756-570E23744443}" type="pres">
      <dgm:prSet presAssocID="{68164D30-B3E3-4957-BA01-1613671F003B}" presName="horz1" presStyleCnt="0"/>
      <dgm:spPr/>
    </dgm:pt>
    <dgm:pt modelId="{AF7924C2-CDF9-4F9A-B9EA-8D5420C72CB2}" type="pres">
      <dgm:prSet presAssocID="{68164D30-B3E3-4957-BA01-1613671F003B}" presName="tx1" presStyleLbl="revTx" presStyleIdx="8" presStyleCnt="12"/>
      <dgm:spPr/>
    </dgm:pt>
    <dgm:pt modelId="{66EDAF0D-46AD-4EF3-BCE0-560838AEFD13}" type="pres">
      <dgm:prSet presAssocID="{68164D30-B3E3-4957-BA01-1613671F003B}" presName="vert1" presStyleCnt="0"/>
      <dgm:spPr/>
    </dgm:pt>
    <dgm:pt modelId="{F74CB0EC-269D-4D75-913E-776990874F71}" type="pres">
      <dgm:prSet presAssocID="{C12E82FF-00F1-453A-82EB-C635B4753B19}" presName="thickLine" presStyleLbl="alignNode1" presStyleIdx="9" presStyleCnt="12"/>
      <dgm:spPr/>
    </dgm:pt>
    <dgm:pt modelId="{AF0D7244-2384-403C-A69B-F5F7B82C31D4}" type="pres">
      <dgm:prSet presAssocID="{C12E82FF-00F1-453A-82EB-C635B4753B19}" presName="horz1" presStyleCnt="0"/>
      <dgm:spPr/>
    </dgm:pt>
    <dgm:pt modelId="{545FAD42-676D-4675-B5CD-EC9CC097C2E7}" type="pres">
      <dgm:prSet presAssocID="{C12E82FF-00F1-453A-82EB-C635B4753B19}" presName="tx1" presStyleLbl="revTx" presStyleIdx="9" presStyleCnt="12"/>
      <dgm:spPr/>
    </dgm:pt>
    <dgm:pt modelId="{B2EA968D-1979-48F8-BC3F-B5CFC9222B8E}" type="pres">
      <dgm:prSet presAssocID="{C12E82FF-00F1-453A-82EB-C635B4753B19}" presName="vert1" presStyleCnt="0"/>
      <dgm:spPr/>
    </dgm:pt>
    <dgm:pt modelId="{3FF4039D-F322-4091-A6BE-3014B9084235}" type="pres">
      <dgm:prSet presAssocID="{588B252D-7AAA-4C13-BC50-0DD07CB9478B}" presName="thickLine" presStyleLbl="alignNode1" presStyleIdx="10" presStyleCnt="12"/>
      <dgm:spPr/>
    </dgm:pt>
    <dgm:pt modelId="{B948D805-C85E-4BC5-A07D-DB44D575E25E}" type="pres">
      <dgm:prSet presAssocID="{588B252D-7AAA-4C13-BC50-0DD07CB9478B}" presName="horz1" presStyleCnt="0"/>
      <dgm:spPr/>
    </dgm:pt>
    <dgm:pt modelId="{3CB7E380-069A-4C66-A81C-35A8C9D833F1}" type="pres">
      <dgm:prSet presAssocID="{588B252D-7AAA-4C13-BC50-0DD07CB9478B}" presName="tx1" presStyleLbl="revTx" presStyleIdx="10" presStyleCnt="12"/>
      <dgm:spPr/>
    </dgm:pt>
    <dgm:pt modelId="{A21F369E-1541-418B-A089-B293EBD82E21}" type="pres">
      <dgm:prSet presAssocID="{588B252D-7AAA-4C13-BC50-0DD07CB9478B}" presName="vert1" presStyleCnt="0"/>
      <dgm:spPr/>
    </dgm:pt>
    <dgm:pt modelId="{E0B693F4-4421-46EE-91CD-775A4BF22BD6}" type="pres">
      <dgm:prSet presAssocID="{1EDFC2CB-96EB-45CA-9A59-9ACB6BAB345C}" presName="thickLine" presStyleLbl="alignNode1" presStyleIdx="11" presStyleCnt="12"/>
      <dgm:spPr/>
    </dgm:pt>
    <dgm:pt modelId="{87CA413E-A549-4A0C-9E20-E43CF07089BB}" type="pres">
      <dgm:prSet presAssocID="{1EDFC2CB-96EB-45CA-9A59-9ACB6BAB345C}" presName="horz1" presStyleCnt="0"/>
      <dgm:spPr/>
    </dgm:pt>
    <dgm:pt modelId="{0411601D-5E29-4F85-86CE-DEEEA1592547}" type="pres">
      <dgm:prSet presAssocID="{1EDFC2CB-96EB-45CA-9A59-9ACB6BAB345C}" presName="tx1" presStyleLbl="revTx" presStyleIdx="11" presStyleCnt="12"/>
      <dgm:spPr/>
    </dgm:pt>
    <dgm:pt modelId="{E0E4E6F1-4466-44DB-B369-9756D272B6CF}" type="pres">
      <dgm:prSet presAssocID="{1EDFC2CB-96EB-45CA-9A59-9ACB6BAB345C}" presName="vert1" presStyleCnt="0"/>
      <dgm:spPr/>
    </dgm:pt>
  </dgm:ptLst>
  <dgm:cxnLst>
    <dgm:cxn modelId="{0EEF5315-2219-41A3-AE91-5AAE2A9DA7E9}" srcId="{97CDFD3A-C645-4EDA-B6F6-81BC3057EA61}" destId="{1EDFC2CB-96EB-45CA-9A59-9ACB6BAB345C}" srcOrd="11" destOrd="0" parTransId="{E3E351E8-1094-476B-B5C0-CA120A3CE108}" sibTransId="{49133F42-A0E2-4EC3-B402-D52CF6F66943}"/>
    <dgm:cxn modelId="{07629716-A9C2-4AB6-A59A-D4D1EB3B742D}" srcId="{97CDFD3A-C645-4EDA-B6F6-81BC3057EA61}" destId="{5F7F9CED-8B66-4AD1-A3E4-34448E34A756}" srcOrd="1" destOrd="0" parTransId="{AFE7ECF1-2D94-4CEE-BA32-CD27B4A8D5A0}" sibTransId="{90934D6E-C9BD-42D5-99F6-DCE853C5A3C5}"/>
    <dgm:cxn modelId="{4AA2E017-7C15-4196-BA21-499D1AC67E3D}" srcId="{97CDFD3A-C645-4EDA-B6F6-81BC3057EA61}" destId="{9E20C28F-E1CA-448F-A9EC-DD054FF072FA}" srcOrd="6" destOrd="0" parTransId="{6F91D2F9-C8F7-4EF0-8D17-ED6BA46A6767}" sibTransId="{9695A3E0-3A3B-48D8-B156-F0991466B441}"/>
    <dgm:cxn modelId="{A127821C-329B-4CA6-972D-BDB1144D90D2}" srcId="{97CDFD3A-C645-4EDA-B6F6-81BC3057EA61}" destId="{898B8059-5073-458A-9451-D4BDAB66961E}" srcOrd="4" destOrd="0" parTransId="{9DBD04B1-A947-469F-92EB-147ED93E3DCC}" sibTransId="{4138BFD7-56C2-4549-84CB-66AD5AFC1B67}"/>
    <dgm:cxn modelId="{28408221-FA62-40D8-9F84-6FABC3B7323D}" srcId="{97CDFD3A-C645-4EDA-B6F6-81BC3057EA61}" destId="{95769C33-E9DE-4D19-94B9-CDEBAA7C6F4E}" srcOrd="2" destOrd="0" parTransId="{74690813-E251-42AE-A828-A61CA0F5BBC1}" sibTransId="{E1321E02-86F8-493D-A857-AE54F1CBFD91}"/>
    <dgm:cxn modelId="{8217063B-F3EA-4569-B2CB-2EB67C7C1A85}" type="presOf" srcId="{5BD5CC1A-338F-4EB6-9D3C-F0D2CAA854F2}" destId="{C4208635-E0B0-4B8F-B2C7-3BFD2224B4AB}" srcOrd="0" destOrd="0" presId="urn:microsoft.com/office/officeart/2008/layout/LinedList"/>
    <dgm:cxn modelId="{D9B1EF3C-A345-40C5-B70D-13FD902CF340}" srcId="{97CDFD3A-C645-4EDA-B6F6-81BC3057EA61}" destId="{5BD5CC1A-338F-4EB6-9D3C-F0D2CAA854F2}" srcOrd="0" destOrd="0" parTransId="{3015EA2A-CE3A-4C23-A82E-6F15D57AB336}" sibTransId="{61775E46-D531-429E-A340-4FD34A001B7B}"/>
    <dgm:cxn modelId="{E42DDE5B-AB88-486F-AB6F-DEABBE8FD006}" type="presOf" srcId="{68164D30-B3E3-4957-BA01-1613671F003B}" destId="{AF7924C2-CDF9-4F9A-B9EA-8D5420C72CB2}" srcOrd="0" destOrd="0" presId="urn:microsoft.com/office/officeart/2008/layout/LinedList"/>
    <dgm:cxn modelId="{A9DB675F-CA0B-4861-81EB-FA92EC34C584}" type="presOf" srcId="{95769C33-E9DE-4D19-94B9-CDEBAA7C6F4E}" destId="{894F8EB6-59CB-4F2D-A75E-D334F89F4040}" srcOrd="0" destOrd="0" presId="urn:microsoft.com/office/officeart/2008/layout/LinedList"/>
    <dgm:cxn modelId="{34095565-AC16-4E29-A3FD-A4A2D7B155B2}" srcId="{97CDFD3A-C645-4EDA-B6F6-81BC3057EA61}" destId="{C12E82FF-00F1-453A-82EB-C635B4753B19}" srcOrd="9" destOrd="0" parTransId="{8FE77BE7-7365-4B66-89F9-C443ACCFDFFE}" sibTransId="{9C201115-DF8E-4653-9FC5-B0CE16A32D8E}"/>
    <dgm:cxn modelId="{34B6E648-9B43-47B0-BADD-7CF8A4A4F584}" srcId="{97CDFD3A-C645-4EDA-B6F6-81BC3057EA61}" destId="{5A20AC59-1EC6-4924-9FCF-A4F3D749E500}" srcOrd="3" destOrd="0" parTransId="{A10C4D1A-FAF5-4379-BCCF-5325EA68383A}" sibTransId="{3EF02F3F-C635-472F-9E05-A18CF688D611}"/>
    <dgm:cxn modelId="{29A9DC6B-9350-4014-969D-6FE2147B7F84}" type="presOf" srcId="{588B252D-7AAA-4C13-BC50-0DD07CB9478B}" destId="{3CB7E380-069A-4C66-A81C-35A8C9D833F1}" srcOrd="0" destOrd="0" presId="urn:microsoft.com/office/officeart/2008/layout/LinedList"/>
    <dgm:cxn modelId="{1E1D7D77-2A08-4629-91DC-CD6C7ABFDC35}" type="presOf" srcId="{1EDFC2CB-96EB-45CA-9A59-9ACB6BAB345C}" destId="{0411601D-5E29-4F85-86CE-DEEEA1592547}" srcOrd="0" destOrd="0" presId="urn:microsoft.com/office/officeart/2008/layout/LinedList"/>
    <dgm:cxn modelId="{2AB9A291-B254-4F78-A903-DC92B5DA814D}" type="presOf" srcId="{F4998B18-F1E9-4F74-AF42-33F88CD995BF}" destId="{B5F81B5D-DF97-4260-A844-CB6BC438772C}" srcOrd="0" destOrd="0" presId="urn:microsoft.com/office/officeart/2008/layout/LinedList"/>
    <dgm:cxn modelId="{B4A6E298-39BD-4B6C-8DF3-1175368FCACD}" type="presOf" srcId="{5A20AC59-1EC6-4924-9FCF-A4F3D749E500}" destId="{A17EFCF9-DDA0-4B68-8236-42E2BF421DE8}" srcOrd="0" destOrd="0" presId="urn:microsoft.com/office/officeart/2008/layout/LinedList"/>
    <dgm:cxn modelId="{FC6BF69C-9C05-4F2D-B838-0D27E2CC5689}" type="presOf" srcId="{5F7F9CED-8B66-4AD1-A3E4-34448E34A756}" destId="{1BEC9EA8-6412-4EA9-85EF-0F353555369F}" srcOrd="0" destOrd="0" presId="urn:microsoft.com/office/officeart/2008/layout/LinedList"/>
    <dgm:cxn modelId="{FB25049E-63CA-4907-AE73-1FF007B79C70}" type="presOf" srcId="{97CDFD3A-C645-4EDA-B6F6-81BC3057EA61}" destId="{A1F8274B-5508-4669-9D73-75197CB37026}" srcOrd="0" destOrd="0" presId="urn:microsoft.com/office/officeart/2008/layout/LinedList"/>
    <dgm:cxn modelId="{A4B58AB1-3841-4B27-BFC4-55527338797D}" srcId="{97CDFD3A-C645-4EDA-B6F6-81BC3057EA61}" destId="{588B252D-7AAA-4C13-BC50-0DD07CB9478B}" srcOrd="10" destOrd="0" parTransId="{1FE4EB5C-A485-41E0-86FA-D846C8BDEEFD}" sibTransId="{C8D7FDD1-1490-480A-829E-608331ECAE87}"/>
    <dgm:cxn modelId="{6F27C6B3-3393-4973-8092-64B1D4F258F1}" type="presOf" srcId="{DA307DAC-894D-4C17-870C-507EA46E8399}" destId="{107296C0-2009-419F-872D-0D8883DF2610}" srcOrd="0" destOrd="0" presId="urn:microsoft.com/office/officeart/2008/layout/LinedList"/>
    <dgm:cxn modelId="{77485CC4-D6FC-4B22-9F73-BA4AE13D4A1D}" type="presOf" srcId="{898B8059-5073-458A-9451-D4BDAB66961E}" destId="{860B8045-6776-4C4E-AAF1-A5FDDFE5CB87}" srcOrd="0" destOrd="0" presId="urn:microsoft.com/office/officeart/2008/layout/LinedList"/>
    <dgm:cxn modelId="{5E92EDCD-8BB5-453A-8CD1-233937C8EE59}" type="presOf" srcId="{9E20C28F-E1CA-448F-A9EC-DD054FF072FA}" destId="{CFE5D4D4-02C8-47C1-835C-F45097A4AF01}" srcOrd="0" destOrd="0" presId="urn:microsoft.com/office/officeart/2008/layout/LinedList"/>
    <dgm:cxn modelId="{2D2BBCD0-F7C6-4CE8-88BF-95DEBFBF9EEB}" srcId="{97CDFD3A-C645-4EDA-B6F6-81BC3057EA61}" destId="{F4998B18-F1E9-4F74-AF42-33F88CD995BF}" srcOrd="5" destOrd="0" parTransId="{0DD8D122-C6F5-494C-810C-1414AC3F2EBB}" sibTransId="{E8D24159-DAC4-44C4-B7CF-AE69FFB3C176}"/>
    <dgm:cxn modelId="{A09875EC-2B70-4092-A6B0-9A10A3572921}" srcId="{97CDFD3A-C645-4EDA-B6F6-81BC3057EA61}" destId="{DA307DAC-894D-4C17-870C-507EA46E8399}" srcOrd="7" destOrd="0" parTransId="{1E8B4A7D-4046-4201-903C-ACEDC4327416}" sibTransId="{86E9F38E-783F-44AA-8C16-516A1169B954}"/>
    <dgm:cxn modelId="{6EED75EC-EF9A-47CA-90FA-0CCFC6CB3009}" type="presOf" srcId="{C12E82FF-00F1-453A-82EB-C635B4753B19}" destId="{545FAD42-676D-4675-B5CD-EC9CC097C2E7}" srcOrd="0" destOrd="0" presId="urn:microsoft.com/office/officeart/2008/layout/LinedList"/>
    <dgm:cxn modelId="{1576B7F2-55D7-4B85-A0B6-F6448A2A11A6}" srcId="{97CDFD3A-C645-4EDA-B6F6-81BC3057EA61}" destId="{68164D30-B3E3-4957-BA01-1613671F003B}" srcOrd="8" destOrd="0" parTransId="{A9D85526-79FB-4E78-B201-57F01CEB7ED7}" sibTransId="{68F64554-B56D-41D1-BE7B-C853439C6A92}"/>
    <dgm:cxn modelId="{E8C1FE7C-2368-4B11-B7AF-439A301BB01D}" type="presParOf" srcId="{A1F8274B-5508-4669-9D73-75197CB37026}" destId="{C3EF21C5-C285-4AD5-8C3F-F1E1F36F2DA5}" srcOrd="0" destOrd="0" presId="urn:microsoft.com/office/officeart/2008/layout/LinedList"/>
    <dgm:cxn modelId="{40E6E122-A476-49BC-93D7-66D84B85DDF8}" type="presParOf" srcId="{A1F8274B-5508-4669-9D73-75197CB37026}" destId="{857349BC-0011-49D4-B8A0-76D03B32E9EA}" srcOrd="1" destOrd="0" presId="urn:microsoft.com/office/officeart/2008/layout/LinedList"/>
    <dgm:cxn modelId="{49697FCD-858A-4E81-9E40-B131CB7F175B}" type="presParOf" srcId="{857349BC-0011-49D4-B8A0-76D03B32E9EA}" destId="{C4208635-E0B0-4B8F-B2C7-3BFD2224B4AB}" srcOrd="0" destOrd="0" presId="urn:microsoft.com/office/officeart/2008/layout/LinedList"/>
    <dgm:cxn modelId="{C3EACED9-37A7-4BA6-B2F6-7E0527CC9B1B}" type="presParOf" srcId="{857349BC-0011-49D4-B8A0-76D03B32E9EA}" destId="{F3413876-9E72-4358-A9BD-99842CAC1127}" srcOrd="1" destOrd="0" presId="urn:microsoft.com/office/officeart/2008/layout/LinedList"/>
    <dgm:cxn modelId="{AF5DE688-08C5-45D6-92B6-BBC519909A57}" type="presParOf" srcId="{A1F8274B-5508-4669-9D73-75197CB37026}" destId="{DB5CCFF9-034D-433C-AB58-D4EAB068F50A}" srcOrd="2" destOrd="0" presId="urn:microsoft.com/office/officeart/2008/layout/LinedList"/>
    <dgm:cxn modelId="{14291B90-F768-4B1E-A1EA-104D33E1E839}" type="presParOf" srcId="{A1F8274B-5508-4669-9D73-75197CB37026}" destId="{CD17DFCE-1287-410C-A931-D9611A38ACD6}" srcOrd="3" destOrd="0" presId="urn:microsoft.com/office/officeart/2008/layout/LinedList"/>
    <dgm:cxn modelId="{2C0170F3-D446-4B57-9C48-477CE517A980}" type="presParOf" srcId="{CD17DFCE-1287-410C-A931-D9611A38ACD6}" destId="{1BEC9EA8-6412-4EA9-85EF-0F353555369F}" srcOrd="0" destOrd="0" presId="urn:microsoft.com/office/officeart/2008/layout/LinedList"/>
    <dgm:cxn modelId="{C0F3EFAD-A55B-4090-B278-0FD141440A8D}" type="presParOf" srcId="{CD17DFCE-1287-410C-A931-D9611A38ACD6}" destId="{C079EC89-0C94-4CF1-81A8-CA103DF261B6}" srcOrd="1" destOrd="0" presId="urn:microsoft.com/office/officeart/2008/layout/LinedList"/>
    <dgm:cxn modelId="{121D6F6E-029B-4F0A-8B38-724A1C696F7B}" type="presParOf" srcId="{A1F8274B-5508-4669-9D73-75197CB37026}" destId="{77F09167-7D79-4A2F-A609-51E2C6EE53BA}" srcOrd="4" destOrd="0" presId="urn:microsoft.com/office/officeart/2008/layout/LinedList"/>
    <dgm:cxn modelId="{ACA76049-1095-4909-99B0-1265C9921C2F}" type="presParOf" srcId="{A1F8274B-5508-4669-9D73-75197CB37026}" destId="{239C89C5-1379-4808-8A21-CDB84F3634B9}" srcOrd="5" destOrd="0" presId="urn:microsoft.com/office/officeart/2008/layout/LinedList"/>
    <dgm:cxn modelId="{AE461754-DFE0-4FF4-9BF1-2E9FA3829A10}" type="presParOf" srcId="{239C89C5-1379-4808-8A21-CDB84F3634B9}" destId="{894F8EB6-59CB-4F2D-A75E-D334F89F4040}" srcOrd="0" destOrd="0" presId="urn:microsoft.com/office/officeart/2008/layout/LinedList"/>
    <dgm:cxn modelId="{966BDCF0-23C3-4C2F-BA94-9B82A84A40F3}" type="presParOf" srcId="{239C89C5-1379-4808-8A21-CDB84F3634B9}" destId="{21BABF8A-AA56-4983-BE63-B5E40FA66E75}" srcOrd="1" destOrd="0" presId="urn:microsoft.com/office/officeart/2008/layout/LinedList"/>
    <dgm:cxn modelId="{B95A3CF5-2C3B-4853-A5C6-9F06C47CDDE4}" type="presParOf" srcId="{A1F8274B-5508-4669-9D73-75197CB37026}" destId="{71D4E733-60DF-4FB7-9ECD-925B581A91B2}" srcOrd="6" destOrd="0" presId="urn:microsoft.com/office/officeart/2008/layout/LinedList"/>
    <dgm:cxn modelId="{B75F81A5-C209-461D-860D-D44AC083ED37}" type="presParOf" srcId="{A1F8274B-5508-4669-9D73-75197CB37026}" destId="{4DE18F43-05DD-47EA-8B1B-7A86A8AD6181}" srcOrd="7" destOrd="0" presId="urn:microsoft.com/office/officeart/2008/layout/LinedList"/>
    <dgm:cxn modelId="{25691501-D8B6-466A-8E71-6257F07C60CD}" type="presParOf" srcId="{4DE18F43-05DD-47EA-8B1B-7A86A8AD6181}" destId="{A17EFCF9-DDA0-4B68-8236-42E2BF421DE8}" srcOrd="0" destOrd="0" presId="urn:microsoft.com/office/officeart/2008/layout/LinedList"/>
    <dgm:cxn modelId="{D3FF897E-6554-4517-BE03-3F3AA1DC2F0D}" type="presParOf" srcId="{4DE18F43-05DD-47EA-8B1B-7A86A8AD6181}" destId="{B99A33BB-B7EE-44F0-91DE-1201C38F5626}" srcOrd="1" destOrd="0" presId="urn:microsoft.com/office/officeart/2008/layout/LinedList"/>
    <dgm:cxn modelId="{A2CC3A06-AA3E-4C44-9229-FC1961F93827}" type="presParOf" srcId="{A1F8274B-5508-4669-9D73-75197CB37026}" destId="{15360E91-4246-4609-A939-FBF13498FE2A}" srcOrd="8" destOrd="0" presId="urn:microsoft.com/office/officeart/2008/layout/LinedList"/>
    <dgm:cxn modelId="{57FA0A08-D200-479F-867A-14EF88DFA042}" type="presParOf" srcId="{A1F8274B-5508-4669-9D73-75197CB37026}" destId="{A06AC796-CC0E-463A-8D60-6D732951042F}" srcOrd="9" destOrd="0" presId="urn:microsoft.com/office/officeart/2008/layout/LinedList"/>
    <dgm:cxn modelId="{DFF4C75E-DDBB-4E0C-ADBB-44BEF06D6809}" type="presParOf" srcId="{A06AC796-CC0E-463A-8D60-6D732951042F}" destId="{860B8045-6776-4C4E-AAF1-A5FDDFE5CB87}" srcOrd="0" destOrd="0" presId="urn:microsoft.com/office/officeart/2008/layout/LinedList"/>
    <dgm:cxn modelId="{A82AB54E-4C72-4F51-8C76-1ACC9005264A}" type="presParOf" srcId="{A06AC796-CC0E-463A-8D60-6D732951042F}" destId="{EE405617-8EC5-4DA0-8EDE-020A6821065F}" srcOrd="1" destOrd="0" presId="urn:microsoft.com/office/officeart/2008/layout/LinedList"/>
    <dgm:cxn modelId="{0686231E-A762-41E5-8197-F7F3B3088988}" type="presParOf" srcId="{A1F8274B-5508-4669-9D73-75197CB37026}" destId="{218A3D95-21C3-4969-9BE2-CD0A80CED78F}" srcOrd="10" destOrd="0" presId="urn:microsoft.com/office/officeart/2008/layout/LinedList"/>
    <dgm:cxn modelId="{7ED45481-7FED-4402-8173-F1A19A9A742C}" type="presParOf" srcId="{A1F8274B-5508-4669-9D73-75197CB37026}" destId="{0C00F33C-240A-4C29-8507-3BFFEF4B42F0}" srcOrd="11" destOrd="0" presId="urn:microsoft.com/office/officeart/2008/layout/LinedList"/>
    <dgm:cxn modelId="{09596276-AA77-4DBC-81C0-83D0102D2604}" type="presParOf" srcId="{0C00F33C-240A-4C29-8507-3BFFEF4B42F0}" destId="{B5F81B5D-DF97-4260-A844-CB6BC438772C}" srcOrd="0" destOrd="0" presId="urn:microsoft.com/office/officeart/2008/layout/LinedList"/>
    <dgm:cxn modelId="{F78ED0EB-3DDB-4111-B92A-6B7E039F0520}" type="presParOf" srcId="{0C00F33C-240A-4C29-8507-3BFFEF4B42F0}" destId="{0B647077-D729-4351-AB02-DDE8FDC65470}" srcOrd="1" destOrd="0" presId="urn:microsoft.com/office/officeart/2008/layout/LinedList"/>
    <dgm:cxn modelId="{0263BCC8-4ACF-419F-90E4-C316F398BF72}" type="presParOf" srcId="{A1F8274B-5508-4669-9D73-75197CB37026}" destId="{1F2503FA-08E8-4A2E-9AEE-2195E03D4B0A}" srcOrd="12" destOrd="0" presId="urn:microsoft.com/office/officeart/2008/layout/LinedList"/>
    <dgm:cxn modelId="{53D99760-22ED-4C43-B3B3-8159D581B3A3}" type="presParOf" srcId="{A1F8274B-5508-4669-9D73-75197CB37026}" destId="{BC0FA378-346E-4894-9E87-235D5B80BE6D}" srcOrd="13" destOrd="0" presId="urn:microsoft.com/office/officeart/2008/layout/LinedList"/>
    <dgm:cxn modelId="{FF29A2B1-E734-421E-8489-3AD88E5273BD}" type="presParOf" srcId="{BC0FA378-346E-4894-9E87-235D5B80BE6D}" destId="{CFE5D4D4-02C8-47C1-835C-F45097A4AF01}" srcOrd="0" destOrd="0" presId="urn:microsoft.com/office/officeart/2008/layout/LinedList"/>
    <dgm:cxn modelId="{D91E74E1-C9B9-4830-8DB3-D8740149E4D6}" type="presParOf" srcId="{BC0FA378-346E-4894-9E87-235D5B80BE6D}" destId="{6D61D2E2-66F9-4A58-9C71-27C69621138B}" srcOrd="1" destOrd="0" presId="urn:microsoft.com/office/officeart/2008/layout/LinedList"/>
    <dgm:cxn modelId="{30D670A9-1779-4EB5-A8E3-5084BAB2E037}" type="presParOf" srcId="{A1F8274B-5508-4669-9D73-75197CB37026}" destId="{80A5DE55-7FF5-4035-BFB8-95AB03DAE64D}" srcOrd="14" destOrd="0" presId="urn:microsoft.com/office/officeart/2008/layout/LinedList"/>
    <dgm:cxn modelId="{BB603B1A-AB35-4750-BDCA-A2E29E7E4E3D}" type="presParOf" srcId="{A1F8274B-5508-4669-9D73-75197CB37026}" destId="{CB4370E8-CD6E-4674-963D-77C9F8135157}" srcOrd="15" destOrd="0" presId="urn:microsoft.com/office/officeart/2008/layout/LinedList"/>
    <dgm:cxn modelId="{888AD0B3-6BE7-4194-AD5A-1716914FB54E}" type="presParOf" srcId="{CB4370E8-CD6E-4674-963D-77C9F8135157}" destId="{107296C0-2009-419F-872D-0D8883DF2610}" srcOrd="0" destOrd="0" presId="urn:microsoft.com/office/officeart/2008/layout/LinedList"/>
    <dgm:cxn modelId="{43FC6409-06FE-4395-951E-775C5D769C41}" type="presParOf" srcId="{CB4370E8-CD6E-4674-963D-77C9F8135157}" destId="{3B376FC9-892F-4144-90EE-0EB3EC376B42}" srcOrd="1" destOrd="0" presId="urn:microsoft.com/office/officeart/2008/layout/LinedList"/>
    <dgm:cxn modelId="{2544D8F1-68BD-4349-974E-967038C7C5CE}" type="presParOf" srcId="{A1F8274B-5508-4669-9D73-75197CB37026}" destId="{0AEC1849-87AA-4DC1-A01C-10FE5A3D21D8}" srcOrd="16" destOrd="0" presId="urn:microsoft.com/office/officeart/2008/layout/LinedList"/>
    <dgm:cxn modelId="{3D4E5C22-114C-4ADC-8783-80D731DF92D7}" type="presParOf" srcId="{A1F8274B-5508-4669-9D73-75197CB37026}" destId="{7C0E6B01-872F-4E37-B756-570E23744443}" srcOrd="17" destOrd="0" presId="urn:microsoft.com/office/officeart/2008/layout/LinedList"/>
    <dgm:cxn modelId="{1A50717E-06FF-4041-A567-E9A501BB792E}" type="presParOf" srcId="{7C0E6B01-872F-4E37-B756-570E23744443}" destId="{AF7924C2-CDF9-4F9A-B9EA-8D5420C72CB2}" srcOrd="0" destOrd="0" presId="urn:microsoft.com/office/officeart/2008/layout/LinedList"/>
    <dgm:cxn modelId="{C0269BB5-D811-43AA-9906-060CEC370B1D}" type="presParOf" srcId="{7C0E6B01-872F-4E37-B756-570E23744443}" destId="{66EDAF0D-46AD-4EF3-BCE0-560838AEFD13}" srcOrd="1" destOrd="0" presId="urn:microsoft.com/office/officeart/2008/layout/LinedList"/>
    <dgm:cxn modelId="{5F6B1728-0549-4B1F-B7BA-34DC7169DF9E}" type="presParOf" srcId="{A1F8274B-5508-4669-9D73-75197CB37026}" destId="{F74CB0EC-269D-4D75-913E-776990874F71}" srcOrd="18" destOrd="0" presId="urn:microsoft.com/office/officeart/2008/layout/LinedList"/>
    <dgm:cxn modelId="{99905443-5CE9-4BC1-91E3-D67E1E428B9F}" type="presParOf" srcId="{A1F8274B-5508-4669-9D73-75197CB37026}" destId="{AF0D7244-2384-403C-A69B-F5F7B82C31D4}" srcOrd="19" destOrd="0" presId="urn:microsoft.com/office/officeart/2008/layout/LinedList"/>
    <dgm:cxn modelId="{33E3D3F5-E7EF-4553-931A-90F954D499B1}" type="presParOf" srcId="{AF0D7244-2384-403C-A69B-F5F7B82C31D4}" destId="{545FAD42-676D-4675-B5CD-EC9CC097C2E7}" srcOrd="0" destOrd="0" presId="urn:microsoft.com/office/officeart/2008/layout/LinedList"/>
    <dgm:cxn modelId="{AF1E8D93-3882-49A3-B456-C19836CBD308}" type="presParOf" srcId="{AF0D7244-2384-403C-A69B-F5F7B82C31D4}" destId="{B2EA968D-1979-48F8-BC3F-B5CFC9222B8E}" srcOrd="1" destOrd="0" presId="urn:microsoft.com/office/officeart/2008/layout/LinedList"/>
    <dgm:cxn modelId="{7C257062-CA1F-4E9D-9D0B-FFE4C9B47595}" type="presParOf" srcId="{A1F8274B-5508-4669-9D73-75197CB37026}" destId="{3FF4039D-F322-4091-A6BE-3014B9084235}" srcOrd="20" destOrd="0" presId="urn:microsoft.com/office/officeart/2008/layout/LinedList"/>
    <dgm:cxn modelId="{3A8453CB-4583-48C4-A12D-8B9F094A39B4}" type="presParOf" srcId="{A1F8274B-5508-4669-9D73-75197CB37026}" destId="{B948D805-C85E-4BC5-A07D-DB44D575E25E}" srcOrd="21" destOrd="0" presId="urn:microsoft.com/office/officeart/2008/layout/LinedList"/>
    <dgm:cxn modelId="{24A7C7BE-9A2E-4D64-9E09-E45E234E04F3}" type="presParOf" srcId="{B948D805-C85E-4BC5-A07D-DB44D575E25E}" destId="{3CB7E380-069A-4C66-A81C-35A8C9D833F1}" srcOrd="0" destOrd="0" presId="urn:microsoft.com/office/officeart/2008/layout/LinedList"/>
    <dgm:cxn modelId="{06C2BDF4-2396-4699-94E1-91CE6E68A767}" type="presParOf" srcId="{B948D805-C85E-4BC5-A07D-DB44D575E25E}" destId="{A21F369E-1541-418B-A089-B293EBD82E21}" srcOrd="1" destOrd="0" presId="urn:microsoft.com/office/officeart/2008/layout/LinedList"/>
    <dgm:cxn modelId="{59C228A5-4221-4ED5-AACC-A2C5B838D073}" type="presParOf" srcId="{A1F8274B-5508-4669-9D73-75197CB37026}" destId="{E0B693F4-4421-46EE-91CD-775A4BF22BD6}" srcOrd="22" destOrd="0" presId="urn:microsoft.com/office/officeart/2008/layout/LinedList"/>
    <dgm:cxn modelId="{1191328D-E440-4FBE-A7BB-02FFF4B762CA}" type="presParOf" srcId="{A1F8274B-5508-4669-9D73-75197CB37026}" destId="{87CA413E-A549-4A0C-9E20-E43CF07089BB}" srcOrd="23" destOrd="0" presId="urn:microsoft.com/office/officeart/2008/layout/LinedList"/>
    <dgm:cxn modelId="{57877AAA-2FB7-44AF-8EB4-B0763D8A76DA}" type="presParOf" srcId="{87CA413E-A549-4A0C-9E20-E43CF07089BB}" destId="{0411601D-5E29-4F85-86CE-DEEEA1592547}" srcOrd="0" destOrd="0" presId="urn:microsoft.com/office/officeart/2008/layout/LinedList"/>
    <dgm:cxn modelId="{35CE99E8-B322-4156-84F8-85D73374F374}" type="presParOf" srcId="{87CA413E-A549-4A0C-9E20-E43CF07089BB}" destId="{E0E4E6F1-4466-44DB-B369-9756D272B6C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172370-558E-4F3C-AB36-340E3FF13F2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EE50CD-F66E-465A-A462-AB134B1C1881}">
      <dgm:prSet/>
      <dgm:spPr/>
      <dgm:t>
        <a:bodyPr/>
        <a:lstStyle/>
        <a:p>
          <a:r>
            <a:rPr lang="en-US" b="1" i="1"/>
            <a:t>Present at Mass Down Syndrome Congress Conference</a:t>
          </a:r>
          <a:endParaRPr lang="en-US"/>
        </a:p>
      </dgm:t>
    </dgm:pt>
    <dgm:pt modelId="{09242FD0-6899-4AE4-8B3A-9E9FC405B146}" type="parTrans" cxnId="{E3D923A6-44B8-4B6D-BBA2-601239C336CF}">
      <dgm:prSet/>
      <dgm:spPr/>
      <dgm:t>
        <a:bodyPr/>
        <a:lstStyle/>
        <a:p>
          <a:endParaRPr lang="en-US"/>
        </a:p>
      </dgm:t>
    </dgm:pt>
    <dgm:pt modelId="{46CC0732-6956-4671-A7DC-BF7DA9DF3322}" type="sibTrans" cxnId="{E3D923A6-44B8-4B6D-BBA2-601239C336CF}">
      <dgm:prSet/>
      <dgm:spPr/>
      <dgm:t>
        <a:bodyPr/>
        <a:lstStyle/>
        <a:p>
          <a:endParaRPr lang="en-US"/>
        </a:p>
      </dgm:t>
    </dgm:pt>
    <dgm:pt modelId="{29112D12-6C12-4E39-BF95-CCA831F0F7E8}">
      <dgm:prSet/>
      <dgm:spPr/>
      <dgm:t>
        <a:bodyPr/>
        <a:lstStyle/>
        <a:p>
          <a:r>
            <a:rPr lang="en-US" b="1" i="1"/>
            <a:t>Present at State-of-the-Art Conference</a:t>
          </a:r>
          <a:endParaRPr lang="en-US"/>
        </a:p>
      </dgm:t>
    </dgm:pt>
    <dgm:pt modelId="{F02585B6-8DBF-4C5A-8344-FAF2E6A1CE7E}" type="parTrans" cxnId="{ED4F31B9-264B-4AD2-B688-C6E7C1787FDB}">
      <dgm:prSet/>
      <dgm:spPr/>
      <dgm:t>
        <a:bodyPr/>
        <a:lstStyle/>
        <a:p>
          <a:endParaRPr lang="en-US"/>
        </a:p>
      </dgm:t>
    </dgm:pt>
    <dgm:pt modelId="{3C15DC3C-CB9C-405C-98CD-6DE0A3F1D0C6}" type="sibTrans" cxnId="{ED4F31B9-264B-4AD2-B688-C6E7C1787FDB}">
      <dgm:prSet/>
      <dgm:spPr/>
      <dgm:t>
        <a:bodyPr/>
        <a:lstStyle/>
        <a:p>
          <a:endParaRPr lang="en-US"/>
        </a:p>
      </dgm:t>
    </dgm:pt>
    <dgm:pt modelId="{601A3B85-C665-4223-8D2C-66F6ED2D3FFA}">
      <dgm:prSet/>
      <dgm:spPr/>
      <dgm:t>
        <a:bodyPr/>
        <a:lstStyle/>
        <a:p>
          <a:r>
            <a:rPr lang="en-US" b="1" i="1"/>
            <a:t>Present at Southeast Post Secondary Education Alliance </a:t>
          </a:r>
          <a:endParaRPr lang="en-US"/>
        </a:p>
      </dgm:t>
    </dgm:pt>
    <dgm:pt modelId="{8917B406-4266-4F38-A804-8CCA02734AD1}" type="parTrans" cxnId="{2F68C82C-3562-464E-BC36-DF30FC3D8B9C}">
      <dgm:prSet/>
      <dgm:spPr/>
      <dgm:t>
        <a:bodyPr/>
        <a:lstStyle/>
        <a:p>
          <a:endParaRPr lang="en-US"/>
        </a:p>
      </dgm:t>
    </dgm:pt>
    <dgm:pt modelId="{863E29CA-EE9C-4567-A29D-45BAB351B486}" type="sibTrans" cxnId="{2F68C82C-3562-464E-BC36-DF30FC3D8B9C}">
      <dgm:prSet/>
      <dgm:spPr/>
      <dgm:t>
        <a:bodyPr/>
        <a:lstStyle/>
        <a:p>
          <a:endParaRPr lang="en-US"/>
        </a:p>
      </dgm:t>
    </dgm:pt>
    <dgm:pt modelId="{5B4A0975-7C76-4F76-8466-3597F3BCE299}">
      <dgm:prSet/>
      <dgm:spPr/>
      <dgm:t>
        <a:bodyPr/>
        <a:lstStyle/>
        <a:p>
          <a:r>
            <a:rPr lang="en-US" b="1" i="1"/>
            <a:t>Attend Transition Fairs throughout the state</a:t>
          </a:r>
          <a:endParaRPr lang="en-US"/>
        </a:p>
      </dgm:t>
    </dgm:pt>
    <dgm:pt modelId="{34D49FEB-1F3B-4198-850C-3782718EA02E}" type="parTrans" cxnId="{28C23EA0-87DA-4D71-A40E-6C2A3592393A}">
      <dgm:prSet/>
      <dgm:spPr/>
      <dgm:t>
        <a:bodyPr/>
        <a:lstStyle/>
        <a:p>
          <a:endParaRPr lang="en-US"/>
        </a:p>
      </dgm:t>
    </dgm:pt>
    <dgm:pt modelId="{D40D8DCC-32F9-45DE-BB1A-99F37A45EE13}" type="sibTrans" cxnId="{28C23EA0-87DA-4D71-A40E-6C2A3592393A}">
      <dgm:prSet/>
      <dgm:spPr/>
      <dgm:t>
        <a:bodyPr/>
        <a:lstStyle/>
        <a:p>
          <a:endParaRPr lang="en-US"/>
        </a:p>
      </dgm:t>
    </dgm:pt>
    <dgm:pt modelId="{E64BFBAF-3EF0-4C49-912C-A0E7EFCF3EEB}">
      <dgm:prSet/>
      <dgm:spPr/>
      <dgm:t>
        <a:bodyPr/>
        <a:lstStyle/>
        <a:p>
          <a:r>
            <a:rPr lang="en-US" b="1" i="1"/>
            <a:t>Providing support to new MAIPSE campuses</a:t>
          </a:r>
          <a:endParaRPr lang="en-US"/>
        </a:p>
      </dgm:t>
    </dgm:pt>
    <dgm:pt modelId="{BFBE9D5F-A3E1-4D8D-86BC-42B6078FF850}" type="parTrans" cxnId="{F2063568-3A9B-4213-8EFA-46CED308479C}">
      <dgm:prSet/>
      <dgm:spPr/>
      <dgm:t>
        <a:bodyPr/>
        <a:lstStyle/>
        <a:p>
          <a:endParaRPr lang="en-US"/>
        </a:p>
      </dgm:t>
    </dgm:pt>
    <dgm:pt modelId="{1C18C25E-7A72-49CA-818C-A92C6360EB6C}" type="sibTrans" cxnId="{F2063568-3A9B-4213-8EFA-46CED308479C}">
      <dgm:prSet/>
      <dgm:spPr/>
      <dgm:t>
        <a:bodyPr/>
        <a:lstStyle/>
        <a:p>
          <a:endParaRPr lang="en-US"/>
        </a:p>
      </dgm:t>
    </dgm:pt>
    <dgm:pt modelId="{BB092D5B-2C03-463C-8AD7-242B4763F22D}">
      <dgm:prSet/>
      <dgm:spPr/>
      <dgm:t>
        <a:bodyPr/>
        <a:lstStyle/>
        <a:p>
          <a:r>
            <a:rPr lang="en-US" b="1" i="1"/>
            <a:t>Communicating with campuses who do not yet have MAIPSE</a:t>
          </a:r>
          <a:endParaRPr lang="en-US"/>
        </a:p>
      </dgm:t>
    </dgm:pt>
    <dgm:pt modelId="{38C56855-44EF-4150-BEAC-5D519C798AB6}" type="parTrans" cxnId="{E1D66B70-9AE5-4C54-AC70-99871827279B}">
      <dgm:prSet/>
      <dgm:spPr/>
      <dgm:t>
        <a:bodyPr/>
        <a:lstStyle/>
        <a:p>
          <a:endParaRPr lang="en-US"/>
        </a:p>
      </dgm:t>
    </dgm:pt>
    <dgm:pt modelId="{F23BB07A-9F03-4159-BCEF-6ABD09B3A37A}" type="sibTrans" cxnId="{E1D66B70-9AE5-4C54-AC70-99871827279B}">
      <dgm:prSet/>
      <dgm:spPr/>
      <dgm:t>
        <a:bodyPr/>
        <a:lstStyle/>
        <a:p>
          <a:endParaRPr lang="en-US"/>
        </a:p>
      </dgm:t>
    </dgm:pt>
    <dgm:pt modelId="{AFAA93DB-1E58-4936-AC69-A709F3FDF3A9}">
      <dgm:prSet/>
      <dgm:spPr/>
      <dgm:t>
        <a:bodyPr/>
        <a:lstStyle/>
        <a:p>
          <a:r>
            <a:rPr lang="en-US" b="1" i="1"/>
            <a:t>Creation of new MAIPSE Website </a:t>
          </a:r>
          <a:endParaRPr lang="en-US"/>
        </a:p>
      </dgm:t>
    </dgm:pt>
    <dgm:pt modelId="{CCE8601B-31A2-4318-AF4E-2AEF379AE18C}" type="parTrans" cxnId="{5CD579D2-E63D-4AFC-8B6B-10C3BEC1B24F}">
      <dgm:prSet/>
      <dgm:spPr/>
      <dgm:t>
        <a:bodyPr/>
        <a:lstStyle/>
        <a:p>
          <a:endParaRPr lang="en-US"/>
        </a:p>
      </dgm:t>
    </dgm:pt>
    <dgm:pt modelId="{2F8715ED-45E8-49C4-BC63-504AE01817F9}" type="sibTrans" cxnId="{5CD579D2-E63D-4AFC-8B6B-10C3BEC1B24F}">
      <dgm:prSet/>
      <dgm:spPr/>
      <dgm:t>
        <a:bodyPr/>
        <a:lstStyle/>
        <a:p>
          <a:endParaRPr lang="en-US"/>
        </a:p>
      </dgm:t>
    </dgm:pt>
    <dgm:pt modelId="{9C00AB65-8673-4721-A75E-D1BB6FFAF818}" type="pres">
      <dgm:prSet presAssocID="{43172370-558E-4F3C-AB36-340E3FF13F23}" presName="vert0" presStyleCnt="0">
        <dgm:presLayoutVars>
          <dgm:dir/>
          <dgm:animOne val="branch"/>
          <dgm:animLvl val="lvl"/>
        </dgm:presLayoutVars>
      </dgm:prSet>
      <dgm:spPr/>
    </dgm:pt>
    <dgm:pt modelId="{96F94B54-FE53-40C3-B14E-A3E3E473EA96}" type="pres">
      <dgm:prSet presAssocID="{D1EE50CD-F66E-465A-A462-AB134B1C1881}" presName="thickLine" presStyleLbl="alignNode1" presStyleIdx="0" presStyleCnt="7"/>
      <dgm:spPr/>
    </dgm:pt>
    <dgm:pt modelId="{2DC4A02B-7042-4C89-9343-51CECBD55A8E}" type="pres">
      <dgm:prSet presAssocID="{D1EE50CD-F66E-465A-A462-AB134B1C1881}" presName="horz1" presStyleCnt="0"/>
      <dgm:spPr/>
    </dgm:pt>
    <dgm:pt modelId="{BFC3328D-D99F-460C-B985-DD92B027F9F9}" type="pres">
      <dgm:prSet presAssocID="{D1EE50CD-F66E-465A-A462-AB134B1C1881}" presName="tx1" presStyleLbl="revTx" presStyleIdx="0" presStyleCnt="7"/>
      <dgm:spPr/>
    </dgm:pt>
    <dgm:pt modelId="{B8E9EF91-AA9E-4C21-9AEE-D9855C4D6451}" type="pres">
      <dgm:prSet presAssocID="{D1EE50CD-F66E-465A-A462-AB134B1C1881}" presName="vert1" presStyleCnt="0"/>
      <dgm:spPr/>
    </dgm:pt>
    <dgm:pt modelId="{EB1917F3-845D-403E-BB48-136728AFDCD2}" type="pres">
      <dgm:prSet presAssocID="{29112D12-6C12-4E39-BF95-CCA831F0F7E8}" presName="thickLine" presStyleLbl="alignNode1" presStyleIdx="1" presStyleCnt="7"/>
      <dgm:spPr/>
    </dgm:pt>
    <dgm:pt modelId="{3050C51D-B7DA-416E-958D-C6D4EFD6A51E}" type="pres">
      <dgm:prSet presAssocID="{29112D12-6C12-4E39-BF95-CCA831F0F7E8}" presName="horz1" presStyleCnt="0"/>
      <dgm:spPr/>
    </dgm:pt>
    <dgm:pt modelId="{76A20D45-EB4E-48DF-BD55-11956771CD49}" type="pres">
      <dgm:prSet presAssocID="{29112D12-6C12-4E39-BF95-CCA831F0F7E8}" presName="tx1" presStyleLbl="revTx" presStyleIdx="1" presStyleCnt="7"/>
      <dgm:spPr/>
    </dgm:pt>
    <dgm:pt modelId="{0F1E712E-35AD-4D04-83FE-78DAC2EE0FD3}" type="pres">
      <dgm:prSet presAssocID="{29112D12-6C12-4E39-BF95-CCA831F0F7E8}" presName="vert1" presStyleCnt="0"/>
      <dgm:spPr/>
    </dgm:pt>
    <dgm:pt modelId="{12A77CE1-8754-4600-9455-80007C150047}" type="pres">
      <dgm:prSet presAssocID="{601A3B85-C665-4223-8D2C-66F6ED2D3FFA}" presName="thickLine" presStyleLbl="alignNode1" presStyleIdx="2" presStyleCnt="7"/>
      <dgm:spPr/>
    </dgm:pt>
    <dgm:pt modelId="{135DE39A-0FEE-4872-BCF1-BA8F6F9B3B66}" type="pres">
      <dgm:prSet presAssocID="{601A3B85-C665-4223-8D2C-66F6ED2D3FFA}" presName="horz1" presStyleCnt="0"/>
      <dgm:spPr/>
    </dgm:pt>
    <dgm:pt modelId="{07136947-22FF-4608-9117-9601457188B0}" type="pres">
      <dgm:prSet presAssocID="{601A3B85-C665-4223-8D2C-66F6ED2D3FFA}" presName="tx1" presStyleLbl="revTx" presStyleIdx="2" presStyleCnt="7"/>
      <dgm:spPr/>
    </dgm:pt>
    <dgm:pt modelId="{125E64B6-CA00-460E-BA77-CF3450484B48}" type="pres">
      <dgm:prSet presAssocID="{601A3B85-C665-4223-8D2C-66F6ED2D3FFA}" presName="vert1" presStyleCnt="0"/>
      <dgm:spPr/>
    </dgm:pt>
    <dgm:pt modelId="{1D37C740-CE70-4114-B6E5-9D2C03B5949B}" type="pres">
      <dgm:prSet presAssocID="{5B4A0975-7C76-4F76-8466-3597F3BCE299}" presName="thickLine" presStyleLbl="alignNode1" presStyleIdx="3" presStyleCnt="7"/>
      <dgm:spPr/>
    </dgm:pt>
    <dgm:pt modelId="{126AFA5C-369A-4CB9-AFBA-EFEEA6DA02CC}" type="pres">
      <dgm:prSet presAssocID="{5B4A0975-7C76-4F76-8466-3597F3BCE299}" presName="horz1" presStyleCnt="0"/>
      <dgm:spPr/>
    </dgm:pt>
    <dgm:pt modelId="{2D851794-90CC-4CA2-B7A5-8852E6E52B73}" type="pres">
      <dgm:prSet presAssocID="{5B4A0975-7C76-4F76-8466-3597F3BCE299}" presName="tx1" presStyleLbl="revTx" presStyleIdx="3" presStyleCnt="7"/>
      <dgm:spPr/>
    </dgm:pt>
    <dgm:pt modelId="{CCFE3451-E5E9-47D7-9E90-8975B8C7AAAD}" type="pres">
      <dgm:prSet presAssocID="{5B4A0975-7C76-4F76-8466-3597F3BCE299}" presName="vert1" presStyleCnt="0"/>
      <dgm:spPr/>
    </dgm:pt>
    <dgm:pt modelId="{C834B7D3-5C36-4456-969B-62D679B1E044}" type="pres">
      <dgm:prSet presAssocID="{E64BFBAF-3EF0-4C49-912C-A0E7EFCF3EEB}" presName="thickLine" presStyleLbl="alignNode1" presStyleIdx="4" presStyleCnt="7"/>
      <dgm:spPr/>
    </dgm:pt>
    <dgm:pt modelId="{E78FA397-8213-44DE-A6D5-15AD4AB645E4}" type="pres">
      <dgm:prSet presAssocID="{E64BFBAF-3EF0-4C49-912C-A0E7EFCF3EEB}" presName="horz1" presStyleCnt="0"/>
      <dgm:spPr/>
    </dgm:pt>
    <dgm:pt modelId="{5DCEDF45-5D6C-43A0-89EF-122ADF6AABE0}" type="pres">
      <dgm:prSet presAssocID="{E64BFBAF-3EF0-4C49-912C-A0E7EFCF3EEB}" presName="tx1" presStyleLbl="revTx" presStyleIdx="4" presStyleCnt="7"/>
      <dgm:spPr/>
    </dgm:pt>
    <dgm:pt modelId="{1D5E098B-0571-4FF9-B84C-CE8E4FCD5AFB}" type="pres">
      <dgm:prSet presAssocID="{E64BFBAF-3EF0-4C49-912C-A0E7EFCF3EEB}" presName="vert1" presStyleCnt="0"/>
      <dgm:spPr/>
    </dgm:pt>
    <dgm:pt modelId="{0379D604-2FF2-4E31-A789-39BDC2DFF2B9}" type="pres">
      <dgm:prSet presAssocID="{BB092D5B-2C03-463C-8AD7-242B4763F22D}" presName="thickLine" presStyleLbl="alignNode1" presStyleIdx="5" presStyleCnt="7"/>
      <dgm:spPr/>
    </dgm:pt>
    <dgm:pt modelId="{E7DDB36F-59EA-4612-A045-3B988526F65A}" type="pres">
      <dgm:prSet presAssocID="{BB092D5B-2C03-463C-8AD7-242B4763F22D}" presName="horz1" presStyleCnt="0"/>
      <dgm:spPr/>
    </dgm:pt>
    <dgm:pt modelId="{6A598492-2A68-4125-996D-6D3752A8362F}" type="pres">
      <dgm:prSet presAssocID="{BB092D5B-2C03-463C-8AD7-242B4763F22D}" presName="tx1" presStyleLbl="revTx" presStyleIdx="5" presStyleCnt="7"/>
      <dgm:spPr/>
    </dgm:pt>
    <dgm:pt modelId="{14D47303-DBA9-4E2F-9F2A-2D6A2E92AB8C}" type="pres">
      <dgm:prSet presAssocID="{BB092D5B-2C03-463C-8AD7-242B4763F22D}" presName="vert1" presStyleCnt="0"/>
      <dgm:spPr/>
    </dgm:pt>
    <dgm:pt modelId="{CF7DC7EA-4DDE-4F48-95A5-DAECFFC1D2CD}" type="pres">
      <dgm:prSet presAssocID="{AFAA93DB-1E58-4936-AC69-A709F3FDF3A9}" presName="thickLine" presStyleLbl="alignNode1" presStyleIdx="6" presStyleCnt="7"/>
      <dgm:spPr/>
    </dgm:pt>
    <dgm:pt modelId="{07832B4E-45CE-415A-9DCD-9932253A9789}" type="pres">
      <dgm:prSet presAssocID="{AFAA93DB-1E58-4936-AC69-A709F3FDF3A9}" presName="horz1" presStyleCnt="0"/>
      <dgm:spPr/>
    </dgm:pt>
    <dgm:pt modelId="{7D7B13AD-6F34-452F-A82D-DCE83CC138CB}" type="pres">
      <dgm:prSet presAssocID="{AFAA93DB-1E58-4936-AC69-A709F3FDF3A9}" presName="tx1" presStyleLbl="revTx" presStyleIdx="6" presStyleCnt="7"/>
      <dgm:spPr/>
    </dgm:pt>
    <dgm:pt modelId="{6B9F979F-79E8-4209-8EE2-A310F4D4121A}" type="pres">
      <dgm:prSet presAssocID="{AFAA93DB-1E58-4936-AC69-A709F3FDF3A9}" presName="vert1" presStyleCnt="0"/>
      <dgm:spPr/>
    </dgm:pt>
  </dgm:ptLst>
  <dgm:cxnLst>
    <dgm:cxn modelId="{D34DA21D-47DF-45AB-B1BF-7FE22F1AD74B}" type="presOf" srcId="{AFAA93DB-1E58-4936-AC69-A709F3FDF3A9}" destId="{7D7B13AD-6F34-452F-A82D-DCE83CC138CB}" srcOrd="0" destOrd="0" presId="urn:microsoft.com/office/officeart/2008/layout/LinedList"/>
    <dgm:cxn modelId="{E335502B-9F7D-4A7B-8149-B041C5A6025E}" type="presOf" srcId="{5B4A0975-7C76-4F76-8466-3597F3BCE299}" destId="{2D851794-90CC-4CA2-B7A5-8852E6E52B73}" srcOrd="0" destOrd="0" presId="urn:microsoft.com/office/officeart/2008/layout/LinedList"/>
    <dgm:cxn modelId="{2F68C82C-3562-464E-BC36-DF30FC3D8B9C}" srcId="{43172370-558E-4F3C-AB36-340E3FF13F23}" destId="{601A3B85-C665-4223-8D2C-66F6ED2D3FFA}" srcOrd="2" destOrd="0" parTransId="{8917B406-4266-4F38-A804-8CCA02734AD1}" sibTransId="{863E29CA-EE9C-4567-A29D-45BAB351B486}"/>
    <dgm:cxn modelId="{F2063568-3A9B-4213-8EFA-46CED308479C}" srcId="{43172370-558E-4F3C-AB36-340E3FF13F23}" destId="{E64BFBAF-3EF0-4C49-912C-A0E7EFCF3EEB}" srcOrd="4" destOrd="0" parTransId="{BFBE9D5F-A3E1-4D8D-86BC-42B6078FF850}" sibTransId="{1C18C25E-7A72-49CA-818C-A92C6360EB6C}"/>
    <dgm:cxn modelId="{456B6E6F-26FA-4EB4-ADE9-B24BE922A784}" type="presOf" srcId="{D1EE50CD-F66E-465A-A462-AB134B1C1881}" destId="{BFC3328D-D99F-460C-B985-DD92B027F9F9}" srcOrd="0" destOrd="0" presId="urn:microsoft.com/office/officeart/2008/layout/LinedList"/>
    <dgm:cxn modelId="{E1D66B70-9AE5-4C54-AC70-99871827279B}" srcId="{43172370-558E-4F3C-AB36-340E3FF13F23}" destId="{BB092D5B-2C03-463C-8AD7-242B4763F22D}" srcOrd="5" destOrd="0" parTransId="{38C56855-44EF-4150-BEAC-5D519C798AB6}" sibTransId="{F23BB07A-9F03-4159-BCEF-6ABD09B3A37A}"/>
    <dgm:cxn modelId="{2B5C5277-054B-42D4-99BE-84EA3CFED1B9}" type="presOf" srcId="{601A3B85-C665-4223-8D2C-66F6ED2D3FFA}" destId="{07136947-22FF-4608-9117-9601457188B0}" srcOrd="0" destOrd="0" presId="urn:microsoft.com/office/officeart/2008/layout/LinedList"/>
    <dgm:cxn modelId="{28C23EA0-87DA-4D71-A40E-6C2A3592393A}" srcId="{43172370-558E-4F3C-AB36-340E3FF13F23}" destId="{5B4A0975-7C76-4F76-8466-3597F3BCE299}" srcOrd="3" destOrd="0" parTransId="{34D49FEB-1F3B-4198-850C-3782718EA02E}" sibTransId="{D40D8DCC-32F9-45DE-BB1A-99F37A45EE13}"/>
    <dgm:cxn modelId="{E3D923A6-44B8-4B6D-BBA2-601239C336CF}" srcId="{43172370-558E-4F3C-AB36-340E3FF13F23}" destId="{D1EE50CD-F66E-465A-A462-AB134B1C1881}" srcOrd="0" destOrd="0" parTransId="{09242FD0-6899-4AE4-8B3A-9E9FC405B146}" sibTransId="{46CC0732-6956-4671-A7DC-BF7DA9DF3322}"/>
    <dgm:cxn modelId="{ED4F31B9-264B-4AD2-B688-C6E7C1787FDB}" srcId="{43172370-558E-4F3C-AB36-340E3FF13F23}" destId="{29112D12-6C12-4E39-BF95-CCA831F0F7E8}" srcOrd="1" destOrd="0" parTransId="{F02585B6-8DBF-4C5A-8344-FAF2E6A1CE7E}" sibTransId="{3C15DC3C-CB9C-405C-98CD-6DE0A3F1D0C6}"/>
    <dgm:cxn modelId="{2A8BD1CE-D610-4E2B-AD0C-03B44199A571}" type="presOf" srcId="{29112D12-6C12-4E39-BF95-CCA831F0F7E8}" destId="{76A20D45-EB4E-48DF-BD55-11956771CD49}" srcOrd="0" destOrd="0" presId="urn:microsoft.com/office/officeart/2008/layout/LinedList"/>
    <dgm:cxn modelId="{5CD579D2-E63D-4AFC-8B6B-10C3BEC1B24F}" srcId="{43172370-558E-4F3C-AB36-340E3FF13F23}" destId="{AFAA93DB-1E58-4936-AC69-A709F3FDF3A9}" srcOrd="6" destOrd="0" parTransId="{CCE8601B-31A2-4318-AF4E-2AEF379AE18C}" sibTransId="{2F8715ED-45E8-49C4-BC63-504AE01817F9}"/>
    <dgm:cxn modelId="{0135FAE6-256C-49EA-A3F6-ABE22AEA65E5}" type="presOf" srcId="{BB092D5B-2C03-463C-8AD7-242B4763F22D}" destId="{6A598492-2A68-4125-996D-6D3752A8362F}" srcOrd="0" destOrd="0" presId="urn:microsoft.com/office/officeart/2008/layout/LinedList"/>
    <dgm:cxn modelId="{22A9C4E7-2FE9-4D88-8499-759CB9329807}" type="presOf" srcId="{43172370-558E-4F3C-AB36-340E3FF13F23}" destId="{9C00AB65-8673-4721-A75E-D1BB6FFAF818}" srcOrd="0" destOrd="0" presId="urn:microsoft.com/office/officeart/2008/layout/LinedList"/>
    <dgm:cxn modelId="{AD504FF7-4A7A-4C22-9622-BC000B1DEC86}" type="presOf" srcId="{E64BFBAF-3EF0-4C49-912C-A0E7EFCF3EEB}" destId="{5DCEDF45-5D6C-43A0-89EF-122ADF6AABE0}" srcOrd="0" destOrd="0" presId="urn:microsoft.com/office/officeart/2008/layout/LinedList"/>
    <dgm:cxn modelId="{F82BCF37-CE97-430B-8557-91B8E9FF3602}" type="presParOf" srcId="{9C00AB65-8673-4721-A75E-D1BB6FFAF818}" destId="{96F94B54-FE53-40C3-B14E-A3E3E473EA96}" srcOrd="0" destOrd="0" presId="urn:microsoft.com/office/officeart/2008/layout/LinedList"/>
    <dgm:cxn modelId="{8E35908C-66BB-4D6C-80B4-CAC890924425}" type="presParOf" srcId="{9C00AB65-8673-4721-A75E-D1BB6FFAF818}" destId="{2DC4A02B-7042-4C89-9343-51CECBD55A8E}" srcOrd="1" destOrd="0" presId="urn:microsoft.com/office/officeart/2008/layout/LinedList"/>
    <dgm:cxn modelId="{D79EED7E-C81D-4E4B-992D-9D1E3607AEDD}" type="presParOf" srcId="{2DC4A02B-7042-4C89-9343-51CECBD55A8E}" destId="{BFC3328D-D99F-460C-B985-DD92B027F9F9}" srcOrd="0" destOrd="0" presId="urn:microsoft.com/office/officeart/2008/layout/LinedList"/>
    <dgm:cxn modelId="{9F6FCE0D-9DAC-48E6-AC75-CE0B57FA65F3}" type="presParOf" srcId="{2DC4A02B-7042-4C89-9343-51CECBD55A8E}" destId="{B8E9EF91-AA9E-4C21-9AEE-D9855C4D6451}" srcOrd="1" destOrd="0" presId="urn:microsoft.com/office/officeart/2008/layout/LinedList"/>
    <dgm:cxn modelId="{21B43326-FB31-48B9-9AAF-B536E04E7145}" type="presParOf" srcId="{9C00AB65-8673-4721-A75E-D1BB6FFAF818}" destId="{EB1917F3-845D-403E-BB48-136728AFDCD2}" srcOrd="2" destOrd="0" presId="urn:microsoft.com/office/officeart/2008/layout/LinedList"/>
    <dgm:cxn modelId="{1491A198-0DBA-403E-AC32-1E0BA699D72F}" type="presParOf" srcId="{9C00AB65-8673-4721-A75E-D1BB6FFAF818}" destId="{3050C51D-B7DA-416E-958D-C6D4EFD6A51E}" srcOrd="3" destOrd="0" presId="urn:microsoft.com/office/officeart/2008/layout/LinedList"/>
    <dgm:cxn modelId="{EBF101E6-28E7-43A0-A33E-9CB160ADC9C7}" type="presParOf" srcId="{3050C51D-B7DA-416E-958D-C6D4EFD6A51E}" destId="{76A20D45-EB4E-48DF-BD55-11956771CD49}" srcOrd="0" destOrd="0" presId="urn:microsoft.com/office/officeart/2008/layout/LinedList"/>
    <dgm:cxn modelId="{9781265F-4DAB-43D9-96E0-A371F6B599CE}" type="presParOf" srcId="{3050C51D-B7DA-416E-958D-C6D4EFD6A51E}" destId="{0F1E712E-35AD-4D04-83FE-78DAC2EE0FD3}" srcOrd="1" destOrd="0" presId="urn:microsoft.com/office/officeart/2008/layout/LinedList"/>
    <dgm:cxn modelId="{8848583D-20D8-4182-8CD4-64A5926D412E}" type="presParOf" srcId="{9C00AB65-8673-4721-A75E-D1BB6FFAF818}" destId="{12A77CE1-8754-4600-9455-80007C150047}" srcOrd="4" destOrd="0" presId="urn:microsoft.com/office/officeart/2008/layout/LinedList"/>
    <dgm:cxn modelId="{23EC0264-FB2B-4A4D-AE18-4675D9580DBE}" type="presParOf" srcId="{9C00AB65-8673-4721-A75E-D1BB6FFAF818}" destId="{135DE39A-0FEE-4872-BCF1-BA8F6F9B3B66}" srcOrd="5" destOrd="0" presId="urn:microsoft.com/office/officeart/2008/layout/LinedList"/>
    <dgm:cxn modelId="{44A62589-72FC-4D48-9EA7-012F16058D49}" type="presParOf" srcId="{135DE39A-0FEE-4872-BCF1-BA8F6F9B3B66}" destId="{07136947-22FF-4608-9117-9601457188B0}" srcOrd="0" destOrd="0" presId="urn:microsoft.com/office/officeart/2008/layout/LinedList"/>
    <dgm:cxn modelId="{36D0C20D-0CC0-4236-9869-203E2DEC6A58}" type="presParOf" srcId="{135DE39A-0FEE-4872-BCF1-BA8F6F9B3B66}" destId="{125E64B6-CA00-460E-BA77-CF3450484B48}" srcOrd="1" destOrd="0" presId="urn:microsoft.com/office/officeart/2008/layout/LinedList"/>
    <dgm:cxn modelId="{D54B303D-D913-4ECE-8807-C5871F594862}" type="presParOf" srcId="{9C00AB65-8673-4721-A75E-D1BB6FFAF818}" destId="{1D37C740-CE70-4114-B6E5-9D2C03B5949B}" srcOrd="6" destOrd="0" presId="urn:microsoft.com/office/officeart/2008/layout/LinedList"/>
    <dgm:cxn modelId="{904A9E88-C7D4-4A2F-A8EB-46C633973C60}" type="presParOf" srcId="{9C00AB65-8673-4721-A75E-D1BB6FFAF818}" destId="{126AFA5C-369A-4CB9-AFBA-EFEEA6DA02CC}" srcOrd="7" destOrd="0" presId="urn:microsoft.com/office/officeart/2008/layout/LinedList"/>
    <dgm:cxn modelId="{2F256B8C-BDA9-48F5-94A7-3C7C2116EE20}" type="presParOf" srcId="{126AFA5C-369A-4CB9-AFBA-EFEEA6DA02CC}" destId="{2D851794-90CC-4CA2-B7A5-8852E6E52B73}" srcOrd="0" destOrd="0" presId="urn:microsoft.com/office/officeart/2008/layout/LinedList"/>
    <dgm:cxn modelId="{D710F6C0-A771-416F-A98A-1BD4229BA8A4}" type="presParOf" srcId="{126AFA5C-369A-4CB9-AFBA-EFEEA6DA02CC}" destId="{CCFE3451-E5E9-47D7-9E90-8975B8C7AAAD}" srcOrd="1" destOrd="0" presId="urn:microsoft.com/office/officeart/2008/layout/LinedList"/>
    <dgm:cxn modelId="{2044ECF9-93AB-4563-AF55-10FF4C7A387B}" type="presParOf" srcId="{9C00AB65-8673-4721-A75E-D1BB6FFAF818}" destId="{C834B7D3-5C36-4456-969B-62D679B1E044}" srcOrd="8" destOrd="0" presId="urn:microsoft.com/office/officeart/2008/layout/LinedList"/>
    <dgm:cxn modelId="{C7FD0A98-4628-4401-9558-7174C1B9863B}" type="presParOf" srcId="{9C00AB65-8673-4721-A75E-D1BB6FFAF818}" destId="{E78FA397-8213-44DE-A6D5-15AD4AB645E4}" srcOrd="9" destOrd="0" presId="urn:microsoft.com/office/officeart/2008/layout/LinedList"/>
    <dgm:cxn modelId="{1ACC72AE-BDBC-4496-9F5D-7197F036A8AC}" type="presParOf" srcId="{E78FA397-8213-44DE-A6D5-15AD4AB645E4}" destId="{5DCEDF45-5D6C-43A0-89EF-122ADF6AABE0}" srcOrd="0" destOrd="0" presId="urn:microsoft.com/office/officeart/2008/layout/LinedList"/>
    <dgm:cxn modelId="{7644BA00-5326-4099-810D-A20B1F6DB419}" type="presParOf" srcId="{E78FA397-8213-44DE-A6D5-15AD4AB645E4}" destId="{1D5E098B-0571-4FF9-B84C-CE8E4FCD5AFB}" srcOrd="1" destOrd="0" presId="urn:microsoft.com/office/officeart/2008/layout/LinedList"/>
    <dgm:cxn modelId="{D736A34A-F49C-4CEF-B6A2-9CC59D816DE3}" type="presParOf" srcId="{9C00AB65-8673-4721-A75E-D1BB6FFAF818}" destId="{0379D604-2FF2-4E31-A789-39BDC2DFF2B9}" srcOrd="10" destOrd="0" presId="urn:microsoft.com/office/officeart/2008/layout/LinedList"/>
    <dgm:cxn modelId="{95FEDD5B-A4CF-4100-A238-7A95F638337C}" type="presParOf" srcId="{9C00AB65-8673-4721-A75E-D1BB6FFAF818}" destId="{E7DDB36F-59EA-4612-A045-3B988526F65A}" srcOrd="11" destOrd="0" presId="urn:microsoft.com/office/officeart/2008/layout/LinedList"/>
    <dgm:cxn modelId="{0E01D5CB-69A8-46A9-8730-F91EADB2080D}" type="presParOf" srcId="{E7DDB36F-59EA-4612-A045-3B988526F65A}" destId="{6A598492-2A68-4125-996D-6D3752A8362F}" srcOrd="0" destOrd="0" presId="urn:microsoft.com/office/officeart/2008/layout/LinedList"/>
    <dgm:cxn modelId="{53475C78-0F9A-4B8A-8C09-B721C5E4BB8D}" type="presParOf" srcId="{E7DDB36F-59EA-4612-A045-3B988526F65A}" destId="{14D47303-DBA9-4E2F-9F2A-2D6A2E92AB8C}" srcOrd="1" destOrd="0" presId="urn:microsoft.com/office/officeart/2008/layout/LinedList"/>
    <dgm:cxn modelId="{C98EF0FD-DB13-449A-B2F1-E514756DE417}" type="presParOf" srcId="{9C00AB65-8673-4721-A75E-D1BB6FFAF818}" destId="{CF7DC7EA-4DDE-4F48-95A5-DAECFFC1D2CD}" srcOrd="12" destOrd="0" presId="urn:microsoft.com/office/officeart/2008/layout/LinedList"/>
    <dgm:cxn modelId="{54E50D2F-8727-425D-A1C6-EE698AC6699D}" type="presParOf" srcId="{9C00AB65-8673-4721-A75E-D1BB6FFAF818}" destId="{07832B4E-45CE-415A-9DCD-9932253A9789}" srcOrd="13" destOrd="0" presId="urn:microsoft.com/office/officeart/2008/layout/LinedList"/>
    <dgm:cxn modelId="{CCE554A2-A5AF-4745-B284-7C8E72F81BBD}" type="presParOf" srcId="{07832B4E-45CE-415A-9DCD-9932253A9789}" destId="{7D7B13AD-6F34-452F-A82D-DCE83CC138CB}" srcOrd="0" destOrd="0" presId="urn:microsoft.com/office/officeart/2008/layout/LinedList"/>
    <dgm:cxn modelId="{88639531-D4ED-4C7B-B551-3A3346CDD812}" type="presParOf" srcId="{07832B4E-45CE-415A-9DCD-9932253A9789}" destId="{6B9F979F-79E8-4209-8EE2-A310F4D412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A179DA-5D7E-4840-9A93-F67C602C0DA6}" type="doc">
      <dgm:prSet loTypeId="urn:microsoft.com/office/officeart/2005/8/layout/chevron2" loCatId="process" qsTypeId="urn:microsoft.com/office/officeart/2005/8/quickstyle/3d2" qsCatId="3D" csTypeId="urn:microsoft.com/office/officeart/2005/8/colors/colorful5" csCatId="colorful" phldr="1"/>
      <dgm:spPr/>
      <dgm:t>
        <a:bodyPr/>
        <a:lstStyle/>
        <a:p>
          <a:endParaRPr lang="en-US"/>
        </a:p>
      </dgm:t>
    </dgm:pt>
    <dgm:pt modelId="{144B280D-B32E-4676-8D44-E0EAC526B7E3}">
      <dgm:prSet phldrT="[Text]"/>
      <dgm:spPr/>
      <dgm:t>
        <a:bodyPr/>
        <a:lstStyle/>
        <a:p>
          <a:r>
            <a:rPr lang="en-US"/>
            <a:t>STEP 1</a:t>
          </a:r>
        </a:p>
      </dgm:t>
    </dgm:pt>
    <dgm:pt modelId="{9BA5B6A5-9EE5-434C-AFB5-6CFD62D03031}" type="parTrans" cxnId="{093FAD8F-4E13-4C02-856C-1731B9CE6124}">
      <dgm:prSet/>
      <dgm:spPr/>
      <dgm:t>
        <a:bodyPr/>
        <a:lstStyle/>
        <a:p>
          <a:endParaRPr lang="en-US"/>
        </a:p>
      </dgm:t>
    </dgm:pt>
    <dgm:pt modelId="{7E03DC3F-13DB-43D4-BC78-2AD3478A8210}" type="sibTrans" cxnId="{093FAD8F-4E13-4C02-856C-1731B9CE6124}">
      <dgm:prSet/>
      <dgm:spPr/>
      <dgm:t>
        <a:bodyPr/>
        <a:lstStyle/>
        <a:p>
          <a:endParaRPr lang="en-US"/>
        </a:p>
      </dgm:t>
    </dgm:pt>
    <dgm:pt modelId="{EDBF4823-C7EE-492D-A866-23BC1F84775C}">
      <dgm:prSet phldrT="[Text]" custT="1"/>
      <dgm:spPr>
        <a:solidFill>
          <a:srgbClr val="99CCFF">
            <a:alpha val="90000"/>
          </a:srgbClr>
        </a:solidFill>
      </dgm:spPr>
      <dgm:t>
        <a:bodyPr anchor="b" anchorCtr="0"/>
        <a:lstStyle/>
        <a:p>
          <a:endParaRPr lang="en-US" sz="1300"/>
        </a:p>
      </dgm:t>
    </dgm:pt>
    <dgm:pt modelId="{0D099600-7E6F-4806-8025-8BF36B5DECFE}" type="parTrans" cxnId="{E1B9B1A8-18FE-4425-8C51-F965E6397599}">
      <dgm:prSet/>
      <dgm:spPr/>
      <dgm:t>
        <a:bodyPr/>
        <a:lstStyle/>
        <a:p>
          <a:endParaRPr lang="en-US"/>
        </a:p>
      </dgm:t>
    </dgm:pt>
    <dgm:pt modelId="{7207BE65-CB1F-4975-BFC7-D572FD6D59DF}" type="sibTrans" cxnId="{E1B9B1A8-18FE-4425-8C51-F965E6397599}">
      <dgm:prSet/>
      <dgm:spPr/>
      <dgm:t>
        <a:bodyPr/>
        <a:lstStyle/>
        <a:p>
          <a:endParaRPr lang="en-US"/>
        </a:p>
      </dgm:t>
    </dgm:pt>
    <dgm:pt modelId="{AB4E5147-343E-4B5A-9376-80E3119C8A38}">
      <dgm:prSet phldrT="[Text]"/>
      <dgm:spPr/>
      <dgm:t>
        <a:bodyPr/>
        <a:lstStyle/>
        <a:p>
          <a:r>
            <a:rPr lang="en-US"/>
            <a:t>STEP 5</a:t>
          </a:r>
        </a:p>
      </dgm:t>
    </dgm:pt>
    <dgm:pt modelId="{918B5B59-118B-461E-A3CD-DFD01282BCE6}" type="parTrans" cxnId="{ECBEA270-9331-4C2D-A9E2-32893237DB4C}">
      <dgm:prSet/>
      <dgm:spPr/>
      <dgm:t>
        <a:bodyPr/>
        <a:lstStyle/>
        <a:p>
          <a:endParaRPr lang="en-US"/>
        </a:p>
      </dgm:t>
    </dgm:pt>
    <dgm:pt modelId="{73652C25-0786-4C18-BC19-1DD13114F751}" type="sibTrans" cxnId="{ECBEA270-9331-4C2D-A9E2-32893237DB4C}">
      <dgm:prSet/>
      <dgm:spPr/>
      <dgm:t>
        <a:bodyPr/>
        <a:lstStyle/>
        <a:p>
          <a:endParaRPr lang="en-US"/>
        </a:p>
      </dgm:t>
    </dgm:pt>
    <dgm:pt modelId="{3F568DAF-3ED0-4DC9-A4E3-79854ED113AA}">
      <dgm:prSet phldrT="[Text]"/>
      <dgm:spPr>
        <a:solidFill>
          <a:srgbClr val="00FF00">
            <a:alpha val="37000"/>
          </a:srgbClr>
        </a:solidFill>
      </dgm:spPr>
      <dgm:t>
        <a:bodyPr anchor="b" anchorCtr="0"/>
        <a:lstStyle/>
        <a:p>
          <a:r>
            <a:rPr lang="en-US"/>
            <a:t>The committee will send a decision letter to the regional Self Direction Manager who will then share it with your Support Broker/Service Coordinator. </a:t>
          </a:r>
        </a:p>
      </dgm:t>
    </dgm:pt>
    <dgm:pt modelId="{D58D5359-F59D-4826-A98D-0ABA6F5080F6}" type="parTrans" cxnId="{610B37C1-19AA-496D-B67D-CADC2E939009}">
      <dgm:prSet/>
      <dgm:spPr/>
      <dgm:t>
        <a:bodyPr/>
        <a:lstStyle/>
        <a:p>
          <a:endParaRPr lang="en-US"/>
        </a:p>
      </dgm:t>
    </dgm:pt>
    <dgm:pt modelId="{01C31913-7755-4A5C-BEAE-C665DDBB85DF}" type="sibTrans" cxnId="{610B37C1-19AA-496D-B67D-CADC2E939009}">
      <dgm:prSet/>
      <dgm:spPr/>
      <dgm:t>
        <a:bodyPr/>
        <a:lstStyle/>
        <a:p>
          <a:endParaRPr lang="en-US"/>
        </a:p>
      </dgm:t>
    </dgm:pt>
    <dgm:pt modelId="{302C98A7-57A9-4511-9BFB-CACA45D58C7D}">
      <dgm:prSet phldrT="[Text]"/>
      <dgm:spPr>
        <a:solidFill>
          <a:srgbClr val="00FF00">
            <a:alpha val="37000"/>
          </a:srgbClr>
        </a:solidFill>
      </dgm:spPr>
      <dgm:t>
        <a:bodyPr/>
        <a:lstStyle/>
        <a:p>
          <a:r>
            <a:rPr lang="en-US"/>
            <a:t>You will receive notification from your Support Broker/Service Coordinator on the committee's decision.</a:t>
          </a:r>
        </a:p>
      </dgm:t>
    </dgm:pt>
    <dgm:pt modelId="{73B3694F-8F71-44CC-A67B-37D1A3F12A5F}" type="parTrans" cxnId="{94A5E148-FB83-463E-B838-BE1518717F97}">
      <dgm:prSet/>
      <dgm:spPr/>
      <dgm:t>
        <a:bodyPr/>
        <a:lstStyle/>
        <a:p>
          <a:endParaRPr lang="en-US"/>
        </a:p>
      </dgm:t>
    </dgm:pt>
    <dgm:pt modelId="{81FE9612-E5D5-490B-B39B-8DC9392ABA23}" type="sibTrans" cxnId="{94A5E148-FB83-463E-B838-BE1518717F97}">
      <dgm:prSet/>
      <dgm:spPr/>
      <dgm:t>
        <a:bodyPr/>
        <a:lstStyle/>
        <a:p>
          <a:endParaRPr lang="en-US"/>
        </a:p>
      </dgm:t>
    </dgm:pt>
    <dgm:pt modelId="{A1998AF8-7F24-48C5-A0F5-01FCEC2083F9}">
      <dgm:prSet phldrT="[Text]"/>
      <dgm:spPr/>
      <dgm:t>
        <a:bodyPr/>
        <a:lstStyle/>
        <a:p>
          <a:r>
            <a:rPr lang="en-US"/>
            <a:t>STEP 6</a:t>
          </a:r>
        </a:p>
      </dgm:t>
    </dgm:pt>
    <dgm:pt modelId="{65B9CFFF-AB6A-478F-9007-56CAFC8316A5}" type="parTrans" cxnId="{24746776-A730-4FF8-A2A7-11ADA78A8FB5}">
      <dgm:prSet/>
      <dgm:spPr/>
      <dgm:t>
        <a:bodyPr/>
        <a:lstStyle/>
        <a:p>
          <a:endParaRPr lang="en-US"/>
        </a:p>
      </dgm:t>
    </dgm:pt>
    <dgm:pt modelId="{127F3819-CBDF-466F-A3D9-3B512AFE9F08}" type="sibTrans" cxnId="{24746776-A730-4FF8-A2A7-11ADA78A8FB5}">
      <dgm:prSet/>
      <dgm:spPr/>
      <dgm:t>
        <a:bodyPr/>
        <a:lstStyle/>
        <a:p>
          <a:endParaRPr lang="en-US"/>
        </a:p>
      </dgm:t>
    </dgm:pt>
    <dgm:pt modelId="{3D3543E2-1C54-4203-B39F-567CE3BAF7A7}">
      <dgm:prSet phldrT="[Text]"/>
      <dgm:spPr>
        <a:solidFill>
          <a:srgbClr val="33CC33">
            <a:alpha val="57000"/>
          </a:srgbClr>
        </a:solidFill>
      </dgm:spPr>
      <dgm:t>
        <a:bodyPr anchor="b" anchorCtr="0"/>
        <a:lstStyle/>
        <a:p>
          <a:r>
            <a:rPr lang="en-US"/>
            <a:t>If approved, you have the option of paying the school directly or being reimbursed. If you would like to have DDS pay the school directly, please ensure that there is a W9 on file for them and they are set up as a vendor through the PDP. Your Support Broker/Service Coordinator can help you with this. </a:t>
          </a:r>
        </a:p>
      </dgm:t>
    </dgm:pt>
    <dgm:pt modelId="{1733D7D6-9876-42B4-9AC9-CF46FD229C98}" type="parTrans" cxnId="{65B5E8B4-616D-4AED-9B51-4F1EE2CB3DBB}">
      <dgm:prSet/>
      <dgm:spPr/>
      <dgm:t>
        <a:bodyPr/>
        <a:lstStyle/>
        <a:p>
          <a:endParaRPr lang="en-US"/>
        </a:p>
      </dgm:t>
    </dgm:pt>
    <dgm:pt modelId="{4900FF25-FCC1-4854-A384-020CA0B77972}" type="sibTrans" cxnId="{65B5E8B4-616D-4AED-9B51-4F1EE2CB3DBB}">
      <dgm:prSet/>
      <dgm:spPr/>
      <dgm:t>
        <a:bodyPr/>
        <a:lstStyle/>
        <a:p>
          <a:endParaRPr lang="en-US"/>
        </a:p>
      </dgm:t>
    </dgm:pt>
    <dgm:pt modelId="{2761B8ED-42EB-4496-AAB8-6C4B0737158B}">
      <dgm:prSet/>
      <dgm:spPr/>
      <dgm:t>
        <a:bodyPr/>
        <a:lstStyle/>
        <a:p>
          <a:r>
            <a:rPr lang="en-US"/>
            <a:t>STEP 2</a:t>
          </a:r>
        </a:p>
      </dgm:t>
    </dgm:pt>
    <dgm:pt modelId="{0F194A46-F19D-4C86-8CEA-B4CC77BD04EF}" type="parTrans" cxnId="{9C4B8A5B-75C8-462A-A0F4-35917602B3E1}">
      <dgm:prSet/>
      <dgm:spPr/>
      <dgm:t>
        <a:bodyPr/>
        <a:lstStyle/>
        <a:p>
          <a:endParaRPr lang="en-US"/>
        </a:p>
      </dgm:t>
    </dgm:pt>
    <dgm:pt modelId="{70DB67DC-E64A-476E-8F1F-BF359AB6E34D}" type="sibTrans" cxnId="{9C4B8A5B-75C8-462A-A0F4-35917602B3E1}">
      <dgm:prSet/>
      <dgm:spPr/>
      <dgm:t>
        <a:bodyPr/>
        <a:lstStyle/>
        <a:p>
          <a:endParaRPr lang="en-US"/>
        </a:p>
      </dgm:t>
    </dgm:pt>
    <dgm:pt modelId="{4150776F-93A4-4B9B-9969-AAD00CD2BFB6}">
      <dgm:prSet/>
      <dgm:spPr/>
      <dgm:t>
        <a:bodyPr/>
        <a:lstStyle/>
        <a:p>
          <a:r>
            <a:rPr lang="en-US"/>
            <a:t>STEP 3</a:t>
          </a:r>
        </a:p>
      </dgm:t>
    </dgm:pt>
    <dgm:pt modelId="{62DFED26-0657-41C8-87C5-6B2C47F8878F}" type="parTrans" cxnId="{615684B4-B5A1-4FE7-A2DC-1A17456CF2C7}">
      <dgm:prSet/>
      <dgm:spPr/>
      <dgm:t>
        <a:bodyPr/>
        <a:lstStyle/>
        <a:p>
          <a:endParaRPr lang="en-US"/>
        </a:p>
      </dgm:t>
    </dgm:pt>
    <dgm:pt modelId="{84635615-62B1-4AC8-AFC3-733B8C30C030}" type="sibTrans" cxnId="{615684B4-B5A1-4FE7-A2DC-1A17456CF2C7}">
      <dgm:prSet/>
      <dgm:spPr/>
      <dgm:t>
        <a:bodyPr/>
        <a:lstStyle/>
        <a:p>
          <a:endParaRPr lang="en-US"/>
        </a:p>
      </dgm:t>
    </dgm:pt>
    <dgm:pt modelId="{FBACD92C-AF75-4130-AEC8-8F4208A2EDF2}">
      <dgm:prSet/>
      <dgm:spPr/>
      <dgm:t>
        <a:bodyPr/>
        <a:lstStyle/>
        <a:p>
          <a:r>
            <a:rPr lang="en-US"/>
            <a:t>STEP 4</a:t>
          </a:r>
        </a:p>
      </dgm:t>
    </dgm:pt>
    <dgm:pt modelId="{22773E61-FE96-4B95-B98A-526DCCA5D4EE}" type="parTrans" cxnId="{989B3E26-9987-4B90-9917-565B81DBA8FA}">
      <dgm:prSet/>
      <dgm:spPr/>
      <dgm:t>
        <a:bodyPr/>
        <a:lstStyle/>
        <a:p>
          <a:endParaRPr lang="en-US"/>
        </a:p>
      </dgm:t>
    </dgm:pt>
    <dgm:pt modelId="{FDDA10AF-EC96-4007-87F3-9C8368CD3D6A}" type="sibTrans" cxnId="{989B3E26-9987-4B90-9917-565B81DBA8FA}">
      <dgm:prSet/>
      <dgm:spPr/>
      <dgm:t>
        <a:bodyPr/>
        <a:lstStyle/>
        <a:p>
          <a:endParaRPr lang="en-US"/>
        </a:p>
      </dgm:t>
    </dgm:pt>
    <dgm:pt modelId="{527BFF78-E011-4B14-B322-288839BC1B0A}">
      <dgm:prSet custT="1"/>
      <dgm:spPr>
        <a:solidFill>
          <a:srgbClr val="33CCFF">
            <a:alpha val="40000"/>
          </a:srgbClr>
        </a:solidFill>
      </dgm:spPr>
      <dgm:t>
        <a:bodyPr anchor="b" anchorCtr="0"/>
        <a:lstStyle/>
        <a:p>
          <a:endParaRPr lang="en-US" sz="1200"/>
        </a:p>
      </dgm:t>
    </dgm:pt>
    <dgm:pt modelId="{FEB4856D-1B9C-421A-B949-84751ACA92B9}" type="parTrans" cxnId="{07C75898-9FD8-4A56-A2E9-96A5C2F0537B}">
      <dgm:prSet/>
      <dgm:spPr/>
      <dgm:t>
        <a:bodyPr/>
        <a:lstStyle/>
        <a:p>
          <a:endParaRPr lang="en-US"/>
        </a:p>
      </dgm:t>
    </dgm:pt>
    <dgm:pt modelId="{00F1884F-7D35-4A99-B204-F091CB589EFB}" type="sibTrans" cxnId="{07C75898-9FD8-4A56-A2E9-96A5C2F0537B}">
      <dgm:prSet/>
      <dgm:spPr/>
      <dgm:t>
        <a:bodyPr/>
        <a:lstStyle/>
        <a:p>
          <a:endParaRPr lang="en-US"/>
        </a:p>
      </dgm:t>
    </dgm:pt>
    <dgm:pt modelId="{688F5380-C46D-48B1-AEE7-97235F0D2A35}">
      <dgm:prSet/>
      <dgm:spPr>
        <a:solidFill>
          <a:srgbClr val="66FFCC">
            <a:alpha val="56000"/>
          </a:srgbClr>
        </a:solidFill>
      </dgm:spPr>
      <dgm:t>
        <a:bodyPr anchor="ctr" anchorCtr="0"/>
        <a:lstStyle/>
        <a:p>
          <a:r>
            <a:rPr lang="en-US"/>
            <a:t>Your Support Broker/Service Coordinator will submit an application to the regional Self Direction Manager for review. </a:t>
          </a:r>
        </a:p>
      </dgm:t>
    </dgm:pt>
    <dgm:pt modelId="{B070BFBF-338C-47C4-8BF1-70456931DC0E}" type="parTrans" cxnId="{E5475358-9644-430B-9F00-0A8C37790644}">
      <dgm:prSet/>
      <dgm:spPr/>
      <dgm:t>
        <a:bodyPr/>
        <a:lstStyle/>
        <a:p>
          <a:endParaRPr lang="en-US"/>
        </a:p>
      </dgm:t>
    </dgm:pt>
    <dgm:pt modelId="{28E3B123-49B2-4AFC-9014-D5C044D39546}" type="sibTrans" cxnId="{E5475358-9644-430B-9F00-0A8C37790644}">
      <dgm:prSet/>
      <dgm:spPr/>
      <dgm:t>
        <a:bodyPr/>
        <a:lstStyle/>
        <a:p>
          <a:endParaRPr lang="en-US"/>
        </a:p>
      </dgm:t>
    </dgm:pt>
    <dgm:pt modelId="{1B953011-7BE6-4489-8C13-B4760059E6D3}">
      <dgm:prSet/>
      <dgm:spPr>
        <a:solidFill>
          <a:srgbClr val="66FF99">
            <a:alpha val="40000"/>
          </a:srgbClr>
        </a:solidFill>
      </dgm:spPr>
      <dgm:t>
        <a:bodyPr anchor="b" anchorCtr="0"/>
        <a:lstStyle/>
        <a:p>
          <a:r>
            <a:rPr lang="en-US"/>
            <a:t>The regional Self Direction Manager will send the application to the Post High School Education Review Committee at Central Office for approval.</a:t>
          </a:r>
        </a:p>
      </dgm:t>
    </dgm:pt>
    <dgm:pt modelId="{04FE049D-2470-4836-9CD2-57FE554D0692}" type="parTrans" cxnId="{240B1F14-C25C-40D6-8557-A17B883AE208}">
      <dgm:prSet/>
      <dgm:spPr/>
      <dgm:t>
        <a:bodyPr/>
        <a:lstStyle/>
        <a:p>
          <a:endParaRPr lang="en-US"/>
        </a:p>
      </dgm:t>
    </dgm:pt>
    <dgm:pt modelId="{A15B52DF-8D5D-45F8-8DE2-2602680D7391}" type="sibTrans" cxnId="{240B1F14-C25C-40D6-8557-A17B883AE208}">
      <dgm:prSet/>
      <dgm:spPr/>
      <dgm:t>
        <a:bodyPr/>
        <a:lstStyle/>
        <a:p>
          <a:endParaRPr lang="en-US"/>
        </a:p>
      </dgm:t>
    </dgm:pt>
    <dgm:pt modelId="{32AA97F9-1A1A-45CB-A952-8CC68B69EA32}">
      <dgm:prSet/>
      <dgm:spPr>
        <a:solidFill>
          <a:srgbClr val="66FF99">
            <a:alpha val="40000"/>
          </a:srgbClr>
        </a:solidFill>
      </dgm:spPr>
      <dgm:t>
        <a:bodyPr anchor="b" anchorCtr="0"/>
        <a:lstStyle/>
        <a:p>
          <a:r>
            <a:rPr lang="en-US"/>
            <a:t>The committee will review and reach out to your Support Broker/Service Coordinator with any questions.</a:t>
          </a:r>
        </a:p>
      </dgm:t>
    </dgm:pt>
    <dgm:pt modelId="{1E7CAEA5-065F-4E09-A2CF-EFFA10FBC772}" type="parTrans" cxnId="{692A6412-9C78-400D-85C9-F9D186274560}">
      <dgm:prSet/>
      <dgm:spPr/>
      <dgm:t>
        <a:bodyPr/>
        <a:lstStyle/>
        <a:p>
          <a:endParaRPr lang="en-US"/>
        </a:p>
      </dgm:t>
    </dgm:pt>
    <dgm:pt modelId="{3A57CC68-3AC5-43D7-A13A-128CAEAC29AB}" type="sibTrans" cxnId="{692A6412-9C78-400D-85C9-F9D186274560}">
      <dgm:prSet/>
      <dgm:spPr/>
      <dgm:t>
        <a:bodyPr/>
        <a:lstStyle/>
        <a:p>
          <a:endParaRPr lang="en-US"/>
        </a:p>
      </dgm:t>
    </dgm:pt>
    <dgm:pt modelId="{D729B54A-91CB-447B-8F5B-F3EDBEDC3669}">
      <dgm:prSet custT="1"/>
      <dgm:spPr>
        <a:solidFill>
          <a:srgbClr val="99CCFF">
            <a:alpha val="90000"/>
          </a:srgbClr>
        </a:solidFill>
      </dgm:spPr>
      <dgm:t>
        <a:bodyPr anchor="b" anchorCtr="0"/>
        <a:lstStyle/>
        <a:p>
          <a:r>
            <a:rPr lang="en-US" sz="1300"/>
            <a:t>Reach out to your DDS Support Broker/Service Coordinator for the guidance around the 5300P code and what is allowable. </a:t>
          </a:r>
        </a:p>
      </dgm:t>
    </dgm:pt>
    <dgm:pt modelId="{C168EFD5-703D-4FA6-AE5C-0DBAF3C6A092}" type="parTrans" cxnId="{62329C31-F55C-4E71-BFFD-5E35B774C023}">
      <dgm:prSet/>
      <dgm:spPr/>
      <dgm:t>
        <a:bodyPr/>
        <a:lstStyle/>
        <a:p>
          <a:endParaRPr lang="en-US"/>
        </a:p>
      </dgm:t>
    </dgm:pt>
    <dgm:pt modelId="{5BAC5A4A-A436-4D09-AAA5-85259AE2D6D6}" type="sibTrans" cxnId="{62329C31-F55C-4E71-BFFD-5E35B774C023}">
      <dgm:prSet/>
      <dgm:spPr/>
      <dgm:t>
        <a:bodyPr/>
        <a:lstStyle/>
        <a:p>
          <a:endParaRPr lang="en-US"/>
        </a:p>
      </dgm:t>
    </dgm:pt>
    <dgm:pt modelId="{25F03A83-8CED-4362-A897-CD63F0506B60}">
      <dgm:prSet custT="1"/>
      <dgm:spPr>
        <a:solidFill>
          <a:srgbClr val="99CCFF">
            <a:alpha val="90000"/>
          </a:srgbClr>
        </a:solidFill>
      </dgm:spPr>
      <dgm:t>
        <a:bodyPr anchor="b" anchorCtr="0"/>
        <a:lstStyle/>
        <a:p>
          <a:r>
            <a:rPr lang="en-US" sz="1300"/>
            <a:t>They can also provide some suggestions of programs which are typically funded through 5300P.</a:t>
          </a:r>
        </a:p>
      </dgm:t>
    </dgm:pt>
    <dgm:pt modelId="{19A3BF15-00D7-4B46-AC0A-072D0EA5784E}" type="parTrans" cxnId="{E3D18478-2A27-4124-9F58-1B8C2C2F3CFD}">
      <dgm:prSet/>
      <dgm:spPr/>
      <dgm:t>
        <a:bodyPr/>
        <a:lstStyle/>
        <a:p>
          <a:endParaRPr lang="en-US"/>
        </a:p>
      </dgm:t>
    </dgm:pt>
    <dgm:pt modelId="{1F284353-F6B7-4FD6-9561-E638C90EE15F}" type="sibTrans" cxnId="{E3D18478-2A27-4124-9F58-1B8C2C2F3CFD}">
      <dgm:prSet/>
      <dgm:spPr/>
      <dgm:t>
        <a:bodyPr/>
        <a:lstStyle/>
        <a:p>
          <a:endParaRPr lang="en-US"/>
        </a:p>
      </dgm:t>
    </dgm:pt>
    <dgm:pt modelId="{BAD6F16C-BBE8-4D33-A0DD-DE87D2F6745C}">
      <dgm:prSet custT="1"/>
      <dgm:spPr>
        <a:solidFill>
          <a:srgbClr val="33CCFF">
            <a:alpha val="40000"/>
          </a:srgbClr>
        </a:solidFill>
      </dgm:spPr>
      <dgm:t>
        <a:bodyPr anchor="b" anchorCtr="0"/>
        <a:lstStyle/>
        <a:p>
          <a:pPr>
            <a:buFont typeface="Times New Roman" panose="02020603050405020304" pitchFamily="18" charset="0"/>
            <a:buChar char="•"/>
          </a:pPr>
          <a:r>
            <a:rPr lang="en-US" sz="1300"/>
            <a:t>Identify a program that meets your needs and will address your employment goals.</a:t>
          </a:r>
        </a:p>
      </dgm:t>
    </dgm:pt>
    <dgm:pt modelId="{962182C8-6440-479F-B5E3-CCE11C834D0A}" type="parTrans" cxnId="{64523A09-C2B3-4CD6-A511-8A006E9F9963}">
      <dgm:prSet/>
      <dgm:spPr/>
      <dgm:t>
        <a:bodyPr/>
        <a:lstStyle/>
        <a:p>
          <a:endParaRPr lang="en-US"/>
        </a:p>
      </dgm:t>
    </dgm:pt>
    <dgm:pt modelId="{334CF729-F15B-442F-8151-3D923DD34962}" type="sibTrans" cxnId="{64523A09-C2B3-4CD6-A511-8A006E9F9963}">
      <dgm:prSet/>
      <dgm:spPr/>
      <dgm:t>
        <a:bodyPr/>
        <a:lstStyle/>
        <a:p>
          <a:endParaRPr lang="en-US"/>
        </a:p>
      </dgm:t>
    </dgm:pt>
    <dgm:pt modelId="{9D058053-A824-4CC1-B154-68C4D9EEC752}">
      <dgm:prSet custT="1"/>
      <dgm:spPr>
        <a:solidFill>
          <a:srgbClr val="33CCFF">
            <a:alpha val="40000"/>
          </a:srgbClr>
        </a:solidFill>
      </dgm:spPr>
      <dgm:t>
        <a:bodyPr anchor="b" anchorCtr="0"/>
        <a:lstStyle/>
        <a:p>
          <a:pPr>
            <a:buFont typeface="Times New Roman" panose="02020603050405020304" pitchFamily="18" charset="0"/>
            <a:buChar char="•"/>
          </a:pPr>
          <a:r>
            <a:rPr lang="en-US" sz="1300"/>
            <a:t>There must be an employment component to the program to apply for funding through 5300P</a:t>
          </a:r>
        </a:p>
      </dgm:t>
    </dgm:pt>
    <dgm:pt modelId="{32642D10-FD74-4E76-B709-A454221D430F}" type="parTrans" cxnId="{0F8A69A2-B9D2-48AF-9FA6-FD434902A3B1}">
      <dgm:prSet/>
      <dgm:spPr/>
      <dgm:t>
        <a:bodyPr/>
        <a:lstStyle/>
        <a:p>
          <a:endParaRPr lang="en-US"/>
        </a:p>
      </dgm:t>
    </dgm:pt>
    <dgm:pt modelId="{2D21ABBF-4AC1-4733-8019-2D735590D07F}" type="sibTrans" cxnId="{0F8A69A2-B9D2-48AF-9FA6-FD434902A3B1}">
      <dgm:prSet/>
      <dgm:spPr/>
      <dgm:t>
        <a:bodyPr/>
        <a:lstStyle/>
        <a:p>
          <a:endParaRPr lang="en-US"/>
        </a:p>
      </dgm:t>
    </dgm:pt>
    <dgm:pt modelId="{C36883F3-2BE0-4C06-AEFE-79BC1B07EF11}">
      <dgm:prSet custT="1"/>
      <dgm:spPr>
        <a:solidFill>
          <a:srgbClr val="33CCFF">
            <a:alpha val="40000"/>
          </a:srgbClr>
        </a:solidFill>
      </dgm:spPr>
      <dgm:t>
        <a:bodyPr anchor="b" anchorCtr="0"/>
        <a:lstStyle/>
        <a:p>
          <a:pPr>
            <a:buFont typeface="Times New Roman" panose="02020603050405020304" pitchFamily="18" charset="0"/>
            <a:buChar char="•"/>
          </a:pPr>
          <a:r>
            <a:rPr lang="en-US" sz="1300"/>
            <a:t>Follow up with your Support/Broker/Service Coordinator and request an application to be submitted for review.</a:t>
          </a:r>
          <a:r>
            <a:rPr lang="en-US" sz="900"/>
            <a:t> </a:t>
          </a:r>
        </a:p>
      </dgm:t>
    </dgm:pt>
    <dgm:pt modelId="{0F755CAA-B936-4034-8512-E5486B28247D}" type="parTrans" cxnId="{E595BB65-A3EB-40BE-8CF8-9E288F6E3EE5}">
      <dgm:prSet/>
      <dgm:spPr/>
      <dgm:t>
        <a:bodyPr/>
        <a:lstStyle/>
        <a:p>
          <a:endParaRPr lang="en-US"/>
        </a:p>
      </dgm:t>
    </dgm:pt>
    <dgm:pt modelId="{913AF292-117E-4B60-BCB5-3B3019DAAD0C}" type="sibTrans" cxnId="{E595BB65-A3EB-40BE-8CF8-9E288F6E3EE5}">
      <dgm:prSet/>
      <dgm:spPr/>
      <dgm:t>
        <a:bodyPr/>
        <a:lstStyle/>
        <a:p>
          <a:endParaRPr lang="en-US"/>
        </a:p>
      </dgm:t>
    </dgm:pt>
    <dgm:pt modelId="{B10562C8-F50A-4282-A444-0B2C8D89CC78}" type="pres">
      <dgm:prSet presAssocID="{63A179DA-5D7E-4840-9A93-F67C602C0DA6}" presName="linearFlow" presStyleCnt="0">
        <dgm:presLayoutVars>
          <dgm:dir/>
          <dgm:animLvl val="lvl"/>
          <dgm:resizeHandles val="exact"/>
        </dgm:presLayoutVars>
      </dgm:prSet>
      <dgm:spPr/>
    </dgm:pt>
    <dgm:pt modelId="{2D3B16EE-0EED-4F39-A23F-71BCE4D9F1BB}" type="pres">
      <dgm:prSet presAssocID="{144B280D-B32E-4676-8D44-E0EAC526B7E3}" presName="composite" presStyleCnt="0"/>
      <dgm:spPr/>
    </dgm:pt>
    <dgm:pt modelId="{505D29CF-0BE3-42A2-8B84-61DCD267E43F}" type="pres">
      <dgm:prSet presAssocID="{144B280D-B32E-4676-8D44-E0EAC526B7E3}" presName="parentText" presStyleLbl="alignNode1" presStyleIdx="0" presStyleCnt="6" custScaleY="105376">
        <dgm:presLayoutVars>
          <dgm:chMax val="1"/>
          <dgm:bulletEnabled val="1"/>
        </dgm:presLayoutVars>
      </dgm:prSet>
      <dgm:spPr/>
    </dgm:pt>
    <dgm:pt modelId="{542006AE-7ACA-43DF-8944-4AEE93CFE7A5}" type="pres">
      <dgm:prSet presAssocID="{144B280D-B32E-4676-8D44-E0EAC526B7E3}" presName="descendantText" presStyleLbl="alignAcc1" presStyleIdx="0" presStyleCnt="6" custScaleY="108016">
        <dgm:presLayoutVars>
          <dgm:bulletEnabled val="1"/>
        </dgm:presLayoutVars>
      </dgm:prSet>
      <dgm:spPr/>
    </dgm:pt>
    <dgm:pt modelId="{CBED8A22-6A6A-44E3-9265-57B49664BB20}" type="pres">
      <dgm:prSet presAssocID="{7E03DC3F-13DB-43D4-BC78-2AD3478A8210}" presName="sp" presStyleCnt="0"/>
      <dgm:spPr/>
    </dgm:pt>
    <dgm:pt modelId="{8DC9B452-C29C-4511-86CA-7A326CD95F7F}" type="pres">
      <dgm:prSet presAssocID="{2761B8ED-42EB-4496-AAB8-6C4B0737158B}" presName="composite" presStyleCnt="0"/>
      <dgm:spPr/>
    </dgm:pt>
    <dgm:pt modelId="{D08B18D8-C62F-487A-855D-A69214C5384C}" type="pres">
      <dgm:prSet presAssocID="{2761B8ED-42EB-4496-AAB8-6C4B0737158B}" presName="parentText" presStyleLbl="alignNode1" presStyleIdx="1" presStyleCnt="6" custScaleY="108130">
        <dgm:presLayoutVars>
          <dgm:chMax val="1"/>
          <dgm:bulletEnabled val="1"/>
        </dgm:presLayoutVars>
      </dgm:prSet>
      <dgm:spPr/>
    </dgm:pt>
    <dgm:pt modelId="{B4CE8134-219A-4B18-8C61-38E2BEE0DA40}" type="pres">
      <dgm:prSet presAssocID="{2761B8ED-42EB-4496-AAB8-6C4B0737158B}" presName="descendantText" presStyleLbl="alignAcc1" presStyleIdx="1" presStyleCnt="6" custScaleY="158331" custLinFactNeighborX="0" custLinFactNeighborY="-16359">
        <dgm:presLayoutVars>
          <dgm:bulletEnabled val="1"/>
        </dgm:presLayoutVars>
      </dgm:prSet>
      <dgm:spPr/>
    </dgm:pt>
    <dgm:pt modelId="{FC572E1A-0FE7-418D-80A7-3F418CC13773}" type="pres">
      <dgm:prSet presAssocID="{70DB67DC-E64A-476E-8F1F-BF359AB6E34D}" presName="sp" presStyleCnt="0"/>
      <dgm:spPr/>
    </dgm:pt>
    <dgm:pt modelId="{838B8448-C040-441F-994F-8F557F4AC562}" type="pres">
      <dgm:prSet presAssocID="{4150776F-93A4-4B9B-9969-AAD00CD2BFB6}" presName="composite" presStyleCnt="0"/>
      <dgm:spPr/>
    </dgm:pt>
    <dgm:pt modelId="{7E4882AD-1FAB-4F19-8012-46B84309B398}" type="pres">
      <dgm:prSet presAssocID="{4150776F-93A4-4B9B-9969-AAD00CD2BFB6}" presName="parentText" presStyleLbl="alignNode1" presStyleIdx="2" presStyleCnt="6">
        <dgm:presLayoutVars>
          <dgm:chMax val="1"/>
          <dgm:bulletEnabled val="1"/>
        </dgm:presLayoutVars>
      </dgm:prSet>
      <dgm:spPr/>
    </dgm:pt>
    <dgm:pt modelId="{821699B8-D19B-4874-80BB-B10CA7CAFF49}" type="pres">
      <dgm:prSet presAssocID="{4150776F-93A4-4B9B-9969-AAD00CD2BFB6}" presName="descendantText" presStyleLbl="alignAcc1" presStyleIdx="2" presStyleCnt="6">
        <dgm:presLayoutVars>
          <dgm:bulletEnabled val="1"/>
        </dgm:presLayoutVars>
      </dgm:prSet>
      <dgm:spPr/>
    </dgm:pt>
    <dgm:pt modelId="{B67239E4-629D-4D36-9348-A36CBC9653C0}" type="pres">
      <dgm:prSet presAssocID="{84635615-62B1-4AC8-AFC3-733B8C30C030}" presName="sp" presStyleCnt="0"/>
      <dgm:spPr/>
    </dgm:pt>
    <dgm:pt modelId="{064F0868-0941-4E37-86AF-A9B0CF6D00DF}" type="pres">
      <dgm:prSet presAssocID="{FBACD92C-AF75-4130-AEC8-8F4208A2EDF2}" presName="composite" presStyleCnt="0"/>
      <dgm:spPr/>
    </dgm:pt>
    <dgm:pt modelId="{7970B40C-9302-42D8-9A4B-DDEAED645730}" type="pres">
      <dgm:prSet presAssocID="{FBACD92C-AF75-4130-AEC8-8F4208A2EDF2}" presName="parentText" presStyleLbl="alignNode1" presStyleIdx="3" presStyleCnt="6">
        <dgm:presLayoutVars>
          <dgm:chMax val="1"/>
          <dgm:bulletEnabled val="1"/>
        </dgm:presLayoutVars>
      </dgm:prSet>
      <dgm:spPr/>
    </dgm:pt>
    <dgm:pt modelId="{9BB62B69-20B7-4B7E-976D-84B9450E66A0}" type="pres">
      <dgm:prSet presAssocID="{FBACD92C-AF75-4130-AEC8-8F4208A2EDF2}" presName="descendantText" presStyleLbl="alignAcc1" presStyleIdx="3" presStyleCnt="6">
        <dgm:presLayoutVars>
          <dgm:bulletEnabled val="1"/>
        </dgm:presLayoutVars>
      </dgm:prSet>
      <dgm:spPr/>
    </dgm:pt>
    <dgm:pt modelId="{FDE8821F-FC7E-4AAE-8CA4-38459D6F4890}" type="pres">
      <dgm:prSet presAssocID="{FDDA10AF-EC96-4007-87F3-9C8368CD3D6A}" presName="sp" presStyleCnt="0"/>
      <dgm:spPr/>
    </dgm:pt>
    <dgm:pt modelId="{39D9FB42-8433-46B6-8D5A-E3495D78E948}" type="pres">
      <dgm:prSet presAssocID="{AB4E5147-343E-4B5A-9376-80E3119C8A38}" presName="composite" presStyleCnt="0"/>
      <dgm:spPr/>
    </dgm:pt>
    <dgm:pt modelId="{D4B97881-E47F-410E-B778-02C3B01923CD}" type="pres">
      <dgm:prSet presAssocID="{AB4E5147-343E-4B5A-9376-80E3119C8A38}" presName="parentText" presStyleLbl="alignNode1" presStyleIdx="4" presStyleCnt="6">
        <dgm:presLayoutVars>
          <dgm:chMax val="1"/>
          <dgm:bulletEnabled val="1"/>
        </dgm:presLayoutVars>
      </dgm:prSet>
      <dgm:spPr/>
    </dgm:pt>
    <dgm:pt modelId="{AD3A3EF9-837A-4707-A1DD-D3A011325049}" type="pres">
      <dgm:prSet presAssocID="{AB4E5147-343E-4B5A-9376-80E3119C8A38}" presName="descendantText" presStyleLbl="alignAcc1" presStyleIdx="4" presStyleCnt="6">
        <dgm:presLayoutVars>
          <dgm:bulletEnabled val="1"/>
        </dgm:presLayoutVars>
      </dgm:prSet>
      <dgm:spPr/>
    </dgm:pt>
    <dgm:pt modelId="{3744131B-A09C-464A-B9F8-8DEFCB282514}" type="pres">
      <dgm:prSet presAssocID="{73652C25-0786-4C18-BC19-1DD13114F751}" presName="sp" presStyleCnt="0"/>
      <dgm:spPr/>
    </dgm:pt>
    <dgm:pt modelId="{7022CA47-BD61-4A73-A5DB-AFD6B6028664}" type="pres">
      <dgm:prSet presAssocID="{A1998AF8-7F24-48C5-A0F5-01FCEC2083F9}" presName="composite" presStyleCnt="0"/>
      <dgm:spPr/>
    </dgm:pt>
    <dgm:pt modelId="{8A7C95B4-A95B-452F-B702-C6FE50DB7771}" type="pres">
      <dgm:prSet presAssocID="{A1998AF8-7F24-48C5-A0F5-01FCEC2083F9}" presName="parentText" presStyleLbl="alignNode1" presStyleIdx="5" presStyleCnt="6">
        <dgm:presLayoutVars>
          <dgm:chMax val="1"/>
          <dgm:bulletEnabled val="1"/>
        </dgm:presLayoutVars>
      </dgm:prSet>
      <dgm:spPr/>
    </dgm:pt>
    <dgm:pt modelId="{3FC50BCB-DBC0-4FDC-8B3A-881F2DF0F002}" type="pres">
      <dgm:prSet presAssocID="{A1998AF8-7F24-48C5-A0F5-01FCEC2083F9}" presName="descendantText" presStyleLbl="alignAcc1" presStyleIdx="5" presStyleCnt="6">
        <dgm:presLayoutVars>
          <dgm:bulletEnabled val="1"/>
        </dgm:presLayoutVars>
      </dgm:prSet>
      <dgm:spPr/>
    </dgm:pt>
  </dgm:ptLst>
  <dgm:cxnLst>
    <dgm:cxn modelId="{64523A09-C2B3-4CD6-A511-8A006E9F9963}" srcId="{2761B8ED-42EB-4496-AAB8-6C4B0737158B}" destId="{BAD6F16C-BBE8-4D33-A0DD-DE87D2F6745C}" srcOrd="1" destOrd="0" parTransId="{962182C8-6440-479F-B5E3-CCE11C834D0A}" sibTransId="{334CF729-F15B-442F-8151-3D923DD34962}"/>
    <dgm:cxn modelId="{692A6412-9C78-400D-85C9-F9D186274560}" srcId="{FBACD92C-AF75-4130-AEC8-8F4208A2EDF2}" destId="{32AA97F9-1A1A-45CB-A952-8CC68B69EA32}" srcOrd="1" destOrd="0" parTransId="{1E7CAEA5-065F-4E09-A2CF-EFFA10FBC772}" sibTransId="{3A57CC68-3AC5-43D7-A13A-128CAEAC29AB}"/>
    <dgm:cxn modelId="{240B1F14-C25C-40D6-8557-A17B883AE208}" srcId="{FBACD92C-AF75-4130-AEC8-8F4208A2EDF2}" destId="{1B953011-7BE6-4489-8C13-B4760059E6D3}" srcOrd="0" destOrd="0" parTransId="{04FE049D-2470-4836-9CD2-57FE554D0692}" sibTransId="{A15B52DF-8D5D-45F8-8DE2-2602680D7391}"/>
    <dgm:cxn modelId="{5AA23220-C0BE-47C6-805B-A2F99F333CFA}" type="presOf" srcId="{9D058053-A824-4CC1-B154-68C4D9EEC752}" destId="{B4CE8134-219A-4B18-8C61-38E2BEE0DA40}" srcOrd="0" destOrd="2" presId="urn:microsoft.com/office/officeart/2005/8/layout/chevron2"/>
    <dgm:cxn modelId="{989B3E26-9987-4B90-9917-565B81DBA8FA}" srcId="{63A179DA-5D7E-4840-9A93-F67C602C0DA6}" destId="{FBACD92C-AF75-4130-AEC8-8F4208A2EDF2}" srcOrd="3" destOrd="0" parTransId="{22773E61-FE96-4B95-B98A-526DCCA5D4EE}" sibTransId="{FDDA10AF-EC96-4007-87F3-9C8368CD3D6A}"/>
    <dgm:cxn modelId="{3D030A27-8393-4EA8-88B8-DCB1B9AD0DEF}" type="presOf" srcId="{144B280D-B32E-4676-8D44-E0EAC526B7E3}" destId="{505D29CF-0BE3-42A2-8B84-61DCD267E43F}" srcOrd="0" destOrd="0" presId="urn:microsoft.com/office/officeart/2005/8/layout/chevron2"/>
    <dgm:cxn modelId="{C680942E-434B-4A66-B182-FABD1B0CB50E}" type="presOf" srcId="{527BFF78-E011-4B14-B322-288839BC1B0A}" destId="{B4CE8134-219A-4B18-8C61-38E2BEE0DA40}" srcOrd="0" destOrd="0" presId="urn:microsoft.com/office/officeart/2005/8/layout/chevron2"/>
    <dgm:cxn modelId="{62329C31-F55C-4E71-BFFD-5E35B774C023}" srcId="{144B280D-B32E-4676-8D44-E0EAC526B7E3}" destId="{D729B54A-91CB-447B-8F5B-F3EDBEDC3669}" srcOrd="1" destOrd="0" parTransId="{C168EFD5-703D-4FA6-AE5C-0DBAF3C6A092}" sibTransId="{5BAC5A4A-A436-4D09-AAA5-85259AE2D6D6}"/>
    <dgm:cxn modelId="{72637C3E-B4F0-445F-9B7E-56A519F026DA}" type="presOf" srcId="{EDBF4823-C7EE-492D-A866-23BC1F84775C}" destId="{542006AE-7ACA-43DF-8944-4AEE93CFE7A5}" srcOrd="0" destOrd="0" presId="urn:microsoft.com/office/officeart/2005/8/layout/chevron2"/>
    <dgm:cxn modelId="{D89A2140-2D32-4A8C-A8DC-B172F2857C5F}" type="presOf" srcId="{1B953011-7BE6-4489-8C13-B4760059E6D3}" destId="{9BB62B69-20B7-4B7E-976D-84B9450E66A0}" srcOrd="0" destOrd="0" presId="urn:microsoft.com/office/officeart/2005/8/layout/chevron2"/>
    <dgm:cxn modelId="{9C4B8A5B-75C8-462A-A0F4-35917602B3E1}" srcId="{63A179DA-5D7E-4840-9A93-F67C602C0DA6}" destId="{2761B8ED-42EB-4496-AAB8-6C4B0737158B}" srcOrd="1" destOrd="0" parTransId="{0F194A46-F19D-4C86-8CEA-B4CC77BD04EF}" sibTransId="{70DB67DC-E64A-476E-8F1F-BF359AB6E34D}"/>
    <dgm:cxn modelId="{6C8C595F-B9EF-4D90-8A94-A89FB90BD249}" type="presOf" srcId="{AB4E5147-343E-4B5A-9376-80E3119C8A38}" destId="{D4B97881-E47F-410E-B778-02C3B01923CD}" srcOrd="0" destOrd="0" presId="urn:microsoft.com/office/officeart/2005/8/layout/chevron2"/>
    <dgm:cxn modelId="{E595BB65-A3EB-40BE-8CF8-9E288F6E3EE5}" srcId="{2761B8ED-42EB-4496-AAB8-6C4B0737158B}" destId="{C36883F3-2BE0-4C06-AEFE-79BC1B07EF11}" srcOrd="3" destOrd="0" parTransId="{0F755CAA-B936-4034-8512-E5486B28247D}" sibTransId="{913AF292-117E-4B60-BCB5-3B3019DAAD0C}"/>
    <dgm:cxn modelId="{94A5E148-FB83-463E-B838-BE1518717F97}" srcId="{AB4E5147-343E-4B5A-9376-80E3119C8A38}" destId="{302C98A7-57A9-4511-9BFB-CACA45D58C7D}" srcOrd="1" destOrd="0" parTransId="{73B3694F-8F71-44CC-A67B-37D1A3F12A5F}" sibTransId="{81FE9612-E5D5-490B-B39B-8DC9392ABA23}"/>
    <dgm:cxn modelId="{ECBEA270-9331-4C2D-A9E2-32893237DB4C}" srcId="{63A179DA-5D7E-4840-9A93-F67C602C0DA6}" destId="{AB4E5147-343E-4B5A-9376-80E3119C8A38}" srcOrd="4" destOrd="0" parTransId="{918B5B59-118B-461E-A3CD-DFD01282BCE6}" sibTransId="{73652C25-0786-4C18-BC19-1DD13114F751}"/>
    <dgm:cxn modelId="{E8ECAE52-478E-47F3-B8B1-3988AAA84882}" type="presOf" srcId="{C36883F3-2BE0-4C06-AEFE-79BC1B07EF11}" destId="{B4CE8134-219A-4B18-8C61-38E2BEE0DA40}" srcOrd="0" destOrd="3" presId="urn:microsoft.com/office/officeart/2005/8/layout/chevron2"/>
    <dgm:cxn modelId="{24746776-A730-4FF8-A2A7-11ADA78A8FB5}" srcId="{63A179DA-5D7E-4840-9A93-F67C602C0DA6}" destId="{A1998AF8-7F24-48C5-A0F5-01FCEC2083F9}" srcOrd="5" destOrd="0" parTransId="{65B9CFFF-AB6A-478F-9007-56CAFC8316A5}" sibTransId="{127F3819-CBDF-466F-A3D9-3B512AFE9F08}"/>
    <dgm:cxn modelId="{E5475358-9644-430B-9F00-0A8C37790644}" srcId="{4150776F-93A4-4B9B-9969-AAD00CD2BFB6}" destId="{688F5380-C46D-48B1-AEE7-97235F0D2A35}" srcOrd="0" destOrd="0" parTransId="{B070BFBF-338C-47C4-8BF1-70456931DC0E}" sibTransId="{28E3B123-49B2-4AFC-9014-D5C044D39546}"/>
    <dgm:cxn modelId="{E3D18478-2A27-4124-9F58-1B8C2C2F3CFD}" srcId="{144B280D-B32E-4676-8D44-E0EAC526B7E3}" destId="{25F03A83-8CED-4362-A897-CD63F0506B60}" srcOrd="2" destOrd="0" parTransId="{19A3BF15-00D7-4B46-AC0A-072D0EA5784E}" sibTransId="{1F284353-F6B7-4FD6-9561-E638C90EE15F}"/>
    <dgm:cxn modelId="{934C5F82-0D96-4436-80BB-EB3A9A66BB2A}" type="presOf" srcId="{688F5380-C46D-48B1-AEE7-97235F0D2A35}" destId="{821699B8-D19B-4874-80BB-B10CA7CAFF49}" srcOrd="0" destOrd="0" presId="urn:microsoft.com/office/officeart/2005/8/layout/chevron2"/>
    <dgm:cxn modelId="{203E2186-1EAB-4CE3-8E7C-53FE2189FEBE}" type="presOf" srcId="{A1998AF8-7F24-48C5-A0F5-01FCEC2083F9}" destId="{8A7C95B4-A95B-452F-B702-C6FE50DB7771}" srcOrd="0" destOrd="0" presId="urn:microsoft.com/office/officeart/2005/8/layout/chevron2"/>
    <dgm:cxn modelId="{DA9CE78B-BFE5-4CDC-AC83-17CCE4C42800}" type="presOf" srcId="{BAD6F16C-BBE8-4D33-A0DD-DE87D2F6745C}" destId="{B4CE8134-219A-4B18-8C61-38E2BEE0DA40}" srcOrd="0" destOrd="1" presId="urn:microsoft.com/office/officeart/2005/8/layout/chevron2"/>
    <dgm:cxn modelId="{B3A78D8D-F667-49DF-97CE-A8E56AFEA25B}" type="presOf" srcId="{32AA97F9-1A1A-45CB-A952-8CC68B69EA32}" destId="{9BB62B69-20B7-4B7E-976D-84B9450E66A0}" srcOrd="0" destOrd="1" presId="urn:microsoft.com/office/officeart/2005/8/layout/chevron2"/>
    <dgm:cxn modelId="{093FAD8F-4E13-4C02-856C-1731B9CE6124}" srcId="{63A179DA-5D7E-4840-9A93-F67C602C0DA6}" destId="{144B280D-B32E-4676-8D44-E0EAC526B7E3}" srcOrd="0" destOrd="0" parTransId="{9BA5B6A5-9EE5-434C-AFB5-6CFD62D03031}" sibTransId="{7E03DC3F-13DB-43D4-BC78-2AD3478A8210}"/>
    <dgm:cxn modelId="{C49D5F95-6D72-49DE-AE2D-F42151F0D08C}" type="presOf" srcId="{4150776F-93A4-4B9B-9969-AAD00CD2BFB6}" destId="{7E4882AD-1FAB-4F19-8012-46B84309B398}" srcOrd="0" destOrd="0" presId="urn:microsoft.com/office/officeart/2005/8/layout/chevron2"/>
    <dgm:cxn modelId="{07C75898-9FD8-4A56-A2E9-96A5C2F0537B}" srcId="{2761B8ED-42EB-4496-AAB8-6C4B0737158B}" destId="{527BFF78-E011-4B14-B322-288839BC1B0A}" srcOrd="0" destOrd="0" parTransId="{FEB4856D-1B9C-421A-B949-84751ACA92B9}" sibTransId="{00F1884F-7D35-4A99-B204-F091CB589EFB}"/>
    <dgm:cxn modelId="{987D8BA1-87BC-4996-85E9-023524FA6F0E}" type="presOf" srcId="{63A179DA-5D7E-4840-9A93-F67C602C0DA6}" destId="{B10562C8-F50A-4282-A444-0B2C8D89CC78}" srcOrd="0" destOrd="0" presId="urn:microsoft.com/office/officeart/2005/8/layout/chevron2"/>
    <dgm:cxn modelId="{0F8A69A2-B9D2-48AF-9FA6-FD434902A3B1}" srcId="{2761B8ED-42EB-4496-AAB8-6C4B0737158B}" destId="{9D058053-A824-4CC1-B154-68C4D9EEC752}" srcOrd="2" destOrd="0" parTransId="{32642D10-FD74-4E76-B709-A454221D430F}" sibTransId="{2D21ABBF-4AC1-4733-8019-2D735590D07F}"/>
    <dgm:cxn modelId="{B1B718A5-0662-4E13-BC3C-F1FC326665FC}" type="presOf" srcId="{302C98A7-57A9-4511-9BFB-CACA45D58C7D}" destId="{AD3A3EF9-837A-4707-A1DD-D3A011325049}" srcOrd="0" destOrd="1" presId="urn:microsoft.com/office/officeart/2005/8/layout/chevron2"/>
    <dgm:cxn modelId="{E1B9B1A8-18FE-4425-8C51-F965E6397599}" srcId="{144B280D-B32E-4676-8D44-E0EAC526B7E3}" destId="{EDBF4823-C7EE-492D-A866-23BC1F84775C}" srcOrd="0" destOrd="0" parTransId="{0D099600-7E6F-4806-8025-8BF36B5DECFE}" sibTransId="{7207BE65-CB1F-4975-BFC7-D572FD6D59DF}"/>
    <dgm:cxn modelId="{48B7FAB3-6E9D-41C0-B2E1-6B2D4E679506}" type="presOf" srcId="{D729B54A-91CB-447B-8F5B-F3EDBEDC3669}" destId="{542006AE-7ACA-43DF-8944-4AEE93CFE7A5}" srcOrd="0" destOrd="1" presId="urn:microsoft.com/office/officeart/2005/8/layout/chevron2"/>
    <dgm:cxn modelId="{615684B4-B5A1-4FE7-A2DC-1A17456CF2C7}" srcId="{63A179DA-5D7E-4840-9A93-F67C602C0DA6}" destId="{4150776F-93A4-4B9B-9969-AAD00CD2BFB6}" srcOrd="2" destOrd="0" parTransId="{62DFED26-0657-41C8-87C5-6B2C47F8878F}" sibTransId="{84635615-62B1-4AC8-AFC3-733B8C30C030}"/>
    <dgm:cxn modelId="{65B5E8B4-616D-4AED-9B51-4F1EE2CB3DBB}" srcId="{A1998AF8-7F24-48C5-A0F5-01FCEC2083F9}" destId="{3D3543E2-1C54-4203-B39F-567CE3BAF7A7}" srcOrd="0" destOrd="0" parTransId="{1733D7D6-9876-42B4-9AC9-CF46FD229C98}" sibTransId="{4900FF25-FCC1-4854-A384-020CA0B77972}"/>
    <dgm:cxn modelId="{389879BA-D385-4815-AB8C-4CCA6387321C}" type="presOf" srcId="{3D3543E2-1C54-4203-B39F-567CE3BAF7A7}" destId="{3FC50BCB-DBC0-4FDC-8B3A-881F2DF0F002}" srcOrd="0" destOrd="0" presId="urn:microsoft.com/office/officeart/2005/8/layout/chevron2"/>
    <dgm:cxn modelId="{114F48BD-C0A7-4D9A-B824-DD9CB89D6EE2}" type="presOf" srcId="{FBACD92C-AF75-4130-AEC8-8F4208A2EDF2}" destId="{7970B40C-9302-42D8-9A4B-DDEAED645730}" srcOrd="0" destOrd="0" presId="urn:microsoft.com/office/officeart/2005/8/layout/chevron2"/>
    <dgm:cxn modelId="{610B37C1-19AA-496D-B67D-CADC2E939009}" srcId="{AB4E5147-343E-4B5A-9376-80E3119C8A38}" destId="{3F568DAF-3ED0-4DC9-A4E3-79854ED113AA}" srcOrd="0" destOrd="0" parTransId="{D58D5359-F59D-4826-A98D-0ABA6F5080F6}" sibTransId="{01C31913-7755-4A5C-BEAE-C665DDBB85DF}"/>
    <dgm:cxn modelId="{218830C2-6D87-4DCD-A76B-2C831DEF2737}" type="presOf" srcId="{2761B8ED-42EB-4496-AAB8-6C4B0737158B}" destId="{D08B18D8-C62F-487A-855D-A69214C5384C}" srcOrd="0" destOrd="0" presId="urn:microsoft.com/office/officeart/2005/8/layout/chevron2"/>
    <dgm:cxn modelId="{60951ECE-701E-4708-86AC-9C3F88EB87A1}" type="presOf" srcId="{3F568DAF-3ED0-4DC9-A4E3-79854ED113AA}" destId="{AD3A3EF9-837A-4707-A1DD-D3A011325049}" srcOrd="0" destOrd="0" presId="urn:microsoft.com/office/officeart/2005/8/layout/chevron2"/>
    <dgm:cxn modelId="{C77AA7FD-BE98-4FDF-90A3-017FFA8FADA0}" type="presOf" srcId="{25F03A83-8CED-4362-A897-CD63F0506B60}" destId="{542006AE-7ACA-43DF-8944-4AEE93CFE7A5}" srcOrd="0" destOrd="2" presId="urn:microsoft.com/office/officeart/2005/8/layout/chevron2"/>
    <dgm:cxn modelId="{4D1C235A-E837-4131-974D-A72673B7E70E}" type="presParOf" srcId="{B10562C8-F50A-4282-A444-0B2C8D89CC78}" destId="{2D3B16EE-0EED-4F39-A23F-71BCE4D9F1BB}" srcOrd="0" destOrd="0" presId="urn:microsoft.com/office/officeart/2005/8/layout/chevron2"/>
    <dgm:cxn modelId="{5E15F08C-8955-4107-9DCF-30F3F7C46CE8}" type="presParOf" srcId="{2D3B16EE-0EED-4F39-A23F-71BCE4D9F1BB}" destId="{505D29CF-0BE3-42A2-8B84-61DCD267E43F}" srcOrd="0" destOrd="0" presId="urn:microsoft.com/office/officeart/2005/8/layout/chevron2"/>
    <dgm:cxn modelId="{8264F73D-9436-4E1C-B158-02E58824F37E}" type="presParOf" srcId="{2D3B16EE-0EED-4F39-A23F-71BCE4D9F1BB}" destId="{542006AE-7ACA-43DF-8944-4AEE93CFE7A5}" srcOrd="1" destOrd="0" presId="urn:microsoft.com/office/officeart/2005/8/layout/chevron2"/>
    <dgm:cxn modelId="{0C4F0F54-BC0D-4DCA-87FB-BF04EC9ED6E9}" type="presParOf" srcId="{B10562C8-F50A-4282-A444-0B2C8D89CC78}" destId="{CBED8A22-6A6A-44E3-9265-57B49664BB20}" srcOrd="1" destOrd="0" presId="urn:microsoft.com/office/officeart/2005/8/layout/chevron2"/>
    <dgm:cxn modelId="{4D03B218-4550-4470-A18A-6356E2265B1E}" type="presParOf" srcId="{B10562C8-F50A-4282-A444-0B2C8D89CC78}" destId="{8DC9B452-C29C-4511-86CA-7A326CD95F7F}" srcOrd="2" destOrd="0" presId="urn:microsoft.com/office/officeart/2005/8/layout/chevron2"/>
    <dgm:cxn modelId="{53E143CF-4129-47D5-A50D-172992BDFF01}" type="presParOf" srcId="{8DC9B452-C29C-4511-86CA-7A326CD95F7F}" destId="{D08B18D8-C62F-487A-855D-A69214C5384C}" srcOrd="0" destOrd="0" presId="urn:microsoft.com/office/officeart/2005/8/layout/chevron2"/>
    <dgm:cxn modelId="{7DA22E9B-EDAD-4836-8855-0A72353B17EF}" type="presParOf" srcId="{8DC9B452-C29C-4511-86CA-7A326CD95F7F}" destId="{B4CE8134-219A-4B18-8C61-38E2BEE0DA40}" srcOrd="1" destOrd="0" presId="urn:microsoft.com/office/officeart/2005/8/layout/chevron2"/>
    <dgm:cxn modelId="{CD9C0AB4-3880-4D51-A368-50CED5BDBCE4}" type="presParOf" srcId="{B10562C8-F50A-4282-A444-0B2C8D89CC78}" destId="{FC572E1A-0FE7-418D-80A7-3F418CC13773}" srcOrd="3" destOrd="0" presId="urn:microsoft.com/office/officeart/2005/8/layout/chevron2"/>
    <dgm:cxn modelId="{65EA8F97-4BED-469C-9BC3-F0CE7AA3E2AF}" type="presParOf" srcId="{B10562C8-F50A-4282-A444-0B2C8D89CC78}" destId="{838B8448-C040-441F-994F-8F557F4AC562}" srcOrd="4" destOrd="0" presId="urn:microsoft.com/office/officeart/2005/8/layout/chevron2"/>
    <dgm:cxn modelId="{51DCADBA-40C2-4440-BF32-AD3DE5C25065}" type="presParOf" srcId="{838B8448-C040-441F-994F-8F557F4AC562}" destId="{7E4882AD-1FAB-4F19-8012-46B84309B398}" srcOrd="0" destOrd="0" presId="urn:microsoft.com/office/officeart/2005/8/layout/chevron2"/>
    <dgm:cxn modelId="{B2107438-7ECD-4879-84D0-0E4D16AE8BC1}" type="presParOf" srcId="{838B8448-C040-441F-994F-8F557F4AC562}" destId="{821699B8-D19B-4874-80BB-B10CA7CAFF49}" srcOrd="1" destOrd="0" presId="urn:microsoft.com/office/officeart/2005/8/layout/chevron2"/>
    <dgm:cxn modelId="{5E7309E1-DE60-412D-8225-5BD6B0CE800A}" type="presParOf" srcId="{B10562C8-F50A-4282-A444-0B2C8D89CC78}" destId="{B67239E4-629D-4D36-9348-A36CBC9653C0}" srcOrd="5" destOrd="0" presId="urn:microsoft.com/office/officeart/2005/8/layout/chevron2"/>
    <dgm:cxn modelId="{11903CEC-FFC4-46FA-B312-0DD3AD4D36ED}" type="presParOf" srcId="{B10562C8-F50A-4282-A444-0B2C8D89CC78}" destId="{064F0868-0941-4E37-86AF-A9B0CF6D00DF}" srcOrd="6" destOrd="0" presId="urn:microsoft.com/office/officeart/2005/8/layout/chevron2"/>
    <dgm:cxn modelId="{412ECCCE-B51C-4E26-B8B7-F0AAF69B82C4}" type="presParOf" srcId="{064F0868-0941-4E37-86AF-A9B0CF6D00DF}" destId="{7970B40C-9302-42D8-9A4B-DDEAED645730}" srcOrd="0" destOrd="0" presId="urn:microsoft.com/office/officeart/2005/8/layout/chevron2"/>
    <dgm:cxn modelId="{E4EACA73-F6B9-45C6-8F7E-619A06855561}" type="presParOf" srcId="{064F0868-0941-4E37-86AF-A9B0CF6D00DF}" destId="{9BB62B69-20B7-4B7E-976D-84B9450E66A0}" srcOrd="1" destOrd="0" presId="urn:microsoft.com/office/officeart/2005/8/layout/chevron2"/>
    <dgm:cxn modelId="{614BC6CE-4D85-4195-9040-CB17F99AE179}" type="presParOf" srcId="{B10562C8-F50A-4282-A444-0B2C8D89CC78}" destId="{FDE8821F-FC7E-4AAE-8CA4-38459D6F4890}" srcOrd="7" destOrd="0" presId="urn:microsoft.com/office/officeart/2005/8/layout/chevron2"/>
    <dgm:cxn modelId="{9E29D501-1CC2-4257-9185-C95348EB7413}" type="presParOf" srcId="{B10562C8-F50A-4282-A444-0B2C8D89CC78}" destId="{39D9FB42-8433-46B6-8D5A-E3495D78E948}" srcOrd="8" destOrd="0" presId="urn:microsoft.com/office/officeart/2005/8/layout/chevron2"/>
    <dgm:cxn modelId="{1FE750C5-9601-42CD-9CAC-647751D1BADE}" type="presParOf" srcId="{39D9FB42-8433-46B6-8D5A-E3495D78E948}" destId="{D4B97881-E47F-410E-B778-02C3B01923CD}" srcOrd="0" destOrd="0" presId="urn:microsoft.com/office/officeart/2005/8/layout/chevron2"/>
    <dgm:cxn modelId="{A95E6835-23E5-4C7D-90D3-5DA7EA671ED6}" type="presParOf" srcId="{39D9FB42-8433-46B6-8D5A-E3495D78E948}" destId="{AD3A3EF9-837A-4707-A1DD-D3A011325049}" srcOrd="1" destOrd="0" presId="urn:microsoft.com/office/officeart/2005/8/layout/chevron2"/>
    <dgm:cxn modelId="{7A1D07C0-6137-4E9E-BAD5-BCB674DA439A}" type="presParOf" srcId="{B10562C8-F50A-4282-A444-0B2C8D89CC78}" destId="{3744131B-A09C-464A-B9F8-8DEFCB282514}" srcOrd="9" destOrd="0" presId="urn:microsoft.com/office/officeart/2005/8/layout/chevron2"/>
    <dgm:cxn modelId="{266483B1-DC35-4909-8CAE-6D949A45DD6C}" type="presParOf" srcId="{B10562C8-F50A-4282-A444-0B2C8D89CC78}" destId="{7022CA47-BD61-4A73-A5DB-AFD6B6028664}" srcOrd="10" destOrd="0" presId="urn:microsoft.com/office/officeart/2005/8/layout/chevron2"/>
    <dgm:cxn modelId="{5D2218C4-377A-43F8-B039-942734D79735}" type="presParOf" srcId="{7022CA47-BD61-4A73-A5DB-AFD6B6028664}" destId="{8A7C95B4-A95B-452F-B702-C6FE50DB7771}" srcOrd="0" destOrd="0" presId="urn:microsoft.com/office/officeart/2005/8/layout/chevron2"/>
    <dgm:cxn modelId="{AF5FB1BB-46FF-4485-A625-3AD7545AEFDD}" type="presParOf" srcId="{7022CA47-BD61-4A73-A5DB-AFD6B6028664}" destId="{3FC50BCB-DBC0-4FDC-8B3A-881F2DF0F0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F21C5-C285-4AD5-8C3F-F1E1F36F2DA5}">
      <dsp:nvSpPr>
        <dsp:cNvPr id="0" name=""/>
        <dsp:cNvSpPr/>
      </dsp:nvSpPr>
      <dsp:spPr>
        <a:xfrm>
          <a:off x="0" y="2285"/>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08635-E0B0-4B8F-B2C7-3BFD2224B4AB}">
      <dsp:nvSpPr>
        <dsp:cNvPr id="0" name=""/>
        <dsp:cNvSpPr/>
      </dsp:nvSpPr>
      <dsp:spPr>
        <a:xfrm>
          <a:off x="0" y="2285"/>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Department of Developmental Services</a:t>
          </a:r>
        </a:p>
      </dsp:txBody>
      <dsp:txXfrm>
        <a:off x="0" y="2285"/>
        <a:ext cx="4971824" cy="389667"/>
      </dsp:txXfrm>
    </dsp:sp>
    <dsp:sp modelId="{DB5CCFF9-034D-433C-AB58-D4EAB068F50A}">
      <dsp:nvSpPr>
        <dsp:cNvPr id="0" name=""/>
        <dsp:cNvSpPr/>
      </dsp:nvSpPr>
      <dsp:spPr>
        <a:xfrm>
          <a:off x="0" y="391953"/>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C9EA8-6412-4EA9-85EF-0F353555369F}">
      <dsp:nvSpPr>
        <dsp:cNvPr id="0" name=""/>
        <dsp:cNvSpPr/>
      </dsp:nvSpPr>
      <dsp:spPr>
        <a:xfrm>
          <a:off x="0" y="391953"/>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MassAbilities</a:t>
          </a:r>
        </a:p>
      </dsp:txBody>
      <dsp:txXfrm>
        <a:off x="0" y="391953"/>
        <a:ext cx="4971824" cy="389667"/>
      </dsp:txXfrm>
    </dsp:sp>
    <dsp:sp modelId="{77F09167-7D79-4A2F-A609-51E2C6EE53BA}">
      <dsp:nvSpPr>
        <dsp:cNvPr id="0" name=""/>
        <dsp:cNvSpPr/>
      </dsp:nvSpPr>
      <dsp:spPr>
        <a:xfrm>
          <a:off x="0" y="781620"/>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F8EB6-59CB-4F2D-A75E-D334F89F4040}">
      <dsp:nvSpPr>
        <dsp:cNvPr id="0" name=""/>
        <dsp:cNvSpPr/>
      </dsp:nvSpPr>
      <dsp:spPr>
        <a:xfrm>
          <a:off x="0" y="781620"/>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MAIPSE</a:t>
          </a:r>
        </a:p>
      </dsp:txBody>
      <dsp:txXfrm>
        <a:off x="0" y="781620"/>
        <a:ext cx="4971824" cy="389667"/>
      </dsp:txXfrm>
    </dsp:sp>
    <dsp:sp modelId="{71D4E733-60DF-4FB7-9ECD-925B581A91B2}">
      <dsp:nvSpPr>
        <dsp:cNvPr id="0" name=""/>
        <dsp:cNvSpPr/>
      </dsp:nvSpPr>
      <dsp:spPr>
        <a:xfrm>
          <a:off x="0" y="1171288"/>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EFCF9-DDA0-4B68-8236-42E2BF421DE8}">
      <dsp:nvSpPr>
        <dsp:cNvPr id="0" name=""/>
        <dsp:cNvSpPr/>
      </dsp:nvSpPr>
      <dsp:spPr>
        <a:xfrm>
          <a:off x="0" y="1171288"/>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Department of Higher Education </a:t>
          </a:r>
        </a:p>
      </dsp:txBody>
      <dsp:txXfrm>
        <a:off x="0" y="1171288"/>
        <a:ext cx="4971824" cy="389667"/>
      </dsp:txXfrm>
    </dsp:sp>
    <dsp:sp modelId="{15360E91-4246-4609-A939-FBF13498FE2A}">
      <dsp:nvSpPr>
        <dsp:cNvPr id="0" name=""/>
        <dsp:cNvSpPr/>
      </dsp:nvSpPr>
      <dsp:spPr>
        <a:xfrm>
          <a:off x="0" y="1560956"/>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B8045-6776-4C4E-AAF1-A5FDDFE5CB87}">
      <dsp:nvSpPr>
        <dsp:cNvPr id="0" name=""/>
        <dsp:cNvSpPr/>
      </dsp:nvSpPr>
      <dsp:spPr>
        <a:xfrm>
          <a:off x="0" y="1560956"/>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Council of Presidents Mass State University System</a:t>
          </a:r>
        </a:p>
      </dsp:txBody>
      <dsp:txXfrm>
        <a:off x="0" y="1560956"/>
        <a:ext cx="4971824" cy="389667"/>
      </dsp:txXfrm>
    </dsp:sp>
    <dsp:sp modelId="{218A3D95-21C3-4969-9BE2-CD0A80CED78F}">
      <dsp:nvSpPr>
        <dsp:cNvPr id="0" name=""/>
        <dsp:cNvSpPr/>
      </dsp:nvSpPr>
      <dsp:spPr>
        <a:xfrm>
          <a:off x="0" y="1950623"/>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F81B5D-DF97-4260-A844-CB6BC438772C}">
      <dsp:nvSpPr>
        <dsp:cNvPr id="0" name=""/>
        <dsp:cNvSpPr/>
      </dsp:nvSpPr>
      <dsp:spPr>
        <a:xfrm>
          <a:off x="0" y="1950623"/>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Mass Association of Community Colleges</a:t>
          </a:r>
        </a:p>
      </dsp:txBody>
      <dsp:txXfrm>
        <a:off x="0" y="1950623"/>
        <a:ext cx="4971824" cy="389667"/>
      </dsp:txXfrm>
    </dsp:sp>
    <dsp:sp modelId="{1F2503FA-08E8-4A2E-9AEE-2195E03D4B0A}">
      <dsp:nvSpPr>
        <dsp:cNvPr id="0" name=""/>
        <dsp:cNvSpPr/>
      </dsp:nvSpPr>
      <dsp:spPr>
        <a:xfrm>
          <a:off x="0" y="2340291"/>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5D4D4-02C8-47C1-835C-F45097A4AF01}">
      <dsp:nvSpPr>
        <dsp:cNvPr id="0" name=""/>
        <dsp:cNvSpPr/>
      </dsp:nvSpPr>
      <dsp:spPr>
        <a:xfrm>
          <a:off x="0" y="2340291"/>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Mass Association of School Committees</a:t>
          </a:r>
        </a:p>
      </dsp:txBody>
      <dsp:txXfrm>
        <a:off x="0" y="2340291"/>
        <a:ext cx="4971824" cy="389667"/>
      </dsp:txXfrm>
    </dsp:sp>
    <dsp:sp modelId="{80A5DE55-7FF5-4035-BFB8-95AB03DAE64D}">
      <dsp:nvSpPr>
        <dsp:cNvPr id="0" name=""/>
        <dsp:cNvSpPr/>
      </dsp:nvSpPr>
      <dsp:spPr>
        <a:xfrm>
          <a:off x="0" y="2729959"/>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296C0-2009-419F-872D-0D8883DF2610}">
      <dsp:nvSpPr>
        <dsp:cNvPr id="0" name=""/>
        <dsp:cNvSpPr/>
      </dsp:nvSpPr>
      <dsp:spPr>
        <a:xfrm>
          <a:off x="0" y="2729959"/>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Mass Advocates for Children</a:t>
          </a:r>
        </a:p>
      </dsp:txBody>
      <dsp:txXfrm>
        <a:off x="0" y="2729959"/>
        <a:ext cx="4971824" cy="389667"/>
      </dsp:txXfrm>
    </dsp:sp>
    <dsp:sp modelId="{0AEC1849-87AA-4DC1-A01C-10FE5A3D21D8}">
      <dsp:nvSpPr>
        <dsp:cNvPr id="0" name=""/>
        <dsp:cNvSpPr/>
      </dsp:nvSpPr>
      <dsp:spPr>
        <a:xfrm>
          <a:off x="0" y="3119626"/>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924C2-CDF9-4F9A-B9EA-8D5420C72CB2}">
      <dsp:nvSpPr>
        <dsp:cNvPr id="0" name=""/>
        <dsp:cNvSpPr/>
      </dsp:nvSpPr>
      <dsp:spPr>
        <a:xfrm>
          <a:off x="0" y="3119626"/>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Mass Down Syndrome Congress</a:t>
          </a:r>
        </a:p>
      </dsp:txBody>
      <dsp:txXfrm>
        <a:off x="0" y="3119626"/>
        <a:ext cx="4971824" cy="389667"/>
      </dsp:txXfrm>
    </dsp:sp>
    <dsp:sp modelId="{F74CB0EC-269D-4D75-913E-776990874F71}">
      <dsp:nvSpPr>
        <dsp:cNvPr id="0" name=""/>
        <dsp:cNvSpPr/>
      </dsp:nvSpPr>
      <dsp:spPr>
        <a:xfrm>
          <a:off x="0" y="3509294"/>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FAD42-676D-4675-B5CD-EC9CC097C2E7}">
      <dsp:nvSpPr>
        <dsp:cNvPr id="0" name=""/>
        <dsp:cNvSpPr/>
      </dsp:nvSpPr>
      <dsp:spPr>
        <a:xfrm>
          <a:off x="0" y="3509294"/>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Advocates for Autism</a:t>
          </a:r>
        </a:p>
      </dsp:txBody>
      <dsp:txXfrm>
        <a:off x="0" y="3509294"/>
        <a:ext cx="4971824" cy="389667"/>
      </dsp:txXfrm>
    </dsp:sp>
    <dsp:sp modelId="{3FF4039D-F322-4091-A6BE-3014B9084235}">
      <dsp:nvSpPr>
        <dsp:cNvPr id="0" name=""/>
        <dsp:cNvSpPr/>
      </dsp:nvSpPr>
      <dsp:spPr>
        <a:xfrm>
          <a:off x="0" y="3898962"/>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7E380-069A-4C66-A81C-35A8C9D833F1}">
      <dsp:nvSpPr>
        <dsp:cNvPr id="0" name=""/>
        <dsp:cNvSpPr/>
      </dsp:nvSpPr>
      <dsp:spPr>
        <a:xfrm>
          <a:off x="0" y="3898962"/>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School Districts</a:t>
          </a:r>
        </a:p>
      </dsp:txBody>
      <dsp:txXfrm>
        <a:off x="0" y="3898962"/>
        <a:ext cx="4971824" cy="389667"/>
      </dsp:txXfrm>
    </dsp:sp>
    <dsp:sp modelId="{E0B693F4-4421-46EE-91CD-775A4BF22BD6}">
      <dsp:nvSpPr>
        <dsp:cNvPr id="0" name=""/>
        <dsp:cNvSpPr/>
      </dsp:nvSpPr>
      <dsp:spPr>
        <a:xfrm>
          <a:off x="0" y="4288629"/>
          <a:ext cx="497182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1601D-5E29-4F85-86CE-DEEEA1592547}">
      <dsp:nvSpPr>
        <dsp:cNvPr id="0" name=""/>
        <dsp:cNvSpPr/>
      </dsp:nvSpPr>
      <dsp:spPr>
        <a:xfrm>
          <a:off x="0" y="4288629"/>
          <a:ext cx="4971824" cy="389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Alumni Students</a:t>
          </a:r>
        </a:p>
      </dsp:txBody>
      <dsp:txXfrm>
        <a:off x="0" y="4288629"/>
        <a:ext cx="4971824" cy="389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94B54-FE53-40C3-B14E-A3E3E473EA96}">
      <dsp:nvSpPr>
        <dsp:cNvPr id="0" name=""/>
        <dsp:cNvSpPr/>
      </dsp:nvSpPr>
      <dsp:spPr>
        <a:xfrm>
          <a:off x="0" y="417"/>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3328D-D99F-460C-B985-DD92B027F9F9}">
      <dsp:nvSpPr>
        <dsp:cNvPr id="0" name=""/>
        <dsp:cNvSpPr/>
      </dsp:nvSpPr>
      <dsp:spPr>
        <a:xfrm>
          <a:off x="0" y="417"/>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Present at Mass Down Syndrome Congress Conference</a:t>
          </a:r>
          <a:endParaRPr lang="en-US" sz="1600" kern="1200"/>
        </a:p>
      </dsp:txBody>
      <dsp:txXfrm>
        <a:off x="0" y="417"/>
        <a:ext cx="5966239" cy="487926"/>
      </dsp:txXfrm>
    </dsp:sp>
    <dsp:sp modelId="{EB1917F3-845D-403E-BB48-136728AFDCD2}">
      <dsp:nvSpPr>
        <dsp:cNvPr id="0" name=""/>
        <dsp:cNvSpPr/>
      </dsp:nvSpPr>
      <dsp:spPr>
        <a:xfrm>
          <a:off x="0" y="488343"/>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20D45-EB4E-48DF-BD55-11956771CD49}">
      <dsp:nvSpPr>
        <dsp:cNvPr id="0" name=""/>
        <dsp:cNvSpPr/>
      </dsp:nvSpPr>
      <dsp:spPr>
        <a:xfrm>
          <a:off x="0" y="488343"/>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Present at State-of-the-Art Conference</a:t>
          </a:r>
          <a:endParaRPr lang="en-US" sz="1600" kern="1200"/>
        </a:p>
      </dsp:txBody>
      <dsp:txXfrm>
        <a:off x="0" y="488343"/>
        <a:ext cx="5966239" cy="487926"/>
      </dsp:txXfrm>
    </dsp:sp>
    <dsp:sp modelId="{12A77CE1-8754-4600-9455-80007C150047}">
      <dsp:nvSpPr>
        <dsp:cNvPr id="0" name=""/>
        <dsp:cNvSpPr/>
      </dsp:nvSpPr>
      <dsp:spPr>
        <a:xfrm>
          <a:off x="0" y="976270"/>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36947-22FF-4608-9117-9601457188B0}">
      <dsp:nvSpPr>
        <dsp:cNvPr id="0" name=""/>
        <dsp:cNvSpPr/>
      </dsp:nvSpPr>
      <dsp:spPr>
        <a:xfrm>
          <a:off x="0" y="976270"/>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Present at Southeast Post Secondary Education Alliance </a:t>
          </a:r>
          <a:endParaRPr lang="en-US" sz="1600" kern="1200"/>
        </a:p>
      </dsp:txBody>
      <dsp:txXfrm>
        <a:off x="0" y="976270"/>
        <a:ext cx="5966239" cy="487926"/>
      </dsp:txXfrm>
    </dsp:sp>
    <dsp:sp modelId="{1D37C740-CE70-4114-B6E5-9D2C03B5949B}">
      <dsp:nvSpPr>
        <dsp:cNvPr id="0" name=""/>
        <dsp:cNvSpPr/>
      </dsp:nvSpPr>
      <dsp:spPr>
        <a:xfrm>
          <a:off x="0" y="1464196"/>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51794-90CC-4CA2-B7A5-8852E6E52B73}">
      <dsp:nvSpPr>
        <dsp:cNvPr id="0" name=""/>
        <dsp:cNvSpPr/>
      </dsp:nvSpPr>
      <dsp:spPr>
        <a:xfrm>
          <a:off x="0" y="1464196"/>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Attend Transition Fairs throughout the state</a:t>
          </a:r>
          <a:endParaRPr lang="en-US" sz="1600" kern="1200"/>
        </a:p>
      </dsp:txBody>
      <dsp:txXfrm>
        <a:off x="0" y="1464196"/>
        <a:ext cx="5966239" cy="487926"/>
      </dsp:txXfrm>
    </dsp:sp>
    <dsp:sp modelId="{C834B7D3-5C36-4456-969B-62D679B1E044}">
      <dsp:nvSpPr>
        <dsp:cNvPr id="0" name=""/>
        <dsp:cNvSpPr/>
      </dsp:nvSpPr>
      <dsp:spPr>
        <a:xfrm>
          <a:off x="0" y="1952123"/>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EDF45-5D6C-43A0-89EF-122ADF6AABE0}">
      <dsp:nvSpPr>
        <dsp:cNvPr id="0" name=""/>
        <dsp:cNvSpPr/>
      </dsp:nvSpPr>
      <dsp:spPr>
        <a:xfrm>
          <a:off x="0" y="1952123"/>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Providing support to new MAIPSE campuses</a:t>
          </a:r>
          <a:endParaRPr lang="en-US" sz="1600" kern="1200"/>
        </a:p>
      </dsp:txBody>
      <dsp:txXfrm>
        <a:off x="0" y="1952123"/>
        <a:ext cx="5966239" cy="487926"/>
      </dsp:txXfrm>
    </dsp:sp>
    <dsp:sp modelId="{0379D604-2FF2-4E31-A789-39BDC2DFF2B9}">
      <dsp:nvSpPr>
        <dsp:cNvPr id="0" name=""/>
        <dsp:cNvSpPr/>
      </dsp:nvSpPr>
      <dsp:spPr>
        <a:xfrm>
          <a:off x="0" y="2440049"/>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98492-2A68-4125-996D-6D3752A8362F}">
      <dsp:nvSpPr>
        <dsp:cNvPr id="0" name=""/>
        <dsp:cNvSpPr/>
      </dsp:nvSpPr>
      <dsp:spPr>
        <a:xfrm>
          <a:off x="0" y="2440049"/>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Communicating with campuses who do not yet have MAIPSE</a:t>
          </a:r>
          <a:endParaRPr lang="en-US" sz="1600" kern="1200"/>
        </a:p>
      </dsp:txBody>
      <dsp:txXfrm>
        <a:off x="0" y="2440049"/>
        <a:ext cx="5966239" cy="487926"/>
      </dsp:txXfrm>
    </dsp:sp>
    <dsp:sp modelId="{CF7DC7EA-4DDE-4F48-95A5-DAECFFC1D2CD}">
      <dsp:nvSpPr>
        <dsp:cNvPr id="0" name=""/>
        <dsp:cNvSpPr/>
      </dsp:nvSpPr>
      <dsp:spPr>
        <a:xfrm>
          <a:off x="0" y="2927976"/>
          <a:ext cx="596623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B13AD-6F34-452F-A82D-DCE83CC138CB}">
      <dsp:nvSpPr>
        <dsp:cNvPr id="0" name=""/>
        <dsp:cNvSpPr/>
      </dsp:nvSpPr>
      <dsp:spPr>
        <a:xfrm>
          <a:off x="0" y="2927976"/>
          <a:ext cx="5966239" cy="487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Creation of new MAIPSE Website </a:t>
          </a:r>
          <a:endParaRPr lang="en-US" sz="1600" kern="1200"/>
        </a:p>
      </dsp:txBody>
      <dsp:txXfrm>
        <a:off x="0" y="2927976"/>
        <a:ext cx="5966239" cy="487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D29CF-0BE3-42A2-8B84-61DCD267E43F}">
      <dsp:nvSpPr>
        <dsp:cNvPr id="0" name=""/>
        <dsp:cNvSpPr/>
      </dsp:nvSpPr>
      <dsp:spPr>
        <a:xfrm rot="5400000">
          <a:off x="-139950" y="144708"/>
          <a:ext cx="833750" cy="55385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1</a:t>
          </a:r>
        </a:p>
      </dsp:txBody>
      <dsp:txXfrm rot="-5400000">
        <a:off x="0" y="281683"/>
        <a:ext cx="553850" cy="279900"/>
      </dsp:txXfrm>
    </dsp:sp>
    <dsp:sp modelId="{542006AE-7ACA-43DF-8944-4AEE93CFE7A5}">
      <dsp:nvSpPr>
        <dsp:cNvPr id="0" name=""/>
        <dsp:cNvSpPr/>
      </dsp:nvSpPr>
      <dsp:spPr>
        <a:xfrm rot="5400000">
          <a:off x="5318455" y="-4759191"/>
          <a:ext cx="555515" cy="10084725"/>
        </a:xfrm>
        <a:prstGeom prst="round2SameRect">
          <a:avLst/>
        </a:prstGeom>
        <a:solidFill>
          <a:srgbClr val="99CCFF">
            <a:alpha val="90000"/>
          </a:srgb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2456" tIns="8255" rIns="8255" bIns="8255" numCol="1" spcCol="1270" anchor="b"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r>
            <a:rPr lang="en-US" sz="1300" kern="1200"/>
            <a:t>Reach out to your DDS Support Broker/Service Coordinator for the guidance around the 5300P code and what is allowable. </a:t>
          </a:r>
        </a:p>
        <a:p>
          <a:pPr marL="114300" lvl="1" indent="-114300" algn="l" defTabSz="577850">
            <a:lnSpc>
              <a:spcPct val="90000"/>
            </a:lnSpc>
            <a:spcBef>
              <a:spcPct val="0"/>
            </a:spcBef>
            <a:spcAft>
              <a:spcPct val="15000"/>
            </a:spcAft>
            <a:buChar char="•"/>
          </a:pPr>
          <a:r>
            <a:rPr lang="en-US" sz="1300" kern="1200"/>
            <a:t>They can also provide some suggestions of programs which are typically funded through 5300P.</a:t>
          </a:r>
        </a:p>
      </dsp:txBody>
      <dsp:txXfrm rot="-5400000">
        <a:off x="553850" y="32532"/>
        <a:ext cx="10057607" cy="501279"/>
      </dsp:txXfrm>
    </dsp:sp>
    <dsp:sp modelId="{D08B18D8-C62F-487A-855D-A69214C5384C}">
      <dsp:nvSpPr>
        <dsp:cNvPr id="0" name=""/>
        <dsp:cNvSpPr/>
      </dsp:nvSpPr>
      <dsp:spPr>
        <a:xfrm rot="5400000">
          <a:off x="-150845" y="1013246"/>
          <a:ext cx="855540" cy="553850"/>
        </a:xfrm>
        <a:prstGeom prst="chevron">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2</a:t>
          </a:r>
        </a:p>
      </dsp:txBody>
      <dsp:txXfrm rot="-5400000">
        <a:off x="0" y="1139326"/>
        <a:ext cx="553850" cy="301690"/>
      </dsp:txXfrm>
    </dsp:sp>
    <dsp:sp modelId="{B4CE8134-219A-4B18-8C61-38E2BEE0DA40}">
      <dsp:nvSpPr>
        <dsp:cNvPr id="0" name=""/>
        <dsp:cNvSpPr/>
      </dsp:nvSpPr>
      <dsp:spPr>
        <a:xfrm rot="5400000">
          <a:off x="5189073" y="-3974786"/>
          <a:ext cx="814280" cy="10084725"/>
        </a:xfrm>
        <a:prstGeom prst="round2SameRect">
          <a:avLst/>
        </a:prstGeom>
        <a:solidFill>
          <a:srgbClr val="33CCFF">
            <a:alpha val="40000"/>
          </a:srgbClr>
        </a:solidFill>
        <a:ln w="12700" cap="flat" cmpd="sng" algn="ctr">
          <a:solidFill>
            <a:schemeClr val="accent5">
              <a:hueOff val="-2430430"/>
              <a:satOff val="-165"/>
              <a:lumOff val="39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b"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77850">
            <a:lnSpc>
              <a:spcPct val="90000"/>
            </a:lnSpc>
            <a:spcBef>
              <a:spcPct val="0"/>
            </a:spcBef>
            <a:spcAft>
              <a:spcPct val="15000"/>
            </a:spcAft>
            <a:buFont typeface="Times New Roman" panose="02020603050405020304" pitchFamily="18" charset="0"/>
            <a:buChar char="•"/>
          </a:pPr>
          <a:r>
            <a:rPr lang="en-US" sz="1300" kern="1200"/>
            <a:t>Identify a program that meets your needs and will address your employment goals.</a:t>
          </a:r>
        </a:p>
        <a:p>
          <a:pPr marL="114300" lvl="1" indent="-114300" algn="l" defTabSz="577850">
            <a:lnSpc>
              <a:spcPct val="90000"/>
            </a:lnSpc>
            <a:spcBef>
              <a:spcPct val="0"/>
            </a:spcBef>
            <a:spcAft>
              <a:spcPct val="15000"/>
            </a:spcAft>
            <a:buFont typeface="Times New Roman" panose="02020603050405020304" pitchFamily="18" charset="0"/>
            <a:buChar char="•"/>
          </a:pPr>
          <a:r>
            <a:rPr lang="en-US" sz="1300" kern="1200"/>
            <a:t>There must be an employment component to the program to apply for funding through 5300P</a:t>
          </a:r>
        </a:p>
        <a:p>
          <a:pPr marL="114300" lvl="1" indent="-114300" algn="l" defTabSz="577850">
            <a:lnSpc>
              <a:spcPct val="90000"/>
            </a:lnSpc>
            <a:spcBef>
              <a:spcPct val="0"/>
            </a:spcBef>
            <a:spcAft>
              <a:spcPct val="15000"/>
            </a:spcAft>
            <a:buFont typeface="Times New Roman" panose="02020603050405020304" pitchFamily="18" charset="0"/>
            <a:buChar char="•"/>
          </a:pPr>
          <a:r>
            <a:rPr lang="en-US" sz="1300" kern="1200"/>
            <a:t>Follow up with your Support/Broker/Service Coordinator and request an application to be submitted for review.</a:t>
          </a:r>
          <a:r>
            <a:rPr lang="en-US" sz="900" kern="1200"/>
            <a:t> </a:t>
          </a:r>
        </a:p>
      </dsp:txBody>
      <dsp:txXfrm rot="-5400000">
        <a:off x="553851" y="700186"/>
        <a:ext cx="10044975" cy="734780"/>
      </dsp:txXfrm>
    </dsp:sp>
    <dsp:sp modelId="{7E4882AD-1FAB-4F19-8012-46B84309B398}">
      <dsp:nvSpPr>
        <dsp:cNvPr id="0" name=""/>
        <dsp:cNvSpPr/>
      </dsp:nvSpPr>
      <dsp:spPr>
        <a:xfrm rot="5400000">
          <a:off x="-118682" y="1742684"/>
          <a:ext cx="791215" cy="553850"/>
        </a:xfrm>
        <a:prstGeom prst="chevron">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3</a:t>
          </a:r>
        </a:p>
      </dsp:txBody>
      <dsp:txXfrm rot="-5400000">
        <a:off x="1" y="1900926"/>
        <a:ext cx="553850" cy="237365"/>
      </dsp:txXfrm>
    </dsp:sp>
    <dsp:sp modelId="{821699B8-D19B-4874-80BB-B10CA7CAFF49}">
      <dsp:nvSpPr>
        <dsp:cNvPr id="0" name=""/>
        <dsp:cNvSpPr/>
      </dsp:nvSpPr>
      <dsp:spPr>
        <a:xfrm rot="5400000">
          <a:off x="5339068" y="-3161215"/>
          <a:ext cx="514289" cy="10084725"/>
        </a:xfrm>
        <a:prstGeom prst="round2SameRect">
          <a:avLst/>
        </a:prstGeom>
        <a:solidFill>
          <a:srgbClr val="66FFCC">
            <a:alpha val="56000"/>
          </a:srgbClr>
        </a:solidFill>
        <a:ln w="12700" cap="flat" cmpd="sng" algn="ctr">
          <a:solidFill>
            <a:schemeClr val="accent5">
              <a:hueOff val="-4860860"/>
              <a:satOff val="-330"/>
              <a:lumOff val="78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t>Your Support Broker/Service Coordinator will submit an application to the regional Self Direction Manager for review. </a:t>
          </a:r>
        </a:p>
      </dsp:txBody>
      <dsp:txXfrm rot="-5400000">
        <a:off x="553850" y="1649109"/>
        <a:ext cx="10059619" cy="464077"/>
      </dsp:txXfrm>
    </dsp:sp>
    <dsp:sp modelId="{7970B40C-9302-42D8-9A4B-DDEAED645730}">
      <dsp:nvSpPr>
        <dsp:cNvPr id="0" name=""/>
        <dsp:cNvSpPr/>
      </dsp:nvSpPr>
      <dsp:spPr>
        <a:xfrm rot="5400000">
          <a:off x="-118682" y="2439959"/>
          <a:ext cx="791215" cy="553850"/>
        </a:xfrm>
        <a:prstGeom prst="chevron">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4</a:t>
          </a:r>
        </a:p>
      </dsp:txBody>
      <dsp:txXfrm rot="-5400000">
        <a:off x="1" y="2598201"/>
        <a:ext cx="553850" cy="237365"/>
      </dsp:txXfrm>
    </dsp:sp>
    <dsp:sp modelId="{9BB62B69-20B7-4B7E-976D-84B9450E66A0}">
      <dsp:nvSpPr>
        <dsp:cNvPr id="0" name=""/>
        <dsp:cNvSpPr/>
      </dsp:nvSpPr>
      <dsp:spPr>
        <a:xfrm rot="5400000">
          <a:off x="5339068" y="-2463940"/>
          <a:ext cx="514289" cy="10084725"/>
        </a:xfrm>
        <a:prstGeom prst="round2SameRect">
          <a:avLst/>
        </a:prstGeom>
        <a:solidFill>
          <a:srgbClr val="66FF99">
            <a:alpha val="40000"/>
          </a:srgbClr>
        </a:solidFill>
        <a:ln w="12700" cap="flat" cmpd="sng" algn="ctr">
          <a:solidFill>
            <a:schemeClr val="accent5">
              <a:hueOff val="-7291290"/>
              <a:satOff val="-496"/>
              <a:lumOff val="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b" anchorCtr="0">
          <a:noAutofit/>
        </a:bodyPr>
        <a:lstStyle/>
        <a:p>
          <a:pPr marL="114300" lvl="1" indent="-114300" algn="l" defTabSz="533400">
            <a:lnSpc>
              <a:spcPct val="90000"/>
            </a:lnSpc>
            <a:spcBef>
              <a:spcPct val="0"/>
            </a:spcBef>
            <a:spcAft>
              <a:spcPct val="15000"/>
            </a:spcAft>
            <a:buChar char="•"/>
          </a:pPr>
          <a:r>
            <a:rPr lang="en-US" sz="1200" kern="1200"/>
            <a:t>The regional Self Direction Manager will send the application to the Post High School Education Review Committee at Central Office for approval.</a:t>
          </a:r>
        </a:p>
        <a:p>
          <a:pPr marL="114300" lvl="1" indent="-114300" algn="l" defTabSz="533400">
            <a:lnSpc>
              <a:spcPct val="90000"/>
            </a:lnSpc>
            <a:spcBef>
              <a:spcPct val="0"/>
            </a:spcBef>
            <a:spcAft>
              <a:spcPct val="15000"/>
            </a:spcAft>
            <a:buChar char="•"/>
          </a:pPr>
          <a:r>
            <a:rPr lang="en-US" sz="1200" kern="1200"/>
            <a:t>The committee will review and reach out to your Support Broker/Service Coordinator with any questions.</a:t>
          </a:r>
        </a:p>
      </dsp:txBody>
      <dsp:txXfrm rot="-5400000">
        <a:off x="553850" y="2346384"/>
        <a:ext cx="10059619" cy="464077"/>
      </dsp:txXfrm>
    </dsp:sp>
    <dsp:sp modelId="{D4B97881-E47F-410E-B778-02C3B01923CD}">
      <dsp:nvSpPr>
        <dsp:cNvPr id="0" name=""/>
        <dsp:cNvSpPr/>
      </dsp:nvSpPr>
      <dsp:spPr>
        <a:xfrm rot="5400000">
          <a:off x="-118682" y="3137234"/>
          <a:ext cx="791215" cy="553850"/>
        </a:xfrm>
        <a:prstGeom prst="chevron">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5</a:t>
          </a:r>
        </a:p>
      </dsp:txBody>
      <dsp:txXfrm rot="-5400000">
        <a:off x="1" y="3295476"/>
        <a:ext cx="553850" cy="237365"/>
      </dsp:txXfrm>
    </dsp:sp>
    <dsp:sp modelId="{AD3A3EF9-837A-4707-A1DD-D3A011325049}">
      <dsp:nvSpPr>
        <dsp:cNvPr id="0" name=""/>
        <dsp:cNvSpPr/>
      </dsp:nvSpPr>
      <dsp:spPr>
        <a:xfrm rot="5400000">
          <a:off x="5339068" y="-1766665"/>
          <a:ext cx="514289" cy="10084725"/>
        </a:xfrm>
        <a:prstGeom prst="round2SameRect">
          <a:avLst/>
        </a:prstGeom>
        <a:solidFill>
          <a:srgbClr val="00FF00">
            <a:alpha val="37000"/>
          </a:srgbClr>
        </a:solidFill>
        <a:ln w="12700" cap="flat" cmpd="sng" algn="ctr">
          <a:solidFill>
            <a:schemeClr val="accent5">
              <a:hueOff val="-9721720"/>
              <a:satOff val="-661"/>
              <a:lumOff val="1569"/>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b" anchorCtr="0">
          <a:noAutofit/>
        </a:bodyPr>
        <a:lstStyle/>
        <a:p>
          <a:pPr marL="114300" lvl="1" indent="-114300" algn="l" defTabSz="533400">
            <a:lnSpc>
              <a:spcPct val="90000"/>
            </a:lnSpc>
            <a:spcBef>
              <a:spcPct val="0"/>
            </a:spcBef>
            <a:spcAft>
              <a:spcPct val="15000"/>
            </a:spcAft>
            <a:buChar char="•"/>
          </a:pPr>
          <a:r>
            <a:rPr lang="en-US" sz="1200" kern="1200"/>
            <a:t>The committee will send a decision letter to the regional Self Direction Manager who will then share it with your Support Broker/Service Coordinator. </a:t>
          </a:r>
        </a:p>
        <a:p>
          <a:pPr marL="114300" lvl="1" indent="-114300" algn="l" defTabSz="533400">
            <a:lnSpc>
              <a:spcPct val="90000"/>
            </a:lnSpc>
            <a:spcBef>
              <a:spcPct val="0"/>
            </a:spcBef>
            <a:spcAft>
              <a:spcPct val="15000"/>
            </a:spcAft>
            <a:buChar char="•"/>
          </a:pPr>
          <a:r>
            <a:rPr lang="en-US" sz="1200" kern="1200"/>
            <a:t>You will receive notification from your Support Broker/Service Coordinator on the committee's decision.</a:t>
          </a:r>
        </a:p>
      </dsp:txBody>
      <dsp:txXfrm rot="-5400000">
        <a:off x="553850" y="3043659"/>
        <a:ext cx="10059619" cy="464077"/>
      </dsp:txXfrm>
    </dsp:sp>
    <dsp:sp modelId="{8A7C95B4-A95B-452F-B702-C6FE50DB7771}">
      <dsp:nvSpPr>
        <dsp:cNvPr id="0" name=""/>
        <dsp:cNvSpPr/>
      </dsp:nvSpPr>
      <dsp:spPr>
        <a:xfrm rot="5400000">
          <a:off x="-118682" y="3834510"/>
          <a:ext cx="791215" cy="553850"/>
        </a:xfrm>
        <a:prstGeom prst="chevron">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STEP 6</a:t>
          </a:r>
        </a:p>
      </dsp:txBody>
      <dsp:txXfrm rot="-5400000">
        <a:off x="1" y="3992752"/>
        <a:ext cx="553850" cy="237365"/>
      </dsp:txXfrm>
    </dsp:sp>
    <dsp:sp modelId="{3FC50BCB-DBC0-4FDC-8B3A-881F2DF0F002}">
      <dsp:nvSpPr>
        <dsp:cNvPr id="0" name=""/>
        <dsp:cNvSpPr/>
      </dsp:nvSpPr>
      <dsp:spPr>
        <a:xfrm rot="5400000">
          <a:off x="5339068" y="-1069389"/>
          <a:ext cx="514289" cy="10084725"/>
        </a:xfrm>
        <a:prstGeom prst="round2SameRect">
          <a:avLst/>
        </a:prstGeom>
        <a:solidFill>
          <a:srgbClr val="33CC33">
            <a:alpha val="57000"/>
          </a:srgbClr>
        </a:solidFill>
        <a:ln w="12700" cap="flat" cmpd="sng" algn="ctr">
          <a:solidFill>
            <a:schemeClr val="accent5">
              <a:hueOff val="-12152150"/>
              <a:satOff val="-826"/>
              <a:lumOff val="196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b" anchorCtr="0">
          <a:noAutofit/>
        </a:bodyPr>
        <a:lstStyle/>
        <a:p>
          <a:pPr marL="114300" lvl="1" indent="-114300" algn="l" defTabSz="533400">
            <a:lnSpc>
              <a:spcPct val="90000"/>
            </a:lnSpc>
            <a:spcBef>
              <a:spcPct val="0"/>
            </a:spcBef>
            <a:spcAft>
              <a:spcPct val="15000"/>
            </a:spcAft>
            <a:buChar char="•"/>
          </a:pPr>
          <a:r>
            <a:rPr lang="en-US" sz="1200" kern="1200"/>
            <a:t>If approved, you have the option of paying the school directly or being reimbursed. If you would like to have DDS pay the school directly, please ensure that there is a W9 on file for them and they are set up as a vendor through the PDP. Your Support Broker/Service Coordinator can help you with this. </a:t>
          </a:r>
        </a:p>
      </dsp:txBody>
      <dsp:txXfrm rot="-5400000">
        <a:off x="553850" y="3740935"/>
        <a:ext cx="10059619" cy="4640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ldefense.com/v3/__https:/anlar.zoom.us/meeting/register/l6dR7rkySxGDC4Xp4w0ASQ*/registration__;Iw!!CPANwP4y!RiAkTGNxiYz9xTYXN25-gTqyWxBK4V_CdCvE9BecEGYLuQ43HeLGvEOpGuaG031LZ4eQwapJqxZbQSNj8Dgll5HSsDay$"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urldefense.com/v3/__https:/anlar.zoom.us/meeting/register/DNeZ8pC6QGaPwPJ3pCuQ2Q*/registration__;Iw!!CPANwP4y!RiAkTGNxiYz9xTYXN25-gTqyWxBK4V_CdCvE9BecEGYLuQ43HeLGvEOpGuaG031LZ4eQwapJqxZbQSNj8Dgll1e-5laE$" TargetMode="External"/><Relationship Id="rId4" Type="http://schemas.openxmlformats.org/officeDocument/2006/relationships/hyperlink" Target="https://urldefense.com/v3/__https:/anlar.zoom.us/meeting/register/BuQPzw_GTomvs1edAsBR7g*/registration__;Iw!!CPANwP4y!RiAkTGNxiYz9xTYXN25-gTqyWxBK4V_CdCvE9BecEGYLuQ43HeLGvEOpGuaG031LZ4eQwapJqxZbQSNj8DgllxkZhCYc$"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B7D555-DB2E-4778-BCBF-6534A26BEB9A}" type="slidenum">
              <a:rPr lang="en-US" smtClean="0"/>
              <a:t>23</a:t>
            </a:fld>
            <a:endParaRPr lang="en-US"/>
          </a:p>
        </p:txBody>
      </p:sp>
    </p:spTree>
    <p:extLst>
      <p:ext uri="{BB962C8B-B14F-4D97-AF65-F5344CB8AC3E}">
        <p14:creationId xmlns:p14="http://schemas.microsoft.com/office/powerpoint/2010/main" val="193120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77C5-3B52-7BAE-439F-9491BE4F1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A79E-9ABF-A6E0-DACE-55525FD5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8A55-D61F-0683-2E98-D924C3ED18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32FDB6-1D76-DC28-E47C-E7F65B1F0B1F}"/>
              </a:ext>
            </a:extLst>
          </p:cNvPr>
          <p:cNvSpPr>
            <a:spLocks noGrp="1"/>
          </p:cNvSpPr>
          <p:nvPr>
            <p:ph type="sldNum" sz="quarter" idx="5"/>
          </p:nvPr>
        </p:nvSpPr>
        <p:spPr/>
        <p:txBody>
          <a:bodyPr/>
          <a:lstStyle/>
          <a:p>
            <a:fld id="{9B6DB38A-5D4A-D140-AE31-7200571C691E}" type="slidenum">
              <a:rPr lang="en-US" smtClean="0"/>
              <a:t>26</a:t>
            </a:fld>
            <a:endParaRPr lang="en-US"/>
          </a:p>
        </p:txBody>
      </p:sp>
    </p:spTree>
    <p:extLst>
      <p:ext uri="{BB962C8B-B14F-4D97-AF65-F5344CB8AC3E}">
        <p14:creationId xmlns:p14="http://schemas.microsoft.com/office/powerpoint/2010/main" val="174523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334587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0431A-0137-367B-8135-F5AC9468A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C941F-5C5F-5778-9451-D779644A2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86F30-53A1-89CA-3FA1-9C8E91BF94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3C5953-9468-2FD2-6A90-923FA564A378}"/>
              </a:ext>
            </a:extLst>
          </p:cNvPr>
          <p:cNvSpPr>
            <a:spLocks noGrp="1"/>
          </p:cNvSpPr>
          <p:nvPr>
            <p:ph type="sldNum" sz="quarter" idx="5"/>
          </p:nvPr>
        </p:nvSpPr>
        <p:spPr/>
        <p:txBody>
          <a:bodyPr/>
          <a:lstStyle/>
          <a:p>
            <a:fld id="{9B6DB38A-5D4A-D140-AE31-7200571C691E}" type="slidenum">
              <a:rPr lang="en-US" smtClean="0"/>
              <a:t>28</a:t>
            </a:fld>
            <a:endParaRPr lang="en-US"/>
          </a:p>
        </p:txBody>
      </p:sp>
    </p:spTree>
    <p:extLst>
      <p:ext uri="{BB962C8B-B14F-4D97-AF65-F5344CB8AC3E}">
        <p14:creationId xmlns:p14="http://schemas.microsoft.com/office/powerpoint/2010/main" val="50434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addition, for students working towards a high school diploma, the IEP Team must discuss and document in the IEP, the student's progress towards attaining the CD in accordance with the placing school district's policy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OOD</a:t>
            </a:r>
          </a:p>
          <a:p>
            <a:r>
              <a:rPr lang="en-US" sz="1200" b="0" i="0" kern="1200">
                <a:solidFill>
                  <a:schemeClr val="tx1"/>
                </a:solidFill>
                <a:effectLst/>
                <a:latin typeface="+mn-lt"/>
                <a:ea typeface="+mn-ea"/>
                <a:cs typeface="+mn-cs"/>
              </a:rPr>
              <a:t>For programs approved by the Massachusetts Department of Elementary and Secondary Education in accordance with 603 CMR 28.09 (the "approved" private and public day and residential programs), the placing public school district may assume that the approved special education school has aligned the school curriculum with the state curriculum frameworks consistent with 603 CMR 28.09(9)(b).</a:t>
            </a:r>
          </a:p>
          <a:p>
            <a:r>
              <a:rPr lang="en-US" sz="1200" b="0" i="0" kern="1200">
                <a:solidFill>
                  <a:schemeClr val="tx1"/>
                </a:solidFill>
                <a:effectLst/>
                <a:latin typeface="+mn-lt"/>
                <a:ea typeface="+mn-ea"/>
                <a:cs typeface="+mn-cs"/>
              </a:rPr>
              <a:t>For unapproved programs, the placing public school district is responsible for confirming that the curricular program of the unapproved school is aligned to the Massachusetts state curriculum frameworks.</a:t>
            </a:r>
          </a:p>
          <a:p>
            <a:r>
              <a:rPr lang="en-US"/>
              <a:t>MCAS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All students who receive a publicly funded special education program must be provided with an opportunity to participate in the MCAS testing program (or alternate assessment) according to the federal special education law and MCAS administration guidelines published by the Department of Elementary and Secondary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Diploma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As in the past, any school, including a public school, an educational collaborative, a private special education school, or other out-of-district education agency may issue a certificate to a publicly funded student. The certificate may recognize achievement, attendance, course completion, or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certificate issued to a publicly funded student by an out-of-district program may only be called a "diploma" and indicate "high school graduation" if the student has met the placing school district's local graduation requirements and its CD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r>
              <a:rPr lang="en-US"/>
              <a:t>CD</a:t>
            </a:r>
          </a:p>
          <a:p>
            <a:r>
              <a:rPr lang="en-US" sz="1200" b="0" i="0" kern="1200">
                <a:solidFill>
                  <a:schemeClr val="tx1"/>
                </a:solidFill>
                <a:effectLst/>
                <a:latin typeface="+mn-lt"/>
                <a:ea typeface="+mn-ea"/>
                <a:cs typeface="+mn-cs"/>
              </a:rPr>
              <a:t>With respect to the CD requirement: the CD cannot be awarded by the out-of-district placement; rather, only the placing public school district may award a student the CD based on the requirements in its CD policy. By placing the student in an out-of-district program, the placing school district should confirm that the out-of-district placement is able to provide a program sufficient to meet its CD policy. At the annual IEP meeting, the IEP team should discuss the student's progress towards the district's CD requirement. Once the student has attained the district's CD requirement, the out-of-district placement should communicate that fact to the IEP Team and the placing school district. The placing district and out-of-district placement should collaborate to determine the technical details for how the CD will be documented, including the process for the placing school district to confer the CD upon the student.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Considerations for Students with Disabilities and English Learners</a:t>
            </a:r>
          </a:p>
          <a:p>
            <a:r>
              <a:rPr lang="en-US" sz="1200" b="0" i="0" kern="1200">
                <a:solidFill>
                  <a:schemeClr val="tx1"/>
                </a:solidFill>
                <a:effectLst/>
                <a:latin typeface="+mn-lt"/>
                <a:ea typeface="+mn-ea"/>
                <a:cs typeface="+mn-cs"/>
              </a:rPr>
              <a:t>When creating a CD policy and implementing the updated requirements, it is essential that districts consider how they apply to various student groups to promote equitable access and support.</a:t>
            </a:r>
          </a:p>
          <a:p>
            <a:endParaRPr lang="en-US"/>
          </a:p>
          <a:p>
            <a:r>
              <a:rPr lang="en-US"/>
              <a:t>District CD Policy</a:t>
            </a:r>
          </a:p>
          <a:p>
            <a:r>
              <a:rPr lang="en-US" sz="1200" b="0" i="0" kern="1200">
                <a:solidFill>
                  <a:schemeClr val="tx1"/>
                </a:solidFill>
                <a:effectLst/>
                <a:latin typeface="+mn-lt"/>
                <a:ea typeface="+mn-ea"/>
                <a:cs typeface="+mn-cs"/>
              </a:rPr>
              <a:t>As described in the regulations, each district is required to develop a CD policy. The district’s CD policy must be approved by the district’s governing body (i.e., local school committee or board of trustees). Districts must have their policy for the class of 2026 approved and submitted to DESE no later than December 31, 2025</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Change of Placement/Disputes</a:t>
            </a:r>
          </a:p>
          <a:p>
            <a:r>
              <a:rPr lang="en-US" sz="1200" b="0" i="0" kern="1200">
                <a:solidFill>
                  <a:schemeClr val="tx1"/>
                </a:solidFill>
                <a:effectLst/>
                <a:latin typeface="+mn-lt"/>
                <a:ea typeface="+mn-ea"/>
                <a:cs typeface="+mn-cs"/>
              </a:rPr>
              <a:t>Because receipt of the high school diploma ends a student's eligibility for special education and related services, the parent or student with decision-making authority may invoke due process protections under IDEA by requesting a hearing or other dispute resolution procedures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 parent or student with decision-making authority may not unilaterally "refuse" a diploma for which all requirements have been met. They may, however, reject the final IEP on the basis that the student did not receive FAPE. If this occurs, the student and district have opportunities to resolve the disagreement through mediation or formal dispute resolution procedures under the IDEA.</a:t>
            </a:r>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29</a:t>
            </a:fld>
            <a:endParaRPr lang="en-US"/>
          </a:p>
        </p:txBody>
      </p:sp>
    </p:spTree>
    <p:extLst>
      <p:ext uri="{BB962C8B-B14F-4D97-AF65-F5344CB8AC3E}">
        <p14:creationId xmlns:p14="http://schemas.microsoft.com/office/powerpoint/2010/main" val="359378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42424"/>
                </a:solidFill>
                <a:hlinkClick r:id="rId3"/>
              </a:rPr>
              <a:t>Register for October 15</a:t>
            </a:r>
            <a:r>
              <a:rPr lang="en-US"/>
              <a:t> | 11:30 AM – 1:00 PM ET </a:t>
            </a:r>
          </a:p>
          <a:p>
            <a:r>
              <a:rPr lang="en-US">
                <a:solidFill>
                  <a:srgbClr val="242424"/>
                </a:solidFill>
                <a:hlinkClick r:id="rId4"/>
              </a:rPr>
              <a:t>Register for January 22</a:t>
            </a:r>
            <a:r>
              <a:rPr lang="en-US"/>
              <a:t> | 10:00 AM – 11:30 AM ET</a:t>
            </a:r>
          </a:p>
          <a:p>
            <a:r>
              <a:rPr lang="en-US">
                <a:hlinkClick r:id="rId5"/>
              </a:rPr>
              <a:t>Register for March 25</a:t>
            </a:r>
            <a:r>
              <a:rPr lang="en-US"/>
              <a:t> | 1:00 PM – 2:30 PM ET</a:t>
            </a:r>
          </a:p>
        </p:txBody>
      </p:sp>
      <p:sp>
        <p:nvSpPr>
          <p:cNvPr id="4" name="Slide Number Placeholder 3"/>
          <p:cNvSpPr>
            <a:spLocks noGrp="1"/>
          </p:cNvSpPr>
          <p:nvPr>
            <p:ph type="sldNum" sz="quarter" idx="5"/>
          </p:nvPr>
        </p:nvSpPr>
        <p:spPr/>
        <p:txBody>
          <a:bodyPr/>
          <a:lstStyle/>
          <a:p>
            <a:fld id="{9B6DB38A-5D4A-D140-AE31-7200571C691E}" type="slidenum">
              <a:rPr lang="en-US" smtClean="0"/>
              <a:t>34</a:t>
            </a:fld>
            <a:endParaRPr lang="en-US"/>
          </a:p>
        </p:txBody>
      </p:sp>
    </p:spTree>
    <p:extLst>
      <p:ext uri="{BB962C8B-B14F-4D97-AF65-F5344CB8AC3E}">
        <p14:creationId xmlns:p14="http://schemas.microsoft.com/office/powerpoint/2010/main" val="3910646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0453-AB24-5206-CE30-E5F7246D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A209-D53A-8034-2E3D-E16CEA242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5F461-9A14-F7A1-57D6-B2AC79C7A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AA63E-511C-88B7-AF29-411E2646AC66}"/>
              </a:ext>
            </a:extLst>
          </p:cNvPr>
          <p:cNvSpPr>
            <a:spLocks noGrp="1"/>
          </p:cNvSpPr>
          <p:nvPr>
            <p:ph type="sldNum" sz="quarter" idx="5"/>
          </p:nvPr>
        </p:nvSpPr>
        <p:spPr/>
        <p:txBody>
          <a:bodyPr/>
          <a:lstStyle/>
          <a:p>
            <a:fld id="{9B6DB38A-5D4A-D140-AE31-7200571C691E}" type="slidenum">
              <a:rPr lang="en-US" smtClean="0"/>
              <a:t>37</a:t>
            </a:fld>
            <a:endParaRPr lang="en-US"/>
          </a:p>
        </p:txBody>
      </p:sp>
    </p:spTree>
    <p:extLst>
      <p:ext uri="{BB962C8B-B14F-4D97-AF65-F5344CB8AC3E}">
        <p14:creationId xmlns:p14="http://schemas.microsoft.com/office/powerpoint/2010/main" val="323234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49</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51</a:t>
            </a:fld>
            <a:endParaRPr lang="en-US"/>
          </a:p>
        </p:txBody>
      </p:sp>
    </p:spTree>
    <p:extLst>
      <p:ext uri="{BB962C8B-B14F-4D97-AF65-F5344CB8AC3E}">
        <p14:creationId xmlns:p14="http://schemas.microsoft.com/office/powerpoint/2010/main" val="341145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https://forms.office.com/Pages/ResponsePage.aspx?id=Fh2GPrdIDkqYBowE2Bt7KrexNIXVoEdPhsHF1JPBZAxUNkg0M1U3RFJFTk9LU05CV0gyRFo4SjRJOC4u</a:t>
            </a:r>
          </a:p>
        </p:txBody>
      </p:sp>
      <p:sp>
        <p:nvSpPr>
          <p:cNvPr id="4" name="Slide Number Placeholder 3"/>
          <p:cNvSpPr>
            <a:spLocks noGrp="1"/>
          </p:cNvSpPr>
          <p:nvPr>
            <p:ph type="sldNum" sz="quarter" idx="5"/>
          </p:nvPr>
        </p:nvSpPr>
        <p:spPr/>
        <p:txBody>
          <a:bodyPr/>
          <a:lstStyle/>
          <a:p>
            <a:fld id="{9B6DB38A-5D4A-D140-AE31-7200571C691E}" type="slidenum">
              <a:rPr lang="en-US" smtClean="0"/>
              <a:t>3</a:t>
            </a:fld>
            <a:endParaRPr lang="en-US"/>
          </a:p>
        </p:txBody>
      </p:sp>
    </p:spTree>
    <p:extLst>
      <p:ext uri="{BB962C8B-B14F-4D97-AF65-F5344CB8AC3E}">
        <p14:creationId xmlns:p14="http://schemas.microsoft.com/office/powerpoint/2010/main" val="379146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4</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a:t>
            </a:fld>
            <a:endParaRPr lang="en-US"/>
          </a:p>
        </p:txBody>
      </p:sp>
    </p:spTree>
    <p:extLst>
      <p:ext uri="{BB962C8B-B14F-4D97-AF65-F5344CB8AC3E}">
        <p14:creationId xmlns:p14="http://schemas.microsoft.com/office/powerpoint/2010/main" val="76375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solidFill>
                <a:srgbClr val="1E4782"/>
              </a:solidFill>
            </a:endParaRPr>
          </a:p>
        </p:txBody>
      </p:sp>
      <p:sp>
        <p:nvSpPr>
          <p:cNvPr id="4" name="Slide Number Placeholder 3"/>
          <p:cNvSpPr>
            <a:spLocks noGrp="1"/>
          </p:cNvSpPr>
          <p:nvPr>
            <p:ph type="sldNum" sz="quarter" idx="5"/>
          </p:nvPr>
        </p:nvSpPr>
        <p:spPr/>
        <p:txBody>
          <a:bodyPr/>
          <a:lstStyle/>
          <a:p>
            <a:fld id="{9B6DB38A-5D4A-D140-AE31-7200571C691E}" type="slidenum">
              <a:rPr lang="en-US" smtClean="0"/>
              <a:t>6</a:t>
            </a:fld>
            <a:endParaRPr lang="en-US"/>
          </a:p>
        </p:txBody>
      </p:sp>
    </p:spTree>
    <p:extLst>
      <p:ext uri="{BB962C8B-B14F-4D97-AF65-F5344CB8AC3E}">
        <p14:creationId xmlns:p14="http://schemas.microsoft.com/office/powerpoint/2010/main" val="402857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DESE Accepted but Not Yet Enrolled Technical Assistance Guidance (2020): https://www.doe.mass.edu/sped/advisories/2020-3ta.html </a:t>
            </a:r>
          </a:p>
          <a:p>
            <a:pPr marL="171450" indent="-171450">
              <a:buFont typeface="Arial"/>
              <a:buChar char="•"/>
            </a:pPr>
            <a:r>
              <a:rPr lang="en-US"/>
              <a:t>This guide outlines the suggested IEP process that should be undertaken as soon as the METCO applicant has accepted their offer of admission from the METCO district but has yet to be enrolled, particularly when student needs are complex so that service equivalencies in the METCO district may be identified prior to enrollment and a temporary plan implemented upon enrollment . </a:t>
            </a:r>
          </a:p>
        </p:txBody>
      </p:sp>
      <p:sp>
        <p:nvSpPr>
          <p:cNvPr id="4" name="Slide Number Placeholder 3"/>
          <p:cNvSpPr>
            <a:spLocks noGrp="1"/>
          </p:cNvSpPr>
          <p:nvPr>
            <p:ph type="sldNum" sz="quarter" idx="5"/>
          </p:nvPr>
        </p:nvSpPr>
        <p:spPr/>
        <p:txBody>
          <a:bodyPr/>
          <a:lstStyle/>
          <a:p>
            <a:fld id="{9B6DB38A-5D4A-D140-AE31-7200571C691E}" type="slidenum">
              <a:rPr lang="en-US" smtClean="0"/>
              <a:t>7</a:t>
            </a:fld>
            <a:endParaRPr lang="en-US"/>
          </a:p>
        </p:txBody>
      </p:sp>
    </p:spTree>
    <p:extLst>
      <p:ext uri="{BB962C8B-B14F-4D97-AF65-F5344CB8AC3E}">
        <p14:creationId xmlns:p14="http://schemas.microsoft.com/office/powerpoint/2010/main" val="273851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3A491-1AF1-5BEC-4E55-D466A8838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2FB4A-1A28-D3F8-C61A-725941A19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F6B48-F1A1-23A5-8CE1-D2F9AD438B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D2115-9E27-0608-145F-59A701E8EF09}"/>
              </a:ext>
            </a:extLst>
          </p:cNvPr>
          <p:cNvSpPr>
            <a:spLocks noGrp="1"/>
          </p:cNvSpPr>
          <p:nvPr>
            <p:ph type="sldNum" sz="quarter" idx="5"/>
          </p:nvPr>
        </p:nvSpPr>
        <p:spPr/>
        <p:txBody>
          <a:bodyPr/>
          <a:lstStyle/>
          <a:p>
            <a:fld id="{9B6DB38A-5D4A-D140-AE31-7200571C691E}" type="slidenum">
              <a:rPr lang="en-US" smtClean="0"/>
              <a:t>10</a:t>
            </a:fld>
            <a:endParaRPr lang="en-US"/>
          </a:p>
        </p:txBody>
      </p:sp>
    </p:spTree>
    <p:extLst>
      <p:ext uri="{BB962C8B-B14F-4D97-AF65-F5344CB8AC3E}">
        <p14:creationId xmlns:p14="http://schemas.microsoft.com/office/powerpoint/2010/main" val="222037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B7D555-DB2E-4778-BCBF-6534A26BEB9A}" type="slidenum">
              <a:rPr lang="en-US" smtClean="0"/>
              <a:t>16</a:t>
            </a:fld>
            <a:endParaRPr lang="en-US"/>
          </a:p>
        </p:txBody>
      </p:sp>
    </p:spTree>
    <p:extLst>
      <p:ext uri="{BB962C8B-B14F-4D97-AF65-F5344CB8AC3E}">
        <p14:creationId xmlns:p14="http://schemas.microsoft.com/office/powerpoint/2010/main" val="302423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B7D555-DB2E-4778-BCBF-6534A26BEB9A}" type="slidenum">
              <a:rPr lang="en-US" smtClean="0"/>
              <a:t>20</a:t>
            </a:fld>
            <a:endParaRPr lang="en-US"/>
          </a:p>
        </p:txBody>
      </p:sp>
    </p:spTree>
    <p:extLst>
      <p:ext uri="{BB962C8B-B14F-4D97-AF65-F5344CB8AC3E}">
        <p14:creationId xmlns:p14="http://schemas.microsoft.com/office/powerpoint/2010/main" val="2360998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0120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A2718-6579-AE77-F376-F88D92611416}"/>
              </a:ext>
            </a:extLst>
          </p:cNvPr>
          <p:cNvSpPr>
            <a:spLocks noGrp="1"/>
          </p:cNvSpPr>
          <p:nvPr>
            <p:ph type="dt" sz="half" idx="10"/>
          </p:nvPr>
        </p:nvSpPr>
        <p:spPr/>
        <p:txBody>
          <a:bodyPr/>
          <a:lstStyle/>
          <a:p>
            <a:fld id="{1723A636-F4B0-4CF9-BD6A-2083EF3DE099}" type="datetimeFigureOut">
              <a:rPr lang="en-US" smtClean="0"/>
              <a:t>10/8/2025</a:t>
            </a:fld>
            <a:endParaRPr lang="en-US"/>
          </a:p>
        </p:txBody>
      </p:sp>
      <p:sp>
        <p:nvSpPr>
          <p:cNvPr id="3" name="Footer Placeholder 2">
            <a:extLst>
              <a:ext uri="{FF2B5EF4-FFF2-40B4-BE49-F238E27FC236}">
                <a16:creationId xmlns:a16="http://schemas.microsoft.com/office/drawing/2014/main" id="{AEDFB1FF-7B25-C7E3-58B7-5A903BD31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134BB-E1CE-5649-B4DB-A073C9127CB4}"/>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10768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B4EF-879F-C516-0623-5EC163B28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96CD6-2F8B-C57A-689C-0E49F90DEA75}"/>
              </a:ext>
            </a:extLst>
          </p:cNvPr>
          <p:cNvSpPr>
            <a:spLocks noGrp="1"/>
          </p:cNvSpPr>
          <p:nvPr>
            <p:ph type="dt" sz="half" idx="10"/>
          </p:nvPr>
        </p:nvSpPr>
        <p:spPr/>
        <p:txBody>
          <a:bodyPr/>
          <a:lstStyle/>
          <a:p>
            <a:fld id="{1723A636-F4B0-4CF9-BD6A-2083EF3DE099}" type="datetimeFigureOut">
              <a:rPr lang="en-US" smtClean="0"/>
              <a:t>10/8/2025</a:t>
            </a:fld>
            <a:endParaRPr lang="en-US"/>
          </a:p>
        </p:txBody>
      </p:sp>
      <p:sp>
        <p:nvSpPr>
          <p:cNvPr id="4" name="Footer Placeholder 3">
            <a:extLst>
              <a:ext uri="{FF2B5EF4-FFF2-40B4-BE49-F238E27FC236}">
                <a16:creationId xmlns:a16="http://schemas.microsoft.com/office/drawing/2014/main" id="{D73FBEB5-5653-F2A3-0E81-216A716A2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D90EF-BCCC-4358-1874-632DE2D16397}"/>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9622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030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
        <p:cNvGrpSpPr/>
        <p:nvPr/>
      </p:nvGrpSpPr>
      <p:grpSpPr>
        <a:xfrm>
          <a:off x="0" y="0"/>
          <a:ext cx="0" cy="0"/>
          <a:chOff x="0" y="0"/>
          <a:chExt cx="0" cy="0"/>
        </a:xfrm>
      </p:grpSpPr>
      <p:pic>
        <p:nvPicPr>
          <p:cNvPr id="17" name="Google Shape;17;p9" descr="A picture containing person, child, little, indoor&#10;&#10;Description automatically generated"/>
          <p:cNvPicPr preferRelativeResize="0"/>
          <p:nvPr/>
        </p:nvPicPr>
        <p:blipFill rotWithShape="1">
          <a:blip r:embed="rId2">
            <a:alphaModFix/>
          </a:blip>
          <a:srcRect b="-1"/>
          <a:stretch/>
        </p:blipFill>
        <p:spPr>
          <a:xfrm flipH="1">
            <a:off x="-2" y="0"/>
            <a:ext cx="12191999" cy="6857999"/>
          </a:xfrm>
          <a:prstGeom prst="rect">
            <a:avLst/>
          </a:prstGeom>
          <a:noFill/>
          <a:ln>
            <a:noFill/>
          </a:ln>
        </p:spPr>
      </p:pic>
      <p:sp>
        <p:nvSpPr>
          <p:cNvPr id="18" name="Google Shape;18;p9"/>
          <p:cNvSpPr/>
          <p:nvPr/>
        </p:nvSpPr>
        <p:spPr>
          <a:xfrm rot="-5400000" flipH="1">
            <a:off x="-339096" y="680753"/>
            <a:ext cx="6134450" cy="5456258"/>
          </a:xfrm>
          <a:prstGeom prst="round2SameRect">
            <a:avLst>
              <a:gd name="adj1" fmla="val 0"/>
              <a:gd name="adj2" fmla="val 4991"/>
            </a:avLst>
          </a:prstGeom>
          <a:solidFill>
            <a:srgbClr val="1D4882">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txBox="1">
            <a:spLocks noGrp="1"/>
          </p:cNvSpPr>
          <p:nvPr>
            <p:ph type="title"/>
          </p:nvPr>
        </p:nvSpPr>
        <p:spPr>
          <a:xfrm>
            <a:off x="266282" y="542610"/>
            <a:ext cx="4908619" cy="29743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266282" y="3840476"/>
            <a:ext cx="4908619" cy="23666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1" name="Google Shape;21;p9"/>
          <p:cNvCxnSpPr/>
          <p:nvPr/>
        </p:nvCxnSpPr>
        <p:spPr>
          <a:xfrm>
            <a:off x="266282" y="3679116"/>
            <a:ext cx="4908619" cy="0"/>
          </a:xfrm>
          <a:prstGeom prst="straightConnector1">
            <a:avLst/>
          </a:prstGeom>
          <a:noFill/>
          <a:ln w="19050" cap="flat" cmpd="sng">
            <a:solidFill>
              <a:srgbClr val="F2BF4C"/>
            </a:solidFill>
            <a:prstDash val="solid"/>
            <a:miter lim="800000"/>
            <a:headEnd type="none" w="sm" len="sm"/>
            <a:tailEnd type="none" w="sm" len="sm"/>
          </a:ln>
        </p:spPr>
      </p:cxnSp>
      <p:pic>
        <p:nvPicPr>
          <p:cNvPr id="22" name="Google Shape;22;p9"/>
          <p:cNvPicPr preferRelativeResize="0"/>
          <p:nvPr/>
        </p:nvPicPr>
        <p:blipFill rotWithShape="1">
          <a:blip r:embed="rId3">
            <a:alphaModFix/>
          </a:blip>
          <a:srcRect/>
          <a:stretch/>
        </p:blipFill>
        <p:spPr>
          <a:xfrm>
            <a:off x="9084725" y="5690725"/>
            <a:ext cx="2836823" cy="78537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sp>
        <p:nvSpPr>
          <p:cNvPr id="24" name="Google Shape;24;p11"/>
          <p:cNvSpPr/>
          <p:nvPr/>
        </p:nvSpPr>
        <p:spPr>
          <a:xfrm rot="5400000">
            <a:off x="5395173" y="-5035012"/>
            <a:ext cx="966223" cy="11756571"/>
          </a:xfrm>
          <a:prstGeom prst="round2SameRect">
            <a:avLst>
              <a:gd name="adj1" fmla="val 16667"/>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1"/>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1"/>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1"/>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200"/>
              <a:buNone/>
              <a:defRPr sz="1200">
                <a:latin typeface="Arial"/>
                <a:ea typeface="Arial"/>
                <a:cs typeface="Arial"/>
                <a:sym typeface="Arial"/>
              </a:defRPr>
            </a:lvl2pPr>
            <a:lvl3pPr lvl="2" algn="l">
              <a:lnSpc>
                <a:spcPct val="100000"/>
              </a:lnSpc>
              <a:spcBef>
                <a:spcPts val="0"/>
              </a:spcBef>
              <a:spcAft>
                <a:spcPts val="0"/>
              </a:spcAft>
              <a:buSzPts val="1200"/>
              <a:buNone/>
              <a:defRPr sz="1200">
                <a:latin typeface="Arial"/>
                <a:ea typeface="Arial"/>
                <a:cs typeface="Arial"/>
                <a:sym typeface="Arial"/>
              </a:defRPr>
            </a:lvl3pPr>
            <a:lvl4pPr lvl="3" algn="l">
              <a:lnSpc>
                <a:spcPct val="100000"/>
              </a:lnSpc>
              <a:spcBef>
                <a:spcPts val="0"/>
              </a:spcBef>
              <a:spcAft>
                <a:spcPts val="0"/>
              </a:spcAft>
              <a:buSzPts val="1200"/>
              <a:buNone/>
              <a:defRPr sz="1200">
                <a:latin typeface="Arial"/>
                <a:ea typeface="Arial"/>
                <a:cs typeface="Arial"/>
                <a:sym typeface="Arial"/>
              </a:defRPr>
            </a:lvl4pPr>
            <a:lvl5pPr lvl="4" algn="l">
              <a:lnSpc>
                <a:spcPct val="100000"/>
              </a:lnSpc>
              <a:spcBef>
                <a:spcPts val="0"/>
              </a:spcBef>
              <a:spcAft>
                <a:spcPts val="0"/>
              </a:spcAft>
              <a:buSzPts val="1200"/>
              <a:buNone/>
              <a:defRPr sz="1200">
                <a:latin typeface="Arial"/>
                <a:ea typeface="Arial"/>
                <a:cs typeface="Arial"/>
                <a:sym typeface="Arial"/>
              </a:defRPr>
            </a:lvl5pPr>
            <a:lvl6pPr lvl="5" algn="l">
              <a:lnSpc>
                <a:spcPct val="100000"/>
              </a:lnSpc>
              <a:spcBef>
                <a:spcPts val="0"/>
              </a:spcBef>
              <a:spcAft>
                <a:spcPts val="0"/>
              </a:spcAft>
              <a:buSzPts val="1200"/>
              <a:buNone/>
              <a:defRPr sz="1200">
                <a:latin typeface="Arial"/>
                <a:ea typeface="Arial"/>
                <a:cs typeface="Arial"/>
                <a:sym typeface="Arial"/>
              </a:defRPr>
            </a:lvl6pPr>
            <a:lvl7pPr lvl="6" algn="l">
              <a:lnSpc>
                <a:spcPct val="100000"/>
              </a:lnSpc>
              <a:spcBef>
                <a:spcPts val="0"/>
              </a:spcBef>
              <a:spcAft>
                <a:spcPts val="0"/>
              </a:spcAft>
              <a:buSzPts val="1200"/>
              <a:buNone/>
              <a:defRPr sz="1200">
                <a:latin typeface="Arial"/>
                <a:ea typeface="Arial"/>
                <a:cs typeface="Arial"/>
                <a:sym typeface="Arial"/>
              </a:defRPr>
            </a:lvl7pPr>
            <a:lvl8pPr lvl="7" algn="l">
              <a:lnSpc>
                <a:spcPct val="100000"/>
              </a:lnSpc>
              <a:spcBef>
                <a:spcPts val="0"/>
              </a:spcBef>
              <a:spcAft>
                <a:spcPts val="0"/>
              </a:spcAft>
              <a:buSzPts val="1200"/>
              <a:buNone/>
              <a:defRPr sz="1200">
                <a:latin typeface="Arial"/>
                <a:ea typeface="Arial"/>
                <a:cs typeface="Arial"/>
                <a:sym typeface="Arial"/>
              </a:defRPr>
            </a:lvl8pPr>
            <a:lvl9pPr lvl="8" algn="l">
              <a:lnSpc>
                <a:spcPct val="100000"/>
              </a:lnSpc>
              <a:spcBef>
                <a:spcPts val="0"/>
              </a:spcBef>
              <a:spcAft>
                <a:spcPts val="0"/>
              </a:spcAft>
              <a:buSzPts val="1200"/>
              <a:buNone/>
              <a:defRPr sz="1200">
                <a:latin typeface="Arial"/>
                <a:ea typeface="Arial"/>
                <a:cs typeface="Arial"/>
                <a:sym typeface="Arial"/>
              </a:defRPr>
            </a:lvl9pPr>
          </a:lstStyle>
          <a:p>
            <a:endParaRPr/>
          </a:p>
        </p:txBody>
      </p:sp>
      <p:pic>
        <p:nvPicPr>
          <p:cNvPr id="30" name="Google Shape;30;p11"/>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12" descr="A group of children sitting in a classroom&#10;&#10;Description automatically generated with low confidence"/>
          <p:cNvPicPr preferRelativeResize="0"/>
          <p:nvPr/>
        </p:nvPicPr>
        <p:blipFill rotWithShape="1">
          <a:blip r:embed="rId2">
            <a:alphaModFix/>
          </a:blip>
          <a:srcRect t="-1"/>
          <a:stretch/>
        </p:blipFill>
        <p:spPr>
          <a:xfrm>
            <a:off x="-3" y="0"/>
            <a:ext cx="12192000" cy="6858000"/>
          </a:xfrm>
          <a:prstGeom prst="rect">
            <a:avLst/>
          </a:prstGeom>
          <a:noFill/>
          <a:ln>
            <a:noFill/>
          </a:ln>
        </p:spPr>
      </p:pic>
      <p:sp>
        <p:nvSpPr>
          <p:cNvPr id="33" name="Google Shape;33;p12"/>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2"/>
          <p:cNvSpPr/>
          <p:nvPr/>
        </p:nvSpPr>
        <p:spPr>
          <a:xfrm rot="5400000" flipH="1">
            <a:off x="2884767" y="-2524601"/>
            <a:ext cx="1820329" cy="7589857"/>
          </a:xfrm>
          <a:prstGeom prst="round2SameRect">
            <a:avLst>
              <a:gd name="adj1" fmla="val 12251"/>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2"/>
          <p:cNvSpPr txBox="1">
            <a:spLocks noGrp="1"/>
          </p:cNvSpPr>
          <p:nvPr>
            <p:ph type="ctrTitle"/>
          </p:nvPr>
        </p:nvSpPr>
        <p:spPr>
          <a:xfrm>
            <a:off x="251212"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2"/>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38" name="Google Shape;38;p12"/>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Google Shape;40;p13"/>
          <p:cNvSpPr/>
          <p:nvPr/>
        </p:nvSpPr>
        <p:spPr>
          <a:xfrm rot="5400000">
            <a:off x="5395173" y="-5035012"/>
            <a:ext cx="966223" cy="11756571"/>
          </a:xfrm>
          <a:prstGeom prst="round2SameRect">
            <a:avLst>
              <a:gd name="adj1" fmla="val 16667"/>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3"/>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3"/>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3"/>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46" name="Google Shape;46;p13"/>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
        <p:cNvGrpSpPr/>
        <p:nvPr/>
      </p:nvGrpSpPr>
      <p:grpSpPr>
        <a:xfrm>
          <a:off x="0" y="0"/>
          <a:ext cx="0" cy="0"/>
          <a:chOff x="0" y="0"/>
          <a:chExt cx="0" cy="0"/>
        </a:xfrm>
      </p:grpSpPr>
      <p:sp>
        <p:nvSpPr>
          <p:cNvPr id="48" name="Google Shape;48;p15"/>
          <p:cNvSpPr/>
          <p:nvPr/>
        </p:nvSpPr>
        <p:spPr>
          <a:xfrm rot="5400000">
            <a:off x="5395173" y="-5035012"/>
            <a:ext cx="966223" cy="11756571"/>
          </a:xfrm>
          <a:prstGeom prst="round2SameRect">
            <a:avLst>
              <a:gd name="adj1" fmla="val 16667"/>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5"/>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5"/>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5"/>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5"/>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54" name="Google Shape;54;p15"/>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5"/>
        <p:cNvGrpSpPr/>
        <p:nvPr/>
      </p:nvGrpSpPr>
      <p:grpSpPr>
        <a:xfrm>
          <a:off x="0" y="0"/>
          <a:ext cx="0" cy="0"/>
          <a:chOff x="0" y="0"/>
          <a:chExt cx="0" cy="0"/>
        </a:xfrm>
      </p:grpSpPr>
      <p:pic>
        <p:nvPicPr>
          <p:cNvPr id="56" name="Google Shape;56;p14" descr="A group of kids sitting around a table&#10;&#10;Description automatically generated with medium confidence"/>
          <p:cNvPicPr preferRelativeResize="0"/>
          <p:nvPr/>
        </p:nvPicPr>
        <p:blipFill rotWithShape="1">
          <a:blip r:embed="rId2">
            <a:alphaModFix/>
          </a:blip>
          <a:srcRect/>
          <a:stretch/>
        </p:blipFill>
        <p:spPr>
          <a:xfrm flipH="1">
            <a:off x="-2" y="-1"/>
            <a:ext cx="12192001" cy="6858001"/>
          </a:xfrm>
          <a:prstGeom prst="rect">
            <a:avLst/>
          </a:prstGeom>
          <a:noFill/>
          <a:ln>
            <a:noFill/>
          </a:ln>
        </p:spPr>
      </p:pic>
      <p:sp>
        <p:nvSpPr>
          <p:cNvPr id="57" name="Google Shape;57;p14"/>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4"/>
          <p:cNvSpPr/>
          <p:nvPr/>
        </p:nvSpPr>
        <p:spPr>
          <a:xfrm rot="-5400000" flipH="1">
            <a:off x="7486909" y="-2524601"/>
            <a:ext cx="1820329" cy="7589857"/>
          </a:xfrm>
          <a:prstGeom prst="round2SameRect">
            <a:avLst>
              <a:gd name="adj1" fmla="val 10043"/>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4"/>
          <p:cNvSpPr txBox="1">
            <a:spLocks noGrp="1"/>
          </p:cNvSpPr>
          <p:nvPr>
            <p:ph type="ctrTitle"/>
          </p:nvPr>
        </p:nvSpPr>
        <p:spPr>
          <a:xfrm>
            <a:off x="4853354"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Arial"/>
              <a:buNone/>
              <a:defRPr sz="5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4"/>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62" name="Google Shape;62;p14"/>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
        <p:cNvGrpSpPr/>
        <p:nvPr/>
      </p:nvGrpSpPr>
      <p:grpSpPr>
        <a:xfrm>
          <a:off x="0" y="0"/>
          <a:ext cx="0" cy="0"/>
          <a:chOff x="0" y="0"/>
          <a:chExt cx="0" cy="0"/>
        </a:xfrm>
      </p:grpSpPr>
      <p:pic>
        <p:nvPicPr>
          <p:cNvPr id="64" name="Google Shape;64;p10" descr="A picture containing person, child, indoor, little&#10;&#10;Description automatically generated"/>
          <p:cNvPicPr preferRelativeResize="0"/>
          <p:nvPr/>
        </p:nvPicPr>
        <p:blipFill rotWithShape="1">
          <a:blip r:embed="rId2">
            <a:alphaModFix/>
          </a:blip>
          <a:srcRect/>
          <a:stretch/>
        </p:blipFill>
        <p:spPr>
          <a:xfrm>
            <a:off x="0" y="0"/>
            <a:ext cx="12192000" cy="6809432"/>
          </a:xfrm>
          <a:prstGeom prst="rect">
            <a:avLst/>
          </a:prstGeom>
          <a:noFill/>
          <a:ln>
            <a:noFill/>
          </a:ln>
        </p:spPr>
      </p:pic>
      <p:sp>
        <p:nvSpPr>
          <p:cNvPr id="65" name="Google Shape;65;p10"/>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0"/>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
          <p:cNvSpPr/>
          <p:nvPr/>
        </p:nvSpPr>
        <p:spPr>
          <a:xfrm rot="-5400000" flipH="1">
            <a:off x="7486909" y="-2524601"/>
            <a:ext cx="1820329" cy="7589857"/>
          </a:xfrm>
          <a:prstGeom prst="round2SameRect">
            <a:avLst>
              <a:gd name="adj1" fmla="val 14459"/>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10"/>
          <p:cNvSpPr txBox="1">
            <a:spLocks noGrp="1"/>
          </p:cNvSpPr>
          <p:nvPr>
            <p:ph type="ctrTitle"/>
          </p:nvPr>
        </p:nvSpPr>
        <p:spPr>
          <a:xfrm>
            <a:off x="4853353" y="572756"/>
            <a:ext cx="7184571"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latin typeface="Arial"/>
                <a:ea typeface="Arial"/>
                <a:cs typeface="Arial"/>
                <a:sym typeface="Arial"/>
              </a:defRPr>
            </a:lvl1pPr>
            <a:lvl2pPr lvl="1" algn="l">
              <a:lnSpc>
                <a:spcPct val="100000"/>
              </a:lnSpc>
              <a:spcBef>
                <a:spcPts val="0"/>
              </a:spcBef>
              <a:spcAft>
                <a:spcPts val="0"/>
              </a:spcAft>
              <a:buSzPts val="1200"/>
              <a:buNone/>
              <a:defRPr>
                <a:latin typeface="Arial"/>
                <a:ea typeface="Arial"/>
                <a:cs typeface="Arial"/>
                <a:sym typeface="Arial"/>
              </a:defRPr>
            </a:lvl2pPr>
            <a:lvl3pPr lvl="2" algn="l">
              <a:lnSpc>
                <a:spcPct val="100000"/>
              </a:lnSpc>
              <a:spcBef>
                <a:spcPts val="0"/>
              </a:spcBef>
              <a:spcAft>
                <a:spcPts val="0"/>
              </a:spcAft>
              <a:buSzPts val="1200"/>
              <a:buNone/>
              <a:defRPr>
                <a:latin typeface="Arial"/>
                <a:ea typeface="Arial"/>
                <a:cs typeface="Arial"/>
                <a:sym typeface="Arial"/>
              </a:defRPr>
            </a:lvl3pPr>
            <a:lvl4pPr lvl="3" algn="l">
              <a:lnSpc>
                <a:spcPct val="100000"/>
              </a:lnSpc>
              <a:spcBef>
                <a:spcPts val="0"/>
              </a:spcBef>
              <a:spcAft>
                <a:spcPts val="0"/>
              </a:spcAft>
              <a:buSzPts val="1200"/>
              <a:buNone/>
              <a:defRPr>
                <a:latin typeface="Arial"/>
                <a:ea typeface="Arial"/>
                <a:cs typeface="Arial"/>
                <a:sym typeface="Arial"/>
              </a:defRPr>
            </a:lvl4pPr>
            <a:lvl5pPr lvl="4" algn="l">
              <a:lnSpc>
                <a:spcPct val="100000"/>
              </a:lnSpc>
              <a:spcBef>
                <a:spcPts val="0"/>
              </a:spcBef>
              <a:spcAft>
                <a:spcPts val="0"/>
              </a:spcAft>
              <a:buSzPts val="1200"/>
              <a:buNone/>
              <a:defRPr>
                <a:latin typeface="Arial"/>
                <a:ea typeface="Arial"/>
                <a:cs typeface="Arial"/>
                <a:sym typeface="Arial"/>
              </a:defRPr>
            </a:lvl5pPr>
            <a:lvl6pPr lvl="5" algn="l">
              <a:lnSpc>
                <a:spcPct val="100000"/>
              </a:lnSpc>
              <a:spcBef>
                <a:spcPts val="0"/>
              </a:spcBef>
              <a:spcAft>
                <a:spcPts val="0"/>
              </a:spcAft>
              <a:buSzPts val="1200"/>
              <a:buNone/>
              <a:defRPr>
                <a:latin typeface="Arial"/>
                <a:ea typeface="Arial"/>
                <a:cs typeface="Arial"/>
                <a:sym typeface="Arial"/>
              </a:defRPr>
            </a:lvl6pPr>
            <a:lvl7pPr lvl="6" algn="l">
              <a:lnSpc>
                <a:spcPct val="100000"/>
              </a:lnSpc>
              <a:spcBef>
                <a:spcPts val="0"/>
              </a:spcBef>
              <a:spcAft>
                <a:spcPts val="0"/>
              </a:spcAft>
              <a:buSzPts val="1200"/>
              <a:buNone/>
              <a:defRPr>
                <a:latin typeface="Arial"/>
                <a:ea typeface="Arial"/>
                <a:cs typeface="Arial"/>
                <a:sym typeface="Arial"/>
              </a:defRPr>
            </a:lvl7pPr>
            <a:lvl8pPr lvl="7" algn="l">
              <a:lnSpc>
                <a:spcPct val="100000"/>
              </a:lnSpc>
              <a:spcBef>
                <a:spcPts val="0"/>
              </a:spcBef>
              <a:spcAft>
                <a:spcPts val="0"/>
              </a:spcAft>
              <a:buSzPts val="1200"/>
              <a:buNone/>
              <a:defRPr>
                <a:latin typeface="Arial"/>
                <a:ea typeface="Arial"/>
                <a:cs typeface="Arial"/>
                <a:sym typeface="Arial"/>
              </a:defRPr>
            </a:lvl8pPr>
            <a:lvl9pPr lvl="8" algn="l">
              <a:lnSpc>
                <a:spcPct val="100000"/>
              </a:lnSpc>
              <a:spcBef>
                <a:spcPts val="0"/>
              </a:spcBef>
              <a:spcAft>
                <a:spcPts val="0"/>
              </a:spcAft>
              <a:buSzPts val="1200"/>
              <a:buNone/>
              <a:defRPr>
                <a:latin typeface="Arial"/>
                <a:ea typeface="Arial"/>
                <a:cs typeface="Arial"/>
                <a:sym typeface="Arial"/>
              </a:defRPr>
            </a:lvl9pPr>
          </a:lstStyle>
          <a:p>
            <a:endParaRPr/>
          </a:p>
        </p:txBody>
      </p:sp>
      <p:pic>
        <p:nvPicPr>
          <p:cNvPr id="70" name="Google Shape;70;p10"/>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2096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5.png"/><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84" r:id="rId3"/>
    <p:sldLayoutId id="2147483685" r:id="rId4"/>
    <p:sldLayoutId id="2147483692" r:id="rId5"/>
    <p:sldLayoutId id="2147483676" r:id="rId6"/>
    <p:sldLayoutId id="2147483677" r:id="rId7"/>
    <p:sldLayoutId id="2147483682" r:id="rId8"/>
    <p:sldLayoutId id="2147483681" r:id="rId9"/>
    <p:sldLayoutId id="2147483683" r:id="rId10"/>
    <p:sldLayoutId id="2147483656" r:id="rId11"/>
    <p:sldLayoutId id="2147483678" r:id="rId12"/>
    <p:sldLayoutId id="2147483661" r:id="rId13"/>
    <p:sldLayoutId id="2147483657" r:id="rId14"/>
    <p:sldLayoutId id="2147483686" r:id="rId15"/>
    <p:sldLayoutId id="2147483679" r:id="rId16"/>
    <p:sldLayoutId id="2147483687" r:id="rId17"/>
    <p:sldLayoutId id="2147483680" r:id="rId18"/>
    <p:sldLayoutId id="2147483688" r:id="rId19"/>
    <p:sldLayoutId id="2147483694" r:id="rId20"/>
    <p:sldLayoutId id="2147483695" r:id="rId21"/>
    <p:sldLayoutId id="2147483696" r:id="rId22"/>
    <p:sldLayoutId id="2147483697" r:id="rId23"/>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8"/>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06270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8"/>
          <p:cNvPicPr preferRelativeResize="0"/>
          <p:nvPr/>
        </p:nvPicPr>
        <p:blipFill rotWithShape="1">
          <a:blip r:embed="rId10">
            <a:alphaModFix/>
          </a:blip>
          <a:srcRect r="69882"/>
          <a:stretch/>
        </p:blipFill>
        <p:spPr>
          <a:xfrm>
            <a:off x="787950" y="6325438"/>
            <a:ext cx="417848" cy="384100"/>
          </a:xfrm>
          <a:prstGeom prst="rect">
            <a:avLst/>
          </a:prstGeom>
          <a:noFill/>
          <a:ln>
            <a:noFill/>
          </a:ln>
        </p:spPr>
      </p:pic>
      <p:sp>
        <p:nvSpPr>
          <p:cNvPr id="15" name="Google Shape;15;p8"/>
          <p:cNvSpPr txBox="1">
            <a:spLocks noGrp="1"/>
          </p:cNvSpPr>
          <p:nvPr>
            <p:ph type="ftr" idx="11"/>
          </p:nvPr>
        </p:nvSpPr>
        <p:spPr>
          <a:xfrm>
            <a:off x="1366576" y="6356350"/>
            <a:ext cx="892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hintro2020.commons.gc.cuny.edu/it-takes-a-village-to-make-a-dh-project/" TargetMode="External"/><Relationship Id="rId2" Type="http://schemas.openxmlformats.org/officeDocument/2006/relationships/image" Target="../media/image20.gif"/><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priorprobability.com/2021/04/10/measuring-ideological-diversity-in-higher-ed/" TargetMode="External"/><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binfalse.de/page2/" TargetMode="External"/><Relationship Id="rId7" Type="http://schemas.openxmlformats.org/officeDocument/2006/relationships/diagramQuickStyle" Target="../diagrams/quickStyle1.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hyperlink" Target="https://teachonline.ca/tools-trends/open-educational-resources-oer-reality-check" TargetMode="External"/><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direction-away-decision-target-232012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thebluediamondgallery.com/handwriting/f/funding.html" TargetMode="External"/><Relationship Id="rId3" Type="http://schemas.openxmlformats.org/officeDocument/2006/relationships/hyperlink" Target="https://pixabay.com/es/ayuda-mano-aislados-caridad-2655258/" TargetMode="External"/><Relationship Id="rId7"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pxfuel.com/en/search?q=guidance" TargetMode="External"/><Relationship Id="rId5" Type="http://schemas.openxmlformats.org/officeDocument/2006/relationships/image" Target="../media/image32.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mprice@dhe.mass.edu" TargetMode="Externa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doe.mass.edu/specialeducation/policy/dese/advisories/out-of-district-monitoring-form.doc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www.doe.mass.edu/specialeducation/policy/dese/advisories/memo-sy2025-2026-4.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s://urldefense.com/v3/__https:/air-org.zoom.us/meeting/register/28VUM0eLRGySvbPGrjhVJw__;!!CPANwP4y!XUSA7PaVcAdQW6hsQB0J-GL7dLlxcchxUuPoBurHy62_wUrTpH-nEs_Wa7d_gHYNpnDBJkD4M5Edaua0BS5C6GY$"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www.doe.mass.edu/pd/paraeducator/default.html"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https://mass.egrantsmanagement.com/Default.aspx?ccipSessionKey=638910686992377714" TargetMode="External"/><Relationship Id="rId2" Type="http://schemas.openxmlformats.org/officeDocument/2006/relationships/hyperlink" Target="https://www.doe.mass.edu/news/news.aspx?id=27712"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sites.ed.gov/idea/files/QA_on_Private_Schools_02-28-2022.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privateschools@mass.gov" TargetMode="External"/><Relationship Id="rId2" Type="http://schemas.openxmlformats.org/officeDocument/2006/relationships/hyperlink" Target="https://profiles.doe.mass.edu/"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doe.mass.edu/infoservices/data/diradmin/new-private.docx" TargetMode="External"/><Relationship Id="rId2" Type="http://schemas.openxmlformats.org/officeDocument/2006/relationships/hyperlink" Target="https://www.doe.mass.edu/lawsregs/advisory/100207privateschool.html"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s://us02web.zoom.us/webinar/register/WN_PU0FvUW0QJiD-WL-UMNIHA" TargetMode="Externa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www.doe.mass.edu/grants/2026/0213/"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us14.campaign-archive.com/home/?u=d8f37d1a90dacd97f207f0b4a&amp;id=41b37f7347" TargetMode="External"/><Relationship Id="rId7" Type="http://schemas.openxmlformats.org/officeDocument/2006/relationships/hyperlink" Target="mailto:IDEAData@mass.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ideafiscal@mass.gov" TargetMode="External"/><Relationship Id="rId5" Type="http://schemas.openxmlformats.org/officeDocument/2006/relationships/hyperlink" Target="mailto:specialeducation@mass.gov" TargetMode="External"/><Relationship Id="rId4" Type="http://schemas.openxmlformats.org/officeDocument/2006/relationships/hyperlink" Target="https://www.doe.mass.edu/infoservices/data/diradmin/list.aspx"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dirty="0">
                <a:latin typeface="Arial"/>
                <a:cs typeface="Arial"/>
              </a:rPr>
              <a:t>Special Education Leaders' Meeting</a:t>
            </a:r>
            <a:br>
              <a:rPr lang="en-US" sz="4400" dirty="0">
                <a:latin typeface="Arial"/>
                <a:cs typeface="Arial"/>
              </a:rPr>
            </a:br>
            <a:r>
              <a:rPr lang="en-US" sz="4400" dirty="0">
                <a:latin typeface="Arial"/>
                <a:cs typeface="Arial"/>
              </a:rPr>
              <a:t>October 3, 2025</a:t>
            </a:r>
            <a:endParaRPr lang="en-US" sz="4400" dirty="0"/>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C9EF-547D-399E-CE59-AD008960C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59512-F1F1-3613-C087-593141B51456}"/>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MA Inclusive Concurrent Enrollment Initiative</a:t>
            </a:r>
            <a:endParaRPr lang="en-US"/>
          </a:p>
        </p:txBody>
      </p:sp>
    </p:spTree>
    <p:extLst>
      <p:ext uri="{BB962C8B-B14F-4D97-AF65-F5344CB8AC3E}">
        <p14:creationId xmlns:p14="http://schemas.microsoft.com/office/powerpoint/2010/main" val="76056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00F43-7549-8D7D-B5A7-2D0F9D54EBD0}"/>
              </a:ext>
            </a:extLst>
          </p:cNvPr>
          <p:cNvSpPr txBox="1">
            <a:spLocks noGrp="1"/>
          </p:cNvSpPr>
          <p:nvPr>
            <p:ph type="title" idx="4294967295"/>
          </p:nvPr>
        </p:nvSpPr>
        <p:spPr>
          <a:xfrm>
            <a:off x="1113810" y="2960716"/>
            <a:ext cx="4036334"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800" b="0" i="0" u="none" strike="noStrike" kern="1200" cap="none" spc="0" normalizeH="0" baseline="0" noProof="0">
                <a:ln>
                  <a:noFill/>
                </a:ln>
                <a:solidFill>
                  <a:schemeClr val="tx1"/>
                </a:solidFill>
                <a:effectLst/>
                <a:uLnTx/>
                <a:uFillTx/>
                <a:latin typeface="+mj-lt"/>
                <a:ea typeface="+mj-ea"/>
                <a:cs typeface="+mj-cs"/>
              </a:rPr>
              <a:t>First of it’s Kind Legislation Passes in Massachusetts </a:t>
            </a:r>
          </a:p>
        </p:txBody>
      </p:sp>
      <p:pic>
        <p:nvPicPr>
          <p:cNvPr id="3" name="Picture 2">
            <a:extLst>
              <a:ext uri="{FF2B5EF4-FFF2-40B4-BE49-F238E27FC236}">
                <a16:creationId xmlns:a16="http://schemas.microsoft.com/office/drawing/2014/main" id="{C11D7C52-2F38-5B62-3D68-721AC6269E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85141" y="1385043"/>
            <a:ext cx="5810036" cy="3873357"/>
          </a:xfrm>
          <a:prstGeom prst="rect">
            <a:avLst/>
          </a:prstGeom>
        </p:spPr>
      </p:pic>
    </p:spTree>
    <p:extLst>
      <p:ext uri="{BB962C8B-B14F-4D97-AF65-F5344CB8AC3E}">
        <p14:creationId xmlns:p14="http://schemas.microsoft.com/office/powerpoint/2010/main" val="271100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8C61-5AA7-D3F7-18C7-30123642B8C3}"/>
              </a:ext>
            </a:extLst>
          </p:cNvPr>
          <p:cNvSpPr>
            <a:spLocks noGrp="1"/>
          </p:cNvSpPr>
          <p:nvPr>
            <p:ph type="title"/>
          </p:nvPr>
        </p:nvSpPr>
        <p:spPr>
          <a:xfrm>
            <a:off x="838200" y="5358141"/>
            <a:ext cx="10515600" cy="942664"/>
          </a:xfrm>
        </p:spPr>
        <p:txBody>
          <a:bodyPr vert="horz" lIns="91440" tIns="45720" rIns="91440" bIns="45720" rtlCol="0">
            <a:normAutofit fontScale="90000"/>
          </a:bodyPr>
          <a:lstStyle/>
          <a:p>
            <a:pPr algn="ctr"/>
            <a:r>
              <a:rPr lang="en-US" b="1" kern="1200">
                <a:solidFill>
                  <a:schemeClr val="accent1">
                    <a:lumMod val="75000"/>
                  </a:schemeClr>
                </a:solidFill>
                <a:latin typeface="Helvetica" panose="020B0604020202020204" pitchFamily="34" charset="0"/>
                <a:cs typeface="Helvetica" panose="020B0604020202020204" pitchFamily="34" charset="0"/>
              </a:rPr>
              <a:t>New Law (MAIPSE) Task Force Established</a:t>
            </a:r>
          </a:p>
        </p:txBody>
      </p:sp>
      <p:pic>
        <p:nvPicPr>
          <p:cNvPr id="7" name="Picture 6" descr="Logo, company name">
            <a:extLst>
              <a:ext uri="{FF2B5EF4-FFF2-40B4-BE49-F238E27FC236}">
                <a16:creationId xmlns:a16="http://schemas.microsoft.com/office/drawing/2014/main" id="{0268B83A-C357-892D-2CA9-C07BFE03B7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890875"/>
            <a:ext cx="10905066" cy="3961864"/>
          </a:xfrm>
          <a:prstGeom prst="rect">
            <a:avLst/>
          </a:prstGeom>
        </p:spPr>
      </p:pic>
    </p:spTree>
    <p:extLst>
      <p:ext uri="{BB962C8B-B14F-4D97-AF65-F5344CB8AC3E}">
        <p14:creationId xmlns:p14="http://schemas.microsoft.com/office/powerpoint/2010/main" val="123330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Image of emojis above the word Teamwork">
            <a:extLst>
              <a:ext uri="{FF2B5EF4-FFF2-40B4-BE49-F238E27FC236}">
                <a16:creationId xmlns:a16="http://schemas.microsoft.com/office/drawing/2014/main" id="{9AF9E102-65F0-00A1-1903-CEA14BCB4D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8037" y="199332"/>
            <a:ext cx="2922172" cy="1041492"/>
          </a:xfrm>
          <a:prstGeom prst="rect">
            <a:avLst/>
          </a:prstGeom>
        </p:spPr>
      </p:pic>
      <p:sp>
        <p:nvSpPr>
          <p:cNvPr id="2" name="Title 1">
            <a:extLst>
              <a:ext uri="{FF2B5EF4-FFF2-40B4-BE49-F238E27FC236}">
                <a16:creationId xmlns:a16="http://schemas.microsoft.com/office/drawing/2014/main" id="{8FB5C237-2933-B017-38D1-5A5180573265}"/>
              </a:ext>
            </a:extLst>
          </p:cNvPr>
          <p:cNvSpPr>
            <a:spLocks noGrp="1"/>
          </p:cNvSpPr>
          <p:nvPr>
            <p:ph type="title"/>
          </p:nvPr>
        </p:nvSpPr>
        <p:spPr>
          <a:xfrm>
            <a:off x="1125038" y="957571"/>
            <a:ext cx="4008586" cy="4680583"/>
          </a:xfrm>
        </p:spPr>
        <p:txBody>
          <a:bodyPr anchor="ctr">
            <a:normAutofit/>
          </a:bodyPr>
          <a:lstStyle/>
          <a:p>
            <a:r>
              <a:rPr lang="en-US" sz="3300" b="1">
                <a:latin typeface="Helvetica" panose="020B0604020202020204" pitchFamily="34" charset="0"/>
                <a:cs typeface="Helvetica" panose="020B0604020202020204" pitchFamily="34" charset="0"/>
              </a:rPr>
              <a:t>Task Force/Advisory Board Members Worked Together on Report and  Recommendations </a:t>
            </a:r>
          </a:p>
        </p:txBody>
      </p:sp>
      <p:pic>
        <p:nvPicPr>
          <p:cNvPr id="27" name="Picture 26" descr="A blue sign with yellow text">
            <a:extLst>
              <a:ext uri="{FF2B5EF4-FFF2-40B4-BE49-F238E27FC236}">
                <a16:creationId xmlns:a16="http://schemas.microsoft.com/office/drawing/2014/main" id="{D52AD6DB-5368-6DB5-79A8-B86167D21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162" y="4819644"/>
            <a:ext cx="1796358" cy="1796358"/>
          </a:xfrm>
          <a:prstGeom prst="rect">
            <a:avLst/>
          </a:prstGeom>
        </p:spPr>
      </p:pic>
      <p:graphicFrame>
        <p:nvGraphicFramePr>
          <p:cNvPr id="62" name="Content Placeholder 2" descr="Table that lists agencies">
            <a:extLst>
              <a:ext uri="{FF2B5EF4-FFF2-40B4-BE49-F238E27FC236}">
                <a16:creationId xmlns:a16="http://schemas.microsoft.com/office/drawing/2014/main" id="{D667C9C0-5CA4-A58A-FF08-4BB5FA09597C}"/>
              </a:ext>
            </a:extLst>
          </p:cNvPr>
          <p:cNvGraphicFramePr>
            <a:graphicFrameLocks noGrp="1"/>
          </p:cNvGraphicFramePr>
          <p:nvPr>
            <p:ph idx="1"/>
            <p:extLst>
              <p:ext uri="{D42A27DB-BD31-4B8C-83A1-F6EECF244321}">
                <p14:modId xmlns:p14="http://schemas.microsoft.com/office/powerpoint/2010/main" val="3725637940"/>
              </p:ext>
            </p:extLst>
          </p:nvPr>
        </p:nvGraphicFramePr>
        <p:xfrm>
          <a:off x="6215723" y="1544727"/>
          <a:ext cx="4971824" cy="46805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32930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CCB4-49F6-7A27-B90B-7C772A7F4B8D}"/>
              </a:ext>
            </a:extLst>
          </p:cNvPr>
          <p:cNvSpPr>
            <a:spLocks noGrp="1"/>
          </p:cNvSpPr>
          <p:nvPr>
            <p:ph type="title"/>
          </p:nvPr>
        </p:nvSpPr>
        <p:spPr>
          <a:xfrm>
            <a:off x="1043631" y="809898"/>
            <a:ext cx="9942716" cy="1554480"/>
          </a:xfrm>
        </p:spPr>
        <p:txBody>
          <a:bodyPr anchor="ctr">
            <a:noAutofit/>
          </a:bodyPr>
          <a:lstStyle/>
          <a:p>
            <a:pPr algn="ctr"/>
            <a:r>
              <a:rPr lang="en-US" sz="3600" b="1">
                <a:solidFill>
                  <a:schemeClr val="bg1"/>
                </a:solidFill>
                <a:latin typeface="Arial"/>
                <a:cs typeface="Arial"/>
              </a:rPr>
              <a:t>Board of Higher Education Approves Regulations to Improve Post-Secondary Opportunities for Students with Disabilities</a:t>
            </a:r>
          </a:p>
        </p:txBody>
      </p:sp>
      <p:sp>
        <p:nvSpPr>
          <p:cNvPr id="3" name="Content Placeholder 2">
            <a:extLst>
              <a:ext uri="{FF2B5EF4-FFF2-40B4-BE49-F238E27FC236}">
                <a16:creationId xmlns:a16="http://schemas.microsoft.com/office/drawing/2014/main" id="{E696E463-EF23-3D51-F127-B92540DD555F}"/>
              </a:ext>
            </a:extLst>
          </p:cNvPr>
          <p:cNvSpPr>
            <a:spLocks noGrp="1"/>
          </p:cNvSpPr>
          <p:nvPr>
            <p:ph idx="1"/>
          </p:nvPr>
        </p:nvSpPr>
        <p:spPr>
          <a:xfrm>
            <a:off x="1045028" y="3017522"/>
            <a:ext cx="9941319" cy="3124658"/>
          </a:xfrm>
        </p:spPr>
        <p:txBody>
          <a:bodyPr anchor="ctr">
            <a:normAutofit lnSpcReduction="10000"/>
          </a:bodyPr>
          <a:lstStyle/>
          <a:p>
            <a:r>
              <a:rPr lang="en-US" sz="2400" i="1">
                <a:solidFill>
                  <a:schemeClr val="accent1">
                    <a:lumMod val="75000"/>
                  </a:schemeClr>
                </a:solidFill>
              </a:rPr>
              <a:t>All public colleges and universities in Massachusetts are required to provide appropriate resources and supports for students with disabilities who wish to attend college and learn alongside their non-disabled peers.</a:t>
            </a:r>
          </a:p>
          <a:p>
            <a:r>
              <a:rPr lang="en-US" sz="2400" i="1">
                <a:solidFill>
                  <a:schemeClr val="accent1">
                    <a:lumMod val="75000"/>
                  </a:schemeClr>
                </a:solidFill>
              </a:rPr>
              <a:t>Adult agencies supporting adults with disabilities working on guidelines to provide financial support for these students to attend college.</a:t>
            </a:r>
          </a:p>
          <a:p>
            <a:r>
              <a:rPr lang="en-US" sz="2400" i="1">
                <a:solidFill>
                  <a:schemeClr val="accent1">
                    <a:lumMod val="75000"/>
                  </a:schemeClr>
                </a:solidFill>
              </a:rPr>
              <a:t>Campuses encouraged to apply for MAIPSE funding to help plan and implement a MAIPSE Program.</a:t>
            </a:r>
          </a:p>
        </p:txBody>
      </p:sp>
    </p:spTree>
    <p:extLst>
      <p:ext uri="{BB962C8B-B14F-4D97-AF65-F5344CB8AC3E}">
        <p14:creationId xmlns:p14="http://schemas.microsoft.com/office/powerpoint/2010/main" val="1972145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2669B3-BDC4-79EC-4BD6-725878E13116}"/>
              </a:ext>
            </a:extLst>
          </p:cNvPr>
          <p:cNvSpPr>
            <a:spLocks noGrp="1"/>
          </p:cNvSpPr>
          <p:nvPr>
            <p:ph type="title"/>
          </p:nvPr>
        </p:nvSpPr>
        <p:spPr>
          <a:xfrm>
            <a:off x="589560" y="437080"/>
            <a:ext cx="5279408" cy="1128068"/>
          </a:xfrm>
        </p:spPr>
        <p:txBody>
          <a:bodyPr vert="horz" lIns="91440" tIns="45720" rIns="91440" bIns="45720" rtlCol="0" anchor="ctr">
            <a:normAutofit fontScale="90000"/>
          </a:bodyPr>
          <a:lstStyle/>
          <a:p>
            <a:r>
              <a:rPr lang="en-US" sz="4000" b="1">
                <a:solidFill>
                  <a:schemeClr val="bg1"/>
                </a:solidFill>
                <a:latin typeface="Helvetica"/>
                <a:cs typeface="Helvetica"/>
              </a:rPr>
              <a:t>MAIPSE Expectations</a:t>
            </a:r>
          </a:p>
        </p:txBody>
      </p:sp>
      <p:sp>
        <p:nvSpPr>
          <p:cNvPr id="16" name="TextBox 15">
            <a:extLst>
              <a:ext uri="{FF2B5EF4-FFF2-40B4-BE49-F238E27FC236}">
                <a16:creationId xmlns:a16="http://schemas.microsoft.com/office/drawing/2014/main" id="{627DAD51-55F9-7193-A504-3017B7C68468}"/>
              </a:ext>
            </a:extLst>
          </p:cNvPr>
          <p:cNvSpPr txBox="1"/>
          <p:nvPr/>
        </p:nvSpPr>
        <p:spPr>
          <a:xfrm>
            <a:off x="589560" y="1961555"/>
            <a:ext cx="5278066" cy="4059809"/>
          </a:xfrm>
          <a:prstGeom prst="rect">
            <a:avLst/>
          </a:prstGeom>
        </p:spPr>
        <p:txBody>
          <a:bodyPr vert="horz" lIns="91440" tIns="45720" rIns="91440" bIns="45720" rtlCol="0" anchor="ctr">
            <a:normAutofit fontScale="85000" lnSpcReduction="10000"/>
          </a:bodyPr>
          <a:lstStyle/>
          <a:p>
            <a:pPr>
              <a:lnSpc>
                <a:spcPct val="90000"/>
              </a:lnSpc>
              <a:spcAft>
                <a:spcPts val="600"/>
              </a:spcAft>
            </a:pPr>
            <a:r>
              <a:rPr lang="en-US" sz="2400" b="1">
                <a:solidFill>
                  <a:schemeClr val="accent1">
                    <a:lumMod val="75000"/>
                  </a:schemeClr>
                </a:solidFill>
              </a:rPr>
              <a:t>Program Growth</a:t>
            </a:r>
          </a:p>
          <a:p>
            <a:pPr>
              <a:lnSpc>
                <a:spcPct val="90000"/>
              </a:lnSpc>
              <a:spcAft>
                <a:spcPts val="600"/>
              </a:spcAft>
            </a:pPr>
            <a:r>
              <a:rPr lang="en-US" sz="2400">
                <a:solidFill>
                  <a:schemeClr val="accent1">
                    <a:lumMod val="75000"/>
                  </a:schemeClr>
                </a:solidFill>
              </a:rPr>
              <a:t>	Increase School District Partnerships</a:t>
            </a:r>
          </a:p>
          <a:p>
            <a:pPr>
              <a:lnSpc>
                <a:spcPct val="90000"/>
              </a:lnSpc>
              <a:spcAft>
                <a:spcPts val="600"/>
              </a:spcAft>
            </a:pPr>
            <a:r>
              <a:rPr lang="en-US" sz="2400">
                <a:solidFill>
                  <a:schemeClr val="accent1">
                    <a:lumMod val="75000"/>
                  </a:schemeClr>
                </a:solidFill>
              </a:rPr>
              <a:t>		517 Public School Districts</a:t>
            </a:r>
          </a:p>
          <a:p>
            <a:pPr>
              <a:lnSpc>
                <a:spcPct val="90000"/>
              </a:lnSpc>
              <a:spcAft>
                <a:spcPts val="600"/>
              </a:spcAft>
            </a:pPr>
            <a:r>
              <a:rPr lang="en-US" sz="2400">
                <a:solidFill>
                  <a:schemeClr val="accent1">
                    <a:lumMod val="75000"/>
                  </a:schemeClr>
                </a:solidFill>
              </a:rPr>
              <a:t>		73 Charter Schools</a:t>
            </a:r>
          </a:p>
          <a:p>
            <a:pPr>
              <a:lnSpc>
                <a:spcPct val="90000"/>
              </a:lnSpc>
              <a:spcAft>
                <a:spcPts val="600"/>
              </a:spcAft>
            </a:pPr>
            <a:r>
              <a:rPr lang="en-US" sz="2400">
                <a:solidFill>
                  <a:schemeClr val="accent1">
                    <a:lumMod val="75000"/>
                  </a:schemeClr>
                </a:solidFill>
              </a:rPr>
              <a:t>		24 Collaboratives</a:t>
            </a:r>
          </a:p>
          <a:p>
            <a:pPr>
              <a:lnSpc>
                <a:spcPct val="90000"/>
              </a:lnSpc>
              <a:spcAft>
                <a:spcPts val="600"/>
              </a:spcAft>
            </a:pPr>
            <a:endParaRPr lang="en-US" sz="2400"/>
          </a:p>
          <a:p>
            <a:pPr>
              <a:lnSpc>
                <a:spcPct val="90000"/>
              </a:lnSpc>
              <a:spcAft>
                <a:spcPts val="600"/>
              </a:spcAft>
            </a:pPr>
            <a:r>
              <a:rPr lang="en-US" sz="2400" b="1" i="1">
                <a:solidFill>
                  <a:srgbClr val="C00000"/>
                </a:solidFill>
              </a:rPr>
              <a:t>MAIPSE		122 School District Partners</a:t>
            </a:r>
          </a:p>
          <a:p>
            <a:pPr>
              <a:lnSpc>
                <a:spcPct val="90000"/>
              </a:lnSpc>
              <a:spcAft>
                <a:spcPts val="600"/>
              </a:spcAft>
            </a:pPr>
            <a:r>
              <a:rPr lang="en-US" sz="2400" b="1" i="1">
                <a:solidFill>
                  <a:srgbClr val="C00000"/>
                </a:solidFill>
              </a:rPr>
              <a:t>		3 Charter School</a:t>
            </a:r>
            <a:r>
              <a:rPr lang="en-US" sz="2200" b="1" i="1">
                <a:solidFill>
                  <a:srgbClr val="C00000"/>
                </a:solidFill>
              </a:rPr>
              <a:t>s</a:t>
            </a:r>
          </a:p>
          <a:p>
            <a:pPr>
              <a:lnSpc>
                <a:spcPct val="90000"/>
              </a:lnSpc>
              <a:spcAft>
                <a:spcPts val="600"/>
              </a:spcAft>
            </a:pPr>
            <a:r>
              <a:rPr lang="en-US" sz="2200" b="1" i="1">
                <a:solidFill>
                  <a:srgbClr val="C00000"/>
                </a:solidFill>
              </a:rPr>
              <a:t>		5 Collaboratives</a:t>
            </a:r>
          </a:p>
          <a:p>
            <a:pPr>
              <a:lnSpc>
                <a:spcPct val="90000"/>
              </a:lnSpc>
              <a:spcAft>
                <a:spcPts val="600"/>
              </a:spcAft>
            </a:pPr>
            <a:endParaRPr lang="en-US" sz="1400" b="1" i="1"/>
          </a:p>
          <a:p>
            <a:pPr>
              <a:lnSpc>
                <a:spcPct val="90000"/>
              </a:lnSpc>
              <a:spcAft>
                <a:spcPts val="600"/>
              </a:spcAft>
            </a:pPr>
            <a:r>
              <a:rPr lang="en-US" sz="3600" b="1" i="1">
                <a:solidFill>
                  <a:srgbClr val="002060"/>
                </a:solidFill>
              </a:rPr>
              <a:t>WE HAVE WORK TO DO</a:t>
            </a:r>
          </a:p>
          <a:p>
            <a:pPr>
              <a:lnSpc>
                <a:spcPct val="90000"/>
              </a:lnSpc>
              <a:spcAft>
                <a:spcPts val="600"/>
              </a:spcAft>
            </a:pPr>
            <a:r>
              <a:rPr lang="en-US" sz="1400" b="1" i="1"/>
              <a:t>		</a:t>
            </a:r>
          </a:p>
          <a:p>
            <a:pPr indent="-228600">
              <a:lnSpc>
                <a:spcPct val="90000"/>
              </a:lnSpc>
              <a:spcAft>
                <a:spcPts val="600"/>
              </a:spcAft>
              <a:buFont typeface="Arial" panose="020B0604020202020204" pitchFamily="34" charset="0"/>
              <a:buChar char="•"/>
            </a:pPr>
            <a:endParaRPr lang="en-US" sz="1400" b="1" i="1"/>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p>
        </p:txBody>
      </p:sp>
    </p:spTree>
    <p:extLst>
      <p:ext uri="{BB962C8B-B14F-4D97-AF65-F5344CB8AC3E}">
        <p14:creationId xmlns:p14="http://schemas.microsoft.com/office/powerpoint/2010/main" val="276160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B62A-4460-FF88-959D-BA6590C07DBF}"/>
              </a:ext>
            </a:extLst>
          </p:cNvPr>
          <p:cNvSpPr>
            <a:spLocks noGrp="1"/>
          </p:cNvSpPr>
          <p:nvPr>
            <p:ph type="title"/>
          </p:nvPr>
        </p:nvSpPr>
        <p:spPr>
          <a:xfrm>
            <a:off x="457200" y="464936"/>
            <a:ext cx="4859482" cy="1402470"/>
          </a:xfrm>
        </p:spPr>
        <p:txBody>
          <a:bodyPr anchor="t">
            <a:normAutofit/>
          </a:bodyPr>
          <a:lstStyle/>
          <a:p>
            <a:r>
              <a:rPr lang="en-US" sz="3200" b="1">
                <a:solidFill>
                  <a:schemeClr val="bg1"/>
                </a:solidFill>
                <a:latin typeface="Helvetica"/>
                <a:cs typeface="Helvetica"/>
              </a:rPr>
              <a:t>Expanding Partnerships</a:t>
            </a:r>
          </a:p>
        </p:txBody>
      </p:sp>
      <p:sp>
        <p:nvSpPr>
          <p:cNvPr id="3" name="Content Placeholder 2">
            <a:extLst>
              <a:ext uri="{FF2B5EF4-FFF2-40B4-BE49-F238E27FC236}">
                <a16:creationId xmlns:a16="http://schemas.microsoft.com/office/drawing/2014/main" id="{CAD3FFB3-70E4-BF33-B1EB-974179E9FC7E}"/>
              </a:ext>
            </a:extLst>
          </p:cNvPr>
          <p:cNvSpPr>
            <a:spLocks noGrp="1"/>
          </p:cNvSpPr>
          <p:nvPr>
            <p:ph idx="1"/>
          </p:nvPr>
        </p:nvSpPr>
        <p:spPr>
          <a:xfrm>
            <a:off x="660698" y="2278233"/>
            <a:ext cx="4859482" cy="3591207"/>
          </a:xfrm>
        </p:spPr>
        <p:txBody>
          <a:bodyPr>
            <a:normAutofit/>
          </a:bodyPr>
          <a:lstStyle/>
          <a:p>
            <a:r>
              <a:rPr lang="en-US" sz="2400">
                <a:solidFill>
                  <a:schemeClr val="accent1">
                    <a:lumMod val="75000"/>
                  </a:schemeClr>
                </a:solidFill>
                <a:latin typeface="Helvetica" panose="020B0604020202020204" pitchFamily="34" charset="0"/>
                <a:cs typeface="Helvetica" panose="020B0604020202020204" pitchFamily="34" charset="0"/>
              </a:rPr>
              <a:t>New legislation will open doors for so many adults with intellectual disabilities who want to continue to learn in college!</a:t>
            </a:r>
          </a:p>
          <a:p>
            <a:pPr lvl="1"/>
            <a:r>
              <a:rPr lang="en-US">
                <a:solidFill>
                  <a:schemeClr val="accent1">
                    <a:lumMod val="75000"/>
                  </a:schemeClr>
                </a:solidFill>
                <a:latin typeface="Helvetica" panose="020B0604020202020204" pitchFamily="34" charset="0"/>
                <a:cs typeface="Helvetica" panose="020B0604020202020204" pitchFamily="34" charset="0"/>
              </a:rPr>
              <a:t>Get the word out to families</a:t>
            </a:r>
          </a:p>
          <a:p>
            <a:pPr lvl="1"/>
            <a:r>
              <a:rPr lang="en-US">
                <a:solidFill>
                  <a:schemeClr val="accent1">
                    <a:lumMod val="75000"/>
                  </a:schemeClr>
                </a:solidFill>
                <a:latin typeface="Helvetica" panose="020B0604020202020204" pitchFamily="34" charset="0"/>
                <a:cs typeface="Helvetica" panose="020B0604020202020204" pitchFamily="34" charset="0"/>
              </a:rPr>
              <a:t>Get the word out to students over 21</a:t>
            </a:r>
          </a:p>
          <a:p>
            <a:pPr lvl="1"/>
            <a:r>
              <a:rPr lang="en-US">
                <a:solidFill>
                  <a:schemeClr val="accent1">
                    <a:lumMod val="75000"/>
                  </a:schemeClr>
                </a:solidFill>
                <a:latin typeface="Helvetica" panose="020B0604020202020204" pitchFamily="34" charset="0"/>
                <a:cs typeface="Helvetica" panose="020B0604020202020204" pitchFamily="34" charset="0"/>
              </a:rPr>
              <a:t>MAIPSE included in Adult Service Agencies meeting calendars</a:t>
            </a:r>
          </a:p>
          <a:p>
            <a:pPr lvl="1"/>
            <a:endParaRPr lang="en-US" sz="2000"/>
          </a:p>
          <a:p>
            <a:endParaRPr lang="en-US" sz="2000"/>
          </a:p>
        </p:txBody>
      </p:sp>
      <p:pic>
        <p:nvPicPr>
          <p:cNvPr id="17" name="Picture 16" descr="Logo, The Arc Massachusetts">
            <a:extLst>
              <a:ext uri="{FF2B5EF4-FFF2-40B4-BE49-F238E27FC236}">
                <a16:creationId xmlns:a16="http://schemas.microsoft.com/office/drawing/2014/main" id="{86356FF5-198E-5D08-298E-5A28AEC84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10" y="1167736"/>
            <a:ext cx="1941846" cy="2173708"/>
          </a:xfrm>
          <a:prstGeom prst="rect">
            <a:avLst/>
          </a:prstGeom>
        </p:spPr>
      </p:pic>
      <p:pic>
        <p:nvPicPr>
          <p:cNvPr id="13" name="Picture 12" descr="Logo">
            <a:extLst>
              <a:ext uri="{FF2B5EF4-FFF2-40B4-BE49-F238E27FC236}">
                <a16:creationId xmlns:a16="http://schemas.microsoft.com/office/drawing/2014/main" id="{436AECDB-FCC7-87E2-E1F9-65669C049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284" y="1883726"/>
            <a:ext cx="1956667" cy="1457717"/>
          </a:xfrm>
          <a:prstGeom prst="rect">
            <a:avLst/>
          </a:prstGeom>
        </p:spPr>
      </p:pic>
      <p:pic>
        <p:nvPicPr>
          <p:cNvPr id="5" name="Picture 4" descr="A blue sign with yellow text">
            <a:extLst>
              <a:ext uri="{FF2B5EF4-FFF2-40B4-BE49-F238E27FC236}">
                <a16:creationId xmlns:a16="http://schemas.microsoft.com/office/drawing/2014/main" id="{0A44EADB-2F12-B40C-0067-DAD925D4B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910" y="4008763"/>
            <a:ext cx="1457415" cy="1457415"/>
          </a:xfrm>
          <a:prstGeom prst="rect">
            <a:avLst/>
          </a:prstGeom>
        </p:spPr>
      </p:pic>
      <p:pic>
        <p:nvPicPr>
          <p:cNvPr id="15" name="Picture 14" descr="Logo, MassAbility">
            <a:extLst>
              <a:ext uri="{FF2B5EF4-FFF2-40B4-BE49-F238E27FC236}">
                <a16:creationId xmlns:a16="http://schemas.microsoft.com/office/drawing/2014/main" id="{742EBC91-DC3B-E810-DB46-C6993EA8F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7284" y="4073836"/>
            <a:ext cx="1956667" cy="508734"/>
          </a:xfrm>
          <a:prstGeom prst="rect">
            <a:avLst/>
          </a:prstGeom>
        </p:spPr>
      </p:pic>
    </p:spTree>
    <p:extLst>
      <p:ext uri="{BB962C8B-B14F-4D97-AF65-F5344CB8AC3E}">
        <p14:creationId xmlns:p14="http://schemas.microsoft.com/office/powerpoint/2010/main" val="366125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DF84-7A9C-BB6D-4091-817349084019}"/>
              </a:ext>
            </a:extLst>
          </p:cNvPr>
          <p:cNvSpPr>
            <a:spLocks noGrp="1"/>
          </p:cNvSpPr>
          <p:nvPr>
            <p:ph type="title"/>
          </p:nvPr>
        </p:nvSpPr>
        <p:spPr>
          <a:xfrm>
            <a:off x="1153618" y="1239927"/>
            <a:ext cx="4008586" cy="4680583"/>
          </a:xfrm>
        </p:spPr>
        <p:txBody>
          <a:bodyPr anchor="ctr">
            <a:normAutofit/>
          </a:bodyPr>
          <a:lstStyle/>
          <a:p>
            <a:br>
              <a:rPr lang="en-US" sz="5200" b="1" i="1">
                <a:solidFill>
                  <a:schemeClr val="accent1">
                    <a:lumMod val="75000"/>
                  </a:schemeClr>
                </a:solidFill>
                <a:latin typeface="Helvetica" panose="020B0604020202020204" pitchFamily="34" charset="0"/>
                <a:cs typeface="Helvetica" panose="020B0604020202020204" pitchFamily="34" charset="0"/>
              </a:rPr>
            </a:br>
            <a:br>
              <a:rPr lang="en-US" sz="5200" b="1" i="1">
                <a:solidFill>
                  <a:schemeClr val="accent1">
                    <a:lumMod val="75000"/>
                  </a:schemeClr>
                </a:solidFill>
                <a:latin typeface="Helvetica" panose="020B0604020202020204" pitchFamily="34" charset="0"/>
                <a:cs typeface="Helvetica" panose="020B0604020202020204" pitchFamily="34" charset="0"/>
              </a:rPr>
            </a:br>
            <a:r>
              <a:rPr lang="en-US" sz="5200" b="1" i="1">
                <a:solidFill>
                  <a:schemeClr val="accent1">
                    <a:lumMod val="75000"/>
                  </a:schemeClr>
                </a:solidFill>
                <a:latin typeface="Helvetica" panose="020B0604020202020204" pitchFamily="34" charset="0"/>
                <a:cs typeface="Helvetica" panose="020B0604020202020204" pitchFamily="34" charset="0"/>
              </a:rPr>
              <a:t>Spreading the Word</a:t>
            </a:r>
          </a:p>
        </p:txBody>
      </p:sp>
      <p:graphicFrame>
        <p:nvGraphicFramePr>
          <p:cNvPr id="18" name="TextBox 5" descr="Table with list of agencies">
            <a:extLst>
              <a:ext uri="{FF2B5EF4-FFF2-40B4-BE49-F238E27FC236}">
                <a16:creationId xmlns:a16="http://schemas.microsoft.com/office/drawing/2014/main" id="{15054AC5-12C2-BD2B-CE66-C7FCBE773077}"/>
              </a:ext>
            </a:extLst>
          </p:cNvPr>
          <p:cNvGraphicFramePr/>
          <p:nvPr>
            <p:extLst>
              <p:ext uri="{D42A27DB-BD31-4B8C-83A1-F6EECF244321}">
                <p14:modId xmlns:p14="http://schemas.microsoft.com/office/powerpoint/2010/main" val="3311407990"/>
              </p:ext>
            </p:extLst>
          </p:nvPr>
        </p:nvGraphicFramePr>
        <p:xfrm>
          <a:off x="5072143" y="1964716"/>
          <a:ext cx="5966239" cy="341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531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BF1794-1EDD-6AAF-D4AD-E75ADA7F642A}"/>
              </a:ext>
            </a:extLst>
          </p:cNvPr>
          <p:cNvSpPr txBox="1">
            <a:spLocks noGrp="1"/>
          </p:cNvSpPr>
          <p:nvPr>
            <p:ph type="title" idx="4294967295"/>
          </p:nvPr>
        </p:nvSpPr>
        <p:spPr>
          <a:xfrm>
            <a:off x="1640679" y="372733"/>
            <a:ext cx="93340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1">
                    <a:lumMod val="75000"/>
                  </a:schemeClr>
                </a:solidFill>
                <a:effectLst/>
                <a:uLnTx/>
                <a:uFillTx/>
                <a:latin typeface="Helvetica" panose="020B0604020202020204" pitchFamily="34" charset="0"/>
                <a:ea typeface="+mn-ea"/>
                <a:cs typeface="Helvetica" panose="020B0604020202020204" pitchFamily="34" charset="0"/>
              </a:rPr>
              <a:t>Working Together to Increase MAIPSE Throughout the State</a:t>
            </a:r>
          </a:p>
        </p:txBody>
      </p:sp>
      <p:pic>
        <p:nvPicPr>
          <p:cNvPr id="3" name="Picture 2" descr="Text, whiteboard">
            <a:extLst>
              <a:ext uri="{FF2B5EF4-FFF2-40B4-BE49-F238E27FC236}">
                <a16:creationId xmlns:a16="http://schemas.microsoft.com/office/drawing/2014/main" id="{2ECDAC4B-4E89-206C-E1CC-F97BC32B87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3429" y="1894279"/>
            <a:ext cx="11768571" cy="4129323"/>
          </a:xfrm>
          <a:prstGeom prst="rect">
            <a:avLst/>
          </a:prstGeom>
        </p:spPr>
      </p:pic>
    </p:spTree>
    <p:extLst>
      <p:ext uri="{BB962C8B-B14F-4D97-AF65-F5344CB8AC3E}">
        <p14:creationId xmlns:p14="http://schemas.microsoft.com/office/powerpoint/2010/main" val="1628427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6B98-5EC5-D79C-0FA6-72D85DCC4C62}"/>
              </a:ext>
            </a:extLst>
          </p:cNvPr>
          <p:cNvSpPr>
            <a:spLocks noGrp="1"/>
          </p:cNvSpPr>
          <p:nvPr>
            <p:ph type="ctrTitle"/>
          </p:nvPr>
        </p:nvSpPr>
        <p:spPr>
          <a:xfrm>
            <a:off x="342900" y="-2560638"/>
            <a:ext cx="10079182" cy="2560638"/>
          </a:xfrm>
        </p:spPr>
        <p:txBody>
          <a:bodyPr vert="horz" lIns="91440" tIns="45720" rIns="91440" bIns="45720" rtlCol="0" anchor="b">
            <a:normAutofit/>
          </a:bodyPr>
          <a:lstStyle/>
          <a:p>
            <a:r>
              <a:rPr lang="en-US" sz="1200" dirty="0">
                <a:solidFill>
                  <a:schemeClr val="tx1"/>
                </a:solidFill>
              </a:rPr>
              <a:t>Massachusetts Inclusive College Partnerships</a:t>
            </a:r>
          </a:p>
        </p:txBody>
      </p:sp>
      <p:pic>
        <p:nvPicPr>
          <p:cNvPr id="6" name="Picture 5" descr="Massachusetts Inclusive College Partnerships. The image is a map of Massachusetts with colleges and universities marked. Text surrounding the map lists participating colleges and universities with the partner schools listed under them. ">
            <a:extLst>
              <a:ext uri="{FF2B5EF4-FFF2-40B4-BE49-F238E27FC236}">
                <a16:creationId xmlns:a16="http://schemas.microsoft.com/office/drawing/2014/main" id="{F3D13F40-235E-F9B7-885C-C9CE2D1C2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952" y="166491"/>
            <a:ext cx="8508732" cy="5938805"/>
          </a:xfrm>
          <a:prstGeom prst="rect">
            <a:avLst/>
          </a:prstGeom>
        </p:spPr>
      </p:pic>
    </p:spTree>
    <p:extLst>
      <p:ext uri="{BB962C8B-B14F-4D97-AF65-F5344CB8AC3E}">
        <p14:creationId xmlns:p14="http://schemas.microsoft.com/office/powerpoint/2010/main" val="316944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a:latin typeface="Arial"/>
                <a:cs typeface="Arial"/>
              </a:rPr>
              <a:t>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r>
              <a:rPr lang="en-US">
                <a:latin typeface="Helvetica"/>
                <a:cs typeface="Helvetica"/>
              </a:rPr>
              <a:t>Metropolitan Council for Educational Opportunity (METCO)</a:t>
            </a:r>
            <a:endParaRPr lang="en-US">
              <a:latin typeface="Arial"/>
              <a:cs typeface="Arial"/>
            </a:endParaRPr>
          </a:p>
          <a:p>
            <a:r>
              <a:rPr lang="en-US">
                <a:latin typeface="Arial"/>
                <a:cs typeface="Arial"/>
              </a:rPr>
              <a:t>MA Inclusive Concurrent Enrollment Initiative</a:t>
            </a:r>
          </a:p>
          <a:p>
            <a:r>
              <a:rPr lang="en-US">
                <a:latin typeface="Arial"/>
                <a:cs typeface="Arial"/>
              </a:rPr>
              <a:t>Policy Updates and Key Special Education Topics</a:t>
            </a:r>
          </a:p>
          <a:p>
            <a:r>
              <a:rPr lang="en-US">
                <a:latin typeface="Arial"/>
                <a:cs typeface="Arial"/>
              </a:rPr>
              <a:t>Fiscal Topics</a:t>
            </a:r>
          </a:p>
          <a:p>
            <a:r>
              <a:rPr lang="en-US">
                <a:latin typeface="Arial"/>
                <a:cs typeface="Arial"/>
              </a:rPr>
              <a:t>Resources</a:t>
            </a: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219832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0457-C8AF-CA6B-6204-C2B368320271}"/>
              </a:ext>
            </a:extLst>
          </p:cNvPr>
          <p:cNvSpPr>
            <a:spLocks noGrp="1"/>
          </p:cNvSpPr>
          <p:nvPr>
            <p:ph type="ctrTitle"/>
          </p:nvPr>
        </p:nvSpPr>
        <p:spPr>
          <a:xfrm>
            <a:off x="342900" y="-2560638"/>
            <a:ext cx="10079182" cy="2560638"/>
          </a:xfrm>
        </p:spPr>
        <p:txBody>
          <a:bodyPr vert="horz" lIns="91440" tIns="45720" rIns="91440" bIns="45720" rtlCol="0" anchor="b">
            <a:normAutofit/>
          </a:bodyPr>
          <a:lstStyle/>
          <a:p>
            <a:r>
              <a:rPr lang="en-US" sz="1200" dirty="0">
                <a:solidFill>
                  <a:schemeClr val="tx1"/>
                </a:solidFill>
              </a:rPr>
              <a:t>2024-2025 College Partnerships</a:t>
            </a:r>
          </a:p>
        </p:txBody>
      </p:sp>
      <p:pic>
        <p:nvPicPr>
          <p:cNvPr id="3" name="Picture 2" descr="Graphical user interface, text, application, chat or text message">
            <a:extLst>
              <a:ext uri="{FF2B5EF4-FFF2-40B4-BE49-F238E27FC236}">
                <a16:creationId xmlns:a16="http://schemas.microsoft.com/office/drawing/2014/main" id="{B3E7366C-9FEC-A9A8-1EE2-0A9062AA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72" y="0"/>
            <a:ext cx="12718472" cy="6928701"/>
          </a:xfrm>
          <a:prstGeom prst="rect">
            <a:avLst/>
          </a:prstGeom>
        </p:spPr>
      </p:pic>
    </p:spTree>
    <p:extLst>
      <p:ext uri="{BB962C8B-B14F-4D97-AF65-F5344CB8AC3E}">
        <p14:creationId xmlns:p14="http://schemas.microsoft.com/office/powerpoint/2010/main" val="2236249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F78FA-4A21-E132-2409-0DA6EA3E34F5}"/>
              </a:ext>
            </a:extLst>
          </p:cNvPr>
          <p:cNvSpPr>
            <a:spLocks noGrp="1"/>
          </p:cNvSpPr>
          <p:nvPr>
            <p:ph type="title"/>
          </p:nvPr>
        </p:nvSpPr>
        <p:spPr>
          <a:xfrm>
            <a:off x="552362" y="5930"/>
            <a:ext cx="10066122" cy="1298448"/>
          </a:xfrm>
        </p:spPr>
        <p:txBody>
          <a:bodyPr anchor="b">
            <a:normAutofit/>
          </a:bodyPr>
          <a:lstStyle/>
          <a:p>
            <a:r>
              <a:rPr lang="en-US" sz="4800" b="1">
                <a:solidFill>
                  <a:schemeClr val="bg1"/>
                </a:solidFill>
                <a:latin typeface="Helvetica"/>
                <a:cs typeface="Helvetica"/>
              </a:rPr>
              <a:t>What is MAIPSE Providing?</a:t>
            </a:r>
          </a:p>
        </p:txBody>
      </p:sp>
      <p:sp>
        <p:nvSpPr>
          <p:cNvPr id="5" name="Content Placeholder 4">
            <a:extLst>
              <a:ext uri="{FF2B5EF4-FFF2-40B4-BE49-F238E27FC236}">
                <a16:creationId xmlns:a16="http://schemas.microsoft.com/office/drawing/2014/main" id="{0CC14E85-56E4-E70A-C221-6B52967AC00B}"/>
              </a:ext>
            </a:extLst>
          </p:cNvPr>
          <p:cNvSpPr>
            <a:spLocks noGrp="1"/>
          </p:cNvSpPr>
          <p:nvPr>
            <p:ph idx="1"/>
          </p:nvPr>
        </p:nvSpPr>
        <p:spPr>
          <a:xfrm>
            <a:off x="552362" y="2288749"/>
            <a:ext cx="4530898" cy="3639450"/>
          </a:xfrm>
        </p:spPr>
        <p:txBody>
          <a:bodyPr vert="horz" lIns="91440" tIns="45720" rIns="91440" bIns="45720" rtlCol="0" anchor="ctr">
            <a:noAutofit/>
          </a:bodyPr>
          <a:lstStyle/>
          <a:p>
            <a:pPr marL="0" indent="0">
              <a:buNone/>
            </a:pPr>
            <a:r>
              <a:rPr lang="en-US" sz="1600" b="1" i="1">
                <a:solidFill>
                  <a:schemeClr val="accent1">
                    <a:lumMod val="75000"/>
                  </a:schemeClr>
                </a:solidFill>
                <a:latin typeface="Helvetica"/>
                <a:cs typeface="Helvetica"/>
              </a:rPr>
              <a:t>PARTIAL GRANT FUNDING</a:t>
            </a:r>
            <a:endParaRPr lang="en-US" b="1">
              <a:solidFill>
                <a:schemeClr val="accent1">
                  <a:lumMod val="75000"/>
                </a:schemeClr>
              </a:solidFill>
            </a:endParaRPr>
          </a:p>
          <a:p>
            <a:r>
              <a:rPr lang="en-US" sz="1600">
                <a:solidFill>
                  <a:schemeClr val="accent1">
                    <a:lumMod val="75000"/>
                  </a:schemeClr>
                </a:solidFill>
                <a:latin typeface="Helvetica"/>
                <a:cs typeface="Helvetica"/>
              </a:rPr>
              <a:t>Onboarding all new partnership staff</a:t>
            </a:r>
          </a:p>
          <a:p>
            <a:r>
              <a:rPr lang="en-US" sz="1600">
                <a:solidFill>
                  <a:schemeClr val="accent1">
                    <a:lumMod val="75000"/>
                  </a:schemeClr>
                </a:solidFill>
                <a:latin typeface="Helvetica"/>
                <a:cs typeface="Helvetica"/>
              </a:rPr>
              <a:t>Training for adult service agency staff</a:t>
            </a:r>
          </a:p>
          <a:p>
            <a:r>
              <a:rPr lang="en-US" sz="1600">
                <a:solidFill>
                  <a:schemeClr val="accent1">
                    <a:lumMod val="75000"/>
                  </a:schemeClr>
                </a:solidFill>
                <a:latin typeface="Helvetica"/>
                <a:cs typeface="Helvetica"/>
              </a:rPr>
              <a:t>Continued outreach to families, students and educators</a:t>
            </a:r>
          </a:p>
          <a:p>
            <a:r>
              <a:rPr lang="en-US" sz="1600">
                <a:solidFill>
                  <a:schemeClr val="accent1">
                    <a:lumMod val="75000"/>
                  </a:schemeClr>
                </a:solidFill>
                <a:latin typeface="Helvetica"/>
                <a:cs typeface="Helvetica"/>
              </a:rPr>
              <a:t>Working with MAIPSE Campuses to gain CTP (Comprehensive Transition Program) status</a:t>
            </a:r>
          </a:p>
          <a:p>
            <a:r>
              <a:rPr lang="en-US" sz="1600">
                <a:solidFill>
                  <a:schemeClr val="accent1">
                    <a:lumMod val="75000"/>
                  </a:schemeClr>
                </a:solidFill>
                <a:latin typeface="Helvetica"/>
                <a:cs typeface="Helvetica"/>
              </a:rPr>
              <a:t>Assist MAIPSE campuses with the offering of a university endorsed certificate</a:t>
            </a:r>
          </a:p>
          <a:p>
            <a:pPr marL="0" indent="0">
              <a:buNone/>
            </a:pPr>
            <a:r>
              <a:rPr lang="en-US" sz="1600" b="1" i="1">
                <a:solidFill>
                  <a:schemeClr val="accent1">
                    <a:lumMod val="75000"/>
                  </a:schemeClr>
                </a:solidFill>
                <a:latin typeface="Helvetica"/>
                <a:cs typeface="Helvetica"/>
              </a:rPr>
              <a:t>Streamlining program fees across all partnerships</a:t>
            </a:r>
          </a:p>
          <a:p>
            <a:r>
              <a:rPr lang="en-US" sz="1600">
                <a:solidFill>
                  <a:schemeClr val="accent1">
                    <a:lumMod val="75000"/>
                  </a:schemeClr>
                </a:solidFill>
                <a:latin typeface="Helvetica"/>
                <a:cs typeface="Helvetica"/>
              </a:rPr>
              <a:t>Work on increasing the number of students with paid employment outcomes</a:t>
            </a:r>
          </a:p>
          <a:p>
            <a:r>
              <a:rPr lang="en-US" sz="1600">
                <a:solidFill>
                  <a:schemeClr val="accent1">
                    <a:lumMod val="75000"/>
                  </a:schemeClr>
                </a:solidFill>
                <a:latin typeface="Helvetica"/>
                <a:cs typeface="Helvetica"/>
              </a:rPr>
              <a:t>Increase the number of regional consortia</a:t>
            </a:r>
          </a:p>
          <a:p>
            <a:endParaRPr lang="en-US" sz="1300"/>
          </a:p>
        </p:txBody>
      </p:sp>
      <p:pic>
        <p:nvPicPr>
          <p:cNvPr id="10" name="Picture 9" descr="Image of a person on a path branching in three directions">
            <a:extLst>
              <a:ext uri="{FF2B5EF4-FFF2-40B4-BE49-F238E27FC236}">
                <a16:creationId xmlns:a16="http://schemas.microsoft.com/office/drawing/2014/main" id="{BDE12A6D-EBF4-A3E8-C40D-5B4531C049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12100" y="2489629"/>
            <a:ext cx="3015845" cy="2977745"/>
          </a:xfrm>
          <a:prstGeom prst="rect">
            <a:avLst/>
          </a:prstGeom>
        </p:spPr>
      </p:pic>
    </p:spTree>
    <p:extLst>
      <p:ext uri="{BB962C8B-B14F-4D97-AF65-F5344CB8AC3E}">
        <p14:creationId xmlns:p14="http://schemas.microsoft.com/office/powerpoint/2010/main" val="3886683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FEB0AF-97E0-5C98-CC01-6133D16F574A}"/>
              </a:ext>
              <a:ext uri="{C183D7F6-B498-43B3-948B-1728B52AA6E4}">
                <adec:decorative xmlns:adec="http://schemas.microsoft.com/office/drawing/2017/decorative" val="0"/>
              </a:ext>
            </a:extLst>
          </p:cNvPr>
          <p:cNvSpPr txBox="1"/>
          <p:nvPr/>
        </p:nvSpPr>
        <p:spPr>
          <a:xfrm>
            <a:off x="271604" y="199176"/>
            <a:ext cx="5303696" cy="369332"/>
          </a:xfrm>
          <a:prstGeom prst="rect">
            <a:avLst/>
          </a:prstGeom>
          <a:noFill/>
        </p:spPr>
        <p:txBody>
          <a:bodyPr wrap="square" rtlCol="0">
            <a:spAutoFit/>
          </a:bodyPr>
          <a:lstStyle/>
          <a:p>
            <a:pPr algn="ctr"/>
            <a:r>
              <a:rPr lang="en-US" b="1">
                <a:solidFill>
                  <a:schemeClr val="accent1">
                    <a:lumMod val="75000"/>
                  </a:schemeClr>
                </a:solidFill>
                <a:latin typeface="Helvetica" panose="020B0604020202020204" pitchFamily="34" charset="0"/>
                <a:cs typeface="Helvetica" panose="020B0604020202020204" pitchFamily="34" charset="0"/>
              </a:rPr>
              <a:t>Agency Criteria/Funding Opportunities</a:t>
            </a:r>
          </a:p>
        </p:txBody>
      </p:sp>
      <p:sp>
        <p:nvSpPr>
          <p:cNvPr id="12" name="Oval 11" descr="One oval of a Venn Diagram, labeled MassAbilities&#10;">
            <a:extLst>
              <a:ext uri="{FF2B5EF4-FFF2-40B4-BE49-F238E27FC236}">
                <a16:creationId xmlns:a16="http://schemas.microsoft.com/office/drawing/2014/main" id="{658FD1DC-531B-EB31-5BBC-FB34BA1EC8E1}"/>
              </a:ext>
              <a:ext uri="{C183D7F6-B498-43B3-948B-1728B52AA6E4}">
                <adec:decorative xmlns:adec="http://schemas.microsoft.com/office/drawing/2017/decorative" val="0"/>
              </a:ext>
            </a:extLst>
          </p:cNvPr>
          <p:cNvSpPr/>
          <p:nvPr/>
        </p:nvSpPr>
        <p:spPr>
          <a:xfrm>
            <a:off x="25400" y="761999"/>
            <a:ext cx="6819900" cy="5962650"/>
          </a:xfrm>
          <a:prstGeom prst="ellipse">
            <a:avLst/>
          </a:prstGeom>
          <a:solidFill>
            <a:srgbClr val="B1DCF0">
              <a:alpha val="3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C183D7F6-B498-43B3-948B-1728B52AA6E4}">
                <adec:decorative xmlns:adec="http://schemas.microsoft.com/office/drawing/2017/decorative" val="0"/>
              </a:ext>
            </a:extLst>
          </p:cNvPr>
          <p:cNvSpPr txBox="1">
            <a:spLocks noGrp="1"/>
          </p:cNvSpPr>
          <p:nvPr>
            <p:ph type="title"/>
          </p:nvPr>
        </p:nvSpPr>
        <p:spPr>
          <a:xfrm>
            <a:off x="88900" y="1548853"/>
            <a:ext cx="4011929" cy="289823"/>
          </a:xfrm>
          <a:prstGeom prst="rect">
            <a:avLst/>
          </a:prstGeom>
        </p:spPr>
        <p:txBody>
          <a:bodyPr vert="horz" wrap="square" lIns="0" tIns="12700" rIns="0" bIns="0" rtlCol="0">
            <a:spAutoFit/>
          </a:bodyPr>
          <a:lstStyle/>
          <a:p>
            <a:pPr marL="1710055" marR="5080" indent="-1697989" algn="ctr">
              <a:lnSpc>
                <a:spcPct val="100000"/>
              </a:lnSpc>
              <a:spcBef>
                <a:spcPts val="100"/>
              </a:spcBef>
            </a:pPr>
            <a:r>
              <a:rPr lang="en-US"/>
              <a:t>MassAbilities</a:t>
            </a:r>
            <a:endParaRPr spc="-20"/>
          </a:p>
        </p:txBody>
      </p:sp>
      <p:sp>
        <p:nvSpPr>
          <p:cNvPr id="8" name="object 8">
            <a:extLst>
              <a:ext uri="{C183D7F6-B498-43B3-948B-1728B52AA6E4}">
                <adec:decorative xmlns:adec="http://schemas.microsoft.com/office/drawing/2017/decorative" val="0"/>
              </a:ext>
            </a:extLst>
          </p:cNvPr>
          <p:cNvSpPr txBox="1"/>
          <p:nvPr/>
        </p:nvSpPr>
        <p:spPr>
          <a:xfrm>
            <a:off x="504697" y="2207767"/>
            <a:ext cx="4170679" cy="848994"/>
          </a:xfrm>
          <a:prstGeom prst="rect">
            <a:avLst/>
          </a:prstGeom>
        </p:spPr>
        <p:txBody>
          <a:bodyPr vert="horz" wrap="square" lIns="0" tIns="12700" rIns="0" bIns="0" rtlCol="0">
            <a:spAutoFit/>
          </a:bodyPr>
          <a:lstStyle/>
          <a:p>
            <a:pPr marL="298450" marR="508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20" normalizeH="0" baseline="0" noProof="0">
                <a:ln>
                  <a:noFill/>
                </a:ln>
                <a:solidFill>
                  <a:sysClr val="windowText" lastClr="000000"/>
                </a:solidFill>
                <a:effectLst/>
                <a:uLnTx/>
                <a:uFillTx/>
                <a:latin typeface="Calibri"/>
                <a:cs typeface="Calibri"/>
              </a:rPr>
              <a:t>Tuition</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waiver</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financial</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assistance</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25" normalizeH="0" baseline="0" noProof="0">
                <a:ln>
                  <a:noFill/>
                </a:ln>
                <a:solidFill>
                  <a:sysClr val="windowText" lastClr="000000"/>
                </a:solidFill>
                <a:effectLst/>
                <a:uLnTx/>
                <a:uFillTx/>
                <a:latin typeface="Calibri"/>
                <a:cs typeface="Calibri"/>
              </a:rPr>
              <a:t>for </a:t>
            </a:r>
            <a:r>
              <a:rPr kumimoji="0" sz="1800" b="0" i="0" u="none" strike="noStrike" kern="0" cap="none" spc="0" normalizeH="0" baseline="0" noProof="0">
                <a:ln>
                  <a:noFill/>
                </a:ln>
                <a:solidFill>
                  <a:sysClr val="windowText" lastClr="000000"/>
                </a:solidFill>
                <a:effectLst/>
                <a:uLnTx/>
                <a:uFillTx/>
                <a:latin typeface="Calibri"/>
                <a:cs typeface="Calibri"/>
              </a:rPr>
              <a:t>books</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&amp;</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fees</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for</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those</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attending</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college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intent</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earning</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degree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9" name="object 9"/>
          <p:cNvSpPr txBox="1"/>
          <p:nvPr/>
        </p:nvSpPr>
        <p:spPr>
          <a:xfrm>
            <a:off x="400279" y="3401735"/>
            <a:ext cx="4030345" cy="848360"/>
          </a:xfrm>
          <a:prstGeom prst="rect">
            <a:avLst/>
          </a:prstGeom>
        </p:spPr>
        <p:txBody>
          <a:bodyPr vert="horz" wrap="square" lIns="0" tIns="12700" rIns="0" bIns="0" rtlCol="0">
            <a:spAutoFit/>
          </a:bodyPr>
          <a:lstStyle/>
          <a:p>
            <a:pPr marL="298450" marR="508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0" normalizeH="0" baseline="0" noProof="0">
                <a:ln>
                  <a:noFill/>
                </a:ln>
                <a:solidFill>
                  <a:sysClr val="windowText" lastClr="000000"/>
                </a:solidFill>
                <a:effectLst/>
                <a:uLnTx/>
                <a:uFillTx/>
                <a:latin typeface="Calibri"/>
                <a:cs typeface="Calibri"/>
              </a:rPr>
              <a:t>Must</a:t>
            </a:r>
            <a:r>
              <a:rPr kumimoji="0" sz="1800" b="0" i="0" u="none" strike="noStrike" kern="0" cap="none" spc="-6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meet</a:t>
            </a:r>
            <a:r>
              <a:rPr kumimoji="0" sz="1800" b="0" i="0" u="none" strike="noStrike" kern="0" cap="none" spc="-5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financial</a:t>
            </a:r>
            <a:r>
              <a:rPr kumimoji="0" sz="1800" b="0" i="0" u="none" strike="noStrike" kern="0" cap="none" spc="-6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need</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threshold</a:t>
            </a:r>
            <a:r>
              <a:rPr kumimoji="0" sz="1800" b="0" i="0" u="none" strike="noStrike" kern="0" cap="none" spc="-50" normalizeH="0" baseline="0" noProof="0">
                <a:ln>
                  <a:noFill/>
                </a:ln>
                <a:solidFill>
                  <a:sysClr val="windowText" lastClr="000000"/>
                </a:solidFill>
                <a:effectLst/>
                <a:uLnTx/>
                <a:uFillTx/>
                <a:latin typeface="Calibri"/>
                <a:cs typeface="Calibri"/>
              </a:rPr>
              <a:t> </a:t>
            </a:r>
            <a:r>
              <a:rPr kumimoji="0" sz="1800" b="0" i="0" u="none" strike="noStrike" kern="0" cap="none" spc="-25" normalizeH="0" baseline="0" noProof="0">
                <a:ln>
                  <a:noFill/>
                </a:ln>
                <a:solidFill>
                  <a:sysClr val="windowText" lastClr="000000"/>
                </a:solidFill>
                <a:effectLst/>
                <a:uLnTx/>
                <a:uFillTx/>
                <a:latin typeface="Calibri"/>
                <a:cs typeface="Calibri"/>
              </a:rPr>
              <a:t>and </a:t>
            </a:r>
            <a:r>
              <a:rPr kumimoji="0" sz="1800" b="0" i="0" u="none" strike="noStrike" kern="0" cap="none" spc="0" normalizeH="0" baseline="0" noProof="0">
                <a:ln>
                  <a:noFill/>
                </a:ln>
                <a:solidFill>
                  <a:sysClr val="windowText" lastClr="000000"/>
                </a:solidFill>
                <a:effectLst/>
                <a:uLnTx/>
                <a:uFillTx/>
                <a:latin typeface="Calibri"/>
                <a:cs typeface="Calibri"/>
              </a:rPr>
              <a:t>complete</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30" normalizeH="0" baseline="0" noProof="0">
                <a:ln>
                  <a:noFill/>
                </a:ln>
                <a:solidFill>
                  <a:sysClr val="windowText" lastClr="000000"/>
                </a:solidFill>
                <a:effectLst/>
                <a:uLnTx/>
                <a:uFillTx/>
                <a:latin typeface="Calibri"/>
                <a:cs typeface="Calibri"/>
              </a:rPr>
              <a:t>FASFA</a:t>
            </a:r>
            <a:r>
              <a:rPr kumimoji="0" sz="1800" b="0" i="0" u="none" strike="noStrike" kern="0" cap="none" spc="-6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application</a:t>
            </a:r>
            <a:r>
              <a:rPr kumimoji="0" sz="1800" b="0" i="0" u="none" strike="noStrike" kern="0" cap="none" spc="-5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a:t>
            </a:r>
            <a:r>
              <a:rPr kumimoji="0" sz="1800" b="0" i="0" u="none" strike="noStrike" kern="0" cap="none" spc="-6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receive funding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val 13" descr="One oval of a Venn Diagram, labeled Department of Developmental Services (DDS)">
            <a:extLst>
              <a:ext uri="{FF2B5EF4-FFF2-40B4-BE49-F238E27FC236}">
                <a16:creationId xmlns:a16="http://schemas.microsoft.com/office/drawing/2014/main" id="{E9BAB5DD-3FF6-58CF-82DD-888ACAF31429}"/>
              </a:ext>
            </a:extLst>
          </p:cNvPr>
          <p:cNvSpPr/>
          <p:nvPr/>
        </p:nvSpPr>
        <p:spPr>
          <a:xfrm>
            <a:off x="4572000" y="761998"/>
            <a:ext cx="6819900" cy="5962650"/>
          </a:xfrm>
          <a:prstGeom prst="ellipse">
            <a:avLst/>
          </a:prstGeom>
          <a:solidFill>
            <a:srgbClr val="FFB8B8">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096000" y="1262633"/>
            <a:ext cx="3747770" cy="574040"/>
          </a:xfrm>
          <a:prstGeom prst="rect">
            <a:avLst/>
          </a:prstGeom>
        </p:spPr>
        <p:txBody>
          <a:bodyPr vert="horz" wrap="square" lIns="0" tIns="12700" rIns="0" bIns="0" rtlCol="0">
            <a:spAutoFit/>
          </a:bodyPr>
          <a:lstStyle/>
          <a:p>
            <a:pPr marL="1604645" marR="5080" lvl="0" indent="-159258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a:ln>
                  <a:noFill/>
                </a:ln>
                <a:solidFill>
                  <a:sysClr val="windowText" lastClr="000000"/>
                </a:solidFill>
                <a:effectLst/>
                <a:uLnTx/>
                <a:uFillTx/>
                <a:latin typeface="Calibri"/>
                <a:cs typeface="Calibri"/>
              </a:rPr>
              <a:t>Department</a:t>
            </a:r>
            <a:r>
              <a:rPr kumimoji="0" sz="1800" b="1" i="0" u="none" strike="noStrike" kern="0" cap="none" spc="-2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of</a:t>
            </a:r>
            <a:r>
              <a:rPr kumimoji="0" sz="1800" b="1" i="0" u="none" strike="noStrike" kern="0" cap="none" spc="-5" normalizeH="0" baseline="0" noProof="0">
                <a:ln>
                  <a:noFill/>
                </a:ln>
                <a:solidFill>
                  <a:sysClr val="windowText" lastClr="000000"/>
                </a:solidFill>
                <a:effectLst/>
                <a:uLnTx/>
                <a:uFillTx/>
                <a:latin typeface="Calibri"/>
                <a:cs typeface="Calibri"/>
              </a:rPr>
              <a:t> </a:t>
            </a:r>
            <a:r>
              <a:rPr kumimoji="0" sz="1800" b="1" i="0" u="none" strike="noStrike" kern="0" cap="none" spc="-10" normalizeH="0" baseline="0" noProof="0">
                <a:ln>
                  <a:noFill/>
                </a:ln>
                <a:solidFill>
                  <a:sysClr val="windowText" lastClr="000000"/>
                </a:solidFill>
                <a:effectLst/>
                <a:uLnTx/>
                <a:uFillTx/>
                <a:latin typeface="Calibri"/>
                <a:cs typeface="Calibri"/>
              </a:rPr>
              <a:t>Developmental Services </a:t>
            </a:r>
            <a:r>
              <a:rPr kumimoji="0" sz="1800" b="1" i="0" u="none" strike="noStrike" kern="0" cap="none" spc="-20" normalizeH="0" baseline="0" noProof="0">
                <a:ln>
                  <a:noFill/>
                </a:ln>
                <a:solidFill>
                  <a:sysClr val="windowText" lastClr="000000"/>
                </a:solidFill>
                <a:effectLst/>
                <a:uLnTx/>
                <a:uFillTx/>
                <a:latin typeface="Calibri"/>
                <a:cs typeface="Calibri"/>
              </a:rPr>
              <a:t>(DDS)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6438392" y="2059432"/>
            <a:ext cx="4151629" cy="1122680"/>
          </a:xfrm>
          <a:prstGeom prst="rect">
            <a:avLst/>
          </a:prstGeom>
        </p:spPr>
        <p:txBody>
          <a:bodyPr vert="horz" wrap="square" lIns="0" tIns="12700" rIns="0" bIns="0" rtlCol="0">
            <a:spAutoFit/>
          </a:bodyPr>
          <a:lstStyle/>
          <a:p>
            <a:pPr marL="298450" marR="508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10" normalizeH="0" baseline="0" noProof="0">
                <a:ln>
                  <a:noFill/>
                </a:ln>
                <a:solidFill>
                  <a:sysClr val="windowText" lastClr="000000"/>
                </a:solidFill>
                <a:effectLst/>
                <a:uLnTx/>
                <a:uFillTx/>
                <a:latin typeface="Calibri"/>
                <a:cs typeface="Calibri"/>
              </a:rPr>
              <a:t>Programs</a:t>
            </a:r>
            <a:r>
              <a:rPr kumimoji="0" sz="1800" b="0" i="0" u="none" strike="noStrike" kern="0" cap="none" spc="-7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designed</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specifically</a:t>
            </a:r>
            <a:r>
              <a:rPr kumimoji="0" sz="1800" b="0" i="0" u="none" strike="noStrike" kern="0" cap="none" spc="-5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for</a:t>
            </a:r>
            <a:r>
              <a:rPr kumimoji="0" sz="1800" b="0" i="0" u="none" strike="noStrike" kern="0" cap="none" spc="-6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people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intellectual/developmental </a:t>
            </a:r>
            <a:r>
              <a:rPr kumimoji="0" sz="1800" b="0" i="0" u="none" strike="noStrike" kern="0" cap="none" spc="0" normalizeH="0" baseline="0" noProof="0">
                <a:ln>
                  <a:noFill/>
                </a:ln>
                <a:solidFill>
                  <a:sysClr val="windowText" lastClr="000000"/>
                </a:solidFill>
                <a:effectLst/>
                <a:uLnTx/>
                <a:uFillTx/>
                <a:latin typeface="Calibri"/>
                <a:cs typeface="Calibri"/>
              </a:rPr>
              <a:t>disabilities</a:t>
            </a:r>
            <a:r>
              <a:rPr kumimoji="0" sz="1800" b="0" i="0" u="none" strike="noStrike" kern="0" cap="none" spc="-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focus</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on</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career exploration</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development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job</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skills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6663181" y="3448050"/>
            <a:ext cx="3470275" cy="574040"/>
          </a:xfrm>
          <a:prstGeom prst="rect">
            <a:avLst/>
          </a:prstGeom>
        </p:spPr>
        <p:txBody>
          <a:bodyPr vert="horz" wrap="square" lIns="0" tIns="12700" rIns="0" bIns="0" rtlCol="0">
            <a:spAutoFit/>
          </a:bodyPr>
          <a:lstStyle/>
          <a:p>
            <a:pPr marL="298450" marR="508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Certificate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program</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college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or </a:t>
            </a:r>
            <a:r>
              <a:rPr kumimoji="0" sz="1800" b="0" i="0" u="none" strike="noStrike" kern="0" cap="none" spc="-10" normalizeH="0" baseline="0" noProof="0" dirty="0">
                <a:ln>
                  <a:noFill/>
                </a:ln>
                <a:solidFill>
                  <a:sysClr val="windowText" lastClr="000000"/>
                </a:solidFill>
                <a:effectLst/>
                <a:uLnTx/>
                <a:uFillTx/>
                <a:latin typeface="Calibri"/>
                <a:cs typeface="Calibri"/>
              </a:rPr>
              <a:t>university</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sp>
        <p:nvSpPr>
          <p:cNvPr id="6" name="object 6"/>
          <p:cNvSpPr txBox="1"/>
          <p:nvPr/>
        </p:nvSpPr>
        <p:spPr>
          <a:xfrm>
            <a:off x="6626097" y="4358894"/>
            <a:ext cx="3764915" cy="848360"/>
          </a:xfrm>
          <a:prstGeom prst="rect">
            <a:avLst/>
          </a:prstGeom>
        </p:spPr>
        <p:txBody>
          <a:bodyPr vert="horz" wrap="square" lIns="0" tIns="12700" rIns="0" bIns="0" rtlCol="0">
            <a:spAutoFit/>
          </a:bodyPr>
          <a:lstStyle/>
          <a:p>
            <a:pPr marL="298450" marR="5080" lvl="0" indent="-285750" defTabSz="914400" eaLnBrk="1" fontAlgn="auto" latinLnBrk="0" hangingPunct="1">
              <a:lnSpc>
                <a:spcPct val="100000"/>
              </a:lnSpc>
              <a:spcBef>
                <a:spcPts val="100"/>
              </a:spcBef>
              <a:spcAft>
                <a:spcPts val="0"/>
              </a:spcAft>
              <a:buClrTx/>
              <a:buSzTx/>
              <a:buFont typeface="Arial"/>
              <a:buChar char="•"/>
              <a:tabLst>
                <a:tab pos="298450" algn="l"/>
              </a:tabLst>
              <a:defRPr/>
            </a:pPr>
            <a:r>
              <a:rPr kumimoji="0" sz="1800" b="0" i="0" u="none" strike="noStrike" kern="0" cap="none" spc="0" normalizeH="0" baseline="0" noProof="0">
                <a:ln>
                  <a:noFill/>
                </a:ln>
                <a:solidFill>
                  <a:sysClr val="windowText" lastClr="000000"/>
                </a:solidFill>
                <a:effectLst/>
                <a:uLnTx/>
                <a:uFillTx/>
                <a:latin typeface="Calibri"/>
                <a:cs typeface="Calibri"/>
              </a:rPr>
              <a:t>Auditing</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class</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that</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is</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interest</a:t>
            </a:r>
            <a:r>
              <a:rPr kumimoji="0" sz="1800" b="0" i="0" u="none" strike="noStrike" kern="0" cap="none" spc="-35" normalizeH="0" baseline="0" noProof="0">
                <a:ln>
                  <a:noFill/>
                </a:ln>
                <a:solidFill>
                  <a:sysClr val="windowText" lastClr="000000"/>
                </a:solidFill>
                <a:effectLst/>
                <a:uLnTx/>
                <a:uFillTx/>
                <a:latin typeface="Calibri"/>
                <a:cs typeface="Calibri"/>
              </a:rPr>
              <a:t> to </a:t>
            </a:r>
            <a:r>
              <a:rPr kumimoji="0" sz="1800" b="0" i="0" u="none" strike="noStrike" kern="0" cap="none" spc="0" normalizeH="0" baseline="0" noProof="0">
                <a:ln>
                  <a:noFill/>
                </a:ln>
                <a:solidFill>
                  <a:sysClr val="windowText" lastClr="000000"/>
                </a:solidFill>
                <a:effectLst/>
                <a:uLnTx/>
                <a:uFillTx/>
                <a:latin typeface="Calibri"/>
                <a:cs typeface="Calibri"/>
              </a:rPr>
              <a:t>you</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(creative</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writing,</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early</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childhood </a:t>
            </a:r>
            <a:r>
              <a:rPr kumimoji="0" sz="1800" b="0" i="0" u="none" strike="noStrike" kern="0" cap="none" spc="0" normalizeH="0" baseline="0" noProof="0">
                <a:ln>
                  <a:noFill/>
                </a:ln>
                <a:solidFill>
                  <a:sysClr val="windowText" lastClr="000000"/>
                </a:solidFill>
                <a:effectLst/>
                <a:uLnTx/>
                <a:uFillTx/>
                <a:latin typeface="Calibri"/>
                <a:cs typeface="Calibri"/>
              </a:rPr>
              <a:t>education,</a:t>
            </a:r>
            <a:r>
              <a:rPr kumimoji="0" sz="1800" b="0" i="0" u="none" strike="noStrike" kern="0" cap="none" spc="-10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photoshop</a:t>
            </a:r>
            <a:r>
              <a:rPr kumimoji="0" sz="1800" b="0" i="0" u="none" strike="noStrike" kern="0" cap="none" spc="-100" normalizeH="0" baseline="0" noProof="0">
                <a:ln>
                  <a:noFill/>
                </a:ln>
                <a:solidFill>
                  <a:sysClr val="windowText" lastClr="000000"/>
                </a:solidFill>
                <a:effectLst/>
                <a:uLnTx/>
                <a:uFillTx/>
                <a:latin typeface="Calibri"/>
                <a:cs typeface="Calibri"/>
              </a:rPr>
              <a:t> </a:t>
            </a:r>
            <a:r>
              <a:rPr kumimoji="0" sz="1800" b="0" i="0" u="none" strike="noStrike" kern="0" cap="none" spc="-20" normalizeH="0" baseline="0" noProof="0">
                <a:ln>
                  <a:noFill/>
                </a:ln>
                <a:solidFill>
                  <a:sysClr val="windowText" lastClr="000000"/>
                </a:solidFill>
                <a:effectLst/>
                <a:uLnTx/>
                <a:uFillTx/>
                <a:latin typeface="Calibri"/>
                <a:cs typeface="Calibri"/>
              </a:rPr>
              <a:t>etc.)</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4965700" y="2173477"/>
            <a:ext cx="1373505" cy="1594485"/>
          </a:xfrm>
          <a:prstGeom prst="rect">
            <a:avLst/>
          </a:prstGeom>
        </p:spPr>
        <p:txBody>
          <a:bodyPr vert="horz" wrap="square" lIns="0" tIns="12700" rIns="0" bIns="0" rtlCol="0">
            <a:spAutoFit/>
          </a:bodyPr>
          <a:lstStyle/>
          <a:p>
            <a:pPr marL="330835" marR="5080" lvl="0" indent="-285750" defTabSz="914400" eaLnBrk="1" fontAlgn="auto" latinLnBrk="0" hangingPunct="1">
              <a:lnSpc>
                <a:spcPct val="100000"/>
              </a:lnSpc>
              <a:spcBef>
                <a:spcPts val="100"/>
              </a:spcBef>
              <a:spcAft>
                <a:spcPts val="0"/>
              </a:spcAft>
              <a:buClrTx/>
              <a:buSzTx/>
              <a:buFont typeface="Arial"/>
              <a:buChar char="•"/>
              <a:tabLst>
                <a:tab pos="330835" algn="l"/>
              </a:tabLst>
              <a:defRPr/>
            </a:pPr>
            <a:r>
              <a:rPr kumimoji="0" sz="1600" b="0" i="0" u="none" strike="noStrike" kern="0" cap="none" spc="-10" normalizeH="0" baseline="0" noProof="0">
                <a:ln>
                  <a:noFill/>
                </a:ln>
                <a:solidFill>
                  <a:sysClr val="windowText" lastClr="000000"/>
                </a:solidFill>
                <a:effectLst/>
                <a:uLnTx/>
                <a:uFillTx/>
                <a:latin typeface="Calibri"/>
                <a:cs typeface="Calibri"/>
              </a:rPr>
              <a:t>Attending </a:t>
            </a:r>
            <a:r>
              <a:rPr kumimoji="0" sz="1600" b="0" i="0" u="none" strike="noStrike" kern="0" cap="none" spc="0" normalizeH="0" baseline="0" noProof="0">
                <a:ln>
                  <a:noFill/>
                </a:ln>
                <a:solidFill>
                  <a:sysClr val="windowText" lastClr="000000"/>
                </a:solidFill>
                <a:effectLst/>
                <a:uLnTx/>
                <a:uFillTx/>
                <a:latin typeface="Calibri"/>
                <a:cs typeface="Calibri"/>
              </a:rPr>
              <a:t>college</a:t>
            </a:r>
            <a:r>
              <a:rPr kumimoji="0" sz="1600" b="0" i="0" u="none" strike="noStrike" kern="0" cap="none" spc="-50" normalizeH="0" baseline="0" noProof="0">
                <a:ln>
                  <a:noFill/>
                </a:ln>
                <a:solidFill>
                  <a:sysClr val="windowText" lastClr="000000"/>
                </a:solidFill>
                <a:effectLst/>
                <a:uLnTx/>
                <a:uFillTx/>
                <a:latin typeface="Calibri"/>
                <a:cs typeface="Calibri"/>
              </a:rPr>
              <a:t> </a:t>
            </a:r>
            <a:r>
              <a:rPr kumimoji="0" sz="1600" b="0" i="0" u="none" strike="noStrike" kern="0" cap="none" spc="-20" normalizeH="0" baseline="0" noProof="0">
                <a:ln>
                  <a:noFill/>
                </a:ln>
                <a:solidFill>
                  <a:sysClr val="windowText" lastClr="000000"/>
                </a:solidFill>
                <a:effectLst/>
                <a:uLnTx/>
                <a:uFillTx/>
                <a:latin typeface="Calibri"/>
                <a:cs typeface="Calibri"/>
              </a:rPr>
              <a:t>with </a:t>
            </a:r>
            <a:r>
              <a:rPr kumimoji="0" sz="1600" b="0" i="0" u="none" strike="noStrike" kern="0" cap="none" spc="0" normalizeH="0" baseline="0" noProof="0">
                <a:ln>
                  <a:noFill/>
                </a:ln>
                <a:solidFill>
                  <a:sysClr val="windowText" lastClr="000000"/>
                </a:solidFill>
                <a:effectLst/>
                <a:uLnTx/>
                <a:uFillTx/>
                <a:latin typeface="Calibri"/>
                <a:cs typeface="Calibri"/>
              </a:rPr>
              <a:t>the</a:t>
            </a:r>
            <a:r>
              <a:rPr kumimoji="0" sz="1600" b="0" i="0" u="none" strike="noStrike" kern="0" cap="none" spc="-50" normalizeH="0" baseline="0" noProof="0">
                <a:ln>
                  <a:noFill/>
                </a:ln>
                <a:solidFill>
                  <a:sysClr val="windowText" lastClr="000000"/>
                </a:solidFill>
                <a:effectLst/>
                <a:uLnTx/>
                <a:uFillTx/>
                <a:latin typeface="Calibri"/>
                <a:cs typeface="Calibri"/>
              </a:rPr>
              <a:t> </a:t>
            </a:r>
            <a:r>
              <a:rPr kumimoji="0" sz="1600" b="0" i="0" u="none" strike="noStrike" kern="0" cap="none" spc="0" normalizeH="0" baseline="0" noProof="0">
                <a:ln>
                  <a:noFill/>
                </a:ln>
                <a:solidFill>
                  <a:sysClr val="windowText" lastClr="000000"/>
                </a:solidFill>
                <a:effectLst/>
                <a:uLnTx/>
                <a:uFillTx/>
                <a:latin typeface="Calibri"/>
                <a:cs typeface="Calibri"/>
              </a:rPr>
              <a:t>intent</a:t>
            </a:r>
            <a:r>
              <a:rPr kumimoji="0" sz="1600" b="0" i="0" u="none" strike="noStrike" kern="0" cap="none" spc="-40" normalizeH="0" baseline="0" noProof="0">
                <a:ln>
                  <a:noFill/>
                </a:ln>
                <a:solidFill>
                  <a:sysClr val="windowText" lastClr="000000"/>
                </a:solidFill>
                <a:effectLst/>
                <a:uLnTx/>
                <a:uFillTx/>
                <a:latin typeface="Calibri"/>
                <a:cs typeface="Calibri"/>
              </a:rPr>
              <a:t> </a:t>
            </a:r>
            <a:r>
              <a:rPr kumimoji="0" sz="1600" b="0" i="0" u="none" strike="noStrike" kern="0" cap="none" spc="-25" normalizeH="0" baseline="0" noProof="0">
                <a:ln>
                  <a:noFill/>
                </a:ln>
                <a:solidFill>
                  <a:sysClr val="windowText" lastClr="000000"/>
                </a:solidFill>
                <a:effectLst/>
                <a:uLnTx/>
                <a:uFillTx/>
                <a:latin typeface="Calibri"/>
                <a:cs typeface="Calibri"/>
              </a:rPr>
              <a:t>of </a:t>
            </a:r>
            <a:r>
              <a:rPr kumimoji="0" sz="1600" b="0" i="0" u="none" strike="noStrike" kern="0" cap="none" spc="0" normalizeH="0" baseline="0" noProof="0">
                <a:ln>
                  <a:noFill/>
                </a:ln>
                <a:solidFill>
                  <a:sysClr val="windowText" lastClr="000000"/>
                </a:solidFill>
                <a:effectLst/>
                <a:uLnTx/>
                <a:uFillTx/>
                <a:latin typeface="Calibri"/>
                <a:cs typeface="Calibri"/>
              </a:rPr>
              <a:t>earning</a:t>
            </a:r>
            <a:r>
              <a:rPr kumimoji="0" sz="1600" b="0" i="0" u="none" strike="noStrike" kern="0" cap="none" spc="-50" normalizeH="0" baseline="0" noProof="0">
                <a:ln>
                  <a:noFill/>
                </a:ln>
                <a:solidFill>
                  <a:sysClr val="windowText" lastClr="000000"/>
                </a:solidFill>
                <a:effectLst/>
                <a:uLnTx/>
                <a:uFillTx/>
                <a:latin typeface="Calibri"/>
                <a:cs typeface="Calibri"/>
              </a:rPr>
              <a:t> a </a:t>
            </a:r>
            <a:r>
              <a:rPr kumimoji="0" sz="1600" b="0" i="0" u="none" strike="noStrike" kern="0" cap="none" spc="-10" normalizeH="0" baseline="0" noProof="0">
                <a:ln>
                  <a:noFill/>
                </a:ln>
                <a:solidFill>
                  <a:sysClr val="windowText" lastClr="000000"/>
                </a:solidFill>
                <a:effectLst/>
                <a:uLnTx/>
                <a:uFillTx/>
                <a:latin typeface="Calibri"/>
                <a:cs typeface="Calibri"/>
              </a:rPr>
              <a:t>degree</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830"/>
              </a:spcBef>
              <a:spcAft>
                <a:spcPts val="0"/>
              </a:spcAft>
              <a:buClrTx/>
              <a:buSzTx/>
              <a:buFont typeface="Arial"/>
              <a:buChar char="•"/>
              <a:tabLst>
                <a:tab pos="297815" algn="l"/>
              </a:tabLst>
              <a:defRPr/>
            </a:pPr>
            <a:r>
              <a:rPr kumimoji="0" sz="1600" b="0" i="0" u="none" strike="noStrike" kern="0" cap="none" spc="-10" normalizeH="0" baseline="0" noProof="0">
                <a:ln>
                  <a:noFill/>
                </a:ln>
                <a:solidFill>
                  <a:sysClr val="windowText" lastClr="000000"/>
                </a:solidFill>
                <a:effectLst/>
                <a:uLnTx/>
                <a:uFillTx/>
                <a:latin typeface="Calibri"/>
                <a:cs typeface="Calibri"/>
              </a:rPr>
              <a:t>Attending</a:t>
            </a:r>
            <a:r>
              <a:rPr kumimoji="0" sz="1600" b="0" i="0" u="none" strike="noStrike" kern="0" cap="none" spc="-55" normalizeH="0" baseline="0" noProof="0">
                <a:ln>
                  <a:noFill/>
                </a:ln>
                <a:solidFill>
                  <a:sysClr val="windowText" lastClr="000000"/>
                </a:solidFill>
                <a:effectLst/>
                <a:uLnTx/>
                <a:uFillTx/>
                <a:latin typeface="Calibri"/>
                <a:cs typeface="Calibri"/>
              </a:rPr>
              <a:t> </a:t>
            </a:r>
            <a:r>
              <a:rPr kumimoji="0" sz="1600" b="0" i="0" u="none" strike="noStrike" kern="0" cap="none" spc="-50" normalizeH="0" baseline="0" noProof="0">
                <a:ln>
                  <a:noFill/>
                </a:ln>
                <a:solidFill>
                  <a:sysClr val="windowText" lastClr="000000"/>
                </a:solidFill>
                <a:effectLst/>
                <a:uLnTx/>
                <a:uFillTx/>
                <a:latin typeface="Calibri"/>
                <a:cs typeface="Calibri"/>
              </a:rPr>
              <a:t>a</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4998211" y="3741928"/>
            <a:ext cx="1499870" cy="1553845"/>
          </a:xfrm>
          <a:prstGeom prst="rect">
            <a:avLst/>
          </a:prstGeom>
        </p:spPr>
        <p:txBody>
          <a:bodyPr vert="horz" wrap="square" lIns="0" tIns="12700" rIns="0" bIns="0" rtlCol="0">
            <a:spAutoFit/>
          </a:bodyPr>
          <a:lstStyle/>
          <a:p>
            <a:pPr marL="265430" marR="5080" lvl="0" indent="0" algn="just"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a:ln>
                  <a:noFill/>
                </a:ln>
                <a:solidFill>
                  <a:sysClr val="windowText" lastClr="000000"/>
                </a:solidFill>
                <a:effectLst/>
                <a:uLnTx/>
                <a:uFillTx/>
                <a:latin typeface="Calibri"/>
                <a:cs typeface="Calibri"/>
              </a:rPr>
              <a:t>trade</a:t>
            </a:r>
            <a:r>
              <a:rPr kumimoji="0" sz="1600" b="0" i="0" u="none" strike="noStrike" kern="0" cap="none" spc="-55"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Program (HVAC,</a:t>
            </a:r>
            <a:r>
              <a:rPr kumimoji="0" sz="1600" b="0" i="0" u="none" strike="noStrike" kern="0" cap="none" spc="-80"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graphic </a:t>
            </a:r>
            <a:r>
              <a:rPr kumimoji="0" sz="1600" b="0" i="0" u="none" strike="noStrike" kern="0" cap="none" spc="0" normalizeH="0" baseline="0" noProof="0">
                <a:ln>
                  <a:noFill/>
                </a:ln>
                <a:solidFill>
                  <a:sysClr val="windowText" lastClr="000000"/>
                </a:solidFill>
                <a:effectLst/>
                <a:uLnTx/>
                <a:uFillTx/>
                <a:latin typeface="Calibri"/>
                <a:cs typeface="Calibri"/>
              </a:rPr>
              <a:t>design</a:t>
            </a:r>
            <a:r>
              <a:rPr kumimoji="0" sz="1600" b="0" i="0" u="none" strike="noStrike" kern="0" cap="none" spc="-25" normalizeH="0" baseline="0" noProof="0">
                <a:ln>
                  <a:noFill/>
                </a:ln>
                <a:solidFill>
                  <a:sysClr val="windowText" lastClr="000000"/>
                </a:solidFill>
                <a:effectLst/>
                <a:uLnTx/>
                <a:uFillTx/>
                <a:latin typeface="Calibri"/>
                <a:cs typeface="Calibri"/>
              </a:rPr>
              <a:t> </a:t>
            </a:r>
            <a:r>
              <a:rPr kumimoji="0" sz="1600" b="0" i="0" u="none" strike="noStrike" kern="0" cap="none" spc="-10" normalizeH="0" baseline="0" noProof="0">
                <a:ln>
                  <a:noFill/>
                </a:ln>
                <a:solidFill>
                  <a:sysClr val="windowText" lastClr="000000"/>
                </a:solidFill>
                <a:effectLst/>
                <a:uLnTx/>
                <a:uFillTx/>
                <a:latin typeface="Calibri"/>
                <a:cs typeface="Calibri"/>
              </a:rPr>
              <a:t>etc.)</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298450" marR="309245" lvl="0" indent="-285750" defTabSz="914400" eaLnBrk="1" fontAlgn="auto" latinLnBrk="0" hangingPunct="1">
              <a:lnSpc>
                <a:spcPct val="100000"/>
              </a:lnSpc>
              <a:spcBef>
                <a:spcPts val="509"/>
              </a:spcBef>
              <a:spcAft>
                <a:spcPts val="0"/>
              </a:spcAft>
              <a:buClrTx/>
              <a:buSzTx/>
              <a:buFont typeface="Arial"/>
              <a:buChar char="•"/>
              <a:tabLst>
                <a:tab pos="298450" algn="l"/>
              </a:tabLst>
              <a:defRPr/>
            </a:pPr>
            <a:r>
              <a:rPr kumimoji="0" sz="1600" b="0" i="0" u="none" strike="noStrike" kern="0" cap="none" spc="-10" normalizeH="0" baseline="0" noProof="0">
                <a:ln>
                  <a:noFill/>
                </a:ln>
                <a:solidFill>
                  <a:sysClr val="windowText" lastClr="000000"/>
                </a:solidFill>
                <a:effectLst/>
                <a:uLnTx/>
                <a:uFillTx/>
                <a:latin typeface="Calibri"/>
                <a:cs typeface="Calibri"/>
              </a:rPr>
              <a:t>Associated career goals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87574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ACAB28-7234-63FA-5A26-ADB9387B3242}"/>
              </a:ext>
            </a:extLst>
          </p:cNvPr>
          <p:cNvSpPr txBox="1">
            <a:spLocks noGrp="1"/>
          </p:cNvSpPr>
          <p:nvPr>
            <p:ph type="title" idx="4294967295"/>
          </p:nvPr>
        </p:nvSpPr>
        <p:spPr>
          <a:xfrm>
            <a:off x="1895475" y="209550"/>
            <a:ext cx="846772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lumMod val="75000"/>
                  </a:schemeClr>
                </a:solidFill>
                <a:effectLst/>
                <a:uLnTx/>
                <a:uFillTx/>
                <a:latin typeface="Helvetica" panose="020B0604020202020204" pitchFamily="34" charset="0"/>
                <a:ea typeface="+mn-ea"/>
                <a:cs typeface="Helvetica" panose="020B0604020202020204" pitchFamily="34" charset="0"/>
              </a:rPr>
              <a:t>How do I Obtain Access to DDS Funding Opportunities</a:t>
            </a:r>
          </a:p>
        </p:txBody>
      </p:sp>
      <p:graphicFrame>
        <p:nvGraphicFramePr>
          <p:cNvPr id="4" name="Content Placeholder 3" descr="Flowchart of steps to take to access DDS funding">
            <a:extLst>
              <a:ext uri="{FF2B5EF4-FFF2-40B4-BE49-F238E27FC236}">
                <a16:creationId xmlns:a16="http://schemas.microsoft.com/office/drawing/2014/main" id="{4FA6A6CE-2A36-23D6-AC62-A4F1599B5CD2}"/>
              </a:ext>
            </a:extLst>
          </p:cNvPr>
          <p:cNvGraphicFramePr>
            <a:graphicFrameLocks noGrp="1"/>
          </p:cNvGraphicFramePr>
          <p:nvPr>
            <p:ph idx="1"/>
            <p:extLst>
              <p:ext uri="{D42A27DB-BD31-4B8C-83A1-F6EECF244321}">
                <p14:modId xmlns:p14="http://schemas.microsoft.com/office/powerpoint/2010/main" val="773150989"/>
              </p:ext>
            </p:extLst>
          </p:nvPr>
        </p:nvGraphicFramePr>
        <p:xfrm>
          <a:off x="742832" y="973074"/>
          <a:ext cx="10638576" cy="4511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Department of Developmental Services | Mass.gov">
            <a:extLst>
              <a:ext uri="{FF2B5EF4-FFF2-40B4-BE49-F238E27FC236}">
                <a16:creationId xmlns:a16="http://schemas.microsoft.com/office/drawing/2014/main" id="{B61C52E4-0448-4A97-B685-C1248D6C79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2731" y="5252377"/>
            <a:ext cx="1976437" cy="147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9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DC8A-40F2-CD56-F458-F329B4C4CB92}"/>
              </a:ext>
            </a:extLst>
          </p:cNvPr>
          <p:cNvSpPr>
            <a:spLocks noGrp="1"/>
          </p:cNvSpPr>
          <p:nvPr>
            <p:ph type="title"/>
          </p:nvPr>
        </p:nvSpPr>
        <p:spPr>
          <a:xfrm>
            <a:off x="532015" y="3930305"/>
            <a:ext cx="3861960" cy="2437244"/>
          </a:xfrm>
        </p:spPr>
        <p:txBody>
          <a:bodyPr anchor="ctr">
            <a:normAutofit/>
          </a:bodyPr>
          <a:lstStyle/>
          <a:p>
            <a:r>
              <a:rPr lang="en-US" sz="3600" b="1">
                <a:solidFill>
                  <a:schemeClr val="accent1">
                    <a:lumMod val="75000"/>
                  </a:schemeClr>
                </a:solidFill>
                <a:latin typeface="Helvetica" panose="020B0604020202020204" pitchFamily="34" charset="0"/>
                <a:cs typeface="Helvetica" panose="020B0604020202020204" pitchFamily="34" charset="0"/>
              </a:rPr>
              <a:t>How Can MA Department of Higher Education Help?</a:t>
            </a:r>
          </a:p>
        </p:txBody>
      </p:sp>
      <p:pic>
        <p:nvPicPr>
          <p:cNvPr id="11" name="Picture 10" descr="Image of a person helping another">
            <a:extLst>
              <a:ext uri="{FF2B5EF4-FFF2-40B4-BE49-F238E27FC236}">
                <a16:creationId xmlns:a16="http://schemas.microsoft.com/office/drawing/2014/main" id="{4F8908C0-7732-85FF-9117-F7F9BE9288B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8778" y="532876"/>
            <a:ext cx="2507107" cy="2507107"/>
          </a:xfrm>
          <a:prstGeom prst="rect">
            <a:avLst/>
          </a:prstGeom>
        </p:spPr>
      </p:pic>
      <p:pic>
        <p:nvPicPr>
          <p:cNvPr id="18" name="Picture 17" descr="A blue sign with yellow text">
            <a:extLst>
              <a:ext uri="{FF2B5EF4-FFF2-40B4-BE49-F238E27FC236}">
                <a16:creationId xmlns:a16="http://schemas.microsoft.com/office/drawing/2014/main" id="{33EF2BF1-9583-B5C5-3259-19F3D9379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516" y="532438"/>
            <a:ext cx="2507982" cy="2507982"/>
          </a:xfrm>
          <a:prstGeom prst="rect">
            <a:avLst/>
          </a:prstGeom>
        </p:spPr>
      </p:pic>
      <p:pic>
        <p:nvPicPr>
          <p:cNvPr id="20" name="Picture 19">
            <a:extLst>
              <a:ext uri="{FF2B5EF4-FFF2-40B4-BE49-F238E27FC236}">
                <a16:creationId xmlns:a16="http://schemas.microsoft.com/office/drawing/2014/main" id="{294CF202-B9A6-8DF9-C1BF-E9B8A6EBF3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59368" y="844144"/>
            <a:ext cx="2507982" cy="1884569"/>
          </a:xfrm>
          <a:prstGeom prst="rect">
            <a:avLst/>
          </a:prstGeom>
        </p:spPr>
      </p:pic>
      <p:pic>
        <p:nvPicPr>
          <p:cNvPr id="15" name="Picture 14" descr="Text reading &quot;funding&quot;">
            <a:extLst>
              <a:ext uri="{FF2B5EF4-FFF2-40B4-BE49-F238E27FC236}">
                <a16:creationId xmlns:a16="http://schemas.microsoft.com/office/drawing/2014/main" id="{FE0195CA-0B19-C8D4-D85E-D917E34D2D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82219" y="947043"/>
            <a:ext cx="2515016" cy="1678773"/>
          </a:xfrm>
          <a:prstGeom prst="rect">
            <a:avLst/>
          </a:prstGeom>
        </p:spPr>
      </p:pic>
      <p:sp>
        <p:nvSpPr>
          <p:cNvPr id="3" name="Content Placeholder 2">
            <a:extLst>
              <a:ext uri="{FF2B5EF4-FFF2-40B4-BE49-F238E27FC236}">
                <a16:creationId xmlns:a16="http://schemas.microsoft.com/office/drawing/2014/main" id="{05FC279A-6CFF-A88C-0BA1-7F4FBFC745F3}"/>
              </a:ext>
            </a:extLst>
          </p:cNvPr>
          <p:cNvSpPr>
            <a:spLocks noGrp="1"/>
          </p:cNvSpPr>
          <p:nvPr>
            <p:ph idx="1"/>
          </p:nvPr>
        </p:nvSpPr>
        <p:spPr>
          <a:xfrm>
            <a:off x="5162719" y="3930305"/>
            <a:ext cx="6586915" cy="2437244"/>
          </a:xfrm>
        </p:spPr>
        <p:txBody>
          <a:bodyPr anchor="ctr">
            <a:normAutofit lnSpcReduction="10000"/>
          </a:bodyPr>
          <a:lstStyle/>
          <a:p>
            <a:pPr lvl="1"/>
            <a:r>
              <a:rPr lang="en-US" sz="2000" b="1">
                <a:solidFill>
                  <a:schemeClr val="accent1">
                    <a:lumMod val="75000"/>
                  </a:schemeClr>
                </a:solidFill>
                <a:latin typeface="Helvetica" panose="020B0604020202020204" pitchFamily="34" charset="0"/>
                <a:cs typeface="Helvetica" panose="020B0604020202020204" pitchFamily="34" charset="0"/>
              </a:rPr>
              <a:t>Assist in the application process for State funding</a:t>
            </a:r>
          </a:p>
          <a:p>
            <a:pPr lvl="1"/>
            <a:r>
              <a:rPr lang="en-US" sz="2000" b="1">
                <a:solidFill>
                  <a:schemeClr val="accent1">
                    <a:lumMod val="75000"/>
                  </a:schemeClr>
                </a:solidFill>
                <a:latin typeface="Helvetica" panose="020B0604020202020204" pitchFamily="34" charset="0"/>
                <a:cs typeface="Helvetica" panose="020B0604020202020204" pitchFamily="34" charset="0"/>
              </a:rPr>
              <a:t>Connect you with experienced coordinators and staff</a:t>
            </a:r>
          </a:p>
          <a:p>
            <a:pPr lvl="1"/>
            <a:r>
              <a:rPr lang="en-US" sz="2000" b="1">
                <a:solidFill>
                  <a:schemeClr val="accent1">
                    <a:lumMod val="75000"/>
                  </a:schemeClr>
                </a:solidFill>
                <a:latin typeface="Helvetica" panose="020B0604020202020204" pitchFamily="34" charset="0"/>
                <a:cs typeface="Helvetica" panose="020B0604020202020204" pitchFamily="34" charset="0"/>
              </a:rPr>
              <a:t>Share common drive with document samples</a:t>
            </a:r>
          </a:p>
          <a:p>
            <a:pPr lvl="1"/>
            <a:r>
              <a:rPr lang="en-US" sz="2000" b="1">
                <a:solidFill>
                  <a:schemeClr val="accent1">
                    <a:lumMod val="75000"/>
                  </a:schemeClr>
                </a:solidFill>
                <a:latin typeface="Helvetica" panose="020B0604020202020204" pitchFamily="34" charset="0"/>
                <a:cs typeface="Helvetica" panose="020B0604020202020204" pitchFamily="34" charset="0"/>
              </a:rPr>
              <a:t>Connect you with training opportunities at Institute for Community Inclusion at UMASS Boston</a:t>
            </a:r>
          </a:p>
          <a:p>
            <a:pPr lvl="1"/>
            <a:endParaRPr lang="en-US" sz="2000"/>
          </a:p>
        </p:txBody>
      </p:sp>
    </p:spTree>
    <p:extLst>
      <p:ext uri="{BB962C8B-B14F-4D97-AF65-F5344CB8AC3E}">
        <p14:creationId xmlns:p14="http://schemas.microsoft.com/office/powerpoint/2010/main" val="1336683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DA7E-504C-8E1B-03E2-CE2D7F4EC6AF}"/>
              </a:ext>
            </a:extLst>
          </p:cNvPr>
          <p:cNvSpPr>
            <a:spLocks noGrp="1"/>
          </p:cNvSpPr>
          <p:nvPr>
            <p:ph type="title"/>
          </p:nvPr>
        </p:nvSpPr>
        <p:spPr/>
        <p:txBody>
          <a:bodyPr>
            <a:normAutofit fontScale="90000"/>
          </a:bodyPr>
          <a:lstStyle/>
          <a:p>
            <a:pPr algn="ctr"/>
            <a:r>
              <a:rPr lang="en-US" b="1">
                <a:solidFill>
                  <a:schemeClr val="accent1">
                    <a:lumMod val="75000"/>
                  </a:schemeClr>
                </a:solidFill>
                <a:latin typeface="Helvetica" panose="020B0604020202020204" pitchFamily="34" charset="0"/>
                <a:cs typeface="Helvetica" panose="020B0604020202020204" pitchFamily="34" charset="0"/>
              </a:rPr>
              <a:t>Feel free to contact the DHE for Assistance!</a:t>
            </a:r>
          </a:p>
        </p:txBody>
      </p:sp>
      <p:sp>
        <p:nvSpPr>
          <p:cNvPr id="4" name="TextBox 3">
            <a:extLst>
              <a:ext uri="{FF2B5EF4-FFF2-40B4-BE49-F238E27FC236}">
                <a16:creationId xmlns:a16="http://schemas.microsoft.com/office/drawing/2014/main" id="{32ECFEF2-DB0B-32F6-897B-95344B0C2ABE}"/>
              </a:ext>
            </a:extLst>
          </p:cNvPr>
          <p:cNvSpPr txBox="1"/>
          <p:nvPr/>
        </p:nvSpPr>
        <p:spPr>
          <a:xfrm>
            <a:off x="1474112" y="2013228"/>
            <a:ext cx="6097508" cy="1415772"/>
          </a:xfrm>
          <a:prstGeom prst="rect">
            <a:avLst/>
          </a:prstGeom>
          <a:noFill/>
        </p:spPr>
        <p:txBody>
          <a:bodyPr wrap="square">
            <a:spAutoFit/>
          </a:bodyPr>
          <a:lstStyle/>
          <a:p>
            <a:pPr marL="0" marR="0">
              <a:buNone/>
            </a:pPr>
            <a:r>
              <a:rPr lang="en-US" sz="1600" b="1">
                <a:solidFill>
                  <a:srgbClr val="002060"/>
                </a:solidFill>
                <a:effectLst/>
                <a:latin typeface="Segoe UI" panose="020B0502040204020203" pitchFamily="34" charset="0"/>
                <a:ea typeface="Aptos" panose="020B0004020202020204" pitchFamily="34" charset="0"/>
                <a:cs typeface="Aptos" panose="020B0004020202020204" pitchFamily="34" charset="0"/>
              </a:rPr>
              <a:t>Mary E. Price, M.Ed.</a:t>
            </a:r>
            <a:endParaRPr lang="en-US" sz="32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solidFill>
                  <a:srgbClr val="242424"/>
                </a:solidFill>
                <a:effectLst/>
                <a:latin typeface="Segoe UI" panose="020B0502040204020203" pitchFamily="34" charset="0"/>
                <a:ea typeface="Aptos" panose="020B0004020202020204" pitchFamily="34" charset="0"/>
                <a:cs typeface="Aptos" panose="020B0004020202020204" pitchFamily="34" charset="0"/>
              </a:rPr>
              <a:t>Director, Massachusetts Inclusive Postsecondary</a:t>
            </a:r>
            <a:endParaRPr lang="en-US" sz="32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solidFill>
                  <a:srgbClr val="242424"/>
                </a:solidFill>
                <a:effectLst/>
                <a:latin typeface="Calibri" panose="020F0502020204030204" pitchFamily="34" charset="0"/>
                <a:ea typeface="Aptos" panose="020B0004020202020204" pitchFamily="34" charset="0"/>
                <a:cs typeface="Aptos" panose="020B0004020202020204" pitchFamily="34" charset="0"/>
              </a:rPr>
              <a:t>Education (MAIPSE) </a:t>
            </a:r>
            <a:endParaRPr lang="en-US" sz="32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600" b="1">
                <a:solidFill>
                  <a:srgbClr val="00205B"/>
                </a:solidFill>
                <a:effectLst/>
                <a:latin typeface="Segoe UI" panose="020B0502040204020203" pitchFamily="34" charset="0"/>
                <a:ea typeface="Aptos" panose="020B0004020202020204" pitchFamily="34" charset="0"/>
                <a:cs typeface="Aptos" panose="020B0004020202020204" pitchFamily="34" charset="0"/>
              </a:rPr>
              <a:t>W</a:t>
            </a:r>
            <a:r>
              <a:rPr lang="en-US" sz="1600">
                <a:solidFill>
                  <a:srgbClr val="2D2926"/>
                </a:solidFill>
                <a:effectLst/>
                <a:latin typeface="Segoe UI" panose="020B0502040204020203" pitchFamily="34" charset="0"/>
                <a:ea typeface="Aptos" panose="020B0004020202020204" pitchFamily="34" charset="0"/>
                <a:cs typeface="Aptos" panose="020B0004020202020204" pitchFamily="34" charset="0"/>
              </a:rPr>
              <a:t> 617-994-6905 / </a:t>
            </a:r>
            <a:r>
              <a:rPr lang="en-US" sz="1600" b="1">
                <a:solidFill>
                  <a:srgbClr val="002060"/>
                </a:solidFill>
                <a:effectLst/>
                <a:latin typeface="Segoe UI" panose="020B0502040204020203" pitchFamily="34" charset="0"/>
                <a:ea typeface="Aptos" panose="020B0004020202020204" pitchFamily="34" charset="0"/>
                <a:cs typeface="Aptos" panose="020B0004020202020204" pitchFamily="34" charset="0"/>
              </a:rPr>
              <a:t>C</a:t>
            </a:r>
            <a:r>
              <a:rPr lang="en-US" sz="1600" b="1">
                <a:solidFill>
                  <a:srgbClr val="2D2926"/>
                </a:solidFill>
                <a:effectLst/>
                <a:latin typeface="Segoe UI" panose="020B0502040204020203" pitchFamily="34" charset="0"/>
                <a:ea typeface="Aptos" panose="020B0004020202020204" pitchFamily="34" charset="0"/>
                <a:cs typeface="Aptos" panose="020B0004020202020204" pitchFamily="34" charset="0"/>
              </a:rPr>
              <a:t> </a:t>
            </a:r>
            <a:r>
              <a:rPr lang="en-US" sz="1600">
                <a:solidFill>
                  <a:srgbClr val="2D2926"/>
                </a:solidFill>
                <a:effectLst/>
                <a:latin typeface="Segoe UI" panose="020B0502040204020203" pitchFamily="34" charset="0"/>
                <a:ea typeface="Aptos" panose="020B0004020202020204" pitchFamily="34" charset="0"/>
                <a:cs typeface="Aptos" panose="020B0004020202020204" pitchFamily="34" charset="0"/>
              </a:rPr>
              <a:t>617-418-0496</a:t>
            </a:r>
            <a:endParaRPr lang="en-US" sz="3200">
              <a:effectLst/>
              <a:latin typeface="Aptos" panose="020B0004020202020204" pitchFamily="34" charset="0"/>
              <a:ea typeface="Aptos" panose="020B0004020202020204" pitchFamily="34" charset="0"/>
              <a:cs typeface="Aptos" panose="020B0004020202020204" pitchFamily="34" charset="0"/>
            </a:endParaRPr>
          </a:p>
          <a:p>
            <a:pPr marL="0" marR="0"/>
            <a:r>
              <a:rPr lang="en-US" sz="1800" u="sng">
                <a:solidFill>
                  <a:srgbClr val="0000FF"/>
                </a:solidFill>
                <a:effectLst/>
                <a:latin typeface="Segoe UI" panose="020B0502040204020203" pitchFamily="34" charset="0"/>
                <a:ea typeface="Aptos" panose="020B0004020202020204" pitchFamily="34" charset="0"/>
                <a:cs typeface="Aptos" panose="020B0004020202020204" pitchFamily="34" charset="0"/>
                <a:hlinkClick r:id="rId2"/>
              </a:rPr>
              <a:t>mprice@dhe.mass.edu</a:t>
            </a:r>
            <a:endParaRPr lang="en-US" sz="3200">
              <a:effectLst/>
              <a:latin typeface="Aptos" panose="020B0004020202020204" pitchFamily="34" charset="0"/>
              <a:ea typeface="Aptos" panose="020B0004020202020204" pitchFamily="34" charset="0"/>
              <a:cs typeface="Aptos" panose="020B0004020202020204" pitchFamily="34" charset="0"/>
            </a:endParaRPr>
          </a:p>
        </p:txBody>
      </p:sp>
      <p:pic>
        <p:nvPicPr>
          <p:cNvPr id="8" name="Picture 7" descr="A blue sign with yellow text">
            <a:extLst>
              <a:ext uri="{FF2B5EF4-FFF2-40B4-BE49-F238E27FC236}">
                <a16:creationId xmlns:a16="http://schemas.microsoft.com/office/drawing/2014/main" id="{4AB3FBCA-2C26-D720-BDB7-3F24E287B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948" y="3579524"/>
            <a:ext cx="2571750" cy="2571750"/>
          </a:xfrm>
          <a:prstGeom prst="rect">
            <a:avLst/>
          </a:prstGeom>
        </p:spPr>
      </p:pic>
    </p:spTree>
    <p:extLst>
      <p:ext uri="{BB962C8B-B14F-4D97-AF65-F5344CB8AC3E}">
        <p14:creationId xmlns:p14="http://schemas.microsoft.com/office/powerpoint/2010/main" val="4036683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EBF3-A651-2BE9-0D6B-856084E4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5A03-40EC-C0DB-59E4-0D7F170FF9B6}"/>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Special Education Updates and Key Special Education Topics</a:t>
            </a:r>
            <a:endParaRPr lang="en-US" sz="4400"/>
          </a:p>
        </p:txBody>
      </p:sp>
    </p:spTree>
    <p:extLst>
      <p:ext uri="{BB962C8B-B14F-4D97-AF65-F5344CB8AC3E}">
        <p14:creationId xmlns:p14="http://schemas.microsoft.com/office/powerpoint/2010/main" val="84862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CFF6B-53A4-D11E-A3F5-A340ED2B26EA}"/>
              </a:ext>
            </a:extLst>
          </p:cNvPr>
          <p:cNvSpPr>
            <a:spLocks noGrp="1"/>
          </p:cNvSpPr>
          <p:nvPr>
            <p:ph type="title"/>
          </p:nvPr>
        </p:nvSpPr>
        <p:spPr/>
        <p:txBody>
          <a:bodyPr>
            <a:normAutofit/>
          </a:bodyPr>
          <a:lstStyle/>
          <a:p>
            <a:r>
              <a:rPr lang="en-US">
                <a:latin typeface="Arial"/>
                <a:cs typeface="Arial"/>
              </a:rPr>
              <a:t>DMS Monitoring: Three Phases</a:t>
            </a:r>
          </a:p>
        </p:txBody>
      </p:sp>
      <p:sp>
        <p:nvSpPr>
          <p:cNvPr id="2" name="Content Placeholder 1">
            <a:extLst>
              <a:ext uri="{FF2B5EF4-FFF2-40B4-BE49-F238E27FC236}">
                <a16:creationId xmlns:a16="http://schemas.microsoft.com/office/drawing/2014/main" id="{0A0DD3D5-BAB7-E293-066C-2D4A8A0A62A8}"/>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b="1">
                <a:latin typeface="Arial"/>
                <a:cs typeface="Arial"/>
              </a:rPr>
              <a:t>Discovery</a:t>
            </a:r>
            <a:r>
              <a:rPr lang="en-US">
                <a:latin typeface="Arial"/>
                <a:cs typeface="Arial"/>
              </a:rPr>
              <a:t> </a:t>
            </a:r>
            <a:r>
              <a:rPr lang="en-US">
                <a:solidFill>
                  <a:schemeClr val="accent4">
                    <a:lumMod val="75000"/>
                  </a:schemeClr>
                </a:solidFill>
                <a:latin typeface="Arial"/>
                <a:cs typeface="Arial"/>
              </a:rPr>
              <a:t>October 2025</a:t>
            </a:r>
          </a:p>
          <a:p>
            <a:pPr marL="0" indent="0">
              <a:buNone/>
            </a:pPr>
            <a:r>
              <a:rPr lang="en-US">
                <a:latin typeface="Arial"/>
                <a:cs typeface="Arial"/>
              </a:rPr>
              <a:t>(5 months prior to engagement) </a:t>
            </a:r>
          </a:p>
          <a:p>
            <a:pPr lvl="1"/>
            <a:r>
              <a:rPr lang="en-US">
                <a:latin typeface="Arial"/>
                <a:cs typeface="Arial"/>
              </a:rPr>
              <a:t>Document Request</a:t>
            </a:r>
          </a:p>
          <a:p>
            <a:pPr lvl="1"/>
            <a:r>
              <a:rPr lang="en-US">
                <a:latin typeface="Arial"/>
                <a:cs typeface="Arial"/>
              </a:rPr>
              <a:t>State Overview Call</a:t>
            </a:r>
          </a:p>
          <a:p>
            <a:pPr lvl="1"/>
            <a:r>
              <a:rPr lang="en-US">
                <a:latin typeface="Arial"/>
                <a:cs typeface="Arial"/>
              </a:rPr>
              <a:t>Stakeholder engagement</a:t>
            </a:r>
          </a:p>
          <a:p>
            <a:pPr lvl="1"/>
            <a:r>
              <a:rPr lang="en-US">
                <a:latin typeface="Arial"/>
                <a:cs typeface="Arial"/>
              </a:rPr>
              <a:t>Local Component</a:t>
            </a:r>
          </a:p>
          <a:p>
            <a:pPr marL="0" indent="0">
              <a:buNone/>
            </a:pPr>
            <a:r>
              <a:rPr lang="en-US" b="1">
                <a:latin typeface="Arial"/>
                <a:cs typeface="Arial"/>
              </a:rPr>
              <a:t>Engagement</a:t>
            </a:r>
            <a:r>
              <a:rPr lang="en-US">
                <a:latin typeface="Arial"/>
                <a:cs typeface="Arial"/>
              </a:rPr>
              <a:t> </a:t>
            </a:r>
            <a:r>
              <a:rPr lang="en-US">
                <a:solidFill>
                  <a:schemeClr val="accent4">
                    <a:lumMod val="75000"/>
                  </a:schemeClr>
                </a:solidFill>
                <a:latin typeface="Arial"/>
                <a:cs typeface="Arial"/>
              </a:rPr>
              <a:t>March 2025</a:t>
            </a:r>
            <a:endParaRPr lang="en-US"/>
          </a:p>
          <a:p>
            <a:pPr marL="0" indent="0">
              <a:buNone/>
            </a:pPr>
            <a:r>
              <a:rPr lang="en-US">
                <a:latin typeface="Arial"/>
                <a:cs typeface="Arial"/>
              </a:rPr>
              <a:t>(1 month (visit) through issuance of the DMS Monitoring Report)</a:t>
            </a:r>
          </a:p>
          <a:p>
            <a:pPr lvl="1"/>
            <a:r>
              <a:rPr lang="en-US">
                <a:latin typeface="Arial"/>
                <a:cs typeface="Arial"/>
              </a:rPr>
              <a:t>Onsite and Virtual monitoring interview calls</a:t>
            </a:r>
          </a:p>
          <a:p>
            <a:pPr lvl="1"/>
            <a:r>
              <a:rPr lang="en-US">
                <a:latin typeface="Arial"/>
                <a:cs typeface="Arial"/>
              </a:rPr>
              <a:t>Issuance of the DMS Monitoring Report</a:t>
            </a:r>
          </a:p>
          <a:p>
            <a:pPr marL="0" indent="0">
              <a:buNone/>
            </a:pPr>
            <a:r>
              <a:rPr lang="en-US" b="1">
                <a:latin typeface="Arial"/>
                <a:cs typeface="Arial"/>
              </a:rPr>
              <a:t>Close-out </a:t>
            </a:r>
          </a:p>
          <a:p>
            <a:pPr marL="0" indent="0">
              <a:buNone/>
            </a:pPr>
            <a:r>
              <a:rPr lang="en-US">
                <a:latin typeface="Arial"/>
                <a:cs typeface="Arial"/>
              </a:rPr>
              <a:t>(up to one year after the issuance of the DMS Monitoring Report)</a:t>
            </a:r>
          </a:p>
          <a:p>
            <a:pPr lvl="1"/>
            <a:r>
              <a:rPr lang="en-US">
                <a:latin typeface="Arial"/>
                <a:cs typeface="Arial"/>
              </a:rPr>
              <a:t>Review of evidence of correction </a:t>
            </a:r>
          </a:p>
          <a:p>
            <a:pPr lvl="1"/>
            <a:r>
              <a:rPr lang="en-US">
                <a:latin typeface="Arial"/>
                <a:cs typeface="Arial"/>
              </a:rPr>
              <a:t>Technical Assistance</a:t>
            </a:r>
          </a:p>
        </p:txBody>
      </p:sp>
    </p:spTree>
    <p:extLst>
      <p:ext uri="{BB962C8B-B14F-4D97-AF65-F5344CB8AC3E}">
        <p14:creationId xmlns:p14="http://schemas.microsoft.com/office/powerpoint/2010/main" val="119571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B312-068D-DD61-31B3-9BFC67D93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8B0B8-23DA-F72F-9474-0BC868133294}"/>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Policy Updates</a:t>
            </a:r>
          </a:p>
        </p:txBody>
      </p:sp>
    </p:spTree>
    <p:extLst>
      <p:ext uri="{BB962C8B-B14F-4D97-AF65-F5344CB8AC3E}">
        <p14:creationId xmlns:p14="http://schemas.microsoft.com/office/powerpoint/2010/main" val="300043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D351-8E55-1804-9A2B-AA07AF162B65}"/>
              </a:ext>
            </a:extLst>
          </p:cNvPr>
          <p:cNvSpPr>
            <a:spLocks noGrp="1"/>
          </p:cNvSpPr>
          <p:nvPr>
            <p:ph type="title"/>
          </p:nvPr>
        </p:nvSpPr>
        <p:spPr>
          <a:xfrm>
            <a:off x="173179" y="324911"/>
            <a:ext cx="10564238" cy="844790"/>
          </a:xfrm>
        </p:spPr>
        <p:txBody>
          <a:bodyPr>
            <a:normAutofit/>
          </a:bodyPr>
          <a:lstStyle/>
          <a:p>
            <a:r>
              <a:rPr lang="en-US" b="0">
                <a:latin typeface="Arial"/>
                <a:cs typeface="Arial"/>
              </a:rPr>
              <a:t>Monitoring of Out-of-District Placements</a:t>
            </a:r>
            <a:endParaRPr lang="en-US"/>
          </a:p>
        </p:txBody>
      </p:sp>
      <p:sp>
        <p:nvSpPr>
          <p:cNvPr id="3" name="Content Placeholder 2">
            <a:extLst>
              <a:ext uri="{FF2B5EF4-FFF2-40B4-BE49-F238E27FC236}">
                <a16:creationId xmlns:a16="http://schemas.microsoft.com/office/drawing/2014/main" id="{B38CE405-64C9-C7B9-98FD-460039B88381}"/>
              </a:ext>
            </a:extLst>
          </p:cNvPr>
          <p:cNvSpPr>
            <a:spLocks noGrp="1"/>
          </p:cNvSpPr>
          <p:nvPr>
            <p:ph idx="1"/>
          </p:nvPr>
        </p:nvSpPr>
        <p:spPr>
          <a:xfrm>
            <a:off x="0" y="1474328"/>
            <a:ext cx="12192000" cy="4540739"/>
          </a:xfrm>
        </p:spPr>
        <p:txBody>
          <a:bodyPr vert="horz" lIns="91440" tIns="45720" rIns="91440" bIns="45720" rtlCol="0" anchor="t">
            <a:noAutofit/>
          </a:bodyPr>
          <a:lstStyle/>
          <a:p>
            <a:pPr>
              <a:spcAft>
                <a:spcPts val="600"/>
              </a:spcAft>
            </a:pPr>
            <a:r>
              <a:rPr lang="en-US" sz="2200">
                <a:latin typeface="Arial"/>
                <a:cs typeface="Arial"/>
              </a:rPr>
              <a:t>LEAs are required to monitor the provision of special education and related services and the programs of students placed by the LEA in out-of-district placements, including special education private schools. </a:t>
            </a:r>
          </a:p>
          <a:p>
            <a:pPr>
              <a:spcAft>
                <a:spcPts val="600"/>
              </a:spcAft>
            </a:pPr>
            <a:r>
              <a:rPr lang="en-US" sz="2200">
                <a:latin typeface="Arial"/>
                <a:cs typeface="Arial"/>
              </a:rPr>
              <a:t>Efficient and effective monitoring can be accomplished through regular communication, clear accountability, and coordinated planning between the LEA and out-of-district placement.</a:t>
            </a:r>
            <a:endParaRPr lang="en-US" sz="2200"/>
          </a:p>
          <a:p>
            <a:pPr>
              <a:spcAft>
                <a:spcPts val="600"/>
              </a:spcAft>
            </a:pPr>
            <a:r>
              <a:rPr lang="en-US" sz="2200">
                <a:latin typeface="Arial"/>
                <a:cs typeface="Arial"/>
              </a:rPr>
              <a:t>Students placed out-of-district by LEAs have all the rights of a child with a disability who is served by a public agency under IDEA Part B. LEAs are responsible for ensuring students placed out-of-district are receiving those rights and protections, the services in their IEPs, and, ultimately, FAPE.</a:t>
            </a:r>
            <a:endParaRPr lang="en-US" sz="2200"/>
          </a:p>
          <a:p>
            <a:pPr>
              <a:spcAft>
                <a:spcPts val="600"/>
              </a:spcAft>
            </a:pPr>
            <a:r>
              <a:rPr lang="en-US" sz="2200">
                <a:latin typeface="Arial"/>
                <a:cs typeface="Arial"/>
              </a:rPr>
              <a:t>Documentation of monitoring plans for each student placed out-of-district must be kept in the files of every eligible student placed out-of-district.</a:t>
            </a:r>
          </a:p>
          <a:p>
            <a:pPr>
              <a:spcAft>
                <a:spcPts val="600"/>
              </a:spcAft>
            </a:pPr>
            <a:r>
              <a:rPr lang="en-US" sz="2000">
                <a:latin typeface="Arial"/>
                <a:cs typeface="Arial"/>
              </a:rPr>
              <a:t>Newly created </a:t>
            </a:r>
            <a:r>
              <a:rPr lang="en-US" sz="2000">
                <a:latin typeface="Arial"/>
                <a:cs typeface="Arial"/>
                <a:hlinkClick r:id="rId3"/>
              </a:rPr>
              <a:t>Out-of-District Monitoring Form</a:t>
            </a:r>
            <a:r>
              <a:rPr lang="en-US" sz="2000">
                <a:latin typeface="Arial"/>
                <a:cs typeface="Arial"/>
              </a:rPr>
              <a:t> can assist districts with implementing monitoring requirements.</a:t>
            </a:r>
            <a:endParaRPr lang="en-US"/>
          </a:p>
        </p:txBody>
      </p:sp>
      <p:sp>
        <p:nvSpPr>
          <p:cNvPr id="4" name="Slide Number Placeholder 3">
            <a:extLst>
              <a:ext uri="{FF2B5EF4-FFF2-40B4-BE49-F238E27FC236}">
                <a16:creationId xmlns:a16="http://schemas.microsoft.com/office/drawing/2014/main" id="{75353DF7-2B79-E257-A005-32BE7621FDB3}"/>
              </a:ext>
            </a:extLst>
          </p:cNvPr>
          <p:cNvSpPr>
            <a:spLocks noGrp="1"/>
          </p:cNvSpPr>
          <p:nvPr>
            <p:ph type="sldNum" sz="quarter" idx="12"/>
          </p:nvPr>
        </p:nvSpPr>
        <p:spPr/>
        <p:txBody>
          <a:bodyPr/>
          <a:lstStyle/>
          <a:p>
            <a:fld id="{68A8D22E-6BC5-9E47-900C-2BB94685D9F5}" type="slidenum">
              <a:rPr lang="en-US" smtClean="0"/>
              <a:t>29</a:t>
            </a:fld>
            <a:endParaRPr lang="en-US"/>
          </a:p>
        </p:txBody>
      </p:sp>
    </p:spTree>
    <p:extLst>
      <p:ext uri="{BB962C8B-B14F-4D97-AF65-F5344CB8AC3E}">
        <p14:creationId xmlns:p14="http://schemas.microsoft.com/office/powerpoint/2010/main" val="86479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757558-AF6E-6A74-5B49-9C0BE4145B31}"/>
              </a:ext>
            </a:extLst>
          </p:cNvPr>
          <p:cNvSpPr>
            <a:spLocks noGrp="1"/>
          </p:cNvSpPr>
          <p:nvPr>
            <p:ph type="ctrTitle"/>
          </p:nvPr>
        </p:nvSpPr>
        <p:spPr/>
        <p:txBody>
          <a:bodyPr/>
          <a:lstStyle/>
          <a:p>
            <a:r>
              <a:rPr lang="en-US"/>
              <a:t>Survey	for Future Meeting Topics</a:t>
            </a:r>
          </a:p>
        </p:txBody>
      </p:sp>
      <p:sp>
        <p:nvSpPr>
          <p:cNvPr id="4" name="Slide Number Placeholder 3">
            <a:extLst>
              <a:ext uri="{FF2B5EF4-FFF2-40B4-BE49-F238E27FC236}">
                <a16:creationId xmlns:a16="http://schemas.microsoft.com/office/drawing/2014/main" id="{4449CA50-EF63-E163-A3CB-9CD127A6B13E}"/>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114064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3A2A-DDDF-C740-FBCF-83EBFBDF7D6B}"/>
              </a:ext>
            </a:extLst>
          </p:cNvPr>
          <p:cNvSpPr>
            <a:spLocks noGrp="1"/>
          </p:cNvSpPr>
          <p:nvPr>
            <p:ph type="title"/>
          </p:nvPr>
        </p:nvSpPr>
        <p:spPr/>
        <p:txBody>
          <a:bodyPr>
            <a:normAutofit fontScale="90000"/>
          </a:bodyPr>
          <a:lstStyle/>
          <a:p>
            <a:r>
              <a:rPr lang="en-US"/>
              <a:t>Monitoring of Out-of-District Placements – </a:t>
            </a:r>
            <a:r>
              <a:rPr lang="en-US" sz="4000"/>
              <a:t>Critical Incidents and Disciplinary Matters</a:t>
            </a:r>
            <a:endParaRPr lang="en-US"/>
          </a:p>
        </p:txBody>
      </p:sp>
      <p:sp>
        <p:nvSpPr>
          <p:cNvPr id="3" name="Content Placeholder 2">
            <a:extLst>
              <a:ext uri="{FF2B5EF4-FFF2-40B4-BE49-F238E27FC236}">
                <a16:creationId xmlns:a16="http://schemas.microsoft.com/office/drawing/2014/main" id="{4444FAE4-E8AA-ABA0-B8CD-00761A8AB154}"/>
              </a:ext>
            </a:extLst>
          </p:cNvPr>
          <p:cNvSpPr>
            <a:spLocks noGrp="1"/>
          </p:cNvSpPr>
          <p:nvPr>
            <p:ph idx="1"/>
          </p:nvPr>
        </p:nvSpPr>
        <p:spPr>
          <a:xfrm>
            <a:off x="173179" y="1856430"/>
            <a:ext cx="11890665" cy="4414692"/>
          </a:xfrm>
        </p:spPr>
        <p:txBody>
          <a:bodyPr vert="horz" lIns="91440" tIns="45720" rIns="91440" bIns="45720" rtlCol="0" anchor="t">
            <a:normAutofit lnSpcReduction="10000"/>
          </a:bodyPr>
          <a:lstStyle/>
          <a:p>
            <a:pPr>
              <a:spcAft>
                <a:spcPts val="600"/>
              </a:spcAft>
            </a:pPr>
            <a:r>
              <a:rPr lang="en-US" sz="2400">
                <a:latin typeface="Arial"/>
                <a:cs typeface="Arial"/>
              </a:rPr>
              <a:t>In the event of serious injury or death of a student, criminal activity on the part of a student or staff member, or other serious incident affecting the well-being of any student, the out-of-district placement must immediately notify, by telephone </a:t>
            </a:r>
            <a:r>
              <a:rPr lang="en-US" sz="2400" i="1">
                <a:latin typeface="Arial"/>
                <a:cs typeface="Arial"/>
              </a:rPr>
              <a:t>and</a:t>
            </a:r>
            <a:r>
              <a:rPr lang="en-US" sz="2400">
                <a:latin typeface="Arial"/>
                <a:cs typeface="Arial"/>
              </a:rPr>
              <a:t> letter, the parents/guardians, the sending LEA, any state agency involved in the student's care or program placement, and DESE.</a:t>
            </a:r>
          </a:p>
          <a:p>
            <a:pPr>
              <a:spcAft>
                <a:spcPts val="600"/>
              </a:spcAft>
            </a:pPr>
            <a:r>
              <a:rPr lang="en-US" sz="2400">
                <a:latin typeface="Arial"/>
                <a:cs typeface="Arial"/>
              </a:rPr>
              <a:t>A student with a disability in an out-of-district placement is entitled to the same disciplinary procedures under the IDEA as a child with a disability being educated by a public agency.</a:t>
            </a:r>
          </a:p>
          <a:p>
            <a:pPr>
              <a:spcAft>
                <a:spcPts val="600"/>
              </a:spcAft>
            </a:pPr>
            <a:r>
              <a:rPr lang="en-US" sz="2400">
                <a:latin typeface="Arial"/>
                <a:cs typeface="Arial"/>
              </a:rPr>
              <a:t>The LEA is primarily responsible, in coordination with the out-of-district placement, for ensuring the student receives the rights and procedures to which they are entitled.</a:t>
            </a:r>
          </a:p>
          <a:p>
            <a:pPr>
              <a:spcAft>
                <a:spcPts val="600"/>
              </a:spcAft>
            </a:pPr>
            <a:r>
              <a:rPr lang="en-US" sz="2400">
                <a:latin typeface="Arial"/>
                <a:cs typeface="Arial"/>
              </a:rPr>
              <a:t>Full discussion of responsibilities is discussed in the newly released </a:t>
            </a:r>
            <a:r>
              <a:rPr lang="en-US" sz="2400">
                <a:latin typeface="Arial"/>
                <a:cs typeface="Arial"/>
                <a:hlinkClick r:id="rId2"/>
              </a:rPr>
              <a:t>Policy Memo.</a:t>
            </a:r>
            <a:endParaRPr lang="en-US" sz="2400">
              <a:latin typeface="Arial"/>
              <a:cs typeface="Arial"/>
            </a:endParaRPr>
          </a:p>
        </p:txBody>
      </p:sp>
      <p:sp>
        <p:nvSpPr>
          <p:cNvPr id="4" name="Slide Number Placeholder 3">
            <a:extLst>
              <a:ext uri="{FF2B5EF4-FFF2-40B4-BE49-F238E27FC236}">
                <a16:creationId xmlns:a16="http://schemas.microsoft.com/office/drawing/2014/main" id="{EF464D05-03FD-87D4-1CD8-A16D33AE8A30}"/>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205695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51BE-BD7A-1A22-59A0-142B61D2C687}"/>
              </a:ext>
            </a:extLst>
          </p:cNvPr>
          <p:cNvSpPr>
            <a:spLocks noGrp="1"/>
          </p:cNvSpPr>
          <p:nvPr>
            <p:ph type="title"/>
          </p:nvPr>
        </p:nvSpPr>
        <p:spPr>
          <a:xfrm>
            <a:off x="173179" y="319585"/>
            <a:ext cx="10515600" cy="861002"/>
          </a:xfrm>
        </p:spPr>
        <p:txBody>
          <a:bodyPr>
            <a:normAutofit/>
          </a:bodyPr>
          <a:lstStyle/>
          <a:p>
            <a:r>
              <a:rPr lang="en-US" dirty="0">
                <a:latin typeface="Arial"/>
                <a:cs typeface="Arial"/>
              </a:rPr>
              <a:t>Continuum of Alternative Placements</a:t>
            </a:r>
            <a:endParaRPr lang="en-US" dirty="0"/>
          </a:p>
        </p:txBody>
      </p:sp>
      <p:sp>
        <p:nvSpPr>
          <p:cNvPr id="3" name="Content Placeholder 2">
            <a:extLst>
              <a:ext uri="{FF2B5EF4-FFF2-40B4-BE49-F238E27FC236}">
                <a16:creationId xmlns:a16="http://schemas.microsoft.com/office/drawing/2014/main" id="{E5B5D5E0-57BC-AD2B-ADA5-39F8B396DFD6}"/>
              </a:ext>
            </a:extLst>
          </p:cNvPr>
          <p:cNvSpPr>
            <a:spLocks noGrp="1"/>
          </p:cNvSpPr>
          <p:nvPr>
            <p:ph idx="1"/>
          </p:nvPr>
        </p:nvSpPr>
        <p:spPr>
          <a:xfrm>
            <a:off x="173179" y="1627632"/>
            <a:ext cx="11890665" cy="4727448"/>
          </a:xfrm>
        </p:spPr>
        <p:txBody>
          <a:bodyPr vert="horz" lIns="91440" tIns="45720" rIns="91440" bIns="45720" rtlCol="0" anchor="t">
            <a:normAutofit/>
          </a:bodyPr>
          <a:lstStyle/>
          <a:p>
            <a:pPr lvl="0">
              <a:lnSpc>
                <a:spcPct val="100000"/>
              </a:lnSpc>
            </a:pPr>
            <a:endParaRPr lang="en-US" sz="2600"/>
          </a:p>
          <a:p>
            <a:pPr>
              <a:lnSpc>
                <a:spcPct val="100000"/>
              </a:lnSpc>
              <a:spcAft>
                <a:spcPts val="1200"/>
              </a:spcAft>
            </a:pPr>
            <a:r>
              <a:rPr lang="en-US" sz="2600">
                <a:latin typeface="Arial"/>
                <a:cs typeface="Arial"/>
              </a:rPr>
              <a:t>Each district must ensure that a continuum of alternative placements is available to meet the needs of children with disabilities and related services.</a:t>
            </a:r>
          </a:p>
          <a:p>
            <a:pPr>
              <a:lnSpc>
                <a:spcPct val="100000"/>
              </a:lnSpc>
              <a:spcAft>
                <a:spcPts val="1200"/>
              </a:spcAft>
            </a:pPr>
            <a:r>
              <a:rPr lang="en-US" sz="2600">
                <a:latin typeface="Arial"/>
                <a:cs typeface="Arial"/>
              </a:rPr>
              <a:t>This continuum must include placements in general education, special education classrooms, special education schools, home instruction, and instruction in hospitals. </a:t>
            </a:r>
          </a:p>
          <a:p>
            <a:pPr>
              <a:lnSpc>
                <a:spcPct val="100000"/>
              </a:lnSpc>
              <a:spcAft>
                <a:spcPts val="1200"/>
              </a:spcAft>
            </a:pPr>
            <a:r>
              <a:rPr lang="en-US" sz="2600">
                <a:latin typeface="Arial"/>
                <a:cs typeface="Arial"/>
              </a:rPr>
              <a:t>It also must include the provision of supplementary services, like a resource room or co-teaching, to be provided in conjunction with general education placement.</a:t>
            </a:r>
          </a:p>
        </p:txBody>
      </p:sp>
      <p:sp>
        <p:nvSpPr>
          <p:cNvPr id="4" name="Slide Number Placeholder 3">
            <a:extLst>
              <a:ext uri="{FF2B5EF4-FFF2-40B4-BE49-F238E27FC236}">
                <a16:creationId xmlns:a16="http://schemas.microsoft.com/office/drawing/2014/main" id="{AFDABE0E-7BB4-AD6A-717E-29887761B5CB}"/>
              </a:ext>
            </a:extLst>
          </p:cNvPr>
          <p:cNvSpPr>
            <a:spLocks noGrp="1"/>
          </p:cNvSpPr>
          <p:nvPr>
            <p:ph type="sldNum" sz="quarter" idx="12"/>
          </p:nvPr>
        </p:nvSpPr>
        <p:spPr/>
        <p:txBody>
          <a:bodyPr/>
          <a:lstStyle/>
          <a:p>
            <a:fld id="{68A8D22E-6BC5-9E47-900C-2BB94685D9F5}" type="slidenum">
              <a:rPr lang="en-US" smtClean="0"/>
              <a:t>31</a:t>
            </a:fld>
            <a:endParaRPr lang="en-US"/>
          </a:p>
        </p:txBody>
      </p:sp>
    </p:spTree>
    <p:extLst>
      <p:ext uri="{BB962C8B-B14F-4D97-AF65-F5344CB8AC3E}">
        <p14:creationId xmlns:p14="http://schemas.microsoft.com/office/powerpoint/2010/main" val="109781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2873-5ECC-047A-A3B7-E3810255BFAF}"/>
              </a:ext>
            </a:extLst>
          </p:cNvPr>
          <p:cNvSpPr>
            <a:spLocks noGrp="1"/>
          </p:cNvSpPr>
          <p:nvPr>
            <p:ph type="title"/>
          </p:nvPr>
        </p:nvSpPr>
        <p:spPr/>
        <p:txBody>
          <a:bodyPr>
            <a:normAutofit/>
          </a:bodyPr>
          <a:lstStyle/>
          <a:p>
            <a:r>
              <a:rPr lang="en-US" dirty="0"/>
              <a:t>Continuum of Alternative Placements  </a:t>
            </a:r>
          </a:p>
        </p:txBody>
      </p:sp>
      <p:sp>
        <p:nvSpPr>
          <p:cNvPr id="3" name="Content Placeholder 2">
            <a:extLst>
              <a:ext uri="{FF2B5EF4-FFF2-40B4-BE49-F238E27FC236}">
                <a16:creationId xmlns:a16="http://schemas.microsoft.com/office/drawing/2014/main" id="{E2EDE856-FDB0-8740-1B95-5AFABA65B9BE}"/>
              </a:ext>
            </a:extLst>
          </p:cNvPr>
          <p:cNvSpPr>
            <a:spLocks noGrp="1"/>
          </p:cNvSpPr>
          <p:nvPr>
            <p:ph idx="1"/>
          </p:nvPr>
        </p:nvSpPr>
        <p:spPr/>
        <p:txBody>
          <a:bodyPr/>
          <a:lstStyle/>
          <a:p>
            <a:endParaRPr lang="en-US" dirty="0"/>
          </a:p>
          <a:p>
            <a:pPr>
              <a:lnSpc>
                <a:spcPct val="100000"/>
              </a:lnSpc>
              <a:spcAft>
                <a:spcPts val="1200"/>
              </a:spcAft>
            </a:pPr>
            <a:r>
              <a:rPr lang="en-US" sz="2600" dirty="0"/>
              <a:t>Placement of students with disabilities on that continuum must be made on an </a:t>
            </a:r>
            <a:r>
              <a:rPr lang="en-US" sz="2600" b="1" dirty="0"/>
              <a:t>individual, case-by-case basis</a:t>
            </a:r>
            <a:r>
              <a:rPr lang="en-US" sz="2600" dirty="0"/>
              <a:t>, depending on the child’s unique needs and circumstances based on the child’s IEP.</a:t>
            </a:r>
          </a:p>
          <a:p>
            <a:pPr>
              <a:lnSpc>
                <a:spcPct val="100000"/>
              </a:lnSpc>
              <a:spcAft>
                <a:spcPts val="1200"/>
              </a:spcAft>
            </a:pPr>
            <a:r>
              <a:rPr lang="en-US" sz="2600" dirty="0"/>
              <a:t>Placement decisions must not be made solely on factors such as category of disability, availability of special education and related services, configuration of the service delivery system, availability of space, or administrative convenience.</a:t>
            </a:r>
          </a:p>
        </p:txBody>
      </p:sp>
      <p:sp>
        <p:nvSpPr>
          <p:cNvPr id="4" name="Slide Number Placeholder 3">
            <a:extLst>
              <a:ext uri="{FF2B5EF4-FFF2-40B4-BE49-F238E27FC236}">
                <a16:creationId xmlns:a16="http://schemas.microsoft.com/office/drawing/2014/main" id="{8FD6CB97-E340-40E9-95FE-1339A0F895C8}"/>
              </a:ext>
            </a:extLst>
          </p:cNvPr>
          <p:cNvSpPr>
            <a:spLocks noGrp="1"/>
          </p:cNvSpPr>
          <p:nvPr>
            <p:ph type="sldNum" sz="quarter" idx="12"/>
          </p:nvPr>
        </p:nvSpPr>
        <p:spPr/>
        <p:txBody>
          <a:bodyPr/>
          <a:lstStyle/>
          <a:p>
            <a:fld id="{68A8D22E-6BC5-9E47-900C-2BB94685D9F5}" type="slidenum">
              <a:rPr lang="en-US" smtClean="0"/>
              <a:t>32</a:t>
            </a:fld>
            <a:endParaRPr lang="en-US"/>
          </a:p>
        </p:txBody>
      </p:sp>
    </p:spTree>
    <p:extLst>
      <p:ext uri="{BB962C8B-B14F-4D97-AF65-F5344CB8AC3E}">
        <p14:creationId xmlns:p14="http://schemas.microsoft.com/office/powerpoint/2010/main" val="17440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A8B6-323F-A099-E3C1-E043123228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E54D2C-6E36-DAFF-7C49-FF50BE6F82C2}"/>
              </a:ext>
            </a:extLst>
          </p:cNvPr>
          <p:cNvSpPr>
            <a:spLocks noGrp="1"/>
          </p:cNvSpPr>
          <p:nvPr>
            <p:ph type="title"/>
          </p:nvPr>
        </p:nvSpPr>
        <p:spPr>
          <a:xfrm>
            <a:off x="185879" y="2997316"/>
            <a:ext cx="12501663" cy="861002"/>
          </a:xfrm>
        </p:spPr>
        <p:txBody>
          <a:bodyPr>
            <a:normAutofit/>
          </a:bodyPr>
          <a:lstStyle/>
          <a:p>
            <a:r>
              <a:rPr lang="en-US" sz="3600">
                <a:latin typeface="Arial"/>
                <a:cs typeface="Arial"/>
              </a:rPr>
              <a:t>Professional Development and Targeted Assistance</a:t>
            </a:r>
            <a:r>
              <a:rPr lang="en-US" sz="3600" b="0">
                <a:latin typeface="Arial"/>
                <a:cs typeface="Arial"/>
              </a:rPr>
              <a:t> </a:t>
            </a:r>
            <a:endParaRPr lang="en-US" sz="3600"/>
          </a:p>
        </p:txBody>
      </p:sp>
      <p:sp>
        <p:nvSpPr>
          <p:cNvPr id="2" name="Slide Number Placeholder 1">
            <a:extLst>
              <a:ext uri="{FF2B5EF4-FFF2-40B4-BE49-F238E27FC236}">
                <a16:creationId xmlns:a16="http://schemas.microsoft.com/office/drawing/2014/main" id="{789E409F-EF1F-BB02-FE5B-2170AC45F4FF}"/>
              </a:ext>
            </a:extLst>
          </p:cNvPr>
          <p:cNvSpPr>
            <a:spLocks noGrp="1"/>
          </p:cNvSpPr>
          <p:nvPr>
            <p:ph type="sldNum" sz="quarter" idx="12"/>
          </p:nvPr>
        </p:nvSpPr>
        <p:spPr/>
        <p:txBody>
          <a:bodyPr/>
          <a:lstStyle/>
          <a:p>
            <a:fld id="{68A8D22E-6BC5-9E47-900C-2BB94685D9F5}" type="slidenum">
              <a:rPr lang="en-US" smtClean="0"/>
              <a:pPr/>
              <a:t>33</a:t>
            </a:fld>
            <a:endParaRPr lang="en-US"/>
          </a:p>
        </p:txBody>
      </p:sp>
    </p:spTree>
    <p:extLst>
      <p:ext uri="{BB962C8B-B14F-4D97-AF65-F5344CB8AC3E}">
        <p14:creationId xmlns:p14="http://schemas.microsoft.com/office/powerpoint/2010/main" val="271308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2AA-30EE-351B-DDA9-8C749BE6EFD0}"/>
              </a:ext>
            </a:extLst>
          </p:cNvPr>
          <p:cNvSpPr>
            <a:spLocks noGrp="1"/>
          </p:cNvSpPr>
          <p:nvPr>
            <p:ph type="title"/>
          </p:nvPr>
        </p:nvSpPr>
        <p:spPr/>
        <p:txBody>
          <a:bodyPr/>
          <a:lstStyle/>
          <a:p>
            <a:r>
              <a:rPr lang="en-US" b="0"/>
              <a:t>2025 Early Childhood Convenings</a:t>
            </a:r>
            <a:endParaRPr lang="en-US"/>
          </a:p>
        </p:txBody>
      </p:sp>
      <p:graphicFrame>
        <p:nvGraphicFramePr>
          <p:cNvPr id="6" name="Google Shape;151;g3452b2d990e_0_0" descr="Chart of Yearly Schedule&#10;October 15 at 11:30-1pm&#10;January 22 at 10-11:30am&#10;March 24 at 1-2:30pm">
            <a:extLst>
              <a:ext uri="{FF2B5EF4-FFF2-40B4-BE49-F238E27FC236}">
                <a16:creationId xmlns:a16="http://schemas.microsoft.com/office/drawing/2014/main" id="{12E212EF-7E78-0481-1328-8FEB0A94C1F7}"/>
              </a:ext>
            </a:extLst>
          </p:cNvPr>
          <p:cNvGraphicFramePr/>
          <p:nvPr>
            <p:extLst>
              <p:ext uri="{D42A27DB-BD31-4B8C-83A1-F6EECF244321}">
                <p14:modId xmlns:p14="http://schemas.microsoft.com/office/powerpoint/2010/main" val="1521252717"/>
              </p:ext>
            </p:extLst>
          </p:nvPr>
        </p:nvGraphicFramePr>
        <p:xfrm>
          <a:off x="2311400" y="2794000"/>
          <a:ext cx="7327775" cy="2460135"/>
        </p:xfrm>
        <a:graphic>
          <a:graphicData uri="http://schemas.openxmlformats.org/drawingml/2006/table">
            <a:tbl>
              <a:tblPr firstRow="1" bandRow="1">
                <a:noFill/>
              </a:tblPr>
              <a:tblGrid>
                <a:gridCol w="7327775">
                  <a:extLst>
                    <a:ext uri="{9D8B030D-6E8A-4147-A177-3AD203B41FA5}">
                      <a16:colId xmlns:a16="http://schemas.microsoft.com/office/drawing/2014/main" val="20000"/>
                    </a:ext>
                  </a:extLst>
                </a:gridCol>
              </a:tblGrid>
              <a:tr h="410825">
                <a:tc>
                  <a:txBody>
                    <a:bodyPr/>
                    <a:lstStyle/>
                    <a:p>
                      <a:pPr marL="0" lvl="0" indent="0" algn="ctr" rtl="0">
                        <a:spcBef>
                          <a:spcPts val="0"/>
                        </a:spcBef>
                        <a:spcAft>
                          <a:spcPts val="0"/>
                        </a:spcAft>
                        <a:buNone/>
                      </a:pPr>
                      <a:r>
                        <a:rPr lang="en-US" sz="2400" b="1">
                          <a:solidFill>
                            <a:srgbClr val="262626"/>
                          </a:solidFill>
                        </a:rPr>
                        <a:t>Yearly Schedule</a:t>
                      </a:r>
                      <a:endParaRPr sz="2400" b="1">
                        <a:solidFill>
                          <a:srgbClr val="262626"/>
                        </a:solidFill>
                      </a:endParaRPr>
                    </a:p>
                  </a:txBody>
                  <a:tcPr marL="73025" marR="73025" marT="27300" marB="27300">
                    <a:lnT cap="flat" cmpd="sng">
                      <a:solidFill>
                        <a:srgbClr val="000000"/>
                      </a:solidFill>
                      <a:prstDash val="solid"/>
                      <a:round/>
                      <a:headEnd type="none" w="sm" len="sm"/>
                      <a:tailEnd type="none" w="sm" len="sm"/>
                    </a:lnT>
                    <a:lnB w="6350" cap="flat" cmpd="sng">
                      <a:solidFill>
                        <a:srgbClr val="E0B624"/>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54875">
                <a:tc>
                  <a:txBody>
                    <a:bodyPr/>
                    <a:lstStyle/>
                    <a:p>
                      <a:pPr marL="0" lvl="0" indent="0" algn="ctr" rtl="0">
                        <a:spcBef>
                          <a:spcPts val="0"/>
                        </a:spcBef>
                        <a:spcAft>
                          <a:spcPts val="0"/>
                        </a:spcAft>
                        <a:buNone/>
                      </a:pPr>
                      <a:r>
                        <a:rPr lang="en-US" sz="2400" b="1">
                          <a:solidFill>
                            <a:srgbClr val="262626"/>
                          </a:solidFill>
                        </a:rPr>
                        <a:t>Date &amp; Time</a:t>
                      </a:r>
                      <a:endParaRPr sz="2400" b="1">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E0B624"/>
                      </a:solidFill>
                      <a:prstDash val="solid"/>
                      <a:round/>
                      <a:headEnd type="none" w="sm" len="sm"/>
                      <a:tailEnd type="none" w="sm" len="sm"/>
                    </a:lnB>
                    <a:solidFill>
                      <a:srgbClr val="FFF8E1"/>
                    </a:solidFill>
                  </a:tcPr>
                </a:tc>
                <a:extLst>
                  <a:ext uri="{0D108BD9-81ED-4DB2-BD59-A6C34878D82A}">
                    <a16:rowId xmlns:a16="http://schemas.microsoft.com/office/drawing/2014/main" val="10001"/>
                  </a:ext>
                </a:extLst>
              </a:tr>
              <a:tr h="484250">
                <a:tc>
                  <a:txBody>
                    <a:bodyPr/>
                    <a:lstStyle/>
                    <a:p>
                      <a:pPr marL="0" lvl="0" indent="0" algn="ctr" rtl="0">
                        <a:spcBef>
                          <a:spcPts val="0"/>
                        </a:spcBef>
                        <a:spcAft>
                          <a:spcPts val="0"/>
                        </a:spcAft>
                        <a:buNone/>
                      </a:pPr>
                      <a:r>
                        <a:rPr lang="en-US" sz="2400">
                          <a:solidFill>
                            <a:srgbClr val="262626"/>
                          </a:solidFill>
                        </a:rPr>
                        <a:t>October 15 at 11:30 - 1:00 PM</a:t>
                      </a:r>
                      <a:endParaRPr sz="2400">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2"/>
                  </a:ext>
                </a:extLst>
              </a:tr>
              <a:tr h="542975">
                <a:tc>
                  <a:txBody>
                    <a:bodyPr/>
                    <a:lstStyle/>
                    <a:p>
                      <a:pPr marL="0" lvl="0" indent="0" algn="ctr" rtl="0">
                        <a:spcBef>
                          <a:spcPts val="0"/>
                        </a:spcBef>
                        <a:spcAft>
                          <a:spcPts val="0"/>
                        </a:spcAft>
                        <a:buNone/>
                      </a:pPr>
                      <a:r>
                        <a:rPr lang="en-US" sz="2400">
                          <a:solidFill>
                            <a:srgbClr val="262626"/>
                          </a:solidFill>
                        </a:rPr>
                        <a:t>January 22 at 10:00 - 11:30 A</a:t>
                      </a:r>
                      <a:r>
                        <a:rPr lang="en-US" sz="2400">
                          <a:solidFill>
                            <a:srgbClr val="262626"/>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a:t>
                      </a:r>
                      <a:endParaRPr lang="en-US" sz="2400">
                        <a:solidFill>
                          <a:srgbClr val="262626"/>
                        </a:solidFill>
                      </a:endParaRPr>
                    </a:p>
                  </a:txBody>
                  <a:tcPr marL="73025" marR="73025" marT="27300" marB="27300">
                    <a:lnT w="6350" cap="flat" cmpd="sng">
                      <a:solidFill>
                        <a:srgbClr val="F8E18F"/>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3"/>
                  </a:ext>
                </a:extLst>
              </a:tr>
              <a:tr h="557675">
                <a:tc>
                  <a:txBody>
                    <a:bodyPr/>
                    <a:lstStyle/>
                    <a:p>
                      <a:pPr marL="0" lvl="0" indent="0" algn="ctr" rtl="0">
                        <a:spcBef>
                          <a:spcPts val="0"/>
                        </a:spcBef>
                        <a:spcAft>
                          <a:spcPts val="0"/>
                        </a:spcAft>
                        <a:buNone/>
                      </a:pPr>
                      <a:r>
                        <a:rPr lang="en-US" sz="2400" dirty="0">
                          <a:solidFill>
                            <a:srgbClr val="262626"/>
                          </a:solidFill>
                        </a:rPr>
                        <a:t>March 25 at 1:00 - 2:30 PM</a:t>
                      </a:r>
                      <a:endParaRPr sz="2400" dirty="0">
                        <a:solidFill>
                          <a:srgbClr val="262626"/>
                        </a:solidFill>
                      </a:endParaRPr>
                    </a:p>
                  </a:txBody>
                  <a:tcPr marL="73025" marR="73025" marT="27300" marB="27300">
                    <a:lnT w="6350" cap="flat" cmpd="sng">
                      <a:solidFill>
                        <a:srgbClr val="F8E18F"/>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F455A396-96AF-E6CC-4C5A-2C484D2F8735}"/>
              </a:ext>
            </a:extLst>
          </p:cNvPr>
          <p:cNvSpPr>
            <a:spLocks noGrp="1"/>
          </p:cNvSpPr>
          <p:nvPr>
            <p:ph type="sldNum" sz="quarter" idx="12"/>
          </p:nvPr>
        </p:nvSpPr>
        <p:spPr/>
        <p:txBody>
          <a:bodyPr/>
          <a:lstStyle/>
          <a:p>
            <a:fld id="{68A8D22E-6BC5-9E47-900C-2BB94685D9F5}" type="slidenum">
              <a:rPr lang="en-US" smtClean="0"/>
              <a:t>34</a:t>
            </a:fld>
            <a:endParaRPr lang="en-US"/>
          </a:p>
        </p:txBody>
      </p:sp>
    </p:spTree>
    <p:extLst>
      <p:ext uri="{BB962C8B-B14F-4D97-AF65-F5344CB8AC3E}">
        <p14:creationId xmlns:p14="http://schemas.microsoft.com/office/powerpoint/2010/main" val="4221908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C1FA-3FF0-8918-9A9B-529B38C8B81B}"/>
              </a:ext>
            </a:extLst>
          </p:cNvPr>
          <p:cNvSpPr>
            <a:spLocks noGrp="1"/>
          </p:cNvSpPr>
          <p:nvPr>
            <p:ph type="title"/>
          </p:nvPr>
        </p:nvSpPr>
        <p:spPr>
          <a:xfrm>
            <a:off x="173179" y="689699"/>
            <a:ext cx="11321561" cy="480002"/>
          </a:xfrm>
        </p:spPr>
        <p:txBody>
          <a:bodyPr>
            <a:normAutofit fontScale="90000"/>
          </a:bodyPr>
          <a:lstStyle/>
          <a:p>
            <a:r>
              <a:rPr lang="en-US" sz="3200">
                <a:solidFill>
                  <a:schemeClr val="bg1"/>
                </a:solidFill>
                <a:latin typeface="Arial"/>
                <a:cs typeface="Arial"/>
              </a:rPr>
              <a:t>Indicator 7 Monthly Professional Learning Community (PLC)</a:t>
            </a:r>
            <a:r>
              <a:rPr lang="en-US" sz="1600">
                <a:solidFill>
                  <a:srgbClr val="262626"/>
                </a:solidFill>
                <a:latin typeface="Arial"/>
                <a:cs typeface="Arial"/>
              </a:rPr>
              <a:t> </a:t>
            </a:r>
            <a:endParaRPr lang="en-US" sz="1600" b="0">
              <a:solidFill>
                <a:srgbClr val="000000"/>
              </a:solidFill>
              <a:latin typeface="Arial"/>
              <a:cs typeface="Arial"/>
            </a:endParaRPr>
          </a:p>
          <a:p>
            <a:endParaRPr lang="en-US"/>
          </a:p>
        </p:txBody>
      </p:sp>
      <p:sp>
        <p:nvSpPr>
          <p:cNvPr id="3" name="Content Placeholder 2">
            <a:extLst>
              <a:ext uri="{FF2B5EF4-FFF2-40B4-BE49-F238E27FC236}">
                <a16:creationId xmlns:a16="http://schemas.microsoft.com/office/drawing/2014/main" id="{1E6D926E-FE20-FD52-4CA3-DC5B489B6735}"/>
              </a:ext>
            </a:extLst>
          </p:cNvPr>
          <p:cNvSpPr>
            <a:spLocks noGrp="1"/>
          </p:cNvSpPr>
          <p:nvPr>
            <p:ph idx="1"/>
          </p:nvPr>
        </p:nvSpPr>
        <p:spPr/>
        <p:txBody>
          <a:bodyPr vert="horz" lIns="91440" tIns="45720" rIns="91440" bIns="45720" rtlCol="0" anchor="t">
            <a:normAutofit/>
          </a:bodyPr>
          <a:lstStyle/>
          <a:p>
            <a:pPr marL="0" indent="0">
              <a:buNone/>
            </a:pPr>
            <a:r>
              <a:rPr lang="en-US" sz="3200">
                <a:solidFill>
                  <a:srgbClr val="242424"/>
                </a:solidFill>
                <a:latin typeface="Arial"/>
                <a:cs typeface="Arial"/>
              </a:rPr>
              <a:t>The PLC is open to teachers and leaders from Massachusetts public schools and takes place on the fourth Tuesday of each month through June 2026. </a:t>
            </a:r>
            <a:endParaRPr lang="en-US" sz="3200">
              <a:solidFill>
                <a:srgbClr val="000000"/>
              </a:solidFill>
              <a:latin typeface="Arial"/>
              <a:cs typeface="Arial"/>
            </a:endParaRPr>
          </a:p>
          <a:p>
            <a:endParaRPr lang="en-US" sz="3200">
              <a:solidFill>
                <a:srgbClr val="000000"/>
              </a:solidFill>
            </a:endParaRPr>
          </a:p>
          <a:p>
            <a:pPr marL="0" indent="0">
              <a:buNone/>
            </a:pPr>
            <a:r>
              <a:rPr lang="en-US" sz="3200">
                <a:solidFill>
                  <a:srgbClr val="242424"/>
                </a:solidFill>
                <a:latin typeface="Arial"/>
                <a:cs typeface="Arial"/>
              </a:rPr>
              <a:t>The next PLC will be 10/28 at 1 pm and you can register here: </a:t>
            </a:r>
            <a:r>
              <a:rPr lang="en-US" sz="3200">
                <a:solidFill>
                  <a:srgbClr val="000000"/>
                </a:solidFill>
                <a:latin typeface="Arial"/>
                <a:cs typeface="Arial"/>
                <a:hlinkClick r:id="rId2"/>
              </a:rPr>
              <a:t>https://air-org.zoom.us/meeting/register/28VUM0eLRGySvbPGrjhVJw</a:t>
            </a:r>
            <a:endParaRPr lang="en-US" sz="3200">
              <a:solidFill>
                <a:srgbClr val="000000"/>
              </a:solidFill>
              <a:latin typeface="Arial"/>
              <a:cs typeface="Arial"/>
            </a:endParaRPr>
          </a:p>
          <a:p>
            <a:endParaRPr lang="en-US"/>
          </a:p>
        </p:txBody>
      </p:sp>
      <p:sp>
        <p:nvSpPr>
          <p:cNvPr id="4" name="Slide Number Placeholder 3">
            <a:extLst>
              <a:ext uri="{FF2B5EF4-FFF2-40B4-BE49-F238E27FC236}">
                <a16:creationId xmlns:a16="http://schemas.microsoft.com/office/drawing/2014/main" id="{CEDCCD23-62DB-302D-8FEA-B5D707450376}"/>
              </a:ext>
            </a:extLst>
          </p:cNvPr>
          <p:cNvSpPr>
            <a:spLocks noGrp="1"/>
          </p:cNvSpPr>
          <p:nvPr>
            <p:ph type="sldNum" sz="quarter" idx="12"/>
          </p:nvPr>
        </p:nvSpPr>
        <p:spPr/>
        <p:txBody>
          <a:bodyPr/>
          <a:lstStyle/>
          <a:p>
            <a:fld id="{68A8D22E-6BC5-9E47-900C-2BB94685D9F5}" type="slidenum">
              <a:rPr lang="en-US" smtClean="0"/>
              <a:t>35</a:t>
            </a:fld>
            <a:endParaRPr lang="en-US"/>
          </a:p>
        </p:txBody>
      </p:sp>
    </p:spTree>
    <p:extLst>
      <p:ext uri="{BB962C8B-B14F-4D97-AF65-F5344CB8AC3E}">
        <p14:creationId xmlns:p14="http://schemas.microsoft.com/office/powerpoint/2010/main" val="275988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CA93-EC8B-875A-12FC-1026BDB5C984}"/>
              </a:ext>
            </a:extLst>
          </p:cNvPr>
          <p:cNvSpPr>
            <a:spLocks noGrp="1"/>
          </p:cNvSpPr>
          <p:nvPr>
            <p:ph type="title"/>
          </p:nvPr>
        </p:nvSpPr>
        <p:spPr/>
        <p:txBody>
          <a:bodyPr>
            <a:normAutofit/>
          </a:bodyPr>
          <a:lstStyle/>
          <a:p>
            <a:r>
              <a:rPr lang="en-US"/>
              <a:t>Special Education Staff and Leaders</a:t>
            </a:r>
          </a:p>
        </p:txBody>
      </p:sp>
      <p:sp>
        <p:nvSpPr>
          <p:cNvPr id="3" name="Content Placeholder 2">
            <a:extLst>
              <a:ext uri="{FF2B5EF4-FFF2-40B4-BE49-F238E27FC236}">
                <a16:creationId xmlns:a16="http://schemas.microsoft.com/office/drawing/2014/main" id="{2F1A389B-B022-2E5C-B013-4FB05A45C3EF}"/>
              </a:ext>
            </a:extLst>
          </p:cNvPr>
          <p:cNvSpPr>
            <a:spLocks noGrp="1"/>
          </p:cNvSpPr>
          <p:nvPr>
            <p:ph idx="1"/>
          </p:nvPr>
        </p:nvSpPr>
        <p:spPr/>
        <p:txBody>
          <a:bodyPr vert="horz" lIns="91440" tIns="45720" rIns="91440" bIns="45720" rtlCol="0" anchor="t">
            <a:normAutofit lnSpcReduction="10000"/>
          </a:bodyPr>
          <a:lstStyle/>
          <a:p>
            <a:pPr marL="0" indent="0">
              <a:buNone/>
            </a:pPr>
            <a:r>
              <a:rPr lang="en-US" b="1">
                <a:latin typeface="Arial"/>
                <a:cs typeface="Arial"/>
              </a:rPr>
              <a:t>Professional Development and Leadership Institutes</a:t>
            </a:r>
          </a:p>
          <a:p>
            <a:r>
              <a:rPr lang="en-US">
                <a:latin typeface="Arial"/>
                <a:cs typeface="Arial"/>
              </a:rPr>
              <a:t>Early Childhood – coming soon</a:t>
            </a:r>
            <a:endParaRPr lang="en-US"/>
          </a:p>
          <a:p>
            <a:r>
              <a:rPr lang="en-US">
                <a:latin typeface="Arial"/>
                <a:cs typeface="Arial"/>
              </a:rPr>
              <a:t>Educational Team Leaders – coming soon</a:t>
            </a:r>
            <a:endParaRPr lang="en-US"/>
          </a:p>
          <a:p>
            <a:r>
              <a:rPr lang="en-US">
                <a:latin typeface="Arial"/>
                <a:cs typeface="Arial"/>
              </a:rPr>
              <a:t>New Directors/Experienced Directors – coming soon</a:t>
            </a:r>
            <a:endParaRPr lang="en-US">
              <a:solidFill>
                <a:srgbClr val="000000"/>
              </a:solidFill>
              <a:latin typeface="Arial"/>
              <a:cs typeface="Arial"/>
            </a:endParaRPr>
          </a:p>
          <a:p>
            <a:endParaRPr lang="en-US"/>
          </a:p>
          <a:p>
            <a:r>
              <a:rPr lang="en-US">
                <a:latin typeface="Arial"/>
                <a:cs typeface="Arial"/>
                <a:hlinkClick r:id="rId2"/>
              </a:rPr>
              <a:t>Paraprofessionals E-Learning Modules</a:t>
            </a:r>
          </a:p>
          <a:p>
            <a:endParaRPr lang="en-US"/>
          </a:p>
          <a:p>
            <a:r>
              <a:rPr lang="en-US">
                <a:latin typeface="Arial"/>
                <a:cs typeface="Arial"/>
              </a:rPr>
              <a:t>Focus on Principal Leadership in Special Education</a:t>
            </a:r>
          </a:p>
          <a:p>
            <a:pPr lvl="1"/>
            <a:r>
              <a:rPr lang="en-US">
                <a:latin typeface="Arial"/>
                <a:cs typeface="Arial"/>
              </a:rPr>
              <a:t>Stay tuned for more information!</a:t>
            </a:r>
          </a:p>
        </p:txBody>
      </p:sp>
      <p:sp>
        <p:nvSpPr>
          <p:cNvPr id="4" name="Slide Number Placeholder 3">
            <a:extLst>
              <a:ext uri="{FF2B5EF4-FFF2-40B4-BE49-F238E27FC236}">
                <a16:creationId xmlns:a16="http://schemas.microsoft.com/office/drawing/2014/main" id="{AA82F384-6A5E-8DF9-4827-1AC9933FA4A2}"/>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1010389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CB73-9665-626D-0751-68708DDB2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D034C-54DA-430C-6C62-9E64D480783E}"/>
              </a:ext>
            </a:extLst>
          </p:cNvPr>
          <p:cNvSpPr>
            <a:spLocks noGrp="1"/>
          </p:cNvSpPr>
          <p:nvPr>
            <p:ph type="ctrTitle"/>
          </p:nvPr>
        </p:nvSpPr>
        <p:spPr>
          <a:xfrm>
            <a:off x="342900" y="873824"/>
            <a:ext cx="11693588" cy="2560638"/>
          </a:xfrm>
        </p:spPr>
        <p:txBody>
          <a:bodyPr>
            <a:normAutofit/>
          </a:bodyPr>
          <a:lstStyle/>
          <a:p>
            <a:r>
              <a:rPr lang="en-US" sz="4400" b="1"/>
              <a:t>IDEA Fiscal</a:t>
            </a:r>
            <a:endParaRPr lang="en-US"/>
          </a:p>
        </p:txBody>
      </p:sp>
    </p:spTree>
    <p:extLst>
      <p:ext uri="{BB962C8B-B14F-4D97-AF65-F5344CB8AC3E}">
        <p14:creationId xmlns:p14="http://schemas.microsoft.com/office/powerpoint/2010/main" val="60302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B719-CBA8-1A88-0F1A-9FF66CDA81E7}"/>
              </a:ext>
            </a:extLst>
          </p:cNvPr>
          <p:cNvSpPr>
            <a:spLocks noGrp="1"/>
          </p:cNvSpPr>
          <p:nvPr>
            <p:ph type="title"/>
          </p:nvPr>
        </p:nvSpPr>
        <p:spPr/>
        <p:txBody>
          <a:bodyPr>
            <a:normAutofit fontScale="90000"/>
          </a:bodyPr>
          <a:lstStyle/>
          <a:p>
            <a:r>
              <a:rPr lang="en-US">
                <a:latin typeface="Arial"/>
                <a:cs typeface="Arial"/>
              </a:rPr>
              <a:t>FY26 Consolidated FC 240/262 Application</a:t>
            </a:r>
            <a:endParaRPr lang="en-US"/>
          </a:p>
        </p:txBody>
      </p:sp>
      <p:sp>
        <p:nvSpPr>
          <p:cNvPr id="3" name="Content Placeholder 2">
            <a:extLst>
              <a:ext uri="{FF2B5EF4-FFF2-40B4-BE49-F238E27FC236}">
                <a16:creationId xmlns:a16="http://schemas.microsoft.com/office/drawing/2014/main" id="{9FF44B5A-D0C7-8DE4-B3B1-48670E563693}"/>
              </a:ext>
            </a:extLst>
          </p:cNvPr>
          <p:cNvSpPr>
            <a:spLocks noGrp="1"/>
          </p:cNvSpPr>
          <p:nvPr>
            <p:ph idx="1"/>
          </p:nvPr>
        </p:nvSpPr>
        <p:spPr/>
        <p:txBody>
          <a:bodyPr vert="horz" lIns="91440" tIns="45720" rIns="91440" bIns="45720" rtlCol="0" anchor="t">
            <a:normAutofit fontScale="85000" lnSpcReduction="20000"/>
          </a:bodyPr>
          <a:lstStyle/>
          <a:p>
            <a:r>
              <a:rPr lang="en-US">
                <a:latin typeface="Arial"/>
                <a:cs typeface="Arial"/>
                <a:hlinkClick r:id="rId2"/>
              </a:rPr>
              <a:t>Now Available in GEM$</a:t>
            </a:r>
            <a:endParaRPr lang="en-US" u="sng"/>
          </a:p>
          <a:p>
            <a:r>
              <a:rPr lang="en-US">
                <a:latin typeface="Arial"/>
                <a:cs typeface="Arial"/>
                <a:hlinkClick r:id="rId3"/>
              </a:rPr>
              <a:t>FY26 IDEA Consolidated Application Webinar Materials</a:t>
            </a:r>
            <a:endParaRPr lang="en-US">
              <a:latin typeface="Arial"/>
              <a:cs typeface="Arial"/>
            </a:endParaRPr>
          </a:p>
          <a:p>
            <a:r>
              <a:rPr lang="en-US">
                <a:highlight>
                  <a:srgbClr val="FFFF00"/>
                </a:highlight>
                <a:latin typeface="Arial"/>
                <a:cs typeface="Arial"/>
              </a:rPr>
              <a:t>Applications were due </a:t>
            </a:r>
            <a:r>
              <a:rPr lang="en-US" u="sng">
                <a:highlight>
                  <a:srgbClr val="FFFF00"/>
                </a:highlight>
                <a:latin typeface="Arial"/>
                <a:cs typeface="Arial"/>
              </a:rPr>
              <a:t>no later than September 30, 2025</a:t>
            </a:r>
            <a:endParaRPr lang="en-US" u="sng">
              <a:highlight>
                <a:srgbClr val="FFFF00"/>
              </a:highlight>
            </a:endParaRPr>
          </a:p>
          <a:p>
            <a:r>
              <a:rPr lang="en-US">
                <a:latin typeface="Arial"/>
                <a:cs typeface="Arial"/>
              </a:rPr>
              <a:t>May not use FY26 funds for expenses incurred prior to the date a "substantially approvable" application is submitted</a:t>
            </a:r>
          </a:p>
          <a:p>
            <a:r>
              <a:rPr lang="en-US">
                <a:latin typeface="Arial"/>
                <a:cs typeface="Arial"/>
              </a:rPr>
              <a:t>Conditions of Assistance and other Assurances</a:t>
            </a:r>
          </a:p>
          <a:p>
            <a:r>
              <a:rPr lang="en-US">
                <a:latin typeface="Arial"/>
                <a:cs typeface="Arial"/>
              </a:rPr>
              <a:t>General Education Provision Act (GEPA) Statement </a:t>
            </a:r>
          </a:p>
          <a:p>
            <a:r>
              <a:rPr lang="en-US">
                <a:latin typeface="Arial"/>
                <a:cs typeface="Arial"/>
              </a:rPr>
              <a:t>FCs 240 &amp; 262 Budget – allowable IDEA expenses </a:t>
            </a:r>
          </a:p>
          <a:p>
            <a:r>
              <a:rPr lang="en-US">
                <a:latin typeface="Arial"/>
                <a:cs typeface="Arial"/>
              </a:rPr>
              <a:t>CCEIS – required 15% of combined FC 240 &amp; FC 262 allocations</a:t>
            </a:r>
          </a:p>
          <a:p>
            <a:r>
              <a:rPr lang="en-US">
                <a:latin typeface="Arial"/>
                <a:cs typeface="Arial"/>
              </a:rPr>
              <a:t>M3 – NI2 schools and districts required to reserve at least 2% of its FC 240 allocation</a:t>
            </a:r>
            <a:endParaRPr lang="en-US"/>
          </a:p>
          <a:p>
            <a:pPr lvl="1"/>
            <a:r>
              <a:rPr lang="en-US">
                <a:latin typeface="Arial"/>
                <a:cs typeface="Arial"/>
              </a:rPr>
              <a:t>M3: Determination Action Plan Template Coherence</a:t>
            </a:r>
          </a:p>
          <a:p>
            <a:endParaRPr lang="en-US"/>
          </a:p>
        </p:txBody>
      </p:sp>
      <p:sp>
        <p:nvSpPr>
          <p:cNvPr id="4" name="Slide Number Placeholder 3">
            <a:extLst>
              <a:ext uri="{FF2B5EF4-FFF2-40B4-BE49-F238E27FC236}">
                <a16:creationId xmlns:a16="http://schemas.microsoft.com/office/drawing/2014/main" id="{574BA424-BE4E-2799-7EE9-4AA4DC74BB4D}"/>
              </a:ext>
            </a:extLst>
          </p:cNvPr>
          <p:cNvSpPr>
            <a:spLocks noGrp="1"/>
          </p:cNvSpPr>
          <p:nvPr>
            <p:ph type="sldNum" sz="quarter" idx="12"/>
          </p:nvPr>
        </p:nvSpPr>
        <p:spPr/>
        <p:txBody>
          <a:bodyPr/>
          <a:lstStyle/>
          <a:p>
            <a:fld id="{68A8D22E-6BC5-9E47-900C-2BB94685D9F5}" type="slidenum">
              <a:rPr lang="en-US" smtClean="0"/>
              <a:t>38</a:t>
            </a:fld>
            <a:endParaRPr lang="en-US"/>
          </a:p>
        </p:txBody>
      </p:sp>
    </p:spTree>
    <p:extLst>
      <p:ext uri="{BB962C8B-B14F-4D97-AF65-F5344CB8AC3E}">
        <p14:creationId xmlns:p14="http://schemas.microsoft.com/office/powerpoint/2010/main" val="3066580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8C83-E0A7-778D-4C7C-0858575F110A}"/>
              </a:ext>
            </a:extLst>
          </p:cNvPr>
          <p:cNvSpPr>
            <a:spLocks noGrp="1"/>
          </p:cNvSpPr>
          <p:nvPr>
            <p:ph type="title"/>
          </p:nvPr>
        </p:nvSpPr>
        <p:spPr/>
        <p:txBody>
          <a:bodyPr>
            <a:normAutofit fontScale="90000"/>
          </a:bodyPr>
          <a:lstStyle/>
          <a:p>
            <a:r>
              <a:rPr lang="en-US">
                <a:latin typeface="Arial"/>
                <a:cs typeface="Arial"/>
              </a:rPr>
              <a:t>IDEA Equitable Services Carryover and Monitoring</a:t>
            </a:r>
            <a:endParaRPr lang="en-US"/>
          </a:p>
        </p:txBody>
      </p:sp>
      <p:sp>
        <p:nvSpPr>
          <p:cNvPr id="3" name="Content Placeholder 2">
            <a:extLst>
              <a:ext uri="{FF2B5EF4-FFF2-40B4-BE49-F238E27FC236}">
                <a16:creationId xmlns:a16="http://schemas.microsoft.com/office/drawing/2014/main" id="{EDD18F2A-5371-05FB-634E-0C68FFC163CE}"/>
              </a:ext>
            </a:extLst>
          </p:cNvPr>
          <p:cNvSpPr>
            <a:spLocks noGrp="1"/>
          </p:cNvSpPr>
          <p:nvPr>
            <p:ph idx="1"/>
          </p:nvPr>
        </p:nvSpPr>
        <p:spPr>
          <a:xfrm>
            <a:off x="173179" y="1591254"/>
            <a:ext cx="11890665" cy="4672427"/>
          </a:xfrm>
        </p:spPr>
        <p:txBody>
          <a:bodyPr vert="horz" lIns="91440" tIns="45720" rIns="91440" bIns="45720" rtlCol="0" anchor="t">
            <a:normAutofit lnSpcReduction="10000"/>
          </a:bodyPr>
          <a:lstStyle/>
          <a:p>
            <a:r>
              <a:rPr lang="en-US">
                <a:latin typeface="Arial"/>
                <a:cs typeface="Arial"/>
              </a:rPr>
              <a:t>GEM$ Application Supplement</a:t>
            </a:r>
          </a:p>
          <a:p>
            <a:r>
              <a:rPr lang="en-US">
                <a:highlight>
                  <a:srgbClr val="FFFF00"/>
                </a:highlight>
                <a:latin typeface="Arial"/>
                <a:cs typeface="Arial"/>
              </a:rPr>
              <a:t>Was Due </a:t>
            </a:r>
            <a:r>
              <a:rPr lang="en-US" u="sng">
                <a:highlight>
                  <a:srgbClr val="FFFF00"/>
                </a:highlight>
                <a:latin typeface="Arial"/>
                <a:cs typeface="Arial"/>
              </a:rPr>
              <a:t>September 30, 2025</a:t>
            </a:r>
          </a:p>
          <a:p>
            <a:r>
              <a:rPr lang="en-US">
                <a:latin typeface="Arial"/>
                <a:cs typeface="Arial"/>
              </a:rPr>
              <a:t>All districts of residence with a calculated FY24 and or FY25 proportionate share for equitable services must complete the FY2026 IDEA Equitable Services Carryover and Monitoring Supplement</a:t>
            </a:r>
          </a:p>
          <a:p>
            <a:pPr lvl="1"/>
            <a:r>
              <a:rPr lang="en-US">
                <a:latin typeface="Arial"/>
                <a:cs typeface="Arial"/>
              </a:rPr>
              <a:t>At a minimum, all districts must upload evidence of actual or attempted timely and meaningful consultation with both school and parent representatives at least three (3) times during FY25 (fall, winter, spring)</a:t>
            </a:r>
          </a:p>
          <a:p>
            <a:pPr lvl="1"/>
            <a:r>
              <a:rPr lang="en-US">
                <a:latin typeface="Arial"/>
                <a:cs typeface="Arial"/>
              </a:rPr>
              <a:t>Districts must report any FY24 and or FY25 unexpended proportionate share carryover amounts and document how funds will be used prospectively </a:t>
            </a:r>
          </a:p>
          <a:p>
            <a:pPr lvl="1"/>
            <a:r>
              <a:rPr lang="en-US">
                <a:latin typeface="Arial"/>
                <a:cs typeface="Arial"/>
              </a:rPr>
              <a:t>Districts with any FY24 funds not expected to be fully expended by September 30, 2025 may request written permission to revert those funds for other allowable IDEA Part B expenses, including submission of additional documentation</a:t>
            </a:r>
            <a:endParaRPr lang="en-US"/>
          </a:p>
        </p:txBody>
      </p:sp>
      <p:sp>
        <p:nvSpPr>
          <p:cNvPr id="4" name="Slide Number Placeholder 3">
            <a:extLst>
              <a:ext uri="{FF2B5EF4-FFF2-40B4-BE49-F238E27FC236}">
                <a16:creationId xmlns:a16="http://schemas.microsoft.com/office/drawing/2014/main" id="{D361BC0B-9226-A0AE-D4E5-05C5AF2D6CD3}"/>
              </a:ext>
            </a:extLst>
          </p:cNvPr>
          <p:cNvSpPr>
            <a:spLocks noGrp="1"/>
          </p:cNvSpPr>
          <p:nvPr>
            <p:ph type="sldNum" sz="quarter" idx="12"/>
          </p:nvPr>
        </p:nvSpPr>
        <p:spPr/>
        <p:txBody>
          <a:bodyPr/>
          <a:lstStyle/>
          <a:p>
            <a:fld id="{68A8D22E-6BC5-9E47-900C-2BB94685D9F5}" type="slidenum">
              <a:rPr lang="en-US" smtClean="0"/>
              <a:t>39</a:t>
            </a:fld>
            <a:endParaRPr lang="en-US"/>
          </a:p>
        </p:txBody>
      </p:sp>
    </p:spTree>
    <p:extLst>
      <p:ext uri="{BB962C8B-B14F-4D97-AF65-F5344CB8AC3E}">
        <p14:creationId xmlns:p14="http://schemas.microsoft.com/office/powerpoint/2010/main" val="2308683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p:txBody>
          <a:bodyPr>
            <a:noAutofit/>
          </a:bodyPr>
          <a:lstStyle/>
          <a:p>
            <a:r>
              <a:rPr lang="en-US" sz="4300" b="0">
                <a:latin typeface="Arial"/>
                <a:cs typeface="Arial"/>
              </a:rPr>
              <a:t>METCO Students: </a:t>
            </a:r>
            <a:br>
              <a:rPr lang="en-US" sz="4300" b="0">
                <a:latin typeface="Arial"/>
                <a:cs typeface="Arial"/>
              </a:rPr>
            </a:br>
            <a:r>
              <a:rPr lang="en-US" sz="4300" b="0">
                <a:latin typeface="Arial"/>
                <a:cs typeface="Arial"/>
              </a:rPr>
              <a:t>IEPs vs. Learning Gaps</a:t>
            </a:r>
            <a:endParaRPr lang="en-US" sz="4300" b="0">
              <a:solidFill>
                <a:srgbClr val="000000"/>
              </a:solidFill>
              <a:latin typeface="Arial"/>
              <a:cs typeface="Arial"/>
            </a:endParaRPr>
          </a:p>
        </p:txBody>
      </p:sp>
    </p:spTree>
    <p:extLst>
      <p:ext uri="{BB962C8B-B14F-4D97-AF65-F5344CB8AC3E}">
        <p14:creationId xmlns:p14="http://schemas.microsoft.com/office/powerpoint/2010/main" val="2665102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F0B1-5DF2-3838-50E1-58F75A816C42}"/>
              </a:ext>
            </a:extLst>
          </p:cNvPr>
          <p:cNvSpPr>
            <a:spLocks noGrp="1"/>
          </p:cNvSpPr>
          <p:nvPr>
            <p:ph type="title"/>
          </p:nvPr>
        </p:nvSpPr>
        <p:spPr/>
        <p:txBody>
          <a:bodyPr>
            <a:normAutofit/>
          </a:bodyPr>
          <a:lstStyle/>
          <a:p>
            <a:r>
              <a:rPr lang="en-US">
                <a:latin typeface="Arial"/>
                <a:cs typeface="Arial"/>
              </a:rPr>
              <a:t>Expired IDEA Part B Funds</a:t>
            </a:r>
          </a:p>
        </p:txBody>
      </p:sp>
      <p:sp>
        <p:nvSpPr>
          <p:cNvPr id="3" name="Content Placeholder 2">
            <a:extLst>
              <a:ext uri="{FF2B5EF4-FFF2-40B4-BE49-F238E27FC236}">
                <a16:creationId xmlns:a16="http://schemas.microsoft.com/office/drawing/2014/main" id="{C22E727E-446F-0308-76B7-E3A8619450F4}"/>
              </a:ext>
            </a:extLst>
          </p:cNvPr>
          <p:cNvSpPr>
            <a:spLocks noGrp="1"/>
          </p:cNvSpPr>
          <p:nvPr>
            <p:ph idx="1"/>
          </p:nvPr>
        </p:nvSpPr>
        <p:spPr>
          <a:xfrm>
            <a:off x="173179" y="1591254"/>
            <a:ext cx="11890665" cy="4694839"/>
          </a:xfrm>
        </p:spPr>
        <p:txBody>
          <a:bodyPr vert="horz" lIns="91440" tIns="45720" rIns="91440" bIns="45720" rtlCol="0" anchor="t">
            <a:normAutofit lnSpcReduction="10000"/>
          </a:bodyPr>
          <a:lstStyle/>
          <a:p>
            <a:r>
              <a:rPr lang="en-US" b="1">
                <a:highlight>
                  <a:srgbClr val="FFFF00"/>
                </a:highlight>
                <a:latin typeface="Arial"/>
                <a:cs typeface="Arial"/>
              </a:rPr>
              <a:t>FY24</a:t>
            </a:r>
            <a:r>
              <a:rPr lang="en-US">
                <a:highlight>
                  <a:srgbClr val="FFFF00"/>
                </a:highlight>
                <a:latin typeface="Arial"/>
                <a:cs typeface="Arial"/>
              </a:rPr>
              <a:t> FC 240 and FC 262, and </a:t>
            </a:r>
            <a:r>
              <a:rPr lang="en-US" b="1">
                <a:highlight>
                  <a:srgbClr val="FFFF00"/>
                </a:highlight>
                <a:latin typeface="Arial"/>
                <a:cs typeface="Arial"/>
              </a:rPr>
              <a:t>FY25</a:t>
            </a:r>
            <a:r>
              <a:rPr lang="en-US">
                <a:highlight>
                  <a:srgbClr val="FFFF00"/>
                </a:highlight>
                <a:latin typeface="Arial"/>
                <a:cs typeface="Arial"/>
              </a:rPr>
              <a:t> FC 274 (IEP Improvement) Funds expired </a:t>
            </a:r>
            <a:r>
              <a:rPr lang="en-US" u="sng">
                <a:highlight>
                  <a:srgbClr val="FFFF00"/>
                </a:highlight>
                <a:latin typeface="Arial"/>
                <a:cs typeface="Arial"/>
              </a:rPr>
              <a:t>September 30, 2025</a:t>
            </a:r>
            <a:endParaRPr lang="en-US">
              <a:highlight>
                <a:srgbClr val="FFFF00"/>
              </a:highlight>
              <a:latin typeface="Arial"/>
              <a:cs typeface="Arial"/>
            </a:endParaRPr>
          </a:p>
          <a:p>
            <a:r>
              <a:rPr lang="en-US">
                <a:latin typeface="Arial"/>
                <a:cs typeface="Arial"/>
              </a:rPr>
              <a:t>Funds must have been obligated on or before September 30, 2025, and liquidated no later than ninety (90) days thereafter</a:t>
            </a:r>
          </a:p>
          <a:p>
            <a:r>
              <a:rPr lang="en-US">
                <a:latin typeface="Arial"/>
                <a:cs typeface="Arial"/>
              </a:rPr>
              <a:t>GEM$ Reimbursement Requests no later than </a:t>
            </a:r>
            <a:r>
              <a:rPr lang="en-US" u="sng">
                <a:latin typeface="Arial"/>
                <a:cs typeface="Arial"/>
              </a:rPr>
              <a:t>November 30, 2025</a:t>
            </a:r>
          </a:p>
          <a:p>
            <a:r>
              <a:rPr lang="en-US">
                <a:latin typeface="Arial"/>
                <a:cs typeface="Arial"/>
              </a:rPr>
              <a:t>GEM$ Final Expenditure Report (FER) due no later than </a:t>
            </a:r>
            <a:r>
              <a:rPr lang="en-US" u="sng">
                <a:latin typeface="Arial"/>
                <a:cs typeface="Arial"/>
              </a:rPr>
              <a:t>December 31, 2025</a:t>
            </a:r>
          </a:p>
          <a:p>
            <a:pPr lvl="1"/>
            <a:r>
              <a:rPr lang="en-US" sz="2800">
                <a:latin typeface="Arial"/>
                <a:cs typeface="Arial"/>
              </a:rPr>
              <a:t>LEA may include final reimbursement requests in the FER</a:t>
            </a:r>
          </a:p>
          <a:p>
            <a:r>
              <a:rPr lang="en-US">
                <a:latin typeface="Arial"/>
                <a:cs typeface="Arial"/>
              </a:rPr>
              <a:t>Failure to (1) fully expend and claim FY24 FC 240, FC 262 or FY25 FC 274 funds or 2) timely file the GEM$ FER will be considered in the LEA's annual fiscal risk assessment</a:t>
            </a: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87472D2A-2569-AEA9-8B77-A01C3E5BB599}"/>
              </a:ext>
            </a:extLst>
          </p:cNvPr>
          <p:cNvSpPr>
            <a:spLocks noGrp="1"/>
          </p:cNvSpPr>
          <p:nvPr>
            <p:ph type="sldNum" sz="quarter" idx="12"/>
          </p:nvPr>
        </p:nvSpPr>
        <p:spPr/>
        <p:txBody>
          <a:bodyPr/>
          <a:lstStyle/>
          <a:p>
            <a:fld id="{68A8D22E-6BC5-9E47-900C-2BB94685D9F5}" type="slidenum">
              <a:rPr lang="en-US" smtClean="0"/>
              <a:t>40</a:t>
            </a:fld>
            <a:endParaRPr lang="en-US"/>
          </a:p>
        </p:txBody>
      </p:sp>
    </p:spTree>
    <p:extLst>
      <p:ext uri="{BB962C8B-B14F-4D97-AF65-F5344CB8AC3E}">
        <p14:creationId xmlns:p14="http://schemas.microsoft.com/office/powerpoint/2010/main" val="3319297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0D63-7A32-73D0-ED6E-37FF3E375E71}"/>
              </a:ext>
            </a:extLst>
          </p:cNvPr>
          <p:cNvSpPr>
            <a:spLocks noGrp="1"/>
          </p:cNvSpPr>
          <p:nvPr>
            <p:ph type="title"/>
          </p:nvPr>
        </p:nvSpPr>
        <p:spPr/>
        <p:txBody>
          <a:bodyPr>
            <a:normAutofit/>
          </a:bodyPr>
          <a:lstStyle/>
          <a:p>
            <a:r>
              <a:rPr lang="en-US">
                <a:latin typeface="Arial"/>
                <a:cs typeface="Arial"/>
              </a:rPr>
              <a:t>FY25 Financial End of Year Reports</a:t>
            </a:r>
            <a:endParaRPr lang="en-US"/>
          </a:p>
        </p:txBody>
      </p:sp>
      <p:sp>
        <p:nvSpPr>
          <p:cNvPr id="3" name="Content Placeholder 2">
            <a:extLst>
              <a:ext uri="{FF2B5EF4-FFF2-40B4-BE49-F238E27FC236}">
                <a16:creationId xmlns:a16="http://schemas.microsoft.com/office/drawing/2014/main" id="{B7CC0909-FE3B-E970-9959-12B60E0327C7}"/>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Final FY25 Financial End of Year Reports (EOYR) Due:</a:t>
            </a:r>
            <a:endParaRPr lang="en-US"/>
          </a:p>
          <a:p>
            <a:pPr lvl="1"/>
            <a:r>
              <a:rPr lang="en-US" u="sng">
                <a:highlight>
                  <a:srgbClr val="FFFF00"/>
                </a:highlight>
                <a:latin typeface="Arial"/>
                <a:cs typeface="Arial"/>
              </a:rPr>
              <a:t>September 30, 2025</a:t>
            </a:r>
            <a:r>
              <a:rPr lang="en-US">
                <a:latin typeface="Arial"/>
                <a:cs typeface="Arial"/>
              </a:rPr>
              <a:t> - individual and regional districts and vocational schools with the Office of School Finance</a:t>
            </a:r>
          </a:p>
          <a:p>
            <a:pPr lvl="1"/>
            <a:r>
              <a:rPr lang="en-US" u="sng">
                <a:latin typeface="Arial"/>
                <a:cs typeface="Arial"/>
              </a:rPr>
              <a:t>November 14, 2025</a:t>
            </a:r>
            <a:r>
              <a:rPr lang="en-US">
                <a:latin typeface="Arial"/>
                <a:cs typeface="Arial"/>
              </a:rPr>
              <a:t> - charter schools with the Charter School Office</a:t>
            </a:r>
          </a:p>
          <a:p>
            <a:pPr lvl="1"/>
            <a:r>
              <a:rPr lang="en-US" u="sng">
                <a:latin typeface="Arial"/>
                <a:cs typeface="Arial"/>
              </a:rPr>
              <a:t>January 30, 2026</a:t>
            </a:r>
            <a:r>
              <a:rPr lang="en-US">
                <a:latin typeface="Arial"/>
                <a:cs typeface="Arial"/>
              </a:rPr>
              <a:t> – virtual schools with the Charter School Office </a:t>
            </a:r>
          </a:p>
          <a:p>
            <a:r>
              <a:rPr lang="en-US">
                <a:latin typeface="Arial"/>
                <a:cs typeface="Arial"/>
              </a:rPr>
              <a:t>Ensure relevant expenses are distributed as special education as that total will be considered for the FY25 Maintenance of Effort (MOE) compliance determination in March 2026</a:t>
            </a:r>
          </a:p>
          <a:p>
            <a:r>
              <a:rPr lang="en-US">
                <a:latin typeface="Arial"/>
                <a:cs typeface="Arial"/>
              </a:rPr>
              <a:t>Failure to timely file and certify, and making any subsequent corrections or amendments to the EOYR will be considered in the LEA's annual fiscal risk assessment</a:t>
            </a:r>
          </a:p>
          <a:p>
            <a:pPr lvl="1"/>
            <a:endParaRPr lang="en-US"/>
          </a:p>
        </p:txBody>
      </p:sp>
      <p:sp>
        <p:nvSpPr>
          <p:cNvPr id="4" name="Slide Number Placeholder 3">
            <a:extLst>
              <a:ext uri="{FF2B5EF4-FFF2-40B4-BE49-F238E27FC236}">
                <a16:creationId xmlns:a16="http://schemas.microsoft.com/office/drawing/2014/main" id="{187C4116-8231-D0CD-B58D-17078D6E8854}"/>
              </a:ext>
            </a:extLst>
          </p:cNvPr>
          <p:cNvSpPr>
            <a:spLocks noGrp="1"/>
          </p:cNvSpPr>
          <p:nvPr>
            <p:ph type="sldNum" sz="quarter" idx="12"/>
          </p:nvPr>
        </p:nvSpPr>
        <p:spPr/>
        <p:txBody>
          <a:bodyPr/>
          <a:lstStyle/>
          <a:p>
            <a:fld id="{68A8D22E-6BC5-9E47-900C-2BB94685D9F5}" type="slidenum">
              <a:rPr lang="en-US" smtClean="0"/>
              <a:t>41</a:t>
            </a:fld>
            <a:endParaRPr lang="en-US"/>
          </a:p>
        </p:txBody>
      </p:sp>
    </p:spTree>
    <p:extLst>
      <p:ext uri="{BB962C8B-B14F-4D97-AF65-F5344CB8AC3E}">
        <p14:creationId xmlns:p14="http://schemas.microsoft.com/office/powerpoint/2010/main" val="1851587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D3F0-59BC-DB83-5F73-F80A3C7B9CE4}"/>
              </a:ext>
            </a:extLst>
          </p:cNvPr>
          <p:cNvSpPr>
            <a:spLocks noGrp="1"/>
          </p:cNvSpPr>
          <p:nvPr>
            <p:ph type="title"/>
          </p:nvPr>
        </p:nvSpPr>
        <p:spPr/>
        <p:txBody>
          <a:bodyPr>
            <a:normAutofit fontScale="90000"/>
          </a:bodyPr>
          <a:lstStyle/>
          <a:p>
            <a:r>
              <a:rPr lang="en-US">
                <a:latin typeface="Arial"/>
                <a:cs typeface="Arial"/>
              </a:rPr>
              <a:t>Child Count of Parentally-Placed Private and Home School Students</a:t>
            </a:r>
            <a:endParaRPr lang="en-US"/>
          </a:p>
        </p:txBody>
      </p:sp>
      <p:sp>
        <p:nvSpPr>
          <p:cNvPr id="3" name="Content Placeholder 2">
            <a:extLst>
              <a:ext uri="{FF2B5EF4-FFF2-40B4-BE49-F238E27FC236}">
                <a16:creationId xmlns:a16="http://schemas.microsoft.com/office/drawing/2014/main" id="{F6A3635B-C9A9-33B3-EF5E-F0A9CBD441AE}"/>
              </a:ext>
            </a:extLst>
          </p:cNvPr>
          <p:cNvSpPr>
            <a:spLocks noGrp="1"/>
          </p:cNvSpPr>
          <p:nvPr>
            <p:ph idx="1"/>
          </p:nvPr>
        </p:nvSpPr>
        <p:spPr>
          <a:xfrm>
            <a:off x="173179" y="1591254"/>
            <a:ext cx="11804401" cy="4767232"/>
          </a:xfrm>
        </p:spPr>
        <p:txBody>
          <a:bodyPr vert="horz" lIns="91440" tIns="45720" rIns="91440" bIns="45720" rtlCol="0" anchor="t">
            <a:normAutofit fontScale="92500" lnSpcReduction="10000"/>
          </a:bodyPr>
          <a:lstStyle/>
          <a:p>
            <a:r>
              <a:rPr lang="en-US">
                <a:latin typeface="Arial"/>
                <a:cs typeface="Arial"/>
              </a:rPr>
              <a:t>Conducted </a:t>
            </a:r>
            <a:r>
              <a:rPr lang="en-US" u="sng">
                <a:latin typeface="Arial"/>
                <a:cs typeface="Arial"/>
              </a:rPr>
              <a:t>as of October 1st</a:t>
            </a:r>
            <a:r>
              <a:rPr lang="en-US">
                <a:latin typeface="Arial"/>
                <a:cs typeface="Arial"/>
              </a:rPr>
              <a:t> each year</a:t>
            </a:r>
          </a:p>
          <a:p>
            <a:r>
              <a:rPr lang="en-US">
                <a:latin typeface="Arial"/>
                <a:cs typeface="Arial"/>
              </a:rPr>
              <a:t>When collecting the count from private schools, request contact information for parent representatives of eligible students for meaningful consultation</a:t>
            </a:r>
          </a:p>
          <a:p>
            <a:r>
              <a:rPr lang="en-US">
                <a:latin typeface="Arial"/>
                <a:cs typeface="Arial"/>
              </a:rPr>
              <a:t>October 1, 2025 Child Count and SY24-25 Equitable Services Record Keeping data submission due </a:t>
            </a:r>
            <a:r>
              <a:rPr lang="en-US" u="sng">
                <a:latin typeface="Arial"/>
                <a:cs typeface="Arial"/>
              </a:rPr>
              <a:t>January 30, 2026</a:t>
            </a:r>
            <a:r>
              <a:rPr lang="en-US">
                <a:latin typeface="Arial"/>
                <a:cs typeface="Arial"/>
              </a:rPr>
              <a:t> </a:t>
            </a:r>
            <a:endParaRPr lang="en-US"/>
          </a:p>
          <a:p>
            <a:pPr lvl="1"/>
            <a:r>
              <a:rPr lang="en-US">
                <a:latin typeface="Arial"/>
                <a:cs typeface="Arial"/>
              </a:rPr>
              <a:t>Failure to submit the annual child count by January 30, 2026 will be considered in the LEA's Annual Special Education Determination and Annual IDEA Part B Fiscal Risk Assessment</a:t>
            </a:r>
          </a:p>
          <a:p>
            <a:r>
              <a:rPr lang="en-US">
                <a:latin typeface="Arial"/>
                <a:cs typeface="Arial"/>
              </a:rPr>
              <a:t>SY24-25 Record Keeping</a:t>
            </a:r>
            <a:endParaRPr lang="en-US"/>
          </a:p>
          <a:p>
            <a:pPr lvl="1"/>
            <a:r>
              <a:rPr lang="en-US">
                <a:latin typeface="Arial"/>
                <a:cs typeface="Arial"/>
              </a:rPr>
              <a:t>Number of private and home school students evaluated </a:t>
            </a:r>
            <a:r>
              <a:rPr lang="en-US" u="sng">
                <a:latin typeface="Arial"/>
                <a:cs typeface="Arial"/>
              </a:rPr>
              <a:t>by</a:t>
            </a:r>
            <a:r>
              <a:rPr lang="en-US">
                <a:latin typeface="Arial"/>
                <a:cs typeface="Arial"/>
              </a:rPr>
              <a:t> the district</a:t>
            </a:r>
            <a:endParaRPr lang="en-US"/>
          </a:p>
          <a:p>
            <a:pPr lvl="1"/>
            <a:r>
              <a:rPr lang="en-US">
                <a:latin typeface="Arial"/>
                <a:cs typeface="Arial"/>
              </a:rPr>
              <a:t>Number of private and home school students found eligible </a:t>
            </a:r>
            <a:r>
              <a:rPr lang="en-US" u="sng">
                <a:latin typeface="Arial"/>
                <a:cs typeface="Arial"/>
              </a:rPr>
              <a:t>by</a:t>
            </a:r>
            <a:r>
              <a:rPr lang="en-US">
                <a:latin typeface="Arial"/>
                <a:cs typeface="Arial"/>
              </a:rPr>
              <a:t> the district</a:t>
            </a:r>
          </a:p>
          <a:p>
            <a:pPr lvl="1"/>
            <a:r>
              <a:rPr lang="en-US">
                <a:latin typeface="Arial"/>
                <a:cs typeface="Arial"/>
              </a:rPr>
              <a:t>Number of private and home school students who received equitable services </a:t>
            </a:r>
            <a:r>
              <a:rPr lang="en-US" u="sng">
                <a:latin typeface="Arial"/>
                <a:cs typeface="Arial"/>
              </a:rPr>
              <a:t>from</a:t>
            </a:r>
            <a:r>
              <a:rPr lang="en-US">
                <a:latin typeface="Arial"/>
                <a:cs typeface="Arial"/>
              </a:rPr>
              <a:t> the district</a:t>
            </a:r>
            <a:endParaRPr lang="en-US"/>
          </a:p>
          <a:p>
            <a:endParaRPr lang="en-US"/>
          </a:p>
        </p:txBody>
      </p:sp>
      <p:sp>
        <p:nvSpPr>
          <p:cNvPr id="4" name="Slide Number Placeholder 3">
            <a:extLst>
              <a:ext uri="{FF2B5EF4-FFF2-40B4-BE49-F238E27FC236}">
                <a16:creationId xmlns:a16="http://schemas.microsoft.com/office/drawing/2014/main" id="{761BCF1D-37B9-AD6A-E735-CE668A96D0E3}"/>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378665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BC239-2A4B-E0DB-D3E9-365DCA7D8762}"/>
              </a:ext>
            </a:extLst>
          </p:cNvPr>
          <p:cNvSpPr>
            <a:spLocks noGrp="1"/>
          </p:cNvSpPr>
          <p:nvPr>
            <p:ph type="title"/>
          </p:nvPr>
        </p:nvSpPr>
        <p:spPr/>
        <p:txBody>
          <a:bodyPr>
            <a:normAutofit fontScale="90000"/>
          </a:bodyPr>
          <a:lstStyle/>
          <a:p>
            <a:r>
              <a:rPr lang="en-US">
                <a:latin typeface="Calibri"/>
                <a:ea typeface="Calibri"/>
                <a:cs typeface="Arial"/>
              </a:rPr>
              <a:t>Child Count - Parentally Placed Private and Home School Children</a:t>
            </a:r>
            <a:endParaRPr lang="en-US">
              <a:latin typeface="Calibri"/>
              <a:ea typeface="Calibri"/>
            </a:endParaRPr>
          </a:p>
        </p:txBody>
      </p:sp>
      <p:sp>
        <p:nvSpPr>
          <p:cNvPr id="2" name="Content Placeholder 1">
            <a:extLst>
              <a:ext uri="{FF2B5EF4-FFF2-40B4-BE49-F238E27FC236}">
                <a16:creationId xmlns:a16="http://schemas.microsoft.com/office/drawing/2014/main" id="{AB574A95-44B2-DF4F-87B8-AAF08FD06AA7}"/>
              </a:ext>
            </a:extLst>
          </p:cNvPr>
          <p:cNvSpPr>
            <a:spLocks noGrp="1"/>
          </p:cNvSpPr>
          <p:nvPr>
            <p:ph idx="1"/>
          </p:nvPr>
        </p:nvSpPr>
        <p:spPr>
          <a:xfrm>
            <a:off x="708804" y="1828192"/>
            <a:ext cx="10515600" cy="4405126"/>
          </a:xfrm>
        </p:spPr>
        <p:txBody>
          <a:bodyPr vert="horz" lIns="91440" tIns="45720" rIns="91440" bIns="45720" rtlCol="0" anchor="t">
            <a:normAutofit/>
          </a:bodyPr>
          <a:lstStyle/>
          <a:p>
            <a:pPr marL="0" indent="0">
              <a:buNone/>
            </a:pPr>
            <a:r>
              <a:rPr lang="en-US" b="1">
                <a:latin typeface="Arial"/>
                <a:ea typeface="Calibri"/>
                <a:cs typeface="Arial"/>
              </a:rPr>
              <a:t>FC 240 (ages 3-21)</a:t>
            </a:r>
            <a:r>
              <a:rPr lang="en-US">
                <a:latin typeface="Arial"/>
                <a:ea typeface="Calibri"/>
                <a:cs typeface="Arial"/>
              </a:rPr>
              <a:t> </a:t>
            </a:r>
            <a:endParaRPr lang="en-US">
              <a:latin typeface="Arial"/>
            </a:endParaRPr>
          </a:p>
          <a:p>
            <a:pPr marL="0" indent="0">
              <a:buNone/>
            </a:pPr>
            <a:r>
              <a:rPr lang="en-US">
                <a:latin typeface="Arial"/>
                <a:ea typeface="Calibri"/>
                <a:cs typeface="Arial"/>
              </a:rPr>
              <a:t>Number of </a:t>
            </a:r>
            <a:r>
              <a:rPr lang="en-US" i="1">
                <a:latin typeface="Arial"/>
                <a:ea typeface="Calibri"/>
                <a:cs typeface="Arial"/>
              </a:rPr>
              <a:t>eligible</a:t>
            </a:r>
            <a:r>
              <a:rPr lang="en-US">
                <a:latin typeface="Arial"/>
                <a:ea typeface="Calibri"/>
                <a:cs typeface="Arial"/>
              </a:rPr>
              <a:t> parentally placed private school students </a:t>
            </a:r>
            <a:r>
              <a:rPr lang="en-US" b="1">
                <a:latin typeface="Arial"/>
                <a:ea typeface="Calibri"/>
                <a:cs typeface="Arial"/>
              </a:rPr>
              <a:t>attending</a:t>
            </a:r>
            <a:r>
              <a:rPr lang="en-US">
                <a:latin typeface="Arial"/>
                <a:ea typeface="Calibri"/>
                <a:cs typeface="Arial"/>
              </a:rPr>
              <a:t> school </a:t>
            </a:r>
            <a:r>
              <a:rPr lang="en-US" u="sng">
                <a:latin typeface="Arial"/>
                <a:ea typeface="Calibri"/>
                <a:cs typeface="Arial"/>
              </a:rPr>
              <a:t>in the district</a:t>
            </a:r>
            <a:r>
              <a:rPr lang="en-US">
                <a:latin typeface="Arial"/>
                <a:ea typeface="Calibri"/>
                <a:cs typeface="Arial"/>
              </a:rPr>
              <a:t> who </a:t>
            </a:r>
            <a:r>
              <a:rPr lang="en-US" b="1">
                <a:latin typeface="Arial"/>
                <a:ea typeface="Calibri"/>
                <a:cs typeface="Arial"/>
              </a:rPr>
              <a:t>reside</a:t>
            </a:r>
            <a:r>
              <a:rPr lang="en-US">
                <a:latin typeface="Arial"/>
                <a:ea typeface="Calibri"/>
                <a:cs typeface="Arial"/>
              </a:rPr>
              <a:t> </a:t>
            </a:r>
            <a:r>
              <a:rPr lang="en-US" u="sng">
                <a:latin typeface="Arial"/>
                <a:ea typeface="Calibri"/>
                <a:cs typeface="Arial"/>
              </a:rPr>
              <a:t>in the district.</a:t>
            </a:r>
            <a:endParaRPr lang="en-US">
              <a:latin typeface="Arial"/>
            </a:endParaRPr>
          </a:p>
          <a:p>
            <a:pPr marL="0" indent="0">
              <a:buNone/>
            </a:pPr>
            <a:r>
              <a:rPr lang="en-US">
                <a:latin typeface="Arial"/>
                <a:ea typeface="Calibri"/>
                <a:cs typeface="Arial"/>
              </a:rPr>
              <a:t>Number of </a:t>
            </a:r>
            <a:r>
              <a:rPr lang="en-US" i="1">
                <a:latin typeface="Arial"/>
                <a:ea typeface="Calibri"/>
                <a:cs typeface="Arial"/>
              </a:rPr>
              <a:t>eligible</a:t>
            </a:r>
            <a:r>
              <a:rPr lang="en-US">
                <a:latin typeface="Arial"/>
                <a:ea typeface="Calibri"/>
                <a:cs typeface="Arial"/>
              </a:rPr>
              <a:t> parentally placed private school students </a:t>
            </a:r>
            <a:r>
              <a:rPr lang="en-US" b="1">
                <a:latin typeface="Arial"/>
                <a:ea typeface="Calibri"/>
                <a:cs typeface="Arial"/>
              </a:rPr>
              <a:t>attending</a:t>
            </a:r>
            <a:r>
              <a:rPr lang="en-US">
                <a:latin typeface="Arial"/>
                <a:ea typeface="Calibri"/>
                <a:cs typeface="Arial"/>
              </a:rPr>
              <a:t> school</a:t>
            </a:r>
            <a:r>
              <a:rPr lang="en-US" u="sng">
                <a:latin typeface="Arial"/>
                <a:ea typeface="Calibri"/>
                <a:cs typeface="Arial"/>
              </a:rPr>
              <a:t> in the district</a:t>
            </a:r>
            <a:r>
              <a:rPr lang="en-US">
                <a:latin typeface="Arial"/>
                <a:ea typeface="Calibri"/>
                <a:cs typeface="Arial"/>
              </a:rPr>
              <a:t> who </a:t>
            </a:r>
            <a:r>
              <a:rPr lang="en-US" b="1">
                <a:latin typeface="Arial"/>
                <a:ea typeface="Calibri"/>
                <a:cs typeface="Arial"/>
              </a:rPr>
              <a:t>reside</a:t>
            </a:r>
            <a:r>
              <a:rPr lang="en-US">
                <a:latin typeface="Arial"/>
                <a:ea typeface="Calibri"/>
                <a:cs typeface="Arial"/>
              </a:rPr>
              <a:t> </a:t>
            </a:r>
            <a:r>
              <a:rPr lang="en-US" u="sng">
                <a:latin typeface="Arial"/>
                <a:ea typeface="Calibri"/>
                <a:cs typeface="Arial"/>
              </a:rPr>
              <a:t>outside the district</a:t>
            </a:r>
            <a:r>
              <a:rPr lang="en-US">
                <a:latin typeface="Arial"/>
                <a:ea typeface="Calibri"/>
                <a:cs typeface="Arial"/>
              </a:rPr>
              <a:t>. </a:t>
            </a:r>
          </a:p>
          <a:p>
            <a:pPr marL="0" indent="0">
              <a:buNone/>
            </a:pPr>
            <a:r>
              <a:rPr lang="en-US">
                <a:latin typeface="Arial"/>
                <a:ea typeface="Calibri"/>
                <a:cs typeface="Arial"/>
              </a:rPr>
              <a:t>Number of eligible students who </a:t>
            </a:r>
            <a:r>
              <a:rPr lang="en-US" u="sng">
                <a:latin typeface="Arial"/>
                <a:ea typeface="Calibri"/>
                <a:cs typeface="Arial"/>
              </a:rPr>
              <a:t>reside in the district</a:t>
            </a:r>
            <a:r>
              <a:rPr lang="en-US">
                <a:latin typeface="Arial"/>
                <a:ea typeface="Calibri"/>
                <a:cs typeface="Arial"/>
              </a:rPr>
              <a:t> and </a:t>
            </a:r>
            <a:r>
              <a:rPr lang="en-US" u="sng">
                <a:latin typeface="Arial"/>
                <a:ea typeface="Calibri"/>
                <a:cs typeface="Arial"/>
              </a:rPr>
              <a:t>homeschooled</a:t>
            </a:r>
            <a:r>
              <a:rPr lang="en-US">
                <a:latin typeface="Arial"/>
                <a:ea typeface="Calibri"/>
                <a:cs typeface="Arial"/>
              </a:rPr>
              <a:t> under a district-approved plan. </a:t>
            </a:r>
          </a:p>
          <a:p>
            <a:pPr marL="0" indent="0">
              <a:buNone/>
            </a:pPr>
            <a:r>
              <a:rPr lang="en-US">
                <a:latin typeface="Arial"/>
                <a:ea typeface="Calibri"/>
                <a:cs typeface="Arial"/>
                <a:hlinkClick r:id="rId2"/>
              </a:rPr>
              <a:t>Questions and Answers on Serving Children with Disabilities Placed by Their Parents in Private Schools (PDF)</a:t>
            </a:r>
            <a:endParaRPr lang="en-US">
              <a:cs typeface="Arial"/>
            </a:endParaRPr>
          </a:p>
        </p:txBody>
      </p:sp>
    </p:spTree>
    <p:extLst>
      <p:ext uri="{BB962C8B-B14F-4D97-AF65-F5344CB8AC3E}">
        <p14:creationId xmlns:p14="http://schemas.microsoft.com/office/powerpoint/2010/main" val="587222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72BFFC-5D4C-2AF3-E464-A6DC4F17B364}"/>
              </a:ext>
            </a:extLst>
          </p:cNvPr>
          <p:cNvSpPr>
            <a:spLocks noGrp="1"/>
          </p:cNvSpPr>
          <p:nvPr>
            <p:ph type="title"/>
          </p:nvPr>
        </p:nvSpPr>
        <p:spPr/>
        <p:txBody>
          <a:bodyPr>
            <a:normAutofit fontScale="90000"/>
          </a:bodyPr>
          <a:lstStyle/>
          <a:p>
            <a:r>
              <a:rPr lang="en-US">
                <a:latin typeface="Arial"/>
                <a:cs typeface="Arial"/>
              </a:rPr>
              <a:t>Child Count – Parentally Placed Private Preschool Students</a:t>
            </a:r>
            <a:endParaRPr lang="en-US"/>
          </a:p>
        </p:txBody>
      </p:sp>
      <p:sp>
        <p:nvSpPr>
          <p:cNvPr id="2" name="Content Placeholder 1">
            <a:extLst>
              <a:ext uri="{FF2B5EF4-FFF2-40B4-BE49-F238E27FC236}">
                <a16:creationId xmlns:a16="http://schemas.microsoft.com/office/drawing/2014/main" id="{F76A2C00-659D-728A-FFFB-F542D004205A}"/>
              </a:ext>
            </a:extLst>
          </p:cNvPr>
          <p:cNvSpPr>
            <a:spLocks noGrp="1"/>
          </p:cNvSpPr>
          <p:nvPr>
            <p:ph idx="1"/>
          </p:nvPr>
        </p:nvSpPr>
        <p:spPr>
          <a:xfrm>
            <a:off x="838200" y="1713173"/>
            <a:ext cx="10515600" cy="4587096"/>
          </a:xfrm>
        </p:spPr>
        <p:txBody>
          <a:bodyPr vert="horz" lIns="91440" tIns="45720" rIns="91440" bIns="45720" rtlCol="0" anchor="t">
            <a:normAutofit/>
          </a:bodyPr>
          <a:lstStyle/>
          <a:p>
            <a:pPr marL="0" indent="0">
              <a:buNone/>
            </a:pPr>
            <a:r>
              <a:rPr lang="en-US" b="1">
                <a:latin typeface="Arial"/>
                <a:cs typeface="Arial"/>
              </a:rPr>
              <a:t>FC 262 (ages 3 – 5 including Kindergarten)</a:t>
            </a:r>
          </a:p>
          <a:p>
            <a:pPr marL="0" indent="0">
              <a:buNone/>
            </a:pPr>
            <a:r>
              <a:rPr lang="en-US">
                <a:latin typeface="Arial"/>
                <a:cs typeface="Arial"/>
              </a:rPr>
              <a:t>Number of </a:t>
            </a:r>
            <a:r>
              <a:rPr lang="en-US" i="1">
                <a:latin typeface="Arial"/>
                <a:cs typeface="Arial"/>
              </a:rPr>
              <a:t>eligible</a:t>
            </a:r>
            <a:r>
              <a:rPr lang="en-US">
                <a:latin typeface="Arial"/>
                <a:cs typeface="Arial"/>
              </a:rPr>
              <a:t> </a:t>
            </a:r>
            <a:r>
              <a:rPr lang="en-US" u="sng">
                <a:latin typeface="Arial"/>
                <a:cs typeface="Arial"/>
              </a:rPr>
              <a:t>both resident and nonresident</a:t>
            </a:r>
            <a:r>
              <a:rPr lang="en-US">
                <a:latin typeface="Arial"/>
                <a:cs typeface="Arial"/>
              </a:rPr>
              <a:t> students parentally placed in a private </a:t>
            </a:r>
            <a:r>
              <a:rPr lang="en-US" i="1">
                <a:latin typeface="Arial"/>
                <a:cs typeface="Arial"/>
              </a:rPr>
              <a:t>elementary</a:t>
            </a:r>
            <a:r>
              <a:rPr lang="en-US">
                <a:latin typeface="Arial"/>
                <a:cs typeface="Arial"/>
              </a:rPr>
              <a:t> preschool </a:t>
            </a:r>
            <a:r>
              <a:rPr lang="en-US" u="sng">
                <a:latin typeface="Arial"/>
                <a:cs typeface="Arial"/>
              </a:rPr>
              <a:t>in the district</a:t>
            </a:r>
            <a:r>
              <a:rPr lang="en-US">
                <a:latin typeface="Arial"/>
                <a:cs typeface="Arial"/>
              </a:rPr>
              <a:t> </a:t>
            </a:r>
          </a:p>
          <a:p>
            <a:pPr marL="0" indent="0">
              <a:buNone/>
            </a:pPr>
            <a:r>
              <a:rPr lang="en-US">
                <a:latin typeface="Arial"/>
                <a:cs typeface="Arial"/>
              </a:rPr>
              <a:t>“Elementary school” is defined in 34 C.F.R. § 300.13 as a nonprofit institutional day or residential school, including a public elementary charter school that provides elementary education, as determined under State law.</a:t>
            </a:r>
            <a:endParaRPr lang="en-US">
              <a:solidFill>
                <a:srgbClr val="000000"/>
              </a:solidFill>
              <a:latin typeface="Arial"/>
              <a:cs typeface="Arial"/>
            </a:endParaRPr>
          </a:p>
          <a:p>
            <a:pPr marL="0" indent="0">
              <a:buNone/>
            </a:pPr>
            <a:r>
              <a:rPr lang="en-US">
                <a:solidFill>
                  <a:srgbClr val="001D35"/>
                </a:solidFill>
                <a:latin typeface="Arial"/>
                <a:cs typeface="Arial"/>
              </a:rPr>
              <a:t>In Massachusetts, an elementary school is a school that provides instruction for grades one through five, six, seven, or eight. </a:t>
            </a:r>
            <a:endParaRPr lang="en-US"/>
          </a:p>
          <a:p>
            <a:pPr marL="0" indent="0">
              <a:buNone/>
            </a:pPr>
            <a:r>
              <a:rPr lang="en-US" b="1">
                <a:latin typeface="Arial"/>
                <a:cs typeface="Arial"/>
              </a:rPr>
              <a:t>FC 262 Child Count is included in FC 240 Child Count</a:t>
            </a:r>
            <a:endParaRPr lang="en-US" b="1"/>
          </a:p>
        </p:txBody>
      </p:sp>
    </p:spTree>
    <p:extLst>
      <p:ext uri="{BB962C8B-B14F-4D97-AF65-F5344CB8AC3E}">
        <p14:creationId xmlns:p14="http://schemas.microsoft.com/office/powerpoint/2010/main" val="3295497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5C864-A043-3CB2-B72F-BEEEFC0C2116}"/>
              </a:ext>
            </a:extLst>
          </p:cNvPr>
          <p:cNvSpPr>
            <a:spLocks noGrp="1"/>
          </p:cNvSpPr>
          <p:nvPr>
            <p:ph type="title"/>
          </p:nvPr>
        </p:nvSpPr>
        <p:spPr/>
        <p:txBody>
          <a:bodyPr>
            <a:normAutofit fontScale="90000"/>
          </a:bodyPr>
          <a:lstStyle/>
          <a:p>
            <a:r>
              <a:rPr lang="en-US" dirty="0">
                <a:latin typeface="Arial"/>
                <a:cs typeface="Arial"/>
              </a:rPr>
              <a:t>Record Keeping - Parentally Placed Private and Home School Students</a:t>
            </a:r>
            <a:endParaRPr lang="en-US" dirty="0"/>
          </a:p>
        </p:txBody>
      </p:sp>
      <p:sp>
        <p:nvSpPr>
          <p:cNvPr id="2" name="Content Placeholder 1">
            <a:extLst>
              <a:ext uri="{FF2B5EF4-FFF2-40B4-BE49-F238E27FC236}">
                <a16:creationId xmlns:a16="http://schemas.microsoft.com/office/drawing/2014/main" id="{1AD55AA6-6CD6-C945-CF2D-1E8DAFB3E673}"/>
              </a:ext>
            </a:extLst>
          </p:cNvPr>
          <p:cNvSpPr>
            <a:spLocks noGrp="1"/>
          </p:cNvSpPr>
          <p:nvPr>
            <p:ph idx="1"/>
          </p:nvPr>
        </p:nvSpPr>
        <p:spPr/>
        <p:txBody>
          <a:bodyPr vert="horz" lIns="91440" tIns="45720" rIns="91440" bIns="45720" rtlCol="0" anchor="t">
            <a:normAutofit/>
          </a:bodyPr>
          <a:lstStyle/>
          <a:p>
            <a:pPr marL="0" indent="0">
              <a:buNone/>
            </a:pPr>
            <a:endParaRPr lang="en-US">
              <a:latin typeface="Arial"/>
              <a:cs typeface="Arial"/>
            </a:endParaRPr>
          </a:p>
          <a:p>
            <a:r>
              <a:rPr lang="en-US">
                <a:latin typeface="Arial"/>
                <a:cs typeface="Arial"/>
              </a:rPr>
              <a:t>Number of parentally placed private and home school students ages 3-21 </a:t>
            </a:r>
            <a:r>
              <a:rPr lang="en-US" b="1">
                <a:latin typeface="Arial"/>
                <a:cs typeface="Arial"/>
              </a:rPr>
              <a:t>evaluated</a:t>
            </a:r>
            <a:r>
              <a:rPr lang="en-US">
                <a:latin typeface="Arial"/>
                <a:cs typeface="Arial"/>
              </a:rPr>
              <a:t> by the district in SY 24-25</a:t>
            </a:r>
          </a:p>
          <a:p>
            <a:r>
              <a:rPr lang="en-US">
                <a:latin typeface="Arial"/>
                <a:cs typeface="Arial"/>
              </a:rPr>
              <a:t>Of those students evaluated, the number of parentally placed private and home school students ages 3-21 </a:t>
            </a:r>
            <a:r>
              <a:rPr lang="en-US" b="1">
                <a:latin typeface="Arial"/>
                <a:cs typeface="Arial"/>
              </a:rPr>
              <a:t>found eligible</a:t>
            </a:r>
            <a:r>
              <a:rPr lang="en-US">
                <a:latin typeface="Arial"/>
                <a:cs typeface="Arial"/>
              </a:rPr>
              <a:t> for services by the district in SY 24-25 </a:t>
            </a:r>
          </a:p>
          <a:p>
            <a:r>
              <a:rPr lang="en-US">
                <a:latin typeface="Arial"/>
                <a:cs typeface="Arial"/>
              </a:rPr>
              <a:t>Total number of eligible parentally placed private and home school students ages 3-21 who </a:t>
            </a:r>
            <a:r>
              <a:rPr lang="en-US" b="1">
                <a:latin typeface="Arial"/>
                <a:cs typeface="Arial"/>
              </a:rPr>
              <a:t>received equitable services</a:t>
            </a:r>
            <a:r>
              <a:rPr lang="en-US">
                <a:latin typeface="Arial"/>
                <a:cs typeface="Arial"/>
              </a:rPr>
              <a:t> from your district in SY 24-25</a:t>
            </a:r>
            <a:endParaRPr lang="en-US"/>
          </a:p>
        </p:txBody>
      </p:sp>
    </p:spTree>
    <p:extLst>
      <p:ext uri="{BB962C8B-B14F-4D97-AF65-F5344CB8AC3E}">
        <p14:creationId xmlns:p14="http://schemas.microsoft.com/office/powerpoint/2010/main" val="3307282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290B-D065-2C42-BD4C-3AADC2020F9D}"/>
              </a:ext>
            </a:extLst>
          </p:cNvPr>
          <p:cNvSpPr>
            <a:spLocks noGrp="1"/>
          </p:cNvSpPr>
          <p:nvPr>
            <p:ph type="title"/>
          </p:nvPr>
        </p:nvSpPr>
        <p:spPr/>
        <p:txBody>
          <a:bodyPr>
            <a:normAutofit/>
          </a:bodyPr>
          <a:lstStyle/>
          <a:p>
            <a:r>
              <a:rPr lang="en-US" sz="3600">
                <a:latin typeface="Arial"/>
                <a:cs typeface="Arial"/>
              </a:rPr>
              <a:t>Private School Enrollment Data Submission</a:t>
            </a:r>
            <a:endParaRPr lang="en-US" sz="3600"/>
          </a:p>
        </p:txBody>
      </p:sp>
      <p:sp>
        <p:nvSpPr>
          <p:cNvPr id="3" name="Content Placeholder 2">
            <a:extLst>
              <a:ext uri="{FF2B5EF4-FFF2-40B4-BE49-F238E27FC236}">
                <a16:creationId xmlns:a16="http://schemas.microsoft.com/office/drawing/2014/main" id="{6EFA9157-E0CE-BF0E-5F8C-7C2E91FE33B5}"/>
              </a:ext>
            </a:extLst>
          </p:cNvPr>
          <p:cNvSpPr>
            <a:spLocks noGrp="1"/>
          </p:cNvSpPr>
          <p:nvPr>
            <p:ph idx="1"/>
          </p:nvPr>
        </p:nvSpPr>
        <p:spPr>
          <a:xfrm>
            <a:off x="173179" y="1591254"/>
            <a:ext cx="11890665" cy="4672427"/>
          </a:xfrm>
        </p:spPr>
        <p:txBody>
          <a:bodyPr vert="horz" lIns="91440" tIns="45720" rIns="91440" bIns="45720" rtlCol="0" anchor="t">
            <a:normAutofit fontScale="92500" lnSpcReduction="10000"/>
          </a:bodyPr>
          <a:lstStyle/>
          <a:p>
            <a:r>
              <a:rPr lang="en-US">
                <a:latin typeface="Arial"/>
                <a:cs typeface="Arial"/>
              </a:rPr>
              <a:t>Private school enrollment data is used in the annual LEA FC 240 and 262 allocation calculations</a:t>
            </a:r>
            <a:endParaRPr lang="en-US"/>
          </a:p>
          <a:p>
            <a:r>
              <a:rPr lang="en-US">
                <a:latin typeface="Arial"/>
                <a:cs typeface="Arial"/>
              </a:rPr>
              <a:t>Private schools are asked to submit grade level enrollment data though a Department Education Security Portal Application beginning October 1, 2025 and due December 19, 2025. </a:t>
            </a:r>
          </a:p>
          <a:p>
            <a:r>
              <a:rPr lang="en-US">
                <a:latin typeface="Arial"/>
                <a:cs typeface="Arial"/>
              </a:rPr>
              <a:t>Districts of residence encouraged to contact local private schools and remind them of the importance of this data submission</a:t>
            </a:r>
          </a:p>
          <a:p>
            <a:pPr lvl="1"/>
            <a:r>
              <a:rPr lang="en-US">
                <a:latin typeface="Arial"/>
                <a:cs typeface="Arial"/>
              </a:rPr>
              <a:t>Each district can find a list of last identified private schools in the </a:t>
            </a:r>
            <a:r>
              <a:rPr lang="en-US">
                <a:latin typeface="Arial"/>
                <a:cs typeface="Arial"/>
                <a:hlinkClick r:id="rId2"/>
              </a:rPr>
              <a:t>Department's School and District Profiles</a:t>
            </a:r>
            <a:r>
              <a:rPr lang="en-US">
                <a:latin typeface="Arial"/>
                <a:cs typeface="Arial"/>
              </a:rPr>
              <a:t> / Relationship Membership for your district</a:t>
            </a:r>
            <a:endParaRPr lang="en-US"/>
          </a:p>
          <a:p>
            <a:pPr lvl="1"/>
            <a:r>
              <a:rPr lang="en-US">
                <a:latin typeface="Arial"/>
                <a:cs typeface="Arial"/>
              </a:rPr>
              <a:t>Can and should be done during annual child count collection and fall timely meaningful consultation for equitable services</a:t>
            </a:r>
          </a:p>
          <a:p>
            <a:pPr lvl="1"/>
            <a:r>
              <a:rPr lang="en-US">
                <a:latin typeface="Arial"/>
                <a:cs typeface="Arial"/>
              </a:rPr>
              <a:t>Email </a:t>
            </a:r>
            <a:r>
              <a:rPr lang="en-US">
                <a:latin typeface="Arial"/>
                <a:cs typeface="Arial"/>
                <a:hlinkClick r:id="rId3"/>
              </a:rPr>
              <a:t>privateschools@mass.gov</a:t>
            </a:r>
            <a:r>
              <a:rPr lang="en-US">
                <a:latin typeface="Arial"/>
                <a:cs typeface="Arial"/>
              </a:rPr>
              <a:t> with any deletions to the private school list for your district in Profiles</a:t>
            </a: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1414E110-2984-B88E-54EC-B9908AE6E42A}"/>
              </a:ext>
            </a:extLst>
          </p:cNvPr>
          <p:cNvSpPr>
            <a:spLocks noGrp="1"/>
          </p:cNvSpPr>
          <p:nvPr>
            <p:ph type="sldNum" sz="quarter" idx="12"/>
          </p:nvPr>
        </p:nvSpPr>
        <p:spPr/>
        <p:txBody>
          <a:bodyPr/>
          <a:lstStyle/>
          <a:p>
            <a:fld id="{68A8D22E-6BC5-9E47-900C-2BB94685D9F5}" type="slidenum">
              <a:rPr lang="en-US" smtClean="0"/>
              <a:t>46</a:t>
            </a:fld>
            <a:endParaRPr lang="en-US"/>
          </a:p>
        </p:txBody>
      </p:sp>
    </p:spTree>
    <p:extLst>
      <p:ext uri="{BB962C8B-B14F-4D97-AF65-F5344CB8AC3E}">
        <p14:creationId xmlns:p14="http://schemas.microsoft.com/office/powerpoint/2010/main" val="880643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51FA-03E0-F564-BDE0-1A2BEAEA2331}"/>
              </a:ext>
            </a:extLst>
          </p:cNvPr>
          <p:cNvSpPr>
            <a:spLocks noGrp="1"/>
          </p:cNvSpPr>
          <p:nvPr>
            <p:ph type="title"/>
          </p:nvPr>
        </p:nvSpPr>
        <p:spPr/>
        <p:txBody>
          <a:bodyPr>
            <a:normAutofit/>
          </a:bodyPr>
          <a:lstStyle/>
          <a:p>
            <a:r>
              <a:rPr lang="en-US">
                <a:latin typeface="Arial"/>
                <a:cs typeface="Arial"/>
              </a:rPr>
              <a:t>Obligations Related to Private Schools</a:t>
            </a:r>
          </a:p>
        </p:txBody>
      </p:sp>
      <p:sp>
        <p:nvSpPr>
          <p:cNvPr id="3" name="Content Placeholder 2">
            <a:extLst>
              <a:ext uri="{FF2B5EF4-FFF2-40B4-BE49-F238E27FC236}">
                <a16:creationId xmlns:a16="http://schemas.microsoft.com/office/drawing/2014/main" id="{8193D0B6-ECCC-2D2B-DF6C-86DF7B1A8C0A}"/>
              </a:ext>
            </a:extLst>
          </p:cNvPr>
          <p:cNvSpPr>
            <a:spLocks noGrp="1"/>
          </p:cNvSpPr>
          <p:nvPr>
            <p:ph idx="1"/>
          </p:nvPr>
        </p:nvSpPr>
        <p:spPr/>
        <p:txBody>
          <a:bodyPr vert="horz" lIns="91440" tIns="45720" rIns="91440" bIns="45720" rtlCol="0" anchor="t">
            <a:noAutofit/>
          </a:bodyPr>
          <a:lstStyle/>
          <a:p>
            <a:r>
              <a:rPr lang="en-US" sz="2000">
                <a:solidFill>
                  <a:srgbClr val="393939"/>
                </a:solidFill>
                <a:latin typeface="Arial"/>
                <a:cs typeface="Arial"/>
              </a:rPr>
              <a:t>Attendance at a private school satisfies the compulsory attendance requirement if the school is approved by the school committee. </a:t>
            </a:r>
            <a:r>
              <a:rPr lang="en-US" sz="2000" i="1">
                <a:solidFill>
                  <a:srgbClr val="393939"/>
                </a:solidFill>
                <a:latin typeface="Arial"/>
                <a:cs typeface="Arial"/>
              </a:rPr>
              <a:t>Massachusetts General Laws (Mass. Gen. Laws</a:t>
            </a:r>
            <a:r>
              <a:rPr lang="en-US" sz="2000">
                <a:solidFill>
                  <a:srgbClr val="393939"/>
                </a:solidFill>
                <a:latin typeface="Arial"/>
                <a:cs typeface="Arial"/>
              </a:rPr>
              <a:t>) chapter (c.) 76, §1. (The "school committee" in Massachusetts is the local educational agency.)</a:t>
            </a:r>
            <a:endParaRPr lang="en-US" sz="2000">
              <a:latin typeface="Arial"/>
              <a:cs typeface="Arial"/>
            </a:endParaRPr>
          </a:p>
          <a:p>
            <a:r>
              <a:rPr lang="en-US" sz="2000">
                <a:solidFill>
                  <a:srgbClr val="393939"/>
                </a:solidFill>
                <a:latin typeface="Arial"/>
                <a:cs typeface="Arial"/>
              </a:rPr>
              <a:t>School committees will approve a private school when satisfied that its instruction equals the public schools in the same town in thoroughness and efficiency and that private students are making the same progress as public school students. A school committee may not withhold approval based on the school's religious teaching. </a:t>
            </a:r>
            <a:r>
              <a:rPr lang="en-US" sz="2000" i="1">
                <a:solidFill>
                  <a:srgbClr val="393939"/>
                </a:solidFill>
                <a:latin typeface="Arial"/>
                <a:cs typeface="Arial"/>
              </a:rPr>
              <a:t>Mass. Gen. Laws</a:t>
            </a:r>
            <a:r>
              <a:rPr lang="en-US" sz="2000">
                <a:solidFill>
                  <a:srgbClr val="393939"/>
                </a:solidFill>
                <a:latin typeface="Arial"/>
                <a:cs typeface="Arial"/>
              </a:rPr>
              <a:t> c. 76, §1.</a:t>
            </a:r>
          </a:p>
          <a:p>
            <a:r>
              <a:rPr lang="en-US" sz="2000">
                <a:solidFill>
                  <a:srgbClr val="393939"/>
                </a:solidFill>
                <a:latin typeface="Arial"/>
                <a:cs typeface="Arial"/>
              </a:rPr>
              <a:t>The supervisory officers of all private schools must report the name, age and residence of any child enrolled in the school to the superintendent of schools in the town where the children reside within 30 days of enrollment. If a child withdraws from the school, the officers must notify the superintendent within 10 days. </a:t>
            </a:r>
            <a:r>
              <a:rPr lang="en-US" sz="2000" i="1">
                <a:solidFill>
                  <a:srgbClr val="393939"/>
                </a:solidFill>
                <a:latin typeface="Arial"/>
                <a:cs typeface="Arial"/>
              </a:rPr>
              <a:t>Mass. Gen. Laws </a:t>
            </a:r>
            <a:r>
              <a:rPr lang="en-US" sz="2000">
                <a:solidFill>
                  <a:srgbClr val="393939"/>
                </a:solidFill>
                <a:latin typeface="Arial"/>
                <a:cs typeface="Arial"/>
              </a:rPr>
              <a:t>c. 72, §2.</a:t>
            </a:r>
          </a:p>
          <a:p>
            <a:r>
              <a:rPr lang="en-US" sz="2000">
                <a:latin typeface="Arial"/>
                <a:cs typeface="Arial"/>
                <a:hlinkClick r:id="rId2"/>
              </a:rPr>
              <a:t>Advisory on Approval of Massachusetts Private Schools Pursuant to G.L. c. 76 §1</a:t>
            </a:r>
            <a:endParaRPr lang="en-US" sz="2000"/>
          </a:p>
          <a:p>
            <a:r>
              <a:rPr lang="en-US" sz="2000">
                <a:latin typeface="Arial"/>
                <a:cs typeface="Arial"/>
                <a:hlinkClick r:id="rId3"/>
              </a:rPr>
              <a:t>Notification of New Private School Form</a:t>
            </a:r>
            <a:endParaRPr lang="en-US" sz="2000">
              <a:hlinkClick r:id="" action="ppaction://noaction"/>
            </a:endParaRPr>
          </a:p>
          <a:p>
            <a:endParaRPr lang="en-US" sz="2000"/>
          </a:p>
        </p:txBody>
      </p:sp>
      <p:sp>
        <p:nvSpPr>
          <p:cNvPr id="4" name="Slide Number Placeholder 3">
            <a:extLst>
              <a:ext uri="{FF2B5EF4-FFF2-40B4-BE49-F238E27FC236}">
                <a16:creationId xmlns:a16="http://schemas.microsoft.com/office/drawing/2014/main" id="{3655565F-CEDB-A0AE-9DEC-08EABBF6CA49}"/>
              </a:ext>
            </a:extLst>
          </p:cNvPr>
          <p:cNvSpPr>
            <a:spLocks noGrp="1"/>
          </p:cNvSpPr>
          <p:nvPr>
            <p:ph type="sldNum" sz="quarter" idx="12"/>
          </p:nvPr>
        </p:nvSpPr>
        <p:spPr/>
        <p:txBody>
          <a:bodyPr/>
          <a:lstStyle/>
          <a:p>
            <a:fld id="{68A8D22E-6BC5-9E47-900C-2BB94685D9F5}" type="slidenum">
              <a:rPr lang="en-US" smtClean="0"/>
              <a:t>47</a:t>
            </a:fld>
            <a:endParaRPr lang="en-US"/>
          </a:p>
        </p:txBody>
      </p:sp>
    </p:spTree>
    <p:extLst>
      <p:ext uri="{BB962C8B-B14F-4D97-AF65-F5344CB8AC3E}">
        <p14:creationId xmlns:p14="http://schemas.microsoft.com/office/powerpoint/2010/main" val="936614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49D2-A831-3FE5-A481-304A419C5303}"/>
              </a:ext>
            </a:extLst>
          </p:cNvPr>
          <p:cNvSpPr>
            <a:spLocks noGrp="1"/>
          </p:cNvSpPr>
          <p:nvPr>
            <p:ph type="title"/>
          </p:nvPr>
        </p:nvSpPr>
        <p:spPr/>
        <p:txBody>
          <a:bodyPr>
            <a:normAutofit fontScale="90000"/>
          </a:bodyPr>
          <a:lstStyle/>
          <a:p>
            <a:r>
              <a:rPr lang="en-US">
                <a:latin typeface="Arial"/>
                <a:cs typeface="Arial"/>
              </a:rPr>
              <a:t>IDEA Fiscal Virtual Community of Practice</a:t>
            </a:r>
            <a:endParaRPr lang="en-US"/>
          </a:p>
        </p:txBody>
      </p:sp>
      <p:sp>
        <p:nvSpPr>
          <p:cNvPr id="3" name="Content Placeholder 2">
            <a:extLst>
              <a:ext uri="{FF2B5EF4-FFF2-40B4-BE49-F238E27FC236}">
                <a16:creationId xmlns:a16="http://schemas.microsoft.com/office/drawing/2014/main" id="{AB025CE8-AC02-0373-2D01-D9B27DAD0FFE}"/>
              </a:ext>
            </a:extLst>
          </p:cNvPr>
          <p:cNvSpPr>
            <a:spLocks noGrp="1"/>
          </p:cNvSpPr>
          <p:nvPr>
            <p:ph idx="1"/>
          </p:nvPr>
        </p:nvSpPr>
        <p:spPr>
          <a:xfrm>
            <a:off x="173179" y="1591254"/>
            <a:ext cx="11804401" cy="4716616"/>
          </a:xfrm>
        </p:spPr>
        <p:txBody>
          <a:bodyPr vert="horz" lIns="91440" tIns="45720" rIns="91440" bIns="45720" rtlCol="0" anchor="t">
            <a:normAutofit/>
          </a:bodyPr>
          <a:lstStyle/>
          <a:p>
            <a:r>
              <a:rPr lang="en-US">
                <a:latin typeface="Arial"/>
                <a:cs typeface="Arial"/>
              </a:rPr>
              <a:t>Thursdays, 3:00 - 4:00 pm Zoom Webinar </a:t>
            </a:r>
            <a:endParaRPr lang="en-US"/>
          </a:p>
          <a:p>
            <a:pPr lvl="1"/>
            <a:r>
              <a:rPr lang="en-US" b="1" i="1">
                <a:latin typeface="Arial"/>
                <a:cs typeface="Arial"/>
              </a:rPr>
              <a:t>October 9, 2025</a:t>
            </a:r>
            <a:r>
              <a:rPr lang="en-US">
                <a:latin typeface="Arial"/>
                <a:cs typeface="Arial"/>
              </a:rPr>
              <a:t> – Child Count &amp; Timely and Meaningful Consultation for Equitable Services and Private School Enrollment Data</a:t>
            </a:r>
          </a:p>
          <a:p>
            <a:pPr lvl="1"/>
            <a:r>
              <a:rPr lang="en-US">
                <a:latin typeface="Arial"/>
                <a:cs typeface="Arial"/>
              </a:rPr>
              <a:t>November 6, 2025 – Excess Cost Calculation</a:t>
            </a:r>
          </a:p>
          <a:p>
            <a:pPr lvl="1"/>
            <a:r>
              <a:rPr lang="en-US">
                <a:latin typeface="Arial"/>
                <a:cs typeface="Arial"/>
              </a:rPr>
              <a:t>December 4, 2025 – GEM$ Reimbursement and Final Expenditure Reports</a:t>
            </a:r>
            <a:endParaRPr lang="en-US"/>
          </a:p>
          <a:p>
            <a:pPr lvl="1"/>
            <a:r>
              <a:rPr lang="en-US">
                <a:latin typeface="Arial"/>
                <a:cs typeface="Arial"/>
              </a:rPr>
              <a:t>January 8, 2026 – GEM$ Budget Revision and Financial Activity Reporting </a:t>
            </a:r>
          </a:p>
          <a:p>
            <a:pPr lvl="1"/>
            <a:r>
              <a:rPr lang="en-US">
                <a:latin typeface="Arial"/>
                <a:cs typeface="Arial"/>
              </a:rPr>
              <a:t>March 5, 2026 – Maintenance of Effort, Exceptions and Adjustments</a:t>
            </a:r>
          </a:p>
          <a:p>
            <a:pPr lvl="1"/>
            <a:r>
              <a:rPr lang="en-US">
                <a:latin typeface="Arial"/>
                <a:cs typeface="Arial"/>
              </a:rPr>
              <a:t>May 7, 2025 – Proportionate Share for Equitable Services Carryover</a:t>
            </a:r>
          </a:p>
          <a:p>
            <a:pPr lvl="1"/>
            <a:r>
              <a:rPr lang="en-US">
                <a:latin typeface="Arial"/>
                <a:cs typeface="Arial"/>
              </a:rPr>
              <a:t>June 4, 2025 – FY27 Consolidated Application, Conditions of Assistance</a:t>
            </a:r>
          </a:p>
          <a:p>
            <a:pPr marL="457200" lvl="1" indent="0">
              <a:buNone/>
            </a:pPr>
            <a:r>
              <a:rPr lang="en-US">
                <a:latin typeface="Arial"/>
                <a:cs typeface="Arial"/>
              </a:rPr>
              <a:t>Register at:</a:t>
            </a:r>
          </a:p>
          <a:p>
            <a:pPr marL="457200" lvl="1" indent="0">
              <a:buNone/>
            </a:pPr>
            <a:r>
              <a:rPr lang="en-US">
                <a:latin typeface="Arial"/>
                <a:cs typeface="Arial"/>
                <a:hlinkClick r:id="rId2"/>
              </a:rPr>
              <a:t>https://us02web.zoom.us/webinar/register/WN_PU0FvUW0QJiD-WL-UMNIHA</a:t>
            </a:r>
            <a:endParaRPr lang="en-US"/>
          </a:p>
          <a:p>
            <a:pPr marL="457200" lvl="1" indent="0">
              <a:buNone/>
            </a:pPr>
            <a:endParaRPr lang="en-US"/>
          </a:p>
        </p:txBody>
      </p:sp>
      <p:sp>
        <p:nvSpPr>
          <p:cNvPr id="4" name="Slide Number Placeholder 3">
            <a:extLst>
              <a:ext uri="{FF2B5EF4-FFF2-40B4-BE49-F238E27FC236}">
                <a16:creationId xmlns:a16="http://schemas.microsoft.com/office/drawing/2014/main" id="{90F95011-93FD-6E13-B63C-6A5A989AC6B9}"/>
              </a:ext>
            </a:extLst>
          </p:cNvPr>
          <p:cNvSpPr>
            <a:spLocks noGrp="1"/>
          </p:cNvSpPr>
          <p:nvPr>
            <p:ph type="sldNum" sz="quarter" idx="12"/>
          </p:nvPr>
        </p:nvSpPr>
        <p:spPr/>
        <p:txBody>
          <a:bodyPr/>
          <a:lstStyle/>
          <a:p>
            <a:fld id="{68A8D22E-6BC5-9E47-900C-2BB94685D9F5}" type="slidenum">
              <a:rPr lang="en-US" dirty="0" smtClean="0"/>
              <a:t>48</a:t>
            </a:fld>
            <a:endParaRPr lang="en-US"/>
          </a:p>
        </p:txBody>
      </p:sp>
    </p:spTree>
    <p:extLst>
      <p:ext uri="{BB962C8B-B14F-4D97-AF65-F5344CB8AC3E}">
        <p14:creationId xmlns:p14="http://schemas.microsoft.com/office/powerpoint/2010/main" val="3549720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b="1"/>
              <a:t>Resources</a:t>
            </a:r>
            <a:endParaRPr lang="en-US" b="1"/>
          </a:p>
        </p:txBody>
      </p:sp>
    </p:spTree>
    <p:extLst>
      <p:ext uri="{BB962C8B-B14F-4D97-AF65-F5344CB8AC3E}">
        <p14:creationId xmlns:p14="http://schemas.microsoft.com/office/powerpoint/2010/main" val="311911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5ACC-CFCA-6017-E1F0-50C8FA286977}"/>
              </a:ext>
            </a:extLst>
          </p:cNvPr>
          <p:cNvSpPr>
            <a:spLocks noGrp="1"/>
          </p:cNvSpPr>
          <p:nvPr>
            <p:ph type="title"/>
          </p:nvPr>
        </p:nvSpPr>
        <p:spPr/>
        <p:txBody>
          <a:bodyPr/>
          <a:lstStyle/>
          <a:p>
            <a:r>
              <a:rPr lang="en-US">
                <a:latin typeface="Arial"/>
                <a:cs typeface="Arial"/>
              </a:rPr>
              <a:t>METCO Program Overview &amp; Roles </a:t>
            </a:r>
          </a:p>
        </p:txBody>
      </p:sp>
      <p:sp>
        <p:nvSpPr>
          <p:cNvPr id="3" name="Content Placeholder 2">
            <a:extLst>
              <a:ext uri="{FF2B5EF4-FFF2-40B4-BE49-F238E27FC236}">
                <a16:creationId xmlns:a16="http://schemas.microsoft.com/office/drawing/2014/main" id="{825E5D43-C9CD-3852-A444-53E1AB0D8266}"/>
              </a:ext>
            </a:extLst>
          </p:cNvPr>
          <p:cNvSpPr>
            <a:spLocks noGrp="1"/>
          </p:cNvSpPr>
          <p:nvPr>
            <p:ph idx="1"/>
          </p:nvPr>
        </p:nvSpPr>
        <p:spPr/>
        <p:txBody>
          <a:bodyPr vert="horz" lIns="91440" tIns="45720" rIns="91440" bIns="45720" rtlCol="0" anchor="t">
            <a:normAutofit/>
          </a:bodyPr>
          <a:lstStyle/>
          <a:p>
            <a:r>
              <a:rPr lang="en-US">
                <a:latin typeface="Arial"/>
                <a:cs typeface="Arial"/>
              </a:rPr>
              <a:t>DESE </a:t>
            </a:r>
          </a:p>
          <a:p>
            <a:pPr lvl="1"/>
            <a:r>
              <a:rPr lang="en-US">
                <a:latin typeface="Arial"/>
                <a:cs typeface="Arial"/>
              </a:rPr>
              <a:t>Fiscal Conduit </a:t>
            </a:r>
          </a:p>
          <a:p>
            <a:pPr lvl="1"/>
            <a:r>
              <a:rPr lang="en-US">
                <a:latin typeface="Arial"/>
                <a:cs typeface="Arial"/>
              </a:rPr>
              <a:t>Policy Approver </a:t>
            </a:r>
            <a:endParaRPr lang="en-US"/>
          </a:p>
          <a:p>
            <a:pPr lvl="1"/>
            <a:r>
              <a:rPr lang="en-US">
                <a:latin typeface="Arial"/>
                <a:cs typeface="Arial"/>
              </a:rPr>
              <a:t>Contracts METCO, Inc. and support METCO districts </a:t>
            </a:r>
          </a:p>
          <a:p>
            <a:r>
              <a:rPr lang="en-US">
                <a:latin typeface="Arial"/>
                <a:cs typeface="Arial"/>
              </a:rPr>
              <a:t>METCO, Inc. (Boston) &amp; Springfield Public Schools (Springfield) </a:t>
            </a:r>
          </a:p>
          <a:p>
            <a:pPr lvl="1"/>
            <a:r>
              <a:rPr lang="en-US">
                <a:latin typeface="Arial"/>
                <a:cs typeface="Arial"/>
              </a:rPr>
              <a:t>Manage the application lottery process and communicate and offer support to METCO families. </a:t>
            </a:r>
          </a:p>
          <a:p>
            <a:r>
              <a:rPr lang="en-US">
                <a:latin typeface="Arial"/>
                <a:cs typeface="Arial"/>
              </a:rPr>
              <a:t>METCO Districts </a:t>
            </a:r>
          </a:p>
          <a:p>
            <a:pPr lvl="1"/>
            <a:r>
              <a:rPr lang="en-US">
                <a:latin typeface="Arial"/>
                <a:cs typeface="Arial"/>
              </a:rPr>
              <a:t>METCO districts oversee the day-to-day operations of the program and the vision for achieving racial balance within their school district. </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5</a:t>
            </a:fld>
            <a:endParaRPr lang="en-US"/>
          </a:p>
        </p:txBody>
      </p:sp>
    </p:spTree>
    <p:extLst>
      <p:ext uri="{BB962C8B-B14F-4D97-AF65-F5344CB8AC3E}">
        <p14:creationId xmlns:p14="http://schemas.microsoft.com/office/powerpoint/2010/main" val="957071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42919E-B4C7-586A-DC9F-90520207715C}"/>
              </a:ext>
            </a:extLst>
          </p:cNvPr>
          <p:cNvSpPr>
            <a:spLocks noGrp="1"/>
          </p:cNvSpPr>
          <p:nvPr>
            <p:ph type="title"/>
          </p:nvPr>
        </p:nvSpPr>
        <p:spPr/>
        <p:txBody>
          <a:bodyPr/>
          <a:lstStyle/>
          <a:p>
            <a:r>
              <a:rPr lang="en-US"/>
              <a:t>New Grant Opportunity</a:t>
            </a:r>
          </a:p>
        </p:txBody>
      </p:sp>
      <p:sp>
        <p:nvSpPr>
          <p:cNvPr id="6" name="Content Placeholder 5">
            <a:extLst>
              <a:ext uri="{FF2B5EF4-FFF2-40B4-BE49-F238E27FC236}">
                <a16:creationId xmlns:a16="http://schemas.microsoft.com/office/drawing/2014/main" id="{3BCA93EC-E306-F88F-4DB9-7F9BD392702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FY2026: </a:t>
            </a:r>
            <a:r>
              <a:rPr lang="en-US" u="sng">
                <a:latin typeface="Arial"/>
                <a:cs typeface="Arial"/>
              </a:rPr>
              <a:t>Support Implementing of Updated Regulations Regarding Time-Out Practices</a:t>
            </a:r>
          </a:p>
          <a:p>
            <a:r>
              <a:rPr lang="en-US">
                <a:latin typeface="Arial"/>
                <a:cs typeface="Arial"/>
              </a:rPr>
              <a:t>Support schools and districts in implementing updated Time-Out Regulations adopted by the Board (June 2025).</a:t>
            </a:r>
          </a:p>
          <a:p>
            <a:r>
              <a:rPr lang="en-US">
                <a:latin typeface="Arial"/>
                <a:cs typeface="Arial"/>
              </a:rPr>
              <a:t>Grant Highlights</a:t>
            </a:r>
          </a:p>
          <a:p>
            <a:pPr lvl="1"/>
            <a:r>
              <a:rPr lang="en-US">
                <a:latin typeface="Arial"/>
                <a:cs typeface="Arial"/>
              </a:rPr>
              <a:t>3 million</a:t>
            </a:r>
          </a:p>
          <a:p>
            <a:pPr lvl="1"/>
            <a:r>
              <a:rPr lang="en-US">
                <a:latin typeface="Arial"/>
                <a:cs typeface="Arial"/>
              </a:rPr>
              <a:t>Competitive grant program </a:t>
            </a:r>
            <a:endParaRPr lang="en-US"/>
          </a:p>
          <a:p>
            <a:pPr lvl="1"/>
            <a:r>
              <a:rPr lang="en-US">
                <a:latin typeface="Arial"/>
                <a:cs typeface="Arial"/>
              </a:rPr>
              <a:t>Resources for strategies, interventions, and supports</a:t>
            </a:r>
          </a:p>
          <a:p>
            <a:r>
              <a:rPr lang="en-US">
                <a:latin typeface="Arial"/>
                <a:cs typeface="Arial"/>
              </a:rPr>
              <a:t>Learn more &amp; apply: </a:t>
            </a:r>
            <a:r>
              <a:rPr lang="en-US">
                <a:latin typeface="Arial"/>
                <a:cs typeface="Arial"/>
                <a:hlinkClick r:id="rId2"/>
              </a:rPr>
              <a:t>https://www.doe.mass.edu/grants/2026/0213/</a:t>
            </a:r>
            <a:endParaRPr lang="en-US">
              <a:latin typeface="Arial"/>
              <a:cs typeface="Arial"/>
            </a:endParaRPr>
          </a:p>
        </p:txBody>
      </p:sp>
      <p:sp>
        <p:nvSpPr>
          <p:cNvPr id="4" name="Slide Number Placeholder 3">
            <a:extLst>
              <a:ext uri="{FF2B5EF4-FFF2-40B4-BE49-F238E27FC236}">
                <a16:creationId xmlns:a16="http://schemas.microsoft.com/office/drawing/2014/main" id="{B2005C32-FB53-9C19-93E4-9B9004717251}"/>
              </a:ext>
            </a:extLst>
          </p:cNvPr>
          <p:cNvSpPr>
            <a:spLocks noGrp="1"/>
          </p:cNvSpPr>
          <p:nvPr>
            <p:ph type="sldNum" sz="quarter" idx="12"/>
          </p:nvPr>
        </p:nvSpPr>
        <p:spPr/>
        <p:txBody>
          <a:bodyPr/>
          <a:lstStyle/>
          <a:p>
            <a:fld id="{68A8D22E-6BC5-9E47-900C-2BB94685D9F5}" type="slidenum">
              <a:rPr lang="en-US" smtClean="0"/>
              <a:t>50</a:t>
            </a:fld>
            <a:endParaRPr lang="en-US"/>
          </a:p>
        </p:txBody>
      </p:sp>
    </p:spTree>
    <p:extLst>
      <p:ext uri="{BB962C8B-B14F-4D97-AF65-F5344CB8AC3E}">
        <p14:creationId xmlns:p14="http://schemas.microsoft.com/office/powerpoint/2010/main" val="1679185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BDBD4-67A2-BDD5-F6BA-DD90AAB2DBBF}"/>
              </a:ext>
            </a:extLst>
          </p:cNvPr>
          <p:cNvSpPr>
            <a:spLocks noGrp="1"/>
          </p:cNvSpPr>
          <p:nvPr>
            <p:ph type="title"/>
          </p:nvPr>
        </p:nvSpPr>
        <p:spPr/>
        <p:txBody>
          <a:bodyPr>
            <a:normAutofit fontScale="90000"/>
          </a:bodyPr>
          <a:lstStyle/>
          <a:p>
            <a:r>
              <a:rPr lang="en-US" b="1">
                <a:latin typeface="Segoe UI"/>
                <a:cs typeface="Arial"/>
              </a:rPr>
              <a:t>Information for Special Education Leaders</a:t>
            </a:r>
            <a:endParaRPr lang="en-US" b="1">
              <a:latin typeface="Segoe UI"/>
              <a:ea typeface="Calibri"/>
              <a:cs typeface="Arial"/>
            </a:endParaRPr>
          </a:p>
        </p:txBody>
      </p:sp>
      <p:sp>
        <p:nvSpPr>
          <p:cNvPr id="2" name="Content Placeholder 1">
            <a:extLst>
              <a:ext uri="{FF2B5EF4-FFF2-40B4-BE49-F238E27FC236}">
                <a16:creationId xmlns:a16="http://schemas.microsoft.com/office/drawing/2014/main" id="{382BC0E7-9A10-B60B-4ACD-74FB40BAF82D}"/>
              </a:ext>
            </a:extLst>
          </p:cNvPr>
          <p:cNvSpPr>
            <a:spLocks noGrp="1"/>
          </p:cNvSpPr>
          <p:nvPr>
            <p:ph idx="1"/>
          </p:nvPr>
        </p:nvSpPr>
        <p:spPr>
          <a:xfrm>
            <a:off x="838200" y="1868806"/>
            <a:ext cx="10515600" cy="4354458"/>
          </a:xfrm>
        </p:spPr>
        <p:txBody>
          <a:bodyPr vert="horz" lIns="91440" tIns="45720" rIns="91440" bIns="45720" rtlCol="0" anchor="t">
            <a:normAutofit fontScale="92500"/>
          </a:bodyPr>
          <a:lstStyle/>
          <a:p>
            <a:pPr>
              <a:buFont typeface="Wingdings" panose="05000000000000000000" pitchFamily="2" charset="2"/>
              <a:buChar char="q"/>
            </a:pPr>
            <a:r>
              <a:rPr lang="en-US">
                <a:latin typeface="Segoe UI"/>
                <a:ea typeface="+mn-lt"/>
                <a:cs typeface="Arial"/>
              </a:rPr>
              <a:t> Regular Updates and Information</a:t>
            </a:r>
          </a:p>
          <a:p>
            <a:pPr lvl="1"/>
            <a:r>
              <a:rPr lang="en-US" sz="2800">
                <a:latin typeface="Segoe UI"/>
                <a:ea typeface="+mn-lt"/>
                <a:cs typeface="Arial"/>
                <a:hlinkClick r:id="rId3"/>
              </a:rPr>
              <a:t>Special Education Bulletin</a:t>
            </a:r>
            <a:endParaRPr lang="en-US" sz="2800">
              <a:latin typeface="Segoe UI"/>
              <a:ea typeface="+mn-lt"/>
              <a:cs typeface="Arial"/>
            </a:endParaRPr>
          </a:p>
          <a:p>
            <a:pPr lvl="1"/>
            <a:r>
              <a:rPr lang="en-US" sz="2800">
                <a:latin typeface="Segoe UI"/>
                <a:ea typeface="+mn-lt"/>
                <a:cs typeface="Arial"/>
              </a:rPr>
              <a:t>Special Education Website</a:t>
            </a:r>
          </a:p>
          <a:p>
            <a:pPr>
              <a:buFont typeface="Wingdings" panose="05000000000000000000" pitchFamily="2" charset="2"/>
              <a:buChar char="q"/>
            </a:pPr>
            <a:r>
              <a:rPr lang="en-US">
                <a:latin typeface="Segoe UI"/>
                <a:ea typeface="+mn-lt"/>
                <a:cs typeface="Arial"/>
              </a:rPr>
              <a:t> Update Information in the </a:t>
            </a:r>
            <a:r>
              <a:rPr lang="en-US">
                <a:latin typeface="Segoe UI"/>
                <a:ea typeface="+mn-lt"/>
                <a:cs typeface="Arial"/>
                <a:hlinkClick r:id="rId4"/>
              </a:rPr>
              <a:t>Directory Administration</a:t>
            </a:r>
            <a:endParaRPr lang="en-US">
              <a:latin typeface="Segoe UI"/>
              <a:ea typeface="+mn-lt"/>
              <a:cs typeface="Arial"/>
            </a:endParaRPr>
          </a:p>
          <a:p>
            <a:pPr lvl="1"/>
            <a:r>
              <a:rPr lang="en-US" sz="2800">
                <a:latin typeface="Segoe UI"/>
                <a:ea typeface="+mn-lt"/>
                <a:cs typeface="Arial"/>
              </a:rPr>
              <a:t>Special Education Leaders Meeting Invites and Memos</a:t>
            </a:r>
          </a:p>
          <a:p>
            <a:pPr>
              <a:buFont typeface="Wingdings" panose="05000000000000000000" pitchFamily="2" charset="2"/>
              <a:buChar char="q"/>
            </a:pPr>
            <a:r>
              <a:rPr lang="en-US">
                <a:latin typeface="Segoe UI"/>
                <a:ea typeface="+mn-lt"/>
                <a:cs typeface="Arial"/>
              </a:rPr>
              <a:t> Email Contacts</a:t>
            </a:r>
          </a:p>
          <a:p>
            <a:pPr lvl="1"/>
            <a:r>
              <a:rPr lang="en-US" sz="2800">
                <a:latin typeface="Segoe UI"/>
                <a:ea typeface="+mn-lt"/>
                <a:cs typeface="Arial"/>
                <a:hlinkClick r:id="rId5"/>
              </a:rPr>
              <a:t>specialeducation@mass.gov</a:t>
            </a:r>
            <a:r>
              <a:rPr lang="en-US" sz="2800">
                <a:latin typeface="Segoe UI"/>
                <a:ea typeface="+mn-lt"/>
                <a:cs typeface="Arial"/>
              </a:rPr>
              <a:t> (General Special Education Inquiries)</a:t>
            </a:r>
          </a:p>
          <a:p>
            <a:pPr lvl="1"/>
            <a:r>
              <a:rPr lang="en-US" sz="2800">
                <a:latin typeface="Segoe UI"/>
                <a:ea typeface="+mn-lt"/>
                <a:cs typeface="Arial"/>
                <a:hlinkClick r:id="rId6"/>
              </a:rPr>
              <a:t>IDEAfiscal@mass.gov</a:t>
            </a:r>
            <a:r>
              <a:rPr lang="en-US" sz="2800">
                <a:latin typeface="Segoe UI"/>
                <a:ea typeface="+mn-lt"/>
                <a:cs typeface="Arial"/>
              </a:rPr>
              <a:t> (IDEA Fiscal Inquiries)</a:t>
            </a:r>
          </a:p>
          <a:p>
            <a:pPr lvl="1"/>
            <a:r>
              <a:rPr lang="en-US" sz="2800">
                <a:latin typeface="Segoe UI"/>
                <a:ea typeface="+mn-lt"/>
                <a:cs typeface="Arial"/>
                <a:hlinkClick r:id="rId7"/>
              </a:rPr>
              <a:t>IDEAdata@mass.gov</a:t>
            </a:r>
            <a:r>
              <a:rPr lang="en-US" sz="2800">
                <a:latin typeface="Segoe UI"/>
                <a:ea typeface="+mn-lt"/>
                <a:cs typeface="Arial"/>
              </a:rPr>
              <a:t> (IDEA Data Inquiries- Special Education or SPP/APR Data)</a:t>
            </a:r>
          </a:p>
          <a:p>
            <a:pPr marL="457200" lvl="1" indent="0">
              <a:buNone/>
            </a:pPr>
            <a:endParaRPr lang="en-US" sz="2800">
              <a:latin typeface="Segoe UI"/>
              <a:ea typeface="+mn-lt"/>
              <a:cs typeface="Arial"/>
            </a:endParaRPr>
          </a:p>
          <a:p>
            <a:pPr lvl="1"/>
            <a:endParaRPr lang="en-US" sz="2800">
              <a:latin typeface="Segoe UI"/>
              <a:ea typeface="+mn-lt"/>
              <a:cs typeface="Arial"/>
            </a:endParaRPr>
          </a:p>
          <a:p>
            <a:pPr>
              <a:buFont typeface="Wingdings" panose="05000000000000000000" pitchFamily="2" charset="2"/>
              <a:buChar char="q"/>
            </a:pPr>
            <a:endParaRPr lang="en-US" sz="2400">
              <a:latin typeface="Segoe UI"/>
              <a:ea typeface="+mn-lt"/>
              <a:cs typeface="Arial"/>
            </a:endParaRPr>
          </a:p>
        </p:txBody>
      </p:sp>
    </p:spTree>
    <p:extLst>
      <p:ext uri="{BB962C8B-B14F-4D97-AF65-F5344CB8AC3E}">
        <p14:creationId xmlns:p14="http://schemas.microsoft.com/office/powerpoint/2010/main" val="3876800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E3E9C04-A156-18FF-3AB3-B34F588C5218}"/>
              </a:ext>
            </a:extLst>
          </p:cNvPr>
          <p:cNvSpPr>
            <a:spLocks noGrp="1"/>
          </p:cNvSpPr>
          <p:nvPr>
            <p:ph type="title" idx="4294967295"/>
          </p:nvPr>
        </p:nvSpPr>
        <p:spPr>
          <a:xfrm>
            <a:off x="7065963" y="2160588"/>
            <a:ext cx="3979862" cy="2557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Special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Year at a Glance</a:t>
            </a:r>
          </a:p>
        </p:txBody>
      </p:sp>
      <p:pic>
        <p:nvPicPr>
          <p:cNvPr id="10" name="Picture 9" descr="Red marker on a calendar">
            <a:extLst>
              <a:ext uri="{FF2B5EF4-FFF2-40B4-BE49-F238E27FC236}">
                <a16:creationId xmlns:a16="http://schemas.microsoft.com/office/drawing/2014/main" id="{2F0227EE-620E-A4FC-9DC7-9D1E735CC72F}"/>
              </a:ext>
            </a:extLst>
          </p:cNvPr>
          <p:cNvPicPr>
            <a:picLocks noChangeAspect="1"/>
          </p:cNvPicPr>
          <p:nvPr/>
        </p:nvPicPr>
        <p:blipFill>
          <a:blip r:embed="rId2"/>
          <a:stretch>
            <a:fillRect/>
          </a:stretch>
        </p:blipFill>
        <p:spPr>
          <a:xfrm>
            <a:off x="2597377" y="1269148"/>
            <a:ext cx="4468586" cy="4537417"/>
          </a:xfrm>
          <a:prstGeom prst="rect">
            <a:avLst/>
          </a:prstGeom>
        </p:spPr>
      </p:pic>
      <p:sp>
        <p:nvSpPr>
          <p:cNvPr id="4" name="Slide Number Placeholder 3">
            <a:extLst>
              <a:ext uri="{FF2B5EF4-FFF2-40B4-BE49-F238E27FC236}">
                <a16:creationId xmlns:a16="http://schemas.microsoft.com/office/drawing/2014/main" id="{FFBBC0DE-3C90-03EF-DC1B-A048D7597443}"/>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3679392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B048-7D52-D02E-D4A9-732A7254BAD4}"/>
              </a:ext>
            </a:extLst>
          </p:cNvPr>
          <p:cNvSpPr>
            <a:spLocks noGrp="1"/>
          </p:cNvSpPr>
          <p:nvPr>
            <p:ph type="title"/>
          </p:nvPr>
        </p:nvSpPr>
        <p:spPr/>
        <p:txBody>
          <a:bodyPr/>
          <a:lstStyle/>
          <a:p>
            <a:r>
              <a:rPr lang="en-US">
                <a:latin typeface="Arial"/>
                <a:cs typeface="Arial"/>
              </a:rPr>
              <a:t>2025-2026 Meetings</a:t>
            </a:r>
            <a:endParaRPr lang="en-US"/>
          </a:p>
        </p:txBody>
      </p:sp>
      <p:graphicFrame>
        <p:nvGraphicFramePr>
          <p:cNvPr id="6" name="Content Placeholder 5" descr="Chart of dates of 2025-2025 meetings&#10;Friday, October 3, 2025​&#10;Friday, November 7, 2025​&#10;Friday, December 12, 2025​&#10;Friday, January 23, 2026​&#10;Friday, February 27, 2026​&#10;Friday, March 13, 2026​&#10;Friday, April 10, 2026*​&#10;Friday, May 15, 2026*​&#10;Friday, June 12, 2026​">
            <a:extLst>
              <a:ext uri="{FF2B5EF4-FFF2-40B4-BE49-F238E27FC236}">
                <a16:creationId xmlns:a16="http://schemas.microsoft.com/office/drawing/2014/main" id="{A21D573B-FEEC-9524-34B7-6E86B824E488}"/>
              </a:ext>
            </a:extLst>
          </p:cNvPr>
          <p:cNvGraphicFramePr>
            <a:graphicFrameLocks noGrp="1"/>
          </p:cNvGraphicFramePr>
          <p:nvPr>
            <p:ph idx="1"/>
            <p:extLst>
              <p:ext uri="{D42A27DB-BD31-4B8C-83A1-F6EECF244321}">
                <p14:modId xmlns:p14="http://schemas.microsoft.com/office/powerpoint/2010/main" val="415959557"/>
              </p:ext>
            </p:extLst>
          </p:nvPr>
        </p:nvGraphicFramePr>
        <p:xfrm>
          <a:off x="173038" y="1590675"/>
          <a:ext cx="11350915" cy="3590793"/>
        </p:xfrm>
        <a:graphic>
          <a:graphicData uri="http://schemas.openxmlformats.org/drawingml/2006/table">
            <a:tbl>
              <a:tblPr firstRow="1" bandRow="1">
                <a:tableStyleId>{5C22544A-7EE6-4342-B048-85BDC9FD1C3A}</a:tableStyleId>
              </a:tblPr>
              <a:tblGrid>
                <a:gridCol w="3458307">
                  <a:extLst>
                    <a:ext uri="{9D8B030D-6E8A-4147-A177-3AD203B41FA5}">
                      <a16:colId xmlns:a16="http://schemas.microsoft.com/office/drawing/2014/main" val="3681491083"/>
                    </a:ext>
                  </a:extLst>
                </a:gridCol>
                <a:gridCol w="7892608">
                  <a:extLst>
                    <a:ext uri="{9D8B030D-6E8A-4147-A177-3AD203B41FA5}">
                      <a16:colId xmlns:a16="http://schemas.microsoft.com/office/drawing/2014/main" val="3393443164"/>
                    </a:ext>
                  </a:extLst>
                </a:gridCol>
              </a:tblGrid>
              <a:tr h="398977">
                <a:tc>
                  <a:txBody>
                    <a:bodyPr/>
                    <a:lstStyle/>
                    <a:p>
                      <a:pPr algn="l" fontAlgn="base">
                        <a:lnSpc>
                          <a:spcPts val="1425"/>
                        </a:lnSpc>
                        <a:buNone/>
                      </a:pPr>
                      <a:r>
                        <a:rPr lang="en-US" sz="1800" b="1" i="0">
                          <a:solidFill>
                            <a:srgbClr val="404040"/>
                          </a:solidFill>
                          <a:effectLst/>
                          <a:latin typeface="Arial"/>
                        </a:rPr>
                        <a:t>Month</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1" i="0">
                          <a:solidFill>
                            <a:srgbClr val="404040"/>
                          </a:solidFill>
                          <a:effectLst/>
                          <a:latin typeface="Arial"/>
                        </a:rPr>
                        <a:t>Proposed Meeting Date</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623479699"/>
                  </a:ext>
                </a:extLst>
              </a:tr>
              <a:tr h="398977">
                <a:tc>
                  <a:txBody>
                    <a:bodyPr/>
                    <a:lstStyle/>
                    <a:p>
                      <a:pPr algn="l" fontAlgn="base">
                        <a:lnSpc>
                          <a:spcPts val="1425"/>
                        </a:lnSpc>
                        <a:buNone/>
                      </a:pPr>
                      <a:r>
                        <a:rPr lang="en-US" sz="1800" b="0" i="0">
                          <a:solidFill>
                            <a:srgbClr val="404040"/>
                          </a:solidFill>
                          <a:effectLst/>
                          <a:latin typeface="Arial"/>
                        </a:rPr>
                        <a:t>November</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November 7, 2025</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419548132"/>
                  </a:ext>
                </a:extLst>
              </a:tr>
              <a:tr h="398977">
                <a:tc>
                  <a:txBody>
                    <a:bodyPr/>
                    <a:lstStyle/>
                    <a:p>
                      <a:pPr algn="l" fontAlgn="base">
                        <a:lnSpc>
                          <a:spcPts val="1425"/>
                        </a:lnSpc>
                        <a:buNone/>
                      </a:pPr>
                      <a:r>
                        <a:rPr lang="en-US" sz="1800" b="0" i="0">
                          <a:solidFill>
                            <a:srgbClr val="404040"/>
                          </a:solidFill>
                          <a:effectLst/>
                          <a:latin typeface="Arial"/>
                        </a:rPr>
                        <a:t>December</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December 12, 2025</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735674007"/>
                  </a:ext>
                </a:extLst>
              </a:tr>
              <a:tr h="398977">
                <a:tc>
                  <a:txBody>
                    <a:bodyPr/>
                    <a:lstStyle/>
                    <a:p>
                      <a:pPr algn="l" fontAlgn="base">
                        <a:lnSpc>
                          <a:spcPts val="1425"/>
                        </a:lnSpc>
                        <a:buNone/>
                      </a:pPr>
                      <a:r>
                        <a:rPr lang="en-US" sz="1800" b="0" i="0">
                          <a:solidFill>
                            <a:srgbClr val="404040"/>
                          </a:solidFill>
                          <a:effectLst/>
                          <a:latin typeface="Arial"/>
                        </a:rPr>
                        <a:t>January</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January 23,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56805633"/>
                  </a:ext>
                </a:extLst>
              </a:tr>
              <a:tr h="398977">
                <a:tc>
                  <a:txBody>
                    <a:bodyPr/>
                    <a:lstStyle/>
                    <a:p>
                      <a:pPr algn="l" fontAlgn="base">
                        <a:lnSpc>
                          <a:spcPts val="1425"/>
                        </a:lnSpc>
                        <a:buNone/>
                      </a:pPr>
                      <a:r>
                        <a:rPr lang="en-US" sz="1800" b="0" i="0">
                          <a:solidFill>
                            <a:srgbClr val="404040"/>
                          </a:solidFill>
                          <a:effectLst/>
                          <a:latin typeface="Arial"/>
                        </a:rPr>
                        <a:t>February</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February 27,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28095345"/>
                  </a:ext>
                </a:extLst>
              </a:tr>
              <a:tr h="398977">
                <a:tc>
                  <a:txBody>
                    <a:bodyPr/>
                    <a:lstStyle/>
                    <a:p>
                      <a:pPr algn="l" fontAlgn="base">
                        <a:lnSpc>
                          <a:spcPts val="1425"/>
                        </a:lnSpc>
                        <a:buNone/>
                      </a:pPr>
                      <a:r>
                        <a:rPr lang="en-US" sz="1800" b="0" i="0">
                          <a:solidFill>
                            <a:srgbClr val="404040"/>
                          </a:solidFill>
                          <a:effectLst/>
                          <a:latin typeface="Arial"/>
                        </a:rPr>
                        <a:t>March</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March 13,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999296178"/>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April</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April 10,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132003764"/>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May</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May 15,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55267504"/>
                  </a:ext>
                </a:extLst>
              </a:tr>
              <a:tr h="398977">
                <a:tc>
                  <a:txBody>
                    <a:bodyPr/>
                    <a:lstStyle/>
                    <a:p>
                      <a:pPr algn="l" fontAlgn="base">
                        <a:lnSpc>
                          <a:spcPts val="1425"/>
                        </a:lnSpc>
                        <a:buNone/>
                      </a:pPr>
                      <a:r>
                        <a:rPr lang="en-US" sz="1800" b="0" i="0">
                          <a:solidFill>
                            <a:srgbClr val="404040"/>
                          </a:solidFill>
                          <a:effectLst/>
                          <a:latin typeface="Arial"/>
                        </a:rPr>
                        <a:t>June</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dirty="0">
                          <a:solidFill>
                            <a:srgbClr val="404040"/>
                          </a:solidFill>
                          <a:effectLst/>
                          <a:latin typeface="Arial"/>
                        </a:rPr>
                        <a:t>Friday, June 12, 2026</a:t>
                      </a:r>
                      <a:endParaRPr lang="en-US" sz="1800" b="0" i="0" dirty="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173561689"/>
                  </a:ext>
                </a:extLst>
              </a:tr>
            </a:tbl>
          </a:graphicData>
        </a:graphic>
      </p:graphicFrame>
      <p:sp>
        <p:nvSpPr>
          <p:cNvPr id="3" name="TextBox 2">
            <a:extLst>
              <a:ext uri="{FF2B5EF4-FFF2-40B4-BE49-F238E27FC236}">
                <a16:creationId xmlns:a16="http://schemas.microsoft.com/office/drawing/2014/main" id="{E69BDCD0-7191-4868-C54C-6766425C7405}"/>
              </a:ext>
            </a:extLst>
          </p:cNvPr>
          <p:cNvSpPr txBox="1"/>
          <p:nvPr/>
        </p:nvSpPr>
        <p:spPr>
          <a:xfrm>
            <a:off x="772887" y="5736771"/>
            <a:ext cx="10243456" cy="369332"/>
          </a:xfrm>
          <a:prstGeom prst="rect">
            <a:avLst/>
          </a:prstGeom>
          <a:noFill/>
        </p:spPr>
        <p:txBody>
          <a:bodyPr wrap="square" lIns="91440" tIns="45720" rIns="91440" bIns="45720" rtlCol="0" anchor="t">
            <a:spAutoFit/>
          </a:bodyPr>
          <a:lstStyle/>
          <a:p>
            <a:r>
              <a:rPr lang="en-US"/>
              <a:t>*Dates are tentative for April and May as we are exploring an in-person convening in the spring</a:t>
            </a:r>
          </a:p>
        </p:txBody>
      </p:sp>
      <p:sp>
        <p:nvSpPr>
          <p:cNvPr id="4" name="Slide Number Placeholder 3">
            <a:extLst>
              <a:ext uri="{FF2B5EF4-FFF2-40B4-BE49-F238E27FC236}">
                <a16:creationId xmlns:a16="http://schemas.microsoft.com/office/drawing/2014/main" id="{D5FC754F-3DB4-7042-AEB6-A795B25C23F5}"/>
              </a:ext>
            </a:extLst>
          </p:cNvPr>
          <p:cNvSpPr>
            <a:spLocks noGrp="1"/>
          </p:cNvSpPr>
          <p:nvPr>
            <p:ph type="sldNum" sz="quarter" idx="12"/>
          </p:nvPr>
        </p:nvSpPr>
        <p:spPr/>
        <p:txBody>
          <a:bodyPr/>
          <a:lstStyle/>
          <a:p>
            <a:fld id="{68A8D22E-6BC5-9E47-900C-2BB94685D9F5}" type="slidenum">
              <a:rPr lang="en-US" smtClean="0"/>
              <a:t>53</a:t>
            </a:fld>
            <a:endParaRPr lang="en-US"/>
          </a:p>
        </p:txBody>
      </p:sp>
    </p:spTree>
    <p:extLst>
      <p:ext uri="{BB962C8B-B14F-4D97-AF65-F5344CB8AC3E}">
        <p14:creationId xmlns:p14="http://schemas.microsoft.com/office/powerpoint/2010/main" val="3004670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Questions and answers">
            <a:extLst>
              <a:ext uri="{FF2B5EF4-FFF2-40B4-BE49-F238E27FC236}">
                <a16:creationId xmlns:a16="http://schemas.microsoft.com/office/drawing/2014/main" id="{CF0F06CD-B61E-34C7-677A-0AB2D5584E51}"/>
              </a:ext>
            </a:extLst>
          </p:cNvPr>
          <p:cNvSpPr>
            <a:spLocks noGrp="1"/>
          </p:cNvSpPr>
          <p:nvPr>
            <p:ph type="title" idx="4294967295"/>
          </p:nvPr>
        </p:nvSpPr>
        <p:spPr>
          <a:xfrm>
            <a:off x="3984625" y="1797050"/>
            <a:ext cx="4606925" cy="2857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Answers</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54</a:t>
            </a:fld>
            <a:endParaRPr lang="en-US"/>
          </a:p>
        </p:txBody>
      </p:sp>
    </p:spTree>
    <p:extLst>
      <p:ext uri="{BB962C8B-B14F-4D97-AF65-F5344CB8AC3E}">
        <p14:creationId xmlns:p14="http://schemas.microsoft.com/office/powerpoint/2010/main" val="1179312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501C-ABAE-78F5-0738-601C73457D28}"/>
              </a:ext>
            </a:extLst>
          </p:cNvPr>
          <p:cNvSpPr>
            <a:spLocks noGrp="1"/>
          </p:cNvSpPr>
          <p:nvPr>
            <p:ph type="title"/>
          </p:nvPr>
        </p:nvSpPr>
        <p:spPr/>
        <p:txBody>
          <a:bodyPr/>
          <a:lstStyle/>
          <a:p>
            <a:r>
              <a:rPr lang="en-US">
                <a:latin typeface="Arial"/>
                <a:cs typeface="Arial"/>
              </a:rPr>
              <a:t>METCO: Special Education Data</a:t>
            </a:r>
          </a:p>
        </p:txBody>
      </p:sp>
      <p:sp>
        <p:nvSpPr>
          <p:cNvPr id="3" name="Content Placeholder 2">
            <a:extLst>
              <a:ext uri="{FF2B5EF4-FFF2-40B4-BE49-F238E27FC236}">
                <a16:creationId xmlns:a16="http://schemas.microsoft.com/office/drawing/2014/main" id="{776C4D38-A2EF-0131-42D0-02121B030583}"/>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Dr. Elizabeth </a:t>
            </a:r>
            <a:r>
              <a:rPr lang="en-US" err="1">
                <a:latin typeface="Arial"/>
                <a:cs typeface="Arial"/>
              </a:rPr>
              <a:t>Setren</a:t>
            </a:r>
            <a:endParaRPr lang="en-US" err="1"/>
          </a:p>
          <a:p>
            <a:pPr lvl="1"/>
            <a:r>
              <a:rPr lang="en-US">
                <a:latin typeface="Arial"/>
                <a:cs typeface="Arial"/>
              </a:rPr>
              <a:t>METCO students are 10-15% more likely to get classified as special education students but are 3-4% less likely to have a substantially separate inclusion classification. </a:t>
            </a:r>
            <a:endParaRPr lang="en-US"/>
          </a:p>
          <a:p>
            <a:pPr lvl="1"/>
            <a:r>
              <a:rPr lang="en-US">
                <a:latin typeface="Arial"/>
                <a:cs typeface="Arial"/>
              </a:rPr>
              <a:t>It is unclear whether students are getting the culturally and linguistically responsive support they need or if this is more so an issue of over classification.  </a:t>
            </a:r>
            <a:endParaRPr lang="en-US"/>
          </a:p>
          <a:p>
            <a:r>
              <a:rPr lang="en-US">
                <a:latin typeface="Arial"/>
                <a:cs typeface="Arial"/>
              </a:rPr>
              <a:t>DESE</a:t>
            </a:r>
            <a:endParaRPr lang="en-US"/>
          </a:p>
          <a:p>
            <a:pPr lvl="1"/>
            <a:r>
              <a:rPr lang="en-US">
                <a:latin typeface="Arial"/>
                <a:cs typeface="Arial"/>
              </a:rPr>
              <a:t>Department data continues to show that Black/African-American boys are over identified for services in METCO districts.</a:t>
            </a:r>
            <a:endParaRPr lang="en-US"/>
          </a:p>
          <a:p>
            <a:pPr lvl="1"/>
            <a:r>
              <a:rPr lang="en-US" b="1">
                <a:latin typeface="Arial"/>
                <a:cs typeface="Arial"/>
              </a:rPr>
              <a:t>The Department continues to receive complaints, both formal and informal, regarding IEP implementation and program rejection based on METCO districts' inability to fulfill applicants' IEPs.</a:t>
            </a:r>
            <a:endParaRPr lang="en-US" b="1"/>
          </a:p>
          <a:p>
            <a:endParaRPr lang="en-US"/>
          </a:p>
          <a:p>
            <a:endParaRPr lang="en-US"/>
          </a:p>
        </p:txBody>
      </p:sp>
      <p:sp>
        <p:nvSpPr>
          <p:cNvPr id="4" name="Slide Number Placeholder 3">
            <a:extLst>
              <a:ext uri="{FF2B5EF4-FFF2-40B4-BE49-F238E27FC236}">
                <a16:creationId xmlns:a16="http://schemas.microsoft.com/office/drawing/2014/main" id="{D1EE1EC1-7BF3-1913-E17E-833E83D4E288}"/>
              </a:ext>
            </a:extLst>
          </p:cNvPr>
          <p:cNvSpPr>
            <a:spLocks noGrp="1"/>
          </p:cNvSpPr>
          <p:nvPr>
            <p:ph type="sldNum" sz="quarter" idx="12"/>
          </p:nvPr>
        </p:nvSpPr>
        <p:spPr/>
        <p:txBody>
          <a:bodyPr/>
          <a:lstStyle/>
          <a:p>
            <a:fld id="{68A8D22E-6BC5-9E47-900C-2BB94685D9F5}" type="slidenum">
              <a:rPr lang="en-US" smtClean="0"/>
              <a:t>6</a:t>
            </a:fld>
            <a:endParaRPr lang="en-US"/>
          </a:p>
        </p:txBody>
      </p:sp>
    </p:spTree>
    <p:extLst>
      <p:ext uri="{BB962C8B-B14F-4D97-AF65-F5344CB8AC3E}">
        <p14:creationId xmlns:p14="http://schemas.microsoft.com/office/powerpoint/2010/main" val="1961968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1FE5-2DA8-6C25-4E48-61C610B3DFD4}"/>
              </a:ext>
            </a:extLst>
          </p:cNvPr>
          <p:cNvSpPr>
            <a:spLocks noGrp="1"/>
          </p:cNvSpPr>
          <p:nvPr>
            <p:ph type="title"/>
          </p:nvPr>
        </p:nvSpPr>
        <p:spPr/>
        <p:txBody>
          <a:bodyPr/>
          <a:lstStyle/>
          <a:p>
            <a:r>
              <a:rPr lang="en-US" b="0">
                <a:latin typeface="Arial"/>
                <a:cs typeface="Arial"/>
              </a:rPr>
              <a:t>METCO Program Regulatory Authority </a:t>
            </a:r>
            <a:endParaRPr lang="en-US" b="0"/>
          </a:p>
        </p:txBody>
      </p:sp>
      <p:sp>
        <p:nvSpPr>
          <p:cNvPr id="3" name="Content Placeholder 2">
            <a:extLst>
              <a:ext uri="{FF2B5EF4-FFF2-40B4-BE49-F238E27FC236}">
                <a16:creationId xmlns:a16="http://schemas.microsoft.com/office/drawing/2014/main" id="{5279E949-9ECC-2ED6-F19A-C93B664972E3}"/>
              </a:ext>
            </a:extLst>
          </p:cNvPr>
          <p:cNvSpPr>
            <a:spLocks noGrp="1"/>
          </p:cNvSpPr>
          <p:nvPr>
            <p:ph idx="1"/>
          </p:nvPr>
        </p:nvSpPr>
        <p:spPr>
          <a:xfrm>
            <a:off x="4810991" y="457200"/>
            <a:ext cx="7145480" cy="6443859"/>
          </a:xfrm>
        </p:spPr>
        <p:txBody>
          <a:bodyPr vert="horz" lIns="91440" tIns="45720" rIns="91440" bIns="45720" rtlCol="0" anchor="t">
            <a:noAutofit/>
          </a:bodyPr>
          <a:lstStyle/>
          <a:p>
            <a:r>
              <a:rPr lang="en-US" sz="2000" b="1">
                <a:latin typeface="Arial"/>
                <a:cs typeface="Arial"/>
              </a:rPr>
              <a:t>Massachusetts General Laws (MGL)</a:t>
            </a:r>
            <a:endParaRPr lang="en-US" sz="2000" b="1"/>
          </a:p>
          <a:p>
            <a:pPr lvl="1"/>
            <a:r>
              <a:rPr lang="en-US" sz="1800">
                <a:latin typeface="Arial"/>
                <a:cs typeface="Arial"/>
              </a:rPr>
              <a:t>Chapter 76, Section 12A : Plan for attendance in public school to eliminate racial imbalance; adoption; financial and technical assistance</a:t>
            </a:r>
          </a:p>
          <a:p>
            <a:pPr lvl="1"/>
            <a:r>
              <a:rPr lang="en-US" sz="1800">
                <a:latin typeface="Arial"/>
                <a:cs typeface="Arial"/>
              </a:rPr>
              <a:t>Chapter 71, Section 1I: Elimination of racial imbalance; assistance in formulation of plans; effect of non-compliance; denial of state aid; transportation costs; equal education improvement fund; guidelines</a:t>
            </a:r>
          </a:p>
          <a:p>
            <a:pPr lvl="1"/>
            <a:r>
              <a:rPr lang="en-US" sz="1800">
                <a:latin typeface="Arial"/>
                <a:cs typeface="Arial"/>
              </a:rPr>
              <a:t>Chapter 71, Section 37D: Racial imbalance; definitions; statistics; transfers; priorities; plans for elimination; public hearings; regulations; jurisdiction; costs; attorney's fees</a:t>
            </a:r>
          </a:p>
          <a:p>
            <a:pPr lvl="1"/>
            <a:r>
              <a:rPr lang="en-US" sz="1800">
                <a:latin typeface="Arial"/>
                <a:cs typeface="Arial"/>
              </a:rPr>
              <a:t>Chapter 71, Section 37I: Magnet school facilities; grants; application; approval; agreements; eligible costs; regulations</a:t>
            </a:r>
          </a:p>
          <a:p>
            <a:pPr lvl="1"/>
            <a:r>
              <a:rPr lang="en-US" sz="1800">
                <a:latin typeface="Arial"/>
                <a:cs typeface="Arial"/>
              </a:rPr>
              <a:t>Chapter 71, Section 37J: Magnet educational programs; reimbursement for cost; definition; contracts; joining programs</a:t>
            </a:r>
          </a:p>
          <a:p>
            <a:r>
              <a:rPr lang="en-US" sz="2000" b="1">
                <a:latin typeface="Arial"/>
                <a:cs typeface="Arial"/>
              </a:rPr>
              <a:t>Code of Massachusetts Regulations (CMR)</a:t>
            </a:r>
            <a:endParaRPr lang="en-US" sz="2000" b="1"/>
          </a:p>
          <a:p>
            <a:pPr lvl="1"/>
            <a:r>
              <a:rPr lang="en-US" sz="1800">
                <a:latin typeface="Arial"/>
                <a:cs typeface="Arial"/>
              </a:rPr>
              <a:t>603 CMR 17.00: Racial Imbalance And Magnet School Programs</a:t>
            </a:r>
          </a:p>
          <a:p>
            <a:pPr lvl="1"/>
            <a:r>
              <a:rPr lang="en-US" sz="1800">
                <a:latin typeface="Arial"/>
                <a:cs typeface="Arial"/>
              </a:rPr>
              <a:t>603 CMR 28.10: School District Responsibility</a:t>
            </a:r>
          </a:p>
          <a:p>
            <a:pPr lvl="1"/>
            <a:r>
              <a:rPr lang="en-US" sz="1800">
                <a:latin typeface="Arial"/>
                <a:cs typeface="Arial"/>
              </a:rPr>
              <a:t>603 CMR 10.00: School Finance</a:t>
            </a:r>
          </a:p>
          <a:p>
            <a:r>
              <a:rPr lang="en-US" sz="2000" b="1">
                <a:latin typeface="Arial"/>
                <a:cs typeface="Arial"/>
              </a:rPr>
              <a:t>Annual state budget</a:t>
            </a:r>
          </a:p>
        </p:txBody>
      </p:sp>
      <p:sp>
        <p:nvSpPr>
          <p:cNvPr id="5" name="Slide Number Placeholder 4">
            <a:extLst>
              <a:ext uri="{FF2B5EF4-FFF2-40B4-BE49-F238E27FC236}">
                <a16:creationId xmlns:a16="http://schemas.microsoft.com/office/drawing/2014/main" id="{AA3CCAD0-C883-55AC-326B-90D880ABEB6C}"/>
              </a:ext>
            </a:extLst>
          </p:cNvPr>
          <p:cNvSpPr>
            <a:spLocks noGrp="1"/>
          </p:cNvSpPr>
          <p:nvPr>
            <p:ph type="sldNum" sz="quarter" idx="12"/>
          </p:nvPr>
        </p:nvSpPr>
        <p:spPr/>
        <p:txBody>
          <a:bodyPr/>
          <a:lstStyle/>
          <a:p>
            <a:fld id="{68A8D22E-6BC5-9E47-900C-2BB94685D9F5}" type="slidenum">
              <a:rPr lang="en-US" smtClean="0"/>
              <a:pPr/>
              <a:t>7</a:t>
            </a:fld>
            <a:endParaRPr lang="en-US"/>
          </a:p>
        </p:txBody>
      </p:sp>
    </p:spTree>
    <p:extLst>
      <p:ext uri="{BB962C8B-B14F-4D97-AF65-F5344CB8AC3E}">
        <p14:creationId xmlns:p14="http://schemas.microsoft.com/office/powerpoint/2010/main" val="622025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BFA3-7455-6027-829E-097AE80370BB}"/>
              </a:ext>
            </a:extLst>
          </p:cNvPr>
          <p:cNvSpPr>
            <a:spLocks noGrp="1"/>
          </p:cNvSpPr>
          <p:nvPr>
            <p:ph type="title"/>
          </p:nvPr>
        </p:nvSpPr>
        <p:spPr/>
        <p:txBody>
          <a:bodyPr/>
          <a:lstStyle/>
          <a:p>
            <a:r>
              <a:rPr lang="en-US">
                <a:latin typeface="Arial"/>
                <a:cs typeface="Arial"/>
              </a:rPr>
              <a:t>Dilemma</a:t>
            </a:r>
            <a:endParaRPr lang="en-US" err="1"/>
          </a:p>
        </p:txBody>
      </p:sp>
      <p:sp>
        <p:nvSpPr>
          <p:cNvPr id="3" name="Content Placeholder 2">
            <a:extLst>
              <a:ext uri="{FF2B5EF4-FFF2-40B4-BE49-F238E27FC236}">
                <a16:creationId xmlns:a16="http://schemas.microsoft.com/office/drawing/2014/main" id="{4B7FA768-779D-8379-8BEB-F2A023963874}"/>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How do we navigate the work around serving a student with a learning gap verses a student with an IEP? What advice do we need to give to METCO Directors and Special Education Directors?</a:t>
            </a:r>
            <a:endParaRPr lang="en-US"/>
          </a:p>
          <a:p>
            <a:pPr marL="0" indent="0">
              <a:buNone/>
            </a:pPr>
            <a:endParaRPr lang="en-US">
              <a:latin typeface="Arial"/>
              <a:cs typeface="Arial"/>
            </a:endParaRPr>
          </a:p>
          <a:p>
            <a:pPr marL="0" indent="0">
              <a:buNone/>
            </a:pPr>
            <a:r>
              <a:rPr lang="en-US">
                <a:latin typeface="Arial"/>
                <a:cs typeface="Arial"/>
              </a:rPr>
              <a:t>Will having a conduit Special Education Director between Boston Public Schools and METCO districts help? If so, what would be their role?</a:t>
            </a:r>
          </a:p>
        </p:txBody>
      </p:sp>
      <p:sp>
        <p:nvSpPr>
          <p:cNvPr id="4" name="Slide Number Placeholder 3">
            <a:extLst>
              <a:ext uri="{FF2B5EF4-FFF2-40B4-BE49-F238E27FC236}">
                <a16:creationId xmlns:a16="http://schemas.microsoft.com/office/drawing/2014/main" id="{80D3911A-D02F-659C-8D8B-E06A7BBEF817}"/>
              </a:ext>
            </a:extLst>
          </p:cNvPr>
          <p:cNvSpPr>
            <a:spLocks noGrp="1"/>
          </p:cNvSpPr>
          <p:nvPr>
            <p:ph type="sldNum" sz="quarter" idx="12"/>
          </p:nvPr>
        </p:nvSpPr>
        <p:spPr/>
        <p:txBody>
          <a:bodyPr/>
          <a:lstStyle/>
          <a:p>
            <a:fld id="{68A8D22E-6BC5-9E47-900C-2BB94685D9F5}" type="slidenum">
              <a:rPr lang="en-US" smtClean="0"/>
              <a:t>8</a:t>
            </a:fld>
            <a:endParaRPr lang="en-US"/>
          </a:p>
        </p:txBody>
      </p:sp>
    </p:spTree>
    <p:extLst>
      <p:ext uri="{BB962C8B-B14F-4D97-AF65-F5344CB8AC3E}">
        <p14:creationId xmlns:p14="http://schemas.microsoft.com/office/powerpoint/2010/main" val="286146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8E9A-357E-8750-FB0C-8C5334F77D44}"/>
              </a:ext>
            </a:extLst>
          </p:cNvPr>
          <p:cNvSpPr>
            <a:spLocks noGrp="1"/>
          </p:cNvSpPr>
          <p:nvPr>
            <p:ph type="title"/>
          </p:nvPr>
        </p:nvSpPr>
        <p:spPr/>
        <p:txBody>
          <a:bodyPr>
            <a:normAutofit fontScale="90000"/>
          </a:bodyPr>
          <a:lstStyle/>
          <a:p>
            <a:r>
              <a:rPr lang="en-US">
                <a:latin typeface="Arial"/>
                <a:cs typeface="Arial"/>
              </a:rPr>
              <a:t>Quarterly METCO Community Meeting Schedule</a:t>
            </a:r>
            <a:endParaRPr lang="en-US"/>
          </a:p>
        </p:txBody>
      </p:sp>
      <p:sp>
        <p:nvSpPr>
          <p:cNvPr id="4" name="Slide Number Placeholder 3">
            <a:extLst>
              <a:ext uri="{FF2B5EF4-FFF2-40B4-BE49-F238E27FC236}">
                <a16:creationId xmlns:a16="http://schemas.microsoft.com/office/drawing/2014/main" id="{D5F16AE5-BC1E-D267-742C-99235B039FC3}"/>
              </a:ext>
            </a:extLst>
          </p:cNvPr>
          <p:cNvSpPr>
            <a:spLocks noGrp="1"/>
          </p:cNvSpPr>
          <p:nvPr>
            <p:ph type="sldNum" sz="quarter" idx="12"/>
          </p:nvPr>
        </p:nvSpPr>
        <p:spPr/>
        <p:txBody>
          <a:bodyPr/>
          <a:lstStyle/>
          <a:p>
            <a:fld id="{68A8D22E-6BC5-9E47-900C-2BB94685D9F5}" type="slidenum">
              <a:rPr lang="en-US" smtClean="0"/>
              <a:t>9</a:t>
            </a:fld>
            <a:endParaRPr lang="en-US"/>
          </a:p>
        </p:txBody>
      </p:sp>
      <p:sp>
        <p:nvSpPr>
          <p:cNvPr id="5" name="Content Placeholder 4">
            <a:extLst>
              <a:ext uri="{FF2B5EF4-FFF2-40B4-BE49-F238E27FC236}">
                <a16:creationId xmlns:a16="http://schemas.microsoft.com/office/drawing/2014/main" id="{832FC337-38BB-0C66-67F6-113DA90208B1}"/>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Arial"/>
                <a:cs typeface="Arial"/>
              </a:rPr>
              <a:t>Session #1/4: Wednesday, October 22nd | 9:30-11am </a:t>
            </a:r>
            <a:endParaRPr lang="en-US"/>
          </a:p>
          <a:p>
            <a:pPr marL="971550" lvl="1" indent="-514350">
              <a:spcBef>
                <a:spcPts val="1000"/>
              </a:spcBef>
              <a:buAutoNum type="arabicPeriod"/>
            </a:pPr>
            <a:r>
              <a:rPr lang="en-US">
                <a:latin typeface="Arial"/>
                <a:cs typeface="Arial"/>
              </a:rPr>
              <a:t>Requested Attendees: METCO Superintendents &amp; Special Education Directors </a:t>
            </a:r>
          </a:p>
          <a:p>
            <a:pPr marL="514350" indent="-514350">
              <a:buAutoNum type="arabicPeriod"/>
            </a:pPr>
            <a:r>
              <a:rPr lang="en-US">
                <a:latin typeface="Arial"/>
                <a:cs typeface="Arial"/>
              </a:rPr>
              <a:t>Session #2/4: Thursday, December 11th | 11:30am-1pm  </a:t>
            </a:r>
          </a:p>
          <a:p>
            <a:pPr marL="514350" indent="-514350">
              <a:buAutoNum type="arabicPeriod"/>
            </a:pPr>
            <a:r>
              <a:rPr lang="en-US">
                <a:latin typeface="Arial"/>
                <a:cs typeface="Arial"/>
              </a:rPr>
              <a:t>Session #3/4: Tuesday, February 10th | 9:30-11am </a:t>
            </a:r>
          </a:p>
          <a:p>
            <a:pPr marL="514350" indent="-514350">
              <a:buAutoNum type="arabicPeriod"/>
            </a:pPr>
            <a:r>
              <a:rPr lang="en-US">
                <a:latin typeface="Arial"/>
                <a:cs typeface="Arial"/>
              </a:rPr>
              <a:t>Session #4/4: Wednesday, April 8th | 9:30-11am </a:t>
            </a:r>
          </a:p>
        </p:txBody>
      </p:sp>
    </p:spTree>
    <p:extLst>
      <p:ext uri="{BB962C8B-B14F-4D97-AF65-F5344CB8AC3E}">
        <p14:creationId xmlns:p14="http://schemas.microsoft.com/office/powerpoint/2010/main" val="1857591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7" ma:contentTypeDescription="Create a new document." ma:contentTypeScope="" ma:versionID="a00f25eda28bf867cb9e31291eac974c">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2132cf9887008d2706eff1fa5f385005"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2.xml><?xml version="1.0" encoding="utf-8"?>
<ds:datastoreItem xmlns:ds="http://schemas.openxmlformats.org/officeDocument/2006/customXml" ds:itemID="{9D494D0F-5B2D-44F5-A6E4-06E511D698B6}">
  <ds:schemaRefs>
    <ds:schemaRef ds:uri="http://purl.org/dc/elements/1.1/"/>
    <ds:schemaRef ds:uri="http://purl.org/dc/dcmitype/"/>
    <ds:schemaRef ds:uri="http://schemas.microsoft.com/office/2006/documentManagement/types"/>
    <ds:schemaRef ds:uri="http://purl.org/dc/terms/"/>
    <ds:schemaRef ds:uri="c7223b7f-d29a-40a7-89e9-7fcbaea795a5"/>
    <ds:schemaRef ds:uri="http://schemas.openxmlformats.org/package/2006/metadata/core-properties"/>
    <ds:schemaRef ds:uri="6cc6ac48-9972-4fdd-8495-0ab5ba7fdac9"/>
    <ds:schemaRef ds:uri="http://www.w3.org/XML/1998/namespac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562F27B-2178-4D2D-AFFF-398EFBB80169}">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57</TotalTime>
  <Words>4492</Words>
  <Application>Microsoft Office PowerPoint</Application>
  <PresentationFormat>Widescreen</PresentationFormat>
  <Paragraphs>413</Paragraphs>
  <Slides>54</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Segoe</vt:lpstr>
      <vt:lpstr>Aptos</vt:lpstr>
      <vt:lpstr>Arial</vt:lpstr>
      <vt:lpstr>Calibri</vt:lpstr>
      <vt:lpstr>Courier New</vt:lpstr>
      <vt:lpstr>Helvetica</vt:lpstr>
      <vt:lpstr>Segoe UI</vt:lpstr>
      <vt:lpstr>Segoe UI Semibold</vt:lpstr>
      <vt:lpstr>Times New Roman</vt:lpstr>
      <vt:lpstr>Wingdings</vt:lpstr>
      <vt:lpstr>Office Theme</vt:lpstr>
      <vt:lpstr>Office Theme</vt:lpstr>
      <vt:lpstr>Special Education Leaders' Meeting October 3, 2025</vt:lpstr>
      <vt:lpstr>Agenda</vt:lpstr>
      <vt:lpstr>Survey for Future Meeting Topics</vt:lpstr>
      <vt:lpstr>METCO Students:  IEPs vs. Learning Gaps</vt:lpstr>
      <vt:lpstr>METCO Program Overview &amp; Roles </vt:lpstr>
      <vt:lpstr>METCO: Special Education Data</vt:lpstr>
      <vt:lpstr>METCO Program Regulatory Authority </vt:lpstr>
      <vt:lpstr>Dilemma</vt:lpstr>
      <vt:lpstr>Quarterly METCO Community Meeting Schedule</vt:lpstr>
      <vt:lpstr>MA Inclusive Concurrent Enrollment Initiative</vt:lpstr>
      <vt:lpstr>First of it’s Kind Legislation Passes in Massachusetts </vt:lpstr>
      <vt:lpstr>New Law (MAIPSE) Task Force Established</vt:lpstr>
      <vt:lpstr>Task Force/Advisory Board Members Worked Together on Report and  Recommendations </vt:lpstr>
      <vt:lpstr>Board of Higher Education Approves Regulations to Improve Post-Secondary Opportunities for Students with Disabilities</vt:lpstr>
      <vt:lpstr>MAIPSE Expectations</vt:lpstr>
      <vt:lpstr>Expanding Partnerships</vt:lpstr>
      <vt:lpstr>  Spreading the Word</vt:lpstr>
      <vt:lpstr>Working Together to Increase MAIPSE Throughout the State</vt:lpstr>
      <vt:lpstr>Massachusetts Inclusive College Partnerships</vt:lpstr>
      <vt:lpstr>2024-2025 College Partnerships</vt:lpstr>
      <vt:lpstr>What is MAIPSE Providing?</vt:lpstr>
      <vt:lpstr>MassAbilities</vt:lpstr>
      <vt:lpstr>How do I Obtain Access to DDS Funding Opportunities</vt:lpstr>
      <vt:lpstr>How Can MA Department of Higher Education Help?</vt:lpstr>
      <vt:lpstr>Feel free to contact the DHE for Assistance!</vt:lpstr>
      <vt:lpstr>Special Education Updates and Key Special Education Topics</vt:lpstr>
      <vt:lpstr>DMS Monitoring: Three Phases</vt:lpstr>
      <vt:lpstr>Policy Updates</vt:lpstr>
      <vt:lpstr>Monitoring of Out-of-District Placements</vt:lpstr>
      <vt:lpstr>Monitoring of Out-of-District Placements – Critical Incidents and Disciplinary Matters</vt:lpstr>
      <vt:lpstr>Continuum of Alternative Placements</vt:lpstr>
      <vt:lpstr>Continuum of Alternative Placements  </vt:lpstr>
      <vt:lpstr>Professional Development and Targeted Assistance </vt:lpstr>
      <vt:lpstr>2025 Early Childhood Convenings</vt:lpstr>
      <vt:lpstr>Indicator 7 Monthly Professional Learning Community (PLC)  </vt:lpstr>
      <vt:lpstr>Special Education Staff and Leaders</vt:lpstr>
      <vt:lpstr>IDEA Fiscal</vt:lpstr>
      <vt:lpstr>FY26 Consolidated FC 240/262 Application</vt:lpstr>
      <vt:lpstr>IDEA Equitable Services Carryover and Monitoring</vt:lpstr>
      <vt:lpstr>Expired IDEA Part B Funds</vt:lpstr>
      <vt:lpstr>FY25 Financial End of Year Reports</vt:lpstr>
      <vt:lpstr>Child Count of Parentally-Placed Private and Home School Students</vt:lpstr>
      <vt:lpstr>Child Count - Parentally Placed Private and Home School Children</vt:lpstr>
      <vt:lpstr>Child Count – Parentally Placed Private Preschool Students</vt:lpstr>
      <vt:lpstr>Record Keeping - Parentally Placed Private and Home School Students</vt:lpstr>
      <vt:lpstr>Private School Enrollment Data Submission</vt:lpstr>
      <vt:lpstr>Obligations Related to Private Schools</vt:lpstr>
      <vt:lpstr>IDEA Fiscal Virtual Community of Practice</vt:lpstr>
      <vt:lpstr>Resources</vt:lpstr>
      <vt:lpstr>New Grant Opportunity</vt:lpstr>
      <vt:lpstr>Information for Special Education Leaders</vt:lpstr>
      <vt:lpstr>Special Education Year at a Glance</vt:lpstr>
      <vt:lpstr>2025-2026 Meetings</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October 3, 2025</dc:title>
  <dc:creator>DESE</dc:creator>
  <cp:lastModifiedBy>Zou, Dong (EOE)</cp:lastModifiedBy>
  <cp:revision>10</cp:revision>
  <dcterms:created xsi:type="dcterms:W3CDTF">2025-04-29T19:14:04Z</dcterms:created>
  <dcterms:modified xsi:type="dcterms:W3CDTF">2025-10-08T16:01:43Z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Oct 8 2025 12:00AM</vt:lpwstr>
  </property>
</Properties>
</file>