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648" r:id="rId5"/>
  </p:sldMasterIdLst>
  <p:notesMasterIdLst>
    <p:notesMasterId r:id="rId74"/>
  </p:notesMasterIdLst>
  <p:sldIdLst>
    <p:sldId id="256" r:id="rId6"/>
    <p:sldId id="257" r:id="rId7"/>
    <p:sldId id="340" r:id="rId8"/>
    <p:sldId id="4963" r:id="rId9"/>
    <p:sldId id="4915" r:id="rId10"/>
    <p:sldId id="297" r:id="rId11"/>
    <p:sldId id="298" r:id="rId12"/>
    <p:sldId id="4892" r:id="rId13"/>
    <p:sldId id="284" r:id="rId14"/>
    <p:sldId id="4964" r:id="rId15"/>
    <p:sldId id="273" r:id="rId16"/>
    <p:sldId id="2441" r:id="rId17"/>
    <p:sldId id="2440" r:id="rId18"/>
    <p:sldId id="2427" r:id="rId19"/>
    <p:sldId id="2442" r:id="rId20"/>
    <p:sldId id="2447" r:id="rId21"/>
    <p:sldId id="4962" r:id="rId22"/>
    <p:sldId id="339" r:id="rId23"/>
    <p:sldId id="4926" r:id="rId24"/>
    <p:sldId id="4925" r:id="rId25"/>
    <p:sldId id="4916" r:id="rId26"/>
    <p:sldId id="270" r:id="rId27"/>
    <p:sldId id="278" r:id="rId28"/>
    <p:sldId id="275" r:id="rId29"/>
    <p:sldId id="276" r:id="rId30"/>
    <p:sldId id="4924" r:id="rId31"/>
    <p:sldId id="283" r:id="rId32"/>
    <p:sldId id="280" r:id="rId33"/>
    <p:sldId id="281" r:id="rId34"/>
    <p:sldId id="4880" r:id="rId35"/>
    <p:sldId id="4920" r:id="rId36"/>
    <p:sldId id="4921" r:id="rId37"/>
    <p:sldId id="4909" r:id="rId38"/>
    <p:sldId id="4927" r:id="rId39"/>
    <p:sldId id="4928" r:id="rId40"/>
    <p:sldId id="4930" r:id="rId41"/>
    <p:sldId id="4931" r:id="rId42"/>
    <p:sldId id="4932" r:id="rId43"/>
    <p:sldId id="4933" r:id="rId44"/>
    <p:sldId id="4934" r:id="rId45"/>
    <p:sldId id="4935" r:id="rId46"/>
    <p:sldId id="4936" r:id="rId47"/>
    <p:sldId id="4937" r:id="rId48"/>
    <p:sldId id="4938" r:id="rId49"/>
    <p:sldId id="4939" r:id="rId50"/>
    <p:sldId id="4940" r:id="rId51"/>
    <p:sldId id="4942" r:id="rId52"/>
    <p:sldId id="4943" r:id="rId53"/>
    <p:sldId id="4944" r:id="rId54"/>
    <p:sldId id="4945" r:id="rId55"/>
    <p:sldId id="4946" r:id="rId56"/>
    <p:sldId id="4948" r:id="rId57"/>
    <p:sldId id="4949" r:id="rId58"/>
    <p:sldId id="4950" r:id="rId59"/>
    <p:sldId id="4951" r:id="rId60"/>
    <p:sldId id="4952" r:id="rId61"/>
    <p:sldId id="4953" r:id="rId62"/>
    <p:sldId id="4954" r:id="rId63"/>
    <p:sldId id="4955" r:id="rId64"/>
    <p:sldId id="4956" r:id="rId65"/>
    <p:sldId id="4957" r:id="rId66"/>
    <p:sldId id="4958" r:id="rId67"/>
    <p:sldId id="4959" r:id="rId68"/>
    <p:sldId id="4960" r:id="rId69"/>
    <p:sldId id="332" r:id="rId70"/>
    <p:sldId id="4678" r:id="rId71"/>
    <p:sldId id="4882" r:id="rId72"/>
    <p:sldId id="27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 userId="S::jannelle.k.roberts@mass.gov::9334b947-3dcb-411a-8e7d-589c093a1d72" providerId="AD"/>
  <p188:author id="{7FD14806-901B-511F-B222-B84A12E5B7B8}" name="Alvarez, Iraida (DESE)" initials="A(" userId="S::iraida.j.alvarez@mass.gov::66b89c24-7507-40c7-9620-66ed0feaf784" providerId="AD"/>
  <p188:author id="{DC6CD306-81AD-BC7D-16A2-05D9847175B0}" name="Woo, Lauren (DESE)" initials="WL" userId="S::lauren.woo@mass.gov::891b1bf9-83ca-4481-960c-a0625b521a43" providerId="AD"/>
  <p188:author id="{5935AF0D-C88F-DA02-7455-3D6A66FFDC33}" name="Fitzgerald, Patrick G. (DESE)" initials="F(" userId="S::patrick.g.fitzgerald2@mass.gov::53b36a70-9b83-456d-ba86-31a4afdf464c" providerId="AD"/>
  <p188:author id="{506C5114-4767-AB2C-AF7C-7ECA68D17923}" name="Lam, Sylvia (DESE)" initials="LS" userId="S::sylvia.lam@mass.gov::83f1de5a-c1f2-4c73-aac0-c3cbffe80fda" providerId="AD"/>
  <p188:author id="{2469E821-F328-75A0-E3C5-2037EEE2F572}" name="Garell, Julie L. (DESE)" initials="G(" userId="S::julie.l.garell@mass.gov::ac148227-ae84-4e0c-b427-3b87ecb20e9a" providerId="AD"/>
  <p188:author id="{83BEC22F-BDF6-3543-E530-5D1AC0493320}" name="Porter, Leah (DESE)" initials="LP"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3F602C5C-ED15-FC16-4B03-46E9ADDE3930}" name="Christo, Dimitri D. (DESE)" initials="CDD(" userId="S::dimitri.d.christo@mass.gov::f6874029-da51-4205-b36d-b8ddc7839279" providerId="AD"/>
  <p188:author id="{F0D0A25C-1152-AB87-4A03-191442AE67D4}" name="Daigle, Martha (DESE)" initials="DM" userId="S::martha.s.daigle@mass.gov::30cc7468-3554-4040-b5ec-110ac3e947d8" providerId="AD"/>
  <p188:author id="{9073805F-FBDA-A7B5-E1AA-1EF058F02B67}" name="Alvarez, Iraida (DESE)" initials="" userId="S::Iraida.J.Alvarez@mass.gov::66b89c24-7507-40c7-9620-66ed0feaf784" providerId="AD"/>
  <p188:author id="{7961FF5F-6533-BF5A-5B4D-A8A6AEABBD13}" name="Cruz, Jenny (DESE)" initials="CJ" userId="S::jenny.cruz@mass.gov::9acc5e5d-1e16-45d5-8416-f07c61d324d0" providerId="AD"/>
  <p188:author id="{41499271-2D33-ED90-2441-AF2210F20A6F}" name="Rastogi-Kelly, Vandana (DESE)" initials="VR" userId="S::Vandana.R.Rastogi-Kelly@mass.gov::04ea3925-efd3-4cb6-91ff-2bb834262727" providerId="AD"/>
  <p188:author id="{34E2AC71-14A6-BAF0-FE8D-5B7FC4B39284}" name="Camacho, Jamie L. (DESE)" initials="JC" userId="S::Jamie.L.Camacho@mass.gov::21f49f1e-e593-4860-b32e-bdd5656b5338"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B4302DD3-C067-C527-1F77-FA0DEC25B9EC}" name="Fernandes, Darcy (DESE)" initials="FD" userId="S::darcy.fernandes@mass.gov::f962ddf1-44f0-4f03-86c0-ea3753dd3928" providerId="AD"/>
  <p188:author id="{9CA43CE2-546B-A27E-FF66-ADBBE95484C9}" name="Sahni, Amrita D. (DESE)" initials="AS" userId="S::Amrita.D.Sahni@mass.gov::6313d7e8-2463-49dd-9257-e9ab299d51d0" providerId="AD"/>
  <p188:author id="{29FDBAE2-41D5-162A-6036-D4D0D463F883}" name="Wakelin, Johanna (DESE)" initials="JW" userId="S::Johanna.Wakelin@mass.gov::861700f2-2647-4c79-b4e9-5d2ae7c7128a" providerId="AD"/>
  <p188:author id="{656499E3-BA4D-B45B-EBEF-002C4371244D}" name="Fitzgerald, Patrick G. (DESE)" initials="FPG(" userId="S::Patrick.G.Fitzgerald2@mass.gov::53b36a70-9b83-456d-ba86-31a4afdf464c" providerId="AD"/>
  <p188:author id="{D712D5F1-D7D0-116B-2AA6-7E715D51F49F}" name="Liti, Zhaneta (DESE)" initials="LZ" userId="S::zhaneta.liti@mass.gov::30377802-b61a-44ea-81ee-94ffda71586c" providerId="AD"/>
  <p188:author id="{6ABF01F9-5982-37E0-2D93-4071B6BB4D63}" name="LoDuca-Towne, Kelsey (DESE)" initials="KL" userId="S::kelsey.loduca-towne@mass.gov::f03be8ce-807a-4f33-8b2e-6128f35343e9" providerId="AD"/>
  <p188:author id="{4F08D7FB-1392-BA33-72FA-90F2B7A61763}" name="Mao, Yu-Ping (DESE)" initials="MY"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FFB8B8"/>
    <a:srgbClr val="B1DCF0"/>
    <a:srgbClr val="EFBC49"/>
    <a:srgbClr val="B5DFF3"/>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EA8EC-16B4-4B48-B2D2-7085468D0B07}" v="2" dt="2025-11-13T16:41:09.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e.mass.edu/specialeducation/pd-ta/defaul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rldefense.com/v3/__https:/anlar.zoom.us/meeting/register/l6dR7rkySxGDC4Xp4w0ASQ*/registration__;Iw!!CPANwP4y!RiAkTGNxiYz9xTYXN25-gTqyWxBK4V_CdCvE9BecEGYLuQ43HeLGvEOpGuaG031LZ4eQwapJqxZbQSNj8Dgll5HSsDay$"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urldefense.com/v3/__https:/anlar.zoom.us/meeting/register/DNeZ8pC6QGaPwPJ3pCuQ2Q*/registration__;Iw!!CPANwP4y!RiAkTGNxiYz9xTYXN25-gTqyWxBK4V_CdCvE9BecEGYLuQ43HeLGvEOpGuaG031LZ4eQwapJqxZbQSNj8Dgll1e-5laE$" TargetMode="External"/><Relationship Id="rId4" Type="http://schemas.openxmlformats.org/officeDocument/2006/relationships/hyperlink" Target="https://urldefense.com/v3/__https:/anlar.zoom.us/meeting/register/BuQPzw_GTomvs1edAsBR7g*/registration__;Iw!!CPANwP4y!RiAkTGNxiYz9xTYXN25-gTqyWxBK4V_CdCvE9BecEGYLuQ43HeLGvEOpGuaG031LZ4eQwapJqxZbQSNj8DgllxkZhCY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21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B0453-AB24-5206-CE30-E5F7246DE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8A209-D53A-8034-2E3D-E16CEA242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5F461-9A14-F7A1-57D6-B2AC79C7A9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4AA63E-511C-88B7-AF29-411E2646AC66}"/>
              </a:ext>
            </a:extLst>
          </p:cNvPr>
          <p:cNvSpPr>
            <a:spLocks noGrp="1"/>
          </p:cNvSpPr>
          <p:nvPr>
            <p:ph type="sldNum" sz="quarter" idx="5"/>
          </p:nvPr>
        </p:nvSpPr>
        <p:spPr/>
        <p:txBody>
          <a:bodyPr/>
          <a:lstStyle/>
          <a:p>
            <a:fld id="{9B6DB38A-5D4A-D140-AE31-7200571C691E}" type="slidenum">
              <a:rPr lang="en-US" smtClean="0"/>
              <a:t>30</a:t>
            </a:fld>
            <a:endParaRPr lang="en-US"/>
          </a:p>
        </p:txBody>
      </p:sp>
    </p:spTree>
    <p:extLst>
      <p:ext uri="{BB962C8B-B14F-4D97-AF65-F5344CB8AC3E}">
        <p14:creationId xmlns:p14="http://schemas.microsoft.com/office/powerpoint/2010/main" val="323234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65</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66</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777C5-3B52-7BAE-439F-9491BE4F1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8A79E-9ABF-A6E0-DACE-55525FD55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B8A55-D61F-0683-2E98-D924C3ED18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32FDB6-1D76-DC28-E47C-E7F65B1F0B1F}"/>
              </a:ext>
            </a:extLst>
          </p:cNvPr>
          <p:cNvSpPr>
            <a:spLocks noGrp="1"/>
          </p:cNvSpPr>
          <p:nvPr>
            <p:ph type="sldNum" sz="quarter" idx="5"/>
          </p:nvPr>
        </p:nvSpPr>
        <p:spPr/>
        <p:txBody>
          <a:bodyPr/>
          <a:lstStyle/>
          <a:p>
            <a:fld id="{9B6DB38A-5D4A-D140-AE31-7200571C691E}" type="slidenum">
              <a:rPr lang="en-US" smtClean="0"/>
              <a:t>3</a:t>
            </a:fld>
            <a:endParaRPr lang="en-US"/>
          </a:p>
        </p:txBody>
      </p:sp>
    </p:spTree>
    <p:extLst>
      <p:ext uri="{BB962C8B-B14F-4D97-AF65-F5344CB8AC3E}">
        <p14:creationId xmlns:p14="http://schemas.microsoft.com/office/powerpoint/2010/main" val="174523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11/13 due date</a:t>
            </a:r>
          </a:p>
        </p:txBody>
      </p:sp>
      <p:sp>
        <p:nvSpPr>
          <p:cNvPr id="4" name="Slide Number Placeholder 3"/>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35778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PD Webpage Address: </a:t>
            </a:r>
            <a:r>
              <a:rPr lang="en-US">
                <a:hlinkClick r:id="rId3"/>
              </a:rPr>
              <a:t>Educator Professional Development &amp; Technical Assistance - Special Education</a:t>
            </a:r>
            <a:endParaRPr lang="en-US"/>
          </a:p>
          <a:p>
            <a:pPr marL="171450" indent="-171450">
              <a:buFontTx/>
              <a:buChar char="-"/>
            </a:pPr>
            <a:r>
              <a:rPr lang="en-US"/>
              <a:t>At-A-Glance for each PD provides a short description of the program that contains the Institute Goals and Key Topics </a:t>
            </a:r>
          </a:p>
          <a:p>
            <a:pPr marL="171450" indent="-171450">
              <a:buFontTx/>
              <a:buChar char="-"/>
            </a:pPr>
            <a:r>
              <a:rPr lang="en-US"/>
              <a:t>To the right, you will see the “Register” link when Institutes are open. The status will change to “closed” when the Institutes are full.</a:t>
            </a:r>
          </a:p>
          <a:p>
            <a:pPr marL="171450" indent="-171450">
              <a:buFontTx/>
              <a:buChar char="-"/>
            </a:pPr>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07001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63245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the projects through the </a:t>
            </a:r>
            <a:r>
              <a:rPr lang="en-US" b="1"/>
              <a:t>Center for School and District Partnership; Office of Effective Partnerships &amp; Impact</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21243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8569-C29F-C195-9DE9-30C3B1C9A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37062-4338-E0F8-78BE-472F171AF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93C22-3C75-E35E-983A-4E2D552C0D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Internal Office: Center for Educational Options – Office of Student and Family Support</a:t>
            </a:r>
            <a:endParaRPr lang="en-US"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5867E4F7-9502-4603-D207-78A8FDCFB280}"/>
              </a:ext>
            </a:extLst>
          </p:cNvPr>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160565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42513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42424"/>
                </a:solidFill>
                <a:hlinkClick r:id="rId3"/>
              </a:rPr>
              <a:t>Register for October 15</a:t>
            </a:r>
            <a:r>
              <a:rPr lang="en-US"/>
              <a:t> | 11:30 AM – 1:00 PM ET </a:t>
            </a:r>
          </a:p>
          <a:p>
            <a:r>
              <a:rPr lang="en-US">
                <a:solidFill>
                  <a:srgbClr val="242424"/>
                </a:solidFill>
                <a:hlinkClick r:id="rId4"/>
              </a:rPr>
              <a:t>Register for January 22</a:t>
            </a:r>
            <a:r>
              <a:rPr lang="en-US"/>
              <a:t> | 10:00 AM – 11:30 AM ET</a:t>
            </a:r>
          </a:p>
          <a:p>
            <a:r>
              <a:rPr lang="en-US">
                <a:hlinkClick r:id="rId5"/>
              </a:rPr>
              <a:t>Register for March 25</a:t>
            </a:r>
            <a:r>
              <a:rPr lang="en-US"/>
              <a:t> | 1:00 PM – 2:30 PM ET</a:t>
            </a:r>
          </a:p>
        </p:txBody>
      </p:sp>
      <p:sp>
        <p:nvSpPr>
          <p:cNvPr id="4" name="Slide Number Placeholder 3"/>
          <p:cNvSpPr>
            <a:spLocks noGrp="1"/>
          </p:cNvSpPr>
          <p:nvPr>
            <p:ph type="sldNum" sz="quarter" idx="5"/>
          </p:nvPr>
        </p:nvSpPr>
        <p:spPr/>
        <p:txBody>
          <a:bodyPr/>
          <a:lstStyle/>
          <a:p>
            <a:fld id="{9B6DB38A-5D4A-D140-AE31-7200571C691E}" type="slidenum">
              <a:rPr lang="en-US" smtClean="0"/>
              <a:t>18</a:t>
            </a:fld>
            <a:endParaRPr lang="en-US"/>
          </a:p>
        </p:txBody>
      </p:sp>
    </p:spTree>
    <p:extLst>
      <p:ext uri="{BB962C8B-B14F-4D97-AF65-F5344CB8AC3E}">
        <p14:creationId xmlns:p14="http://schemas.microsoft.com/office/powerpoint/2010/main" val="3910646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01205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A2718-6579-AE77-F376-F88D92611416}"/>
              </a:ext>
            </a:extLst>
          </p:cNvPr>
          <p:cNvSpPr>
            <a:spLocks noGrp="1"/>
          </p:cNvSpPr>
          <p:nvPr>
            <p:ph type="dt" sz="half" idx="10"/>
          </p:nvPr>
        </p:nvSpPr>
        <p:spPr/>
        <p:txBody>
          <a:bodyPr/>
          <a:lstStyle/>
          <a:p>
            <a:fld id="{1723A636-F4B0-4CF9-BD6A-2083EF3DE099}" type="datetimeFigureOut">
              <a:rPr lang="en-US" smtClean="0"/>
              <a:t>11/18/2025</a:t>
            </a:fld>
            <a:endParaRPr lang="en-US"/>
          </a:p>
        </p:txBody>
      </p:sp>
      <p:sp>
        <p:nvSpPr>
          <p:cNvPr id="3" name="Footer Placeholder 2">
            <a:extLst>
              <a:ext uri="{FF2B5EF4-FFF2-40B4-BE49-F238E27FC236}">
                <a16:creationId xmlns:a16="http://schemas.microsoft.com/office/drawing/2014/main" id="{AEDFB1FF-7B25-C7E3-58B7-5A903BD31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3134BB-E1CE-5649-B4DB-A073C9127CB4}"/>
              </a:ext>
            </a:extLst>
          </p:cNvPr>
          <p:cNvSpPr>
            <a:spLocks noGrp="1"/>
          </p:cNvSpPr>
          <p:nvPr>
            <p:ph type="sldNum" sz="quarter" idx="12"/>
          </p:nvPr>
        </p:nvSpPr>
        <p:spPr/>
        <p:txBody>
          <a:bodyPr/>
          <a:lstStyle/>
          <a:p>
            <a:fld id="{A64628F8-2EF5-4192-ADCC-E9C19DF42FAD}" type="slidenum">
              <a:rPr lang="en-US" smtClean="0"/>
              <a:t>‹#›</a:t>
            </a:fld>
            <a:endParaRPr lang="en-US"/>
          </a:p>
        </p:txBody>
      </p:sp>
    </p:spTree>
    <p:extLst>
      <p:ext uri="{BB962C8B-B14F-4D97-AF65-F5344CB8AC3E}">
        <p14:creationId xmlns:p14="http://schemas.microsoft.com/office/powerpoint/2010/main" val="210768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B4EF-879F-C516-0623-5EC163B28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96CD6-2F8B-C57A-689C-0E49F90DEA75}"/>
              </a:ext>
            </a:extLst>
          </p:cNvPr>
          <p:cNvSpPr>
            <a:spLocks noGrp="1"/>
          </p:cNvSpPr>
          <p:nvPr>
            <p:ph type="dt" sz="half" idx="10"/>
          </p:nvPr>
        </p:nvSpPr>
        <p:spPr/>
        <p:txBody>
          <a:bodyPr/>
          <a:lstStyle/>
          <a:p>
            <a:fld id="{1723A636-F4B0-4CF9-BD6A-2083EF3DE099}" type="datetimeFigureOut">
              <a:rPr lang="en-US" smtClean="0"/>
              <a:t>11/18/2025</a:t>
            </a:fld>
            <a:endParaRPr lang="en-US"/>
          </a:p>
        </p:txBody>
      </p:sp>
      <p:sp>
        <p:nvSpPr>
          <p:cNvPr id="4" name="Footer Placeholder 3">
            <a:extLst>
              <a:ext uri="{FF2B5EF4-FFF2-40B4-BE49-F238E27FC236}">
                <a16:creationId xmlns:a16="http://schemas.microsoft.com/office/drawing/2014/main" id="{D73FBEB5-5653-F2A3-0E81-216A716A2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6D90EF-BCCC-4358-1874-632DE2D16397}"/>
              </a:ext>
            </a:extLst>
          </p:cNvPr>
          <p:cNvSpPr>
            <a:spLocks noGrp="1"/>
          </p:cNvSpPr>
          <p:nvPr>
            <p:ph type="sldNum" sz="quarter" idx="12"/>
          </p:nvPr>
        </p:nvSpPr>
        <p:spPr/>
        <p:txBody>
          <a:bodyPr/>
          <a:lstStyle/>
          <a:p>
            <a:fld id="{A64628F8-2EF5-4192-ADCC-E9C19DF42FAD}" type="slidenum">
              <a:rPr lang="en-US" smtClean="0"/>
              <a:t>‹#›</a:t>
            </a:fld>
            <a:endParaRPr lang="en-US"/>
          </a:p>
        </p:txBody>
      </p:sp>
    </p:spTree>
    <p:extLst>
      <p:ext uri="{BB962C8B-B14F-4D97-AF65-F5344CB8AC3E}">
        <p14:creationId xmlns:p14="http://schemas.microsoft.com/office/powerpoint/2010/main" val="296220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90305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6"/>
        <p:cNvGrpSpPr/>
        <p:nvPr/>
      </p:nvGrpSpPr>
      <p:grpSpPr>
        <a:xfrm>
          <a:off x="0" y="0"/>
          <a:ext cx="0" cy="0"/>
          <a:chOff x="0" y="0"/>
          <a:chExt cx="0" cy="0"/>
        </a:xfrm>
      </p:grpSpPr>
      <p:pic>
        <p:nvPicPr>
          <p:cNvPr id="17" name="Google Shape;17;p9" descr="A picture containing person, child, little, indoo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b="-1"/>
          <a:stretch/>
        </p:blipFill>
        <p:spPr>
          <a:xfrm flipH="1">
            <a:off x="-2" y="0"/>
            <a:ext cx="12191999" cy="6857999"/>
          </a:xfrm>
          <a:prstGeom prst="rect">
            <a:avLst/>
          </a:prstGeom>
          <a:noFill/>
          <a:ln>
            <a:noFill/>
          </a:ln>
        </p:spPr>
      </p:pic>
      <p:sp>
        <p:nvSpPr>
          <p:cNvPr id="18" name="Google Shape;18;p9"/>
          <p:cNvSpPr/>
          <p:nvPr/>
        </p:nvSpPr>
        <p:spPr>
          <a:xfrm rot="-5400000" flipH="1">
            <a:off x="-339096" y="680753"/>
            <a:ext cx="6134450" cy="5456258"/>
          </a:xfrm>
          <a:prstGeom prst="round2SameRect">
            <a:avLst>
              <a:gd name="adj1" fmla="val 0"/>
              <a:gd name="adj2" fmla="val 4991"/>
            </a:avLst>
          </a:prstGeom>
          <a:solidFill>
            <a:srgbClr val="1D4882">
              <a:alpha val="8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9"/>
          <p:cNvSpPr txBox="1">
            <a:spLocks noGrp="1"/>
          </p:cNvSpPr>
          <p:nvPr>
            <p:ph type="title"/>
          </p:nvPr>
        </p:nvSpPr>
        <p:spPr>
          <a:xfrm>
            <a:off x="266282" y="542610"/>
            <a:ext cx="4908619" cy="29743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a:buNone/>
              <a:defRPr sz="4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body" idx="1"/>
          </p:nvPr>
        </p:nvSpPr>
        <p:spPr>
          <a:xfrm>
            <a:off x="266282" y="3840476"/>
            <a:ext cx="4908619" cy="23666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1" name="Google Shape;21;p9"/>
          <p:cNvCxnSpPr/>
          <p:nvPr/>
        </p:nvCxnSpPr>
        <p:spPr>
          <a:xfrm>
            <a:off x="266282" y="3679116"/>
            <a:ext cx="4908619" cy="0"/>
          </a:xfrm>
          <a:prstGeom prst="straightConnector1">
            <a:avLst/>
          </a:prstGeom>
          <a:noFill/>
          <a:ln w="19050" cap="flat" cmpd="sng">
            <a:solidFill>
              <a:srgbClr val="F2BF4C"/>
            </a:solidFill>
            <a:prstDash val="solid"/>
            <a:miter lim="800000"/>
            <a:headEnd type="none" w="sm" len="sm"/>
            <a:tailEnd type="none" w="sm" len="sm"/>
          </a:ln>
        </p:spPr>
      </p:cxnSp>
      <p:pic>
        <p:nvPicPr>
          <p:cNvPr id="22" name="Google Shape;22;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84725" y="5690725"/>
            <a:ext cx="2836823" cy="7853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3"/>
        <p:cNvGrpSpPr/>
        <p:nvPr/>
      </p:nvGrpSpPr>
      <p:grpSpPr>
        <a:xfrm>
          <a:off x="0" y="0"/>
          <a:ext cx="0" cy="0"/>
          <a:chOff x="0" y="0"/>
          <a:chExt cx="0" cy="0"/>
        </a:xfrm>
      </p:grpSpPr>
      <p:sp>
        <p:nvSpPr>
          <p:cNvPr id="24" name="Google Shape;24;p11"/>
          <p:cNvSpPr/>
          <p:nvPr/>
        </p:nvSpPr>
        <p:spPr>
          <a:xfrm rot="5400000">
            <a:off x="5395173" y="-5035012"/>
            <a:ext cx="966223" cy="11756571"/>
          </a:xfrm>
          <a:prstGeom prst="round2SameRect">
            <a:avLst>
              <a:gd name="adj1" fmla="val 16667"/>
              <a:gd name="adj2" fmla="val 0"/>
            </a:avLst>
          </a:prstGeom>
          <a:solidFill>
            <a:srgbClr val="F2BF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1"/>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838200" y="1725145"/>
            <a:ext cx="10515600" cy="40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1"/>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1"/>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200"/>
              <a:buNone/>
              <a:defRPr sz="1200">
                <a:latin typeface="Arial"/>
                <a:ea typeface="Arial"/>
                <a:cs typeface="Arial"/>
                <a:sym typeface="Arial"/>
              </a:defRPr>
            </a:lvl2pPr>
            <a:lvl3pPr lvl="2" algn="l">
              <a:lnSpc>
                <a:spcPct val="100000"/>
              </a:lnSpc>
              <a:spcBef>
                <a:spcPts val="0"/>
              </a:spcBef>
              <a:spcAft>
                <a:spcPts val="0"/>
              </a:spcAft>
              <a:buSzPts val="1200"/>
              <a:buNone/>
              <a:defRPr sz="1200">
                <a:latin typeface="Arial"/>
                <a:ea typeface="Arial"/>
                <a:cs typeface="Arial"/>
                <a:sym typeface="Arial"/>
              </a:defRPr>
            </a:lvl3pPr>
            <a:lvl4pPr lvl="3" algn="l">
              <a:lnSpc>
                <a:spcPct val="100000"/>
              </a:lnSpc>
              <a:spcBef>
                <a:spcPts val="0"/>
              </a:spcBef>
              <a:spcAft>
                <a:spcPts val="0"/>
              </a:spcAft>
              <a:buSzPts val="1200"/>
              <a:buNone/>
              <a:defRPr sz="1200">
                <a:latin typeface="Arial"/>
                <a:ea typeface="Arial"/>
                <a:cs typeface="Arial"/>
                <a:sym typeface="Arial"/>
              </a:defRPr>
            </a:lvl4pPr>
            <a:lvl5pPr lvl="4" algn="l">
              <a:lnSpc>
                <a:spcPct val="100000"/>
              </a:lnSpc>
              <a:spcBef>
                <a:spcPts val="0"/>
              </a:spcBef>
              <a:spcAft>
                <a:spcPts val="0"/>
              </a:spcAft>
              <a:buSzPts val="1200"/>
              <a:buNone/>
              <a:defRPr sz="1200">
                <a:latin typeface="Arial"/>
                <a:ea typeface="Arial"/>
                <a:cs typeface="Arial"/>
                <a:sym typeface="Arial"/>
              </a:defRPr>
            </a:lvl5pPr>
            <a:lvl6pPr lvl="5" algn="l">
              <a:lnSpc>
                <a:spcPct val="100000"/>
              </a:lnSpc>
              <a:spcBef>
                <a:spcPts val="0"/>
              </a:spcBef>
              <a:spcAft>
                <a:spcPts val="0"/>
              </a:spcAft>
              <a:buSzPts val="1200"/>
              <a:buNone/>
              <a:defRPr sz="1200">
                <a:latin typeface="Arial"/>
                <a:ea typeface="Arial"/>
                <a:cs typeface="Arial"/>
                <a:sym typeface="Arial"/>
              </a:defRPr>
            </a:lvl6pPr>
            <a:lvl7pPr lvl="6" algn="l">
              <a:lnSpc>
                <a:spcPct val="100000"/>
              </a:lnSpc>
              <a:spcBef>
                <a:spcPts val="0"/>
              </a:spcBef>
              <a:spcAft>
                <a:spcPts val="0"/>
              </a:spcAft>
              <a:buSzPts val="1200"/>
              <a:buNone/>
              <a:defRPr sz="1200">
                <a:latin typeface="Arial"/>
                <a:ea typeface="Arial"/>
                <a:cs typeface="Arial"/>
                <a:sym typeface="Arial"/>
              </a:defRPr>
            </a:lvl7pPr>
            <a:lvl8pPr lvl="7" algn="l">
              <a:lnSpc>
                <a:spcPct val="100000"/>
              </a:lnSpc>
              <a:spcBef>
                <a:spcPts val="0"/>
              </a:spcBef>
              <a:spcAft>
                <a:spcPts val="0"/>
              </a:spcAft>
              <a:buSzPts val="1200"/>
              <a:buNone/>
              <a:defRPr sz="1200">
                <a:latin typeface="Arial"/>
                <a:ea typeface="Arial"/>
                <a:cs typeface="Arial"/>
                <a:sym typeface="Arial"/>
              </a:defRPr>
            </a:lvl8pPr>
            <a:lvl9pPr lvl="8" algn="l">
              <a:lnSpc>
                <a:spcPct val="100000"/>
              </a:lnSpc>
              <a:spcBef>
                <a:spcPts val="0"/>
              </a:spcBef>
              <a:spcAft>
                <a:spcPts val="0"/>
              </a:spcAft>
              <a:buSzPts val="1200"/>
              <a:buNone/>
              <a:defRPr sz="1200">
                <a:latin typeface="Arial"/>
                <a:ea typeface="Arial"/>
                <a:cs typeface="Arial"/>
                <a:sym typeface="Arial"/>
              </a:defRPr>
            </a:lvl9pPr>
          </a:lstStyle>
          <a:p>
            <a:endParaRPr/>
          </a:p>
        </p:txBody>
      </p:sp>
      <p:pic>
        <p:nvPicPr>
          <p:cNvPr id="30" name="Google Shape;30;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pic>
        <p:nvPicPr>
          <p:cNvPr id="32" name="Google Shape;32;p12" descr="A group of children sitting in a classroom&#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t="-1"/>
          <a:stretch/>
        </p:blipFill>
        <p:spPr>
          <a:xfrm>
            <a:off x="-3" y="0"/>
            <a:ext cx="12192000" cy="6858000"/>
          </a:xfrm>
          <a:prstGeom prst="rect">
            <a:avLst/>
          </a:prstGeom>
          <a:noFill/>
          <a:ln>
            <a:noFill/>
          </a:ln>
        </p:spPr>
      </p:pic>
      <p:sp>
        <p:nvSpPr>
          <p:cNvPr id="33" name="Google Shape;33;p12"/>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2"/>
          <p:cNvSpPr/>
          <p:nvPr/>
        </p:nvSpPr>
        <p:spPr>
          <a:xfrm rot="5400000" flipH="1">
            <a:off x="2884767" y="-2524601"/>
            <a:ext cx="1820329" cy="7589857"/>
          </a:xfrm>
          <a:prstGeom prst="round2SameRect">
            <a:avLst>
              <a:gd name="adj1" fmla="val 12251"/>
              <a:gd name="adj2" fmla="val 0"/>
            </a:avLst>
          </a:prstGeom>
          <a:solidFill>
            <a:srgbClr val="7EC5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2"/>
          <p:cNvSpPr txBox="1">
            <a:spLocks noGrp="1"/>
          </p:cNvSpPr>
          <p:nvPr>
            <p:ph type="ctrTitle"/>
          </p:nvPr>
        </p:nvSpPr>
        <p:spPr>
          <a:xfrm>
            <a:off x="251212" y="572756"/>
            <a:ext cx="7023798" cy="15273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5400"/>
              <a:buFont typeface="Arial"/>
              <a:buNone/>
              <a:defRPr sz="54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2"/>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38" name="Google Shape;38;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13"/>
          <p:cNvSpPr/>
          <p:nvPr/>
        </p:nvSpPr>
        <p:spPr>
          <a:xfrm rot="5400000">
            <a:off x="5395173" y="-5035012"/>
            <a:ext cx="966223" cy="11756571"/>
          </a:xfrm>
          <a:prstGeom prst="round2SameRect">
            <a:avLst>
              <a:gd name="adj1" fmla="val 16667"/>
              <a:gd name="adj2" fmla="val 0"/>
            </a:avLst>
          </a:prstGeom>
          <a:solidFill>
            <a:srgbClr val="7EC5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3"/>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3"/>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8200" y="1725145"/>
            <a:ext cx="10515600" cy="40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3"/>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46" name="Google Shape;46;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sp>
        <p:nvSpPr>
          <p:cNvPr id="48" name="Google Shape;48;p15"/>
          <p:cNvSpPr/>
          <p:nvPr/>
        </p:nvSpPr>
        <p:spPr>
          <a:xfrm rot="5400000">
            <a:off x="5395173" y="-5035012"/>
            <a:ext cx="966223" cy="11756571"/>
          </a:xfrm>
          <a:prstGeom prst="round2SameRect">
            <a:avLst>
              <a:gd name="adj1" fmla="val 16667"/>
              <a:gd name="adj2" fmla="val 0"/>
            </a:avLst>
          </a:prstGeom>
          <a:solidFill>
            <a:srgbClr val="2086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5"/>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5"/>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838200" y="1725145"/>
            <a:ext cx="10515600" cy="40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15"/>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54" name="Google Shape;54;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5"/>
        <p:cNvGrpSpPr/>
        <p:nvPr/>
      </p:nvGrpSpPr>
      <p:grpSpPr>
        <a:xfrm>
          <a:off x="0" y="0"/>
          <a:ext cx="0" cy="0"/>
          <a:chOff x="0" y="0"/>
          <a:chExt cx="0" cy="0"/>
        </a:xfrm>
      </p:grpSpPr>
      <p:pic>
        <p:nvPicPr>
          <p:cNvPr id="56" name="Google Shape;56;p14" descr="A group of kids sitting around a table&#10;&#10;Description automatically generated with medium confidence"/>
          <p:cNvPicPr preferRelativeResize="0"/>
          <p:nvPr/>
        </p:nvPicPr>
        <p:blipFill rotWithShape="1">
          <a:blip r:embed="rId2">
            <a:alphaModFix/>
          </a:blip>
          <a:srcRect/>
          <a:stretch/>
        </p:blipFill>
        <p:spPr>
          <a:xfrm flipH="1">
            <a:off x="-2" y="-1"/>
            <a:ext cx="12192001" cy="6858001"/>
          </a:xfrm>
          <a:prstGeom prst="rect">
            <a:avLst/>
          </a:prstGeom>
          <a:noFill/>
          <a:ln>
            <a:noFill/>
          </a:ln>
        </p:spPr>
      </p:pic>
      <p:sp>
        <p:nvSpPr>
          <p:cNvPr id="57" name="Google Shape;57;p14"/>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4"/>
          <p:cNvSpPr/>
          <p:nvPr/>
        </p:nvSpPr>
        <p:spPr>
          <a:xfrm rot="-5400000" flipH="1">
            <a:off x="7486909" y="-2524601"/>
            <a:ext cx="1820329" cy="7589857"/>
          </a:xfrm>
          <a:prstGeom prst="round2SameRect">
            <a:avLst>
              <a:gd name="adj1" fmla="val 10043"/>
              <a:gd name="adj2" fmla="val 0"/>
            </a:avLst>
          </a:prstGeom>
          <a:solidFill>
            <a:srgbClr val="2086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4"/>
          <p:cNvSpPr txBox="1">
            <a:spLocks noGrp="1"/>
          </p:cNvSpPr>
          <p:nvPr>
            <p:ph type="ctrTitle"/>
          </p:nvPr>
        </p:nvSpPr>
        <p:spPr>
          <a:xfrm>
            <a:off x="4853354" y="572756"/>
            <a:ext cx="7023798" cy="15273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rial"/>
              <a:buNone/>
              <a:defRPr sz="5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4"/>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62" name="Google Shape;62;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pic>
        <p:nvPicPr>
          <p:cNvPr id="64" name="Google Shape;64;p10" descr="A picture containing person, child, indoor, little&#10;&#10;Description automatically generated"/>
          <p:cNvPicPr preferRelativeResize="0"/>
          <p:nvPr/>
        </p:nvPicPr>
        <p:blipFill rotWithShape="1">
          <a:blip r:embed="rId2">
            <a:alphaModFix/>
          </a:blip>
          <a:srcRect/>
          <a:stretch/>
        </p:blipFill>
        <p:spPr>
          <a:xfrm>
            <a:off x="0" y="0"/>
            <a:ext cx="12192000" cy="6809432"/>
          </a:xfrm>
          <a:prstGeom prst="rect">
            <a:avLst/>
          </a:prstGeom>
          <a:noFill/>
          <a:ln>
            <a:noFill/>
          </a:ln>
        </p:spPr>
      </p:pic>
      <p:sp>
        <p:nvSpPr>
          <p:cNvPr id="65" name="Google Shape;65;p10"/>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0"/>
          <p:cNvSpPr txBox="1">
            <a:spLocks noGrp="1"/>
          </p:cNvSpPr>
          <p:nvPr>
            <p:ph type="sldNum" idx="12"/>
          </p:nvPr>
        </p:nvSpPr>
        <p:spPr>
          <a:xfrm>
            <a:off x="10450286" y="6356350"/>
            <a:ext cx="9035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10"/>
          <p:cNvSpPr/>
          <p:nvPr/>
        </p:nvSpPr>
        <p:spPr>
          <a:xfrm rot="-5400000" flipH="1">
            <a:off x="7486909" y="-2524601"/>
            <a:ext cx="1820329" cy="7589857"/>
          </a:xfrm>
          <a:prstGeom prst="round2SameRect">
            <a:avLst>
              <a:gd name="adj1" fmla="val 14459"/>
              <a:gd name="adj2" fmla="val 0"/>
            </a:avLst>
          </a:prstGeom>
          <a:solidFill>
            <a:srgbClr val="F2BF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0"/>
          <p:cNvSpPr txBox="1">
            <a:spLocks noGrp="1"/>
          </p:cNvSpPr>
          <p:nvPr>
            <p:ph type="ctrTitle"/>
          </p:nvPr>
        </p:nvSpPr>
        <p:spPr>
          <a:xfrm>
            <a:off x="4853353" y="572756"/>
            <a:ext cx="7184571" cy="15273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5400"/>
              <a:buFont typeface="Arial"/>
              <a:buNone/>
              <a:defRPr sz="54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1366576" y="6356350"/>
            <a:ext cx="89229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a:solidFill>
                  <a:schemeClr val="lt1"/>
                </a:solidFill>
                <a:latin typeface="Arial"/>
                <a:ea typeface="Arial"/>
                <a:cs typeface="Arial"/>
                <a:sym typeface="Arial"/>
              </a:defRPr>
            </a:lvl1pPr>
            <a:lvl2pPr lvl="1" algn="l">
              <a:lnSpc>
                <a:spcPct val="100000"/>
              </a:lnSpc>
              <a:spcBef>
                <a:spcPts val="0"/>
              </a:spcBef>
              <a:spcAft>
                <a:spcPts val="0"/>
              </a:spcAft>
              <a:buSzPts val="1200"/>
              <a:buNone/>
              <a:defRPr>
                <a:latin typeface="Arial"/>
                <a:ea typeface="Arial"/>
                <a:cs typeface="Arial"/>
                <a:sym typeface="Arial"/>
              </a:defRPr>
            </a:lvl2pPr>
            <a:lvl3pPr lvl="2" algn="l">
              <a:lnSpc>
                <a:spcPct val="100000"/>
              </a:lnSpc>
              <a:spcBef>
                <a:spcPts val="0"/>
              </a:spcBef>
              <a:spcAft>
                <a:spcPts val="0"/>
              </a:spcAft>
              <a:buSzPts val="1200"/>
              <a:buNone/>
              <a:defRPr>
                <a:latin typeface="Arial"/>
                <a:ea typeface="Arial"/>
                <a:cs typeface="Arial"/>
                <a:sym typeface="Arial"/>
              </a:defRPr>
            </a:lvl3pPr>
            <a:lvl4pPr lvl="3" algn="l">
              <a:lnSpc>
                <a:spcPct val="100000"/>
              </a:lnSpc>
              <a:spcBef>
                <a:spcPts val="0"/>
              </a:spcBef>
              <a:spcAft>
                <a:spcPts val="0"/>
              </a:spcAft>
              <a:buSzPts val="1200"/>
              <a:buNone/>
              <a:defRPr>
                <a:latin typeface="Arial"/>
                <a:ea typeface="Arial"/>
                <a:cs typeface="Arial"/>
                <a:sym typeface="Arial"/>
              </a:defRPr>
            </a:lvl4pPr>
            <a:lvl5pPr lvl="4" algn="l">
              <a:lnSpc>
                <a:spcPct val="100000"/>
              </a:lnSpc>
              <a:spcBef>
                <a:spcPts val="0"/>
              </a:spcBef>
              <a:spcAft>
                <a:spcPts val="0"/>
              </a:spcAft>
              <a:buSzPts val="1200"/>
              <a:buNone/>
              <a:defRPr>
                <a:latin typeface="Arial"/>
                <a:ea typeface="Arial"/>
                <a:cs typeface="Arial"/>
                <a:sym typeface="Arial"/>
              </a:defRPr>
            </a:lvl5pPr>
            <a:lvl6pPr lvl="5" algn="l">
              <a:lnSpc>
                <a:spcPct val="100000"/>
              </a:lnSpc>
              <a:spcBef>
                <a:spcPts val="0"/>
              </a:spcBef>
              <a:spcAft>
                <a:spcPts val="0"/>
              </a:spcAft>
              <a:buSzPts val="1200"/>
              <a:buNone/>
              <a:defRPr>
                <a:latin typeface="Arial"/>
                <a:ea typeface="Arial"/>
                <a:cs typeface="Arial"/>
                <a:sym typeface="Arial"/>
              </a:defRPr>
            </a:lvl6pPr>
            <a:lvl7pPr lvl="6" algn="l">
              <a:lnSpc>
                <a:spcPct val="100000"/>
              </a:lnSpc>
              <a:spcBef>
                <a:spcPts val="0"/>
              </a:spcBef>
              <a:spcAft>
                <a:spcPts val="0"/>
              </a:spcAft>
              <a:buSzPts val="1200"/>
              <a:buNone/>
              <a:defRPr>
                <a:latin typeface="Arial"/>
                <a:ea typeface="Arial"/>
                <a:cs typeface="Arial"/>
                <a:sym typeface="Arial"/>
              </a:defRPr>
            </a:lvl7pPr>
            <a:lvl8pPr lvl="7" algn="l">
              <a:lnSpc>
                <a:spcPct val="100000"/>
              </a:lnSpc>
              <a:spcBef>
                <a:spcPts val="0"/>
              </a:spcBef>
              <a:spcAft>
                <a:spcPts val="0"/>
              </a:spcAft>
              <a:buSzPts val="1200"/>
              <a:buNone/>
              <a:defRPr>
                <a:latin typeface="Arial"/>
                <a:ea typeface="Arial"/>
                <a:cs typeface="Arial"/>
                <a:sym typeface="Arial"/>
              </a:defRPr>
            </a:lvl8pPr>
            <a:lvl9pPr lvl="8" algn="l">
              <a:lnSpc>
                <a:spcPct val="100000"/>
              </a:lnSpc>
              <a:spcBef>
                <a:spcPts val="0"/>
              </a:spcBef>
              <a:spcAft>
                <a:spcPts val="0"/>
              </a:spcAft>
              <a:buSzPts val="1200"/>
              <a:buNone/>
              <a:defRPr>
                <a:latin typeface="Arial"/>
                <a:ea typeface="Arial"/>
                <a:cs typeface="Arial"/>
                <a:sym typeface="Arial"/>
              </a:defRPr>
            </a:lvl9pPr>
          </a:lstStyle>
          <a:p>
            <a:endParaRPr/>
          </a:p>
        </p:txBody>
      </p:sp>
      <p:pic>
        <p:nvPicPr>
          <p:cNvPr id="70" name="Google Shape;70;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2096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5.png"/><Relationship Id="rId4" Type="http://schemas.openxmlformats.org/officeDocument/2006/relationships/slideLayout" Target="../slideLayouts/slideLayout2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84" r:id="rId3"/>
    <p:sldLayoutId id="2147483685" r:id="rId4"/>
    <p:sldLayoutId id="2147483692" r:id="rId5"/>
    <p:sldLayoutId id="2147483676" r:id="rId6"/>
    <p:sldLayoutId id="2147483677" r:id="rId7"/>
    <p:sldLayoutId id="2147483682" r:id="rId8"/>
    <p:sldLayoutId id="2147483681" r:id="rId9"/>
    <p:sldLayoutId id="2147483683" r:id="rId10"/>
    <p:sldLayoutId id="2147483656" r:id="rId11"/>
    <p:sldLayoutId id="2147483678" r:id="rId12"/>
    <p:sldLayoutId id="2147483661" r:id="rId13"/>
    <p:sldLayoutId id="2147483657" r:id="rId14"/>
    <p:sldLayoutId id="2147483686" r:id="rId15"/>
    <p:sldLayoutId id="2147483679" r:id="rId16"/>
    <p:sldLayoutId id="2147483687" r:id="rId17"/>
    <p:sldLayoutId id="2147483680" r:id="rId18"/>
    <p:sldLayoutId id="2147483688" r:id="rId19"/>
    <p:sldLayoutId id="2147483694" r:id="rId20"/>
    <p:sldLayoutId id="2147483695" r:id="rId21"/>
    <p:sldLayoutId id="2147483696" r:id="rId22"/>
    <p:sldLayoutId id="2147483697" r:id="rId23"/>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0" y="6176963"/>
            <a:ext cx="12192000" cy="681037"/>
          </a:xfrm>
          <a:prstGeom prst="rect">
            <a:avLst/>
          </a:prstGeom>
          <a:solidFill>
            <a:srgbClr val="1D48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8"/>
          <p:cNvSpPr txBox="1">
            <a:spLocks noGrp="1"/>
          </p:cNvSpPr>
          <p:nvPr>
            <p:ph type="title"/>
          </p:nvPr>
        </p:nvSpPr>
        <p:spPr>
          <a:xfrm>
            <a:off x="838200" y="365126"/>
            <a:ext cx="10515600" cy="9612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838200" y="1825625"/>
            <a:ext cx="10515600" cy="406270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2pPr>
            <a:lvl3pPr marL="1371600" marR="0" lvl="2" indent="-355600" algn="l" rtl="0">
              <a:lnSpc>
                <a:spcPct val="90000"/>
              </a:lnSpc>
              <a:spcBef>
                <a:spcPts val="5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87950" y="6325438"/>
            <a:ext cx="417848" cy="384100"/>
          </a:xfrm>
          <a:prstGeom prst="rect">
            <a:avLst/>
          </a:prstGeom>
          <a:noFill/>
          <a:ln>
            <a:noFill/>
          </a:ln>
        </p:spPr>
      </p:pic>
      <p:sp>
        <p:nvSpPr>
          <p:cNvPr id="15" name="Google Shape;15;p8"/>
          <p:cNvSpPr txBox="1">
            <a:spLocks noGrp="1"/>
          </p:cNvSpPr>
          <p:nvPr>
            <p:ph type="ftr" idx="11"/>
          </p:nvPr>
        </p:nvSpPr>
        <p:spPr>
          <a:xfrm>
            <a:off x="1366576" y="6356350"/>
            <a:ext cx="8922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specialeducation/pd-ta/defaul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specialeducation/pd-ta/defaul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e.mass.edu/sfss/prof-de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oe.mass.edu/pd/paraeducator/defaul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sfs/?section=opportunit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oe.mass.edu/sfs/?section=famil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csn.org/training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eventbrite.com/e/human-centered-leadership-foundational-module-tickets-1787152724909?aff=oddtdtcrea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instruction/prism/default.html" TargetMode="External"/><Relationship Id="rId2" Type="http://schemas.openxmlformats.org/officeDocument/2006/relationships/hyperlink" Target="https://www.doe.mass.edu/instruction/ela/tuto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urldefense.com/v3/__https:/nceo.info/Resources/publications/OnlinePubs/report406/default.html__;!!CUhgQOZqV7M!mqdY8tZ4HNLO3qD8jMvoR2V-8nYsd8wL4AQ9DY7JX2ENGhHAV4tqF1Vj6PiX6tID56ZyHLzxzaw8kezv4BKlrgJuQnw$"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urldefense.com/v3/__https:/nceo.info/Resources/publications/OnlinePubs/report415/default.html__;!!CUhgQOZqV7M!mqdY8tZ4HNLO3qD8jMvoR2V-8nYsd8wL4AQ9DY7JX2ENGhHAV4tqF1Vj6PiX6tID56ZyHLzxzaw8kezv4BKlhTwr9mU$" TargetMode="External"/><Relationship Id="rId2" Type="http://schemas.openxmlformats.org/officeDocument/2006/relationships/hyperlink" Target="https://urldefense.com/v3/__https:/nceo.info/Resources/publications/OnlinePubs/report406/default.html__;!!CUhgQOZqV7M!mqdY8tZ4HNLO3qD8jMvoR2V-8nYsd8wL4AQ9DY7JX2ENGhHAV4tqF1Vj6PiX6tID56ZyHLzxzaw8kezv4BKlrgJuQnw$"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psm/resources/tfm-toolkit.docx" TargetMode="External"/><Relationship Id="rId2" Type="http://schemas.openxmlformats.org/officeDocument/2006/relationships/hyperlink" Target="https://www.doe.mass.edu/mcas/alt/essa/participation-tool.pdf"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us02web.zoom.us/webinar/register/WN_PU0FvUW0QJiD-WL-UMNIHA"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doe.mass.edu/lawsregs/603cmr10.html?section=07" TargetMode="External"/><Relationship Id="rId2" Type="http://schemas.openxmlformats.org/officeDocument/2006/relationships/hyperlink" Target="https://malegislature.gov/Laws/GeneralLaws/PartI/TitleXII/Chapter71b/Section5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doe.mass.edu/finance/circuitbreaker/liaison.html" TargetMode="External"/><Relationship Id="rId2" Type="http://schemas.openxmlformats.org/officeDocument/2006/relationships/hyperlink" Target="https://www.doe.mass.edu/lawsregs/603cmr10.html?section=0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assgov.service-now.com/pqa?id=eoe_item_form&amp;sys_id=f782707e1b1d34504cf83112cd4bcbeb" TargetMode="External"/><Relationship Id="rId2" Type="http://schemas.openxmlformats.org/officeDocument/2006/relationships/hyperlink" Target="https://maosd.formstack.com/forms/individual_price_authorization_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www.doe.mass.edu/finance/schoolchoice/calculator.xlsm"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doe.mass.edu/sfs/mv/datacollection.html"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s://www.doe.mass.edu/finance/circuitbreaker/claim-system/training-modules.docx" TargetMode="External"/><Relationship Id="rId2" Type="http://schemas.openxmlformats.org/officeDocument/2006/relationships/hyperlink" Target="https://www.youtube.com/playlist?list=PLTuqmiQ9ssqvmkXmEB40TQWgSSWCN0p_r"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doe.mass.edu/finance/circuitbreaker/default.html"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Data@mas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ideafiscal@mass.gov" TargetMode="External"/><Relationship Id="rId5" Type="http://schemas.openxmlformats.org/officeDocument/2006/relationships/hyperlink" Target="mailto:specialeducation@mass.gov" TargetMode="External"/><Relationship Id="rId4" Type="http://schemas.openxmlformats.org/officeDocument/2006/relationships/hyperlink" Target="https://www.doe.mass.edu/infoservices/data/diradmin/list.asp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grants/2026/02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873824"/>
            <a:ext cx="11693588" cy="2560638"/>
          </a:xfrm>
        </p:spPr>
        <p:txBody>
          <a:bodyPr>
            <a:normAutofit/>
          </a:bodyPr>
          <a:lstStyle/>
          <a:p>
            <a:r>
              <a:rPr lang="en-US" sz="4400" dirty="0">
                <a:latin typeface="Arial"/>
                <a:cs typeface="Arial"/>
              </a:rPr>
              <a:t>Special Education Leaders' Meeting</a:t>
            </a:r>
            <a:br>
              <a:rPr lang="en-US" sz="4400" dirty="0">
                <a:latin typeface="Arial"/>
                <a:cs typeface="Arial"/>
              </a:rPr>
            </a:br>
            <a:r>
              <a:rPr lang="en-US" sz="4400" dirty="0">
                <a:latin typeface="Arial"/>
                <a:cs typeface="Arial"/>
              </a:rPr>
              <a:t>November 7, 2025</a:t>
            </a:r>
            <a:endParaRPr lang="en-US" sz="4400" dirty="0"/>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0174-534F-B74C-AD06-8C3CBB81E64C}"/>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AC39258-6B7A-5E9C-DDEB-7BF35AA37D7B}"/>
              </a:ext>
            </a:extLst>
          </p:cNvPr>
          <p:cNvSpPr>
            <a:spLocks noGrp="1"/>
          </p:cNvSpPr>
          <p:nvPr>
            <p:ph type="title" idx="4294967295"/>
          </p:nvPr>
        </p:nvSpPr>
        <p:spPr>
          <a:xfrm>
            <a:off x="7065963" y="2160588"/>
            <a:ext cx="3979862" cy="2557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Special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Year at a Glance</a:t>
            </a:r>
          </a:p>
        </p:txBody>
      </p:sp>
      <p:pic>
        <p:nvPicPr>
          <p:cNvPr id="10" name="Picture 9" descr="Red marker on a calendar">
            <a:extLst>
              <a:ext uri="{FF2B5EF4-FFF2-40B4-BE49-F238E27FC236}">
                <a16:creationId xmlns:a16="http://schemas.microsoft.com/office/drawing/2014/main" id="{DBBB87D6-7742-F246-8D94-03E02B8B60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7377" y="1269148"/>
            <a:ext cx="4468586" cy="4537417"/>
          </a:xfrm>
          <a:prstGeom prst="rect">
            <a:avLst/>
          </a:prstGeom>
        </p:spPr>
      </p:pic>
      <p:sp>
        <p:nvSpPr>
          <p:cNvPr id="4" name="Slide Number Placeholder 3">
            <a:extLst>
              <a:ext uri="{FF2B5EF4-FFF2-40B4-BE49-F238E27FC236}">
                <a16:creationId xmlns:a16="http://schemas.microsoft.com/office/drawing/2014/main" id="{36DACA43-8ECE-6C25-2309-16285DF77C19}"/>
              </a:ext>
            </a:extLst>
          </p:cNvPr>
          <p:cNvSpPr>
            <a:spLocks noGrp="1"/>
          </p:cNvSpPr>
          <p:nvPr>
            <p:ph type="sldNum" sz="quarter" idx="12"/>
          </p:nvPr>
        </p:nvSpPr>
        <p:spPr/>
        <p:txBody>
          <a:bodyPr/>
          <a:lstStyle/>
          <a:p>
            <a:fld id="{68A8D22E-6BC5-9E47-900C-2BB94685D9F5}" type="slidenum">
              <a:rPr lang="en-US" dirty="0" smtClean="0"/>
              <a:t>10</a:t>
            </a:fld>
            <a:endParaRPr lang="en-US"/>
          </a:p>
        </p:txBody>
      </p:sp>
    </p:spTree>
    <p:extLst>
      <p:ext uri="{BB962C8B-B14F-4D97-AF65-F5344CB8AC3E}">
        <p14:creationId xmlns:p14="http://schemas.microsoft.com/office/powerpoint/2010/main" val="356892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normAutofit/>
          </a:bodyPr>
          <a:lstStyle/>
          <a:p>
            <a:pPr>
              <a:spcAft>
                <a:spcPts val="2400"/>
              </a:spcAft>
            </a:pPr>
            <a:r>
              <a:rPr lang="en-US" sz="4000"/>
              <a:t>Educator High Quality Professional Development (HQPD)</a:t>
            </a:r>
            <a:br>
              <a:rPr lang="en-US" sz="4000"/>
            </a:br>
            <a:endParaRPr lang="en-US" sz="4000" b="1">
              <a:latin typeface="Segoe SemiBold"/>
            </a:endParaRPr>
          </a:p>
        </p:txBody>
      </p:sp>
      <p:sp>
        <p:nvSpPr>
          <p:cNvPr id="3" name="Subtitle 2"/>
          <p:cNvSpPr>
            <a:spLocks noGrp="1"/>
          </p:cNvSpPr>
          <p:nvPr>
            <p:ph type="subTitle" idx="1"/>
          </p:nvPr>
        </p:nvSpPr>
        <p:spPr>
          <a:xfrm>
            <a:off x="5417389" y="4565311"/>
            <a:ext cx="6659592" cy="826214"/>
          </a:xfrm>
        </p:spPr>
        <p:txBody>
          <a:bodyPr vert="horz" lIns="91440" tIns="45720" rIns="91440" bIns="45720" rtlCol="0" anchor="t">
            <a:normAutofit/>
          </a:bodyPr>
          <a:lstStyle/>
          <a:p>
            <a:r>
              <a:rPr lang="en-US"/>
              <a:t>Special Education PD Catalog – 2025 </a:t>
            </a:r>
          </a:p>
          <a:p>
            <a:endParaRPr lang="en-US" altLang="zh-CN">
              <a:solidFill>
                <a:schemeClr val="tx1">
                  <a:lumMod val="50000"/>
                </a:schemeClr>
              </a:solidFill>
              <a:latin typeface="Segoe"/>
              <a:ea typeface="等线"/>
            </a:endParaRPr>
          </a:p>
        </p:txBody>
      </p:sp>
    </p:spTree>
    <p:extLst>
      <p:ext uri="{BB962C8B-B14F-4D97-AF65-F5344CB8AC3E}">
        <p14:creationId xmlns:p14="http://schemas.microsoft.com/office/powerpoint/2010/main" val="205897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E3B91-62E4-C704-390A-E166EF11C794}"/>
              </a:ext>
            </a:extLst>
          </p:cNvPr>
          <p:cNvSpPr>
            <a:spLocks noGrp="1"/>
          </p:cNvSpPr>
          <p:nvPr>
            <p:ph type="title"/>
          </p:nvPr>
        </p:nvSpPr>
        <p:spPr/>
        <p:txBody>
          <a:bodyPr/>
          <a:lstStyle/>
          <a:p>
            <a:r>
              <a:rPr lang="en-US"/>
              <a:t>How to access the DESE PD Page? </a:t>
            </a:r>
          </a:p>
        </p:txBody>
      </p:sp>
      <p:pic>
        <p:nvPicPr>
          <p:cNvPr id="5" name="Content Placeholder 4" descr="Pop-out box for contact information for DESE sponsered PD Offerings, with an arrow pointing to circled contact information for Office of Special Education Planning and Policy">
            <a:extLst>
              <a:ext uri="{FF2B5EF4-FFF2-40B4-BE49-F238E27FC236}">
                <a16:creationId xmlns:a16="http://schemas.microsoft.com/office/drawing/2014/main" id="{58DB47D2-9E56-CA32-6A00-A446EFC096C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81328" y="1608306"/>
            <a:ext cx="9312354" cy="2684835"/>
          </a:xfrm>
        </p:spPr>
      </p:pic>
      <p:pic>
        <p:nvPicPr>
          <p:cNvPr id="9" name="Picture 8" descr="Office of Special Education Planning and Policy contact information&#10;Specialeducation@doe.mass.edu&#10;781-338-3375">
            <a:extLst>
              <a:ext uri="{FF2B5EF4-FFF2-40B4-BE49-F238E27FC236}">
                <a16:creationId xmlns:a16="http://schemas.microsoft.com/office/drawing/2014/main" id="{4D5A1EE9-8618-B51F-0962-0DF5C8F718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5967" y="3618707"/>
            <a:ext cx="6433224" cy="2684836"/>
          </a:xfrm>
          <a:prstGeom prst="rect">
            <a:avLst/>
          </a:prstGeom>
        </p:spPr>
      </p:pic>
      <p:sp>
        <p:nvSpPr>
          <p:cNvPr id="11" name="Oval 10">
            <a:extLst>
              <a:ext uri="{FF2B5EF4-FFF2-40B4-BE49-F238E27FC236}">
                <a16:creationId xmlns:a16="http://schemas.microsoft.com/office/drawing/2014/main" id="{9AFD9DDA-5AB3-E2CD-4679-14E163D1B910}"/>
              </a:ext>
              <a:ext uri="{C183D7F6-B498-43B3-948B-1728B52AA6E4}">
                <adec:decorative xmlns:adec="http://schemas.microsoft.com/office/drawing/2017/decorative" val="1"/>
              </a:ext>
            </a:extLst>
          </p:cNvPr>
          <p:cNvSpPr/>
          <p:nvPr/>
        </p:nvSpPr>
        <p:spPr>
          <a:xfrm>
            <a:off x="4721157" y="4075618"/>
            <a:ext cx="3054486" cy="626084"/>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a:solidFill>
                <a:schemeClr val="tx1">
                  <a:alpha val="95000"/>
                </a:schemeClr>
              </a:solidFill>
            </a:endParaRPr>
          </a:p>
        </p:txBody>
      </p:sp>
      <p:cxnSp>
        <p:nvCxnSpPr>
          <p:cNvPr id="13" name="Straight Arrow Connector 12">
            <a:extLst>
              <a:ext uri="{FF2B5EF4-FFF2-40B4-BE49-F238E27FC236}">
                <a16:creationId xmlns:a16="http://schemas.microsoft.com/office/drawing/2014/main" id="{9D061D97-1064-9CA6-5B6E-BBA34CF48BBC}"/>
              </a:ext>
              <a:ext uri="{C183D7F6-B498-43B3-948B-1728B52AA6E4}">
                <adec:decorative xmlns:adec="http://schemas.microsoft.com/office/drawing/2017/decorative" val="1"/>
              </a:ext>
            </a:extLst>
          </p:cNvPr>
          <p:cNvCxnSpPr/>
          <p:nvPr/>
        </p:nvCxnSpPr>
        <p:spPr>
          <a:xfrm>
            <a:off x="3255523" y="1913106"/>
            <a:ext cx="2457856" cy="211414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3591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fontScale="90000"/>
          </a:bodyPr>
          <a:lstStyle/>
          <a:p>
            <a:r>
              <a:rPr lang="en-US">
                <a:hlinkClick r:id="rId3"/>
              </a:rPr>
              <a:t>New PD Webpage </a:t>
            </a:r>
            <a:r>
              <a:rPr lang="en-US"/>
              <a:t>for Special Education</a:t>
            </a:r>
            <a:br>
              <a:rPr lang="en-US"/>
            </a:br>
            <a:endParaRPr lang="en-US"/>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218001" y="1469570"/>
            <a:ext cx="11163982" cy="4210979"/>
          </a:xfrm>
        </p:spPr>
        <p:txBody>
          <a:bodyPr vert="horz" lIns="91440" tIns="45720" rIns="91440" bIns="45720" rtlCol="0" anchor="t">
            <a:normAutofit/>
          </a:bodyPr>
          <a:lstStyle/>
          <a:p>
            <a:pPr marL="0" indent="0">
              <a:buNone/>
            </a:pPr>
            <a:endParaRPr lang="en-US"/>
          </a:p>
          <a:p>
            <a:pPr>
              <a:buFont typeface="Wingdings" panose="05000000000000000000" pitchFamily="2" charset="2"/>
              <a:buChar char="Ø"/>
            </a:pPr>
            <a:r>
              <a:rPr lang="en-US"/>
              <a:t>PD Offers are available on the Special Education - Educator Professional Development &amp; Technical Assistance webpage. </a:t>
            </a:r>
          </a:p>
          <a:p>
            <a:pPr>
              <a:buFont typeface="Wingdings" panose="05000000000000000000" pitchFamily="2" charset="2"/>
              <a:buChar char="Ø"/>
            </a:pPr>
            <a:endParaRPr lang="en-US"/>
          </a:p>
          <a:p>
            <a:pPr marL="0" indent="0">
              <a:buNone/>
            </a:pPr>
            <a:endParaRPr lang="en-US"/>
          </a:p>
        </p:txBody>
      </p:sp>
      <p:pic>
        <p:nvPicPr>
          <p:cNvPr id="5" name="Picture 4" descr="Screenshot of SEPP webpage with PD offerings circled">
            <a:extLst>
              <a:ext uri="{FF2B5EF4-FFF2-40B4-BE49-F238E27FC236}">
                <a16:creationId xmlns:a16="http://schemas.microsoft.com/office/drawing/2014/main" id="{7B6EDBEC-7973-93E6-4E19-07CAB8987732}"/>
              </a:ext>
            </a:extLst>
          </p:cNvPr>
          <p:cNvPicPr>
            <a:picLocks noChangeAspect="1"/>
          </p:cNvPicPr>
          <p:nvPr/>
        </p:nvPicPr>
        <p:blipFill>
          <a:blip r:embed="rId4"/>
          <a:stretch>
            <a:fillRect/>
          </a:stretch>
        </p:blipFill>
        <p:spPr>
          <a:xfrm>
            <a:off x="631371" y="3222172"/>
            <a:ext cx="10668000" cy="3179000"/>
          </a:xfrm>
          <a:prstGeom prst="rect">
            <a:avLst/>
          </a:prstGeom>
        </p:spPr>
      </p:pic>
      <p:sp>
        <p:nvSpPr>
          <p:cNvPr id="21" name="Oval 20">
            <a:extLst>
              <a:ext uri="{FF2B5EF4-FFF2-40B4-BE49-F238E27FC236}">
                <a16:creationId xmlns:a16="http://schemas.microsoft.com/office/drawing/2014/main" id="{FDAD5404-A74B-0000-830C-3BFAE86A3E3D}"/>
              </a:ext>
              <a:ext uri="{C183D7F6-B498-43B3-948B-1728B52AA6E4}">
                <adec:decorative xmlns:adec="http://schemas.microsoft.com/office/drawing/2017/decorative" val="1"/>
              </a:ext>
            </a:extLst>
          </p:cNvPr>
          <p:cNvSpPr/>
          <p:nvPr/>
        </p:nvSpPr>
        <p:spPr>
          <a:xfrm>
            <a:off x="4713514" y="3581400"/>
            <a:ext cx="5050972" cy="25037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65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087F1-2887-D81C-6FC9-EEC35A9D97A2}"/>
              </a:ext>
            </a:extLst>
          </p:cNvPr>
          <p:cNvSpPr>
            <a:spLocks noGrp="1"/>
          </p:cNvSpPr>
          <p:nvPr>
            <p:ph type="title"/>
          </p:nvPr>
        </p:nvSpPr>
        <p:spPr/>
        <p:txBody>
          <a:bodyPr>
            <a:noAutofit/>
          </a:bodyPr>
          <a:lstStyle/>
          <a:p>
            <a:r>
              <a:rPr lang="en-US" sz="4000" b="1">
                <a:latin typeface="Arial"/>
                <a:cs typeface="Segoe UI Semibold"/>
              </a:rPr>
              <a:t>Special Education PD Offers for 2025-2026 School </a:t>
            </a:r>
            <a:r>
              <a:rPr lang="en-US" sz="4000">
                <a:latin typeface="Arial"/>
                <a:cs typeface="Segoe UI Semibold"/>
              </a:rPr>
              <a:t>Year- Coming soon </a:t>
            </a:r>
            <a:endParaRPr lang="en-US" sz="4000"/>
          </a:p>
        </p:txBody>
      </p:sp>
      <p:sp>
        <p:nvSpPr>
          <p:cNvPr id="2" name="Content Placeholder 1">
            <a:extLst>
              <a:ext uri="{FF2B5EF4-FFF2-40B4-BE49-F238E27FC236}">
                <a16:creationId xmlns:a16="http://schemas.microsoft.com/office/drawing/2014/main" id="{9A79E4AF-123C-B49D-3E09-119D13B66A6A}"/>
              </a:ext>
            </a:extLst>
          </p:cNvPr>
          <p:cNvSpPr>
            <a:spLocks noGrp="1"/>
          </p:cNvSpPr>
          <p:nvPr>
            <p:ph idx="1"/>
          </p:nvPr>
        </p:nvSpPr>
        <p:spPr/>
        <p:txBody>
          <a:bodyPr>
            <a:normAutofit/>
          </a:bodyPr>
          <a:lstStyle/>
          <a:p>
            <a:r>
              <a:rPr lang="en-US">
                <a:hlinkClick r:id="rId3"/>
              </a:rPr>
              <a:t>IEP Team Leader Institute </a:t>
            </a:r>
          </a:p>
          <a:p>
            <a:r>
              <a:rPr lang="en-US">
                <a:hlinkClick r:id="rId3"/>
              </a:rPr>
              <a:t>Special Education Directors Institute </a:t>
            </a:r>
            <a:endParaRPr lang="en-US"/>
          </a:p>
          <a:p>
            <a:r>
              <a:rPr lang="en-US" u="sng">
                <a:hlinkClick r:id="rId3"/>
              </a:rPr>
              <a:t>Early Childhood Institute </a:t>
            </a:r>
            <a:endParaRPr lang="en-US"/>
          </a:p>
          <a:p>
            <a:r>
              <a:rPr lang="en-US" u="sng">
                <a:hlinkClick r:id="rId3"/>
              </a:rPr>
              <a:t>Inclusive Leadership Academy for General and Special Education Administrators</a:t>
            </a:r>
            <a:endParaRPr lang="en-US"/>
          </a:p>
        </p:txBody>
      </p:sp>
    </p:spTree>
    <p:extLst>
      <p:ext uri="{BB962C8B-B14F-4D97-AF65-F5344CB8AC3E}">
        <p14:creationId xmlns:p14="http://schemas.microsoft.com/office/powerpoint/2010/main" val="116496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55049-D2D7-EAE4-360C-2A969E644E93}"/>
              </a:ext>
            </a:extLst>
          </p:cNvPr>
          <p:cNvSpPr>
            <a:spLocks noGrp="1"/>
          </p:cNvSpPr>
          <p:nvPr>
            <p:ph type="title"/>
          </p:nvPr>
        </p:nvSpPr>
        <p:spPr>
          <a:xfrm>
            <a:off x="173179" y="308699"/>
            <a:ext cx="11468100" cy="861002"/>
          </a:xfrm>
        </p:spPr>
        <p:txBody>
          <a:bodyPr>
            <a:normAutofit fontScale="90000"/>
          </a:bodyPr>
          <a:lstStyle/>
          <a:p>
            <a:r>
              <a:rPr lang="en-US" b="1"/>
              <a:t>Center for School and District Partnership; Office of Effective Partnerships &amp; Impact</a:t>
            </a:r>
            <a:endParaRPr lang="en-US"/>
          </a:p>
        </p:txBody>
      </p:sp>
      <p:sp>
        <p:nvSpPr>
          <p:cNvPr id="2" name="Content Placeholder 1">
            <a:extLst>
              <a:ext uri="{FF2B5EF4-FFF2-40B4-BE49-F238E27FC236}">
                <a16:creationId xmlns:a16="http://schemas.microsoft.com/office/drawing/2014/main" id="{6C74973A-0968-2E54-3843-01847A29A968}"/>
              </a:ext>
            </a:extLst>
          </p:cNvPr>
          <p:cNvSpPr>
            <a:spLocks noGrp="1"/>
          </p:cNvSpPr>
          <p:nvPr>
            <p:ph idx="1"/>
          </p:nvPr>
        </p:nvSpPr>
        <p:spPr/>
        <p:txBody>
          <a:bodyPr>
            <a:normAutofit/>
          </a:bodyPr>
          <a:lstStyle/>
          <a:p>
            <a:pPr marL="0" indent="0">
              <a:buNone/>
            </a:pPr>
            <a:endParaRPr lang="en-US"/>
          </a:p>
          <a:p>
            <a:pPr lvl="0"/>
            <a:r>
              <a:rPr lang="en-US"/>
              <a:t>Resource Allocation &amp; Scheduling Networks: </a:t>
            </a:r>
            <a:r>
              <a:rPr lang="en-US" u="sng">
                <a:hlinkClick r:id="rId3"/>
              </a:rPr>
              <a:t>https://www.doe.mass.edu/sfss/prof-dev/</a:t>
            </a:r>
            <a:endParaRPr lang="en-US"/>
          </a:p>
          <a:p>
            <a:pPr lvl="0"/>
            <a:r>
              <a:rPr lang="en-US"/>
              <a:t>Inclusion &amp; Access Networks: </a:t>
            </a:r>
            <a:r>
              <a:rPr lang="en-US" u="sng">
                <a:hlinkClick r:id="rId3"/>
              </a:rPr>
              <a:t>https://www.doe.mass.edu/sfss/prof-dev/</a:t>
            </a:r>
            <a:endParaRPr lang="en-US"/>
          </a:p>
          <a:p>
            <a:pPr lvl="0"/>
            <a:r>
              <a:rPr lang="en-US"/>
              <a:t>Student Support Academy: </a:t>
            </a:r>
            <a:r>
              <a:rPr lang="en-US" u="sng">
                <a:hlinkClick r:id="rId3"/>
              </a:rPr>
              <a:t>https://www.doe.mass.edu/sfss/prof-dev/</a:t>
            </a:r>
            <a:endParaRPr lang="en-US"/>
          </a:p>
          <a:p>
            <a:pPr lvl="0"/>
            <a:r>
              <a:rPr lang="en-US"/>
              <a:t>Paraeducator E-Learning Modules: </a:t>
            </a:r>
            <a:r>
              <a:rPr lang="en-US" u="sng">
                <a:hlinkClick r:id="rId4"/>
              </a:rPr>
              <a:t>https://www.doe.mass.edu/pd/paraeducator/default.html</a:t>
            </a:r>
            <a:endParaRPr lang="en-US"/>
          </a:p>
          <a:p>
            <a:pPr marL="0" indent="0">
              <a:buNone/>
            </a:pPr>
            <a:endParaRPr lang="en-US"/>
          </a:p>
        </p:txBody>
      </p:sp>
    </p:spTree>
    <p:extLst>
      <p:ext uri="{BB962C8B-B14F-4D97-AF65-F5344CB8AC3E}">
        <p14:creationId xmlns:p14="http://schemas.microsoft.com/office/powerpoint/2010/main" val="95695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1CCC386-098A-CD77-BCD5-D37BF0E9AD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B4097F-5902-E415-CCDB-D8F7EC243449}"/>
              </a:ext>
            </a:extLst>
          </p:cNvPr>
          <p:cNvSpPr>
            <a:spLocks noGrp="1"/>
          </p:cNvSpPr>
          <p:nvPr>
            <p:ph type="title"/>
          </p:nvPr>
        </p:nvSpPr>
        <p:spPr/>
        <p:txBody>
          <a:bodyPr>
            <a:normAutofit fontScale="90000"/>
          </a:bodyPr>
          <a:lstStyle/>
          <a:p>
            <a:r>
              <a:rPr lang="en-US" b="1"/>
              <a:t>Other IDEA Funded Projects – Continued  </a:t>
            </a:r>
          </a:p>
        </p:txBody>
      </p:sp>
      <p:sp>
        <p:nvSpPr>
          <p:cNvPr id="2" name="Content Placeholder 1">
            <a:extLst>
              <a:ext uri="{FF2B5EF4-FFF2-40B4-BE49-F238E27FC236}">
                <a16:creationId xmlns:a16="http://schemas.microsoft.com/office/drawing/2014/main" id="{0C05AD8C-21E7-34A2-94E5-9E93D6A9C2F4}"/>
              </a:ext>
            </a:extLst>
          </p:cNvPr>
          <p:cNvSpPr>
            <a:spLocks noGrp="1"/>
          </p:cNvSpPr>
          <p:nvPr>
            <p:ph idx="1"/>
          </p:nvPr>
        </p:nvSpPr>
        <p:spPr/>
        <p:txBody>
          <a:bodyPr>
            <a:normAutofit/>
          </a:bodyPr>
          <a:lstStyle/>
          <a:p>
            <a:pPr marL="0" indent="0">
              <a:buNone/>
            </a:pPr>
            <a:r>
              <a:rPr lang="en-US"/>
              <a:t>Programs and Related Initiatives:</a:t>
            </a:r>
          </a:p>
          <a:p>
            <a:pPr marL="0" indent="0">
              <a:buNone/>
            </a:pPr>
            <a:r>
              <a:rPr lang="en-US" u="sng">
                <a:hlinkClick r:id="rId3"/>
              </a:rPr>
              <a:t>Additional Learning Opportunities</a:t>
            </a:r>
            <a:endParaRPr lang="en-US"/>
          </a:p>
          <a:p>
            <a:pPr marL="0" indent="0">
              <a:buNone/>
            </a:pPr>
            <a:r>
              <a:rPr lang="en-US" u="sng">
                <a:hlinkClick r:id="rId4"/>
              </a:rPr>
              <a:t>Family Engagement</a:t>
            </a:r>
            <a:endParaRPr lang="en-US"/>
          </a:p>
          <a:p>
            <a:pPr marL="0" indent="0">
              <a:buNone/>
            </a:pPr>
            <a:endParaRPr lang="en-US"/>
          </a:p>
        </p:txBody>
      </p:sp>
    </p:spTree>
    <p:extLst>
      <p:ext uri="{BB962C8B-B14F-4D97-AF65-F5344CB8AC3E}">
        <p14:creationId xmlns:p14="http://schemas.microsoft.com/office/powerpoint/2010/main" val="301225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179" y="308699"/>
            <a:ext cx="11944350" cy="861002"/>
          </a:xfrm>
        </p:spPr>
        <p:txBody>
          <a:bodyPr vert="horz" lIns="91440" tIns="45720" rIns="91440" bIns="45720" rtlCol="0" anchor="ctr">
            <a:noAutofit/>
          </a:bodyPr>
          <a:lstStyle/>
          <a:p>
            <a:r>
              <a:rPr lang="en-US" sz="3200">
                <a:solidFill>
                  <a:schemeClr val="bg1"/>
                </a:solidFill>
                <a:latin typeface="Arial"/>
                <a:cs typeface="Arial"/>
              </a:rPr>
              <a:t>Federation for Children with Special Needs</a:t>
            </a:r>
            <a:r>
              <a:rPr lang="en-US" sz="3200">
                <a:latin typeface="Arial"/>
                <a:cs typeface="Arial"/>
              </a:rPr>
              <a:t> Professional Development </a:t>
            </a:r>
          </a:p>
        </p:txBody>
      </p:sp>
      <p:sp>
        <p:nvSpPr>
          <p:cNvPr id="3" name="Content Placeholder 2"/>
          <p:cNvSpPr>
            <a:spLocks noGrp="1"/>
          </p:cNvSpPr>
          <p:nvPr>
            <p:ph idx="1"/>
          </p:nvPr>
        </p:nvSpPr>
        <p:spPr/>
        <p:txBody>
          <a:bodyPr vert="horz" lIns="91440" tIns="45720" rIns="91440" bIns="45720" rtlCol="0" anchor="t">
            <a:noAutofit/>
          </a:bodyPr>
          <a:lstStyle/>
          <a:p>
            <a:r>
              <a:rPr lang="en-US">
                <a:latin typeface="Arial"/>
                <a:cs typeface="Arial"/>
              </a:rPr>
              <a:t>Federation for Children with Special Needs (FCSN) offers PD opportunities, including IEP trainings throughout the year.  </a:t>
            </a:r>
          </a:p>
          <a:p>
            <a:r>
              <a:rPr lang="en-US">
                <a:latin typeface="Arial"/>
                <a:cs typeface="Arial"/>
              </a:rPr>
              <a:t>FCSN has an event calendar </a:t>
            </a:r>
            <a:r>
              <a:rPr lang="en-US">
                <a:latin typeface="Arial"/>
                <a:cs typeface="Arial"/>
                <a:hlinkClick r:id="rId3"/>
              </a:rPr>
              <a:t>here</a:t>
            </a:r>
            <a:r>
              <a:rPr lang="en-US">
                <a:latin typeface="Arial"/>
                <a:cs typeface="Arial"/>
              </a:rPr>
              <a:t> </a:t>
            </a:r>
          </a:p>
          <a:p>
            <a:r>
              <a:rPr lang="en-US">
                <a:latin typeface="Arial"/>
                <a:cs typeface="Arial"/>
              </a:rPr>
              <a:t>You will find PD information at </a:t>
            </a:r>
            <a:r>
              <a:rPr lang="en-US" u="sng">
                <a:latin typeface="Arial"/>
                <a:cs typeface="Arial"/>
                <a:hlinkClick r:id="rId3" tooltip="https://fcsn.org/trainings/"/>
              </a:rPr>
              <a:t>https://fcsn.org/trainings/</a:t>
            </a:r>
            <a:endParaRPr lang="en-US" u="sng">
              <a:latin typeface="Arial"/>
              <a:cs typeface="Arial"/>
            </a:endParaRPr>
          </a:p>
          <a:p>
            <a:endParaRPr lang="en-US" sz="1800"/>
          </a:p>
          <a:p>
            <a:pPr marL="457200" indent="-457200">
              <a:buFont typeface="Arial"/>
              <a:buChar char="•"/>
              <a:tabLst>
                <a:tab pos="2286000" algn="l"/>
              </a:tabLst>
            </a:pPr>
            <a:endParaRPr lang="en-US">
              <a:latin typeface="Segoe UI"/>
              <a:cs typeface="Segoe U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00828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2AA-30EE-351B-DDA9-8C749BE6EFD0}"/>
              </a:ext>
            </a:extLst>
          </p:cNvPr>
          <p:cNvSpPr>
            <a:spLocks noGrp="1"/>
          </p:cNvSpPr>
          <p:nvPr>
            <p:ph type="title"/>
          </p:nvPr>
        </p:nvSpPr>
        <p:spPr/>
        <p:txBody>
          <a:bodyPr/>
          <a:lstStyle/>
          <a:p>
            <a:r>
              <a:rPr lang="en-US" b="0"/>
              <a:t>2025 Early Childhood Convenings</a:t>
            </a:r>
            <a:endParaRPr lang="en-US"/>
          </a:p>
        </p:txBody>
      </p:sp>
      <p:graphicFrame>
        <p:nvGraphicFramePr>
          <p:cNvPr id="6" name="Google Shape;151;g3452b2d990e_0_0" descr="Chart of Yearly Schedule&#10;October 15 at 11:30-1pm&#10;January 22 at 10-11:30am&#10;March 24 at 1-2:30pm">
            <a:extLst>
              <a:ext uri="{FF2B5EF4-FFF2-40B4-BE49-F238E27FC236}">
                <a16:creationId xmlns:a16="http://schemas.microsoft.com/office/drawing/2014/main" id="{12E212EF-7E78-0481-1328-8FEB0A94C1F7}"/>
              </a:ext>
            </a:extLst>
          </p:cNvPr>
          <p:cNvGraphicFramePr/>
          <p:nvPr>
            <p:extLst>
              <p:ext uri="{D42A27DB-BD31-4B8C-83A1-F6EECF244321}">
                <p14:modId xmlns:p14="http://schemas.microsoft.com/office/powerpoint/2010/main" val="3386559690"/>
              </p:ext>
            </p:extLst>
          </p:nvPr>
        </p:nvGraphicFramePr>
        <p:xfrm>
          <a:off x="2311400" y="2794000"/>
          <a:ext cx="7327775" cy="2460135"/>
        </p:xfrm>
        <a:graphic>
          <a:graphicData uri="http://schemas.openxmlformats.org/drawingml/2006/table">
            <a:tbl>
              <a:tblPr firstRow="1" bandRow="1">
                <a:noFill/>
              </a:tblPr>
              <a:tblGrid>
                <a:gridCol w="7327775">
                  <a:extLst>
                    <a:ext uri="{9D8B030D-6E8A-4147-A177-3AD203B41FA5}">
                      <a16:colId xmlns:a16="http://schemas.microsoft.com/office/drawing/2014/main" val="20000"/>
                    </a:ext>
                  </a:extLst>
                </a:gridCol>
              </a:tblGrid>
              <a:tr h="410825">
                <a:tc>
                  <a:txBody>
                    <a:bodyPr/>
                    <a:lstStyle/>
                    <a:p>
                      <a:pPr marL="0" lvl="0" indent="0" algn="ctr" rtl="0">
                        <a:spcBef>
                          <a:spcPts val="0"/>
                        </a:spcBef>
                        <a:spcAft>
                          <a:spcPts val="0"/>
                        </a:spcAft>
                        <a:buNone/>
                      </a:pPr>
                      <a:r>
                        <a:rPr lang="en-US" sz="2400" b="1">
                          <a:solidFill>
                            <a:srgbClr val="262626"/>
                          </a:solidFill>
                        </a:rPr>
                        <a:t>Yearly Schedule</a:t>
                      </a:r>
                      <a:endParaRPr sz="2400" b="1">
                        <a:solidFill>
                          <a:srgbClr val="262626"/>
                        </a:solidFill>
                      </a:endParaRPr>
                    </a:p>
                  </a:txBody>
                  <a:tcPr marL="73025" marR="73025" marT="27300" marB="27300">
                    <a:lnT cap="flat" cmpd="sng">
                      <a:solidFill>
                        <a:srgbClr val="000000"/>
                      </a:solidFill>
                      <a:prstDash val="solid"/>
                      <a:round/>
                      <a:headEnd type="none" w="sm" len="sm"/>
                      <a:tailEnd type="none" w="sm" len="sm"/>
                    </a:lnT>
                    <a:lnB w="6350" cap="flat" cmpd="sng">
                      <a:solidFill>
                        <a:srgbClr val="E0B624"/>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454875">
                <a:tc>
                  <a:txBody>
                    <a:bodyPr/>
                    <a:lstStyle/>
                    <a:p>
                      <a:pPr marL="0" lvl="0" indent="0" algn="ctr" rtl="0">
                        <a:spcBef>
                          <a:spcPts val="0"/>
                        </a:spcBef>
                        <a:spcAft>
                          <a:spcPts val="0"/>
                        </a:spcAft>
                        <a:buNone/>
                      </a:pPr>
                      <a:r>
                        <a:rPr lang="en-US" sz="2400" b="1">
                          <a:solidFill>
                            <a:srgbClr val="262626"/>
                          </a:solidFill>
                        </a:rPr>
                        <a:t>Date &amp; Time</a:t>
                      </a:r>
                      <a:endParaRPr sz="2400" b="1">
                        <a:solidFill>
                          <a:srgbClr val="262626"/>
                        </a:solidFill>
                      </a:endParaRPr>
                    </a:p>
                  </a:txBody>
                  <a:tcPr marL="73025" marR="73025" marT="27300" marB="27300">
                    <a:lnT w="6350" cap="flat" cmpd="sng">
                      <a:solidFill>
                        <a:srgbClr val="E0B624"/>
                      </a:solidFill>
                      <a:prstDash val="solid"/>
                      <a:round/>
                      <a:headEnd type="none" w="sm" len="sm"/>
                      <a:tailEnd type="none" w="sm" len="sm"/>
                    </a:lnT>
                    <a:lnB w="6350" cap="flat" cmpd="sng">
                      <a:solidFill>
                        <a:srgbClr val="E0B624"/>
                      </a:solidFill>
                      <a:prstDash val="solid"/>
                      <a:round/>
                      <a:headEnd type="none" w="sm" len="sm"/>
                      <a:tailEnd type="none" w="sm" len="sm"/>
                    </a:lnB>
                    <a:solidFill>
                      <a:srgbClr val="FFF8E1"/>
                    </a:solidFill>
                  </a:tcPr>
                </a:tc>
                <a:extLst>
                  <a:ext uri="{0D108BD9-81ED-4DB2-BD59-A6C34878D82A}">
                    <a16:rowId xmlns:a16="http://schemas.microsoft.com/office/drawing/2014/main" val="10001"/>
                  </a:ext>
                </a:extLst>
              </a:tr>
              <a:tr h="484250">
                <a:tc>
                  <a:txBody>
                    <a:bodyPr/>
                    <a:lstStyle/>
                    <a:p>
                      <a:pPr marL="0" lvl="0" indent="0" algn="ctr" rtl="0">
                        <a:spcBef>
                          <a:spcPts val="0"/>
                        </a:spcBef>
                        <a:spcAft>
                          <a:spcPts val="0"/>
                        </a:spcAft>
                        <a:buNone/>
                      </a:pPr>
                      <a:endParaRPr sz="2400">
                        <a:solidFill>
                          <a:srgbClr val="262626"/>
                        </a:solidFill>
                      </a:endParaRPr>
                    </a:p>
                  </a:txBody>
                  <a:tcPr marL="73025" marR="73025" marT="27300" marB="27300">
                    <a:lnT w="6350" cap="flat" cmpd="sng">
                      <a:solidFill>
                        <a:srgbClr val="E0B624"/>
                      </a:solidFill>
                      <a:prstDash val="solid"/>
                      <a:round/>
                      <a:headEnd type="none" w="sm" len="sm"/>
                      <a:tailEnd type="none" w="sm" len="sm"/>
                    </a:lnT>
                    <a:lnB w="6350" cap="flat" cmpd="sng">
                      <a:solidFill>
                        <a:srgbClr val="F8E18F"/>
                      </a:solidFill>
                      <a:prstDash val="solid"/>
                      <a:round/>
                      <a:headEnd type="none" w="sm" len="sm"/>
                      <a:tailEnd type="none" w="sm" len="sm"/>
                    </a:lnB>
                    <a:solidFill>
                      <a:srgbClr val="FFF8E1"/>
                    </a:solidFill>
                  </a:tcPr>
                </a:tc>
                <a:extLst>
                  <a:ext uri="{0D108BD9-81ED-4DB2-BD59-A6C34878D82A}">
                    <a16:rowId xmlns:a16="http://schemas.microsoft.com/office/drawing/2014/main" val="10002"/>
                  </a:ext>
                </a:extLst>
              </a:tr>
              <a:tr h="542975">
                <a:tc>
                  <a:txBody>
                    <a:bodyPr/>
                    <a:lstStyle/>
                    <a:p>
                      <a:pPr marL="0" lvl="0" indent="0" algn="ctr" rtl="0">
                        <a:spcBef>
                          <a:spcPts val="0"/>
                        </a:spcBef>
                        <a:spcAft>
                          <a:spcPts val="0"/>
                        </a:spcAft>
                        <a:buNone/>
                      </a:pPr>
                      <a:r>
                        <a:rPr lang="en-US" sz="2400">
                          <a:solidFill>
                            <a:srgbClr val="262626"/>
                          </a:solidFill>
                        </a:rPr>
                        <a:t>January 22 at 10:00 - 11:30 A</a:t>
                      </a:r>
                      <a:r>
                        <a:rPr lang="en-US" sz="2400">
                          <a:solidFill>
                            <a:srgbClr val="262626"/>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M</a:t>
                      </a:r>
                      <a:endParaRPr lang="en-US" sz="2400">
                        <a:solidFill>
                          <a:srgbClr val="262626"/>
                        </a:solidFill>
                      </a:endParaRPr>
                    </a:p>
                  </a:txBody>
                  <a:tcPr marL="73025" marR="73025" marT="27300" marB="27300">
                    <a:lnT w="6350" cap="flat" cmpd="sng">
                      <a:solidFill>
                        <a:srgbClr val="F8E18F"/>
                      </a:solidFill>
                      <a:prstDash val="solid"/>
                      <a:round/>
                      <a:headEnd type="none" w="sm" len="sm"/>
                      <a:tailEnd type="none" w="sm" len="sm"/>
                    </a:lnT>
                    <a:lnB w="6350" cap="flat" cmpd="sng">
                      <a:solidFill>
                        <a:srgbClr val="F8E18F"/>
                      </a:solidFill>
                      <a:prstDash val="solid"/>
                      <a:round/>
                      <a:headEnd type="none" w="sm" len="sm"/>
                      <a:tailEnd type="none" w="sm" len="sm"/>
                    </a:lnB>
                    <a:solidFill>
                      <a:srgbClr val="FFF8E1"/>
                    </a:solidFill>
                  </a:tcPr>
                </a:tc>
                <a:extLst>
                  <a:ext uri="{0D108BD9-81ED-4DB2-BD59-A6C34878D82A}">
                    <a16:rowId xmlns:a16="http://schemas.microsoft.com/office/drawing/2014/main" val="10003"/>
                  </a:ext>
                </a:extLst>
              </a:tr>
              <a:tr h="557675">
                <a:tc>
                  <a:txBody>
                    <a:bodyPr/>
                    <a:lstStyle/>
                    <a:p>
                      <a:pPr marL="0" lvl="0" indent="0" algn="ctr" rtl="0">
                        <a:spcBef>
                          <a:spcPts val="0"/>
                        </a:spcBef>
                        <a:spcAft>
                          <a:spcPts val="0"/>
                        </a:spcAft>
                        <a:buNone/>
                      </a:pPr>
                      <a:r>
                        <a:rPr lang="en-US" sz="2400">
                          <a:solidFill>
                            <a:srgbClr val="262626"/>
                          </a:solidFill>
                        </a:rPr>
                        <a:t>March 25 at 1:00 - 2:30 PM</a:t>
                      </a:r>
                      <a:endParaRPr sz="2400">
                        <a:solidFill>
                          <a:srgbClr val="262626"/>
                        </a:solidFill>
                      </a:endParaRPr>
                    </a:p>
                  </a:txBody>
                  <a:tcPr marL="73025" marR="73025" marT="27300" marB="27300">
                    <a:lnT w="6350" cap="flat" cmpd="sng">
                      <a:solidFill>
                        <a:srgbClr val="F8E18F"/>
                      </a:solidFill>
                      <a:prstDash val="solid"/>
                      <a:round/>
                      <a:headEnd type="none" w="sm" len="sm"/>
                      <a:tailEnd type="none" w="sm" len="sm"/>
                    </a:lnT>
                    <a:lnB w="6350" cap="flat" cmpd="sng">
                      <a:solidFill>
                        <a:srgbClr val="F8E18F"/>
                      </a:solidFill>
                      <a:prstDash val="solid"/>
                      <a:round/>
                      <a:headEnd type="none" w="sm" len="sm"/>
                      <a:tailEnd type="none" w="sm" len="sm"/>
                    </a:lnB>
                    <a:solidFill>
                      <a:srgbClr val="FFF8E1"/>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455A396-96AF-E6CC-4C5A-2C484D2F8735}"/>
              </a:ext>
            </a:extLst>
          </p:cNvPr>
          <p:cNvSpPr>
            <a:spLocks noGrp="1"/>
          </p:cNvSpPr>
          <p:nvPr>
            <p:ph type="sldNum" sz="quarter" idx="12"/>
          </p:nvPr>
        </p:nvSpPr>
        <p:spPr/>
        <p:txBody>
          <a:bodyPr/>
          <a:lstStyle/>
          <a:p>
            <a:fld id="{68A8D22E-6BC5-9E47-900C-2BB94685D9F5}" type="slidenum">
              <a:rPr lang="en-US" dirty="0" smtClean="0"/>
              <a:t>18</a:t>
            </a:fld>
            <a:endParaRPr lang="en-US"/>
          </a:p>
        </p:txBody>
      </p:sp>
    </p:spTree>
    <p:extLst>
      <p:ext uri="{BB962C8B-B14F-4D97-AF65-F5344CB8AC3E}">
        <p14:creationId xmlns:p14="http://schemas.microsoft.com/office/powerpoint/2010/main" val="422190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7F7-2C7B-E110-0071-AB2823D0884A}"/>
              </a:ext>
            </a:extLst>
          </p:cNvPr>
          <p:cNvSpPr>
            <a:spLocks noGrp="1"/>
          </p:cNvSpPr>
          <p:nvPr>
            <p:ph type="title"/>
          </p:nvPr>
        </p:nvSpPr>
        <p:spPr/>
        <p:txBody>
          <a:bodyPr/>
          <a:lstStyle/>
          <a:p>
            <a:r>
              <a:rPr lang="en-US" b="0">
                <a:latin typeface="Arial"/>
                <a:cs typeface="Arial"/>
              </a:rPr>
              <a:t>Human-Centered Leadership Series</a:t>
            </a:r>
            <a:endParaRPr lang="en-US">
              <a:latin typeface="Arial"/>
              <a:cs typeface="Arial"/>
            </a:endParaRPr>
          </a:p>
        </p:txBody>
      </p:sp>
      <p:sp>
        <p:nvSpPr>
          <p:cNvPr id="3" name="Content Placeholder 2">
            <a:extLst>
              <a:ext uri="{FF2B5EF4-FFF2-40B4-BE49-F238E27FC236}">
                <a16:creationId xmlns:a16="http://schemas.microsoft.com/office/drawing/2014/main" id="{80ADF7D3-7A2D-A30B-6DAB-ABD72ED9CCF4}"/>
              </a:ext>
            </a:extLst>
          </p:cNvPr>
          <p:cNvSpPr>
            <a:spLocks noGrp="1"/>
          </p:cNvSpPr>
          <p:nvPr>
            <p:ph idx="1"/>
          </p:nvPr>
        </p:nvSpPr>
        <p:spPr>
          <a:xfrm>
            <a:off x="149852" y="1715662"/>
            <a:ext cx="11890665" cy="4414692"/>
          </a:xfrm>
        </p:spPr>
        <p:txBody>
          <a:bodyPr vert="horz" lIns="91440" tIns="45720" rIns="91440" bIns="45720" rtlCol="0" anchor="t">
            <a:normAutofit fontScale="85000" lnSpcReduction="10000"/>
          </a:bodyPr>
          <a:lstStyle/>
          <a:p>
            <a:pPr marL="0" indent="0">
              <a:buNone/>
            </a:pPr>
            <a:r>
              <a:rPr lang="en-US">
                <a:latin typeface="Arial"/>
                <a:cs typeface="Arial"/>
              </a:rPr>
              <a:t>This professional development series equips early childhood leaders—including formal leaders like directors and informal leaders such as teacher leaders—with the knowledge, resources, and skills to navigate today’s evolving early childhood landscape. The series begins with a two-part foundational module on human-centered leadership, the leader’s role with different team structures, and the mindsets that support staff and child well-being. Aligned with the Pyramid Model, the training promotes workforce retention, leadership efficacy, and organizational wellness.</a:t>
            </a:r>
          </a:p>
          <a:p>
            <a:pPr marL="0" indent="0">
              <a:buNone/>
            </a:pPr>
            <a:endParaRPr lang="en-US">
              <a:latin typeface="Arial"/>
              <a:cs typeface="Arial"/>
            </a:endParaRPr>
          </a:p>
          <a:p>
            <a:r>
              <a:rPr lang="en-US">
                <a:latin typeface="Arial"/>
                <a:cs typeface="Arial"/>
              </a:rPr>
              <a:t>Open to all Districts</a:t>
            </a:r>
          </a:p>
          <a:p>
            <a:r>
              <a:rPr lang="en-US">
                <a:latin typeface="Arial"/>
                <a:cs typeface="Arial"/>
              </a:rPr>
              <a:t>Kick Off- November 17th and 24th at 10:00 am to 12:00 pm</a:t>
            </a:r>
          </a:p>
          <a:p>
            <a:r>
              <a:rPr lang="en-US">
                <a:latin typeface="Arial"/>
                <a:cs typeface="Arial"/>
                <a:hlinkClick r:id="rId2"/>
              </a:rPr>
              <a:t>Register for Foundational Module</a:t>
            </a:r>
            <a:r>
              <a:rPr lang="en-US">
                <a:latin typeface="Arial"/>
                <a:cs typeface="Arial"/>
              </a:rPr>
              <a:t> </a:t>
            </a:r>
          </a:p>
          <a:p>
            <a:r>
              <a:rPr lang="en-US">
                <a:latin typeface="Arial"/>
                <a:cs typeface="Arial"/>
              </a:rPr>
              <a:t>Additional registration links will be provided at the end of the Foundational Module.  </a:t>
            </a:r>
          </a:p>
          <a:p>
            <a:pPr marL="0" indent="0">
              <a:buNone/>
            </a:pPr>
            <a:endParaRPr lang="en-US"/>
          </a:p>
        </p:txBody>
      </p:sp>
      <p:sp>
        <p:nvSpPr>
          <p:cNvPr id="4" name="Slide Number Placeholder 3">
            <a:extLst>
              <a:ext uri="{FF2B5EF4-FFF2-40B4-BE49-F238E27FC236}">
                <a16:creationId xmlns:a16="http://schemas.microsoft.com/office/drawing/2014/main" id="{E8517EE1-C333-447F-1DF4-E57F81699222}"/>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146511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a:latin typeface="Arial"/>
                <a:cs typeface="Arial"/>
              </a:rPr>
              <a:t>Agenda</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p:txBody>
          <a:bodyPr vert="horz" lIns="91440" tIns="45720" rIns="91440" bIns="45720" rtlCol="0" anchor="t">
            <a:normAutofit/>
          </a:bodyPr>
          <a:lstStyle/>
          <a:p>
            <a:r>
              <a:rPr lang="en-US">
                <a:latin typeface="Arial"/>
                <a:cs typeface="Arial"/>
              </a:rPr>
              <a:t>Policy Updates and Key Special Education Topics</a:t>
            </a:r>
          </a:p>
          <a:p>
            <a:pPr lvl="1"/>
            <a:r>
              <a:rPr lang="en-US">
                <a:latin typeface="Arial"/>
                <a:cs typeface="Arial"/>
              </a:rPr>
              <a:t>Professional Development and Technical Assistance</a:t>
            </a:r>
          </a:p>
          <a:p>
            <a:r>
              <a:rPr lang="en-US">
                <a:latin typeface="Arial"/>
                <a:cs typeface="Arial"/>
              </a:rPr>
              <a:t>Participation Cap for Alternate Assessment Based on Alternate Achievement Standards </a:t>
            </a:r>
          </a:p>
          <a:p>
            <a:r>
              <a:rPr lang="en-US">
                <a:latin typeface="Arial"/>
                <a:cs typeface="Arial"/>
              </a:rPr>
              <a:t>Fiscal Topics</a:t>
            </a:r>
          </a:p>
          <a:p>
            <a:r>
              <a:rPr lang="en-US">
                <a:latin typeface="Arial"/>
                <a:cs typeface="Arial"/>
              </a:rPr>
              <a:t>Circuit Breaker</a:t>
            </a:r>
          </a:p>
          <a:p>
            <a:r>
              <a:rPr lang="en-US">
                <a:latin typeface="Arial"/>
                <a:cs typeface="Arial"/>
              </a:rPr>
              <a:t>Resources</a:t>
            </a:r>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19832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AFFB-990A-6F90-89CE-6157780667D1}"/>
              </a:ext>
            </a:extLst>
          </p:cNvPr>
          <p:cNvSpPr>
            <a:spLocks noGrp="1"/>
          </p:cNvSpPr>
          <p:nvPr>
            <p:ph type="title"/>
          </p:nvPr>
        </p:nvSpPr>
        <p:spPr/>
        <p:txBody>
          <a:bodyPr>
            <a:normAutofit fontScale="90000"/>
          </a:bodyPr>
          <a:lstStyle/>
          <a:p>
            <a:r>
              <a:rPr lang="en-US" b="0">
                <a:latin typeface="Arial"/>
                <a:cs typeface="Arial"/>
              </a:rPr>
              <a:t>COMING SOON: Two Exciting Opportunities to Strengthen Early Literacy  </a:t>
            </a:r>
            <a:endParaRPr lang="en-US">
              <a:latin typeface="Arial"/>
              <a:cs typeface="Arial"/>
            </a:endParaRPr>
          </a:p>
        </p:txBody>
      </p:sp>
      <p:sp>
        <p:nvSpPr>
          <p:cNvPr id="3" name="Content Placeholder 2">
            <a:extLst>
              <a:ext uri="{FF2B5EF4-FFF2-40B4-BE49-F238E27FC236}">
                <a16:creationId xmlns:a16="http://schemas.microsoft.com/office/drawing/2014/main" id="{BFC3B63F-14FA-B27B-F7F7-8632B6BCAD87}"/>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2000" b="1">
                <a:solidFill>
                  <a:srgbClr val="242424"/>
                </a:solidFill>
                <a:latin typeface="Calibri"/>
                <a:ea typeface="Calibri"/>
                <a:cs typeface="Arial"/>
              </a:rPr>
              <a:t>Massachusetts’ investment in early literacy continues this fall, with two returning opportunities that help districts and educators deepen evidence-based reading instruction and support for young learners. </a:t>
            </a:r>
            <a:endParaRPr lang="en-US" sz="2000" b="1">
              <a:latin typeface="Calibri"/>
              <a:ea typeface="Calibri"/>
              <a:cs typeface="Arial"/>
            </a:endParaRPr>
          </a:p>
          <a:p>
            <a:r>
              <a:rPr lang="en-US" sz="2000" b="1">
                <a:solidFill>
                  <a:srgbClr val="002060"/>
                </a:solidFill>
                <a:latin typeface="Calibri"/>
                <a:ea typeface="Calibri"/>
                <a:cs typeface="Arial"/>
              </a:rPr>
              <a:t>Early Literacy Tutoring – Applications Opening Week of November 10</a:t>
            </a:r>
            <a:r>
              <a:rPr lang="en-US" sz="2000">
                <a:solidFill>
                  <a:srgbClr val="002060"/>
                </a:solidFill>
                <a:latin typeface="Calibri"/>
                <a:ea typeface="Calibri"/>
                <a:cs typeface="Arial"/>
              </a:rPr>
              <a:t> </a:t>
            </a:r>
            <a:endParaRPr lang="en-US" sz="2000">
              <a:latin typeface="Calibri"/>
              <a:ea typeface="Calibri"/>
              <a:cs typeface="Arial"/>
            </a:endParaRPr>
          </a:p>
          <a:p>
            <a:pPr lvl="1"/>
            <a:r>
              <a:rPr lang="en-US" sz="2000">
                <a:solidFill>
                  <a:srgbClr val="242424"/>
                </a:solidFill>
                <a:latin typeface="Calibri"/>
                <a:ea typeface="Calibri"/>
                <a:cs typeface="Arial"/>
              </a:rPr>
              <a:t>DESE will open applications the week of November 10th for districts seeking to participate in the Early Literacy Tutoring initiative, providing no-cost, high-dosage tutoring for grades K–3, with a focus on foundational literacy skills and a priority on first grade. </a:t>
            </a:r>
            <a:endParaRPr lang="en-US" sz="2000">
              <a:latin typeface="Calibri"/>
              <a:ea typeface="Calibri"/>
              <a:cs typeface="Arial"/>
            </a:endParaRPr>
          </a:p>
          <a:p>
            <a:pPr lvl="1"/>
            <a:r>
              <a:rPr lang="en-US" sz="2000">
                <a:solidFill>
                  <a:srgbClr val="242424"/>
                </a:solidFill>
                <a:latin typeface="Calibri"/>
                <a:ea typeface="Calibri"/>
                <a:cs typeface="Arial"/>
              </a:rPr>
              <a:t>Tutoring will be delivered by DESE-approved vendors using evidence-based approaches through flexible models—in-person, virtual, before, during, or after school. Learn more on DESE's </a:t>
            </a:r>
            <a:r>
              <a:rPr lang="en-US" sz="2000" u="sng">
                <a:solidFill>
                  <a:srgbClr val="0000FF"/>
                </a:solidFill>
                <a:latin typeface="Calibri"/>
                <a:ea typeface="Calibri"/>
                <a:cs typeface="Arial"/>
                <a:hlinkClick r:id="rId2"/>
              </a:rPr>
              <a:t>Early Literacy Tutoring webpage</a:t>
            </a:r>
            <a:r>
              <a:rPr lang="en-US" sz="2000">
                <a:solidFill>
                  <a:srgbClr val="242424"/>
                </a:solidFill>
                <a:latin typeface="Calibri"/>
                <a:ea typeface="Calibri"/>
                <a:cs typeface="Arial"/>
              </a:rPr>
              <a:t>. </a:t>
            </a:r>
            <a:endParaRPr lang="en-US" sz="2000">
              <a:latin typeface="Calibri"/>
              <a:ea typeface="Calibri"/>
              <a:cs typeface="Arial"/>
            </a:endParaRPr>
          </a:p>
          <a:p>
            <a:r>
              <a:rPr lang="en-US" sz="2400" b="1">
                <a:solidFill>
                  <a:srgbClr val="002060"/>
                </a:solidFill>
                <a:latin typeface="Calibri"/>
                <a:ea typeface="Calibri"/>
                <a:cs typeface="Arial"/>
              </a:rPr>
              <a:t>Literacy Launch Institutes – Registration Opening Week of November 17</a:t>
            </a:r>
            <a:r>
              <a:rPr lang="en-US" sz="2400">
                <a:solidFill>
                  <a:srgbClr val="002060"/>
                </a:solidFill>
                <a:latin typeface="Calibri"/>
                <a:ea typeface="Calibri"/>
                <a:cs typeface="Arial"/>
              </a:rPr>
              <a:t> </a:t>
            </a:r>
            <a:endParaRPr lang="en-US" sz="2400">
              <a:latin typeface="Calibri"/>
              <a:ea typeface="Calibri"/>
              <a:cs typeface="Arial"/>
            </a:endParaRPr>
          </a:p>
          <a:p>
            <a:pPr lvl="1"/>
            <a:r>
              <a:rPr lang="en-US" sz="1600">
                <a:solidFill>
                  <a:srgbClr val="242424"/>
                </a:solidFill>
                <a:latin typeface="Calibri"/>
                <a:ea typeface="Calibri"/>
                <a:cs typeface="Arial"/>
              </a:rPr>
              <a:t>DESE and the Department of Early Education and Care (EEC), in collaboration with HILL for Literacy, will again offer free Literacy Launch Institutes to strengthen educators’ understanding of evidence-based, culturally and linguistically sustaining early literacy practices. </a:t>
            </a:r>
            <a:endParaRPr lang="en-US" sz="1600">
              <a:latin typeface="Calibri"/>
              <a:ea typeface="Calibri"/>
              <a:cs typeface="Arial"/>
            </a:endParaRPr>
          </a:p>
          <a:p>
            <a:endParaRPr lang="en-US" sz="2000">
              <a:latin typeface="Calibri"/>
              <a:ea typeface="Calibri"/>
            </a:endParaRPr>
          </a:p>
          <a:p>
            <a:pPr marL="0" indent="0">
              <a:buNone/>
            </a:pPr>
            <a:r>
              <a:rPr lang="en-US" sz="2000" b="1">
                <a:solidFill>
                  <a:srgbClr val="242424"/>
                </a:solidFill>
                <a:latin typeface="Calibri"/>
                <a:ea typeface="Calibri"/>
                <a:cs typeface="Arial"/>
              </a:rPr>
              <a:t>New this year</a:t>
            </a:r>
            <a:r>
              <a:rPr lang="en-US" sz="2000">
                <a:solidFill>
                  <a:srgbClr val="242424"/>
                </a:solidFill>
                <a:latin typeface="Calibri"/>
                <a:ea typeface="Calibri"/>
                <a:cs typeface="Arial"/>
              </a:rPr>
              <a:t>: Friday/Saturday school-year options in Worcester and Northampton as well as expanded summer offerings in multiple regions to increase access for educators statewide. </a:t>
            </a:r>
            <a:endParaRPr lang="en-US" sz="2000">
              <a:latin typeface="Calibri"/>
              <a:ea typeface="Calibri"/>
              <a:cs typeface="Arial"/>
            </a:endParaRPr>
          </a:p>
          <a:p>
            <a:pPr marL="0" indent="0">
              <a:buNone/>
            </a:pPr>
            <a:r>
              <a:rPr lang="en-US" sz="2000">
                <a:solidFill>
                  <a:srgbClr val="242424"/>
                </a:solidFill>
                <a:latin typeface="Calibri"/>
                <a:ea typeface="Calibri"/>
                <a:cs typeface="Arial"/>
              </a:rPr>
              <a:t>To learn more about institute dates, locations, registration details, and the purpose of the Friday/Saturday sessions—including how leaders can support staff participation—see the linked overview on </a:t>
            </a:r>
            <a:r>
              <a:rPr lang="en-US" sz="2000" u="sng">
                <a:solidFill>
                  <a:srgbClr val="0000FF"/>
                </a:solidFill>
                <a:latin typeface="Calibri"/>
                <a:ea typeface="Calibri"/>
                <a:cs typeface="Arial"/>
                <a:hlinkClick r:id="rId3"/>
              </a:rPr>
              <a:t>DESE’s Literacy Launch website</a:t>
            </a:r>
            <a:r>
              <a:rPr lang="en-US" sz="2000">
                <a:solidFill>
                  <a:srgbClr val="242424"/>
                </a:solidFill>
                <a:latin typeface="Calibri"/>
                <a:ea typeface="Calibri"/>
                <a:cs typeface="Arial"/>
              </a:rPr>
              <a:t>. </a:t>
            </a:r>
            <a:endParaRPr lang="en-US" sz="2000">
              <a:latin typeface="Calibri"/>
              <a:ea typeface="Calibri"/>
              <a:cs typeface="Arial"/>
            </a:endParaRPr>
          </a:p>
          <a:p>
            <a:endParaRPr lang="en-US" sz="2000"/>
          </a:p>
        </p:txBody>
      </p:sp>
      <p:sp>
        <p:nvSpPr>
          <p:cNvPr id="4" name="Slide Number Placeholder 3">
            <a:extLst>
              <a:ext uri="{FF2B5EF4-FFF2-40B4-BE49-F238E27FC236}">
                <a16:creationId xmlns:a16="http://schemas.microsoft.com/office/drawing/2014/main" id="{3CAF6D71-F5E6-DE53-B1ED-A0104C644551}"/>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243505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58451" y="1844050"/>
            <a:ext cx="10079182" cy="2560638"/>
          </a:xfrm>
        </p:spPr>
        <p:txBody>
          <a:bodyPr>
            <a:noAutofit/>
          </a:bodyPr>
          <a:lstStyle/>
          <a:p>
            <a:r>
              <a:rPr lang="en-US" sz="4400">
                <a:solidFill>
                  <a:srgbClr val="F3F3F3"/>
                </a:solidFill>
                <a:latin typeface="Arial Nova"/>
                <a:ea typeface="Calibri"/>
                <a:cs typeface="Arial"/>
              </a:rPr>
              <a:t>Office of Student Assessment</a:t>
            </a:r>
          </a:p>
          <a:p>
            <a:endParaRPr lang="en-US" sz="4300" b="0">
              <a:solidFill>
                <a:srgbClr val="FFFFFF"/>
              </a:solidFill>
              <a:latin typeface="Arial"/>
              <a:cs typeface="Arial"/>
            </a:endParaRPr>
          </a:p>
        </p:txBody>
      </p:sp>
    </p:spTree>
    <p:extLst>
      <p:ext uri="{BB962C8B-B14F-4D97-AF65-F5344CB8AC3E}">
        <p14:creationId xmlns:p14="http://schemas.microsoft.com/office/powerpoint/2010/main" val="266510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p:txBody>
          <a:bodyPr>
            <a:noAutofit/>
          </a:bodyPr>
          <a:lstStyle/>
          <a:p>
            <a:r>
              <a:rPr lang="en-US" sz="3600"/>
              <a:t>Participation Cap for Alternate Assessment Based on Alternate Achievement Standards	</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p:txBody>
          <a:bodyPr>
            <a:normAutofit lnSpcReduction="10000"/>
          </a:bodyPr>
          <a:lstStyle/>
          <a:p>
            <a:pPr marL="0" indent="0">
              <a:spcAft>
                <a:spcPts val="600"/>
              </a:spcAft>
              <a:buNone/>
            </a:pPr>
            <a:r>
              <a:rPr lang="en-US"/>
              <a:t>ESSA requirements</a:t>
            </a:r>
          </a:p>
          <a:p>
            <a:pPr>
              <a:spcAft>
                <a:spcPts val="600"/>
              </a:spcAft>
            </a:pPr>
            <a:r>
              <a:rPr lang="en-US"/>
              <a:t>The total number of student assessed in a subject using an alternate assessment aligned with alternate academic achievement standards…may not exceed 1 percent of the total number of students in the state that are assessed in that subject.</a:t>
            </a:r>
          </a:p>
          <a:p>
            <a:pPr lvl="1">
              <a:spcAft>
                <a:spcPts val="600"/>
              </a:spcAft>
            </a:pPr>
            <a:r>
              <a:rPr lang="en-US"/>
              <a:t>Districts may exceed the 1% cap of all assessed students, if justification is provided.</a:t>
            </a:r>
          </a:p>
          <a:p>
            <a:pPr lvl="1">
              <a:spcAft>
                <a:spcPts val="600"/>
              </a:spcAft>
            </a:pPr>
            <a:r>
              <a:rPr lang="en-US"/>
              <a:t>States may exceed the 1% cap, if a one-year waiver is *granted from US Department of Education (USDE). </a:t>
            </a:r>
          </a:p>
          <a:p>
            <a:pPr lvl="2">
              <a:spcAft>
                <a:spcPts val="600"/>
              </a:spcAft>
            </a:pPr>
            <a:r>
              <a:rPr lang="en-US"/>
              <a:t>*A waiver of the 1% cap is granted based on states making progress reducing alternate assessment participation and implementing evolving plans to support districts reduce alternate assessment participation to meet the 1% cap.  </a:t>
            </a:r>
          </a:p>
          <a:p>
            <a:pPr lvl="2"/>
            <a:endParaRPr lang="en-US"/>
          </a:p>
          <a:p>
            <a:endParaRPr lang="en-US"/>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385223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756B0-4A64-A980-09E3-E271037C9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074C3-B15A-0226-AFB5-DF2D95EE9FC2}"/>
              </a:ext>
            </a:extLst>
          </p:cNvPr>
          <p:cNvSpPr>
            <a:spLocks noGrp="1"/>
          </p:cNvSpPr>
          <p:nvPr>
            <p:ph type="title"/>
          </p:nvPr>
        </p:nvSpPr>
        <p:spPr/>
        <p:txBody>
          <a:bodyPr>
            <a:noAutofit/>
          </a:bodyPr>
          <a:lstStyle/>
          <a:p>
            <a:r>
              <a:rPr lang="en-US" sz="3600"/>
              <a:t>Why is there a 1% Cap on Alternate Assessment?	</a:t>
            </a:r>
          </a:p>
        </p:txBody>
      </p:sp>
      <p:sp>
        <p:nvSpPr>
          <p:cNvPr id="3" name="Content Placeholder 2">
            <a:extLst>
              <a:ext uri="{FF2B5EF4-FFF2-40B4-BE49-F238E27FC236}">
                <a16:creationId xmlns:a16="http://schemas.microsoft.com/office/drawing/2014/main" id="{B29F6C25-B8E8-A0BA-E42F-4ADF2C70C5E5}"/>
              </a:ext>
            </a:extLst>
          </p:cNvPr>
          <p:cNvSpPr>
            <a:spLocks noGrp="1"/>
          </p:cNvSpPr>
          <p:nvPr>
            <p:ph idx="1"/>
          </p:nvPr>
        </p:nvSpPr>
        <p:spPr>
          <a:xfrm>
            <a:off x="184065" y="1591253"/>
            <a:ext cx="11890665" cy="4901621"/>
          </a:xfrm>
        </p:spPr>
        <p:txBody>
          <a:bodyPr>
            <a:normAutofit/>
          </a:bodyPr>
          <a:lstStyle/>
          <a:p>
            <a:pPr>
              <a:lnSpc>
                <a:spcPct val="100000"/>
              </a:lnSpc>
              <a:spcBef>
                <a:spcPts val="0"/>
              </a:spcBef>
              <a:spcAft>
                <a:spcPts val="600"/>
              </a:spcAft>
            </a:pPr>
            <a:r>
              <a:rPr lang="en-US" sz="1800"/>
              <a:t>Participation in an Alternate Assessment - Based on Alternate Academic Achievement Standards (e.g., MCAS-Alt) has significant implications for students</a:t>
            </a:r>
          </a:p>
          <a:p>
            <a:pPr lvl="1">
              <a:lnSpc>
                <a:spcPct val="100000"/>
              </a:lnSpc>
              <a:spcBef>
                <a:spcPts val="0"/>
              </a:spcBef>
              <a:spcAft>
                <a:spcPts val="600"/>
              </a:spcAft>
            </a:pPr>
            <a:r>
              <a:rPr lang="en-US" sz="1600"/>
              <a:t>Reduced academic expectations</a:t>
            </a:r>
          </a:p>
          <a:p>
            <a:pPr lvl="1">
              <a:lnSpc>
                <a:spcPct val="100000"/>
              </a:lnSpc>
              <a:spcBef>
                <a:spcPts val="0"/>
              </a:spcBef>
              <a:spcAft>
                <a:spcPts val="600"/>
              </a:spcAft>
            </a:pPr>
            <a:r>
              <a:rPr lang="en-US" sz="1600"/>
              <a:t>Reduced exposure to complex academic curriculum</a:t>
            </a:r>
          </a:p>
          <a:p>
            <a:pPr lvl="1">
              <a:lnSpc>
                <a:spcPct val="100000"/>
              </a:lnSpc>
              <a:spcBef>
                <a:spcPts val="0"/>
              </a:spcBef>
              <a:spcAft>
                <a:spcPts val="600"/>
              </a:spcAft>
            </a:pPr>
            <a:r>
              <a:rPr lang="en-US" sz="1600"/>
              <a:t>Reduced exposure to a range of academic curriculum</a:t>
            </a:r>
          </a:p>
          <a:p>
            <a:pPr lvl="1">
              <a:lnSpc>
                <a:spcPct val="100000"/>
              </a:lnSpc>
              <a:spcBef>
                <a:spcPts val="0"/>
              </a:spcBef>
              <a:spcAft>
                <a:spcPts val="600"/>
              </a:spcAft>
            </a:pPr>
            <a:r>
              <a:rPr lang="en-US" sz="1600"/>
              <a:t>Students participating in alternate assessments are more likely to be educated in segregated educational settings </a:t>
            </a:r>
          </a:p>
          <a:p>
            <a:pPr>
              <a:lnSpc>
                <a:spcPct val="100000"/>
              </a:lnSpc>
              <a:spcBef>
                <a:spcPts val="0"/>
              </a:spcBef>
              <a:spcAft>
                <a:spcPts val="600"/>
              </a:spcAft>
            </a:pPr>
            <a:r>
              <a:rPr lang="en-US" sz="1800"/>
              <a:t>Since 2003, there has been a 1% cap on Alt Assessments, but the 1% cap was based on the number of students that could be counted as proficient/advanced – not a participation cap.</a:t>
            </a:r>
          </a:p>
          <a:p>
            <a:pPr lvl="1">
              <a:lnSpc>
                <a:spcPct val="100000"/>
              </a:lnSpc>
              <a:spcBef>
                <a:spcPts val="0"/>
              </a:spcBef>
              <a:spcAft>
                <a:spcPts val="600"/>
              </a:spcAft>
            </a:pPr>
            <a:r>
              <a:rPr lang="en-US" sz="1600"/>
              <a:t>Participation rates in alternate assessments increased over time (prior to the ESSA 2017 legislation).*</a:t>
            </a:r>
          </a:p>
          <a:p>
            <a:pPr>
              <a:lnSpc>
                <a:spcPct val="100000"/>
              </a:lnSpc>
              <a:spcBef>
                <a:spcPts val="0"/>
              </a:spcBef>
              <a:spcAft>
                <a:spcPts val="600"/>
              </a:spcAft>
            </a:pPr>
            <a:r>
              <a:rPr lang="en-US" sz="1800"/>
              <a:t>Research* found that:</a:t>
            </a:r>
          </a:p>
          <a:p>
            <a:pPr lvl="1">
              <a:lnSpc>
                <a:spcPct val="100000"/>
              </a:lnSpc>
              <a:spcBef>
                <a:spcPts val="0"/>
              </a:spcBef>
              <a:spcAft>
                <a:spcPts val="600"/>
              </a:spcAft>
            </a:pPr>
            <a:r>
              <a:rPr lang="en-US" sz="1400"/>
              <a:t>students with learning disabilities and speech and language impairments were participating in alternate assessments.</a:t>
            </a:r>
          </a:p>
          <a:p>
            <a:pPr lvl="1">
              <a:lnSpc>
                <a:spcPct val="100000"/>
              </a:lnSpc>
              <a:spcBef>
                <a:spcPts val="0"/>
              </a:spcBef>
              <a:spcAft>
                <a:spcPts val="600"/>
              </a:spcAft>
            </a:pPr>
            <a:r>
              <a:rPr lang="en-US" sz="1400"/>
              <a:t>there is variable alternate assessment participation rates among states.</a:t>
            </a:r>
          </a:p>
          <a:p>
            <a:pPr lvl="1">
              <a:lnSpc>
                <a:spcPct val="100000"/>
              </a:lnSpc>
              <a:spcBef>
                <a:spcPts val="0"/>
              </a:spcBef>
              <a:spcAft>
                <a:spcPts val="600"/>
              </a:spcAft>
            </a:pPr>
            <a:r>
              <a:rPr lang="en-US" sz="1400"/>
              <a:t>there is inconsistent decision-making among schools and districts in how students meet eligibility to participate in alternate assessment.</a:t>
            </a:r>
            <a:endParaRPr lang="en-US" sz="1800"/>
          </a:p>
          <a:p>
            <a:pPr marL="0" indent="0">
              <a:lnSpc>
                <a:spcPct val="100000"/>
              </a:lnSpc>
              <a:spcBef>
                <a:spcPts val="0"/>
              </a:spcBef>
              <a:spcAft>
                <a:spcPts val="600"/>
              </a:spcAft>
              <a:buNone/>
            </a:pPr>
            <a:r>
              <a:rPr lang="en-US" sz="1800" u="sng">
                <a:solidFill>
                  <a:srgbClr val="467886"/>
                </a:solidFill>
                <a:ea typeface="Calibri" panose="020F0502020204030204" pitchFamily="34" charset="0"/>
                <a:hlinkClick r:id="rId2">
                  <a:extLst>
                    <a:ext uri="{A12FA001-AC4F-418D-AE19-62706E023703}">
                      <ahyp:hlinkClr xmlns:ahyp="http://schemas.microsoft.com/office/drawing/2018/hyperlinkcolor" val="tx"/>
                    </a:ext>
                  </a:extLst>
                </a:hlinkClick>
              </a:rPr>
              <a:t>*NCEO Reports: Alternate Assessments for Students with Significant Cognitive Disabilities: Participation Guidelines and Definitions (#406</a:t>
            </a:r>
            <a:r>
              <a:rPr lang="en-US" sz="1800" u="sng">
                <a:ea typeface="Calibri" panose="020F0502020204030204" pitchFamily="34" charset="0"/>
                <a:hlinkClick r:id="rId2">
                  <a:extLst>
                    <a:ext uri="{A12FA001-AC4F-418D-AE19-62706E023703}">
                      <ahyp:hlinkClr xmlns:ahyp="http://schemas.microsoft.com/office/drawing/2018/hyperlinkcolor" val="tx"/>
                    </a:ext>
                  </a:extLst>
                </a:hlinkClick>
              </a:rPr>
              <a:t>)</a:t>
            </a:r>
            <a:endParaRPr lang="en-US" sz="1800" u="sng">
              <a:ea typeface="Calibri" panose="020F0502020204030204" pitchFamily="34" charset="0"/>
            </a:endParaRPr>
          </a:p>
        </p:txBody>
      </p:sp>
      <p:sp>
        <p:nvSpPr>
          <p:cNvPr id="4" name="Slide Number Placeholder 3">
            <a:extLst>
              <a:ext uri="{FF2B5EF4-FFF2-40B4-BE49-F238E27FC236}">
                <a16:creationId xmlns:a16="http://schemas.microsoft.com/office/drawing/2014/main" id="{23931D93-56F0-A2E5-5A0A-009B4D6F5F4E}"/>
              </a:ext>
            </a:extLst>
          </p:cNvPr>
          <p:cNvSpPr>
            <a:spLocks noGrp="1"/>
          </p:cNvSpPr>
          <p:nvPr>
            <p:ph type="sldNum" sz="quarter" idx="12"/>
          </p:nvPr>
        </p:nvSpPr>
        <p:spPr/>
        <p:txBody>
          <a:bodyPr/>
          <a:lstStyle/>
          <a:p>
            <a:fld id="{68A8D22E-6BC5-9E47-900C-2BB94685D9F5}" type="slidenum">
              <a:rPr lang="en-US" smtClean="0"/>
              <a:t>23</a:t>
            </a:fld>
            <a:endParaRPr lang="en-US"/>
          </a:p>
        </p:txBody>
      </p:sp>
    </p:spTree>
    <p:extLst>
      <p:ext uri="{BB962C8B-B14F-4D97-AF65-F5344CB8AC3E}">
        <p14:creationId xmlns:p14="http://schemas.microsoft.com/office/powerpoint/2010/main" val="1440396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01231-B598-97E6-8BF8-227AC88DC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DF3DA-CB34-EF58-D560-0EFEC1E1335E}"/>
              </a:ext>
            </a:extLst>
          </p:cNvPr>
          <p:cNvSpPr>
            <a:spLocks noGrp="1"/>
          </p:cNvSpPr>
          <p:nvPr>
            <p:ph type="title"/>
          </p:nvPr>
        </p:nvSpPr>
        <p:spPr/>
        <p:txBody>
          <a:bodyPr>
            <a:noAutofit/>
          </a:bodyPr>
          <a:lstStyle/>
          <a:p>
            <a:r>
              <a:rPr lang="en-US" sz="3200"/>
              <a:t>Massachusetts’ Approved Waiver Requirements from USDE Requires this Training </a:t>
            </a:r>
          </a:p>
        </p:txBody>
      </p:sp>
      <p:sp>
        <p:nvSpPr>
          <p:cNvPr id="4" name="Slide Number Placeholder 3">
            <a:extLst>
              <a:ext uri="{FF2B5EF4-FFF2-40B4-BE49-F238E27FC236}">
                <a16:creationId xmlns:a16="http://schemas.microsoft.com/office/drawing/2014/main" id="{F4DAF6D9-7D8B-C3EE-D755-DA4EB6733F59}"/>
              </a:ext>
            </a:extLst>
          </p:cNvPr>
          <p:cNvSpPr>
            <a:spLocks noGrp="1"/>
          </p:cNvSpPr>
          <p:nvPr>
            <p:ph type="sldNum" sz="quarter" idx="12"/>
          </p:nvPr>
        </p:nvSpPr>
        <p:spPr/>
        <p:txBody>
          <a:bodyPr/>
          <a:lstStyle/>
          <a:p>
            <a:fld id="{68A8D22E-6BC5-9E47-900C-2BB94685D9F5}" type="slidenum">
              <a:rPr lang="en-US" smtClean="0"/>
              <a:t>24</a:t>
            </a:fld>
            <a:endParaRPr lang="en-US"/>
          </a:p>
        </p:txBody>
      </p:sp>
      <p:sp>
        <p:nvSpPr>
          <p:cNvPr id="6" name="Content Placeholder 5">
            <a:extLst>
              <a:ext uri="{FF2B5EF4-FFF2-40B4-BE49-F238E27FC236}">
                <a16:creationId xmlns:a16="http://schemas.microsoft.com/office/drawing/2014/main" id="{A2752254-48BD-3BA5-284C-D73B33A14D20}"/>
              </a:ext>
            </a:extLst>
          </p:cNvPr>
          <p:cNvSpPr>
            <a:spLocks noGrp="1"/>
          </p:cNvSpPr>
          <p:nvPr>
            <p:ph idx="1"/>
          </p:nvPr>
        </p:nvSpPr>
        <p:spPr/>
        <p:txBody>
          <a:bodyPr>
            <a:normAutofit fontScale="92500" lnSpcReduction="10000"/>
          </a:bodyPr>
          <a:lstStyle/>
          <a:p>
            <a:r>
              <a:rPr lang="en-US" kern="100">
                <a:ea typeface="Aptos" panose="020B0004020202020204" pitchFamily="34" charset="0"/>
              </a:rPr>
              <a:t>The approved waiver includes the following language:</a:t>
            </a:r>
          </a:p>
          <a:p>
            <a:r>
              <a:rPr lang="en-US" kern="100">
                <a:ea typeface="Aptos" panose="020B0004020202020204" pitchFamily="34" charset="0"/>
              </a:rPr>
              <a:t>The state will closely monitor each district regarding</a:t>
            </a:r>
          </a:p>
          <a:p>
            <a:pPr marL="914400" lvl="1" indent="-365760">
              <a:buFont typeface="+mj-lt"/>
              <a:buAutoNum type="arabicPeriod"/>
            </a:pPr>
            <a:r>
              <a:rPr lang="en-US"/>
              <a:t>the percentage of assessed students taking the MCAS-Alt;</a:t>
            </a:r>
          </a:p>
          <a:p>
            <a:pPr marL="914400" lvl="1" indent="-365760">
              <a:buFont typeface="+mj-lt"/>
              <a:buAutoNum type="arabicPeriod"/>
            </a:pPr>
            <a:r>
              <a:rPr lang="en-US"/>
              <a:t>progress and trends over two or more years in reducing the district’s overall MCAS-Alt percentage; </a:t>
            </a:r>
          </a:p>
          <a:p>
            <a:pPr marL="914400" lvl="1" indent="-365760">
              <a:buFont typeface="+mj-lt"/>
              <a:buAutoNum type="arabicPeriod"/>
            </a:pPr>
            <a:r>
              <a:rPr lang="en-US"/>
              <a:t>whether the district has identified and is addressing any disproportionality in their student subgroup participation in the MCAS-Alt; and</a:t>
            </a:r>
          </a:p>
          <a:p>
            <a:pPr marL="914400" lvl="1" indent="-365760">
              <a:buFont typeface="+mj-lt"/>
              <a:buAutoNum type="arabicPeriod"/>
            </a:pPr>
            <a:r>
              <a:rPr lang="en-US"/>
              <a:t>whether the district is using the </a:t>
            </a:r>
            <a:r>
              <a:rPr lang="en-US" i="1"/>
              <a:t>revised definition for students with the most significant cognitive disabilities as their criteria</a:t>
            </a:r>
            <a:r>
              <a:rPr lang="en-US"/>
              <a:t>. </a:t>
            </a:r>
          </a:p>
          <a:p>
            <a:pPr marL="914400" lvl="1" indent="-365760">
              <a:buFont typeface="+mj-lt"/>
              <a:buAutoNum type="arabicPeriod"/>
            </a:pPr>
            <a:r>
              <a:rPr lang="en-US" b="1">
                <a:ea typeface="Aptos" panose="020B0004020202020204" pitchFamily="34" charset="0"/>
              </a:rPr>
              <a:t>All districts that have over 2.0 percent of students participating in the MCAS-Alt assessment will receive a targeted webinar session</a:t>
            </a:r>
            <a:r>
              <a:rPr lang="en-US">
                <a:ea typeface="Aptos" panose="020B0004020202020204" pitchFamily="34" charset="0"/>
              </a:rPr>
              <a:t>, and DESE will ask for participation acknowledgement (e.g., names and titles of educators that attended that webinar). </a:t>
            </a:r>
            <a:endParaRPr lang="en-US"/>
          </a:p>
        </p:txBody>
      </p:sp>
    </p:spTree>
    <p:extLst>
      <p:ext uri="{BB962C8B-B14F-4D97-AF65-F5344CB8AC3E}">
        <p14:creationId xmlns:p14="http://schemas.microsoft.com/office/powerpoint/2010/main" val="157948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3B64-1DC5-292C-5E02-1CCECAAFD26D}"/>
              </a:ext>
            </a:extLst>
          </p:cNvPr>
          <p:cNvSpPr>
            <a:spLocks noGrp="1"/>
          </p:cNvSpPr>
          <p:nvPr>
            <p:ph type="title"/>
          </p:nvPr>
        </p:nvSpPr>
        <p:spPr/>
        <p:txBody>
          <a:bodyPr/>
          <a:lstStyle/>
          <a:p>
            <a:r>
              <a:rPr lang="en-US"/>
              <a:t>Updated Participation Criteria</a:t>
            </a:r>
          </a:p>
        </p:txBody>
      </p:sp>
      <p:sp>
        <p:nvSpPr>
          <p:cNvPr id="3" name="Content Placeholder 2">
            <a:extLst>
              <a:ext uri="{FF2B5EF4-FFF2-40B4-BE49-F238E27FC236}">
                <a16:creationId xmlns:a16="http://schemas.microsoft.com/office/drawing/2014/main" id="{C1E31DED-7AA6-9C6E-1646-85F21CBF6930}"/>
              </a:ext>
            </a:extLst>
          </p:cNvPr>
          <p:cNvSpPr>
            <a:spLocks noGrp="1"/>
          </p:cNvSpPr>
          <p:nvPr>
            <p:ph idx="1"/>
          </p:nvPr>
        </p:nvSpPr>
        <p:spPr>
          <a:xfrm>
            <a:off x="173179" y="1618686"/>
            <a:ext cx="11890665" cy="4414692"/>
          </a:xfrm>
        </p:spPr>
        <p:txBody>
          <a:bodyPr/>
          <a:lstStyle/>
          <a:p>
            <a:pPr marR="390525">
              <a:spcBef>
                <a:spcPts val="600"/>
              </a:spcBef>
              <a:spcAft>
                <a:spcPts val="0"/>
              </a:spcAft>
            </a:pPr>
            <a:r>
              <a:rPr lang="en-US" sz="2000" spc="-15">
                <a:ea typeface="Times New Roman" panose="02020603050405020304" pitchFamily="18" charset="0"/>
              </a:rPr>
              <a:t>T</a:t>
            </a:r>
            <a:r>
              <a:rPr lang="en-US" sz="2000">
                <a:ea typeface="Times New Roman" panose="02020603050405020304" pitchFamily="18" charset="0"/>
              </a:rPr>
              <a:t>he</a:t>
            </a:r>
            <a:r>
              <a:rPr lang="en-US" sz="2000" spc="-10">
                <a:ea typeface="Times New Roman" panose="02020603050405020304" pitchFamily="18" charset="0"/>
              </a:rPr>
              <a:t> </a:t>
            </a:r>
            <a:r>
              <a:rPr lang="en-US" sz="2000">
                <a:ea typeface="Times New Roman" panose="02020603050405020304" pitchFamily="18" charset="0"/>
              </a:rPr>
              <a:t>Office</a:t>
            </a:r>
            <a:r>
              <a:rPr lang="en-US" sz="2000" spc="-20">
                <a:ea typeface="Times New Roman" panose="02020603050405020304" pitchFamily="18" charset="0"/>
              </a:rPr>
              <a:t> </a:t>
            </a:r>
            <a:r>
              <a:rPr lang="en-US" sz="2000">
                <a:ea typeface="Times New Roman" panose="02020603050405020304" pitchFamily="18" charset="0"/>
              </a:rPr>
              <a:t>of</a:t>
            </a:r>
            <a:r>
              <a:rPr lang="en-US" sz="2000" spc="-10">
                <a:ea typeface="Times New Roman" panose="02020603050405020304" pitchFamily="18" charset="0"/>
              </a:rPr>
              <a:t> </a:t>
            </a:r>
            <a:r>
              <a:rPr lang="en-US" sz="2000">
                <a:ea typeface="Times New Roman" panose="02020603050405020304" pitchFamily="18" charset="0"/>
              </a:rPr>
              <a:t>Special</a:t>
            </a:r>
            <a:r>
              <a:rPr lang="en-US" sz="2000" spc="-15">
                <a:ea typeface="Times New Roman" panose="02020603050405020304" pitchFamily="18" charset="0"/>
              </a:rPr>
              <a:t> </a:t>
            </a:r>
            <a:r>
              <a:rPr lang="en-US" sz="2000">
                <a:ea typeface="Times New Roman" panose="02020603050405020304" pitchFamily="18" charset="0"/>
              </a:rPr>
              <a:t>Education</a:t>
            </a:r>
            <a:r>
              <a:rPr lang="en-US" sz="2000" spc="-15">
                <a:ea typeface="Times New Roman" panose="02020603050405020304" pitchFamily="18" charset="0"/>
              </a:rPr>
              <a:t> </a:t>
            </a:r>
            <a:r>
              <a:rPr lang="en-US" sz="2000">
                <a:ea typeface="Times New Roman" panose="02020603050405020304" pitchFamily="18" charset="0"/>
              </a:rPr>
              <a:t>stated</a:t>
            </a:r>
            <a:r>
              <a:rPr lang="en-US" sz="2000" spc="-10">
                <a:ea typeface="Times New Roman" panose="02020603050405020304" pitchFamily="18" charset="0"/>
              </a:rPr>
              <a:t> </a:t>
            </a:r>
            <a:r>
              <a:rPr lang="en-US" sz="2000">
                <a:ea typeface="Times New Roman" panose="02020603050405020304" pitchFamily="18" charset="0"/>
              </a:rPr>
              <a:t>that,</a:t>
            </a:r>
            <a:r>
              <a:rPr lang="en-US" sz="2000" spc="-15">
                <a:ea typeface="Times New Roman" panose="02020603050405020304" pitchFamily="18" charset="0"/>
              </a:rPr>
              <a:t> </a:t>
            </a:r>
            <a:r>
              <a:rPr lang="en-US" sz="2000" spc="-10">
                <a:ea typeface="Times New Roman" panose="02020603050405020304" pitchFamily="18" charset="0"/>
              </a:rPr>
              <a:t>States that adopt Alternate Assessment based on Alternate Achievement Standards must create a “definition for students with the most significant cognitive disabilities.</a:t>
            </a:r>
          </a:p>
          <a:p>
            <a:pPr marR="390525">
              <a:spcBef>
                <a:spcPts val="600"/>
              </a:spcBef>
              <a:buClr>
                <a:srgbClr val="1E4782"/>
              </a:buClr>
            </a:pPr>
            <a:r>
              <a:rPr lang="en-US" sz="2000" spc="-10">
                <a:ea typeface="Calibri" panose="020F0502020204030204" pitchFamily="34" charset="0"/>
              </a:rPr>
              <a:t>Further in </a:t>
            </a:r>
            <a:r>
              <a:rPr lang="en-US" sz="2000">
                <a:ea typeface="Calibri" panose="020F0502020204030204" pitchFamily="34" charset="0"/>
              </a:rPr>
              <a:t>34 CFR § 200.6 - Inclusion of all students …. </a:t>
            </a:r>
          </a:p>
          <a:p>
            <a:pPr marL="228600" marR="390525" lvl="1"/>
            <a:r>
              <a:rPr lang="en-US" sz="2000">
                <a:ea typeface="Calibri" panose="020F0502020204030204" pitchFamily="34" charset="0"/>
              </a:rPr>
              <a:t>“consistent with section 612(a)(16)(C) of the IDEA, [States must]… monitor implementation of clear and appropriate guidelines for IEP teams to apply in determining, on a case-by-case basis, which students with the most significant cognitive disabilities will be assessed based on alternate academic achievement standards. </a:t>
            </a:r>
            <a:r>
              <a:rPr lang="en-US" sz="2000" b="1">
                <a:ea typeface="Calibri" panose="020F0502020204030204" pitchFamily="34" charset="0"/>
              </a:rPr>
              <a:t>Such guidelines must include a State definition of “students with the most significant cognitive disabilities” that addresses factors related to cognitive functioning and adaptive behavior…” </a:t>
            </a:r>
            <a:br>
              <a:rPr lang="en-US" sz="2000">
                <a:ea typeface="Calibri" panose="020F0502020204030204" pitchFamily="34" charset="0"/>
              </a:rPr>
            </a:br>
            <a:endParaRPr lang="en-US" sz="2000">
              <a:ea typeface="Calibri" panose="020F0502020204030204" pitchFamily="34" charset="0"/>
            </a:endParaRPr>
          </a:p>
          <a:p>
            <a:pPr marR="390525">
              <a:lnSpc>
                <a:spcPct val="115000"/>
              </a:lnSpc>
              <a:spcAft>
                <a:spcPts val="0"/>
              </a:spcAft>
            </a:pPr>
            <a:r>
              <a:rPr lang="en-US" sz="1400" spc="-10">
                <a:ea typeface="Times New Roman" panose="02020603050405020304" pitchFamily="18" charset="0"/>
              </a:rPr>
              <a:t>References for additional information</a:t>
            </a:r>
          </a:p>
          <a:p>
            <a:pPr marL="0" lvl="2" indent="0">
              <a:buNone/>
            </a:pPr>
            <a:r>
              <a:rPr lang="en-US" sz="1400" u="sng">
                <a:ea typeface="Calibri" panose="020F0502020204030204" pitchFamily="34" charset="0"/>
                <a:hlinkClick r:id="rId2">
                  <a:extLst>
                    <a:ext uri="{A12FA001-AC4F-418D-AE19-62706E023703}">
                      <ahyp:hlinkClr xmlns:ahyp="http://schemas.microsoft.com/office/drawing/2018/hyperlinkcolor" val="tx"/>
                    </a:ext>
                  </a:extLst>
                </a:hlinkClick>
              </a:rPr>
              <a:t>NCEO Reports: Alternate Assessments for Students with Significant Cognitive Disabilities: Participation Guidelines and Definitions (#406)</a:t>
            </a:r>
            <a:endParaRPr lang="en-US" sz="1400" u="sng">
              <a:ea typeface="Calibri" panose="020F0502020204030204" pitchFamily="34" charset="0"/>
            </a:endParaRPr>
          </a:p>
          <a:p>
            <a:pPr marL="0" lvl="2" indent="0">
              <a:buNone/>
            </a:pPr>
            <a:r>
              <a:rPr lang="en-US" sz="1400" u="sng">
                <a:ea typeface="Calibri" panose="020F0502020204030204" pitchFamily="34" charset="0"/>
                <a:hlinkClick r:id="rId3">
                  <a:extLst>
                    <a:ext uri="{A12FA001-AC4F-418D-AE19-62706E023703}">
                      <ahyp:hlinkClr xmlns:ahyp="http://schemas.microsoft.com/office/drawing/2018/hyperlinkcolor" val="tx"/>
                    </a:ext>
                  </a:extLst>
                </a:hlinkClick>
              </a:rPr>
              <a:t>NCEO Reports: 2018-19 Participation Guidelines and Definitions for Alternate Assessments based on Alternate Academic Achievement Standards (#415</a:t>
            </a:r>
            <a:endParaRPr lang="en-US"/>
          </a:p>
        </p:txBody>
      </p:sp>
      <p:sp>
        <p:nvSpPr>
          <p:cNvPr id="4" name="Slide Number Placeholder 3">
            <a:extLst>
              <a:ext uri="{FF2B5EF4-FFF2-40B4-BE49-F238E27FC236}">
                <a16:creationId xmlns:a16="http://schemas.microsoft.com/office/drawing/2014/main" id="{BA3AE8A2-3C71-F266-B922-13C689DAC60C}"/>
              </a:ext>
            </a:extLst>
          </p:cNvPr>
          <p:cNvSpPr>
            <a:spLocks noGrp="1"/>
          </p:cNvSpPr>
          <p:nvPr>
            <p:ph type="sldNum" sz="quarter" idx="12"/>
          </p:nvPr>
        </p:nvSpPr>
        <p:spPr/>
        <p:txBody>
          <a:bodyPr/>
          <a:lstStyle/>
          <a:p>
            <a:fld id="{68A8D22E-6BC5-9E47-900C-2BB94685D9F5}" type="slidenum">
              <a:rPr lang="en-US" smtClean="0"/>
              <a:t>25</a:t>
            </a:fld>
            <a:endParaRPr lang="en-US"/>
          </a:p>
        </p:txBody>
      </p:sp>
    </p:spTree>
    <p:extLst>
      <p:ext uri="{BB962C8B-B14F-4D97-AF65-F5344CB8AC3E}">
        <p14:creationId xmlns:p14="http://schemas.microsoft.com/office/powerpoint/2010/main" val="294557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A612-3D04-C812-88C3-03ADF0825AB3}"/>
              </a:ext>
            </a:extLst>
          </p:cNvPr>
          <p:cNvSpPr>
            <a:spLocks noGrp="1"/>
          </p:cNvSpPr>
          <p:nvPr>
            <p:ph type="title"/>
          </p:nvPr>
        </p:nvSpPr>
        <p:spPr/>
        <p:txBody>
          <a:bodyPr>
            <a:noAutofit/>
          </a:bodyPr>
          <a:lstStyle/>
          <a:p>
            <a:r>
              <a:rPr lang="en-US" sz="3200"/>
              <a:t>MCAS-Alt Eligibility: Meet the definition for Students with the Most Significant Cognitive Disabilities</a:t>
            </a:r>
          </a:p>
        </p:txBody>
      </p:sp>
      <p:sp>
        <p:nvSpPr>
          <p:cNvPr id="3" name="Content Placeholder 2">
            <a:extLst>
              <a:ext uri="{FF2B5EF4-FFF2-40B4-BE49-F238E27FC236}">
                <a16:creationId xmlns:a16="http://schemas.microsoft.com/office/drawing/2014/main" id="{7F8B20C2-79E2-C079-72D1-0B8D79FDF207}"/>
              </a:ext>
            </a:extLst>
          </p:cNvPr>
          <p:cNvSpPr>
            <a:spLocks noGrp="1"/>
          </p:cNvSpPr>
          <p:nvPr>
            <p:ph idx="1"/>
          </p:nvPr>
        </p:nvSpPr>
        <p:spPr/>
        <p:txBody>
          <a:bodyPr>
            <a:noAutofit/>
          </a:bodyPr>
          <a:lstStyle/>
          <a:p>
            <a:pPr>
              <a:buClr>
                <a:srgbClr val="1E4782"/>
              </a:buClr>
            </a:pPr>
            <a:r>
              <a:rPr lang="en-US" sz="2000"/>
              <a:t>Only students that meet the definition for a student with the most significant cognitive disabilities are permitted to take the MCAS-Alt.</a:t>
            </a:r>
          </a:p>
          <a:p>
            <a:pPr>
              <a:buClr>
                <a:srgbClr val="1E4782"/>
              </a:buClr>
            </a:pPr>
            <a:r>
              <a:rPr lang="en-US" sz="2000"/>
              <a:t>Massachusetts defines “students with the most significant cognitive disabilities” as students who:   </a:t>
            </a:r>
          </a:p>
          <a:p>
            <a:pPr lvl="1"/>
            <a:r>
              <a:rPr lang="en-US" sz="1800"/>
              <a:t>have cognitive disabilities evidenced by significant delays in attaining age-level academic achievement standards, even with systematic, extensive individually designed instruction, related services, and modifications; and </a:t>
            </a:r>
          </a:p>
          <a:p>
            <a:pPr lvl="1"/>
            <a:r>
              <a:rPr lang="en-US" sz="1800"/>
              <a:t>have cognitive disabilities that significantly impact their educational performance and ability to apply learning from one setting to another; and</a:t>
            </a:r>
          </a:p>
          <a:p>
            <a:pPr lvl="1"/>
            <a:r>
              <a:rPr lang="en-US" sz="1800"/>
              <a:t>require extensive, direct individualized instruction and substantial support to achieve measurable gains on the challenging State academic content standards for the grade in which the student is enrolled; and</a:t>
            </a:r>
          </a:p>
          <a:p>
            <a:pPr lvl="1"/>
            <a:r>
              <a:rPr lang="en-US" sz="1800"/>
              <a:t>perform significantly below average in general cognitive functioning and adaptive behavior. This is defined as a student functioning two or more standard deviations below the mean on commonly accepted norm-referenced assessments in both cognitive functioning and adaptive behavior (e.g., two or more adaptive skill areas such as daily living skills, communication, self-care, social skills, and academic skills). </a:t>
            </a:r>
          </a:p>
        </p:txBody>
      </p:sp>
      <p:sp>
        <p:nvSpPr>
          <p:cNvPr id="4" name="Slide Number Placeholder 3">
            <a:extLst>
              <a:ext uri="{FF2B5EF4-FFF2-40B4-BE49-F238E27FC236}">
                <a16:creationId xmlns:a16="http://schemas.microsoft.com/office/drawing/2014/main" id="{6602C7E3-1C3C-A0F8-DF48-E2713973364E}"/>
              </a:ext>
            </a:extLst>
          </p:cNvPr>
          <p:cNvSpPr>
            <a:spLocks noGrp="1"/>
          </p:cNvSpPr>
          <p:nvPr>
            <p:ph type="sldNum" sz="quarter" idx="12"/>
          </p:nvPr>
        </p:nvSpPr>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389384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F3A27-8454-AC52-5E9D-597DB0E2FF2D}"/>
              </a:ext>
            </a:extLst>
          </p:cNvPr>
          <p:cNvSpPr>
            <a:spLocks noGrp="1"/>
          </p:cNvSpPr>
          <p:nvPr>
            <p:ph type="title" idx="4294967295"/>
          </p:nvPr>
        </p:nvSpPr>
        <p:spPr>
          <a:xfrm>
            <a:off x="8746964" y="275286"/>
            <a:ext cx="3438070" cy="26663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E4782"/>
                </a:solidFill>
                <a:effectLst/>
                <a:uLnTx/>
                <a:uFillTx/>
                <a:latin typeface="Arial" panose="020B0604020202020204" pitchFamily="34" charset="0"/>
                <a:ea typeface="Tahoma" pitchFamily="34" charset="0"/>
                <a:cs typeface="Arial" panose="020B0604020202020204" pitchFamily="34" charset="0"/>
                <a:hlinkClick r:id="rId2">
                  <a:extLst>
                    <a:ext uri="{A12FA001-AC4F-418D-AE19-62706E023703}">
                      <ahyp:hlinkClr xmlns:ahyp="http://schemas.microsoft.com/office/drawing/2018/hyperlinkcolor" val="tx"/>
                    </a:ext>
                  </a:extLst>
                </a:hlinkClick>
              </a:rPr>
              <a:t>Alternate Assessment Participation Tool </a:t>
            </a:r>
            <a:r>
              <a:rPr kumimoji="0" lang="en-US" sz="2000" b="0" i="0" u="none" strike="noStrike" kern="1200" cap="none" spc="0" normalizeH="0" baseline="0" noProof="0">
                <a:ln>
                  <a:noFill/>
                </a:ln>
                <a:solidFill>
                  <a:srgbClr val="1E4782"/>
                </a:solidFill>
                <a:effectLst/>
                <a:uLnTx/>
                <a:uFillTx/>
                <a:latin typeface="Arial" panose="020B0604020202020204" pitchFamily="34" charset="0"/>
                <a:ea typeface="Tahoma" pitchFamily="34" charset="0"/>
                <a:cs typeface="Arial" panose="020B0604020202020204" pitchFamily="34" charset="0"/>
              </a:rPr>
              <a:t>is a required document to be maintained by schools </a:t>
            </a:r>
            <a:r>
              <a:rPr kumimoji="0" lang="en-US" sz="1400" b="0" i="0" u="none" strike="noStrike" kern="1200" cap="none" spc="0" normalizeH="0" baseline="0" noProof="0">
                <a:ln>
                  <a:noFill/>
                </a:ln>
                <a:solidFill>
                  <a:srgbClr val="1E4782"/>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1400" b="0" i="0" u="sng" strike="noStrike" kern="1200" cap="none" spc="0" normalizeH="0" baseline="0" noProof="0">
                <a:ln>
                  <a:noFill/>
                </a:ln>
                <a:solidFill>
                  <a:srgbClr val="1E4782"/>
                </a:solidFill>
                <a:effectLst/>
                <a:uLnTx/>
                <a:uFillTx/>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SE 5</a:t>
            </a:r>
            <a:r>
              <a:rPr kumimoji="0" lang="en-US" sz="1400" b="0" i="0" u="none" strike="noStrike" kern="1200" cap="none" spc="0" normalizeH="0" baseline="0" noProof="0">
                <a:ln>
                  <a:noFill/>
                </a:ln>
                <a:solidFill>
                  <a:srgbClr val="1E4782"/>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0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endParaRPr>
          </a:p>
        </p:txBody>
      </p:sp>
      <p:pic>
        <p:nvPicPr>
          <p:cNvPr id="6" name="Picture 5" descr="MCAS-Alt Participation Tool for IEP Teams">
            <a:extLst>
              <a:ext uri="{FF2B5EF4-FFF2-40B4-BE49-F238E27FC236}">
                <a16:creationId xmlns:a16="http://schemas.microsoft.com/office/drawing/2014/main" id="{E8C791A2-E12D-7566-122B-D8615057984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25623" y="284811"/>
            <a:ext cx="5767938" cy="6331006"/>
          </a:xfrm>
          <a:prstGeom prst="rect">
            <a:avLst/>
          </a:prstGeom>
        </p:spPr>
      </p:pic>
      <p:sp>
        <p:nvSpPr>
          <p:cNvPr id="2" name="Slide Number Placeholder 1">
            <a:extLst>
              <a:ext uri="{FF2B5EF4-FFF2-40B4-BE49-F238E27FC236}">
                <a16:creationId xmlns:a16="http://schemas.microsoft.com/office/drawing/2014/main" id="{43B2A363-4FF5-09CA-CF63-F64AFE5DDE2E}"/>
              </a:ext>
            </a:extLst>
          </p:cNvPr>
          <p:cNvSpPr>
            <a:spLocks noGrp="1"/>
          </p:cNvSpPr>
          <p:nvPr>
            <p:ph type="sldNum" sz="quarter" idx="12"/>
          </p:nvPr>
        </p:nvSpPr>
        <p:spPr/>
        <p:txBody>
          <a:bodyPr/>
          <a:lstStyle/>
          <a:p>
            <a:fld id="{68A8D22E-6BC5-9E47-900C-2BB94685D9F5}" type="slidenum">
              <a:rPr lang="en-US" smtClean="0"/>
              <a:pPr/>
              <a:t>27</a:t>
            </a:fld>
            <a:endParaRPr lang="en-US"/>
          </a:p>
        </p:txBody>
      </p:sp>
    </p:spTree>
    <p:extLst>
      <p:ext uri="{BB962C8B-B14F-4D97-AF65-F5344CB8AC3E}">
        <p14:creationId xmlns:p14="http://schemas.microsoft.com/office/powerpoint/2010/main" val="379415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9DA0-B617-3AAE-DDCA-257E1A4A425B}"/>
              </a:ext>
            </a:extLst>
          </p:cNvPr>
          <p:cNvSpPr>
            <a:spLocks noGrp="1"/>
          </p:cNvSpPr>
          <p:nvPr>
            <p:ph type="title" idx="4294967295"/>
          </p:nvPr>
        </p:nvSpPr>
        <p:spPr>
          <a:xfrm flipV="1">
            <a:off x="173180" y="-1721225"/>
            <a:ext cx="12018820" cy="1425389"/>
          </a:xfrm>
        </p:spPr>
        <p:txBody>
          <a:bodyPr>
            <a:normAutofit/>
          </a:bodyPr>
          <a:lstStyle/>
          <a:p>
            <a:r>
              <a:rPr lang="en-US" dirty="0"/>
              <a:t>Flow chart to determine student eligibility</a:t>
            </a:r>
          </a:p>
        </p:txBody>
      </p:sp>
      <p:pic>
        <p:nvPicPr>
          <p:cNvPr id="7" name="Picture Placeholder 6" descr="Question 1: Does this student with disabilities meet the definition for &quot;students with the most significant cognitive disabilities&quot; as described above?&#10;YES: The student is eligible for the MCAS-Alt. Note: Simply because the student is eligible does not warrant the Team to administer the MCAS-Alt. Students taking the MCAS-Alt likely will face challenges earning their high school diploma.&#10;NO: Proceed to question 2.&#10;&#10;Question 2: Does this student with disabilities require specific and allowable accommodations and accessibility features to demonstrate knowledge and skills on assessments?&#10;YES: The student's IEP or 504 plan must include the specific allowable accommodations and accessibility features for MCAS testing, which should generally mirror accommodations the student receives during routine instruction.&#10;NO: The student must participate in the standard MCAS testing using available accessibility features. Accommodations may be included int he student's IEP or 504 plan later if the student's needs change.">
            <a:extLst>
              <a:ext uri="{FF2B5EF4-FFF2-40B4-BE49-F238E27FC236}">
                <a16:creationId xmlns:a16="http://schemas.microsoft.com/office/drawing/2014/main" id="{BF99E5F1-B4FA-8690-7C38-BD1C9BA0D02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97" r="-458" b="-51"/>
          <a:stretch>
            <a:fillRect/>
          </a:stretch>
        </p:blipFill>
        <p:spPr>
          <a:xfrm>
            <a:off x="2341984" y="288017"/>
            <a:ext cx="8726930" cy="6112783"/>
          </a:xfrm>
          <a:prstGeom prst="rect">
            <a:avLst/>
          </a:prstGeom>
        </p:spPr>
      </p:pic>
      <p:sp>
        <p:nvSpPr>
          <p:cNvPr id="4" name="Slide Number Placeholder 3">
            <a:extLst>
              <a:ext uri="{FF2B5EF4-FFF2-40B4-BE49-F238E27FC236}">
                <a16:creationId xmlns:a16="http://schemas.microsoft.com/office/drawing/2014/main" id="{1AE641E1-0DA7-327C-D26C-37EF68D2F076}"/>
              </a:ext>
            </a:extLst>
          </p:cNvPr>
          <p:cNvSpPr>
            <a:spLocks noGrp="1"/>
          </p:cNvSpPr>
          <p:nvPr>
            <p:ph type="sldNum" sz="quarter" idx="12"/>
          </p:nvPr>
        </p:nvSpPr>
        <p:spPr/>
        <p:txBody>
          <a:bodyPr/>
          <a:lstStyle/>
          <a:p>
            <a:fld id="{68A8D22E-6BC5-9E47-900C-2BB94685D9F5}" type="slidenum">
              <a:rPr lang="en-US" smtClean="0"/>
              <a:t>28</a:t>
            </a:fld>
            <a:endParaRPr lang="en-US"/>
          </a:p>
        </p:txBody>
      </p:sp>
    </p:spTree>
    <p:extLst>
      <p:ext uri="{BB962C8B-B14F-4D97-AF65-F5344CB8AC3E}">
        <p14:creationId xmlns:p14="http://schemas.microsoft.com/office/powerpoint/2010/main" val="153623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A70-4BA8-F0DA-870F-2B49EA90B5A1}"/>
              </a:ext>
            </a:extLst>
          </p:cNvPr>
          <p:cNvSpPr>
            <a:spLocks noGrp="1"/>
          </p:cNvSpPr>
          <p:nvPr>
            <p:ph type="title"/>
          </p:nvPr>
        </p:nvSpPr>
        <p:spPr/>
        <p:txBody>
          <a:bodyPr>
            <a:normAutofit fontScale="90000"/>
          </a:bodyPr>
          <a:lstStyle/>
          <a:p>
            <a:r>
              <a:rPr lang="en-US"/>
              <a:t>A student should not take the MCAS-Alt based solely on…</a:t>
            </a:r>
          </a:p>
        </p:txBody>
      </p:sp>
      <p:sp>
        <p:nvSpPr>
          <p:cNvPr id="3" name="Content Placeholder 2">
            <a:extLst>
              <a:ext uri="{FF2B5EF4-FFF2-40B4-BE49-F238E27FC236}">
                <a16:creationId xmlns:a16="http://schemas.microsoft.com/office/drawing/2014/main" id="{642726A4-2246-75CF-30BA-E9233D97F8E1}"/>
              </a:ext>
            </a:extLst>
          </p:cNvPr>
          <p:cNvSpPr>
            <a:spLocks noGrp="1"/>
          </p:cNvSpPr>
          <p:nvPr>
            <p:ph idx="1"/>
          </p:nvPr>
        </p:nvSpPr>
        <p:spPr/>
        <p:txBody>
          <a:bodyPr>
            <a:normAutofit/>
          </a:bodyPr>
          <a:lstStyle/>
          <a:p>
            <a:r>
              <a:rPr lang="en-US"/>
              <a:t>a particular disability or placement </a:t>
            </a:r>
          </a:p>
          <a:p>
            <a:r>
              <a:rPr lang="en-US"/>
              <a:t>lack of standards-based instruction </a:t>
            </a:r>
          </a:p>
          <a:p>
            <a:r>
              <a:rPr lang="en-US"/>
              <a:t>participation in MCAS-Alt the previous year (since this is an annual decision)</a:t>
            </a:r>
          </a:p>
          <a:p>
            <a:r>
              <a:rPr lang="en-US"/>
              <a:t>English learner (EL) status </a:t>
            </a:r>
            <a:r>
              <a:rPr lang="en-US" sz="1800"/>
              <a:t>(ACCESS Alt should not be given unless student meets same criteria as a student with the most significant disabilities)</a:t>
            </a:r>
          </a:p>
          <a:p>
            <a:r>
              <a:rPr lang="en-US"/>
              <a:t>low income, child in foster care, or interrupted formal education </a:t>
            </a:r>
          </a:p>
          <a:p>
            <a:r>
              <a:rPr lang="en-US"/>
              <a:t>potential impact on a school’s accountability rating</a:t>
            </a:r>
          </a:p>
          <a:p>
            <a:r>
              <a:rPr lang="en-US"/>
              <a:t>previous low achievement on MCAS</a:t>
            </a:r>
          </a:p>
          <a:p>
            <a:endParaRPr lang="en-US"/>
          </a:p>
        </p:txBody>
      </p:sp>
      <p:sp>
        <p:nvSpPr>
          <p:cNvPr id="4" name="Slide Number Placeholder 3">
            <a:extLst>
              <a:ext uri="{FF2B5EF4-FFF2-40B4-BE49-F238E27FC236}">
                <a16:creationId xmlns:a16="http://schemas.microsoft.com/office/drawing/2014/main" id="{88FAEADD-9839-3C6B-FD30-754E8F8B50B4}"/>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424019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3EBF3-A651-2BE9-0D6B-856084E4B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15A03-40EC-C0DB-59E4-0D7F170FF9B6}"/>
              </a:ext>
            </a:extLst>
          </p:cNvPr>
          <p:cNvSpPr>
            <a:spLocks noGrp="1"/>
          </p:cNvSpPr>
          <p:nvPr>
            <p:ph type="ctrTitle"/>
          </p:nvPr>
        </p:nvSpPr>
        <p:spPr>
          <a:xfrm>
            <a:off x="342900" y="873824"/>
            <a:ext cx="11693588" cy="2560638"/>
          </a:xfrm>
        </p:spPr>
        <p:txBody>
          <a:bodyPr>
            <a:normAutofit/>
          </a:bodyPr>
          <a:lstStyle/>
          <a:p>
            <a:r>
              <a:rPr lang="en-US" sz="4400">
                <a:latin typeface="Arial"/>
                <a:cs typeface="Arial"/>
              </a:rPr>
              <a:t>Special Education Updates and Key Special Education Topics</a:t>
            </a:r>
            <a:endParaRPr lang="en-US" sz="4400"/>
          </a:p>
        </p:txBody>
      </p:sp>
    </p:spTree>
    <p:extLst>
      <p:ext uri="{BB962C8B-B14F-4D97-AF65-F5344CB8AC3E}">
        <p14:creationId xmlns:p14="http://schemas.microsoft.com/office/powerpoint/2010/main" val="84862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CCB73-9665-626D-0751-68708DDB2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D034C-54DA-430C-6C62-9E64D480783E}"/>
              </a:ext>
            </a:extLst>
          </p:cNvPr>
          <p:cNvSpPr>
            <a:spLocks noGrp="1"/>
          </p:cNvSpPr>
          <p:nvPr>
            <p:ph type="ctrTitle"/>
          </p:nvPr>
        </p:nvSpPr>
        <p:spPr>
          <a:xfrm>
            <a:off x="342900" y="873824"/>
            <a:ext cx="11693588" cy="2560638"/>
          </a:xfrm>
        </p:spPr>
        <p:txBody>
          <a:bodyPr>
            <a:normAutofit/>
          </a:bodyPr>
          <a:lstStyle/>
          <a:p>
            <a:r>
              <a:rPr lang="en-US" sz="4400" b="1"/>
              <a:t>IDEA Fiscal</a:t>
            </a:r>
            <a:endParaRPr lang="en-US"/>
          </a:p>
        </p:txBody>
      </p:sp>
    </p:spTree>
    <p:extLst>
      <p:ext uri="{BB962C8B-B14F-4D97-AF65-F5344CB8AC3E}">
        <p14:creationId xmlns:p14="http://schemas.microsoft.com/office/powerpoint/2010/main" val="603020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F0B1-5DF2-3838-50E1-58F75A816C42}"/>
              </a:ext>
            </a:extLst>
          </p:cNvPr>
          <p:cNvSpPr>
            <a:spLocks noGrp="1"/>
          </p:cNvSpPr>
          <p:nvPr>
            <p:ph type="title"/>
          </p:nvPr>
        </p:nvSpPr>
        <p:spPr/>
        <p:txBody>
          <a:bodyPr>
            <a:normAutofit/>
          </a:bodyPr>
          <a:lstStyle/>
          <a:p>
            <a:r>
              <a:rPr lang="en-US">
                <a:latin typeface="Arial"/>
                <a:cs typeface="Arial"/>
              </a:rPr>
              <a:t>Expired IDEA Part B Funds</a:t>
            </a:r>
          </a:p>
        </p:txBody>
      </p:sp>
      <p:sp>
        <p:nvSpPr>
          <p:cNvPr id="3" name="Content Placeholder 2">
            <a:extLst>
              <a:ext uri="{FF2B5EF4-FFF2-40B4-BE49-F238E27FC236}">
                <a16:creationId xmlns:a16="http://schemas.microsoft.com/office/drawing/2014/main" id="{C22E727E-446F-0308-76B7-E3A8619450F4}"/>
              </a:ext>
            </a:extLst>
          </p:cNvPr>
          <p:cNvSpPr>
            <a:spLocks noGrp="1"/>
          </p:cNvSpPr>
          <p:nvPr>
            <p:ph idx="1"/>
          </p:nvPr>
        </p:nvSpPr>
        <p:spPr>
          <a:xfrm>
            <a:off x="173179" y="1591254"/>
            <a:ext cx="11890665" cy="4694839"/>
          </a:xfrm>
        </p:spPr>
        <p:txBody>
          <a:bodyPr vert="horz" lIns="91440" tIns="45720" rIns="91440" bIns="45720" rtlCol="0" anchor="t">
            <a:normAutofit lnSpcReduction="10000"/>
          </a:bodyPr>
          <a:lstStyle/>
          <a:p>
            <a:r>
              <a:rPr lang="en-US" b="1">
                <a:highlight>
                  <a:srgbClr val="FFFF00"/>
                </a:highlight>
                <a:latin typeface="Arial"/>
                <a:cs typeface="Arial"/>
              </a:rPr>
              <a:t>FY24</a:t>
            </a:r>
            <a:r>
              <a:rPr lang="en-US">
                <a:highlight>
                  <a:srgbClr val="FFFF00"/>
                </a:highlight>
                <a:latin typeface="Arial"/>
                <a:cs typeface="Arial"/>
              </a:rPr>
              <a:t> FC 240 and FC 262, and </a:t>
            </a:r>
            <a:r>
              <a:rPr lang="en-US" b="1">
                <a:highlight>
                  <a:srgbClr val="FFFF00"/>
                </a:highlight>
                <a:latin typeface="Arial"/>
                <a:cs typeface="Arial"/>
              </a:rPr>
              <a:t>FY25</a:t>
            </a:r>
            <a:r>
              <a:rPr lang="en-US">
                <a:highlight>
                  <a:srgbClr val="FFFF00"/>
                </a:highlight>
                <a:latin typeface="Arial"/>
                <a:cs typeface="Arial"/>
              </a:rPr>
              <a:t> FC 274 (IEP Improvement) Funds expired </a:t>
            </a:r>
            <a:r>
              <a:rPr lang="en-US" u="sng">
                <a:highlight>
                  <a:srgbClr val="FFFF00"/>
                </a:highlight>
                <a:latin typeface="Arial"/>
                <a:cs typeface="Arial"/>
              </a:rPr>
              <a:t>September 30, 2025</a:t>
            </a:r>
            <a:endParaRPr lang="en-US">
              <a:highlight>
                <a:srgbClr val="FFFF00"/>
              </a:highlight>
              <a:latin typeface="Arial"/>
              <a:cs typeface="Arial"/>
            </a:endParaRPr>
          </a:p>
          <a:p>
            <a:r>
              <a:rPr lang="en-US">
                <a:latin typeface="Arial"/>
                <a:cs typeface="Arial"/>
              </a:rPr>
              <a:t>Funds must have been obligated on or before September 30, 2025, and liquidated no later than ninety (90) days thereafter</a:t>
            </a:r>
          </a:p>
          <a:p>
            <a:r>
              <a:rPr lang="en-US">
                <a:latin typeface="Arial"/>
                <a:cs typeface="Arial"/>
              </a:rPr>
              <a:t>GEM$ Reimbursement Requests no later than </a:t>
            </a:r>
            <a:r>
              <a:rPr lang="en-US" u="sng">
                <a:latin typeface="Arial"/>
                <a:cs typeface="Arial"/>
              </a:rPr>
              <a:t>November 30, 2025</a:t>
            </a:r>
          </a:p>
          <a:p>
            <a:r>
              <a:rPr lang="en-US">
                <a:latin typeface="Arial"/>
                <a:cs typeface="Arial"/>
              </a:rPr>
              <a:t>GEM$ Final Expenditure Report (FER) due no later than </a:t>
            </a:r>
            <a:r>
              <a:rPr lang="en-US" u="sng">
                <a:latin typeface="Arial"/>
                <a:cs typeface="Arial"/>
              </a:rPr>
              <a:t>December 31, 2025</a:t>
            </a:r>
          </a:p>
          <a:p>
            <a:pPr lvl="1"/>
            <a:r>
              <a:rPr lang="en-US" sz="2800">
                <a:latin typeface="Arial"/>
                <a:cs typeface="Arial"/>
              </a:rPr>
              <a:t>LEA may include final reimbursement requests in the FER</a:t>
            </a:r>
          </a:p>
          <a:p>
            <a:r>
              <a:rPr lang="en-US">
                <a:latin typeface="Arial"/>
                <a:cs typeface="Arial"/>
              </a:rPr>
              <a:t>Failure to (1) fully expend and claim FY24 FC 240, FC 262 or FY25 FC 274 funds or 2) timely file the GEM$ FER will be considered in the LEA's annual fiscal risk assessment</a:t>
            </a:r>
          </a:p>
          <a:p>
            <a:endParaRPr lang="en-US">
              <a:latin typeface="Arial"/>
              <a:cs typeface="Arial"/>
            </a:endParaRPr>
          </a:p>
          <a:p>
            <a:endParaRPr lang="en-US">
              <a:latin typeface="Arial"/>
              <a:cs typeface="Arial"/>
            </a:endParaRPr>
          </a:p>
          <a:p>
            <a:endParaRPr lang="en-US">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87472D2A-2569-AEA9-8B77-A01C3E5BB599}"/>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331929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0D63-7A32-73D0-ED6E-37FF3E375E71}"/>
              </a:ext>
            </a:extLst>
          </p:cNvPr>
          <p:cNvSpPr>
            <a:spLocks noGrp="1"/>
          </p:cNvSpPr>
          <p:nvPr>
            <p:ph type="title"/>
          </p:nvPr>
        </p:nvSpPr>
        <p:spPr/>
        <p:txBody>
          <a:bodyPr>
            <a:normAutofit/>
          </a:bodyPr>
          <a:lstStyle/>
          <a:p>
            <a:r>
              <a:rPr lang="en-US">
                <a:latin typeface="Arial"/>
                <a:cs typeface="Arial"/>
              </a:rPr>
              <a:t>FY25 Financial End of Year Reports</a:t>
            </a:r>
            <a:endParaRPr lang="en-US"/>
          </a:p>
        </p:txBody>
      </p:sp>
      <p:sp>
        <p:nvSpPr>
          <p:cNvPr id="3" name="Content Placeholder 2">
            <a:extLst>
              <a:ext uri="{FF2B5EF4-FFF2-40B4-BE49-F238E27FC236}">
                <a16:creationId xmlns:a16="http://schemas.microsoft.com/office/drawing/2014/main" id="{B7CC0909-FE3B-E970-9959-12B60E0327C7}"/>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Final FY25 Financial End of Year Reports (EOYR) Due:</a:t>
            </a:r>
            <a:endParaRPr lang="en-US"/>
          </a:p>
          <a:p>
            <a:pPr lvl="1"/>
            <a:r>
              <a:rPr lang="en-US" u="sng">
                <a:latin typeface="Arial"/>
                <a:cs typeface="Arial"/>
              </a:rPr>
              <a:t>September 30, 2025</a:t>
            </a:r>
            <a:r>
              <a:rPr lang="en-US">
                <a:latin typeface="Arial"/>
                <a:cs typeface="Arial"/>
              </a:rPr>
              <a:t> - individual and regional districts and vocational schools with the Office of School Finance</a:t>
            </a:r>
          </a:p>
          <a:p>
            <a:pPr lvl="1"/>
            <a:r>
              <a:rPr lang="en-US" u="sng">
                <a:highlight>
                  <a:srgbClr val="FFFF00"/>
                </a:highlight>
                <a:latin typeface="Arial"/>
                <a:cs typeface="Arial"/>
              </a:rPr>
              <a:t>November 21, 2025</a:t>
            </a:r>
            <a:r>
              <a:rPr lang="en-US">
                <a:latin typeface="Arial"/>
                <a:cs typeface="Arial"/>
              </a:rPr>
              <a:t> - charter schools with the Charter School Office</a:t>
            </a:r>
          </a:p>
          <a:p>
            <a:pPr lvl="1"/>
            <a:r>
              <a:rPr lang="en-US" u="sng">
                <a:latin typeface="Arial"/>
                <a:cs typeface="Arial"/>
              </a:rPr>
              <a:t>January 30, 2026</a:t>
            </a:r>
            <a:r>
              <a:rPr lang="en-US">
                <a:latin typeface="Arial"/>
                <a:cs typeface="Arial"/>
              </a:rPr>
              <a:t> – virtual schools with the Charter School Office </a:t>
            </a:r>
          </a:p>
          <a:p>
            <a:r>
              <a:rPr lang="en-US">
                <a:latin typeface="Arial"/>
                <a:cs typeface="Arial"/>
              </a:rPr>
              <a:t>Ensure relevant expenses are distributed as special education as that total will be considered for the FY25 Maintenance of Effort (MOE) compliance determination in March 2026</a:t>
            </a:r>
          </a:p>
          <a:p>
            <a:r>
              <a:rPr lang="en-US">
                <a:latin typeface="Arial"/>
                <a:cs typeface="Arial"/>
              </a:rPr>
              <a:t>Failure to timely file and certify, and making any subsequent corrections or amendments to the EOYR will be considered in the LEA's annual fiscal risk assessment</a:t>
            </a:r>
          </a:p>
          <a:p>
            <a:pPr lvl="1"/>
            <a:endParaRPr lang="en-US"/>
          </a:p>
        </p:txBody>
      </p:sp>
      <p:sp>
        <p:nvSpPr>
          <p:cNvPr id="4" name="Slide Number Placeholder 3">
            <a:extLst>
              <a:ext uri="{FF2B5EF4-FFF2-40B4-BE49-F238E27FC236}">
                <a16:creationId xmlns:a16="http://schemas.microsoft.com/office/drawing/2014/main" id="{187C4116-8231-D0CD-B58D-17078D6E8854}"/>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185158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D3F0-59BC-DB83-5F73-F80A3C7B9CE4}"/>
              </a:ext>
            </a:extLst>
          </p:cNvPr>
          <p:cNvSpPr>
            <a:spLocks noGrp="1"/>
          </p:cNvSpPr>
          <p:nvPr>
            <p:ph type="title"/>
          </p:nvPr>
        </p:nvSpPr>
        <p:spPr/>
        <p:txBody>
          <a:bodyPr>
            <a:normAutofit fontScale="90000"/>
          </a:bodyPr>
          <a:lstStyle/>
          <a:p>
            <a:r>
              <a:rPr lang="en-US">
                <a:latin typeface="Arial"/>
                <a:cs typeface="Arial"/>
              </a:rPr>
              <a:t>Child Count of Parentally-Placed Private and Home School Students</a:t>
            </a:r>
            <a:endParaRPr lang="en-US"/>
          </a:p>
        </p:txBody>
      </p:sp>
      <p:sp>
        <p:nvSpPr>
          <p:cNvPr id="3" name="Content Placeholder 2">
            <a:extLst>
              <a:ext uri="{FF2B5EF4-FFF2-40B4-BE49-F238E27FC236}">
                <a16:creationId xmlns:a16="http://schemas.microsoft.com/office/drawing/2014/main" id="{F6A3635B-C9A9-33B3-EF5E-F0A9CBD441AE}"/>
              </a:ext>
            </a:extLst>
          </p:cNvPr>
          <p:cNvSpPr>
            <a:spLocks noGrp="1"/>
          </p:cNvSpPr>
          <p:nvPr>
            <p:ph idx="1"/>
          </p:nvPr>
        </p:nvSpPr>
        <p:spPr>
          <a:xfrm>
            <a:off x="173179" y="1591254"/>
            <a:ext cx="11804401" cy="4767232"/>
          </a:xfrm>
        </p:spPr>
        <p:txBody>
          <a:bodyPr vert="horz" lIns="91440" tIns="45720" rIns="91440" bIns="45720" rtlCol="0" anchor="t">
            <a:normAutofit/>
          </a:bodyPr>
          <a:lstStyle/>
          <a:p>
            <a:r>
              <a:rPr lang="en-US">
                <a:latin typeface="Arial"/>
                <a:cs typeface="Arial"/>
              </a:rPr>
              <a:t>Conducted </a:t>
            </a:r>
            <a:r>
              <a:rPr lang="en-US" u="sng">
                <a:latin typeface="Arial"/>
                <a:cs typeface="Arial"/>
              </a:rPr>
              <a:t>as of October 1st</a:t>
            </a:r>
            <a:r>
              <a:rPr lang="en-US">
                <a:latin typeface="Arial"/>
                <a:cs typeface="Arial"/>
              </a:rPr>
              <a:t> each year</a:t>
            </a:r>
          </a:p>
          <a:p>
            <a:r>
              <a:rPr lang="en-US" b="1">
                <a:latin typeface="Arial"/>
                <a:cs typeface="Arial"/>
              </a:rPr>
              <a:t>IDEA Child Count and Record Keeping</a:t>
            </a:r>
            <a:r>
              <a:rPr lang="en-US">
                <a:latin typeface="Arial"/>
                <a:cs typeface="Arial"/>
              </a:rPr>
              <a:t> Application Supplement </a:t>
            </a:r>
            <a:r>
              <a:rPr lang="en-US">
                <a:solidFill>
                  <a:schemeClr val="tx1"/>
                </a:solidFill>
                <a:highlight>
                  <a:srgbClr val="FFFF00"/>
                </a:highlight>
                <a:latin typeface="Arial"/>
                <a:cs typeface="Arial"/>
              </a:rPr>
              <a:t>NEW!</a:t>
            </a:r>
          </a:p>
          <a:p>
            <a:r>
              <a:rPr lang="en-US">
                <a:latin typeface="Arial"/>
                <a:cs typeface="Arial"/>
              </a:rPr>
              <a:t>LEA FC 240/262 Consolidated (Federal/ENT) </a:t>
            </a:r>
            <a:r>
              <a:rPr lang="en-US" err="1">
                <a:latin typeface="Arial"/>
                <a:cs typeface="Arial"/>
              </a:rPr>
              <a:t>Grantwriter</a:t>
            </a:r>
            <a:endParaRPr lang="en-US">
              <a:latin typeface="Arial"/>
              <a:cs typeface="Arial"/>
            </a:endParaRPr>
          </a:p>
          <a:p>
            <a:r>
              <a:rPr lang="en-US">
                <a:latin typeface="Arial"/>
                <a:cs typeface="Arial"/>
              </a:rPr>
              <a:t>October 1, 2025 Child Count and SY24-25 Equitable Services Record Keeping data submission due </a:t>
            </a:r>
            <a:r>
              <a:rPr lang="en-US" u="sng">
                <a:latin typeface="Arial"/>
                <a:cs typeface="Arial"/>
              </a:rPr>
              <a:t>January 30, 2026</a:t>
            </a:r>
            <a:r>
              <a:rPr lang="en-US">
                <a:latin typeface="Arial"/>
                <a:cs typeface="Arial"/>
              </a:rPr>
              <a:t> </a:t>
            </a:r>
            <a:endParaRPr lang="en-US"/>
          </a:p>
          <a:p>
            <a:pPr lvl="1"/>
            <a:r>
              <a:rPr lang="en-US">
                <a:latin typeface="Arial"/>
                <a:cs typeface="Arial"/>
              </a:rPr>
              <a:t>Failure to submit the annual child count </a:t>
            </a:r>
            <a:r>
              <a:rPr lang="en-US" u="sng">
                <a:latin typeface="Arial"/>
                <a:cs typeface="Arial"/>
              </a:rPr>
              <a:t>by January 30, 2026</a:t>
            </a:r>
            <a:r>
              <a:rPr lang="en-US">
                <a:latin typeface="Arial"/>
                <a:cs typeface="Arial"/>
              </a:rPr>
              <a:t> will be considered in the LEA's Annual Special Education Determination and Annual IDEA Part B Fiscal Risk Assessment</a:t>
            </a:r>
          </a:p>
          <a:p>
            <a:r>
              <a:rPr lang="en-US">
                <a:latin typeface="Arial"/>
                <a:cs typeface="Arial"/>
              </a:rPr>
              <a:t>SY24-25 Record Keeping</a:t>
            </a:r>
            <a:endParaRPr lang="en-US"/>
          </a:p>
          <a:p>
            <a:pPr lvl="1"/>
            <a:r>
              <a:rPr lang="en-US">
                <a:latin typeface="Arial"/>
                <a:cs typeface="Arial"/>
              </a:rPr>
              <a:t>Number of private and home school students evaluated </a:t>
            </a:r>
            <a:r>
              <a:rPr lang="en-US" u="sng">
                <a:latin typeface="Arial"/>
                <a:cs typeface="Arial"/>
              </a:rPr>
              <a:t>by</a:t>
            </a:r>
            <a:r>
              <a:rPr lang="en-US">
                <a:latin typeface="Arial"/>
                <a:cs typeface="Arial"/>
              </a:rPr>
              <a:t> the district, found eligible </a:t>
            </a:r>
            <a:r>
              <a:rPr lang="en-US" u="sng">
                <a:latin typeface="Arial"/>
                <a:cs typeface="Arial"/>
              </a:rPr>
              <a:t>by</a:t>
            </a:r>
            <a:r>
              <a:rPr lang="en-US">
                <a:latin typeface="Arial"/>
                <a:cs typeface="Arial"/>
              </a:rPr>
              <a:t> the district, and who received equitable services </a:t>
            </a:r>
            <a:r>
              <a:rPr lang="en-US" u="sng">
                <a:latin typeface="Arial"/>
                <a:cs typeface="Arial"/>
              </a:rPr>
              <a:t>from</a:t>
            </a:r>
            <a:r>
              <a:rPr lang="en-US">
                <a:latin typeface="Arial"/>
                <a:cs typeface="Arial"/>
              </a:rPr>
              <a:t> the district</a:t>
            </a:r>
            <a:endParaRPr lang="en-US"/>
          </a:p>
          <a:p>
            <a:endParaRPr lang="en-US"/>
          </a:p>
        </p:txBody>
      </p:sp>
      <p:sp>
        <p:nvSpPr>
          <p:cNvPr id="4" name="Slide Number Placeholder 3">
            <a:extLst>
              <a:ext uri="{FF2B5EF4-FFF2-40B4-BE49-F238E27FC236}">
                <a16:creationId xmlns:a16="http://schemas.microsoft.com/office/drawing/2014/main" id="{761BCF1D-37B9-AD6A-E735-CE668A96D0E3}"/>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3786653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577B-8B05-29ED-4B38-A06D3D3EA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5C624-5789-5AB6-F8E8-DB42E961184C}"/>
              </a:ext>
            </a:extLst>
          </p:cNvPr>
          <p:cNvSpPr>
            <a:spLocks noGrp="1"/>
          </p:cNvSpPr>
          <p:nvPr>
            <p:ph type="title"/>
          </p:nvPr>
        </p:nvSpPr>
        <p:spPr/>
        <p:txBody>
          <a:bodyPr>
            <a:normAutofit fontScale="90000"/>
          </a:bodyPr>
          <a:lstStyle/>
          <a:p>
            <a:r>
              <a:rPr lang="en-US">
                <a:latin typeface="Arial"/>
                <a:cs typeface="Arial"/>
              </a:rPr>
              <a:t>Excess Cost Calculation &amp; Compliance Determination</a:t>
            </a:r>
            <a:endParaRPr lang="en-US"/>
          </a:p>
        </p:txBody>
      </p:sp>
      <p:sp>
        <p:nvSpPr>
          <p:cNvPr id="3" name="Content Placeholder 2">
            <a:extLst>
              <a:ext uri="{FF2B5EF4-FFF2-40B4-BE49-F238E27FC236}">
                <a16:creationId xmlns:a16="http://schemas.microsoft.com/office/drawing/2014/main" id="{EAE7F319-35CB-A88D-4E0C-BC1C10DF1C1F}"/>
              </a:ext>
            </a:extLst>
          </p:cNvPr>
          <p:cNvSpPr>
            <a:spLocks noGrp="1"/>
          </p:cNvSpPr>
          <p:nvPr>
            <p:ph idx="1"/>
          </p:nvPr>
        </p:nvSpPr>
        <p:spPr>
          <a:xfrm>
            <a:off x="173179" y="1591254"/>
            <a:ext cx="11804401" cy="4767232"/>
          </a:xfrm>
        </p:spPr>
        <p:txBody>
          <a:bodyPr vert="horz" lIns="91440" tIns="45720" rIns="91440" bIns="45720" rtlCol="0" anchor="t">
            <a:normAutofit/>
          </a:bodyPr>
          <a:lstStyle/>
          <a:p>
            <a:pPr marL="0" indent="0">
              <a:buNone/>
            </a:pPr>
            <a:r>
              <a:rPr lang="en-US" b="1">
                <a:latin typeface="Arial"/>
                <a:cs typeface="Arial"/>
              </a:rPr>
              <a:t>GEM$ Excess Cost Calculator </a:t>
            </a:r>
            <a:r>
              <a:rPr lang="en-US">
                <a:latin typeface="Arial"/>
                <a:cs typeface="Arial"/>
              </a:rPr>
              <a:t>Application Supplement </a:t>
            </a:r>
            <a:r>
              <a:rPr lang="en-US">
                <a:solidFill>
                  <a:schemeClr val="tx1"/>
                </a:solidFill>
                <a:highlight>
                  <a:srgbClr val="FFFF00"/>
                </a:highlight>
                <a:latin typeface="Arial"/>
                <a:cs typeface="Arial"/>
              </a:rPr>
              <a:t>NEW!</a:t>
            </a:r>
          </a:p>
          <a:p>
            <a:r>
              <a:rPr lang="en-US">
                <a:latin typeface="Arial"/>
                <a:cs typeface="Arial"/>
              </a:rPr>
              <a:t>LEA IDEA Excess Cost Calculator Writer – </a:t>
            </a:r>
            <a:r>
              <a:rPr lang="en-US">
                <a:highlight>
                  <a:srgbClr val="FFFF00"/>
                </a:highlight>
                <a:latin typeface="Arial"/>
                <a:cs typeface="Arial"/>
              </a:rPr>
              <a:t>NEW GEM$ Role</a:t>
            </a:r>
          </a:p>
          <a:p>
            <a:r>
              <a:rPr lang="en-US">
                <a:latin typeface="Arial"/>
                <a:cs typeface="Arial"/>
              </a:rPr>
              <a:t>Requires LEA Fiscal Representative and Superintendent/Chief Executive Approval</a:t>
            </a:r>
          </a:p>
          <a:p>
            <a:r>
              <a:rPr lang="en-US">
                <a:latin typeface="Arial"/>
                <a:cs typeface="Arial"/>
              </a:rPr>
              <a:t>Excess Cost Calculation and Compliance Determination submission is due </a:t>
            </a:r>
            <a:r>
              <a:rPr lang="en-US" u="sng">
                <a:latin typeface="Arial"/>
                <a:cs typeface="Arial"/>
              </a:rPr>
              <a:t>no later than Friday, January 30, 2026</a:t>
            </a:r>
            <a:r>
              <a:rPr lang="en-US">
                <a:latin typeface="Arial"/>
                <a:cs typeface="Arial"/>
              </a:rPr>
              <a:t> </a:t>
            </a:r>
            <a:endParaRPr lang="en-US"/>
          </a:p>
          <a:p>
            <a:pPr lvl="1"/>
            <a:r>
              <a:rPr lang="en-US">
                <a:latin typeface="Arial"/>
                <a:cs typeface="Arial"/>
              </a:rPr>
              <a:t>Failure to complete the Excess Cost Calculator Application Supplement </a:t>
            </a:r>
            <a:r>
              <a:rPr lang="en-US" u="sng">
                <a:latin typeface="Arial"/>
                <a:cs typeface="Arial"/>
              </a:rPr>
              <a:t>by January 30, 2026,</a:t>
            </a:r>
            <a:r>
              <a:rPr lang="en-US">
                <a:latin typeface="Arial"/>
                <a:cs typeface="Arial"/>
              </a:rPr>
              <a:t> will be considered in the LEA's Annual Special Education Determination and Annual IDEA Part B Fiscal Risk Assessment </a:t>
            </a:r>
          </a:p>
          <a:p>
            <a:pPr lvl="1"/>
            <a:endParaRPr lang="en-US"/>
          </a:p>
          <a:p>
            <a:pPr lvl="1"/>
            <a:endParaRPr lang="en-US"/>
          </a:p>
        </p:txBody>
      </p:sp>
      <p:sp>
        <p:nvSpPr>
          <p:cNvPr id="4" name="Slide Number Placeholder 3">
            <a:extLst>
              <a:ext uri="{FF2B5EF4-FFF2-40B4-BE49-F238E27FC236}">
                <a16:creationId xmlns:a16="http://schemas.microsoft.com/office/drawing/2014/main" id="{74215908-61C7-4728-39E6-297257B3F954}"/>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216343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5E0C-715B-7A9E-D54C-6B2389F45137}"/>
              </a:ext>
            </a:extLst>
          </p:cNvPr>
          <p:cNvSpPr>
            <a:spLocks noGrp="1"/>
          </p:cNvSpPr>
          <p:nvPr>
            <p:ph type="title"/>
          </p:nvPr>
        </p:nvSpPr>
        <p:spPr/>
        <p:txBody>
          <a:bodyPr/>
          <a:lstStyle/>
          <a:p>
            <a:r>
              <a:rPr lang="en-US">
                <a:latin typeface="Arial"/>
                <a:cs typeface="Arial"/>
              </a:rPr>
              <a:t>GEM$ Application Supplements </a:t>
            </a:r>
            <a:endParaRPr lang="en-US"/>
          </a:p>
        </p:txBody>
      </p:sp>
      <p:pic>
        <p:nvPicPr>
          <p:cNvPr id="5" name="Content Placeholder 4" descr="Screeshot of GEM$ webpage with Application Supplement highlighted on the left and IDEA Child Count and Record Keeping Data Collection, IDEA Equitable Services Monitoring and Carryover, and IDEA Excess Cost Calculator all highlighted on the right">
            <a:extLst>
              <a:ext uri="{FF2B5EF4-FFF2-40B4-BE49-F238E27FC236}">
                <a16:creationId xmlns:a16="http://schemas.microsoft.com/office/drawing/2014/main" id="{42166D69-B56E-67AD-B87A-218E5891D2D4}"/>
              </a:ext>
            </a:extLst>
          </p:cNvPr>
          <p:cNvPicPr>
            <a:picLocks noGrp="1" noChangeAspect="1"/>
          </p:cNvPicPr>
          <p:nvPr>
            <p:ph idx="1"/>
          </p:nvPr>
        </p:nvPicPr>
        <p:blipFill>
          <a:blip r:embed="rId2"/>
          <a:stretch>
            <a:fillRect/>
          </a:stretch>
        </p:blipFill>
        <p:spPr>
          <a:xfrm>
            <a:off x="956491" y="2115851"/>
            <a:ext cx="10271124" cy="3841749"/>
          </a:xfrm>
          <a:prstGeom prst="rect">
            <a:avLst/>
          </a:prstGeom>
        </p:spPr>
      </p:pic>
      <p:sp>
        <p:nvSpPr>
          <p:cNvPr id="4" name="Slide Number Placeholder 3">
            <a:extLst>
              <a:ext uri="{FF2B5EF4-FFF2-40B4-BE49-F238E27FC236}">
                <a16:creationId xmlns:a16="http://schemas.microsoft.com/office/drawing/2014/main" id="{7ECF6D5B-87D4-3982-5905-F747B61C1774}"/>
              </a:ext>
            </a:extLst>
          </p:cNvPr>
          <p:cNvSpPr>
            <a:spLocks noGrp="1"/>
          </p:cNvSpPr>
          <p:nvPr>
            <p:ph type="sldNum" sz="quarter" idx="12"/>
          </p:nvPr>
        </p:nvSpPr>
        <p:spPr/>
        <p:txBody>
          <a:bodyPr/>
          <a:lstStyle/>
          <a:p>
            <a:fld id="{68A8D22E-6BC5-9E47-900C-2BB94685D9F5}" type="slidenum">
              <a:rPr lang="en-US" smtClean="0"/>
              <a:t>35</a:t>
            </a:fld>
            <a:endParaRPr lang="en-US"/>
          </a:p>
        </p:txBody>
      </p:sp>
    </p:spTree>
    <p:extLst>
      <p:ext uri="{BB962C8B-B14F-4D97-AF65-F5344CB8AC3E}">
        <p14:creationId xmlns:p14="http://schemas.microsoft.com/office/powerpoint/2010/main" val="2800352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49D2-A831-3FE5-A481-304A419C5303}"/>
              </a:ext>
            </a:extLst>
          </p:cNvPr>
          <p:cNvSpPr>
            <a:spLocks noGrp="1"/>
          </p:cNvSpPr>
          <p:nvPr>
            <p:ph type="title"/>
          </p:nvPr>
        </p:nvSpPr>
        <p:spPr/>
        <p:txBody>
          <a:bodyPr>
            <a:normAutofit fontScale="90000"/>
          </a:bodyPr>
          <a:lstStyle/>
          <a:p>
            <a:r>
              <a:rPr lang="en-US">
                <a:latin typeface="Arial"/>
                <a:cs typeface="Arial"/>
              </a:rPr>
              <a:t>IDEA Fiscal Virtual Community of Practice</a:t>
            </a:r>
            <a:endParaRPr lang="en-US"/>
          </a:p>
        </p:txBody>
      </p:sp>
      <p:sp>
        <p:nvSpPr>
          <p:cNvPr id="3" name="Content Placeholder 2">
            <a:extLst>
              <a:ext uri="{FF2B5EF4-FFF2-40B4-BE49-F238E27FC236}">
                <a16:creationId xmlns:a16="http://schemas.microsoft.com/office/drawing/2014/main" id="{AB025CE8-AC02-0373-2D01-D9B27DAD0FFE}"/>
              </a:ext>
            </a:extLst>
          </p:cNvPr>
          <p:cNvSpPr>
            <a:spLocks noGrp="1"/>
          </p:cNvSpPr>
          <p:nvPr>
            <p:ph idx="1"/>
          </p:nvPr>
        </p:nvSpPr>
        <p:spPr>
          <a:xfrm>
            <a:off x="173179" y="1591254"/>
            <a:ext cx="11804401" cy="4716616"/>
          </a:xfrm>
        </p:spPr>
        <p:txBody>
          <a:bodyPr vert="horz" lIns="91440" tIns="45720" rIns="91440" bIns="45720" rtlCol="0" anchor="t">
            <a:normAutofit/>
          </a:bodyPr>
          <a:lstStyle/>
          <a:p>
            <a:r>
              <a:rPr lang="en-US">
                <a:latin typeface="Arial"/>
                <a:cs typeface="Arial"/>
              </a:rPr>
              <a:t>Thursdays, 3:00 - 4:00 pm Zoom Webinar </a:t>
            </a:r>
            <a:endParaRPr lang="en-US"/>
          </a:p>
          <a:p>
            <a:endParaRPr lang="en-US">
              <a:latin typeface="Arial"/>
              <a:cs typeface="Arial"/>
            </a:endParaRPr>
          </a:p>
          <a:p>
            <a:pPr lvl="1"/>
            <a:r>
              <a:rPr lang="en-US">
                <a:latin typeface="Arial"/>
                <a:cs typeface="Arial"/>
              </a:rPr>
              <a:t>December 4, 2025 – GEM$ Reimbursement and Final Expenditure Reports</a:t>
            </a:r>
            <a:endParaRPr lang="en-US"/>
          </a:p>
          <a:p>
            <a:pPr lvl="1"/>
            <a:r>
              <a:rPr lang="en-US">
                <a:latin typeface="Arial"/>
                <a:cs typeface="Arial"/>
              </a:rPr>
              <a:t>January 8, 2026 – GEM$ Budget Revision and Financial Activity Reporting </a:t>
            </a:r>
          </a:p>
          <a:p>
            <a:pPr lvl="1"/>
            <a:r>
              <a:rPr lang="en-US">
                <a:latin typeface="Arial"/>
                <a:cs typeface="Arial"/>
              </a:rPr>
              <a:t>March 5, 2026 – Maintenance of Effort, Exceptions and Adjustments</a:t>
            </a:r>
          </a:p>
          <a:p>
            <a:pPr lvl="1"/>
            <a:r>
              <a:rPr lang="en-US">
                <a:latin typeface="Arial"/>
                <a:cs typeface="Arial"/>
              </a:rPr>
              <a:t>May 7, 2025 – Proportionate Share for Equitable Services Carryover</a:t>
            </a:r>
          </a:p>
          <a:p>
            <a:pPr lvl="1"/>
            <a:r>
              <a:rPr lang="en-US">
                <a:latin typeface="Arial"/>
                <a:cs typeface="Arial"/>
              </a:rPr>
              <a:t>June 4, 2025 – FY27 Consolidated Application, Conditions of Assistance</a:t>
            </a:r>
          </a:p>
          <a:p>
            <a:pPr marL="457200" lvl="1" indent="0">
              <a:buNone/>
            </a:pPr>
            <a:endParaRPr lang="en-US">
              <a:latin typeface="Arial"/>
              <a:cs typeface="Arial"/>
            </a:endParaRPr>
          </a:p>
          <a:p>
            <a:pPr marL="457200" lvl="1" indent="0">
              <a:buNone/>
            </a:pPr>
            <a:r>
              <a:rPr lang="en-US">
                <a:latin typeface="Arial"/>
                <a:cs typeface="Arial"/>
              </a:rPr>
              <a:t>Register at:</a:t>
            </a:r>
            <a:endParaRPr lang="en-US"/>
          </a:p>
          <a:p>
            <a:pPr marL="457200" lvl="1" indent="0">
              <a:buNone/>
            </a:pPr>
            <a:r>
              <a:rPr lang="en-US">
                <a:latin typeface="Arial"/>
                <a:cs typeface="Arial"/>
                <a:hlinkClick r:id="rId2"/>
              </a:rPr>
              <a:t>https://us02web.zoom.us/webinar/register/WN_PU0FvUW0QJiD-WL-UMNIHA</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90F95011-93FD-6E13-B63C-6A5A989AC6B9}"/>
              </a:ext>
            </a:extLst>
          </p:cNvPr>
          <p:cNvSpPr>
            <a:spLocks noGrp="1"/>
          </p:cNvSpPr>
          <p:nvPr>
            <p:ph type="sldNum" sz="quarter" idx="12"/>
          </p:nvPr>
        </p:nvSpPr>
        <p:spPr/>
        <p:txBody>
          <a:bodyPr/>
          <a:lstStyle/>
          <a:p>
            <a:fld id="{68A8D22E-6BC5-9E47-900C-2BB94685D9F5}" type="slidenum">
              <a:rPr lang="en-US" dirty="0" smtClean="0"/>
              <a:t>36</a:t>
            </a:fld>
            <a:endParaRPr lang="en-US"/>
          </a:p>
        </p:txBody>
      </p:sp>
    </p:spTree>
    <p:extLst>
      <p:ext uri="{BB962C8B-B14F-4D97-AF65-F5344CB8AC3E}">
        <p14:creationId xmlns:p14="http://schemas.microsoft.com/office/powerpoint/2010/main" val="354972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79261" y="1558037"/>
            <a:ext cx="8471907" cy="1928238"/>
          </a:xfrm>
        </p:spPr>
        <p:txBody>
          <a:bodyPr>
            <a:noAutofit/>
          </a:bodyPr>
          <a:lstStyle/>
          <a:p>
            <a:br>
              <a:rPr lang="en-US" sz="4800"/>
            </a:br>
            <a:r>
              <a:rPr lang="en-US" sz="4800"/>
              <a:t>Overview of the</a:t>
            </a:r>
            <a:br>
              <a:rPr lang="en-US" sz="4800"/>
            </a:br>
            <a:r>
              <a:rPr lang="en-US" sz="4800"/>
              <a:t>Special Education Circuit Breaker Program</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679261" y="3938157"/>
            <a:ext cx="9822992" cy="1558636"/>
          </a:xfrm>
        </p:spPr>
        <p:txBody>
          <a:bodyPr>
            <a:normAutofit fontScale="92500" lnSpcReduction="10000"/>
          </a:bodyPr>
          <a:lstStyle/>
          <a:p>
            <a:endParaRPr lang="en-US"/>
          </a:p>
          <a:p>
            <a:endParaRPr lang="en-US"/>
          </a:p>
          <a:p>
            <a:r>
              <a:rPr lang="en-US"/>
              <a:t>Office of District &amp; School Finance</a:t>
            </a:r>
          </a:p>
          <a:p>
            <a:r>
              <a:rPr lang="en-US"/>
              <a:t>November 2025</a:t>
            </a:r>
          </a:p>
        </p:txBody>
      </p:sp>
      <p:sp>
        <p:nvSpPr>
          <p:cNvPr id="4" name="Subtitle 2">
            <a:extLst>
              <a:ext uri="{FF2B5EF4-FFF2-40B4-BE49-F238E27FC236}">
                <a16:creationId xmlns:a16="http://schemas.microsoft.com/office/drawing/2014/main" id="{CC7F77EE-DB56-32CA-8D20-3E4FB830521C}"/>
              </a:ext>
            </a:extLst>
          </p:cNvPr>
          <p:cNvSpPr txBox="1">
            <a:spLocks/>
          </p:cNvSpPr>
          <p:nvPr/>
        </p:nvSpPr>
        <p:spPr>
          <a:xfrm>
            <a:off x="679261" y="3522996"/>
            <a:ext cx="9822992" cy="5339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B5DFF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1E478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1E478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1E478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1E47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chemeClr val="bg1"/>
                </a:solidFill>
              </a:rPr>
              <a:t>Special Education Leaders Monthly Webinar</a:t>
            </a:r>
          </a:p>
        </p:txBody>
      </p:sp>
    </p:spTree>
    <p:extLst>
      <p:ext uri="{BB962C8B-B14F-4D97-AF65-F5344CB8AC3E}">
        <p14:creationId xmlns:p14="http://schemas.microsoft.com/office/powerpoint/2010/main" val="3472057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4364-F7ED-7148-8F66-1BCECB140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2632A-2BFC-37A5-81C8-B77886F62094}"/>
              </a:ext>
            </a:extLst>
          </p:cNvPr>
          <p:cNvSpPr>
            <a:spLocks noGrp="1"/>
          </p:cNvSpPr>
          <p:nvPr>
            <p:ph type="title"/>
          </p:nvPr>
        </p:nvSpPr>
        <p:spPr/>
        <p:txBody>
          <a:bodyPr>
            <a:normAutofit/>
          </a:bodyPr>
          <a:lstStyle/>
          <a:p>
            <a:r>
              <a:rPr lang="en-US"/>
              <a:t>Agenda </a:t>
            </a:r>
          </a:p>
        </p:txBody>
      </p:sp>
      <p:sp>
        <p:nvSpPr>
          <p:cNvPr id="6" name="Title 1">
            <a:extLst>
              <a:ext uri="{FF2B5EF4-FFF2-40B4-BE49-F238E27FC236}">
                <a16:creationId xmlns:a16="http://schemas.microsoft.com/office/drawing/2014/main" id="{10846A96-B9ED-81FC-889E-86EF70E68B82}"/>
              </a:ext>
            </a:extLst>
          </p:cNvPr>
          <p:cNvSpPr txBox="1">
            <a:spLocks/>
          </p:cNvSpPr>
          <p:nvPr/>
        </p:nvSpPr>
        <p:spPr>
          <a:xfrm>
            <a:off x="2810079" y="2174466"/>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Program Overview</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Claiming Cycle </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Cost Eligibility</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Questions Submitted</a:t>
            </a:r>
          </a:p>
        </p:txBody>
      </p:sp>
      <p:sp>
        <p:nvSpPr>
          <p:cNvPr id="7" name="Title 1" descr="Questions submitted">
            <a:extLst>
              <a:ext uri="{FF2B5EF4-FFF2-40B4-BE49-F238E27FC236}">
                <a16:creationId xmlns:a16="http://schemas.microsoft.com/office/drawing/2014/main" id="{074250FD-420E-DB00-37B6-84F94A3F712C}"/>
              </a:ext>
            </a:extLst>
          </p:cNvPr>
          <p:cNvSpPr txBox="1">
            <a:spLocks/>
          </p:cNvSpPr>
          <p:nvPr/>
        </p:nvSpPr>
        <p:spPr>
          <a:xfrm>
            <a:off x="2806964" y="4453378"/>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742950" indent="-742950">
              <a:lnSpc>
                <a:spcPct val="100000"/>
              </a:lnSpc>
              <a:spcBef>
                <a:spcPts val="600"/>
              </a:spcBef>
              <a:buFont typeface="+mj-lt"/>
              <a:buAutoNum type="arabicPeriod" startAt="2"/>
            </a:pPr>
            <a:endParaRPr lang="en-US" sz="200">
              <a:solidFill>
                <a:srgbClr val="1E4782"/>
              </a:solidFill>
            </a:endParaRPr>
          </a:p>
        </p:txBody>
      </p:sp>
      <p:sp>
        <p:nvSpPr>
          <p:cNvPr id="4" name="Slide Number Placeholder 3">
            <a:extLst>
              <a:ext uri="{FF2B5EF4-FFF2-40B4-BE49-F238E27FC236}">
                <a16:creationId xmlns:a16="http://schemas.microsoft.com/office/drawing/2014/main" id="{B86614A1-EB07-ADDF-09FB-D2737BDF9382}"/>
              </a:ext>
            </a:extLst>
          </p:cNvPr>
          <p:cNvSpPr>
            <a:spLocks noGrp="1"/>
          </p:cNvSpPr>
          <p:nvPr>
            <p:ph type="sldNum" sz="quarter" idx="12"/>
          </p:nvPr>
        </p:nvSpPr>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689340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AA26F-EBDF-7886-0A45-985C3109A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230E2-F37D-4759-4209-3DB84D96CACD}"/>
              </a:ext>
            </a:extLst>
          </p:cNvPr>
          <p:cNvSpPr>
            <a:spLocks noGrp="1"/>
          </p:cNvSpPr>
          <p:nvPr>
            <p:ph type="title"/>
          </p:nvPr>
        </p:nvSpPr>
        <p:spPr/>
        <p:txBody>
          <a:bodyPr>
            <a:normAutofit/>
          </a:bodyPr>
          <a:lstStyle/>
          <a:p>
            <a:r>
              <a:rPr lang="en-US"/>
              <a:t>Agenda  </a:t>
            </a:r>
          </a:p>
        </p:txBody>
      </p:sp>
      <p:sp>
        <p:nvSpPr>
          <p:cNvPr id="3" name="Rectangle 2" descr="Program Overview">
            <a:extLst>
              <a:ext uri="{FF2B5EF4-FFF2-40B4-BE49-F238E27FC236}">
                <a16:creationId xmlns:a16="http://schemas.microsoft.com/office/drawing/2014/main" id="{812DEA29-5E11-0FD7-92B8-884C00880615}"/>
              </a:ext>
            </a:extLst>
          </p:cNvPr>
          <p:cNvSpPr/>
          <p:nvPr/>
        </p:nvSpPr>
        <p:spPr>
          <a:xfrm>
            <a:off x="2648609" y="1996965"/>
            <a:ext cx="6279931" cy="861002"/>
          </a:xfrm>
          <a:prstGeom prst="rect">
            <a:avLst/>
          </a:prstGeom>
          <a:noFill/>
          <a:ln>
            <a:solidFill>
              <a:srgbClr val="EFB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itle 1">
            <a:extLst>
              <a:ext uri="{FF2B5EF4-FFF2-40B4-BE49-F238E27FC236}">
                <a16:creationId xmlns:a16="http://schemas.microsoft.com/office/drawing/2014/main" id="{41138B8A-BF47-D375-C307-A0B06DA8F280}"/>
              </a:ext>
            </a:extLst>
          </p:cNvPr>
          <p:cNvSpPr txBox="1">
            <a:spLocks/>
          </p:cNvSpPr>
          <p:nvPr/>
        </p:nvSpPr>
        <p:spPr>
          <a:xfrm>
            <a:off x="2810079" y="2174466"/>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Program Overview</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Claiming Cycle </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Cost Eligibility</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Questions Submitted</a:t>
            </a:r>
          </a:p>
        </p:txBody>
      </p:sp>
      <p:sp>
        <p:nvSpPr>
          <p:cNvPr id="7" name="Title 1" descr="Program overview&#10;">
            <a:extLst>
              <a:ext uri="{FF2B5EF4-FFF2-40B4-BE49-F238E27FC236}">
                <a16:creationId xmlns:a16="http://schemas.microsoft.com/office/drawing/2014/main" id="{C160FC87-7016-FC31-8F4A-C5E1D5DC4B92}"/>
              </a:ext>
            </a:extLst>
          </p:cNvPr>
          <p:cNvSpPr txBox="1">
            <a:spLocks/>
          </p:cNvSpPr>
          <p:nvPr/>
        </p:nvSpPr>
        <p:spPr>
          <a:xfrm>
            <a:off x="2806964" y="4453378"/>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742950" indent="-742950">
              <a:lnSpc>
                <a:spcPct val="100000"/>
              </a:lnSpc>
              <a:spcBef>
                <a:spcPts val="600"/>
              </a:spcBef>
              <a:buFont typeface="+mj-lt"/>
              <a:buAutoNum type="arabicPeriod" startAt="2"/>
            </a:pPr>
            <a:endParaRPr lang="en-US" sz="200">
              <a:solidFill>
                <a:srgbClr val="1E4782"/>
              </a:solidFill>
            </a:endParaRPr>
          </a:p>
        </p:txBody>
      </p:sp>
      <p:sp>
        <p:nvSpPr>
          <p:cNvPr id="4" name="Slide Number Placeholder 3">
            <a:extLst>
              <a:ext uri="{FF2B5EF4-FFF2-40B4-BE49-F238E27FC236}">
                <a16:creationId xmlns:a16="http://schemas.microsoft.com/office/drawing/2014/main" id="{9C0E2063-5BEF-9799-75E6-7A3F4F063BE8}"/>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9362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46D2-4ED7-5C8B-1CA6-7DC35AF1B8D9}"/>
              </a:ext>
            </a:extLst>
          </p:cNvPr>
          <p:cNvSpPr>
            <a:spLocks noGrp="1"/>
          </p:cNvSpPr>
          <p:nvPr>
            <p:ph type="title"/>
          </p:nvPr>
        </p:nvSpPr>
        <p:spPr/>
        <p:txBody>
          <a:bodyPr/>
          <a:lstStyle/>
          <a:p>
            <a:r>
              <a:rPr lang="en-US"/>
              <a:t>Updates from the National Level</a:t>
            </a:r>
          </a:p>
        </p:txBody>
      </p:sp>
      <p:sp>
        <p:nvSpPr>
          <p:cNvPr id="3" name="Content Placeholder 2">
            <a:extLst>
              <a:ext uri="{FF2B5EF4-FFF2-40B4-BE49-F238E27FC236}">
                <a16:creationId xmlns:a16="http://schemas.microsoft.com/office/drawing/2014/main" id="{7FD8FE60-0489-59F3-CC29-62211419DBE2}"/>
              </a:ext>
            </a:extLst>
          </p:cNvPr>
          <p:cNvSpPr>
            <a:spLocks noGrp="1"/>
          </p:cNvSpPr>
          <p:nvPr>
            <p:ph idx="1"/>
          </p:nvPr>
        </p:nvSpPr>
        <p:spPr/>
        <p:txBody>
          <a:bodyPr vert="horz" lIns="91440" tIns="45720" rIns="91440" bIns="45720" rtlCol="0" anchor="t">
            <a:normAutofit fontScale="92500" lnSpcReduction="10000"/>
          </a:bodyPr>
          <a:lstStyle/>
          <a:p>
            <a:r>
              <a:rPr lang="en-US" b="1">
                <a:latin typeface="Arial"/>
                <a:cs typeface="Arial"/>
              </a:rPr>
              <a:t>DESE- Continued Commitment to Students With Disabilities and their Families</a:t>
            </a:r>
          </a:p>
          <a:p>
            <a:r>
              <a:rPr lang="en-US">
                <a:latin typeface="Arial"/>
                <a:cs typeface="Arial"/>
              </a:rPr>
              <a:t>IDEA is still the law</a:t>
            </a:r>
          </a:p>
          <a:p>
            <a:r>
              <a:rPr lang="en-US">
                <a:latin typeface="Arial"/>
                <a:cs typeface="Arial"/>
              </a:rPr>
              <a:t>Massachusetts has state special education laws and regulations</a:t>
            </a:r>
          </a:p>
          <a:p>
            <a:pPr marL="0" indent="0">
              <a:buNone/>
            </a:pPr>
            <a:endParaRPr lang="en-US"/>
          </a:p>
          <a:p>
            <a:pPr marL="0" indent="0">
              <a:buNone/>
            </a:pPr>
            <a:r>
              <a:rPr lang="en-US" b="1">
                <a:latin typeface="Arial"/>
                <a:cs typeface="Arial"/>
              </a:rPr>
              <a:t>Examples of Federal Statutory Requirements</a:t>
            </a:r>
          </a:p>
          <a:p>
            <a:r>
              <a:rPr lang="en-US">
                <a:latin typeface="Arial"/>
                <a:cs typeface="Arial"/>
              </a:rPr>
              <a:t>IDEA Data Collection and Submission</a:t>
            </a:r>
          </a:p>
          <a:p>
            <a:r>
              <a:rPr lang="en-US">
                <a:latin typeface="Arial"/>
                <a:cs typeface="Arial"/>
              </a:rPr>
              <a:t>SPP/APR Submission (February)</a:t>
            </a:r>
          </a:p>
          <a:p>
            <a:r>
              <a:rPr lang="en-US">
                <a:latin typeface="Arial"/>
                <a:cs typeface="Arial"/>
              </a:rPr>
              <a:t>Annual State Determination (Spring)</a:t>
            </a:r>
          </a:p>
          <a:p>
            <a:r>
              <a:rPr lang="en-US">
                <a:latin typeface="Arial"/>
                <a:cs typeface="Arial"/>
              </a:rPr>
              <a:t>IDEA Allocations (Late Spring)</a:t>
            </a:r>
          </a:p>
          <a:p>
            <a:endParaRPr lang="en-US"/>
          </a:p>
        </p:txBody>
      </p:sp>
      <p:sp>
        <p:nvSpPr>
          <p:cNvPr id="4" name="Slide Number Placeholder 3">
            <a:extLst>
              <a:ext uri="{FF2B5EF4-FFF2-40B4-BE49-F238E27FC236}">
                <a16:creationId xmlns:a16="http://schemas.microsoft.com/office/drawing/2014/main" id="{53582EB6-429F-F28F-74AF-B18F71ED8848}"/>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1175927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History</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718553" y="2237763"/>
            <a:ext cx="8875948" cy="4052559"/>
          </a:xfrm>
        </p:spPr>
        <p:txBody>
          <a:bodyPr>
            <a:normAutofit/>
          </a:bodyPr>
          <a:lstStyle/>
          <a:p>
            <a:pPr>
              <a:lnSpc>
                <a:spcPct val="100000"/>
              </a:lnSpc>
              <a:spcBef>
                <a:spcPts val="600"/>
              </a:spcBef>
            </a:pPr>
            <a:r>
              <a:rPr lang="en-US" sz="2000"/>
              <a:t>Commonwealth’s Special Education Reimbursement Program (“Circuit Breaker”) passed into law in 2001 and went into effect in 2004</a:t>
            </a:r>
          </a:p>
          <a:p>
            <a:pPr>
              <a:lnSpc>
                <a:spcPct val="100000"/>
              </a:lnSpc>
              <a:spcBef>
                <a:spcPts val="1800"/>
              </a:spcBef>
            </a:pPr>
            <a:r>
              <a:rPr lang="en-US" sz="2000"/>
              <a:t>Legal References:</a:t>
            </a:r>
          </a:p>
          <a:p>
            <a:pPr lvl="1">
              <a:lnSpc>
                <a:spcPct val="100000"/>
              </a:lnSpc>
              <a:spcBef>
                <a:spcPts val="600"/>
              </a:spcBef>
            </a:pPr>
            <a:r>
              <a:rPr lang="en-US" sz="2000">
                <a:hlinkClick r:id="rId2">
                  <a:extLst>
                    <a:ext uri="{A12FA001-AC4F-418D-AE19-62706E023703}">
                      <ahyp:hlinkClr xmlns:ahyp="http://schemas.microsoft.com/office/drawing/2018/hyperlinkcolor" val="tx"/>
                    </a:ext>
                  </a:extLst>
                </a:hlinkClick>
              </a:rPr>
              <a:t>Mass General Law Chapter 71B section 5A</a:t>
            </a:r>
            <a:endParaRPr lang="en-US" sz="2000"/>
          </a:p>
          <a:p>
            <a:pPr lvl="1">
              <a:lnSpc>
                <a:spcPct val="100000"/>
              </a:lnSpc>
              <a:spcBef>
                <a:spcPts val="600"/>
              </a:spcBef>
            </a:pPr>
            <a:r>
              <a:rPr lang="en-US" sz="2000"/>
              <a:t>School Finance Regulations </a:t>
            </a:r>
            <a:r>
              <a:rPr lang="en-US" sz="2000">
                <a:hlinkClick r:id="rId3">
                  <a:extLst>
                    <a:ext uri="{A12FA001-AC4F-418D-AE19-62706E023703}">
                      <ahyp:hlinkClr xmlns:ahyp="http://schemas.microsoft.com/office/drawing/2018/hyperlinkcolor" val="tx"/>
                    </a:ext>
                  </a:extLst>
                </a:hlinkClick>
              </a:rPr>
              <a:t>603 CMR 10.07</a:t>
            </a:r>
            <a:endParaRPr lang="en-US" sz="2000"/>
          </a:p>
          <a:p>
            <a:pPr>
              <a:lnSpc>
                <a:spcPct val="100000"/>
              </a:lnSpc>
              <a:spcBef>
                <a:spcPts val="1800"/>
              </a:spcBef>
            </a:pPr>
            <a:r>
              <a:rPr lang="en-US" sz="2000"/>
              <a:t>Student Opportunity Act (SOA) passed in 2019 and implemented in 2021 provided two significant changes:</a:t>
            </a:r>
          </a:p>
          <a:p>
            <a:pPr lvl="1">
              <a:lnSpc>
                <a:spcPct val="100000"/>
              </a:lnSpc>
              <a:spcBef>
                <a:spcPts val="600"/>
              </a:spcBef>
              <a:buFont typeface="Arial" panose="020B0604020202020204" pitchFamily="34" charset="0"/>
              <a:buChar char="‒"/>
            </a:pPr>
            <a:r>
              <a:rPr lang="en-US" sz="2000"/>
              <a:t>Out-of-district transportation an eligible cost phased in</a:t>
            </a:r>
          </a:p>
          <a:p>
            <a:pPr lvl="1">
              <a:lnSpc>
                <a:spcPct val="100000"/>
              </a:lnSpc>
              <a:spcBef>
                <a:spcPts val="600"/>
              </a:spcBef>
              <a:buFont typeface="Arial" panose="020B0604020202020204" pitchFamily="34" charset="0"/>
              <a:buChar char="‒"/>
            </a:pPr>
            <a:r>
              <a:rPr lang="en-US" sz="2000"/>
              <a:t>Annual threshold frozen and only increased annually tied to inflation</a:t>
            </a:r>
          </a:p>
          <a:p>
            <a:pPr>
              <a:lnSpc>
                <a:spcPct val="100000"/>
              </a:lnSpc>
              <a:spcBef>
                <a:spcPts val="600"/>
              </a:spcBef>
            </a:pPr>
            <a:endParaRPr lang="en-US" sz="1800"/>
          </a:p>
        </p:txBody>
      </p:sp>
    </p:spTree>
    <p:extLst>
      <p:ext uri="{BB962C8B-B14F-4D97-AF65-F5344CB8AC3E}">
        <p14:creationId xmlns:p14="http://schemas.microsoft.com/office/powerpoint/2010/main" val="3876668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Program Summary</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241898" y="1951521"/>
            <a:ext cx="9083539" cy="4052559"/>
          </a:xfrm>
        </p:spPr>
        <p:txBody>
          <a:bodyPr vert="horz" lIns="91440" tIns="45720" rIns="91440" bIns="45720" rtlCol="0" anchor="t">
            <a:noAutofit/>
          </a:bodyPr>
          <a:lstStyle/>
          <a:p>
            <a:pPr>
              <a:lnSpc>
                <a:spcPct val="100000"/>
              </a:lnSpc>
              <a:spcBef>
                <a:spcPts val="600"/>
              </a:spcBef>
            </a:pPr>
            <a:r>
              <a:rPr lang="en-US" sz="1800"/>
              <a:t>The special education circuit breaker program:</a:t>
            </a:r>
          </a:p>
          <a:p>
            <a:pPr marL="855345" lvl="1" indent="-282575">
              <a:lnSpc>
                <a:spcPct val="100000"/>
              </a:lnSpc>
              <a:spcBef>
                <a:spcPts val="300"/>
              </a:spcBef>
              <a:buFont typeface="Arial" panose="020B0604020202020204" pitchFamily="34" charset="0"/>
              <a:buChar char="‒"/>
            </a:pPr>
            <a:r>
              <a:rPr lang="en-US" sz="1800"/>
              <a:t>Provides public school districts annual financial assistance</a:t>
            </a:r>
          </a:p>
          <a:p>
            <a:pPr marL="855345" lvl="1" indent="-282575">
              <a:lnSpc>
                <a:spcPct val="100000"/>
              </a:lnSpc>
              <a:spcBef>
                <a:spcPts val="300"/>
              </a:spcBef>
              <a:buFont typeface="Arial" panose="020B0604020202020204" pitchFamily="34" charset="0"/>
              <a:buChar char="‒"/>
            </a:pPr>
            <a:r>
              <a:rPr lang="en-US" sz="1800">
                <a:latin typeface="Arial"/>
                <a:cs typeface="Arial"/>
              </a:rPr>
              <a:t>Supports delivery of “high cost” special education services to students ages 3 through 21</a:t>
            </a:r>
          </a:p>
          <a:p>
            <a:pPr>
              <a:lnSpc>
                <a:spcPct val="100000"/>
              </a:lnSpc>
              <a:spcBef>
                <a:spcPts val="1200"/>
              </a:spcBef>
            </a:pPr>
            <a:r>
              <a:rPr lang="en-US" sz="1800"/>
              <a:t>Qualified per-student special education expenditures must meet a “high cost” annual threshold for reimbursement:  </a:t>
            </a:r>
          </a:p>
          <a:p>
            <a:pPr marL="855345" lvl="1" indent="-282575">
              <a:lnSpc>
                <a:spcPct val="100000"/>
              </a:lnSpc>
              <a:spcBef>
                <a:spcPts val="300"/>
              </a:spcBef>
              <a:buFont typeface="Arial" panose="020B0604020202020204" pitchFamily="34" charset="0"/>
              <a:buChar char="‒"/>
            </a:pPr>
            <a:r>
              <a:rPr lang="en-US" sz="1800">
                <a:latin typeface="Arial"/>
                <a:cs typeface="Arial"/>
              </a:rPr>
              <a:t>$53,431 in FY26</a:t>
            </a:r>
          </a:p>
          <a:p>
            <a:pPr>
              <a:lnSpc>
                <a:spcPct val="100000"/>
              </a:lnSpc>
              <a:spcBef>
                <a:spcPts val="1200"/>
              </a:spcBef>
            </a:pPr>
            <a:r>
              <a:rPr lang="en-US" sz="1800"/>
              <a:t>Target is for districts to be reimbursed for 75% of eligible costs above the threshold</a:t>
            </a:r>
          </a:p>
          <a:p>
            <a:pPr marL="855345" lvl="1" indent="-282575">
              <a:lnSpc>
                <a:spcPct val="100000"/>
              </a:lnSpc>
              <a:spcBef>
                <a:spcPts val="300"/>
              </a:spcBef>
              <a:buFont typeface="Arial" panose="020B0604020202020204" pitchFamily="34" charset="0"/>
              <a:buChar char="‒"/>
            </a:pPr>
            <a:r>
              <a:rPr lang="en-US" sz="1800"/>
              <a:t>Total available amount is subject to annual legislative appropriation</a:t>
            </a:r>
          </a:p>
          <a:p>
            <a:pPr marL="855345" lvl="1" indent="-282575">
              <a:lnSpc>
                <a:spcPct val="100000"/>
              </a:lnSpc>
              <a:spcBef>
                <a:spcPts val="300"/>
              </a:spcBef>
              <a:buFont typeface="Arial" panose="020B0604020202020204" pitchFamily="34" charset="0"/>
              <a:buChar char="‒"/>
            </a:pPr>
            <a:r>
              <a:rPr lang="en-US" sz="1800"/>
              <a:t>Actual reimbursement is also dependent on total claims submitted statewide</a:t>
            </a:r>
          </a:p>
          <a:p>
            <a:pPr marL="855345" lvl="1" indent="-282575">
              <a:lnSpc>
                <a:spcPct val="100000"/>
              </a:lnSpc>
              <a:spcBef>
                <a:spcPts val="300"/>
              </a:spcBef>
              <a:buFont typeface="Arial" panose="020B0604020202020204" pitchFamily="34" charset="0"/>
              <a:buChar char="‒"/>
            </a:pPr>
            <a:r>
              <a:rPr lang="en-US" sz="1800"/>
              <a:t>Reimbursement for tuition and instruction are reimbursed statewide first, then remaining funds available to reimburse for transportation</a:t>
            </a:r>
          </a:p>
        </p:txBody>
      </p:sp>
    </p:spTree>
    <p:extLst>
      <p:ext uri="{BB962C8B-B14F-4D97-AF65-F5344CB8AC3E}">
        <p14:creationId xmlns:p14="http://schemas.microsoft.com/office/powerpoint/2010/main" val="41337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81277-8A38-B27A-CDC2-ECA91F641A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B79F11-87F4-3428-ADD2-68F2ADBF2AAB}"/>
              </a:ext>
            </a:extLst>
          </p:cNvPr>
          <p:cNvSpPr>
            <a:spLocks noGrp="1"/>
          </p:cNvSpPr>
          <p:nvPr>
            <p:ph type="title"/>
          </p:nvPr>
        </p:nvSpPr>
        <p:spPr/>
        <p:txBody>
          <a:bodyPr>
            <a:normAutofit/>
          </a:bodyPr>
          <a:lstStyle/>
          <a:p>
            <a:r>
              <a:rPr lang="en-US"/>
              <a:t>Reimbursement Calculation</a:t>
            </a:r>
          </a:p>
        </p:txBody>
      </p:sp>
      <p:sp>
        <p:nvSpPr>
          <p:cNvPr id="2" name="Content Placeholder 1">
            <a:extLst>
              <a:ext uri="{FF2B5EF4-FFF2-40B4-BE49-F238E27FC236}">
                <a16:creationId xmlns:a16="http://schemas.microsoft.com/office/drawing/2014/main" id="{3BD7BF5E-4E3C-8522-6F55-CFECBF290D8F}"/>
              </a:ext>
            </a:extLst>
          </p:cNvPr>
          <p:cNvSpPr>
            <a:spLocks noGrp="1"/>
          </p:cNvSpPr>
          <p:nvPr>
            <p:ph idx="1"/>
          </p:nvPr>
        </p:nvSpPr>
        <p:spPr>
          <a:xfrm>
            <a:off x="1639614" y="2023241"/>
            <a:ext cx="8685823" cy="3676038"/>
          </a:xfrm>
        </p:spPr>
        <p:txBody>
          <a:bodyPr vert="horz" lIns="91440" tIns="45720" rIns="91440" bIns="45720" rtlCol="0" anchor="t">
            <a:noAutofit/>
          </a:bodyPr>
          <a:lstStyle/>
          <a:p>
            <a:pPr>
              <a:lnSpc>
                <a:spcPct val="100000"/>
              </a:lnSpc>
              <a:spcBef>
                <a:spcPts val="1200"/>
              </a:spcBef>
            </a:pPr>
            <a:r>
              <a:rPr lang="en-US" sz="2000">
                <a:latin typeface="Arial"/>
                <a:cs typeface="Arial"/>
              </a:rPr>
              <a:t>FY26 claim threshold:  $83,431 in FY26</a:t>
            </a:r>
          </a:p>
          <a:p>
            <a:pPr>
              <a:lnSpc>
                <a:spcPct val="100000"/>
              </a:lnSpc>
              <a:spcBef>
                <a:spcPts val="1200"/>
              </a:spcBef>
            </a:pPr>
            <a:r>
              <a:rPr lang="en-US" sz="2000">
                <a:latin typeface="Arial"/>
                <a:cs typeface="Arial"/>
              </a:rPr>
              <a:t>Total qualified expenses for student Harry Potter in FY26: $83,431</a:t>
            </a:r>
          </a:p>
          <a:p>
            <a:pPr marL="855345" lvl="1" indent="-282575">
              <a:lnSpc>
                <a:spcPct val="100000"/>
              </a:lnSpc>
              <a:spcBef>
                <a:spcPts val="300"/>
              </a:spcBef>
              <a:buFont typeface="Arial" panose="020B0604020202020204" pitchFamily="34" charset="0"/>
              <a:buChar char="‒"/>
            </a:pPr>
            <a:r>
              <a:rPr lang="en-US" sz="2000">
                <a:latin typeface="Arial"/>
                <a:cs typeface="Arial"/>
              </a:rPr>
              <a:t>Tuition at out-of-district approved program: $63,431</a:t>
            </a:r>
          </a:p>
          <a:p>
            <a:pPr marL="855345" lvl="1" indent="-282575">
              <a:lnSpc>
                <a:spcPct val="100000"/>
              </a:lnSpc>
              <a:spcBef>
                <a:spcPts val="300"/>
              </a:spcBef>
              <a:buFont typeface="Arial" panose="020B0604020202020204" pitchFamily="34" charset="0"/>
              <a:buChar char="‒"/>
            </a:pPr>
            <a:r>
              <a:rPr lang="en-US" sz="2000">
                <a:latin typeface="Arial"/>
                <a:cs typeface="Arial"/>
              </a:rPr>
              <a:t>Transportation and monitor: $20,000</a:t>
            </a:r>
          </a:p>
          <a:p>
            <a:pPr>
              <a:lnSpc>
                <a:spcPct val="100000"/>
              </a:lnSpc>
              <a:spcBef>
                <a:spcPts val="1200"/>
              </a:spcBef>
            </a:pPr>
            <a:r>
              <a:rPr lang="en-US" sz="2000">
                <a:latin typeface="Arial"/>
                <a:cs typeface="Arial"/>
              </a:rPr>
              <a:t>Calculation Example:</a:t>
            </a:r>
          </a:p>
          <a:p>
            <a:pPr marL="855345" lvl="1" indent="-282575">
              <a:lnSpc>
                <a:spcPct val="100000"/>
              </a:lnSpc>
              <a:spcBef>
                <a:spcPts val="300"/>
              </a:spcBef>
              <a:buFont typeface="Arial" panose="020B0604020202020204" pitchFamily="34" charset="0"/>
              <a:buChar char="‒"/>
            </a:pPr>
            <a:r>
              <a:rPr lang="en-US" sz="2000">
                <a:latin typeface="Arial"/>
                <a:cs typeface="Arial"/>
              </a:rPr>
              <a:t>Total qualified expenses for Harry:  $63,431</a:t>
            </a:r>
          </a:p>
          <a:p>
            <a:pPr marL="855345" lvl="1" indent="-282575">
              <a:lnSpc>
                <a:spcPct val="100000"/>
              </a:lnSpc>
              <a:spcBef>
                <a:spcPts val="300"/>
              </a:spcBef>
              <a:buFont typeface="Arial" panose="020B0604020202020204" pitchFamily="34" charset="0"/>
              <a:buChar char="‒"/>
            </a:pPr>
            <a:r>
              <a:rPr lang="en-US" sz="2000">
                <a:latin typeface="Arial"/>
                <a:cs typeface="Arial"/>
              </a:rPr>
              <a:t>Tuition reimbursable amount is $63,431 minus $53,431, or $10,000</a:t>
            </a:r>
          </a:p>
          <a:p>
            <a:pPr marL="855345" lvl="1" indent="-282575">
              <a:lnSpc>
                <a:spcPct val="100000"/>
              </a:lnSpc>
              <a:spcBef>
                <a:spcPts val="300"/>
              </a:spcBef>
              <a:buFont typeface="Arial" panose="020B0604020202020204" pitchFamily="34" charset="0"/>
              <a:buChar char="‒"/>
            </a:pPr>
            <a:r>
              <a:rPr lang="en-US" sz="2000">
                <a:latin typeface="Arial"/>
                <a:cs typeface="Arial"/>
              </a:rPr>
              <a:t>Tuition reimbursement is 75% of $10,000, or $7,500</a:t>
            </a:r>
          </a:p>
          <a:p>
            <a:pPr marL="855345" lvl="1" indent="-282575">
              <a:lnSpc>
                <a:spcPct val="100000"/>
              </a:lnSpc>
              <a:spcBef>
                <a:spcPts val="300"/>
              </a:spcBef>
              <a:buFont typeface="Arial" panose="020B0604020202020204" pitchFamily="34" charset="0"/>
              <a:buChar char="‒"/>
            </a:pPr>
            <a:r>
              <a:rPr lang="en-US" sz="2000">
                <a:latin typeface="Arial"/>
                <a:cs typeface="Arial"/>
              </a:rPr>
              <a:t>Transportation reimbursement is 75% of $20,000 or $15,000 (if available)</a:t>
            </a:r>
            <a:endParaRPr lang="en-US" sz="2000"/>
          </a:p>
        </p:txBody>
      </p:sp>
    </p:spTree>
    <p:extLst>
      <p:ext uri="{BB962C8B-B14F-4D97-AF65-F5344CB8AC3E}">
        <p14:creationId xmlns:p14="http://schemas.microsoft.com/office/powerpoint/2010/main" val="343037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0D82-51AB-991E-3D4A-A714D7B93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FC4CB-91E8-8750-AEB5-9DFE3CFB3659}"/>
              </a:ext>
            </a:extLst>
          </p:cNvPr>
          <p:cNvSpPr>
            <a:spLocks noGrp="1"/>
          </p:cNvSpPr>
          <p:nvPr>
            <p:ph type="title"/>
          </p:nvPr>
        </p:nvSpPr>
        <p:spPr/>
        <p:txBody>
          <a:bodyPr>
            <a:normAutofit/>
          </a:bodyPr>
          <a:lstStyle/>
          <a:p>
            <a:r>
              <a:rPr lang="en-US"/>
              <a:t>Agenda   </a:t>
            </a:r>
          </a:p>
        </p:txBody>
      </p:sp>
      <p:sp>
        <p:nvSpPr>
          <p:cNvPr id="6" name="Title 1">
            <a:extLst>
              <a:ext uri="{FF2B5EF4-FFF2-40B4-BE49-F238E27FC236}">
                <a16:creationId xmlns:a16="http://schemas.microsoft.com/office/drawing/2014/main" id="{4B1B253F-89B8-1C9A-54B4-297C6EECAA10}"/>
              </a:ext>
            </a:extLst>
          </p:cNvPr>
          <p:cNvSpPr txBox="1">
            <a:spLocks/>
          </p:cNvSpPr>
          <p:nvPr/>
        </p:nvSpPr>
        <p:spPr>
          <a:xfrm>
            <a:off x="2810079" y="2174466"/>
            <a:ext cx="8077977" cy="40483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Program Overview</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Claiming Cycle </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Cost Eligibility</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Questions Submitted</a:t>
            </a:r>
          </a:p>
        </p:txBody>
      </p:sp>
      <p:sp>
        <p:nvSpPr>
          <p:cNvPr id="3" name="Rectangle 2" descr="Claiming Cycle">
            <a:extLst>
              <a:ext uri="{FF2B5EF4-FFF2-40B4-BE49-F238E27FC236}">
                <a16:creationId xmlns:a16="http://schemas.microsoft.com/office/drawing/2014/main" id="{D2FA19AC-A188-0070-A82A-6DFE74A84218}"/>
              </a:ext>
            </a:extLst>
          </p:cNvPr>
          <p:cNvSpPr/>
          <p:nvPr/>
        </p:nvSpPr>
        <p:spPr>
          <a:xfrm>
            <a:off x="2648609" y="2827285"/>
            <a:ext cx="6279931" cy="861002"/>
          </a:xfrm>
          <a:prstGeom prst="rect">
            <a:avLst/>
          </a:prstGeom>
          <a:noFill/>
          <a:ln>
            <a:solidFill>
              <a:srgbClr val="EFB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1" descr="Questions submitted">
            <a:extLst>
              <a:ext uri="{FF2B5EF4-FFF2-40B4-BE49-F238E27FC236}">
                <a16:creationId xmlns:a16="http://schemas.microsoft.com/office/drawing/2014/main" id="{83DEE995-140E-E297-798D-7732C88E5D74}"/>
              </a:ext>
            </a:extLst>
          </p:cNvPr>
          <p:cNvSpPr txBox="1">
            <a:spLocks/>
          </p:cNvSpPr>
          <p:nvPr/>
        </p:nvSpPr>
        <p:spPr>
          <a:xfrm>
            <a:off x="2806964" y="4453378"/>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742950" indent="-742950">
              <a:lnSpc>
                <a:spcPct val="100000"/>
              </a:lnSpc>
              <a:spcBef>
                <a:spcPts val="600"/>
              </a:spcBef>
              <a:buFont typeface="+mj-lt"/>
              <a:buAutoNum type="arabicPeriod" startAt="2"/>
            </a:pPr>
            <a:endParaRPr lang="en-US" sz="200">
              <a:solidFill>
                <a:srgbClr val="1E4782"/>
              </a:solidFill>
            </a:endParaRPr>
          </a:p>
        </p:txBody>
      </p:sp>
      <p:sp>
        <p:nvSpPr>
          <p:cNvPr id="4" name="Slide Number Placeholder 3">
            <a:extLst>
              <a:ext uri="{FF2B5EF4-FFF2-40B4-BE49-F238E27FC236}">
                <a16:creationId xmlns:a16="http://schemas.microsoft.com/office/drawing/2014/main" id="{2B0A02C0-407E-2003-9A2F-E911F6CD17F8}"/>
              </a:ext>
            </a:extLst>
          </p:cNvPr>
          <p:cNvSpPr>
            <a:spLocks noGrp="1"/>
          </p:cNvSpPr>
          <p:nvPr>
            <p:ph type="sldNum" sz="quarter" idx="12"/>
          </p:nvPr>
        </p:nvSpPr>
        <p:spPr/>
        <p:txBody>
          <a:bodyPr/>
          <a:lstStyle/>
          <a:p>
            <a:fld id="{68A8D22E-6BC5-9E47-900C-2BB94685D9F5}" type="slidenum">
              <a:rPr lang="en-US" smtClean="0"/>
              <a:t>43</a:t>
            </a:fld>
            <a:endParaRPr lang="en-US"/>
          </a:p>
        </p:txBody>
      </p:sp>
    </p:spTree>
    <p:extLst>
      <p:ext uri="{BB962C8B-B14F-4D97-AF65-F5344CB8AC3E}">
        <p14:creationId xmlns:p14="http://schemas.microsoft.com/office/powerpoint/2010/main" val="138482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92835"/>
            <a:ext cx="10515600" cy="1042852"/>
          </a:xfrm>
        </p:spPr>
        <p:txBody>
          <a:bodyPr/>
          <a:lstStyle/>
          <a:p>
            <a:r>
              <a:rPr lang="en-US"/>
              <a:t>Circuit Breaker Claiming</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214309" y="2203888"/>
            <a:ext cx="9337706" cy="4052559"/>
          </a:xfrm>
        </p:spPr>
        <p:txBody>
          <a:bodyPr>
            <a:noAutofit/>
          </a:bodyPr>
          <a:lstStyle/>
          <a:p>
            <a:pPr marL="0" indent="0">
              <a:lnSpc>
                <a:spcPct val="100000"/>
              </a:lnSpc>
              <a:spcBef>
                <a:spcPts val="600"/>
              </a:spcBef>
              <a:buNone/>
            </a:pPr>
            <a:r>
              <a:rPr lang="en-US" sz="1800"/>
              <a:t>Districts claim expenses and then are reimbursed from state funds in two cycles annually:</a:t>
            </a:r>
          </a:p>
          <a:p>
            <a:pPr marL="914400" lvl="1" indent="-457200">
              <a:lnSpc>
                <a:spcPct val="100000"/>
              </a:lnSpc>
              <a:spcBef>
                <a:spcPts val="1200"/>
              </a:spcBef>
              <a:buFont typeface="+mj-lt"/>
              <a:buAutoNum type="arabicPeriod"/>
            </a:pPr>
            <a:r>
              <a:rPr lang="en-US" sz="1800" u="sng"/>
              <a:t>Extraordinary Relief Claiming </a:t>
            </a:r>
          </a:p>
          <a:p>
            <a:pPr lvl="2">
              <a:lnSpc>
                <a:spcPct val="100000"/>
              </a:lnSpc>
              <a:spcBef>
                <a:spcPts val="600"/>
              </a:spcBef>
              <a:buFont typeface="Arial" panose="020B0604020202020204" pitchFamily="34" charset="0"/>
              <a:buChar char="‒"/>
            </a:pPr>
            <a:r>
              <a:rPr lang="en-US" sz="1800" b="1"/>
              <a:t>Available only to districts spending 25% more on special education </a:t>
            </a:r>
            <a:r>
              <a:rPr lang="en-US" sz="1800" b="1" u="sng"/>
              <a:t>tuition &amp; instruction</a:t>
            </a:r>
            <a:r>
              <a:rPr lang="en-US" sz="1800" b="1"/>
              <a:t> expenses in the current FY than they spent last FY </a:t>
            </a:r>
          </a:p>
          <a:p>
            <a:pPr lvl="2">
              <a:lnSpc>
                <a:spcPct val="100000"/>
              </a:lnSpc>
              <a:spcBef>
                <a:spcPts val="600"/>
              </a:spcBef>
              <a:buFont typeface="Arial" panose="020B0604020202020204" pitchFamily="34" charset="0"/>
              <a:buChar char="‒"/>
            </a:pPr>
            <a:r>
              <a:rPr lang="en-US" sz="1800" b="1"/>
              <a:t>Claims are filed in March </a:t>
            </a:r>
            <a:r>
              <a:rPr lang="en-US" sz="1800"/>
              <a:t>for current FY expenses (projected through year-end), and reimbursement is paid in May</a:t>
            </a:r>
          </a:p>
          <a:p>
            <a:pPr marL="914400" lvl="1" indent="-457200">
              <a:lnSpc>
                <a:spcPct val="100000"/>
              </a:lnSpc>
              <a:spcBef>
                <a:spcPts val="1200"/>
              </a:spcBef>
              <a:buFont typeface="+mj-lt"/>
              <a:buAutoNum type="arabicPeriod"/>
            </a:pPr>
            <a:r>
              <a:rPr lang="en-US" sz="1800" u="sng"/>
              <a:t>Final Year End Claiming</a:t>
            </a:r>
          </a:p>
          <a:p>
            <a:pPr lvl="2">
              <a:lnSpc>
                <a:spcPct val="100000"/>
              </a:lnSpc>
              <a:spcBef>
                <a:spcPts val="600"/>
              </a:spcBef>
              <a:buFont typeface="Arial" panose="020B0604020202020204" pitchFamily="34" charset="0"/>
              <a:buChar char="‒"/>
            </a:pPr>
            <a:r>
              <a:rPr lang="en-US" sz="1800"/>
              <a:t>Available to all districts with financial responsibility for student(s) where qualified expenditures meet or exceed the “high cost” threshold</a:t>
            </a:r>
          </a:p>
          <a:p>
            <a:pPr lvl="2">
              <a:lnSpc>
                <a:spcPct val="100000"/>
              </a:lnSpc>
              <a:spcBef>
                <a:spcPts val="600"/>
              </a:spcBef>
              <a:buFont typeface="Arial" panose="020B0604020202020204" pitchFamily="34" charset="0"/>
              <a:buChar char="‒"/>
            </a:pPr>
            <a:r>
              <a:rPr lang="en-US" sz="1800" b="1"/>
              <a:t>Claims are filed in July </a:t>
            </a:r>
            <a:r>
              <a:rPr lang="en-US" sz="1800"/>
              <a:t>for previous FY expenses, and reimbursement is paid quarterly</a:t>
            </a:r>
          </a:p>
          <a:p>
            <a:pPr marL="914400" lvl="1" indent="-457200">
              <a:lnSpc>
                <a:spcPct val="110000"/>
              </a:lnSpc>
              <a:spcBef>
                <a:spcPts val="600"/>
              </a:spcBef>
              <a:buFont typeface="+mj-lt"/>
              <a:buAutoNum type="arabicPeriod"/>
            </a:pPr>
            <a:endParaRPr lang="en-US" sz="1800"/>
          </a:p>
        </p:txBody>
      </p:sp>
    </p:spTree>
    <p:extLst>
      <p:ext uri="{BB962C8B-B14F-4D97-AF65-F5344CB8AC3E}">
        <p14:creationId xmlns:p14="http://schemas.microsoft.com/office/powerpoint/2010/main" val="1569941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Circuit Breaker Claiming Cycle</a:t>
            </a:r>
            <a:endParaRPr lang="en-US"/>
          </a:p>
        </p:txBody>
      </p:sp>
      <p:pic>
        <p:nvPicPr>
          <p:cNvPr id="8" name="Picture 7" descr="graphis shows Circuit Breaker Claimin cycle. claims filed in March to be paid in May, claims filed in July will be paid quarterly">
            <a:extLst>
              <a:ext uri="{FF2B5EF4-FFF2-40B4-BE49-F238E27FC236}">
                <a16:creationId xmlns:a16="http://schemas.microsoft.com/office/drawing/2014/main" id="{2C671158-3730-7D92-F70A-30BBA00D8B29}"/>
              </a:ext>
            </a:extLst>
          </p:cNvPr>
          <p:cNvPicPr>
            <a:picLocks noChangeAspect="1"/>
          </p:cNvPicPr>
          <p:nvPr/>
        </p:nvPicPr>
        <p:blipFill>
          <a:blip r:embed="rId2"/>
          <a:stretch>
            <a:fillRect/>
          </a:stretch>
        </p:blipFill>
        <p:spPr>
          <a:xfrm>
            <a:off x="1481846" y="1465026"/>
            <a:ext cx="9860606" cy="4009013"/>
          </a:xfrm>
          <a:prstGeom prst="rect">
            <a:avLst/>
          </a:prstGeom>
        </p:spPr>
      </p:pic>
      <p:sp>
        <p:nvSpPr>
          <p:cNvPr id="2" name="Oval 1">
            <a:extLst>
              <a:ext uri="{FF2B5EF4-FFF2-40B4-BE49-F238E27FC236}">
                <a16:creationId xmlns:a16="http://schemas.microsoft.com/office/drawing/2014/main" id="{CCFB69EA-96B5-959B-325C-D03339D85584}"/>
              </a:ext>
              <a:ext uri="{C183D7F6-B498-43B3-948B-1728B52AA6E4}">
                <adec:decorative xmlns:adec="http://schemas.microsoft.com/office/drawing/2017/decorative" val="1"/>
              </a:ext>
            </a:extLst>
          </p:cNvPr>
          <p:cNvSpPr/>
          <p:nvPr/>
        </p:nvSpPr>
        <p:spPr>
          <a:xfrm>
            <a:off x="3404614" y="3219644"/>
            <a:ext cx="1588802" cy="825335"/>
          </a:xfrm>
          <a:prstGeom prst="ellipse">
            <a:avLst/>
          </a:prstGeom>
          <a:noFill/>
          <a:ln w="19050">
            <a:solidFill>
              <a:srgbClr val="EF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Star: 5 Points 3">
            <a:extLst>
              <a:ext uri="{FF2B5EF4-FFF2-40B4-BE49-F238E27FC236}">
                <a16:creationId xmlns:a16="http://schemas.microsoft.com/office/drawing/2014/main" id="{0E753E91-0C2D-026D-16F0-BCC543DDCF60}"/>
              </a:ext>
              <a:ext uri="{C183D7F6-B498-43B3-948B-1728B52AA6E4}">
                <adec:decorative xmlns:adec="http://schemas.microsoft.com/office/drawing/2017/decorative" val="1"/>
              </a:ext>
            </a:extLst>
          </p:cNvPr>
          <p:cNvSpPr/>
          <p:nvPr/>
        </p:nvSpPr>
        <p:spPr>
          <a:xfrm>
            <a:off x="4578030" y="3846734"/>
            <a:ext cx="417871" cy="385948"/>
          </a:xfrm>
          <a:prstGeom prst="star5">
            <a:avLst/>
          </a:prstGeom>
          <a:solidFill>
            <a:srgbClr val="EF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09CFC1-91F2-E147-75F9-BE6817135E1B}"/>
              </a:ext>
              <a:ext uri="{C183D7F6-B498-43B3-948B-1728B52AA6E4}">
                <adec:decorative xmlns:adec="http://schemas.microsoft.com/office/drawing/2017/decorative" val="1"/>
              </a:ext>
            </a:extLst>
          </p:cNvPr>
          <p:cNvSpPr/>
          <p:nvPr/>
        </p:nvSpPr>
        <p:spPr>
          <a:xfrm>
            <a:off x="7127981" y="3221956"/>
            <a:ext cx="1588802" cy="825335"/>
          </a:xfrm>
          <a:prstGeom prst="ellipse">
            <a:avLst/>
          </a:prstGeom>
          <a:noFill/>
          <a:ln w="19050">
            <a:solidFill>
              <a:srgbClr val="EF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Star: 5 Points 5">
            <a:extLst>
              <a:ext uri="{FF2B5EF4-FFF2-40B4-BE49-F238E27FC236}">
                <a16:creationId xmlns:a16="http://schemas.microsoft.com/office/drawing/2014/main" id="{B5B0D664-8DDD-A031-9C95-300CCD5F797C}"/>
              </a:ext>
              <a:ext uri="{C183D7F6-B498-43B3-948B-1728B52AA6E4}">
                <adec:decorative xmlns:adec="http://schemas.microsoft.com/office/drawing/2017/decorative" val="1"/>
              </a:ext>
            </a:extLst>
          </p:cNvPr>
          <p:cNvSpPr/>
          <p:nvPr/>
        </p:nvSpPr>
        <p:spPr>
          <a:xfrm>
            <a:off x="8206766" y="3755956"/>
            <a:ext cx="417871" cy="385948"/>
          </a:xfrm>
          <a:prstGeom prst="star5">
            <a:avLst/>
          </a:prstGeom>
          <a:solidFill>
            <a:srgbClr val="EF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3EE30B-CD4F-A97E-283D-FD99316618CB}"/>
              </a:ext>
            </a:extLst>
          </p:cNvPr>
          <p:cNvSpPr txBox="1"/>
          <p:nvPr/>
        </p:nvSpPr>
        <p:spPr>
          <a:xfrm>
            <a:off x="1531420" y="5471161"/>
            <a:ext cx="9333549" cy="894732"/>
          </a:xfrm>
          <a:prstGeom prst="rect">
            <a:avLst/>
          </a:prstGeom>
          <a:noFill/>
        </p:spPr>
        <p:txBody>
          <a:bodyPr wrap="square" lIns="91440" tIns="45720" rIns="91440" bIns="45720" rtlCol="0" anchor="t">
            <a:spAutoFit/>
          </a:bodyPr>
          <a:lstStyle/>
          <a:p>
            <a:pPr>
              <a:lnSpc>
                <a:spcPct val="110000"/>
              </a:lnSpc>
            </a:pPr>
            <a:r>
              <a:rPr lang="en-US" sz="1200"/>
              <a:t>(1) Extraordinary Relief is available only to districts with a 25% or greater increase in tuition/instruction expenses between FY25 and FY26.</a:t>
            </a:r>
          </a:p>
          <a:p>
            <a:pPr>
              <a:lnSpc>
                <a:spcPct val="110000"/>
              </a:lnSpc>
            </a:pPr>
            <a:r>
              <a:rPr lang="en-US" sz="1200"/>
              <a:t>(2) Final Year End reimbursements are available to all districts with financial responsibility for student(s) with services that meet or exceed the “high cost” threshold</a:t>
            </a:r>
            <a:endParaRPr lang="en-US" sz="1400"/>
          </a:p>
          <a:p>
            <a:pPr>
              <a:lnSpc>
                <a:spcPct val="110000"/>
              </a:lnSpc>
            </a:pPr>
            <a:endParaRPr lang="en-US" sz="1200">
              <a:solidFill>
                <a:schemeClr val="bg1"/>
              </a:solidFill>
            </a:endParaRPr>
          </a:p>
        </p:txBody>
      </p:sp>
    </p:spTree>
    <p:extLst>
      <p:ext uri="{BB962C8B-B14F-4D97-AF65-F5344CB8AC3E}">
        <p14:creationId xmlns:p14="http://schemas.microsoft.com/office/powerpoint/2010/main" val="27607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Filing Claims</a:t>
            </a:r>
          </a:p>
        </p:txBody>
      </p:sp>
      <p:sp>
        <p:nvSpPr>
          <p:cNvPr id="2" name="Content Placeholder 1">
            <a:extLst>
              <a:ext uri="{FF2B5EF4-FFF2-40B4-BE49-F238E27FC236}">
                <a16:creationId xmlns:a16="http://schemas.microsoft.com/office/drawing/2014/main" id="{51AD50D2-FC2A-6F1F-D4F4-A7DBEE284A48}"/>
              </a:ext>
            </a:extLst>
          </p:cNvPr>
          <p:cNvSpPr>
            <a:spLocks noGrp="1"/>
          </p:cNvSpPr>
          <p:nvPr>
            <p:ph idx="1"/>
          </p:nvPr>
        </p:nvSpPr>
        <p:spPr>
          <a:xfrm>
            <a:off x="1033719" y="1880776"/>
            <a:ext cx="10504370" cy="3850433"/>
          </a:xfrm>
        </p:spPr>
        <p:txBody>
          <a:bodyPr vert="horz" lIns="91440" tIns="45720" rIns="91440" bIns="45720" rtlCol="0" anchor="t">
            <a:noAutofit/>
          </a:bodyPr>
          <a:lstStyle/>
          <a:p>
            <a:pPr>
              <a:lnSpc>
                <a:spcPct val="100000"/>
              </a:lnSpc>
            </a:pPr>
            <a:r>
              <a:rPr lang="en-US" sz="2000">
                <a:latin typeface="Arial"/>
                <a:cs typeface="Arial"/>
              </a:rPr>
              <a:t>Online claim system launched February 2025 (no more XLS files)</a:t>
            </a:r>
          </a:p>
          <a:p>
            <a:pPr>
              <a:lnSpc>
                <a:spcPct val="100000"/>
              </a:lnSpc>
            </a:pPr>
            <a:r>
              <a:rPr lang="en-US" sz="2000">
                <a:latin typeface="Arial"/>
                <a:cs typeface="Arial"/>
              </a:rPr>
              <a:t>District resources specified as “Circuit Breaker Claim Contact” in DESE school profiles are sent email with instructions for establishing login credentials</a:t>
            </a:r>
            <a:endParaRPr lang="en-US" altLang="en-US" sz="2000">
              <a:latin typeface="Arial"/>
              <a:cs typeface="Arial"/>
            </a:endParaRPr>
          </a:p>
          <a:p>
            <a:pPr>
              <a:lnSpc>
                <a:spcPct val="100000"/>
              </a:lnSpc>
              <a:spcBef>
                <a:spcPts val="1200"/>
              </a:spcBef>
            </a:pPr>
            <a:r>
              <a:rPr lang="en-US" altLang="en-US" sz="2000">
                <a:latin typeface="Arial"/>
                <a:cs typeface="Arial"/>
              </a:rPr>
              <a:t>Important preparation steps:</a:t>
            </a:r>
          </a:p>
          <a:p>
            <a:pPr lvl="1">
              <a:lnSpc>
                <a:spcPct val="100000"/>
              </a:lnSpc>
              <a:spcBef>
                <a:spcPts val="400"/>
              </a:spcBef>
            </a:pPr>
            <a:r>
              <a:rPr lang="en-US" altLang="en-US" sz="2000">
                <a:latin typeface="Arial"/>
                <a:cs typeface="Arial"/>
              </a:rPr>
              <a:t>Make sure districts have received OSD approval for services requiring ISPs or IPAs</a:t>
            </a:r>
          </a:p>
          <a:p>
            <a:pPr lvl="1">
              <a:lnSpc>
                <a:spcPct val="100000"/>
              </a:lnSpc>
              <a:spcBef>
                <a:spcPts val="400"/>
              </a:spcBef>
            </a:pPr>
            <a:r>
              <a:rPr lang="en-US" altLang="en-US" sz="2000"/>
              <a:t>Make sure all students have been included on your district roster in SIMS (three reporting periods annually: October, March, June)</a:t>
            </a:r>
          </a:p>
          <a:p>
            <a:pPr lvl="1">
              <a:lnSpc>
                <a:spcPct val="100000"/>
              </a:lnSpc>
              <a:spcBef>
                <a:spcPts val="400"/>
              </a:spcBef>
            </a:pPr>
            <a:r>
              <a:rPr lang="en-US" altLang="en-US" sz="2000"/>
              <a:t>Make sure all students meeting definition of ‘homeless’ or ‘state ward’ have been reported to DESE through the </a:t>
            </a:r>
            <a:r>
              <a:rPr lang="en-US" sz="2000">
                <a:latin typeface="Arial"/>
                <a:cs typeface="Arial"/>
              </a:rPr>
              <a:t>Homeless and Foster Care Student Data Collection process</a:t>
            </a:r>
            <a:endParaRPr lang="en-US" altLang="en-US" sz="2000"/>
          </a:p>
          <a:p>
            <a:pPr>
              <a:lnSpc>
                <a:spcPct val="100000"/>
              </a:lnSpc>
              <a:spcBef>
                <a:spcPts val="1200"/>
              </a:spcBef>
            </a:pPr>
            <a:r>
              <a:rPr lang="en-US" altLang="en-US" sz="2000">
                <a:latin typeface="Arial"/>
                <a:cs typeface="Arial"/>
              </a:rPr>
              <a:t>Any supporting documentation (settlement agreements, e.g.) should be uploaded to Special Education </a:t>
            </a:r>
            <a:r>
              <a:rPr lang="en-US" altLang="en-US" sz="2000" err="1">
                <a:latin typeface="Arial"/>
                <a:cs typeface="Arial"/>
              </a:rPr>
              <a:t>dropbox</a:t>
            </a:r>
            <a:r>
              <a:rPr lang="en-US" altLang="en-US" sz="2000">
                <a:latin typeface="Arial"/>
                <a:cs typeface="Arial"/>
              </a:rPr>
              <a:t> via the DESE Security Portal</a:t>
            </a:r>
          </a:p>
        </p:txBody>
      </p:sp>
      <p:sp>
        <p:nvSpPr>
          <p:cNvPr id="4" name="Star: 5 Points 3">
            <a:extLst>
              <a:ext uri="{FF2B5EF4-FFF2-40B4-BE49-F238E27FC236}">
                <a16:creationId xmlns:a16="http://schemas.microsoft.com/office/drawing/2014/main" id="{37CA8041-9ABC-8BE7-C619-D968DC5C1A60}"/>
              </a:ext>
              <a:ext uri="{C183D7F6-B498-43B3-948B-1728B52AA6E4}">
                <adec:decorative xmlns:adec="http://schemas.microsoft.com/office/drawing/2017/decorative" val="1"/>
              </a:ext>
            </a:extLst>
          </p:cNvPr>
          <p:cNvSpPr/>
          <p:nvPr/>
        </p:nvSpPr>
        <p:spPr>
          <a:xfrm>
            <a:off x="1458735" y="3487045"/>
            <a:ext cx="253682" cy="277064"/>
          </a:xfrm>
          <a:prstGeom prst="star5">
            <a:avLst/>
          </a:prstGeom>
          <a:solidFill>
            <a:srgbClr val="1E4782"/>
          </a:solidFill>
          <a:ln>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61AD252A-274E-19D6-4C09-35A98C999102}"/>
              </a:ext>
              <a:ext uri="{C183D7F6-B498-43B3-948B-1728B52AA6E4}">
                <adec:decorative xmlns:adec="http://schemas.microsoft.com/office/drawing/2017/decorative" val="1"/>
              </a:ext>
            </a:extLst>
          </p:cNvPr>
          <p:cNvSpPr/>
          <p:nvPr/>
        </p:nvSpPr>
        <p:spPr>
          <a:xfrm>
            <a:off x="1464379" y="3828568"/>
            <a:ext cx="253682" cy="277064"/>
          </a:xfrm>
          <a:prstGeom prst="star5">
            <a:avLst/>
          </a:prstGeom>
          <a:solidFill>
            <a:srgbClr val="1E4782"/>
          </a:solidFill>
          <a:ln>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295988F-C609-0E9B-0B7B-337643EF0A43}"/>
              </a:ext>
              <a:ext uri="{C183D7F6-B498-43B3-948B-1728B52AA6E4}">
                <adec:decorative xmlns:adec="http://schemas.microsoft.com/office/drawing/2017/decorative" val="1"/>
              </a:ext>
            </a:extLst>
          </p:cNvPr>
          <p:cNvSpPr/>
          <p:nvPr/>
        </p:nvSpPr>
        <p:spPr>
          <a:xfrm>
            <a:off x="1458735" y="4485251"/>
            <a:ext cx="253682" cy="277064"/>
          </a:xfrm>
          <a:prstGeom prst="star5">
            <a:avLst/>
          </a:prstGeom>
          <a:solidFill>
            <a:srgbClr val="1E4782"/>
          </a:solidFill>
          <a:ln>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9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3283-F0D6-15B0-BF42-64A2D558C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120D5-8949-32DF-F207-6B004D22A23A}"/>
              </a:ext>
            </a:extLst>
          </p:cNvPr>
          <p:cNvSpPr>
            <a:spLocks noGrp="1"/>
          </p:cNvSpPr>
          <p:nvPr>
            <p:ph type="title"/>
          </p:nvPr>
        </p:nvSpPr>
        <p:spPr/>
        <p:txBody>
          <a:bodyPr>
            <a:normAutofit/>
          </a:bodyPr>
          <a:lstStyle/>
          <a:p>
            <a:r>
              <a:rPr lang="en-US"/>
              <a:t>Agenda    </a:t>
            </a:r>
          </a:p>
        </p:txBody>
      </p:sp>
      <p:sp>
        <p:nvSpPr>
          <p:cNvPr id="6" name="Title 1">
            <a:extLst>
              <a:ext uri="{FF2B5EF4-FFF2-40B4-BE49-F238E27FC236}">
                <a16:creationId xmlns:a16="http://schemas.microsoft.com/office/drawing/2014/main" id="{F4CE9701-1DA4-85FD-1323-CCB984E627D8}"/>
              </a:ext>
            </a:extLst>
          </p:cNvPr>
          <p:cNvSpPr txBox="1">
            <a:spLocks/>
          </p:cNvSpPr>
          <p:nvPr/>
        </p:nvSpPr>
        <p:spPr>
          <a:xfrm>
            <a:off x="2810079" y="2174466"/>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Program Overview</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Claiming Cycle </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Cost Eligibility</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Questions Submitted</a:t>
            </a:r>
          </a:p>
        </p:txBody>
      </p:sp>
      <p:sp>
        <p:nvSpPr>
          <p:cNvPr id="3" name="Rectangle 2" descr="Cost Eligibility ">
            <a:extLst>
              <a:ext uri="{FF2B5EF4-FFF2-40B4-BE49-F238E27FC236}">
                <a16:creationId xmlns:a16="http://schemas.microsoft.com/office/drawing/2014/main" id="{0DBA2A03-A448-5758-3CF5-4263D480045C}"/>
              </a:ext>
            </a:extLst>
          </p:cNvPr>
          <p:cNvSpPr/>
          <p:nvPr/>
        </p:nvSpPr>
        <p:spPr>
          <a:xfrm>
            <a:off x="2648609" y="3631326"/>
            <a:ext cx="6279931" cy="861002"/>
          </a:xfrm>
          <a:prstGeom prst="rect">
            <a:avLst/>
          </a:prstGeom>
          <a:noFill/>
          <a:ln>
            <a:solidFill>
              <a:srgbClr val="EFB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1" descr="Questions Submitted">
            <a:extLst>
              <a:ext uri="{FF2B5EF4-FFF2-40B4-BE49-F238E27FC236}">
                <a16:creationId xmlns:a16="http://schemas.microsoft.com/office/drawing/2014/main" id="{E5960E0E-8321-FFDE-ECDE-68E7229EDC72}"/>
              </a:ext>
            </a:extLst>
          </p:cNvPr>
          <p:cNvSpPr txBox="1">
            <a:spLocks/>
          </p:cNvSpPr>
          <p:nvPr/>
        </p:nvSpPr>
        <p:spPr>
          <a:xfrm>
            <a:off x="2806964" y="4453378"/>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742950" indent="-742950">
              <a:lnSpc>
                <a:spcPct val="100000"/>
              </a:lnSpc>
              <a:spcBef>
                <a:spcPts val="600"/>
              </a:spcBef>
              <a:buFont typeface="+mj-lt"/>
              <a:buAutoNum type="arabicPeriod" startAt="2"/>
            </a:pPr>
            <a:endParaRPr lang="en-US" sz="200">
              <a:solidFill>
                <a:srgbClr val="1E4782"/>
              </a:solidFill>
            </a:endParaRPr>
          </a:p>
        </p:txBody>
      </p:sp>
      <p:sp>
        <p:nvSpPr>
          <p:cNvPr id="4" name="Slide Number Placeholder 3">
            <a:extLst>
              <a:ext uri="{FF2B5EF4-FFF2-40B4-BE49-F238E27FC236}">
                <a16:creationId xmlns:a16="http://schemas.microsoft.com/office/drawing/2014/main" id="{8C8949DD-EF17-3952-F5C2-DB3F4B7DA0A1}"/>
              </a:ext>
            </a:extLst>
          </p:cNvPr>
          <p:cNvSpPr>
            <a:spLocks noGrp="1"/>
          </p:cNvSpPr>
          <p:nvPr>
            <p:ph type="sldNum" sz="quarter" idx="12"/>
          </p:nvPr>
        </p:nvSpPr>
        <p:spPr/>
        <p:txBody>
          <a:bodyPr/>
          <a:lstStyle/>
          <a:p>
            <a:fld id="{68A8D22E-6BC5-9E47-900C-2BB94685D9F5}" type="slidenum">
              <a:rPr lang="en-US" smtClean="0"/>
              <a:t>47</a:t>
            </a:fld>
            <a:endParaRPr lang="en-US"/>
          </a:p>
        </p:txBody>
      </p:sp>
    </p:spTree>
    <p:extLst>
      <p:ext uri="{BB962C8B-B14F-4D97-AF65-F5344CB8AC3E}">
        <p14:creationId xmlns:p14="http://schemas.microsoft.com/office/powerpoint/2010/main" val="2875230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Circuit Breaker Cost Eligibility</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847931" y="4742384"/>
            <a:ext cx="8199481" cy="1506645"/>
          </a:xfrm>
        </p:spPr>
        <p:txBody>
          <a:bodyPr>
            <a:normAutofit/>
          </a:bodyPr>
          <a:lstStyle/>
          <a:p>
            <a:pPr>
              <a:lnSpc>
                <a:spcPct val="100000"/>
              </a:lnSpc>
              <a:spcBef>
                <a:spcPts val="600"/>
              </a:spcBef>
            </a:pPr>
            <a:r>
              <a:rPr lang="en-US" sz="1800"/>
              <a:t>Instruction &amp; tuition costs are further defined in School Finance Regulations </a:t>
            </a:r>
            <a:r>
              <a:rPr lang="en-US" sz="1800">
                <a:hlinkClick r:id="rId2">
                  <a:extLst>
                    <a:ext uri="{A12FA001-AC4F-418D-AE19-62706E023703}">
                      <ahyp:hlinkClr xmlns:ahyp="http://schemas.microsoft.com/office/drawing/2018/hyperlinkcolor" val="tx"/>
                    </a:ext>
                  </a:extLst>
                </a:hlinkClick>
              </a:rPr>
              <a:t>603 CMR 10.07</a:t>
            </a:r>
            <a:endParaRPr lang="en-US" sz="1800"/>
          </a:p>
          <a:p>
            <a:pPr>
              <a:lnSpc>
                <a:spcPct val="100000"/>
              </a:lnSpc>
              <a:spcBef>
                <a:spcPts val="600"/>
              </a:spcBef>
            </a:pPr>
            <a:r>
              <a:rPr lang="en-US" sz="1800"/>
              <a:t>Questions related to expense eligibility can be directed your district’s </a:t>
            </a:r>
            <a:r>
              <a:rPr lang="en-US" sz="1800">
                <a:hlinkClick r:id="rId3">
                  <a:extLst>
                    <a:ext uri="{A12FA001-AC4F-418D-AE19-62706E023703}">
                      <ahyp:hlinkClr xmlns:ahyp="http://schemas.microsoft.com/office/drawing/2018/hyperlinkcolor" val="tx"/>
                    </a:ext>
                  </a:extLst>
                </a:hlinkClick>
              </a:rPr>
              <a:t>Circuit Breaker Liaison</a:t>
            </a:r>
            <a:endParaRPr lang="en-US" sz="1800"/>
          </a:p>
        </p:txBody>
      </p:sp>
      <p:graphicFrame>
        <p:nvGraphicFramePr>
          <p:cNvPr id="4" name="Table 4">
            <a:extLst>
              <a:ext uri="{FF2B5EF4-FFF2-40B4-BE49-F238E27FC236}">
                <a16:creationId xmlns:a16="http://schemas.microsoft.com/office/drawing/2014/main" id="{81E1039A-11C0-59B3-075F-5136486FCE41}"/>
              </a:ext>
            </a:extLst>
          </p:cNvPr>
          <p:cNvGraphicFramePr>
            <a:graphicFrameLocks noGrp="1"/>
          </p:cNvGraphicFramePr>
          <p:nvPr/>
        </p:nvGraphicFramePr>
        <p:xfrm>
          <a:off x="1847931" y="2167239"/>
          <a:ext cx="8128000" cy="250699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38940811"/>
                    </a:ext>
                  </a:extLst>
                </a:gridCol>
                <a:gridCol w="4064000">
                  <a:extLst>
                    <a:ext uri="{9D8B030D-6E8A-4147-A177-3AD203B41FA5}">
                      <a16:colId xmlns:a16="http://schemas.microsoft.com/office/drawing/2014/main" val="1578551410"/>
                    </a:ext>
                  </a:extLst>
                </a:gridCol>
              </a:tblGrid>
              <a:tr h="542606">
                <a:tc>
                  <a:txBody>
                    <a:bodyPr/>
                    <a:lstStyle/>
                    <a:p>
                      <a:r>
                        <a:rPr lang="en-US" sz="2000" b="0">
                          <a:solidFill>
                            <a:schemeClr val="tx1"/>
                          </a:solidFill>
                        </a:rPr>
                        <a:t>Examples of </a:t>
                      </a:r>
                      <a:r>
                        <a:rPr lang="en-US" sz="2000" b="1">
                          <a:solidFill>
                            <a:schemeClr val="tx1"/>
                          </a:solidFill>
                        </a:rPr>
                        <a:t>Eligible</a:t>
                      </a:r>
                      <a:r>
                        <a:rPr lang="en-US" sz="2000" b="0">
                          <a:solidFill>
                            <a:schemeClr val="tx1"/>
                          </a:solidFill>
                        </a:rPr>
                        <a:t> Expenses</a:t>
                      </a:r>
                    </a:p>
                  </a:txBody>
                  <a:tcPr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BC49"/>
                    </a:solidFill>
                  </a:tcPr>
                </a:tc>
                <a:tc>
                  <a:txBody>
                    <a:bodyPr/>
                    <a:lstStyle/>
                    <a:p>
                      <a:r>
                        <a:rPr lang="en-US" sz="2000" b="0">
                          <a:solidFill>
                            <a:schemeClr val="tx1"/>
                          </a:solidFill>
                        </a:rPr>
                        <a:t>Examples of </a:t>
                      </a:r>
                      <a:r>
                        <a:rPr lang="en-US" sz="2000" b="1">
                          <a:solidFill>
                            <a:schemeClr val="tx1"/>
                          </a:solidFill>
                        </a:rPr>
                        <a:t>Ineligible</a:t>
                      </a:r>
                      <a:r>
                        <a:rPr lang="en-US" sz="2000" b="0">
                          <a:solidFill>
                            <a:schemeClr val="tx1"/>
                          </a:solidFill>
                        </a:rPr>
                        <a:t> Expenses</a:t>
                      </a:r>
                    </a:p>
                  </a:txBody>
                  <a:tcPr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BC49"/>
                    </a:solidFill>
                  </a:tcPr>
                </a:tc>
                <a:extLst>
                  <a:ext uri="{0D108BD9-81ED-4DB2-BD59-A6C34878D82A}">
                    <a16:rowId xmlns:a16="http://schemas.microsoft.com/office/drawing/2014/main" val="2886062374"/>
                  </a:ext>
                </a:extLst>
              </a:tr>
              <a:tr h="1964386">
                <a:tc>
                  <a:txBody>
                    <a:bodyPr/>
                    <a:lstStyle/>
                    <a:p>
                      <a:pPr marL="344488" indent="-230188">
                        <a:lnSpc>
                          <a:spcPct val="90000"/>
                        </a:lnSpc>
                        <a:spcBef>
                          <a:spcPts val="2400"/>
                        </a:spcBef>
                        <a:buFont typeface="Arial" panose="020B0604020202020204" pitchFamily="34" charset="0"/>
                        <a:buChar char="•"/>
                      </a:pPr>
                      <a:r>
                        <a:rPr lang="en-US" sz="2000"/>
                        <a:t>Provided Instruction (based on IEP)</a:t>
                      </a:r>
                    </a:p>
                    <a:p>
                      <a:pPr marL="344488" indent="-230188">
                        <a:lnSpc>
                          <a:spcPct val="90000"/>
                        </a:lnSpc>
                        <a:spcBef>
                          <a:spcPts val="600"/>
                        </a:spcBef>
                        <a:buFont typeface="Arial" panose="020B0604020202020204" pitchFamily="34" charset="0"/>
                        <a:buChar char="•"/>
                      </a:pPr>
                      <a:r>
                        <a:rPr lang="en-US" sz="2000"/>
                        <a:t>Tuition </a:t>
                      </a:r>
                    </a:p>
                    <a:p>
                      <a:pPr marL="344488" indent="-230188">
                        <a:spcBef>
                          <a:spcPts val="600"/>
                        </a:spcBef>
                        <a:buFont typeface="Arial" panose="020B0604020202020204" pitchFamily="34" charset="0"/>
                        <a:buChar char="•"/>
                      </a:pPr>
                      <a:r>
                        <a:rPr lang="en-US" sz="2000"/>
                        <a:t>Out-of-district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F3"/>
                    </a:solidFill>
                  </a:tcPr>
                </a:tc>
                <a:tc>
                  <a:txBody>
                    <a:bodyPr/>
                    <a:lstStyle/>
                    <a:p>
                      <a:pPr marL="400050" indent="-230188">
                        <a:spcBef>
                          <a:spcPts val="600"/>
                        </a:spcBef>
                        <a:buFont typeface="Arial" panose="020B0604020202020204" pitchFamily="34" charset="0"/>
                        <a:buChar char="•"/>
                      </a:pPr>
                      <a:r>
                        <a:rPr lang="en-US" sz="2000"/>
                        <a:t>Evaluations</a:t>
                      </a:r>
                    </a:p>
                    <a:p>
                      <a:pPr marL="400050" indent="-230188">
                        <a:spcBef>
                          <a:spcPts val="600"/>
                        </a:spcBef>
                        <a:buFont typeface="Arial" panose="020B0604020202020204" pitchFamily="34" charset="0"/>
                        <a:buChar char="•"/>
                      </a:pPr>
                      <a:r>
                        <a:rPr lang="en-US" sz="2000"/>
                        <a:t>Building Adaptation</a:t>
                      </a:r>
                    </a:p>
                    <a:p>
                      <a:pPr marL="400050" indent="-230188">
                        <a:spcBef>
                          <a:spcPts val="600"/>
                        </a:spcBef>
                        <a:buFont typeface="Arial" panose="020B0604020202020204" pitchFamily="34" charset="0"/>
                        <a:buChar char="•"/>
                      </a:pPr>
                      <a:r>
                        <a:rPr lang="en-US" sz="2000"/>
                        <a:t>Administrative &amp; overhead costs</a:t>
                      </a:r>
                    </a:p>
                    <a:p>
                      <a:pPr marL="400050" indent="-230188">
                        <a:spcBef>
                          <a:spcPts val="600"/>
                        </a:spcBef>
                        <a:buFont typeface="Arial" panose="020B0604020202020204" pitchFamily="34" charset="0"/>
                        <a:buChar char="•"/>
                      </a:pPr>
                      <a:r>
                        <a:rPr lang="en-US" sz="2000"/>
                        <a:t>In-district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F3"/>
                    </a:solidFill>
                  </a:tcPr>
                </a:tc>
                <a:extLst>
                  <a:ext uri="{0D108BD9-81ED-4DB2-BD59-A6C34878D82A}">
                    <a16:rowId xmlns:a16="http://schemas.microsoft.com/office/drawing/2014/main" val="1619027665"/>
                  </a:ext>
                </a:extLst>
              </a:tr>
            </a:tbl>
          </a:graphicData>
        </a:graphic>
      </p:graphicFrame>
    </p:spTree>
    <p:extLst>
      <p:ext uri="{BB962C8B-B14F-4D97-AF65-F5344CB8AC3E}">
        <p14:creationId xmlns:p14="http://schemas.microsoft.com/office/powerpoint/2010/main" val="1575558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Eligible Out-of-District Costs</a:t>
            </a:r>
            <a:r>
              <a:rPr lang="en-US" sz="2400"/>
              <a:t>   (1 of 2)</a:t>
            </a:r>
            <a:endParaRPr lang="en-US"/>
          </a:p>
        </p:txBody>
      </p:sp>
      <p:graphicFrame>
        <p:nvGraphicFramePr>
          <p:cNvPr id="4" name="Table 4">
            <a:extLst>
              <a:ext uri="{FF2B5EF4-FFF2-40B4-BE49-F238E27FC236}">
                <a16:creationId xmlns:a16="http://schemas.microsoft.com/office/drawing/2014/main" id="{5CDF16BC-CCDF-A25B-1370-FAAB1D47BD06}"/>
              </a:ext>
            </a:extLst>
          </p:cNvPr>
          <p:cNvGraphicFramePr>
            <a:graphicFrameLocks noGrp="1"/>
          </p:cNvGraphicFramePr>
          <p:nvPr/>
        </p:nvGraphicFramePr>
        <p:xfrm>
          <a:off x="981073" y="2095799"/>
          <a:ext cx="10420352" cy="3928129"/>
        </p:xfrm>
        <a:graphic>
          <a:graphicData uri="http://schemas.openxmlformats.org/drawingml/2006/table">
            <a:tbl>
              <a:tblPr firstRow="1" bandRow="1">
                <a:tableStyleId>{5C22544A-7EE6-4342-B048-85BDC9FD1C3A}</a:tableStyleId>
              </a:tblPr>
              <a:tblGrid>
                <a:gridCol w="2402443">
                  <a:extLst>
                    <a:ext uri="{9D8B030D-6E8A-4147-A177-3AD203B41FA5}">
                      <a16:colId xmlns:a16="http://schemas.microsoft.com/office/drawing/2014/main" val="1853952828"/>
                    </a:ext>
                  </a:extLst>
                </a:gridCol>
                <a:gridCol w="2426734">
                  <a:extLst>
                    <a:ext uri="{9D8B030D-6E8A-4147-A177-3AD203B41FA5}">
                      <a16:colId xmlns:a16="http://schemas.microsoft.com/office/drawing/2014/main" val="935218787"/>
                    </a:ext>
                  </a:extLst>
                </a:gridCol>
                <a:gridCol w="2581275">
                  <a:extLst>
                    <a:ext uri="{9D8B030D-6E8A-4147-A177-3AD203B41FA5}">
                      <a16:colId xmlns:a16="http://schemas.microsoft.com/office/drawing/2014/main" val="1750230642"/>
                    </a:ext>
                  </a:extLst>
                </a:gridCol>
                <a:gridCol w="3009900">
                  <a:extLst>
                    <a:ext uri="{9D8B030D-6E8A-4147-A177-3AD203B41FA5}">
                      <a16:colId xmlns:a16="http://schemas.microsoft.com/office/drawing/2014/main" val="1706985156"/>
                    </a:ext>
                  </a:extLst>
                </a:gridCol>
              </a:tblGrid>
              <a:tr h="967059">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600">
                          <a:solidFill>
                            <a:schemeClr val="tx1"/>
                          </a:solidFill>
                        </a:rPr>
                        <a:t>Student placement at Public Program</a:t>
                      </a:r>
                    </a:p>
                  </a:txBody>
                  <a:tcPr>
                    <a:solidFill>
                      <a:srgbClr val="EFBC49"/>
                    </a:solidFill>
                  </a:tcPr>
                </a:tc>
                <a:tc>
                  <a:txBody>
                    <a:bodyPr/>
                    <a:lstStyle/>
                    <a:p>
                      <a:pPr>
                        <a:lnSpc>
                          <a:spcPct val="100000"/>
                        </a:lnSpc>
                        <a:spcBef>
                          <a:spcPts val="600"/>
                        </a:spcBef>
                        <a:spcAft>
                          <a:spcPts val="1200"/>
                        </a:spcAft>
                      </a:pPr>
                      <a:r>
                        <a:rPr lang="en-US" sz="1600">
                          <a:solidFill>
                            <a:schemeClr val="tx1"/>
                          </a:solidFill>
                        </a:rPr>
                        <a:t>Student placement at Approved Private Program</a:t>
                      </a:r>
                    </a:p>
                  </a:txBody>
                  <a:tcPr>
                    <a:solidFill>
                      <a:srgbClr val="EFBC49"/>
                    </a:solidFill>
                  </a:tcPr>
                </a:tc>
                <a:tc>
                  <a:txBody>
                    <a:bodyPr/>
                    <a:lstStyle/>
                    <a:p>
                      <a:pPr marL="112713" indent="-112713">
                        <a:lnSpc>
                          <a:spcPct val="100000"/>
                        </a:lnSpc>
                        <a:spcBef>
                          <a:spcPts val="600"/>
                        </a:spcBef>
                        <a:spcAft>
                          <a:spcPts val="0"/>
                        </a:spcAft>
                      </a:pPr>
                      <a:r>
                        <a:rPr lang="en-US" sz="1600">
                          <a:solidFill>
                            <a:schemeClr val="tx1"/>
                          </a:solidFill>
                        </a:rPr>
                        <a:t>  Additional 1:1 Services at Approved Private Program</a:t>
                      </a:r>
                    </a:p>
                    <a:p>
                      <a:pPr marL="0" indent="457200">
                        <a:lnSpc>
                          <a:spcPct val="100000"/>
                        </a:lnSpc>
                        <a:spcBef>
                          <a:spcPts val="600"/>
                        </a:spcBef>
                        <a:spcAft>
                          <a:spcPts val="0"/>
                        </a:spcAft>
                      </a:pPr>
                      <a:r>
                        <a:rPr lang="en-US" sz="1600">
                          <a:solidFill>
                            <a:schemeClr val="tx1"/>
                          </a:solidFill>
                        </a:rPr>
                        <a:t>Requires IPA</a:t>
                      </a:r>
                    </a:p>
                  </a:txBody>
                  <a:tcPr>
                    <a:solidFill>
                      <a:srgbClr val="EFBC49"/>
                    </a:solidFill>
                  </a:tcPr>
                </a:tc>
                <a:tc>
                  <a:txBody>
                    <a:bodyPr/>
                    <a:lstStyle/>
                    <a:p>
                      <a:pPr marL="112713" indent="-112713">
                        <a:lnSpc>
                          <a:spcPct val="100000"/>
                        </a:lnSpc>
                        <a:spcBef>
                          <a:spcPts val="600"/>
                        </a:spcBef>
                        <a:spcAft>
                          <a:spcPts val="0"/>
                        </a:spcAft>
                      </a:pPr>
                      <a:r>
                        <a:rPr lang="en-US" sz="1600">
                          <a:solidFill>
                            <a:schemeClr val="tx1"/>
                          </a:solidFill>
                        </a:rPr>
                        <a:t>  Student placement at “Unapproved” Private Program</a:t>
                      </a:r>
                    </a:p>
                    <a:p>
                      <a:pPr marL="457200" indent="0">
                        <a:lnSpc>
                          <a:spcPct val="100000"/>
                        </a:lnSpc>
                        <a:spcBef>
                          <a:spcPts val="600"/>
                        </a:spcBef>
                        <a:spcAft>
                          <a:spcPts val="0"/>
                        </a:spcAft>
                      </a:pPr>
                      <a:r>
                        <a:rPr lang="en-US" sz="1600">
                          <a:solidFill>
                            <a:schemeClr val="tx1"/>
                          </a:solidFill>
                        </a:rPr>
                        <a:t>Requires ISP</a:t>
                      </a:r>
                    </a:p>
                  </a:txBody>
                  <a:tcPr>
                    <a:solidFill>
                      <a:srgbClr val="EFBC49"/>
                    </a:solidFill>
                  </a:tcPr>
                </a:tc>
                <a:extLst>
                  <a:ext uri="{0D108BD9-81ED-4DB2-BD59-A6C34878D82A}">
                    <a16:rowId xmlns:a16="http://schemas.microsoft.com/office/drawing/2014/main" val="3325294181"/>
                  </a:ext>
                </a:extLst>
              </a:tr>
              <a:tr h="2785129">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500">
                          <a:solidFill>
                            <a:schemeClr val="tx1"/>
                          </a:solidFill>
                        </a:rPr>
                        <a:t>Out-of-district public program at a public school or collaborative where tuition is paid by the student’s sending district</a:t>
                      </a:r>
                    </a:p>
                  </a:txBody>
                  <a:tcPr>
                    <a:solidFill>
                      <a:srgbClr val="B5DFF3"/>
                    </a:solidFill>
                  </a:tcPr>
                </a:tc>
                <a:tc>
                  <a:txBody>
                    <a:bodyPr/>
                    <a:lstStyle/>
                    <a:p>
                      <a:pPr>
                        <a:lnSpc>
                          <a:spcPct val="100000"/>
                        </a:lnSpc>
                        <a:spcBef>
                          <a:spcPts val="600"/>
                        </a:spcBef>
                      </a:pPr>
                      <a:r>
                        <a:rPr lang="en-US" sz="1500">
                          <a:solidFill>
                            <a:schemeClr val="tx1"/>
                          </a:solidFill>
                        </a:rPr>
                        <a:t>Programs are approved by DESE and rates are set by Operational Services Division (OSD)</a:t>
                      </a:r>
                    </a:p>
                    <a:p>
                      <a:pPr marL="285750" indent="-285750">
                        <a:lnSpc>
                          <a:spcPct val="100000"/>
                        </a:lnSpc>
                        <a:spcBef>
                          <a:spcPts val="600"/>
                        </a:spcBef>
                        <a:spcAft>
                          <a:spcPts val="0"/>
                        </a:spcAft>
                        <a:buFont typeface="Arial" panose="020B0604020202020204" pitchFamily="34" charset="0"/>
                        <a:buChar char="•"/>
                      </a:pPr>
                      <a:r>
                        <a:rPr lang="en-US" sz="1500">
                          <a:solidFill>
                            <a:schemeClr val="tx1"/>
                          </a:solidFill>
                        </a:rPr>
                        <a:t>DESE/OSD Approved Summer Programs</a:t>
                      </a:r>
                    </a:p>
                    <a:p>
                      <a:pPr marL="285750" indent="-285750">
                        <a:lnSpc>
                          <a:spcPct val="100000"/>
                        </a:lnSpc>
                        <a:spcBef>
                          <a:spcPts val="600"/>
                        </a:spcBef>
                        <a:spcAft>
                          <a:spcPts val="0"/>
                        </a:spcAft>
                        <a:buFont typeface="Arial" panose="020B0604020202020204" pitchFamily="34" charset="0"/>
                        <a:buChar char="•"/>
                      </a:pPr>
                      <a:r>
                        <a:rPr lang="en-US" sz="1500">
                          <a:solidFill>
                            <a:schemeClr val="tx1"/>
                          </a:solidFill>
                        </a:rPr>
                        <a:t>DESE/OSD Approved 10/12 Month Programs</a:t>
                      </a:r>
                    </a:p>
                  </a:txBody>
                  <a:tcPr>
                    <a:solidFill>
                      <a:srgbClr val="B5DFF3"/>
                    </a:solidFill>
                  </a:tcPr>
                </a:tc>
                <a:tc>
                  <a:txBody>
                    <a:bodyPr/>
                    <a:lstStyle/>
                    <a:p>
                      <a:pPr>
                        <a:lnSpc>
                          <a:spcPct val="100000"/>
                        </a:lnSpc>
                        <a:spcBef>
                          <a:spcPts val="600"/>
                        </a:spcBef>
                      </a:pPr>
                      <a:r>
                        <a:rPr lang="en-US" sz="1500">
                          <a:solidFill>
                            <a:schemeClr val="tx1"/>
                          </a:solidFill>
                        </a:rPr>
                        <a:t>Requires OSD pricing authorization per individual student</a:t>
                      </a:r>
                    </a:p>
                    <a:p>
                      <a:pPr marL="285750" indent="-285750">
                        <a:lnSpc>
                          <a:spcPct val="100000"/>
                        </a:lnSpc>
                        <a:spcBef>
                          <a:spcPts val="600"/>
                        </a:spcBef>
                        <a:buFont typeface="Arial" panose="020B0604020202020204" pitchFamily="34" charset="0"/>
                        <a:buChar char="•"/>
                      </a:pPr>
                      <a:r>
                        <a:rPr lang="en-US" sz="1500">
                          <a:solidFill>
                            <a:schemeClr val="tx1"/>
                          </a:solidFill>
                        </a:rPr>
                        <a:t>Seek approval for Individual Pricing Authorization (IPA) online: </a:t>
                      </a:r>
                      <a:r>
                        <a:rPr lang="en-US" sz="1500">
                          <a:solidFill>
                            <a:schemeClr val="tx1"/>
                          </a:solidFill>
                          <a:hlinkClick r:id="rId2">
                            <a:extLst>
                              <a:ext uri="{A12FA001-AC4F-418D-AE19-62706E023703}">
                                <ahyp:hlinkClr xmlns:ahyp="http://schemas.microsoft.com/office/drawing/2018/hyperlinkcolor" val="tx"/>
                              </a:ext>
                            </a:extLst>
                          </a:hlinkClick>
                        </a:rPr>
                        <a:t>Individual Price Authorization Form (OSD)</a:t>
                      </a:r>
                      <a:endParaRPr lang="en-US" sz="1500">
                        <a:solidFill>
                          <a:schemeClr val="tx1"/>
                        </a:solidFill>
                      </a:endParaRPr>
                    </a:p>
                    <a:p>
                      <a:pPr marL="285750" lvl="1" indent="-285750">
                        <a:lnSpc>
                          <a:spcPct val="100000"/>
                        </a:lnSpc>
                        <a:spcBef>
                          <a:spcPts val="600"/>
                        </a:spcBef>
                        <a:buFont typeface="Arial" panose="020B0604020202020204" pitchFamily="34" charset="0"/>
                        <a:buChar char="•"/>
                      </a:pPr>
                      <a:r>
                        <a:rPr lang="en-US" sz="1500">
                          <a:solidFill>
                            <a:schemeClr val="tx1"/>
                          </a:solidFill>
                        </a:rPr>
                        <a:t>Services &lt;$20 per hour can be self-authorized</a:t>
                      </a:r>
                    </a:p>
                  </a:txBody>
                  <a:tcPr>
                    <a:solidFill>
                      <a:srgbClr val="B5DFF3"/>
                    </a:solidFill>
                  </a:tcPr>
                </a:tc>
                <a:tc>
                  <a:txBody>
                    <a:bodyPr/>
                    <a:lstStyle/>
                    <a:p>
                      <a:pPr>
                        <a:lnSpc>
                          <a:spcPct val="100000"/>
                        </a:lnSpc>
                        <a:spcBef>
                          <a:spcPts val="600"/>
                        </a:spcBef>
                      </a:pPr>
                      <a:r>
                        <a:rPr lang="en-US" sz="1500">
                          <a:solidFill>
                            <a:schemeClr val="tx1"/>
                          </a:solidFill>
                        </a:rPr>
                        <a:t>Requires both DESE approval and OSD authorization per individual student</a:t>
                      </a:r>
                    </a:p>
                    <a:p>
                      <a:pPr marL="285750" indent="-285750">
                        <a:lnSpc>
                          <a:spcPct val="100000"/>
                        </a:lnSpc>
                        <a:spcBef>
                          <a:spcPts val="600"/>
                        </a:spcBef>
                        <a:buFont typeface="Arial" panose="020B0604020202020204" pitchFamily="34" charset="0"/>
                        <a:buChar char="•"/>
                      </a:pPr>
                      <a:r>
                        <a:rPr lang="en-US" sz="1500">
                          <a:solidFill>
                            <a:schemeClr val="tx1"/>
                          </a:solidFill>
                        </a:rPr>
                        <a:t>Seek approval for Individual Student Program (ISP) and Request for Pricing Authorization online: </a:t>
                      </a:r>
                    </a:p>
                    <a:p>
                      <a:pPr marL="284163" lvl="1" indent="0">
                        <a:lnSpc>
                          <a:spcPct val="100000"/>
                        </a:lnSpc>
                        <a:spcBef>
                          <a:spcPts val="0"/>
                        </a:spcBef>
                        <a:buFont typeface="Arial" panose="020B0604020202020204" pitchFamily="34" charset="0"/>
                        <a:buNone/>
                      </a:pPr>
                      <a:r>
                        <a:rPr lang="en-US" sz="1500">
                          <a:solidFill>
                            <a:schemeClr val="tx1"/>
                          </a:solidFill>
                          <a:hlinkClick r:id="rId3">
                            <a:extLst>
                              <a:ext uri="{A12FA001-AC4F-418D-AE19-62706E023703}">
                                <ahyp:hlinkClr xmlns:ahyp="http://schemas.microsoft.com/office/drawing/2018/hyperlinkcolor" val="tx"/>
                              </a:ext>
                            </a:extLst>
                          </a:hlinkClick>
                        </a:rPr>
                        <a:t>Individual Student Program Authorization (PRS service-now)</a:t>
                      </a:r>
                      <a:endParaRPr lang="en-US" sz="1500">
                        <a:solidFill>
                          <a:schemeClr val="tx1"/>
                        </a:solidFill>
                      </a:endParaRPr>
                    </a:p>
                  </a:txBody>
                  <a:tcPr>
                    <a:solidFill>
                      <a:srgbClr val="B5DFF3"/>
                    </a:solidFill>
                  </a:tcPr>
                </a:tc>
                <a:extLst>
                  <a:ext uri="{0D108BD9-81ED-4DB2-BD59-A6C34878D82A}">
                    <a16:rowId xmlns:a16="http://schemas.microsoft.com/office/drawing/2014/main" val="769819582"/>
                  </a:ext>
                </a:extLst>
              </a:tr>
            </a:tbl>
          </a:graphicData>
        </a:graphic>
      </p:graphicFrame>
      <p:sp>
        <p:nvSpPr>
          <p:cNvPr id="6" name="TextBox 5">
            <a:extLst>
              <a:ext uri="{FF2B5EF4-FFF2-40B4-BE49-F238E27FC236}">
                <a16:creationId xmlns:a16="http://schemas.microsoft.com/office/drawing/2014/main" id="{4592A7E9-02FF-F0AA-6C6F-13F31D396338}"/>
              </a:ext>
            </a:extLst>
          </p:cNvPr>
          <p:cNvSpPr txBox="1"/>
          <p:nvPr/>
        </p:nvSpPr>
        <p:spPr>
          <a:xfrm>
            <a:off x="3617091" y="1545776"/>
            <a:ext cx="5174484" cy="523220"/>
          </a:xfrm>
          <a:prstGeom prst="rect">
            <a:avLst/>
          </a:prstGeom>
          <a:noFill/>
        </p:spPr>
        <p:txBody>
          <a:bodyPr wrap="square" lIns="91440" tIns="45720" rIns="91440" bIns="45720" rtlCol="0" anchor="t">
            <a:spAutoFit/>
          </a:bodyPr>
          <a:lstStyle/>
          <a:p>
            <a:pPr algn="ctr"/>
            <a:r>
              <a:rPr lang="en-US" sz="2800"/>
              <a:t>Instruction and Tuition Services</a:t>
            </a:r>
          </a:p>
        </p:txBody>
      </p:sp>
      <p:sp>
        <p:nvSpPr>
          <p:cNvPr id="7" name="Oval 6">
            <a:extLst>
              <a:ext uri="{FF2B5EF4-FFF2-40B4-BE49-F238E27FC236}">
                <a16:creationId xmlns:a16="http://schemas.microsoft.com/office/drawing/2014/main" id="{2F7E1E77-C789-A338-6944-5D1AAF48F621}"/>
              </a:ext>
              <a:ext uri="{C183D7F6-B498-43B3-948B-1728B52AA6E4}">
                <adec:decorative xmlns:adec="http://schemas.microsoft.com/office/drawing/2017/decorative" val="1"/>
              </a:ext>
            </a:extLst>
          </p:cNvPr>
          <p:cNvSpPr/>
          <p:nvPr/>
        </p:nvSpPr>
        <p:spPr>
          <a:xfrm>
            <a:off x="6177955" y="2907358"/>
            <a:ext cx="1588802" cy="342900"/>
          </a:xfrm>
          <a:prstGeom prst="ellipse">
            <a:avLst/>
          </a:prstGeom>
          <a:noFill/>
          <a:ln w="19050">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Star: 5 Points 7">
            <a:extLst>
              <a:ext uri="{FF2B5EF4-FFF2-40B4-BE49-F238E27FC236}">
                <a16:creationId xmlns:a16="http://schemas.microsoft.com/office/drawing/2014/main" id="{373933B2-7A37-3237-DCF4-C20C6FF435BD}"/>
              </a:ext>
              <a:ext uri="{C183D7F6-B498-43B3-948B-1728B52AA6E4}">
                <adec:decorative xmlns:adec="http://schemas.microsoft.com/office/drawing/2017/decorative" val="1"/>
              </a:ext>
            </a:extLst>
          </p:cNvPr>
          <p:cNvSpPr/>
          <p:nvPr/>
        </p:nvSpPr>
        <p:spPr>
          <a:xfrm>
            <a:off x="7557821" y="2824859"/>
            <a:ext cx="417871" cy="385948"/>
          </a:xfrm>
          <a:prstGeom prst="star5">
            <a:avLst/>
          </a:prstGeom>
          <a:solidFill>
            <a:srgbClr val="1E4782"/>
          </a:solidFill>
          <a:ln>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89BABA-5B82-596F-3321-387C5DB72208}"/>
              </a:ext>
              <a:ext uri="{C183D7F6-B498-43B3-948B-1728B52AA6E4}">
                <adec:decorative xmlns:adec="http://schemas.microsoft.com/office/drawing/2017/decorative" val="1"/>
              </a:ext>
            </a:extLst>
          </p:cNvPr>
          <p:cNvSpPr/>
          <p:nvPr/>
        </p:nvSpPr>
        <p:spPr>
          <a:xfrm>
            <a:off x="8784010" y="2901678"/>
            <a:ext cx="1588802" cy="342900"/>
          </a:xfrm>
          <a:prstGeom prst="ellipse">
            <a:avLst/>
          </a:prstGeom>
          <a:noFill/>
          <a:ln w="19050">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Star: 5 Points 9">
            <a:extLst>
              <a:ext uri="{FF2B5EF4-FFF2-40B4-BE49-F238E27FC236}">
                <a16:creationId xmlns:a16="http://schemas.microsoft.com/office/drawing/2014/main" id="{547F4ADB-F8EA-A6D4-4C01-54F16BF34093}"/>
              </a:ext>
              <a:ext uri="{C183D7F6-B498-43B3-948B-1728B52AA6E4}">
                <adec:decorative xmlns:adec="http://schemas.microsoft.com/office/drawing/2017/decorative" val="1"/>
              </a:ext>
            </a:extLst>
          </p:cNvPr>
          <p:cNvSpPr/>
          <p:nvPr/>
        </p:nvSpPr>
        <p:spPr>
          <a:xfrm>
            <a:off x="10169556" y="2815963"/>
            <a:ext cx="417871" cy="385948"/>
          </a:xfrm>
          <a:prstGeom prst="star5">
            <a:avLst/>
          </a:prstGeom>
          <a:solidFill>
            <a:srgbClr val="1E4782"/>
          </a:solidFill>
          <a:ln>
            <a:solidFill>
              <a:srgbClr val="1E4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18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2873-5ECC-047A-A3B7-E3810255BFAF}"/>
              </a:ext>
            </a:extLst>
          </p:cNvPr>
          <p:cNvSpPr>
            <a:spLocks noGrp="1"/>
          </p:cNvSpPr>
          <p:nvPr>
            <p:ph type="title"/>
          </p:nvPr>
        </p:nvSpPr>
        <p:spPr>
          <a:xfrm>
            <a:off x="142077" y="355352"/>
            <a:ext cx="11907416" cy="861002"/>
          </a:xfrm>
        </p:spPr>
        <p:txBody>
          <a:bodyPr>
            <a:normAutofit/>
          </a:bodyPr>
          <a:lstStyle/>
          <a:p>
            <a:r>
              <a:rPr lang="en-US">
                <a:solidFill>
                  <a:schemeClr val="bg1"/>
                </a:solidFill>
                <a:latin typeface="Arial"/>
                <a:cs typeface="Arial"/>
              </a:rPr>
              <a:t>The IEP and Transition Planning</a:t>
            </a:r>
            <a:endParaRPr lang="en-US">
              <a:solidFill>
                <a:schemeClr val="bg1"/>
              </a:solidFill>
            </a:endParaRPr>
          </a:p>
        </p:txBody>
      </p:sp>
      <p:sp>
        <p:nvSpPr>
          <p:cNvPr id="3" name="Content Placeholder 2">
            <a:extLst>
              <a:ext uri="{FF2B5EF4-FFF2-40B4-BE49-F238E27FC236}">
                <a16:creationId xmlns:a16="http://schemas.microsoft.com/office/drawing/2014/main" id="{E2EDE856-FDB0-8740-1B95-5AFABA65B9BE}"/>
              </a:ext>
            </a:extLst>
          </p:cNvPr>
          <p:cNvSpPr>
            <a:spLocks noGrp="1"/>
          </p:cNvSpPr>
          <p:nvPr>
            <p:ph idx="1"/>
          </p:nvPr>
        </p:nvSpPr>
        <p:spPr/>
        <p:txBody>
          <a:bodyPr vert="horz" lIns="91440" tIns="45720" rIns="91440" bIns="45720" rtlCol="0" anchor="t">
            <a:normAutofit/>
          </a:bodyPr>
          <a:lstStyle/>
          <a:p>
            <a:r>
              <a:rPr lang="en-US" sz="2400">
                <a:latin typeface="Arial"/>
                <a:cs typeface="Arial"/>
              </a:rPr>
              <a:t>Legally compliant development of the IEP is required.</a:t>
            </a:r>
          </a:p>
          <a:p>
            <a:r>
              <a:rPr lang="en-US" sz="2400">
                <a:latin typeface="Arial"/>
                <a:cs typeface="Arial"/>
              </a:rPr>
              <a:t>IEP Teams </a:t>
            </a:r>
            <a:r>
              <a:rPr lang="en-US" sz="2400" b="1">
                <a:latin typeface="Arial"/>
                <a:cs typeface="Arial"/>
              </a:rPr>
              <a:t>MUST</a:t>
            </a:r>
            <a:r>
              <a:rPr lang="en-US" sz="2400">
                <a:latin typeface="Arial"/>
                <a:cs typeface="Arial"/>
              </a:rPr>
              <a:t> use the Postsecondary Transition Planning section of the IEP form at the IEP meeting when students are 14 – 22 years old, or younger, if appropriate. </a:t>
            </a:r>
            <a:endParaRPr lang="en-US"/>
          </a:p>
          <a:p>
            <a:r>
              <a:rPr lang="en-US" sz="2400">
                <a:latin typeface="Arial"/>
                <a:cs typeface="Arial"/>
              </a:rPr>
              <a:t>The completion of this section by school personnel outside of the team process, without student or guardian input, is </a:t>
            </a:r>
            <a:r>
              <a:rPr lang="en-US" sz="2400" b="1">
                <a:latin typeface="Arial"/>
                <a:cs typeface="Arial"/>
              </a:rPr>
              <a:t>not permissible</a:t>
            </a:r>
            <a:r>
              <a:rPr lang="en-US" sz="2400">
                <a:latin typeface="Arial"/>
                <a:cs typeface="Arial"/>
              </a:rPr>
              <a:t>.</a:t>
            </a:r>
          </a:p>
          <a:p>
            <a:r>
              <a:rPr lang="en-US" sz="2400">
                <a:latin typeface="Arial"/>
                <a:cs typeface="Arial"/>
              </a:rPr>
              <a:t>Transition Planning Form (TPF) was removed when the new IEP was completed.</a:t>
            </a:r>
          </a:p>
          <a:p>
            <a:r>
              <a:rPr lang="en-US" sz="2400">
                <a:latin typeface="Arial"/>
                <a:cs typeface="Arial"/>
              </a:rPr>
              <a:t>Transition planning is now purposefully included in the new IEP form. </a:t>
            </a:r>
          </a:p>
          <a:p>
            <a:r>
              <a:rPr lang="en-US" sz="2400">
                <a:latin typeface="Arial"/>
                <a:cs typeface="Arial"/>
              </a:rPr>
              <a:t>IEP Teams are required to conduct the transition discussion in the same manner as the rest of the IEP process.</a:t>
            </a:r>
          </a:p>
          <a:p>
            <a:endParaRPr lang="en-US">
              <a:latin typeface="Arial"/>
              <a:cs typeface="Arial"/>
            </a:endParaRPr>
          </a:p>
          <a:p>
            <a:pPr>
              <a:lnSpc>
                <a:spcPct val="100000"/>
              </a:lnSpc>
              <a:spcAft>
                <a:spcPts val="1200"/>
              </a:spcAft>
            </a:pPr>
            <a:endParaRPr lang="en-US" sz="2600"/>
          </a:p>
        </p:txBody>
      </p:sp>
      <p:sp>
        <p:nvSpPr>
          <p:cNvPr id="4" name="Slide Number Placeholder 3">
            <a:extLst>
              <a:ext uri="{FF2B5EF4-FFF2-40B4-BE49-F238E27FC236}">
                <a16:creationId xmlns:a16="http://schemas.microsoft.com/office/drawing/2014/main" id="{8FD6CB97-E340-40E9-95FE-1339A0F895C8}"/>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174401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Eligible Out-of-District Costs</a:t>
            </a:r>
            <a:r>
              <a:rPr lang="en-US" sz="2400"/>
              <a:t>   (2 of 2)</a:t>
            </a:r>
            <a:endParaRPr lang="en-US"/>
          </a:p>
        </p:txBody>
      </p:sp>
      <p:sp>
        <p:nvSpPr>
          <p:cNvPr id="6" name="TextBox 5">
            <a:extLst>
              <a:ext uri="{FF2B5EF4-FFF2-40B4-BE49-F238E27FC236}">
                <a16:creationId xmlns:a16="http://schemas.microsoft.com/office/drawing/2014/main" id="{4592A7E9-02FF-F0AA-6C6F-13F31D396338}"/>
              </a:ext>
            </a:extLst>
          </p:cNvPr>
          <p:cNvSpPr txBox="1"/>
          <p:nvPr/>
        </p:nvSpPr>
        <p:spPr>
          <a:xfrm>
            <a:off x="3608769" y="1419323"/>
            <a:ext cx="5174484" cy="523220"/>
          </a:xfrm>
          <a:prstGeom prst="rect">
            <a:avLst/>
          </a:prstGeom>
          <a:noFill/>
        </p:spPr>
        <p:txBody>
          <a:bodyPr wrap="square" lIns="91440" tIns="45720" rIns="91440" bIns="45720" rtlCol="0" anchor="t">
            <a:spAutoFit/>
          </a:bodyPr>
          <a:lstStyle/>
          <a:p>
            <a:pPr algn="ctr"/>
            <a:r>
              <a:rPr lang="en-US" sz="2800"/>
              <a:t>Transportation Services</a:t>
            </a:r>
          </a:p>
        </p:txBody>
      </p:sp>
      <p:sp>
        <p:nvSpPr>
          <p:cNvPr id="2" name="TextBox 1">
            <a:extLst>
              <a:ext uri="{FF2B5EF4-FFF2-40B4-BE49-F238E27FC236}">
                <a16:creationId xmlns:a16="http://schemas.microsoft.com/office/drawing/2014/main" id="{CD8017C5-98D7-F906-A579-D81DAC623EA5}"/>
              </a:ext>
            </a:extLst>
          </p:cNvPr>
          <p:cNvSpPr txBox="1"/>
          <p:nvPr/>
        </p:nvSpPr>
        <p:spPr>
          <a:xfrm>
            <a:off x="1000126" y="1852347"/>
            <a:ext cx="10391772" cy="307777"/>
          </a:xfrm>
          <a:prstGeom prst="rect">
            <a:avLst/>
          </a:prstGeom>
          <a:noFill/>
        </p:spPr>
        <p:txBody>
          <a:bodyPr wrap="square" lIns="91440" tIns="45720" rIns="91440" bIns="45720" rtlCol="0" anchor="t">
            <a:spAutoFit/>
          </a:bodyPr>
          <a:lstStyle/>
          <a:p>
            <a:pPr algn="ctr"/>
            <a:r>
              <a:rPr lang="en-US" sz="1400"/>
              <a:t>The Student Opportunity Act (SOA) allows districts to claim transportation costs for students attending </a:t>
            </a:r>
            <a:r>
              <a:rPr lang="en-US" sz="1400" b="1"/>
              <a:t>out-of-district programs</a:t>
            </a:r>
            <a:r>
              <a:rPr lang="en-US" sz="1400" b="0"/>
              <a:t> only</a:t>
            </a:r>
          </a:p>
        </p:txBody>
      </p:sp>
      <p:graphicFrame>
        <p:nvGraphicFramePr>
          <p:cNvPr id="5" name="Table 4">
            <a:extLst>
              <a:ext uri="{FF2B5EF4-FFF2-40B4-BE49-F238E27FC236}">
                <a16:creationId xmlns:a16="http://schemas.microsoft.com/office/drawing/2014/main" id="{83FC5F34-AAB2-5250-5306-F893A8DEE508}"/>
              </a:ext>
            </a:extLst>
          </p:cNvPr>
          <p:cNvGraphicFramePr>
            <a:graphicFrameLocks noGrp="1"/>
          </p:cNvGraphicFramePr>
          <p:nvPr/>
        </p:nvGraphicFramePr>
        <p:xfrm>
          <a:off x="1000125" y="2183611"/>
          <a:ext cx="10391772" cy="4191000"/>
        </p:xfrm>
        <a:graphic>
          <a:graphicData uri="http://schemas.openxmlformats.org/drawingml/2006/table">
            <a:tbl>
              <a:tblPr firstRow="1" bandRow="1">
                <a:tableStyleId>{5C22544A-7EE6-4342-B048-85BDC9FD1C3A}</a:tableStyleId>
              </a:tblPr>
              <a:tblGrid>
                <a:gridCol w="2597943">
                  <a:extLst>
                    <a:ext uri="{9D8B030D-6E8A-4147-A177-3AD203B41FA5}">
                      <a16:colId xmlns:a16="http://schemas.microsoft.com/office/drawing/2014/main" val="3734346170"/>
                    </a:ext>
                  </a:extLst>
                </a:gridCol>
                <a:gridCol w="2597943">
                  <a:extLst>
                    <a:ext uri="{9D8B030D-6E8A-4147-A177-3AD203B41FA5}">
                      <a16:colId xmlns:a16="http://schemas.microsoft.com/office/drawing/2014/main" val="1191389139"/>
                    </a:ext>
                  </a:extLst>
                </a:gridCol>
                <a:gridCol w="2597943">
                  <a:extLst>
                    <a:ext uri="{9D8B030D-6E8A-4147-A177-3AD203B41FA5}">
                      <a16:colId xmlns:a16="http://schemas.microsoft.com/office/drawing/2014/main" val="1123062745"/>
                    </a:ext>
                  </a:extLst>
                </a:gridCol>
                <a:gridCol w="2597943">
                  <a:extLst>
                    <a:ext uri="{9D8B030D-6E8A-4147-A177-3AD203B41FA5}">
                      <a16:colId xmlns:a16="http://schemas.microsoft.com/office/drawing/2014/main" val="15688670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Vehicle Transportation: provided by third-party contractor</a:t>
                      </a:r>
                    </a:p>
                  </a:txBody>
                  <a:tcPr>
                    <a:solidFill>
                      <a:srgbClr val="EFBC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Vehicle Transportation: provided by in-house resources</a:t>
                      </a:r>
                    </a:p>
                  </a:txBody>
                  <a:tcPr>
                    <a:solidFill>
                      <a:srgbClr val="EFBC49"/>
                    </a:solidFill>
                  </a:tcPr>
                </a:tc>
                <a:tc>
                  <a:txBody>
                    <a:bodyPr/>
                    <a:lstStyle/>
                    <a:p>
                      <a:r>
                        <a:rPr lang="en-US" sz="1600">
                          <a:solidFill>
                            <a:schemeClr val="tx1"/>
                          </a:solidFill>
                        </a:rPr>
                        <a:t>Monitor Services</a:t>
                      </a:r>
                    </a:p>
                  </a:txBody>
                  <a:tcPr>
                    <a:solidFill>
                      <a:srgbClr val="EFBC49"/>
                    </a:solidFill>
                  </a:tcPr>
                </a:tc>
                <a:tc>
                  <a:txBody>
                    <a:bodyPr/>
                    <a:lstStyle/>
                    <a:p>
                      <a:r>
                        <a:rPr lang="en-US" sz="1600">
                          <a:solidFill>
                            <a:schemeClr val="tx1"/>
                          </a:solidFill>
                        </a:rPr>
                        <a:t>Nursing Services, ABA Aide or Aide on vehicle</a:t>
                      </a:r>
                    </a:p>
                  </a:txBody>
                  <a:tcPr>
                    <a:solidFill>
                      <a:srgbClr val="EFBC49"/>
                    </a:solidFill>
                  </a:tcPr>
                </a:tc>
                <a:extLst>
                  <a:ext uri="{0D108BD9-81ED-4DB2-BD59-A6C34878D82A}">
                    <a16:rowId xmlns:a16="http://schemas.microsoft.com/office/drawing/2014/main" val="1945682057"/>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500">
                          <a:solidFill>
                            <a:schemeClr val="tx1"/>
                          </a:solidFill>
                        </a:rPr>
                        <a:t>Category may include:</a:t>
                      </a:r>
                    </a:p>
                    <a:p>
                      <a:pPr marL="285750" indent="-285750">
                        <a:spcAft>
                          <a:spcPts val="600"/>
                        </a:spcAft>
                        <a:buFont typeface="Arial" panose="020B0604020202020204" pitchFamily="34" charset="0"/>
                        <a:buChar char="•"/>
                      </a:pPr>
                      <a:r>
                        <a:rPr lang="en-US" sz="1400">
                          <a:solidFill>
                            <a:schemeClr val="tx1"/>
                          </a:solidFill>
                        </a:rPr>
                        <a:t>Transportation services provided by 3rd party (bus company)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chemeClr val="tx1"/>
                          </a:solidFill>
                        </a:rPr>
                        <a:t>Parent reimbursement per signed agreement</a:t>
                      </a:r>
                      <a:endParaRPr lang="en-US" sz="1500">
                        <a:solidFill>
                          <a:schemeClr val="tx1"/>
                        </a:solidFill>
                      </a:endParaRPr>
                    </a:p>
                  </a:txBody>
                  <a:tcPr>
                    <a:solidFill>
                      <a:srgbClr val="B5DFF3"/>
                    </a:solidFill>
                  </a:tcPr>
                </a:tc>
                <a:tc>
                  <a:txBody>
                    <a:bodyPr/>
                    <a:lstStyle/>
                    <a:p>
                      <a:pPr>
                        <a:lnSpc>
                          <a:spcPct val="100000"/>
                        </a:lnSpc>
                        <a:spcBef>
                          <a:spcPts val="600"/>
                        </a:spcBef>
                      </a:pPr>
                      <a:r>
                        <a:rPr lang="en-US" sz="1500">
                          <a:solidFill>
                            <a:schemeClr val="tx1"/>
                          </a:solidFill>
                        </a:rPr>
                        <a:t>District uses its own resources (vehicle, driver) to transport out-of-district</a:t>
                      </a:r>
                    </a:p>
                    <a:p>
                      <a:pPr marL="0" indent="0">
                        <a:lnSpc>
                          <a:spcPct val="100000"/>
                        </a:lnSpc>
                        <a:spcBef>
                          <a:spcPts val="600"/>
                        </a:spcBef>
                        <a:spcAft>
                          <a:spcPts val="0"/>
                        </a:spcAft>
                        <a:buFont typeface="Arial" panose="020B0604020202020204" pitchFamily="34" charset="0"/>
                        <a:buNone/>
                      </a:pPr>
                      <a:r>
                        <a:rPr lang="en-US" sz="1500">
                          <a:solidFill>
                            <a:schemeClr val="tx1"/>
                          </a:solidFill>
                        </a:rPr>
                        <a:t>Costs based on expenses reported in most recent End-of-Year Report:</a:t>
                      </a:r>
                    </a:p>
                    <a:p>
                      <a:pPr marL="285750" indent="-285750">
                        <a:lnSpc>
                          <a:spcPct val="100000"/>
                        </a:lnSpc>
                        <a:spcBef>
                          <a:spcPts val="0"/>
                        </a:spcBef>
                        <a:spcAft>
                          <a:spcPts val="0"/>
                        </a:spcAft>
                        <a:buFont typeface="Arial" panose="020B0604020202020204" pitchFamily="34" charset="0"/>
                        <a:buChar char="•"/>
                      </a:pPr>
                      <a:r>
                        <a:rPr lang="en-US" sz="1500">
                          <a:solidFill>
                            <a:schemeClr val="tx1"/>
                          </a:solidFill>
                        </a:rPr>
                        <a:t>Schedule 7 of the FY24 End-of-Year Report (EOYR)</a:t>
                      </a:r>
                    </a:p>
                    <a:p>
                      <a:pPr marL="285750" indent="-285750">
                        <a:lnSpc>
                          <a:spcPct val="100000"/>
                        </a:lnSpc>
                        <a:spcBef>
                          <a:spcPts val="0"/>
                        </a:spcBef>
                        <a:spcAft>
                          <a:spcPts val="0"/>
                        </a:spcAft>
                        <a:buFont typeface="Arial" panose="020B0604020202020204" pitchFamily="34" charset="0"/>
                        <a:buChar char="•"/>
                      </a:pPr>
                      <a:r>
                        <a:rPr lang="en-US" sz="1500">
                          <a:solidFill>
                            <a:schemeClr val="tx1"/>
                          </a:solidFill>
                        </a:rPr>
                        <a:t>Total special ed OOD costs reported divided by total students reported to determine max annual rate</a:t>
                      </a:r>
                    </a:p>
                  </a:txBody>
                  <a:tcPr>
                    <a:solidFill>
                      <a:srgbClr val="B5DFF3"/>
                    </a:solidFill>
                  </a:tcPr>
                </a:tc>
                <a:tc>
                  <a:txBody>
                    <a:bodyPr/>
                    <a:lstStyle/>
                    <a:p>
                      <a:pPr>
                        <a:lnSpc>
                          <a:spcPct val="100000"/>
                        </a:lnSpc>
                        <a:spcBef>
                          <a:spcPts val="600"/>
                        </a:spcBef>
                      </a:pPr>
                      <a:r>
                        <a:rPr lang="en-US" sz="1500">
                          <a:solidFill>
                            <a:schemeClr val="tx1"/>
                          </a:solidFill>
                        </a:rPr>
                        <a:t>Provided by the same third-party provider as vehicle transport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500">
                          <a:solidFill>
                            <a:schemeClr val="tx1"/>
                          </a:solidFill>
                        </a:rPr>
                        <a:t>Needs to be claimed as per-student cost, and tied back to invoices (with student initials, for example)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500">
                          <a:solidFill>
                            <a:schemeClr val="tx1"/>
                          </a:solidFill>
                        </a:rPr>
                        <a:t>Must be included in IEP</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500">
                        <a:solidFill>
                          <a:schemeClr val="tx1"/>
                        </a:solidFill>
                      </a:endParaRPr>
                    </a:p>
                  </a:txBody>
                  <a:tcPr>
                    <a:solidFill>
                      <a:srgbClr val="B5DFF3"/>
                    </a:solidFill>
                  </a:tcPr>
                </a:tc>
                <a:tc>
                  <a:txBody>
                    <a:bodyPr/>
                    <a:lstStyle/>
                    <a:p>
                      <a:pPr>
                        <a:lnSpc>
                          <a:spcPct val="100000"/>
                        </a:lnSpc>
                        <a:spcBef>
                          <a:spcPts val="600"/>
                        </a:spcBef>
                      </a:pPr>
                      <a:r>
                        <a:rPr lang="en-US" sz="1500">
                          <a:solidFill>
                            <a:schemeClr val="tx1"/>
                          </a:solidFill>
                        </a:rPr>
                        <a:t>Claimed as part of the transportation placement</a:t>
                      </a:r>
                    </a:p>
                    <a:p>
                      <a:pPr>
                        <a:lnSpc>
                          <a:spcPct val="100000"/>
                        </a:lnSpc>
                        <a:spcBef>
                          <a:spcPts val="600"/>
                        </a:spcBef>
                      </a:pPr>
                      <a:r>
                        <a:rPr lang="en-US" sz="1500">
                          <a:solidFill>
                            <a:schemeClr val="tx1"/>
                          </a:solidFill>
                        </a:rPr>
                        <a:t>Cost based on state rates, not on actual cost billed</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500">
                          <a:solidFill>
                            <a:schemeClr val="tx1"/>
                          </a:solidFill>
                        </a:rPr>
                        <a:t>Must be included in IEP</a:t>
                      </a:r>
                    </a:p>
                    <a:p>
                      <a:pPr>
                        <a:lnSpc>
                          <a:spcPct val="100000"/>
                        </a:lnSpc>
                        <a:spcBef>
                          <a:spcPts val="600"/>
                        </a:spcBef>
                      </a:pPr>
                      <a:endParaRPr lang="en-US" sz="1500">
                        <a:solidFill>
                          <a:schemeClr val="tx1"/>
                        </a:solidFill>
                      </a:endParaRPr>
                    </a:p>
                  </a:txBody>
                  <a:tcPr>
                    <a:solidFill>
                      <a:srgbClr val="B5DFF3"/>
                    </a:solidFill>
                  </a:tcPr>
                </a:tc>
                <a:extLst>
                  <a:ext uri="{0D108BD9-81ED-4DB2-BD59-A6C34878D82A}">
                    <a16:rowId xmlns:a16="http://schemas.microsoft.com/office/drawing/2014/main" val="22781051"/>
                  </a:ext>
                </a:extLst>
              </a:tr>
            </a:tbl>
          </a:graphicData>
        </a:graphic>
      </p:graphicFrame>
    </p:spTree>
    <p:extLst>
      <p:ext uri="{BB962C8B-B14F-4D97-AF65-F5344CB8AC3E}">
        <p14:creationId xmlns:p14="http://schemas.microsoft.com/office/powerpoint/2010/main" val="1585648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Eligible In-District Costs</a:t>
            </a:r>
            <a:endParaRPr lang="en-US" sz="2400">
              <a:latin typeface="Arial"/>
              <a:cs typeface="Arial"/>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1490449" y="2295934"/>
            <a:ext cx="9211101" cy="3850433"/>
          </a:xfrm>
        </p:spPr>
        <p:txBody>
          <a:bodyPr>
            <a:normAutofit/>
          </a:bodyPr>
          <a:lstStyle/>
          <a:p>
            <a:pPr>
              <a:lnSpc>
                <a:spcPct val="100000"/>
              </a:lnSpc>
            </a:pPr>
            <a:r>
              <a:rPr lang="en-US" sz="2000"/>
              <a:t>Reimbursable costs are instructional services provided associated with implementing Individualized Education Plans (IEPs)</a:t>
            </a:r>
            <a:endParaRPr lang="en-US" altLang="en-US" sz="2000"/>
          </a:p>
          <a:p>
            <a:pPr lvl="1">
              <a:lnSpc>
                <a:spcPct val="100000"/>
              </a:lnSpc>
            </a:pPr>
            <a:r>
              <a:rPr lang="en-US" altLang="en-US" sz="2000"/>
              <a:t>All services being claimed must be documented in an IEP</a:t>
            </a:r>
          </a:p>
          <a:p>
            <a:pPr lvl="1">
              <a:lnSpc>
                <a:spcPct val="100000"/>
              </a:lnSpc>
            </a:pPr>
            <a:r>
              <a:rPr lang="en-US" altLang="en-US" sz="2000"/>
              <a:t>All services claimed must have been provided</a:t>
            </a:r>
            <a:endParaRPr lang="en-US" sz="2000"/>
          </a:p>
          <a:p>
            <a:pPr>
              <a:lnSpc>
                <a:spcPct val="100000"/>
              </a:lnSpc>
              <a:spcBef>
                <a:spcPts val="1800"/>
              </a:spcBef>
            </a:pPr>
            <a:r>
              <a:rPr lang="en-US" altLang="en-US" sz="2000"/>
              <a:t>Reimbursement rates for in-district services:</a:t>
            </a:r>
          </a:p>
          <a:p>
            <a:pPr lvl="1">
              <a:lnSpc>
                <a:spcPct val="100000"/>
              </a:lnSpc>
            </a:pPr>
            <a:r>
              <a:rPr lang="en-US" altLang="en-US" sz="2000"/>
              <a:t>Price set by the state </a:t>
            </a:r>
          </a:p>
          <a:p>
            <a:pPr lvl="1">
              <a:lnSpc>
                <a:spcPct val="100000"/>
              </a:lnSpc>
            </a:pPr>
            <a:r>
              <a:rPr lang="en-US" altLang="en-US" sz="2000"/>
              <a:t>Not based on actual district expenses</a:t>
            </a:r>
          </a:p>
          <a:p>
            <a:pPr lvl="1">
              <a:lnSpc>
                <a:spcPct val="100000"/>
              </a:lnSpc>
            </a:pPr>
            <a:r>
              <a:rPr lang="en-US" altLang="en-US" sz="2000"/>
              <a:t>Adjusted annually</a:t>
            </a:r>
          </a:p>
        </p:txBody>
      </p:sp>
    </p:spTree>
    <p:extLst>
      <p:ext uri="{BB962C8B-B14F-4D97-AF65-F5344CB8AC3E}">
        <p14:creationId xmlns:p14="http://schemas.microsoft.com/office/powerpoint/2010/main" val="2083984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670D-AB53-601D-19BF-EC566C2BB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DF710-BC1F-CD3C-BC7C-FBE1A676F5D3}"/>
              </a:ext>
            </a:extLst>
          </p:cNvPr>
          <p:cNvSpPr>
            <a:spLocks noGrp="1"/>
          </p:cNvSpPr>
          <p:nvPr>
            <p:ph type="title"/>
          </p:nvPr>
        </p:nvSpPr>
        <p:spPr/>
        <p:txBody>
          <a:bodyPr>
            <a:normAutofit/>
          </a:bodyPr>
          <a:lstStyle/>
          <a:p>
            <a:r>
              <a:rPr lang="en-US"/>
              <a:t>Agenda     </a:t>
            </a:r>
          </a:p>
        </p:txBody>
      </p:sp>
      <p:sp>
        <p:nvSpPr>
          <p:cNvPr id="6" name="Title 1">
            <a:extLst>
              <a:ext uri="{FF2B5EF4-FFF2-40B4-BE49-F238E27FC236}">
                <a16:creationId xmlns:a16="http://schemas.microsoft.com/office/drawing/2014/main" id="{88C3B7A9-E657-70C6-F10B-38DAAFEE2C8A}"/>
              </a:ext>
            </a:extLst>
          </p:cNvPr>
          <p:cNvSpPr txBox="1">
            <a:spLocks/>
          </p:cNvSpPr>
          <p:nvPr/>
        </p:nvSpPr>
        <p:spPr>
          <a:xfrm>
            <a:off x="2810079" y="2174466"/>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Program Overview</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Claiming Cycle </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Cost Eligibility</a:t>
            </a:r>
          </a:p>
          <a:p>
            <a:pPr marL="457200" indent="-457200">
              <a:lnSpc>
                <a:spcPct val="100000"/>
              </a:lnSpc>
              <a:spcBef>
                <a:spcPts val="1800"/>
              </a:spcBef>
              <a:spcAft>
                <a:spcPts val="1200"/>
              </a:spcAft>
              <a:buFont typeface="Arial" panose="020B0604020202020204" pitchFamily="34" charset="0"/>
              <a:buChar char="•"/>
            </a:pPr>
            <a:r>
              <a:rPr lang="en-US" sz="2800">
                <a:solidFill>
                  <a:srgbClr val="1E4782"/>
                </a:solidFill>
              </a:rPr>
              <a:t>Questions Submitted</a:t>
            </a:r>
          </a:p>
        </p:txBody>
      </p:sp>
      <p:sp>
        <p:nvSpPr>
          <p:cNvPr id="3" name="Rectangle 2" descr="Questions Submitted">
            <a:extLst>
              <a:ext uri="{FF2B5EF4-FFF2-40B4-BE49-F238E27FC236}">
                <a16:creationId xmlns:a16="http://schemas.microsoft.com/office/drawing/2014/main" id="{02D285FF-889C-47F4-95B9-B6450F5682DF}"/>
              </a:ext>
            </a:extLst>
          </p:cNvPr>
          <p:cNvSpPr/>
          <p:nvPr/>
        </p:nvSpPr>
        <p:spPr>
          <a:xfrm>
            <a:off x="2648609" y="4457929"/>
            <a:ext cx="6279931" cy="861002"/>
          </a:xfrm>
          <a:prstGeom prst="rect">
            <a:avLst/>
          </a:prstGeom>
          <a:noFill/>
          <a:ln>
            <a:solidFill>
              <a:srgbClr val="EFB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1" descr="Questions Submitted">
            <a:extLst>
              <a:ext uri="{FF2B5EF4-FFF2-40B4-BE49-F238E27FC236}">
                <a16:creationId xmlns:a16="http://schemas.microsoft.com/office/drawing/2014/main" id="{752441B8-872A-7931-321E-88160EB42886}"/>
              </a:ext>
            </a:extLst>
          </p:cNvPr>
          <p:cNvSpPr txBox="1">
            <a:spLocks/>
          </p:cNvSpPr>
          <p:nvPr/>
        </p:nvSpPr>
        <p:spPr>
          <a:xfrm>
            <a:off x="2806964" y="4453378"/>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742950" indent="-742950">
              <a:lnSpc>
                <a:spcPct val="100000"/>
              </a:lnSpc>
              <a:spcBef>
                <a:spcPts val="600"/>
              </a:spcBef>
              <a:buFont typeface="+mj-lt"/>
              <a:buAutoNum type="arabicPeriod" startAt="2"/>
            </a:pPr>
            <a:endParaRPr lang="en-US" sz="200">
              <a:solidFill>
                <a:srgbClr val="1E4782"/>
              </a:solidFill>
            </a:endParaRPr>
          </a:p>
        </p:txBody>
      </p:sp>
      <p:sp>
        <p:nvSpPr>
          <p:cNvPr id="4" name="Slide Number Placeholder 3">
            <a:extLst>
              <a:ext uri="{FF2B5EF4-FFF2-40B4-BE49-F238E27FC236}">
                <a16:creationId xmlns:a16="http://schemas.microsoft.com/office/drawing/2014/main" id="{17FA6B2B-CC26-2605-2C57-D08B65EA5006}"/>
              </a:ext>
            </a:extLst>
          </p:cNvPr>
          <p:cNvSpPr>
            <a:spLocks noGrp="1"/>
          </p:cNvSpPr>
          <p:nvPr>
            <p:ph type="sldNum" sz="quarter" idx="12"/>
          </p:nvPr>
        </p:nvSpPr>
        <p:spPr/>
        <p:txBody>
          <a:bodyPr/>
          <a:lstStyle/>
          <a:p>
            <a:fld id="{68A8D22E-6BC5-9E47-900C-2BB94685D9F5}" type="slidenum">
              <a:rPr lang="en-US" smtClean="0"/>
              <a:t>52</a:t>
            </a:fld>
            <a:endParaRPr lang="en-US"/>
          </a:p>
        </p:txBody>
      </p:sp>
    </p:spTree>
    <p:extLst>
      <p:ext uri="{BB962C8B-B14F-4D97-AF65-F5344CB8AC3E}">
        <p14:creationId xmlns:p14="http://schemas.microsoft.com/office/powerpoint/2010/main" val="3324441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9C80-FA93-056B-AD29-0E2DB2C8E965}"/>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D7E408DB-C59D-22E3-67F2-8EEEB618681D}"/>
              </a:ext>
            </a:extLst>
          </p:cNvPr>
          <p:cNvSpPr txBox="1">
            <a:spLocks noGrp="1"/>
          </p:cNvSpPr>
          <p:nvPr>
            <p:ph type="title" idx="4294967295"/>
          </p:nvPr>
        </p:nvSpPr>
        <p:spPr>
          <a:xfrm>
            <a:off x="3345226" y="585657"/>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What are the most common types of claims?</a:t>
            </a:r>
          </a:p>
        </p:txBody>
      </p:sp>
      <p:sp>
        <p:nvSpPr>
          <p:cNvPr id="5" name="Title 2">
            <a:extLst>
              <a:ext uri="{FF2B5EF4-FFF2-40B4-BE49-F238E27FC236}">
                <a16:creationId xmlns:a16="http://schemas.microsoft.com/office/drawing/2014/main" id="{E1C105AC-3E53-8992-4D5C-F3156B134B4E}"/>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AutoNum type="alphaUcPeriod"/>
            </a:pPr>
            <a:r>
              <a:rPr lang="en-US" sz="2400">
                <a:solidFill>
                  <a:schemeClr val="tx1"/>
                </a:solidFill>
              </a:rPr>
              <a:t>Transportation claims are about 37% of total expenses claimed.</a:t>
            </a:r>
          </a:p>
          <a:p>
            <a:pPr marL="574675" lvl="1">
              <a:spcBef>
                <a:spcPts val="1200"/>
              </a:spcBef>
            </a:pPr>
            <a:r>
              <a:rPr lang="en-US" sz="2400">
                <a:solidFill>
                  <a:schemeClr val="tx1"/>
                </a:solidFill>
                <a:latin typeface="Arial" panose="020B0604020202020204" pitchFamily="34" charset="0"/>
                <a:cs typeface="Arial" panose="020B0604020202020204" pitchFamily="34" charset="0"/>
              </a:rPr>
              <a:t>Instruction/Tuition claims break out approximately as:</a:t>
            </a:r>
          </a:p>
          <a:p>
            <a:pPr marL="1257300" lvl="2" indent="-342900">
              <a:spcBef>
                <a:spcPts val="1200"/>
              </a:spcBef>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74% for tuition at approved programs</a:t>
            </a:r>
          </a:p>
          <a:p>
            <a:pPr marL="1257300" lvl="2" indent="-342900">
              <a:spcBef>
                <a:spcPts val="600"/>
              </a:spcBef>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16% for tuition at collaborative programs</a:t>
            </a:r>
          </a:p>
          <a:p>
            <a:pPr marL="1257300" lvl="2" indent="-342900">
              <a:spcBef>
                <a:spcPts val="600"/>
              </a:spcBef>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5.5% for supplemental services at approved programs or provided by the district</a:t>
            </a:r>
          </a:p>
          <a:p>
            <a:pPr marL="1257300" lvl="2" indent="-342900">
              <a:spcBef>
                <a:spcPts val="600"/>
              </a:spcBef>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3% for in-district services</a:t>
            </a:r>
          </a:p>
          <a:p>
            <a:pPr marL="1257300" lvl="2" indent="-342900">
              <a:spcBef>
                <a:spcPts val="600"/>
              </a:spcBef>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1.5% for tuition unapproved programs (ISPs)</a:t>
            </a:r>
          </a:p>
          <a:p>
            <a:pPr marL="574675" indent="-574675">
              <a:lnSpc>
                <a:spcPct val="100000"/>
              </a:lnSpc>
            </a:pPr>
            <a:endParaRPr lang="en-US" sz="2400">
              <a:solidFill>
                <a:schemeClr val="tx1"/>
              </a:solidFill>
            </a:endParaRPr>
          </a:p>
        </p:txBody>
      </p:sp>
      <p:sp>
        <p:nvSpPr>
          <p:cNvPr id="2" name="Slide Number Placeholder 1">
            <a:extLst>
              <a:ext uri="{FF2B5EF4-FFF2-40B4-BE49-F238E27FC236}">
                <a16:creationId xmlns:a16="http://schemas.microsoft.com/office/drawing/2014/main" id="{0BC21D8F-AEC0-8FE9-718A-11B5CA0800C3}"/>
              </a:ext>
            </a:extLst>
          </p:cNvPr>
          <p:cNvSpPr>
            <a:spLocks noGrp="1"/>
          </p:cNvSpPr>
          <p:nvPr>
            <p:ph type="sldNum" sz="quarter" idx="12"/>
          </p:nvPr>
        </p:nvSpPr>
        <p:spPr/>
        <p:txBody>
          <a:bodyPr/>
          <a:lstStyle/>
          <a:p>
            <a:fld id="{68A8D22E-6BC5-9E47-900C-2BB94685D9F5}" type="slidenum">
              <a:rPr lang="en-US" smtClean="0"/>
              <a:pPr/>
              <a:t>53</a:t>
            </a:fld>
            <a:endParaRPr lang="en-US"/>
          </a:p>
        </p:txBody>
      </p:sp>
    </p:spTree>
    <p:extLst>
      <p:ext uri="{BB962C8B-B14F-4D97-AF65-F5344CB8AC3E}">
        <p14:creationId xmlns:p14="http://schemas.microsoft.com/office/powerpoint/2010/main" val="316197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A6C09-4B4F-7351-92A7-4C2C5EA41BE0}"/>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136E925A-65EE-B8CD-C3AE-48FCC185E4E1}"/>
              </a:ext>
            </a:extLst>
          </p:cNvPr>
          <p:cNvSpPr txBox="1">
            <a:spLocks noGrp="1"/>
          </p:cNvSpPr>
          <p:nvPr>
            <p:ph type="title" idx="4294967295"/>
          </p:nvPr>
        </p:nvSpPr>
        <p:spPr>
          <a:xfrm>
            <a:off x="3345226" y="585657"/>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How can I determine if in-district students qualify?</a:t>
            </a:r>
          </a:p>
        </p:txBody>
      </p:sp>
      <p:sp>
        <p:nvSpPr>
          <p:cNvPr id="5" name="Title 2">
            <a:hlinkClick r:id="rId2"/>
            <a:extLst>
              <a:ext uri="{FF2B5EF4-FFF2-40B4-BE49-F238E27FC236}">
                <a16:creationId xmlns:a16="http://schemas.microsoft.com/office/drawing/2014/main" id="{0B3F6296-60D3-C671-F284-2BEB5D4EBAE8}"/>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AutoNum type="alphaUcPeriod"/>
            </a:pPr>
            <a:r>
              <a:rPr lang="en-US" sz="2400">
                <a:solidFill>
                  <a:schemeClr val="tx1"/>
                </a:solidFill>
              </a:rPr>
              <a:t>Yes. As with all other schools, expenses exceeding $53,431 per-student qualify for reimbursement.</a:t>
            </a:r>
          </a:p>
          <a:p>
            <a:pPr marL="574675" indent="-574675">
              <a:lnSpc>
                <a:spcPct val="100000"/>
              </a:lnSpc>
              <a:spcBef>
                <a:spcPts val="600"/>
              </a:spcBef>
            </a:pPr>
            <a:r>
              <a:rPr lang="en-US" sz="2400">
                <a:solidFill>
                  <a:schemeClr val="tx1"/>
                </a:solidFill>
              </a:rPr>
              <a:t>	You can total the costs of services either by:</a:t>
            </a:r>
          </a:p>
          <a:p>
            <a:pPr marL="1198563" lvl="2" indent="-284163">
              <a:spcBef>
                <a:spcPts val="600"/>
              </a:spcBef>
              <a:buFont typeface="Arial" panose="020B0604020202020204" pitchFamily="34" charset="0"/>
              <a:buChar char="•"/>
            </a:pPr>
            <a:r>
              <a:rPr lang="en-US" sz="2400">
                <a:latin typeface="Arial" panose="020B0604020202020204" pitchFamily="34" charset="0"/>
                <a:cs typeface="Arial" panose="020B0604020202020204" pitchFamily="34" charset="0"/>
              </a:rPr>
              <a:t>Using the claim system to add a placement, which will calculate total cost of the services included</a:t>
            </a:r>
          </a:p>
          <a:p>
            <a:pPr marL="1198563" lvl="2" indent="-284163">
              <a:spcBef>
                <a:spcPts val="600"/>
              </a:spcBef>
              <a:buFont typeface="Arial" panose="020B0604020202020204" pitchFamily="34" charset="0"/>
              <a:buChar char="•"/>
            </a:pPr>
            <a:r>
              <a:rPr lang="en-US" sz="2400">
                <a:latin typeface="Arial" panose="020B0604020202020204" pitchFamily="34" charset="0"/>
                <a:cs typeface="Arial" panose="020B0604020202020204" pitchFamily="34" charset="0"/>
              </a:rPr>
              <a:t>Using the Excel-based </a:t>
            </a:r>
            <a:r>
              <a:rPr lang="en-US" sz="2400">
                <a:latin typeface="Arial" panose="020B0604020202020204" pitchFamily="34" charset="0"/>
                <a:cs typeface="Arial" panose="020B0604020202020204" pitchFamily="34" charset="0"/>
                <a:hlinkClick r:id="rId2"/>
              </a:rPr>
              <a:t>in-district services calculator</a:t>
            </a:r>
            <a:r>
              <a:rPr lang="en-US" sz="2400">
                <a:latin typeface="Arial" panose="020B0604020202020204" pitchFamily="34" charset="0"/>
                <a:cs typeface="Arial" panose="020B0604020202020204" pitchFamily="34" charset="0"/>
              </a:rPr>
              <a:t> available on the circuit breaker website</a:t>
            </a:r>
          </a:p>
        </p:txBody>
      </p:sp>
      <p:sp>
        <p:nvSpPr>
          <p:cNvPr id="2" name="Slide Number Placeholder 1">
            <a:extLst>
              <a:ext uri="{FF2B5EF4-FFF2-40B4-BE49-F238E27FC236}">
                <a16:creationId xmlns:a16="http://schemas.microsoft.com/office/drawing/2014/main" id="{F90A5D77-F11E-F4B8-13F2-9E71DB6ADB2F}"/>
              </a:ext>
            </a:extLst>
          </p:cNvPr>
          <p:cNvSpPr>
            <a:spLocks noGrp="1"/>
          </p:cNvSpPr>
          <p:nvPr>
            <p:ph type="sldNum" sz="quarter" idx="12"/>
          </p:nvPr>
        </p:nvSpPr>
        <p:spPr/>
        <p:txBody>
          <a:bodyPr/>
          <a:lstStyle/>
          <a:p>
            <a:fld id="{68A8D22E-6BC5-9E47-900C-2BB94685D9F5}" type="slidenum">
              <a:rPr lang="en-US" smtClean="0"/>
              <a:pPr/>
              <a:t>54</a:t>
            </a:fld>
            <a:endParaRPr lang="en-US"/>
          </a:p>
        </p:txBody>
      </p:sp>
    </p:spTree>
    <p:extLst>
      <p:ext uri="{BB962C8B-B14F-4D97-AF65-F5344CB8AC3E}">
        <p14:creationId xmlns:p14="http://schemas.microsoft.com/office/powerpoint/2010/main" val="360527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833D-3890-2B95-9F6F-1C49B92D44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F18EAA-6BD6-19D7-C391-7F38E013FBA0}"/>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Are charter schools eligible for Circuit Breaker reimbursement?</a:t>
            </a:r>
          </a:p>
        </p:txBody>
      </p:sp>
      <p:sp>
        <p:nvSpPr>
          <p:cNvPr id="2" name="Slide Number Placeholder 1">
            <a:extLst>
              <a:ext uri="{FF2B5EF4-FFF2-40B4-BE49-F238E27FC236}">
                <a16:creationId xmlns:a16="http://schemas.microsoft.com/office/drawing/2014/main" id="{D833FBF3-34CC-9102-035C-213BE2B8E8FF}"/>
              </a:ext>
            </a:extLst>
          </p:cNvPr>
          <p:cNvSpPr>
            <a:spLocks noGrp="1"/>
          </p:cNvSpPr>
          <p:nvPr>
            <p:ph type="sldNum" sz="quarter" idx="12"/>
          </p:nvPr>
        </p:nvSpPr>
        <p:spPr/>
        <p:txBody>
          <a:bodyPr/>
          <a:lstStyle/>
          <a:p>
            <a:fld id="{68A8D22E-6BC5-9E47-900C-2BB94685D9F5}" type="slidenum">
              <a:rPr lang="en-US" smtClean="0"/>
              <a:pPr/>
              <a:t>55</a:t>
            </a:fld>
            <a:endParaRPr lang="en-US"/>
          </a:p>
        </p:txBody>
      </p:sp>
      <p:sp>
        <p:nvSpPr>
          <p:cNvPr id="5" name="Title 2">
            <a:extLst>
              <a:ext uri="{FF2B5EF4-FFF2-40B4-BE49-F238E27FC236}">
                <a16:creationId xmlns:a16="http://schemas.microsoft.com/office/drawing/2014/main" id="{31E8C524-F257-3B3F-2F3B-FB4582F4EDC3}"/>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AutoNum type="alphaUcPeriod"/>
            </a:pPr>
            <a:r>
              <a:rPr lang="en-US" sz="2400">
                <a:solidFill>
                  <a:schemeClr val="tx1"/>
                </a:solidFill>
              </a:rPr>
              <a:t>Yes. As with all other schools, expenses exceeding $53,431 per-student qualify for reimbursement.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03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A76B-73FC-7DAF-C6A2-24BE5F15DE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9B8C40-ADDD-7522-D346-17455B061C4F}"/>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Are any</a:t>
            </a:r>
            <a:r>
              <a:rPr kumimoji="0" lang="en-US" sz="2400" b="0" i="0" u="none" strike="noStrike" kern="1200" cap="none" spc="0" normalizeH="0" baseline="0" noProof="0">
                <a:ln>
                  <a:noFill/>
                </a:ln>
                <a:solidFill>
                  <a:schemeClr val="tx1"/>
                </a:solidFill>
                <a:effectLst/>
                <a:uLnTx/>
                <a:uFillTx/>
                <a:latin typeface="Arial"/>
                <a:ea typeface="+mj-ea"/>
                <a:cs typeface="Arial"/>
              </a:rPr>
              <a:t> categories of students are reimbursed at greater than 75% over the claim threshold</a:t>
            </a: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a:t>
            </a:r>
          </a:p>
        </p:txBody>
      </p:sp>
      <p:sp>
        <p:nvSpPr>
          <p:cNvPr id="2" name="Slide Number Placeholder 1">
            <a:extLst>
              <a:ext uri="{FF2B5EF4-FFF2-40B4-BE49-F238E27FC236}">
                <a16:creationId xmlns:a16="http://schemas.microsoft.com/office/drawing/2014/main" id="{E8420E9C-21C3-2BB1-D4A9-496D904E77B7}"/>
              </a:ext>
            </a:extLst>
          </p:cNvPr>
          <p:cNvSpPr>
            <a:spLocks noGrp="1"/>
          </p:cNvSpPr>
          <p:nvPr>
            <p:ph type="sldNum" sz="quarter" idx="12"/>
          </p:nvPr>
        </p:nvSpPr>
        <p:spPr/>
        <p:txBody>
          <a:bodyPr/>
          <a:lstStyle/>
          <a:p>
            <a:fld id="{68A8D22E-6BC5-9E47-900C-2BB94685D9F5}" type="slidenum">
              <a:rPr lang="en-US" smtClean="0"/>
              <a:pPr/>
              <a:t>56</a:t>
            </a:fld>
            <a:endParaRPr lang="en-US"/>
          </a:p>
        </p:txBody>
      </p:sp>
      <p:sp>
        <p:nvSpPr>
          <p:cNvPr id="5" name="Title 2">
            <a:extLst>
              <a:ext uri="{FF2B5EF4-FFF2-40B4-BE49-F238E27FC236}">
                <a16:creationId xmlns:a16="http://schemas.microsoft.com/office/drawing/2014/main" id="{BB33BEB6-C64D-5D70-16A4-03CD8F681DF0}"/>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AutoNum type="alphaUcPeriod"/>
            </a:pPr>
            <a:r>
              <a:rPr lang="en-US" sz="2400">
                <a:solidFill>
                  <a:schemeClr val="tx1"/>
                </a:solidFill>
                <a:latin typeface="Arial"/>
                <a:cs typeface="Arial"/>
              </a:rPr>
              <a:t>Yes. Students claimed with “special indicators” of homeless, state ward or abandoned are reimbursed at 100% over the threshold, per statute.</a:t>
            </a:r>
            <a:endParaRPr lang="en-US" sz="2400">
              <a:solidFill>
                <a:schemeClr val="tx1"/>
              </a:solidFill>
            </a:endParaRPr>
          </a:p>
          <a:p>
            <a:pPr marL="574675">
              <a:lnSpc>
                <a:spcPct val="100000"/>
              </a:lnSpc>
              <a:spcBef>
                <a:spcPts val="1200"/>
              </a:spcBef>
            </a:pPr>
            <a:r>
              <a:rPr lang="en-US" sz="2400">
                <a:solidFill>
                  <a:schemeClr val="tx1"/>
                </a:solidFill>
                <a:latin typeface="Arial"/>
                <a:cs typeface="Arial"/>
              </a:rPr>
              <a:t>Homeless and state ward statuses on circuit breaker claims are confirmed based on data reported from districts to DESE through the </a:t>
            </a:r>
            <a:r>
              <a:rPr lang="en-US" sz="2400">
                <a:solidFill>
                  <a:schemeClr val="tx1"/>
                </a:solidFill>
                <a:latin typeface="Arial"/>
                <a:cs typeface="Arial"/>
                <a:hlinkClick r:id="rId2"/>
              </a:rPr>
              <a:t>Homeless and Foster Care Student Data Collection process</a:t>
            </a:r>
            <a:r>
              <a:rPr lang="en-US" sz="2400">
                <a:solidFill>
                  <a:schemeClr val="tx1"/>
                </a:solidFill>
                <a:latin typeface="Arial"/>
                <a:cs typeface="Arial"/>
              </a:rPr>
              <a:t>.</a:t>
            </a:r>
            <a:endParaRPr lang="en-US" sz="2400">
              <a:solidFill>
                <a:schemeClr val="tx1"/>
              </a:solidFill>
              <a:latin typeface="Arial"/>
              <a:ea typeface="Calibri" panose="020F0502020204030204"/>
              <a:cs typeface="Arial"/>
            </a:endParaRPr>
          </a:p>
        </p:txBody>
      </p:sp>
    </p:spTree>
    <p:extLst>
      <p:ext uri="{BB962C8B-B14F-4D97-AF65-F5344CB8AC3E}">
        <p14:creationId xmlns:p14="http://schemas.microsoft.com/office/powerpoint/2010/main" val="1073344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3DF61-E687-7916-AD28-302AAA8323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99F638-AB47-6DC1-C835-ECB9B39E79E1}"/>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How do you claim expenses that are impacted by settlement agreements?</a:t>
            </a:r>
          </a:p>
        </p:txBody>
      </p:sp>
      <p:sp>
        <p:nvSpPr>
          <p:cNvPr id="2" name="Slide Number Placeholder 1">
            <a:extLst>
              <a:ext uri="{FF2B5EF4-FFF2-40B4-BE49-F238E27FC236}">
                <a16:creationId xmlns:a16="http://schemas.microsoft.com/office/drawing/2014/main" id="{1D8AFF0A-8682-1A97-A245-F31621A15524}"/>
              </a:ext>
            </a:extLst>
          </p:cNvPr>
          <p:cNvSpPr>
            <a:spLocks noGrp="1"/>
          </p:cNvSpPr>
          <p:nvPr>
            <p:ph type="sldNum" sz="quarter" idx="12"/>
          </p:nvPr>
        </p:nvSpPr>
        <p:spPr/>
        <p:txBody>
          <a:bodyPr/>
          <a:lstStyle/>
          <a:p>
            <a:fld id="{68A8D22E-6BC5-9E47-900C-2BB94685D9F5}" type="slidenum">
              <a:rPr lang="en-US" smtClean="0"/>
              <a:pPr/>
              <a:t>57</a:t>
            </a:fld>
            <a:endParaRPr lang="en-US"/>
          </a:p>
        </p:txBody>
      </p:sp>
      <p:sp>
        <p:nvSpPr>
          <p:cNvPr id="5" name="Title 2">
            <a:extLst>
              <a:ext uri="{FF2B5EF4-FFF2-40B4-BE49-F238E27FC236}">
                <a16:creationId xmlns:a16="http://schemas.microsoft.com/office/drawing/2014/main" id="{7A9360D4-45D5-AE42-4A37-FA9A2A79ECCB}"/>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AutoNum type="alphaUcPeriod"/>
            </a:pPr>
            <a:r>
              <a:rPr lang="en-US" sz="2400">
                <a:solidFill>
                  <a:schemeClr val="tx1"/>
                </a:solidFill>
              </a:rPr>
              <a:t>Enter the full cost of the placement, and add a cost share equivalent to the amount the district is not paying.</a:t>
            </a:r>
          </a:p>
          <a:p>
            <a:pPr marL="1260475" lvl="2" indent="-346075">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Indicate the entity that is sharing expenses (i.e. DCF, 2nd LEA, or ‘other’ if sharing with parent)</a:t>
            </a:r>
          </a:p>
          <a:p>
            <a:pPr marL="1260475" lvl="2" indent="-346075">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Non-district share can be specified as total dollar amount or as percentage</a:t>
            </a:r>
          </a:p>
        </p:txBody>
      </p:sp>
    </p:spTree>
    <p:extLst>
      <p:ext uri="{BB962C8B-B14F-4D97-AF65-F5344CB8AC3E}">
        <p14:creationId xmlns:p14="http://schemas.microsoft.com/office/powerpoint/2010/main" val="2352797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C83B-F772-86BC-F660-E66C799E81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CAFB4E-E265-D7B5-0E71-823AF3F50664}"/>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What is the most efficient way to claim transportation?</a:t>
            </a:r>
          </a:p>
        </p:txBody>
      </p:sp>
      <p:sp>
        <p:nvSpPr>
          <p:cNvPr id="2" name="Slide Number Placeholder 1">
            <a:extLst>
              <a:ext uri="{FF2B5EF4-FFF2-40B4-BE49-F238E27FC236}">
                <a16:creationId xmlns:a16="http://schemas.microsoft.com/office/drawing/2014/main" id="{E88EB100-2D87-3456-111E-9DF97A309E79}"/>
              </a:ext>
            </a:extLst>
          </p:cNvPr>
          <p:cNvSpPr>
            <a:spLocks noGrp="1"/>
          </p:cNvSpPr>
          <p:nvPr>
            <p:ph type="sldNum" sz="quarter" idx="12"/>
          </p:nvPr>
        </p:nvSpPr>
        <p:spPr/>
        <p:txBody>
          <a:bodyPr/>
          <a:lstStyle/>
          <a:p>
            <a:fld id="{68A8D22E-6BC5-9E47-900C-2BB94685D9F5}" type="slidenum">
              <a:rPr lang="en-US" smtClean="0"/>
              <a:pPr/>
              <a:t>58</a:t>
            </a:fld>
            <a:endParaRPr lang="en-US"/>
          </a:p>
        </p:txBody>
      </p:sp>
      <p:sp>
        <p:nvSpPr>
          <p:cNvPr id="5" name="Title 2">
            <a:extLst>
              <a:ext uri="{FF2B5EF4-FFF2-40B4-BE49-F238E27FC236}">
                <a16:creationId xmlns:a16="http://schemas.microsoft.com/office/drawing/2014/main" id="{964DD3E8-E724-B7B7-69FE-2F0432DD613E}"/>
              </a:ext>
            </a:extLst>
          </p:cNvPr>
          <p:cNvSpPr txBox="1">
            <a:spLocks/>
          </p:cNvSpPr>
          <p:nvPr/>
        </p:nvSpPr>
        <p:spPr>
          <a:xfrm>
            <a:off x="3345225" y="1995871"/>
            <a:ext cx="8240961"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FontTx/>
              <a:buAutoNum type="alphaUcPeriod"/>
            </a:pPr>
            <a:r>
              <a:rPr lang="en-US" sz="2400">
                <a:solidFill>
                  <a:schemeClr val="tx1"/>
                </a:solidFill>
              </a:rPr>
              <a:t>Best practice is to track per-student costs for vehicle and monitor monthly based on invoiced amounts. Claim nursing services based on hours delivered and supported in IEP.</a:t>
            </a:r>
          </a:p>
          <a:p>
            <a:pPr marL="1141413" lvl="2" indent="-284163">
              <a:spcBef>
                <a:spcPts val="1200"/>
              </a:spcBef>
              <a:buFont typeface="Arial" panose="020B0604020202020204" pitchFamily="34" charset="0"/>
              <a:buChar char="•"/>
            </a:pPr>
            <a:r>
              <a:rPr lang="en-US" sz="2100">
                <a:latin typeface="Arial" panose="020B0604020202020204" pitchFamily="34" charset="0"/>
                <a:cs typeface="Arial" panose="020B0604020202020204" pitchFamily="34" charset="0"/>
              </a:rPr>
              <a:t>Vehicle cost of route needs to be allocated to all students on the route</a:t>
            </a:r>
          </a:p>
          <a:p>
            <a:pPr marL="1141413" lvl="2" indent="-284163">
              <a:buFont typeface="Arial" panose="020B0604020202020204" pitchFamily="34" charset="0"/>
              <a:buChar char="•"/>
            </a:pPr>
            <a:r>
              <a:rPr lang="en-US" sz="2100">
                <a:latin typeface="Arial" panose="020B0604020202020204" pitchFamily="34" charset="0"/>
                <a:cs typeface="Arial" panose="020B0604020202020204" pitchFamily="34" charset="0"/>
              </a:rPr>
              <a:t>Monitor cost should be allocated only to students receiving monitor service on the route, as supported in IEP</a:t>
            </a:r>
          </a:p>
          <a:p>
            <a:pPr marL="1141413" lvl="2" indent="-284163">
              <a:buFont typeface="Arial" panose="020B0604020202020204" pitchFamily="34" charset="0"/>
              <a:buChar char="•"/>
            </a:pPr>
            <a:r>
              <a:rPr lang="en-US" sz="2100">
                <a:latin typeface="Arial" panose="020B0604020202020204" pitchFamily="34" charset="0"/>
                <a:cs typeface="Arial" panose="020B0604020202020204" pitchFamily="34" charset="0"/>
              </a:rPr>
              <a:t>Nursing on transport is claimed based on the amount of time the nurse was with the student (example: 1.5 hours per day of individual services), as supported in IEP</a:t>
            </a:r>
          </a:p>
        </p:txBody>
      </p:sp>
    </p:spTree>
    <p:extLst>
      <p:ext uri="{BB962C8B-B14F-4D97-AF65-F5344CB8AC3E}">
        <p14:creationId xmlns:p14="http://schemas.microsoft.com/office/powerpoint/2010/main" val="3499186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F00B-2844-5424-90D3-6F9B480D1A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FB8D80-B9D2-75CA-832C-8D3D6A767032}"/>
              </a:ext>
            </a:extLst>
          </p:cNvPr>
          <p:cNvSpPr txBox="1">
            <a:spLocks noGrp="1"/>
          </p:cNvSpPr>
          <p:nvPr>
            <p:ph type="title" idx="4294967295"/>
          </p:nvPr>
        </p:nvSpPr>
        <p:spPr>
          <a:xfrm>
            <a:off x="3345224" y="898033"/>
            <a:ext cx="8099445" cy="1174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Why are not all special education programs considered ‘approved programs,’ including some ESY programs at schools with other approved programs?</a:t>
            </a:r>
          </a:p>
        </p:txBody>
      </p:sp>
      <p:sp>
        <p:nvSpPr>
          <p:cNvPr id="2" name="Slide Number Placeholder 1">
            <a:extLst>
              <a:ext uri="{FF2B5EF4-FFF2-40B4-BE49-F238E27FC236}">
                <a16:creationId xmlns:a16="http://schemas.microsoft.com/office/drawing/2014/main" id="{BE88D5DF-9137-AA86-5730-9FAC955771E3}"/>
              </a:ext>
            </a:extLst>
          </p:cNvPr>
          <p:cNvSpPr>
            <a:spLocks noGrp="1"/>
          </p:cNvSpPr>
          <p:nvPr>
            <p:ph type="sldNum" sz="quarter" idx="12"/>
          </p:nvPr>
        </p:nvSpPr>
        <p:spPr/>
        <p:txBody>
          <a:bodyPr/>
          <a:lstStyle/>
          <a:p>
            <a:fld id="{68A8D22E-6BC5-9E47-900C-2BB94685D9F5}" type="slidenum">
              <a:rPr lang="en-US" smtClean="0"/>
              <a:pPr/>
              <a:t>59</a:t>
            </a:fld>
            <a:endParaRPr lang="en-US"/>
          </a:p>
        </p:txBody>
      </p:sp>
      <p:sp>
        <p:nvSpPr>
          <p:cNvPr id="5" name="Title 2">
            <a:extLst>
              <a:ext uri="{FF2B5EF4-FFF2-40B4-BE49-F238E27FC236}">
                <a16:creationId xmlns:a16="http://schemas.microsoft.com/office/drawing/2014/main" id="{06CD90E4-B441-7A5A-76FA-ED44BE2AB73B}"/>
              </a:ext>
            </a:extLst>
          </p:cNvPr>
          <p:cNvSpPr txBox="1">
            <a:spLocks/>
          </p:cNvSpPr>
          <p:nvPr/>
        </p:nvSpPr>
        <p:spPr>
          <a:xfrm>
            <a:off x="3345225" y="2461595"/>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FontTx/>
              <a:buAutoNum type="alphaUcPeriod"/>
            </a:pPr>
            <a:r>
              <a:rPr lang="en-US" sz="2400">
                <a:solidFill>
                  <a:schemeClr val="tx1"/>
                </a:solidFill>
                <a:latin typeface="Arial"/>
                <a:cs typeface="Arial"/>
              </a:rPr>
              <a:t>Schools can apply to DESE for their program(s) to be considered ‘approved programs’. Not all schools apply, not all schools submit all their programs for DESE evaluation, and not all programs meet DESE criteria for approval.</a:t>
            </a:r>
          </a:p>
        </p:txBody>
      </p:sp>
    </p:spTree>
    <p:extLst>
      <p:ext uri="{BB962C8B-B14F-4D97-AF65-F5344CB8AC3E}">
        <p14:creationId xmlns:p14="http://schemas.microsoft.com/office/powerpoint/2010/main" val="248930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3A8ACE-96D5-EAAA-39E1-FF503951A2E6}"/>
              </a:ext>
            </a:extLst>
          </p:cNvPr>
          <p:cNvSpPr>
            <a:spLocks noGrp="1"/>
          </p:cNvSpPr>
          <p:nvPr>
            <p:ph type="title"/>
          </p:nvPr>
        </p:nvSpPr>
        <p:spPr/>
        <p:txBody>
          <a:bodyPr>
            <a:normAutofit/>
          </a:bodyPr>
          <a:lstStyle/>
          <a:p>
            <a:pPr algn="ctr">
              <a:spcBef>
                <a:spcPts val="400"/>
              </a:spcBef>
              <a:spcAft>
                <a:spcPts val="200"/>
              </a:spcAft>
            </a:pPr>
            <a:r>
              <a:rPr lang="en-US">
                <a:latin typeface="Arial"/>
                <a:cs typeface="Arial"/>
              </a:rPr>
              <a:t>Protect Education Equity Act</a:t>
            </a:r>
            <a:endParaRPr lang="en-US" sz="4000">
              <a:latin typeface="Arial"/>
              <a:cs typeface="Arial"/>
            </a:endParaRPr>
          </a:p>
        </p:txBody>
      </p:sp>
      <p:sp>
        <p:nvSpPr>
          <p:cNvPr id="2" name="Slide Number Placeholder 1">
            <a:extLst>
              <a:ext uri="{FF2B5EF4-FFF2-40B4-BE49-F238E27FC236}">
                <a16:creationId xmlns:a16="http://schemas.microsoft.com/office/drawing/2014/main" id="{7A4D2689-3605-D3D6-C3B9-F655DE841AFE}"/>
              </a:ext>
            </a:extLst>
          </p:cNvPr>
          <p:cNvSpPr>
            <a:spLocks noGrp="1"/>
          </p:cNvSpPr>
          <p:nvPr>
            <p:ph type="sldNum" sz="quarter" idx="12"/>
          </p:nvPr>
        </p:nvSpPr>
        <p:spPr/>
        <p:txBody>
          <a:bodyPr/>
          <a:lstStyle/>
          <a:p>
            <a:fld id="{68A8D22E-6BC5-9E47-900C-2BB94685D9F5}" type="slidenum">
              <a:rPr lang="en-US" smtClean="0"/>
              <a:pPr/>
              <a:t>6</a:t>
            </a:fld>
            <a:endParaRPr lang="en-US"/>
          </a:p>
        </p:txBody>
      </p:sp>
      <p:sp>
        <p:nvSpPr>
          <p:cNvPr id="9" name="Content Placeholder 8">
            <a:extLst>
              <a:ext uri="{FF2B5EF4-FFF2-40B4-BE49-F238E27FC236}">
                <a16:creationId xmlns:a16="http://schemas.microsoft.com/office/drawing/2014/main" id="{CD809415-4BEE-C810-91B7-81C51323C72E}"/>
              </a:ext>
            </a:extLst>
          </p:cNvPr>
          <p:cNvSpPr>
            <a:spLocks noGrp="1"/>
          </p:cNvSpPr>
          <p:nvPr>
            <p:ph idx="1"/>
          </p:nvPr>
        </p:nvSpPr>
        <p:spPr/>
        <p:txBody>
          <a:bodyPr vert="horz" lIns="91440" tIns="45720" rIns="91440" bIns="45720" rtlCol="0" anchor="t">
            <a:noAutofit/>
          </a:bodyPr>
          <a:lstStyle/>
          <a:p>
            <a:r>
              <a:rPr lang="en-US" sz="3600">
                <a:latin typeface="Aptos"/>
                <a:cs typeface="Arial"/>
              </a:rPr>
              <a:t>“</a:t>
            </a:r>
            <a:r>
              <a:rPr lang="en-US" sz="3600" b="1">
                <a:latin typeface="Aptos"/>
                <a:cs typeface="Arial"/>
              </a:rPr>
              <a:t>Assessments and other evaluation </a:t>
            </a:r>
            <a:r>
              <a:rPr lang="en-US" sz="3600">
                <a:latin typeface="Aptos"/>
                <a:cs typeface="Arial"/>
              </a:rPr>
              <a:t>materials used to evaluate said child shall be provided and administered in the child’s </a:t>
            </a:r>
            <a:r>
              <a:rPr lang="en-US" sz="3600" b="1">
                <a:latin typeface="Aptos"/>
                <a:cs typeface="Arial"/>
              </a:rPr>
              <a:t>primary language </a:t>
            </a:r>
            <a:r>
              <a:rPr lang="en-US" sz="3600">
                <a:latin typeface="Aptos"/>
                <a:cs typeface="Arial"/>
              </a:rPr>
              <a:t>and in the </a:t>
            </a:r>
            <a:r>
              <a:rPr lang="en-US" sz="3600" b="1">
                <a:latin typeface="Aptos"/>
                <a:cs typeface="Arial"/>
              </a:rPr>
              <a:t>form most likely to yield accurate information on what the child knows and can do academically, developmentally, and functionally</a:t>
            </a:r>
            <a:r>
              <a:rPr lang="en-US" sz="3600">
                <a:latin typeface="Aptos"/>
                <a:cs typeface="Arial"/>
              </a:rPr>
              <a:t>, unless it is clearly not feasible to so provide or administer.”</a:t>
            </a:r>
          </a:p>
          <a:p>
            <a:pPr marL="0" indent="0">
              <a:buNone/>
            </a:pPr>
            <a:endParaRPr lang="en-US" sz="2400" b="1">
              <a:latin typeface="Aptos"/>
              <a:cs typeface="Arial"/>
            </a:endParaRPr>
          </a:p>
        </p:txBody>
      </p:sp>
    </p:spTree>
    <p:extLst>
      <p:ext uri="{BB962C8B-B14F-4D97-AF65-F5344CB8AC3E}">
        <p14:creationId xmlns:p14="http://schemas.microsoft.com/office/powerpoint/2010/main" val="2964800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0AD49-520C-923A-77D8-9356DAE864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100FB2-B216-DA78-6704-F950E935B23A}"/>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How are rates determined for tuition at out-of-district private programs?</a:t>
            </a:r>
          </a:p>
        </p:txBody>
      </p:sp>
      <p:sp>
        <p:nvSpPr>
          <p:cNvPr id="2" name="Slide Number Placeholder 1">
            <a:extLst>
              <a:ext uri="{FF2B5EF4-FFF2-40B4-BE49-F238E27FC236}">
                <a16:creationId xmlns:a16="http://schemas.microsoft.com/office/drawing/2014/main" id="{33B4E085-9A63-3651-37E7-8BE935CD7920}"/>
              </a:ext>
            </a:extLst>
          </p:cNvPr>
          <p:cNvSpPr>
            <a:spLocks noGrp="1"/>
          </p:cNvSpPr>
          <p:nvPr>
            <p:ph type="sldNum" sz="quarter" idx="12"/>
          </p:nvPr>
        </p:nvSpPr>
        <p:spPr/>
        <p:txBody>
          <a:bodyPr/>
          <a:lstStyle/>
          <a:p>
            <a:fld id="{68A8D22E-6BC5-9E47-900C-2BB94685D9F5}" type="slidenum">
              <a:rPr lang="en-US" smtClean="0"/>
              <a:pPr/>
              <a:t>60</a:t>
            </a:fld>
            <a:endParaRPr lang="en-US"/>
          </a:p>
        </p:txBody>
      </p:sp>
      <p:sp>
        <p:nvSpPr>
          <p:cNvPr id="5" name="Title 2">
            <a:extLst>
              <a:ext uri="{FF2B5EF4-FFF2-40B4-BE49-F238E27FC236}">
                <a16:creationId xmlns:a16="http://schemas.microsoft.com/office/drawing/2014/main" id="{91BCB28C-FEE6-9C48-E7FC-4491D8DEA074}"/>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FontTx/>
              <a:buAutoNum type="alphaUcPeriod"/>
            </a:pPr>
            <a:r>
              <a:rPr lang="en-US" sz="2400">
                <a:solidFill>
                  <a:schemeClr val="tx1"/>
                </a:solidFill>
              </a:rPr>
              <a:t>Program rates are determined by the Operational Services Division (OSD). Consideration includes budgets submitted to OSD by the school. </a:t>
            </a:r>
          </a:p>
          <a:p>
            <a:pPr marL="1143000" lvl="1" indent="-339725">
              <a:spcBef>
                <a:spcPts val="1200"/>
              </a:spcBef>
              <a:buFont typeface="Arial" panose="020B0604020202020204" pitchFamily="34" charset="0"/>
              <a:buChar char="•"/>
            </a:pPr>
            <a:r>
              <a:rPr lang="en-US" sz="2200">
                <a:latin typeface="Arial" panose="020B0604020202020204" pitchFamily="34" charset="0"/>
                <a:cs typeface="Arial" panose="020B0604020202020204" pitchFamily="34" charset="0"/>
              </a:rPr>
              <a:t>Rates at DESE </a:t>
            </a:r>
            <a:r>
              <a:rPr lang="en-US" sz="2200" u="sng">
                <a:latin typeface="Arial" panose="020B0604020202020204" pitchFamily="34" charset="0"/>
                <a:cs typeface="Arial" panose="020B0604020202020204" pitchFamily="34" charset="0"/>
              </a:rPr>
              <a:t>approved</a:t>
            </a:r>
            <a:r>
              <a:rPr lang="en-US" sz="2200">
                <a:latin typeface="Arial" panose="020B0604020202020204" pitchFamily="34" charset="0"/>
                <a:cs typeface="Arial" panose="020B0604020202020204" pitchFamily="34" charset="0"/>
              </a:rPr>
              <a:t> programs can increase by an annual factor determined by OSD. Expenses for students receiving additional services not covered by the approved tuition amount need approval from OSD through an Individual Price Authorization (IPA).</a:t>
            </a:r>
          </a:p>
          <a:p>
            <a:pPr marL="1143000" lvl="1" indent="-339725">
              <a:spcBef>
                <a:spcPts val="1200"/>
              </a:spcBef>
              <a:buFont typeface="Arial" panose="020B0604020202020204" pitchFamily="34" charset="0"/>
              <a:buChar char="•"/>
            </a:pPr>
            <a:r>
              <a:rPr lang="en-US" sz="2200">
                <a:latin typeface="Arial" panose="020B0604020202020204" pitchFamily="34" charset="0"/>
                <a:cs typeface="Arial" panose="020B0604020202020204" pitchFamily="34" charset="0"/>
              </a:rPr>
              <a:t>Rates at </a:t>
            </a:r>
            <a:r>
              <a:rPr lang="en-US" sz="2200" u="sng">
                <a:latin typeface="Arial" panose="020B0604020202020204" pitchFamily="34" charset="0"/>
                <a:cs typeface="Arial" panose="020B0604020202020204" pitchFamily="34" charset="0"/>
              </a:rPr>
              <a:t>unapproved</a:t>
            </a:r>
            <a:r>
              <a:rPr lang="en-US" sz="2200">
                <a:latin typeface="Arial" panose="020B0604020202020204" pitchFamily="34" charset="0"/>
                <a:cs typeface="Arial" panose="020B0604020202020204" pitchFamily="34" charset="0"/>
              </a:rPr>
              <a:t> special education programs are set per individual student through the Individual School Program (ISP) approval process</a:t>
            </a:r>
          </a:p>
        </p:txBody>
      </p:sp>
    </p:spTree>
    <p:extLst>
      <p:ext uri="{BB962C8B-B14F-4D97-AF65-F5344CB8AC3E}">
        <p14:creationId xmlns:p14="http://schemas.microsoft.com/office/powerpoint/2010/main" val="1210933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5CA1-CF9C-13DF-7DA6-CC8794FCDD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2BC432-BD20-761D-9B1F-C6B6B74D5CF2}"/>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How are rates determined for tuition at public collaborative programs?</a:t>
            </a:r>
          </a:p>
        </p:txBody>
      </p:sp>
      <p:sp>
        <p:nvSpPr>
          <p:cNvPr id="2" name="Slide Number Placeholder 1">
            <a:extLst>
              <a:ext uri="{FF2B5EF4-FFF2-40B4-BE49-F238E27FC236}">
                <a16:creationId xmlns:a16="http://schemas.microsoft.com/office/drawing/2014/main" id="{07A5FCF1-0289-3B51-FD85-4C27224CE739}"/>
              </a:ext>
            </a:extLst>
          </p:cNvPr>
          <p:cNvSpPr>
            <a:spLocks noGrp="1"/>
          </p:cNvSpPr>
          <p:nvPr>
            <p:ph type="sldNum" sz="quarter" idx="12"/>
          </p:nvPr>
        </p:nvSpPr>
        <p:spPr/>
        <p:txBody>
          <a:bodyPr/>
          <a:lstStyle/>
          <a:p>
            <a:fld id="{68A8D22E-6BC5-9E47-900C-2BB94685D9F5}" type="slidenum">
              <a:rPr lang="en-US" smtClean="0"/>
              <a:pPr/>
              <a:t>61</a:t>
            </a:fld>
            <a:endParaRPr lang="en-US"/>
          </a:p>
        </p:txBody>
      </p:sp>
      <p:sp>
        <p:nvSpPr>
          <p:cNvPr id="5" name="Title 2">
            <a:extLst>
              <a:ext uri="{FF2B5EF4-FFF2-40B4-BE49-F238E27FC236}">
                <a16:creationId xmlns:a16="http://schemas.microsoft.com/office/drawing/2014/main" id="{C60EB0CE-4412-194D-A6F0-4B34D57EC73F}"/>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FontTx/>
              <a:buAutoNum type="alphaUcPeriod"/>
            </a:pPr>
            <a:r>
              <a:rPr lang="en-US" sz="2400">
                <a:solidFill>
                  <a:schemeClr val="tx1"/>
                </a:solidFill>
              </a:rPr>
              <a:t>Program rates at collaboratives are determined by the collaborative’s Board of Directors. </a:t>
            </a:r>
          </a:p>
          <a:p>
            <a:pPr marL="1316038" lvl="1" indent="-346075">
              <a:spcBef>
                <a:spcPts val="1200"/>
              </a:spcBef>
              <a:buFont typeface="Arial" panose="020B0604020202020204" pitchFamily="34" charset="0"/>
              <a:buChar char="•"/>
              <a:tabLst>
                <a:tab pos="1316038" algn="l"/>
              </a:tabLst>
            </a:pPr>
            <a:r>
              <a:rPr lang="en-US" sz="2000">
                <a:latin typeface="Arial" panose="020B0604020202020204" pitchFamily="34" charset="0"/>
                <a:cs typeface="Arial" panose="020B0604020202020204" pitchFamily="34" charset="0"/>
              </a:rPr>
              <a:t>Collaboratives sometimes set different rates for member and non-member districts </a:t>
            </a:r>
          </a:p>
          <a:p>
            <a:pPr marL="1316038" lvl="1" indent="-346075">
              <a:spcBef>
                <a:spcPts val="1200"/>
              </a:spcBef>
              <a:buFont typeface="Arial" panose="020B0604020202020204" pitchFamily="34" charset="0"/>
              <a:buChar char="•"/>
              <a:tabLst>
                <a:tab pos="1316038" algn="l"/>
              </a:tabLst>
            </a:pPr>
            <a:r>
              <a:rPr lang="en-US" sz="2000">
                <a:latin typeface="Arial" panose="020B0604020202020204" pitchFamily="34" charset="0"/>
                <a:cs typeface="Arial" panose="020B0604020202020204" pitchFamily="34" charset="0"/>
              </a:rPr>
              <a:t>Collaboratives sometimes set a base tuition rate and then charge additional amounts for one-to-one services</a:t>
            </a:r>
          </a:p>
          <a:p>
            <a:pPr marL="1316038" lvl="1" indent="-346075">
              <a:spcBef>
                <a:spcPts val="1200"/>
              </a:spcBef>
              <a:buFont typeface="Arial" panose="020B0604020202020204" pitchFamily="34" charset="0"/>
              <a:buChar char="•"/>
              <a:tabLst>
                <a:tab pos="1316038" algn="l"/>
              </a:tabLst>
            </a:pPr>
            <a:r>
              <a:rPr lang="en-US" sz="2000">
                <a:latin typeface="Arial" panose="020B0604020202020204" pitchFamily="34" charset="0"/>
                <a:cs typeface="Arial" panose="020B0604020202020204" pitchFamily="34" charset="0"/>
              </a:rPr>
              <a:t>All qualified instruction/tuition service costs at collaboratives can be claimed through the circuit breaker program</a:t>
            </a:r>
          </a:p>
        </p:txBody>
      </p:sp>
    </p:spTree>
    <p:extLst>
      <p:ext uri="{BB962C8B-B14F-4D97-AF65-F5344CB8AC3E}">
        <p14:creationId xmlns:p14="http://schemas.microsoft.com/office/powerpoint/2010/main" val="2007226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67E3-2A15-52BC-C9A2-7AF4D421C5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02A3D2-141F-DAE9-0B55-E506FDAFD57B}"/>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How long do we need to maintain circuit breaker records?</a:t>
            </a:r>
          </a:p>
        </p:txBody>
      </p:sp>
      <p:sp>
        <p:nvSpPr>
          <p:cNvPr id="2" name="Slide Number Placeholder 1">
            <a:extLst>
              <a:ext uri="{FF2B5EF4-FFF2-40B4-BE49-F238E27FC236}">
                <a16:creationId xmlns:a16="http://schemas.microsoft.com/office/drawing/2014/main" id="{F92D2BC6-DFD0-0982-93E7-901A1D7CDD31}"/>
              </a:ext>
            </a:extLst>
          </p:cNvPr>
          <p:cNvSpPr>
            <a:spLocks noGrp="1"/>
          </p:cNvSpPr>
          <p:nvPr>
            <p:ph type="sldNum" sz="quarter" idx="12"/>
          </p:nvPr>
        </p:nvSpPr>
        <p:spPr/>
        <p:txBody>
          <a:bodyPr/>
          <a:lstStyle/>
          <a:p>
            <a:fld id="{68A8D22E-6BC5-9E47-900C-2BB94685D9F5}" type="slidenum">
              <a:rPr lang="en-US" smtClean="0"/>
              <a:pPr/>
              <a:t>62</a:t>
            </a:fld>
            <a:endParaRPr lang="en-US"/>
          </a:p>
        </p:txBody>
      </p:sp>
      <p:sp>
        <p:nvSpPr>
          <p:cNvPr id="5" name="Title 2">
            <a:extLst>
              <a:ext uri="{FF2B5EF4-FFF2-40B4-BE49-F238E27FC236}">
                <a16:creationId xmlns:a16="http://schemas.microsoft.com/office/drawing/2014/main" id="{12E58C61-09D5-FC5A-9C76-5181A072499C}"/>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FontTx/>
              <a:buAutoNum type="alphaUcPeriod"/>
            </a:pPr>
            <a:r>
              <a:rPr lang="en-US" sz="2400">
                <a:solidFill>
                  <a:schemeClr val="tx1"/>
                </a:solidFill>
              </a:rPr>
              <a:t>Contact your legal counsel for guidance. </a:t>
            </a:r>
          </a:p>
          <a:p>
            <a:pPr marL="573088" lvl="1">
              <a:spcBef>
                <a:spcPts val="1200"/>
              </a:spcBef>
            </a:pPr>
            <a:r>
              <a:rPr lang="en-US" sz="2400">
                <a:solidFill>
                  <a:schemeClr val="tx1"/>
                </a:solidFill>
                <a:latin typeface="Arial" panose="020B0604020202020204" pitchFamily="34" charset="0"/>
                <a:cs typeface="Arial" panose="020B0604020202020204" pitchFamily="34" charset="0"/>
              </a:rPr>
              <a:t>There are no specific requirements for circuit breaker versus other public records. In general, records need to be kept for 7 years in Massachusetts.</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89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CB138-A008-2C22-67F8-81DE0DC8A6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E36E93-696D-070C-C186-0E881273D0A8}"/>
              </a:ext>
            </a:extLst>
          </p:cNvPr>
          <p:cNvSpPr txBox="1">
            <a:spLocks noGrp="1"/>
          </p:cNvSpPr>
          <p:nvPr>
            <p:ph type="title" idx="4294967295"/>
          </p:nvPr>
        </p:nvSpPr>
        <p:spPr>
          <a:xfrm>
            <a:off x="3345224" y="898033"/>
            <a:ext cx="8099445"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Q. 	Where can I find additional training for circuit breaker?</a:t>
            </a:r>
          </a:p>
        </p:txBody>
      </p:sp>
      <p:sp>
        <p:nvSpPr>
          <p:cNvPr id="2" name="Slide Number Placeholder 1">
            <a:extLst>
              <a:ext uri="{FF2B5EF4-FFF2-40B4-BE49-F238E27FC236}">
                <a16:creationId xmlns:a16="http://schemas.microsoft.com/office/drawing/2014/main" id="{8C8C6B42-D637-368C-2570-31A9E589936D}"/>
              </a:ext>
            </a:extLst>
          </p:cNvPr>
          <p:cNvSpPr>
            <a:spLocks noGrp="1"/>
          </p:cNvSpPr>
          <p:nvPr>
            <p:ph type="sldNum" sz="quarter" idx="12"/>
          </p:nvPr>
        </p:nvSpPr>
        <p:spPr/>
        <p:txBody>
          <a:bodyPr/>
          <a:lstStyle/>
          <a:p>
            <a:fld id="{68A8D22E-6BC5-9E47-900C-2BB94685D9F5}" type="slidenum">
              <a:rPr lang="en-US" smtClean="0"/>
              <a:pPr/>
              <a:t>63</a:t>
            </a:fld>
            <a:endParaRPr lang="en-US"/>
          </a:p>
        </p:txBody>
      </p:sp>
      <p:sp>
        <p:nvSpPr>
          <p:cNvPr id="5" name="Title 2">
            <a:extLst>
              <a:ext uri="{FF2B5EF4-FFF2-40B4-BE49-F238E27FC236}">
                <a16:creationId xmlns:a16="http://schemas.microsoft.com/office/drawing/2014/main" id="{B7C9BD69-D0A7-2729-4DFF-C9AB7CDE1C06}"/>
              </a:ext>
            </a:extLst>
          </p:cNvPr>
          <p:cNvSpPr txBox="1">
            <a:spLocks/>
          </p:cNvSpPr>
          <p:nvPr/>
        </p:nvSpPr>
        <p:spPr>
          <a:xfrm>
            <a:off x="3345225" y="1995871"/>
            <a:ext cx="8099445" cy="267485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574675" indent="-574675">
              <a:lnSpc>
                <a:spcPct val="100000"/>
              </a:lnSpc>
              <a:buFontTx/>
              <a:buAutoNum type="alphaUcPeriod"/>
            </a:pPr>
            <a:r>
              <a:rPr lang="en-US" sz="2400">
                <a:solidFill>
                  <a:schemeClr val="tx1"/>
                </a:solidFill>
              </a:rPr>
              <a:t>Video training modules are available on the </a:t>
            </a:r>
            <a:r>
              <a:rPr lang="en-US" sz="2400">
                <a:solidFill>
                  <a:schemeClr val="tx1"/>
                </a:solidFill>
                <a:hlinkClick r:id="rId2"/>
              </a:rPr>
              <a:t>DESE YouTube page</a:t>
            </a:r>
            <a:r>
              <a:rPr lang="en-US" sz="2400">
                <a:solidFill>
                  <a:schemeClr val="tx1"/>
                </a:solidFill>
              </a:rPr>
              <a:t>. </a:t>
            </a:r>
          </a:p>
          <a:p>
            <a:pPr marL="573088" lvl="1">
              <a:spcBef>
                <a:spcPts val="1200"/>
              </a:spcBef>
            </a:pPr>
            <a:r>
              <a:rPr lang="en-US" sz="2400">
                <a:solidFill>
                  <a:schemeClr val="tx1"/>
                </a:solidFill>
                <a:latin typeface="Arial" panose="020B0604020202020204" pitchFamily="34" charset="0"/>
                <a:cs typeface="Arial" panose="020B0604020202020204" pitchFamily="34" charset="0"/>
              </a:rPr>
              <a:t>The current </a:t>
            </a:r>
            <a:r>
              <a:rPr lang="en-US" sz="2400">
                <a:solidFill>
                  <a:schemeClr val="tx1"/>
                </a:solidFill>
                <a:latin typeface="Arial" panose="020B0604020202020204" pitchFamily="34" charset="0"/>
                <a:cs typeface="Arial" panose="020B0604020202020204" pitchFamily="34" charset="0"/>
                <a:hlinkClick r:id="rId3"/>
              </a:rPr>
              <a:t>list of all available modules </a:t>
            </a:r>
            <a:r>
              <a:rPr lang="en-US" sz="2400">
                <a:solidFill>
                  <a:schemeClr val="tx1"/>
                </a:solidFill>
                <a:latin typeface="Arial" panose="020B0604020202020204" pitchFamily="34" charset="0"/>
                <a:cs typeface="Arial" panose="020B0604020202020204" pitchFamily="34" charset="0"/>
              </a:rPr>
              <a:t>is on the DESE circuit breaker webpage. (24 modules and counting!)</a:t>
            </a:r>
          </a:p>
        </p:txBody>
      </p:sp>
    </p:spTree>
    <p:extLst>
      <p:ext uri="{BB962C8B-B14F-4D97-AF65-F5344CB8AC3E}">
        <p14:creationId xmlns:p14="http://schemas.microsoft.com/office/powerpoint/2010/main" val="3734431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65F4-7BDE-4C17-D9C7-2122BA231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6B2E9-F06D-00E4-C0FE-D0C55576D492}"/>
              </a:ext>
            </a:extLst>
          </p:cNvPr>
          <p:cNvSpPr>
            <a:spLocks noGrp="1"/>
          </p:cNvSpPr>
          <p:nvPr>
            <p:ph type="title"/>
          </p:nvPr>
        </p:nvSpPr>
        <p:spPr/>
        <p:txBody>
          <a:bodyPr>
            <a:normAutofit/>
          </a:bodyPr>
          <a:lstStyle/>
          <a:p>
            <a:r>
              <a:rPr lang="en-US"/>
              <a:t>Thank you!</a:t>
            </a:r>
          </a:p>
        </p:txBody>
      </p:sp>
      <p:sp>
        <p:nvSpPr>
          <p:cNvPr id="6" name="Title 1">
            <a:extLst>
              <a:ext uri="{FF2B5EF4-FFF2-40B4-BE49-F238E27FC236}">
                <a16:creationId xmlns:a16="http://schemas.microsoft.com/office/drawing/2014/main" id="{AD40C537-065C-A711-3083-27DEFD5CD9CB}"/>
              </a:ext>
            </a:extLst>
          </p:cNvPr>
          <p:cNvSpPr txBox="1">
            <a:spLocks/>
          </p:cNvSpPr>
          <p:nvPr/>
        </p:nvSpPr>
        <p:spPr>
          <a:xfrm>
            <a:off x="2057011" y="1994095"/>
            <a:ext cx="8077977" cy="10936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457200" indent="-457200">
              <a:lnSpc>
                <a:spcPct val="100000"/>
              </a:lnSpc>
              <a:spcBef>
                <a:spcPts val="0"/>
              </a:spcBef>
              <a:spcAft>
                <a:spcPts val="1200"/>
              </a:spcAft>
              <a:buFont typeface="Arial" panose="020B0604020202020204" pitchFamily="34" charset="0"/>
              <a:buChar char="•"/>
            </a:pPr>
            <a:r>
              <a:rPr lang="en-US" sz="2800">
                <a:solidFill>
                  <a:srgbClr val="1E4782"/>
                </a:solidFill>
              </a:rPr>
              <a:t>The Circuit Breaker office is here to help!</a:t>
            </a:r>
          </a:p>
          <a:p>
            <a:pPr marL="457200" indent="-457200">
              <a:lnSpc>
                <a:spcPct val="100000"/>
              </a:lnSpc>
              <a:spcBef>
                <a:spcPts val="0"/>
              </a:spcBef>
              <a:spcAft>
                <a:spcPts val="1200"/>
              </a:spcAft>
              <a:buFont typeface="Arial" panose="020B0604020202020204" pitchFamily="34" charset="0"/>
              <a:buChar char="•"/>
            </a:pPr>
            <a:r>
              <a:rPr lang="en-US" sz="2800">
                <a:solidFill>
                  <a:srgbClr val="1E4782"/>
                </a:solidFill>
              </a:rPr>
              <a:t>Please contact your liaison with any questions to support your claims.</a:t>
            </a:r>
          </a:p>
        </p:txBody>
      </p:sp>
      <p:pic>
        <p:nvPicPr>
          <p:cNvPr id="5" name="Picture 4" descr="Image of contact informationL &#10;School Business Services, District &amp; School Finance&#10;Massachusetts Department of Elementary and Secondary Education&#10;135 Santilli Highway, Everett MA 02149&#10;Email: Circuitbreaker@mass.gov&#10;Circuit breaker liaison circled and starred">
            <a:hlinkClick r:id="rId2"/>
            <a:extLst>
              <a:ext uri="{FF2B5EF4-FFF2-40B4-BE49-F238E27FC236}">
                <a16:creationId xmlns:a16="http://schemas.microsoft.com/office/drawing/2014/main" id="{6740B28E-9C7C-8760-9632-E278AE293CDB}"/>
              </a:ext>
            </a:extLst>
          </p:cNvPr>
          <p:cNvPicPr>
            <a:picLocks noChangeAspect="1"/>
          </p:cNvPicPr>
          <p:nvPr/>
        </p:nvPicPr>
        <p:blipFill>
          <a:blip r:embed="rId3"/>
          <a:stretch>
            <a:fillRect/>
          </a:stretch>
        </p:blipFill>
        <p:spPr>
          <a:xfrm>
            <a:off x="7227611" y="3341807"/>
            <a:ext cx="2578137" cy="2718763"/>
          </a:xfrm>
          <a:prstGeom prst="rect">
            <a:avLst/>
          </a:prstGeom>
        </p:spPr>
      </p:pic>
      <p:sp>
        <p:nvSpPr>
          <p:cNvPr id="8" name="Oval 7">
            <a:extLst>
              <a:ext uri="{FF2B5EF4-FFF2-40B4-BE49-F238E27FC236}">
                <a16:creationId xmlns:a16="http://schemas.microsoft.com/office/drawing/2014/main" id="{4DA1F2AB-B836-FA43-EB0C-7F6BED27EC81}"/>
              </a:ext>
              <a:ext uri="{C183D7F6-B498-43B3-948B-1728B52AA6E4}">
                <adec:decorative xmlns:adec="http://schemas.microsoft.com/office/drawing/2017/decorative" val="1"/>
              </a:ext>
            </a:extLst>
          </p:cNvPr>
          <p:cNvSpPr/>
          <p:nvPr/>
        </p:nvSpPr>
        <p:spPr>
          <a:xfrm>
            <a:off x="7040005" y="5458827"/>
            <a:ext cx="2019325" cy="316243"/>
          </a:xfrm>
          <a:prstGeom prst="ellipse">
            <a:avLst/>
          </a:prstGeom>
          <a:noFill/>
          <a:ln w="19050">
            <a:solidFill>
              <a:srgbClr val="EF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Star: 5 Points 8">
            <a:extLst>
              <a:ext uri="{FF2B5EF4-FFF2-40B4-BE49-F238E27FC236}">
                <a16:creationId xmlns:a16="http://schemas.microsoft.com/office/drawing/2014/main" id="{92ED3704-AA54-C2F4-B7E8-8F85BCDEDB9A}"/>
              </a:ext>
              <a:ext uri="{C183D7F6-B498-43B3-948B-1728B52AA6E4}">
                <adec:decorative xmlns:adec="http://schemas.microsoft.com/office/drawing/2017/decorative" val="1"/>
              </a:ext>
            </a:extLst>
          </p:cNvPr>
          <p:cNvSpPr/>
          <p:nvPr/>
        </p:nvSpPr>
        <p:spPr>
          <a:xfrm>
            <a:off x="6778489" y="5392513"/>
            <a:ext cx="449122" cy="406830"/>
          </a:xfrm>
          <a:prstGeom prst="star5">
            <a:avLst/>
          </a:prstGeom>
          <a:solidFill>
            <a:srgbClr val="EFBC49"/>
          </a:solidFill>
          <a:ln>
            <a:solidFill>
              <a:srgbClr val="EF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99FFF0-AEBD-6815-0486-BC22A91BA071}"/>
              </a:ext>
            </a:extLst>
          </p:cNvPr>
          <p:cNvSpPr>
            <a:spLocks noGrp="1"/>
          </p:cNvSpPr>
          <p:nvPr>
            <p:ph type="sldNum" sz="quarter" idx="12"/>
          </p:nvPr>
        </p:nvSpPr>
        <p:spPr/>
        <p:txBody>
          <a:bodyPr/>
          <a:lstStyle/>
          <a:p>
            <a:fld id="{68A8D22E-6BC5-9E47-900C-2BB94685D9F5}" type="slidenum">
              <a:rPr lang="en-US" smtClean="0"/>
              <a:t>64</a:t>
            </a:fld>
            <a:endParaRPr lang="en-US"/>
          </a:p>
        </p:txBody>
      </p:sp>
    </p:spTree>
    <p:extLst>
      <p:ext uri="{BB962C8B-B14F-4D97-AF65-F5344CB8AC3E}">
        <p14:creationId xmlns:p14="http://schemas.microsoft.com/office/powerpoint/2010/main" val="2342208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873824"/>
            <a:ext cx="11693588" cy="2560638"/>
          </a:xfrm>
        </p:spPr>
        <p:txBody>
          <a:bodyPr>
            <a:normAutofit/>
          </a:bodyPr>
          <a:lstStyle/>
          <a:p>
            <a:r>
              <a:rPr lang="en-US" sz="4400" b="1"/>
              <a:t>Resources</a:t>
            </a:r>
            <a:endParaRPr lang="en-US" b="1"/>
          </a:p>
        </p:txBody>
      </p:sp>
    </p:spTree>
    <p:extLst>
      <p:ext uri="{BB962C8B-B14F-4D97-AF65-F5344CB8AC3E}">
        <p14:creationId xmlns:p14="http://schemas.microsoft.com/office/powerpoint/2010/main" val="3119111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fontScale="90000"/>
          </a:bodyPr>
          <a:lstStyle/>
          <a:p>
            <a:r>
              <a:rPr lang="en-US" b="1">
                <a:latin typeface="Segoe UI"/>
                <a:cs typeface="Arial"/>
              </a:rPr>
              <a:t>Information for Special Education Leaders</a:t>
            </a:r>
            <a:endParaRPr lang="en-US" b="1">
              <a:latin typeface="Segoe U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rPr>
              <a:t>Special Education Website</a:t>
            </a: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4"/>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5"/>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6"/>
              </a:rPr>
              <a:t>IDEAfiscal@mass.gov</a:t>
            </a:r>
            <a:r>
              <a:rPr lang="en-US" sz="2800">
                <a:latin typeface="Segoe UI"/>
                <a:ea typeface="+mn-lt"/>
                <a:cs typeface="Arial"/>
              </a:rPr>
              <a:t> (IDEA Fiscal Inquiries)</a:t>
            </a:r>
          </a:p>
          <a:p>
            <a:pPr lvl="1"/>
            <a:r>
              <a:rPr lang="en-US" sz="2800">
                <a:latin typeface="Segoe UI"/>
                <a:ea typeface="+mn-lt"/>
                <a:cs typeface="Arial"/>
                <a:hlinkClick r:id="rId7"/>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B048-7D52-D02E-D4A9-732A7254BAD4}"/>
              </a:ext>
            </a:extLst>
          </p:cNvPr>
          <p:cNvSpPr>
            <a:spLocks noGrp="1"/>
          </p:cNvSpPr>
          <p:nvPr>
            <p:ph type="title"/>
          </p:nvPr>
        </p:nvSpPr>
        <p:spPr/>
        <p:txBody>
          <a:bodyPr/>
          <a:lstStyle/>
          <a:p>
            <a:r>
              <a:rPr lang="en-US">
                <a:latin typeface="Arial"/>
                <a:cs typeface="Arial"/>
              </a:rPr>
              <a:t>2025-2026 Meetings</a:t>
            </a:r>
            <a:endParaRPr lang="en-US"/>
          </a:p>
        </p:txBody>
      </p:sp>
      <p:graphicFrame>
        <p:nvGraphicFramePr>
          <p:cNvPr id="6" name="Content Placeholder 5" descr="Chart of dates of 2025-2025 meetings&#10;Friday, October 3, 2025​&#10;Friday, November 7, 2025​&#10;Friday, December 12, 2025​&#10;Friday, January 23, 2026​&#10;Friday, February 27, 2026​&#10;Friday, March 13, 2026​&#10;Friday, April 10, 2026*​&#10;Friday, May 15, 2026*​&#10;Friday, June 12, 2026​&#10;&#10;">
            <a:extLst>
              <a:ext uri="{FF2B5EF4-FFF2-40B4-BE49-F238E27FC236}">
                <a16:creationId xmlns:a16="http://schemas.microsoft.com/office/drawing/2014/main" id="{A21D573B-FEEC-9524-34B7-6E86B824E488}"/>
              </a:ext>
            </a:extLst>
          </p:cNvPr>
          <p:cNvGraphicFramePr>
            <a:graphicFrameLocks noGrp="1"/>
          </p:cNvGraphicFramePr>
          <p:nvPr>
            <p:ph idx="1"/>
            <p:extLst>
              <p:ext uri="{D42A27DB-BD31-4B8C-83A1-F6EECF244321}">
                <p14:modId xmlns:p14="http://schemas.microsoft.com/office/powerpoint/2010/main" val="3708326299"/>
              </p:ext>
            </p:extLst>
          </p:nvPr>
        </p:nvGraphicFramePr>
        <p:xfrm>
          <a:off x="173038" y="1590675"/>
          <a:ext cx="11350915" cy="3590793"/>
        </p:xfrm>
        <a:graphic>
          <a:graphicData uri="http://schemas.openxmlformats.org/drawingml/2006/table">
            <a:tbl>
              <a:tblPr firstRow="1" bandRow="1">
                <a:tableStyleId>{5C22544A-7EE6-4342-B048-85BDC9FD1C3A}</a:tableStyleId>
              </a:tblPr>
              <a:tblGrid>
                <a:gridCol w="3458307">
                  <a:extLst>
                    <a:ext uri="{9D8B030D-6E8A-4147-A177-3AD203B41FA5}">
                      <a16:colId xmlns:a16="http://schemas.microsoft.com/office/drawing/2014/main" val="3681491083"/>
                    </a:ext>
                  </a:extLst>
                </a:gridCol>
                <a:gridCol w="7892608">
                  <a:extLst>
                    <a:ext uri="{9D8B030D-6E8A-4147-A177-3AD203B41FA5}">
                      <a16:colId xmlns:a16="http://schemas.microsoft.com/office/drawing/2014/main" val="3393443164"/>
                    </a:ext>
                  </a:extLst>
                </a:gridCol>
              </a:tblGrid>
              <a:tr h="398977">
                <a:tc>
                  <a:txBody>
                    <a:bodyPr/>
                    <a:lstStyle/>
                    <a:p>
                      <a:pPr algn="l" fontAlgn="base">
                        <a:lnSpc>
                          <a:spcPts val="1425"/>
                        </a:lnSpc>
                        <a:buNone/>
                      </a:pPr>
                      <a:r>
                        <a:rPr lang="en-US" sz="1800" b="1" i="0">
                          <a:solidFill>
                            <a:srgbClr val="404040"/>
                          </a:solidFill>
                          <a:effectLst/>
                          <a:latin typeface="Arial"/>
                        </a:rPr>
                        <a:t>Month</a:t>
                      </a:r>
                      <a:endParaRPr lang="en-US" sz="1800" b="1"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1" i="0">
                          <a:solidFill>
                            <a:srgbClr val="404040"/>
                          </a:solidFill>
                          <a:effectLst/>
                          <a:latin typeface="Arial"/>
                        </a:rPr>
                        <a:t>Proposed Meeting Date</a:t>
                      </a:r>
                      <a:endParaRPr lang="en-US" sz="1800" b="1"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623479699"/>
                  </a:ext>
                </a:extLst>
              </a:tr>
              <a:tr h="398977">
                <a:tc>
                  <a:txBody>
                    <a:bodyPr/>
                    <a:lstStyle/>
                    <a:p>
                      <a:pPr algn="l" fontAlgn="base">
                        <a:lnSpc>
                          <a:spcPts val="1425"/>
                        </a:lnSpc>
                        <a:buNone/>
                      </a:pPr>
                      <a:r>
                        <a:rPr lang="en-US" sz="1800" b="0" i="0">
                          <a:solidFill>
                            <a:srgbClr val="404040"/>
                          </a:solidFill>
                          <a:effectLst/>
                          <a:latin typeface="Arial"/>
                        </a:rPr>
                        <a:t>November</a:t>
                      </a:r>
                      <a:endParaRPr lang="en-US" sz="1800" b="0" i="0">
                        <a:solidFill>
                          <a:srgbClr val="000000"/>
                        </a:solidFill>
                        <a:effectLs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latin typeface="Arial"/>
                        </a:rPr>
                        <a:t>Friday, November 7, 2025</a:t>
                      </a:r>
                      <a:endParaRPr lang="en-US" sz="1800" b="0" i="0">
                        <a:solidFill>
                          <a:srgbClr val="000000"/>
                        </a:solidFill>
                        <a:effectLs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419548132"/>
                  </a:ext>
                </a:extLst>
              </a:tr>
              <a:tr h="398977">
                <a:tc>
                  <a:txBody>
                    <a:bodyPr/>
                    <a:lstStyle/>
                    <a:p>
                      <a:pPr algn="l" fontAlgn="base">
                        <a:lnSpc>
                          <a:spcPts val="1425"/>
                        </a:lnSpc>
                        <a:buNone/>
                      </a:pPr>
                      <a:r>
                        <a:rPr lang="en-US" sz="1800" b="0" i="0">
                          <a:solidFill>
                            <a:srgbClr val="404040"/>
                          </a:solidFill>
                          <a:effectLst/>
                          <a:latin typeface="Arial"/>
                        </a:rPr>
                        <a:t>December</a:t>
                      </a:r>
                      <a:endParaRPr lang="en-US" sz="1800" b="0"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latin typeface="Arial"/>
                        </a:rPr>
                        <a:t>Friday, December 12, 2025</a:t>
                      </a:r>
                      <a:endParaRPr lang="en-US" sz="1800" b="0"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2735674007"/>
                  </a:ext>
                </a:extLst>
              </a:tr>
              <a:tr h="398977">
                <a:tc>
                  <a:txBody>
                    <a:bodyPr/>
                    <a:lstStyle/>
                    <a:p>
                      <a:pPr algn="l" fontAlgn="base">
                        <a:lnSpc>
                          <a:spcPts val="1425"/>
                        </a:lnSpc>
                        <a:buNone/>
                      </a:pPr>
                      <a:r>
                        <a:rPr lang="en-US" sz="1800" b="0" i="0">
                          <a:solidFill>
                            <a:srgbClr val="404040"/>
                          </a:solidFill>
                          <a:effectLst/>
                          <a:latin typeface="Arial"/>
                        </a:rPr>
                        <a:t>January</a:t>
                      </a:r>
                      <a:endParaRPr lang="en-US" sz="1800" b="0" i="0">
                        <a:solidFill>
                          <a:srgbClr val="000000"/>
                        </a:solidFill>
                        <a:effectLs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latin typeface="Arial"/>
                        </a:rPr>
                        <a:t>Friday, January 23, 2026</a:t>
                      </a:r>
                      <a:endParaRPr lang="en-US" sz="1800" b="0" i="0">
                        <a:solidFill>
                          <a:srgbClr val="000000"/>
                        </a:solidFill>
                        <a:effectLs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56805633"/>
                  </a:ext>
                </a:extLst>
              </a:tr>
              <a:tr h="398977">
                <a:tc>
                  <a:txBody>
                    <a:bodyPr/>
                    <a:lstStyle/>
                    <a:p>
                      <a:pPr algn="l" fontAlgn="base">
                        <a:lnSpc>
                          <a:spcPts val="1425"/>
                        </a:lnSpc>
                        <a:buNone/>
                      </a:pPr>
                      <a:r>
                        <a:rPr lang="en-US" sz="1800" b="0" i="0">
                          <a:solidFill>
                            <a:srgbClr val="404040"/>
                          </a:solidFill>
                          <a:effectLst/>
                          <a:latin typeface="Arial"/>
                        </a:rPr>
                        <a:t>February</a:t>
                      </a:r>
                      <a:endParaRPr lang="en-US" sz="1800" b="0"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latin typeface="Arial"/>
                        </a:rPr>
                        <a:t>Friday, February 27, 2026</a:t>
                      </a:r>
                      <a:endParaRPr lang="en-US" sz="1800" b="0"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028095345"/>
                  </a:ext>
                </a:extLst>
              </a:tr>
              <a:tr h="398977">
                <a:tc>
                  <a:txBody>
                    <a:bodyPr/>
                    <a:lstStyle/>
                    <a:p>
                      <a:pPr algn="l" fontAlgn="base">
                        <a:lnSpc>
                          <a:spcPts val="1425"/>
                        </a:lnSpc>
                        <a:buNone/>
                      </a:pPr>
                      <a:r>
                        <a:rPr lang="en-US" sz="1800" b="0" i="0">
                          <a:solidFill>
                            <a:srgbClr val="404040"/>
                          </a:solidFill>
                          <a:effectLst/>
                          <a:latin typeface="Arial"/>
                        </a:rPr>
                        <a:t>March</a:t>
                      </a:r>
                      <a:endParaRPr lang="en-US" sz="1800" b="0" i="0">
                        <a:solidFill>
                          <a:srgbClr val="000000"/>
                        </a:solidFill>
                        <a:effectLs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latin typeface="Arial"/>
                        </a:rPr>
                        <a:t>Friday, March 13, 2026</a:t>
                      </a:r>
                      <a:endParaRPr lang="en-US" sz="1800" b="0" i="0">
                        <a:solidFill>
                          <a:srgbClr val="000000"/>
                        </a:solidFill>
                        <a:effectLs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999296178"/>
                  </a:ext>
                </a:extLst>
              </a:tr>
              <a:tr h="398977">
                <a:tc>
                  <a:txBody>
                    <a:bodyPr/>
                    <a:lstStyle/>
                    <a:p>
                      <a:pPr algn="l" fontAlgn="base">
                        <a:lnSpc>
                          <a:spcPts val="1425"/>
                        </a:lnSpc>
                        <a:buNone/>
                      </a:pPr>
                      <a:r>
                        <a:rPr lang="en-US" sz="1800" b="0" i="0">
                          <a:solidFill>
                            <a:srgbClr val="404040"/>
                          </a:solidFill>
                          <a:effectLst/>
                          <a:highlight>
                            <a:srgbClr val="00FFFF"/>
                          </a:highlight>
                          <a:latin typeface="Arial"/>
                        </a:rPr>
                        <a:t>April</a:t>
                      </a:r>
                      <a:endParaRPr lang="en-US" sz="1800" b="0" i="0">
                        <a:solidFill>
                          <a:srgbClr val="000000"/>
                        </a:solidFill>
                        <a:effectLst/>
                        <a:highlight>
                          <a:srgbClr val="00FFFF"/>
                        </a:highligh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highlight>
                            <a:srgbClr val="00FFFF"/>
                          </a:highlight>
                          <a:latin typeface="Arial"/>
                        </a:rPr>
                        <a:t>Friday, April 10, 2026*</a:t>
                      </a:r>
                      <a:endParaRPr lang="en-US" sz="1800" b="0" i="0">
                        <a:solidFill>
                          <a:srgbClr val="000000"/>
                        </a:solidFill>
                        <a:effectLst/>
                        <a:highlight>
                          <a:srgbClr val="00FFFF"/>
                        </a:highligh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132003764"/>
                  </a:ext>
                </a:extLst>
              </a:tr>
              <a:tr h="398977">
                <a:tc>
                  <a:txBody>
                    <a:bodyPr/>
                    <a:lstStyle/>
                    <a:p>
                      <a:pPr algn="l" fontAlgn="base">
                        <a:lnSpc>
                          <a:spcPts val="1425"/>
                        </a:lnSpc>
                        <a:buNone/>
                      </a:pPr>
                      <a:r>
                        <a:rPr lang="en-US" sz="1800" b="0" i="0">
                          <a:solidFill>
                            <a:srgbClr val="404040"/>
                          </a:solidFill>
                          <a:effectLst/>
                          <a:highlight>
                            <a:srgbClr val="00FFFF"/>
                          </a:highlight>
                          <a:latin typeface="Arial"/>
                        </a:rPr>
                        <a:t>May</a:t>
                      </a:r>
                      <a:endParaRPr lang="en-US" sz="1800" b="0" i="0">
                        <a:solidFill>
                          <a:srgbClr val="000000"/>
                        </a:solidFill>
                        <a:effectLst/>
                        <a:highlight>
                          <a:srgbClr val="00FFFF"/>
                        </a:highligh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highlight>
                            <a:srgbClr val="00FFFF"/>
                          </a:highlight>
                          <a:latin typeface="Arial"/>
                        </a:rPr>
                        <a:t>Friday, May 15, 2026*</a:t>
                      </a:r>
                      <a:endParaRPr lang="en-US" sz="1800" b="0" i="0">
                        <a:solidFill>
                          <a:srgbClr val="000000"/>
                        </a:solidFill>
                        <a:effectLst/>
                        <a:highlight>
                          <a:srgbClr val="00FFFF"/>
                        </a:highlight>
                        <a:latin typeface="Arial"/>
                      </a:endParaRPr>
                    </a:p>
                  </a:txBody>
                  <a:tcPr marL="143637" marR="71819" marT="71819" marB="71819" anchor="ctr">
                    <a:lnL w="9525" cap="flat" cmpd="sng" algn="ctr">
                      <a:solidFill>
                        <a:srgbClr val="D8DEDC"/>
                      </a:solidFill>
                      <a:prstDash val="solid"/>
                      <a:round/>
                      <a:headEnd type="none" w="med" len="med"/>
                      <a:tailEnd type="none" w="med" len="me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055267504"/>
                  </a:ext>
                </a:extLst>
              </a:tr>
              <a:tr h="398977">
                <a:tc>
                  <a:txBody>
                    <a:bodyPr/>
                    <a:lstStyle/>
                    <a:p>
                      <a:pPr algn="l" fontAlgn="base">
                        <a:lnSpc>
                          <a:spcPts val="1425"/>
                        </a:lnSpc>
                        <a:buNone/>
                      </a:pPr>
                      <a:r>
                        <a:rPr lang="en-US" sz="1800" b="0" i="0">
                          <a:solidFill>
                            <a:srgbClr val="404040"/>
                          </a:solidFill>
                          <a:effectLst/>
                          <a:latin typeface="Arial"/>
                        </a:rPr>
                        <a:t>June</a:t>
                      </a:r>
                      <a:endParaRPr lang="en-US" sz="1800" b="0"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pPr algn="l" fontAlgn="base">
                        <a:lnSpc>
                          <a:spcPts val="1425"/>
                        </a:lnSpc>
                        <a:buNone/>
                      </a:pPr>
                      <a:r>
                        <a:rPr lang="en-US" sz="1800" b="0" i="0">
                          <a:solidFill>
                            <a:srgbClr val="404040"/>
                          </a:solidFill>
                          <a:effectLst/>
                          <a:latin typeface="Arial"/>
                        </a:rPr>
                        <a:t>Friday, June 12, 2026</a:t>
                      </a:r>
                      <a:endParaRPr lang="en-US" sz="1800" b="0" i="0">
                        <a:solidFill>
                          <a:srgbClr val="000000"/>
                        </a:solidFill>
                        <a:effectLst/>
                        <a:latin typeface="Arial"/>
                      </a:endParaRPr>
                    </a:p>
                  </a:txBody>
                  <a:tcPr marL="143637" marR="71819" marT="71819" marB="71819" anchor="ctr">
                    <a:lnL w="9525" cap="flat" cmpd="sng" algn="ctr">
                      <a:solidFill>
                        <a:srgbClr val="D8DCDC"/>
                      </a:solidFill>
                      <a:prstDash val="solid"/>
                      <a:round/>
                      <a:headEnd type="none" w="med" len="med"/>
                      <a:tailEnd type="none" w="med" len="me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2173561689"/>
                  </a:ext>
                </a:extLst>
              </a:tr>
            </a:tbl>
          </a:graphicData>
        </a:graphic>
      </p:graphicFrame>
      <p:sp>
        <p:nvSpPr>
          <p:cNvPr id="3" name="TextBox 2">
            <a:extLst>
              <a:ext uri="{FF2B5EF4-FFF2-40B4-BE49-F238E27FC236}">
                <a16:creationId xmlns:a16="http://schemas.microsoft.com/office/drawing/2014/main" id="{E69BDCD0-7191-4868-C54C-6766425C7405}"/>
              </a:ext>
            </a:extLst>
          </p:cNvPr>
          <p:cNvSpPr txBox="1"/>
          <p:nvPr/>
        </p:nvSpPr>
        <p:spPr>
          <a:xfrm>
            <a:off x="772887" y="5736771"/>
            <a:ext cx="10243456" cy="369332"/>
          </a:xfrm>
          <a:prstGeom prst="rect">
            <a:avLst/>
          </a:prstGeom>
          <a:noFill/>
        </p:spPr>
        <p:txBody>
          <a:bodyPr wrap="square" lIns="91440" tIns="45720" rIns="91440" bIns="45720" rtlCol="0" anchor="t">
            <a:spAutoFit/>
          </a:bodyPr>
          <a:lstStyle/>
          <a:p>
            <a:r>
              <a:rPr lang="en-US"/>
              <a:t>*Dates are tentative for April and May as we are exploring an in-person convening in the spring</a:t>
            </a:r>
          </a:p>
        </p:txBody>
      </p:sp>
      <p:sp>
        <p:nvSpPr>
          <p:cNvPr id="4" name="Slide Number Placeholder 3">
            <a:extLst>
              <a:ext uri="{FF2B5EF4-FFF2-40B4-BE49-F238E27FC236}">
                <a16:creationId xmlns:a16="http://schemas.microsoft.com/office/drawing/2014/main" id="{D5FC754F-3DB4-7042-AEB6-A795B25C23F5}"/>
              </a:ext>
            </a:extLst>
          </p:cNvPr>
          <p:cNvSpPr>
            <a:spLocks noGrp="1"/>
          </p:cNvSpPr>
          <p:nvPr>
            <p:ph type="sldNum" sz="quarter" idx="12"/>
          </p:nvPr>
        </p:nvSpPr>
        <p:spPr/>
        <p:txBody>
          <a:bodyPr/>
          <a:lstStyle/>
          <a:p>
            <a:fld id="{68A8D22E-6BC5-9E47-900C-2BB94685D9F5}" type="slidenum">
              <a:rPr lang="en-US" smtClean="0"/>
              <a:t>67</a:t>
            </a:fld>
            <a:endParaRPr lang="en-US"/>
          </a:p>
        </p:txBody>
      </p:sp>
    </p:spTree>
    <p:extLst>
      <p:ext uri="{BB962C8B-B14F-4D97-AF65-F5344CB8AC3E}">
        <p14:creationId xmlns:p14="http://schemas.microsoft.com/office/powerpoint/2010/main" val="3004670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Questions and answers">
            <a:extLst>
              <a:ext uri="{FF2B5EF4-FFF2-40B4-BE49-F238E27FC236}">
                <a16:creationId xmlns:a16="http://schemas.microsoft.com/office/drawing/2014/main" id="{CF0F06CD-B61E-34C7-677A-0AB2D5584E51}"/>
              </a:ext>
            </a:extLst>
          </p:cNvPr>
          <p:cNvSpPr>
            <a:spLocks noGrp="1"/>
          </p:cNvSpPr>
          <p:nvPr>
            <p:ph type="title" idx="4294967295"/>
          </p:nvPr>
        </p:nvSpPr>
        <p:spPr>
          <a:xfrm>
            <a:off x="3984625" y="1797050"/>
            <a:ext cx="4606925" cy="2857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Questions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Answers</a:t>
            </a:r>
          </a:p>
        </p:txBody>
      </p:sp>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68</a:t>
            </a:fld>
            <a:endParaRPr lang="en-US"/>
          </a:p>
        </p:txBody>
      </p:sp>
    </p:spTree>
    <p:extLst>
      <p:ext uri="{BB962C8B-B14F-4D97-AF65-F5344CB8AC3E}">
        <p14:creationId xmlns:p14="http://schemas.microsoft.com/office/powerpoint/2010/main" val="117931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79730-B4DA-1B5F-5D43-9EE8BC7AA28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8ECAA4-1BA0-29EE-8F64-2CC2A28A438E}"/>
              </a:ext>
            </a:extLst>
          </p:cNvPr>
          <p:cNvSpPr>
            <a:spLocks noGrp="1"/>
          </p:cNvSpPr>
          <p:nvPr>
            <p:ph type="title"/>
          </p:nvPr>
        </p:nvSpPr>
        <p:spPr/>
        <p:txBody>
          <a:bodyPr>
            <a:normAutofit/>
          </a:bodyPr>
          <a:lstStyle/>
          <a:p>
            <a:pPr algn="ctr">
              <a:spcBef>
                <a:spcPts val="400"/>
              </a:spcBef>
              <a:spcAft>
                <a:spcPts val="200"/>
              </a:spcAft>
            </a:pPr>
            <a:r>
              <a:rPr lang="en-US">
                <a:latin typeface="Arial"/>
                <a:cs typeface="Arial"/>
              </a:rPr>
              <a:t>Protect Education Equity Act </a:t>
            </a:r>
            <a:endParaRPr lang="en-US"/>
          </a:p>
        </p:txBody>
      </p:sp>
      <p:sp>
        <p:nvSpPr>
          <p:cNvPr id="2" name="Slide Number Placeholder 1">
            <a:extLst>
              <a:ext uri="{FF2B5EF4-FFF2-40B4-BE49-F238E27FC236}">
                <a16:creationId xmlns:a16="http://schemas.microsoft.com/office/drawing/2014/main" id="{2B5D3B01-CD3F-37DD-9D1F-3B402A11458D}"/>
              </a:ext>
            </a:extLst>
          </p:cNvPr>
          <p:cNvSpPr>
            <a:spLocks noGrp="1"/>
          </p:cNvSpPr>
          <p:nvPr>
            <p:ph type="sldNum" sz="quarter" idx="12"/>
          </p:nvPr>
        </p:nvSpPr>
        <p:spPr/>
        <p:txBody>
          <a:bodyPr/>
          <a:lstStyle/>
          <a:p>
            <a:fld id="{68A8D22E-6BC5-9E47-900C-2BB94685D9F5}" type="slidenum">
              <a:rPr lang="en-US" smtClean="0"/>
              <a:pPr/>
              <a:t>7</a:t>
            </a:fld>
            <a:endParaRPr lang="en-US"/>
          </a:p>
        </p:txBody>
      </p:sp>
      <p:sp>
        <p:nvSpPr>
          <p:cNvPr id="9" name="Content Placeholder 8">
            <a:extLst>
              <a:ext uri="{FF2B5EF4-FFF2-40B4-BE49-F238E27FC236}">
                <a16:creationId xmlns:a16="http://schemas.microsoft.com/office/drawing/2014/main" id="{142A8DF1-1698-8070-BF16-DC81D8982398}"/>
              </a:ext>
            </a:extLst>
          </p:cNvPr>
          <p:cNvSpPr>
            <a:spLocks noGrp="1"/>
          </p:cNvSpPr>
          <p:nvPr>
            <p:ph idx="1"/>
          </p:nvPr>
        </p:nvSpPr>
        <p:spPr/>
        <p:txBody>
          <a:bodyPr vert="horz" lIns="91440" tIns="45720" rIns="91440" bIns="45720" rtlCol="0" anchor="t">
            <a:noAutofit/>
          </a:bodyPr>
          <a:lstStyle/>
          <a:p>
            <a:r>
              <a:rPr lang="en-US" sz="2400">
                <a:latin typeface="Aptos"/>
                <a:cs typeface="Arial"/>
              </a:rPr>
              <a:t>In order to ensure that the Individualized Education program includes English language and special education services necessary to receive a free and appropriate education, the Individualized Education Program </a:t>
            </a:r>
            <a:r>
              <a:rPr lang="en-US" sz="2400" b="1">
                <a:latin typeface="Aptos"/>
                <a:cs typeface="Arial"/>
              </a:rPr>
              <a:t>(IEP) team must consider the language needs of a child who is an English learner</a:t>
            </a:r>
            <a:r>
              <a:rPr lang="en-US" sz="2400">
                <a:latin typeface="Aptos"/>
                <a:cs typeface="Arial"/>
              </a:rPr>
              <a:t> </a:t>
            </a:r>
            <a:r>
              <a:rPr lang="en-US" sz="2400" b="1">
                <a:latin typeface="Aptos"/>
                <a:cs typeface="Arial"/>
              </a:rPr>
              <a:t>as those needs relate to the IEP </a:t>
            </a:r>
            <a:r>
              <a:rPr lang="en-US" sz="2400">
                <a:latin typeface="Aptos"/>
                <a:cs typeface="Arial"/>
              </a:rPr>
              <a:t>with the </a:t>
            </a:r>
            <a:r>
              <a:rPr lang="en-US" sz="2400" b="1">
                <a:latin typeface="Aptos"/>
                <a:cs typeface="Arial"/>
              </a:rPr>
              <a:t>participation of 1 or more individuals </a:t>
            </a:r>
            <a:r>
              <a:rPr lang="en-US" sz="2400">
                <a:latin typeface="Aptos"/>
                <a:cs typeface="Arial"/>
              </a:rPr>
              <a:t>with the following:</a:t>
            </a:r>
            <a:endParaRPr lang="en-US" sz="2400">
              <a:solidFill>
                <a:srgbClr val="000000"/>
              </a:solidFill>
              <a:latin typeface="Aptos"/>
              <a:cs typeface="Arial"/>
            </a:endParaRPr>
          </a:p>
          <a:p>
            <a:pPr lvl="1"/>
            <a:r>
              <a:rPr lang="en-US" sz="2000">
                <a:latin typeface="Aptos"/>
                <a:cs typeface="Arial"/>
              </a:rPr>
              <a:t>Requisite knowledge of the student’s language needs</a:t>
            </a:r>
            <a:endParaRPr lang="en-US" sz="2000">
              <a:solidFill>
                <a:srgbClr val="000000"/>
              </a:solidFill>
              <a:latin typeface="Aptos"/>
              <a:cs typeface="Arial"/>
            </a:endParaRPr>
          </a:p>
          <a:p>
            <a:pPr lvl="1"/>
            <a:r>
              <a:rPr lang="en-US" sz="2000">
                <a:latin typeface="Aptos"/>
                <a:cs typeface="Arial"/>
              </a:rPr>
              <a:t>Training and expertise in second language acquisition, and</a:t>
            </a:r>
            <a:endParaRPr lang="en-US" sz="2000">
              <a:solidFill>
                <a:srgbClr val="000000"/>
              </a:solidFill>
              <a:latin typeface="Aptos"/>
              <a:cs typeface="Arial"/>
            </a:endParaRPr>
          </a:p>
          <a:p>
            <a:pPr lvl="1"/>
            <a:r>
              <a:rPr lang="en-US" sz="2000">
                <a:latin typeface="Aptos"/>
                <a:cs typeface="Arial"/>
              </a:rPr>
              <a:t>An understanding of how to differentiate between the student’s limited English proficiency and the student’s disability. </a:t>
            </a:r>
            <a:endParaRPr lang="en-US" sz="2000">
              <a:solidFill>
                <a:srgbClr val="000000"/>
              </a:solidFill>
              <a:latin typeface="Aptos"/>
              <a:cs typeface="Arial"/>
            </a:endParaRPr>
          </a:p>
          <a:p>
            <a:r>
              <a:rPr lang="en-US" sz="2400">
                <a:latin typeface="Aptos"/>
                <a:cs typeface="Arial"/>
              </a:rPr>
              <a:t>To satisfy this participation requirement, such individual(s) </a:t>
            </a:r>
            <a:r>
              <a:rPr lang="en-US" sz="2400" b="1">
                <a:latin typeface="Aptos"/>
                <a:cs typeface="Arial"/>
              </a:rPr>
              <a:t>may participate in the IEP meeting by either attending the IEP team meeting </a:t>
            </a:r>
            <a:r>
              <a:rPr lang="en-US" sz="2400">
                <a:latin typeface="Aptos"/>
                <a:cs typeface="Arial"/>
              </a:rPr>
              <a:t>or by </a:t>
            </a:r>
            <a:r>
              <a:rPr lang="en-US" sz="2400" b="1">
                <a:latin typeface="Aptos"/>
                <a:cs typeface="Arial"/>
              </a:rPr>
              <a:t>submitting, in writing </a:t>
            </a:r>
            <a:r>
              <a:rPr lang="en-US" sz="2400">
                <a:latin typeface="Aptos"/>
                <a:cs typeface="Arial"/>
              </a:rPr>
              <a:t>to IEP team and parent or legal guardian</a:t>
            </a:r>
            <a:r>
              <a:rPr lang="en-US" sz="2400" b="1">
                <a:latin typeface="Aptos"/>
                <a:cs typeface="Arial"/>
              </a:rPr>
              <a:t>, input into the development of the IEP prior to the meeting. </a:t>
            </a:r>
            <a:endParaRPr lang="en-US" sz="2400" b="1">
              <a:solidFill>
                <a:srgbClr val="000000"/>
              </a:solidFill>
              <a:latin typeface="Aptos"/>
              <a:cs typeface="Arial"/>
            </a:endParaRPr>
          </a:p>
        </p:txBody>
      </p:sp>
    </p:spTree>
    <p:extLst>
      <p:ext uri="{BB962C8B-B14F-4D97-AF65-F5344CB8AC3E}">
        <p14:creationId xmlns:p14="http://schemas.microsoft.com/office/powerpoint/2010/main" val="47427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2919E-B4C7-586A-DC9F-90520207715C}"/>
              </a:ext>
            </a:extLst>
          </p:cNvPr>
          <p:cNvSpPr>
            <a:spLocks noGrp="1"/>
          </p:cNvSpPr>
          <p:nvPr>
            <p:ph type="title"/>
          </p:nvPr>
        </p:nvSpPr>
        <p:spPr/>
        <p:txBody>
          <a:bodyPr/>
          <a:lstStyle/>
          <a:p>
            <a:r>
              <a:rPr lang="en-US"/>
              <a:t>Grant Opportunity</a:t>
            </a:r>
          </a:p>
        </p:txBody>
      </p:sp>
      <p:sp>
        <p:nvSpPr>
          <p:cNvPr id="6" name="Content Placeholder 5">
            <a:extLst>
              <a:ext uri="{FF2B5EF4-FFF2-40B4-BE49-F238E27FC236}">
                <a16:creationId xmlns:a16="http://schemas.microsoft.com/office/drawing/2014/main" id="{3BCA93EC-E306-F88F-4DB9-7F9BD3927027}"/>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FY2026: </a:t>
            </a:r>
            <a:r>
              <a:rPr lang="en-US" u="sng">
                <a:latin typeface="Arial"/>
                <a:cs typeface="Arial"/>
              </a:rPr>
              <a:t>Support Implementing of Updated Regulations Regarding Time-Out Practices</a:t>
            </a:r>
          </a:p>
          <a:p>
            <a:r>
              <a:rPr lang="en-US">
                <a:latin typeface="Arial"/>
                <a:cs typeface="Arial"/>
              </a:rPr>
              <a:t>Support schools and districts in implementing updated Time-Out Regulations adopted by the Board (June 2025).</a:t>
            </a:r>
          </a:p>
          <a:p>
            <a:r>
              <a:rPr lang="en-US">
                <a:latin typeface="Arial"/>
                <a:cs typeface="Arial"/>
              </a:rPr>
              <a:t>Grant Highlights</a:t>
            </a:r>
          </a:p>
          <a:p>
            <a:pPr lvl="1"/>
            <a:r>
              <a:rPr lang="en-US">
                <a:latin typeface="Arial"/>
                <a:cs typeface="Arial"/>
              </a:rPr>
              <a:t>3 million</a:t>
            </a:r>
          </a:p>
          <a:p>
            <a:pPr lvl="1"/>
            <a:r>
              <a:rPr lang="en-US">
                <a:latin typeface="Arial"/>
                <a:cs typeface="Arial"/>
              </a:rPr>
              <a:t>Competitive grant program </a:t>
            </a:r>
            <a:endParaRPr lang="en-US"/>
          </a:p>
          <a:p>
            <a:pPr lvl="1"/>
            <a:r>
              <a:rPr lang="en-US">
                <a:latin typeface="Arial"/>
                <a:cs typeface="Arial"/>
              </a:rPr>
              <a:t>Resources for strategies, interventions, and supports</a:t>
            </a:r>
          </a:p>
          <a:p>
            <a:r>
              <a:rPr lang="en-US">
                <a:latin typeface="Arial"/>
                <a:cs typeface="Arial"/>
              </a:rPr>
              <a:t>Learn more &amp; apply: </a:t>
            </a:r>
            <a:r>
              <a:rPr lang="en-US">
                <a:latin typeface="Arial"/>
                <a:cs typeface="Arial"/>
                <a:hlinkClick r:id="rId3"/>
              </a:rPr>
              <a:t>https://www.doe.mass.edu/grants/2026/0213/</a:t>
            </a:r>
            <a:endParaRPr lang="en-US">
              <a:latin typeface="Arial"/>
              <a:cs typeface="Arial"/>
            </a:endParaRPr>
          </a:p>
        </p:txBody>
      </p:sp>
      <p:sp>
        <p:nvSpPr>
          <p:cNvPr id="4" name="Slide Number Placeholder 3">
            <a:extLst>
              <a:ext uri="{FF2B5EF4-FFF2-40B4-BE49-F238E27FC236}">
                <a16:creationId xmlns:a16="http://schemas.microsoft.com/office/drawing/2014/main" id="{B2005C32-FB53-9C19-93E4-9B9004717251}"/>
              </a:ext>
            </a:extLst>
          </p:cNvPr>
          <p:cNvSpPr>
            <a:spLocks noGrp="1"/>
          </p:cNvSpPr>
          <p:nvPr>
            <p:ph type="sldNum" sz="quarter" idx="12"/>
          </p:nvPr>
        </p:nvSpPr>
        <p:spPr/>
        <p:txBody>
          <a:bodyPr/>
          <a:lstStyle/>
          <a:p>
            <a:fld id="{68A8D22E-6BC5-9E47-900C-2BB94685D9F5}" type="slidenum">
              <a:rPr lang="en-US" dirty="0" smtClean="0"/>
              <a:t>8</a:t>
            </a:fld>
            <a:endParaRPr lang="en-US"/>
          </a:p>
        </p:txBody>
      </p:sp>
    </p:spTree>
    <p:extLst>
      <p:ext uri="{BB962C8B-B14F-4D97-AF65-F5344CB8AC3E}">
        <p14:creationId xmlns:p14="http://schemas.microsoft.com/office/powerpoint/2010/main" val="167918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3A8B6-323F-A099-E3C1-E043123228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E54D2C-6E36-DAFF-7C49-FF50BE6F82C2}"/>
              </a:ext>
            </a:extLst>
          </p:cNvPr>
          <p:cNvSpPr>
            <a:spLocks noGrp="1"/>
          </p:cNvSpPr>
          <p:nvPr>
            <p:ph type="title"/>
          </p:nvPr>
        </p:nvSpPr>
        <p:spPr>
          <a:xfrm>
            <a:off x="185879" y="2997316"/>
            <a:ext cx="12501663" cy="861002"/>
          </a:xfrm>
        </p:spPr>
        <p:txBody>
          <a:bodyPr>
            <a:normAutofit/>
          </a:bodyPr>
          <a:lstStyle/>
          <a:p>
            <a:r>
              <a:rPr lang="en-US" sz="3600">
                <a:latin typeface="Arial"/>
                <a:cs typeface="Arial"/>
              </a:rPr>
              <a:t>Professional Development and Technical Assistance</a:t>
            </a:r>
            <a:r>
              <a:rPr lang="en-US" sz="3600" b="0">
                <a:latin typeface="Arial"/>
                <a:cs typeface="Arial"/>
              </a:rPr>
              <a:t> </a:t>
            </a:r>
            <a:endParaRPr lang="en-US" sz="3600"/>
          </a:p>
        </p:txBody>
      </p:sp>
      <p:sp>
        <p:nvSpPr>
          <p:cNvPr id="2" name="Slide Number Placeholder 1">
            <a:extLst>
              <a:ext uri="{FF2B5EF4-FFF2-40B4-BE49-F238E27FC236}">
                <a16:creationId xmlns:a16="http://schemas.microsoft.com/office/drawing/2014/main" id="{789E409F-EF1F-BB02-FE5B-2170AC45F4FF}"/>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271308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464DB40EBCF4CAD3CE0AE1CB60F48" ma:contentTypeVersion="16" ma:contentTypeDescription="Create a new document." ma:contentTypeScope="" ma:versionID="e8542f4d4d9e2660e188f63a56e13fdd">
  <xsd:schema xmlns:xsd="http://www.w3.org/2001/XMLSchema" xmlns:xs="http://www.w3.org/2001/XMLSchema" xmlns:p="http://schemas.microsoft.com/office/2006/metadata/properties" xmlns:ns2="c8027b71-02cc-4dec-aaf7-185a8092092f" xmlns:ns3="0eb367d7-c08b-4e4b-8ed0-241863a9fc80" targetNamespace="http://schemas.microsoft.com/office/2006/metadata/properties" ma:root="true" ma:fieldsID="e24e47c5a5f2590cf611c638978c1173" ns2:_="" ns3:_="">
    <xsd:import namespace="c8027b71-02cc-4dec-aaf7-185a8092092f"/>
    <xsd:import namespace="0eb367d7-c08b-4e4b-8ed0-241863a9fc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Numberoffi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27b71-02cc-4dec-aaf7-185a809209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9e833fe-51fa-40be-a757-6a91a1505fb0}" ma:internalName="TaxCatchAll" ma:showField="CatchAllData" ma:web="c8027b71-02cc-4dec-aaf7-185a809209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367d7-c08b-4e4b-8ed0-241863a9fc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umberoffiles" ma:index="23" nillable="true" ma:displayName="Number of files" ma:format="Dropdown" ma:internalName="Numberoffiles"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027b71-02cc-4dec-aaf7-185a8092092f" xsi:nil="true"/>
    <lcf76f155ced4ddcb4097134ff3c332f xmlns="0eb367d7-c08b-4e4b-8ed0-241863a9fc80">
      <Terms xmlns="http://schemas.microsoft.com/office/infopath/2007/PartnerControls"/>
    </lcf76f155ced4ddcb4097134ff3c332f>
    <Numberoffiles xmlns="0eb367d7-c08b-4e4b-8ed0-241863a9fc80" xsi:nil="true"/>
  </documentManagement>
</p:properties>
</file>

<file path=customXml/itemProps1.xml><?xml version="1.0" encoding="utf-8"?>
<ds:datastoreItem xmlns:ds="http://schemas.openxmlformats.org/officeDocument/2006/customXml" ds:itemID="{3DB7EEE1-F635-41A2-A99B-80DB70B98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27b71-02cc-4dec-aaf7-185a8092092f"/>
    <ds:schemaRef ds:uri="0eb367d7-c08b-4e4b-8ed0-241863a9f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98D21F-1B6C-4306-9254-F6E9DAD8DCB1}">
  <ds:schemaRefs>
    <ds:schemaRef ds:uri="http://schemas.microsoft.com/sharepoint/v3/contenttype/forms"/>
  </ds:schemaRefs>
</ds:datastoreItem>
</file>

<file path=customXml/itemProps3.xml><?xml version="1.0" encoding="utf-8"?>
<ds:datastoreItem xmlns:ds="http://schemas.openxmlformats.org/officeDocument/2006/customXml" ds:itemID="{9D494D0F-5B2D-44F5-A6E4-06E511D698B6}">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0eb367d7-c08b-4e4b-8ed0-241863a9fc80"/>
    <ds:schemaRef ds:uri="c8027b71-02cc-4dec-aaf7-185a8092092f"/>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14</TotalTime>
  <Words>4850</Words>
  <Application>Microsoft Office PowerPoint</Application>
  <PresentationFormat>Widescreen</PresentationFormat>
  <Paragraphs>472</Paragraphs>
  <Slides>68</Slides>
  <Notes>13</Notes>
  <HiddenSlides>9</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68</vt:i4>
      </vt:variant>
    </vt:vector>
  </HeadingPairs>
  <TitlesOfParts>
    <vt:vector size="81" baseType="lpstr">
      <vt:lpstr>Segoe</vt:lpstr>
      <vt:lpstr>Segoe SemiBold</vt:lpstr>
      <vt:lpstr>Aptos</vt:lpstr>
      <vt:lpstr>Arial</vt:lpstr>
      <vt:lpstr>Arial Nova</vt:lpstr>
      <vt:lpstr>Calibri</vt:lpstr>
      <vt:lpstr>Courier New</vt:lpstr>
      <vt:lpstr>Segoe UI</vt:lpstr>
      <vt:lpstr>Segoe UI Semibold</vt:lpstr>
      <vt:lpstr>Times New Roman</vt:lpstr>
      <vt:lpstr>Wingdings</vt:lpstr>
      <vt:lpstr>Office Theme</vt:lpstr>
      <vt:lpstr>Office Theme</vt:lpstr>
      <vt:lpstr>Special Education Leaders' Meeting November 7, 2025</vt:lpstr>
      <vt:lpstr>Agenda</vt:lpstr>
      <vt:lpstr>Special Education Updates and Key Special Education Topics</vt:lpstr>
      <vt:lpstr>Updates from the National Level</vt:lpstr>
      <vt:lpstr>The IEP and Transition Planning</vt:lpstr>
      <vt:lpstr>Protect Education Equity Act</vt:lpstr>
      <vt:lpstr>Protect Education Equity Act </vt:lpstr>
      <vt:lpstr>Grant Opportunity</vt:lpstr>
      <vt:lpstr>Professional Development and Technical Assistance </vt:lpstr>
      <vt:lpstr>Special Education Year at a Glance</vt:lpstr>
      <vt:lpstr>Educator High Quality Professional Development (HQPD) </vt:lpstr>
      <vt:lpstr>How to access the DESE PD Page? </vt:lpstr>
      <vt:lpstr>New PD Webpage for Special Education </vt:lpstr>
      <vt:lpstr>Special Education PD Offers for 2025-2026 School Year- Coming soon </vt:lpstr>
      <vt:lpstr>Center for School and District Partnership; Office of Effective Partnerships &amp; Impact</vt:lpstr>
      <vt:lpstr>Other IDEA Funded Projects – Continued  </vt:lpstr>
      <vt:lpstr>Federation for Children with Special Needs Professional Development </vt:lpstr>
      <vt:lpstr>2025 Early Childhood Convenings</vt:lpstr>
      <vt:lpstr>Human-Centered Leadership Series</vt:lpstr>
      <vt:lpstr>COMING SOON: Two Exciting Opportunities to Strengthen Early Literacy  </vt:lpstr>
      <vt:lpstr>Office of Student Assessment </vt:lpstr>
      <vt:lpstr>Participation Cap for Alternate Assessment Based on Alternate Achievement Standards </vt:lpstr>
      <vt:lpstr>Why is there a 1% Cap on Alternate Assessment? </vt:lpstr>
      <vt:lpstr>Massachusetts’ Approved Waiver Requirements from USDE Requires this Training </vt:lpstr>
      <vt:lpstr>Updated Participation Criteria</vt:lpstr>
      <vt:lpstr>MCAS-Alt Eligibility: Meet the definition for Students with the Most Significant Cognitive Disabilities</vt:lpstr>
      <vt:lpstr>Alternate Assessment Participation Tool is a required document to be maintained by schools (SE 5).</vt:lpstr>
      <vt:lpstr>Flow chart to determine student eligibility</vt:lpstr>
      <vt:lpstr>A student should not take the MCAS-Alt based solely on…</vt:lpstr>
      <vt:lpstr>IDEA Fiscal</vt:lpstr>
      <vt:lpstr>Expired IDEA Part B Funds</vt:lpstr>
      <vt:lpstr>FY25 Financial End of Year Reports</vt:lpstr>
      <vt:lpstr>Child Count of Parentally-Placed Private and Home School Students</vt:lpstr>
      <vt:lpstr>Excess Cost Calculation &amp; Compliance Determination</vt:lpstr>
      <vt:lpstr>GEM$ Application Supplements </vt:lpstr>
      <vt:lpstr>IDEA Fiscal Virtual Community of Practice</vt:lpstr>
      <vt:lpstr> Overview of the Special Education Circuit Breaker Program</vt:lpstr>
      <vt:lpstr>Agenda </vt:lpstr>
      <vt:lpstr>Agenda  </vt:lpstr>
      <vt:lpstr>Circuit Breaker History</vt:lpstr>
      <vt:lpstr>Circuit Breaker Program Summary</vt:lpstr>
      <vt:lpstr>Reimbursement Calculation</vt:lpstr>
      <vt:lpstr>Agenda   </vt:lpstr>
      <vt:lpstr>Circuit Breaker Claiming</vt:lpstr>
      <vt:lpstr>Circuit Breaker Claiming Cycle</vt:lpstr>
      <vt:lpstr>Filing Claims</vt:lpstr>
      <vt:lpstr>Agenda    </vt:lpstr>
      <vt:lpstr>Circuit Breaker Cost Eligibility</vt:lpstr>
      <vt:lpstr>Eligible Out-of-District Costs   (1 of 2)</vt:lpstr>
      <vt:lpstr>Eligible Out-of-District Costs   (2 of 2)</vt:lpstr>
      <vt:lpstr>Eligible In-District Costs</vt:lpstr>
      <vt:lpstr>Agenda     </vt:lpstr>
      <vt:lpstr>Q.  What are the most common types of claims?</vt:lpstr>
      <vt:lpstr>Q.   How can I determine if in-district students qualify?</vt:lpstr>
      <vt:lpstr>Q.   Are charter schools eligible for Circuit Breaker reimbursement?</vt:lpstr>
      <vt:lpstr>Q.  Are any categories of students are reimbursed at greater than 75% over the claim threshold?</vt:lpstr>
      <vt:lpstr>Q.  How do you claim expenses that are impacted by settlement agreements?</vt:lpstr>
      <vt:lpstr>Q.  What is the most efficient way to claim transportation?</vt:lpstr>
      <vt:lpstr>Q.  Why are not all special education programs considered ‘approved programs,’ including some ESY programs at schools with other approved programs?</vt:lpstr>
      <vt:lpstr>Q.  How are rates determined for tuition at out-of-district private programs?</vt:lpstr>
      <vt:lpstr>Q.  How are rates determined for tuition at public collaborative programs?</vt:lpstr>
      <vt:lpstr>Q.  How long do we need to maintain circuit breaker records?</vt:lpstr>
      <vt:lpstr>Q.  Where can I find additional training for circuit breaker?</vt:lpstr>
      <vt:lpstr>Thank you!</vt:lpstr>
      <vt:lpstr>Resources</vt:lpstr>
      <vt:lpstr>Information for Special Education Leaders</vt:lpstr>
      <vt:lpstr>2025-2026 Meetings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November 7, 2025</dc:title>
  <dc:creator>DESE</dc:creator>
  <cp:lastModifiedBy>Zou, Dong (EOE)</cp:lastModifiedBy>
  <cp:revision>6</cp:revision>
  <dcterms:created xsi:type="dcterms:W3CDTF">2025-04-29T19:14:04Z</dcterms:created>
  <dcterms:modified xsi:type="dcterms:W3CDTF">2025-11-18T17:15:45Z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18 2025 12:00AM</vt:lpwstr>
  </property>
</Properties>
</file>