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 id="2147483648" r:id="rId5"/>
  </p:sldMasterIdLst>
  <p:notesMasterIdLst>
    <p:notesMasterId r:id="rId44"/>
  </p:notesMasterIdLst>
  <p:sldIdLst>
    <p:sldId id="256" r:id="rId6"/>
    <p:sldId id="257" r:id="rId7"/>
    <p:sldId id="337" r:id="rId8"/>
    <p:sldId id="336" r:id="rId9"/>
    <p:sldId id="338" r:id="rId10"/>
    <p:sldId id="352" r:id="rId11"/>
    <p:sldId id="4965" r:id="rId12"/>
    <p:sldId id="341" r:id="rId13"/>
    <p:sldId id="350" r:id="rId14"/>
    <p:sldId id="345" r:id="rId15"/>
    <p:sldId id="351" r:id="rId16"/>
    <p:sldId id="344" r:id="rId17"/>
    <p:sldId id="348" r:id="rId18"/>
    <p:sldId id="340" r:id="rId19"/>
    <p:sldId id="4963" r:id="rId20"/>
    <p:sldId id="4968" r:id="rId21"/>
    <p:sldId id="4977" r:id="rId22"/>
    <p:sldId id="284" r:id="rId23"/>
    <p:sldId id="2427" r:id="rId24"/>
    <p:sldId id="2442" r:id="rId25"/>
    <p:sldId id="4962" r:id="rId26"/>
    <p:sldId id="4966" r:id="rId27"/>
    <p:sldId id="4967" r:id="rId28"/>
    <p:sldId id="339" r:id="rId29"/>
    <p:sldId id="4970" r:id="rId30"/>
    <p:sldId id="4969" r:id="rId31"/>
    <p:sldId id="4971" r:id="rId32"/>
    <p:sldId id="4976" r:id="rId33"/>
    <p:sldId id="4972" r:id="rId34"/>
    <p:sldId id="4973" r:id="rId35"/>
    <p:sldId id="4974" r:id="rId36"/>
    <p:sldId id="4975" r:id="rId37"/>
    <p:sldId id="332" r:id="rId38"/>
    <p:sldId id="4964" r:id="rId39"/>
    <p:sldId id="4678" r:id="rId40"/>
    <p:sldId id="4882" r:id="rId41"/>
    <p:sldId id="271" r:id="rId42"/>
    <p:sldId id="497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412E00-88EA-0128-5970-55B523F4B181}" name="Roberts, Jannelle K. (DESE)" initials="R(" userId="S::jannelle.k.roberts@mass.gov::9334b947-3dcb-411a-8e7d-589c093a1d72" providerId="AD"/>
  <p188:author id="{7FD14806-901B-511F-B222-B84A12E5B7B8}" name="Alvarez, Iraida (DESE)" initials="A(" userId="S::iraida.j.alvarez@mass.gov::66b89c24-7507-40c7-9620-66ed0feaf784" providerId="AD"/>
  <p188:author id="{DC6CD306-81AD-BC7D-16A2-05D9847175B0}" name="Woo, Lauren (DESE)" initials="WL" userId="S::lauren.woo@mass.gov::891b1bf9-83ca-4481-960c-a0625b521a43" providerId="AD"/>
  <p188:author id="{5935AF0D-C88F-DA02-7455-3D6A66FFDC33}" name="Fitzgerald, Patrick G. (DESE)" initials="F(" userId="S::patrick.g.fitzgerald2@mass.gov::53b36a70-9b83-456d-ba86-31a4afdf464c" providerId="AD"/>
  <p188:author id="{506C5114-4767-AB2C-AF7C-7ECA68D17923}" name="Lam, Sylvia (DESE)" initials="LS" userId="S::sylvia.lam@mass.gov::83f1de5a-c1f2-4c73-aac0-c3cbffe80fda" providerId="AD"/>
  <p188:author id="{2469E821-F328-75A0-E3C5-2037EEE2F572}" name="Garell, Julie L. (DESE)" initials="G(" userId="S::julie.l.garell@mass.gov::ac148227-ae84-4e0c-b427-3b87ecb20e9a" providerId="AD"/>
  <p188:author id="{83BEC22F-BDF6-3543-E530-5D1AC0493320}" name="Porter, Leah (DESE)" initials="LP" userId="S::Leah.Porter@mass.gov::b9a54e66-c459-4d83-a5f0-741f32e5e48b" providerId="AD"/>
  <p188:author id="{DB95473E-3799-72CB-965F-9EB89B56FFF3}" name="Daigle, Martha (DESE)" initials="MD" userId="S::Martha.S.Daigle@mass.gov::30cc7468-3554-4040-b5ec-110ac3e947d8" providerId="AD"/>
  <p188:author id="{A5F34446-3393-BAE8-FB62-0AD708AA3B1A}" name="Camacho, Jamie L. (DESE)" initials="C(" userId="S::jamie.l.camacho@mass.gov::21f49f1e-e593-4860-b32e-bdd5656b5338" providerId="AD"/>
  <p188:author id="{3F602C5C-ED15-FC16-4B03-46E9ADDE3930}" name="Christo, Dimitri D. (DESE)" initials="CDD(" userId="S::dimitri.d.christo@mass.gov::f6874029-da51-4205-b36d-b8ddc7839279" providerId="AD"/>
  <p188:author id="{F0D0A25C-1152-AB87-4A03-191442AE67D4}" name="Daigle, Martha (DESE)" initials="DM" userId="S::martha.s.daigle@mass.gov::30cc7468-3554-4040-b5ec-110ac3e947d8" providerId="AD"/>
  <p188:author id="{9073805F-FBDA-A7B5-E1AA-1EF058F02B67}" name="Alvarez, Iraida (DESE)" initials="" userId="S::Iraida.J.Alvarez@mass.gov::66b89c24-7507-40c7-9620-66ed0feaf784" providerId="AD"/>
  <p188:author id="{7961FF5F-6533-BF5A-5B4D-A8A6AEABBD13}" name="Cruz, Jenny (DESE)" initials="CJ" userId="S::jenny.cruz@mass.gov::9acc5e5d-1e16-45d5-8416-f07c61d324d0" providerId="AD"/>
  <p188:author id="{41499271-2D33-ED90-2441-AF2210F20A6F}" name="Rastogi-Kelly, Vandana (DESE)" initials="VR" userId="S::Vandana.R.Rastogi-Kelly@mass.gov::04ea3925-efd3-4cb6-91ff-2bb834262727" providerId="AD"/>
  <p188:author id="{34E2AC71-14A6-BAF0-FE8D-5B7FC4B39284}" name="Camacho, Jamie L. (DESE)" initials="JC" userId="S::Jamie.L.Camacho@mass.gov::21f49f1e-e593-4860-b32e-bdd5656b5338" providerId="AD"/>
  <p188:author id="{AF2D2488-6CA3-B0C3-19DD-3D4B1279191F}" name="Roberts, Jannelle K. (DESE)" initials="JR" userId="S::Jannelle.K.Roberts@mass.gov::9334b947-3dcb-411a-8e7d-589c093a1d72" providerId="AD"/>
  <p188:author id="{4ED8E198-FC13-D569-2669-37EBEC834A14}" name="Tobey, Gregory (DESE)" initials="GT" userId="S::Gregory.Tobey@mass.gov::12968eda-ee05-4bb6-837b-2d6d4faa13b6" providerId="AD"/>
  <p188:author id="{B4302DD3-C067-C527-1F77-FA0DEC25B9EC}" name="Fernandes, Darcy (DESE)" initials="FD" userId="S::darcy.fernandes@mass.gov::f962ddf1-44f0-4f03-86c0-ea3753dd3928" providerId="AD"/>
  <p188:author id="{9CA43CE2-546B-A27E-FF66-ADBBE95484C9}" name="Sahni, Amrita D. (DESE)" initials="AS" userId="S::Amrita.D.Sahni@mass.gov::6313d7e8-2463-49dd-9257-e9ab299d51d0" providerId="AD"/>
  <p188:author id="{29FDBAE2-41D5-162A-6036-D4D0D463F883}" name="Wakelin, Johanna (DESE)" initials="JW" userId="S::Johanna.Wakelin@mass.gov::861700f2-2647-4c79-b4e9-5d2ae7c7128a" providerId="AD"/>
  <p188:author id="{656499E3-BA4D-B45B-EBEF-002C4371244D}" name="Fitzgerald, Patrick G. (DESE)" initials="FPG(" userId="S::Patrick.G.Fitzgerald2@mass.gov::53b36a70-9b83-456d-ba86-31a4afdf464c" providerId="AD"/>
  <p188:author id="{D712D5F1-D7D0-116B-2AA6-7E715D51F49F}" name="Liti, Zhaneta (DESE)" initials="LZ" userId="S::zhaneta.liti@mass.gov::30377802-b61a-44ea-81ee-94ffda71586c" providerId="AD"/>
  <p188:author id="{6ABF01F9-5982-37E0-2D93-4071B6BB4D63}" name="LoDuca-Towne, Kelsey (DESE)" initials="KL" userId="S::kelsey.loduca-towne@mass.gov::f03be8ce-807a-4f33-8b2e-6128f35343e9" providerId="AD"/>
  <p188:author id="{4F08D7FB-1392-BA33-72FA-90F2B7A61763}" name="Mao, Yu-Ping (DESE)" initials="MY" userId="S::yu-ping.mao@mass.gov::8534b1b7-a0d5-4f47-86c1-c5d493c164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782"/>
    <a:srgbClr val="347AB6"/>
    <a:srgbClr val="FFB8B8"/>
    <a:srgbClr val="B1DCF0"/>
    <a:srgbClr val="EFBC49"/>
    <a:srgbClr val="B5DFF3"/>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2" autoAdjust="0"/>
    <p:restoredTop sz="94660"/>
  </p:normalViewPr>
  <p:slideViewPr>
    <p:cSldViewPr snapToGrid="0">
      <p:cViewPr varScale="1">
        <p:scale>
          <a:sx n="95" d="100"/>
          <a:sy n="95" d="100"/>
        </p:scale>
        <p:origin x="10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afin, Bob (DESE)" userId="25a69306-b138-4eaf-8c82-7191c527c81b" providerId="ADAL" clId="{D557DA3A-8AC1-469E-9BD1-907586E06759}"/>
    <pc:docChg chg="custSel modSld">
      <pc:chgData name="Hanafin, Bob (DESE)" userId="25a69306-b138-4eaf-8c82-7191c527c81b" providerId="ADAL" clId="{D557DA3A-8AC1-469E-9BD1-907586E06759}" dt="2025-12-12T16:45:47.502" v="16" actId="5793"/>
      <pc:docMkLst>
        <pc:docMk/>
      </pc:docMkLst>
      <pc:sldChg chg="modNotesTx">
        <pc:chgData name="Hanafin, Bob (DESE)" userId="25a69306-b138-4eaf-8c82-7191c527c81b" providerId="ADAL" clId="{D557DA3A-8AC1-469E-9BD1-907586E06759}" dt="2025-12-12T16:45:47.502" v="16" actId="5793"/>
        <pc:sldMkLst>
          <pc:docMk/>
          <pc:sldMk cId="2636106827" sldId="256"/>
        </pc:sldMkLst>
      </pc:sldChg>
      <pc:sldChg chg="modNotesTx">
        <pc:chgData name="Hanafin, Bob (DESE)" userId="25a69306-b138-4eaf-8c82-7191c527c81b" providerId="ADAL" clId="{D557DA3A-8AC1-469E-9BD1-907586E06759}" dt="2025-12-12T16:45:39.357" v="12" actId="20577"/>
        <pc:sldMkLst>
          <pc:docMk/>
          <pc:sldMk cId="1916720448" sldId="3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rldefense.com/v3/__https:/anlar.zoom.us/meeting/register/l6dR7rkySxGDC4Xp4w0ASQ*/registration__;Iw!!CPANwP4y!RiAkTGNxiYz9xTYXN25-gTqyWxBK4V_CdCvE9BecEGYLuQ43HeLGvEOpGuaG031LZ4eQwapJqxZbQSNj8Dgll5HSsDay$"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urldefense.com/v3/__https:/anlar.zoom.us/meeting/register/DNeZ8pC6QGaPwPJ3pCuQ2Q*/registration__;Iw!!CPANwP4y!RiAkTGNxiYz9xTYXN25-gTqyWxBK4V_CdCvE9BecEGYLuQ43HeLGvEOpGuaG031LZ4eQwapJqxZbQSNj8Dgll1e-5laE$" TargetMode="External"/><Relationship Id="rId4" Type="http://schemas.openxmlformats.org/officeDocument/2006/relationships/hyperlink" Target="https://urldefense.com/v3/__https:/anlar.zoom.us/meeting/register/BuQPzw_GTomvs1edAsBR7g*/registration__;Iw!!CPANwP4y!RiAkTGNxiYz9xTYXN25-gTqyWxBK4V_CdCvE9BecEGYLuQ43HeLGvEOpGuaG031LZ4eQwapJqxZbQSNj8DgllxkZhCY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B0453-AB24-5206-CE30-E5F7246DE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A209-D53A-8034-2E3D-E16CEA242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5F461-9A14-F7A1-57D6-B2AC79C7A9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4AA63E-511C-88B7-AF29-411E2646AC66}"/>
              </a:ext>
            </a:extLst>
          </p:cNvPr>
          <p:cNvSpPr>
            <a:spLocks noGrp="1"/>
          </p:cNvSpPr>
          <p:nvPr>
            <p:ph type="sldNum" sz="quarter" idx="5"/>
          </p:nvPr>
        </p:nvSpPr>
        <p:spPr/>
        <p:txBody>
          <a:bodyPr/>
          <a:lstStyle/>
          <a:p>
            <a:fld id="{9B6DB38A-5D4A-D140-AE31-7200571C691E}" type="slidenum">
              <a:rPr lang="en-US" smtClean="0"/>
              <a:t>25</a:t>
            </a:fld>
            <a:endParaRPr lang="en-US"/>
          </a:p>
        </p:txBody>
      </p:sp>
    </p:spTree>
    <p:extLst>
      <p:ext uri="{BB962C8B-B14F-4D97-AF65-F5344CB8AC3E}">
        <p14:creationId xmlns:p14="http://schemas.microsoft.com/office/powerpoint/2010/main" val="3232345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33</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35</a:t>
            </a:fld>
            <a:endParaRPr lang="en-US"/>
          </a:p>
        </p:txBody>
      </p:sp>
    </p:spTree>
    <p:extLst>
      <p:ext uri="{BB962C8B-B14F-4D97-AF65-F5344CB8AC3E}">
        <p14:creationId xmlns:p14="http://schemas.microsoft.com/office/powerpoint/2010/main" val="3411455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38</a:t>
            </a:fld>
            <a:endParaRPr lang="en-US"/>
          </a:p>
        </p:txBody>
      </p:sp>
    </p:spTree>
    <p:extLst>
      <p:ext uri="{BB962C8B-B14F-4D97-AF65-F5344CB8AC3E}">
        <p14:creationId xmlns:p14="http://schemas.microsoft.com/office/powerpoint/2010/main" val="167849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27" y="8684926"/>
            <a:ext cx="2972421" cy="457513"/>
          </a:xfrm>
          <a:prstGeom prst="rect">
            <a:avLst/>
          </a:prstGeom>
          <a:ln/>
        </p:spPr>
        <p:txBody>
          <a:bodyPr lIns="89730" tIns="44865" rIns="89730" bIns="44865"/>
          <a:lstStyle/>
          <a:p>
            <a:fld id="{C32142A1-88BA-43C3-B818-C689119F129A}" type="slidenum">
              <a:rPr lang="en-US" altLang="en-US">
                <a:solidFill>
                  <a:prstClr val="black"/>
                </a:solidFill>
              </a:rPr>
              <a:pPr/>
              <a:t>3</a:t>
            </a:fld>
            <a:endParaRPr lang="en-US" altLang="en-US">
              <a:solidFill>
                <a:prstClr val="black"/>
              </a:solidFill>
            </a:endParaRPr>
          </a:p>
        </p:txBody>
      </p:sp>
      <p:sp>
        <p:nvSpPr>
          <p:cNvPr id="3655682" name="Rectangle 2"/>
          <p:cNvSpPr>
            <a:spLocks noGrp="1" noRot="1" noChangeAspect="1" noChangeArrowheads="1" noTextEdit="1"/>
          </p:cNvSpPr>
          <p:nvPr>
            <p:ph type="sldImg"/>
          </p:nvPr>
        </p:nvSpPr>
        <p:spPr>
          <a:xfrm>
            <a:off x="381000" y="685800"/>
            <a:ext cx="6096000" cy="3429000"/>
          </a:xfrm>
          <a:ln/>
        </p:spPr>
      </p:sp>
      <p:sp>
        <p:nvSpPr>
          <p:cNvPr id="3655683" name="Rectangle 3"/>
          <p:cNvSpPr>
            <a:spLocks noGrp="1" noChangeArrowheads="1"/>
          </p:cNvSpPr>
          <p:nvPr>
            <p:ph type="body" idx="1"/>
          </p:nvPr>
        </p:nvSpPr>
        <p:spPr/>
        <p:txBody>
          <a:bodyPr/>
          <a:lstStyle/>
          <a:p>
            <a:endParaRPr lang="en-US"/>
          </a:p>
          <a:p>
            <a:br>
              <a:rPr lang="en-US"/>
            </a:b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027" y="8684926"/>
            <a:ext cx="2972421" cy="457513"/>
          </a:xfrm>
          <a:prstGeom prst="rect">
            <a:avLst/>
          </a:prstGeom>
          <a:ln/>
        </p:spPr>
        <p:txBody>
          <a:bodyPr lIns="89730" tIns="44865" rIns="89730" bIns="44865"/>
          <a:lstStyle/>
          <a:p>
            <a:fld id="{EAF6AD29-8C7D-4E78-B701-00AA30479901}" type="slidenum">
              <a:rPr lang="en-US" altLang="en-US">
                <a:solidFill>
                  <a:prstClr val="black"/>
                </a:solidFill>
              </a:rPr>
              <a:pPr/>
              <a:t>4</a:t>
            </a:fld>
            <a:endParaRPr lang="en-US" altLang="en-US">
              <a:solidFill>
                <a:prstClr val="black"/>
              </a:solidFill>
            </a:endParaRPr>
          </a:p>
        </p:txBody>
      </p:sp>
      <p:sp>
        <p:nvSpPr>
          <p:cNvPr id="3656706" name="Rectangle 2"/>
          <p:cNvSpPr>
            <a:spLocks noGrp="1" noRot="1" noChangeAspect="1" noChangeArrowheads="1" noTextEdit="1"/>
          </p:cNvSpPr>
          <p:nvPr>
            <p:ph type="sldImg"/>
          </p:nvPr>
        </p:nvSpPr>
        <p:spPr>
          <a:xfrm>
            <a:off x="381000" y="685800"/>
            <a:ext cx="6096000" cy="3429000"/>
          </a:xfrm>
          <a:ln/>
        </p:spPr>
      </p:sp>
      <p:sp>
        <p:nvSpPr>
          <p:cNvPr id="3656707" name="Rectangle 3"/>
          <p:cNvSpPr>
            <a:spLocks noGrp="1" noChangeArrowheads="1"/>
          </p:cNvSpPr>
          <p:nvPr>
            <p:ph type="body" idx="1"/>
          </p:nvPr>
        </p:nvSpPr>
        <p:spPr/>
        <p:txBody>
          <a:bodyPr/>
          <a:lstStyle/>
          <a:p>
            <a:pPr>
              <a:buFontTx/>
              <a:buChar cha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9B6DB38A-5D4A-D140-AE31-7200571C691E}" type="slidenum">
              <a:rPr lang="en-US" smtClean="0"/>
              <a:t>9</a:t>
            </a:fld>
            <a:endParaRPr lang="en-US"/>
          </a:p>
        </p:txBody>
      </p:sp>
    </p:spTree>
    <p:extLst>
      <p:ext uri="{BB962C8B-B14F-4D97-AF65-F5344CB8AC3E}">
        <p14:creationId xmlns:p14="http://schemas.microsoft.com/office/powerpoint/2010/main" val="367402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77C5-3B52-7BAE-439F-9491BE4F1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8A79E-9ABF-A6E0-DACE-55525FD5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B8A55-D61F-0683-2E98-D924C3ED18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32FDB6-1D76-DC28-E47C-E7F65B1F0B1F}"/>
              </a:ext>
            </a:extLst>
          </p:cNvPr>
          <p:cNvSpPr>
            <a:spLocks noGrp="1"/>
          </p:cNvSpPr>
          <p:nvPr>
            <p:ph type="sldNum" sz="quarter" idx="5"/>
          </p:nvPr>
        </p:nvSpPr>
        <p:spPr/>
        <p:txBody>
          <a:bodyPr/>
          <a:lstStyle/>
          <a:p>
            <a:fld id="{9B6DB38A-5D4A-D140-AE31-7200571C691E}" type="slidenum">
              <a:rPr lang="en-US" smtClean="0"/>
              <a:t>14</a:t>
            </a:fld>
            <a:endParaRPr lang="en-US"/>
          </a:p>
        </p:txBody>
      </p:sp>
    </p:spTree>
    <p:extLst>
      <p:ext uri="{BB962C8B-B14F-4D97-AF65-F5344CB8AC3E}">
        <p14:creationId xmlns:p14="http://schemas.microsoft.com/office/powerpoint/2010/main" val="174523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632451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the projects through the </a:t>
            </a:r>
            <a:r>
              <a:rPr lang="en-US" b="1"/>
              <a:t>Center for School and District Partnership; Office of Effective Partnerships &amp; Impact</a:t>
            </a: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221243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342513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242424"/>
                </a:solidFill>
                <a:hlinkClick r:id="rId3"/>
              </a:rPr>
              <a:t>Register for October 15</a:t>
            </a:r>
            <a:r>
              <a:rPr lang="en-US"/>
              <a:t> | 11:30 AM – 1:00 PM ET </a:t>
            </a:r>
          </a:p>
          <a:p>
            <a:r>
              <a:rPr lang="en-US">
                <a:solidFill>
                  <a:srgbClr val="242424"/>
                </a:solidFill>
                <a:hlinkClick r:id="rId4"/>
              </a:rPr>
              <a:t>Register for January 22</a:t>
            </a:r>
            <a:r>
              <a:rPr lang="en-US"/>
              <a:t> | 10:00 AM – 11:30 AM ET</a:t>
            </a:r>
          </a:p>
          <a:p>
            <a:r>
              <a:rPr lang="en-US">
                <a:hlinkClick r:id="rId5"/>
              </a:rPr>
              <a:t>Register for March 25</a:t>
            </a:r>
            <a:r>
              <a:rPr lang="en-US"/>
              <a:t> | 1:00 PM – 2:30 PM ET</a:t>
            </a:r>
          </a:p>
        </p:txBody>
      </p:sp>
      <p:sp>
        <p:nvSpPr>
          <p:cNvPr id="4" name="Slide Number Placeholder 3"/>
          <p:cNvSpPr>
            <a:spLocks noGrp="1"/>
          </p:cNvSpPr>
          <p:nvPr>
            <p:ph type="sldNum" sz="quarter" idx="5"/>
          </p:nvPr>
        </p:nvSpPr>
        <p:spPr/>
        <p:txBody>
          <a:bodyPr/>
          <a:lstStyle/>
          <a:p>
            <a:fld id="{9B6DB38A-5D4A-D140-AE31-7200571C691E}" type="slidenum">
              <a:rPr lang="en-US" smtClean="0"/>
              <a:t>24</a:t>
            </a:fld>
            <a:endParaRPr lang="en-US"/>
          </a:p>
        </p:txBody>
      </p:sp>
    </p:spTree>
    <p:extLst>
      <p:ext uri="{BB962C8B-B14F-4D97-AF65-F5344CB8AC3E}">
        <p14:creationId xmlns:p14="http://schemas.microsoft.com/office/powerpoint/2010/main" val="3910646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40120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A2718-6579-AE77-F376-F88D92611416}"/>
              </a:ext>
            </a:extLst>
          </p:cNvPr>
          <p:cNvSpPr>
            <a:spLocks noGrp="1"/>
          </p:cNvSpPr>
          <p:nvPr>
            <p:ph type="dt" sz="half" idx="10"/>
          </p:nvPr>
        </p:nvSpPr>
        <p:spPr/>
        <p:txBody>
          <a:bodyPr/>
          <a:lstStyle/>
          <a:p>
            <a:fld id="{1723A636-F4B0-4CF9-BD6A-2083EF3DE099}" type="datetimeFigureOut">
              <a:rPr lang="en-US" smtClean="0"/>
              <a:t>12/15/2025</a:t>
            </a:fld>
            <a:endParaRPr lang="en-US"/>
          </a:p>
        </p:txBody>
      </p:sp>
      <p:sp>
        <p:nvSpPr>
          <p:cNvPr id="3" name="Footer Placeholder 2">
            <a:extLst>
              <a:ext uri="{FF2B5EF4-FFF2-40B4-BE49-F238E27FC236}">
                <a16:creationId xmlns:a16="http://schemas.microsoft.com/office/drawing/2014/main" id="{AEDFB1FF-7B25-C7E3-58B7-5A903BD31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3134BB-E1CE-5649-B4DB-A073C9127CB4}"/>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10768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B4EF-879F-C516-0623-5EC163B287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96CD6-2F8B-C57A-689C-0E49F90DEA75}"/>
              </a:ext>
            </a:extLst>
          </p:cNvPr>
          <p:cNvSpPr>
            <a:spLocks noGrp="1"/>
          </p:cNvSpPr>
          <p:nvPr>
            <p:ph type="dt" sz="half" idx="10"/>
          </p:nvPr>
        </p:nvSpPr>
        <p:spPr/>
        <p:txBody>
          <a:bodyPr/>
          <a:lstStyle/>
          <a:p>
            <a:fld id="{1723A636-F4B0-4CF9-BD6A-2083EF3DE099}" type="datetimeFigureOut">
              <a:rPr lang="en-US" smtClean="0"/>
              <a:t>12/15/2025</a:t>
            </a:fld>
            <a:endParaRPr lang="en-US"/>
          </a:p>
        </p:txBody>
      </p:sp>
      <p:sp>
        <p:nvSpPr>
          <p:cNvPr id="4" name="Footer Placeholder 3">
            <a:extLst>
              <a:ext uri="{FF2B5EF4-FFF2-40B4-BE49-F238E27FC236}">
                <a16:creationId xmlns:a16="http://schemas.microsoft.com/office/drawing/2014/main" id="{D73FBEB5-5653-F2A3-0E81-216A716A2C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6D90EF-BCCC-4358-1874-632DE2D16397}"/>
              </a:ext>
            </a:extLst>
          </p:cNvPr>
          <p:cNvSpPr>
            <a:spLocks noGrp="1"/>
          </p:cNvSpPr>
          <p:nvPr>
            <p:ph type="sldNum" sz="quarter" idx="12"/>
          </p:nvPr>
        </p:nvSpPr>
        <p:spPr/>
        <p:txBody>
          <a:bodyPr/>
          <a:lstStyle/>
          <a:p>
            <a:fld id="{A64628F8-2EF5-4192-ADCC-E9C19DF42FAD}" type="slidenum">
              <a:rPr lang="en-US" smtClean="0"/>
              <a:t>‹#›</a:t>
            </a:fld>
            <a:endParaRPr lang="en-US"/>
          </a:p>
        </p:txBody>
      </p:sp>
    </p:spTree>
    <p:extLst>
      <p:ext uri="{BB962C8B-B14F-4D97-AF65-F5344CB8AC3E}">
        <p14:creationId xmlns:p14="http://schemas.microsoft.com/office/powerpoint/2010/main" val="29622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0305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200002" name="Picture 2" descr="Picture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517" y="-6350"/>
            <a:ext cx="12251268" cy="6864350"/>
          </a:xfrm>
          <a:prstGeom prst="rect">
            <a:avLst/>
          </a:prstGeom>
          <a:noFill/>
          <a:extLst>
            <a:ext uri="{909E8E84-426E-40DD-AFC4-6F175D3DCCD1}">
              <a14:hiddenFill xmlns:a14="http://schemas.microsoft.com/office/drawing/2010/main">
                <a:solidFill>
                  <a:srgbClr val="FFFFFF"/>
                </a:solidFill>
              </a14:hiddenFill>
            </a:ext>
          </a:extLst>
        </p:spPr>
      </p:pic>
      <p:sp>
        <p:nvSpPr>
          <p:cNvPr id="3200003" name="Rectangle 3"/>
          <p:cNvSpPr>
            <a:spLocks noGrp="1" noChangeArrowheads="1"/>
          </p:cNvSpPr>
          <p:nvPr>
            <p:ph type="subTitle" sz="quarter" idx="1"/>
          </p:nvPr>
        </p:nvSpPr>
        <p:spPr>
          <a:xfrm>
            <a:off x="5689600" y="3124200"/>
            <a:ext cx="6223000" cy="2139950"/>
          </a:xfrm>
        </p:spPr>
        <p:txBody>
          <a:bodyPr lIns="91440" tIns="45720" rIns="91440" bIns="45720"/>
          <a:lstStyle>
            <a:lvl1pPr marL="0" indent="0" algn="r">
              <a:defRPr sz="2800">
                <a:solidFill>
                  <a:srgbClr val="003366"/>
                </a:solidFill>
              </a:defRPr>
            </a:lvl1pPr>
            <a:lvl2pPr lvl="1" algn="r">
              <a:defRPr sz="2000">
                <a:solidFill>
                  <a:schemeClr val="tx2"/>
                </a:solidFill>
              </a:defRPr>
            </a:lvl2pPr>
            <a:lvl3pPr lvl="2" algn="r">
              <a:defRPr sz="2000">
                <a:solidFill>
                  <a:schemeClr val="tx2"/>
                </a:solidFill>
              </a:defRPr>
            </a:lvl3pPr>
          </a:lstStyle>
          <a:p>
            <a:pPr lvl="0"/>
            <a:r>
              <a:rPr lang="en-US" noProof="0"/>
              <a:t>Click to edit Master subtitle style</a:t>
            </a:r>
          </a:p>
          <a:p>
            <a:pPr lvl="1"/>
            <a:r>
              <a:rPr lang="en-US" noProof="0"/>
              <a:t>Second level</a:t>
            </a:r>
          </a:p>
          <a:p>
            <a:pPr lvl="2"/>
            <a:r>
              <a:rPr lang="en-US" noProof="0"/>
              <a:t>Third level</a:t>
            </a:r>
          </a:p>
        </p:txBody>
      </p:sp>
      <p:sp>
        <p:nvSpPr>
          <p:cNvPr id="3200006" name="Rectangle 6"/>
          <p:cNvSpPr>
            <a:spLocks noChangeArrowheads="1"/>
          </p:cNvSpPr>
          <p:nvPr userDrawn="1"/>
        </p:nvSpPr>
        <p:spPr bwMode="white">
          <a:xfrm>
            <a:off x="203200" y="1143000"/>
            <a:ext cx="5994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eaLnBrk="0" hangingPunct="0">
              <a:spcBef>
                <a:spcPct val="20000"/>
              </a:spcBef>
              <a:tabLst>
                <a:tab pos="915988" algn="l"/>
              </a:tabLst>
            </a:pPr>
            <a:r>
              <a:rPr lang="en-US" altLang="en-US" sz="2800" b="1">
                <a:solidFill>
                  <a:srgbClr val="F8F8F8"/>
                </a:solidFill>
                <a:cs typeface="+mn-cs"/>
              </a:rPr>
              <a:t>Commonwealth of Massachusetts</a:t>
            </a:r>
            <a:br>
              <a:rPr lang="en-US" altLang="en-US" sz="2800" b="1">
                <a:solidFill>
                  <a:srgbClr val="F8F8F8"/>
                </a:solidFill>
                <a:cs typeface="+mn-cs"/>
              </a:rPr>
            </a:br>
            <a:r>
              <a:rPr lang="en-US" altLang="en-US" sz="1900" b="1">
                <a:solidFill>
                  <a:srgbClr val="F8F8F8"/>
                </a:solidFill>
                <a:cs typeface="+mn-cs"/>
              </a:rPr>
              <a:t>Executive Office of Health and Human Services</a:t>
            </a:r>
            <a:br>
              <a:rPr lang="en-US" altLang="en-US" sz="1900" b="1">
                <a:solidFill>
                  <a:srgbClr val="F8F8F8"/>
                </a:solidFill>
                <a:cs typeface="+mn-cs"/>
              </a:rPr>
            </a:br>
            <a:br>
              <a:rPr lang="en-US" altLang="en-US" sz="1900" b="1">
                <a:solidFill>
                  <a:srgbClr val="F8F8F8"/>
                </a:solidFill>
                <a:cs typeface="+mn-cs"/>
              </a:rPr>
            </a:br>
            <a:endParaRPr lang="en-US" sz="2800" b="1">
              <a:solidFill>
                <a:srgbClr val="F8F8F8"/>
              </a:solidFill>
              <a:cs typeface="+mn-cs"/>
            </a:endParaRPr>
          </a:p>
        </p:txBody>
      </p:sp>
      <p:pic>
        <p:nvPicPr>
          <p:cNvPr id="6" name="Picture 5"/>
          <p:cNvPicPr>
            <a:picLocks noChangeAspect="1"/>
          </p:cNvPicPr>
          <p:nvPr userDrawn="1"/>
        </p:nvPicPr>
        <p:blipFill>
          <a:blip r:embed="rId3"/>
          <a:stretch>
            <a:fillRect/>
          </a:stretch>
        </p:blipFill>
        <p:spPr>
          <a:xfrm>
            <a:off x="9586607" y="457200"/>
            <a:ext cx="2579307" cy="1934480"/>
          </a:xfrm>
          <a:prstGeom prst="rect">
            <a:avLst/>
          </a:prstGeom>
        </p:spPr>
      </p:pic>
    </p:spTree>
    <p:extLst>
      <p:ext uri="{BB962C8B-B14F-4D97-AF65-F5344CB8AC3E}">
        <p14:creationId xmlns:p14="http://schemas.microsoft.com/office/powerpoint/2010/main" val="94145799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
        <p:cNvGrpSpPr/>
        <p:nvPr/>
      </p:nvGrpSpPr>
      <p:grpSpPr>
        <a:xfrm>
          <a:off x="0" y="0"/>
          <a:ext cx="0" cy="0"/>
          <a:chOff x="0" y="0"/>
          <a:chExt cx="0" cy="0"/>
        </a:xfrm>
      </p:grpSpPr>
      <p:pic>
        <p:nvPicPr>
          <p:cNvPr id="17" name="Google Shape;17;p9" descr="A picture containing person, child, little, indoor&#10;&#10;Description automatically generated"/>
          <p:cNvPicPr preferRelativeResize="0"/>
          <p:nvPr/>
        </p:nvPicPr>
        <p:blipFill rotWithShape="1">
          <a:blip r:embed="rId2">
            <a:alphaModFix/>
          </a:blip>
          <a:srcRect b="-1"/>
          <a:stretch/>
        </p:blipFill>
        <p:spPr>
          <a:xfrm flipH="1">
            <a:off x="-2" y="0"/>
            <a:ext cx="12191999" cy="6857999"/>
          </a:xfrm>
          <a:prstGeom prst="rect">
            <a:avLst/>
          </a:prstGeom>
          <a:noFill/>
          <a:ln>
            <a:noFill/>
          </a:ln>
        </p:spPr>
      </p:pic>
      <p:sp>
        <p:nvSpPr>
          <p:cNvPr id="18" name="Google Shape;18;p9"/>
          <p:cNvSpPr/>
          <p:nvPr/>
        </p:nvSpPr>
        <p:spPr>
          <a:xfrm rot="-5400000" flipH="1">
            <a:off x="-339096" y="680753"/>
            <a:ext cx="6134450" cy="5456258"/>
          </a:xfrm>
          <a:prstGeom prst="round2SameRect">
            <a:avLst>
              <a:gd name="adj1" fmla="val 0"/>
              <a:gd name="adj2" fmla="val 4991"/>
            </a:avLst>
          </a:prstGeom>
          <a:solidFill>
            <a:srgbClr val="1D4882">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9"/>
          <p:cNvSpPr txBox="1">
            <a:spLocks noGrp="1"/>
          </p:cNvSpPr>
          <p:nvPr>
            <p:ph type="title"/>
          </p:nvPr>
        </p:nvSpPr>
        <p:spPr>
          <a:xfrm>
            <a:off x="266282" y="542610"/>
            <a:ext cx="4908619" cy="29743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266282" y="3840476"/>
            <a:ext cx="4908619" cy="23666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21" name="Google Shape;21;p9"/>
          <p:cNvCxnSpPr/>
          <p:nvPr/>
        </p:nvCxnSpPr>
        <p:spPr>
          <a:xfrm>
            <a:off x="266282" y="3679116"/>
            <a:ext cx="4908619" cy="0"/>
          </a:xfrm>
          <a:prstGeom prst="straightConnector1">
            <a:avLst/>
          </a:prstGeom>
          <a:noFill/>
          <a:ln w="19050" cap="flat" cmpd="sng">
            <a:solidFill>
              <a:srgbClr val="F2BF4C"/>
            </a:solidFill>
            <a:prstDash val="solid"/>
            <a:miter lim="800000"/>
            <a:headEnd type="none" w="sm" len="sm"/>
            <a:tailEnd type="none" w="sm" len="sm"/>
          </a:ln>
        </p:spPr>
      </p:cxnSp>
      <p:pic>
        <p:nvPicPr>
          <p:cNvPr id="22" name="Google Shape;22;p9"/>
          <p:cNvPicPr preferRelativeResize="0"/>
          <p:nvPr/>
        </p:nvPicPr>
        <p:blipFill rotWithShape="1">
          <a:blip r:embed="rId3">
            <a:alphaModFix/>
          </a:blip>
          <a:srcRect/>
          <a:stretch/>
        </p:blipFill>
        <p:spPr>
          <a:xfrm>
            <a:off x="9084725" y="5690725"/>
            <a:ext cx="2836823" cy="78537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
        <p:cNvGrpSpPr/>
        <p:nvPr/>
      </p:nvGrpSpPr>
      <p:grpSpPr>
        <a:xfrm>
          <a:off x="0" y="0"/>
          <a:ext cx="0" cy="0"/>
          <a:chOff x="0" y="0"/>
          <a:chExt cx="0" cy="0"/>
        </a:xfrm>
      </p:grpSpPr>
      <p:sp>
        <p:nvSpPr>
          <p:cNvPr id="24" name="Google Shape;24;p11"/>
          <p:cNvSpPr/>
          <p:nvPr/>
        </p:nvSpPr>
        <p:spPr>
          <a:xfrm rot="5400000">
            <a:off x="5395173" y="-5035012"/>
            <a:ext cx="966223" cy="11756571"/>
          </a:xfrm>
          <a:prstGeom prst="round2SameRect">
            <a:avLst>
              <a:gd name="adj1" fmla="val 16667"/>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1"/>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11"/>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1"/>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1"/>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sz="1200">
                <a:solidFill>
                  <a:schemeClr val="lt1"/>
                </a:solidFill>
                <a:latin typeface="Arial"/>
                <a:ea typeface="Arial"/>
                <a:cs typeface="Arial"/>
                <a:sym typeface="Arial"/>
              </a:defRPr>
            </a:lvl1pPr>
            <a:lvl2pPr lvl="1" algn="l">
              <a:lnSpc>
                <a:spcPct val="100000"/>
              </a:lnSpc>
              <a:spcBef>
                <a:spcPts val="0"/>
              </a:spcBef>
              <a:spcAft>
                <a:spcPts val="0"/>
              </a:spcAft>
              <a:buSzPts val="1200"/>
              <a:buNone/>
              <a:defRPr sz="1200">
                <a:latin typeface="Arial"/>
                <a:ea typeface="Arial"/>
                <a:cs typeface="Arial"/>
                <a:sym typeface="Arial"/>
              </a:defRPr>
            </a:lvl2pPr>
            <a:lvl3pPr lvl="2" algn="l">
              <a:lnSpc>
                <a:spcPct val="100000"/>
              </a:lnSpc>
              <a:spcBef>
                <a:spcPts val="0"/>
              </a:spcBef>
              <a:spcAft>
                <a:spcPts val="0"/>
              </a:spcAft>
              <a:buSzPts val="1200"/>
              <a:buNone/>
              <a:defRPr sz="1200">
                <a:latin typeface="Arial"/>
                <a:ea typeface="Arial"/>
                <a:cs typeface="Arial"/>
                <a:sym typeface="Arial"/>
              </a:defRPr>
            </a:lvl3pPr>
            <a:lvl4pPr lvl="3" algn="l">
              <a:lnSpc>
                <a:spcPct val="100000"/>
              </a:lnSpc>
              <a:spcBef>
                <a:spcPts val="0"/>
              </a:spcBef>
              <a:spcAft>
                <a:spcPts val="0"/>
              </a:spcAft>
              <a:buSzPts val="1200"/>
              <a:buNone/>
              <a:defRPr sz="1200">
                <a:latin typeface="Arial"/>
                <a:ea typeface="Arial"/>
                <a:cs typeface="Arial"/>
                <a:sym typeface="Arial"/>
              </a:defRPr>
            </a:lvl4pPr>
            <a:lvl5pPr lvl="4" algn="l">
              <a:lnSpc>
                <a:spcPct val="100000"/>
              </a:lnSpc>
              <a:spcBef>
                <a:spcPts val="0"/>
              </a:spcBef>
              <a:spcAft>
                <a:spcPts val="0"/>
              </a:spcAft>
              <a:buSzPts val="1200"/>
              <a:buNone/>
              <a:defRPr sz="1200">
                <a:latin typeface="Arial"/>
                <a:ea typeface="Arial"/>
                <a:cs typeface="Arial"/>
                <a:sym typeface="Arial"/>
              </a:defRPr>
            </a:lvl5pPr>
            <a:lvl6pPr lvl="5" algn="l">
              <a:lnSpc>
                <a:spcPct val="100000"/>
              </a:lnSpc>
              <a:spcBef>
                <a:spcPts val="0"/>
              </a:spcBef>
              <a:spcAft>
                <a:spcPts val="0"/>
              </a:spcAft>
              <a:buSzPts val="1200"/>
              <a:buNone/>
              <a:defRPr sz="1200">
                <a:latin typeface="Arial"/>
                <a:ea typeface="Arial"/>
                <a:cs typeface="Arial"/>
                <a:sym typeface="Arial"/>
              </a:defRPr>
            </a:lvl6pPr>
            <a:lvl7pPr lvl="6" algn="l">
              <a:lnSpc>
                <a:spcPct val="100000"/>
              </a:lnSpc>
              <a:spcBef>
                <a:spcPts val="0"/>
              </a:spcBef>
              <a:spcAft>
                <a:spcPts val="0"/>
              </a:spcAft>
              <a:buSzPts val="1200"/>
              <a:buNone/>
              <a:defRPr sz="1200">
                <a:latin typeface="Arial"/>
                <a:ea typeface="Arial"/>
                <a:cs typeface="Arial"/>
                <a:sym typeface="Arial"/>
              </a:defRPr>
            </a:lvl7pPr>
            <a:lvl8pPr lvl="7" algn="l">
              <a:lnSpc>
                <a:spcPct val="100000"/>
              </a:lnSpc>
              <a:spcBef>
                <a:spcPts val="0"/>
              </a:spcBef>
              <a:spcAft>
                <a:spcPts val="0"/>
              </a:spcAft>
              <a:buSzPts val="1200"/>
              <a:buNone/>
              <a:defRPr sz="1200">
                <a:latin typeface="Arial"/>
                <a:ea typeface="Arial"/>
                <a:cs typeface="Arial"/>
                <a:sym typeface="Arial"/>
              </a:defRPr>
            </a:lvl8pPr>
            <a:lvl9pPr lvl="8" algn="l">
              <a:lnSpc>
                <a:spcPct val="100000"/>
              </a:lnSpc>
              <a:spcBef>
                <a:spcPts val="0"/>
              </a:spcBef>
              <a:spcAft>
                <a:spcPts val="0"/>
              </a:spcAft>
              <a:buSzPts val="1200"/>
              <a:buNone/>
              <a:defRPr sz="1200">
                <a:latin typeface="Arial"/>
                <a:ea typeface="Arial"/>
                <a:cs typeface="Arial"/>
                <a:sym typeface="Arial"/>
              </a:defRPr>
            </a:lvl9pPr>
          </a:lstStyle>
          <a:p>
            <a:endParaRPr/>
          </a:p>
        </p:txBody>
      </p:sp>
      <p:pic>
        <p:nvPicPr>
          <p:cNvPr id="30" name="Google Shape;30;p11"/>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
        <p:cNvGrpSpPr/>
        <p:nvPr/>
      </p:nvGrpSpPr>
      <p:grpSpPr>
        <a:xfrm>
          <a:off x="0" y="0"/>
          <a:ext cx="0" cy="0"/>
          <a:chOff x="0" y="0"/>
          <a:chExt cx="0" cy="0"/>
        </a:xfrm>
      </p:grpSpPr>
      <p:pic>
        <p:nvPicPr>
          <p:cNvPr id="32" name="Google Shape;32;p12" descr="A group of children sitting in a classroom&#10;&#10;Description automatically generated with low confidence"/>
          <p:cNvPicPr preferRelativeResize="0"/>
          <p:nvPr/>
        </p:nvPicPr>
        <p:blipFill rotWithShape="1">
          <a:blip r:embed="rId2">
            <a:alphaModFix/>
          </a:blip>
          <a:srcRect t="-1"/>
          <a:stretch/>
        </p:blipFill>
        <p:spPr>
          <a:xfrm>
            <a:off x="-3" y="0"/>
            <a:ext cx="12192000" cy="6858000"/>
          </a:xfrm>
          <a:prstGeom prst="rect">
            <a:avLst/>
          </a:prstGeom>
          <a:noFill/>
          <a:ln>
            <a:noFill/>
          </a:ln>
        </p:spPr>
      </p:pic>
      <p:sp>
        <p:nvSpPr>
          <p:cNvPr id="33" name="Google Shape;33;p12"/>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2"/>
          <p:cNvSpPr/>
          <p:nvPr/>
        </p:nvSpPr>
        <p:spPr>
          <a:xfrm rot="5400000" flipH="1">
            <a:off x="2884767" y="-2524601"/>
            <a:ext cx="1820329" cy="7589857"/>
          </a:xfrm>
          <a:prstGeom prst="round2SameRect">
            <a:avLst>
              <a:gd name="adj1" fmla="val 12251"/>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12"/>
          <p:cNvSpPr txBox="1">
            <a:spLocks noGrp="1"/>
          </p:cNvSpPr>
          <p:nvPr>
            <p:ph type="ctrTitle"/>
          </p:nvPr>
        </p:nvSpPr>
        <p:spPr>
          <a:xfrm>
            <a:off x="251212"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2"/>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38" name="Google Shape;38;p12"/>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9"/>
        <p:cNvGrpSpPr/>
        <p:nvPr/>
      </p:nvGrpSpPr>
      <p:grpSpPr>
        <a:xfrm>
          <a:off x="0" y="0"/>
          <a:ext cx="0" cy="0"/>
          <a:chOff x="0" y="0"/>
          <a:chExt cx="0" cy="0"/>
        </a:xfrm>
      </p:grpSpPr>
      <p:sp>
        <p:nvSpPr>
          <p:cNvPr id="40" name="Google Shape;40;p13"/>
          <p:cNvSpPr/>
          <p:nvPr/>
        </p:nvSpPr>
        <p:spPr>
          <a:xfrm rot="5400000">
            <a:off x="5395173" y="-5035012"/>
            <a:ext cx="966223" cy="11756571"/>
          </a:xfrm>
          <a:prstGeom prst="round2SameRect">
            <a:avLst>
              <a:gd name="adj1" fmla="val 16667"/>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3"/>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3"/>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3"/>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46" name="Google Shape;46;p13"/>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
        <p:cNvGrpSpPr/>
        <p:nvPr/>
      </p:nvGrpSpPr>
      <p:grpSpPr>
        <a:xfrm>
          <a:off x="0" y="0"/>
          <a:ext cx="0" cy="0"/>
          <a:chOff x="0" y="0"/>
          <a:chExt cx="0" cy="0"/>
        </a:xfrm>
      </p:grpSpPr>
      <p:sp>
        <p:nvSpPr>
          <p:cNvPr id="48" name="Google Shape;48;p15"/>
          <p:cNvSpPr/>
          <p:nvPr/>
        </p:nvSpPr>
        <p:spPr>
          <a:xfrm rot="5400000">
            <a:off x="5395173" y="-5035012"/>
            <a:ext cx="966223" cy="11756571"/>
          </a:xfrm>
          <a:prstGeom prst="round2SameRect">
            <a:avLst>
              <a:gd name="adj1" fmla="val 16667"/>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15"/>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5"/>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5"/>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5"/>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54" name="Google Shape;54;p15"/>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5"/>
        <p:cNvGrpSpPr/>
        <p:nvPr/>
      </p:nvGrpSpPr>
      <p:grpSpPr>
        <a:xfrm>
          <a:off x="0" y="0"/>
          <a:ext cx="0" cy="0"/>
          <a:chOff x="0" y="0"/>
          <a:chExt cx="0" cy="0"/>
        </a:xfrm>
      </p:grpSpPr>
      <p:pic>
        <p:nvPicPr>
          <p:cNvPr id="56" name="Google Shape;56;p14" descr="A group of kids sitting around a table&#10;&#10;Description automatically generated with medium confidence"/>
          <p:cNvPicPr preferRelativeResize="0"/>
          <p:nvPr/>
        </p:nvPicPr>
        <p:blipFill rotWithShape="1">
          <a:blip r:embed="rId2">
            <a:alphaModFix/>
          </a:blip>
          <a:srcRect/>
          <a:stretch/>
        </p:blipFill>
        <p:spPr>
          <a:xfrm flipH="1">
            <a:off x="-2" y="-1"/>
            <a:ext cx="12192001" cy="6858001"/>
          </a:xfrm>
          <a:prstGeom prst="rect">
            <a:avLst/>
          </a:prstGeom>
          <a:noFill/>
          <a:ln>
            <a:noFill/>
          </a:ln>
        </p:spPr>
      </p:pic>
      <p:sp>
        <p:nvSpPr>
          <p:cNvPr id="57" name="Google Shape;57;p14"/>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4"/>
          <p:cNvSpPr/>
          <p:nvPr/>
        </p:nvSpPr>
        <p:spPr>
          <a:xfrm rot="-5400000" flipH="1">
            <a:off x="7486909" y="-2524601"/>
            <a:ext cx="1820329" cy="7589857"/>
          </a:xfrm>
          <a:prstGeom prst="round2SameRect">
            <a:avLst>
              <a:gd name="adj1" fmla="val 10043"/>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14"/>
          <p:cNvSpPr txBox="1">
            <a:spLocks noGrp="1"/>
          </p:cNvSpPr>
          <p:nvPr>
            <p:ph type="ctrTitle"/>
          </p:nvPr>
        </p:nvSpPr>
        <p:spPr>
          <a:xfrm>
            <a:off x="4853354"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400"/>
              <a:buFont typeface="Arial"/>
              <a:buNone/>
              <a:defRPr sz="5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4"/>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62" name="Google Shape;62;p14"/>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
        <p:cNvGrpSpPr/>
        <p:nvPr/>
      </p:nvGrpSpPr>
      <p:grpSpPr>
        <a:xfrm>
          <a:off x="0" y="0"/>
          <a:ext cx="0" cy="0"/>
          <a:chOff x="0" y="0"/>
          <a:chExt cx="0" cy="0"/>
        </a:xfrm>
      </p:grpSpPr>
      <p:pic>
        <p:nvPicPr>
          <p:cNvPr id="64" name="Google Shape;64;p10" descr="A picture containing person, child, indoor, little&#10;&#10;Description automatically generated"/>
          <p:cNvPicPr preferRelativeResize="0"/>
          <p:nvPr/>
        </p:nvPicPr>
        <p:blipFill rotWithShape="1">
          <a:blip r:embed="rId2">
            <a:alphaModFix/>
          </a:blip>
          <a:srcRect/>
          <a:stretch/>
        </p:blipFill>
        <p:spPr>
          <a:xfrm>
            <a:off x="0" y="0"/>
            <a:ext cx="12192000" cy="6809432"/>
          </a:xfrm>
          <a:prstGeom prst="rect">
            <a:avLst/>
          </a:prstGeom>
          <a:noFill/>
          <a:ln>
            <a:noFill/>
          </a:ln>
        </p:spPr>
      </p:pic>
      <p:sp>
        <p:nvSpPr>
          <p:cNvPr id="65" name="Google Shape;65;p10"/>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0"/>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0"/>
          <p:cNvSpPr/>
          <p:nvPr/>
        </p:nvSpPr>
        <p:spPr>
          <a:xfrm rot="-5400000" flipH="1">
            <a:off x="7486909" y="-2524601"/>
            <a:ext cx="1820329" cy="7589857"/>
          </a:xfrm>
          <a:prstGeom prst="round2SameRect">
            <a:avLst>
              <a:gd name="adj1" fmla="val 14459"/>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10"/>
          <p:cNvSpPr txBox="1">
            <a:spLocks noGrp="1"/>
          </p:cNvSpPr>
          <p:nvPr>
            <p:ph type="ctrTitle"/>
          </p:nvPr>
        </p:nvSpPr>
        <p:spPr>
          <a:xfrm>
            <a:off x="4853353" y="572756"/>
            <a:ext cx="7184571"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latin typeface="Arial"/>
                <a:ea typeface="Arial"/>
                <a:cs typeface="Arial"/>
                <a:sym typeface="Arial"/>
              </a:defRPr>
            </a:lvl1pPr>
            <a:lvl2pPr lvl="1" algn="l">
              <a:lnSpc>
                <a:spcPct val="100000"/>
              </a:lnSpc>
              <a:spcBef>
                <a:spcPts val="0"/>
              </a:spcBef>
              <a:spcAft>
                <a:spcPts val="0"/>
              </a:spcAft>
              <a:buSzPts val="1200"/>
              <a:buNone/>
              <a:defRPr>
                <a:latin typeface="Arial"/>
                <a:ea typeface="Arial"/>
                <a:cs typeface="Arial"/>
                <a:sym typeface="Arial"/>
              </a:defRPr>
            </a:lvl2pPr>
            <a:lvl3pPr lvl="2" algn="l">
              <a:lnSpc>
                <a:spcPct val="100000"/>
              </a:lnSpc>
              <a:spcBef>
                <a:spcPts val="0"/>
              </a:spcBef>
              <a:spcAft>
                <a:spcPts val="0"/>
              </a:spcAft>
              <a:buSzPts val="1200"/>
              <a:buNone/>
              <a:defRPr>
                <a:latin typeface="Arial"/>
                <a:ea typeface="Arial"/>
                <a:cs typeface="Arial"/>
                <a:sym typeface="Arial"/>
              </a:defRPr>
            </a:lvl3pPr>
            <a:lvl4pPr lvl="3" algn="l">
              <a:lnSpc>
                <a:spcPct val="100000"/>
              </a:lnSpc>
              <a:spcBef>
                <a:spcPts val="0"/>
              </a:spcBef>
              <a:spcAft>
                <a:spcPts val="0"/>
              </a:spcAft>
              <a:buSzPts val="1200"/>
              <a:buNone/>
              <a:defRPr>
                <a:latin typeface="Arial"/>
                <a:ea typeface="Arial"/>
                <a:cs typeface="Arial"/>
                <a:sym typeface="Arial"/>
              </a:defRPr>
            </a:lvl4pPr>
            <a:lvl5pPr lvl="4" algn="l">
              <a:lnSpc>
                <a:spcPct val="100000"/>
              </a:lnSpc>
              <a:spcBef>
                <a:spcPts val="0"/>
              </a:spcBef>
              <a:spcAft>
                <a:spcPts val="0"/>
              </a:spcAft>
              <a:buSzPts val="1200"/>
              <a:buNone/>
              <a:defRPr>
                <a:latin typeface="Arial"/>
                <a:ea typeface="Arial"/>
                <a:cs typeface="Arial"/>
                <a:sym typeface="Arial"/>
              </a:defRPr>
            </a:lvl5pPr>
            <a:lvl6pPr lvl="5" algn="l">
              <a:lnSpc>
                <a:spcPct val="100000"/>
              </a:lnSpc>
              <a:spcBef>
                <a:spcPts val="0"/>
              </a:spcBef>
              <a:spcAft>
                <a:spcPts val="0"/>
              </a:spcAft>
              <a:buSzPts val="1200"/>
              <a:buNone/>
              <a:defRPr>
                <a:latin typeface="Arial"/>
                <a:ea typeface="Arial"/>
                <a:cs typeface="Arial"/>
                <a:sym typeface="Arial"/>
              </a:defRPr>
            </a:lvl6pPr>
            <a:lvl7pPr lvl="6" algn="l">
              <a:lnSpc>
                <a:spcPct val="100000"/>
              </a:lnSpc>
              <a:spcBef>
                <a:spcPts val="0"/>
              </a:spcBef>
              <a:spcAft>
                <a:spcPts val="0"/>
              </a:spcAft>
              <a:buSzPts val="1200"/>
              <a:buNone/>
              <a:defRPr>
                <a:latin typeface="Arial"/>
                <a:ea typeface="Arial"/>
                <a:cs typeface="Arial"/>
                <a:sym typeface="Arial"/>
              </a:defRPr>
            </a:lvl7pPr>
            <a:lvl8pPr lvl="7" algn="l">
              <a:lnSpc>
                <a:spcPct val="100000"/>
              </a:lnSpc>
              <a:spcBef>
                <a:spcPts val="0"/>
              </a:spcBef>
              <a:spcAft>
                <a:spcPts val="0"/>
              </a:spcAft>
              <a:buSzPts val="1200"/>
              <a:buNone/>
              <a:defRPr>
                <a:latin typeface="Arial"/>
                <a:ea typeface="Arial"/>
                <a:cs typeface="Arial"/>
                <a:sym typeface="Arial"/>
              </a:defRPr>
            </a:lvl8pPr>
            <a:lvl9pPr lvl="8" algn="l">
              <a:lnSpc>
                <a:spcPct val="100000"/>
              </a:lnSpc>
              <a:spcBef>
                <a:spcPts val="0"/>
              </a:spcBef>
              <a:spcAft>
                <a:spcPts val="0"/>
              </a:spcAft>
              <a:buSzPts val="1200"/>
              <a:buNone/>
              <a:defRPr>
                <a:latin typeface="Arial"/>
                <a:ea typeface="Arial"/>
                <a:cs typeface="Arial"/>
                <a:sym typeface="Arial"/>
              </a:defRPr>
            </a:lvl9pPr>
          </a:lstStyle>
          <a:p>
            <a:endParaRPr/>
          </a:p>
        </p:txBody>
      </p:sp>
      <p:pic>
        <p:nvPicPr>
          <p:cNvPr id="70" name="Google Shape;70;p10"/>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20966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7.png"/><Relationship Id="rId4" Type="http://schemas.openxmlformats.org/officeDocument/2006/relationships/slideLayout" Target="../slideLayouts/slideLayout2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84" r:id="rId3"/>
    <p:sldLayoutId id="2147483685" r:id="rId4"/>
    <p:sldLayoutId id="2147483692" r:id="rId5"/>
    <p:sldLayoutId id="2147483676" r:id="rId6"/>
    <p:sldLayoutId id="2147483677" r:id="rId7"/>
    <p:sldLayoutId id="2147483682" r:id="rId8"/>
    <p:sldLayoutId id="2147483681" r:id="rId9"/>
    <p:sldLayoutId id="2147483683" r:id="rId10"/>
    <p:sldLayoutId id="2147483656" r:id="rId11"/>
    <p:sldLayoutId id="2147483678" r:id="rId12"/>
    <p:sldLayoutId id="2147483661" r:id="rId13"/>
    <p:sldLayoutId id="2147483657" r:id="rId14"/>
    <p:sldLayoutId id="2147483686" r:id="rId15"/>
    <p:sldLayoutId id="2147483679" r:id="rId16"/>
    <p:sldLayoutId id="2147483687" r:id="rId17"/>
    <p:sldLayoutId id="2147483680" r:id="rId18"/>
    <p:sldLayoutId id="2147483688" r:id="rId19"/>
    <p:sldLayoutId id="2147483694" r:id="rId20"/>
    <p:sldLayoutId id="2147483695" r:id="rId21"/>
    <p:sldLayoutId id="2147483696" r:id="rId22"/>
    <p:sldLayoutId id="2147483697" r:id="rId23"/>
    <p:sldLayoutId id="2147483698" r:id="rId24"/>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8"/>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400"/>
              <a:buFont typeface="Arial"/>
              <a:buNone/>
              <a:defRPr sz="44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06270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62626"/>
              </a:buClr>
              <a:buSzPts val="2800"/>
              <a:buFont typeface="Arial"/>
              <a:buChar char="•"/>
              <a:defRPr sz="28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Arial"/>
                <a:ea typeface="Arial"/>
                <a:cs typeface="Arial"/>
                <a:sym typeface="Arial"/>
              </a:defRPr>
            </a:lvl2pPr>
            <a:lvl3pPr marL="1371600" marR="0" lvl="2" indent="-355600" algn="l" rtl="0">
              <a:lnSpc>
                <a:spcPct val="90000"/>
              </a:lnSpc>
              <a:spcBef>
                <a:spcPts val="5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3pPr>
            <a:lvl4pPr marL="1828800" marR="0" lvl="3"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4pPr>
            <a:lvl5pPr marL="2286000" marR="0" lvl="4"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8"/>
          <p:cNvPicPr preferRelativeResize="0"/>
          <p:nvPr/>
        </p:nvPicPr>
        <p:blipFill rotWithShape="1">
          <a:blip r:embed="rId10">
            <a:alphaModFix/>
          </a:blip>
          <a:srcRect r="69882"/>
          <a:stretch/>
        </p:blipFill>
        <p:spPr>
          <a:xfrm>
            <a:off x="787950" y="6325438"/>
            <a:ext cx="417848" cy="384100"/>
          </a:xfrm>
          <a:prstGeom prst="rect">
            <a:avLst/>
          </a:prstGeom>
          <a:noFill/>
          <a:ln>
            <a:noFill/>
          </a:ln>
        </p:spPr>
      </p:pic>
      <p:sp>
        <p:nvSpPr>
          <p:cNvPr id="15" name="Google Shape;15;p8"/>
          <p:cNvSpPr txBox="1">
            <a:spLocks noGrp="1"/>
          </p:cNvSpPr>
          <p:nvPr>
            <p:ph type="ftr" idx="11"/>
          </p:nvPr>
        </p:nvSpPr>
        <p:spPr>
          <a:xfrm>
            <a:off x="1366576" y="6356350"/>
            <a:ext cx="8922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mailto:Dianne.Lescinskas@mass.gov" TargetMode="External"/><Relationship Id="rId2" Type="http://schemas.openxmlformats.org/officeDocument/2006/relationships/hyperlink" Target="https://www.mass.gov/service-details/bureau-of-transitional-planni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doe.mass.edu/specialeducation/pd-ta/default.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doe.mass.edu/sfss/prof-de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doe.mass.edu/pd/paraeducator/default.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fcsn.org/training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doe.mass.edu/instruction/prism/default.html?utm_source=DA-Commissioner%27s+Weekly+Update&amp;utm_campaign=fa86868a7f-EMAIL_CAMPAIGN_2025_12_08_09_01&amp;utm_medium=email&amp;utm_term=0_-fa86868a7f-36662199"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us02web.zoom.us/meeting/register/z3ZKRCm5Tj60dNdF8JV8Uw?utm_source=DA-Commissioner%27s+Weekly+Update&amp;utm_campaign=fa86868a7f-EMAIL_CAMPAIGN_2025_12_08_09_01&amp;utm_medium=email&amp;utm_term=0_-fa86868a7f-36662199#/registratio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privateschools@mass.gov" TargetMode="External"/><Relationship Id="rId2" Type="http://schemas.openxmlformats.org/officeDocument/2006/relationships/hyperlink" Target="https://profiles.doe.mass.edu/"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us02web.zoom.us/webinar/register/WN_PU0FvUW0QJiD-WL-UMNIHA"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us14.campaign-archive.com/home/?u=d8f37d1a90dacd97f207f0b4a&amp;id=41b37f7347" TargetMode="External"/><Relationship Id="rId7" Type="http://schemas.openxmlformats.org/officeDocument/2006/relationships/hyperlink" Target="mailto:IDEAData@mass.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ideafiscal@mass.gov" TargetMode="External"/><Relationship Id="rId5" Type="http://schemas.openxmlformats.org/officeDocument/2006/relationships/hyperlink" Target="mailto:specialeducation@mass.gov" TargetMode="External"/><Relationship Id="rId4" Type="http://schemas.openxmlformats.org/officeDocument/2006/relationships/hyperlink" Target="https://www.doe.mass.edu/infoservices/data/diradmin/list.aspx"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dirty="0">
                <a:latin typeface="Arial"/>
                <a:cs typeface="Arial"/>
              </a:rPr>
              <a:t>Special Education Leaders' Meeting</a:t>
            </a:r>
            <a:br>
              <a:rPr lang="en-US" sz="4400" dirty="0">
                <a:latin typeface="Arial"/>
                <a:cs typeface="Arial"/>
              </a:rPr>
            </a:br>
            <a:r>
              <a:rPr lang="en-US" sz="4400" dirty="0">
                <a:latin typeface="Arial"/>
                <a:cs typeface="Arial"/>
              </a:rPr>
              <a:t>December 12, 2025</a:t>
            </a:r>
            <a:endParaRPr lang="en-US" sz="4400" dirty="0"/>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C586C0-185D-0A5F-45F4-FADC73517DEE}"/>
              </a:ext>
            </a:extLst>
          </p:cNvPr>
          <p:cNvSpPr>
            <a:spLocks noGrp="1"/>
          </p:cNvSpPr>
          <p:nvPr>
            <p:ph type="title" idx="4294967295"/>
          </p:nvPr>
        </p:nvSpPr>
        <p:spPr>
          <a:xfrm>
            <a:off x="173180" y="-861002"/>
            <a:ext cx="10515600" cy="861002"/>
          </a:xfrm>
        </p:spPr>
        <p:txBody>
          <a:bodyPr vert="horz" lIns="91440" tIns="45720" rIns="91440" bIns="45720" rtlCol="0" anchor="b">
            <a:normAutofit/>
          </a:bodyPr>
          <a:lstStyle/>
          <a:p>
            <a:r>
              <a:rPr lang="en-US" sz="2000" dirty="0"/>
              <a:t>Chapter 688 referral process continued  </a:t>
            </a:r>
          </a:p>
        </p:txBody>
      </p:sp>
      <p:sp>
        <p:nvSpPr>
          <p:cNvPr id="2" name="TextBox 1">
            <a:extLst>
              <a:ext uri="{FF2B5EF4-FFF2-40B4-BE49-F238E27FC236}">
                <a16:creationId xmlns:a16="http://schemas.microsoft.com/office/drawing/2014/main" id="{4146DCBF-E2DE-4A87-9C09-322126858191}"/>
              </a:ext>
            </a:extLst>
          </p:cNvPr>
          <p:cNvSpPr txBox="1"/>
          <p:nvPr/>
        </p:nvSpPr>
        <p:spPr>
          <a:xfrm>
            <a:off x="2057400" y="1676400"/>
            <a:ext cx="7696200" cy="3077766"/>
          </a:xfrm>
          <a:prstGeom prst="rect">
            <a:avLst/>
          </a:prstGeom>
          <a:noFill/>
        </p:spPr>
        <p:txBody>
          <a:bodyPr wrap="square" lIns="91440" tIns="45720" rIns="91440" bIns="45720" rtlCol="0" anchor="t">
            <a:spAutoFit/>
          </a:bodyPr>
          <a:lstStyle/>
          <a:p>
            <a:r>
              <a:rPr lang="en-US" sz="3600">
                <a:latin typeface="Arial"/>
                <a:cs typeface="Arial"/>
              </a:rPr>
              <a:t>Once the BTP assigns the 688 referral to a specific state agency, the family will receive an application to apply for eligibility through the state agency.</a:t>
            </a:r>
            <a:br>
              <a:rPr lang="en-US" sz="1400">
                <a:latin typeface="Arial"/>
              </a:rPr>
            </a:br>
            <a:endParaRPr lang="en-US" sz="1400">
              <a:latin typeface="Arial"/>
              <a:cs typeface="Arial"/>
            </a:endParaRPr>
          </a:p>
        </p:txBody>
      </p:sp>
    </p:spTree>
    <p:extLst>
      <p:ext uri="{BB962C8B-B14F-4D97-AF65-F5344CB8AC3E}">
        <p14:creationId xmlns:p14="http://schemas.microsoft.com/office/powerpoint/2010/main" val="5787563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18DD-08D9-4C6F-8337-B88A0C0EF3FD}"/>
              </a:ext>
            </a:extLst>
          </p:cNvPr>
          <p:cNvSpPr>
            <a:spLocks noGrp="1"/>
          </p:cNvSpPr>
          <p:nvPr>
            <p:ph type="title"/>
          </p:nvPr>
        </p:nvSpPr>
        <p:spPr/>
        <p:txBody>
          <a:bodyPr/>
          <a:lstStyle/>
          <a:p>
            <a:r>
              <a:rPr lang="en-US"/>
              <a:t>Virtual Gateway – T22</a:t>
            </a:r>
          </a:p>
        </p:txBody>
      </p:sp>
      <p:sp>
        <p:nvSpPr>
          <p:cNvPr id="3" name="Content Placeholder 2">
            <a:extLst>
              <a:ext uri="{FF2B5EF4-FFF2-40B4-BE49-F238E27FC236}">
                <a16:creationId xmlns:a16="http://schemas.microsoft.com/office/drawing/2014/main" id="{116AF0EF-204E-40AA-9948-0E1890B418FF}"/>
              </a:ext>
            </a:extLst>
          </p:cNvPr>
          <p:cNvSpPr>
            <a:spLocks noGrp="1"/>
          </p:cNvSpPr>
          <p:nvPr>
            <p:ph idx="1"/>
          </p:nvPr>
        </p:nvSpPr>
        <p:spPr/>
        <p:txBody>
          <a:bodyPr vert="horz" lIns="91440" tIns="45720" rIns="91440" bIns="45720" rtlCol="0" anchor="t">
            <a:normAutofit/>
          </a:bodyPr>
          <a:lstStyle/>
          <a:p>
            <a:pPr marL="0" indent="0">
              <a:buNone/>
            </a:pPr>
            <a:r>
              <a:rPr lang="en-US" sz="3200" b="1">
                <a:solidFill>
                  <a:schemeClr val="tx2">
                    <a:lumMod val="60000"/>
                    <a:lumOff val="40000"/>
                  </a:schemeClr>
                </a:solidFill>
                <a:latin typeface="Arial"/>
                <a:cs typeface="Arial"/>
              </a:rPr>
              <a:t>How is the District notified which agency the BTP assigned the 688 referral?</a:t>
            </a:r>
          </a:p>
          <a:p>
            <a:endParaRPr lang="en-US"/>
          </a:p>
          <a:p>
            <a:pPr marL="0" indent="0">
              <a:buNone/>
            </a:pPr>
            <a:r>
              <a:rPr lang="en-US" sz="3600">
                <a:latin typeface="Arial"/>
                <a:cs typeface="Arial"/>
              </a:rPr>
              <a:t>Once the BTP designates the referral to an agency, the agency receives a notification AND the LEA Referral List, on the T22 platform, is automatically updated to show which agency was chosen</a:t>
            </a:r>
            <a:r>
              <a:rPr lang="en-US">
                <a:latin typeface="Arial"/>
                <a:cs typeface="Arial"/>
              </a:rPr>
              <a:t>.  </a:t>
            </a:r>
          </a:p>
        </p:txBody>
      </p:sp>
    </p:spTree>
    <p:extLst>
      <p:ext uri="{BB962C8B-B14F-4D97-AF65-F5344CB8AC3E}">
        <p14:creationId xmlns:p14="http://schemas.microsoft.com/office/powerpoint/2010/main" val="40751092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C6C4E-505B-BE91-8015-E06F40B45574}"/>
              </a:ext>
            </a:extLst>
          </p:cNvPr>
          <p:cNvSpPr txBox="1">
            <a:spLocks noGrp="1"/>
          </p:cNvSpPr>
          <p:nvPr>
            <p:ph type="title" idx="4294967295"/>
          </p:nvPr>
        </p:nvSpPr>
        <p:spPr>
          <a:xfrm>
            <a:off x="1814285" y="217714"/>
            <a:ext cx="856342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Arial"/>
                <a:ea typeface="+mn-ea"/>
                <a:cs typeface="Arial"/>
              </a:rPr>
              <a:t>Turning 22 Student Referral Information System</a:t>
            </a:r>
          </a:p>
        </p:txBody>
      </p:sp>
      <p:pic>
        <p:nvPicPr>
          <p:cNvPr id="3" name="Content Placeholder 4" descr="Screenshot of Turning 22 Student Referral Information System Webpage">
            <a:extLst>
              <a:ext uri="{FF2B5EF4-FFF2-40B4-BE49-F238E27FC236}">
                <a16:creationId xmlns:a16="http://schemas.microsoft.com/office/drawing/2014/main" id="{1226D5F0-A9DA-4645-99D5-D0C8C350D1CB}"/>
              </a:ext>
            </a:extLst>
          </p:cNvPr>
          <p:cNvPicPr>
            <a:picLocks noChangeAspect="1"/>
          </p:cNvPicPr>
          <p:nvPr/>
        </p:nvPicPr>
        <p:blipFill rotWithShape="1">
          <a:blip r:embed="rId2"/>
          <a:srcRect r="11096" b="1"/>
          <a:stretch/>
        </p:blipFill>
        <p:spPr>
          <a:xfrm>
            <a:off x="1843336" y="1074057"/>
            <a:ext cx="8226152" cy="5479143"/>
          </a:xfrm>
          <a:prstGeom prst="rect">
            <a:avLst/>
          </a:prstGeom>
        </p:spPr>
      </p:pic>
    </p:spTree>
    <p:extLst>
      <p:ext uri="{BB962C8B-B14F-4D97-AF65-F5344CB8AC3E}">
        <p14:creationId xmlns:p14="http://schemas.microsoft.com/office/powerpoint/2010/main" val="32693146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27D8-186C-4411-BC0E-9D1815E63CEC}"/>
              </a:ext>
            </a:extLst>
          </p:cNvPr>
          <p:cNvSpPr>
            <a:spLocks noGrp="1"/>
          </p:cNvSpPr>
          <p:nvPr>
            <p:ph type="title"/>
          </p:nvPr>
        </p:nvSpPr>
        <p:spPr/>
        <p:txBody>
          <a:bodyPr/>
          <a:lstStyle/>
          <a:p>
            <a:r>
              <a:rPr lang="en-US"/>
              <a:t>Resources and Contact Information</a:t>
            </a:r>
          </a:p>
        </p:txBody>
      </p:sp>
      <p:sp>
        <p:nvSpPr>
          <p:cNvPr id="3" name="Content Placeholder 2">
            <a:extLst>
              <a:ext uri="{FF2B5EF4-FFF2-40B4-BE49-F238E27FC236}">
                <a16:creationId xmlns:a16="http://schemas.microsoft.com/office/drawing/2014/main" id="{F42C8C1E-DA88-4985-A71D-4AEE54EF0A62}"/>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a:solidFill>
                  <a:srgbClr val="CCCCFF"/>
                </a:solidFill>
                <a:hlinkClick r:id="rId2">
                  <a:extLst>
                    <a:ext uri="{A12FA001-AC4F-418D-AE19-62706E023703}">
                      <ahyp:hlinkClr xmlns:ahyp="http://schemas.microsoft.com/office/drawing/2018/hyperlinkcolor" val="tx"/>
                    </a:ext>
                  </a:extLst>
                </a:hlinkClick>
              </a:rPr>
              <a:t>Bureau of Transitional Planning | Mass.gov</a:t>
            </a:r>
            <a:endParaRPr lang="en-US"/>
          </a:p>
          <a:p>
            <a:pPr marL="0" indent="0">
              <a:buNone/>
            </a:pPr>
            <a:endParaRPr lang="en-US"/>
          </a:p>
          <a:p>
            <a:pPr marL="0" indent="0">
              <a:buNone/>
            </a:pPr>
            <a:r>
              <a:rPr lang="en-US"/>
              <a:t>The BTP website contains information on how to become a T22 user, how to add or delete a user from the system, help desk email information, a link to find training information on for new users of T22 and resources for educators and families.</a:t>
            </a:r>
          </a:p>
          <a:p>
            <a:pPr marL="0" indent="0">
              <a:buNone/>
            </a:pPr>
            <a:endParaRPr lang="en-US"/>
          </a:p>
          <a:p>
            <a:pPr marL="0" indent="0">
              <a:buNone/>
            </a:pPr>
            <a:r>
              <a:rPr lang="en-US" i="1" u="sng">
                <a:solidFill>
                  <a:schemeClr val="tx2">
                    <a:lumMod val="60000"/>
                    <a:lumOff val="40000"/>
                  </a:schemeClr>
                </a:solidFill>
              </a:rPr>
              <a:t>Contact the BTP</a:t>
            </a:r>
          </a:p>
          <a:p>
            <a:pPr marL="0" indent="0">
              <a:buNone/>
            </a:pPr>
            <a:r>
              <a:rPr lang="en-US">
                <a:latin typeface="Arial"/>
                <a:cs typeface="Arial"/>
              </a:rPr>
              <a:t>Dianne </a:t>
            </a:r>
            <a:r>
              <a:rPr lang="en-US" err="1">
                <a:latin typeface="Arial"/>
                <a:cs typeface="Arial"/>
              </a:rPr>
              <a:t>Lescinskas</a:t>
            </a:r>
          </a:p>
          <a:p>
            <a:pPr marL="0" indent="0">
              <a:buNone/>
            </a:pPr>
            <a:r>
              <a:rPr lang="en-US">
                <a:hlinkClick r:id="rId3"/>
              </a:rPr>
              <a:t>Dianne.Lescinskas@mass.gov</a:t>
            </a:r>
            <a:endParaRPr lang="en-US"/>
          </a:p>
          <a:p>
            <a:pPr marL="0" indent="0">
              <a:buNone/>
            </a:pPr>
            <a:endParaRPr lang="en-US"/>
          </a:p>
          <a:p>
            <a:pPr marL="0" indent="0">
              <a:buNone/>
            </a:pPr>
            <a:r>
              <a:rPr lang="en-US"/>
              <a:t>Carol Gracia</a:t>
            </a:r>
          </a:p>
          <a:p>
            <a:pPr marL="0" indent="0">
              <a:buNone/>
            </a:pPr>
            <a:r>
              <a:rPr lang="en-US"/>
              <a:t>Carol.M.Gracia@mass.gov</a:t>
            </a:r>
          </a:p>
        </p:txBody>
      </p:sp>
    </p:spTree>
    <p:extLst>
      <p:ext uri="{BB962C8B-B14F-4D97-AF65-F5344CB8AC3E}">
        <p14:creationId xmlns:p14="http://schemas.microsoft.com/office/powerpoint/2010/main" val="8904576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EBF3-A651-2BE9-0D6B-856084E4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15A03-40EC-C0DB-59E4-0D7F170FF9B6}"/>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Special Education Updates and Key Special Education Topics</a:t>
            </a:r>
            <a:endParaRPr lang="en-US" sz="4400"/>
          </a:p>
        </p:txBody>
      </p:sp>
    </p:spTree>
    <p:extLst>
      <p:ext uri="{BB962C8B-B14F-4D97-AF65-F5344CB8AC3E}">
        <p14:creationId xmlns:p14="http://schemas.microsoft.com/office/powerpoint/2010/main" val="848628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C46D2-4ED7-5C8B-1CA6-7DC35AF1B8D9}"/>
              </a:ext>
            </a:extLst>
          </p:cNvPr>
          <p:cNvSpPr>
            <a:spLocks noGrp="1"/>
          </p:cNvSpPr>
          <p:nvPr>
            <p:ph type="title"/>
          </p:nvPr>
        </p:nvSpPr>
        <p:spPr/>
        <p:txBody>
          <a:bodyPr/>
          <a:lstStyle/>
          <a:p>
            <a:r>
              <a:rPr lang="en-US"/>
              <a:t>Updates from the National Level</a:t>
            </a:r>
          </a:p>
        </p:txBody>
      </p:sp>
      <p:sp>
        <p:nvSpPr>
          <p:cNvPr id="3" name="Content Placeholder 2">
            <a:extLst>
              <a:ext uri="{FF2B5EF4-FFF2-40B4-BE49-F238E27FC236}">
                <a16:creationId xmlns:a16="http://schemas.microsoft.com/office/drawing/2014/main" id="{7FD8FE60-0489-59F3-CC29-62211419DBE2}"/>
              </a:ext>
            </a:extLst>
          </p:cNvPr>
          <p:cNvSpPr>
            <a:spLocks noGrp="1"/>
          </p:cNvSpPr>
          <p:nvPr>
            <p:ph idx="1"/>
          </p:nvPr>
        </p:nvSpPr>
        <p:spPr/>
        <p:txBody>
          <a:bodyPr vert="horz" lIns="91440" tIns="45720" rIns="91440" bIns="45720" rtlCol="0" anchor="t">
            <a:normAutofit fontScale="92500" lnSpcReduction="10000"/>
          </a:bodyPr>
          <a:lstStyle/>
          <a:p>
            <a:r>
              <a:rPr lang="en-US" b="1">
                <a:latin typeface="Arial"/>
                <a:cs typeface="Arial"/>
              </a:rPr>
              <a:t>DESE- Continued Commitment to Students With Disabilities and their Families</a:t>
            </a:r>
          </a:p>
          <a:p>
            <a:r>
              <a:rPr lang="en-US">
                <a:latin typeface="Arial"/>
                <a:cs typeface="Arial"/>
              </a:rPr>
              <a:t>IDEA is still the law</a:t>
            </a:r>
          </a:p>
          <a:p>
            <a:r>
              <a:rPr lang="en-US">
                <a:latin typeface="Arial"/>
                <a:cs typeface="Arial"/>
              </a:rPr>
              <a:t>Massachusetts has state special education laws and regulations</a:t>
            </a:r>
          </a:p>
          <a:p>
            <a:pPr marL="0" indent="0">
              <a:buNone/>
            </a:pPr>
            <a:endParaRPr lang="en-US"/>
          </a:p>
          <a:p>
            <a:pPr marL="0" indent="0">
              <a:buNone/>
            </a:pPr>
            <a:r>
              <a:rPr lang="en-US" b="1">
                <a:latin typeface="Arial"/>
                <a:cs typeface="Arial"/>
              </a:rPr>
              <a:t>Examples of Federal Statutory Requirements</a:t>
            </a:r>
          </a:p>
          <a:p>
            <a:r>
              <a:rPr lang="en-US">
                <a:latin typeface="Arial"/>
                <a:cs typeface="Arial"/>
              </a:rPr>
              <a:t>IDEA Data Collection and Submission</a:t>
            </a:r>
          </a:p>
          <a:p>
            <a:r>
              <a:rPr lang="en-US">
                <a:latin typeface="Arial"/>
                <a:cs typeface="Arial"/>
              </a:rPr>
              <a:t>SPP/APR Submission (February)</a:t>
            </a:r>
          </a:p>
          <a:p>
            <a:r>
              <a:rPr lang="en-US">
                <a:latin typeface="Arial"/>
                <a:cs typeface="Arial"/>
              </a:rPr>
              <a:t>Annual State Determination (Spring)</a:t>
            </a:r>
          </a:p>
          <a:p>
            <a:r>
              <a:rPr lang="en-US">
                <a:latin typeface="Arial"/>
                <a:cs typeface="Arial"/>
              </a:rPr>
              <a:t>IDEA Allocations (Late Spring)</a:t>
            </a:r>
          </a:p>
          <a:p>
            <a:endParaRPr lang="en-US"/>
          </a:p>
        </p:txBody>
      </p:sp>
      <p:sp>
        <p:nvSpPr>
          <p:cNvPr id="4" name="Slide Number Placeholder 3">
            <a:extLst>
              <a:ext uri="{FF2B5EF4-FFF2-40B4-BE49-F238E27FC236}">
                <a16:creationId xmlns:a16="http://schemas.microsoft.com/office/drawing/2014/main" id="{53582EB6-429F-F28F-74AF-B18F71ED8848}"/>
              </a:ext>
            </a:extLst>
          </p:cNvPr>
          <p:cNvSpPr>
            <a:spLocks noGrp="1"/>
          </p:cNvSpPr>
          <p:nvPr>
            <p:ph type="sldNum" sz="quarter" idx="12"/>
          </p:nvPr>
        </p:nvSpPr>
        <p:spPr/>
        <p:txBody>
          <a:bodyPr/>
          <a:lstStyle/>
          <a:p>
            <a:fld id="{68A8D22E-6BC5-9E47-900C-2BB94685D9F5}" type="slidenum">
              <a:rPr lang="en-US" smtClean="0"/>
              <a:t>15</a:t>
            </a:fld>
            <a:endParaRPr lang="en-US"/>
          </a:p>
        </p:txBody>
      </p:sp>
    </p:spTree>
    <p:extLst>
      <p:ext uri="{BB962C8B-B14F-4D97-AF65-F5344CB8AC3E}">
        <p14:creationId xmlns:p14="http://schemas.microsoft.com/office/powerpoint/2010/main" val="117592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DFF36-B1A8-DAD7-E75D-4F68E2A4D9ED}"/>
              </a:ext>
            </a:extLst>
          </p:cNvPr>
          <p:cNvSpPr>
            <a:spLocks noGrp="1"/>
          </p:cNvSpPr>
          <p:nvPr>
            <p:ph type="title"/>
          </p:nvPr>
        </p:nvSpPr>
        <p:spPr/>
        <p:txBody>
          <a:bodyPr/>
          <a:lstStyle/>
          <a:p>
            <a:r>
              <a:rPr lang="en-US">
                <a:latin typeface="Arial"/>
                <a:cs typeface="Arial"/>
              </a:rPr>
              <a:t>Time-out Guidance</a:t>
            </a:r>
            <a:endParaRPr lang="en-US" err="1"/>
          </a:p>
        </p:txBody>
      </p:sp>
      <p:sp>
        <p:nvSpPr>
          <p:cNvPr id="3" name="Content Placeholder 2">
            <a:extLst>
              <a:ext uri="{FF2B5EF4-FFF2-40B4-BE49-F238E27FC236}">
                <a16:creationId xmlns:a16="http://schemas.microsoft.com/office/drawing/2014/main" id="{ABCF18CC-1B1E-E260-18CB-4373E88721C2}"/>
              </a:ext>
            </a:extLst>
          </p:cNvPr>
          <p:cNvSpPr>
            <a:spLocks noGrp="1"/>
          </p:cNvSpPr>
          <p:nvPr>
            <p:ph idx="1"/>
          </p:nvPr>
        </p:nvSpPr>
        <p:spPr/>
        <p:txBody>
          <a:bodyPr>
            <a:normAutofit fontScale="92500" lnSpcReduction="20000"/>
          </a:bodyPr>
          <a:lstStyle/>
          <a:p>
            <a:pPr marL="0" indent="0">
              <a:buNone/>
            </a:pPr>
            <a:r>
              <a:rPr lang="en-US" b="1"/>
              <a:t>Anticipated Release</a:t>
            </a:r>
            <a:endParaRPr lang="en-US"/>
          </a:p>
          <a:p>
            <a:r>
              <a:rPr lang="en-US"/>
              <a:t>The Department anticipates releasing guidance by the beginning of the new year to support schools, districts, and programs in preparing for the implementation of the August 17, 2026, effective date.</a:t>
            </a:r>
          </a:p>
          <a:p>
            <a:pPr marL="0" indent="0">
              <a:buNone/>
            </a:pPr>
            <a:endParaRPr lang="en-US"/>
          </a:p>
          <a:p>
            <a:pPr marL="0" indent="0">
              <a:buNone/>
            </a:pPr>
            <a:r>
              <a:rPr lang="en-US" b="1"/>
              <a:t>What to Expect in the Guidance</a:t>
            </a:r>
            <a:endParaRPr lang="en-US"/>
          </a:p>
          <a:p>
            <a:r>
              <a:rPr lang="en-US"/>
              <a:t>Clarifies requirements and definitions for time-out, seclusion, documentation, and reporting.</a:t>
            </a:r>
          </a:p>
          <a:p>
            <a:r>
              <a:rPr lang="en-US"/>
              <a:t>Examples to help districts, schools, and programs align practices with the new regulations.</a:t>
            </a:r>
          </a:p>
          <a:p>
            <a:r>
              <a:rPr lang="en-US"/>
              <a:t>Sample tools and templates (logs, checklists, notification forms) to support consistent and compliant practice.</a:t>
            </a:r>
          </a:p>
          <a:p>
            <a:pPr marL="0" indent="0">
              <a:buNone/>
            </a:pPr>
            <a:endParaRPr lang="en-US"/>
          </a:p>
          <a:p>
            <a:endParaRPr lang="en-US"/>
          </a:p>
        </p:txBody>
      </p:sp>
      <p:sp>
        <p:nvSpPr>
          <p:cNvPr id="4" name="Slide Number Placeholder 3">
            <a:extLst>
              <a:ext uri="{FF2B5EF4-FFF2-40B4-BE49-F238E27FC236}">
                <a16:creationId xmlns:a16="http://schemas.microsoft.com/office/drawing/2014/main" id="{CBF6B046-72CD-BD52-1CDB-8F404BB7AD89}"/>
              </a:ext>
            </a:extLst>
          </p:cNvPr>
          <p:cNvSpPr>
            <a:spLocks noGrp="1"/>
          </p:cNvSpPr>
          <p:nvPr>
            <p:ph type="sldNum" sz="quarter" idx="12"/>
          </p:nvPr>
        </p:nvSpPr>
        <p:spPr/>
        <p:txBody>
          <a:bodyPr/>
          <a:lstStyle/>
          <a:p>
            <a:fld id="{68A8D22E-6BC5-9E47-900C-2BB94685D9F5}" type="slidenum">
              <a:rPr lang="en-US" smtClean="0"/>
              <a:pPr/>
              <a:t>16</a:t>
            </a:fld>
            <a:endParaRPr lang="en-US"/>
          </a:p>
        </p:txBody>
      </p:sp>
    </p:spTree>
    <p:extLst>
      <p:ext uri="{BB962C8B-B14F-4D97-AF65-F5344CB8AC3E}">
        <p14:creationId xmlns:p14="http://schemas.microsoft.com/office/powerpoint/2010/main" val="2181317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67A1-E086-8943-FC7E-13A757DA589D}"/>
              </a:ext>
            </a:extLst>
          </p:cNvPr>
          <p:cNvSpPr>
            <a:spLocks noGrp="1"/>
          </p:cNvSpPr>
          <p:nvPr>
            <p:ph type="title"/>
          </p:nvPr>
        </p:nvSpPr>
        <p:spPr/>
        <p:txBody>
          <a:bodyPr/>
          <a:lstStyle/>
          <a:p>
            <a:r>
              <a:rPr lang="en-US" dirty="0"/>
              <a:t>Updates on the New IEP</a:t>
            </a:r>
          </a:p>
        </p:txBody>
      </p:sp>
      <p:sp>
        <p:nvSpPr>
          <p:cNvPr id="3" name="Content Placeholder 2">
            <a:extLst>
              <a:ext uri="{FF2B5EF4-FFF2-40B4-BE49-F238E27FC236}">
                <a16:creationId xmlns:a16="http://schemas.microsoft.com/office/drawing/2014/main" id="{F9187F5F-359B-6221-9D39-68086D2DB5A8}"/>
              </a:ext>
            </a:extLst>
          </p:cNvPr>
          <p:cNvSpPr>
            <a:spLocks noGrp="1"/>
          </p:cNvSpPr>
          <p:nvPr>
            <p:ph idx="1"/>
          </p:nvPr>
        </p:nvSpPr>
        <p:spPr/>
        <p:txBody>
          <a:bodyPr vert="horz" lIns="91440" tIns="45720" rIns="91440" bIns="45720" rtlCol="0" anchor="t">
            <a:normAutofit/>
          </a:bodyPr>
          <a:lstStyle/>
          <a:p>
            <a:r>
              <a:rPr lang="en-US" dirty="0"/>
              <a:t>Regular Updates to the IEP</a:t>
            </a:r>
          </a:p>
          <a:p>
            <a:pPr lvl="1"/>
            <a:r>
              <a:rPr lang="en-US">
                <a:latin typeface="Arial"/>
                <a:cs typeface="Arial"/>
              </a:rPr>
              <a:t>Updates to Assessment, English Learners, and Transition</a:t>
            </a:r>
          </a:p>
          <a:p>
            <a:r>
              <a:rPr lang="en-US" dirty="0"/>
              <a:t>Additional Updates Still to Be Completed:</a:t>
            </a:r>
          </a:p>
          <a:p>
            <a:pPr lvl="1"/>
            <a:r>
              <a:rPr lang="en-US" dirty="0"/>
              <a:t>Progress Report</a:t>
            </a:r>
          </a:p>
          <a:p>
            <a:pPr lvl="1"/>
            <a:r>
              <a:rPr lang="en-US" dirty="0"/>
              <a:t>SLD Forms</a:t>
            </a:r>
          </a:p>
          <a:p>
            <a:r>
              <a:rPr lang="en-US" dirty="0"/>
              <a:t>Ongoing Training and Professional Development</a:t>
            </a:r>
          </a:p>
        </p:txBody>
      </p:sp>
      <p:sp>
        <p:nvSpPr>
          <p:cNvPr id="4" name="Slide Number Placeholder 3">
            <a:extLst>
              <a:ext uri="{FF2B5EF4-FFF2-40B4-BE49-F238E27FC236}">
                <a16:creationId xmlns:a16="http://schemas.microsoft.com/office/drawing/2014/main" id="{805CFC35-8821-276E-140F-0612BCB0E58A}"/>
              </a:ext>
            </a:extLst>
          </p:cNvPr>
          <p:cNvSpPr>
            <a:spLocks noGrp="1"/>
          </p:cNvSpPr>
          <p:nvPr>
            <p:ph type="sldNum" sz="quarter" idx="12"/>
          </p:nvPr>
        </p:nvSpPr>
        <p:spPr/>
        <p:txBody>
          <a:bodyPr/>
          <a:lstStyle/>
          <a:p>
            <a:fld id="{68A8D22E-6BC5-9E47-900C-2BB94685D9F5}" type="slidenum">
              <a:rPr lang="en-US" smtClean="0"/>
              <a:pPr/>
              <a:t>17</a:t>
            </a:fld>
            <a:endParaRPr lang="en-US"/>
          </a:p>
        </p:txBody>
      </p:sp>
    </p:spTree>
    <p:extLst>
      <p:ext uri="{BB962C8B-B14F-4D97-AF65-F5344CB8AC3E}">
        <p14:creationId xmlns:p14="http://schemas.microsoft.com/office/powerpoint/2010/main" val="2928520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A8B6-323F-A099-E3C1-E043123228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E54D2C-6E36-DAFF-7C49-FF50BE6F82C2}"/>
              </a:ext>
            </a:extLst>
          </p:cNvPr>
          <p:cNvSpPr>
            <a:spLocks noGrp="1"/>
          </p:cNvSpPr>
          <p:nvPr>
            <p:ph type="title"/>
          </p:nvPr>
        </p:nvSpPr>
        <p:spPr>
          <a:xfrm>
            <a:off x="185879" y="2997316"/>
            <a:ext cx="12501663" cy="861002"/>
          </a:xfrm>
        </p:spPr>
        <p:txBody>
          <a:bodyPr>
            <a:normAutofit/>
          </a:bodyPr>
          <a:lstStyle/>
          <a:p>
            <a:r>
              <a:rPr lang="en-US" sz="3600">
                <a:latin typeface="Arial"/>
                <a:cs typeface="Arial"/>
              </a:rPr>
              <a:t>Professional Development and Technical Assistance</a:t>
            </a:r>
            <a:r>
              <a:rPr lang="en-US" sz="3600" b="0">
                <a:latin typeface="Arial"/>
                <a:cs typeface="Arial"/>
              </a:rPr>
              <a:t> </a:t>
            </a:r>
            <a:endParaRPr lang="en-US" sz="3600"/>
          </a:p>
        </p:txBody>
      </p:sp>
      <p:sp>
        <p:nvSpPr>
          <p:cNvPr id="2" name="Slide Number Placeholder 1">
            <a:extLst>
              <a:ext uri="{FF2B5EF4-FFF2-40B4-BE49-F238E27FC236}">
                <a16:creationId xmlns:a16="http://schemas.microsoft.com/office/drawing/2014/main" id="{789E409F-EF1F-BB02-FE5B-2170AC45F4FF}"/>
              </a:ext>
            </a:extLst>
          </p:cNvPr>
          <p:cNvSpPr>
            <a:spLocks noGrp="1"/>
          </p:cNvSpPr>
          <p:nvPr>
            <p:ph type="sldNum" sz="quarter" idx="12"/>
          </p:nvPr>
        </p:nvSpPr>
        <p:spPr/>
        <p:txBody>
          <a:bodyPr/>
          <a:lstStyle/>
          <a:p>
            <a:fld id="{68A8D22E-6BC5-9E47-900C-2BB94685D9F5}" type="slidenum">
              <a:rPr lang="en-US" smtClean="0"/>
              <a:pPr/>
              <a:t>18</a:t>
            </a:fld>
            <a:endParaRPr lang="en-US"/>
          </a:p>
        </p:txBody>
      </p:sp>
    </p:spTree>
    <p:extLst>
      <p:ext uri="{BB962C8B-B14F-4D97-AF65-F5344CB8AC3E}">
        <p14:creationId xmlns:p14="http://schemas.microsoft.com/office/powerpoint/2010/main" val="271308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087F1-2887-D81C-6FC9-EEC35A9D97A2}"/>
              </a:ext>
            </a:extLst>
          </p:cNvPr>
          <p:cNvSpPr>
            <a:spLocks noGrp="1"/>
          </p:cNvSpPr>
          <p:nvPr>
            <p:ph type="title"/>
          </p:nvPr>
        </p:nvSpPr>
        <p:spPr/>
        <p:txBody>
          <a:bodyPr>
            <a:noAutofit/>
          </a:bodyPr>
          <a:lstStyle/>
          <a:p>
            <a:r>
              <a:rPr lang="en-US" sz="4000" b="1" dirty="0">
                <a:latin typeface="Arial"/>
                <a:cs typeface="Segoe UI Semibold"/>
              </a:rPr>
              <a:t>Special Education PD Offers for 2025-2026 School </a:t>
            </a:r>
            <a:r>
              <a:rPr lang="en-US" sz="4000" dirty="0">
                <a:latin typeface="Arial"/>
                <a:cs typeface="Segoe UI Semibold"/>
              </a:rPr>
              <a:t>Year- Coming Soon </a:t>
            </a:r>
            <a:endParaRPr lang="en-US" sz="4000" dirty="0"/>
          </a:p>
        </p:txBody>
      </p:sp>
      <p:sp>
        <p:nvSpPr>
          <p:cNvPr id="2" name="Content Placeholder 1">
            <a:extLst>
              <a:ext uri="{FF2B5EF4-FFF2-40B4-BE49-F238E27FC236}">
                <a16:creationId xmlns:a16="http://schemas.microsoft.com/office/drawing/2014/main" id="{9A79E4AF-123C-B49D-3E09-119D13B66A6A}"/>
              </a:ext>
            </a:extLst>
          </p:cNvPr>
          <p:cNvSpPr>
            <a:spLocks noGrp="1"/>
          </p:cNvSpPr>
          <p:nvPr>
            <p:ph idx="1"/>
          </p:nvPr>
        </p:nvSpPr>
        <p:spPr/>
        <p:txBody>
          <a:bodyPr>
            <a:normAutofit/>
          </a:bodyPr>
          <a:lstStyle/>
          <a:p>
            <a:r>
              <a:rPr lang="en-US" dirty="0">
                <a:hlinkClick r:id="rId3"/>
              </a:rPr>
              <a:t>IEP Team Leader Institute </a:t>
            </a:r>
          </a:p>
          <a:p>
            <a:r>
              <a:rPr lang="en-US" dirty="0">
                <a:hlinkClick r:id="rId3"/>
              </a:rPr>
              <a:t>Special Education Directors Institute </a:t>
            </a:r>
            <a:endParaRPr lang="en-US" dirty="0"/>
          </a:p>
          <a:p>
            <a:r>
              <a:rPr lang="en-US" u="sng" dirty="0">
                <a:hlinkClick r:id="rId3"/>
              </a:rPr>
              <a:t>Early Childhood Institute </a:t>
            </a:r>
            <a:endParaRPr lang="en-US" dirty="0"/>
          </a:p>
          <a:p>
            <a:r>
              <a:rPr lang="en-US" u="sng" dirty="0">
                <a:hlinkClick r:id="rId3"/>
              </a:rPr>
              <a:t>Inclusive Leadership Academy for General and Special Education Administrators</a:t>
            </a:r>
            <a:endParaRPr lang="en-US" dirty="0"/>
          </a:p>
        </p:txBody>
      </p:sp>
    </p:spTree>
    <p:extLst>
      <p:ext uri="{BB962C8B-B14F-4D97-AF65-F5344CB8AC3E}">
        <p14:creationId xmlns:p14="http://schemas.microsoft.com/office/powerpoint/2010/main" val="1164967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C05A-BB5E-FD97-6FFF-868FAFEE7047}"/>
              </a:ext>
            </a:extLst>
          </p:cNvPr>
          <p:cNvSpPr>
            <a:spLocks noGrp="1"/>
          </p:cNvSpPr>
          <p:nvPr>
            <p:ph type="title"/>
          </p:nvPr>
        </p:nvSpPr>
        <p:spPr/>
        <p:txBody>
          <a:bodyPr/>
          <a:lstStyle/>
          <a:p>
            <a:r>
              <a:rPr lang="en-US">
                <a:latin typeface="Arial"/>
                <a:cs typeface="Arial"/>
              </a:rPr>
              <a:t>Agenda</a:t>
            </a:r>
          </a:p>
        </p:txBody>
      </p:sp>
      <p:sp>
        <p:nvSpPr>
          <p:cNvPr id="3" name="Content Placeholder 2">
            <a:extLst>
              <a:ext uri="{FF2B5EF4-FFF2-40B4-BE49-F238E27FC236}">
                <a16:creationId xmlns:a16="http://schemas.microsoft.com/office/drawing/2014/main" id="{E420044D-E518-28A7-E711-CBD82A7DC94B}"/>
              </a:ext>
            </a:extLst>
          </p:cNvPr>
          <p:cNvSpPr>
            <a:spLocks noGrp="1"/>
          </p:cNvSpPr>
          <p:nvPr>
            <p:ph idx="1"/>
          </p:nvPr>
        </p:nvSpPr>
        <p:spPr/>
        <p:txBody>
          <a:bodyPr vert="horz" lIns="91440" tIns="45720" rIns="91440" bIns="45720" rtlCol="0" anchor="t">
            <a:normAutofit/>
          </a:bodyPr>
          <a:lstStyle/>
          <a:p>
            <a:r>
              <a:rPr lang="en-US" dirty="0">
                <a:latin typeface="Arial"/>
                <a:cs typeface="Arial"/>
              </a:rPr>
              <a:t>688 Referrals- Bureau of Transitional Services</a:t>
            </a:r>
          </a:p>
          <a:p>
            <a:r>
              <a:rPr lang="en-US" dirty="0">
                <a:latin typeface="Arial"/>
                <a:cs typeface="Arial"/>
              </a:rPr>
              <a:t>Key Special Education Topics and Policy Updates</a:t>
            </a:r>
            <a:endParaRPr lang="en-US" dirty="0"/>
          </a:p>
          <a:p>
            <a:pPr lvl="1"/>
            <a:r>
              <a:rPr lang="en-US" sz="2800" dirty="0">
                <a:latin typeface="Arial"/>
                <a:cs typeface="Arial"/>
              </a:rPr>
              <a:t>Time-out Guidance</a:t>
            </a:r>
          </a:p>
          <a:p>
            <a:r>
              <a:rPr lang="en-US" dirty="0">
                <a:latin typeface="Arial"/>
                <a:cs typeface="Arial"/>
              </a:rPr>
              <a:t>Professional Development and Technical Assistance</a:t>
            </a:r>
          </a:p>
          <a:p>
            <a:r>
              <a:rPr lang="en-US" dirty="0">
                <a:latin typeface="Arial"/>
                <a:cs typeface="Arial"/>
              </a:rPr>
              <a:t>IDEA Fiscal</a:t>
            </a:r>
          </a:p>
          <a:p>
            <a:pPr lvl="1"/>
            <a:endParaRPr lang="en-US" dirty="0">
              <a:latin typeface="Arial"/>
              <a:cs typeface="Arial"/>
            </a:endParaRPr>
          </a:p>
          <a:p>
            <a:endParaRPr lang="en-US" dirty="0">
              <a:latin typeface="Arial"/>
              <a:cs typeface="Arial"/>
            </a:endParaRPr>
          </a:p>
        </p:txBody>
      </p:sp>
      <p:sp>
        <p:nvSpPr>
          <p:cNvPr id="4" name="Slide Number Placeholder 3">
            <a:extLst>
              <a:ext uri="{FF2B5EF4-FFF2-40B4-BE49-F238E27FC236}">
                <a16:creationId xmlns:a16="http://schemas.microsoft.com/office/drawing/2014/main" id="{022757E5-066E-93CC-7805-3BF5E3284120}"/>
              </a:ext>
            </a:extLst>
          </p:cNvPr>
          <p:cNvSpPr>
            <a:spLocks noGrp="1"/>
          </p:cNvSpPr>
          <p:nvPr>
            <p:ph type="sldNum" sz="quarter" idx="12"/>
          </p:nvPr>
        </p:nvSpPr>
        <p:spPr/>
        <p:txBody>
          <a:bodyPr/>
          <a:lstStyle/>
          <a:p>
            <a:fld id="{68A8D22E-6BC5-9E47-900C-2BB94685D9F5}" type="slidenum">
              <a:rPr lang="en-US" smtClean="0"/>
              <a:t>2</a:t>
            </a:fld>
            <a:endParaRPr lang="en-US"/>
          </a:p>
        </p:txBody>
      </p:sp>
    </p:spTree>
    <p:extLst>
      <p:ext uri="{BB962C8B-B14F-4D97-AF65-F5344CB8AC3E}">
        <p14:creationId xmlns:p14="http://schemas.microsoft.com/office/powerpoint/2010/main" val="219832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055049-D2D7-EAE4-360C-2A969E644E93}"/>
              </a:ext>
            </a:extLst>
          </p:cNvPr>
          <p:cNvSpPr>
            <a:spLocks noGrp="1"/>
          </p:cNvSpPr>
          <p:nvPr>
            <p:ph type="title"/>
          </p:nvPr>
        </p:nvSpPr>
        <p:spPr>
          <a:xfrm>
            <a:off x="173179" y="308699"/>
            <a:ext cx="11468100" cy="861002"/>
          </a:xfrm>
        </p:spPr>
        <p:txBody>
          <a:bodyPr>
            <a:normAutofit fontScale="90000"/>
          </a:bodyPr>
          <a:lstStyle/>
          <a:p>
            <a:r>
              <a:rPr lang="en-US" b="1"/>
              <a:t>Center for School and District Partnership; Office of Effective Partnerships &amp; Impact</a:t>
            </a:r>
            <a:endParaRPr lang="en-US"/>
          </a:p>
        </p:txBody>
      </p:sp>
      <p:sp>
        <p:nvSpPr>
          <p:cNvPr id="2" name="Content Placeholder 1">
            <a:extLst>
              <a:ext uri="{FF2B5EF4-FFF2-40B4-BE49-F238E27FC236}">
                <a16:creationId xmlns:a16="http://schemas.microsoft.com/office/drawing/2014/main" id="{6C74973A-0968-2E54-3843-01847A29A968}"/>
              </a:ext>
            </a:extLst>
          </p:cNvPr>
          <p:cNvSpPr>
            <a:spLocks noGrp="1"/>
          </p:cNvSpPr>
          <p:nvPr>
            <p:ph idx="1"/>
          </p:nvPr>
        </p:nvSpPr>
        <p:spPr/>
        <p:txBody>
          <a:bodyPr>
            <a:normAutofit/>
          </a:bodyPr>
          <a:lstStyle/>
          <a:p>
            <a:pPr marL="0" indent="0">
              <a:buNone/>
            </a:pPr>
            <a:endParaRPr lang="en-US"/>
          </a:p>
          <a:p>
            <a:pPr lvl="0"/>
            <a:r>
              <a:rPr lang="en-US"/>
              <a:t>Resource Allocation &amp; Scheduling Networks: </a:t>
            </a:r>
            <a:r>
              <a:rPr lang="en-US" u="sng">
                <a:hlinkClick r:id="rId3"/>
              </a:rPr>
              <a:t>https://www.doe.mass.edu/sfss/prof-dev/</a:t>
            </a:r>
            <a:endParaRPr lang="en-US"/>
          </a:p>
          <a:p>
            <a:pPr lvl="0"/>
            <a:r>
              <a:rPr lang="en-US"/>
              <a:t>Inclusion &amp; Access Networks: </a:t>
            </a:r>
            <a:r>
              <a:rPr lang="en-US" u="sng">
                <a:hlinkClick r:id="rId3"/>
              </a:rPr>
              <a:t>https://www.doe.mass.edu/sfss/prof-dev/</a:t>
            </a:r>
            <a:endParaRPr lang="en-US"/>
          </a:p>
          <a:p>
            <a:pPr lvl="0"/>
            <a:r>
              <a:rPr lang="en-US"/>
              <a:t>Student Support Academy: </a:t>
            </a:r>
            <a:r>
              <a:rPr lang="en-US" u="sng">
                <a:hlinkClick r:id="rId3"/>
              </a:rPr>
              <a:t>https://www.doe.mass.edu/sfss/prof-dev/</a:t>
            </a:r>
            <a:endParaRPr lang="en-US"/>
          </a:p>
          <a:p>
            <a:pPr lvl="0"/>
            <a:r>
              <a:rPr lang="en-US"/>
              <a:t>Paraeducator E-Learning Modules: </a:t>
            </a:r>
            <a:r>
              <a:rPr lang="en-US" u="sng">
                <a:hlinkClick r:id="rId4"/>
              </a:rPr>
              <a:t>https://www.doe.mass.edu/pd/paraeducator/default.html</a:t>
            </a:r>
            <a:endParaRPr lang="en-US"/>
          </a:p>
          <a:p>
            <a:pPr marL="0" indent="0">
              <a:buNone/>
            </a:pPr>
            <a:endParaRPr lang="en-US"/>
          </a:p>
        </p:txBody>
      </p:sp>
    </p:spTree>
    <p:extLst>
      <p:ext uri="{BB962C8B-B14F-4D97-AF65-F5344CB8AC3E}">
        <p14:creationId xmlns:p14="http://schemas.microsoft.com/office/powerpoint/2010/main" val="956953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79" y="308699"/>
            <a:ext cx="11944350" cy="861002"/>
          </a:xfrm>
        </p:spPr>
        <p:txBody>
          <a:bodyPr vert="horz" lIns="91440" tIns="45720" rIns="91440" bIns="45720" rtlCol="0" anchor="ctr">
            <a:noAutofit/>
          </a:bodyPr>
          <a:lstStyle/>
          <a:p>
            <a:r>
              <a:rPr lang="en-US" sz="3200">
                <a:solidFill>
                  <a:schemeClr val="bg1"/>
                </a:solidFill>
                <a:latin typeface="Arial"/>
                <a:cs typeface="Arial"/>
              </a:rPr>
              <a:t>Federation for Children with Special Needs</a:t>
            </a:r>
            <a:r>
              <a:rPr lang="en-US" sz="3200">
                <a:latin typeface="Arial"/>
                <a:cs typeface="Arial"/>
              </a:rPr>
              <a:t> Professional Development </a:t>
            </a:r>
          </a:p>
        </p:txBody>
      </p:sp>
      <p:sp>
        <p:nvSpPr>
          <p:cNvPr id="3" name="Content Placeholder 2"/>
          <p:cNvSpPr>
            <a:spLocks noGrp="1"/>
          </p:cNvSpPr>
          <p:nvPr>
            <p:ph idx="1"/>
          </p:nvPr>
        </p:nvSpPr>
        <p:spPr/>
        <p:txBody>
          <a:bodyPr vert="horz" lIns="91440" tIns="45720" rIns="91440" bIns="45720" rtlCol="0" anchor="t">
            <a:noAutofit/>
          </a:bodyPr>
          <a:lstStyle/>
          <a:p>
            <a:r>
              <a:rPr lang="en-US">
                <a:latin typeface="Arial"/>
                <a:cs typeface="Arial"/>
              </a:rPr>
              <a:t>Federation for Children with Special Needs (FCSN) offers PD opportunities, including IEP trainings throughout the year.  </a:t>
            </a:r>
          </a:p>
          <a:p>
            <a:r>
              <a:rPr lang="en-US">
                <a:latin typeface="Arial"/>
                <a:cs typeface="Arial"/>
              </a:rPr>
              <a:t>FCSN has an event calendar </a:t>
            </a:r>
            <a:r>
              <a:rPr lang="en-US">
                <a:latin typeface="Arial"/>
                <a:cs typeface="Arial"/>
                <a:hlinkClick r:id="rId3"/>
              </a:rPr>
              <a:t>here</a:t>
            </a:r>
            <a:r>
              <a:rPr lang="en-US">
                <a:latin typeface="Arial"/>
                <a:cs typeface="Arial"/>
              </a:rPr>
              <a:t> </a:t>
            </a:r>
          </a:p>
          <a:p>
            <a:r>
              <a:rPr lang="en-US">
                <a:latin typeface="Arial"/>
                <a:cs typeface="Arial"/>
              </a:rPr>
              <a:t>You will find PD information at </a:t>
            </a:r>
            <a:r>
              <a:rPr lang="en-US" u="sng">
                <a:latin typeface="Arial"/>
                <a:cs typeface="Arial"/>
                <a:hlinkClick r:id="rId3" tooltip="https://fcsn.org/trainings/"/>
              </a:rPr>
              <a:t>https://fcsn.org/trainings/</a:t>
            </a:r>
            <a:endParaRPr lang="en-US" u="sng">
              <a:latin typeface="Arial"/>
              <a:cs typeface="Arial"/>
            </a:endParaRPr>
          </a:p>
          <a:p>
            <a:endParaRPr lang="en-US" sz="1800"/>
          </a:p>
          <a:p>
            <a:pPr marL="457200" indent="-457200">
              <a:buFont typeface="Arial"/>
              <a:buChar char="•"/>
              <a:tabLst>
                <a:tab pos="2286000" algn="l"/>
              </a:tabLst>
            </a:pPr>
            <a:endParaRPr lang="en-US">
              <a:latin typeface="Segoe UI"/>
              <a:cs typeface="Segoe UI"/>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0" y="0"/>
            <a:ext cx="0" cy="0"/>
          </a:xfrm>
        </p:spPr>
        <p:txBody>
          <a:bodyPr/>
          <a:lstStyle/>
          <a:p>
            <a:fld id="{FF27229C-EC7B-4063-A33B-28A5E87E32ED}" type="slidenum">
              <a:rPr lang="zh-CN" altLang="en-US" smtClean="0"/>
              <a:pPr/>
              <a:t>21</a:t>
            </a:fld>
            <a:endParaRPr lang="zh-CN" altLang="en-US"/>
          </a:p>
        </p:txBody>
      </p:sp>
    </p:spTree>
    <p:extLst>
      <p:ext uri="{BB962C8B-B14F-4D97-AF65-F5344CB8AC3E}">
        <p14:creationId xmlns:p14="http://schemas.microsoft.com/office/powerpoint/2010/main" val="3008284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6E5FC-C288-A531-D248-FEB0B3AE761F}"/>
              </a:ext>
            </a:extLst>
          </p:cNvPr>
          <p:cNvSpPr>
            <a:spLocks noGrp="1"/>
          </p:cNvSpPr>
          <p:nvPr>
            <p:ph type="title"/>
          </p:nvPr>
        </p:nvSpPr>
        <p:spPr/>
        <p:txBody>
          <a:bodyPr/>
          <a:lstStyle/>
          <a:p>
            <a:r>
              <a:rPr lang="en-US" b="0">
                <a:latin typeface="Arial"/>
                <a:cs typeface="Arial"/>
              </a:rPr>
              <a:t>Orton Gillingham Training Opportunity</a:t>
            </a:r>
            <a:endParaRPr lang="en-US"/>
          </a:p>
        </p:txBody>
      </p:sp>
      <p:sp>
        <p:nvSpPr>
          <p:cNvPr id="3" name="Content Placeholder 2">
            <a:extLst>
              <a:ext uri="{FF2B5EF4-FFF2-40B4-BE49-F238E27FC236}">
                <a16:creationId xmlns:a16="http://schemas.microsoft.com/office/drawing/2014/main" id="{756C70B1-6769-37F2-26EE-0677D9D64EA9}"/>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The Department is offering, through Literacy Launch Institutes, free Orton-Gillingham training for licensed reading specialists, special education teachers, and educators responsible for delivering specialized literacy or special education instruction to students in grades K–3 (e.g., inclusion teachers and interventionists). Educators who are selected and complete this course will receive Orton-Gillingham Level 1 certification. There will be a winter and a spring virtual, synchronous cohort; each will meet live on Zoom from 4:00 to 7:15 p.m. on Tuesdays and Thursdays for 10 sessions. The winter session begins on Tuesday, January 20, and the spring session on Tuesday, March 31. Please visit the </a:t>
            </a:r>
            <a:r>
              <a:rPr lang="en-US">
                <a:latin typeface="Arial"/>
                <a:cs typeface="Arial"/>
                <a:hlinkClick r:id="rId2"/>
              </a:rPr>
              <a:t>Literacy Launch webpage</a:t>
            </a:r>
            <a:r>
              <a:rPr lang="en-US">
                <a:latin typeface="Arial"/>
                <a:cs typeface="Arial"/>
              </a:rPr>
              <a:t> to learn more and apply by Friday, December 12.  </a:t>
            </a:r>
          </a:p>
        </p:txBody>
      </p:sp>
      <p:sp>
        <p:nvSpPr>
          <p:cNvPr id="4" name="Slide Number Placeholder 3">
            <a:extLst>
              <a:ext uri="{FF2B5EF4-FFF2-40B4-BE49-F238E27FC236}">
                <a16:creationId xmlns:a16="http://schemas.microsoft.com/office/drawing/2014/main" id="{EAD84A0B-3BD8-D4AD-5039-A9E89487CA67}"/>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165658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30BE-5A93-5A95-9C34-56F128B0430D}"/>
              </a:ext>
            </a:extLst>
          </p:cNvPr>
          <p:cNvSpPr>
            <a:spLocks noGrp="1"/>
          </p:cNvSpPr>
          <p:nvPr>
            <p:ph type="title"/>
          </p:nvPr>
        </p:nvSpPr>
        <p:spPr/>
        <p:txBody>
          <a:bodyPr>
            <a:normAutofit fontScale="90000"/>
          </a:bodyPr>
          <a:lstStyle/>
          <a:p>
            <a:r>
              <a:rPr lang="en-US" b="0"/>
              <a:t>Educational Stability Office Hours on Special Education Responsibility</a:t>
            </a:r>
            <a:endParaRPr lang="en-US"/>
          </a:p>
        </p:txBody>
      </p:sp>
      <p:sp>
        <p:nvSpPr>
          <p:cNvPr id="3" name="Content Placeholder 2">
            <a:extLst>
              <a:ext uri="{FF2B5EF4-FFF2-40B4-BE49-F238E27FC236}">
                <a16:creationId xmlns:a16="http://schemas.microsoft.com/office/drawing/2014/main" id="{A5803C14-F2E2-6E92-1CD0-DC5DFEBA9106}"/>
              </a:ext>
            </a:extLst>
          </p:cNvPr>
          <p:cNvSpPr>
            <a:spLocks noGrp="1"/>
          </p:cNvSpPr>
          <p:nvPr>
            <p:ph idx="1"/>
          </p:nvPr>
        </p:nvSpPr>
        <p:spPr/>
        <p:txBody>
          <a:bodyPr vert="horz" lIns="91440" tIns="45720" rIns="91440" bIns="45720" rtlCol="0" anchor="t">
            <a:normAutofit/>
          </a:bodyPr>
          <a:lstStyle/>
          <a:p>
            <a:r>
              <a:rPr lang="en-US">
                <a:latin typeface="Arial"/>
                <a:cs typeface="Arial"/>
              </a:rPr>
              <a:t>The Department’s Educational Stability Team will host an office hour for homeless liaisons, foster care points of contact, staff from the Department of Children and Families, districts, and providers from 10:00 to 11:30 a.m. on Thursday, December 18. The session will focus on which district or education agency is responsible for the special education program of highly mobile students with disabilities. The Department encourages participation in office hours, as the sessions provide a time for collaboration and an opportunity to learn about specific content areas connected to supporting highly mobile students, families/caregivers, and school staff. Please </a:t>
            </a:r>
            <a:r>
              <a:rPr lang="en-US">
                <a:latin typeface="Arial"/>
                <a:cs typeface="Arial"/>
                <a:hlinkClick r:id="rId2"/>
              </a:rPr>
              <a:t>register</a:t>
            </a:r>
            <a:r>
              <a:rPr lang="en-US">
                <a:latin typeface="Arial"/>
                <a:cs typeface="Arial"/>
              </a:rPr>
              <a:t> online for the office hour.  </a:t>
            </a:r>
          </a:p>
        </p:txBody>
      </p:sp>
      <p:sp>
        <p:nvSpPr>
          <p:cNvPr id="4" name="Slide Number Placeholder 3">
            <a:extLst>
              <a:ext uri="{FF2B5EF4-FFF2-40B4-BE49-F238E27FC236}">
                <a16:creationId xmlns:a16="http://schemas.microsoft.com/office/drawing/2014/main" id="{4DD05A95-0793-C9CA-DDB8-B2F4CEC06C43}"/>
              </a:ext>
            </a:extLst>
          </p:cNvPr>
          <p:cNvSpPr>
            <a:spLocks noGrp="1"/>
          </p:cNvSpPr>
          <p:nvPr>
            <p:ph type="sldNum" sz="quarter" idx="12"/>
          </p:nvPr>
        </p:nvSpPr>
        <p:spPr/>
        <p:txBody>
          <a:bodyPr/>
          <a:lstStyle/>
          <a:p>
            <a:fld id="{68A8D22E-6BC5-9E47-900C-2BB94685D9F5}" type="slidenum">
              <a:rPr lang="en-US" smtClean="0"/>
              <a:t>23</a:t>
            </a:fld>
            <a:endParaRPr lang="en-US"/>
          </a:p>
        </p:txBody>
      </p:sp>
    </p:spTree>
    <p:extLst>
      <p:ext uri="{BB962C8B-B14F-4D97-AF65-F5344CB8AC3E}">
        <p14:creationId xmlns:p14="http://schemas.microsoft.com/office/powerpoint/2010/main" val="235728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2AA-30EE-351B-DDA9-8C749BE6EFD0}"/>
              </a:ext>
            </a:extLst>
          </p:cNvPr>
          <p:cNvSpPr>
            <a:spLocks noGrp="1"/>
          </p:cNvSpPr>
          <p:nvPr>
            <p:ph type="title"/>
          </p:nvPr>
        </p:nvSpPr>
        <p:spPr/>
        <p:txBody>
          <a:bodyPr/>
          <a:lstStyle/>
          <a:p>
            <a:r>
              <a:rPr lang="en-US" b="0"/>
              <a:t>2025 Early Childhood Convenings</a:t>
            </a:r>
            <a:endParaRPr lang="en-US"/>
          </a:p>
        </p:txBody>
      </p:sp>
      <p:graphicFrame>
        <p:nvGraphicFramePr>
          <p:cNvPr id="6" name="Google Shape;151;g3452b2d990e_0_0" descr="Chart of Yearly Schedule&#10;October 15 at 11:30-1pm&#10;January 22 at 10-11:30am&#10;March 24 at 1-2:30pm">
            <a:extLst>
              <a:ext uri="{FF2B5EF4-FFF2-40B4-BE49-F238E27FC236}">
                <a16:creationId xmlns:a16="http://schemas.microsoft.com/office/drawing/2014/main" id="{12E212EF-7E78-0481-1328-8FEB0A94C1F7}"/>
              </a:ext>
            </a:extLst>
          </p:cNvPr>
          <p:cNvGraphicFramePr/>
          <p:nvPr>
            <p:extLst>
              <p:ext uri="{D42A27DB-BD31-4B8C-83A1-F6EECF244321}">
                <p14:modId xmlns:p14="http://schemas.microsoft.com/office/powerpoint/2010/main" val="1811625957"/>
              </p:ext>
            </p:extLst>
          </p:nvPr>
        </p:nvGraphicFramePr>
        <p:xfrm>
          <a:off x="2311400" y="2794000"/>
          <a:ext cx="7327775" cy="1975885"/>
        </p:xfrm>
        <a:graphic>
          <a:graphicData uri="http://schemas.openxmlformats.org/drawingml/2006/table">
            <a:tbl>
              <a:tblPr firstRow="1" bandRow="1">
                <a:noFill/>
              </a:tblPr>
              <a:tblGrid>
                <a:gridCol w="7327775">
                  <a:extLst>
                    <a:ext uri="{9D8B030D-6E8A-4147-A177-3AD203B41FA5}">
                      <a16:colId xmlns:a16="http://schemas.microsoft.com/office/drawing/2014/main" val="20000"/>
                    </a:ext>
                  </a:extLst>
                </a:gridCol>
              </a:tblGrid>
              <a:tr h="410825">
                <a:tc>
                  <a:txBody>
                    <a:bodyPr/>
                    <a:lstStyle/>
                    <a:p>
                      <a:pPr marL="0" lvl="0" indent="0" algn="ctr" rtl="0">
                        <a:spcBef>
                          <a:spcPts val="0"/>
                        </a:spcBef>
                        <a:spcAft>
                          <a:spcPts val="0"/>
                        </a:spcAft>
                        <a:buNone/>
                      </a:pPr>
                      <a:r>
                        <a:rPr lang="en-US" sz="2400" b="1">
                          <a:solidFill>
                            <a:srgbClr val="262626"/>
                          </a:solidFill>
                        </a:rPr>
                        <a:t>Yearly Schedule</a:t>
                      </a:r>
                      <a:endParaRPr sz="2400" b="1">
                        <a:solidFill>
                          <a:srgbClr val="262626"/>
                        </a:solidFill>
                      </a:endParaRPr>
                    </a:p>
                  </a:txBody>
                  <a:tcPr marL="73025" marR="73025" marT="27300" marB="27300">
                    <a:lnT cap="flat" cmpd="sng">
                      <a:solidFill>
                        <a:srgbClr val="000000"/>
                      </a:solidFill>
                      <a:prstDash val="solid"/>
                      <a:round/>
                      <a:headEnd type="none" w="sm" len="sm"/>
                      <a:tailEnd type="none" w="sm" len="sm"/>
                    </a:lnT>
                    <a:lnB w="6350" cap="flat" cmpd="sng">
                      <a:solidFill>
                        <a:srgbClr val="E0B624"/>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454875">
                <a:tc>
                  <a:txBody>
                    <a:bodyPr/>
                    <a:lstStyle/>
                    <a:p>
                      <a:pPr marL="0" lvl="0" indent="0" algn="ctr" rtl="0">
                        <a:spcBef>
                          <a:spcPts val="0"/>
                        </a:spcBef>
                        <a:spcAft>
                          <a:spcPts val="0"/>
                        </a:spcAft>
                        <a:buNone/>
                      </a:pPr>
                      <a:r>
                        <a:rPr lang="en-US" sz="2400" b="1">
                          <a:solidFill>
                            <a:srgbClr val="262626"/>
                          </a:solidFill>
                        </a:rPr>
                        <a:t>Date &amp; Time</a:t>
                      </a:r>
                      <a:endParaRPr sz="2400" b="1">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E0B624"/>
                      </a:solidFill>
                      <a:prstDash val="solid"/>
                      <a:round/>
                      <a:headEnd type="none" w="sm" len="sm"/>
                      <a:tailEnd type="none" w="sm" len="sm"/>
                    </a:lnB>
                    <a:solidFill>
                      <a:srgbClr val="FFF8E1"/>
                    </a:solidFill>
                  </a:tcPr>
                </a:tc>
                <a:extLst>
                  <a:ext uri="{0D108BD9-81ED-4DB2-BD59-A6C34878D82A}">
                    <a16:rowId xmlns:a16="http://schemas.microsoft.com/office/drawing/2014/main" val="10001"/>
                  </a:ext>
                </a:extLst>
              </a:tr>
              <a:tr h="542975">
                <a:tc>
                  <a:txBody>
                    <a:bodyPr/>
                    <a:lstStyle/>
                    <a:p>
                      <a:pPr marL="0" lvl="0" indent="0" algn="ctr" rtl="0">
                        <a:spcBef>
                          <a:spcPts val="0"/>
                        </a:spcBef>
                        <a:spcAft>
                          <a:spcPts val="0"/>
                        </a:spcAft>
                        <a:buNone/>
                      </a:pPr>
                      <a:r>
                        <a:rPr lang="en-US" sz="2400">
                          <a:solidFill>
                            <a:srgbClr val="262626"/>
                          </a:solidFill>
                        </a:rPr>
                        <a:t>January 22 at 10:00 - 11:30 A</a:t>
                      </a:r>
                      <a:r>
                        <a:rPr lang="en-US" sz="2400">
                          <a:solidFill>
                            <a:srgbClr val="262626"/>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M</a:t>
                      </a:r>
                      <a:endParaRPr lang="en-US" sz="2400">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3"/>
                  </a:ext>
                </a:extLst>
              </a:tr>
              <a:tr h="557675">
                <a:tc>
                  <a:txBody>
                    <a:bodyPr/>
                    <a:lstStyle/>
                    <a:p>
                      <a:pPr marL="0" lvl="0" indent="0" algn="ctr" rtl="0">
                        <a:spcBef>
                          <a:spcPts val="0"/>
                        </a:spcBef>
                        <a:spcAft>
                          <a:spcPts val="0"/>
                        </a:spcAft>
                        <a:buNone/>
                      </a:pPr>
                      <a:r>
                        <a:rPr lang="en-US" sz="2400">
                          <a:solidFill>
                            <a:srgbClr val="262626"/>
                          </a:solidFill>
                        </a:rPr>
                        <a:t>March 25 at 1:00 - 2:30 PM</a:t>
                      </a:r>
                      <a:endParaRPr sz="2400">
                        <a:solidFill>
                          <a:srgbClr val="262626"/>
                        </a:solidFill>
                      </a:endParaRPr>
                    </a:p>
                  </a:txBody>
                  <a:tcPr marL="73025" marR="73025" marT="27300" marB="27300">
                    <a:lnT w="6350" cap="flat" cmpd="sng">
                      <a:solidFill>
                        <a:srgbClr val="F8E18F"/>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F455A396-96AF-E6CC-4C5A-2C484D2F8735}"/>
              </a:ext>
            </a:extLst>
          </p:cNvPr>
          <p:cNvSpPr>
            <a:spLocks noGrp="1"/>
          </p:cNvSpPr>
          <p:nvPr>
            <p:ph type="sldNum" sz="quarter" idx="12"/>
          </p:nvPr>
        </p:nvSpPr>
        <p:spPr/>
        <p:txBody>
          <a:bodyPr/>
          <a:lstStyle/>
          <a:p>
            <a:fld id="{68A8D22E-6BC5-9E47-900C-2BB94685D9F5}" type="slidenum">
              <a:rPr lang="en-US" dirty="0" smtClean="0"/>
              <a:t>24</a:t>
            </a:fld>
            <a:endParaRPr lang="en-US"/>
          </a:p>
        </p:txBody>
      </p:sp>
    </p:spTree>
    <p:extLst>
      <p:ext uri="{BB962C8B-B14F-4D97-AF65-F5344CB8AC3E}">
        <p14:creationId xmlns:p14="http://schemas.microsoft.com/office/powerpoint/2010/main" val="4221908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CB73-9665-626D-0751-68708DDB2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D034C-54DA-430C-6C62-9E64D480783E}"/>
              </a:ext>
            </a:extLst>
          </p:cNvPr>
          <p:cNvSpPr>
            <a:spLocks noGrp="1"/>
          </p:cNvSpPr>
          <p:nvPr>
            <p:ph type="ctrTitle"/>
          </p:nvPr>
        </p:nvSpPr>
        <p:spPr>
          <a:xfrm>
            <a:off x="342900" y="873824"/>
            <a:ext cx="11693588" cy="2560638"/>
          </a:xfrm>
        </p:spPr>
        <p:txBody>
          <a:bodyPr>
            <a:normAutofit/>
          </a:bodyPr>
          <a:lstStyle/>
          <a:p>
            <a:r>
              <a:rPr lang="en-US" sz="4400" b="1"/>
              <a:t>IDEA Fiscal</a:t>
            </a:r>
            <a:endParaRPr lang="en-US"/>
          </a:p>
        </p:txBody>
      </p:sp>
    </p:spTree>
    <p:extLst>
      <p:ext uri="{BB962C8B-B14F-4D97-AF65-F5344CB8AC3E}">
        <p14:creationId xmlns:p14="http://schemas.microsoft.com/office/powerpoint/2010/main" val="60302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F0B1-5DF2-3838-50E1-58F75A816C42}"/>
              </a:ext>
            </a:extLst>
          </p:cNvPr>
          <p:cNvSpPr>
            <a:spLocks noGrp="1"/>
          </p:cNvSpPr>
          <p:nvPr>
            <p:ph type="title"/>
          </p:nvPr>
        </p:nvSpPr>
        <p:spPr/>
        <p:txBody>
          <a:bodyPr>
            <a:normAutofit/>
          </a:bodyPr>
          <a:lstStyle/>
          <a:p>
            <a:r>
              <a:rPr lang="en-US">
                <a:latin typeface="Arial"/>
                <a:cs typeface="Arial"/>
              </a:rPr>
              <a:t>Expired IDEA Part B Funds</a:t>
            </a:r>
          </a:p>
        </p:txBody>
      </p:sp>
      <p:sp>
        <p:nvSpPr>
          <p:cNvPr id="3" name="Content Placeholder 2">
            <a:extLst>
              <a:ext uri="{FF2B5EF4-FFF2-40B4-BE49-F238E27FC236}">
                <a16:creationId xmlns:a16="http://schemas.microsoft.com/office/drawing/2014/main" id="{C22E727E-446F-0308-76B7-E3A8619450F4}"/>
              </a:ext>
            </a:extLst>
          </p:cNvPr>
          <p:cNvSpPr>
            <a:spLocks noGrp="1"/>
          </p:cNvSpPr>
          <p:nvPr>
            <p:ph idx="1"/>
          </p:nvPr>
        </p:nvSpPr>
        <p:spPr>
          <a:xfrm>
            <a:off x="173179" y="1591254"/>
            <a:ext cx="11890665" cy="4694839"/>
          </a:xfrm>
        </p:spPr>
        <p:txBody>
          <a:bodyPr vert="horz" lIns="91440" tIns="45720" rIns="91440" bIns="45720" rtlCol="0" anchor="t">
            <a:normAutofit lnSpcReduction="10000"/>
          </a:bodyPr>
          <a:lstStyle/>
          <a:p>
            <a:r>
              <a:rPr lang="en-US" b="1">
                <a:highlight>
                  <a:srgbClr val="FFFF00"/>
                </a:highlight>
                <a:latin typeface="Arial"/>
                <a:cs typeface="Arial"/>
              </a:rPr>
              <a:t>FY24</a:t>
            </a:r>
            <a:r>
              <a:rPr lang="en-US">
                <a:highlight>
                  <a:srgbClr val="FFFF00"/>
                </a:highlight>
                <a:latin typeface="Arial"/>
                <a:cs typeface="Arial"/>
              </a:rPr>
              <a:t> FC 240 and FC 262, and </a:t>
            </a:r>
            <a:r>
              <a:rPr lang="en-US" b="1">
                <a:highlight>
                  <a:srgbClr val="FFFF00"/>
                </a:highlight>
                <a:latin typeface="Arial"/>
                <a:cs typeface="Arial"/>
              </a:rPr>
              <a:t>FY25</a:t>
            </a:r>
            <a:r>
              <a:rPr lang="en-US">
                <a:highlight>
                  <a:srgbClr val="FFFF00"/>
                </a:highlight>
                <a:latin typeface="Arial"/>
                <a:cs typeface="Arial"/>
              </a:rPr>
              <a:t> FC 274 (IEP Improvement) Funds expired </a:t>
            </a:r>
            <a:r>
              <a:rPr lang="en-US" u="sng">
                <a:highlight>
                  <a:srgbClr val="FFFF00"/>
                </a:highlight>
                <a:latin typeface="Arial"/>
                <a:cs typeface="Arial"/>
              </a:rPr>
              <a:t>September 30, 2025</a:t>
            </a:r>
            <a:endParaRPr lang="en-US">
              <a:highlight>
                <a:srgbClr val="FFFF00"/>
              </a:highlight>
              <a:latin typeface="Arial"/>
              <a:cs typeface="Arial"/>
            </a:endParaRPr>
          </a:p>
          <a:p>
            <a:r>
              <a:rPr lang="en-US">
                <a:latin typeface="Arial"/>
                <a:cs typeface="Arial"/>
              </a:rPr>
              <a:t>Funds must have been obligated on or before September 30, 2025, and liquidated no later than ninety (90) days thereafter</a:t>
            </a:r>
          </a:p>
          <a:p>
            <a:r>
              <a:rPr lang="en-US">
                <a:latin typeface="Arial"/>
                <a:cs typeface="Arial"/>
              </a:rPr>
              <a:t>GEM$ Final Expenditure Report (FER) due no later than </a:t>
            </a:r>
            <a:r>
              <a:rPr lang="en-US" u="sng">
                <a:latin typeface="Arial"/>
                <a:cs typeface="Arial"/>
              </a:rPr>
              <a:t>December 30, 2025</a:t>
            </a:r>
          </a:p>
          <a:p>
            <a:pPr lvl="1"/>
            <a:r>
              <a:rPr lang="en-US" sz="2800">
                <a:latin typeface="Arial"/>
                <a:cs typeface="Arial"/>
              </a:rPr>
              <a:t>At this time LEAs must include final reimbursement requests in the FER</a:t>
            </a:r>
          </a:p>
          <a:p>
            <a:r>
              <a:rPr lang="en-US">
                <a:latin typeface="Arial"/>
                <a:cs typeface="Arial"/>
              </a:rPr>
              <a:t>Failure to (1) fully expend and claim FY24 FC 240, FC 262 or FY25 FC 274 funds or 2) timely file the GEM$ FER will be considered in the LEA's annual fiscal risk assessment</a:t>
            </a: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87472D2A-2569-AEA9-8B77-A01C3E5BB599}"/>
              </a:ext>
            </a:extLst>
          </p:cNvPr>
          <p:cNvSpPr>
            <a:spLocks noGrp="1"/>
          </p:cNvSpPr>
          <p:nvPr>
            <p:ph type="sldNum" sz="quarter" idx="12"/>
          </p:nvPr>
        </p:nvSpPr>
        <p:spPr/>
        <p:txBody>
          <a:bodyPr/>
          <a:lstStyle/>
          <a:p>
            <a:fld id="{68A8D22E-6BC5-9E47-900C-2BB94685D9F5}" type="slidenum">
              <a:rPr lang="en-US" smtClean="0"/>
              <a:t>26</a:t>
            </a:fld>
            <a:endParaRPr lang="en-US"/>
          </a:p>
        </p:txBody>
      </p:sp>
    </p:spTree>
    <p:extLst>
      <p:ext uri="{BB962C8B-B14F-4D97-AF65-F5344CB8AC3E}">
        <p14:creationId xmlns:p14="http://schemas.microsoft.com/office/powerpoint/2010/main" val="3319297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0D63-7A32-73D0-ED6E-37FF3E375E71}"/>
              </a:ext>
            </a:extLst>
          </p:cNvPr>
          <p:cNvSpPr>
            <a:spLocks noGrp="1"/>
          </p:cNvSpPr>
          <p:nvPr>
            <p:ph type="title"/>
          </p:nvPr>
        </p:nvSpPr>
        <p:spPr/>
        <p:txBody>
          <a:bodyPr>
            <a:normAutofit/>
          </a:bodyPr>
          <a:lstStyle/>
          <a:p>
            <a:r>
              <a:rPr lang="en-US">
                <a:latin typeface="Arial"/>
                <a:cs typeface="Arial"/>
              </a:rPr>
              <a:t>FY25 Financial End of Year Reports</a:t>
            </a:r>
            <a:endParaRPr lang="en-US"/>
          </a:p>
        </p:txBody>
      </p:sp>
      <p:sp>
        <p:nvSpPr>
          <p:cNvPr id="3" name="Content Placeholder 2">
            <a:extLst>
              <a:ext uri="{FF2B5EF4-FFF2-40B4-BE49-F238E27FC236}">
                <a16:creationId xmlns:a16="http://schemas.microsoft.com/office/drawing/2014/main" id="{B7CC0909-FE3B-E970-9959-12B60E0327C7}"/>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Final FY25 Financial End of Year Reports (EOYR) Due:</a:t>
            </a:r>
            <a:endParaRPr lang="en-US"/>
          </a:p>
          <a:p>
            <a:pPr lvl="1"/>
            <a:r>
              <a:rPr lang="en-US" u="sng">
                <a:latin typeface="Arial"/>
                <a:cs typeface="Arial"/>
              </a:rPr>
              <a:t>September 30, 2025</a:t>
            </a:r>
            <a:r>
              <a:rPr lang="en-US">
                <a:latin typeface="Arial"/>
                <a:cs typeface="Arial"/>
              </a:rPr>
              <a:t> - individual and regional districts and vocational schools with the Office of School Finance</a:t>
            </a:r>
          </a:p>
          <a:p>
            <a:pPr lvl="1"/>
            <a:r>
              <a:rPr lang="en-US" u="sng">
                <a:latin typeface="Arial"/>
                <a:cs typeface="Arial"/>
              </a:rPr>
              <a:t>November 21, 2025</a:t>
            </a:r>
            <a:r>
              <a:rPr lang="en-US">
                <a:latin typeface="Arial"/>
                <a:cs typeface="Arial"/>
              </a:rPr>
              <a:t> - charter schools with the Charter School Office</a:t>
            </a:r>
          </a:p>
          <a:p>
            <a:pPr lvl="1"/>
            <a:r>
              <a:rPr lang="en-US" u="sng">
                <a:latin typeface="Arial"/>
                <a:cs typeface="Arial"/>
              </a:rPr>
              <a:t>January 30, 2026</a:t>
            </a:r>
            <a:r>
              <a:rPr lang="en-US">
                <a:latin typeface="Arial"/>
                <a:cs typeface="Arial"/>
              </a:rPr>
              <a:t> – virtual schools with the Charter School Office </a:t>
            </a:r>
          </a:p>
          <a:p>
            <a:r>
              <a:rPr lang="en-US">
                <a:latin typeface="Arial"/>
                <a:cs typeface="Arial"/>
              </a:rPr>
              <a:t>Ensure relevant expenses are distributed as special education as that total will be considered for the FY25 Maintenance of Effort (MOE) compliance determination in March 2026</a:t>
            </a:r>
          </a:p>
          <a:p>
            <a:r>
              <a:rPr lang="en-US">
                <a:latin typeface="Arial"/>
                <a:cs typeface="Arial"/>
              </a:rPr>
              <a:t>Failure to timely file and certify, and making any subsequent corrections or amendments to the EOYR will be considered in the LEA's Annual IDEA Part B Fiscal Risk Assessment</a:t>
            </a:r>
          </a:p>
          <a:p>
            <a:pPr lvl="1"/>
            <a:endParaRPr lang="en-US"/>
          </a:p>
        </p:txBody>
      </p:sp>
      <p:sp>
        <p:nvSpPr>
          <p:cNvPr id="4" name="Slide Number Placeholder 3">
            <a:extLst>
              <a:ext uri="{FF2B5EF4-FFF2-40B4-BE49-F238E27FC236}">
                <a16:creationId xmlns:a16="http://schemas.microsoft.com/office/drawing/2014/main" id="{187C4116-8231-D0CD-B58D-17078D6E8854}"/>
              </a:ext>
            </a:extLst>
          </p:cNvPr>
          <p:cNvSpPr>
            <a:spLocks noGrp="1"/>
          </p:cNvSpPr>
          <p:nvPr>
            <p:ph type="sldNum" sz="quarter" idx="12"/>
          </p:nvPr>
        </p:nvSpPr>
        <p:spPr/>
        <p:txBody>
          <a:bodyPr/>
          <a:lstStyle/>
          <a:p>
            <a:fld id="{68A8D22E-6BC5-9E47-900C-2BB94685D9F5}" type="slidenum">
              <a:rPr lang="en-US" smtClean="0"/>
              <a:t>27</a:t>
            </a:fld>
            <a:endParaRPr lang="en-US"/>
          </a:p>
        </p:txBody>
      </p:sp>
    </p:spTree>
    <p:extLst>
      <p:ext uri="{BB962C8B-B14F-4D97-AF65-F5344CB8AC3E}">
        <p14:creationId xmlns:p14="http://schemas.microsoft.com/office/powerpoint/2010/main" val="1851587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EBEB2-F78C-879A-6BCE-A5430D31FAFB}"/>
              </a:ext>
            </a:extLst>
          </p:cNvPr>
          <p:cNvSpPr>
            <a:spLocks noGrp="1"/>
          </p:cNvSpPr>
          <p:nvPr>
            <p:ph type="title"/>
          </p:nvPr>
        </p:nvSpPr>
        <p:spPr/>
        <p:txBody>
          <a:bodyPr>
            <a:normAutofit/>
          </a:bodyPr>
          <a:lstStyle/>
          <a:p>
            <a:r>
              <a:rPr lang="en-US" sz="3600">
                <a:latin typeface="Arial"/>
                <a:cs typeface="Arial"/>
              </a:rPr>
              <a:t>Private School Enrollment Data Submission</a:t>
            </a:r>
            <a:endParaRPr lang="en-US" sz="3600"/>
          </a:p>
        </p:txBody>
      </p:sp>
      <p:sp>
        <p:nvSpPr>
          <p:cNvPr id="3" name="Content Placeholder 2">
            <a:extLst>
              <a:ext uri="{FF2B5EF4-FFF2-40B4-BE49-F238E27FC236}">
                <a16:creationId xmlns:a16="http://schemas.microsoft.com/office/drawing/2014/main" id="{439429CF-C09E-302F-C74B-40D324BF7111}"/>
              </a:ext>
            </a:extLst>
          </p:cNvPr>
          <p:cNvSpPr>
            <a:spLocks noGrp="1"/>
          </p:cNvSpPr>
          <p:nvPr>
            <p:ph idx="1"/>
          </p:nvPr>
        </p:nvSpPr>
        <p:spPr/>
        <p:txBody>
          <a:bodyPr>
            <a:normAutofit fontScale="92500" lnSpcReduction="10000"/>
          </a:bodyPr>
          <a:lstStyle/>
          <a:p>
            <a:r>
              <a:rPr lang="en-US">
                <a:latin typeface="Arial"/>
                <a:cs typeface="Arial"/>
              </a:rPr>
              <a:t>Private school enrollment data is used in the annual LEA FC 240 and 262 allocation calculations </a:t>
            </a:r>
            <a:endParaRPr lang="en-US"/>
          </a:p>
          <a:p>
            <a:r>
              <a:rPr lang="en-US">
                <a:latin typeface="Arial"/>
                <a:cs typeface="Arial"/>
              </a:rPr>
              <a:t>Private schools are asked to submit grade level enrollment data though a Department Education Security Portal Application beginning October 1, 2025 and due December 19, 2025. </a:t>
            </a:r>
          </a:p>
          <a:p>
            <a:r>
              <a:rPr lang="en-US">
                <a:latin typeface="Arial"/>
                <a:cs typeface="Arial"/>
              </a:rPr>
              <a:t>Districts of residence encouraged to contact local private schools and remind them of the importance of this data submission</a:t>
            </a:r>
          </a:p>
          <a:p>
            <a:pPr lvl="1"/>
            <a:r>
              <a:rPr lang="en-US">
                <a:latin typeface="Arial"/>
                <a:cs typeface="Arial"/>
              </a:rPr>
              <a:t>Each district can find a list of last identified private schools in the </a:t>
            </a:r>
            <a:r>
              <a:rPr lang="en-US">
                <a:latin typeface="Arial"/>
                <a:cs typeface="Arial"/>
                <a:hlinkClick r:id="rId2"/>
              </a:rPr>
              <a:t>Department's School and District Profiles</a:t>
            </a:r>
            <a:r>
              <a:rPr lang="en-US">
                <a:latin typeface="Arial"/>
                <a:cs typeface="Arial"/>
              </a:rPr>
              <a:t> / Relationship Membership for your district</a:t>
            </a:r>
            <a:endParaRPr lang="en-US"/>
          </a:p>
          <a:p>
            <a:pPr lvl="1"/>
            <a:r>
              <a:rPr lang="en-US">
                <a:latin typeface="Arial"/>
                <a:cs typeface="Arial"/>
              </a:rPr>
              <a:t>Can and should be done during annual child count collection and fall timely meaningful consultation for equitable services</a:t>
            </a:r>
          </a:p>
          <a:p>
            <a:pPr lvl="1"/>
            <a:r>
              <a:rPr lang="en-US">
                <a:latin typeface="Arial"/>
                <a:cs typeface="Arial"/>
              </a:rPr>
              <a:t>Email </a:t>
            </a:r>
            <a:r>
              <a:rPr lang="en-US">
                <a:latin typeface="Arial"/>
                <a:cs typeface="Arial"/>
                <a:hlinkClick r:id="rId3"/>
              </a:rPr>
              <a:t>privateschools@mass.gov</a:t>
            </a:r>
            <a:r>
              <a:rPr lang="en-US">
                <a:latin typeface="Arial"/>
                <a:cs typeface="Arial"/>
              </a:rPr>
              <a:t> with any changes to the private school list for your district in Profiles</a:t>
            </a:r>
          </a:p>
          <a:p>
            <a:endParaRPr lang="en-US"/>
          </a:p>
        </p:txBody>
      </p:sp>
      <p:sp>
        <p:nvSpPr>
          <p:cNvPr id="4" name="Slide Number Placeholder 3">
            <a:extLst>
              <a:ext uri="{FF2B5EF4-FFF2-40B4-BE49-F238E27FC236}">
                <a16:creationId xmlns:a16="http://schemas.microsoft.com/office/drawing/2014/main" id="{C76B5FB3-95FC-0C19-9356-E168701E2A2F}"/>
              </a:ext>
            </a:extLst>
          </p:cNvPr>
          <p:cNvSpPr>
            <a:spLocks noGrp="1"/>
          </p:cNvSpPr>
          <p:nvPr>
            <p:ph type="sldNum" sz="quarter" idx="12"/>
          </p:nvPr>
        </p:nvSpPr>
        <p:spPr/>
        <p:txBody>
          <a:bodyPr/>
          <a:lstStyle/>
          <a:p>
            <a:fld id="{68A8D22E-6BC5-9E47-900C-2BB94685D9F5}" type="slidenum">
              <a:rPr lang="en-US" smtClean="0"/>
              <a:t>28</a:t>
            </a:fld>
            <a:endParaRPr lang="en-US"/>
          </a:p>
        </p:txBody>
      </p:sp>
    </p:spTree>
    <p:extLst>
      <p:ext uri="{BB962C8B-B14F-4D97-AF65-F5344CB8AC3E}">
        <p14:creationId xmlns:p14="http://schemas.microsoft.com/office/powerpoint/2010/main" val="877439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D3F0-59BC-DB83-5F73-F80A3C7B9CE4}"/>
              </a:ext>
            </a:extLst>
          </p:cNvPr>
          <p:cNvSpPr>
            <a:spLocks noGrp="1"/>
          </p:cNvSpPr>
          <p:nvPr>
            <p:ph type="title"/>
          </p:nvPr>
        </p:nvSpPr>
        <p:spPr/>
        <p:txBody>
          <a:bodyPr>
            <a:normAutofit fontScale="90000"/>
          </a:bodyPr>
          <a:lstStyle/>
          <a:p>
            <a:r>
              <a:rPr lang="en-US">
                <a:latin typeface="Arial"/>
                <a:cs typeface="Arial"/>
              </a:rPr>
              <a:t>Child Count of Parentally-Placed Private and Home School Students</a:t>
            </a:r>
            <a:endParaRPr lang="en-US"/>
          </a:p>
        </p:txBody>
      </p:sp>
      <p:sp>
        <p:nvSpPr>
          <p:cNvPr id="3" name="Content Placeholder 2">
            <a:extLst>
              <a:ext uri="{FF2B5EF4-FFF2-40B4-BE49-F238E27FC236}">
                <a16:creationId xmlns:a16="http://schemas.microsoft.com/office/drawing/2014/main" id="{F6A3635B-C9A9-33B3-EF5E-F0A9CBD441AE}"/>
              </a:ext>
            </a:extLst>
          </p:cNvPr>
          <p:cNvSpPr>
            <a:spLocks noGrp="1"/>
          </p:cNvSpPr>
          <p:nvPr>
            <p:ph idx="1"/>
          </p:nvPr>
        </p:nvSpPr>
        <p:spPr>
          <a:xfrm>
            <a:off x="173179" y="1591254"/>
            <a:ext cx="11804401" cy="4767232"/>
          </a:xfrm>
        </p:spPr>
        <p:txBody>
          <a:bodyPr vert="horz" lIns="91440" tIns="45720" rIns="91440" bIns="45720" rtlCol="0" anchor="t">
            <a:normAutofit/>
          </a:bodyPr>
          <a:lstStyle/>
          <a:p>
            <a:r>
              <a:rPr lang="en-US">
                <a:latin typeface="Arial"/>
                <a:cs typeface="Arial"/>
              </a:rPr>
              <a:t>Conducted </a:t>
            </a:r>
            <a:r>
              <a:rPr lang="en-US" u="sng">
                <a:latin typeface="Arial"/>
                <a:cs typeface="Arial"/>
              </a:rPr>
              <a:t>as of October 1st</a:t>
            </a:r>
            <a:r>
              <a:rPr lang="en-US">
                <a:latin typeface="Arial"/>
                <a:cs typeface="Arial"/>
              </a:rPr>
              <a:t> each year</a:t>
            </a:r>
          </a:p>
          <a:p>
            <a:r>
              <a:rPr lang="en-US" b="1">
                <a:latin typeface="Arial"/>
                <a:cs typeface="Arial"/>
              </a:rPr>
              <a:t>IDEA Child Count and Record Keeping</a:t>
            </a:r>
            <a:r>
              <a:rPr lang="en-US">
                <a:latin typeface="Arial"/>
                <a:cs typeface="Arial"/>
              </a:rPr>
              <a:t> Application Supplement </a:t>
            </a:r>
            <a:r>
              <a:rPr lang="en-US">
                <a:solidFill>
                  <a:schemeClr val="tx1"/>
                </a:solidFill>
                <a:latin typeface="Arial"/>
                <a:cs typeface="Arial"/>
              </a:rPr>
              <a:t>NEW!</a:t>
            </a:r>
          </a:p>
          <a:p>
            <a:r>
              <a:rPr lang="en-US">
                <a:latin typeface="Arial"/>
                <a:cs typeface="Arial"/>
              </a:rPr>
              <a:t>LEA FC 240/262 Consolidated (Federal/ENT) </a:t>
            </a:r>
            <a:r>
              <a:rPr lang="en-US" err="1">
                <a:latin typeface="Arial"/>
                <a:cs typeface="Arial"/>
              </a:rPr>
              <a:t>Grantwriter</a:t>
            </a:r>
            <a:endParaRPr lang="en-US">
              <a:latin typeface="Arial"/>
              <a:cs typeface="Arial"/>
            </a:endParaRPr>
          </a:p>
          <a:p>
            <a:r>
              <a:rPr lang="en-US">
                <a:latin typeface="Arial"/>
                <a:cs typeface="Arial"/>
              </a:rPr>
              <a:t>October 1, 2025 Child Count and SY24-25 Equitable Services Record Keeping data submission </a:t>
            </a:r>
            <a:r>
              <a:rPr lang="en-US">
                <a:highlight>
                  <a:srgbClr val="FFFF00"/>
                </a:highlight>
                <a:latin typeface="Arial"/>
                <a:cs typeface="Arial"/>
              </a:rPr>
              <a:t>due </a:t>
            </a:r>
            <a:r>
              <a:rPr lang="en-US" u="sng">
                <a:highlight>
                  <a:srgbClr val="FFFF00"/>
                </a:highlight>
                <a:latin typeface="Arial"/>
                <a:cs typeface="Arial"/>
              </a:rPr>
              <a:t>January 30, 2026</a:t>
            </a:r>
            <a:r>
              <a:rPr lang="en-US">
                <a:highlight>
                  <a:srgbClr val="FFFF00"/>
                </a:highlight>
                <a:latin typeface="Arial"/>
                <a:cs typeface="Arial"/>
              </a:rPr>
              <a:t> </a:t>
            </a:r>
            <a:endParaRPr lang="en-US">
              <a:highlight>
                <a:srgbClr val="FFFF00"/>
              </a:highlight>
            </a:endParaRPr>
          </a:p>
          <a:p>
            <a:pPr lvl="1"/>
            <a:r>
              <a:rPr lang="en-US">
                <a:latin typeface="Arial"/>
                <a:cs typeface="Arial"/>
              </a:rPr>
              <a:t>Failure to submit the annual child count </a:t>
            </a:r>
            <a:r>
              <a:rPr lang="en-US" u="sng">
                <a:latin typeface="Arial"/>
                <a:cs typeface="Arial"/>
              </a:rPr>
              <a:t>by January 30, 2026</a:t>
            </a:r>
            <a:r>
              <a:rPr lang="en-US">
                <a:latin typeface="Arial"/>
                <a:cs typeface="Arial"/>
              </a:rPr>
              <a:t> will be considered in the LEA's Annual Special Education Determination and Annual IDEA Part B Fiscal Risk Assessment</a:t>
            </a:r>
          </a:p>
          <a:p>
            <a:r>
              <a:rPr lang="en-US">
                <a:latin typeface="Arial"/>
                <a:cs typeface="Arial"/>
              </a:rPr>
              <a:t>SY24-25 Record Keeping</a:t>
            </a:r>
            <a:endParaRPr lang="en-US"/>
          </a:p>
          <a:p>
            <a:pPr lvl="1"/>
            <a:r>
              <a:rPr lang="en-US">
                <a:latin typeface="Arial"/>
                <a:cs typeface="Arial"/>
              </a:rPr>
              <a:t>Number of private and home school students evaluated </a:t>
            </a:r>
            <a:r>
              <a:rPr lang="en-US" u="sng">
                <a:latin typeface="Arial"/>
                <a:cs typeface="Arial"/>
              </a:rPr>
              <a:t>by</a:t>
            </a:r>
            <a:r>
              <a:rPr lang="en-US">
                <a:latin typeface="Arial"/>
                <a:cs typeface="Arial"/>
              </a:rPr>
              <a:t> the district, found eligible </a:t>
            </a:r>
            <a:r>
              <a:rPr lang="en-US" u="sng">
                <a:latin typeface="Arial"/>
                <a:cs typeface="Arial"/>
              </a:rPr>
              <a:t>by</a:t>
            </a:r>
            <a:r>
              <a:rPr lang="en-US">
                <a:latin typeface="Arial"/>
                <a:cs typeface="Arial"/>
              </a:rPr>
              <a:t> the district, and who received equitable services </a:t>
            </a:r>
            <a:r>
              <a:rPr lang="en-US" u="sng">
                <a:latin typeface="Arial"/>
                <a:cs typeface="Arial"/>
              </a:rPr>
              <a:t>from</a:t>
            </a:r>
            <a:r>
              <a:rPr lang="en-US">
                <a:latin typeface="Arial"/>
                <a:cs typeface="Arial"/>
              </a:rPr>
              <a:t> the district</a:t>
            </a:r>
            <a:endParaRPr lang="en-US"/>
          </a:p>
          <a:p>
            <a:endParaRPr lang="en-US"/>
          </a:p>
        </p:txBody>
      </p:sp>
      <p:sp>
        <p:nvSpPr>
          <p:cNvPr id="4" name="Slide Number Placeholder 3">
            <a:extLst>
              <a:ext uri="{FF2B5EF4-FFF2-40B4-BE49-F238E27FC236}">
                <a16:creationId xmlns:a16="http://schemas.microsoft.com/office/drawing/2014/main" id="{761BCF1D-37B9-AD6A-E735-CE668A96D0E3}"/>
              </a:ext>
            </a:extLst>
          </p:cNvPr>
          <p:cNvSpPr>
            <a:spLocks noGrp="1"/>
          </p:cNvSpPr>
          <p:nvPr>
            <p:ph type="sldNum" sz="quarter" idx="12"/>
          </p:nvPr>
        </p:nvSpPr>
        <p:spPr/>
        <p:txBody>
          <a:bodyPr/>
          <a:lstStyle/>
          <a:p>
            <a:fld id="{68A8D22E-6BC5-9E47-900C-2BB94685D9F5}" type="slidenum">
              <a:rPr lang="en-US" smtClean="0"/>
              <a:t>29</a:t>
            </a:fld>
            <a:endParaRPr lang="en-US"/>
          </a:p>
        </p:txBody>
      </p:sp>
    </p:spTree>
    <p:extLst>
      <p:ext uri="{BB962C8B-B14F-4D97-AF65-F5344CB8AC3E}">
        <p14:creationId xmlns:p14="http://schemas.microsoft.com/office/powerpoint/2010/main" val="3786653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FF1F-56A1-AC28-28CA-F39BD439597E}"/>
              </a:ext>
            </a:extLst>
          </p:cNvPr>
          <p:cNvSpPr>
            <a:spLocks noGrp="1"/>
          </p:cNvSpPr>
          <p:nvPr>
            <p:ph type="title" idx="4294967295"/>
          </p:nvPr>
        </p:nvSpPr>
        <p:spPr>
          <a:xfrm>
            <a:off x="173180" y="-861002"/>
            <a:ext cx="10515600" cy="861002"/>
          </a:xfrm>
        </p:spPr>
        <p:txBody>
          <a:bodyPr vert="horz" lIns="91440" tIns="45720" rIns="91440" bIns="45720" rtlCol="0" anchor="b">
            <a:normAutofit/>
          </a:bodyPr>
          <a:lstStyle/>
          <a:p>
            <a:r>
              <a:rPr lang="en-US" sz="2000" dirty="0"/>
              <a:t>Bureau of Transitional Planning title slide</a:t>
            </a:r>
          </a:p>
        </p:txBody>
      </p:sp>
      <p:sp>
        <p:nvSpPr>
          <p:cNvPr id="3591171" name="Rectangle 3"/>
          <p:cNvSpPr>
            <a:spLocks noGrp="1" noChangeArrowheads="1"/>
          </p:cNvSpPr>
          <p:nvPr>
            <p:ph type="subTitle" sz="quarter" idx="1"/>
          </p:nvPr>
        </p:nvSpPr>
        <p:spPr>
          <a:xfrm>
            <a:off x="5602514" y="3124200"/>
            <a:ext cx="6223000" cy="2139950"/>
          </a:xfrm>
        </p:spPr>
        <p:txBody>
          <a:bodyPr vert="horz" lIns="91440" tIns="45720" rIns="91440" bIns="45720" rtlCol="0" anchor="t">
            <a:normAutofit/>
          </a:bodyPr>
          <a:lstStyle/>
          <a:p>
            <a:pPr algn="ctr">
              <a:buNone/>
            </a:pPr>
            <a:r>
              <a:rPr lang="en-US" sz="3600"/>
              <a:t>Bureau of Transitional Planning</a:t>
            </a:r>
            <a:endParaRPr lang="en-US"/>
          </a:p>
          <a:p>
            <a:pPr algn="ctr"/>
            <a:endParaRPr lang="en-US" sz="3600"/>
          </a:p>
          <a:p>
            <a:pPr algn="ctr">
              <a:buNone/>
            </a:pPr>
            <a:r>
              <a:rPr lang="en-US" sz="2000" b="1"/>
              <a:t>Carolyn J. Kain, Director</a:t>
            </a:r>
          </a:p>
        </p:txBody>
      </p:sp>
    </p:spTree>
    <p:extLst>
      <p:ext uri="{BB962C8B-B14F-4D97-AF65-F5344CB8AC3E}">
        <p14:creationId xmlns:p14="http://schemas.microsoft.com/office/powerpoint/2010/main" val="2959111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577B-8B05-29ED-4B38-A06D3D3EA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5C624-5789-5AB6-F8E8-DB42E961184C}"/>
              </a:ext>
            </a:extLst>
          </p:cNvPr>
          <p:cNvSpPr>
            <a:spLocks noGrp="1"/>
          </p:cNvSpPr>
          <p:nvPr>
            <p:ph type="title"/>
          </p:nvPr>
        </p:nvSpPr>
        <p:spPr/>
        <p:txBody>
          <a:bodyPr>
            <a:normAutofit fontScale="90000"/>
          </a:bodyPr>
          <a:lstStyle/>
          <a:p>
            <a:r>
              <a:rPr lang="en-US">
                <a:latin typeface="Arial"/>
                <a:cs typeface="Arial"/>
              </a:rPr>
              <a:t>Excess Cost Calculation &amp; Compliance Determination</a:t>
            </a:r>
            <a:endParaRPr lang="en-US"/>
          </a:p>
        </p:txBody>
      </p:sp>
      <p:sp>
        <p:nvSpPr>
          <p:cNvPr id="3" name="Content Placeholder 2">
            <a:extLst>
              <a:ext uri="{FF2B5EF4-FFF2-40B4-BE49-F238E27FC236}">
                <a16:creationId xmlns:a16="http://schemas.microsoft.com/office/drawing/2014/main" id="{EAE7F319-35CB-A88D-4E0C-BC1C10DF1C1F}"/>
              </a:ext>
            </a:extLst>
          </p:cNvPr>
          <p:cNvSpPr>
            <a:spLocks noGrp="1"/>
          </p:cNvSpPr>
          <p:nvPr>
            <p:ph idx="1"/>
          </p:nvPr>
        </p:nvSpPr>
        <p:spPr>
          <a:xfrm>
            <a:off x="173179" y="1591254"/>
            <a:ext cx="11804401" cy="4767232"/>
          </a:xfrm>
        </p:spPr>
        <p:txBody>
          <a:bodyPr vert="horz" lIns="91440" tIns="45720" rIns="91440" bIns="45720" rtlCol="0" anchor="t">
            <a:normAutofit/>
          </a:bodyPr>
          <a:lstStyle/>
          <a:p>
            <a:pPr marL="0" indent="0">
              <a:buNone/>
            </a:pPr>
            <a:r>
              <a:rPr lang="en-US" b="1">
                <a:latin typeface="Arial"/>
                <a:cs typeface="Arial"/>
              </a:rPr>
              <a:t>GEM$ Excess Cost Calculator </a:t>
            </a:r>
            <a:r>
              <a:rPr lang="en-US">
                <a:latin typeface="Arial"/>
                <a:cs typeface="Arial"/>
              </a:rPr>
              <a:t>Application Supplement </a:t>
            </a:r>
            <a:r>
              <a:rPr lang="en-US">
                <a:solidFill>
                  <a:schemeClr val="tx1"/>
                </a:solidFill>
                <a:latin typeface="Arial"/>
                <a:cs typeface="Arial"/>
              </a:rPr>
              <a:t>NEW!</a:t>
            </a:r>
          </a:p>
          <a:p>
            <a:r>
              <a:rPr lang="en-US">
                <a:latin typeface="Arial"/>
                <a:cs typeface="Arial"/>
              </a:rPr>
              <a:t>LEA IDEA Excess Cost Calculator Writer – </a:t>
            </a:r>
            <a:r>
              <a:rPr lang="en-US">
                <a:highlight>
                  <a:srgbClr val="FFFF00"/>
                </a:highlight>
                <a:latin typeface="Arial"/>
                <a:cs typeface="Arial"/>
              </a:rPr>
              <a:t>NEW GEM$ Role</a:t>
            </a:r>
          </a:p>
          <a:p>
            <a:r>
              <a:rPr lang="en-US">
                <a:latin typeface="Arial"/>
                <a:cs typeface="Arial"/>
              </a:rPr>
              <a:t>Requires LEA Fiscal Representative and Superintendent/Chief Executive Approval</a:t>
            </a:r>
          </a:p>
          <a:p>
            <a:r>
              <a:rPr lang="en-US">
                <a:latin typeface="Arial"/>
                <a:cs typeface="Arial"/>
              </a:rPr>
              <a:t>Excess Cost Calculation and Compliance Determination submission is due </a:t>
            </a:r>
            <a:r>
              <a:rPr lang="en-US" u="sng">
                <a:highlight>
                  <a:srgbClr val="FFFF00"/>
                </a:highlight>
                <a:latin typeface="Arial"/>
                <a:cs typeface="Arial"/>
              </a:rPr>
              <a:t>no later than Friday, January 30, 2026</a:t>
            </a:r>
            <a:r>
              <a:rPr lang="en-US">
                <a:highlight>
                  <a:srgbClr val="FFFF00"/>
                </a:highlight>
                <a:latin typeface="Arial"/>
                <a:cs typeface="Arial"/>
              </a:rPr>
              <a:t> </a:t>
            </a:r>
            <a:endParaRPr lang="en-US">
              <a:highlight>
                <a:srgbClr val="FFFF00"/>
              </a:highlight>
            </a:endParaRPr>
          </a:p>
          <a:p>
            <a:pPr lvl="1"/>
            <a:r>
              <a:rPr lang="en-US">
                <a:latin typeface="Arial"/>
                <a:cs typeface="Arial"/>
              </a:rPr>
              <a:t>Failure to complete the Excess Cost Calculator Application Supplement </a:t>
            </a:r>
            <a:r>
              <a:rPr lang="en-US" u="sng">
                <a:latin typeface="Arial"/>
                <a:cs typeface="Arial"/>
              </a:rPr>
              <a:t>by January 30, 2026,</a:t>
            </a:r>
            <a:r>
              <a:rPr lang="en-US">
                <a:latin typeface="Arial"/>
                <a:cs typeface="Arial"/>
              </a:rPr>
              <a:t> will be considered in the LEA's Annual Special Education Determination and Annual IDEA Part B Fiscal Risk Assessment </a:t>
            </a:r>
          </a:p>
          <a:p>
            <a:pPr lvl="1"/>
            <a:endParaRPr lang="en-US"/>
          </a:p>
          <a:p>
            <a:pPr lvl="1"/>
            <a:endParaRPr lang="en-US"/>
          </a:p>
        </p:txBody>
      </p:sp>
      <p:sp>
        <p:nvSpPr>
          <p:cNvPr id="4" name="Slide Number Placeholder 3">
            <a:extLst>
              <a:ext uri="{FF2B5EF4-FFF2-40B4-BE49-F238E27FC236}">
                <a16:creationId xmlns:a16="http://schemas.microsoft.com/office/drawing/2014/main" id="{74215908-61C7-4728-39E6-297257B3F954}"/>
              </a:ext>
            </a:extLst>
          </p:cNvPr>
          <p:cNvSpPr>
            <a:spLocks noGrp="1"/>
          </p:cNvSpPr>
          <p:nvPr>
            <p:ph type="sldNum" sz="quarter" idx="12"/>
          </p:nvPr>
        </p:nvSpPr>
        <p:spPr/>
        <p:txBody>
          <a:bodyPr/>
          <a:lstStyle/>
          <a:p>
            <a:fld id="{68A8D22E-6BC5-9E47-900C-2BB94685D9F5}" type="slidenum">
              <a:rPr lang="en-US" smtClean="0"/>
              <a:t>30</a:t>
            </a:fld>
            <a:endParaRPr lang="en-US"/>
          </a:p>
        </p:txBody>
      </p:sp>
    </p:spTree>
    <p:extLst>
      <p:ext uri="{BB962C8B-B14F-4D97-AF65-F5344CB8AC3E}">
        <p14:creationId xmlns:p14="http://schemas.microsoft.com/office/powerpoint/2010/main" val="2163439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5E0C-715B-7A9E-D54C-6B2389F45137}"/>
              </a:ext>
            </a:extLst>
          </p:cNvPr>
          <p:cNvSpPr>
            <a:spLocks noGrp="1"/>
          </p:cNvSpPr>
          <p:nvPr>
            <p:ph type="title"/>
          </p:nvPr>
        </p:nvSpPr>
        <p:spPr/>
        <p:txBody>
          <a:bodyPr/>
          <a:lstStyle/>
          <a:p>
            <a:r>
              <a:rPr lang="en-US">
                <a:latin typeface="Arial"/>
                <a:cs typeface="Arial"/>
              </a:rPr>
              <a:t>GEM$ Application Supplements </a:t>
            </a:r>
            <a:endParaRPr lang="en-US"/>
          </a:p>
        </p:txBody>
      </p:sp>
      <p:pic>
        <p:nvPicPr>
          <p:cNvPr id="5" name="Content Placeholder 4" descr="Screeshot of GEM$ webpage with Application Supplement highlighted on the left and IDEA Child Count and Record Keeping Data Collection, IDEA Equitable Services Monitoring and Carryover, and IDEA Excess Cost Calculator all highlighted on the right">
            <a:extLst>
              <a:ext uri="{FF2B5EF4-FFF2-40B4-BE49-F238E27FC236}">
                <a16:creationId xmlns:a16="http://schemas.microsoft.com/office/drawing/2014/main" id="{42166D69-B56E-67AD-B87A-218E5891D2D4}"/>
              </a:ext>
            </a:extLst>
          </p:cNvPr>
          <p:cNvPicPr>
            <a:picLocks noGrp="1" noChangeAspect="1"/>
          </p:cNvPicPr>
          <p:nvPr>
            <p:ph idx="1"/>
          </p:nvPr>
        </p:nvPicPr>
        <p:blipFill>
          <a:blip r:embed="rId2"/>
          <a:stretch>
            <a:fillRect/>
          </a:stretch>
        </p:blipFill>
        <p:spPr>
          <a:xfrm>
            <a:off x="956491" y="2115851"/>
            <a:ext cx="10271124" cy="3841749"/>
          </a:xfrm>
          <a:prstGeom prst="rect">
            <a:avLst/>
          </a:prstGeom>
        </p:spPr>
      </p:pic>
      <p:sp>
        <p:nvSpPr>
          <p:cNvPr id="4" name="Slide Number Placeholder 3">
            <a:extLst>
              <a:ext uri="{FF2B5EF4-FFF2-40B4-BE49-F238E27FC236}">
                <a16:creationId xmlns:a16="http://schemas.microsoft.com/office/drawing/2014/main" id="{7ECF6D5B-87D4-3982-5905-F747B61C1774}"/>
              </a:ext>
            </a:extLst>
          </p:cNvPr>
          <p:cNvSpPr>
            <a:spLocks noGrp="1"/>
          </p:cNvSpPr>
          <p:nvPr>
            <p:ph type="sldNum" sz="quarter" idx="12"/>
          </p:nvPr>
        </p:nvSpPr>
        <p:spPr/>
        <p:txBody>
          <a:bodyPr/>
          <a:lstStyle/>
          <a:p>
            <a:fld id="{68A8D22E-6BC5-9E47-900C-2BB94685D9F5}" type="slidenum">
              <a:rPr lang="en-US" smtClean="0"/>
              <a:t>31</a:t>
            </a:fld>
            <a:endParaRPr lang="en-US"/>
          </a:p>
        </p:txBody>
      </p:sp>
    </p:spTree>
    <p:extLst>
      <p:ext uri="{BB962C8B-B14F-4D97-AF65-F5344CB8AC3E}">
        <p14:creationId xmlns:p14="http://schemas.microsoft.com/office/powerpoint/2010/main" val="2800352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49D2-A831-3FE5-A481-304A419C5303}"/>
              </a:ext>
            </a:extLst>
          </p:cNvPr>
          <p:cNvSpPr>
            <a:spLocks noGrp="1"/>
          </p:cNvSpPr>
          <p:nvPr>
            <p:ph type="title"/>
          </p:nvPr>
        </p:nvSpPr>
        <p:spPr/>
        <p:txBody>
          <a:bodyPr>
            <a:normAutofit fontScale="90000"/>
          </a:bodyPr>
          <a:lstStyle/>
          <a:p>
            <a:r>
              <a:rPr lang="en-US">
                <a:latin typeface="Arial"/>
                <a:cs typeface="Arial"/>
              </a:rPr>
              <a:t>IDEA Fiscal Virtual Community of Practice</a:t>
            </a:r>
            <a:endParaRPr lang="en-US"/>
          </a:p>
        </p:txBody>
      </p:sp>
      <p:sp>
        <p:nvSpPr>
          <p:cNvPr id="3" name="Content Placeholder 2">
            <a:extLst>
              <a:ext uri="{FF2B5EF4-FFF2-40B4-BE49-F238E27FC236}">
                <a16:creationId xmlns:a16="http://schemas.microsoft.com/office/drawing/2014/main" id="{AB025CE8-AC02-0373-2D01-D9B27DAD0FFE}"/>
              </a:ext>
            </a:extLst>
          </p:cNvPr>
          <p:cNvSpPr>
            <a:spLocks noGrp="1"/>
          </p:cNvSpPr>
          <p:nvPr>
            <p:ph idx="1"/>
          </p:nvPr>
        </p:nvSpPr>
        <p:spPr>
          <a:xfrm>
            <a:off x="173179" y="1591254"/>
            <a:ext cx="11804401" cy="4716616"/>
          </a:xfrm>
        </p:spPr>
        <p:txBody>
          <a:bodyPr vert="horz" lIns="91440" tIns="45720" rIns="91440" bIns="45720" rtlCol="0" anchor="t">
            <a:normAutofit/>
          </a:bodyPr>
          <a:lstStyle/>
          <a:p>
            <a:r>
              <a:rPr lang="en-US">
                <a:latin typeface="Arial"/>
                <a:cs typeface="Arial"/>
              </a:rPr>
              <a:t>Thursdays, 3:00 - 4:00 pm Zoom Webinar </a:t>
            </a:r>
            <a:endParaRPr lang="en-US"/>
          </a:p>
          <a:p>
            <a:pPr marL="0" indent="0">
              <a:buNone/>
            </a:pPr>
            <a:endParaRPr lang="en-US">
              <a:latin typeface="Arial"/>
              <a:cs typeface="Arial"/>
            </a:endParaRPr>
          </a:p>
          <a:p>
            <a:pPr lvl="1"/>
            <a:r>
              <a:rPr lang="en-US">
                <a:latin typeface="Arial"/>
                <a:cs typeface="Arial"/>
              </a:rPr>
              <a:t>January 8, 2026 – GEM$ Budget Revision and Financial Activity Reporting </a:t>
            </a:r>
          </a:p>
          <a:p>
            <a:pPr lvl="1"/>
            <a:r>
              <a:rPr lang="en-US">
                <a:latin typeface="Arial"/>
                <a:cs typeface="Arial"/>
              </a:rPr>
              <a:t>March 5, 2026 – Maintenance of Effort, Exceptions and Adjustments</a:t>
            </a:r>
          </a:p>
          <a:p>
            <a:pPr lvl="1"/>
            <a:r>
              <a:rPr lang="en-US">
                <a:latin typeface="Arial"/>
                <a:cs typeface="Arial"/>
              </a:rPr>
              <a:t>May 7, 2026 – Proportionate Share for Equitable Services Carryover</a:t>
            </a:r>
          </a:p>
          <a:p>
            <a:pPr lvl="1"/>
            <a:r>
              <a:rPr lang="en-US">
                <a:latin typeface="Arial"/>
                <a:cs typeface="Arial"/>
              </a:rPr>
              <a:t>June 4, 2026 – FY27 Consolidated Application, Conditions of Assistance</a:t>
            </a:r>
          </a:p>
          <a:p>
            <a:pPr marL="457200" lvl="1" indent="0">
              <a:buNone/>
            </a:pPr>
            <a:endParaRPr lang="en-US">
              <a:latin typeface="Arial"/>
              <a:cs typeface="Arial"/>
            </a:endParaRPr>
          </a:p>
          <a:p>
            <a:pPr marL="457200" lvl="1" indent="0">
              <a:buNone/>
            </a:pPr>
            <a:r>
              <a:rPr lang="en-US">
                <a:latin typeface="Arial"/>
                <a:cs typeface="Arial"/>
              </a:rPr>
              <a:t>Register at:</a:t>
            </a:r>
            <a:endParaRPr lang="en-US"/>
          </a:p>
          <a:p>
            <a:pPr marL="457200" lvl="1" indent="0">
              <a:buNone/>
            </a:pPr>
            <a:r>
              <a:rPr lang="en-US">
                <a:latin typeface="Arial"/>
                <a:cs typeface="Arial"/>
                <a:hlinkClick r:id="rId2"/>
              </a:rPr>
              <a:t>https://us02web.zoom.us/webinar/register/WN_PU0FvUW0QJiD-WL-UMNIHA</a:t>
            </a:r>
            <a:endParaRPr lang="en-US"/>
          </a:p>
          <a:p>
            <a:pPr marL="457200" lvl="1" indent="0">
              <a:buNone/>
            </a:pPr>
            <a:endParaRPr lang="en-US"/>
          </a:p>
        </p:txBody>
      </p:sp>
      <p:sp>
        <p:nvSpPr>
          <p:cNvPr id="4" name="Slide Number Placeholder 3">
            <a:extLst>
              <a:ext uri="{FF2B5EF4-FFF2-40B4-BE49-F238E27FC236}">
                <a16:creationId xmlns:a16="http://schemas.microsoft.com/office/drawing/2014/main" id="{90F95011-93FD-6E13-B63C-6A5A989AC6B9}"/>
              </a:ext>
            </a:extLst>
          </p:cNvPr>
          <p:cNvSpPr>
            <a:spLocks noGrp="1"/>
          </p:cNvSpPr>
          <p:nvPr>
            <p:ph type="sldNum" sz="quarter" idx="12"/>
          </p:nvPr>
        </p:nvSpPr>
        <p:spPr/>
        <p:txBody>
          <a:bodyPr/>
          <a:lstStyle/>
          <a:p>
            <a:fld id="{68A8D22E-6BC5-9E47-900C-2BB94685D9F5}" type="slidenum">
              <a:rPr lang="en-US" dirty="0" smtClean="0"/>
              <a:t>32</a:t>
            </a:fld>
            <a:endParaRPr lang="en-US"/>
          </a:p>
        </p:txBody>
      </p:sp>
    </p:spTree>
    <p:extLst>
      <p:ext uri="{BB962C8B-B14F-4D97-AF65-F5344CB8AC3E}">
        <p14:creationId xmlns:p14="http://schemas.microsoft.com/office/powerpoint/2010/main" val="3549720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b="1"/>
              <a:t>Resources</a:t>
            </a:r>
            <a:endParaRPr lang="en-US" b="1"/>
          </a:p>
        </p:txBody>
      </p:sp>
    </p:spTree>
    <p:extLst>
      <p:ext uri="{BB962C8B-B14F-4D97-AF65-F5344CB8AC3E}">
        <p14:creationId xmlns:p14="http://schemas.microsoft.com/office/powerpoint/2010/main" val="3119111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D0174-534F-B74C-AD06-8C3CBB81E64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C39258-6B7A-5E9C-DDEB-7BF35AA37D7B}"/>
              </a:ext>
            </a:extLst>
          </p:cNvPr>
          <p:cNvSpPr>
            <a:spLocks noGrp="1"/>
          </p:cNvSpPr>
          <p:nvPr>
            <p:ph type="title" idx="4294967295"/>
          </p:nvPr>
        </p:nvSpPr>
        <p:spPr>
          <a:xfrm>
            <a:off x="7065963" y="2160588"/>
            <a:ext cx="3979862" cy="2557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Special Education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Year at a Glance</a:t>
            </a:r>
          </a:p>
        </p:txBody>
      </p:sp>
      <p:pic>
        <p:nvPicPr>
          <p:cNvPr id="10" name="Picture 9" descr="Red marker on a calendar">
            <a:extLst>
              <a:ext uri="{FF2B5EF4-FFF2-40B4-BE49-F238E27FC236}">
                <a16:creationId xmlns:a16="http://schemas.microsoft.com/office/drawing/2014/main" id="{DBBB87D6-7742-F246-8D94-03E02B8B603E}"/>
              </a:ext>
            </a:extLst>
          </p:cNvPr>
          <p:cNvPicPr>
            <a:picLocks noChangeAspect="1"/>
          </p:cNvPicPr>
          <p:nvPr/>
        </p:nvPicPr>
        <p:blipFill>
          <a:blip r:embed="rId2"/>
          <a:stretch>
            <a:fillRect/>
          </a:stretch>
        </p:blipFill>
        <p:spPr>
          <a:xfrm>
            <a:off x="2597377" y="1269148"/>
            <a:ext cx="4468586" cy="4537417"/>
          </a:xfrm>
          <a:prstGeom prst="rect">
            <a:avLst/>
          </a:prstGeom>
        </p:spPr>
      </p:pic>
      <p:sp>
        <p:nvSpPr>
          <p:cNvPr id="4" name="Slide Number Placeholder 3">
            <a:extLst>
              <a:ext uri="{FF2B5EF4-FFF2-40B4-BE49-F238E27FC236}">
                <a16:creationId xmlns:a16="http://schemas.microsoft.com/office/drawing/2014/main" id="{36DACA43-8ECE-6C25-2309-16285DF77C19}"/>
              </a:ext>
            </a:extLst>
          </p:cNvPr>
          <p:cNvSpPr>
            <a:spLocks noGrp="1"/>
          </p:cNvSpPr>
          <p:nvPr>
            <p:ph type="sldNum" sz="quarter" idx="12"/>
          </p:nvPr>
        </p:nvSpPr>
        <p:spPr/>
        <p:txBody>
          <a:bodyPr/>
          <a:lstStyle/>
          <a:p>
            <a:fld id="{68A8D22E-6BC5-9E47-900C-2BB94685D9F5}" type="slidenum">
              <a:rPr lang="en-US" dirty="0" smtClean="0"/>
              <a:t>34</a:t>
            </a:fld>
            <a:endParaRPr lang="en-US"/>
          </a:p>
        </p:txBody>
      </p:sp>
    </p:spTree>
    <p:extLst>
      <p:ext uri="{BB962C8B-B14F-4D97-AF65-F5344CB8AC3E}">
        <p14:creationId xmlns:p14="http://schemas.microsoft.com/office/powerpoint/2010/main" val="3568924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BDBD4-67A2-BDD5-F6BA-DD90AAB2DBBF}"/>
              </a:ext>
            </a:extLst>
          </p:cNvPr>
          <p:cNvSpPr>
            <a:spLocks noGrp="1"/>
          </p:cNvSpPr>
          <p:nvPr>
            <p:ph type="title"/>
          </p:nvPr>
        </p:nvSpPr>
        <p:spPr/>
        <p:txBody>
          <a:bodyPr>
            <a:normAutofit fontScale="90000"/>
          </a:bodyPr>
          <a:lstStyle/>
          <a:p>
            <a:r>
              <a:rPr lang="en-US" b="1">
                <a:latin typeface="Segoe UI"/>
                <a:cs typeface="Arial"/>
              </a:rPr>
              <a:t>Information for Special Education Leaders</a:t>
            </a:r>
            <a:endParaRPr lang="en-US" b="1">
              <a:latin typeface="Segoe UI"/>
              <a:ea typeface="Calibri"/>
              <a:cs typeface="Arial"/>
            </a:endParaRPr>
          </a:p>
        </p:txBody>
      </p:sp>
      <p:sp>
        <p:nvSpPr>
          <p:cNvPr id="2" name="Content Placeholder 1">
            <a:extLst>
              <a:ext uri="{FF2B5EF4-FFF2-40B4-BE49-F238E27FC236}">
                <a16:creationId xmlns:a16="http://schemas.microsoft.com/office/drawing/2014/main" id="{382BC0E7-9A10-B60B-4ACD-74FB40BAF82D}"/>
              </a:ext>
            </a:extLst>
          </p:cNvPr>
          <p:cNvSpPr>
            <a:spLocks noGrp="1"/>
          </p:cNvSpPr>
          <p:nvPr>
            <p:ph idx="1"/>
          </p:nvPr>
        </p:nvSpPr>
        <p:spPr>
          <a:xfrm>
            <a:off x="838200" y="1868806"/>
            <a:ext cx="10515600" cy="4354458"/>
          </a:xfrm>
        </p:spPr>
        <p:txBody>
          <a:bodyPr vert="horz" lIns="91440" tIns="45720" rIns="91440" bIns="45720" rtlCol="0" anchor="t">
            <a:normAutofit fontScale="92500"/>
          </a:bodyPr>
          <a:lstStyle/>
          <a:p>
            <a:pPr>
              <a:buFont typeface="Wingdings" panose="05000000000000000000" pitchFamily="2" charset="2"/>
              <a:buChar char="q"/>
            </a:pPr>
            <a:r>
              <a:rPr lang="en-US">
                <a:latin typeface="Segoe UI"/>
                <a:ea typeface="+mn-lt"/>
                <a:cs typeface="Arial"/>
              </a:rPr>
              <a:t> Regular Updates and Information</a:t>
            </a:r>
          </a:p>
          <a:p>
            <a:pPr lvl="1"/>
            <a:r>
              <a:rPr lang="en-US" sz="2800">
                <a:latin typeface="Segoe UI"/>
                <a:ea typeface="+mn-lt"/>
                <a:cs typeface="Arial"/>
                <a:hlinkClick r:id="rId3"/>
              </a:rPr>
              <a:t>Special Education Bulletin</a:t>
            </a:r>
            <a:endParaRPr lang="en-US" sz="2800">
              <a:latin typeface="Segoe UI"/>
              <a:ea typeface="+mn-lt"/>
              <a:cs typeface="Arial"/>
            </a:endParaRPr>
          </a:p>
          <a:p>
            <a:pPr lvl="1"/>
            <a:r>
              <a:rPr lang="en-US" sz="2800">
                <a:latin typeface="Segoe UI"/>
                <a:ea typeface="+mn-lt"/>
                <a:cs typeface="Arial"/>
              </a:rPr>
              <a:t>Special Education Website</a:t>
            </a:r>
          </a:p>
          <a:p>
            <a:pPr>
              <a:buFont typeface="Wingdings" panose="05000000000000000000" pitchFamily="2" charset="2"/>
              <a:buChar char="q"/>
            </a:pPr>
            <a:r>
              <a:rPr lang="en-US">
                <a:latin typeface="Segoe UI"/>
                <a:ea typeface="+mn-lt"/>
                <a:cs typeface="Arial"/>
              </a:rPr>
              <a:t> Update Information in the </a:t>
            </a:r>
            <a:r>
              <a:rPr lang="en-US">
                <a:latin typeface="Segoe UI"/>
                <a:ea typeface="+mn-lt"/>
                <a:cs typeface="Arial"/>
                <a:hlinkClick r:id="rId4"/>
              </a:rPr>
              <a:t>Directory Administration</a:t>
            </a:r>
            <a:endParaRPr lang="en-US">
              <a:latin typeface="Segoe UI"/>
              <a:ea typeface="+mn-lt"/>
              <a:cs typeface="Arial"/>
            </a:endParaRPr>
          </a:p>
          <a:p>
            <a:pPr lvl="1"/>
            <a:r>
              <a:rPr lang="en-US" sz="2800">
                <a:latin typeface="Segoe UI"/>
                <a:ea typeface="+mn-lt"/>
                <a:cs typeface="Arial"/>
              </a:rPr>
              <a:t>Special Education Leaders Meeting Invites and Memos</a:t>
            </a:r>
          </a:p>
          <a:p>
            <a:pPr>
              <a:buFont typeface="Wingdings" panose="05000000000000000000" pitchFamily="2" charset="2"/>
              <a:buChar char="q"/>
            </a:pPr>
            <a:r>
              <a:rPr lang="en-US">
                <a:latin typeface="Segoe UI"/>
                <a:ea typeface="+mn-lt"/>
                <a:cs typeface="Arial"/>
              </a:rPr>
              <a:t> Email Contacts</a:t>
            </a:r>
          </a:p>
          <a:p>
            <a:pPr lvl="1"/>
            <a:r>
              <a:rPr lang="en-US" sz="2800">
                <a:latin typeface="Segoe UI"/>
                <a:ea typeface="+mn-lt"/>
                <a:cs typeface="Arial"/>
                <a:hlinkClick r:id="rId5"/>
              </a:rPr>
              <a:t>specialeducation@mass.gov</a:t>
            </a:r>
            <a:r>
              <a:rPr lang="en-US" sz="2800">
                <a:latin typeface="Segoe UI"/>
                <a:ea typeface="+mn-lt"/>
                <a:cs typeface="Arial"/>
              </a:rPr>
              <a:t> (General Special Education Inquiries)</a:t>
            </a:r>
          </a:p>
          <a:p>
            <a:pPr lvl="1"/>
            <a:r>
              <a:rPr lang="en-US" sz="2800">
                <a:latin typeface="Segoe UI"/>
                <a:ea typeface="+mn-lt"/>
                <a:cs typeface="Arial"/>
                <a:hlinkClick r:id="rId6"/>
              </a:rPr>
              <a:t>IDEAfiscal@mass.gov</a:t>
            </a:r>
            <a:r>
              <a:rPr lang="en-US" sz="2800">
                <a:latin typeface="Segoe UI"/>
                <a:ea typeface="+mn-lt"/>
                <a:cs typeface="Arial"/>
              </a:rPr>
              <a:t> (IDEA Fiscal Inquiries)</a:t>
            </a:r>
          </a:p>
          <a:p>
            <a:pPr lvl="1"/>
            <a:r>
              <a:rPr lang="en-US" sz="2800">
                <a:latin typeface="Segoe UI"/>
                <a:ea typeface="+mn-lt"/>
                <a:cs typeface="Arial"/>
                <a:hlinkClick r:id="rId7"/>
              </a:rPr>
              <a:t>IDEAdata@mass.gov</a:t>
            </a:r>
            <a:r>
              <a:rPr lang="en-US" sz="2800">
                <a:latin typeface="Segoe UI"/>
                <a:ea typeface="+mn-lt"/>
                <a:cs typeface="Arial"/>
              </a:rPr>
              <a:t> (IDEA Data Inquiries- Special Education or SPP/APR Data)</a:t>
            </a:r>
          </a:p>
          <a:p>
            <a:pPr marL="457200" lvl="1" indent="0">
              <a:buNone/>
            </a:pPr>
            <a:endParaRPr lang="en-US" sz="2800">
              <a:latin typeface="Segoe UI"/>
              <a:ea typeface="+mn-lt"/>
              <a:cs typeface="Arial"/>
            </a:endParaRPr>
          </a:p>
          <a:p>
            <a:pPr lvl="1"/>
            <a:endParaRPr lang="en-US" sz="2800">
              <a:latin typeface="Segoe UI"/>
              <a:ea typeface="+mn-lt"/>
              <a:cs typeface="Arial"/>
            </a:endParaRPr>
          </a:p>
          <a:p>
            <a:pPr>
              <a:buFont typeface="Wingdings" panose="05000000000000000000" pitchFamily="2" charset="2"/>
              <a:buChar char="q"/>
            </a:pPr>
            <a:endParaRPr lang="en-US" sz="2400">
              <a:latin typeface="Segoe UI"/>
              <a:ea typeface="+mn-lt"/>
              <a:cs typeface="Arial"/>
            </a:endParaRPr>
          </a:p>
        </p:txBody>
      </p:sp>
    </p:spTree>
    <p:extLst>
      <p:ext uri="{BB962C8B-B14F-4D97-AF65-F5344CB8AC3E}">
        <p14:creationId xmlns:p14="http://schemas.microsoft.com/office/powerpoint/2010/main" val="3876800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B048-7D52-D02E-D4A9-732A7254BAD4}"/>
              </a:ext>
            </a:extLst>
          </p:cNvPr>
          <p:cNvSpPr>
            <a:spLocks noGrp="1"/>
          </p:cNvSpPr>
          <p:nvPr>
            <p:ph type="title"/>
          </p:nvPr>
        </p:nvSpPr>
        <p:spPr/>
        <p:txBody>
          <a:bodyPr/>
          <a:lstStyle/>
          <a:p>
            <a:r>
              <a:rPr lang="en-US">
                <a:latin typeface="Arial"/>
                <a:cs typeface="Arial"/>
              </a:rPr>
              <a:t>2025-2026 Meetings</a:t>
            </a:r>
            <a:endParaRPr lang="en-US"/>
          </a:p>
        </p:txBody>
      </p:sp>
      <p:graphicFrame>
        <p:nvGraphicFramePr>
          <p:cNvPr id="6" name="Content Placeholder 5" descr="Chart of dates of 2025-2025 meetings&#10;Friday, October 3, 2025​&#10;Friday, November 7, 2025​&#10;Friday, December 12, 2025​&#10;Friday, January 23, 2026​&#10;Friday, February 27, 2026​&#10;Friday, March 13, 2026​&#10;Friday, April 10, 2026*​&#10;Friday, May 15, 2026*​&#10;Friday, June 12, 2026​&#10;&#10;">
            <a:extLst>
              <a:ext uri="{FF2B5EF4-FFF2-40B4-BE49-F238E27FC236}">
                <a16:creationId xmlns:a16="http://schemas.microsoft.com/office/drawing/2014/main" id="{A21D573B-FEEC-9524-34B7-6E86B824E488}"/>
              </a:ext>
            </a:extLst>
          </p:cNvPr>
          <p:cNvGraphicFramePr>
            <a:graphicFrameLocks noGrp="1"/>
          </p:cNvGraphicFramePr>
          <p:nvPr>
            <p:ph idx="1"/>
            <p:extLst>
              <p:ext uri="{D42A27DB-BD31-4B8C-83A1-F6EECF244321}">
                <p14:modId xmlns:p14="http://schemas.microsoft.com/office/powerpoint/2010/main" val="1812270987"/>
              </p:ext>
            </p:extLst>
          </p:nvPr>
        </p:nvGraphicFramePr>
        <p:xfrm>
          <a:off x="173038" y="1590675"/>
          <a:ext cx="11350915" cy="2792839"/>
        </p:xfrm>
        <a:graphic>
          <a:graphicData uri="http://schemas.openxmlformats.org/drawingml/2006/table">
            <a:tbl>
              <a:tblPr firstRow="1" bandRow="1">
                <a:tableStyleId>{5C22544A-7EE6-4342-B048-85BDC9FD1C3A}</a:tableStyleId>
              </a:tblPr>
              <a:tblGrid>
                <a:gridCol w="3458307">
                  <a:extLst>
                    <a:ext uri="{9D8B030D-6E8A-4147-A177-3AD203B41FA5}">
                      <a16:colId xmlns:a16="http://schemas.microsoft.com/office/drawing/2014/main" val="3681491083"/>
                    </a:ext>
                  </a:extLst>
                </a:gridCol>
                <a:gridCol w="7892608">
                  <a:extLst>
                    <a:ext uri="{9D8B030D-6E8A-4147-A177-3AD203B41FA5}">
                      <a16:colId xmlns:a16="http://schemas.microsoft.com/office/drawing/2014/main" val="3393443164"/>
                    </a:ext>
                  </a:extLst>
                </a:gridCol>
              </a:tblGrid>
              <a:tr h="398977">
                <a:tc>
                  <a:txBody>
                    <a:bodyPr/>
                    <a:lstStyle/>
                    <a:p>
                      <a:pPr algn="l" fontAlgn="base">
                        <a:lnSpc>
                          <a:spcPts val="1425"/>
                        </a:lnSpc>
                        <a:buNone/>
                      </a:pPr>
                      <a:r>
                        <a:rPr lang="en-US" sz="1800" b="1" i="0">
                          <a:solidFill>
                            <a:srgbClr val="404040"/>
                          </a:solidFill>
                          <a:effectLst/>
                          <a:latin typeface="Arial"/>
                        </a:rPr>
                        <a:t>Month</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1" i="0">
                          <a:solidFill>
                            <a:srgbClr val="404040"/>
                          </a:solidFill>
                          <a:effectLst/>
                          <a:latin typeface="Arial"/>
                        </a:rPr>
                        <a:t>Proposed Meeting Date</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623479699"/>
                  </a:ext>
                </a:extLst>
              </a:tr>
              <a:tr h="398977">
                <a:tc>
                  <a:txBody>
                    <a:bodyPr/>
                    <a:lstStyle/>
                    <a:p>
                      <a:pPr algn="l" fontAlgn="base">
                        <a:lnSpc>
                          <a:spcPts val="1425"/>
                        </a:lnSpc>
                        <a:buNone/>
                      </a:pPr>
                      <a:r>
                        <a:rPr lang="en-US" sz="1800" b="0" i="0">
                          <a:solidFill>
                            <a:srgbClr val="404040"/>
                          </a:solidFill>
                          <a:effectLst/>
                          <a:latin typeface="Arial"/>
                        </a:rPr>
                        <a:t>January</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January 23,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56805633"/>
                  </a:ext>
                </a:extLst>
              </a:tr>
              <a:tr h="398977">
                <a:tc>
                  <a:txBody>
                    <a:bodyPr/>
                    <a:lstStyle/>
                    <a:p>
                      <a:pPr algn="l" fontAlgn="base">
                        <a:lnSpc>
                          <a:spcPts val="1425"/>
                        </a:lnSpc>
                        <a:buNone/>
                      </a:pPr>
                      <a:r>
                        <a:rPr lang="en-US" sz="1800" b="0" i="0">
                          <a:solidFill>
                            <a:srgbClr val="404040"/>
                          </a:solidFill>
                          <a:effectLst/>
                          <a:latin typeface="Arial"/>
                        </a:rPr>
                        <a:t>February</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February 27, 2026</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28095345"/>
                  </a:ext>
                </a:extLst>
              </a:tr>
              <a:tr h="398977">
                <a:tc>
                  <a:txBody>
                    <a:bodyPr/>
                    <a:lstStyle/>
                    <a:p>
                      <a:pPr algn="l" fontAlgn="base">
                        <a:lnSpc>
                          <a:spcPts val="1425"/>
                        </a:lnSpc>
                        <a:buNone/>
                      </a:pPr>
                      <a:r>
                        <a:rPr lang="en-US" sz="1800" b="0" i="0">
                          <a:solidFill>
                            <a:srgbClr val="404040"/>
                          </a:solidFill>
                          <a:effectLst/>
                          <a:latin typeface="Arial"/>
                        </a:rPr>
                        <a:t>March</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March 13,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999296178"/>
                  </a:ext>
                </a:extLst>
              </a:tr>
              <a:tr h="398977">
                <a:tc>
                  <a:txBody>
                    <a:bodyPr/>
                    <a:lstStyle/>
                    <a:p>
                      <a:pPr algn="l" fontAlgn="base">
                        <a:lnSpc>
                          <a:spcPts val="1425"/>
                        </a:lnSpc>
                        <a:buNone/>
                      </a:pPr>
                      <a:r>
                        <a:rPr lang="en-US" sz="1800" b="0" i="0">
                          <a:solidFill>
                            <a:srgbClr val="404040"/>
                          </a:solidFill>
                          <a:effectLst/>
                          <a:highlight>
                            <a:srgbClr val="00FFFF"/>
                          </a:highlight>
                          <a:latin typeface="Arial"/>
                        </a:rPr>
                        <a:t>April</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highlight>
                            <a:srgbClr val="00FFFF"/>
                          </a:highlight>
                          <a:latin typeface="Arial"/>
                        </a:rPr>
                        <a:t>Friday, April 10, 2026*</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132003764"/>
                  </a:ext>
                </a:extLst>
              </a:tr>
              <a:tr h="398977">
                <a:tc>
                  <a:txBody>
                    <a:bodyPr/>
                    <a:lstStyle/>
                    <a:p>
                      <a:pPr algn="l" fontAlgn="base">
                        <a:lnSpc>
                          <a:spcPts val="1425"/>
                        </a:lnSpc>
                        <a:buNone/>
                      </a:pPr>
                      <a:r>
                        <a:rPr lang="en-US" sz="1800" b="0" i="0">
                          <a:solidFill>
                            <a:srgbClr val="404040"/>
                          </a:solidFill>
                          <a:effectLst/>
                          <a:highlight>
                            <a:srgbClr val="00FFFF"/>
                          </a:highlight>
                          <a:latin typeface="Arial"/>
                        </a:rPr>
                        <a:t>May</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highlight>
                            <a:srgbClr val="00FFFF"/>
                          </a:highlight>
                          <a:latin typeface="Arial"/>
                        </a:rPr>
                        <a:t>Friday, May 15, 2026*</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55267504"/>
                  </a:ext>
                </a:extLst>
              </a:tr>
              <a:tr h="398977">
                <a:tc>
                  <a:txBody>
                    <a:bodyPr/>
                    <a:lstStyle/>
                    <a:p>
                      <a:pPr algn="l" fontAlgn="base">
                        <a:lnSpc>
                          <a:spcPts val="1425"/>
                        </a:lnSpc>
                        <a:buNone/>
                      </a:pPr>
                      <a:r>
                        <a:rPr lang="en-US" sz="1800" b="0" i="0">
                          <a:solidFill>
                            <a:srgbClr val="404040"/>
                          </a:solidFill>
                          <a:effectLst/>
                          <a:latin typeface="Arial"/>
                        </a:rPr>
                        <a:t>June</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June 12, 2026</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2173561689"/>
                  </a:ext>
                </a:extLst>
              </a:tr>
            </a:tbl>
          </a:graphicData>
        </a:graphic>
      </p:graphicFrame>
      <p:sp>
        <p:nvSpPr>
          <p:cNvPr id="3" name="TextBox 2">
            <a:extLst>
              <a:ext uri="{FF2B5EF4-FFF2-40B4-BE49-F238E27FC236}">
                <a16:creationId xmlns:a16="http://schemas.microsoft.com/office/drawing/2014/main" id="{E69BDCD0-7191-4868-C54C-6766425C7405}"/>
              </a:ext>
            </a:extLst>
          </p:cNvPr>
          <p:cNvSpPr txBox="1"/>
          <p:nvPr/>
        </p:nvSpPr>
        <p:spPr>
          <a:xfrm>
            <a:off x="772887" y="5736771"/>
            <a:ext cx="10243456" cy="369332"/>
          </a:xfrm>
          <a:prstGeom prst="rect">
            <a:avLst/>
          </a:prstGeom>
          <a:noFill/>
        </p:spPr>
        <p:txBody>
          <a:bodyPr wrap="square" lIns="91440" tIns="45720" rIns="91440" bIns="45720" rtlCol="0" anchor="t">
            <a:spAutoFit/>
          </a:bodyPr>
          <a:lstStyle/>
          <a:p>
            <a:r>
              <a:rPr lang="en-US"/>
              <a:t>*Dates are tentative for April and May as we are exploring an in-person convening in the spring</a:t>
            </a:r>
          </a:p>
        </p:txBody>
      </p:sp>
      <p:sp>
        <p:nvSpPr>
          <p:cNvPr id="4" name="Slide Number Placeholder 3">
            <a:extLst>
              <a:ext uri="{FF2B5EF4-FFF2-40B4-BE49-F238E27FC236}">
                <a16:creationId xmlns:a16="http://schemas.microsoft.com/office/drawing/2014/main" id="{D5FC754F-3DB4-7042-AEB6-A795B25C23F5}"/>
              </a:ext>
            </a:extLst>
          </p:cNvPr>
          <p:cNvSpPr>
            <a:spLocks noGrp="1"/>
          </p:cNvSpPr>
          <p:nvPr>
            <p:ph type="sldNum" sz="quarter" idx="12"/>
          </p:nvPr>
        </p:nvSpPr>
        <p:spPr/>
        <p:txBody>
          <a:bodyPr/>
          <a:lstStyle/>
          <a:p>
            <a:fld id="{68A8D22E-6BC5-9E47-900C-2BB94685D9F5}" type="slidenum">
              <a:rPr lang="en-US" smtClean="0"/>
              <a:t>36</a:t>
            </a:fld>
            <a:endParaRPr lang="en-US"/>
          </a:p>
        </p:txBody>
      </p:sp>
    </p:spTree>
    <p:extLst>
      <p:ext uri="{BB962C8B-B14F-4D97-AF65-F5344CB8AC3E}">
        <p14:creationId xmlns:p14="http://schemas.microsoft.com/office/powerpoint/2010/main" val="3004670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Questions and answers">
            <a:extLst>
              <a:ext uri="{FF2B5EF4-FFF2-40B4-BE49-F238E27FC236}">
                <a16:creationId xmlns:a16="http://schemas.microsoft.com/office/drawing/2014/main" id="{CF0F06CD-B61E-34C7-677A-0AB2D5584E51}"/>
              </a:ext>
            </a:extLst>
          </p:cNvPr>
          <p:cNvSpPr>
            <a:spLocks noGrp="1"/>
          </p:cNvSpPr>
          <p:nvPr>
            <p:ph type="title" idx="4294967295"/>
          </p:nvPr>
        </p:nvSpPr>
        <p:spPr>
          <a:xfrm>
            <a:off x="3984625" y="1797050"/>
            <a:ext cx="4606925" cy="2857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Questions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rPr>
              <a:t>Answers</a:t>
            </a:r>
          </a:p>
        </p:txBody>
      </p:sp>
      <p:sp>
        <p:nvSpPr>
          <p:cNvPr id="4" name="Slide Number Placeholder 3">
            <a:extLst>
              <a:ext uri="{FF2B5EF4-FFF2-40B4-BE49-F238E27FC236}">
                <a16:creationId xmlns:a16="http://schemas.microsoft.com/office/drawing/2014/main" id="{B084E90A-3297-672C-96D9-F62EE8E7B6C2}"/>
              </a:ext>
            </a:extLst>
          </p:cNvPr>
          <p:cNvSpPr>
            <a:spLocks noGrp="1"/>
          </p:cNvSpPr>
          <p:nvPr>
            <p:ph type="sldNum" sz="quarter" idx="12"/>
          </p:nvPr>
        </p:nvSpPr>
        <p:spPr/>
        <p:txBody>
          <a:bodyPr/>
          <a:lstStyle/>
          <a:p>
            <a:fld id="{68A8D22E-6BC5-9E47-900C-2BB94685D9F5}" type="slidenum">
              <a:rPr lang="en-US" smtClean="0"/>
              <a:pPr/>
              <a:t>37</a:t>
            </a:fld>
            <a:endParaRPr lang="en-US"/>
          </a:p>
        </p:txBody>
      </p:sp>
    </p:spTree>
    <p:extLst>
      <p:ext uri="{BB962C8B-B14F-4D97-AF65-F5344CB8AC3E}">
        <p14:creationId xmlns:p14="http://schemas.microsoft.com/office/powerpoint/2010/main" val="1179312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The words &quot;Thank you so much&quot; surrounded by decorative flowers">
            <a:extLst>
              <a:ext uri="{FF2B5EF4-FFF2-40B4-BE49-F238E27FC236}">
                <a16:creationId xmlns:a16="http://schemas.microsoft.com/office/drawing/2014/main" id="{A5CAC885-404D-815A-E7CC-2DF014560B44}"/>
              </a:ext>
            </a:extLst>
          </p:cNvPr>
          <p:cNvPicPr>
            <a:picLocks noChangeAspect="1"/>
          </p:cNvPicPr>
          <p:nvPr/>
        </p:nvPicPr>
        <p:blipFill>
          <a:blip r:embed="rId3"/>
          <a:srcRect t="10796" b="11363"/>
          <a:stretch>
            <a:fillRect/>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A2686A82-34DF-28F2-DECF-39747F6657D3}"/>
              </a:ext>
            </a:extLst>
          </p:cNvPr>
          <p:cNvSpPr>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8A8D22E-6BC5-9E47-900C-2BB94685D9F5}" type="slidenum">
              <a:rPr kumimoji="0" lang="en-US" sz="1200" b="1" i="0" u="none" strike="noStrike" kern="1200" cap="none" spc="0" normalizeH="0" baseline="0" noProof="0" smtClean="0">
                <a:ln>
                  <a:noFill/>
                </a:ln>
                <a:solidFill>
                  <a:srgbClr val="FFFFFF"/>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200" b="1"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7736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9365" name="Rectangle 5"/>
          <p:cNvSpPr>
            <a:spLocks noGrp="1" noChangeArrowheads="1"/>
          </p:cNvSpPr>
          <p:nvPr>
            <p:ph type="title"/>
          </p:nvPr>
        </p:nvSpPr>
        <p:spPr>
          <a:xfrm>
            <a:off x="500743" y="264886"/>
            <a:ext cx="5487988" cy="762000"/>
          </a:xfrm>
          <a:noFill/>
          <a:ln/>
        </p:spPr>
        <p:txBody>
          <a:bodyPr>
            <a:normAutofit/>
          </a:bodyPr>
          <a:lstStyle/>
          <a:p>
            <a:r>
              <a:rPr lang="en-US" sz="3200">
                <a:latin typeface="Arial"/>
                <a:cs typeface="Arial"/>
              </a:rPr>
              <a:t>Chapter 688</a:t>
            </a:r>
          </a:p>
        </p:txBody>
      </p:sp>
      <p:sp>
        <p:nvSpPr>
          <p:cNvPr id="2" name="Content Placeholder 1"/>
          <p:cNvSpPr>
            <a:spLocks noGrp="1"/>
          </p:cNvSpPr>
          <p:nvPr>
            <p:ph idx="1"/>
          </p:nvPr>
        </p:nvSpPr>
        <p:spPr/>
        <p:txBody>
          <a:bodyPr vert="horz" lIns="91440" tIns="45720" rIns="91440" bIns="45720" rtlCol="0" anchor="t">
            <a:normAutofit/>
          </a:bodyPr>
          <a:lstStyle/>
          <a:p>
            <a:endParaRPr lang="en-US" sz="2800" b="0" i="0">
              <a:solidFill>
                <a:srgbClr val="141414"/>
              </a:solidFill>
              <a:effectLst/>
              <a:latin typeface="Noto Sans VF"/>
            </a:endParaRPr>
          </a:p>
          <a:p>
            <a:pPr marL="0" indent="0">
              <a:buNone/>
            </a:pPr>
            <a:r>
              <a:rPr lang="en-US" sz="2800" b="0" i="0">
                <a:solidFill>
                  <a:srgbClr val="141414"/>
                </a:solidFill>
                <a:effectLst/>
                <a:latin typeface="Arial"/>
                <a:cs typeface="Arial"/>
              </a:rPr>
              <a:t>Massachusetts Chapter 688 of the Acts of 1983, also known as the “turning 22” law, stipulates that students receiving special education who will require continued disability related services upon exiting school (by graduating or turning twenty-two years of age, whichever ever occurs first) shall be entitled to formal transitional planning. As such, M.G.L.c.71B Sec 12-A-C establishes the Bureau of Transitional Planning (BTP). The primary function of the BTP is to coordinate and monitor implementation of the formal transition planning process.</a:t>
            </a:r>
            <a:endParaRPr lang="en-US" sz="2800">
              <a:latin typeface="Arial"/>
              <a:cs typeface="Arial"/>
            </a:endParaRPr>
          </a:p>
        </p:txBody>
      </p:sp>
    </p:spTree>
    <p:extLst>
      <p:ext uri="{BB962C8B-B14F-4D97-AF65-F5344CB8AC3E}">
        <p14:creationId xmlns:p14="http://schemas.microsoft.com/office/powerpoint/2010/main" val="3737625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18C8-8268-5FE2-A2D7-711A91C5A05E}"/>
              </a:ext>
            </a:extLst>
          </p:cNvPr>
          <p:cNvSpPr txBox="1">
            <a:spLocks noGrp="1"/>
          </p:cNvSpPr>
          <p:nvPr>
            <p:ph type="title" idx="4294967295"/>
          </p:nvPr>
        </p:nvSpPr>
        <p:spPr>
          <a:xfrm>
            <a:off x="3875314" y="391886"/>
            <a:ext cx="297542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Arial"/>
                <a:ea typeface="+mn-ea"/>
                <a:cs typeface="Arial"/>
              </a:rPr>
              <a:t>688 Referral</a:t>
            </a:r>
          </a:p>
        </p:txBody>
      </p:sp>
      <p:sp>
        <p:nvSpPr>
          <p:cNvPr id="3" name="Title 2">
            <a:extLst>
              <a:ext uri="{FF2B5EF4-FFF2-40B4-BE49-F238E27FC236}">
                <a16:creationId xmlns:a16="http://schemas.microsoft.com/office/drawing/2014/main" id="{4BC03A5E-A03B-4620-900A-247FAF2F96D6}"/>
              </a:ext>
            </a:extLst>
          </p:cNvPr>
          <p:cNvSpPr txBox="1">
            <a:spLocks/>
          </p:cNvSpPr>
          <p:nvPr/>
        </p:nvSpPr>
        <p:spPr>
          <a:xfrm>
            <a:off x="1658257" y="1168401"/>
            <a:ext cx="8382000" cy="45243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Arial"/>
                <a:ea typeface="+mn-ea"/>
                <a:cs typeface="Arial"/>
              </a:rPr>
              <a:t>A 688 referral is not an application for agency eligibility. Schools submit the 688 referral, but families are responsible for submitting an application to the agency. Agencies must receive a complete application so they can decide whether the student will be eligible to receive adult services</a:t>
            </a:r>
          </a:p>
        </p:txBody>
      </p:sp>
    </p:spTree>
    <p:extLst>
      <p:ext uri="{BB962C8B-B14F-4D97-AF65-F5344CB8AC3E}">
        <p14:creationId xmlns:p14="http://schemas.microsoft.com/office/powerpoint/2010/main" val="14569425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A182-F0BD-B527-8E87-4822DC30312C}"/>
              </a:ext>
            </a:extLst>
          </p:cNvPr>
          <p:cNvSpPr>
            <a:spLocks noGrp="1"/>
          </p:cNvSpPr>
          <p:nvPr>
            <p:ph type="title"/>
          </p:nvPr>
        </p:nvSpPr>
        <p:spPr>
          <a:xfrm>
            <a:off x="652150" y="315956"/>
            <a:ext cx="10646228" cy="861002"/>
          </a:xfrm>
        </p:spPr>
        <p:txBody>
          <a:bodyPr>
            <a:normAutofit fontScale="90000"/>
          </a:bodyPr>
          <a:lstStyle/>
          <a:p>
            <a:pPr algn="ctr"/>
            <a:r>
              <a:rPr lang="en-US" b="0">
                <a:cs typeface="Arial"/>
              </a:rPr>
              <a:t>Who should have a Chapter 688 Referral?</a:t>
            </a:r>
            <a:endParaRPr lang="en-US">
              <a:cs typeface="Arial"/>
            </a:endParaRPr>
          </a:p>
        </p:txBody>
      </p:sp>
      <p:sp>
        <p:nvSpPr>
          <p:cNvPr id="4" name="TextBox 3">
            <a:extLst>
              <a:ext uri="{FF2B5EF4-FFF2-40B4-BE49-F238E27FC236}">
                <a16:creationId xmlns:a16="http://schemas.microsoft.com/office/drawing/2014/main" id="{BFC1D559-E587-0EA4-3C6C-F77819E8C531}"/>
              </a:ext>
            </a:extLst>
          </p:cNvPr>
          <p:cNvSpPr txBox="1"/>
          <p:nvPr/>
        </p:nvSpPr>
        <p:spPr>
          <a:xfrm>
            <a:off x="1948833" y="1527952"/>
            <a:ext cx="719071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cs typeface="Arial"/>
              </a:rPr>
              <a:t>To have a Chapter 688 referral, a student must: </a:t>
            </a:r>
          </a:p>
          <a:p>
            <a:pPr marL="457200" indent="-457200">
              <a:buFont typeface="Arial"/>
              <a:buChar char="•"/>
            </a:pPr>
            <a:r>
              <a:rPr lang="en-US" sz="2800">
                <a:latin typeface="Arial"/>
                <a:cs typeface="Arial"/>
              </a:rPr>
              <a:t>Have an Individualized Education Program (IEP) </a:t>
            </a:r>
          </a:p>
          <a:p>
            <a:endParaRPr lang="en-US" sz="2800">
              <a:latin typeface="Arial"/>
              <a:cs typeface="Arial"/>
            </a:endParaRPr>
          </a:p>
          <a:p>
            <a:pPr marL="457200" indent="-457200">
              <a:buFont typeface="Arial"/>
              <a:buChar char="•"/>
            </a:pPr>
            <a:r>
              <a:rPr lang="en-US" sz="2800">
                <a:latin typeface="Arial"/>
                <a:cs typeface="Arial"/>
              </a:rPr>
              <a:t>Need continuing services because of the severity of their disability</a:t>
            </a:r>
          </a:p>
          <a:p>
            <a:endParaRPr lang="en-US" sz="2800">
              <a:latin typeface="Arial"/>
              <a:cs typeface="Arial"/>
            </a:endParaRPr>
          </a:p>
          <a:p>
            <a:pPr marL="457200" indent="-457200">
              <a:buFont typeface="Arial"/>
              <a:buChar char="•"/>
            </a:pPr>
            <a:r>
              <a:rPr lang="en-US" sz="2800">
                <a:latin typeface="Arial"/>
                <a:cs typeface="Arial"/>
              </a:rPr>
              <a:t> Be unable to work 20 or more hours per week in competitive employment</a:t>
            </a:r>
          </a:p>
        </p:txBody>
      </p:sp>
    </p:spTree>
    <p:extLst>
      <p:ext uri="{BB962C8B-B14F-4D97-AF65-F5344CB8AC3E}">
        <p14:creationId xmlns:p14="http://schemas.microsoft.com/office/powerpoint/2010/main" val="8348157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62B62-4DBF-E8B0-60C2-CE90C700A49F}"/>
              </a:ext>
            </a:extLst>
          </p:cNvPr>
          <p:cNvSpPr>
            <a:spLocks noGrp="1"/>
          </p:cNvSpPr>
          <p:nvPr>
            <p:ph type="title" idx="4294967295"/>
          </p:nvPr>
        </p:nvSpPr>
        <p:spPr>
          <a:xfrm>
            <a:off x="173180" y="-861002"/>
            <a:ext cx="10515600" cy="861002"/>
          </a:xfrm>
        </p:spPr>
        <p:txBody>
          <a:bodyPr vert="horz" lIns="91440" tIns="45720" rIns="91440" bIns="45720" rtlCol="0" anchor="b">
            <a:normAutofit/>
          </a:bodyPr>
          <a:lstStyle/>
          <a:p>
            <a:r>
              <a:rPr lang="en-US" sz="2000" dirty="0"/>
              <a:t>Chapter 688 referral process continued</a:t>
            </a:r>
          </a:p>
        </p:txBody>
      </p:sp>
      <p:sp>
        <p:nvSpPr>
          <p:cNvPr id="2" name="TextBox 1">
            <a:extLst>
              <a:ext uri="{FF2B5EF4-FFF2-40B4-BE49-F238E27FC236}">
                <a16:creationId xmlns:a16="http://schemas.microsoft.com/office/drawing/2014/main" id="{EC8963EF-2C85-4223-9E50-2DA217919FC7}"/>
              </a:ext>
            </a:extLst>
          </p:cNvPr>
          <p:cNvSpPr txBox="1"/>
          <p:nvPr/>
        </p:nvSpPr>
        <p:spPr>
          <a:xfrm>
            <a:off x="1578428" y="954316"/>
            <a:ext cx="8534400" cy="5262979"/>
          </a:xfrm>
          <a:prstGeom prst="rect">
            <a:avLst/>
          </a:prstGeom>
          <a:noFill/>
        </p:spPr>
        <p:txBody>
          <a:bodyPr wrap="square" lIns="91440" tIns="45720" rIns="91440" bIns="45720" rtlCol="0" anchor="t">
            <a:spAutoFit/>
          </a:bodyPr>
          <a:lstStyle/>
          <a:p>
            <a:r>
              <a:rPr lang="en-US" sz="2800">
                <a:latin typeface="Arial"/>
                <a:cs typeface="Arial"/>
              </a:rPr>
              <a:t>The Chapter 688 referral process is important for two reasons: </a:t>
            </a:r>
          </a:p>
          <a:p>
            <a:endParaRPr lang="en-US" sz="2800">
              <a:latin typeface="Arial"/>
              <a:cs typeface="Arial"/>
            </a:endParaRPr>
          </a:p>
          <a:p>
            <a:pPr marL="514350" indent="-514350">
              <a:buFont typeface="+mj-lt"/>
              <a:buAutoNum type="arabicPeriod"/>
            </a:pPr>
            <a:r>
              <a:rPr lang="en-US" sz="2800">
                <a:latin typeface="Arial"/>
                <a:cs typeface="Arial"/>
              </a:rPr>
              <a:t>It allows adult agencies to advocate for funding from the state legislature to serve students with disabilities when they exit from school.</a:t>
            </a:r>
          </a:p>
          <a:p>
            <a:pPr marL="514350" indent="-514350">
              <a:buFont typeface="+mj-lt"/>
              <a:buAutoNum type="arabicPeriod"/>
            </a:pPr>
            <a:endParaRPr lang="en-US" sz="2800">
              <a:latin typeface="Arial"/>
              <a:cs typeface="Arial"/>
            </a:endParaRPr>
          </a:p>
          <a:p>
            <a:pPr marL="514350" indent="-514350">
              <a:buFont typeface="+mj-lt"/>
              <a:buAutoNum type="arabicPeriod"/>
            </a:pPr>
            <a:r>
              <a:rPr lang="en-US" sz="2800">
                <a:latin typeface="Arial"/>
                <a:cs typeface="Arial"/>
              </a:rPr>
              <a:t>The Chapter 688 referral also alerts the adult agency to work with the student, family, and school to complete an Individualized Transition Plan (ITP) that will help to plan the supports the student may need after they exit school. </a:t>
            </a:r>
          </a:p>
        </p:txBody>
      </p:sp>
    </p:spTree>
    <p:extLst>
      <p:ext uri="{BB962C8B-B14F-4D97-AF65-F5344CB8AC3E}">
        <p14:creationId xmlns:p14="http://schemas.microsoft.com/office/powerpoint/2010/main" val="5802819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6CADCC-60E8-D102-5964-4D29DADC9A6C}"/>
              </a:ext>
            </a:extLst>
          </p:cNvPr>
          <p:cNvSpPr>
            <a:spLocks noGrp="1"/>
          </p:cNvSpPr>
          <p:nvPr>
            <p:ph type="title" idx="4294967295"/>
          </p:nvPr>
        </p:nvSpPr>
        <p:spPr>
          <a:xfrm>
            <a:off x="173180" y="-861002"/>
            <a:ext cx="10515600" cy="861002"/>
          </a:xfrm>
        </p:spPr>
        <p:txBody>
          <a:bodyPr vert="horz" lIns="91440" tIns="45720" rIns="91440" bIns="45720" rtlCol="0" anchor="b">
            <a:normAutofit/>
          </a:bodyPr>
          <a:lstStyle/>
          <a:p>
            <a:r>
              <a:rPr lang="en-US" sz="2000" dirty="0"/>
              <a:t>Chapter 688 referral process continued </a:t>
            </a:r>
          </a:p>
        </p:txBody>
      </p:sp>
      <p:sp>
        <p:nvSpPr>
          <p:cNvPr id="2" name="TextBox 1">
            <a:extLst>
              <a:ext uri="{FF2B5EF4-FFF2-40B4-BE49-F238E27FC236}">
                <a16:creationId xmlns:a16="http://schemas.microsoft.com/office/drawing/2014/main" id="{9F2E1B9E-E97F-4D7E-9AA8-0DA384A6839A}"/>
              </a:ext>
            </a:extLst>
          </p:cNvPr>
          <p:cNvSpPr txBox="1"/>
          <p:nvPr/>
        </p:nvSpPr>
        <p:spPr>
          <a:xfrm>
            <a:off x="1905000" y="1371600"/>
            <a:ext cx="8458200" cy="3077766"/>
          </a:xfrm>
          <a:prstGeom prst="rect">
            <a:avLst/>
          </a:prstGeom>
          <a:noFill/>
        </p:spPr>
        <p:txBody>
          <a:bodyPr wrap="square" lIns="91440" tIns="45720" rIns="91440" bIns="45720" rtlCol="0" anchor="t">
            <a:spAutoFit/>
          </a:bodyPr>
          <a:lstStyle/>
          <a:p>
            <a:endParaRPr lang="en-US" sz="3600">
              <a:latin typeface="Arial"/>
              <a:cs typeface="Arial"/>
            </a:endParaRPr>
          </a:p>
          <a:p>
            <a:r>
              <a:rPr lang="en-US" sz="3600">
                <a:latin typeface="Arial"/>
                <a:cs typeface="Arial"/>
              </a:rPr>
              <a:t>The school must submit the referral electronically </a:t>
            </a:r>
            <a:r>
              <a:rPr lang="en-US" sz="3600" u="sng">
                <a:latin typeface="Arial"/>
                <a:cs typeface="Arial"/>
              </a:rPr>
              <a:t>at least 2 years </a:t>
            </a:r>
            <a:r>
              <a:rPr lang="en-US" sz="3600">
                <a:latin typeface="Arial"/>
                <a:cs typeface="Arial"/>
              </a:rPr>
              <a:t>before the student is expected to graduate from high school or turn 22.</a:t>
            </a:r>
          </a:p>
          <a:p>
            <a:endParaRPr lang="en-US" sz="1400">
              <a:latin typeface="Arial"/>
              <a:cs typeface="Arial"/>
            </a:endParaRPr>
          </a:p>
        </p:txBody>
      </p:sp>
    </p:spTree>
    <p:extLst>
      <p:ext uri="{BB962C8B-B14F-4D97-AF65-F5344CB8AC3E}">
        <p14:creationId xmlns:p14="http://schemas.microsoft.com/office/powerpoint/2010/main" val="8992734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4377C-4F16-45B8-9844-AACA10CE3C4D}"/>
              </a:ext>
            </a:extLst>
          </p:cNvPr>
          <p:cNvSpPr>
            <a:spLocks noGrp="1"/>
          </p:cNvSpPr>
          <p:nvPr>
            <p:ph type="title"/>
          </p:nvPr>
        </p:nvSpPr>
        <p:spPr/>
        <p:txBody>
          <a:bodyPr>
            <a:normAutofit fontScale="90000"/>
          </a:bodyPr>
          <a:lstStyle/>
          <a:p>
            <a:r>
              <a:rPr lang="en-US"/>
              <a:t>When to assign a 688 Referral to the BTP</a:t>
            </a:r>
          </a:p>
        </p:txBody>
      </p:sp>
      <p:sp>
        <p:nvSpPr>
          <p:cNvPr id="3" name="Content Placeholder 2">
            <a:extLst>
              <a:ext uri="{FF2B5EF4-FFF2-40B4-BE49-F238E27FC236}">
                <a16:creationId xmlns:a16="http://schemas.microsoft.com/office/drawing/2014/main" id="{54494622-E809-4D66-9B2C-854E95349B50}"/>
              </a:ext>
            </a:extLst>
          </p:cNvPr>
          <p:cNvSpPr>
            <a:spLocks noGrp="1"/>
          </p:cNvSpPr>
          <p:nvPr>
            <p:ph idx="1"/>
          </p:nvPr>
        </p:nvSpPr>
        <p:spPr/>
        <p:txBody>
          <a:bodyPr vert="horz" lIns="91440" tIns="45720" rIns="91440" bIns="45720" rtlCol="0" anchor="t">
            <a:normAutofit/>
          </a:bodyPr>
          <a:lstStyle/>
          <a:p>
            <a:pPr marL="0" indent="0">
              <a:buNone/>
            </a:pPr>
            <a:r>
              <a:rPr lang="en-US" sz="4000">
                <a:latin typeface="Arial"/>
                <a:cs typeface="Arial"/>
              </a:rPr>
              <a:t>If the IEP Team is not able to decide on one adult agency for a student, the Chapter 688 referral should be submitted to the Bureau of Transition Planning, which will select the agency they decide best fits the student’s needs.</a:t>
            </a:r>
            <a:endParaRPr lang="en-US"/>
          </a:p>
          <a:p>
            <a:endParaRPr lang="en-US"/>
          </a:p>
        </p:txBody>
      </p:sp>
    </p:spTree>
    <p:extLst>
      <p:ext uri="{BB962C8B-B14F-4D97-AF65-F5344CB8AC3E}">
        <p14:creationId xmlns:p14="http://schemas.microsoft.com/office/powerpoint/2010/main" val="191672044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223b7f-d29a-40a7-89e9-7fcbaea795a5" xsi:nil="true"/>
    <lcf76f155ced4ddcb4097134ff3c332f xmlns="6cc6ac48-9972-4fdd-8495-0ab5ba7fdac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68B9A924C50B4E83B552A1AE49283C" ma:contentTypeVersion="17" ma:contentTypeDescription="Create a new document." ma:contentTypeScope="" ma:versionID="820b46e1d47d6135c0c282f2377e666d">
  <xsd:schema xmlns:xsd="http://www.w3.org/2001/XMLSchema" xmlns:xs="http://www.w3.org/2001/XMLSchema" xmlns:p="http://schemas.microsoft.com/office/2006/metadata/properties" xmlns:ns2="6cc6ac48-9972-4fdd-8495-0ab5ba7fdac9" xmlns:ns3="c7223b7f-d29a-40a7-89e9-7fcbaea795a5" targetNamespace="http://schemas.microsoft.com/office/2006/metadata/properties" ma:root="true" ma:fieldsID="37c9941f06b11828836dc0d09e9d58ab" ns2:_="" ns3:_="">
    <xsd:import namespace="6cc6ac48-9972-4fdd-8495-0ab5ba7fdac9"/>
    <xsd:import namespace="c7223b7f-d29a-40a7-89e9-7fcbaea79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6ac48-9972-4fdd-8495-0ab5ba7fd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223b7f-d29a-40a7-89e9-7fcbaea79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e48d7c-e0ec-4b87-aad7-01d3c90c6494}" ma:internalName="TaxCatchAll" ma:showField="CatchAllData" ma:web="c7223b7f-d29a-40a7-89e9-7fcbaea79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494D0F-5B2D-44F5-A6E4-06E511D698B6}">
  <ds:schemaRefs>
    <ds:schemaRef ds:uri="http://purl.org/dc/elements/1.1/"/>
    <ds:schemaRef ds:uri="http://schemas.openxmlformats.org/package/2006/metadata/core-properties"/>
    <ds:schemaRef ds:uri="6cc6ac48-9972-4fdd-8495-0ab5ba7fdac9"/>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c7223b7f-d29a-40a7-89e9-7fcbaea795a5"/>
    <ds:schemaRef ds:uri="http://schemas.microsoft.com/office/2006/metadata/properties"/>
  </ds:schemaRefs>
</ds:datastoreItem>
</file>

<file path=customXml/itemProps2.xml><?xml version="1.0" encoding="utf-8"?>
<ds:datastoreItem xmlns:ds="http://schemas.openxmlformats.org/officeDocument/2006/customXml" ds:itemID="{2C98D21F-1B6C-4306-9254-F6E9DAD8DCB1}">
  <ds:schemaRefs>
    <ds:schemaRef ds:uri="http://schemas.microsoft.com/sharepoint/v3/contenttype/forms"/>
  </ds:schemaRefs>
</ds:datastoreItem>
</file>

<file path=customXml/itemProps3.xml><?xml version="1.0" encoding="utf-8"?>
<ds:datastoreItem xmlns:ds="http://schemas.openxmlformats.org/officeDocument/2006/customXml" ds:itemID="{9A8316AA-4954-4BCA-B945-579EED3EDBAD}">
  <ds:schemaRefs>
    <ds:schemaRef ds:uri="6cc6ac48-9972-4fdd-8495-0ab5ba7fdac9"/>
    <ds:schemaRef ds:uri="c7223b7f-d29a-40a7-89e9-7fcbaea795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5</TotalTime>
  <Words>2142</Words>
  <Application>Microsoft Office PowerPoint</Application>
  <PresentationFormat>Widescreen</PresentationFormat>
  <Paragraphs>225</Paragraphs>
  <Slides>38</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Noto Sans VF</vt:lpstr>
      <vt:lpstr>Segoe</vt:lpstr>
      <vt:lpstr>Aptos</vt:lpstr>
      <vt:lpstr>Arial</vt:lpstr>
      <vt:lpstr>Calibri</vt:lpstr>
      <vt:lpstr>Courier New</vt:lpstr>
      <vt:lpstr>Segoe UI</vt:lpstr>
      <vt:lpstr>Segoe UI Semibold</vt:lpstr>
      <vt:lpstr>Wingdings</vt:lpstr>
      <vt:lpstr>Office Theme</vt:lpstr>
      <vt:lpstr>Office Theme</vt:lpstr>
      <vt:lpstr>Special Education Leaders' Meeting December 12, 2025</vt:lpstr>
      <vt:lpstr>Agenda</vt:lpstr>
      <vt:lpstr>Bureau of Transitional Planning title slide</vt:lpstr>
      <vt:lpstr>Chapter 688</vt:lpstr>
      <vt:lpstr>688 Referral</vt:lpstr>
      <vt:lpstr>Who should have a Chapter 688 Referral?</vt:lpstr>
      <vt:lpstr>Chapter 688 referral process continued</vt:lpstr>
      <vt:lpstr>Chapter 688 referral process continued </vt:lpstr>
      <vt:lpstr>When to assign a 688 Referral to the BTP</vt:lpstr>
      <vt:lpstr>Chapter 688 referral process continued  </vt:lpstr>
      <vt:lpstr>Virtual Gateway – T22</vt:lpstr>
      <vt:lpstr>Turning 22 Student Referral Information System</vt:lpstr>
      <vt:lpstr>Resources and Contact Information</vt:lpstr>
      <vt:lpstr>Special Education Updates and Key Special Education Topics</vt:lpstr>
      <vt:lpstr>Updates from the National Level</vt:lpstr>
      <vt:lpstr>Time-out Guidance</vt:lpstr>
      <vt:lpstr>Updates on the New IEP</vt:lpstr>
      <vt:lpstr>Professional Development and Technical Assistance </vt:lpstr>
      <vt:lpstr>Special Education PD Offers for 2025-2026 School Year- Coming Soon </vt:lpstr>
      <vt:lpstr>Center for School and District Partnership; Office of Effective Partnerships &amp; Impact</vt:lpstr>
      <vt:lpstr>Federation for Children with Special Needs Professional Development </vt:lpstr>
      <vt:lpstr>Orton Gillingham Training Opportunity</vt:lpstr>
      <vt:lpstr>Educational Stability Office Hours on Special Education Responsibility</vt:lpstr>
      <vt:lpstr>2025 Early Childhood Convenings</vt:lpstr>
      <vt:lpstr>IDEA Fiscal</vt:lpstr>
      <vt:lpstr>Expired IDEA Part B Funds</vt:lpstr>
      <vt:lpstr>FY25 Financial End of Year Reports</vt:lpstr>
      <vt:lpstr>Private School Enrollment Data Submission</vt:lpstr>
      <vt:lpstr>Child Count of Parentally-Placed Private and Home School Students</vt:lpstr>
      <vt:lpstr>Excess Cost Calculation &amp; Compliance Determination</vt:lpstr>
      <vt:lpstr>GEM$ Application Supplements </vt:lpstr>
      <vt:lpstr>IDEA Fiscal Virtual Community of Practice</vt:lpstr>
      <vt:lpstr>Resources</vt:lpstr>
      <vt:lpstr>Special Education Year at a Glance</vt:lpstr>
      <vt:lpstr>Information for Special Education Leaders</vt:lpstr>
      <vt:lpstr>2025-2026 Meetings</vt:lpstr>
      <vt:lpstr>Questions and  Answers</vt:lpstr>
      <vt:lpstr>38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Leaders' Meeting December 12, 2025</dc:title>
  <dc:creator>DESE</dc:creator>
  <cp:lastModifiedBy>Zou, Dong (EOE)</cp:lastModifiedBy>
  <cp:revision>10</cp:revision>
  <dcterms:created xsi:type="dcterms:W3CDTF">2025-04-29T19:14:04Z</dcterms:created>
  <dcterms:modified xsi:type="dcterms:W3CDTF">2025-12-15T21:16:44Z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Dec 15 2025 12:00AM</vt:lpwstr>
  </property>
</Properties>
</file>