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 id="2147483648" r:id="rId5"/>
    <p:sldMasterId id="2147483672" r:id="rId6"/>
  </p:sldMasterIdLst>
  <p:notesMasterIdLst>
    <p:notesMasterId r:id="rId55"/>
  </p:notesMasterIdLst>
  <p:sldIdLst>
    <p:sldId id="256" r:id="rId7"/>
    <p:sldId id="257" r:id="rId8"/>
    <p:sldId id="340" r:id="rId9"/>
    <p:sldId id="4676" r:id="rId10"/>
    <p:sldId id="4677" r:id="rId11"/>
    <p:sldId id="4987" r:id="rId12"/>
    <p:sldId id="4988" r:id="rId13"/>
    <p:sldId id="344" r:id="rId14"/>
    <p:sldId id="347" r:id="rId15"/>
    <p:sldId id="342" r:id="rId16"/>
    <p:sldId id="350" r:id="rId17"/>
    <p:sldId id="353" r:id="rId18"/>
    <p:sldId id="276" r:id="rId19"/>
    <p:sldId id="349" r:id="rId20"/>
    <p:sldId id="281" r:id="rId21"/>
    <p:sldId id="4996" r:id="rId22"/>
    <p:sldId id="4997" r:id="rId23"/>
    <p:sldId id="4998" r:id="rId24"/>
    <p:sldId id="4999" r:id="rId25"/>
    <p:sldId id="5000" r:id="rId26"/>
    <p:sldId id="5001" r:id="rId27"/>
    <p:sldId id="5002" r:id="rId28"/>
    <p:sldId id="5003" r:id="rId29"/>
    <p:sldId id="5004" r:id="rId30"/>
    <p:sldId id="5005" r:id="rId31"/>
    <p:sldId id="5006" r:id="rId32"/>
    <p:sldId id="5007" r:id="rId33"/>
    <p:sldId id="5008" r:id="rId34"/>
    <p:sldId id="5009" r:id="rId35"/>
    <p:sldId id="5010" r:id="rId36"/>
    <p:sldId id="5011" r:id="rId37"/>
    <p:sldId id="4992" r:id="rId38"/>
    <p:sldId id="2427" r:id="rId39"/>
    <p:sldId id="4994" r:id="rId40"/>
    <p:sldId id="4993" r:id="rId41"/>
    <p:sldId id="5013" r:id="rId42"/>
    <p:sldId id="339" r:id="rId43"/>
    <p:sldId id="4975" r:id="rId44"/>
    <p:sldId id="4981" r:id="rId45"/>
    <p:sldId id="4751" r:id="rId46"/>
    <p:sldId id="4783" r:id="rId47"/>
    <p:sldId id="5012" r:id="rId48"/>
    <p:sldId id="332" r:id="rId49"/>
    <p:sldId id="4995" r:id="rId50"/>
    <p:sldId id="4964" r:id="rId51"/>
    <p:sldId id="4678" r:id="rId52"/>
    <p:sldId id="4882" r:id="rId53"/>
    <p:sldId id="27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 userId="S::jannelle.k.roberts@mass.gov::9334b947-3dcb-411a-8e7d-589c093a1d72" providerId="AD"/>
  <p188:author id="{7FD14806-901B-511F-B222-B84A12E5B7B8}" name="Alvarez, Iraida (DESE)" initials="A(" userId="S::iraida.j.alvarez@mass.gov::66b89c24-7507-40c7-9620-66ed0feaf784" providerId="AD"/>
  <p188:author id="{DC6CD306-81AD-BC7D-16A2-05D9847175B0}" name="Woo, Lauren (DESE)" initials="WL" userId="S::lauren.woo@mass.gov::891b1bf9-83ca-4481-960c-a0625b521a43" providerId="AD"/>
  <p188:author id="{5935AF0D-C88F-DA02-7455-3D6A66FFDC33}" name="Fitzgerald, Patrick G. (DESE)" initials="F(" userId="S::patrick.g.fitzgerald2@mass.gov::53b36a70-9b83-456d-ba86-31a4afdf464c" providerId="AD"/>
  <p188:author id="{506C5114-4767-AB2C-AF7C-7ECA68D17923}" name="Lam, Sylvia (DESE)" initials="LS" userId="S::sylvia.lam@mass.gov::83f1de5a-c1f2-4c73-aac0-c3cbffe80fda" providerId="AD"/>
  <p188:author id="{2469E821-F328-75A0-E3C5-2037EEE2F572}" name="Garell, Julie L. (DESE)" initials="G(" userId="S::julie.l.garell@mass.gov::ac148227-ae84-4e0c-b427-3b87ecb20e9a" providerId="AD"/>
  <p188:author id="{83BEC22F-BDF6-3543-E530-5D1AC0493320}" name="Porter, Leah (DESE)" initials="LP" userId="S::Leah.Porter@mass.gov::b9a54e66-c459-4d83-a5f0-741f32e5e48b"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3CF84E56-F19D-F6E9-9388-75737F6D98B5}" name="Rastogi-Kelly, Vandana (DESE)" initials="RV" userId="S::vandana.r.rastogi-kelly@mass.gov::04ea3925-efd3-4cb6-91ff-2bb834262727" providerId="AD"/>
  <p188:author id="{3F602C5C-ED15-FC16-4B03-46E9ADDE3930}" name="Christo, Dimitri D. (DESE)" initials="CDD(" userId="S::dimitri.d.christo@mass.gov::f6874029-da51-4205-b36d-b8ddc7839279" providerId="AD"/>
  <p188:author id="{F0D0A25C-1152-AB87-4A03-191442AE67D4}" name="Daigle, Martha (DESE)" initials="DM" userId="S::martha.s.daigle@mass.gov::30cc7468-3554-4040-b5ec-110ac3e947d8" providerId="AD"/>
  <p188:author id="{9073805F-FBDA-A7B5-E1AA-1EF058F02B67}" name="Alvarez, Iraida (DESE)" initials="" userId="S::Iraida.J.Alvarez@mass.gov::66b89c24-7507-40c7-9620-66ed0feaf784" providerId="AD"/>
  <p188:author id="{7961FF5F-6533-BF5A-5B4D-A8A6AEABBD13}" name="Cruz, Jenny (DESE)" initials="CJ" userId="S::jenny.cruz@mass.gov::9acc5e5d-1e16-45d5-8416-f07c61d324d0" providerId="AD"/>
  <p188:author id="{41499271-2D33-ED90-2441-AF2210F20A6F}" name="Rastogi-Kelly, Vandana (DESE)" initials="VR" userId="S::Vandana.R.Rastogi-Kelly@mass.gov::04ea3925-efd3-4cb6-91ff-2bb834262727" providerId="AD"/>
  <p188:author id="{34E2AC71-14A6-BAF0-FE8D-5B7FC4B39284}" name="Camacho, Jamie L. (DESE)" initials="JC" userId="S::Jamie.L.Camacho@mass.gov::21f49f1e-e593-4860-b32e-bdd5656b5338" providerId="AD"/>
  <p188:author id="{D60C3E80-35B2-95A9-65AF-9B57C825335C}" name="Tobey, Gregory (DESE)" initials="TG" userId="S::gregory.tobey@mass.gov::12968eda-ee05-4bb6-837b-2d6d4faa13b6" providerId="AD"/>
  <p188:author id="{AF2D2488-6CA3-B0C3-19DD-3D4B1279191F}" name="Roberts, Jannelle K. (DESE)" initials="JR" userId="S::Jannelle.K.Roberts@mass.gov::9334b947-3dcb-411a-8e7d-589c093a1d72" providerId="AD"/>
  <p188:author id="{4ED8E198-FC13-D569-2669-37EBEC834A14}" name="Tobey, Gregory (DESE)" initials="GT" userId="S::Gregory.Tobey@mass.gov::12968eda-ee05-4bb6-837b-2d6d4faa13b6" providerId="AD"/>
  <p188:author id="{8988C69E-EDB9-B0CD-9650-FE626AB8679E}" name="Neal, Holly-Anne (DESE)" initials="NH" userId="S::holly-anne.neal@mass.gov::5d7410a8-4dbb-4303-a91e-2d331ca3ffb9" providerId="AD"/>
  <p188:author id="{B4302DD3-C067-C527-1F77-FA0DEC25B9EC}" name="Fernandes, Darcy (DESE)" initials="FD" userId="S::darcy.fernandes@mass.gov::f962ddf1-44f0-4f03-86c0-ea3753dd3928" providerId="AD"/>
  <p188:author id="{9CA43CE2-546B-A27E-FF66-ADBBE95484C9}" name="Sahni, Amrita D. (DESE)" initials="AS" userId="S::Amrita.D.Sahni@mass.gov::6313d7e8-2463-49dd-9257-e9ab299d51d0" providerId="AD"/>
  <p188:author id="{29FDBAE2-41D5-162A-6036-D4D0D463F883}" name="Wakelin, Johanna (DESE)" initials="JW" userId="S::Johanna.Wakelin@mass.gov::861700f2-2647-4c79-b4e9-5d2ae7c7128a" providerId="AD"/>
  <p188:author id="{656499E3-BA4D-B45B-EBEF-002C4371244D}" name="Fitzgerald, Patrick G. (DESE)" initials="FPG(" userId="S::Patrick.G.Fitzgerald2@mass.gov::53b36a70-9b83-456d-ba86-31a4afdf464c" providerId="AD"/>
  <p188:author id="{D712D5F1-D7D0-116B-2AA6-7E715D51F49F}" name="Liti, Zhaneta (DESE)" initials="LZ" userId="S::zhaneta.liti@mass.gov::30377802-b61a-44ea-81ee-94ffda71586c" providerId="AD"/>
  <p188:author id="{6ABF01F9-5982-37E0-2D93-4071B6BB4D63}" name="LoDuca-Towne, Kelsey (DESE)" initials="KL" userId="S::kelsey.loduca-towne@mass.gov::f03be8ce-807a-4f33-8b2e-6128f35343e9" providerId="AD"/>
  <p188:author id="{41B49AFB-7B01-0599-0FD1-E1BA842D0B79}" name="Cuthbertson, Heather (DESE)" initials="HC" userId="S::Heather.Cuthbertson@mass.gov::2ea7a3b5-fc43-4667-ba1c-f1023b2048e6" providerId="AD"/>
  <p188:author id="{4F08D7FB-1392-BA33-72FA-90F2B7A61763}" name="Mao, Yu-Ping (DESE)" initials="MY" userId="S::yu-ping.mao@mass.gov::8534b1b7-a0d5-4f47-86c1-c5d493c1640c" providerId="AD"/>
  <p188:author id="{9F436EFF-930C-36C1-66C6-F21515F9BCF9}" name="Paulin, Amy (DESE)" initials="AP" userId="S::Amy.Paulin@mass.gov::413fd8f3-7766-456d-8089-880581646c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F3"/>
    <a:srgbClr val="EFBC49"/>
    <a:srgbClr val="1E4782"/>
    <a:srgbClr val="347AB6"/>
    <a:srgbClr val="FFB8B8"/>
    <a:srgbClr val="B1DCF0"/>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F443C-7020-4B26-9A76-D5513874B85A}" v="8" dt="2026-02-27T15:51:51.525"/>
    <p1510:client id="{9507FD3F-F9FE-CEA5-019B-9D3F6605BED6}" v="77" dt="2026-02-27T15:48:46.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0"/>
    <p:restoredTop sz="86386" autoAdjust="0"/>
  </p:normalViewPr>
  <p:slideViewPr>
    <p:cSldViewPr snapToGrid="0">
      <p:cViewPr varScale="1">
        <p:scale>
          <a:sx n="75" d="100"/>
          <a:sy n="75" d="100"/>
        </p:scale>
        <p:origin x="60" y="678"/>
      </p:cViewPr>
      <p:guideLst/>
    </p:cSldViewPr>
  </p:slideViewPr>
  <p:outlineViewPr>
    <p:cViewPr>
      <p:scale>
        <a:sx n="33" d="100"/>
        <a:sy n="33" d="100"/>
      </p:scale>
      <p:origin x="0" y="-25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9B6DB38A-5D4A-D140-AE31-7200571C691E}" type="slidenum">
              <a:rPr lang="en-US" smtClean="0"/>
              <a:t>34</a:t>
            </a:fld>
            <a:endParaRPr lang="en-US"/>
          </a:p>
        </p:txBody>
      </p:sp>
    </p:spTree>
    <p:extLst>
      <p:ext uri="{BB962C8B-B14F-4D97-AF65-F5344CB8AC3E}">
        <p14:creationId xmlns:p14="http://schemas.microsoft.com/office/powerpoint/2010/main" val="342274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37</a:t>
            </a:fld>
            <a:endParaRPr lang="en-US"/>
          </a:p>
        </p:txBody>
      </p:sp>
    </p:spTree>
    <p:extLst>
      <p:ext uri="{BB962C8B-B14F-4D97-AF65-F5344CB8AC3E}">
        <p14:creationId xmlns:p14="http://schemas.microsoft.com/office/powerpoint/2010/main" val="3910646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B0453-AB24-5206-CE30-E5F7246DE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8A209-D53A-8034-2E3D-E16CEA242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5F461-9A14-F7A1-57D6-B2AC79C7A9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4AA63E-511C-88B7-AF29-411E2646AC66}"/>
              </a:ext>
            </a:extLst>
          </p:cNvPr>
          <p:cNvSpPr>
            <a:spLocks noGrp="1"/>
          </p:cNvSpPr>
          <p:nvPr>
            <p:ph type="sldNum" sz="quarter" idx="5"/>
          </p:nvPr>
        </p:nvSpPr>
        <p:spPr/>
        <p:txBody>
          <a:bodyPr/>
          <a:lstStyle/>
          <a:p>
            <a:fld id="{9B6DB38A-5D4A-D140-AE31-7200571C691E}" type="slidenum">
              <a:rPr lang="en-US" smtClean="0"/>
              <a:t>39</a:t>
            </a:fld>
            <a:endParaRPr lang="en-US"/>
          </a:p>
        </p:txBody>
      </p:sp>
    </p:spTree>
    <p:extLst>
      <p:ext uri="{BB962C8B-B14F-4D97-AF65-F5344CB8AC3E}">
        <p14:creationId xmlns:p14="http://schemas.microsoft.com/office/powerpoint/2010/main" val="3232345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42</a:t>
            </a:fld>
            <a:endParaRPr lang="en-US"/>
          </a:p>
        </p:txBody>
      </p:sp>
    </p:spTree>
    <p:extLst>
      <p:ext uri="{BB962C8B-B14F-4D97-AF65-F5344CB8AC3E}">
        <p14:creationId xmlns:p14="http://schemas.microsoft.com/office/powerpoint/2010/main" val="383990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43</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44</a:t>
            </a:fld>
            <a:endParaRPr lang="en-US"/>
          </a:p>
        </p:txBody>
      </p:sp>
    </p:spTree>
    <p:extLst>
      <p:ext uri="{BB962C8B-B14F-4D97-AF65-F5344CB8AC3E}">
        <p14:creationId xmlns:p14="http://schemas.microsoft.com/office/powerpoint/2010/main" val="2087327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46</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777C5-3B52-7BAE-439F-9491BE4F1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8A79E-9ABF-A6E0-DACE-55525FD55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B8A55-D61F-0683-2E98-D924C3ED18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32FDB6-1D76-DC28-E47C-E7F65B1F0B1F}"/>
              </a:ext>
            </a:extLst>
          </p:cNvPr>
          <p:cNvSpPr>
            <a:spLocks noGrp="1"/>
          </p:cNvSpPr>
          <p:nvPr>
            <p:ph type="sldNum" sz="quarter" idx="5"/>
          </p:nvPr>
        </p:nvSpPr>
        <p:spPr/>
        <p:txBody>
          <a:bodyPr/>
          <a:lstStyle/>
          <a:p>
            <a:fld id="{9B6DB38A-5D4A-D140-AE31-7200571C691E}" type="slidenum">
              <a:rPr lang="en-US" smtClean="0"/>
              <a:t>3</a:t>
            </a:fld>
            <a:endParaRPr lang="en-US"/>
          </a:p>
        </p:txBody>
      </p:sp>
    </p:spTree>
    <p:extLst>
      <p:ext uri="{BB962C8B-B14F-4D97-AF65-F5344CB8AC3E}">
        <p14:creationId xmlns:p14="http://schemas.microsoft.com/office/powerpoint/2010/main" val="174523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334587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7</a:t>
            </a:fld>
            <a:endParaRPr lang="en-US"/>
          </a:p>
        </p:txBody>
      </p:sp>
    </p:spTree>
    <p:extLst>
      <p:ext uri="{BB962C8B-B14F-4D97-AF65-F5344CB8AC3E}">
        <p14:creationId xmlns:p14="http://schemas.microsoft.com/office/powerpoint/2010/main" val="157634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CE4E3-981D-72DD-6DC1-E67E05680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6C37F-B49C-589B-9AED-0AE43C4CE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8F0B7-A160-3465-BE3D-608573BCB68F}"/>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D3E0429B-3583-C1E8-4D83-187858B6AFBC}"/>
              </a:ext>
            </a:extLst>
          </p:cNvPr>
          <p:cNvSpPr>
            <a:spLocks noGrp="1"/>
          </p:cNvSpPr>
          <p:nvPr>
            <p:ph type="sldNum" sz="quarter" idx="5"/>
          </p:nvPr>
        </p:nvSpPr>
        <p:spPr/>
        <p:txBody>
          <a:bodyPr/>
          <a:lstStyle/>
          <a:p>
            <a:fld id="{9B6DB38A-5D4A-D140-AE31-7200571C691E}" type="slidenum">
              <a:rPr lang="en-US" smtClean="0"/>
              <a:t>8</a:t>
            </a:fld>
            <a:endParaRPr lang="en-US"/>
          </a:p>
        </p:txBody>
      </p:sp>
    </p:spTree>
    <p:extLst>
      <p:ext uri="{BB962C8B-B14F-4D97-AF65-F5344CB8AC3E}">
        <p14:creationId xmlns:p14="http://schemas.microsoft.com/office/powerpoint/2010/main" val="246450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9B6DB38A-5D4A-D140-AE31-7200571C691E}" type="slidenum">
              <a:rPr lang="en-US" smtClean="0"/>
              <a:t>14</a:t>
            </a:fld>
            <a:endParaRPr lang="en-US"/>
          </a:p>
        </p:txBody>
      </p:sp>
    </p:spTree>
    <p:extLst>
      <p:ext uri="{BB962C8B-B14F-4D97-AF65-F5344CB8AC3E}">
        <p14:creationId xmlns:p14="http://schemas.microsoft.com/office/powerpoint/2010/main" val="3119394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Make sure to</a:t>
            </a:r>
            <a:r>
              <a:rPr lang="en-US" baseline="0"/>
              <a:t> introduce FFS team</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CF0B2-1367-4FBC-9C24-D5DF38092D5E}"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6A7B0F-6355-4F6D-9DCA-87A2684B1B9B}" type="datetime7">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Mar-26</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42493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F3BDA-7D11-479A-BD7C-B4CB895729B1}"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1246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632451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401205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A2718-6579-AE77-F376-F88D92611416}"/>
              </a:ext>
            </a:extLst>
          </p:cNvPr>
          <p:cNvSpPr>
            <a:spLocks noGrp="1"/>
          </p:cNvSpPr>
          <p:nvPr>
            <p:ph type="dt" sz="half" idx="10"/>
          </p:nvPr>
        </p:nvSpPr>
        <p:spPr/>
        <p:txBody>
          <a:bodyPr/>
          <a:lstStyle/>
          <a:p>
            <a:fld id="{1723A636-F4B0-4CF9-BD6A-2083EF3DE099}" type="datetimeFigureOut">
              <a:rPr lang="en-US" smtClean="0"/>
              <a:t>3/5/2026</a:t>
            </a:fld>
            <a:endParaRPr lang="en-US"/>
          </a:p>
        </p:txBody>
      </p:sp>
      <p:sp>
        <p:nvSpPr>
          <p:cNvPr id="3" name="Footer Placeholder 2">
            <a:extLst>
              <a:ext uri="{FF2B5EF4-FFF2-40B4-BE49-F238E27FC236}">
                <a16:creationId xmlns:a16="http://schemas.microsoft.com/office/drawing/2014/main" id="{AEDFB1FF-7B25-C7E3-58B7-5A903BD312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3134BB-E1CE-5649-B4DB-A073C9127CB4}"/>
              </a:ext>
            </a:extLst>
          </p:cNvPr>
          <p:cNvSpPr>
            <a:spLocks noGrp="1"/>
          </p:cNvSpPr>
          <p:nvPr>
            <p:ph type="sldNum" sz="quarter" idx="12"/>
          </p:nvPr>
        </p:nvSpPr>
        <p:spPr/>
        <p:txBody>
          <a:bodyPr/>
          <a:lstStyle/>
          <a:p>
            <a:fld id="{A64628F8-2EF5-4192-ADCC-E9C19DF42FAD}" type="slidenum">
              <a:rPr lang="en-US" smtClean="0"/>
              <a:t>‹#›</a:t>
            </a:fld>
            <a:endParaRPr lang="en-US"/>
          </a:p>
        </p:txBody>
      </p:sp>
    </p:spTree>
    <p:extLst>
      <p:ext uri="{BB962C8B-B14F-4D97-AF65-F5344CB8AC3E}">
        <p14:creationId xmlns:p14="http://schemas.microsoft.com/office/powerpoint/2010/main" val="2107681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B4EF-879F-C516-0623-5EC163B28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C96CD6-2F8B-C57A-689C-0E49F90DEA75}"/>
              </a:ext>
            </a:extLst>
          </p:cNvPr>
          <p:cNvSpPr>
            <a:spLocks noGrp="1"/>
          </p:cNvSpPr>
          <p:nvPr>
            <p:ph type="dt" sz="half" idx="10"/>
          </p:nvPr>
        </p:nvSpPr>
        <p:spPr/>
        <p:txBody>
          <a:bodyPr/>
          <a:lstStyle/>
          <a:p>
            <a:fld id="{1723A636-F4B0-4CF9-BD6A-2083EF3DE099}" type="datetimeFigureOut">
              <a:rPr lang="en-US" smtClean="0"/>
              <a:t>3/5/2026</a:t>
            </a:fld>
            <a:endParaRPr lang="en-US"/>
          </a:p>
        </p:txBody>
      </p:sp>
      <p:sp>
        <p:nvSpPr>
          <p:cNvPr id="4" name="Footer Placeholder 3">
            <a:extLst>
              <a:ext uri="{FF2B5EF4-FFF2-40B4-BE49-F238E27FC236}">
                <a16:creationId xmlns:a16="http://schemas.microsoft.com/office/drawing/2014/main" id="{D73FBEB5-5653-F2A3-0E81-216A716A2C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6D90EF-BCCC-4358-1874-632DE2D16397}"/>
              </a:ext>
            </a:extLst>
          </p:cNvPr>
          <p:cNvSpPr>
            <a:spLocks noGrp="1"/>
          </p:cNvSpPr>
          <p:nvPr>
            <p:ph type="sldNum" sz="quarter" idx="12"/>
          </p:nvPr>
        </p:nvSpPr>
        <p:spPr/>
        <p:txBody>
          <a:bodyPr/>
          <a:lstStyle/>
          <a:p>
            <a:fld id="{A64628F8-2EF5-4192-ADCC-E9C19DF42FAD}" type="slidenum">
              <a:rPr lang="en-US" smtClean="0"/>
              <a:t>‹#›</a:t>
            </a:fld>
            <a:endParaRPr lang="en-US"/>
          </a:p>
        </p:txBody>
      </p:sp>
    </p:spTree>
    <p:extLst>
      <p:ext uri="{BB962C8B-B14F-4D97-AF65-F5344CB8AC3E}">
        <p14:creationId xmlns:p14="http://schemas.microsoft.com/office/powerpoint/2010/main" val="296220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90305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7517" y="-6350"/>
            <a:ext cx="12251268"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5689600" y="3124200"/>
            <a:ext cx="6223000" cy="2139950"/>
          </a:xfrm>
        </p:spPr>
        <p:txBody>
          <a:bodyPr lIns="91440" tIns="45720" rIns="91440" bIns="45720"/>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a:p>
            <a:pPr lvl="1"/>
            <a:r>
              <a:rPr lang="en-US" noProof="0"/>
              <a:t>Second level</a:t>
            </a:r>
          </a:p>
          <a:p>
            <a:pPr lvl="2"/>
            <a:r>
              <a:rPr lang="en-US" noProof="0"/>
              <a:t>Third level</a:t>
            </a:r>
          </a:p>
        </p:txBody>
      </p:sp>
      <p:sp>
        <p:nvSpPr>
          <p:cNvPr id="3200006" name="Rectangle 6"/>
          <p:cNvSpPr>
            <a:spLocks noChangeArrowheads="1"/>
          </p:cNvSpPr>
          <p:nvPr userDrawn="1"/>
        </p:nvSpPr>
        <p:spPr bwMode="white">
          <a:xfrm>
            <a:off x="203200" y="1143000"/>
            <a:ext cx="5994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spcBef>
                <a:spcPct val="20000"/>
              </a:spcBef>
              <a:tabLst>
                <a:tab pos="915988" algn="l"/>
              </a:tabLst>
            </a:pPr>
            <a:r>
              <a:rPr lang="en-US" altLang="en-US" sz="2800" b="1">
                <a:solidFill>
                  <a:srgbClr val="F8F8F8"/>
                </a:solidFill>
                <a:cs typeface="+mn-cs"/>
              </a:rPr>
              <a:t>Commonwealth of Massachusetts</a:t>
            </a:r>
            <a:br>
              <a:rPr lang="en-US" altLang="en-US" sz="2800" b="1">
                <a:solidFill>
                  <a:srgbClr val="F8F8F8"/>
                </a:solidFill>
                <a:cs typeface="+mn-cs"/>
              </a:rPr>
            </a:br>
            <a:r>
              <a:rPr lang="en-US" altLang="en-US" sz="1900" b="1">
                <a:solidFill>
                  <a:srgbClr val="F8F8F8"/>
                </a:solidFill>
                <a:cs typeface="+mn-cs"/>
              </a:rPr>
              <a:t>Executive Office of Health and Human Services</a:t>
            </a:r>
            <a:br>
              <a:rPr lang="en-US" altLang="en-US" sz="1900" b="1">
                <a:solidFill>
                  <a:srgbClr val="F8F8F8"/>
                </a:solidFill>
                <a:cs typeface="+mn-cs"/>
              </a:rPr>
            </a:br>
            <a:br>
              <a:rPr lang="en-US" altLang="en-US" sz="1900" b="1">
                <a:solidFill>
                  <a:srgbClr val="F8F8F8"/>
                </a:solidFill>
                <a:cs typeface="+mn-cs"/>
              </a:rPr>
            </a:br>
            <a:endParaRPr lang="en-US" sz="2800" b="1">
              <a:solidFill>
                <a:srgbClr val="F8F8F8"/>
              </a:solidFill>
              <a:cs typeface="+mn-cs"/>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86607" y="457200"/>
            <a:ext cx="2579307" cy="1934480"/>
          </a:xfrm>
          <a:prstGeom prst="rect">
            <a:avLst/>
          </a:prstGeom>
        </p:spPr>
      </p:pic>
    </p:spTree>
    <p:extLst>
      <p:ext uri="{BB962C8B-B14F-4D97-AF65-F5344CB8AC3E}">
        <p14:creationId xmlns:p14="http://schemas.microsoft.com/office/powerpoint/2010/main" val="9414579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6"/>
        <p:cNvGrpSpPr/>
        <p:nvPr/>
      </p:nvGrpSpPr>
      <p:grpSpPr>
        <a:xfrm>
          <a:off x="0" y="0"/>
          <a:ext cx="0" cy="0"/>
          <a:chOff x="0" y="0"/>
          <a:chExt cx="0" cy="0"/>
        </a:xfrm>
      </p:grpSpPr>
      <p:pic>
        <p:nvPicPr>
          <p:cNvPr id="17" name="Google Shape;17;p9" descr="A picture containing person, child, little, indoo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b="-1"/>
          <a:stretch/>
        </p:blipFill>
        <p:spPr>
          <a:xfrm flipH="1">
            <a:off x="-2" y="0"/>
            <a:ext cx="12191999" cy="6857999"/>
          </a:xfrm>
          <a:prstGeom prst="rect">
            <a:avLst/>
          </a:prstGeom>
          <a:noFill/>
          <a:ln>
            <a:noFill/>
          </a:ln>
        </p:spPr>
      </p:pic>
      <p:sp>
        <p:nvSpPr>
          <p:cNvPr id="18" name="Google Shape;18;p9"/>
          <p:cNvSpPr/>
          <p:nvPr/>
        </p:nvSpPr>
        <p:spPr>
          <a:xfrm rot="-5400000" flipH="1">
            <a:off x="-339096" y="680753"/>
            <a:ext cx="6134450" cy="5456258"/>
          </a:xfrm>
          <a:prstGeom prst="round2SameRect">
            <a:avLst>
              <a:gd name="adj1" fmla="val 0"/>
              <a:gd name="adj2" fmla="val 4991"/>
            </a:avLst>
          </a:prstGeom>
          <a:solidFill>
            <a:srgbClr val="1D4882">
              <a:alpha val="8352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9"/>
          <p:cNvSpPr txBox="1">
            <a:spLocks noGrp="1"/>
          </p:cNvSpPr>
          <p:nvPr>
            <p:ph type="title"/>
          </p:nvPr>
        </p:nvSpPr>
        <p:spPr>
          <a:xfrm>
            <a:off x="266282" y="542610"/>
            <a:ext cx="4908619" cy="297431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body" idx="1"/>
          </p:nvPr>
        </p:nvSpPr>
        <p:spPr>
          <a:xfrm>
            <a:off x="266282" y="3840476"/>
            <a:ext cx="4908619" cy="23666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21" name="Google Shape;21;p9"/>
          <p:cNvCxnSpPr/>
          <p:nvPr/>
        </p:nvCxnSpPr>
        <p:spPr>
          <a:xfrm>
            <a:off x="266282" y="3679116"/>
            <a:ext cx="4908619" cy="0"/>
          </a:xfrm>
          <a:prstGeom prst="straightConnector1">
            <a:avLst/>
          </a:prstGeom>
          <a:noFill/>
          <a:ln w="19050" cap="flat" cmpd="sng">
            <a:solidFill>
              <a:srgbClr val="F2BF4C"/>
            </a:solidFill>
            <a:prstDash val="solid"/>
            <a:miter lim="800000"/>
            <a:headEnd type="none" w="sm" len="sm"/>
            <a:tailEnd type="none" w="sm" len="sm"/>
          </a:ln>
        </p:spPr>
      </p:cxnSp>
      <p:pic>
        <p:nvPicPr>
          <p:cNvPr id="22" name="Google Shape;22;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84725" y="5690725"/>
            <a:ext cx="2836823" cy="7853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3"/>
        <p:cNvGrpSpPr/>
        <p:nvPr/>
      </p:nvGrpSpPr>
      <p:grpSpPr>
        <a:xfrm>
          <a:off x="0" y="0"/>
          <a:ext cx="0" cy="0"/>
          <a:chOff x="0" y="0"/>
          <a:chExt cx="0" cy="0"/>
        </a:xfrm>
      </p:grpSpPr>
      <p:sp>
        <p:nvSpPr>
          <p:cNvPr id="24" name="Google Shape;24;p11"/>
          <p:cNvSpPr/>
          <p:nvPr/>
        </p:nvSpPr>
        <p:spPr>
          <a:xfrm rot="5400000">
            <a:off x="5395173" y="-5035012"/>
            <a:ext cx="966223" cy="11756571"/>
          </a:xfrm>
          <a:prstGeom prst="round2SameRect">
            <a:avLst>
              <a:gd name="adj1" fmla="val 16667"/>
              <a:gd name="adj2" fmla="val 0"/>
            </a:avLst>
          </a:prstGeom>
          <a:solidFill>
            <a:srgbClr val="F2BF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1"/>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11"/>
          <p:cNvSpPr txBox="1">
            <a:spLocks noGrp="1"/>
          </p:cNvSpPr>
          <p:nvPr>
            <p:ph type="title"/>
          </p:nvPr>
        </p:nvSpPr>
        <p:spPr>
          <a:xfrm>
            <a:off x="838200" y="365126"/>
            <a:ext cx="10515600" cy="9612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body" idx="1"/>
          </p:nvPr>
        </p:nvSpPr>
        <p:spPr>
          <a:xfrm>
            <a:off x="838200" y="1725145"/>
            <a:ext cx="10515600" cy="4062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1"/>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1"/>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200"/>
              <a:buNone/>
              <a:defRPr sz="1200">
                <a:latin typeface="Arial"/>
                <a:ea typeface="Arial"/>
                <a:cs typeface="Arial"/>
                <a:sym typeface="Arial"/>
              </a:defRPr>
            </a:lvl2pPr>
            <a:lvl3pPr lvl="2" algn="l">
              <a:lnSpc>
                <a:spcPct val="100000"/>
              </a:lnSpc>
              <a:spcBef>
                <a:spcPts val="0"/>
              </a:spcBef>
              <a:spcAft>
                <a:spcPts val="0"/>
              </a:spcAft>
              <a:buSzPts val="1200"/>
              <a:buNone/>
              <a:defRPr sz="1200">
                <a:latin typeface="Arial"/>
                <a:ea typeface="Arial"/>
                <a:cs typeface="Arial"/>
                <a:sym typeface="Arial"/>
              </a:defRPr>
            </a:lvl3pPr>
            <a:lvl4pPr lvl="3" algn="l">
              <a:lnSpc>
                <a:spcPct val="100000"/>
              </a:lnSpc>
              <a:spcBef>
                <a:spcPts val="0"/>
              </a:spcBef>
              <a:spcAft>
                <a:spcPts val="0"/>
              </a:spcAft>
              <a:buSzPts val="1200"/>
              <a:buNone/>
              <a:defRPr sz="1200">
                <a:latin typeface="Arial"/>
                <a:ea typeface="Arial"/>
                <a:cs typeface="Arial"/>
                <a:sym typeface="Arial"/>
              </a:defRPr>
            </a:lvl4pPr>
            <a:lvl5pPr lvl="4" algn="l">
              <a:lnSpc>
                <a:spcPct val="100000"/>
              </a:lnSpc>
              <a:spcBef>
                <a:spcPts val="0"/>
              </a:spcBef>
              <a:spcAft>
                <a:spcPts val="0"/>
              </a:spcAft>
              <a:buSzPts val="1200"/>
              <a:buNone/>
              <a:defRPr sz="1200">
                <a:latin typeface="Arial"/>
                <a:ea typeface="Arial"/>
                <a:cs typeface="Arial"/>
                <a:sym typeface="Arial"/>
              </a:defRPr>
            </a:lvl5pPr>
            <a:lvl6pPr lvl="5" algn="l">
              <a:lnSpc>
                <a:spcPct val="100000"/>
              </a:lnSpc>
              <a:spcBef>
                <a:spcPts val="0"/>
              </a:spcBef>
              <a:spcAft>
                <a:spcPts val="0"/>
              </a:spcAft>
              <a:buSzPts val="1200"/>
              <a:buNone/>
              <a:defRPr sz="1200">
                <a:latin typeface="Arial"/>
                <a:ea typeface="Arial"/>
                <a:cs typeface="Arial"/>
                <a:sym typeface="Arial"/>
              </a:defRPr>
            </a:lvl6pPr>
            <a:lvl7pPr lvl="6" algn="l">
              <a:lnSpc>
                <a:spcPct val="100000"/>
              </a:lnSpc>
              <a:spcBef>
                <a:spcPts val="0"/>
              </a:spcBef>
              <a:spcAft>
                <a:spcPts val="0"/>
              </a:spcAft>
              <a:buSzPts val="1200"/>
              <a:buNone/>
              <a:defRPr sz="1200">
                <a:latin typeface="Arial"/>
                <a:ea typeface="Arial"/>
                <a:cs typeface="Arial"/>
                <a:sym typeface="Arial"/>
              </a:defRPr>
            </a:lvl7pPr>
            <a:lvl8pPr lvl="7" algn="l">
              <a:lnSpc>
                <a:spcPct val="100000"/>
              </a:lnSpc>
              <a:spcBef>
                <a:spcPts val="0"/>
              </a:spcBef>
              <a:spcAft>
                <a:spcPts val="0"/>
              </a:spcAft>
              <a:buSzPts val="1200"/>
              <a:buNone/>
              <a:defRPr sz="1200">
                <a:latin typeface="Arial"/>
                <a:ea typeface="Arial"/>
                <a:cs typeface="Arial"/>
                <a:sym typeface="Arial"/>
              </a:defRPr>
            </a:lvl8pPr>
            <a:lvl9pPr lvl="8" algn="l">
              <a:lnSpc>
                <a:spcPct val="100000"/>
              </a:lnSpc>
              <a:spcBef>
                <a:spcPts val="0"/>
              </a:spcBef>
              <a:spcAft>
                <a:spcPts val="0"/>
              </a:spcAft>
              <a:buSzPts val="1200"/>
              <a:buNone/>
              <a:defRPr sz="1200">
                <a:latin typeface="Arial"/>
                <a:ea typeface="Arial"/>
                <a:cs typeface="Arial"/>
                <a:sym typeface="Arial"/>
              </a:defRPr>
            </a:lvl9pPr>
          </a:lstStyle>
          <a:p>
            <a:endParaRPr/>
          </a:p>
        </p:txBody>
      </p:sp>
      <p:pic>
        <p:nvPicPr>
          <p:cNvPr id="30" name="Google Shape;30;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1"/>
        <p:cNvGrpSpPr/>
        <p:nvPr/>
      </p:nvGrpSpPr>
      <p:grpSpPr>
        <a:xfrm>
          <a:off x="0" y="0"/>
          <a:ext cx="0" cy="0"/>
          <a:chOff x="0" y="0"/>
          <a:chExt cx="0" cy="0"/>
        </a:xfrm>
      </p:grpSpPr>
      <p:pic>
        <p:nvPicPr>
          <p:cNvPr id="32" name="Google Shape;32;p12" descr="A group of children sitting in a classroom&#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t="-1"/>
          <a:stretch/>
        </p:blipFill>
        <p:spPr>
          <a:xfrm>
            <a:off x="-3" y="0"/>
            <a:ext cx="12192000" cy="6858000"/>
          </a:xfrm>
          <a:prstGeom prst="rect">
            <a:avLst/>
          </a:prstGeom>
          <a:noFill/>
          <a:ln>
            <a:noFill/>
          </a:ln>
        </p:spPr>
      </p:pic>
      <p:sp>
        <p:nvSpPr>
          <p:cNvPr id="33" name="Google Shape;33;p12"/>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12"/>
          <p:cNvSpPr/>
          <p:nvPr/>
        </p:nvSpPr>
        <p:spPr>
          <a:xfrm rot="5400000" flipH="1">
            <a:off x="2884767" y="-2524601"/>
            <a:ext cx="1820329" cy="7589857"/>
          </a:xfrm>
          <a:prstGeom prst="round2SameRect">
            <a:avLst>
              <a:gd name="adj1" fmla="val 12251"/>
              <a:gd name="adj2" fmla="val 0"/>
            </a:avLst>
          </a:prstGeom>
          <a:solidFill>
            <a:srgbClr val="7EC5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12"/>
          <p:cNvSpPr txBox="1">
            <a:spLocks noGrp="1"/>
          </p:cNvSpPr>
          <p:nvPr>
            <p:ph type="ctrTitle"/>
          </p:nvPr>
        </p:nvSpPr>
        <p:spPr>
          <a:xfrm>
            <a:off x="251212" y="572756"/>
            <a:ext cx="7023798" cy="15273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5400"/>
              <a:buFont typeface="Arial"/>
              <a:buNone/>
              <a:defRPr sz="54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12"/>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a:solidFill>
                  <a:schemeClr val="l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38" name="Google Shape;38;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
        <p:cNvGrpSpPr/>
        <p:nvPr/>
      </p:nvGrpSpPr>
      <p:grpSpPr>
        <a:xfrm>
          <a:off x="0" y="0"/>
          <a:ext cx="0" cy="0"/>
          <a:chOff x="0" y="0"/>
          <a:chExt cx="0" cy="0"/>
        </a:xfrm>
      </p:grpSpPr>
      <p:sp>
        <p:nvSpPr>
          <p:cNvPr id="40" name="Google Shape;40;p13"/>
          <p:cNvSpPr/>
          <p:nvPr/>
        </p:nvSpPr>
        <p:spPr>
          <a:xfrm rot="5400000">
            <a:off x="5395173" y="-5035012"/>
            <a:ext cx="966223" cy="11756571"/>
          </a:xfrm>
          <a:prstGeom prst="round2SameRect">
            <a:avLst>
              <a:gd name="adj1" fmla="val 16667"/>
              <a:gd name="adj2" fmla="val 0"/>
            </a:avLst>
          </a:prstGeom>
          <a:solidFill>
            <a:srgbClr val="7EC5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13"/>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13"/>
          <p:cNvSpPr txBox="1">
            <a:spLocks noGrp="1"/>
          </p:cNvSpPr>
          <p:nvPr>
            <p:ph type="title"/>
          </p:nvPr>
        </p:nvSpPr>
        <p:spPr>
          <a:xfrm>
            <a:off x="838200" y="365126"/>
            <a:ext cx="10515600" cy="9612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8200" y="1725145"/>
            <a:ext cx="10515600" cy="4062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13"/>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a:solidFill>
                  <a:schemeClr val="l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46" name="Google Shape;46;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
        <p:cNvGrpSpPr/>
        <p:nvPr/>
      </p:nvGrpSpPr>
      <p:grpSpPr>
        <a:xfrm>
          <a:off x="0" y="0"/>
          <a:ext cx="0" cy="0"/>
          <a:chOff x="0" y="0"/>
          <a:chExt cx="0" cy="0"/>
        </a:xfrm>
      </p:grpSpPr>
      <p:sp>
        <p:nvSpPr>
          <p:cNvPr id="48" name="Google Shape;48;p15"/>
          <p:cNvSpPr/>
          <p:nvPr/>
        </p:nvSpPr>
        <p:spPr>
          <a:xfrm rot="5400000">
            <a:off x="5395173" y="-5035012"/>
            <a:ext cx="966223" cy="11756571"/>
          </a:xfrm>
          <a:prstGeom prst="round2SameRect">
            <a:avLst>
              <a:gd name="adj1" fmla="val 16667"/>
              <a:gd name="adj2" fmla="val 0"/>
            </a:avLst>
          </a:prstGeom>
          <a:solidFill>
            <a:srgbClr val="2086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15"/>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5"/>
          <p:cNvSpPr txBox="1">
            <a:spLocks noGrp="1"/>
          </p:cNvSpPr>
          <p:nvPr>
            <p:ph type="title"/>
          </p:nvPr>
        </p:nvSpPr>
        <p:spPr>
          <a:xfrm>
            <a:off x="838200" y="365126"/>
            <a:ext cx="10515600" cy="9612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838200" y="1725145"/>
            <a:ext cx="10515600" cy="4062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5"/>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15"/>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a:solidFill>
                  <a:schemeClr val="l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54" name="Google Shape;54;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5"/>
        <p:cNvGrpSpPr/>
        <p:nvPr/>
      </p:nvGrpSpPr>
      <p:grpSpPr>
        <a:xfrm>
          <a:off x="0" y="0"/>
          <a:ext cx="0" cy="0"/>
          <a:chOff x="0" y="0"/>
          <a:chExt cx="0" cy="0"/>
        </a:xfrm>
      </p:grpSpPr>
      <p:pic>
        <p:nvPicPr>
          <p:cNvPr id="56" name="Google Shape;56;p14" descr="A group of kids sitting around a table&#10;&#10;Description automatically generated with medium confidence"/>
          <p:cNvPicPr preferRelativeResize="0"/>
          <p:nvPr/>
        </p:nvPicPr>
        <p:blipFill rotWithShape="1">
          <a:blip r:embed="rId2">
            <a:alphaModFix/>
          </a:blip>
          <a:srcRect/>
          <a:stretch/>
        </p:blipFill>
        <p:spPr>
          <a:xfrm flipH="1">
            <a:off x="-2" y="-1"/>
            <a:ext cx="12192001" cy="6858001"/>
          </a:xfrm>
          <a:prstGeom prst="rect">
            <a:avLst/>
          </a:prstGeom>
          <a:noFill/>
          <a:ln>
            <a:noFill/>
          </a:ln>
        </p:spPr>
      </p:pic>
      <p:sp>
        <p:nvSpPr>
          <p:cNvPr id="57" name="Google Shape;57;p14"/>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4"/>
          <p:cNvSpPr/>
          <p:nvPr/>
        </p:nvSpPr>
        <p:spPr>
          <a:xfrm rot="-5400000" flipH="1">
            <a:off x="7486909" y="-2524601"/>
            <a:ext cx="1820329" cy="7589857"/>
          </a:xfrm>
          <a:prstGeom prst="round2SameRect">
            <a:avLst>
              <a:gd name="adj1" fmla="val 10043"/>
              <a:gd name="adj2" fmla="val 0"/>
            </a:avLst>
          </a:prstGeom>
          <a:solidFill>
            <a:srgbClr val="2086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14"/>
          <p:cNvSpPr txBox="1">
            <a:spLocks noGrp="1"/>
          </p:cNvSpPr>
          <p:nvPr>
            <p:ph type="ctrTitle"/>
          </p:nvPr>
        </p:nvSpPr>
        <p:spPr>
          <a:xfrm>
            <a:off x="4853354" y="572756"/>
            <a:ext cx="7023798" cy="15273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rial"/>
              <a:buNone/>
              <a:defRPr sz="5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4"/>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a:solidFill>
                  <a:schemeClr val="l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62" name="Google Shape;62;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pic>
        <p:nvPicPr>
          <p:cNvPr id="64" name="Google Shape;64;p10" descr="A picture containing person, child, indoor, little&#10;&#10;Description automatically generated"/>
          <p:cNvPicPr preferRelativeResize="0"/>
          <p:nvPr/>
        </p:nvPicPr>
        <p:blipFill rotWithShape="1">
          <a:blip r:embed="rId2">
            <a:alphaModFix/>
          </a:blip>
          <a:srcRect/>
          <a:stretch/>
        </p:blipFill>
        <p:spPr>
          <a:xfrm>
            <a:off x="0" y="0"/>
            <a:ext cx="12192000" cy="6809432"/>
          </a:xfrm>
          <a:prstGeom prst="rect">
            <a:avLst/>
          </a:prstGeom>
          <a:noFill/>
          <a:ln>
            <a:noFill/>
          </a:ln>
        </p:spPr>
      </p:pic>
      <p:sp>
        <p:nvSpPr>
          <p:cNvPr id="65" name="Google Shape;65;p10"/>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10"/>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10"/>
          <p:cNvSpPr/>
          <p:nvPr/>
        </p:nvSpPr>
        <p:spPr>
          <a:xfrm rot="-5400000" flipH="1">
            <a:off x="7486909" y="-2524601"/>
            <a:ext cx="1820329" cy="7589857"/>
          </a:xfrm>
          <a:prstGeom prst="round2SameRect">
            <a:avLst>
              <a:gd name="adj1" fmla="val 14459"/>
              <a:gd name="adj2" fmla="val 0"/>
            </a:avLst>
          </a:prstGeom>
          <a:solidFill>
            <a:srgbClr val="F2BF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10"/>
          <p:cNvSpPr txBox="1">
            <a:spLocks noGrp="1"/>
          </p:cNvSpPr>
          <p:nvPr>
            <p:ph type="ctrTitle"/>
          </p:nvPr>
        </p:nvSpPr>
        <p:spPr>
          <a:xfrm>
            <a:off x="4853353" y="572756"/>
            <a:ext cx="7184571" cy="15273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5400"/>
              <a:buFont typeface="Arial"/>
              <a:buNone/>
              <a:defRPr sz="54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a:solidFill>
                  <a:schemeClr val="lt1"/>
                </a:solidFill>
                <a:latin typeface="Arial"/>
                <a:ea typeface="Arial"/>
                <a:cs typeface="Arial"/>
                <a:sym typeface="Arial"/>
              </a:defRPr>
            </a:lvl1pPr>
            <a:lvl2pPr lvl="1" algn="l">
              <a:lnSpc>
                <a:spcPct val="100000"/>
              </a:lnSpc>
              <a:spcBef>
                <a:spcPts val="0"/>
              </a:spcBef>
              <a:spcAft>
                <a:spcPts val="0"/>
              </a:spcAft>
              <a:buSzPts val="1200"/>
              <a:buNone/>
              <a:defRPr>
                <a:latin typeface="Arial"/>
                <a:ea typeface="Arial"/>
                <a:cs typeface="Arial"/>
                <a:sym typeface="Arial"/>
              </a:defRPr>
            </a:lvl2pPr>
            <a:lvl3pPr lvl="2" algn="l">
              <a:lnSpc>
                <a:spcPct val="100000"/>
              </a:lnSpc>
              <a:spcBef>
                <a:spcPts val="0"/>
              </a:spcBef>
              <a:spcAft>
                <a:spcPts val="0"/>
              </a:spcAft>
              <a:buSzPts val="1200"/>
              <a:buNone/>
              <a:defRPr>
                <a:latin typeface="Arial"/>
                <a:ea typeface="Arial"/>
                <a:cs typeface="Arial"/>
                <a:sym typeface="Arial"/>
              </a:defRPr>
            </a:lvl3pPr>
            <a:lvl4pPr lvl="3" algn="l">
              <a:lnSpc>
                <a:spcPct val="100000"/>
              </a:lnSpc>
              <a:spcBef>
                <a:spcPts val="0"/>
              </a:spcBef>
              <a:spcAft>
                <a:spcPts val="0"/>
              </a:spcAft>
              <a:buSzPts val="1200"/>
              <a:buNone/>
              <a:defRPr>
                <a:latin typeface="Arial"/>
                <a:ea typeface="Arial"/>
                <a:cs typeface="Arial"/>
                <a:sym typeface="Arial"/>
              </a:defRPr>
            </a:lvl4pPr>
            <a:lvl5pPr lvl="4" algn="l">
              <a:lnSpc>
                <a:spcPct val="100000"/>
              </a:lnSpc>
              <a:spcBef>
                <a:spcPts val="0"/>
              </a:spcBef>
              <a:spcAft>
                <a:spcPts val="0"/>
              </a:spcAft>
              <a:buSzPts val="1200"/>
              <a:buNone/>
              <a:defRPr>
                <a:latin typeface="Arial"/>
                <a:ea typeface="Arial"/>
                <a:cs typeface="Arial"/>
                <a:sym typeface="Arial"/>
              </a:defRPr>
            </a:lvl5pPr>
            <a:lvl6pPr lvl="5" algn="l">
              <a:lnSpc>
                <a:spcPct val="100000"/>
              </a:lnSpc>
              <a:spcBef>
                <a:spcPts val="0"/>
              </a:spcBef>
              <a:spcAft>
                <a:spcPts val="0"/>
              </a:spcAft>
              <a:buSzPts val="1200"/>
              <a:buNone/>
              <a:defRPr>
                <a:latin typeface="Arial"/>
                <a:ea typeface="Arial"/>
                <a:cs typeface="Arial"/>
                <a:sym typeface="Arial"/>
              </a:defRPr>
            </a:lvl6pPr>
            <a:lvl7pPr lvl="6" algn="l">
              <a:lnSpc>
                <a:spcPct val="100000"/>
              </a:lnSpc>
              <a:spcBef>
                <a:spcPts val="0"/>
              </a:spcBef>
              <a:spcAft>
                <a:spcPts val="0"/>
              </a:spcAft>
              <a:buSzPts val="1200"/>
              <a:buNone/>
              <a:defRPr>
                <a:latin typeface="Arial"/>
                <a:ea typeface="Arial"/>
                <a:cs typeface="Arial"/>
                <a:sym typeface="Arial"/>
              </a:defRPr>
            </a:lvl7pPr>
            <a:lvl8pPr lvl="7" algn="l">
              <a:lnSpc>
                <a:spcPct val="100000"/>
              </a:lnSpc>
              <a:spcBef>
                <a:spcPts val="0"/>
              </a:spcBef>
              <a:spcAft>
                <a:spcPts val="0"/>
              </a:spcAft>
              <a:buSzPts val="1200"/>
              <a:buNone/>
              <a:defRPr>
                <a:latin typeface="Arial"/>
                <a:ea typeface="Arial"/>
                <a:cs typeface="Arial"/>
                <a:sym typeface="Arial"/>
              </a:defRPr>
            </a:lvl8pPr>
            <a:lvl9pPr lvl="8" algn="l">
              <a:lnSpc>
                <a:spcPct val="100000"/>
              </a:lnSpc>
              <a:spcBef>
                <a:spcPts val="0"/>
              </a:spcBef>
              <a:spcAft>
                <a:spcPts val="0"/>
              </a:spcAft>
              <a:buSzPts val="1200"/>
              <a:buNone/>
              <a:defRPr>
                <a:latin typeface="Arial"/>
                <a:ea typeface="Arial"/>
                <a:cs typeface="Arial"/>
                <a:sym typeface="Arial"/>
              </a:defRPr>
            </a:lvl9pPr>
          </a:lstStyle>
          <a:p>
            <a:endParaRPr/>
          </a:p>
        </p:txBody>
      </p:sp>
      <p:pic>
        <p:nvPicPr>
          <p:cNvPr id="70" name="Google Shape;70;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20966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6023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4597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1499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8705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00197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2529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062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6092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3125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7125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0944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3364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7.png"/><Relationship Id="rId5" Type="http://schemas.openxmlformats.org/officeDocument/2006/relationships/slideLayout" Target="../slideLayouts/slideLayout29.xml"/><Relationship Id="rId10"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84" r:id="rId3"/>
    <p:sldLayoutId id="2147483685" r:id="rId4"/>
    <p:sldLayoutId id="2147483692" r:id="rId5"/>
    <p:sldLayoutId id="2147483700" r:id="rId6"/>
    <p:sldLayoutId id="2147483701" r:id="rId7"/>
    <p:sldLayoutId id="2147483706" r:id="rId8"/>
    <p:sldLayoutId id="2147483705" r:id="rId9"/>
    <p:sldLayoutId id="2147483707" r:id="rId10"/>
    <p:sldLayoutId id="2147483656" r:id="rId11"/>
    <p:sldLayoutId id="2147483702" r:id="rId12"/>
    <p:sldLayoutId id="2147483661" r:id="rId13"/>
    <p:sldLayoutId id="2147483657" r:id="rId14"/>
    <p:sldLayoutId id="2147483686" r:id="rId15"/>
    <p:sldLayoutId id="2147483703" r:id="rId16"/>
    <p:sldLayoutId id="2147483687" r:id="rId17"/>
    <p:sldLayoutId id="2147483704" r:id="rId18"/>
    <p:sldLayoutId id="2147483688" r:id="rId19"/>
    <p:sldLayoutId id="2147483694" r:id="rId20"/>
    <p:sldLayoutId id="2147483695" r:id="rId21"/>
    <p:sldLayoutId id="2147483696" r:id="rId22"/>
    <p:sldLayoutId id="2147483697" r:id="rId23"/>
    <p:sldLayoutId id="2147483698" r:id="rId24"/>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8"/>
          <p:cNvSpPr txBox="1">
            <a:spLocks noGrp="1"/>
          </p:cNvSpPr>
          <p:nvPr>
            <p:ph type="title"/>
          </p:nvPr>
        </p:nvSpPr>
        <p:spPr>
          <a:xfrm>
            <a:off x="838200" y="365126"/>
            <a:ext cx="10515600" cy="9612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400"/>
              <a:buFont typeface="Arial"/>
              <a:buNone/>
              <a:defRPr sz="44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
          <p:cNvSpPr txBox="1">
            <a:spLocks noGrp="1"/>
          </p:cNvSpPr>
          <p:nvPr>
            <p:ph type="body" idx="1"/>
          </p:nvPr>
        </p:nvSpPr>
        <p:spPr>
          <a:xfrm>
            <a:off x="838200" y="1825625"/>
            <a:ext cx="10515600" cy="406270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62626"/>
              </a:buClr>
              <a:buSzPts val="2800"/>
              <a:buFont typeface="Arial"/>
              <a:buChar char="•"/>
              <a:defRPr sz="28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2pPr>
            <a:lvl3pPr marL="1371600" marR="0" lvl="2" indent="-355600" algn="l" rtl="0">
              <a:lnSpc>
                <a:spcPct val="90000"/>
              </a:lnSpc>
              <a:spcBef>
                <a:spcPts val="5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3pPr>
            <a:lvl4pPr marL="1828800" marR="0" lvl="3" indent="-342900" algn="l" rtl="0">
              <a:lnSpc>
                <a:spcPct val="90000"/>
              </a:lnSpc>
              <a:spcBef>
                <a:spcPts val="50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4pPr>
            <a:lvl5pPr marL="2286000" marR="0" lvl="4" indent="-342900" algn="l" rtl="0">
              <a:lnSpc>
                <a:spcPct val="90000"/>
              </a:lnSpc>
              <a:spcBef>
                <a:spcPts val="50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
        <p:nvSpPr>
          <p:cNvPr id="15" name="Google Shape;15;p8"/>
          <p:cNvSpPr txBox="1">
            <a:spLocks noGrp="1"/>
          </p:cNvSpPr>
          <p:nvPr>
            <p:ph type="ftr" idx="11"/>
          </p:nvPr>
        </p:nvSpPr>
        <p:spPr>
          <a:xfrm>
            <a:off x="1366576" y="6356350"/>
            <a:ext cx="8922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3" r:id="rId8"/>
    <p:sldLayoutId id="214748369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3/5/2026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40664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BESERegulationComments@mass.gov"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tags" Target="../tags/tag1.x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hyperlink" Target="https://nam10.safelinks.protection.outlook.com/?url=https%3A%2F%2Fwww.mass.gov%2Fdoc%2F105-cmr-210-the-administration-of-medications-in-public-and-non-public-schools%2Fdownload&amp;data=05%7C02%7Cjay.prosser%40umassmed.edu%7Cb7516ad176bd42be629008de5e8cbf45%7Cee9155fe2da34378a6c44405faf57b2e%7C0%7C0%7C639052156445965995%7CUnknown%7CTWFpbGZsb3d8eyJFbXB0eU1hcGkiOnRydWUsIlYiOiIwLjAuMDAwMCIsIlAiOiJXaW4zMiIsIkFOIjoiTWFpbCIsIldUIjoyfQ%3D%3D%7C0%7C%7C%7C&amp;sdata=15KI7byx5gZogdOikI9jkKlBgp%2Bh14rGcJ7Ys1WGHP4%3D&amp;reserved=0" TargetMode="Externa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mass.gov/info-details/local-education-agency-medicaid-coordinators-professional-learning-community" TargetMode="External"/><Relationship Id="rId2" Type="http://schemas.openxmlformats.org/officeDocument/2006/relationships/hyperlink" Target="https://www.mass.gov/info-details/school-based-medicaid-program-sbmp-resource-center" TargetMode="External"/><Relationship Id="rId1" Type="http://schemas.openxmlformats.org/officeDocument/2006/relationships/slideLayout" Target="../slideLayouts/slideLayout35.xml"/><Relationship Id="rId5" Type="http://schemas.openxmlformats.org/officeDocument/2006/relationships/image" Target="../media/image28.png"/><Relationship Id="rId4" Type="http://schemas.openxmlformats.org/officeDocument/2006/relationships/hyperlink" Target="https://www.mass.gov/info-details/local-education-agency-medicaid-coordinators-professional-learning-community#tools-for-sbmp-succes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mevans@fcsn.org" TargetMode="External"/><Relationship Id="rId2" Type="http://schemas.openxmlformats.org/officeDocument/2006/relationships/hyperlink" Target="https://fcsn.org/new-ie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fcsn.org/strengtheningpartnershipstraining/" TargetMode="External"/><Relationship Id="rId2" Type="http://schemas.openxmlformats.org/officeDocument/2006/relationships/hyperlink" Target="mailto:mevans@fcsn.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us02web.zoom.us/webinar/register/WN_PU0FvUW0QJiD-WL-UMNIH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hyperlink" Target="https://learningally.org/newsletters" TargetMode="External"/><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Data@mas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ideafiscal@mass.gov" TargetMode="External"/><Relationship Id="rId5" Type="http://schemas.openxmlformats.org/officeDocument/2006/relationships/hyperlink" Target="mailto:specialeducation@mass.gov" TargetMode="External"/><Relationship Id="rId4" Type="http://schemas.openxmlformats.org/officeDocument/2006/relationships/hyperlink" Target="https://www.doe.mass.edu/infoservices/data/diradmin/list.aspx"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survey.alchemer.com/s3/8693340/In-Person-Special-Education-Leaders-Meetin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oe.mass.edu/specialeducation/policy/dese/advisories/guidance-time-out-practices.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a:xfrm>
            <a:off x="342900" y="873824"/>
            <a:ext cx="11693588" cy="2560638"/>
          </a:xfrm>
        </p:spPr>
        <p:txBody>
          <a:bodyPr>
            <a:normAutofit/>
          </a:bodyPr>
          <a:lstStyle/>
          <a:p>
            <a:r>
              <a:rPr lang="en-US" sz="4400" dirty="0">
                <a:latin typeface="Arial"/>
                <a:cs typeface="Arial"/>
              </a:rPr>
              <a:t>Special Education Leaders' Meeting</a:t>
            </a:r>
            <a:br>
              <a:rPr lang="en-US" sz="4400" dirty="0">
                <a:latin typeface="Arial"/>
                <a:cs typeface="Arial"/>
              </a:rPr>
            </a:br>
            <a:r>
              <a:rPr lang="en-US" sz="4400" dirty="0">
                <a:latin typeface="Arial"/>
                <a:cs typeface="Arial"/>
              </a:rPr>
              <a:t>February 27, 2026</a:t>
            </a:r>
            <a:endParaRPr lang="en-US" sz="4400" dirty="0"/>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53AA7-8D71-4267-D0D4-DDB9C1EA7D06}"/>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F747BF-A824-2E69-1550-CEF8609CBCB4}"/>
              </a:ext>
              <a:ext uri="{C183D7F6-B498-43B3-948B-1728B52AA6E4}">
                <adec:decorative xmlns:adec="http://schemas.microsoft.com/office/drawing/2017/decorative" val="1"/>
              </a:ext>
            </a:extLst>
          </p:cNvPr>
          <p:cNvSpPr/>
          <p:nvPr/>
        </p:nvSpPr>
        <p:spPr>
          <a:xfrm>
            <a:off x="173760" y="3860319"/>
            <a:ext cx="11887609" cy="19405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2081C38-951B-9B3C-8D2E-8F4A5D581BF0}"/>
              </a:ext>
            </a:extLst>
          </p:cNvPr>
          <p:cNvSpPr>
            <a:spLocks noGrp="1"/>
          </p:cNvSpPr>
          <p:nvPr>
            <p:ph type="title"/>
          </p:nvPr>
        </p:nvSpPr>
        <p:spPr/>
        <p:txBody>
          <a:bodyPr>
            <a:noAutofit/>
          </a:bodyPr>
          <a:lstStyle/>
          <a:p>
            <a:r>
              <a:rPr lang="en-US" sz="3600">
                <a:latin typeface="Arial"/>
                <a:cs typeface="Arial"/>
              </a:rPr>
              <a:t>Proposed Amendments to Regulations on Special Education to Conform to State Law</a:t>
            </a:r>
            <a:endParaRPr lang="en-US" sz="3600"/>
          </a:p>
        </p:txBody>
      </p:sp>
      <p:sp>
        <p:nvSpPr>
          <p:cNvPr id="3" name="Content Placeholder 2">
            <a:extLst>
              <a:ext uri="{FF2B5EF4-FFF2-40B4-BE49-F238E27FC236}">
                <a16:creationId xmlns:a16="http://schemas.microsoft.com/office/drawing/2014/main" id="{882E4E8C-A48D-C10C-51B4-D17B4CFF39F2}"/>
              </a:ext>
            </a:extLst>
          </p:cNvPr>
          <p:cNvSpPr>
            <a:spLocks noGrp="1"/>
          </p:cNvSpPr>
          <p:nvPr>
            <p:ph idx="1"/>
          </p:nvPr>
        </p:nvSpPr>
        <p:spPr>
          <a:xfrm>
            <a:off x="173179" y="1718254"/>
            <a:ext cx="11890665" cy="4287692"/>
          </a:xfrm>
        </p:spPr>
        <p:txBody>
          <a:bodyPr vert="horz" lIns="91440" tIns="45720" rIns="91440" bIns="45720" rtlCol="0" anchor="t">
            <a:normAutofit fontScale="92500"/>
          </a:bodyPr>
          <a:lstStyle/>
          <a:p>
            <a:pPr marL="0" indent="0">
              <a:buNone/>
            </a:pPr>
            <a:r>
              <a:rPr lang="en-US">
                <a:latin typeface="Arial"/>
                <a:cs typeface="Arial"/>
              </a:rPr>
              <a:t> Amend definition of IEP to include a reference to the new state law, which adopts the language from federal law regarding the consideration of the language needs of English learners with disabilities and requires the participation of an individual with knowledge of the differences between the student's special education and language needs or submission of their report.</a:t>
            </a:r>
          </a:p>
          <a:p>
            <a:pPr marL="0" indent="0">
              <a:buNone/>
            </a:pPr>
            <a:endParaRPr lang="en-US" sz="2500">
              <a:latin typeface="Arial"/>
              <a:cs typeface="Arial"/>
            </a:endParaRPr>
          </a:p>
          <a:p>
            <a:pPr marL="0" indent="0">
              <a:buNone/>
            </a:pPr>
            <a:r>
              <a:rPr lang="en-US" sz="2400" b="1">
                <a:latin typeface="Arial"/>
                <a:cs typeface="Arial"/>
              </a:rPr>
              <a:t>603 CMR 28.02: Definitions</a:t>
            </a:r>
            <a:endParaRPr lang="en-US" sz="2400">
              <a:latin typeface="Arial"/>
              <a:cs typeface="Arial"/>
            </a:endParaRPr>
          </a:p>
          <a:p>
            <a:pPr marL="0" indent="0">
              <a:buNone/>
            </a:pPr>
            <a:r>
              <a:rPr lang="en-US" sz="2400">
                <a:latin typeface="Arial"/>
                <a:cs typeface="Arial"/>
              </a:rPr>
              <a:t>(11) </a:t>
            </a:r>
            <a:r>
              <a:rPr lang="en-US" sz="2400" i="1">
                <a:latin typeface="Arial"/>
                <a:cs typeface="Arial"/>
              </a:rPr>
              <a:t>Individualized Education Program (IEP)</a:t>
            </a:r>
            <a:r>
              <a:rPr lang="en-US" sz="2400">
                <a:latin typeface="Arial"/>
                <a:cs typeface="Arial"/>
              </a:rPr>
              <a:t> shall mean a written statement, developed and approved in accordance with federal </a:t>
            </a:r>
            <a:r>
              <a:rPr lang="en-US" sz="2400" u="sng">
                <a:latin typeface="Arial"/>
                <a:cs typeface="Arial"/>
              </a:rPr>
              <a:t>and state</a:t>
            </a:r>
            <a:r>
              <a:rPr lang="en-US" sz="2400">
                <a:latin typeface="Arial"/>
                <a:cs typeface="Arial"/>
              </a:rPr>
              <a:t> special education law in a form established by the Department that identifies a student’s special education needs and describes the services a school district shall provide to meet those needs.</a:t>
            </a:r>
          </a:p>
          <a:p>
            <a:pPr marL="0" indent="0">
              <a:buNone/>
            </a:pPr>
            <a:endParaRPr lang="en-US" sz="2500"/>
          </a:p>
        </p:txBody>
      </p:sp>
      <p:sp>
        <p:nvSpPr>
          <p:cNvPr id="4" name="Slide Number Placeholder 3">
            <a:extLst>
              <a:ext uri="{FF2B5EF4-FFF2-40B4-BE49-F238E27FC236}">
                <a16:creationId xmlns:a16="http://schemas.microsoft.com/office/drawing/2014/main" id="{D18996E9-085B-D5FB-DBF7-56047B2F7D9A}"/>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327258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2228-3D73-4A99-3F20-5AC13A2B42B8}"/>
              </a:ext>
            </a:extLst>
          </p:cNvPr>
          <p:cNvSpPr>
            <a:spLocks noGrp="1"/>
          </p:cNvSpPr>
          <p:nvPr>
            <p:ph type="title"/>
          </p:nvPr>
        </p:nvSpPr>
        <p:spPr>
          <a:xfrm>
            <a:off x="173179" y="199842"/>
            <a:ext cx="10515600" cy="861002"/>
          </a:xfrm>
        </p:spPr>
        <p:txBody>
          <a:bodyPr>
            <a:noAutofit/>
          </a:bodyPr>
          <a:lstStyle/>
          <a:p>
            <a:r>
              <a:rPr lang="en-US" sz="3600">
                <a:latin typeface="Arial"/>
                <a:cs typeface="Arial"/>
              </a:rPr>
              <a:t>Proposed Amendments to Regulations on Special Education to Conform to State Law</a:t>
            </a:r>
            <a:endParaRPr lang="en-US" sz="3600" b="0">
              <a:solidFill>
                <a:srgbClr val="000000"/>
              </a:solidFill>
              <a:latin typeface="Arial"/>
              <a:cs typeface="Arial"/>
            </a:endParaRPr>
          </a:p>
        </p:txBody>
      </p:sp>
      <p:sp>
        <p:nvSpPr>
          <p:cNvPr id="3" name="Content Placeholder 2">
            <a:extLst>
              <a:ext uri="{FF2B5EF4-FFF2-40B4-BE49-F238E27FC236}">
                <a16:creationId xmlns:a16="http://schemas.microsoft.com/office/drawing/2014/main" id="{F61FC682-B79B-6595-B251-6E60A90921B3}"/>
              </a:ext>
            </a:extLst>
          </p:cNvPr>
          <p:cNvSpPr>
            <a:spLocks noGrp="1"/>
          </p:cNvSpPr>
          <p:nvPr>
            <p:ph idx="1"/>
          </p:nvPr>
        </p:nvSpPr>
        <p:spPr/>
        <p:txBody>
          <a:bodyPr vert="horz" lIns="91440" tIns="45720" rIns="91440" bIns="45720" rtlCol="0" anchor="t">
            <a:normAutofit/>
          </a:bodyPr>
          <a:lstStyle/>
          <a:p>
            <a:r>
              <a:rPr lang="en-US">
                <a:latin typeface="Arial"/>
                <a:cs typeface="Arial"/>
              </a:rPr>
              <a:t>Effectuate the Act’s mandate for the Department to promulgate regulations to continue the effect and enforce the provisions in the federal Individuals with Disabilities Education Act (IDEA), regarding discipline protections applicable to students with disabilities</a:t>
            </a:r>
            <a:endParaRPr lang="en-US"/>
          </a:p>
          <a:p>
            <a:endParaRPr lang="en-US">
              <a:latin typeface="Arial"/>
              <a:cs typeface="Arial"/>
            </a:endParaRPr>
          </a:p>
          <a:p>
            <a:r>
              <a:rPr lang="en-US">
                <a:latin typeface="Arial"/>
                <a:cs typeface="Arial"/>
              </a:rPr>
              <a:t>Adds a new section </a:t>
            </a:r>
            <a:r>
              <a:rPr lang="en-US" b="1">
                <a:latin typeface="Arial"/>
                <a:cs typeface="Arial"/>
              </a:rPr>
              <a:t>603 CMR 28.11 - Discipline Procedures for Eligible Students</a:t>
            </a:r>
            <a:r>
              <a:rPr lang="en-US">
                <a:latin typeface="Arial"/>
                <a:cs typeface="Arial"/>
              </a:rPr>
              <a:t> – incorporating the discipline provisions already in the IDEA</a:t>
            </a:r>
          </a:p>
        </p:txBody>
      </p:sp>
      <p:sp>
        <p:nvSpPr>
          <p:cNvPr id="4" name="Slide Number Placeholder 3">
            <a:extLst>
              <a:ext uri="{FF2B5EF4-FFF2-40B4-BE49-F238E27FC236}">
                <a16:creationId xmlns:a16="http://schemas.microsoft.com/office/drawing/2014/main" id="{F381CF87-1026-0A4D-E210-DD0D918E4490}"/>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74605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0FCF-8B00-F0A6-7AAF-A96355313D86}"/>
              </a:ext>
            </a:extLst>
          </p:cNvPr>
          <p:cNvSpPr>
            <a:spLocks noGrp="1"/>
          </p:cNvSpPr>
          <p:nvPr>
            <p:ph type="title"/>
          </p:nvPr>
        </p:nvSpPr>
        <p:spPr>
          <a:xfrm>
            <a:off x="173179" y="232499"/>
            <a:ext cx="10515600" cy="861002"/>
          </a:xfrm>
        </p:spPr>
        <p:txBody>
          <a:bodyPr>
            <a:noAutofit/>
          </a:bodyPr>
          <a:lstStyle/>
          <a:p>
            <a:r>
              <a:rPr lang="en-US" sz="3600">
                <a:latin typeface="Arial"/>
                <a:cs typeface="Arial"/>
              </a:rPr>
              <a:t>Proposed Regulations for Interpretation and Translation Services in Schools </a:t>
            </a:r>
          </a:p>
        </p:txBody>
      </p:sp>
      <p:sp>
        <p:nvSpPr>
          <p:cNvPr id="3" name="Content Placeholder 2">
            <a:extLst>
              <a:ext uri="{FF2B5EF4-FFF2-40B4-BE49-F238E27FC236}">
                <a16:creationId xmlns:a16="http://schemas.microsoft.com/office/drawing/2014/main" id="{6F3C5B2D-AF32-33C0-7414-7B4E710E305C}"/>
              </a:ext>
            </a:extLst>
          </p:cNvPr>
          <p:cNvSpPr>
            <a:spLocks noGrp="1"/>
          </p:cNvSpPr>
          <p:nvPr>
            <p:ph idx="1"/>
          </p:nvPr>
        </p:nvSpPr>
        <p:spPr>
          <a:xfrm>
            <a:off x="173179" y="1720650"/>
            <a:ext cx="11818779" cy="4285296"/>
          </a:xfrm>
        </p:spPr>
        <p:txBody>
          <a:bodyPr vert="horz" lIns="91440" tIns="45720" rIns="91440" bIns="45720" rtlCol="0" anchor="t">
            <a:normAutofit/>
          </a:bodyPr>
          <a:lstStyle/>
          <a:p>
            <a:pPr marL="0" indent="0">
              <a:buNone/>
            </a:pPr>
            <a:r>
              <a:rPr lang="en-US" b="1">
                <a:latin typeface="Arial"/>
                <a:cs typeface="Arial"/>
              </a:rPr>
              <a:t>Background</a:t>
            </a:r>
          </a:p>
          <a:p>
            <a:r>
              <a:rPr lang="en-US">
                <a:latin typeface="Arial"/>
                <a:cs typeface="Arial"/>
              </a:rPr>
              <a:t>There are existing legal requirements to provide interpretation and translation services to parents who have limited English proficiency, for example: </a:t>
            </a:r>
          </a:p>
          <a:p>
            <a:pPr lvl="1"/>
            <a:r>
              <a:rPr lang="en-US">
                <a:latin typeface="Arial"/>
                <a:cs typeface="Arial"/>
              </a:rPr>
              <a:t>603 CMR 28.07(8) requires that communication be in both English and the primary language of the home if such primary language is other than English</a:t>
            </a:r>
          </a:p>
          <a:p>
            <a:r>
              <a:rPr lang="en-US">
                <a:latin typeface="Arial"/>
                <a:cs typeface="Arial"/>
              </a:rPr>
              <a:t>DESE has offered approximately $1 million in grant funding to support over 50 districts' interpretation and translation efforts over the past two years</a:t>
            </a:r>
            <a:endParaRPr lang="en-US"/>
          </a:p>
          <a:p>
            <a:pPr lvl="1"/>
            <a:r>
              <a:rPr lang="en-US">
                <a:latin typeface="Arial"/>
                <a:cs typeface="Arial"/>
              </a:rPr>
              <a:t>There is no dedicated or new funding source to support this</a:t>
            </a:r>
            <a:endParaRPr lang="en-US"/>
          </a:p>
        </p:txBody>
      </p:sp>
      <p:sp>
        <p:nvSpPr>
          <p:cNvPr id="4" name="Slide Number Placeholder 3">
            <a:extLst>
              <a:ext uri="{FF2B5EF4-FFF2-40B4-BE49-F238E27FC236}">
                <a16:creationId xmlns:a16="http://schemas.microsoft.com/office/drawing/2014/main" id="{5A2638B4-0BD2-F0A6-E147-A228352A3283}"/>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190494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1590-61B5-A121-C836-9537B454D210}"/>
              </a:ext>
            </a:extLst>
          </p:cNvPr>
          <p:cNvSpPr>
            <a:spLocks noGrp="1"/>
          </p:cNvSpPr>
          <p:nvPr>
            <p:ph type="title"/>
          </p:nvPr>
        </p:nvSpPr>
        <p:spPr>
          <a:xfrm>
            <a:off x="173179" y="210727"/>
            <a:ext cx="10515600" cy="861002"/>
          </a:xfrm>
        </p:spPr>
        <p:txBody>
          <a:bodyPr vert="horz" lIns="0" tIns="0" rIns="0" bIns="0" rtlCol="0" anchor="ctr">
            <a:noAutofit/>
          </a:bodyPr>
          <a:lstStyle/>
          <a:p>
            <a:r>
              <a:rPr lang="en-US" sz="3200">
                <a:latin typeface="Arial"/>
                <a:cs typeface="Arial"/>
              </a:rPr>
              <a:t>Proposed New Regulations for Interpretation and Translation Services in Schools</a:t>
            </a:r>
            <a:endParaRPr lang="en-US" sz="3200"/>
          </a:p>
        </p:txBody>
      </p:sp>
      <p:sp>
        <p:nvSpPr>
          <p:cNvPr id="3" name="Content Placeholder 2">
            <a:extLst>
              <a:ext uri="{FF2B5EF4-FFF2-40B4-BE49-F238E27FC236}">
                <a16:creationId xmlns:a16="http://schemas.microsoft.com/office/drawing/2014/main" id="{7AF44E79-BDC6-3D54-2218-95A8F64BFBC7}"/>
              </a:ext>
            </a:extLst>
          </p:cNvPr>
          <p:cNvSpPr>
            <a:spLocks noGrp="1"/>
          </p:cNvSpPr>
          <p:nvPr>
            <p:ph idx="1"/>
          </p:nvPr>
        </p:nvSpPr>
        <p:spPr>
          <a:xfrm>
            <a:off x="173179" y="1718254"/>
            <a:ext cx="11890665" cy="4287692"/>
          </a:xfrm>
        </p:spPr>
        <p:txBody>
          <a:bodyPr vert="horz" lIns="91440" tIns="45720" rIns="91440" bIns="45720" rtlCol="0" anchor="t">
            <a:normAutofit/>
          </a:bodyPr>
          <a:lstStyle/>
          <a:p>
            <a:r>
              <a:rPr lang="en-US">
                <a:latin typeface="Arial"/>
                <a:cs typeface="Arial"/>
              </a:rPr>
              <a:t>Statutory language requires BESE to promulgate regulations establishing the standards for the provision of interpretation and translation services, including standards for the qualification of interpreters and translators including: </a:t>
            </a:r>
            <a:endParaRPr lang="en-US"/>
          </a:p>
          <a:p>
            <a:pPr lvl="1"/>
            <a:r>
              <a:rPr lang="en-US">
                <a:latin typeface="Arial"/>
                <a:cs typeface="Arial"/>
              </a:rPr>
              <a:t>Bilingualism </a:t>
            </a:r>
            <a:endParaRPr lang="en-US"/>
          </a:p>
          <a:p>
            <a:pPr lvl="1"/>
            <a:r>
              <a:rPr lang="en-US">
                <a:latin typeface="Arial"/>
                <a:cs typeface="Arial"/>
              </a:rPr>
              <a:t>Knowledge in both languages of specialized terms or concepts </a:t>
            </a:r>
            <a:endParaRPr lang="en-US"/>
          </a:p>
          <a:p>
            <a:pPr lvl="1"/>
            <a:r>
              <a:rPr lang="en-US">
                <a:latin typeface="Arial"/>
                <a:cs typeface="Arial"/>
              </a:rPr>
              <a:t>Training </a:t>
            </a:r>
            <a:endParaRPr lang="en-US"/>
          </a:p>
          <a:p>
            <a:pPr lvl="1"/>
            <a:r>
              <a:rPr lang="en-US">
                <a:latin typeface="Arial"/>
                <a:cs typeface="Arial"/>
              </a:rPr>
              <a:t>Ethics and confidentiality</a:t>
            </a:r>
            <a:endParaRPr lang="en-US"/>
          </a:p>
          <a:p>
            <a:pPr marL="457200" indent="-457200"/>
            <a:r>
              <a:rPr lang="en-US">
                <a:latin typeface="Arial"/>
                <a:cs typeface="Arial"/>
              </a:rPr>
              <a:t>603 CMR 57.00, effective date shall be September 1, 2027</a:t>
            </a:r>
            <a:endParaRPr lang="en-US"/>
          </a:p>
        </p:txBody>
      </p:sp>
      <p:sp>
        <p:nvSpPr>
          <p:cNvPr id="4" name="Slide Number Placeholder 3">
            <a:extLst>
              <a:ext uri="{FF2B5EF4-FFF2-40B4-BE49-F238E27FC236}">
                <a16:creationId xmlns:a16="http://schemas.microsoft.com/office/drawing/2014/main" id="{87AE5714-BFC8-FBB2-CF7A-243D5DDA1587}"/>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296248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BC9A2-1C2B-9E00-1137-301610F00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88B8D-9516-8BA5-AABC-84DD11477C13}"/>
              </a:ext>
            </a:extLst>
          </p:cNvPr>
          <p:cNvSpPr>
            <a:spLocks noGrp="1"/>
          </p:cNvSpPr>
          <p:nvPr>
            <p:ph type="title"/>
          </p:nvPr>
        </p:nvSpPr>
        <p:spPr>
          <a:xfrm>
            <a:off x="173179" y="308699"/>
            <a:ext cx="11714688" cy="861002"/>
          </a:xfrm>
        </p:spPr>
        <p:txBody>
          <a:bodyPr vert="horz" lIns="91440" tIns="45720" rIns="91440" bIns="45720" rtlCol="0" anchor="ctr">
            <a:noAutofit/>
          </a:bodyPr>
          <a:lstStyle/>
          <a:p>
            <a:r>
              <a:rPr lang="en-US" sz="3600">
                <a:latin typeface="Arial"/>
                <a:cs typeface="Arial"/>
              </a:rPr>
              <a:t>Proposed Regulations for Interpretation and Translation in Schools </a:t>
            </a:r>
            <a:endParaRPr lang="en-US" sz="3600"/>
          </a:p>
        </p:txBody>
      </p:sp>
      <p:sp>
        <p:nvSpPr>
          <p:cNvPr id="4" name="Slide Number Placeholder 3">
            <a:extLst>
              <a:ext uri="{FF2B5EF4-FFF2-40B4-BE49-F238E27FC236}">
                <a16:creationId xmlns:a16="http://schemas.microsoft.com/office/drawing/2014/main" id="{101E644C-E188-6AC2-D9FE-6FD1491546E6}"/>
              </a:ext>
            </a:extLst>
          </p:cNvPr>
          <p:cNvSpPr>
            <a:spLocks noGrp="1"/>
          </p:cNvSpPr>
          <p:nvPr>
            <p:ph type="sldNum" sz="quarter" idx="12"/>
          </p:nvPr>
        </p:nvSpPr>
        <p:spPr/>
        <p:txBody>
          <a:bodyPr/>
          <a:lstStyle/>
          <a:p>
            <a:fld id="{68A8D22E-6BC5-9E47-900C-2BB94685D9F5}" type="slidenum">
              <a:rPr lang="en-US" smtClean="0"/>
              <a:t>14</a:t>
            </a:fld>
            <a:endParaRPr lang="en-US"/>
          </a:p>
        </p:txBody>
      </p:sp>
      <p:sp>
        <p:nvSpPr>
          <p:cNvPr id="6" name="TextBox 5">
            <a:extLst>
              <a:ext uri="{FF2B5EF4-FFF2-40B4-BE49-F238E27FC236}">
                <a16:creationId xmlns:a16="http://schemas.microsoft.com/office/drawing/2014/main" id="{A249E621-3541-5EFC-02BC-C17971AEDC65}"/>
              </a:ext>
            </a:extLst>
          </p:cNvPr>
          <p:cNvSpPr txBox="1"/>
          <p:nvPr/>
        </p:nvSpPr>
        <p:spPr>
          <a:xfrm>
            <a:off x="313764" y="1559858"/>
            <a:ext cx="11573435"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E4782"/>
                </a:solidFill>
                <a:latin typeface="Arial"/>
                <a:cs typeface="Arial"/>
              </a:rPr>
              <a:t>Qualifications</a:t>
            </a:r>
            <a:endParaRPr lang="en-US" sz="2800" b="1">
              <a:latin typeface="Arial"/>
              <a:cs typeface="Arial"/>
            </a:endParaRPr>
          </a:p>
          <a:p>
            <a:r>
              <a:rPr lang="en-US" sz="800" b="1">
                <a:solidFill>
                  <a:srgbClr val="1E4782"/>
                </a:solidFill>
                <a:latin typeface="Arial"/>
                <a:cs typeface="Arial"/>
              </a:rPr>
              <a:t>  </a:t>
            </a:r>
          </a:p>
          <a:p>
            <a:r>
              <a:rPr lang="en-US" sz="2000" b="1">
                <a:solidFill>
                  <a:srgbClr val="1E4782"/>
                </a:solidFill>
                <a:latin typeface="Arial"/>
                <a:cs typeface="Arial"/>
              </a:rPr>
              <a:t>Interpretation Services</a:t>
            </a:r>
            <a:r>
              <a:rPr lang="en-US" sz="2000">
                <a:solidFill>
                  <a:srgbClr val="1E4782"/>
                </a:solidFill>
                <a:latin typeface="Arial"/>
                <a:cs typeface="Arial"/>
              </a:rPr>
              <a:t>:</a:t>
            </a:r>
          </a:p>
          <a:p>
            <a:pPr marL="285750" indent="-285750">
              <a:buFont typeface="Arial"/>
              <a:buChar char="•"/>
            </a:pPr>
            <a:r>
              <a:rPr lang="en-US" sz="2000" u="sng">
                <a:solidFill>
                  <a:srgbClr val="1E4782"/>
                </a:solidFill>
                <a:latin typeface="Arial"/>
                <a:cs typeface="Arial"/>
              </a:rPr>
              <a:t>General Education Interpreter (for </a:t>
            </a:r>
            <a:r>
              <a:rPr lang="en-US" sz="2000" b="1" u="sng">
                <a:solidFill>
                  <a:srgbClr val="1E4782"/>
                </a:solidFill>
                <a:latin typeface="Arial"/>
                <a:cs typeface="Arial"/>
              </a:rPr>
              <a:t>non-specialized </a:t>
            </a:r>
            <a:r>
              <a:rPr lang="en-US" sz="2000" u="sng">
                <a:solidFill>
                  <a:srgbClr val="1E4782"/>
                </a:solidFill>
                <a:latin typeface="Arial"/>
                <a:cs typeface="Arial"/>
              </a:rPr>
              <a:t>settings)</a:t>
            </a:r>
          </a:p>
          <a:p>
            <a:pPr marL="742950" lvl="1" indent="-285750">
              <a:buFont typeface="Arial"/>
              <a:buChar char="•"/>
            </a:pPr>
            <a:r>
              <a:rPr lang="en-US" sz="2000">
                <a:solidFill>
                  <a:srgbClr val="1E4782"/>
                </a:solidFill>
                <a:latin typeface="Arial"/>
                <a:cs typeface="Arial"/>
              </a:rPr>
              <a:t>Requires proficiency in English and another language, as determined by DESE</a:t>
            </a:r>
          </a:p>
          <a:p>
            <a:pPr marL="742950" lvl="1" indent="-285750">
              <a:buFont typeface="Arial"/>
              <a:buChar char="•"/>
            </a:pPr>
            <a:r>
              <a:rPr lang="en-US" sz="2000">
                <a:solidFill>
                  <a:srgbClr val="1E4782"/>
                </a:solidFill>
                <a:latin typeface="Arial"/>
                <a:cs typeface="Arial"/>
              </a:rPr>
              <a:t>Requires completion of DESE-approved training course (terms, role, ethics/confidentiality)</a:t>
            </a:r>
          </a:p>
          <a:p>
            <a:pPr marL="285750" indent="-285750">
              <a:buFont typeface="Arial"/>
              <a:buChar char="•"/>
            </a:pPr>
            <a:r>
              <a:rPr lang="en-US" sz="2000" u="sng">
                <a:solidFill>
                  <a:srgbClr val="1E4782"/>
                </a:solidFill>
                <a:latin typeface="Arial"/>
                <a:cs typeface="Arial"/>
              </a:rPr>
              <a:t>Advanced Interpreter (for </a:t>
            </a:r>
            <a:r>
              <a:rPr lang="en-US" sz="2000" b="1" u="sng">
                <a:solidFill>
                  <a:srgbClr val="1E4782"/>
                </a:solidFill>
                <a:latin typeface="Arial"/>
                <a:cs typeface="Arial"/>
              </a:rPr>
              <a:t>specialized </a:t>
            </a:r>
            <a:r>
              <a:rPr lang="en-US" sz="2000" u="sng">
                <a:solidFill>
                  <a:srgbClr val="1E4782"/>
                </a:solidFill>
                <a:latin typeface="Arial"/>
                <a:cs typeface="Arial"/>
              </a:rPr>
              <a:t>settings)</a:t>
            </a:r>
          </a:p>
          <a:p>
            <a:pPr marL="742950" lvl="1" indent="-285750">
              <a:buFont typeface="Arial,Sans-Serif"/>
              <a:buChar char="•"/>
            </a:pPr>
            <a:r>
              <a:rPr lang="en-US" sz="2000">
                <a:solidFill>
                  <a:srgbClr val="1E4782"/>
                </a:solidFill>
                <a:latin typeface="Arial"/>
                <a:cs typeface="Arial"/>
              </a:rPr>
              <a:t>Requires proficiency in English and another language, as determined by DESE</a:t>
            </a:r>
          </a:p>
          <a:p>
            <a:pPr marL="742950" lvl="1" indent="-285750">
              <a:buFont typeface="Arial,Sans-Serif"/>
              <a:buChar char="•"/>
            </a:pPr>
            <a:r>
              <a:rPr lang="en-US" sz="2000">
                <a:solidFill>
                  <a:srgbClr val="1E4782"/>
                </a:solidFill>
                <a:latin typeface="Arial"/>
                <a:cs typeface="Arial"/>
              </a:rPr>
              <a:t>Requires completion of DESE-approved training course (specialized terms, role, ethics/confidentiality)</a:t>
            </a:r>
          </a:p>
          <a:p>
            <a:pPr lvl="1"/>
            <a:endParaRPr lang="en-US" sz="2000">
              <a:solidFill>
                <a:srgbClr val="1E4782"/>
              </a:solidFill>
              <a:latin typeface="Arial"/>
              <a:cs typeface="Arial"/>
            </a:endParaRPr>
          </a:p>
          <a:p>
            <a:r>
              <a:rPr lang="en-US" sz="2000" b="1">
                <a:solidFill>
                  <a:srgbClr val="1E4782"/>
                </a:solidFill>
                <a:latin typeface="Arial"/>
                <a:cs typeface="Arial"/>
              </a:rPr>
              <a:t>Translation Services</a:t>
            </a:r>
            <a:r>
              <a:rPr lang="en-US" sz="2000">
                <a:solidFill>
                  <a:srgbClr val="1E4782"/>
                </a:solidFill>
                <a:latin typeface="Arial"/>
                <a:cs typeface="Arial"/>
              </a:rPr>
              <a:t>:</a:t>
            </a:r>
          </a:p>
          <a:p>
            <a:pPr marL="285750" indent="-285750">
              <a:buFont typeface="Arial"/>
              <a:buChar char="•"/>
            </a:pPr>
            <a:r>
              <a:rPr lang="en-US" sz="2000" u="sng">
                <a:solidFill>
                  <a:srgbClr val="1E4782"/>
                </a:solidFill>
                <a:latin typeface="Arial"/>
                <a:cs typeface="Arial"/>
              </a:rPr>
              <a:t>School Translator</a:t>
            </a:r>
          </a:p>
          <a:p>
            <a:pPr marL="742950" lvl="1" indent="-285750">
              <a:buFont typeface="Arial"/>
              <a:buChar char="•"/>
            </a:pPr>
            <a:r>
              <a:rPr lang="en-US" sz="2000">
                <a:solidFill>
                  <a:srgbClr val="1E4782"/>
                </a:solidFill>
                <a:latin typeface="Arial"/>
                <a:cs typeface="Arial"/>
              </a:rPr>
              <a:t>Requires written proficiency in English and another language, as determined by DESE</a:t>
            </a:r>
          </a:p>
          <a:p>
            <a:pPr marL="742950" lvl="1" indent="-285750">
              <a:buFont typeface="Arial"/>
              <a:buChar char="•"/>
            </a:pPr>
            <a:r>
              <a:rPr lang="en-US" sz="2000">
                <a:solidFill>
                  <a:srgbClr val="1E4782"/>
                </a:solidFill>
                <a:latin typeface="Arial"/>
                <a:cs typeface="Arial"/>
              </a:rPr>
              <a:t>Demonstration of ethics, confidentiality, terms</a:t>
            </a:r>
          </a:p>
        </p:txBody>
      </p:sp>
    </p:spTree>
    <p:extLst>
      <p:ext uri="{BB962C8B-B14F-4D97-AF65-F5344CB8AC3E}">
        <p14:creationId xmlns:p14="http://schemas.microsoft.com/office/powerpoint/2010/main" val="41733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0E0F4-79CB-9EBA-40E8-833E12C28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EB2FE-8F47-97B9-3B4E-33F69367B13F}"/>
              </a:ext>
            </a:extLst>
          </p:cNvPr>
          <p:cNvSpPr>
            <a:spLocks noGrp="1"/>
          </p:cNvSpPr>
          <p:nvPr>
            <p:ph type="title"/>
          </p:nvPr>
        </p:nvSpPr>
        <p:spPr/>
        <p:txBody>
          <a:bodyPr>
            <a:normAutofit/>
          </a:bodyPr>
          <a:lstStyle/>
          <a:p>
            <a:r>
              <a:rPr lang="en-US"/>
              <a:t>Anticipated Next Steps</a:t>
            </a:r>
          </a:p>
        </p:txBody>
      </p:sp>
      <p:sp>
        <p:nvSpPr>
          <p:cNvPr id="3" name="Content Placeholder 2">
            <a:extLst>
              <a:ext uri="{FF2B5EF4-FFF2-40B4-BE49-F238E27FC236}">
                <a16:creationId xmlns:a16="http://schemas.microsoft.com/office/drawing/2014/main" id="{818DEED7-B4BB-A60B-13E7-06AF0ED679CF}"/>
              </a:ext>
            </a:extLst>
          </p:cNvPr>
          <p:cNvSpPr>
            <a:spLocks noGrp="1"/>
          </p:cNvSpPr>
          <p:nvPr>
            <p:ph idx="1"/>
          </p:nvPr>
        </p:nvSpPr>
        <p:spPr/>
        <p:txBody>
          <a:bodyPr vert="horz" lIns="91440" tIns="45720" rIns="91440" bIns="45720" rtlCol="0" anchor="t">
            <a:normAutofit lnSpcReduction="10000"/>
          </a:bodyPr>
          <a:lstStyle/>
          <a:p>
            <a:pPr fontAlgn="base"/>
            <a:r>
              <a:rPr lang="en-US">
                <a:latin typeface="Arial"/>
                <a:cs typeface="Arial"/>
              </a:rPr>
              <a:t>Public comment may be submitted via an online form, or sent via email to </a:t>
            </a:r>
            <a:r>
              <a:rPr lang="en-US">
                <a:latin typeface="Arial"/>
                <a:cs typeface="Arial"/>
                <a:hlinkClick r:id="rId2"/>
              </a:rPr>
              <a:t>BESERegulationComments@mass.gov</a:t>
            </a:r>
            <a:r>
              <a:rPr lang="en-US">
                <a:latin typeface="Arial"/>
                <a:cs typeface="Arial"/>
              </a:rPr>
              <a:t>, or sent via mail to Regulations Public Comment, c/o Commissioner’s Office, Department of Elementary and Secondary Education, 135 Santilli Highway, Everett, MA 02149.​</a:t>
            </a:r>
          </a:p>
          <a:p>
            <a:pPr marL="0" indent="0" fontAlgn="base">
              <a:buNone/>
            </a:pPr>
            <a:endParaRPr lang="en-US"/>
          </a:p>
          <a:p>
            <a:pPr fontAlgn="base"/>
            <a:r>
              <a:rPr lang="en-US">
                <a:latin typeface="Arial"/>
                <a:cs typeface="Arial"/>
              </a:rPr>
              <a:t>The deadline for the public comment period is </a:t>
            </a:r>
            <a:r>
              <a:rPr lang="en-US" b="1">
                <a:latin typeface="Arial"/>
                <a:cs typeface="Arial"/>
              </a:rPr>
              <a:t>Friday, April 24, 2026, at 5:00pm. </a:t>
            </a:r>
          </a:p>
          <a:p>
            <a:pPr marL="0" indent="0" fontAlgn="base">
              <a:buNone/>
            </a:pPr>
            <a:r>
              <a:rPr lang="en-US">
                <a:latin typeface="Arial"/>
                <a:cs typeface="Arial"/>
              </a:rPr>
              <a:t>​</a:t>
            </a:r>
          </a:p>
          <a:p>
            <a:pPr fontAlgn="base"/>
            <a:r>
              <a:rPr lang="en-US">
                <a:latin typeface="Arial"/>
                <a:cs typeface="Arial"/>
              </a:rPr>
              <a:t>The Board is expected to vote on the proposed amendments at its regular monthly meeting scheduled for </a:t>
            </a:r>
            <a:r>
              <a:rPr lang="en-US" b="1">
                <a:latin typeface="Arial"/>
                <a:cs typeface="Arial"/>
              </a:rPr>
              <a:t>June 23, 2026</a:t>
            </a:r>
            <a:r>
              <a:rPr lang="en-US">
                <a:latin typeface="Arial"/>
                <a:cs typeface="Arial"/>
              </a:rPr>
              <a:t>.  </a:t>
            </a:r>
          </a:p>
        </p:txBody>
      </p:sp>
      <p:sp>
        <p:nvSpPr>
          <p:cNvPr id="4" name="Slide Number Placeholder 3">
            <a:extLst>
              <a:ext uri="{FF2B5EF4-FFF2-40B4-BE49-F238E27FC236}">
                <a16:creationId xmlns:a16="http://schemas.microsoft.com/office/drawing/2014/main" id="{ED8B12EF-EC03-6BC8-DCA0-B68A2FE0DA2D}"/>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60505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8566" y="2163640"/>
            <a:ext cx="7525724" cy="1488488"/>
          </a:xfrm>
        </p:spPr>
        <p:txBody>
          <a:bodyPr>
            <a:noAutofit/>
          </a:bodyPr>
          <a:lstStyle/>
          <a:p>
            <a:br>
              <a:rPr lang="en-US" sz="3600" dirty="0">
                <a:latin typeface="+mn-lt"/>
                <a:ea typeface="Calibri"/>
                <a:cs typeface="Calibri"/>
              </a:rPr>
            </a:br>
            <a:br>
              <a:rPr lang="en-US" sz="3600" dirty="0">
                <a:latin typeface="+mn-lt"/>
                <a:ea typeface="Calibri"/>
                <a:cs typeface="Calibri"/>
              </a:rPr>
            </a:br>
            <a:r>
              <a:rPr lang="en-US" sz="3600" b="1" dirty="0">
                <a:ea typeface="+mj-lt"/>
                <a:cs typeface="+mj-lt"/>
              </a:rPr>
              <a:t>Licensed Practical Nurses (LPN)</a:t>
            </a:r>
            <a:r>
              <a:rPr lang="en-US" sz="3600" b="1" dirty="0">
                <a:latin typeface="+mn-lt"/>
              </a:rPr>
              <a:t> </a:t>
            </a:r>
            <a:r>
              <a:rPr lang="en-US" sz="3600" dirty="0">
                <a:latin typeface="+mn-lt"/>
              </a:rPr>
              <a:t>and In-School 1:1 Nursing Services for Students with Medical Complexities</a:t>
            </a:r>
          </a:p>
        </p:txBody>
      </p:sp>
      <p:sp>
        <p:nvSpPr>
          <p:cNvPr id="3" name="Subtitle 2"/>
          <p:cNvSpPr>
            <a:spLocks noGrp="1"/>
          </p:cNvSpPr>
          <p:nvPr>
            <p:ph type="subTitle" idx="1"/>
          </p:nvPr>
        </p:nvSpPr>
        <p:spPr>
          <a:xfrm>
            <a:off x="1752600" y="4135834"/>
            <a:ext cx="8610600" cy="1066800"/>
          </a:xfrm>
        </p:spPr>
        <p:txBody>
          <a:bodyPr>
            <a:normAutofit/>
          </a:bodyPr>
          <a:lstStyle/>
          <a:p>
            <a:r>
              <a:rPr lang="en-US"/>
              <a:t>February 27</a:t>
            </a:r>
            <a:r>
              <a:rPr lang="en-US" sz="2400"/>
              <a:t>, 2026</a:t>
            </a:r>
          </a:p>
        </p:txBody>
      </p:sp>
      <p:pic>
        <p:nvPicPr>
          <p:cNvPr id="11" name="Picture 4" descr="Image of Massachusetts state seal"/>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68115" y="1867988"/>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095EA12-8702-EF08-C358-F454C6F4E0AE}"/>
              </a:ext>
            </a:extLst>
          </p:cNvPr>
          <p:cNvSpPr txBox="1"/>
          <p:nvPr/>
        </p:nvSpPr>
        <p:spPr>
          <a:xfrm>
            <a:off x="1828801" y="6402219"/>
            <a:ext cx="4572000" cy="276999"/>
          </a:xfrm>
          <a:prstGeom prst="rect">
            <a:avLst/>
          </a:prstGeom>
          <a:noFill/>
        </p:spPr>
        <p:txBody>
          <a:bodyPr wrap="square">
            <a:spAutoFit/>
          </a:bodyPr>
          <a:lstStyle/>
          <a:p>
            <a:r>
              <a:rPr lang="en-US" sz="1200"/>
              <a:t>February 2026</a:t>
            </a:r>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0FF19-6259-4523-B101-0652FA92D48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513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F58599-7089-4028-93D8-9451129EFFDE}"/>
              </a:ext>
            </a:extLst>
          </p:cNvPr>
          <p:cNvSpPr>
            <a:spLocks noGrp="1"/>
          </p:cNvSpPr>
          <p:nvPr>
            <p:ph type="title"/>
          </p:nvPr>
        </p:nvSpPr>
        <p:spPr>
          <a:xfrm>
            <a:off x="2069163" y="445743"/>
            <a:ext cx="8053675" cy="584775"/>
          </a:xfrm>
        </p:spPr>
        <p:txBody>
          <a:bodyPr vert="horz">
            <a:noAutofit/>
          </a:bodyPr>
          <a:lstStyle/>
          <a:p>
            <a:pPr algn="l"/>
            <a:r>
              <a:rPr lang="en-US" sz="2800" b="1" dirty="0">
                <a:latin typeface="+mn-lt"/>
                <a:cs typeface="Arial" panose="020B0604020202020204" pitchFamily="34" charset="0"/>
              </a:rPr>
              <a:t>Agenda  </a:t>
            </a:r>
          </a:p>
        </p:txBody>
      </p:sp>
      <p:graphicFrame>
        <p:nvGraphicFramePr>
          <p:cNvPr id="2" name="Table 1" descr="Agenda for Today's Call is: 1. Introduction to MassHealth Members Receiving Continuous Skilled Nursing (CSN); &#10; 2. Review LPN Scope of Practice; 3. How Schools May Work with LPNs and Agencies; 4.Review School-Based Medicaid Program (SBMP); and finally, Questions from the audience">
            <a:extLst>
              <a:ext uri="{FF2B5EF4-FFF2-40B4-BE49-F238E27FC236}">
                <a16:creationId xmlns:a16="http://schemas.microsoft.com/office/drawing/2014/main" id="{61E0C8A8-6A86-98C1-925A-D8B73122E0C7}"/>
              </a:ext>
            </a:extLst>
          </p:cNvPr>
          <p:cNvGraphicFramePr>
            <a:graphicFrameLocks noGrp="1"/>
          </p:cNvGraphicFramePr>
          <p:nvPr/>
        </p:nvGraphicFramePr>
        <p:xfrm>
          <a:off x="1762200" y="1400660"/>
          <a:ext cx="8741208" cy="4719210"/>
        </p:xfrm>
        <a:graphic>
          <a:graphicData uri="http://schemas.openxmlformats.org/drawingml/2006/table">
            <a:tbl>
              <a:tblPr firstRow="1" bandRow="1">
                <a:tableStyleId>{2D5ABB26-0587-4C30-8999-92F81FD0307C}</a:tableStyleId>
              </a:tblPr>
              <a:tblGrid>
                <a:gridCol w="803651">
                  <a:extLst>
                    <a:ext uri="{9D8B030D-6E8A-4147-A177-3AD203B41FA5}">
                      <a16:colId xmlns:a16="http://schemas.microsoft.com/office/drawing/2014/main" val="1615562859"/>
                    </a:ext>
                  </a:extLst>
                </a:gridCol>
                <a:gridCol w="5023821">
                  <a:extLst>
                    <a:ext uri="{9D8B030D-6E8A-4147-A177-3AD203B41FA5}">
                      <a16:colId xmlns:a16="http://schemas.microsoft.com/office/drawing/2014/main" val="379250444"/>
                    </a:ext>
                  </a:extLst>
                </a:gridCol>
                <a:gridCol w="2913736">
                  <a:extLst>
                    <a:ext uri="{9D8B030D-6E8A-4147-A177-3AD203B41FA5}">
                      <a16:colId xmlns:a16="http://schemas.microsoft.com/office/drawing/2014/main" val="1081656390"/>
                    </a:ext>
                  </a:extLst>
                </a:gridCol>
              </a:tblGrid>
              <a:tr h="81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Introduction to MassHealth Members Receiving Continuous Skilled Nursing (CSN)</a:t>
                      </a:r>
                    </a:p>
                  </a:txBody>
                  <a:tcPr/>
                </a:tc>
                <a:tc>
                  <a:txBody>
                    <a:bodyPr/>
                    <a:lstStyle/>
                    <a:p>
                      <a:r>
                        <a:rPr lang="en-US" sz="2000"/>
                        <a:t>Abby Newton </a:t>
                      </a:r>
                    </a:p>
                    <a:p>
                      <a:r>
                        <a:rPr lang="en-US" sz="2000"/>
                        <a:t>MassHealth</a:t>
                      </a:r>
                    </a:p>
                  </a:txBody>
                  <a:tcPr/>
                </a:tc>
                <a:extLst>
                  <a:ext uri="{0D108BD9-81ED-4DB2-BD59-A6C34878D82A}">
                    <a16:rowId xmlns:a16="http://schemas.microsoft.com/office/drawing/2014/main" val="192927848"/>
                  </a:ext>
                </a:extLst>
              </a:tr>
              <a:tr h="1170932">
                <a:tc>
                  <a:txBody>
                    <a:bodyPr/>
                    <a:lstStyle/>
                    <a:p>
                      <a:r>
                        <a:rPr lang="en-US" sz="200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Review LPN Scope of Practice</a:t>
                      </a:r>
                    </a:p>
                    <a:p>
                      <a:endParaRPr lang="en-US" sz="2000"/>
                    </a:p>
                  </a:txBody>
                  <a:tcPr/>
                </a:tc>
                <a:tc>
                  <a:txBody>
                    <a:bodyPr/>
                    <a:lstStyle/>
                    <a:p>
                      <a:r>
                        <a:rPr lang="en-US" sz="2000"/>
                        <a:t>Jay Prosser</a:t>
                      </a:r>
                    </a:p>
                    <a:p>
                      <a:r>
                        <a:rPr lang="en-US" sz="2000"/>
                        <a:t>Nursing Council on Workforce Sustainability</a:t>
                      </a:r>
                    </a:p>
                  </a:txBody>
                  <a:tcPr/>
                </a:tc>
                <a:extLst>
                  <a:ext uri="{0D108BD9-81ED-4DB2-BD59-A6C34878D82A}">
                    <a16:rowId xmlns:a16="http://schemas.microsoft.com/office/drawing/2014/main" val="2603175095"/>
                  </a:ext>
                </a:extLst>
              </a:tr>
              <a:tr h="1170932">
                <a:tc>
                  <a:txBody>
                    <a:bodyPr/>
                    <a:lstStyle/>
                    <a:p>
                      <a:r>
                        <a:rPr lang="en-US" sz="200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How Schools May Work with LPNs and Agencies</a:t>
                      </a:r>
                    </a:p>
                    <a:p>
                      <a:endParaRPr lang="en-US" sz="2000"/>
                    </a:p>
                  </a:txBody>
                  <a:tcPr/>
                </a:tc>
                <a:tc>
                  <a:txBody>
                    <a:bodyPr/>
                    <a:lstStyle/>
                    <a:p>
                      <a:r>
                        <a:rPr lang="en-US" sz="2000"/>
                        <a:t>Karen Robitaille</a:t>
                      </a:r>
                    </a:p>
                    <a:p>
                      <a:r>
                        <a:rPr lang="en-US" sz="2000"/>
                        <a:t>Dept. of Public Health</a:t>
                      </a:r>
                    </a:p>
                  </a:txBody>
                  <a:tcPr/>
                </a:tc>
                <a:extLst>
                  <a:ext uri="{0D108BD9-81ED-4DB2-BD59-A6C34878D82A}">
                    <a16:rowId xmlns:a16="http://schemas.microsoft.com/office/drawing/2014/main" val="1408783445"/>
                  </a:ext>
                </a:extLst>
              </a:tr>
              <a:tr h="1099966">
                <a:tc>
                  <a:txBody>
                    <a:bodyPr/>
                    <a:lstStyle/>
                    <a:p>
                      <a:r>
                        <a:rPr lang="en-US" sz="2000"/>
                        <a:t>4.</a:t>
                      </a:r>
                    </a:p>
                  </a:txBody>
                  <a:tcPr/>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u="none" strike="noStrike" kern="1200" cap="none" spc="0" normalizeH="0" baseline="0" noProof="0">
                          <a:ln>
                            <a:noFill/>
                          </a:ln>
                          <a:solidFill>
                            <a:prstClr val="black"/>
                          </a:solidFill>
                          <a:effectLst/>
                          <a:uLnTx/>
                          <a:uFillTx/>
                        </a:rPr>
                        <a:t>Review School-Based Medicaid Program (SBMP)</a:t>
                      </a:r>
                    </a:p>
                    <a:p>
                      <a:endParaRPr lang="en-US" sz="2000"/>
                    </a:p>
                  </a:txBody>
                  <a:tcPr/>
                </a:tc>
                <a:tc>
                  <a:txBody>
                    <a:bodyPr/>
                    <a:lstStyle/>
                    <a:p>
                      <a:r>
                        <a:rPr lang="en-US" sz="2000"/>
                        <a:t>Margot Tracy</a:t>
                      </a:r>
                    </a:p>
                    <a:p>
                      <a:r>
                        <a:rPr lang="en-US" sz="2000"/>
                        <a:t>MassHealth</a:t>
                      </a:r>
                    </a:p>
                  </a:txBody>
                  <a:tcPr/>
                </a:tc>
                <a:extLst>
                  <a:ext uri="{0D108BD9-81ED-4DB2-BD59-A6C34878D82A}">
                    <a16:rowId xmlns:a16="http://schemas.microsoft.com/office/drawing/2014/main" val="3516352433"/>
                  </a:ext>
                </a:extLst>
              </a:tr>
              <a:tr h="461276">
                <a:tc>
                  <a:txBody>
                    <a:bodyPr/>
                    <a:lstStyle/>
                    <a:p>
                      <a:r>
                        <a:rPr lang="en-US" sz="2000"/>
                        <a:t>5.</a:t>
                      </a:r>
                    </a:p>
                  </a:txBody>
                  <a:tcPr/>
                </a:tc>
                <a:tc>
                  <a:txBody>
                    <a:bodyPr/>
                    <a:lstStyle/>
                    <a:p>
                      <a:r>
                        <a:rPr lang="en-US" sz="2000"/>
                        <a:t>Questions</a:t>
                      </a:r>
                    </a:p>
                  </a:txBody>
                  <a:tcPr/>
                </a:tc>
                <a:tc>
                  <a:txBody>
                    <a:bodyPr/>
                    <a:lstStyle/>
                    <a:p>
                      <a:endParaRPr lang="en-US" sz="2000"/>
                    </a:p>
                  </a:txBody>
                  <a:tcPr/>
                </a:tc>
                <a:extLst>
                  <a:ext uri="{0D108BD9-81ED-4DB2-BD59-A6C34878D82A}">
                    <a16:rowId xmlns:a16="http://schemas.microsoft.com/office/drawing/2014/main" val="1705809586"/>
                  </a:ext>
                </a:extLst>
              </a:tr>
            </a:tbl>
          </a:graphicData>
        </a:graphic>
      </p:graphicFrame>
      <p:sp>
        <p:nvSpPr>
          <p:cNvPr id="12" name="TextBox 11">
            <a:extLst>
              <a:ext uri="{FF2B5EF4-FFF2-40B4-BE49-F238E27FC236}">
                <a16:creationId xmlns:a16="http://schemas.microsoft.com/office/drawing/2014/main" id="{72A1BCAA-6FAB-E7AD-17E8-406CA4038693}"/>
              </a:ext>
            </a:extLst>
          </p:cNvPr>
          <p:cNvSpPr txBox="1"/>
          <p:nvPr/>
        </p:nvSpPr>
        <p:spPr>
          <a:xfrm>
            <a:off x="1843801" y="6481046"/>
            <a:ext cx="4572000" cy="276999"/>
          </a:xfrm>
          <a:prstGeom prst="rect">
            <a:avLst/>
          </a:prstGeom>
          <a:noFill/>
        </p:spPr>
        <p:txBody>
          <a:bodyPr wrap="square">
            <a:spAutoFit/>
          </a:bodyPr>
          <a:lstStyle/>
          <a:p>
            <a:r>
              <a:rPr lang="en-US" sz="1200"/>
              <a:t>February  2025</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0FF19-6259-4523-B101-0652FA92D4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7">
            <a:extLst>
              <a:ext uri="{FF2B5EF4-FFF2-40B4-BE49-F238E27FC236}">
                <a16:creationId xmlns:a16="http://schemas.microsoft.com/office/drawing/2014/main" id="{174E3F31-2343-A8E4-ECD5-681D35800BC7}"/>
              </a:ext>
              <a:ext uri="{C183D7F6-B498-43B3-948B-1728B52AA6E4}">
                <adec:decorative xmlns:adec="http://schemas.microsoft.com/office/drawing/2017/decorative" val="1"/>
              </a:ext>
            </a:extLst>
          </p:cNvPr>
          <p:cNvSpPr>
            <a:spLocks noGrp="1"/>
          </p:cNvSpPr>
          <p:nvPr>
            <p:ph idx="1"/>
          </p:nvPr>
        </p:nvSpPr>
        <p:spPr>
          <a:xfrm>
            <a:off x="1762200" y="1500617"/>
            <a:ext cx="8667600" cy="4719211"/>
          </a:xfrm>
        </p:spPr>
        <p:txBody>
          <a:bodyPr vert="horz" lIns="91440" tIns="45720" rIns="91440" bIns="45720" rtlCol="0" anchor="t">
            <a:normAutofit/>
          </a:bodyPr>
          <a:lstStyle/>
          <a:p>
            <a:pPr marL="457200" indent="-457200">
              <a:buAutoNum type="arabicPeriod"/>
            </a:pPr>
            <a:endParaRPr lang="en-US" sz="2400">
              <a:cs typeface="Calibri"/>
            </a:endParaRPr>
          </a:p>
          <a:p>
            <a:pPr marL="457200" indent="-457200">
              <a:buAutoNum type="arabicPeriod"/>
            </a:pPr>
            <a:endParaRPr lang="en-US" sz="2400">
              <a:cs typeface="Calibri"/>
            </a:endParaRPr>
          </a:p>
          <a:p>
            <a:pPr marL="457200" indent="-457200">
              <a:buAutoNum type="arabicPeriod"/>
            </a:pPr>
            <a:endParaRPr lang="en-US" sz="2400">
              <a:cs typeface="Calibri"/>
            </a:endParaRPr>
          </a:p>
          <a:p>
            <a:pPr marL="457200" indent="-457200">
              <a:buAutoNum type="arabicPeriod"/>
            </a:pPr>
            <a:endParaRPr lang="en-US" sz="2400">
              <a:cs typeface="Calibri"/>
            </a:endParaRPr>
          </a:p>
          <a:p>
            <a:pPr marL="457200" indent="-457200">
              <a:buAutoNum type="arabicPeriod"/>
            </a:pPr>
            <a:endParaRPr lang="en-US" sz="2400">
              <a:cs typeface="Calibri"/>
            </a:endParaRPr>
          </a:p>
          <a:p>
            <a:pPr marL="0" indent="0">
              <a:buNone/>
            </a:pPr>
            <a:endParaRPr lang="en-US" sz="1600">
              <a:cs typeface="Calibri"/>
            </a:endParaRPr>
          </a:p>
          <a:p>
            <a:pPr marL="857250" lvl="1" indent="-457200"/>
            <a:endParaRPr lang="en-US" sz="1600">
              <a:cs typeface="Calibri"/>
            </a:endParaRPr>
          </a:p>
        </p:txBody>
      </p:sp>
      <p:sp>
        <p:nvSpPr>
          <p:cNvPr id="4" name="TitleTopPlaceholder">
            <a:extLst>
              <a:ext uri="{C183D7F6-B498-43B3-948B-1728B52AA6E4}">
                <adec:decorative xmlns:adec="http://schemas.microsoft.com/office/drawing/2017/decorative" val="1"/>
              </a:ext>
            </a:extLst>
          </p:cNvPr>
          <p:cNvSpPr>
            <a:spLocks noChangeArrowheads="1"/>
          </p:cNvSpPr>
          <p:nvPr/>
        </p:nvSpPr>
        <p:spPr bwMode="auto">
          <a:xfrm>
            <a:off x="3649664" y="6421438"/>
            <a:ext cx="2144133" cy="446845"/>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marL="0" marR="0" lvl="0" indent="0" algn="l" defTabSz="906101"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5" name="TitleTopPlaceholder">
            <a:extLst>
              <a:ext uri="{C183D7F6-B498-43B3-948B-1728B52AA6E4}">
                <adec:decorative xmlns:adec="http://schemas.microsoft.com/office/drawing/2017/decorative" val="1"/>
              </a:ext>
            </a:extLst>
          </p:cNvPr>
          <p:cNvSpPr>
            <a:spLocks noChangeArrowheads="1"/>
          </p:cNvSpPr>
          <p:nvPr/>
        </p:nvSpPr>
        <p:spPr bwMode="auto">
          <a:xfrm>
            <a:off x="5793796" y="6421438"/>
            <a:ext cx="4892676"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7" name="TitleTopPlaceholder">
            <a:extLst>
              <a:ext uri="{C183D7F6-B498-43B3-948B-1728B52AA6E4}">
                <adec:decorative xmlns:adec="http://schemas.microsoft.com/office/drawing/2017/decorative" val="1"/>
              </a:ext>
            </a:extLst>
          </p:cNvPr>
          <p:cNvSpPr>
            <a:spLocks noChangeArrowheads="1"/>
          </p:cNvSpPr>
          <p:nvPr/>
        </p:nvSpPr>
        <p:spPr bwMode="auto">
          <a:xfrm>
            <a:off x="1524001" y="6421438"/>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graphicFrame>
        <p:nvGraphicFramePr>
          <p:cNvPr id="15" name="Object 14">
            <a:extLst>
              <a:ext uri="{FF2B5EF4-FFF2-40B4-BE49-F238E27FC236}">
                <a16:creationId xmlns:a16="http://schemas.microsoft.com/office/drawing/2014/main" id="{D049A1FA-14BB-4C7A-8564-203F76A806FC}"/>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5" name="Object 14">
                        <a:extLst>
                          <a:ext uri="{FF2B5EF4-FFF2-40B4-BE49-F238E27FC236}">
                            <a16:creationId xmlns:a16="http://schemas.microsoft.com/office/drawing/2014/main" id="{D049A1FA-14BB-4C7A-8564-203F76A806FC}"/>
                          </a:ext>
                          <a:ext uri="{C183D7F6-B498-43B3-948B-1728B52AA6E4}">
                            <adec:decorative xmlns:adec="http://schemas.microsoft.com/office/drawing/2017/decorative" val="1"/>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535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BBE5D2-4188-4536-9678-D9BF8E06CDED}"/>
              </a:ext>
            </a:extLst>
          </p:cNvPr>
          <p:cNvSpPr txBox="1">
            <a:spLocks noGrp="1"/>
          </p:cNvSpPr>
          <p:nvPr>
            <p:ph type="title" idx="4294967295"/>
          </p:nvPr>
        </p:nvSpPr>
        <p:spPr>
          <a:xfrm>
            <a:off x="1588460" y="2419564"/>
            <a:ext cx="9067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mj-ea"/>
                <a:cs typeface="+mj-cs"/>
              </a:rPr>
              <a:t>Introduction to MassHealth Members Receiving Continuous Skilled Nursing</a:t>
            </a:r>
          </a:p>
        </p:txBody>
      </p:sp>
      <p:sp>
        <p:nvSpPr>
          <p:cNvPr id="2" name="TextBox 1">
            <a:extLst>
              <a:ext uri="{FF2B5EF4-FFF2-40B4-BE49-F238E27FC236}">
                <a16:creationId xmlns:a16="http://schemas.microsoft.com/office/drawing/2014/main" id="{4D17ECE3-2DC3-E606-C84F-AF3A3C9FDB6A}"/>
              </a:ext>
            </a:extLst>
          </p:cNvPr>
          <p:cNvSpPr txBox="1"/>
          <p:nvPr/>
        </p:nvSpPr>
        <p:spPr>
          <a:xfrm>
            <a:off x="3206750" y="4170362"/>
            <a:ext cx="6083300" cy="923330"/>
          </a:xfrm>
          <a:prstGeom prst="rect">
            <a:avLst/>
          </a:prstGeom>
          <a:noFill/>
        </p:spPr>
        <p:txBody>
          <a:bodyPr wrap="square" rtlCol="0">
            <a:spAutoFit/>
          </a:bodyPr>
          <a:lstStyle/>
          <a:p>
            <a:pPr algn="ctr"/>
            <a:r>
              <a:rPr lang="en-US" sz="1800"/>
              <a:t>Presented by: Abby Newton</a:t>
            </a:r>
          </a:p>
          <a:p>
            <a:pPr algn="ctr"/>
            <a:r>
              <a:rPr lang="en-US" sz="1800"/>
              <a:t>Senior Policy Manager: Home Health, Hospice, Therapies, CSN</a:t>
            </a:r>
          </a:p>
          <a:p>
            <a:pPr algn="ctr"/>
            <a:r>
              <a:rPr lang="en-US" sz="1800"/>
              <a:t>MassHealth Office of Long Term Services and Supports</a:t>
            </a:r>
          </a:p>
        </p:txBody>
      </p:sp>
      <p:sp>
        <p:nvSpPr>
          <p:cNvPr id="7" name="Slide Number Placeholder 11">
            <a:extLst>
              <a:ext uri="{FF2B5EF4-FFF2-40B4-BE49-F238E27FC236}">
                <a16:creationId xmlns:a16="http://schemas.microsoft.com/office/drawing/2014/main" id="{62A2D49D-509C-5AEE-986A-068B04FAA1B9}"/>
              </a:ext>
            </a:extLst>
          </p:cNvPr>
          <p:cNvSpPr txBox="1">
            <a:spLocks/>
          </p:cNvSpPr>
          <p:nvPr/>
        </p:nvSpPr>
        <p:spPr>
          <a:xfrm>
            <a:off x="8134350" y="65087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BCD0FF19-6259-4523-B101-0652FA92D486}" type="slidenum">
              <a:rPr lang="en-US" sz="1200" smtClean="0">
                <a:solidFill>
                  <a:prstClr val="black">
                    <a:tint val="75000"/>
                  </a:prstClr>
                </a:solidFill>
                <a:latin typeface="Calibri"/>
              </a:rPr>
              <a:pPr defTabSz="914400">
                <a:defRPr/>
              </a:pPr>
              <a:t>18</a:t>
            </a:fld>
            <a:endParaRPr lang="en-US" sz="120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0FF19-6259-4523-B101-0652FA92D4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TitleTopPlaceholder">
            <a:extLst>
              <a:ext uri="{FF2B5EF4-FFF2-40B4-BE49-F238E27FC236}">
                <a16:creationId xmlns:a16="http://schemas.microsoft.com/office/drawing/2014/main" id="{FC65F959-6233-4434-814A-4EF1A0B5496D}"/>
              </a:ext>
              <a:ext uri="{C183D7F6-B498-43B3-948B-1728B52AA6E4}">
                <adec:decorative xmlns:adec="http://schemas.microsoft.com/office/drawing/2017/decorative" val="1"/>
              </a:ext>
            </a:extLst>
          </p:cNvPr>
          <p:cNvSpPr>
            <a:spLocks noChangeArrowheads="1"/>
          </p:cNvSpPr>
          <p:nvPr/>
        </p:nvSpPr>
        <p:spPr bwMode="auto">
          <a:xfrm>
            <a:off x="3649664" y="3581400"/>
            <a:ext cx="2065337"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marL="0" marR="0" lvl="0" indent="0" algn="l" defTabSz="906101"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3" name="TitleTopPlaceholder">
            <a:extLst>
              <a:ext uri="{FF2B5EF4-FFF2-40B4-BE49-F238E27FC236}">
                <a16:creationId xmlns:a16="http://schemas.microsoft.com/office/drawing/2014/main" id="{F16807B2-7A0A-4F1F-9389-C461C077A0E9}"/>
              </a:ext>
              <a:ext uri="{C183D7F6-B498-43B3-948B-1728B52AA6E4}">
                <adec:decorative xmlns:adec="http://schemas.microsoft.com/office/drawing/2017/decorative" val="1"/>
              </a:ext>
            </a:extLst>
          </p:cNvPr>
          <p:cNvSpPr>
            <a:spLocks noChangeArrowheads="1"/>
          </p:cNvSpPr>
          <p:nvPr/>
        </p:nvSpPr>
        <p:spPr bwMode="auto">
          <a:xfrm>
            <a:off x="5715000" y="3581400"/>
            <a:ext cx="4953000"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4" name="TitleTopPlaceholder">
            <a:extLst>
              <a:ext uri="{FF2B5EF4-FFF2-40B4-BE49-F238E27FC236}">
                <a16:creationId xmlns:a16="http://schemas.microsoft.com/office/drawing/2014/main" id="{9795A062-254B-4B3D-9027-45EAF23AB40D}"/>
              </a:ext>
              <a:ext uri="{C183D7F6-B498-43B3-948B-1728B52AA6E4}">
                <adec:decorative xmlns:adec="http://schemas.microsoft.com/office/drawing/2017/decorative" val="1"/>
              </a:ext>
            </a:extLst>
          </p:cNvPr>
          <p:cNvSpPr>
            <a:spLocks noChangeArrowheads="1"/>
          </p:cNvSpPr>
          <p:nvPr/>
        </p:nvSpPr>
        <p:spPr bwMode="auto">
          <a:xfrm>
            <a:off x="1524001" y="3581400"/>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Tree>
    <p:extLst>
      <p:ext uri="{BB962C8B-B14F-4D97-AF65-F5344CB8AC3E}">
        <p14:creationId xmlns:p14="http://schemas.microsoft.com/office/powerpoint/2010/main" val="291947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933" y="22377"/>
            <a:ext cx="9520153" cy="1179633"/>
          </a:xfrm>
        </p:spPr>
        <p:txBody>
          <a:bodyPr>
            <a:noAutofit/>
          </a:bodyPr>
          <a:lstStyle/>
          <a:p>
            <a:r>
              <a:rPr lang="en-US" sz="2800" b="1">
                <a:latin typeface="+mn-lt"/>
              </a:rPr>
              <a:t>Introduction to MassHealth Members Receiving Continuous Skilled Nursing (CSN also known as Private Duty Nursing)</a:t>
            </a:r>
          </a:p>
        </p:txBody>
      </p:sp>
      <p:graphicFrame>
        <p:nvGraphicFramePr>
          <p:cNvPr id="14" name="Table 13" descr="Table displayed with four text boxes.   Top left test box says: What is CSN?&#10;MassHealth-covered in-home services for individuals with medical complexities who require greater than 15hrs of skilled nursing interventions per week.  Top Right Text box says: Common Diagnoses&#10;Genetic disorders (21%)&#10;Neurological disorders (14%)&#10;Pulmonary disease (13%)&#10;Cerebral Palsy (13%)&#10;Many members have comorbidities (multiple medical conditions).  Bottom left text box says: Who are the MassHealth Members  receiving CSN?&#10;Approx 1100 people&#10;68% are under the age of 22&#10;On avg, members are authorized approx. 60 hours per week&#10;Reside across the state, with majority living in Middlesex (21%), Worcester (13%) and Essex (12%) counties.  Bottom right text box says:MassHealth Member In-School healthcare needs&#10;Often Require 1:1 nursing and/or 1:1 personal care&#10;Polypharmacy (5 or more medications)&#10;High-tech/Durable Medical Equipment needs (e.g. vent, g-tube/j-tube, mobility devices)&#10;Continuous monitoring, respiratory care, etc&#10;Absent these interventions members may be unable to attend school in-person">
            <a:extLst>
              <a:ext uri="{FF2B5EF4-FFF2-40B4-BE49-F238E27FC236}">
                <a16:creationId xmlns:a16="http://schemas.microsoft.com/office/drawing/2014/main" id="{17E5E059-7317-3DDB-C0F9-FECF5B4CB0E6}"/>
              </a:ext>
            </a:extLst>
          </p:cNvPr>
          <p:cNvGraphicFramePr>
            <a:graphicFrameLocks noGrp="1"/>
          </p:cNvGraphicFramePr>
          <p:nvPr/>
        </p:nvGraphicFramePr>
        <p:xfrm>
          <a:off x="1747157" y="1613773"/>
          <a:ext cx="8697686" cy="4903502"/>
        </p:xfrm>
        <a:graphic>
          <a:graphicData uri="http://schemas.openxmlformats.org/drawingml/2006/table">
            <a:tbl>
              <a:tblPr firstRow="1" bandRow="1">
                <a:tableStyleId>{5940675A-B579-460E-94D1-54222C63F5DA}</a:tableStyleId>
              </a:tblPr>
              <a:tblGrid>
                <a:gridCol w="4348843">
                  <a:extLst>
                    <a:ext uri="{9D8B030D-6E8A-4147-A177-3AD203B41FA5}">
                      <a16:colId xmlns:a16="http://schemas.microsoft.com/office/drawing/2014/main" val="1972557252"/>
                    </a:ext>
                  </a:extLst>
                </a:gridCol>
                <a:gridCol w="4348843">
                  <a:extLst>
                    <a:ext uri="{9D8B030D-6E8A-4147-A177-3AD203B41FA5}">
                      <a16:colId xmlns:a16="http://schemas.microsoft.com/office/drawing/2014/main" val="1134155237"/>
                    </a:ext>
                  </a:extLst>
                </a:gridCol>
              </a:tblGrid>
              <a:tr h="1698356">
                <a:tc>
                  <a:txBody>
                    <a:bodyPr/>
                    <a:lstStyle/>
                    <a:p>
                      <a:r>
                        <a:rPr lang="en-US" sz="2000" u="sng">
                          <a:solidFill>
                            <a:schemeClr val="tx1"/>
                          </a:solidFill>
                        </a:rPr>
                        <a:t>What is CSN?</a:t>
                      </a:r>
                    </a:p>
                    <a:p>
                      <a:r>
                        <a:rPr lang="en-US" sz="1600">
                          <a:solidFill>
                            <a:schemeClr val="tx1"/>
                          </a:solidFill>
                        </a:rPr>
                        <a:t>MassHealth-covered in-home services for individuals with medical complexities who require greater than 15hrs of skilled nursing interventions per week.  </a:t>
                      </a:r>
                    </a:p>
                  </a:txBody>
                  <a:tcPr>
                    <a:solidFill>
                      <a:schemeClr val="accent1">
                        <a:alpha val="5000"/>
                      </a:schemeClr>
                    </a:solidFill>
                  </a:tcPr>
                </a:tc>
                <a:tc>
                  <a:txBody>
                    <a:bodyPr/>
                    <a:lstStyle/>
                    <a:p>
                      <a:r>
                        <a:rPr lang="en-US" sz="2000" u="sng">
                          <a:solidFill>
                            <a:schemeClr val="tx1"/>
                          </a:solidFill>
                        </a:rPr>
                        <a:t>Common Diagnoses</a:t>
                      </a:r>
                    </a:p>
                    <a:p>
                      <a:pPr marL="285750" indent="-285750">
                        <a:buFont typeface="Arial" panose="020B0604020202020204" pitchFamily="34" charset="0"/>
                        <a:buChar char="•"/>
                      </a:pPr>
                      <a:r>
                        <a:rPr lang="en-US" sz="1600">
                          <a:solidFill>
                            <a:schemeClr val="tx1"/>
                          </a:solidFill>
                        </a:rPr>
                        <a:t>Genetic disorders (21%)</a:t>
                      </a:r>
                    </a:p>
                    <a:p>
                      <a:pPr marL="285750" indent="-285750">
                        <a:buFont typeface="Arial" panose="020B0604020202020204" pitchFamily="34" charset="0"/>
                        <a:buChar char="•"/>
                      </a:pPr>
                      <a:r>
                        <a:rPr lang="en-US" sz="1600">
                          <a:solidFill>
                            <a:schemeClr val="tx1"/>
                          </a:solidFill>
                        </a:rPr>
                        <a:t>Neurological disorders (14%)</a:t>
                      </a:r>
                    </a:p>
                    <a:p>
                      <a:pPr marL="285750" indent="-285750">
                        <a:buFont typeface="Arial" panose="020B0604020202020204" pitchFamily="34" charset="0"/>
                        <a:buChar char="•"/>
                      </a:pPr>
                      <a:r>
                        <a:rPr lang="en-US" sz="1600">
                          <a:solidFill>
                            <a:schemeClr val="tx1"/>
                          </a:solidFill>
                        </a:rPr>
                        <a:t>Pulmonary disease (13%)</a:t>
                      </a:r>
                    </a:p>
                    <a:p>
                      <a:pPr marL="285750" indent="-285750">
                        <a:buFont typeface="Arial" panose="020B0604020202020204" pitchFamily="34" charset="0"/>
                        <a:buChar char="•"/>
                      </a:pPr>
                      <a:r>
                        <a:rPr lang="en-US" sz="1600">
                          <a:solidFill>
                            <a:schemeClr val="tx1"/>
                          </a:solidFill>
                        </a:rPr>
                        <a:t>Cerebral Palsy (13%)</a:t>
                      </a:r>
                    </a:p>
                    <a:p>
                      <a:pPr marL="285750" indent="-285750">
                        <a:buFont typeface="Arial" panose="020B0604020202020204" pitchFamily="34" charset="0"/>
                        <a:buChar char="•"/>
                      </a:pPr>
                      <a:r>
                        <a:rPr lang="en-US" sz="1600">
                          <a:solidFill>
                            <a:schemeClr val="tx1"/>
                          </a:solidFill>
                        </a:rPr>
                        <a:t>Many members have comorbidities (multiple medical conditions) </a:t>
                      </a:r>
                    </a:p>
                  </a:txBody>
                  <a:tcPr>
                    <a:solidFill>
                      <a:schemeClr val="accent1">
                        <a:alpha val="25000"/>
                      </a:schemeClr>
                    </a:solidFill>
                  </a:tcPr>
                </a:tc>
                <a:extLst>
                  <a:ext uri="{0D108BD9-81ED-4DB2-BD59-A6C34878D82A}">
                    <a16:rowId xmlns:a16="http://schemas.microsoft.com/office/drawing/2014/main" val="1429964708"/>
                  </a:ext>
                </a:extLst>
              </a:tr>
              <a:tr h="3044222">
                <a:tc>
                  <a:txBody>
                    <a:bodyPr/>
                    <a:lstStyle/>
                    <a:p>
                      <a:r>
                        <a:rPr lang="en-US" sz="2000" u="sng">
                          <a:solidFill>
                            <a:schemeClr val="tx1"/>
                          </a:solidFill>
                        </a:rPr>
                        <a:t>Who are the MassHealth Members  receiving CSN?</a:t>
                      </a:r>
                    </a:p>
                    <a:p>
                      <a:pPr marL="285750" indent="-285750">
                        <a:buFont typeface="Arial" panose="020B0604020202020204" pitchFamily="34" charset="0"/>
                        <a:buChar char="•"/>
                      </a:pPr>
                      <a:r>
                        <a:rPr lang="en-US" sz="1600">
                          <a:solidFill>
                            <a:schemeClr val="tx1"/>
                          </a:solidFill>
                        </a:rPr>
                        <a:t>Approx 1100 people</a:t>
                      </a:r>
                    </a:p>
                    <a:p>
                      <a:pPr marL="285750" indent="-285750">
                        <a:buFont typeface="Arial" panose="020B0604020202020204" pitchFamily="34" charset="0"/>
                        <a:buChar char="•"/>
                      </a:pPr>
                      <a:r>
                        <a:rPr lang="en-US" sz="1600">
                          <a:solidFill>
                            <a:schemeClr val="tx1"/>
                          </a:solidFill>
                        </a:rPr>
                        <a:t>68% are under the age of 22</a:t>
                      </a:r>
                    </a:p>
                    <a:p>
                      <a:pPr marL="285750" indent="-285750">
                        <a:buFont typeface="Arial" panose="020B0604020202020204" pitchFamily="34" charset="0"/>
                        <a:buChar char="•"/>
                      </a:pPr>
                      <a:r>
                        <a:rPr lang="en-US" sz="1600">
                          <a:solidFill>
                            <a:schemeClr val="tx1"/>
                          </a:solidFill>
                        </a:rPr>
                        <a:t>On avg, members are authorized approx. 60 hours per week</a:t>
                      </a:r>
                    </a:p>
                    <a:p>
                      <a:pPr marL="285750" indent="-285750">
                        <a:buFont typeface="Arial" panose="020B0604020202020204" pitchFamily="34" charset="0"/>
                        <a:buChar char="•"/>
                      </a:pPr>
                      <a:r>
                        <a:rPr lang="en-US" sz="1600">
                          <a:solidFill>
                            <a:schemeClr val="tx1"/>
                          </a:solidFill>
                        </a:rPr>
                        <a:t>Reside across the state, with majority living in Middlesex (21%), Worcester (13%) and Essex (12%) counties</a:t>
                      </a:r>
                    </a:p>
                    <a:p>
                      <a:endParaRPr lang="en-US">
                        <a:solidFill>
                          <a:schemeClr val="tx1"/>
                        </a:solidFill>
                      </a:endParaRPr>
                    </a:p>
                  </a:txBody>
                  <a:tcPr>
                    <a:solidFill>
                      <a:schemeClr val="accent1">
                        <a:alpha val="15000"/>
                      </a:schemeClr>
                    </a:solidFill>
                  </a:tcPr>
                </a:tc>
                <a:tc>
                  <a:txBody>
                    <a:bodyPr/>
                    <a:lstStyle/>
                    <a:p>
                      <a:r>
                        <a:rPr lang="en-US" sz="2000" u="sng">
                          <a:solidFill>
                            <a:schemeClr val="tx1"/>
                          </a:solidFill>
                        </a:rPr>
                        <a:t>MassHealth Member In-School healthcare needs</a:t>
                      </a:r>
                    </a:p>
                    <a:p>
                      <a:pPr marL="285750" indent="-285750">
                        <a:buFont typeface="Arial" panose="020B0604020202020204" pitchFamily="34" charset="0"/>
                        <a:buChar char="•"/>
                      </a:pPr>
                      <a:r>
                        <a:rPr lang="en-US" sz="1600">
                          <a:solidFill>
                            <a:schemeClr val="tx1"/>
                          </a:solidFill>
                        </a:rPr>
                        <a:t>Often Require 1:1 nursing and/or</a:t>
                      </a:r>
                      <a:r>
                        <a:rPr lang="en-US" sz="1600" strike="sngStrike">
                          <a:solidFill>
                            <a:schemeClr val="tx1"/>
                          </a:solidFill>
                        </a:rPr>
                        <a:t> </a:t>
                      </a:r>
                      <a:r>
                        <a:rPr lang="en-US" sz="1600">
                          <a:solidFill>
                            <a:schemeClr val="tx1"/>
                          </a:solidFill>
                        </a:rPr>
                        <a:t>1:1 personal care</a:t>
                      </a:r>
                    </a:p>
                    <a:p>
                      <a:pPr marL="285750" indent="-285750">
                        <a:buFont typeface="Arial" panose="020B0604020202020204" pitchFamily="34" charset="0"/>
                        <a:buChar char="•"/>
                      </a:pPr>
                      <a:r>
                        <a:rPr lang="en-US" sz="1600">
                          <a:solidFill>
                            <a:schemeClr val="tx1"/>
                          </a:solidFill>
                        </a:rPr>
                        <a:t>Polypharmacy (5 or more medications)</a:t>
                      </a:r>
                    </a:p>
                    <a:p>
                      <a:pPr marL="285750" indent="-285750">
                        <a:buFont typeface="Arial" panose="020B0604020202020204" pitchFamily="34" charset="0"/>
                        <a:buChar char="•"/>
                      </a:pPr>
                      <a:r>
                        <a:rPr lang="en-US" sz="1600">
                          <a:solidFill>
                            <a:schemeClr val="tx1"/>
                          </a:solidFill>
                        </a:rPr>
                        <a:t>High-tech/Durable Medical Equipment needs (e.g. vent, g-tube/j-tube, mobility devices)</a:t>
                      </a:r>
                    </a:p>
                    <a:p>
                      <a:pPr marL="285750" indent="-285750">
                        <a:buFont typeface="Arial" panose="020B0604020202020204" pitchFamily="34" charset="0"/>
                        <a:buChar char="•"/>
                      </a:pPr>
                      <a:r>
                        <a:rPr lang="en-US" sz="1600" strike="noStrike">
                          <a:solidFill>
                            <a:schemeClr val="tx1"/>
                          </a:solidFill>
                        </a:rPr>
                        <a:t>Continuous monitoring, respiratory care, </a:t>
                      </a:r>
                      <a:r>
                        <a:rPr lang="en-US" sz="1600" strike="noStrike" err="1">
                          <a:solidFill>
                            <a:schemeClr val="tx1"/>
                          </a:solidFill>
                        </a:rPr>
                        <a:t>etc</a:t>
                      </a:r>
                      <a:endParaRPr lang="en-US" sz="1600" strike="sngStrike">
                        <a:solidFill>
                          <a:schemeClr val="tx1"/>
                        </a:solidFill>
                      </a:endParaRPr>
                    </a:p>
                    <a:p>
                      <a:pPr marL="285750" indent="-285750">
                        <a:buFont typeface="Arial" panose="020B0604020202020204" pitchFamily="34" charset="0"/>
                        <a:buChar char="•"/>
                      </a:pPr>
                      <a:r>
                        <a:rPr lang="en-US" sz="1600">
                          <a:solidFill>
                            <a:schemeClr val="tx1"/>
                          </a:solidFill>
                        </a:rPr>
                        <a:t>Absent these interventions members may be unable to attend school in-person</a:t>
                      </a:r>
                    </a:p>
                  </a:txBody>
                  <a:tcPr>
                    <a:solidFill>
                      <a:schemeClr val="accent1">
                        <a:alpha val="35000"/>
                      </a:schemeClr>
                    </a:solidFill>
                  </a:tcPr>
                </a:tc>
                <a:extLst>
                  <a:ext uri="{0D108BD9-81ED-4DB2-BD59-A6C34878D82A}">
                    <a16:rowId xmlns:a16="http://schemas.microsoft.com/office/drawing/2014/main" val="2376526972"/>
                  </a:ext>
                </a:extLst>
              </a:tr>
            </a:tbl>
          </a:graphicData>
        </a:graphic>
      </p:graphicFrame>
      <p:sp>
        <p:nvSpPr>
          <p:cNvPr id="11" name="TextBox 10">
            <a:extLst>
              <a:ext uri="{FF2B5EF4-FFF2-40B4-BE49-F238E27FC236}">
                <a16:creationId xmlns:a16="http://schemas.microsoft.com/office/drawing/2014/main" id="{8E76FD77-4DC7-4D49-94BF-46B76A2D0635}"/>
              </a:ext>
            </a:extLst>
          </p:cNvPr>
          <p:cNvSpPr txBox="1"/>
          <p:nvPr/>
        </p:nvSpPr>
        <p:spPr>
          <a:xfrm>
            <a:off x="1828801" y="6402219"/>
            <a:ext cx="4572000" cy="276999"/>
          </a:xfrm>
          <a:prstGeom prst="rect">
            <a:avLst/>
          </a:prstGeom>
          <a:noFill/>
        </p:spPr>
        <p:txBody>
          <a:bodyPr wrap="square">
            <a:spAutoFit/>
          </a:bodyPr>
          <a:lstStyle/>
          <a:p>
            <a:r>
              <a:rPr lang="en-US" sz="1200"/>
              <a:t>February 2026</a:t>
            </a:r>
          </a:p>
        </p:txBody>
      </p:sp>
      <p:sp>
        <p:nvSpPr>
          <p:cNvPr id="6" name="Slide Number Placeholder 5"/>
          <p:cNvSpPr>
            <a:spLocks noGrp="1"/>
          </p:cNvSpPr>
          <p:nvPr>
            <p:ph type="sldNum" sz="quarter" idx="12"/>
          </p:nvPr>
        </p:nvSpPr>
        <p:spPr/>
        <p:txBody>
          <a:bodyPr/>
          <a:lstStyle/>
          <a:p>
            <a:fld id="{BCD0FF19-6259-4523-B101-0652FA92D486}" type="slidenum">
              <a:rPr lang="en-US" smtClean="0"/>
              <a:pPr/>
              <a:t>19</a:t>
            </a:fld>
            <a:endParaRPr lang="en-US"/>
          </a:p>
        </p:txBody>
      </p:sp>
      <p:sp>
        <p:nvSpPr>
          <p:cNvPr id="4" name="TitleTopPlaceholder">
            <a:extLst>
              <a:ext uri="{C183D7F6-B498-43B3-948B-1728B52AA6E4}">
                <adec:decorative xmlns:adec="http://schemas.microsoft.com/office/drawing/2017/decorative" val="1"/>
              </a:ext>
            </a:extLst>
          </p:cNvPr>
          <p:cNvSpPr>
            <a:spLocks noChangeArrowheads="1"/>
          </p:cNvSpPr>
          <p:nvPr/>
        </p:nvSpPr>
        <p:spPr bwMode="auto">
          <a:xfrm>
            <a:off x="3614098" y="990600"/>
            <a:ext cx="2144133"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defTabSz="906101" fontAlgn="base">
              <a:spcBef>
                <a:spcPct val="0"/>
              </a:spcBef>
              <a:spcAft>
                <a:spcPct val="0"/>
              </a:spcAft>
              <a:defRPr/>
            </a:pPr>
            <a:endParaRPr lang="en-US" sz="1600">
              <a:solidFill>
                <a:srgbClr val="000000"/>
              </a:solidFill>
            </a:endParaRPr>
          </a:p>
        </p:txBody>
      </p:sp>
      <p:sp>
        <p:nvSpPr>
          <p:cNvPr id="5" name="TitleTopPlaceholder">
            <a:extLst>
              <a:ext uri="{C183D7F6-B498-43B3-948B-1728B52AA6E4}">
                <adec:decorative xmlns:adec="http://schemas.microsoft.com/office/drawing/2017/decorative" val="1"/>
              </a:ext>
            </a:extLst>
          </p:cNvPr>
          <p:cNvSpPr>
            <a:spLocks noChangeArrowheads="1"/>
          </p:cNvSpPr>
          <p:nvPr/>
        </p:nvSpPr>
        <p:spPr bwMode="auto">
          <a:xfrm>
            <a:off x="5758231" y="990600"/>
            <a:ext cx="4892676"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defTabSz="903539" fontAlgn="base">
              <a:spcBef>
                <a:spcPct val="0"/>
              </a:spcBef>
              <a:spcAft>
                <a:spcPct val="0"/>
              </a:spcAft>
            </a:pPr>
            <a:endParaRPr lang="en-US" sz="1600">
              <a:solidFill>
                <a:srgbClr val="000000"/>
              </a:solidFill>
              <a:cs typeface="Arial" charset="0"/>
            </a:endParaRPr>
          </a:p>
        </p:txBody>
      </p:sp>
      <p:sp>
        <p:nvSpPr>
          <p:cNvPr id="7" name="TitleTopPlaceholder">
            <a:extLst>
              <a:ext uri="{C183D7F6-B498-43B3-948B-1728B52AA6E4}">
                <adec:decorative xmlns:adec="http://schemas.microsoft.com/office/drawing/2017/decorative" val="1"/>
              </a:ext>
            </a:extLst>
          </p:cNvPr>
          <p:cNvSpPr>
            <a:spLocks noChangeArrowheads="1"/>
          </p:cNvSpPr>
          <p:nvPr/>
        </p:nvSpPr>
        <p:spPr bwMode="auto">
          <a:xfrm>
            <a:off x="1497672" y="990600"/>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defTabSz="903539" fontAlgn="base">
              <a:spcBef>
                <a:spcPct val="0"/>
              </a:spcBef>
              <a:spcAft>
                <a:spcPct val="0"/>
              </a:spcAft>
            </a:pPr>
            <a:endParaRPr lang="en-US" sz="1600">
              <a:solidFill>
                <a:srgbClr val="000000"/>
              </a:solidFill>
              <a:cs typeface="Arial" charset="0"/>
            </a:endParaRPr>
          </a:p>
        </p:txBody>
      </p:sp>
    </p:spTree>
    <p:extLst>
      <p:ext uri="{BB962C8B-B14F-4D97-AF65-F5344CB8AC3E}">
        <p14:creationId xmlns:p14="http://schemas.microsoft.com/office/powerpoint/2010/main" val="39712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C05A-BB5E-FD97-6FFF-868FAFEE7047}"/>
              </a:ext>
            </a:extLst>
          </p:cNvPr>
          <p:cNvSpPr>
            <a:spLocks noGrp="1"/>
          </p:cNvSpPr>
          <p:nvPr>
            <p:ph type="title"/>
          </p:nvPr>
        </p:nvSpPr>
        <p:spPr/>
        <p:txBody>
          <a:bodyPr/>
          <a:lstStyle/>
          <a:p>
            <a:r>
              <a:rPr lang="en-US">
                <a:latin typeface="Arial"/>
                <a:cs typeface="Arial"/>
              </a:rPr>
              <a:t>Agenda</a:t>
            </a:r>
          </a:p>
        </p:txBody>
      </p:sp>
      <p:sp>
        <p:nvSpPr>
          <p:cNvPr id="3" name="Content Placeholder 2">
            <a:extLst>
              <a:ext uri="{FF2B5EF4-FFF2-40B4-BE49-F238E27FC236}">
                <a16:creationId xmlns:a16="http://schemas.microsoft.com/office/drawing/2014/main" id="{E420044D-E518-28A7-E711-CBD82A7DC94B}"/>
              </a:ext>
            </a:extLst>
          </p:cNvPr>
          <p:cNvSpPr>
            <a:spLocks noGrp="1"/>
          </p:cNvSpPr>
          <p:nvPr>
            <p:ph idx="1"/>
          </p:nvPr>
        </p:nvSpPr>
        <p:spPr/>
        <p:txBody>
          <a:bodyPr vert="horz" lIns="91440" tIns="45720" rIns="91440" bIns="45720" rtlCol="0" anchor="t">
            <a:normAutofit/>
          </a:bodyPr>
          <a:lstStyle/>
          <a:p>
            <a:r>
              <a:rPr lang="en-US" dirty="0">
                <a:latin typeface="Arial"/>
                <a:cs typeface="Arial"/>
              </a:rPr>
              <a:t>Special Education Updates and Key Special Education Policy Topics</a:t>
            </a:r>
            <a:endParaRPr lang="en-US" dirty="0"/>
          </a:p>
          <a:p>
            <a:r>
              <a:rPr lang="en-US" dirty="0">
                <a:latin typeface="Arial"/>
                <a:cs typeface="Arial"/>
              </a:rPr>
              <a:t>Licensed Practical Nurses (LPN), In-School 1:1 Nursing Services for Students with Medical Complexities, and School Based Medicaid Program (SBMP)</a:t>
            </a:r>
          </a:p>
          <a:p>
            <a:r>
              <a:rPr lang="en-US" dirty="0">
                <a:latin typeface="Arial"/>
                <a:cs typeface="Arial"/>
              </a:rPr>
              <a:t>Professional Development and Technical Assistance</a:t>
            </a:r>
          </a:p>
          <a:p>
            <a:r>
              <a:rPr lang="en-US" dirty="0">
                <a:latin typeface="Arial"/>
                <a:cs typeface="Arial"/>
              </a:rPr>
              <a:t>IDEA Fiscal</a:t>
            </a:r>
          </a:p>
          <a:p>
            <a:endParaRPr lang="en-US" dirty="0">
              <a:latin typeface="Arial"/>
              <a:cs typeface="Arial"/>
            </a:endParaRPr>
          </a:p>
        </p:txBody>
      </p:sp>
      <p:sp>
        <p:nvSpPr>
          <p:cNvPr id="4" name="Slide Number Placeholder 3">
            <a:extLst>
              <a:ext uri="{FF2B5EF4-FFF2-40B4-BE49-F238E27FC236}">
                <a16:creationId xmlns:a16="http://schemas.microsoft.com/office/drawing/2014/main" id="{022757E5-066E-93CC-7805-3BF5E3284120}"/>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219832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2DB00-0666-9073-FA24-B48981276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14202-BF5B-4628-89E2-B79B497E7F0D}"/>
              </a:ext>
            </a:extLst>
          </p:cNvPr>
          <p:cNvSpPr>
            <a:spLocks noGrp="1"/>
          </p:cNvSpPr>
          <p:nvPr>
            <p:ph type="title"/>
          </p:nvPr>
        </p:nvSpPr>
        <p:spPr>
          <a:xfrm>
            <a:off x="1909894" y="51684"/>
            <a:ext cx="8655577" cy="1143000"/>
          </a:xfrm>
        </p:spPr>
        <p:txBody>
          <a:bodyPr>
            <a:normAutofit/>
          </a:bodyPr>
          <a:lstStyle/>
          <a:p>
            <a:r>
              <a:rPr lang="en-US" sz="2800" b="1">
                <a:latin typeface="+mn-lt"/>
              </a:rPr>
              <a:t>MassHealth’s Core Purpose for Organizing This Presentation</a:t>
            </a:r>
          </a:p>
        </p:txBody>
      </p:sp>
      <p:sp>
        <p:nvSpPr>
          <p:cNvPr id="3" name="TextBox 2">
            <a:extLst>
              <a:ext uri="{FF2B5EF4-FFF2-40B4-BE49-F238E27FC236}">
                <a16:creationId xmlns:a16="http://schemas.microsoft.com/office/drawing/2014/main" id="{95411A54-C1D3-AF6B-4C72-84CCF4D13BE8}"/>
              </a:ext>
            </a:extLst>
          </p:cNvPr>
          <p:cNvSpPr txBox="1"/>
          <p:nvPr/>
        </p:nvSpPr>
        <p:spPr>
          <a:xfrm>
            <a:off x="2111830" y="1502688"/>
            <a:ext cx="7927521"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a:t>MassHealth understands some school districts struggle to staff a member/student’s 1:1 nursing </a:t>
            </a:r>
          </a:p>
          <a:p>
            <a:pPr marL="285750" indent="-285750">
              <a:buFont typeface="Arial" panose="020B0604020202020204" pitchFamily="34" charset="0"/>
              <a:buChar char="•"/>
            </a:pPr>
            <a:r>
              <a:rPr lang="en-US" sz="1800"/>
              <a:t>Due to the absence of 1:1 care, </a:t>
            </a:r>
            <a:r>
              <a:rPr lang="en-US" sz="1800" err="1"/>
              <a:t>MassHeath</a:t>
            </a:r>
            <a:r>
              <a:rPr lang="en-US" sz="1800"/>
              <a:t> has heard reports that members/students have </a:t>
            </a:r>
          </a:p>
          <a:p>
            <a:pPr marL="742950" lvl="1" indent="-285750">
              <a:buFont typeface="Arial" panose="020B0604020202020204" pitchFamily="34" charset="0"/>
              <a:buChar char="•"/>
            </a:pPr>
            <a:r>
              <a:rPr lang="en-US" sz="1800"/>
              <a:t>Missed in-person school days, or</a:t>
            </a:r>
          </a:p>
          <a:p>
            <a:pPr marL="742950" lvl="1" indent="-285750">
              <a:buFont typeface="Arial" panose="020B0604020202020204" pitchFamily="34" charset="0"/>
              <a:buChar char="•"/>
            </a:pPr>
            <a:r>
              <a:rPr lang="en-US" sz="1800"/>
              <a:t>Have had to use at-home MassHealth authorized services to ensure school attendance.</a:t>
            </a:r>
          </a:p>
          <a:p>
            <a:pPr marL="1200150" lvl="2" indent="-285750">
              <a:buFont typeface="Arial" panose="020B0604020202020204" pitchFamily="34" charset="0"/>
              <a:buChar char="•"/>
            </a:pPr>
            <a:r>
              <a:rPr lang="en-US" sz="1800"/>
              <a:t>While MassHealth understands some families prefer to use their MassHealth authorized services in school, generally this is not a recommended approach as members/students will overall receive less hours of care.</a:t>
            </a:r>
          </a:p>
          <a:p>
            <a:pPr marL="285750" indent="-285750">
              <a:buFont typeface="Arial" panose="020B0604020202020204" pitchFamily="34" charset="0"/>
              <a:buChar char="•"/>
            </a:pPr>
            <a:r>
              <a:rPr lang="en-US" sz="1800"/>
              <a:t>To assist with the issue, the team would like to inform school districts how they may use LPNs to provide 1:1 nursing care for complex-care students</a:t>
            </a:r>
          </a:p>
          <a:p>
            <a:pPr marL="742950" lvl="1" indent="-285750">
              <a:buFont typeface="Arial" panose="020B0604020202020204" pitchFamily="34" charset="0"/>
              <a:buChar char="•"/>
            </a:pPr>
            <a:r>
              <a:rPr lang="en-US" sz="1800"/>
              <a:t>We understand a few school districts do use LPNs to support complex-care students,</a:t>
            </a:r>
          </a:p>
          <a:p>
            <a:pPr marL="742950" lvl="1" indent="-285750">
              <a:buFont typeface="Arial" panose="020B0604020202020204" pitchFamily="34" charset="0"/>
              <a:buChar char="•"/>
            </a:pPr>
            <a:r>
              <a:rPr lang="en-US" sz="1800"/>
              <a:t>While other school districts may require further information on how to use LPNs.</a:t>
            </a:r>
          </a:p>
          <a:p>
            <a:pPr marL="285750" indent="-285750">
              <a:buFont typeface="Arial" panose="020B0604020202020204" pitchFamily="34" charset="0"/>
              <a:buChar char="•"/>
            </a:pPr>
            <a:endParaRPr lang="en-US" sz="1800"/>
          </a:p>
          <a:p>
            <a:pPr marL="742950" lvl="1" indent="-285750">
              <a:buFont typeface="Arial" panose="020B0604020202020204" pitchFamily="34" charset="0"/>
              <a:buChar char="•"/>
            </a:pPr>
            <a:endParaRPr lang="en-US" sz="1800"/>
          </a:p>
        </p:txBody>
      </p:sp>
      <p:sp>
        <p:nvSpPr>
          <p:cNvPr id="11" name="TextBox 10">
            <a:extLst>
              <a:ext uri="{FF2B5EF4-FFF2-40B4-BE49-F238E27FC236}">
                <a16:creationId xmlns:a16="http://schemas.microsoft.com/office/drawing/2014/main" id="{25610509-8F17-33CB-6584-DADF82CE8BC6}"/>
              </a:ext>
            </a:extLst>
          </p:cNvPr>
          <p:cNvSpPr txBox="1"/>
          <p:nvPr/>
        </p:nvSpPr>
        <p:spPr>
          <a:xfrm>
            <a:off x="1828801" y="6402219"/>
            <a:ext cx="4572000" cy="276999"/>
          </a:xfrm>
          <a:prstGeom prst="rect">
            <a:avLst/>
          </a:prstGeom>
          <a:noFill/>
        </p:spPr>
        <p:txBody>
          <a:bodyPr wrap="square">
            <a:spAutoFit/>
          </a:bodyPr>
          <a:lstStyle/>
          <a:p>
            <a:r>
              <a:rPr lang="en-US" sz="1200"/>
              <a:t>February 2026</a:t>
            </a:r>
          </a:p>
        </p:txBody>
      </p:sp>
      <p:sp>
        <p:nvSpPr>
          <p:cNvPr id="6" name="Slide Number Placeholder 5">
            <a:extLst>
              <a:ext uri="{FF2B5EF4-FFF2-40B4-BE49-F238E27FC236}">
                <a16:creationId xmlns:a16="http://schemas.microsoft.com/office/drawing/2014/main" id="{2E61F349-F878-F171-3CCD-A17CBCCC6210}"/>
              </a:ext>
            </a:extLst>
          </p:cNvPr>
          <p:cNvSpPr>
            <a:spLocks noGrp="1"/>
          </p:cNvSpPr>
          <p:nvPr>
            <p:ph type="sldNum" sz="quarter" idx="12"/>
          </p:nvPr>
        </p:nvSpPr>
        <p:spPr/>
        <p:txBody>
          <a:bodyPr/>
          <a:lstStyle/>
          <a:p>
            <a:fld id="{BCD0FF19-6259-4523-B101-0652FA92D486}" type="slidenum">
              <a:rPr lang="en-US" smtClean="0"/>
              <a:pPr/>
              <a:t>20</a:t>
            </a:fld>
            <a:endParaRPr lang="en-US"/>
          </a:p>
        </p:txBody>
      </p:sp>
      <p:sp>
        <p:nvSpPr>
          <p:cNvPr id="4" name="TitleTopPlaceholder">
            <a:extLst>
              <a:ext uri="{FF2B5EF4-FFF2-40B4-BE49-F238E27FC236}">
                <a16:creationId xmlns:a16="http://schemas.microsoft.com/office/drawing/2014/main" id="{364E20F2-26EB-3FAF-F991-98FF1662C47F}"/>
              </a:ext>
              <a:ext uri="{C183D7F6-B498-43B3-948B-1728B52AA6E4}">
                <adec:decorative xmlns:adec="http://schemas.microsoft.com/office/drawing/2017/decorative" val="1"/>
              </a:ext>
            </a:extLst>
          </p:cNvPr>
          <p:cNvSpPr>
            <a:spLocks noChangeArrowheads="1"/>
          </p:cNvSpPr>
          <p:nvPr/>
        </p:nvSpPr>
        <p:spPr bwMode="auto">
          <a:xfrm>
            <a:off x="3614098" y="990600"/>
            <a:ext cx="2144133"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defTabSz="906101" fontAlgn="base">
              <a:spcBef>
                <a:spcPct val="0"/>
              </a:spcBef>
              <a:spcAft>
                <a:spcPct val="0"/>
              </a:spcAft>
              <a:defRPr/>
            </a:pPr>
            <a:endParaRPr lang="en-US" sz="1600">
              <a:solidFill>
                <a:srgbClr val="000000"/>
              </a:solidFill>
            </a:endParaRPr>
          </a:p>
        </p:txBody>
      </p:sp>
      <p:sp>
        <p:nvSpPr>
          <p:cNvPr id="5" name="TitleTopPlaceholder">
            <a:extLst>
              <a:ext uri="{FF2B5EF4-FFF2-40B4-BE49-F238E27FC236}">
                <a16:creationId xmlns:a16="http://schemas.microsoft.com/office/drawing/2014/main" id="{C4E22DA7-BB19-7F4A-DACA-3D054B92796B}"/>
              </a:ext>
              <a:ext uri="{C183D7F6-B498-43B3-948B-1728B52AA6E4}">
                <adec:decorative xmlns:adec="http://schemas.microsoft.com/office/drawing/2017/decorative" val="1"/>
              </a:ext>
            </a:extLst>
          </p:cNvPr>
          <p:cNvSpPr>
            <a:spLocks noChangeArrowheads="1"/>
          </p:cNvSpPr>
          <p:nvPr/>
        </p:nvSpPr>
        <p:spPr bwMode="auto">
          <a:xfrm>
            <a:off x="5758231" y="990600"/>
            <a:ext cx="4892676"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defTabSz="903539" fontAlgn="base">
              <a:spcBef>
                <a:spcPct val="0"/>
              </a:spcBef>
              <a:spcAft>
                <a:spcPct val="0"/>
              </a:spcAft>
            </a:pPr>
            <a:endParaRPr lang="en-US" sz="1600">
              <a:solidFill>
                <a:srgbClr val="000000"/>
              </a:solidFill>
              <a:cs typeface="Arial" charset="0"/>
            </a:endParaRPr>
          </a:p>
        </p:txBody>
      </p:sp>
      <p:sp>
        <p:nvSpPr>
          <p:cNvPr id="7" name="TitleTopPlaceholder">
            <a:extLst>
              <a:ext uri="{FF2B5EF4-FFF2-40B4-BE49-F238E27FC236}">
                <a16:creationId xmlns:a16="http://schemas.microsoft.com/office/drawing/2014/main" id="{E644E9FA-11B1-95A4-F181-BCB7E1B17FA9}"/>
              </a:ext>
              <a:ext uri="{C183D7F6-B498-43B3-948B-1728B52AA6E4}">
                <adec:decorative xmlns:adec="http://schemas.microsoft.com/office/drawing/2017/decorative" val="1"/>
              </a:ext>
            </a:extLst>
          </p:cNvPr>
          <p:cNvSpPr>
            <a:spLocks noChangeArrowheads="1"/>
          </p:cNvSpPr>
          <p:nvPr/>
        </p:nvSpPr>
        <p:spPr bwMode="auto">
          <a:xfrm>
            <a:off x="1497672" y="990600"/>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defTabSz="903539" fontAlgn="base">
              <a:spcBef>
                <a:spcPct val="0"/>
              </a:spcBef>
              <a:spcAft>
                <a:spcPct val="0"/>
              </a:spcAft>
            </a:pPr>
            <a:endParaRPr lang="en-US" sz="1600">
              <a:solidFill>
                <a:srgbClr val="000000"/>
              </a:solidFill>
              <a:cs typeface="Arial" charset="0"/>
            </a:endParaRPr>
          </a:p>
        </p:txBody>
      </p:sp>
    </p:spTree>
    <p:extLst>
      <p:ext uri="{BB962C8B-B14F-4D97-AF65-F5344CB8AC3E}">
        <p14:creationId xmlns:p14="http://schemas.microsoft.com/office/powerpoint/2010/main" val="772750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53930-42F7-B678-4078-6428A0F9157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930E474-9762-4E92-66AC-BA6D80580A28}"/>
              </a:ext>
            </a:extLst>
          </p:cNvPr>
          <p:cNvSpPr txBox="1">
            <a:spLocks noGrp="1"/>
          </p:cNvSpPr>
          <p:nvPr>
            <p:ph type="title" idx="4294967295"/>
          </p:nvPr>
        </p:nvSpPr>
        <p:spPr>
          <a:xfrm>
            <a:off x="1588460" y="2419564"/>
            <a:ext cx="9067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mj-ea"/>
                <a:cs typeface="+mj-cs"/>
              </a:rPr>
              <a:t>Review LPN Scope of Practice</a:t>
            </a:r>
          </a:p>
        </p:txBody>
      </p:sp>
      <p:sp>
        <p:nvSpPr>
          <p:cNvPr id="2" name="TextBox 1">
            <a:extLst>
              <a:ext uri="{FF2B5EF4-FFF2-40B4-BE49-F238E27FC236}">
                <a16:creationId xmlns:a16="http://schemas.microsoft.com/office/drawing/2014/main" id="{B636E7D7-BAA6-3A81-2392-3B90D044C4B9}"/>
              </a:ext>
            </a:extLst>
          </p:cNvPr>
          <p:cNvSpPr txBox="1"/>
          <p:nvPr/>
        </p:nvSpPr>
        <p:spPr>
          <a:xfrm>
            <a:off x="3206750" y="4170362"/>
            <a:ext cx="6083300" cy="923330"/>
          </a:xfrm>
          <a:prstGeom prst="rect">
            <a:avLst/>
          </a:prstGeom>
          <a:noFill/>
        </p:spPr>
        <p:txBody>
          <a:bodyPr wrap="square" rtlCol="0">
            <a:spAutoFit/>
          </a:bodyPr>
          <a:lstStyle/>
          <a:p>
            <a:pPr algn="ctr"/>
            <a:r>
              <a:rPr lang="en-US" sz="1800"/>
              <a:t>Presented by: Jay Prosser DNP, RN</a:t>
            </a:r>
          </a:p>
          <a:p>
            <a:pPr algn="ctr"/>
            <a:r>
              <a:rPr lang="en-US" sz="1800"/>
              <a:t>Executive Director</a:t>
            </a:r>
          </a:p>
          <a:p>
            <a:pPr algn="ctr"/>
            <a:r>
              <a:rPr lang="en-US" sz="1800"/>
              <a:t>Massachusetts Nursing Council on Workforce Sustainability</a:t>
            </a:r>
          </a:p>
        </p:txBody>
      </p:sp>
      <p:sp>
        <p:nvSpPr>
          <p:cNvPr id="7" name="Slide Number Placeholder 11">
            <a:extLst>
              <a:ext uri="{FF2B5EF4-FFF2-40B4-BE49-F238E27FC236}">
                <a16:creationId xmlns:a16="http://schemas.microsoft.com/office/drawing/2014/main" id="{FFFFD86E-99F3-528B-9224-1D84AE3D20A3}"/>
              </a:ext>
            </a:extLst>
          </p:cNvPr>
          <p:cNvSpPr txBox="1">
            <a:spLocks/>
          </p:cNvSpPr>
          <p:nvPr/>
        </p:nvSpPr>
        <p:spPr>
          <a:xfrm>
            <a:off x="8134350" y="65087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BCD0FF19-6259-4523-B101-0652FA92D486}" type="slidenum">
              <a:rPr lang="en-US" sz="1200" smtClean="0">
                <a:solidFill>
                  <a:prstClr val="black">
                    <a:tint val="75000"/>
                  </a:prstClr>
                </a:solidFill>
                <a:latin typeface="Calibri"/>
              </a:rPr>
              <a:pPr defTabSz="914400">
                <a:defRPr/>
              </a:pPr>
              <a:t>21</a:t>
            </a:fld>
            <a:endParaRPr lang="en-US" sz="1200">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66EDF9BC-1600-98FC-0698-73CE49AB7D6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0FF19-6259-4523-B101-0652FA92D4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TitleTopPlaceholder">
            <a:extLst>
              <a:ext uri="{FF2B5EF4-FFF2-40B4-BE49-F238E27FC236}">
                <a16:creationId xmlns:a16="http://schemas.microsoft.com/office/drawing/2014/main" id="{5D133E10-B4EA-375A-396D-C596C5D1E896}"/>
              </a:ext>
              <a:ext uri="{C183D7F6-B498-43B3-948B-1728B52AA6E4}">
                <adec:decorative xmlns:adec="http://schemas.microsoft.com/office/drawing/2017/decorative" val="1"/>
              </a:ext>
            </a:extLst>
          </p:cNvPr>
          <p:cNvSpPr>
            <a:spLocks noChangeArrowheads="1"/>
          </p:cNvSpPr>
          <p:nvPr/>
        </p:nvSpPr>
        <p:spPr bwMode="auto">
          <a:xfrm>
            <a:off x="3649664" y="3581400"/>
            <a:ext cx="2065337"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marL="0" marR="0" lvl="0" indent="0" algn="l" defTabSz="906101"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3" name="TitleTopPlaceholder">
            <a:extLst>
              <a:ext uri="{FF2B5EF4-FFF2-40B4-BE49-F238E27FC236}">
                <a16:creationId xmlns:a16="http://schemas.microsoft.com/office/drawing/2014/main" id="{9F707CB3-D534-02AF-E014-1340C3077076}"/>
              </a:ext>
              <a:ext uri="{C183D7F6-B498-43B3-948B-1728B52AA6E4}">
                <adec:decorative xmlns:adec="http://schemas.microsoft.com/office/drawing/2017/decorative" val="1"/>
              </a:ext>
            </a:extLst>
          </p:cNvPr>
          <p:cNvSpPr>
            <a:spLocks noChangeArrowheads="1"/>
          </p:cNvSpPr>
          <p:nvPr/>
        </p:nvSpPr>
        <p:spPr bwMode="auto">
          <a:xfrm>
            <a:off x="5715000" y="3581400"/>
            <a:ext cx="4953000"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4" name="TitleTopPlaceholder">
            <a:extLst>
              <a:ext uri="{FF2B5EF4-FFF2-40B4-BE49-F238E27FC236}">
                <a16:creationId xmlns:a16="http://schemas.microsoft.com/office/drawing/2014/main" id="{0DB699DB-9C86-3DAD-FFDD-6818955DDA15}"/>
              </a:ext>
              <a:ext uri="{C183D7F6-B498-43B3-948B-1728B52AA6E4}">
                <adec:decorative xmlns:adec="http://schemas.microsoft.com/office/drawing/2017/decorative" val="1"/>
              </a:ext>
            </a:extLst>
          </p:cNvPr>
          <p:cNvSpPr>
            <a:spLocks noChangeArrowheads="1"/>
          </p:cNvSpPr>
          <p:nvPr/>
        </p:nvSpPr>
        <p:spPr bwMode="auto">
          <a:xfrm>
            <a:off x="1524001" y="3581400"/>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Tree>
    <p:extLst>
      <p:ext uri="{BB962C8B-B14F-4D97-AF65-F5344CB8AC3E}">
        <p14:creationId xmlns:p14="http://schemas.microsoft.com/office/powerpoint/2010/main" val="389047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25520-E826-070C-27F0-7055B30AA2B1}"/>
            </a:ext>
          </a:extLst>
        </p:cNvPr>
        <p:cNvGrpSpPr/>
        <p:nvPr/>
      </p:nvGrpSpPr>
      <p:grpSpPr>
        <a:xfrm>
          <a:off x="0" y="0"/>
          <a:ext cx="0" cy="0"/>
          <a:chOff x="0" y="0"/>
          <a:chExt cx="0" cy="0"/>
        </a:xfrm>
      </p:grpSpPr>
      <p:sp>
        <p:nvSpPr>
          <p:cNvPr id="4" name="TitleTopPlaceholder">
            <a:extLst>
              <a:ext uri="{FF2B5EF4-FFF2-40B4-BE49-F238E27FC236}">
                <a16:creationId xmlns:a16="http://schemas.microsoft.com/office/drawing/2014/main" id="{4C2C8746-857E-9EEA-B1FF-73985D28051D}"/>
              </a:ext>
              <a:ext uri="{C183D7F6-B498-43B3-948B-1728B52AA6E4}">
                <adec:decorative xmlns:adec="http://schemas.microsoft.com/office/drawing/2017/decorative" val="1"/>
              </a:ext>
            </a:extLst>
          </p:cNvPr>
          <p:cNvSpPr>
            <a:spLocks noChangeArrowheads="1"/>
          </p:cNvSpPr>
          <p:nvPr/>
        </p:nvSpPr>
        <p:spPr bwMode="auto">
          <a:xfrm>
            <a:off x="3614098" y="990600"/>
            <a:ext cx="2144133"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defTabSz="906101" fontAlgn="base">
              <a:spcBef>
                <a:spcPct val="0"/>
              </a:spcBef>
              <a:spcAft>
                <a:spcPct val="0"/>
              </a:spcAft>
              <a:defRPr/>
            </a:pPr>
            <a:endParaRPr lang="en-US" sz="1600">
              <a:solidFill>
                <a:srgbClr val="000000"/>
              </a:solidFill>
            </a:endParaRPr>
          </a:p>
        </p:txBody>
      </p:sp>
      <p:sp>
        <p:nvSpPr>
          <p:cNvPr id="2" name="Title 1">
            <a:extLst>
              <a:ext uri="{FF2B5EF4-FFF2-40B4-BE49-F238E27FC236}">
                <a16:creationId xmlns:a16="http://schemas.microsoft.com/office/drawing/2014/main" id="{AC8756E3-6725-5E9C-E3E7-40753D6C506F}"/>
              </a:ext>
            </a:extLst>
          </p:cNvPr>
          <p:cNvSpPr>
            <a:spLocks noGrp="1"/>
          </p:cNvSpPr>
          <p:nvPr>
            <p:ph type="title"/>
          </p:nvPr>
        </p:nvSpPr>
        <p:spPr>
          <a:xfrm>
            <a:off x="1909894" y="51684"/>
            <a:ext cx="8655577" cy="1143000"/>
          </a:xfrm>
        </p:spPr>
        <p:txBody>
          <a:bodyPr>
            <a:normAutofit/>
          </a:bodyPr>
          <a:lstStyle/>
          <a:p>
            <a:r>
              <a:rPr lang="en-US" sz="2800" b="1" dirty="0">
                <a:latin typeface="+mn-lt"/>
              </a:rPr>
              <a:t>Review LPN Scope of Practice    </a:t>
            </a:r>
          </a:p>
        </p:txBody>
      </p:sp>
      <p:pic>
        <p:nvPicPr>
          <p:cNvPr id="8" name="Picture 7" descr="A table is displayed with the title Understanding Licensed Practical Nurse (LPN) Scope of Practice.  The table has two columns.  THe first column is for the Area/Scope, and the second column is for how it is related to the LPN practice.&#10;&#10;The first Area/Scope is Key points for LPN Practice: LPNs may perform nursing activities for which they have recieved educationa nd training and have been deemed competent.  An organization's policy and procedure are essential in determinign what is acceptable for the LPN to perform.  Full regualtion for LPN scope of practice may be found at 244 CMR 3.00.&#10;The next area/scope is Need for supervision: LPNs function independently on their own license.  They are responsible and accountable for their actions, judgments and competencies.   The next area/scope listed is Delegation: LPNs may delegate to unlicensed personnel.  Nurse Advisory Ruling provided.  TItle is THe Licensed Practical Nurse in the Charge or Supervisor Nurse Role (formerly Licensed Practical Nurse Charge Nurses/Nurse Supervisors).  The next area/scope is Positions LPN can fill: Including but not limited to--staff nurse (acute, sub-acute, physician's office, clinic, etc.); CHarge nurse; Management (assignments, schedules, evaluations, etc.); working in school setting.  The next are/scope is Where can an LPN work?: THere are no restrictions to the areas of practice in which an LPN can work.  The last area/scope is Common LPN Functions: Including but not limited to: Manage, direct, and supervise safe and effective nursing care, including the delegation of selected activities to unlicensed assistive personnel; participate in the development, implementation, evaluation, and modification of the plans of nursing care for individuals nd families; perform basic nursign assessments and participate in patient teaching; administer immunizations, IV infusions, medications, and blood transfusions; other nursing functions for which the LPN has recieved appropriate training and for which the organization's policies and procedures permit (ex: starting IVs, performing EKGs, etc.).  Scope of practice decsion making tool link provided.">
            <a:extLst>
              <a:ext uri="{FF2B5EF4-FFF2-40B4-BE49-F238E27FC236}">
                <a16:creationId xmlns:a16="http://schemas.microsoft.com/office/drawing/2014/main" id="{0D399F9C-3CE4-B635-5526-91DB4DF317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4341" y="874451"/>
            <a:ext cx="8416460" cy="5614513"/>
          </a:xfrm>
          <a:prstGeom prst="rect">
            <a:avLst/>
          </a:prstGeom>
        </p:spPr>
      </p:pic>
      <p:sp>
        <p:nvSpPr>
          <p:cNvPr id="11" name="TextBox 10">
            <a:extLst>
              <a:ext uri="{FF2B5EF4-FFF2-40B4-BE49-F238E27FC236}">
                <a16:creationId xmlns:a16="http://schemas.microsoft.com/office/drawing/2014/main" id="{C145831F-09EC-D68A-2D8D-F3CB74A2DEFC}"/>
              </a:ext>
            </a:extLst>
          </p:cNvPr>
          <p:cNvSpPr txBox="1"/>
          <p:nvPr/>
        </p:nvSpPr>
        <p:spPr>
          <a:xfrm>
            <a:off x="1828801" y="6402219"/>
            <a:ext cx="4572000" cy="276999"/>
          </a:xfrm>
          <a:prstGeom prst="rect">
            <a:avLst/>
          </a:prstGeom>
          <a:noFill/>
        </p:spPr>
        <p:txBody>
          <a:bodyPr wrap="square">
            <a:spAutoFit/>
          </a:bodyPr>
          <a:lstStyle/>
          <a:p>
            <a:r>
              <a:rPr lang="en-US" sz="1200"/>
              <a:t>February 2026</a:t>
            </a:r>
          </a:p>
        </p:txBody>
      </p:sp>
      <p:sp>
        <p:nvSpPr>
          <p:cNvPr id="6" name="Slide Number Placeholder 5">
            <a:extLst>
              <a:ext uri="{FF2B5EF4-FFF2-40B4-BE49-F238E27FC236}">
                <a16:creationId xmlns:a16="http://schemas.microsoft.com/office/drawing/2014/main" id="{55C91EC7-2479-FC3D-A88E-BE3222F4596F}"/>
              </a:ext>
            </a:extLst>
          </p:cNvPr>
          <p:cNvSpPr>
            <a:spLocks noGrp="1"/>
          </p:cNvSpPr>
          <p:nvPr>
            <p:ph type="sldNum" sz="quarter" idx="12"/>
          </p:nvPr>
        </p:nvSpPr>
        <p:spPr/>
        <p:txBody>
          <a:bodyPr/>
          <a:lstStyle/>
          <a:p>
            <a:fld id="{BCD0FF19-6259-4523-B101-0652FA92D486}" type="slidenum">
              <a:rPr lang="en-US" smtClean="0"/>
              <a:pPr/>
              <a:t>22</a:t>
            </a:fld>
            <a:endParaRPr lang="en-US"/>
          </a:p>
        </p:txBody>
      </p:sp>
    </p:spTree>
    <p:extLst>
      <p:ext uri="{BB962C8B-B14F-4D97-AF65-F5344CB8AC3E}">
        <p14:creationId xmlns:p14="http://schemas.microsoft.com/office/powerpoint/2010/main" val="1485065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E7EB2-3A01-91C9-59FB-6BEE82CB2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BBE28-6445-0446-3570-99A04DA01C02}"/>
              </a:ext>
            </a:extLst>
          </p:cNvPr>
          <p:cNvSpPr>
            <a:spLocks noGrp="1"/>
          </p:cNvSpPr>
          <p:nvPr>
            <p:ph type="title"/>
          </p:nvPr>
        </p:nvSpPr>
        <p:spPr>
          <a:xfrm>
            <a:off x="1909894" y="51684"/>
            <a:ext cx="8655577" cy="1143000"/>
          </a:xfrm>
        </p:spPr>
        <p:txBody>
          <a:bodyPr>
            <a:normAutofit/>
          </a:bodyPr>
          <a:lstStyle/>
          <a:p>
            <a:r>
              <a:rPr lang="en-US" sz="2800" b="1">
                <a:latin typeface="+mn-lt"/>
              </a:rPr>
              <a:t>Review LPN Scope of Practice Continued</a:t>
            </a:r>
          </a:p>
        </p:txBody>
      </p:sp>
      <p:pic>
        <p:nvPicPr>
          <p:cNvPr id="14" name="Picture 13" descr="Chart of scope of practice for LPNs, including prohibitions and links to advisories">
            <a:extLst>
              <a:ext uri="{FF2B5EF4-FFF2-40B4-BE49-F238E27FC236}">
                <a16:creationId xmlns:a16="http://schemas.microsoft.com/office/drawing/2014/main" id="{9E724649-AF5C-DA22-819C-487D062A30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9893" y="914532"/>
            <a:ext cx="8515350" cy="5544262"/>
          </a:xfrm>
          <a:prstGeom prst="rect">
            <a:avLst/>
          </a:prstGeom>
        </p:spPr>
      </p:pic>
      <p:sp>
        <p:nvSpPr>
          <p:cNvPr id="11" name="TextBox 10">
            <a:extLst>
              <a:ext uri="{FF2B5EF4-FFF2-40B4-BE49-F238E27FC236}">
                <a16:creationId xmlns:a16="http://schemas.microsoft.com/office/drawing/2014/main" id="{A3840F51-157D-0CB0-249C-05D8C8164B19}"/>
              </a:ext>
            </a:extLst>
          </p:cNvPr>
          <p:cNvSpPr txBox="1"/>
          <p:nvPr/>
        </p:nvSpPr>
        <p:spPr>
          <a:xfrm>
            <a:off x="1828801" y="6402219"/>
            <a:ext cx="4572000" cy="276999"/>
          </a:xfrm>
          <a:prstGeom prst="rect">
            <a:avLst/>
          </a:prstGeom>
          <a:noFill/>
        </p:spPr>
        <p:txBody>
          <a:bodyPr wrap="square">
            <a:spAutoFit/>
          </a:bodyPr>
          <a:lstStyle/>
          <a:p>
            <a:r>
              <a:rPr lang="en-US" sz="1200"/>
              <a:t>February 2026</a:t>
            </a:r>
          </a:p>
        </p:txBody>
      </p:sp>
      <p:sp>
        <p:nvSpPr>
          <p:cNvPr id="6" name="Slide Number Placeholder 5">
            <a:extLst>
              <a:ext uri="{FF2B5EF4-FFF2-40B4-BE49-F238E27FC236}">
                <a16:creationId xmlns:a16="http://schemas.microsoft.com/office/drawing/2014/main" id="{57B5DDD5-F564-9409-06EB-E2B1A192E12E}"/>
              </a:ext>
            </a:extLst>
          </p:cNvPr>
          <p:cNvSpPr>
            <a:spLocks noGrp="1"/>
          </p:cNvSpPr>
          <p:nvPr>
            <p:ph type="sldNum" sz="quarter" idx="12"/>
          </p:nvPr>
        </p:nvSpPr>
        <p:spPr/>
        <p:txBody>
          <a:bodyPr/>
          <a:lstStyle/>
          <a:p>
            <a:fld id="{BCD0FF19-6259-4523-B101-0652FA92D486}" type="slidenum">
              <a:rPr lang="en-US" smtClean="0"/>
              <a:pPr/>
              <a:t>23</a:t>
            </a:fld>
            <a:endParaRPr lang="en-US"/>
          </a:p>
        </p:txBody>
      </p:sp>
    </p:spTree>
    <p:extLst>
      <p:ext uri="{BB962C8B-B14F-4D97-AF65-F5344CB8AC3E}">
        <p14:creationId xmlns:p14="http://schemas.microsoft.com/office/powerpoint/2010/main" val="3661672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E8665-1890-E197-C9BF-78B59EC307AD}"/>
            </a:ext>
          </a:extLst>
        </p:cNvPr>
        <p:cNvGrpSpPr/>
        <p:nvPr/>
      </p:nvGrpSpPr>
      <p:grpSpPr>
        <a:xfrm>
          <a:off x="0" y="0"/>
          <a:ext cx="0" cy="0"/>
          <a:chOff x="0" y="0"/>
          <a:chExt cx="0" cy="0"/>
        </a:xfrm>
      </p:grpSpPr>
      <p:sp>
        <p:nvSpPr>
          <p:cNvPr id="4" name="TitleTopPlaceholder">
            <a:extLst>
              <a:ext uri="{FF2B5EF4-FFF2-40B4-BE49-F238E27FC236}">
                <a16:creationId xmlns:a16="http://schemas.microsoft.com/office/drawing/2014/main" id="{47CF1435-3C28-1B21-E6CA-E8014DBAD66E}"/>
              </a:ext>
              <a:ext uri="{C183D7F6-B498-43B3-948B-1728B52AA6E4}">
                <adec:decorative xmlns:adec="http://schemas.microsoft.com/office/drawing/2017/decorative" val="1"/>
              </a:ext>
            </a:extLst>
          </p:cNvPr>
          <p:cNvSpPr>
            <a:spLocks noChangeArrowheads="1"/>
          </p:cNvSpPr>
          <p:nvPr/>
        </p:nvSpPr>
        <p:spPr bwMode="auto">
          <a:xfrm>
            <a:off x="3614098" y="990600"/>
            <a:ext cx="2144133"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defTabSz="906101" fontAlgn="base">
              <a:spcBef>
                <a:spcPct val="0"/>
              </a:spcBef>
              <a:spcAft>
                <a:spcPct val="0"/>
              </a:spcAft>
              <a:defRPr/>
            </a:pPr>
            <a:endParaRPr lang="en-US" sz="1600">
              <a:solidFill>
                <a:srgbClr val="000000"/>
              </a:solidFill>
            </a:endParaRPr>
          </a:p>
        </p:txBody>
      </p:sp>
      <p:sp>
        <p:nvSpPr>
          <p:cNvPr id="2" name="Title 1">
            <a:extLst>
              <a:ext uri="{FF2B5EF4-FFF2-40B4-BE49-F238E27FC236}">
                <a16:creationId xmlns:a16="http://schemas.microsoft.com/office/drawing/2014/main" id="{37B90B97-65DE-9F1E-3AE6-1F4A0A607AC9}"/>
              </a:ext>
            </a:extLst>
          </p:cNvPr>
          <p:cNvSpPr>
            <a:spLocks noGrp="1"/>
          </p:cNvSpPr>
          <p:nvPr>
            <p:ph type="title"/>
          </p:nvPr>
        </p:nvSpPr>
        <p:spPr>
          <a:xfrm>
            <a:off x="1873115" y="-49916"/>
            <a:ext cx="8655577" cy="1143000"/>
          </a:xfrm>
        </p:spPr>
        <p:txBody>
          <a:bodyPr>
            <a:normAutofit/>
          </a:bodyPr>
          <a:lstStyle/>
          <a:p>
            <a:r>
              <a:rPr lang="en-US" sz="2800" b="1" dirty="0">
                <a:latin typeface="+mn-lt"/>
              </a:rPr>
              <a:t>Review LPN Scope of Practice Continued  </a:t>
            </a:r>
          </a:p>
        </p:txBody>
      </p:sp>
      <p:pic>
        <p:nvPicPr>
          <p:cNvPr id="8" name="Picture 7" descr="Subtitle for this slide is The Board of Registration in Nursing's Decision-Making Guidelines for Licensed Practical Nurse (LPN) Scope of Practice in Massachusetts.  Text: To evaluate a certain nursing practice of activity as within the scope of practice for an LPN, RN, or APRN, you should answer the following: Describe the practice or activity to be performed.  Is this practice Specifically permitted or prohibited in any existing statute or regulation?  Table:  If this practice is permitted, or you are unsure, continue and answer the questions: 1. Does the basic educational prepartion of the nruse provide the necessary knowledge base and skills to engage in the practice or perform the activity.  If Yes, the activity may be within the scope of practice of the RN or LPN.  If No, documentation of additional educational prepartion, training and experience for the RN or LPN may be required, or it may be an act within the scope of practice of a nurse authorized to practice in an advanced role. 2. Is the act or practice consistent with the scope of practice based on one of the following factors?  If yes, continue on.  In no, it is not within the nurse's scope.  3. Does the nurse have docuemnted evidence of knowledge and competence, including continued competence, to perform the activity or engage in the practice? If yes, continue on.  If no, it is not within the nurse's scope of practice.  4. Is this practice within an accepted standard of care which would be provided by a reasonable and prudent nurse with similar education and experience?  If yes, continue on.  If no, it is not within the nurse's scope of practice.  5. Does the nurse have the ability/resources to respond to complications in such a way that patient safety and quality of care are assured?  If yes, continue on.  If no, it is not within the nurse's scope of practice and may place both the patient and nurse at risk.  6. Is the nurse prepared to accept the consequences of performing the activity or engaging in the practice? If yes, the nurse may perform the activity, based on a valid order when required, and in accordance with established policies, procedures, and standards of care.  If no, it is not within the nurse's scope of practice.  Link to the Scope of Practice Decision Guidelines provided.">
            <a:extLst>
              <a:ext uri="{FF2B5EF4-FFF2-40B4-BE49-F238E27FC236}">
                <a16:creationId xmlns:a16="http://schemas.microsoft.com/office/drawing/2014/main" id="{7EFEDA74-FA34-71DE-8C09-C461F2B33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3115" y="750950"/>
            <a:ext cx="8017565" cy="5970527"/>
          </a:xfrm>
          <a:prstGeom prst="rect">
            <a:avLst/>
          </a:prstGeom>
        </p:spPr>
      </p:pic>
      <p:sp>
        <p:nvSpPr>
          <p:cNvPr id="11" name="TextBox 10">
            <a:extLst>
              <a:ext uri="{FF2B5EF4-FFF2-40B4-BE49-F238E27FC236}">
                <a16:creationId xmlns:a16="http://schemas.microsoft.com/office/drawing/2014/main" id="{5071C3E6-1CFE-9C12-C8CB-EA25B818D005}"/>
              </a:ext>
            </a:extLst>
          </p:cNvPr>
          <p:cNvSpPr txBox="1"/>
          <p:nvPr/>
        </p:nvSpPr>
        <p:spPr>
          <a:xfrm>
            <a:off x="1828801" y="6402219"/>
            <a:ext cx="4572000" cy="276999"/>
          </a:xfrm>
          <a:prstGeom prst="rect">
            <a:avLst/>
          </a:prstGeom>
          <a:noFill/>
        </p:spPr>
        <p:txBody>
          <a:bodyPr wrap="square">
            <a:spAutoFit/>
          </a:bodyPr>
          <a:lstStyle/>
          <a:p>
            <a:r>
              <a:rPr lang="en-US" sz="1200"/>
              <a:t>February 2026</a:t>
            </a:r>
          </a:p>
        </p:txBody>
      </p:sp>
      <p:sp>
        <p:nvSpPr>
          <p:cNvPr id="6" name="Slide Number Placeholder 5">
            <a:extLst>
              <a:ext uri="{FF2B5EF4-FFF2-40B4-BE49-F238E27FC236}">
                <a16:creationId xmlns:a16="http://schemas.microsoft.com/office/drawing/2014/main" id="{80603EF0-FCFD-AB9A-BC5D-106FFB036547}"/>
              </a:ext>
            </a:extLst>
          </p:cNvPr>
          <p:cNvSpPr>
            <a:spLocks noGrp="1"/>
          </p:cNvSpPr>
          <p:nvPr>
            <p:ph type="sldNum" sz="quarter" idx="12"/>
          </p:nvPr>
        </p:nvSpPr>
        <p:spPr/>
        <p:txBody>
          <a:bodyPr/>
          <a:lstStyle/>
          <a:p>
            <a:fld id="{BCD0FF19-6259-4523-B101-0652FA92D486}" type="slidenum">
              <a:rPr lang="en-US" smtClean="0"/>
              <a:pPr/>
              <a:t>24</a:t>
            </a:fld>
            <a:endParaRPr lang="en-US"/>
          </a:p>
        </p:txBody>
      </p:sp>
    </p:spTree>
    <p:extLst>
      <p:ext uri="{BB962C8B-B14F-4D97-AF65-F5344CB8AC3E}">
        <p14:creationId xmlns:p14="http://schemas.microsoft.com/office/powerpoint/2010/main" val="4288718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9A1C9-048C-9747-E466-13C3A59B63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6DC58-261A-913A-E0C6-886C6C5C3FB5}"/>
              </a:ext>
            </a:extLst>
          </p:cNvPr>
          <p:cNvSpPr>
            <a:spLocks noGrp="1"/>
          </p:cNvSpPr>
          <p:nvPr>
            <p:ph type="title"/>
          </p:nvPr>
        </p:nvSpPr>
        <p:spPr>
          <a:xfrm>
            <a:off x="1768212" y="136524"/>
            <a:ext cx="8655577" cy="1143000"/>
          </a:xfrm>
        </p:spPr>
        <p:txBody>
          <a:bodyPr>
            <a:normAutofit/>
          </a:bodyPr>
          <a:lstStyle/>
          <a:p>
            <a:r>
              <a:rPr lang="en-US" sz="2800" b="1">
                <a:latin typeface="+mn-lt"/>
              </a:rPr>
              <a:t>Key Aspect of LPNs Practicing in School Settings</a:t>
            </a:r>
          </a:p>
        </p:txBody>
      </p:sp>
      <p:sp>
        <p:nvSpPr>
          <p:cNvPr id="11" name="TextBox 10">
            <a:extLst>
              <a:ext uri="{FF2B5EF4-FFF2-40B4-BE49-F238E27FC236}">
                <a16:creationId xmlns:a16="http://schemas.microsoft.com/office/drawing/2014/main" id="{AAF0E94F-98FB-AE31-94FD-F95DADF09872}"/>
              </a:ext>
            </a:extLst>
          </p:cNvPr>
          <p:cNvSpPr txBox="1"/>
          <p:nvPr/>
        </p:nvSpPr>
        <p:spPr>
          <a:xfrm>
            <a:off x="1828801" y="6402219"/>
            <a:ext cx="4572000" cy="276999"/>
          </a:xfrm>
          <a:prstGeom prst="rect">
            <a:avLst/>
          </a:prstGeom>
          <a:noFill/>
        </p:spPr>
        <p:txBody>
          <a:bodyPr wrap="square">
            <a:spAutoFit/>
          </a:bodyPr>
          <a:lstStyle/>
          <a:p>
            <a:r>
              <a:rPr lang="en-US" sz="1200"/>
              <a:t>February 2026</a:t>
            </a:r>
          </a:p>
        </p:txBody>
      </p:sp>
      <p:sp>
        <p:nvSpPr>
          <p:cNvPr id="6" name="Slide Number Placeholder 5">
            <a:extLst>
              <a:ext uri="{FF2B5EF4-FFF2-40B4-BE49-F238E27FC236}">
                <a16:creationId xmlns:a16="http://schemas.microsoft.com/office/drawing/2014/main" id="{9E294644-CB6C-258E-4EC6-82CBD07DDA17}"/>
              </a:ext>
            </a:extLst>
          </p:cNvPr>
          <p:cNvSpPr>
            <a:spLocks noGrp="1"/>
          </p:cNvSpPr>
          <p:nvPr>
            <p:ph type="sldNum" sz="quarter" idx="12"/>
          </p:nvPr>
        </p:nvSpPr>
        <p:spPr/>
        <p:txBody>
          <a:bodyPr/>
          <a:lstStyle/>
          <a:p>
            <a:fld id="{BCD0FF19-6259-4523-B101-0652FA92D486}" type="slidenum">
              <a:rPr lang="en-US" smtClean="0"/>
              <a:pPr/>
              <a:t>25</a:t>
            </a:fld>
            <a:endParaRPr lang="en-US"/>
          </a:p>
        </p:txBody>
      </p:sp>
      <p:sp>
        <p:nvSpPr>
          <p:cNvPr id="5" name="Title 1">
            <a:extLst>
              <a:ext uri="{FF2B5EF4-FFF2-40B4-BE49-F238E27FC236}">
                <a16:creationId xmlns:a16="http://schemas.microsoft.com/office/drawing/2014/main" id="{F6F8288B-D673-29ED-2D60-688D95EBFC11}"/>
              </a:ext>
            </a:extLst>
          </p:cNvPr>
          <p:cNvSpPr txBox="1">
            <a:spLocks/>
          </p:cNvSpPr>
          <p:nvPr/>
        </p:nvSpPr>
        <p:spPr>
          <a:xfrm>
            <a:off x="1867364" y="1094522"/>
            <a:ext cx="8655577" cy="3472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a:latin typeface="Calibri"/>
              <a:ea typeface="Calibri"/>
              <a:cs typeface="Calibri"/>
            </a:endParaRPr>
          </a:p>
          <a:p>
            <a:pPr marL="457200" indent="-457200">
              <a:buFont typeface="Arial"/>
              <a:buChar char="•"/>
            </a:pPr>
            <a:r>
              <a:rPr lang="en-US" sz="2000">
                <a:latin typeface="Calibri"/>
                <a:ea typeface="Calibri"/>
                <a:cs typeface="Calibri"/>
              </a:rPr>
              <a:t>LPNs may not delegate the administration of medications</a:t>
            </a:r>
          </a:p>
          <a:p>
            <a:endParaRPr lang="en-US" sz="2000">
              <a:latin typeface="Calibri"/>
              <a:ea typeface="Calibri"/>
              <a:cs typeface="Calibri"/>
            </a:endParaRPr>
          </a:p>
          <a:p>
            <a:pPr marL="457200" indent="-457200">
              <a:buFont typeface="Arial"/>
              <a:buChar char="•"/>
            </a:pPr>
            <a:r>
              <a:rPr lang="en-US" sz="2000">
                <a:latin typeface="Calibri"/>
                <a:ea typeface="Calibri"/>
                <a:cs typeface="Calibri"/>
              </a:rPr>
              <a:t>Only RNs can delegate medication administration to unlicensed staff</a:t>
            </a:r>
          </a:p>
          <a:p>
            <a:endParaRPr lang="en-US" sz="2000">
              <a:latin typeface="Calibri"/>
              <a:ea typeface="Calibri"/>
              <a:cs typeface="Calibri"/>
            </a:endParaRPr>
          </a:p>
          <a:p>
            <a:pPr marL="457200" indent="-457200">
              <a:buFont typeface="Arial"/>
              <a:buChar char="•"/>
            </a:pPr>
            <a:r>
              <a:rPr lang="en-US" sz="2000">
                <a:latin typeface="Calibri"/>
                <a:ea typeface="Calibri"/>
                <a:cs typeface="Calibri"/>
              </a:rPr>
              <a:t>Reference: </a:t>
            </a:r>
            <a:r>
              <a:rPr lang="en-US" sz="2000">
                <a:highlight>
                  <a:srgbClr val="FFFFFF"/>
                </a:highlight>
                <a:latin typeface="Calibri"/>
                <a:ea typeface="Calibri"/>
                <a:cs typeface="Calibri"/>
              </a:rPr>
              <a:t> </a:t>
            </a:r>
            <a:r>
              <a:rPr lang="en-US" sz="2000" u="sng">
                <a:solidFill>
                  <a:srgbClr val="0000FF"/>
                </a:solidFill>
                <a:highlight>
                  <a:srgbClr val="FFFFFF"/>
                </a:highlight>
                <a:latin typeface="Calibri"/>
                <a:ea typeface="Calibri"/>
                <a:cs typeface="Calibri"/>
                <a:hlinkClick r:id="rId2"/>
              </a:rPr>
              <a:t>105 CMR 210</a:t>
            </a:r>
            <a:endParaRPr lang="en-US" sz="2000" b="1">
              <a:latin typeface="Calibri"/>
              <a:ea typeface="Calibri"/>
              <a:cs typeface="Calibri"/>
            </a:endParaRPr>
          </a:p>
        </p:txBody>
      </p:sp>
      <p:sp>
        <p:nvSpPr>
          <p:cNvPr id="8" name="TitleTopPlaceholder">
            <a:extLst>
              <a:ext uri="{FF2B5EF4-FFF2-40B4-BE49-F238E27FC236}">
                <a16:creationId xmlns:a16="http://schemas.microsoft.com/office/drawing/2014/main" id="{A26CA827-9754-9080-B8B8-F97F04879148}"/>
              </a:ext>
              <a:ext uri="{C183D7F6-B498-43B3-948B-1728B52AA6E4}">
                <adec:decorative xmlns:adec="http://schemas.microsoft.com/office/drawing/2017/decorative" val="1"/>
              </a:ext>
            </a:extLst>
          </p:cNvPr>
          <p:cNvSpPr>
            <a:spLocks noChangeArrowheads="1"/>
          </p:cNvSpPr>
          <p:nvPr/>
        </p:nvSpPr>
        <p:spPr bwMode="auto">
          <a:xfrm>
            <a:off x="3649664" y="1281023"/>
            <a:ext cx="2065337"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marL="0" marR="0" lvl="0" indent="0" algn="l" defTabSz="906101"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0" name="TitleTopPlaceholder">
            <a:extLst>
              <a:ext uri="{FF2B5EF4-FFF2-40B4-BE49-F238E27FC236}">
                <a16:creationId xmlns:a16="http://schemas.microsoft.com/office/drawing/2014/main" id="{7B8D6F1E-AF3D-CB2A-9BBD-719CF4102203}"/>
              </a:ext>
              <a:ext uri="{C183D7F6-B498-43B3-948B-1728B52AA6E4}">
                <adec:decorative xmlns:adec="http://schemas.microsoft.com/office/drawing/2017/decorative" val="1"/>
              </a:ext>
            </a:extLst>
          </p:cNvPr>
          <p:cNvSpPr>
            <a:spLocks noChangeArrowheads="1"/>
          </p:cNvSpPr>
          <p:nvPr/>
        </p:nvSpPr>
        <p:spPr bwMode="auto">
          <a:xfrm>
            <a:off x="5715000" y="1281023"/>
            <a:ext cx="4953000"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3" name="TitleTopPlaceholder">
            <a:extLst>
              <a:ext uri="{FF2B5EF4-FFF2-40B4-BE49-F238E27FC236}">
                <a16:creationId xmlns:a16="http://schemas.microsoft.com/office/drawing/2014/main" id="{711D930F-E76C-56C8-5A0F-227936A7E0B4}"/>
              </a:ext>
              <a:ext uri="{C183D7F6-B498-43B3-948B-1728B52AA6E4}">
                <adec:decorative xmlns:adec="http://schemas.microsoft.com/office/drawing/2017/decorative" val="1"/>
              </a:ext>
            </a:extLst>
          </p:cNvPr>
          <p:cNvSpPr>
            <a:spLocks noChangeArrowheads="1"/>
          </p:cNvSpPr>
          <p:nvPr/>
        </p:nvSpPr>
        <p:spPr bwMode="auto">
          <a:xfrm>
            <a:off x="1524001" y="1281023"/>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Tree>
    <p:extLst>
      <p:ext uri="{BB962C8B-B14F-4D97-AF65-F5344CB8AC3E}">
        <p14:creationId xmlns:p14="http://schemas.microsoft.com/office/powerpoint/2010/main" val="230559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3BFF6-FC05-2A27-D1A3-DC26B3BC004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1295FDA-0CB3-4004-DFB3-28FE06957563}"/>
              </a:ext>
            </a:extLst>
          </p:cNvPr>
          <p:cNvSpPr txBox="1">
            <a:spLocks noGrp="1"/>
          </p:cNvSpPr>
          <p:nvPr>
            <p:ph type="title" idx="4294967295"/>
          </p:nvPr>
        </p:nvSpPr>
        <p:spPr>
          <a:xfrm>
            <a:off x="1588460" y="2419564"/>
            <a:ext cx="9067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mj-ea"/>
                <a:cs typeface="+mj-cs"/>
              </a:rPr>
              <a:t>How Schools May Work with LPNs and Agencies</a:t>
            </a:r>
            <a:endParaRPr kumimoji="0" lang="en-US" sz="3200" b="0" i="0" u="none" strike="noStrike" kern="1200" cap="none" spc="0" normalizeH="0" baseline="0" noProof="0">
              <a:ln>
                <a:noFill/>
              </a:ln>
              <a:solidFill>
                <a:prstClr val="black"/>
              </a:solidFill>
              <a:effectLst/>
              <a:uLnTx/>
              <a:uFillTx/>
              <a:latin typeface="Calibri"/>
              <a:ea typeface="Calibri"/>
              <a:cs typeface="Calibri"/>
            </a:endParaRPr>
          </a:p>
        </p:txBody>
      </p:sp>
      <p:sp>
        <p:nvSpPr>
          <p:cNvPr id="2" name="TextBox 1">
            <a:extLst>
              <a:ext uri="{FF2B5EF4-FFF2-40B4-BE49-F238E27FC236}">
                <a16:creationId xmlns:a16="http://schemas.microsoft.com/office/drawing/2014/main" id="{D62FDC7B-32D8-874B-E0B8-062FF9BF691F}"/>
              </a:ext>
            </a:extLst>
          </p:cNvPr>
          <p:cNvSpPr txBox="1"/>
          <p:nvPr/>
        </p:nvSpPr>
        <p:spPr>
          <a:xfrm>
            <a:off x="3206750" y="4170362"/>
            <a:ext cx="6083300" cy="923330"/>
          </a:xfrm>
          <a:prstGeom prst="rect">
            <a:avLst/>
          </a:prstGeom>
          <a:noFill/>
        </p:spPr>
        <p:txBody>
          <a:bodyPr wrap="square" rtlCol="0">
            <a:spAutoFit/>
          </a:bodyPr>
          <a:lstStyle/>
          <a:p>
            <a:pPr algn="ctr"/>
            <a:r>
              <a:rPr lang="en-US" sz="1800"/>
              <a:t>Presented by: Karen Robitaille, MBA MSN, RN, NCSN</a:t>
            </a:r>
          </a:p>
          <a:p>
            <a:pPr algn="ctr"/>
            <a:r>
              <a:rPr lang="en-US" sz="1800"/>
              <a:t>Director, School Health Services</a:t>
            </a:r>
          </a:p>
          <a:p>
            <a:pPr algn="ctr"/>
            <a:r>
              <a:rPr lang="en-US" sz="1800"/>
              <a:t>MA Department of Public Health</a:t>
            </a:r>
          </a:p>
        </p:txBody>
      </p:sp>
      <p:sp>
        <p:nvSpPr>
          <p:cNvPr id="7" name="Slide Number Placeholder 11">
            <a:extLst>
              <a:ext uri="{FF2B5EF4-FFF2-40B4-BE49-F238E27FC236}">
                <a16:creationId xmlns:a16="http://schemas.microsoft.com/office/drawing/2014/main" id="{03B9941C-33DF-9A65-76BB-17039A2A3B4E}"/>
              </a:ext>
            </a:extLst>
          </p:cNvPr>
          <p:cNvSpPr txBox="1">
            <a:spLocks/>
          </p:cNvSpPr>
          <p:nvPr/>
        </p:nvSpPr>
        <p:spPr>
          <a:xfrm>
            <a:off x="8134350" y="65087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BCD0FF19-6259-4523-B101-0652FA92D486}" type="slidenum">
              <a:rPr lang="en-US" sz="1200" smtClean="0">
                <a:solidFill>
                  <a:prstClr val="black">
                    <a:tint val="75000"/>
                  </a:prstClr>
                </a:solidFill>
                <a:latin typeface="Calibri"/>
              </a:rPr>
              <a:pPr defTabSz="914400">
                <a:defRPr/>
              </a:pPr>
              <a:t>26</a:t>
            </a:fld>
            <a:endParaRPr lang="en-US" sz="1200">
              <a:solidFill>
                <a:prstClr val="black">
                  <a:tint val="75000"/>
                </a:prstClr>
              </a:solidFill>
              <a:latin typeface="Calibri"/>
            </a:endParaRPr>
          </a:p>
        </p:txBody>
      </p:sp>
      <p:sp>
        <p:nvSpPr>
          <p:cNvPr id="12" name="TitleTopPlaceholder">
            <a:extLst>
              <a:ext uri="{FF2B5EF4-FFF2-40B4-BE49-F238E27FC236}">
                <a16:creationId xmlns:a16="http://schemas.microsoft.com/office/drawing/2014/main" id="{AF2CF07E-B794-81F5-39BF-5DDBD4223D61}"/>
              </a:ext>
              <a:ext uri="{C183D7F6-B498-43B3-948B-1728B52AA6E4}">
                <adec:decorative xmlns:adec="http://schemas.microsoft.com/office/drawing/2017/decorative" val="1"/>
              </a:ext>
            </a:extLst>
          </p:cNvPr>
          <p:cNvSpPr>
            <a:spLocks noChangeArrowheads="1"/>
          </p:cNvSpPr>
          <p:nvPr/>
        </p:nvSpPr>
        <p:spPr bwMode="auto">
          <a:xfrm>
            <a:off x="3649664" y="3581400"/>
            <a:ext cx="2065337"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marL="0" marR="0" lvl="0" indent="0" algn="l" defTabSz="906101"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3" name="TitleTopPlaceholder">
            <a:extLst>
              <a:ext uri="{FF2B5EF4-FFF2-40B4-BE49-F238E27FC236}">
                <a16:creationId xmlns:a16="http://schemas.microsoft.com/office/drawing/2014/main" id="{2CAD5F51-9A3F-5820-E9F0-066EEEBDF4CE}"/>
              </a:ext>
              <a:ext uri="{C183D7F6-B498-43B3-948B-1728B52AA6E4}">
                <adec:decorative xmlns:adec="http://schemas.microsoft.com/office/drawing/2017/decorative" val="1"/>
              </a:ext>
            </a:extLst>
          </p:cNvPr>
          <p:cNvSpPr>
            <a:spLocks noChangeArrowheads="1"/>
          </p:cNvSpPr>
          <p:nvPr/>
        </p:nvSpPr>
        <p:spPr bwMode="auto">
          <a:xfrm>
            <a:off x="5715000" y="3581400"/>
            <a:ext cx="4953000"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4" name="TitleTopPlaceholder">
            <a:extLst>
              <a:ext uri="{FF2B5EF4-FFF2-40B4-BE49-F238E27FC236}">
                <a16:creationId xmlns:a16="http://schemas.microsoft.com/office/drawing/2014/main" id="{70280139-10DE-685A-273F-9D99DF63D294}"/>
              </a:ext>
              <a:ext uri="{C183D7F6-B498-43B3-948B-1728B52AA6E4}">
                <adec:decorative xmlns:adec="http://schemas.microsoft.com/office/drawing/2017/decorative" val="1"/>
              </a:ext>
            </a:extLst>
          </p:cNvPr>
          <p:cNvSpPr>
            <a:spLocks noChangeArrowheads="1"/>
          </p:cNvSpPr>
          <p:nvPr/>
        </p:nvSpPr>
        <p:spPr bwMode="auto">
          <a:xfrm>
            <a:off x="1524001" y="3581400"/>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6" name="Slide Number Placeholder 5">
            <a:extLst>
              <a:ext uri="{FF2B5EF4-FFF2-40B4-BE49-F238E27FC236}">
                <a16:creationId xmlns:a16="http://schemas.microsoft.com/office/drawing/2014/main" id="{CFB58D63-AD3A-5488-4E83-315F24E419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0FF19-6259-4523-B101-0652FA92D4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4253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0047D-5DEB-5D46-99D3-4D852CB2A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5545E3-01EC-2E64-144C-01081F2E3067}"/>
              </a:ext>
            </a:extLst>
          </p:cNvPr>
          <p:cNvSpPr>
            <a:spLocks noGrp="1"/>
          </p:cNvSpPr>
          <p:nvPr>
            <p:ph type="title"/>
          </p:nvPr>
        </p:nvSpPr>
        <p:spPr>
          <a:xfrm>
            <a:off x="1524001" y="-86197"/>
            <a:ext cx="8655577" cy="1143000"/>
          </a:xfrm>
        </p:spPr>
        <p:txBody>
          <a:bodyPr>
            <a:normAutofit/>
          </a:bodyPr>
          <a:lstStyle/>
          <a:p>
            <a:r>
              <a:rPr lang="en-US" sz="2800" b="1">
                <a:latin typeface="+mn-lt"/>
              </a:rPr>
              <a:t>How Schools May Work with LPNs and Agencies Continued</a:t>
            </a:r>
          </a:p>
        </p:txBody>
      </p:sp>
      <p:sp>
        <p:nvSpPr>
          <p:cNvPr id="8" name="TextBox 7">
            <a:extLst>
              <a:ext uri="{FF2B5EF4-FFF2-40B4-BE49-F238E27FC236}">
                <a16:creationId xmlns:a16="http://schemas.microsoft.com/office/drawing/2014/main" id="{04B9E6BE-5E60-198C-ED7A-4FA82CD57768}"/>
              </a:ext>
            </a:extLst>
          </p:cNvPr>
          <p:cNvSpPr txBox="1"/>
          <p:nvPr/>
        </p:nvSpPr>
        <p:spPr>
          <a:xfrm>
            <a:off x="1589061" y="1427162"/>
            <a:ext cx="9004764" cy="15696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solidFill>
                  <a:prstClr val="black"/>
                </a:solidFill>
                <a:latin typeface="Calibri" panose="020F0502020204030204"/>
              </a:rPr>
              <a:t>Districts can hire LPN’s directly as district employees or contract with nursing agencies. </a:t>
            </a:r>
          </a:p>
          <a:p>
            <a:pPr marL="285750" indent="-285750">
              <a:buFont typeface="Arial" panose="020B0604020202020204" pitchFamily="34" charset="0"/>
              <a:buChar char="•"/>
            </a:pPr>
            <a:r>
              <a:rPr lang="en-US" sz="1600"/>
              <a:t>Use of LPN's to care for medically complex students is more cost-efficient than hiring RN's, with no loss in scope of care, since LPNs generally will have no limits on implementing the plan of care developed by the school RN.  </a:t>
            </a:r>
            <a:endParaRPr lang="en-US" sz="1600">
              <a:ea typeface="Calibri"/>
              <a:cs typeface="Calibri"/>
            </a:endParaRPr>
          </a:p>
          <a:p>
            <a:pPr marL="285750" indent="-285750">
              <a:buFont typeface="Arial" panose="020B0604020202020204" pitchFamily="34" charset="0"/>
              <a:buChar char="•"/>
            </a:pPr>
            <a:r>
              <a:rPr lang="en-US" sz="1600"/>
              <a:t>Please note, LPNs do not develop plans of care.</a:t>
            </a:r>
            <a:r>
              <a:rPr lang="en-US" sz="1600">
                <a:solidFill>
                  <a:prstClr val="black"/>
                </a:solidFill>
                <a:latin typeface="Calibri" panose="020F0502020204030204"/>
              </a:rPr>
              <a:t> </a:t>
            </a:r>
            <a:endParaRPr lang="en-US" sz="1600">
              <a:solidFill>
                <a:prstClr val="black"/>
              </a:solidFill>
              <a:latin typeface="Calibri" panose="020F0502020204030204"/>
              <a:ea typeface="Calibri"/>
              <a:cs typeface="Calibri"/>
            </a:endParaRPr>
          </a:p>
          <a:p>
            <a:pPr defTabSz="457200"/>
            <a:endParaRPr lang="en-US" sz="1600">
              <a:solidFill>
                <a:prstClr val="black"/>
              </a:solidFill>
              <a:latin typeface="Calibri" panose="020F0502020204030204"/>
            </a:endParaRPr>
          </a:p>
        </p:txBody>
      </p:sp>
      <p:graphicFrame>
        <p:nvGraphicFramePr>
          <p:cNvPr id="3" name="Table 2" descr="Left Column lists Considerations for District Employment: Contractual structures may not accommodate these employees; needs to consider competitive pay structure; school schedules and benefits are attractive and may improve recruitment and retention; nursing supervision can be given in-house; and, retention year over year improves trust and relationships with caregivers.  The right table column lists Considerations for employment through an agency: will need to contract with agency; contract should spell out communication structure/documentation systems with district nursing staff; higher hourly costs going through agency; school schedules and benefits are attractive and may improve recruitment and retention; nursing supervision occurs via the agency; and, turnover among agency staff is high.">
            <a:extLst>
              <a:ext uri="{FF2B5EF4-FFF2-40B4-BE49-F238E27FC236}">
                <a16:creationId xmlns:a16="http://schemas.microsoft.com/office/drawing/2014/main" id="{C8A22751-6CD2-011A-82E0-C8C2A9D6011D}"/>
              </a:ext>
            </a:extLst>
          </p:cNvPr>
          <p:cNvGraphicFramePr>
            <a:graphicFrameLocks noGrp="1"/>
          </p:cNvGraphicFramePr>
          <p:nvPr/>
        </p:nvGraphicFramePr>
        <p:xfrm>
          <a:off x="1663236" y="2759501"/>
          <a:ext cx="8856414" cy="3740712"/>
        </p:xfrm>
        <a:graphic>
          <a:graphicData uri="http://schemas.openxmlformats.org/drawingml/2006/table">
            <a:tbl>
              <a:tblPr firstRow="1" bandRow="1">
                <a:tableStyleId>{00A15C55-8517-42AA-B614-E9B94910E393}</a:tableStyleId>
              </a:tblPr>
              <a:tblGrid>
                <a:gridCol w="4428207">
                  <a:extLst>
                    <a:ext uri="{9D8B030D-6E8A-4147-A177-3AD203B41FA5}">
                      <a16:colId xmlns:a16="http://schemas.microsoft.com/office/drawing/2014/main" val="1647907685"/>
                    </a:ext>
                  </a:extLst>
                </a:gridCol>
                <a:gridCol w="4428207">
                  <a:extLst>
                    <a:ext uri="{9D8B030D-6E8A-4147-A177-3AD203B41FA5}">
                      <a16:colId xmlns:a16="http://schemas.microsoft.com/office/drawing/2014/main" val="3070179145"/>
                    </a:ext>
                  </a:extLst>
                </a:gridCol>
              </a:tblGrid>
              <a:tr h="632923">
                <a:tc>
                  <a:txBody>
                    <a:bodyPr/>
                    <a:lstStyle/>
                    <a:p>
                      <a:r>
                        <a:rPr lang="en-US" sz="1600">
                          <a:solidFill>
                            <a:schemeClr val="tx1"/>
                          </a:solidFill>
                        </a:rPr>
                        <a:t>Considerations for district employment</a:t>
                      </a:r>
                    </a:p>
                  </a:txBody>
                  <a:tcPr/>
                </a:tc>
                <a:tc>
                  <a:txBody>
                    <a:bodyPr/>
                    <a:lstStyle/>
                    <a:p>
                      <a:r>
                        <a:rPr lang="en-US" sz="1600">
                          <a:solidFill>
                            <a:schemeClr val="tx1"/>
                          </a:solidFill>
                        </a:rPr>
                        <a:t>Considerations for employment through agency</a:t>
                      </a:r>
                    </a:p>
                  </a:txBody>
                  <a:tcPr/>
                </a:tc>
                <a:extLst>
                  <a:ext uri="{0D108BD9-81ED-4DB2-BD59-A6C34878D82A}">
                    <a16:rowId xmlns:a16="http://schemas.microsoft.com/office/drawing/2014/main" val="197916140"/>
                  </a:ext>
                </a:extLst>
              </a:tr>
              <a:tr h="886968">
                <a:tc>
                  <a:txBody>
                    <a:bodyPr/>
                    <a:lstStyle/>
                    <a:p>
                      <a:r>
                        <a:rPr lang="en-US" sz="1600">
                          <a:solidFill>
                            <a:schemeClr val="tx1"/>
                          </a:solidFill>
                        </a:rPr>
                        <a:t>Contractual structures may not accommodate these employees</a:t>
                      </a:r>
                    </a:p>
                  </a:txBody>
                  <a:tcPr/>
                </a:tc>
                <a:tc>
                  <a:txBody>
                    <a:bodyPr/>
                    <a:lstStyle/>
                    <a:p>
                      <a:r>
                        <a:rPr lang="en-US" sz="1600">
                          <a:solidFill>
                            <a:schemeClr val="tx1"/>
                          </a:solidFill>
                        </a:rPr>
                        <a:t>Will need to contract with agency; contract should spell out communication structure/documentation systems with district nursing staff</a:t>
                      </a:r>
                    </a:p>
                  </a:txBody>
                  <a:tcPr/>
                </a:tc>
                <a:extLst>
                  <a:ext uri="{0D108BD9-81ED-4DB2-BD59-A6C34878D82A}">
                    <a16:rowId xmlns:a16="http://schemas.microsoft.com/office/drawing/2014/main" val="2143972483"/>
                  </a:ext>
                </a:extLst>
              </a:tr>
              <a:tr h="5950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Need to consider competitive pay structure</a:t>
                      </a:r>
                    </a:p>
                  </a:txBody>
                  <a:tcPr/>
                </a:tc>
                <a:tc>
                  <a:txBody>
                    <a:bodyPr/>
                    <a:lstStyle/>
                    <a:p>
                      <a:r>
                        <a:rPr lang="en-US" sz="1600">
                          <a:solidFill>
                            <a:schemeClr val="tx1"/>
                          </a:solidFill>
                        </a:rPr>
                        <a:t>Higher hourly costs going through agency</a:t>
                      </a:r>
                    </a:p>
                  </a:txBody>
                  <a:tcPr/>
                </a:tc>
                <a:extLst>
                  <a:ext uri="{0D108BD9-81ED-4DB2-BD59-A6C34878D82A}">
                    <a16:rowId xmlns:a16="http://schemas.microsoft.com/office/drawing/2014/main" val="3505506019"/>
                  </a:ext>
                </a:extLst>
              </a:tr>
              <a:tr h="639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School schedules and benefits are attractive and may improve recruitment and retention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School schedules and benefits are attractive and may improve recruitment and retention</a:t>
                      </a:r>
                    </a:p>
                  </a:txBody>
                  <a:tcPr/>
                </a:tc>
                <a:extLst>
                  <a:ext uri="{0D108BD9-81ED-4DB2-BD59-A6C34878D82A}">
                    <a16:rowId xmlns:a16="http://schemas.microsoft.com/office/drawing/2014/main" val="1870120757"/>
                  </a:ext>
                </a:extLst>
              </a:tr>
              <a:tr h="390923">
                <a:tc>
                  <a:txBody>
                    <a:bodyPr/>
                    <a:lstStyle/>
                    <a:p>
                      <a:r>
                        <a:rPr lang="en-US" sz="1600">
                          <a:solidFill>
                            <a:schemeClr val="tx1"/>
                          </a:solidFill>
                        </a:rPr>
                        <a:t>Nursing supervision can be given in-house</a:t>
                      </a:r>
                    </a:p>
                  </a:txBody>
                  <a:tcPr/>
                </a:tc>
                <a:tc>
                  <a:txBody>
                    <a:bodyPr/>
                    <a:lstStyle/>
                    <a:p>
                      <a:r>
                        <a:rPr lang="en-US" sz="1600">
                          <a:solidFill>
                            <a:schemeClr val="tx1"/>
                          </a:solidFill>
                        </a:rPr>
                        <a:t>Nursing supervision occurs via the agency</a:t>
                      </a:r>
                    </a:p>
                  </a:txBody>
                  <a:tcPr/>
                </a:tc>
                <a:extLst>
                  <a:ext uri="{0D108BD9-81ED-4DB2-BD59-A6C34878D82A}">
                    <a16:rowId xmlns:a16="http://schemas.microsoft.com/office/drawing/2014/main" val="117836174"/>
                  </a:ext>
                </a:extLst>
              </a:tr>
              <a:tr h="595061">
                <a:tc>
                  <a:txBody>
                    <a:bodyPr/>
                    <a:lstStyle/>
                    <a:p>
                      <a:r>
                        <a:rPr lang="en-US" sz="1600">
                          <a:solidFill>
                            <a:schemeClr val="tx1"/>
                          </a:solidFill>
                        </a:rPr>
                        <a:t>Retention year over year improves trust and relationships with caregivers</a:t>
                      </a:r>
                    </a:p>
                  </a:txBody>
                  <a:tcPr/>
                </a:tc>
                <a:tc>
                  <a:txBody>
                    <a:bodyPr/>
                    <a:lstStyle/>
                    <a:p>
                      <a:r>
                        <a:rPr lang="en-US" sz="1600">
                          <a:solidFill>
                            <a:schemeClr val="tx1"/>
                          </a:solidFill>
                        </a:rPr>
                        <a:t>Turnover among agency staff is high</a:t>
                      </a:r>
                    </a:p>
                  </a:txBody>
                  <a:tcPr/>
                </a:tc>
                <a:extLst>
                  <a:ext uri="{0D108BD9-81ED-4DB2-BD59-A6C34878D82A}">
                    <a16:rowId xmlns:a16="http://schemas.microsoft.com/office/drawing/2014/main" val="3179440"/>
                  </a:ext>
                </a:extLst>
              </a:tr>
            </a:tbl>
          </a:graphicData>
        </a:graphic>
      </p:graphicFrame>
      <p:sp>
        <p:nvSpPr>
          <p:cNvPr id="11" name="TextBox 10">
            <a:extLst>
              <a:ext uri="{FF2B5EF4-FFF2-40B4-BE49-F238E27FC236}">
                <a16:creationId xmlns:a16="http://schemas.microsoft.com/office/drawing/2014/main" id="{4A695551-D96E-7E88-71BE-4A1726F80C37}"/>
              </a:ext>
            </a:extLst>
          </p:cNvPr>
          <p:cNvSpPr txBox="1"/>
          <p:nvPr/>
        </p:nvSpPr>
        <p:spPr>
          <a:xfrm>
            <a:off x="1828801" y="6402219"/>
            <a:ext cx="4572000" cy="276999"/>
          </a:xfrm>
          <a:prstGeom prst="rect">
            <a:avLst/>
          </a:prstGeom>
          <a:noFill/>
        </p:spPr>
        <p:txBody>
          <a:bodyPr wrap="square">
            <a:spAutoFit/>
          </a:bodyPr>
          <a:lstStyle/>
          <a:p>
            <a:r>
              <a:rPr lang="en-US" sz="1200"/>
              <a:t>February 2026</a:t>
            </a:r>
          </a:p>
        </p:txBody>
      </p:sp>
      <p:sp>
        <p:nvSpPr>
          <p:cNvPr id="6" name="Slide Number Placeholder 5">
            <a:extLst>
              <a:ext uri="{FF2B5EF4-FFF2-40B4-BE49-F238E27FC236}">
                <a16:creationId xmlns:a16="http://schemas.microsoft.com/office/drawing/2014/main" id="{A3FA998B-B269-788F-553E-9DBBB83B9AF9}"/>
              </a:ext>
            </a:extLst>
          </p:cNvPr>
          <p:cNvSpPr>
            <a:spLocks noGrp="1"/>
          </p:cNvSpPr>
          <p:nvPr>
            <p:ph type="sldNum" sz="quarter" idx="12"/>
          </p:nvPr>
        </p:nvSpPr>
        <p:spPr/>
        <p:txBody>
          <a:bodyPr/>
          <a:lstStyle/>
          <a:p>
            <a:fld id="{BCD0FF19-6259-4523-B101-0652FA92D486}" type="slidenum">
              <a:rPr lang="en-US" smtClean="0"/>
              <a:pPr/>
              <a:t>27</a:t>
            </a:fld>
            <a:endParaRPr lang="en-US"/>
          </a:p>
        </p:txBody>
      </p:sp>
      <p:sp>
        <p:nvSpPr>
          <p:cNvPr id="4" name="TitleTopPlaceholder">
            <a:extLst>
              <a:ext uri="{FF2B5EF4-FFF2-40B4-BE49-F238E27FC236}">
                <a16:creationId xmlns:a16="http://schemas.microsoft.com/office/drawing/2014/main" id="{D6F94F80-E149-BDAE-25E1-1D352943B41A}"/>
              </a:ext>
              <a:ext uri="{C183D7F6-B498-43B3-948B-1728B52AA6E4}">
                <adec:decorative xmlns:adec="http://schemas.microsoft.com/office/drawing/2017/decorative" val="1"/>
              </a:ext>
            </a:extLst>
          </p:cNvPr>
          <p:cNvSpPr>
            <a:spLocks noChangeArrowheads="1"/>
          </p:cNvSpPr>
          <p:nvPr/>
        </p:nvSpPr>
        <p:spPr bwMode="auto">
          <a:xfrm>
            <a:off x="3614098" y="990600"/>
            <a:ext cx="2144133"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defTabSz="906101" fontAlgn="base">
              <a:spcBef>
                <a:spcPct val="0"/>
              </a:spcBef>
              <a:spcAft>
                <a:spcPct val="0"/>
              </a:spcAft>
              <a:defRPr/>
            </a:pPr>
            <a:endParaRPr lang="en-US" sz="1600">
              <a:solidFill>
                <a:srgbClr val="000000"/>
              </a:solidFill>
            </a:endParaRPr>
          </a:p>
        </p:txBody>
      </p:sp>
      <p:sp>
        <p:nvSpPr>
          <p:cNvPr id="5" name="TitleTopPlaceholder">
            <a:extLst>
              <a:ext uri="{FF2B5EF4-FFF2-40B4-BE49-F238E27FC236}">
                <a16:creationId xmlns:a16="http://schemas.microsoft.com/office/drawing/2014/main" id="{51E41156-8512-0ED2-BFD3-8284E4D26E5E}"/>
              </a:ext>
              <a:ext uri="{C183D7F6-B498-43B3-948B-1728B52AA6E4}">
                <adec:decorative xmlns:adec="http://schemas.microsoft.com/office/drawing/2017/decorative" val="1"/>
              </a:ext>
            </a:extLst>
          </p:cNvPr>
          <p:cNvSpPr>
            <a:spLocks noChangeArrowheads="1"/>
          </p:cNvSpPr>
          <p:nvPr/>
        </p:nvSpPr>
        <p:spPr bwMode="auto">
          <a:xfrm>
            <a:off x="5758231" y="990600"/>
            <a:ext cx="4892676"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defTabSz="903539" fontAlgn="base">
              <a:spcBef>
                <a:spcPct val="0"/>
              </a:spcBef>
              <a:spcAft>
                <a:spcPct val="0"/>
              </a:spcAft>
            </a:pPr>
            <a:endParaRPr lang="en-US" sz="1600">
              <a:solidFill>
                <a:srgbClr val="000000"/>
              </a:solidFill>
              <a:cs typeface="Arial" charset="0"/>
            </a:endParaRPr>
          </a:p>
        </p:txBody>
      </p:sp>
      <p:sp>
        <p:nvSpPr>
          <p:cNvPr id="7" name="TitleTopPlaceholder">
            <a:extLst>
              <a:ext uri="{FF2B5EF4-FFF2-40B4-BE49-F238E27FC236}">
                <a16:creationId xmlns:a16="http://schemas.microsoft.com/office/drawing/2014/main" id="{1FEBBB07-F679-D30B-A128-A9EC6C60A3B4}"/>
              </a:ext>
              <a:ext uri="{C183D7F6-B498-43B3-948B-1728B52AA6E4}">
                <adec:decorative xmlns:adec="http://schemas.microsoft.com/office/drawing/2017/decorative" val="1"/>
              </a:ext>
            </a:extLst>
          </p:cNvPr>
          <p:cNvSpPr>
            <a:spLocks noChangeArrowheads="1"/>
          </p:cNvSpPr>
          <p:nvPr/>
        </p:nvSpPr>
        <p:spPr bwMode="auto">
          <a:xfrm>
            <a:off x="1497672" y="990600"/>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defTabSz="903539" fontAlgn="base">
              <a:spcBef>
                <a:spcPct val="0"/>
              </a:spcBef>
              <a:spcAft>
                <a:spcPct val="0"/>
              </a:spcAft>
            </a:pPr>
            <a:endParaRPr lang="en-US" sz="1600">
              <a:solidFill>
                <a:srgbClr val="000000"/>
              </a:solidFill>
              <a:cs typeface="Arial" charset="0"/>
            </a:endParaRPr>
          </a:p>
        </p:txBody>
      </p:sp>
    </p:spTree>
    <p:extLst>
      <p:ext uri="{BB962C8B-B14F-4D97-AF65-F5344CB8AC3E}">
        <p14:creationId xmlns:p14="http://schemas.microsoft.com/office/powerpoint/2010/main" val="3119981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D2004-8872-41FB-1BC9-92AC374FE38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719FC4A-6F3B-62FC-396C-7E0A8ECCE2DF}"/>
              </a:ext>
            </a:extLst>
          </p:cNvPr>
          <p:cNvSpPr txBox="1">
            <a:spLocks noGrp="1"/>
          </p:cNvSpPr>
          <p:nvPr>
            <p:ph type="title" idx="4294967295"/>
          </p:nvPr>
        </p:nvSpPr>
        <p:spPr>
          <a:xfrm>
            <a:off x="1588460" y="2419564"/>
            <a:ext cx="9067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mj-ea"/>
                <a:cs typeface="+mj-cs"/>
              </a:rPr>
              <a:t>Review the School-Based Medicaid Program (SBMP)</a:t>
            </a:r>
          </a:p>
        </p:txBody>
      </p:sp>
      <p:sp>
        <p:nvSpPr>
          <p:cNvPr id="2" name="TextBox 1">
            <a:extLst>
              <a:ext uri="{FF2B5EF4-FFF2-40B4-BE49-F238E27FC236}">
                <a16:creationId xmlns:a16="http://schemas.microsoft.com/office/drawing/2014/main" id="{137FA44D-E7A4-75F4-0309-9D7527D070AD}"/>
              </a:ext>
            </a:extLst>
          </p:cNvPr>
          <p:cNvSpPr txBox="1"/>
          <p:nvPr/>
        </p:nvSpPr>
        <p:spPr>
          <a:xfrm>
            <a:off x="3206750" y="4170362"/>
            <a:ext cx="6083300" cy="923330"/>
          </a:xfrm>
          <a:prstGeom prst="rect">
            <a:avLst/>
          </a:prstGeom>
          <a:noFill/>
        </p:spPr>
        <p:txBody>
          <a:bodyPr wrap="square" rtlCol="0">
            <a:spAutoFit/>
          </a:bodyPr>
          <a:lstStyle/>
          <a:p>
            <a:pPr algn="ctr"/>
            <a:r>
              <a:rPr lang="en-US" sz="1800"/>
              <a:t>Presented by: Margot Tracy</a:t>
            </a:r>
          </a:p>
          <a:p>
            <a:pPr algn="ctr"/>
            <a:r>
              <a:rPr lang="en-US" sz="1800"/>
              <a:t>School Based Medicaid Program Manager</a:t>
            </a:r>
          </a:p>
          <a:p>
            <a:pPr algn="ctr"/>
            <a:r>
              <a:rPr lang="en-US" sz="1800"/>
              <a:t>MassHealth</a:t>
            </a:r>
          </a:p>
        </p:txBody>
      </p:sp>
      <p:sp>
        <p:nvSpPr>
          <p:cNvPr id="7" name="Slide Number Placeholder 11">
            <a:extLst>
              <a:ext uri="{FF2B5EF4-FFF2-40B4-BE49-F238E27FC236}">
                <a16:creationId xmlns:a16="http://schemas.microsoft.com/office/drawing/2014/main" id="{7999EEF6-01B2-160B-9DAA-493443AF4B19}"/>
              </a:ext>
            </a:extLst>
          </p:cNvPr>
          <p:cNvSpPr txBox="1">
            <a:spLocks/>
          </p:cNvSpPr>
          <p:nvPr/>
        </p:nvSpPr>
        <p:spPr>
          <a:xfrm>
            <a:off x="8134350" y="65087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BCD0FF19-6259-4523-B101-0652FA92D486}" type="slidenum">
              <a:rPr lang="en-US" sz="1200" smtClean="0">
                <a:solidFill>
                  <a:prstClr val="black">
                    <a:tint val="75000"/>
                  </a:prstClr>
                </a:solidFill>
                <a:latin typeface="Calibri"/>
              </a:rPr>
              <a:pPr defTabSz="914400">
                <a:defRPr/>
              </a:pPr>
              <a:t>28</a:t>
            </a:fld>
            <a:endParaRPr lang="en-US" sz="1200">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1679148-FEA6-4FAA-FC4D-C552660396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0FF19-6259-4523-B101-0652FA92D4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TitleTopPlaceholder">
            <a:extLst>
              <a:ext uri="{FF2B5EF4-FFF2-40B4-BE49-F238E27FC236}">
                <a16:creationId xmlns:a16="http://schemas.microsoft.com/office/drawing/2014/main" id="{8705255C-3D9C-99AB-275E-585A55817EC2}"/>
              </a:ext>
              <a:ext uri="{C183D7F6-B498-43B3-948B-1728B52AA6E4}">
                <adec:decorative xmlns:adec="http://schemas.microsoft.com/office/drawing/2017/decorative" val="1"/>
              </a:ext>
            </a:extLst>
          </p:cNvPr>
          <p:cNvSpPr>
            <a:spLocks noChangeArrowheads="1"/>
          </p:cNvSpPr>
          <p:nvPr/>
        </p:nvSpPr>
        <p:spPr bwMode="auto">
          <a:xfrm>
            <a:off x="3649664" y="3581400"/>
            <a:ext cx="2065337"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marL="0" marR="0" lvl="0" indent="0" algn="l" defTabSz="906101"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3" name="TitleTopPlaceholder">
            <a:extLst>
              <a:ext uri="{FF2B5EF4-FFF2-40B4-BE49-F238E27FC236}">
                <a16:creationId xmlns:a16="http://schemas.microsoft.com/office/drawing/2014/main" id="{0EB70F9E-74F0-AFED-7500-DA7ADBC5FC6E}"/>
              </a:ext>
              <a:ext uri="{C183D7F6-B498-43B3-948B-1728B52AA6E4}">
                <adec:decorative xmlns:adec="http://schemas.microsoft.com/office/drawing/2017/decorative" val="1"/>
              </a:ext>
            </a:extLst>
          </p:cNvPr>
          <p:cNvSpPr>
            <a:spLocks noChangeArrowheads="1"/>
          </p:cNvSpPr>
          <p:nvPr/>
        </p:nvSpPr>
        <p:spPr bwMode="auto">
          <a:xfrm>
            <a:off x="5715000" y="3581400"/>
            <a:ext cx="4953000"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4" name="TitleTopPlaceholder">
            <a:extLst>
              <a:ext uri="{FF2B5EF4-FFF2-40B4-BE49-F238E27FC236}">
                <a16:creationId xmlns:a16="http://schemas.microsoft.com/office/drawing/2014/main" id="{291E4E3D-AAC4-6F29-EB57-4F08D65D5C31}"/>
              </a:ext>
              <a:ext uri="{C183D7F6-B498-43B3-948B-1728B52AA6E4}">
                <adec:decorative xmlns:adec="http://schemas.microsoft.com/office/drawing/2017/decorative" val="1"/>
              </a:ext>
            </a:extLst>
          </p:cNvPr>
          <p:cNvSpPr>
            <a:spLocks noChangeArrowheads="1"/>
          </p:cNvSpPr>
          <p:nvPr/>
        </p:nvSpPr>
        <p:spPr bwMode="auto">
          <a:xfrm>
            <a:off x="1524001" y="3581400"/>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Tree>
    <p:extLst>
      <p:ext uri="{BB962C8B-B14F-4D97-AF65-F5344CB8AC3E}">
        <p14:creationId xmlns:p14="http://schemas.microsoft.com/office/powerpoint/2010/main" val="734212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9408-AC3E-429E-1991-09D72A7BB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B5097-520D-7D9C-574B-2FABFEB66B73}"/>
              </a:ext>
            </a:extLst>
          </p:cNvPr>
          <p:cNvSpPr>
            <a:spLocks noGrp="1"/>
          </p:cNvSpPr>
          <p:nvPr>
            <p:ph type="title"/>
          </p:nvPr>
        </p:nvSpPr>
        <p:spPr>
          <a:xfrm>
            <a:off x="1909894" y="51684"/>
            <a:ext cx="8655577" cy="1143000"/>
          </a:xfrm>
        </p:spPr>
        <p:txBody>
          <a:bodyPr>
            <a:normAutofit/>
          </a:bodyPr>
          <a:lstStyle/>
          <a:p>
            <a:r>
              <a:rPr lang="en-US" sz="2800" b="1">
                <a:latin typeface="+mn-lt"/>
              </a:rPr>
              <a:t>School-Based Medicaid Program (SBMP)</a:t>
            </a:r>
          </a:p>
        </p:txBody>
      </p:sp>
      <p:sp>
        <p:nvSpPr>
          <p:cNvPr id="3" name="TextBox 2">
            <a:extLst>
              <a:ext uri="{FF2B5EF4-FFF2-40B4-BE49-F238E27FC236}">
                <a16:creationId xmlns:a16="http://schemas.microsoft.com/office/drawing/2014/main" id="{77FC21BB-0DF4-0690-7ADF-F30D4D05B38A}"/>
              </a:ext>
            </a:extLst>
          </p:cNvPr>
          <p:cNvSpPr txBox="1"/>
          <p:nvPr/>
        </p:nvSpPr>
        <p:spPr bwMode="auto">
          <a:xfrm>
            <a:off x="1885950" y="1567662"/>
            <a:ext cx="8153400" cy="4524315"/>
          </a:xfrm>
          <a:prstGeom prst="rect">
            <a:avLst/>
          </a:prstGeom>
          <a:noFill/>
          <a:ln w="9525">
            <a:noFill/>
            <a:miter lim="800000"/>
            <a:headEnd/>
            <a:tailEnd/>
          </a:ln>
          <a:effectLst/>
        </p:spPr>
        <p:txBody>
          <a:bodyPr wrap="square">
            <a:spAutoFit/>
          </a:bodyPr>
          <a:lstStyle/>
          <a:p>
            <a:pPr marL="285750" indent="-285750">
              <a:buFont typeface="Arial" panose="020B0604020202020204" pitchFamily="34" charset="0"/>
              <a:buChar char="•"/>
            </a:pPr>
            <a:r>
              <a:rPr lang="en-US" sz="1600"/>
              <a:t>SBMP provides </a:t>
            </a:r>
            <a:r>
              <a:rPr lang="en-US" sz="1600" b="1"/>
              <a:t>federal funds </a:t>
            </a:r>
            <a:r>
              <a:rPr lang="en-US" sz="1600"/>
              <a:t>that help LEAs offset the costs of delivering </a:t>
            </a:r>
            <a:r>
              <a:rPr lang="en-US" sz="1600" i="1"/>
              <a:t>medically necessary </a:t>
            </a:r>
            <a:r>
              <a:rPr lang="en-US" sz="1600"/>
              <a:t>services to students who are enrolled in MassHealth</a:t>
            </a:r>
          </a:p>
          <a:p>
            <a:endParaRPr lang="en-US" sz="1600"/>
          </a:p>
          <a:p>
            <a:pPr marL="285750" indent="-285750">
              <a:buFont typeface="Arial" panose="020B0604020202020204" pitchFamily="34" charset="0"/>
              <a:buChar char="•"/>
            </a:pPr>
            <a:r>
              <a:rPr lang="en-US" sz="1600"/>
              <a:t>Covered services are delivered by LEA employed/contracted health providers, e.g., nurses, PT/OT/SLP, school social workers, school psychologists</a:t>
            </a:r>
          </a:p>
          <a:p>
            <a:endParaRPr lang="en-US" sz="1600"/>
          </a:p>
          <a:p>
            <a:pPr marL="285750" indent="-285750">
              <a:buFont typeface="Arial" panose="020B0604020202020204" pitchFamily="34" charset="0"/>
              <a:buChar char="•"/>
            </a:pPr>
            <a:r>
              <a:rPr lang="en-US" sz="1600"/>
              <a:t>It also reimburses for the costs of administrative activities that support Medicaid-covered services (e.g., when LEA personnel help families enroll in MassHealth and access services, coordinate care, arrange for specialized transportation)</a:t>
            </a:r>
          </a:p>
          <a:p>
            <a:endParaRPr lang="en-US" sz="1600"/>
          </a:p>
          <a:p>
            <a:pPr marL="285750" indent="-285750">
              <a:buFont typeface="Arial" panose="020B0604020202020204" pitchFamily="34" charset="0"/>
              <a:buChar char="•"/>
            </a:pPr>
            <a:r>
              <a:rPr lang="en-US" sz="1600"/>
              <a:t>In 2019 SBMP expanded so that LEAs could claim both for IEP and non-IEP related services delivered to their MassHealth enrolled students</a:t>
            </a:r>
          </a:p>
          <a:p>
            <a:endParaRPr lang="en-US" sz="1600"/>
          </a:p>
          <a:p>
            <a:pPr marL="285750" indent="-285750">
              <a:buFont typeface="Arial" panose="020B0604020202020204" pitchFamily="34" charset="0"/>
              <a:buChar char="•"/>
            </a:pPr>
            <a:r>
              <a:rPr lang="en-US" sz="1600"/>
              <a:t>Per statute, reimbursement is unrestricted revenue returned to municipality</a:t>
            </a:r>
          </a:p>
          <a:p>
            <a:pPr marL="742950" lvl="1" indent="-285750">
              <a:buFont typeface="Courier New" panose="02070309020205020404" pitchFamily="49" charset="0"/>
              <a:buChar char="o"/>
            </a:pPr>
            <a:r>
              <a:rPr lang="en-US" sz="1600"/>
              <a:t>Local decision at discretion of municipality</a:t>
            </a:r>
          </a:p>
          <a:p>
            <a:pPr marL="742950" lvl="1" indent="-285750">
              <a:buFont typeface="Courier New" panose="02070309020205020404" pitchFamily="49" charset="0"/>
              <a:buChar char="o"/>
            </a:pPr>
            <a:r>
              <a:rPr lang="en-US" sz="1600"/>
              <a:t>Some set up special education stabilization funds that are replenished by the reimbursement</a:t>
            </a:r>
          </a:p>
          <a:p>
            <a:pPr marL="742950" lvl="1" indent="-285750">
              <a:buFont typeface="Courier New" panose="02070309020205020404" pitchFamily="49" charset="0"/>
              <a:buChar char="o"/>
            </a:pPr>
            <a:r>
              <a:rPr lang="en-US" sz="1600"/>
              <a:t>Others have MOA/MOU to split the reimbursement between town and school</a:t>
            </a:r>
          </a:p>
        </p:txBody>
      </p:sp>
      <p:sp>
        <p:nvSpPr>
          <p:cNvPr id="11" name="TextBox 10">
            <a:extLst>
              <a:ext uri="{FF2B5EF4-FFF2-40B4-BE49-F238E27FC236}">
                <a16:creationId xmlns:a16="http://schemas.microsoft.com/office/drawing/2014/main" id="{4F5F1638-A4DD-191A-4E54-4ECCAEB91269}"/>
              </a:ext>
            </a:extLst>
          </p:cNvPr>
          <p:cNvSpPr txBox="1"/>
          <p:nvPr/>
        </p:nvSpPr>
        <p:spPr>
          <a:xfrm>
            <a:off x="1828801" y="6402219"/>
            <a:ext cx="4572000" cy="276999"/>
          </a:xfrm>
          <a:prstGeom prst="rect">
            <a:avLst/>
          </a:prstGeom>
          <a:noFill/>
        </p:spPr>
        <p:txBody>
          <a:bodyPr wrap="square">
            <a:spAutoFit/>
          </a:bodyPr>
          <a:lstStyle/>
          <a:p>
            <a:r>
              <a:rPr lang="en-US" sz="1200"/>
              <a:t>February 2026</a:t>
            </a:r>
          </a:p>
        </p:txBody>
      </p:sp>
      <p:sp>
        <p:nvSpPr>
          <p:cNvPr id="6" name="Slide Number Placeholder 5">
            <a:extLst>
              <a:ext uri="{FF2B5EF4-FFF2-40B4-BE49-F238E27FC236}">
                <a16:creationId xmlns:a16="http://schemas.microsoft.com/office/drawing/2014/main" id="{A2229905-7C93-D304-E037-1DBFB0EFDFB2}"/>
              </a:ext>
            </a:extLst>
          </p:cNvPr>
          <p:cNvSpPr>
            <a:spLocks noGrp="1"/>
          </p:cNvSpPr>
          <p:nvPr>
            <p:ph type="sldNum" sz="quarter" idx="12"/>
          </p:nvPr>
        </p:nvSpPr>
        <p:spPr/>
        <p:txBody>
          <a:bodyPr/>
          <a:lstStyle/>
          <a:p>
            <a:fld id="{BCD0FF19-6259-4523-B101-0652FA92D486}" type="slidenum">
              <a:rPr lang="en-US" smtClean="0"/>
              <a:pPr/>
              <a:t>29</a:t>
            </a:fld>
            <a:endParaRPr lang="en-US"/>
          </a:p>
        </p:txBody>
      </p:sp>
      <p:sp>
        <p:nvSpPr>
          <p:cNvPr id="4" name="TitleTopPlaceholder">
            <a:extLst>
              <a:ext uri="{FF2B5EF4-FFF2-40B4-BE49-F238E27FC236}">
                <a16:creationId xmlns:a16="http://schemas.microsoft.com/office/drawing/2014/main" id="{E0C1910F-6BA0-9662-F764-F543052B6033}"/>
              </a:ext>
              <a:ext uri="{C183D7F6-B498-43B3-948B-1728B52AA6E4}">
                <adec:decorative xmlns:adec="http://schemas.microsoft.com/office/drawing/2017/decorative" val="1"/>
              </a:ext>
            </a:extLst>
          </p:cNvPr>
          <p:cNvSpPr>
            <a:spLocks noChangeArrowheads="1"/>
          </p:cNvSpPr>
          <p:nvPr/>
        </p:nvSpPr>
        <p:spPr bwMode="auto">
          <a:xfrm>
            <a:off x="3614098" y="990600"/>
            <a:ext cx="2144133"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defTabSz="906101" fontAlgn="base">
              <a:spcBef>
                <a:spcPct val="0"/>
              </a:spcBef>
              <a:spcAft>
                <a:spcPct val="0"/>
              </a:spcAft>
              <a:defRPr/>
            </a:pPr>
            <a:endParaRPr lang="en-US" sz="1600">
              <a:solidFill>
                <a:srgbClr val="000000"/>
              </a:solidFill>
            </a:endParaRPr>
          </a:p>
        </p:txBody>
      </p:sp>
      <p:sp>
        <p:nvSpPr>
          <p:cNvPr id="5" name="TitleTopPlaceholder">
            <a:extLst>
              <a:ext uri="{FF2B5EF4-FFF2-40B4-BE49-F238E27FC236}">
                <a16:creationId xmlns:a16="http://schemas.microsoft.com/office/drawing/2014/main" id="{6E69A4FE-3B6F-F62D-A9C9-86FCDAD89568}"/>
              </a:ext>
              <a:ext uri="{C183D7F6-B498-43B3-948B-1728B52AA6E4}">
                <adec:decorative xmlns:adec="http://schemas.microsoft.com/office/drawing/2017/decorative" val="1"/>
              </a:ext>
            </a:extLst>
          </p:cNvPr>
          <p:cNvSpPr>
            <a:spLocks noChangeArrowheads="1"/>
          </p:cNvSpPr>
          <p:nvPr/>
        </p:nvSpPr>
        <p:spPr bwMode="auto">
          <a:xfrm>
            <a:off x="5758231" y="990600"/>
            <a:ext cx="4892676"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defTabSz="903539" fontAlgn="base">
              <a:spcBef>
                <a:spcPct val="0"/>
              </a:spcBef>
              <a:spcAft>
                <a:spcPct val="0"/>
              </a:spcAft>
            </a:pPr>
            <a:endParaRPr lang="en-US" sz="1600">
              <a:solidFill>
                <a:srgbClr val="000000"/>
              </a:solidFill>
              <a:cs typeface="Arial" charset="0"/>
            </a:endParaRPr>
          </a:p>
        </p:txBody>
      </p:sp>
      <p:sp>
        <p:nvSpPr>
          <p:cNvPr id="7" name="TitleTopPlaceholder">
            <a:extLst>
              <a:ext uri="{FF2B5EF4-FFF2-40B4-BE49-F238E27FC236}">
                <a16:creationId xmlns:a16="http://schemas.microsoft.com/office/drawing/2014/main" id="{BD16CD22-377E-EE2A-A636-EA1BE822B794}"/>
              </a:ext>
              <a:ext uri="{C183D7F6-B498-43B3-948B-1728B52AA6E4}">
                <adec:decorative xmlns:adec="http://schemas.microsoft.com/office/drawing/2017/decorative" val="1"/>
              </a:ext>
            </a:extLst>
          </p:cNvPr>
          <p:cNvSpPr>
            <a:spLocks noChangeArrowheads="1"/>
          </p:cNvSpPr>
          <p:nvPr/>
        </p:nvSpPr>
        <p:spPr bwMode="auto">
          <a:xfrm>
            <a:off x="1497672" y="990600"/>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defTabSz="903539" fontAlgn="base">
              <a:spcBef>
                <a:spcPct val="0"/>
              </a:spcBef>
              <a:spcAft>
                <a:spcPct val="0"/>
              </a:spcAft>
            </a:pPr>
            <a:endParaRPr lang="en-US" sz="1600">
              <a:solidFill>
                <a:srgbClr val="000000"/>
              </a:solidFill>
              <a:cs typeface="Arial" charset="0"/>
            </a:endParaRPr>
          </a:p>
        </p:txBody>
      </p:sp>
    </p:spTree>
    <p:extLst>
      <p:ext uri="{BB962C8B-B14F-4D97-AF65-F5344CB8AC3E}">
        <p14:creationId xmlns:p14="http://schemas.microsoft.com/office/powerpoint/2010/main" val="133840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3EBF3-A651-2BE9-0D6B-856084E4B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15A03-40EC-C0DB-59E4-0D7F170FF9B6}"/>
              </a:ext>
            </a:extLst>
          </p:cNvPr>
          <p:cNvSpPr>
            <a:spLocks noGrp="1"/>
          </p:cNvSpPr>
          <p:nvPr>
            <p:ph type="ctrTitle"/>
          </p:nvPr>
        </p:nvSpPr>
        <p:spPr>
          <a:xfrm>
            <a:off x="342900" y="873824"/>
            <a:ext cx="11693588" cy="2560638"/>
          </a:xfrm>
        </p:spPr>
        <p:txBody>
          <a:bodyPr>
            <a:normAutofit/>
          </a:bodyPr>
          <a:lstStyle/>
          <a:p>
            <a:r>
              <a:rPr lang="en-US" sz="4400">
                <a:latin typeface="Arial"/>
                <a:cs typeface="Arial"/>
              </a:rPr>
              <a:t>Special Education Updates and Key Special Education Topics</a:t>
            </a:r>
            <a:endParaRPr lang="en-US" sz="4400"/>
          </a:p>
        </p:txBody>
      </p:sp>
    </p:spTree>
    <p:extLst>
      <p:ext uri="{BB962C8B-B14F-4D97-AF65-F5344CB8AC3E}">
        <p14:creationId xmlns:p14="http://schemas.microsoft.com/office/powerpoint/2010/main" val="84862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F460-2CF4-21AE-A4A1-19A96CAC3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04869-67C9-0E1E-CF3E-042C35FBA680}"/>
              </a:ext>
            </a:extLst>
          </p:cNvPr>
          <p:cNvSpPr>
            <a:spLocks noGrp="1"/>
          </p:cNvSpPr>
          <p:nvPr>
            <p:ph type="title"/>
          </p:nvPr>
        </p:nvSpPr>
        <p:spPr>
          <a:xfrm>
            <a:off x="1909894" y="51684"/>
            <a:ext cx="8655577" cy="1143000"/>
          </a:xfrm>
        </p:spPr>
        <p:txBody>
          <a:bodyPr>
            <a:normAutofit/>
          </a:bodyPr>
          <a:lstStyle/>
          <a:p>
            <a:r>
              <a:rPr lang="en-US" sz="2800" b="1" dirty="0">
                <a:latin typeface="+mn-lt"/>
              </a:rPr>
              <a:t>SBMP Covered Services and Qualified Providers</a:t>
            </a:r>
          </a:p>
        </p:txBody>
      </p:sp>
      <p:grpSp>
        <p:nvGrpSpPr>
          <p:cNvPr id="3" name="Group 2">
            <a:extLst>
              <a:ext uri="{FF2B5EF4-FFF2-40B4-BE49-F238E27FC236}">
                <a16:creationId xmlns:a16="http://schemas.microsoft.com/office/drawing/2014/main" id="{57F50551-3A54-9C90-1BBB-5B608191CB60}"/>
              </a:ext>
              <a:ext uri="{C183D7F6-B498-43B3-948B-1728B52AA6E4}">
                <adec:decorative xmlns:adec="http://schemas.microsoft.com/office/drawing/2017/decorative" val="1"/>
              </a:ext>
            </a:extLst>
          </p:cNvPr>
          <p:cNvGrpSpPr/>
          <p:nvPr/>
        </p:nvGrpSpPr>
        <p:grpSpPr>
          <a:xfrm>
            <a:off x="1497672" y="990600"/>
            <a:ext cx="9153235" cy="436562"/>
            <a:chOff x="1497672" y="990600"/>
            <a:chExt cx="9153235" cy="436562"/>
          </a:xfrm>
        </p:grpSpPr>
        <p:sp>
          <p:nvSpPr>
            <p:cNvPr id="7" name="TitleTopPlaceholder">
              <a:extLst>
                <a:ext uri="{FF2B5EF4-FFF2-40B4-BE49-F238E27FC236}">
                  <a16:creationId xmlns:a16="http://schemas.microsoft.com/office/drawing/2014/main" id="{453C0D90-B042-3E39-69DB-BB0C3751EA04}"/>
                </a:ext>
                <a:ext uri="{C183D7F6-B498-43B3-948B-1728B52AA6E4}">
                  <adec:decorative xmlns:adec="http://schemas.microsoft.com/office/drawing/2017/decorative" val="1"/>
                </a:ext>
              </a:extLst>
            </p:cNvPr>
            <p:cNvSpPr>
              <a:spLocks noChangeArrowheads="1"/>
            </p:cNvSpPr>
            <p:nvPr/>
          </p:nvSpPr>
          <p:spPr bwMode="auto">
            <a:xfrm>
              <a:off x="1497672" y="990600"/>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defTabSz="903539" fontAlgn="base">
                <a:spcBef>
                  <a:spcPct val="0"/>
                </a:spcBef>
                <a:spcAft>
                  <a:spcPct val="0"/>
                </a:spcAft>
              </a:pPr>
              <a:endParaRPr lang="en-US" sz="1600">
                <a:solidFill>
                  <a:srgbClr val="000000"/>
                </a:solidFill>
                <a:cs typeface="Arial" charset="0"/>
              </a:endParaRPr>
            </a:p>
          </p:txBody>
        </p:sp>
        <p:sp>
          <p:nvSpPr>
            <p:cNvPr id="4" name="TitleTopPlaceholder">
              <a:extLst>
                <a:ext uri="{FF2B5EF4-FFF2-40B4-BE49-F238E27FC236}">
                  <a16:creationId xmlns:a16="http://schemas.microsoft.com/office/drawing/2014/main" id="{D4E60E98-BE10-BBF6-818C-1A55C8568945}"/>
                </a:ext>
                <a:ext uri="{C183D7F6-B498-43B3-948B-1728B52AA6E4}">
                  <adec:decorative xmlns:adec="http://schemas.microsoft.com/office/drawing/2017/decorative" val="1"/>
                </a:ext>
              </a:extLst>
            </p:cNvPr>
            <p:cNvSpPr>
              <a:spLocks noChangeArrowheads="1"/>
            </p:cNvSpPr>
            <p:nvPr/>
          </p:nvSpPr>
          <p:spPr bwMode="auto">
            <a:xfrm>
              <a:off x="3614098" y="990600"/>
              <a:ext cx="2144133"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defTabSz="906101" fontAlgn="base">
                <a:spcBef>
                  <a:spcPct val="0"/>
                </a:spcBef>
                <a:spcAft>
                  <a:spcPct val="0"/>
                </a:spcAft>
                <a:defRPr/>
              </a:pPr>
              <a:endParaRPr lang="en-US" sz="1600">
                <a:solidFill>
                  <a:srgbClr val="000000"/>
                </a:solidFill>
              </a:endParaRPr>
            </a:p>
          </p:txBody>
        </p:sp>
        <p:sp>
          <p:nvSpPr>
            <p:cNvPr id="5" name="TitleTopPlaceholder">
              <a:extLst>
                <a:ext uri="{FF2B5EF4-FFF2-40B4-BE49-F238E27FC236}">
                  <a16:creationId xmlns:a16="http://schemas.microsoft.com/office/drawing/2014/main" id="{CC9CAD4E-E18F-858E-21E5-5EDE9AAD5BC5}"/>
                </a:ext>
                <a:ext uri="{C183D7F6-B498-43B3-948B-1728B52AA6E4}">
                  <adec:decorative xmlns:adec="http://schemas.microsoft.com/office/drawing/2017/decorative" val="1"/>
                </a:ext>
              </a:extLst>
            </p:cNvPr>
            <p:cNvSpPr>
              <a:spLocks noChangeArrowheads="1"/>
            </p:cNvSpPr>
            <p:nvPr/>
          </p:nvSpPr>
          <p:spPr bwMode="auto">
            <a:xfrm>
              <a:off x="5758231" y="990600"/>
              <a:ext cx="4892676"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defTabSz="903539" fontAlgn="base">
                <a:spcBef>
                  <a:spcPct val="0"/>
                </a:spcBef>
                <a:spcAft>
                  <a:spcPct val="0"/>
                </a:spcAft>
              </a:pPr>
              <a:endParaRPr lang="en-US" sz="1600">
                <a:solidFill>
                  <a:srgbClr val="000000"/>
                </a:solidFill>
                <a:cs typeface="Arial" charset="0"/>
              </a:endParaRPr>
            </a:p>
          </p:txBody>
        </p:sp>
      </p:grpSp>
      <p:sp>
        <p:nvSpPr>
          <p:cNvPr id="8" name="TextBox 7">
            <a:extLst>
              <a:ext uri="{FF2B5EF4-FFF2-40B4-BE49-F238E27FC236}">
                <a16:creationId xmlns:a16="http://schemas.microsoft.com/office/drawing/2014/main" id="{01893713-A64B-7BE7-188F-7117A67E151C}"/>
              </a:ext>
            </a:extLst>
          </p:cNvPr>
          <p:cNvSpPr txBox="1"/>
          <p:nvPr/>
        </p:nvSpPr>
        <p:spPr>
          <a:xfrm>
            <a:off x="1753760" y="2403117"/>
            <a:ext cx="3720675"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t>SBMP covers a variety of services and providers, including Registered Nurses (RN) and Licensed Practical Nurses (LPN) who provide nursing services.</a:t>
            </a:r>
          </a:p>
          <a:p>
            <a:endParaRPr lang="en-US" sz="1400" dirty="0">
              <a:solidFill>
                <a:schemeClr val="tx1">
                  <a:lumMod val="65000"/>
                  <a:lumOff val="35000"/>
                </a:schemeClr>
              </a:solidFill>
            </a:endParaRPr>
          </a:p>
          <a:p>
            <a:pPr marL="285750" indent="-285750">
              <a:buFont typeface="Arial" panose="020B0604020202020204" pitchFamily="34" charset="0"/>
              <a:buChar char="•"/>
            </a:pPr>
            <a:r>
              <a:rPr lang="en-US" sz="1400" dirty="0"/>
              <a:t>Visit the </a:t>
            </a:r>
            <a:r>
              <a:rPr lang="en-US" sz="1400" dirty="0">
                <a:solidFill>
                  <a:schemeClr val="tx1">
                    <a:lumMod val="65000"/>
                    <a:lumOff val="35000"/>
                  </a:schemeClr>
                </a:solidFill>
                <a:hlinkClick r:id="rId2"/>
              </a:rPr>
              <a:t>SBMP Resource Center</a:t>
            </a:r>
            <a:r>
              <a:rPr lang="en-US" sz="1400" dirty="0">
                <a:solidFill>
                  <a:schemeClr val="tx1">
                    <a:lumMod val="65000"/>
                    <a:lumOff val="35000"/>
                  </a:schemeClr>
                </a:solidFill>
              </a:rPr>
              <a:t> </a:t>
            </a:r>
            <a:r>
              <a:rPr lang="en-US" sz="1400" dirty="0"/>
              <a:t>for more general program information.</a:t>
            </a:r>
          </a:p>
          <a:p>
            <a:pPr marL="285750" indent="-285750">
              <a:buFont typeface="Arial" panose="020B0604020202020204" pitchFamily="34" charset="0"/>
              <a:buChar char="•"/>
            </a:pPr>
            <a:endParaRPr lang="en-US" sz="1400" dirty="0">
              <a:solidFill>
                <a:schemeClr val="tx1">
                  <a:lumMod val="65000"/>
                  <a:lumOff val="35000"/>
                </a:schemeClr>
              </a:solidFill>
            </a:endParaRPr>
          </a:p>
          <a:p>
            <a:pPr marL="285750" indent="-285750">
              <a:buFont typeface="Arial" panose="020B0604020202020204" pitchFamily="34" charset="0"/>
              <a:buChar char="•"/>
            </a:pPr>
            <a:r>
              <a:rPr lang="en-US" sz="1400" dirty="0"/>
              <a:t>SBMP facilitates a professional learning community </a:t>
            </a:r>
            <a:r>
              <a:rPr lang="en-US" sz="1400" dirty="0">
                <a:solidFill>
                  <a:schemeClr val="tx1">
                    <a:lumMod val="65000"/>
                    <a:lumOff val="35000"/>
                  </a:schemeClr>
                </a:solidFill>
                <a:hlinkClick r:id="rId3"/>
              </a:rPr>
              <a:t>(PLC) for LEA Medicaid Coordinators</a:t>
            </a:r>
            <a:r>
              <a:rPr lang="en-US" sz="1400" dirty="0">
                <a:solidFill>
                  <a:schemeClr val="tx1">
                    <a:lumMod val="65000"/>
                    <a:lumOff val="35000"/>
                  </a:schemeClr>
                </a:solidFill>
              </a:rPr>
              <a:t> </a:t>
            </a:r>
            <a:r>
              <a:rPr lang="en-US" sz="1400" dirty="0"/>
              <a:t>and just published tools to help LEAs strengthen their programs (or get them started): </a:t>
            </a:r>
            <a:r>
              <a:rPr lang="en-US" sz="1400" dirty="0">
                <a:solidFill>
                  <a:schemeClr val="tx1">
                    <a:lumMod val="65000"/>
                    <a:lumOff val="35000"/>
                  </a:schemeClr>
                </a:solidFill>
                <a:hlinkClick r:id="rId4"/>
              </a:rPr>
              <a:t>LEA Toolkit for SBMP Success</a:t>
            </a:r>
            <a:endParaRPr lang="en-US" sz="1400" dirty="0">
              <a:solidFill>
                <a:schemeClr val="tx1">
                  <a:lumMod val="65000"/>
                  <a:lumOff val="35000"/>
                </a:schemeClr>
              </a:solidFill>
            </a:endParaRPr>
          </a:p>
        </p:txBody>
      </p:sp>
      <p:sp>
        <p:nvSpPr>
          <p:cNvPr id="11" name="TextBox 10">
            <a:extLst>
              <a:ext uri="{FF2B5EF4-FFF2-40B4-BE49-F238E27FC236}">
                <a16:creationId xmlns:a16="http://schemas.microsoft.com/office/drawing/2014/main" id="{AF05C6E9-4D4C-D276-60CE-8623A22252BD}"/>
              </a:ext>
            </a:extLst>
          </p:cNvPr>
          <p:cNvSpPr txBox="1"/>
          <p:nvPr/>
        </p:nvSpPr>
        <p:spPr>
          <a:xfrm>
            <a:off x="1828801" y="6402219"/>
            <a:ext cx="4572000" cy="276999"/>
          </a:xfrm>
          <a:prstGeom prst="rect">
            <a:avLst/>
          </a:prstGeom>
          <a:noFill/>
        </p:spPr>
        <p:txBody>
          <a:bodyPr wrap="square">
            <a:spAutoFit/>
          </a:bodyPr>
          <a:lstStyle/>
          <a:p>
            <a:r>
              <a:rPr lang="en-US" sz="1200"/>
              <a:t>February 2026</a:t>
            </a:r>
          </a:p>
        </p:txBody>
      </p:sp>
      <p:pic>
        <p:nvPicPr>
          <p:cNvPr id="10" name="Picture 9" descr="Picture of RMTS Pool 3 Medical Services that includes Services, Qualified Practitioners, and Relevant Regulation on Qualifications">
            <a:extLst>
              <a:ext uri="{FF2B5EF4-FFF2-40B4-BE49-F238E27FC236}">
                <a16:creationId xmlns:a16="http://schemas.microsoft.com/office/drawing/2014/main" id="{527DC818-DD6B-E832-FA8A-2751ACC9E29C}"/>
              </a:ext>
            </a:extLst>
          </p:cNvPr>
          <p:cNvPicPr>
            <a:picLocks noChangeAspect="1"/>
          </p:cNvPicPr>
          <p:nvPr/>
        </p:nvPicPr>
        <p:blipFill>
          <a:blip r:embed="rId5"/>
          <a:stretch>
            <a:fillRect/>
          </a:stretch>
        </p:blipFill>
        <p:spPr>
          <a:xfrm>
            <a:off x="5836269" y="1427162"/>
            <a:ext cx="4999153" cy="5377138"/>
          </a:xfrm>
          <a:prstGeom prst="rect">
            <a:avLst/>
          </a:prstGeom>
        </p:spPr>
      </p:pic>
      <p:sp>
        <p:nvSpPr>
          <p:cNvPr id="6" name="Slide Number Placeholder 5">
            <a:extLst>
              <a:ext uri="{FF2B5EF4-FFF2-40B4-BE49-F238E27FC236}">
                <a16:creationId xmlns:a16="http://schemas.microsoft.com/office/drawing/2014/main" id="{DDA653CD-43D8-0874-771C-0E782B2B88E2}"/>
              </a:ext>
            </a:extLst>
          </p:cNvPr>
          <p:cNvSpPr>
            <a:spLocks noGrp="1"/>
          </p:cNvSpPr>
          <p:nvPr>
            <p:ph type="sldNum" sz="quarter" idx="12"/>
          </p:nvPr>
        </p:nvSpPr>
        <p:spPr>
          <a:xfrm>
            <a:off x="10363198" y="6356352"/>
            <a:ext cx="990601" cy="276999"/>
          </a:xfrm>
        </p:spPr>
        <p:txBody>
          <a:bodyPr/>
          <a:lstStyle/>
          <a:p>
            <a:fld id="{BCD0FF19-6259-4523-B101-0652FA92D486}" type="slidenum">
              <a:rPr lang="en-US" smtClean="0"/>
              <a:pPr/>
              <a:t>30</a:t>
            </a:fld>
            <a:endParaRPr lang="en-US"/>
          </a:p>
        </p:txBody>
      </p:sp>
    </p:spTree>
    <p:extLst>
      <p:ext uri="{BB962C8B-B14F-4D97-AF65-F5344CB8AC3E}">
        <p14:creationId xmlns:p14="http://schemas.microsoft.com/office/powerpoint/2010/main" val="4002995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3CA66-712C-DE88-A1E5-D0666135138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3DDB1D0-63F5-2629-2DEE-CC4A52AF1D4B}"/>
              </a:ext>
            </a:extLst>
          </p:cNvPr>
          <p:cNvSpPr txBox="1">
            <a:spLocks noGrp="1"/>
          </p:cNvSpPr>
          <p:nvPr>
            <p:ph type="title" idx="4294967295"/>
          </p:nvPr>
        </p:nvSpPr>
        <p:spPr>
          <a:xfrm>
            <a:off x="1588460" y="2419564"/>
            <a:ext cx="9067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alibri"/>
                <a:ea typeface="+mj-ea"/>
                <a:cs typeface="+mj-cs"/>
              </a:rPr>
              <a:t>Questions</a:t>
            </a:r>
          </a:p>
        </p:txBody>
      </p:sp>
      <p:sp>
        <p:nvSpPr>
          <p:cNvPr id="6" name="Slide Number Placeholder 5">
            <a:extLst>
              <a:ext uri="{FF2B5EF4-FFF2-40B4-BE49-F238E27FC236}">
                <a16:creationId xmlns:a16="http://schemas.microsoft.com/office/drawing/2014/main" id="{FA9FBC4F-E661-6CFA-9113-B2113A34C9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0FF19-6259-4523-B101-0652FA92D4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TitleTopPlaceholder">
            <a:extLst>
              <a:ext uri="{FF2B5EF4-FFF2-40B4-BE49-F238E27FC236}">
                <a16:creationId xmlns:a16="http://schemas.microsoft.com/office/drawing/2014/main" id="{43FB29C5-85AC-72B0-E12D-616F087F0782}"/>
              </a:ext>
              <a:ext uri="{C183D7F6-B498-43B3-948B-1728B52AA6E4}">
                <adec:decorative xmlns:adec="http://schemas.microsoft.com/office/drawing/2017/decorative" val="1"/>
              </a:ext>
            </a:extLst>
          </p:cNvPr>
          <p:cNvSpPr>
            <a:spLocks noChangeArrowheads="1"/>
          </p:cNvSpPr>
          <p:nvPr/>
        </p:nvSpPr>
        <p:spPr bwMode="auto">
          <a:xfrm>
            <a:off x="3649664" y="3581400"/>
            <a:ext cx="2065337" cy="436562"/>
          </a:xfrm>
          <a:prstGeom prst="rect">
            <a:avLst/>
          </a:prstGeom>
          <a:solidFill>
            <a:schemeClr val="accent5">
              <a:alpha val="77000"/>
            </a:schemeClr>
          </a:solidFill>
          <a:ln w="9525">
            <a:noFill/>
            <a:miter lim="800000"/>
            <a:headEnd/>
            <a:tailEnd/>
          </a:ln>
          <a:effectLst/>
        </p:spPr>
        <p:txBody>
          <a:bodyPr wrap="none" lIns="91788" tIns="45902" rIns="91788" bIns="45902" anchor="ctr"/>
          <a:lstStyle/>
          <a:p>
            <a:pPr marL="0" marR="0" lvl="0" indent="0" algn="l" defTabSz="906101"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3" name="TitleTopPlaceholder">
            <a:extLst>
              <a:ext uri="{FF2B5EF4-FFF2-40B4-BE49-F238E27FC236}">
                <a16:creationId xmlns:a16="http://schemas.microsoft.com/office/drawing/2014/main" id="{55E7652F-F010-4751-E808-0C3712B842E9}"/>
              </a:ext>
              <a:ext uri="{C183D7F6-B498-43B3-948B-1728B52AA6E4}">
                <adec:decorative xmlns:adec="http://schemas.microsoft.com/office/drawing/2017/decorative" val="1"/>
              </a:ext>
            </a:extLst>
          </p:cNvPr>
          <p:cNvSpPr>
            <a:spLocks noChangeArrowheads="1"/>
          </p:cNvSpPr>
          <p:nvPr/>
        </p:nvSpPr>
        <p:spPr bwMode="auto">
          <a:xfrm>
            <a:off x="5715000" y="3581400"/>
            <a:ext cx="4953000" cy="436562"/>
          </a:xfrm>
          <a:prstGeom prst="rect">
            <a:avLst/>
          </a:prstGeom>
          <a:solidFill>
            <a:srgbClr val="00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4" name="TitleTopPlaceholder">
            <a:extLst>
              <a:ext uri="{FF2B5EF4-FFF2-40B4-BE49-F238E27FC236}">
                <a16:creationId xmlns:a16="http://schemas.microsoft.com/office/drawing/2014/main" id="{ED609620-290D-E9D9-A53F-548F442128B1}"/>
              </a:ext>
              <a:ext uri="{C183D7F6-B498-43B3-948B-1728B52AA6E4}">
                <adec:decorative xmlns:adec="http://schemas.microsoft.com/office/drawing/2017/decorative" val="1"/>
              </a:ext>
            </a:extLst>
          </p:cNvPr>
          <p:cNvSpPr>
            <a:spLocks noChangeArrowheads="1"/>
          </p:cNvSpPr>
          <p:nvPr/>
        </p:nvSpPr>
        <p:spPr bwMode="auto">
          <a:xfrm>
            <a:off x="1524001" y="3581400"/>
            <a:ext cx="2125663" cy="436562"/>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88" tIns="45902" rIns="91788" bIns="45902" anchor="ctr"/>
          <a:lstStyle/>
          <a:p>
            <a:pPr marL="0" marR="0" lvl="0" indent="0" algn="l" defTabSz="9035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7" name="Slide Number Placeholder 11">
            <a:extLst>
              <a:ext uri="{FF2B5EF4-FFF2-40B4-BE49-F238E27FC236}">
                <a16:creationId xmlns:a16="http://schemas.microsoft.com/office/drawing/2014/main" id="{A79CEA18-9FB3-BD18-069B-922A70194C18}"/>
              </a:ext>
            </a:extLst>
          </p:cNvPr>
          <p:cNvSpPr txBox="1">
            <a:spLocks/>
          </p:cNvSpPr>
          <p:nvPr/>
        </p:nvSpPr>
        <p:spPr>
          <a:xfrm>
            <a:off x="8134350" y="65087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BCD0FF19-6259-4523-B101-0652FA92D486}" type="slidenum">
              <a:rPr lang="en-US" sz="1200" smtClean="0">
                <a:solidFill>
                  <a:prstClr val="black">
                    <a:tint val="75000"/>
                  </a:prstClr>
                </a:solidFill>
                <a:latin typeface="Calibri"/>
              </a:rPr>
              <a:pPr defTabSz="914400">
                <a:defRPr/>
              </a:pPr>
              <a:t>31</a:t>
            </a:fld>
            <a:endParaRPr lang="en-US" sz="1200">
              <a:solidFill>
                <a:prstClr val="black">
                  <a:tint val="75000"/>
                </a:prstClr>
              </a:solidFill>
              <a:latin typeface="Calibri"/>
            </a:endParaRPr>
          </a:p>
        </p:txBody>
      </p:sp>
    </p:spTree>
    <p:extLst>
      <p:ext uri="{BB962C8B-B14F-4D97-AF65-F5344CB8AC3E}">
        <p14:creationId xmlns:p14="http://schemas.microsoft.com/office/powerpoint/2010/main" val="4251082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F68BD-69DB-9092-EF26-CD71E2A4E6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6B0E914-D489-4469-0336-7F3620D16FB4}"/>
              </a:ext>
            </a:extLst>
          </p:cNvPr>
          <p:cNvSpPr>
            <a:spLocks noGrp="1"/>
          </p:cNvSpPr>
          <p:nvPr>
            <p:ph type="title"/>
          </p:nvPr>
        </p:nvSpPr>
        <p:spPr>
          <a:xfrm>
            <a:off x="185879" y="2997316"/>
            <a:ext cx="12501663" cy="861002"/>
          </a:xfrm>
        </p:spPr>
        <p:txBody>
          <a:bodyPr>
            <a:normAutofit/>
          </a:bodyPr>
          <a:lstStyle/>
          <a:p>
            <a:r>
              <a:rPr lang="en-US" sz="3600">
                <a:latin typeface="Arial"/>
                <a:cs typeface="Arial"/>
              </a:rPr>
              <a:t>Professional Development and Technical Assistance</a:t>
            </a:r>
            <a:r>
              <a:rPr lang="en-US" sz="3600" b="0">
                <a:latin typeface="Arial"/>
                <a:cs typeface="Arial"/>
              </a:rPr>
              <a:t> </a:t>
            </a:r>
            <a:endParaRPr lang="en-US" sz="3600"/>
          </a:p>
        </p:txBody>
      </p:sp>
      <p:sp>
        <p:nvSpPr>
          <p:cNvPr id="2" name="Slide Number Placeholder 1">
            <a:extLst>
              <a:ext uri="{FF2B5EF4-FFF2-40B4-BE49-F238E27FC236}">
                <a16:creationId xmlns:a16="http://schemas.microsoft.com/office/drawing/2014/main" id="{051D03CF-6055-2FEA-468C-F0E88A0A524A}"/>
              </a:ext>
            </a:extLst>
          </p:cNvPr>
          <p:cNvSpPr>
            <a:spLocks noGrp="1"/>
          </p:cNvSpPr>
          <p:nvPr>
            <p:ph type="sldNum" sz="quarter" idx="12"/>
          </p:nvPr>
        </p:nvSpPr>
        <p:spPr/>
        <p:txBody>
          <a:bodyPr/>
          <a:lstStyle/>
          <a:p>
            <a:fld id="{68A8D22E-6BC5-9E47-900C-2BB94685D9F5}" type="slidenum">
              <a:rPr lang="en-US" smtClean="0"/>
              <a:pPr/>
              <a:t>32</a:t>
            </a:fld>
            <a:endParaRPr lang="en-US"/>
          </a:p>
        </p:txBody>
      </p:sp>
    </p:spTree>
    <p:extLst>
      <p:ext uri="{BB962C8B-B14F-4D97-AF65-F5344CB8AC3E}">
        <p14:creationId xmlns:p14="http://schemas.microsoft.com/office/powerpoint/2010/main" val="3599751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087F1-2887-D81C-6FC9-EEC35A9D97A2}"/>
              </a:ext>
            </a:extLst>
          </p:cNvPr>
          <p:cNvSpPr>
            <a:spLocks noGrp="1"/>
          </p:cNvSpPr>
          <p:nvPr>
            <p:ph type="title"/>
          </p:nvPr>
        </p:nvSpPr>
        <p:spPr/>
        <p:txBody>
          <a:bodyPr>
            <a:noAutofit/>
          </a:bodyPr>
          <a:lstStyle/>
          <a:p>
            <a:r>
              <a:rPr lang="en-US" sz="4000" b="1">
                <a:latin typeface="Arial"/>
                <a:cs typeface="Segoe UI Semibold"/>
              </a:rPr>
              <a:t>Special Education PD Offers for 2025-2026 School </a:t>
            </a:r>
            <a:r>
              <a:rPr lang="en-US" sz="4000">
                <a:latin typeface="Arial"/>
                <a:cs typeface="Segoe UI Semibold"/>
              </a:rPr>
              <a:t>Year</a:t>
            </a:r>
            <a:endParaRPr lang="en-US" sz="4000"/>
          </a:p>
        </p:txBody>
      </p:sp>
      <p:sp>
        <p:nvSpPr>
          <p:cNvPr id="2" name="Content Placeholder 1">
            <a:extLst>
              <a:ext uri="{FF2B5EF4-FFF2-40B4-BE49-F238E27FC236}">
                <a16:creationId xmlns:a16="http://schemas.microsoft.com/office/drawing/2014/main" id="{9A79E4AF-123C-B49D-3E09-119D13B66A6A}"/>
              </a:ext>
            </a:extLst>
          </p:cNvPr>
          <p:cNvSpPr>
            <a:spLocks noGrp="1"/>
          </p:cNvSpPr>
          <p:nvPr>
            <p:ph idx="1"/>
          </p:nvPr>
        </p:nvSpPr>
        <p:spPr>
          <a:xfrm>
            <a:off x="151714" y="1816634"/>
            <a:ext cx="11890665" cy="4414692"/>
          </a:xfrm>
        </p:spPr>
        <p:txBody>
          <a:bodyPr vert="horz" lIns="91440" tIns="45720" rIns="91440" bIns="45720" rtlCol="0" anchor="t">
            <a:normAutofit/>
          </a:bodyPr>
          <a:lstStyle/>
          <a:p>
            <a:r>
              <a:rPr lang="en-US">
                <a:latin typeface="Arial"/>
                <a:cs typeface="Arial"/>
              </a:rPr>
              <a:t>Registration is finalized for all Leadership Institutes and Leadership Academy PD</a:t>
            </a:r>
          </a:p>
          <a:p>
            <a:pPr lvl="1"/>
            <a:r>
              <a:rPr lang="en-US">
                <a:latin typeface="Arial"/>
                <a:cs typeface="Arial"/>
              </a:rPr>
              <a:t>IEP Team Leader Institute</a:t>
            </a:r>
            <a:endParaRPr lang="en-US"/>
          </a:p>
          <a:p>
            <a:pPr lvl="1"/>
            <a:r>
              <a:rPr lang="en-US">
                <a:latin typeface="Arial"/>
                <a:cs typeface="Arial"/>
              </a:rPr>
              <a:t>Special Education Directors Institute</a:t>
            </a:r>
            <a:endParaRPr lang="en-US">
              <a:latin typeface="Arial"/>
            </a:endParaRPr>
          </a:p>
          <a:p>
            <a:pPr lvl="1"/>
            <a:r>
              <a:rPr lang="en-US">
                <a:latin typeface="Arial"/>
                <a:cs typeface="Arial"/>
              </a:rPr>
              <a:t>Early Childhood Institute</a:t>
            </a:r>
          </a:p>
          <a:p>
            <a:pPr lvl="1"/>
            <a:r>
              <a:rPr lang="en-US">
                <a:latin typeface="Arial"/>
                <a:cs typeface="Arial"/>
              </a:rPr>
              <a:t>Inclusive Leadership Academy for General and Special Education Administrators</a:t>
            </a:r>
            <a:endParaRPr lang="en-US"/>
          </a:p>
          <a:p>
            <a:pPr lvl="1"/>
            <a:endParaRPr lang="en-US">
              <a:latin typeface="Arial"/>
              <a:cs typeface="Arial"/>
            </a:endParaRPr>
          </a:p>
          <a:p>
            <a:r>
              <a:rPr lang="en-US">
                <a:latin typeface="Arial"/>
                <a:cs typeface="Arial"/>
              </a:rPr>
              <a:t>New Leadership Institutes and Leadership Academy PD to begin during the summer</a:t>
            </a:r>
          </a:p>
          <a:p>
            <a:pPr lvl="1"/>
            <a:r>
              <a:rPr lang="en-US">
                <a:latin typeface="Arial"/>
                <a:cs typeface="Arial"/>
              </a:rPr>
              <a:t>look for emails and notifications regarding registration in the late spring</a:t>
            </a:r>
          </a:p>
          <a:p>
            <a:pPr marL="457200" lvl="1" indent="0" algn="ctr">
              <a:buNone/>
            </a:pPr>
            <a:endParaRPr lang="en-US">
              <a:latin typeface="Arial"/>
              <a:cs typeface="Arial"/>
            </a:endParaRPr>
          </a:p>
          <a:p>
            <a:pPr marL="457200" lvl="1" indent="0">
              <a:buNone/>
            </a:pPr>
            <a:endParaRPr lang="en-US">
              <a:latin typeface="Arial"/>
              <a:cs typeface="Arial"/>
            </a:endParaRPr>
          </a:p>
        </p:txBody>
      </p:sp>
    </p:spTree>
    <p:extLst>
      <p:ext uri="{BB962C8B-B14F-4D97-AF65-F5344CB8AC3E}">
        <p14:creationId xmlns:p14="http://schemas.microsoft.com/office/powerpoint/2010/main" val="1164967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7F749-80AF-E288-565E-9EBF27FF8C73}"/>
            </a:ext>
          </a:extLst>
        </p:cNvPr>
        <p:cNvGrpSpPr/>
        <p:nvPr/>
      </p:nvGrpSpPr>
      <p:grpSpPr>
        <a:xfrm>
          <a:off x="0" y="0"/>
          <a:ext cx="0" cy="0"/>
          <a:chOff x="0" y="0"/>
          <a:chExt cx="0" cy="0"/>
        </a:xfrm>
      </p:grpSpPr>
      <p:sp>
        <p:nvSpPr>
          <p:cNvPr id="3" name="Title 2" descr="TA Touchpoints for Success&#10;">
            <a:extLst>
              <a:ext uri="{FF2B5EF4-FFF2-40B4-BE49-F238E27FC236}">
                <a16:creationId xmlns:a16="http://schemas.microsoft.com/office/drawing/2014/main" id="{427FEBEA-B337-1BDE-E311-E9CAD5D70D56}"/>
              </a:ext>
            </a:extLst>
          </p:cNvPr>
          <p:cNvSpPr>
            <a:spLocks noGrp="1"/>
          </p:cNvSpPr>
          <p:nvPr>
            <p:ph type="title"/>
          </p:nvPr>
        </p:nvSpPr>
        <p:spPr>
          <a:xfrm>
            <a:off x="173179" y="308699"/>
            <a:ext cx="11330150" cy="861002"/>
          </a:xfrm>
        </p:spPr>
        <p:txBody>
          <a:bodyPr vert="horz" lIns="91440" tIns="45720" rIns="91440" bIns="45720" rtlCol="0" anchor="ctr">
            <a:noAutofit/>
          </a:bodyPr>
          <a:lstStyle/>
          <a:p>
            <a:r>
              <a:rPr lang="en-US" sz="3200">
                <a:latin typeface="Segoe UI"/>
                <a:cs typeface="Segoe UI"/>
              </a:rPr>
              <a:t>LEA Determination &amp; Significant Disproportionality TA: </a:t>
            </a:r>
            <a:r>
              <a:rPr lang="en-US" sz="3200">
                <a:latin typeface="Arial"/>
                <a:cs typeface="Arial"/>
              </a:rPr>
              <a:t>Touchpoints for Success</a:t>
            </a:r>
            <a:endParaRPr lang="en-US"/>
          </a:p>
        </p:txBody>
      </p:sp>
      <p:graphicFrame>
        <p:nvGraphicFramePr>
          <p:cNvPr id="4" name="Table 3" descr="Needs Intervention (NI)&#10;1. Consult Call – ​RSVP and meet virtually with your consultant​&#10;2. M3 webinar&#10;3. If you need the slides or recording ​&#10;for any of the webinars, contact supportma@spedstrategies.com&#10;4. Action Plan Submissions Due March 20&#10;Needs Assistance&#10;1. NA Support webinar&#10;2. If you need the slides or recording ​&#10;for any of the webinars, contact supportma@spedstrategies.com&#10;3. Action Plan Submissions Due March 20&#10;Significant ​Disproportionality&#10;1. Consult Call – ​RSVP and meet virtually with your consultant​&#10;2. Dual-Identified webinar – ​For LEAs that also have a Determination of NI or NA&#10;3. If you need the slides or recording ​&#10;for any of the webinars, contact supportma@spedstrategies.com&#10;4. Action Plan Submissions Due March 20&#10;">
            <a:extLst>
              <a:ext uri="{FF2B5EF4-FFF2-40B4-BE49-F238E27FC236}">
                <a16:creationId xmlns:a16="http://schemas.microsoft.com/office/drawing/2014/main" id="{FCCDA730-C933-C924-6F22-E6BDECF78D6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95531232"/>
              </p:ext>
            </p:extLst>
          </p:nvPr>
        </p:nvGraphicFramePr>
        <p:xfrm>
          <a:off x="1000244" y="1380297"/>
          <a:ext cx="10246713" cy="5412744"/>
        </p:xfrm>
        <a:graphic>
          <a:graphicData uri="http://schemas.openxmlformats.org/drawingml/2006/table">
            <a:tbl>
              <a:tblPr firstRow="1" bandRow="1">
                <a:tableStyleId>{5C22544A-7EE6-4342-B048-85BDC9FD1C3A}</a:tableStyleId>
              </a:tblPr>
              <a:tblGrid>
                <a:gridCol w="3415571">
                  <a:extLst>
                    <a:ext uri="{9D8B030D-6E8A-4147-A177-3AD203B41FA5}">
                      <a16:colId xmlns:a16="http://schemas.microsoft.com/office/drawing/2014/main" val="678652200"/>
                    </a:ext>
                  </a:extLst>
                </a:gridCol>
                <a:gridCol w="3415571">
                  <a:extLst>
                    <a:ext uri="{9D8B030D-6E8A-4147-A177-3AD203B41FA5}">
                      <a16:colId xmlns:a16="http://schemas.microsoft.com/office/drawing/2014/main" val="892330924"/>
                    </a:ext>
                  </a:extLst>
                </a:gridCol>
                <a:gridCol w="3415571">
                  <a:extLst>
                    <a:ext uri="{9D8B030D-6E8A-4147-A177-3AD203B41FA5}">
                      <a16:colId xmlns:a16="http://schemas.microsoft.com/office/drawing/2014/main" val="2930445515"/>
                    </a:ext>
                  </a:extLst>
                </a:gridCol>
              </a:tblGrid>
              <a:tr h="651696">
                <a:tc>
                  <a:txBody>
                    <a:bodyPr/>
                    <a:lstStyle/>
                    <a:p>
                      <a:pPr algn="ctr"/>
                      <a:r>
                        <a:rPr lang="en-US" sz="2000" b="1"/>
                        <a:t>Needs Intervention (NI)</a:t>
                      </a:r>
                      <a:r>
                        <a:rPr lang="en-US" sz="2000"/>
                        <a:t> </a:t>
                      </a:r>
                    </a:p>
                  </a:txBody>
                  <a:tcPr anchor="ctr"/>
                </a:tc>
                <a:tc>
                  <a:txBody>
                    <a:bodyPr/>
                    <a:lstStyle/>
                    <a:p>
                      <a:pPr algn="ctr"/>
                      <a:r>
                        <a:rPr lang="en-US" sz="2000"/>
                        <a:t>Needs Assistance (NA)</a:t>
                      </a:r>
                    </a:p>
                  </a:txBody>
                  <a:tcPr anchor="ctr"/>
                </a:tc>
                <a:tc>
                  <a:txBody>
                    <a:bodyPr/>
                    <a:lstStyle/>
                    <a:p>
                      <a:pPr lvl="0" algn="ctr">
                        <a:buNone/>
                      </a:pPr>
                      <a:r>
                        <a:rPr lang="en-US" sz="2000" b="1" i="0" u="none" strike="noStrike" noProof="0">
                          <a:solidFill>
                            <a:srgbClr val="FFFFFF"/>
                          </a:solidFill>
                          <a:latin typeface="Aptos"/>
                        </a:rPr>
                        <a:t>Significant </a:t>
                      </a:r>
                      <a:br>
                        <a:rPr lang="en-US" sz="2000" b="1" i="0" u="none" strike="noStrike" noProof="0">
                          <a:solidFill>
                            <a:srgbClr val="FFFFFF"/>
                          </a:solidFill>
                          <a:latin typeface="Aptos"/>
                        </a:rPr>
                      </a:br>
                      <a:r>
                        <a:rPr lang="en-US" sz="2000" b="1" i="0" u="none" strike="noStrike" noProof="0">
                          <a:solidFill>
                            <a:srgbClr val="FFFFFF"/>
                          </a:solidFill>
                          <a:latin typeface="Aptos"/>
                        </a:rPr>
                        <a:t>Disproportionality</a:t>
                      </a:r>
                      <a:endParaRPr lang="en-US" sz="2000"/>
                    </a:p>
                  </a:txBody>
                  <a:tcPr/>
                </a:tc>
                <a:extLst>
                  <a:ext uri="{0D108BD9-81ED-4DB2-BD59-A6C34878D82A}">
                    <a16:rowId xmlns:a16="http://schemas.microsoft.com/office/drawing/2014/main" val="155110148"/>
                  </a:ext>
                </a:extLst>
              </a:tr>
              <a:tr h="2120074">
                <a:tc>
                  <a:txBody>
                    <a:bodyPr/>
                    <a:lstStyle/>
                    <a:p>
                      <a:pPr marL="457200" lvl="0" indent="-457200" algn="l">
                        <a:lnSpc>
                          <a:spcPct val="100000"/>
                        </a:lnSpc>
                        <a:spcBef>
                          <a:spcPts val="0"/>
                        </a:spcBef>
                        <a:spcAft>
                          <a:spcPts val="0"/>
                        </a:spcAft>
                        <a:buAutoNum type="arabicPeriod"/>
                      </a:pPr>
                      <a:r>
                        <a:rPr lang="en-US" sz="2000" b="1" i="0" kern="1200" noProof="0">
                          <a:solidFill>
                            <a:srgbClr val="1E4782"/>
                          </a:solidFill>
                          <a:latin typeface="Arial"/>
                          <a:ea typeface="+mn-ea"/>
                          <a:cs typeface="Arial"/>
                        </a:rPr>
                        <a:t>Consult Call</a:t>
                      </a:r>
                      <a:r>
                        <a:rPr lang="en-US" sz="2000" b="0" i="0" kern="1200" noProof="0">
                          <a:solidFill>
                            <a:srgbClr val="1E4782"/>
                          </a:solidFill>
                          <a:latin typeface="Arial"/>
                          <a:ea typeface="+mn-ea"/>
                          <a:cs typeface="Arial"/>
                        </a:rPr>
                        <a:t> –</a:t>
                      </a:r>
                      <a:r>
                        <a:rPr lang="en-US" sz="2000" b="1" i="0" kern="1200" noProof="0">
                          <a:solidFill>
                            <a:srgbClr val="1E4782"/>
                          </a:solidFill>
                          <a:latin typeface="Arial"/>
                          <a:ea typeface="+mn-ea"/>
                          <a:cs typeface="Arial"/>
                        </a:rPr>
                        <a:t> </a:t>
                      </a:r>
                      <a:br>
                        <a:rPr lang="en-US" sz="2000" b="1" i="0" kern="1200" noProof="0">
                          <a:solidFill>
                            <a:srgbClr val="1E4782"/>
                          </a:solidFill>
                          <a:latin typeface="Arial"/>
                          <a:ea typeface="+mn-ea"/>
                          <a:cs typeface="Arial"/>
                        </a:rPr>
                      </a:br>
                      <a:r>
                        <a:rPr lang="en-US" sz="1700" b="0" i="0" u="none" strike="noStrike" kern="1200" noProof="0">
                          <a:solidFill>
                            <a:srgbClr val="1E4782"/>
                          </a:solidFill>
                          <a:latin typeface="Arial"/>
                          <a:ea typeface="+mn-ea"/>
                          <a:cs typeface="Arial"/>
                        </a:rPr>
                        <a:t>RSVP and meet virtually with your consultant</a:t>
                      </a:r>
                      <a:endParaRPr lang="en-US" sz="1700" b="0" i="0" u="none" strike="noStrike" kern="1200">
                        <a:solidFill>
                          <a:srgbClr val="1E4782"/>
                        </a:solidFill>
                        <a:latin typeface="Arial"/>
                        <a:ea typeface="+mn-ea"/>
                        <a:cs typeface="Arial"/>
                      </a:endParaRPr>
                    </a:p>
                    <a:p>
                      <a:pPr marL="457200" lvl="0" indent="-457200">
                        <a:buAutoNum type="arabicPeriod"/>
                      </a:pPr>
                      <a:r>
                        <a:rPr lang="en-US" sz="2000" b="1" i="0" kern="1200" noProof="0">
                          <a:solidFill>
                            <a:srgbClr val="1E4782"/>
                          </a:solidFill>
                          <a:latin typeface="Arial"/>
                          <a:ea typeface="+mn-ea"/>
                          <a:cs typeface="Arial"/>
                        </a:rPr>
                        <a:t>M</a:t>
                      </a:r>
                      <a:r>
                        <a:rPr lang="en-US" sz="2000" b="1" i="0" kern="1200" baseline="30000" noProof="0">
                          <a:solidFill>
                            <a:srgbClr val="1E4782"/>
                          </a:solidFill>
                          <a:latin typeface="Arial"/>
                          <a:ea typeface="+mn-ea"/>
                          <a:cs typeface="Arial"/>
                        </a:rPr>
                        <a:t>3</a:t>
                      </a:r>
                      <a:r>
                        <a:rPr lang="en-US" sz="2000" b="1" i="0" kern="1200" noProof="0">
                          <a:solidFill>
                            <a:srgbClr val="1E4782"/>
                          </a:solidFill>
                          <a:latin typeface="Arial"/>
                          <a:ea typeface="+mn-ea"/>
                          <a:cs typeface="Arial"/>
                        </a:rPr>
                        <a:t> webinar</a:t>
                      </a:r>
                    </a:p>
                  </a:txBody>
                  <a:tcPr/>
                </a:tc>
                <a:tc>
                  <a:txBody>
                    <a:bodyPr/>
                    <a:lstStyle/>
                    <a:p>
                      <a:pPr marL="457200" lvl="0" indent="-457200">
                        <a:buAutoNum type="arabicPeriod"/>
                      </a:pPr>
                      <a:r>
                        <a:rPr lang="en-US" sz="2000" b="1" i="0" kern="1200" noProof="0">
                          <a:solidFill>
                            <a:srgbClr val="1E4782"/>
                          </a:solidFill>
                          <a:latin typeface="Arial"/>
                          <a:ea typeface="+mn-ea"/>
                          <a:cs typeface="Arial"/>
                        </a:rPr>
                        <a:t>NA Support webinar</a:t>
                      </a:r>
                    </a:p>
                    <a:p>
                      <a:pPr lvl="0">
                        <a:buNone/>
                      </a:pPr>
                      <a:endParaRPr lang="en-US" sz="1800" b="0" i="0" u="none" strike="noStrike" kern="1200" noProof="0">
                        <a:solidFill>
                          <a:srgbClr val="1E4782"/>
                        </a:solidFill>
                      </a:endParaRPr>
                    </a:p>
                  </a:txBody>
                  <a:tcPr/>
                </a:tc>
                <a:tc>
                  <a:txBody>
                    <a:bodyPr/>
                    <a:lstStyle/>
                    <a:p>
                      <a:pPr marL="457200" lvl="0" indent="-457200" algn="l">
                        <a:lnSpc>
                          <a:spcPct val="100000"/>
                        </a:lnSpc>
                        <a:spcBef>
                          <a:spcPts val="0"/>
                        </a:spcBef>
                        <a:spcAft>
                          <a:spcPts val="0"/>
                        </a:spcAft>
                        <a:buClr>
                          <a:srgbClr val="000000"/>
                        </a:buClr>
                        <a:buAutoNum type="arabicPeriod"/>
                      </a:pPr>
                      <a:r>
                        <a:rPr lang="en-US" sz="2000" b="1" i="0" kern="1200" noProof="0">
                          <a:solidFill>
                            <a:srgbClr val="1E4782"/>
                          </a:solidFill>
                          <a:latin typeface="Arial"/>
                          <a:ea typeface="+mn-ea"/>
                          <a:cs typeface="Arial"/>
                        </a:rPr>
                        <a:t>Consult Call – </a:t>
                      </a:r>
                      <a:br>
                        <a:rPr lang="en-US" sz="1700" b="1" i="0" u="none" strike="noStrike" kern="1200" noProof="0">
                          <a:solidFill>
                            <a:srgbClr val="1E4782"/>
                          </a:solidFill>
                          <a:latin typeface="Arial"/>
                          <a:cs typeface="Arial"/>
                        </a:rPr>
                      </a:br>
                      <a:r>
                        <a:rPr lang="en-US" sz="1700" b="0" i="0" u="none" strike="noStrike" kern="1200" noProof="0">
                          <a:solidFill>
                            <a:srgbClr val="1E4782"/>
                          </a:solidFill>
                          <a:latin typeface="Arial"/>
                          <a:ea typeface="+mn-ea"/>
                          <a:cs typeface="Arial"/>
                        </a:rPr>
                        <a:t>RSVP and meet virtually with your consultant</a:t>
                      </a:r>
                    </a:p>
                    <a:p>
                      <a:pPr marL="457200" lvl="0" indent="-457200">
                        <a:buClr>
                          <a:srgbClr val="000000"/>
                        </a:buClr>
                        <a:buAutoNum type="arabicPeriod"/>
                      </a:pPr>
                      <a:r>
                        <a:rPr lang="en-US" sz="2000" b="1" i="0" kern="1200" noProof="0">
                          <a:solidFill>
                            <a:srgbClr val="1E4782"/>
                          </a:solidFill>
                          <a:latin typeface="Arial"/>
                          <a:ea typeface="+mn-ea"/>
                          <a:cs typeface="Arial"/>
                        </a:rPr>
                        <a:t>Dual-Identified webinar</a:t>
                      </a:r>
                      <a:r>
                        <a:rPr lang="en-US" sz="1700" b="1" i="0" u="none" strike="noStrike" kern="1200" noProof="0">
                          <a:solidFill>
                            <a:srgbClr val="1E4782"/>
                          </a:solidFill>
                          <a:latin typeface="Arial"/>
                          <a:cs typeface="Arial"/>
                        </a:rPr>
                        <a:t> </a:t>
                      </a:r>
                      <a:r>
                        <a:rPr lang="en-US" sz="1500" b="0" i="0" u="none" strike="noStrike" kern="1200" noProof="0">
                          <a:solidFill>
                            <a:srgbClr val="1E4782"/>
                          </a:solidFill>
                          <a:latin typeface="Arial"/>
                          <a:cs typeface="Arial"/>
                        </a:rPr>
                        <a:t>–</a:t>
                      </a:r>
                      <a:r>
                        <a:rPr lang="en-US" sz="1500" b="1" i="0" u="none" strike="noStrike" kern="1200" noProof="0">
                          <a:solidFill>
                            <a:srgbClr val="1E4782"/>
                          </a:solidFill>
                          <a:latin typeface="Arial"/>
                          <a:cs typeface="Arial"/>
                        </a:rPr>
                        <a:t> </a:t>
                      </a:r>
                      <a:br>
                        <a:rPr lang="en-US" sz="1500" b="1" i="0" u="none" strike="noStrike" kern="1200" noProof="0">
                          <a:solidFill>
                            <a:srgbClr val="1E4782"/>
                          </a:solidFill>
                          <a:latin typeface="Arial"/>
                          <a:cs typeface="Arial"/>
                        </a:rPr>
                      </a:br>
                      <a:r>
                        <a:rPr lang="en-US" sz="1700" b="0" i="0" u="none" strike="noStrike" kern="1200" noProof="0">
                          <a:solidFill>
                            <a:srgbClr val="1E4782"/>
                          </a:solidFill>
                          <a:latin typeface="Arial"/>
                          <a:ea typeface="+mn-ea"/>
                          <a:cs typeface="Arial"/>
                        </a:rPr>
                        <a:t>For LEAs that also have a Determination of NI or NA</a:t>
                      </a:r>
                      <a:endParaRPr lang="en-US" sz="1700" b="0" i="0" u="none" strike="noStrike" kern="1200">
                        <a:solidFill>
                          <a:srgbClr val="1E4782"/>
                        </a:solidFill>
                        <a:latin typeface="Arial"/>
                        <a:ea typeface="+mn-ea"/>
                        <a:cs typeface="Arial"/>
                      </a:endParaRPr>
                    </a:p>
                  </a:txBody>
                  <a:tcPr/>
                </a:tc>
                <a:extLst>
                  <a:ext uri="{0D108BD9-81ED-4DB2-BD59-A6C34878D82A}">
                    <a16:rowId xmlns:a16="http://schemas.microsoft.com/office/drawing/2014/main" val="1944402946"/>
                  </a:ext>
                </a:extLst>
              </a:tr>
              <a:tr h="544454">
                <a:tc gridSpan="3">
                  <a:txBody>
                    <a:bodyPr/>
                    <a:lstStyle/>
                    <a:p>
                      <a:pPr lvl="0" algn="ctr">
                        <a:buNone/>
                      </a:pPr>
                      <a:r>
                        <a:rPr lang="en-US" sz="1600" b="0" i="0" u="none" strike="noStrike" noProof="0">
                          <a:solidFill>
                            <a:schemeClr val="accent2">
                              <a:lumMod val="49000"/>
                            </a:schemeClr>
                          </a:solidFill>
                          <a:latin typeface="Arial"/>
                          <a:cs typeface="Arial"/>
                        </a:rPr>
                        <a:t>If you need the slides or recording </a:t>
                      </a:r>
                      <a:br>
                        <a:rPr lang="en-US" sz="1600" b="0" i="0" u="none" strike="noStrike" noProof="0">
                          <a:solidFill>
                            <a:srgbClr val="7D340D"/>
                          </a:solidFill>
                          <a:latin typeface="Arial"/>
                          <a:cs typeface="Arial"/>
                        </a:rPr>
                      </a:br>
                      <a:r>
                        <a:rPr lang="en-US" sz="1600" b="0" i="0" u="none" strike="noStrike" noProof="0">
                          <a:solidFill>
                            <a:schemeClr val="accent2">
                              <a:lumMod val="49000"/>
                            </a:schemeClr>
                          </a:solidFill>
                          <a:latin typeface="Arial"/>
                          <a:cs typeface="Arial"/>
                        </a:rPr>
                        <a:t>for any of the webinars, contact </a:t>
                      </a:r>
                      <a:r>
                        <a:rPr lang="en-US" sz="1600" b="0" i="0" u="none" strike="noStrike" noProof="0">
                          <a:solidFill>
                            <a:schemeClr val="accent2">
                              <a:lumMod val="49000"/>
                            </a:schemeClr>
                          </a:solidFill>
                          <a:latin typeface="Aptos"/>
                        </a:rPr>
                        <a:t>supportma@spedstrategies.com</a:t>
                      </a:r>
                      <a:endParaRPr lang="en-US">
                        <a:solidFill>
                          <a:schemeClr val="accent2">
                            <a:lumMod val="49000"/>
                          </a:schemeClr>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7079309"/>
                  </a:ext>
                </a:extLst>
              </a:tr>
              <a:tr h="1831344">
                <a:tc gridSpan="3">
                  <a:txBody>
                    <a:bodyPr/>
                    <a:lstStyle/>
                    <a:p>
                      <a:pPr lvl="0" algn="ctr">
                        <a:lnSpc>
                          <a:spcPct val="100000"/>
                        </a:lnSpc>
                        <a:spcBef>
                          <a:spcPts val="0"/>
                        </a:spcBef>
                        <a:spcAft>
                          <a:spcPts val="0"/>
                        </a:spcAft>
                        <a:buNone/>
                      </a:pPr>
                      <a:r>
                        <a:rPr lang="en-US" sz="2000" b="1" i="0" kern="1200" noProof="0" dirty="0">
                          <a:solidFill>
                            <a:srgbClr val="1E4782"/>
                          </a:solidFill>
                          <a:latin typeface="Arial"/>
                          <a:ea typeface="+mn-ea"/>
                          <a:cs typeface="Arial"/>
                        </a:rPr>
                        <a:t>Action Plan Submissions Due</a:t>
                      </a:r>
                      <a:endParaRPr lang="en-US" sz="2000" b="1" i="0" kern="1200" dirty="0">
                        <a:solidFill>
                          <a:srgbClr val="1E4782"/>
                        </a:solidFill>
                        <a:latin typeface="Arial"/>
                        <a:ea typeface="+mn-ea"/>
                        <a:cs typeface="Aria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6178645"/>
                  </a:ext>
                </a:extLst>
              </a:tr>
            </a:tbl>
          </a:graphicData>
        </a:graphic>
      </p:graphicFrame>
      <p:sp>
        <p:nvSpPr>
          <p:cNvPr id="2" name="Content Placeholder 1" descr="Chart of schedule of convenings and technical assistance offered">
            <a:extLst>
              <a:ext uri="{FF2B5EF4-FFF2-40B4-BE49-F238E27FC236}">
                <a16:creationId xmlns:a16="http://schemas.microsoft.com/office/drawing/2014/main" id="{BD77CE79-432B-0F4C-458E-72408354F807}"/>
              </a:ext>
            </a:extLst>
          </p:cNvPr>
          <p:cNvSpPr>
            <a:spLocks noGrp="1"/>
          </p:cNvSpPr>
          <p:nvPr>
            <p:ph idx="1"/>
          </p:nvPr>
        </p:nvSpPr>
        <p:spPr/>
        <p:txBody>
          <a:bodyPr vert="horz" lIns="91440" tIns="45720" rIns="91440" bIns="45720" rtlCol="0" anchor="t">
            <a:normAutofit/>
          </a:bodyPr>
          <a:lstStyle/>
          <a:p>
            <a:pPr marL="0" indent="0">
              <a:buNone/>
            </a:pPr>
            <a:endParaRPr lang="en-US" b="1" dirty="0">
              <a:latin typeface="Arial"/>
              <a:cs typeface="Arial"/>
            </a:endParaRPr>
          </a:p>
          <a:p>
            <a:endParaRPr lang="en-US" dirty="0">
              <a:latin typeface="Segoe UI"/>
              <a:cs typeface="Arial"/>
            </a:endParaRPr>
          </a:p>
        </p:txBody>
      </p:sp>
      <p:pic>
        <p:nvPicPr>
          <p:cNvPr id="5" name="Picture 4" descr="Action plan submissions due March 20">
            <a:extLst>
              <a:ext uri="{FF2B5EF4-FFF2-40B4-BE49-F238E27FC236}">
                <a16:creationId xmlns:a16="http://schemas.microsoft.com/office/drawing/2014/main" id="{49030D9F-1523-2A79-042A-A89704A6C3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4095" y="5649541"/>
            <a:ext cx="1006908" cy="1006908"/>
          </a:xfrm>
          <a:prstGeom prst="rect">
            <a:avLst/>
          </a:prstGeom>
        </p:spPr>
      </p:pic>
    </p:spTree>
    <p:extLst>
      <p:ext uri="{BB962C8B-B14F-4D97-AF65-F5344CB8AC3E}">
        <p14:creationId xmlns:p14="http://schemas.microsoft.com/office/powerpoint/2010/main" val="4046152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1B05-7D5B-0683-A677-84B6EC37B77E}"/>
              </a:ext>
            </a:extLst>
          </p:cNvPr>
          <p:cNvSpPr>
            <a:spLocks noGrp="1"/>
          </p:cNvSpPr>
          <p:nvPr>
            <p:ph type="title"/>
          </p:nvPr>
        </p:nvSpPr>
        <p:spPr>
          <a:xfrm>
            <a:off x="173179" y="118630"/>
            <a:ext cx="11890664" cy="1051071"/>
          </a:xfrm>
        </p:spPr>
        <p:txBody>
          <a:bodyPr>
            <a:normAutofit fontScale="90000"/>
          </a:bodyPr>
          <a:lstStyle/>
          <a:p>
            <a:r>
              <a:rPr lang="en-US" dirty="0"/>
              <a:t>Learning Opportunities for Educators: Federation for Children with Special Needs</a:t>
            </a:r>
          </a:p>
        </p:txBody>
      </p:sp>
      <p:sp>
        <p:nvSpPr>
          <p:cNvPr id="3" name="Content Placeholder 2">
            <a:extLst>
              <a:ext uri="{FF2B5EF4-FFF2-40B4-BE49-F238E27FC236}">
                <a16:creationId xmlns:a16="http://schemas.microsoft.com/office/drawing/2014/main" id="{2236D66C-C59B-2FF5-A6C2-DB01D4499CF7}"/>
              </a:ext>
            </a:extLst>
          </p:cNvPr>
          <p:cNvSpPr>
            <a:spLocks noGrp="1"/>
          </p:cNvSpPr>
          <p:nvPr>
            <p:ph idx="1"/>
          </p:nvPr>
        </p:nvSpPr>
        <p:spPr>
          <a:xfrm>
            <a:off x="71919" y="1573160"/>
            <a:ext cx="11991925" cy="5002301"/>
          </a:xfrm>
        </p:spPr>
        <p:txBody>
          <a:bodyPr>
            <a:normAutofit fontScale="55000" lnSpcReduction="20000"/>
          </a:bodyPr>
          <a:lstStyle/>
          <a:p>
            <a:r>
              <a:rPr lang="en-US" sz="4900" b="1"/>
              <a:t>IEP process</a:t>
            </a:r>
          </a:p>
          <a:p>
            <a:pPr lvl="1"/>
            <a:r>
              <a:rPr lang="en-US" sz="4900"/>
              <a:t>Trainings</a:t>
            </a:r>
            <a:r>
              <a:rPr lang="en-US" sz="4900" b="1"/>
              <a:t> </a:t>
            </a:r>
            <a:r>
              <a:rPr lang="en-US" sz="4900"/>
              <a:t>designed to support educators in deepening their knowledge of the New IEP and process</a:t>
            </a:r>
          </a:p>
          <a:p>
            <a:pPr lvl="2"/>
            <a:r>
              <a:rPr lang="en-US" sz="4900"/>
              <a:t>Foundational knowledge</a:t>
            </a:r>
          </a:p>
          <a:p>
            <a:pPr lvl="2"/>
            <a:r>
              <a:rPr lang="en-US" sz="4900"/>
              <a:t>Community of Practice</a:t>
            </a:r>
          </a:p>
          <a:p>
            <a:pPr lvl="1"/>
            <a:r>
              <a:rPr lang="en-US" sz="4900"/>
              <a:t>Register </a:t>
            </a:r>
            <a:r>
              <a:rPr lang="en-US" sz="4900">
                <a:hlinkClick r:id="rId2"/>
              </a:rPr>
              <a:t>here </a:t>
            </a:r>
            <a:endParaRPr lang="en-US" sz="4900"/>
          </a:p>
          <a:p>
            <a:r>
              <a:rPr lang="en-US" sz="4900" b="1"/>
              <a:t>Positive Solutions: Train the Trainer</a:t>
            </a:r>
          </a:p>
          <a:p>
            <a:pPr lvl="1" fontAlgn="base"/>
            <a:r>
              <a:rPr lang="en-US" sz="4900"/>
              <a:t>Ten-hour Positive Solutions for Families: Train the Trainer, and customized technical assistance for schools and districts interested in strengthening family engagement</a:t>
            </a:r>
          </a:p>
          <a:p>
            <a:pPr lvl="1" fontAlgn="base"/>
            <a:r>
              <a:rPr lang="en-US" sz="4900"/>
              <a:t>Designed to support meaningful learning experiences for families of children ages 2-5</a:t>
            </a:r>
            <a:endParaRPr lang="en-US" sz="4900" b="1"/>
          </a:p>
          <a:p>
            <a:pPr lvl="1"/>
            <a:r>
              <a:rPr lang="en-US" sz="4900"/>
              <a:t>March 28, 2026</a:t>
            </a:r>
          </a:p>
          <a:p>
            <a:pPr lvl="1"/>
            <a:r>
              <a:rPr lang="en-US" sz="4900"/>
              <a:t>Contact: Maddie Evans </a:t>
            </a:r>
            <a:r>
              <a:rPr lang="en-US" sz="4900" u="sng">
                <a:hlinkClick r:id="rId3"/>
              </a:rPr>
              <a:t>mevans@fcsn.org</a:t>
            </a:r>
            <a:r>
              <a:rPr lang="en-US" sz="4900"/>
              <a:t> for more details</a:t>
            </a:r>
          </a:p>
          <a:p>
            <a:pPr lvl="1" fontAlgn="base"/>
            <a:endParaRPr lang="en-US" sz="4200"/>
          </a:p>
          <a:p>
            <a:pPr lvl="1"/>
            <a:endParaRPr lang="en-US" b="1"/>
          </a:p>
          <a:p>
            <a:endParaRPr lang="en-US" sz="3200"/>
          </a:p>
          <a:p>
            <a:pPr lvl="1"/>
            <a:endParaRPr lang="en-US" sz="2800"/>
          </a:p>
          <a:p>
            <a:pPr lvl="1"/>
            <a:endParaRPr lang="en-US" sz="2800"/>
          </a:p>
          <a:p>
            <a:pPr marL="457200" lvl="1" indent="0">
              <a:buNone/>
            </a:pPr>
            <a:endParaRPr lang="en-US"/>
          </a:p>
        </p:txBody>
      </p:sp>
      <p:sp>
        <p:nvSpPr>
          <p:cNvPr id="4" name="Slide Number Placeholder 3">
            <a:extLst>
              <a:ext uri="{FF2B5EF4-FFF2-40B4-BE49-F238E27FC236}">
                <a16:creationId xmlns:a16="http://schemas.microsoft.com/office/drawing/2014/main" id="{B3395F30-A81A-0E8C-B7FB-EDF0500CEE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8D22E-6BC5-9E47-900C-2BB94685D9F5}" type="slidenum">
              <a:rPr kumimoji="0" lang="en-US" sz="1400" b="1" i="0" u="none" strike="noStrike" kern="1200" cap="none" spc="0" normalizeH="0" baseline="0" noProof="0" smtClean="0">
                <a:ln>
                  <a:noFill/>
                </a:ln>
                <a:solidFill>
                  <a:srgbClr val="1E47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5165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419CF-E36E-A051-2310-142418E0D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07666-E284-FBA9-216D-6DE6C4CE64EA}"/>
              </a:ext>
            </a:extLst>
          </p:cNvPr>
          <p:cNvSpPr>
            <a:spLocks noGrp="1"/>
          </p:cNvSpPr>
          <p:nvPr>
            <p:ph type="title"/>
          </p:nvPr>
        </p:nvSpPr>
        <p:spPr>
          <a:xfrm>
            <a:off x="173179" y="118630"/>
            <a:ext cx="11890664" cy="1051071"/>
          </a:xfrm>
        </p:spPr>
        <p:txBody>
          <a:bodyPr>
            <a:normAutofit fontScale="90000"/>
          </a:bodyPr>
          <a:lstStyle/>
          <a:p>
            <a:r>
              <a:rPr lang="en-US" dirty="0"/>
              <a:t>Learning Opportunities for Educators: Federation for Children with Special Needs  </a:t>
            </a:r>
          </a:p>
        </p:txBody>
      </p:sp>
      <p:sp>
        <p:nvSpPr>
          <p:cNvPr id="3" name="Content Placeholder 2">
            <a:extLst>
              <a:ext uri="{FF2B5EF4-FFF2-40B4-BE49-F238E27FC236}">
                <a16:creationId xmlns:a16="http://schemas.microsoft.com/office/drawing/2014/main" id="{1D19F7DE-F2F8-E2A6-E6D9-2A8CE7B8049B}"/>
              </a:ext>
            </a:extLst>
          </p:cNvPr>
          <p:cNvSpPr>
            <a:spLocks noGrp="1"/>
          </p:cNvSpPr>
          <p:nvPr>
            <p:ph idx="1"/>
          </p:nvPr>
        </p:nvSpPr>
        <p:spPr>
          <a:xfrm>
            <a:off x="71919" y="1573160"/>
            <a:ext cx="11991925" cy="5002301"/>
          </a:xfrm>
        </p:spPr>
        <p:txBody>
          <a:bodyPr>
            <a:normAutofit fontScale="55000" lnSpcReduction="20000"/>
          </a:bodyPr>
          <a:lstStyle/>
          <a:p>
            <a:r>
              <a:rPr lang="en-US" sz="4900" b="1"/>
              <a:t>Strengthening Partnerships: Train the Trainer, Massachusetts Family Engagement Framework Series</a:t>
            </a:r>
          </a:p>
          <a:p>
            <a:pPr lvl="1" fontAlgn="base"/>
            <a:r>
              <a:rPr lang="en-US" sz="4900"/>
              <a:t>This professional development series introduces educators and school staff to the Massachusetts Family Engagement Framework and prepares them to actively implement it within their schools and districts</a:t>
            </a:r>
          </a:p>
          <a:p>
            <a:pPr lvl="2" fontAlgn="base"/>
            <a:r>
              <a:rPr lang="en-US" sz="4900"/>
              <a:t>April Virtual Cohort 6:00–8:00 PM (Virtual)</a:t>
            </a:r>
          </a:p>
          <a:p>
            <a:pPr lvl="3" fontAlgn="base"/>
            <a:r>
              <a:rPr lang="en-US" sz="4900"/>
              <a:t>April 28, 29, 30 and May 6 &amp; 7, 2026</a:t>
            </a:r>
          </a:p>
          <a:p>
            <a:pPr lvl="2" fontAlgn="base"/>
            <a:r>
              <a:rPr lang="en-US" sz="4900"/>
              <a:t>July In-Person Cohort</a:t>
            </a:r>
          </a:p>
          <a:p>
            <a:pPr lvl="3" fontAlgn="base"/>
            <a:r>
              <a:rPr lang="en-US" sz="4900"/>
              <a:t>July 13 &amp; July 15 (8:30am-12:30pm, in person); July 17 (8:30am-10:30am, virtual)</a:t>
            </a:r>
          </a:p>
          <a:p>
            <a:pPr lvl="2" fontAlgn="base"/>
            <a:r>
              <a:rPr lang="en-US" sz="4900"/>
              <a:t>September Strengthening Partnerships Train the Trainer – Early Childhood focus – dates to be determined</a:t>
            </a:r>
          </a:p>
          <a:p>
            <a:pPr lvl="1" fontAlgn="base"/>
            <a:r>
              <a:rPr lang="en-US" sz="4900"/>
              <a:t>Contact Maddie Evans </a:t>
            </a:r>
            <a:r>
              <a:rPr lang="en-US" sz="4900" u="sng">
                <a:hlinkClick r:id="rId2"/>
              </a:rPr>
              <a:t>mevans@fcsn.org</a:t>
            </a:r>
            <a:r>
              <a:rPr lang="en-US" sz="4900"/>
              <a:t> for more details or register </a:t>
            </a:r>
            <a:r>
              <a:rPr lang="en-US" sz="4900">
                <a:hlinkClick r:id="rId3"/>
              </a:rPr>
              <a:t>here</a:t>
            </a:r>
            <a:endParaRPr lang="en-US" sz="4900"/>
          </a:p>
          <a:p>
            <a:pPr lvl="1" fontAlgn="base"/>
            <a:endParaRPr lang="en-US" sz="4200"/>
          </a:p>
          <a:p>
            <a:pPr lvl="1"/>
            <a:endParaRPr lang="en-US" b="1"/>
          </a:p>
          <a:p>
            <a:endParaRPr lang="en-US" sz="3200"/>
          </a:p>
          <a:p>
            <a:pPr lvl="1"/>
            <a:endParaRPr lang="en-US" sz="2800"/>
          </a:p>
          <a:p>
            <a:pPr lvl="1"/>
            <a:endParaRPr lang="en-US" sz="2800"/>
          </a:p>
          <a:p>
            <a:pPr marL="457200" lvl="1" indent="0">
              <a:buNone/>
            </a:pPr>
            <a:endParaRPr lang="en-US"/>
          </a:p>
        </p:txBody>
      </p:sp>
      <p:sp>
        <p:nvSpPr>
          <p:cNvPr id="4" name="Slide Number Placeholder 3">
            <a:extLst>
              <a:ext uri="{FF2B5EF4-FFF2-40B4-BE49-F238E27FC236}">
                <a16:creationId xmlns:a16="http://schemas.microsoft.com/office/drawing/2014/main" id="{FF53121E-A237-4F63-33C7-15B5D3DF51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8D22E-6BC5-9E47-900C-2BB94685D9F5}" type="slidenum">
              <a:rPr kumimoji="0" lang="en-US" sz="1400" b="1" i="0" u="none" strike="noStrike" kern="1200" cap="none" spc="0" normalizeH="0" baseline="0" noProof="0" smtClean="0">
                <a:ln>
                  <a:noFill/>
                </a:ln>
                <a:solidFill>
                  <a:srgbClr val="1E478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5898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2AA-30EE-351B-DDA9-8C749BE6EFD0}"/>
              </a:ext>
            </a:extLst>
          </p:cNvPr>
          <p:cNvSpPr>
            <a:spLocks noGrp="1"/>
          </p:cNvSpPr>
          <p:nvPr>
            <p:ph type="title"/>
          </p:nvPr>
        </p:nvSpPr>
        <p:spPr/>
        <p:txBody>
          <a:bodyPr/>
          <a:lstStyle/>
          <a:p>
            <a:r>
              <a:rPr lang="en-US" b="0"/>
              <a:t>2025 Early Childhood Convenings</a:t>
            </a:r>
            <a:endParaRPr lang="en-US"/>
          </a:p>
        </p:txBody>
      </p:sp>
      <p:graphicFrame>
        <p:nvGraphicFramePr>
          <p:cNvPr id="6" name="Google Shape;151;g3452b2d990e_0_0" descr="Chart of Yearly Schedule&#10;October 15 at 11:30-1pm&#10;January 22 at 10-11:30am&#10;March 24 at 1-2:30pm">
            <a:extLst>
              <a:ext uri="{FF2B5EF4-FFF2-40B4-BE49-F238E27FC236}">
                <a16:creationId xmlns:a16="http://schemas.microsoft.com/office/drawing/2014/main" id="{12E212EF-7E78-0481-1328-8FEB0A94C1F7}"/>
              </a:ext>
            </a:extLst>
          </p:cNvPr>
          <p:cNvGraphicFramePr/>
          <p:nvPr>
            <p:extLst>
              <p:ext uri="{D42A27DB-BD31-4B8C-83A1-F6EECF244321}">
                <p14:modId xmlns:p14="http://schemas.microsoft.com/office/powerpoint/2010/main" val="790189204"/>
              </p:ext>
            </p:extLst>
          </p:nvPr>
        </p:nvGraphicFramePr>
        <p:xfrm>
          <a:off x="2311400" y="2794000"/>
          <a:ext cx="7327775" cy="1432910"/>
        </p:xfrm>
        <a:graphic>
          <a:graphicData uri="http://schemas.openxmlformats.org/drawingml/2006/table">
            <a:tbl>
              <a:tblPr firstRow="1" bandRow="1">
                <a:noFill/>
              </a:tblPr>
              <a:tblGrid>
                <a:gridCol w="7327775">
                  <a:extLst>
                    <a:ext uri="{9D8B030D-6E8A-4147-A177-3AD203B41FA5}">
                      <a16:colId xmlns:a16="http://schemas.microsoft.com/office/drawing/2014/main" val="20000"/>
                    </a:ext>
                  </a:extLst>
                </a:gridCol>
              </a:tblGrid>
              <a:tr h="410825">
                <a:tc>
                  <a:txBody>
                    <a:bodyPr/>
                    <a:lstStyle/>
                    <a:p>
                      <a:pPr marL="0" lvl="0" indent="0" algn="ctr" rtl="0">
                        <a:spcBef>
                          <a:spcPts val="0"/>
                        </a:spcBef>
                        <a:spcAft>
                          <a:spcPts val="0"/>
                        </a:spcAft>
                        <a:buNone/>
                      </a:pPr>
                      <a:r>
                        <a:rPr lang="en-US" sz="2400" b="1">
                          <a:solidFill>
                            <a:srgbClr val="262626"/>
                          </a:solidFill>
                        </a:rPr>
                        <a:t>Yearly Schedule</a:t>
                      </a:r>
                      <a:endParaRPr sz="2400" b="1">
                        <a:solidFill>
                          <a:srgbClr val="262626"/>
                        </a:solidFill>
                      </a:endParaRPr>
                    </a:p>
                  </a:txBody>
                  <a:tcPr marL="73025" marR="73025" marT="27300" marB="27300">
                    <a:lnT cap="flat" cmpd="sng">
                      <a:solidFill>
                        <a:srgbClr val="000000"/>
                      </a:solidFill>
                      <a:prstDash val="solid"/>
                      <a:round/>
                      <a:headEnd type="none" w="sm" len="sm"/>
                      <a:tailEnd type="none" w="sm" len="sm"/>
                    </a:lnT>
                    <a:lnB w="6350" cap="flat" cmpd="sng">
                      <a:solidFill>
                        <a:srgbClr val="E0B624"/>
                      </a:solidFill>
                      <a:prstDash val="solid"/>
                      <a:round/>
                      <a:headEnd type="none" w="sm" len="sm"/>
                      <a:tailEnd type="none" w="sm" len="sm"/>
                    </a:lnB>
                    <a:solidFill>
                      <a:srgbClr val="F4CCCC"/>
                    </a:solidFill>
                  </a:tcPr>
                </a:tc>
                <a:extLst>
                  <a:ext uri="{0D108BD9-81ED-4DB2-BD59-A6C34878D82A}">
                    <a16:rowId xmlns:a16="http://schemas.microsoft.com/office/drawing/2014/main" val="10000"/>
                  </a:ext>
                </a:extLst>
              </a:tr>
              <a:tr h="454875">
                <a:tc>
                  <a:txBody>
                    <a:bodyPr/>
                    <a:lstStyle/>
                    <a:p>
                      <a:pPr marL="0" lvl="0" indent="0" algn="ctr" rtl="0">
                        <a:spcBef>
                          <a:spcPts val="0"/>
                        </a:spcBef>
                        <a:spcAft>
                          <a:spcPts val="0"/>
                        </a:spcAft>
                        <a:buNone/>
                      </a:pPr>
                      <a:r>
                        <a:rPr lang="en-US" sz="2400" b="1">
                          <a:solidFill>
                            <a:srgbClr val="262626"/>
                          </a:solidFill>
                        </a:rPr>
                        <a:t>Date &amp; Time</a:t>
                      </a:r>
                      <a:endParaRPr sz="2400" b="1">
                        <a:solidFill>
                          <a:srgbClr val="262626"/>
                        </a:solidFill>
                      </a:endParaRPr>
                    </a:p>
                  </a:txBody>
                  <a:tcPr marL="73025" marR="73025" marT="27300" marB="27300">
                    <a:lnT w="6350" cap="flat" cmpd="sng">
                      <a:solidFill>
                        <a:srgbClr val="E0B624"/>
                      </a:solidFill>
                      <a:prstDash val="solid"/>
                      <a:round/>
                      <a:headEnd type="none" w="sm" len="sm"/>
                      <a:tailEnd type="none" w="sm" len="sm"/>
                    </a:lnT>
                    <a:lnB w="6350" cap="flat" cmpd="sng">
                      <a:solidFill>
                        <a:srgbClr val="E0B624"/>
                      </a:solidFill>
                      <a:prstDash val="solid"/>
                      <a:round/>
                      <a:headEnd type="none" w="sm" len="sm"/>
                      <a:tailEnd type="none" w="sm" len="sm"/>
                    </a:lnB>
                    <a:solidFill>
                      <a:srgbClr val="FFF8E1"/>
                    </a:solidFill>
                  </a:tcPr>
                </a:tc>
                <a:extLst>
                  <a:ext uri="{0D108BD9-81ED-4DB2-BD59-A6C34878D82A}">
                    <a16:rowId xmlns:a16="http://schemas.microsoft.com/office/drawing/2014/main" val="10001"/>
                  </a:ext>
                </a:extLst>
              </a:tr>
              <a:tr h="557675">
                <a:tc>
                  <a:txBody>
                    <a:bodyPr/>
                    <a:lstStyle/>
                    <a:p>
                      <a:pPr marL="0" lvl="0" indent="0" algn="ctr" rtl="0">
                        <a:spcBef>
                          <a:spcPts val="0"/>
                        </a:spcBef>
                        <a:spcAft>
                          <a:spcPts val="0"/>
                        </a:spcAft>
                        <a:buNone/>
                      </a:pPr>
                      <a:r>
                        <a:rPr lang="en-US" sz="2400">
                          <a:solidFill>
                            <a:srgbClr val="262626"/>
                          </a:solidFill>
                        </a:rPr>
                        <a:t>March 25 at 1:00 - 2:30 PM</a:t>
                      </a:r>
                      <a:endParaRPr sz="2400">
                        <a:solidFill>
                          <a:srgbClr val="262626"/>
                        </a:solidFill>
                      </a:endParaRPr>
                    </a:p>
                  </a:txBody>
                  <a:tcPr marL="73025" marR="73025" marT="27300" marB="27300">
                    <a:lnT w="6350" cap="flat" cmpd="sng">
                      <a:solidFill>
                        <a:srgbClr val="E0B624"/>
                      </a:solidFill>
                      <a:prstDash val="solid"/>
                      <a:round/>
                      <a:headEnd type="none" w="sm" len="sm"/>
                      <a:tailEnd type="none" w="sm" len="sm"/>
                    </a:lnT>
                    <a:lnB w="6350" cap="flat" cmpd="sng">
                      <a:solidFill>
                        <a:srgbClr val="F8E18F"/>
                      </a:solidFill>
                      <a:prstDash val="solid"/>
                      <a:round/>
                      <a:headEnd type="none" w="sm" len="sm"/>
                      <a:tailEnd type="none" w="sm" len="sm"/>
                    </a:lnB>
                    <a:solidFill>
                      <a:srgbClr val="FFF8E1"/>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F455A396-96AF-E6CC-4C5A-2C484D2F8735}"/>
              </a:ext>
            </a:extLst>
          </p:cNvPr>
          <p:cNvSpPr>
            <a:spLocks noGrp="1"/>
          </p:cNvSpPr>
          <p:nvPr>
            <p:ph type="sldNum" sz="quarter" idx="12"/>
          </p:nvPr>
        </p:nvSpPr>
        <p:spPr/>
        <p:txBody>
          <a:bodyPr/>
          <a:lstStyle/>
          <a:p>
            <a:fld id="{68A8D22E-6BC5-9E47-900C-2BB94685D9F5}" type="slidenum">
              <a:rPr lang="en-US" dirty="0" smtClean="0"/>
              <a:t>37</a:t>
            </a:fld>
            <a:endParaRPr lang="en-US"/>
          </a:p>
        </p:txBody>
      </p:sp>
    </p:spTree>
    <p:extLst>
      <p:ext uri="{BB962C8B-B14F-4D97-AF65-F5344CB8AC3E}">
        <p14:creationId xmlns:p14="http://schemas.microsoft.com/office/powerpoint/2010/main" val="4221908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49D2-A831-3FE5-A481-304A419C5303}"/>
              </a:ext>
            </a:extLst>
          </p:cNvPr>
          <p:cNvSpPr>
            <a:spLocks noGrp="1"/>
          </p:cNvSpPr>
          <p:nvPr>
            <p:ph type="title"/>
          </p:nvPr>
        </p:nvSpPr>
        <p:spPr/>
        <p:txBody>
          <a:bodyPr>
            <a:normAutofit fontScale="90000"/>
          </a:bodyPr>
          <a:lstStyle/>
          <a:p>
            <a:r>
              <a:rPr lang="en-US"/>
              <a:t>IDEA Fiscal Virtual Community of Practice</a:t>
            </a:r>
          </a:p>
        </p:txBody>
      </p:sp>
      <p:sp>
        <p:nvSpPr>
          <p:cNvPr id="3" name="Content Placeholder 2">
            <a:extLst>
              <a:ext uri="{FF2B5EF4-FFF2-40B4-BE49-F238E27FC236}">
                <a16:creationId xmlns:a16="http://schemas.microsoft.com/office/drawing/2014/main" id="{AB025CE8-AC02-0373-2D01-D9B27DAD0FFE}"/>
              </a:ext>
            </a:extLst>
          </p:cNvPr>
          <p:cNvSpPr>
            <a:spLocks noGrp="1"/>
          </p:cNvSpPr>
          <p:nvPr>
            <p:ph idx="1"/>
          </p:nvPr>
        </p:nvSpPr>
        <p:spPr/>
        <p:txBody>
          <a:bodyPr vert="horz" lIns="91440" tIns="45720" rIns="91440" bIns="45720" rtlCol="0" anchor="t">
            <a:normAutofit/>
          </a:bodyPr>
          <a:lstStyle/>
          <a:p>
            <a:r>
              <a:rPr lang="en-US"/>
              <a:t>Thursdays, 3:00 - 4:00 pm Zoom Webinar </a:t>
            </a:r>
          </a:p>
          <a:p>
            <a:endParaRPr lang="en-US"/>
          </a:p>
          <a:p>
            <a:pPr lvl="1"/>
            <a:r>
              <a:rPr lang="en-US" sz="2800"/>
              <a:t>March 5, 2026 – Maintenance of Effort, Exceptions and Adjustments</a:t>
            </a:r>
          </a:p>
          <a:p>
            <a:pPr lvl="1"/>
            <a:r>
              <a:rPr lang="en-US" sz="2800"/>
              <a:t>May 7, 2026 – Proportionate Share for Equitable Services Carryover</a:t>
            </a:r>
          </a:p>
          <a:p>
            <a:pPr lvl="1"/>
            <a:r>
              <a:rPr lang="en-US" sz="2800"/>
              <a:t>June 4, 2026 – FY27 Consolidated Application, Conditions of Assistance</a:t>
            </a:r>
          </a:p>
          <a:p>
            <a:pPr lvl="1"/>
            <a:endParaRPr lang="en-US" sz="2800"/>
          </a:p>
          <a:p>
            <a:pPr lvl="1"/>
            <a:r>
              <a:rPr lang="en-US" sz="2800"/>
              <a:t>Register at: </a:t>
            </a:r>
            <a:r>
              <a:rPr lang="en-US" sz="2800">
                <a:hlinkClick r:id="rId2"/>
              </a:rPr>
              <a:t>https://us02web.zoom.us/webinar/register/WN_PU0FvUW0QJiD-WL-UMNIHA</a:t>
            </a:r>
            <a:endParaRPr lang="en-US" sz="2800"/>
          </a:p>
          <a:p>
            <a:pPr lvl="1"/>
            <a:endParaRPr lang="en-US"/>
          </a:p>
        </p:txBody>
      </p:sp>
      <p:sp>
        <p:nvSpPr>
          <p:cNvPr id="4" name="Slide Number Placeholder 3">
            <a:extLst>
              <a:ext uri="{FF2B5EF4-FFF2-40B4-BE49-F238E27FC236}">
                <a16:creationId xmlns:a16="http://schemas.microsoft.com/office/drawing/2014/main" id="{90F95011-93FD-6E13-B63C-6A5A989AC6B9}"/>
              </a:ext>
            </a:extLst>
          </p:cNvPr>
          <p:cNvSpPr>
            <a:spLocks noGrp="1"/>
          </p:cNvSpPr>
          <p:nvPr>
            <p:ph type="sldNum" sz="quarter" idx="12"/>
          </p:nvPr>
        </p:nvSpPr>
        <p:spPr/>
        <p:txBody>
          <a:bodyPr/>
          <a:lstStyle/>
          <a:p>
            <a:fld id="{68A8D22E-6BC5-9E47-900C-2BB94685D9F5}" type="slidenum">
              <a:rPr lang="en-US" dirty="0" smtClean="0"/>
              <a:pPr/>
              <a:t>38</a:t>
            </a:fld>
            <a:endParaRPr lang="en-US"/>
          </a:p>
        </p:txBody>
      </p:sp>
    </p:spTree>
    <p:extLst>
      <p:ext uri="{BB962C8B-B14F-4D97-AF65-F5344CB8AC3E}">
        <p14:creationId xmlns:p14="http://schemas.microsoft.com/office/powerpoint/2010/main" val="3549720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CCB73-9665-626D-0751-68708DDB2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D034C-54DA-430C-6C62-9E64D480783E}"/>
              </a:ext>
            </a:extLst>
          </p:cNvPr>
          <p:cNvSpPr>
            <a:spLocks noGrp="1"/>
          </p:cNvSpPr>
          <p:nvPr>
            <p:ph type="ctrTitle"/>
          </p:nvPr>
        </p:nvSpPr>
        <p:spPr>
          <a:xfrm>
            <a:off x="342900" y="873824"/>
            <a:ext cx="11693588" cy="2560638"/>
          </a:xfrm>
        </p:spPr>
        <p:txBody>
          <a:bodyPr>
            <a:normAutofit/>
          </a:bodyPr>
          <a:lstStyle/>
          <a:p>
            <a:r>
              <a:rPr lang="en-US" sz="4400" b="1"/>
              <a:t>IDEA Fiscal</a:t>
            </a:r>
            <a:endParaRPr lang="en-US"/>
          </a:p>
        </p:txBody>
      </p:sp>
    </p:spTree>
    <p:extLst>
      <p:ext uri="{BB962C8B-B14F-4D97-AF65-F5344CB8AC3E}">
        <p14:creationId xmlns:p14="http://schemas.microsoft.com/office/powerpoint/2010/main" val="395950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937035-CA62-DC48-7758-1BDCA22C68DE}"/>
              </a:ext>
            </a:extLst>
          </p:cNvPr>
          <p:cNvSpPr>
            <a:spLocks noGrp="1"/>
          </p:cNvSpPr>
          <p:nvPr>
            <p:ph type="title"/>
          </p:nvPr>
        </p:nvSpPr>
        <p:spPr/>
        <p:txBody>
          <a:bodyPr>
            <a:normAutofit/>
          </a:bodyPr>
          <a:lstStyle/>
          <a:p>
            <a:r>
              <a:rPr lang="en-US"/>
              <a:t>Differentiated Monitoring System 2.0</a:t>
            </a:r>
          </a:p>
        </p:txBody>
      </p:sp>
      <p:sp>
        <p:nvSpPr>
          <p:cNvPr id="4" name="Content Placeholder 3">
            <a:extLst>
              <a:ext uri="{FF2B5EF4-FFF2-40B4-BE49-F238E27FC236}">
                <a16:creationId xmlns:a16="http://schemas.microsoft.com/office/drawing/2014/main" id="{E054D985-0DEF-C1DE-D7D0-BAFB9B740319}"/>
              </a:ext>
            </a:extLst>
          </p:cNvPr>
          <p:cNvSpPr>
            <a:spLocks noGrp="1"/>
          </p:cNvSpPr>
          <p:nvPr>
            <p:ph idx="1"/>
          </p:nvPr>
        </p:nvSpPr>
        <p:spPr/>
        <p:txBody>
          <a:bodyPr/>
          <a:lstStyle/>
          <a:p>
            <a:r>
              <a:rPr lang="en-US"/>
              <a:t>The Office of Special Education Programs monitors States by reviewing a state’s general supervision system to ensure compliance with IDEA.</a:t>
            </a:r>
          </a:p>
          <a:p>
            <a:r>
              <a:rPr lang="en-US"/>
              <a:t>The goal of DMS 2.0 is to </a:t>
            </a:r>
            <a:r>
              <a:rPr lang="en-US" b="1"/>
              <a:t>improve outcomes and results </a:t>
            </a:r>
            <a:r>
              <a:rPr lang="en-US"/>
              <a:t>for infants, toddlers, children and youth with disabilities and their families in conjunction with compliance.</a:t>
            </a:r>
          </a:p>
          <a:p>
            <a:r>
              <a:rPr lang="en-US"/>
              <a:t>OSEP’s monitoring will focus on States’ systems of </a:t>
            </a:r>
            <a:r>
              <a:rPr lang="en-US" b="1"/>
              <a:t>general supervision </a:t>
            </a:r>
            <a:r>
              <a:rPr lang="en-US"/>
              <a:t>integrating both results and compliance.</a:t>
            </a:r>
          </a:p>
        </p:txBody>
      </p:sp>
    </p:spTree>
    <p:extLst>
      <p:ext uri="{BB962C8B-B14F-4D97-AF65-F5344CB8AC3E}">
        <p14:creationId xmlns:p14="http://schemas.microsoft.com/office/powerpoint/2010/main" val="958936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6F7841-7818-508E-49AF-4E6327C7C80F}"/>
              </a:ext>
            </a:extLst>
          </p:cNvPr>
          <p:cNvSpPr>
            <a:spLocks noGrp="1"/>
          </p:cNvSpPr>
          <p:nvPr>
            <p:ph type="title"/>
          </p:nvPr>
        </p:nvSpPr>
        <p:spPr/>
        <p:txBody>
          <a:bodyPr>
            <a:normAutofit fontScale="90000"/>
          </a:bodyPr>
          <a:lstStyle/>
          <a:p>
            <a:r>
              <a:rPr lang="en-US">
                <a:latin typeface="Arial"/>
                <a:cs typeface="Arial"/>
              </a:rPr>
              <a:t>Maintenance of Effort – FY25 Compliance</a:t>
            </a:r>
            <a:endParaRPr lang="en-US">
              <a:latin typeface="Arial"/>
            </a:endParaRPr>
          </a:p>
        </p:txBody>
      </p:sp>
      <p:sp>
        <p:nvSpPr>
          <p:cNvPr id="2" name="Content Placeholder 1">
            <a:extLst>
              <a:ext uri="{FF2B5EF4-FFF2-40B4-BE49-F238E27FC236}">
                <a16:creationId xmlns:a16="http://schemas.microsoft.com/office/drawing/2014/main" id="{5EF6C970-9101-12ED-F7E1-91A79F9711BD}"/>
              </a:ext>
            </a:extLst>
          </p:cNvPr>
          <p:cNvSpPr>
            <a:spLocks noGrp="1"/>
          </p:cNvSpPr>
          <p:nvPr>
            <p:ph idx="1"/>
          </p:nvPr>
        </p:nvSpPr>
        <p:spPr>
          <a:xfrm>
            <a:off x="173179" y="1591253"/>
            <a:ext cx="11890665" cy="5266747"/>
          </a:xfrm>
        </p:spPr>
        <p:txBody>
          <a:bodyPr vert="horz" lIns="91440" tIns="45720" rIns="91440" bIns="45720" rtlCol="0" anchor="t">
            <a:normAutofit/>
          </a:bodyPr>
          <a:lstStyle/>
          <a:p>
            <a:pPr>
              <a:buNone/>
            </a:pPr>
            <a:r>
              <a:rPr lang="en-US"/>
              <a:t>FY25 End of Year Report (EOYR)</a:t>
            </a:r>
          </a:p>
          <a:p>
            <a:r>
              <a:rPr lang="en-US"/>
              <a:t>Districts, Regional, Vocational – September 30, 2025</a:t>
            </a:r>
          </a:p>
          <a:p>
            <a:r>
              <a:rPr lang="en-US"/>
              <a:t>Charters - November 17, 2025</a:t>
            </a:r>
          </a:p>
          <a:p>
            <a:r>
              <a:rPr lang="en-US"/>
              <a:t>Virtual – January 30, 2026</a:t>
            </a:r>
          </a:p>
          <a:p>
            <a:pPr>
              <a:buNone/>
            </a:pPr>
            <a:r>
              <a:rPr lang="en-US"/>
              <a:t>FY25 Circuit Breaker Reimbursements </a:t>
            </a:r>
          </a:p>
          <a:p>
            <a:pPr>
              <a:buNone/>
            </a:pPr>
            <a:r>
              <a:rPr lang="en-US"/>
              <a:t>FY25 Standards – Last time MOE met = FY26 Eligibility Standards available in </a:t>
            </a:r>
            <a:r>
              <a:rPr lang="en-US" b="1"/>
              <a:t>FY26 GEM$ Consolidated FC 240/262 Application</a:t>
            </a:r>
            <a:endParaRPr lang="en-US"/>
          </a:p>
          <a:p>
            <a:pPr marL="0" indent="0">
              <a:buNone/>
            </a:pPr>
            <a:endParaRPr lang="en-US">
              <a:latin typeface="Segoe UI"/>
            </a:endParaRPr>
          </a:p>
        </p:txBody>
      </p:sp>
      <p:pic>
        <p:nvPicPr>
          <p:cNvPr id="5" name="Picture 4" descr="Screenshot of GEMS">
            <a:extLst>
              <a:ext uri="{FF2B5EF4-FFF2-40B4-BE49-F238E27FC236}">
                <a16:creationId xmlns:a16="http://schemas.microsoft.com/office/drawing/2014/main" id="{FC57B480-F839-C6BA-7ADF-19D258F787D6}"/>
              </a:ext>
            </a:extLst>
          </p:cNvPr>
          <p:cNvPicPr>
            <a:picLocks noChangeAspect="1"/>
          </p:cNvPicPr>
          <p:nvPr/>
        </p:nvPicPr>
        <p:blipFill>
          <a:blip r:embed="rId2"/>
          <a:stretch>
            <a:fillRect/>
          </a:stretch>
        </p:blipFill>
        <p:spPr>
          <a:xfrm>
            <a:off x="2384241" y="5175219"/>
            <a:ext cx="7144117" cy="1181161"/>
          </a:xfrm>
          <a:prstGeom prst="rect">
            <a:avLst/>
          </a:prstGeom>
        </p:spPr>
      </p:pic>
    </p:spTree>
    <p:extLst>
      <p:ext uri="{BB962C8B-B14F-4D97-AF65-F5344CB8AC3E}">
        <p14:creationId xmlns:p14="http://schemas.microsoft.com/office/powerpoint/2010/main" val="4121579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734E0-7DD2-B3F6-AF65-8217E16BEF7C}"/>
              </a:ext>
            </a:extLst>
          </p:cNvPr>
          <p:cNvSpPr>
            <a:spLocks noGrp="1"/>
          </p:cNvSpPr>
          <p:nvPr>
            <p:ph type="title"/>
          </p:nvPr>
        </p:nvSpPr>
        <p:spPr/>
        <p:txBody>
          <a:bodyPr>
            <a:normAutofit/>
          </a:bodyPr>
          <a:lstStyle/>
          <a:p>
            <a:r>
              <a:rPr lang="en-US" sz="4000" b="1">
                <a:latin typeface="Arial"/>
                <a:cs typeface="Arial"/>
              </a:rPr>
              <a:t>Maintenance of Effort: Compliance</a:t>
            </a:r>
          </a:p>
        </p:txBody>
      </p:sp>
      <p:sp>
        <p:nvSpPr>
          <p:cNvPr id="2" name="Content Placeholder 1">
            <a:extLst>
              <a:ext uri="{FF2B5EF4-FFF2-40B4-BE49-F238E27FC236}">
                <a16:creationId xmlns:a16="http://schemas.microsoft.com/office/drawing/2014/main" id="{DA30D4A1-5223-98FB-E5F3-0922A8395150}"/>
              </a:ext>
            </a:extLst>
          </p:cNvPr>
          <p:cNvSpPr>
            <a:spLocks noGrp="1"/>
          </p:cNvSpPr>
          <p:nvPr>
            <p:ph idx="1"/>
          </p:nvPr>
        </p:nvSpPr>
        <p:spPr/>
        <p:txBody>
          <a:bodyPr vert="horz" lIns="91440" tIns="45720" rIns="91440" bIns="45720" rtlCol="0" anchor="t">
            <a:normAutofit/>
          </a:bodyPr>
          <a:lstStyle/>
          <a:p>
            <a:r>
              <a:rPr lang="en-US">
                <a:latin typeface="Segoe UI"/>
                <a:cs typeface="Arial"/>
              </a:rPr>
              <a:t>An LEA will meet its compliance standard if it spends the same or more in State and local funds in the aggregate </a:t>
            </a:r>
            <a:r>
              <a:rPr lang="en-US" u="sng">
                <a:latin typeface="Segoe UI"/>
                <a:cs typeface="Arial"/>
              </a:rPr>
              <a:t>or</a:t>
            </a:r>
            <a:r>
              <a:rPr lang="en-US">
                <a:latin typeface="Segoe UI"/>
                <a:cs typeface="Arial"/>
              </a:rPr>
              <a:t> per pupil</a:t>
            </a:r>
          </a:p>
          <a:p>
            <a:r>
              <a:rPr lang="en-US">
                <a:latin typeface="Segoe UI"/>
                <a:cs typeface="Arial"/>
              </a:rPr>
              <a:t>LEAs that meet the compliance standard by </a:t>
            </a:r>
            <a:r>
              <a:rPr lang="en-US" u="sng">
                <a:latin typeface="Segoe UI"/>
                <a:cs typeface="Arial"/>
              </a:rPr>
              <a:t>only</a:t>
            </a:r>
            <a:r>
              <a:rPr lang="en-US">
                <a:latin typeface="Segoe UI"/>
                <a:cs typeface="Arial"/>
              </a:rPr>
              <a:t> the per pupil standard, will be afforded the opportunity to report and demonstrate valid exceptions and adjustments to potentially reduce the LEA’s aggregate MOE standard to be applied going forward. </a:t>
            </a:r>
          </a:p>
          <a:p>
            <a:r>
              <a:rPr lang="en-US">
                <a:latin typeface="Segoe UI"/>
                <a:cs typeface="Arial"/>
              </a:rPr>
              <a:t>For exceptions and to be applied, completion of the Exceptions and Adjustment Workbook and supporting documentation for the claimed exceptions are required</a:t>
            </a:r>
          </a:p>
        </p:txBody>
      </p:sp>
    </p:spTree>
    <p:extLst>
      <p:ext uri="{BB962C8B-B14F-4D97-AF65-F5344CB8AC3E}">
        <p14:creationId xmlns:p14="http://schemas.microsoft.com/office/powerpoint/2010/main" val="1142403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F0B1-5DF2-3838-50E1-58F75A816C42}"/>
              </a:ext>
            </a:extLst>
          </p:cNvPr>
          <p:cNvSpPr>
            <a:spLocks noGrp="1"/>
          </p:cNvSpPr>
          <p:nvPr>
            <p:ph type="title"/>
          </p:nvPr>
        </p:nvSpPr>
        <p:spPr/>
        <p:txBody>
          <a:bodyPr>
            <a:normAutofit fontScale="90000"/>
          </a:bodyPr>
          <a:lstStyle/>
          <a:p>
            <a:r>
              <a:rPr lang="en-US">
                <a:latin typeface="Arial"/>
                <a:cs typeface="Arial"/>
              </a:rPr>
              <a:t>IDEA Funds Expiring September 30, 2026</a:t>
            </a:r>
          </a:p>
        </p:txBody>
      </p:sp>
      <p:sp>
        <p:nvSpPr>
          <p:cNvPr id="3" name="Content Placeholder 2">
            <a:extLst>
              <a:ext uri="{FF2B5EF4-FFF2-40B4-BE49-F238E27FC236}">
                <a16:creationId xmlns:a16="http://schemas.microsoft.com/office/drawing/2014/main" id="{C22E727E-446F-0308-76B7-E3A8619450F4}"/>
              </a:ext>
            </a:extLst>
          </p:cNvPr>
          <p:cNvSpPr>
            <a:spLocks noGrp="1"/>
          </p:cNvSpPr>
          <p:nvPr>
            <p:ph idx="1"/>
          </p:nvPr>
        </p:nvSpPr>
        <p:spPr/>
        <p:txBody>
          <a:bodyPr vert="horz" lIns="91440" tIns="45720" rIns="91440" bIns="45720" rtlCol="0" anchor="t">
            <a:normAutofit/>
          </a:bodyPr>
          <a:lstStyle/>
          <a:p>
            <a:r>
              <a:rPr lang="en-US" b="1" dirty="0">
                <a:highlight>
                  <a:srgbClr val="FFFF00"/>
                </a:highlight>
                <a:latin typeface="Arial"/>
                <a:cs typeface="Arial"/>
              </a:rPr>
              <a:t>FY25</a:t>
            </a:r>
            <a:r>
              <a:rPr lang="en-US" dirty="0">
                <a:highlight>
                  <a:srgbClr val="FFFF00"/>
                </a:highlight>
                <a:latin typeface="Arial"/>
                <a:cs typeface="Arial"/>
              </a:rPr>
              <a:t> FC 240 and FC 262 funds expire on </a:t>
            </a:r>
            <a:r>
              <a:rPr lang="en-US" u="sng" dirty="0">
                <a:highlight>
                  <a:srgbClr val="FFFF00"/>
                </a:highlight>
                <a:latin typeface="Arial"/>
                <a:cs typeface="Arial"/>
              </a:rPr>
              <a:t>September 30, 2026</a:t>
            </a:r>
            <a:endParaRPr lang="en-US" dirty="0">
              <a:highlight>
                <a:srgbClr val="FFFF00"/>
              </a:highlight>
              <a:latin typeface="Arial"/>
              <a:cs typeface="Arial"/>
            </a:endParaRPr>
          </a:p>
          <a:p>
            <a:r>
              <a:rPr lang="en-US" dirty="0">
                <a:latin typeface="Arial"/>
                <a:cs typeface="Arial"/>
              </a:rPr>
              <a:t>Funds must be obligated on or before September 30, 2026, and liquidated no later than ninety (90) days thereafter</a:t>
            </a:r>
          </a:p>
          <a:p>
            <a:r>
              <a:rPr lang="en-US" dirty="0">
                <a:latin typeface="Arial"/>
                <a:cs typeface="Arial"/>
              </a:rPr>
              <a:t>Procedures for regular reimbursement requests to draw down funds</a:t>
            </a:r>
          </a:p>
          <a:p>
            <a:r>
              <a:rPr lang="en-US" dirty="0">
                <a:latin typeface="Arial"/>
                <a:cs typeface="Arial"/>
              </a:rPr>
              <a:t>Revise budgets to claim first in first out </a:t>
            </a:r>
            <a:endParaRPr lang="en-US" dirty="0"/>
          </a:p>
          <a:p>
            <a:r>
              <a:rPr lang="en-US" dirty="0">
                <a:latin typeface="Arial"/>
                <a:cs typeface="Arial"/>
              </a:rPr>
              <a:t>Monitoring communications to be sent out to those with 50% or more unclaimed balance </a:t>
            </a:r>
          </a:p>
          <a:p>
            <a:pPr marL="0" indent="0">
              <a:buNone/>
            </a:pPr>
            <a:endParaRPr lang="en-US" dirty="0">
              <a:latin typeface="Arial"/>
              <a:cs typeface="Arial"/>
            </a:endParaRPr>
          </a:p>
          <a:p>
            <a:endParaRPr lang="en-US" dirty="0">
              <a:latin typeface="Arial"/>
              <a:cs typeface="Arial"/>
            </a:endParaRPr>
          </a:p>
          <a:p>
            <a:endParaRPr lang="en-US" dirty="0">
              <a:latin typeface="Arial"/>
              <a:cs typeface="Arial"/>
            </a:endParaRPr>
          </a:p>
        </p:txBody>
      </p:sp>
      <p:sp>
        <p:nvSpPr>
          <p:cNvPr id="4" name="Slide Number Placeholder 3">
            <a:extLst>
              <a:ext uri="{FF2B5EF4-FFF2-40B4-BE49-F238E27FC236}">
                <a16:creationId xmlns:a16="http://schemas.microsoft.com/office/drawing/2014/main" id="{87472D2A-2569-AEA9-8B77-A01C3E5BB599}"/>
              </a:ext>
            </a:extLst>
          </p:cNvPr>
          <p:cNvSpPr>
            <a:spLocks noGrp="1"/>
          </p:cNvSpPr>
          <p:nvPr>
            <p:ph type="sldNum" sz="quarter" idx="12"/>
          </p:nvPr>
        </p:nvSpPr>
        <p:spPr/>
        <p:txBody>
          <a:bodyPr/>
          <a:lstStyle/>
          <a:p>
            <a:fld id="{68A8D22E-6BC5-9E47-900C-2BB94685D9F5}" type="slidenum">
              <a:rPr lang="en-US" smtClean="0"/>
              <a:t>42</a:t>
            </a:fld>
            <a:endParaRPr lang="en-US"/>
          </a:p>
        </p:txBody>
      </p:sp>
    </p:spTree>
    <p:extLst>
      <p:ext uri="{BB962C8B-B14F-4D97-AF65-F5344CB8AC3E}">
        <p14:creationId xmlns:p14="http://schemas.microsoft.com/office/powerpoint/2010/main" val="3319297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a:xfrm>
            <a:off x="342900" y="873824"/>
            <a:ext cx="11693588" cy="2560638"/>
          </a:xfrm>
        </p:spPr>
        <p:txBody>
          <a:bodyPr>
            <a:normAutofit/>
          </a:bodyPr>
          <a:lstStyle/>
          <a:p>
            <a:r>
              <a:rPr lang="en-US" sz="4400" b="1"/>
              <a:t>Resources</a:t>
            </a:r>
            <a:endParaRPr lang="en-US" b="1"/>
          </a:p>
        </p:txBody>
      </p:sp>
    </p:spTree>
    <p:extLst>
      <p:ext uri="{BB962C8B-B14F-4D97-AF65-F5344CB8AC3E}">
        <p14:creationId xmlns:p14="http://schemas.microsoft.com/office/powerpoint/2010/main" val="3119111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5E55D00-C5C2-01E9-DA9C-5ED0D81B5107}"/>
              </a:ext>
            </a:extLst>
          </p:cNvPr>
          <p:cNvSpPr txBox="1">
            <a:spLocks noGrp="1"/>
          </p:cNvSpPr>
          <p:nvPr>
            <p:ph type="title" idx="4294967295"/>
          </p:nvPr>
        </p:nvSpPr>
        <p:spPr>
          <a:xfrm>
            <a:off x="3539289" y="360947"/>
            <a:ext cx="477252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accent1">
                    <a:lumMod val="76000"/>
                  </a:schemeClr>
                </a:solidFill>
                <a:effectLst/>
                <a:uLnTx/>
                <a:uFillTx/>
                <a:latin typeface="+mn-lt"/>
                <a:ea typeface="+mn-ea"/>
                <a:cs typeface="Arial"/>
              </a:rPr>
              <a:t>Learning Ally</a:t>
            </a:r>
            <a:endParaRPr kumimoji="0" lang="en-US" sz="5400" b="1" i="0" u="none" strike="noStrike" kern="1200" cap="none" spc="0" normalizeH="0" baseline="0" noProof="0" dirty="0">
              <a:ln>
                <a:noFill/>
              </a:ln>
              <a:solidFill>
                <a:schemeClr val="accent1">
                  <a:lumMod val="76000"/>
                </a:schemeClr>
              </a:solidFill>
              <a:effectLst/>
              <a:uLnTx/>
              <a:uFillTx/>
              <a:latin typeface="+mn-lt"/>
              <a:ea typeface="+mn-ea"/>
              <a:cs typeface="+mn-cs"/>
            </a:endParaRPr>
          </a:p>
        </p:txBody>
      </p:sp>
      <p:sp>
        <p:nvSpPr>
          <p:cNvPr id="23" name="TextBox 23"/>
          <p:cNvSpPr txBox="1"/>
          <p:nvPr/>
        </p:nvSpPr>
        <p:spPr>
          <a:xfrm>
            <a:off x="464198" y="1781509"/>
            <a:ext cx="5163335" cy="1318053"/>
          </a:xfrm>
          <a:prstGeom prst="rect">
            <a:avLst/>
          </a:prstGeom>
        </p:spPr>
        <p:txBody>
          <a:bodyPr lIns="0" tIns="0" rIns="0" bIns="0" rtlCol="0" anchor="t">
            <a:spAutoFit/>
          </a:bodyPr>
          <a:lstStyle/>
          <a:p>
            <a:pPr>
              <a:lnSpc>
                <a:spcPts val="2600"/>
              </a:lnSpc>
              <a:spcBef>
                <a:spcPct val="0"/>
              </a:spcBef>
            </a:pPr>
            <a:r>
              <a:rPr lang="en-US" sz="2000" b="1">
                <a:solidFill>
                  <a:srgbClr val="1F3568"/>
                </a:solidFill>
                <a:latin typeface="Raleway Bold"/>
                <a:ea typeface="Raleway Bold"/>
                <a:cs typeface="Raleway Bold"/>
                <a:sym typeface="Raleway Bold"/>
              </a:rPr>
              <a:t>Learning Ally is a nonprofit that empowers learners with reading differences, including dyslexia, by providing innovative solutions such as the MA state-funded Audiobook Solution. </a:t>
            </a:r>
          </a:p>
        </p:txBody>
      </p:sp>
      <p:sp>
        <p:nvSpPr>
          <p:cNvPr id="22" name="TextBox 22"/>
          <p:cNvSpPr txBox="1"/>
          <p:nvPr/>
        </p:nvSpPr>
        <p:spPr>
          <a:xfrm>
            <a:off x="5929326" y="1594685"/>
            <a:ext cx="5852182" cy="377155"/>
          </a:xfrm>
          <a:prstGeom prst="rect">
            <a:avLst/>
          </a:prstGeom>
        </p:spPr>
        <p:txBody>
          <a:bodyPr lIns="0" tIns="0" rIns="0" bIns="0" rtlCol="0" anchor="t">
            <a:spAutoFit/>
          </a:bodyPr>
          <a:lstStyle/>
          <a:p>
            <a:pPr algn="ctr">
              <a:lnSpc>
                <a:spcPts val="3119"/>
              </a:lnSpc>
              <a:spcBef>
                <a:spcPct val="0"/>
              </a:spcBef>
            </a:pPr>
            <a:r>
              <a:rPr lang="en-US" sz="2399" b="1">
                <a:solidFill>
                  <a:srgbClr val="1F3568"/>
                </a:solidFill>
                <a:latin typeface="Raleway Bold"/>
                <a:ea typeface="Raleway Bold"/>
                <a:cs typeface="Raleway Bold"/>
                <a:sym typeface="Raleway Bold"/>
                <a:hlinkClick r:id="rId3" tooltip="https://learningally.org/newsletters"/>
              </a:rPr>
              <a:t>March </a:t>
            </a:r>
            <a:r>
              <a:rPr lang="en-US" sz="2399" b="1" i="1">
                <a:solidFill>
                  <a:srgbClr val="1F3568"/>
                </a:solidFill>
                <a:latin typeface="Raleway Bold Italics"/>
                <a:ea typeface="Raleway Bold Italics"/>
                <a:cs typeface="Raleway Bold Italics"/>
                <a:sym typeface="Raleway Bold Italics"/>
                <a:hlinkClick r:id="rId3" tooltip="https://learningally.org/newsletters"/>
              </a:rPr>
              <a:t>Ally Insider</a:t>
            </a:r>
            <a:r>
              <a:rPr lang="en-US" sz="2399" b="1">
                <a:solidFill>
                  <a:srgbClr val="1F3568"/>
                </a:solidFill>
                <a:latin typeface="Raleway Bold"/>
                <a:ea typeface="Raleway Bold"/>
                <a:cs typeface="Raleway Bold"/>
                <a:sym typeface="Raleway Bold"/>
                <a:hlinkClick r:id="rId3" tooltip="https://learningally.org/newsletters"/>
              </a:rPr>
              <a:t> Newsletter</a:t>
            </a:r>
          </a:p>
        </p:txBody>
      </p:sp>
      <p:grpSp>
        <p:nvGrpSpPr>
          <p:cNvPr id="2" name="Group 2" descr="Details about this year's Spring Into Reading program- kicking off March 9"/>
          <p:cNvGrpSpPr/>
          <p:nvPr/>
        </p:nvGrpSpPr>
        <p:grpSpPr>
          <a:xfrm>
            <a:off x="6700510" y="2159535"/>
            <a:ext cx="4309815" cy="607318"/>
            <a:chOff x="0" y="0"/>
            <a:chExt cx="5420212" cy="763790"/>
          </a:xfrm>
        </p:grpSpPr>
        <p:sp>
          <p:nvSpPr>
            <p:cNvPr id="3" name="Freeform 3"/>
            <p:cNvSpPr/>
            <p:nvPr/>
          </p:nvSpPr>
          <p:spPr>
            <a:xfrm>
              <a:off x="0" y="0"/>
              <a:ext cx="5420212" cy="763790"/>
            </a:xfrm>
            <a:custGeom>
              <a:avLst/>
              <a:gdLst/>
              <a:ahLst/>
              <a:cxnLst/>
              <a:rect l="l" t="t" r="r" b="b"/>
              <a:pathLst>
                <a:path w="5420212" h="763790">
                  <a:moveTo>
                    <a:pt x="5295752" y="763790"/>
                  </a:moveTo>
                  <a:lnTo>
                    <a:pt x="124460" y="763790"/>
                  </a:lnTo>
                  <a:cubicBezTo>
                    <a:pt x="55880" y="763790"/>
                    <a:pt x="0" y="707910"/>
                    <a:pt x="0" y="639329"/>
                  </a:cubicBezTo>
                  <a:lnTo>
                    <a:pt x="0" y="124460"/>
                  </a:lnTo>
                  <a:cubicBezTo>
                    <a:pt x="0" y="55880"/>
                    <a:pt x="55880" y="0"/>
                    <a:pt x="124460" y="0"/>
                  </a:cubicBezTo>
                  <a:lnTo>
                    <a:pt x="5295752" y="0"/>
                  </a:lnTo>
                  <a:cubicBezTo>
                    <a:pt x="5364332" y="0"/>
                    <a:pt x="5420212" y="55880"/>
                    <a:pt x="5420212" y="124460"/>
                  </a:cubicBezTo>
                  <a:lnTo>
                    <a:pt x="5420212" y="639330"/>
                  </a:lnTo>
                  <a:cubicBezTo>
                    <a:pt x="5420212" y="707910"/>
                    <a:pt x="5364332" y="763790"/>
                    <a:pt x="5295752" y="763790"/>
                  </a:cubicBezTo>
                  <a:close/>
                </a:path>
              </a:pathLst>
            </a:custGeom>
            <a:solidFill>
              <a:srgbClr val="0A61AE"/>
            </a:solidFill>
          </p:spPr>
          <p:txBody>
            <a:bodyPr/>
            <a:lstStyle/>
            <a:p>
              <a:endParaRPr lang="en-US" sz="1200"/>
            </a:p>
          </p:txBody>
        </p:sp>
      </p:grpSp>
      <p:grpSp>
        <p:nvGrpSpPr>
          <p:cNvPr id="6" name="Group 6" descr="Great Reading Games Celebration: Live webinar featuring author Megan Nicolas on March 6"/>
          <p:cNvGrpSpPr/>
          <p:nvPr/>
        </p:nvGrpSpPr>
        <p:grpSpPr>
          <a:xfrm>
            <a:off x="6700510" y="2906552"/>
            <a:ext cx="4309815" cy="607318"/>
            <a:chOff x="0" y="0"/>
            <a:chExt cx="5420212" cy="763790"/>
          </a:xfrm>
        </p:grpSpPr>
        <p:sp>
          <p:nvSpPr>
            <p:cNvPr id="7" name="Freeform 7"/>
            <p:cNvSpPr/>
            <p:nvPr/>
          </p:nvSpPr>
          <p:spPr>
            <a:xfrm>
              <a:off x="0" y="0"/>
              <a:ext cx="5420212" cy="763790"/>
            </a:xfrm>
            <a:custGeom>
              <a:avLst/>
              <a:gdLst/>
              <a:ahLst/>
              <a:cxnLst/>
              <a:rect l="l" t="t" r="r" b="b"/>
              <a:pathLst>
                <a:path w="5420212" h="763790">
                  <a:moveTo>
                    <a:pt x="5295752" y="763790"/>
                  </a:moveTo>
                  <a:lnTo>
                    <a:pt x="124460" y="763790"/>
                  </a:lnTo>
                  <a:cubicBezTo>
                    <a:pt x="55880" y="763790"/>
                    <a:pt x="0" y="707910"/>
                    <a:pt x="0" y="639329"/>
                  </a:cubicBezTo>
                  <a:lnTo>
                    <a:pt x="0" y="124460"/>
                  </a:lnTo>
                  <a:cubicBezTo>
                    <a:pt x="0" y="55880"/>
                    <a:pt x="55880" y="0"/>
                    <a:pt x="124460" y="0"/>
                  </a:cubicBezTo>
                  <a:lnTo>
                    <a:pt x="5295752" y="0"/>
                  </a:lnTo>
                  <a:cubicBezTo>
                    <a:pt x="5364332" y="0"/>
                    <a:pt x="5420212" y="55880"/>
                    <a:pt x="5420212" y="124460"/>
                  </a:cubicBezTo>
                  <a:lnTo>
                    <a:pt x="5420212" y="639330"/>
                  </a:lnTo>
                  <a:cubicBezTo>
                    <a:pt x="5420212" y="707910"/>
                    <a:pt x="5364332" y="763790"/>
                    <a:pt x="5295752" y="763790"/>
                  </a:cubicBezTo>
                  <a:close/>
                </a:path>
              </a:pathLst>
            </a:custGeom>
            <a:solidFill>
              <a:srgbClr val="0A61AE"/>
            </a:solidFill>
          </p:spPr>
          <p:txBody>
            <a:bodyPr/>
            <a:lstStyle/>
            <a:p>
              <a:endParaRPr lang="en-US" sz="1200"/>
            </a:p>
          </p:txBody>
        </p:sp>
      </p:grpSp>
      <p:grpSp>
        <p:nvGrpSpPr>
          <p:cNvPr id="9" name="Group 9" descr="Curated audiobook recommendations to celebrate and honor Women's History Month"/>
          <p:cNvGrpSpPr/>
          <p:nvPr/>
        </p:nvGrpSpPr>
        <p:grpSpPr>
          <a:xfrm>
            <a:off x="6700510" y="3653570"/>
            <a:ext cx="4309815" cy="607318"/>
            <a:chOff x="0" y="0"/>
            <a:chExt cx="5420212" cy="763790"/>
          </a:xfrm>
        </p:grpSpPr>
        <p:sp>
          <p:nvSpPr>
            <p:cNvPr id="10" name="Freeform 10"/>
            <p:cNvSpPr/>
            <p:nvPr/>
          </p:nvSpPr>
          <p:spPr>
            <a:xfrm>
              <a:off x="0" y="0"/>
              <a:ext cx="5420212" cy="763790"/>
            </a:xfrm>
            <a:custGeom>
              <a:avLst/>
              <a:gdLst/>
              <a:ahLst/>
              <a:cxnLst/>
              <a:rect l="l" t="t" r="r" b="b"/>
              <a:pathLst>
                <a:path w="5420212" h="763790">
                  <a:moveTo>
                    <a:pt x="5295752" y="763790"/>
                  </a:moveTo>
                  <a:lnTo>
                    <a:pt x="124460" y="763790"/>
                  </a:lnTo>
                  <a:cubicBezTo>
                    <a:pt x="55880" y="763790"/>
                    <a:pt x="0" y="707910"/>
                    <a:pt x="0" y="639329"/>
                  </a:cubicBezTo>
                  <a:lnTo>
                    <a:pt x="0" y="124460"/>
                  </a:lnTo>
                  <a:cubicBezTo>
                    <a:pt x="0" y="55880"/>
                    <a:pt x="55880" y="0"/>
                    <a:pt x="124460" y="0"/>
                  </a:cubicBezTo>
                  <a:lnTo>
                    <a:pt x="5295752" y="0"/>
                  </a:lnTo>
                  <a:cubicBezTo>
                    <a:pt x="5364332" y="0"/>
                    <a:pt x="5420212" y="55880"/>
                    <a:pt x="5420212" y="124460"/>
                  </a:cubicBezTo>
                  <a:lnTo>
                    <a:pt x="5420212" y="639330"/>
                  </a:lnTo>
                  <a:cubicBezTo>
                    <a:pt x="5420212" y="707910"/>
                    <a:pt x="5364332" y="763790"/>
                    <a:pt x="5295752" y="763790"/>
                  </a:cubicBezTo>
                  <a:close/>
                </a:path>
              </a:pathLst>
            </a:custGeom>
            <a:solidFill>
              <a:srgbClr val="0A61AE"/>
            </a:solidFill>
          </p:spPr>
          <p:txBody>
            <a:bodyPr/>
            <a:lstStyle/>
            <a:p>
              <a:endParaRPr lang="en-US" sz="1200"/>
            </a:p>
          </p:txBody>
        </p:sp>
      </p:grpSp>
      <p:grpSp>
        <p:nvGrpSpPr>
          <p:cNvPr id="12" name="Group 12" descr="Special virtual screening opportunity for the powerful &quot;Left Behind&quot; documentary"/>
          <p:cNvGrpSpPr/>
          <p:nvPr/>
        </p:nvGrpSpPr>
        <p:grpSpPr>
          <a:xfrm>
            <a:off x="6700510" y="4400588"/>
            <a:ext cx="4309815" cy="607318"/>
            <a:chOff x="0" y="0"/>
            <a:chExt cx="5420212" cy="763790"/>
          </a:xfrm>
        </p:grpSpPr>
        <p:sp>
          <p:nvSpPr>
            <p:cNvPr id="13" name="Freeform 13"/>
            <p:cNvSpPr/>
            <p:nvPr/>
          </p:nvSpPr>
          <p:spPr>
            <a:xfrm>
              <a:off x="0" y="0"/>
              <a:ext cx="5420212" cy="763790"/>
            </a:xfrm>
            <a:custGeom>
              <a:avLst/>
              <a:gdLst/>
              <a:ahLst/>
              <a:cxnLst/>
              <a:rect l="l" t="t" r="r" b="b"/>
              <a:pathLst>
                <a:path w="5420212" h="763790">
                  <a:moveTo>
                    <a:pt x="5295752" y="763790"/>
                  </a:moveTo>
                  <a:lnTo>
                    <a:pt x="124460" y="763790"/>
                  </a:lnTo>
                  <a:cubicBezTo>
                    <a:pt x="55880" y="763790"/>
                    <a:pt x="0" y="707910"/>
                    <a:pt x="0" y="639329"/>
                  </a:cubicBezTo>
                  <a:lnTo>
                    <a:pt x="0" y="124460"/>
                  </a:lnTo>
                  <a:cubicBezTo>
                    <a:pt x="0" y="55880"/>
                    <a:pt x="55880" y="0"/>
                    <a:pt x="124460" y="0"/>
                  </a:cubicBezTo>
                  <a:lnTo>
                    <a:pt x="5295752" y="0"/>
                  </a:lnTo>
                  <a:cubicBezTo>
                    <a:pt x="5364332" y="0"/>
                    <a:pt x="5420212" y="55880"/>
                    <a:pt x="5420212" y="124460"/>
                  </a:cubicBezTo>
                  <a:lnTo>
                    <a:pt x="5420212" y="639330"/>
                  </a:lnTo>
                  <a:cubicBezTo>
                    <a:pt x="5420212" y="707910"/>
                    <a:pt x="5364332" y="763790"/>
                    <a:pt x="5295752" y="763790"/>
                  </a:cubicBezTo>
                  <a:close/>
                </a:path>
              </a:pathLst>
            </a:custGeom>
            <a:solidFill>
              <a:srgbClr val="0A61AE"/>
            </a:solidFill>
          </p:spPr>
          <p:txBody>
            <a:bodyPr/>
            <a:lstStyle/>
            <a:p>
              <a:endParaRPr lang="en-US" sz="1200"/>
            </a:p>
          </p:txBody>
        </p:sp>
      </p:grpSp>
      <p:sp>
        <p:nvSpPr>
          <p:cNvPr id="21" name="TextBox 21">
            <a:extLst>
              <a:ext uri="{C183D7F6-B498-43B3-948B-1728B52AA6E4}">
                <adec:decorative xmlns:adec="http://schemas.microsoft.com/office/drawing/2017/decorative" val="1"/>
              </a:ext>
            </a:extLst>
          </p:cNvPr>
          <p:cNvSpPr txBox="1"/>
          <p:nvPr/>
        </p:nvSpPr>
        <p:spPr>
          <a:xfrm>
            <a:off x="6827225" y="2218083"/>
            <a:ext cx="4367200" cy="451342"/>
          </a:xfrm>
          <a:prstGeom prst="rect">
            <a:avLst/>
          </a:prstGeom>
        </p:spPr>
        <p:txBody>
          <a:bodyPr lIns="0" tIns="0" rIns="0" bIns="0" rtlCol="0" anchor="t">
            <a:spAutoFit/>
          </a:bodyPr>
          <a:lstStyle/>
          <a:p>
            <a:pPr>
              <a:lnSpc>
                <a:spcPts val="1820"/>
              </a:lnSpc>
              <a:spcBef>
                <a:spcPct val="0"/>
              </a:spcBef>
            </a:pPr>
            <a:r>
              <a:rPr lang="en-US" sz="1400" b="1">
                <a:solidFill>
                  <a:srgbClr val="FFFFFF"/>
                </a:solidFill>
                <a:latin typeface="Raleway Bold"/>
                <a:ea typeface="Raleway Bold"/>
                <a:cs typeface="Raleway Bold"/>
                <a:sym typeface="Raleway Bold"/>
              </a:rPr>
              <a:t>Details about this year’s Spring Into Reading program - kicking off March 9!</a:t>
            </a:r>
          </a:p>
        </p:txBody>
      </p:sp>
      <p:sp>
        <p:nvSpPr>
          <p:cNvPr id="24" name="TextBox 24">
            <a:extLst>
              <a:ext uri="{C183D7F6-B498-43B3-948B-1728B52AA6E4}">
                <adec:decorative xmlns:adec="http://schemas.microsoft.com/office/drawing/2017/decorative" val="1"/>
              </a:ext>
            </a:extLst>
          </p:cNvPr>
          <p:cNvSpPr txBox="1"/>
          <p:nvPr/>
        </p:nvSpPr>
        <p:spPr>
          <a:xfrm>
            <a:off x="6827226" y="2963702"/>
            <a:ext cx="4282943" cy="451342"/>
          </a:xfrm>
          <a:prstGeom prst="rect">
            <a:avLst/>
          </a:prstGeom>
        </p:spPr>
        <p:txBody>
          <a:bodyPr lIns="0" tIns="0" rIns="0" bIns="0" rtlCol="0" anchor="t">
            <a:spAutoFit/>
          </a:bodyPr>
          <a:lstStyle/>
          <a:p>
            <a:pPr>
              <a:lnSpc>
                <a:spcPts val="1820"/>
              </a:lnSpc>
              <a:spcBef>
                <a:spcPct val="0"/>
              </a:spcBef>
            </a:pPr>
            <a:r>
              <a:rPr lang="en-US" sz="1400" b="1">
                <a:solidFill>
                  <a:srgbClr val="FFFFFF"/>
                </a:solidFill>
                <a:latin typeface="Raleway Bold"/>
                <a:ea typeface="Raleway Bold"/>
                <a:cs typeface="Raleway Bold"/>
                <a:sym typeface="Raleway Bold"/>
              </a:rPr>
              <a:t>Great Reading Games Celebration: Live webinar featuring author Megan Nicolas on March 6</a:t>
            </a:r>
          </a:p>
        </p:txBody>
      </p:sp>
      <p:sp>
        <p:nvSpPr>
          <p:cNvPr id="25" name="TextBox 25">
            <a:extLst>
              <a:ext uri="{C183D7F6-B498-43B3-948B-1728B52AA6E4}">
                <adec:decorative xmlns:adec="http://schemas.microsoft.com/office/drawing/2017/decorative" val="1"/>
              </a:ext>
            </a:extLst>
          </p:cNvPr>
          <p:cNvSpPr txBox="1"/>
          <p:nvPr/>
        </p:nvSpPr>
        <p:spPr>
          <a:xfrm>
            <a:off x="6827226" y="3488470"/>
            <a:ext cx="4483629" cy="682174"/>
          </a:xfrm>
          <a:prstGeom prst="rect">
            <a:avLst/>
          </a:prstGeom>
        </p:spPr>
        <p:txBody>
          <a:bodyPr lIns="0" tIns="0" rIns="0" bIns="0" rtlCol="0" anchor="t">
            <a:spAutoFit/>
          </a:bodyPr>
          <a:lstStyle/>
          <a:p>
            <a:pPr>
              <a:lnSpc>
                <a:spcPts val="1820"/>
              </a:lnSpc>
            </a:pPr>
            <a:endParaRPr sz="1200"/>
          </a:p>
          <a:p>
            <a:pPr>
              <a:lnSpc>
                <a:spcPts val="1820"/>
              </a:lnSpc>
            </a:pPr>
            <a:r>
              <a:rPr lang="en-US" sz="1400" b="1">
                <a:solidFill>
                  <a:srgbClr val="FFFFFF"/>
                </a:solidFill>
                <a:latin typeface="Raleway Bold"/>
                <a:ea typeface="Raleway Bold"/>
                <a:cs typeface="Raleway Bold"/>
                <a:sym typeface="Raleway Bold"/>
              </a:rPr>
              <a:t>Curated audiobook recommendations to </a:t>
            </a:r>
          </a:p>
          <a:p>
            <a:pPr>
              <a:lnSpc>
                <a:spcPts val="1820"/>
              </a:lnSpc>
              <a:spcBef>
                <a:spcPct val="0"/>
              </a:spcBef>
            </a:pPr>
            <a:r>
              <a:rPr lang="en-US" sz="1400" b="1">
                <a:solidFill>
                  <a:srgbClr val="FFFFFF"/>
                </a:solidFill>
                <a:latin typeface="Raleway Bold"/>
                <a:ea typeface="Raleway Bold"/>
                <a:cs typeface="Raleway Bold"/>
                <a:sym typeface="Raleway Bold"/>
              </a:rPr>
              <a:t>celebrate and honor Women’s History Month</a:t>
            </a:r>
          </a:p>
        </p:txBody>
      </p:sp>
      <p:sp>
        <p:nvSpPr>
          <p:cNvPr id="26" name="TextBox 26">
            <a:extLst>
              <a:ext uri="{C183D7F6-B498-43B3-948B-1728B52AA6E4}">
                <adec:decorative xmlns:adec="http://schemas.microsoft.com/office/drawing/2017/decorative" val="1"/>
              </a:ext>
            </a:extLst>
          </p:cNvPr>
          <p:cNvSpPr txBox="1"/>
          <p:nvPr/>
        </p:nvSpPr>
        <p:spPr>
          <a:xfrm>
            <a:off x="6827226" y="4457738"/>
            <a:ext cx="4282943" cy="449995"/>
          </a:xfrm>
          <a:prstGeom prst="rect">
            <a:avLst/>
          </a:prstGeom>
        </p:spPr>
        <p:txBody>
          <a:bodyPr lIns="0" tIns="0" rIns="0" bIns="0" rtlCol="0" anchor="t">
            <a:spAutoFit/>
          </a:bodyPr>
          <a:lstStyle/>
          <a:p>
            <a:pPr>
              <a:lnSpc>
                <a:spcPts val="1820"/>
              </a:lnSpc>
              <a:spcBef>
                <a:spcPct val="0"/>
              </a:spcBef>
            </a:pPr>
            <a:r>
              <a:rPr lang="en-US" sz="1400" b="1">
                <a:solidFill>
                  <a:srgbClr val="FFFFFF"/>
                </a:solidFill>
                <a:latin typeface="Raleway Bold"/>
                <a:ea typeface="Raleway Bold"/>
                <a:cs typeface="Raleway Bold"/>
                <a:sym typeface="Raleway Bold"/>
              </a:rPr>
              <a:t>Special virtual screening opportunity for the powerful </a:t>
            </a:r>
            <a:r>
              <a:rPr lang="en-US" sz="1400" b="1" i="1">
                <a:solidFill>
                  <a:srgbClr val="FFFFFF"/>
                </a:solidFill>
                <a:latin typeface="Raleway Bold Italics"/>
                <a:ea typeface="Raleway Bold Italics"/>
                <a:cs typeface="Raleway Bold Italics"/>
                <a:sym typeface="Raleway Bold Italics"/>
              </a:rPr>
              <a:t>Left Behind </a:t>
            </a:r>
            <a:r>
              <a:rPr lang="en-US" sz="1400" b="1">
                <a:solidFill>
                  <a:srgbClr val="FFFFFF"/>
                </a:solidFill>
                <a:latin typeface="Raleway Bold"/>
                <a:ea typeface="Raleway Bold"/>
                <a:cs typeface="Raleway Bold"/>
                <a:sym typeface="Raleway Bold"/>
              </a:rPr>
              <a:t>documentary</a:t>
            </a:r>
          </a:p>
        </p:txBody>
      </p:sp>
      <p:sp>
        <p:nvSpPr>
          <p:cNvPr id="28" name="TextBox 27">
            <a:extLst>
              <a:ext uri="{FF2B5EF4-FFF2-40B4-BE49-F238E27FC236}">
                <a16:creationId xmlns:a16="http://schemas.microsoft.com/office/drawing/2014/main" id="{B2F9B52F-FEF0-8CA7-5C6F-B1B437EAF268}"/>
              </a:ext>
              <a:ext uri="{C183D7F6-B498-43B3-948B-1728B52AA6E4}">
                <adec:decorative xmlns:adec="http://schemas.microsoft.com/office/drawing/2017/decorative" val="1"/>
              </a:ext>
            </a:extLst>
          </p:cNvPr>
          <p:cNvSpPr txBox="1"/>
          <p:nvPr/>
        </p:nvSpPr>
        <p:spPr>
          <a:xfrm>
            <a:off x="8066314" y="5464628"/>
            <a:ext cx="1578429" cy="4308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r>
              <a:rPr lang="en-US" sz="1200" b="1" u="sng">
                <a:solidFill>
                  <a:srgbClr val="0000FF"/>
                </a:solidFill>
                <a:latin typeface="Raleway Bold"/>
                <a:ea typeface="Segoe UI"/>
                <a:cs typeface="Segoe UI"/>
                <a:hlinkClick r:id="rId3"/>
              </a:rPr>
              <a:t>Click to Read More</a:t>
            </a:r>
            <a:endParaRPr lang="en-US" sz="1200"/>
          </a:p>
          <a:p>
            <a:pPr algn="ctr"/>
            <a:endParaRPr lang="en-US" sz="1200"/>
          </a:p>
        </p:txBody>
      </p:sp>
      <p:grpSp>
        <p:nvGrpSpPr>
          <p:cNvPr id="14" name="Group 14">
            <a:extLst>
              <a:ext uri="{C183D7F6-B498-43B3-948B-1728B52AA6E4}">
                <adec:decorative xmlns:adec="http://schemas.microsoft.com/office/drawing/2017/decorative" val="1"/>
              </a:ext>
            </a:extLst>
          </p:cNvPr>
          <p:cNvGrpSpPr>
            <a:grpSpLocks noChangeAspect="1"/>
          </p:cNvGrpSpPr>
          <p:nvPr/>
        </p:nvGrpSpPr>
        <p:grpSpPr>
          <a:xfrm rot="474230">
            <a:off x="10530011" y="4732834"/>
            <a:ext cx="1328829" cy="1909022"/>
            <a:chOff x="0" y="0"/>
            <a:chExt cx="9017000" cy="12954000"/>
          </a:xfrm>
        </p:grpSpPr>
        <p:sp>
          <p:nvSpPr>
            <p:cNvPr id="15" name="Freeform 15"/>
            <p:cNvSpPr/>
            <p:nvPr/>
          </p:nvSpPr>
          <p:spPr>
            <a:xfrm>
              <a:off x="370840" y="1130300"/>
              <a:ext cx="8241030" cy="10567670"/>
            </a:xfrm>
            <a:custGeom>
              <a:avLst/>
              <a:gdLst/>
              <a:ahLst/>
              <a:cxnLst/>
              <a:rect l="l" t="t" r="r" b="b"/>
              <a:pathLst>
                <a:path w="8241030" h="10567670">
                  <a:moveTo>
                    <a:pt x="0" y="0"/>
                  </a:moveTo>
                  <a:lnTo>
                    <a:pt x="8241030" y="0"/>
                  </a:lnTo>
                  <a:lnTo>
                    <a:pt x="8241030" y="10567670"/>
                  </a:lnTo>
                  <a:lnTo>
                    <a:pt x="0" y="1056767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sz="1200"/>
            </a:p>
          </p:txBody>
        </p:sp>
        <p:sp>
          <p:nvSpPr>
            <p:cNvPr id="16" name="Freeform 16"/>
            <p:cNvSpPr/>
            <p:nvPr/>
          </p:nvSpPr>
          <p:spPr>
            <a:xfrm>
              <a:off x="0" y="0"/>
              <a:ext cx="9017000" cy="12954000"/>
            </a:xfrm>
            <a:custGeom>
              <a:avLst/>
              <a:gdLst/>
              <a:ahLst/>
              <a:cxnLst/>
              <a:rect l="l" t="t" r="r" b="b"/>
              <a:pathLst>
                <a:path w="9017000" h="12954000">
                  <a:moveTo>
                    <a:pt x="0" y="0"/>
                  </a:moveTo>
                  <a:lnTo>
                    <a:pt x="9017000" y="0"/>
                  </a:lnTo>
                  <a:lnTo>
                    <a:pt x="9017000" y="12954000"/>
                  </a:lnTo>
                  <a:lnTo>
                    <a:pt x="0" y="12954000"/>
                  </a:lnTo>
                  <a:close/>
                </a:path>
              </a:pathLst>
            </a:custGeom>
          </p:spPr>
          <p:txBody>
            <a:bodyPr/>
            <a:lstStyle/>
            <a:p>
              <a:endParaRPr lang="en-US" sz="1200"/>
            </a:p>
          </p:txBody>
        </p:sp>
      </p:grpSp>
      <p:sp>
        <p:nvSpPr>
          <p:cNvPr id="5" name="Freeform 5">
            <a:extLst>
              <a:ext uri="{C183D7F6-B498-43B3-948B-1728B52AA6E4}">
                <adec:decorative xmlns:adec="http://schemas.microsoft.com/office/drawing/2017/decorative" val="1"/>
              </a:ext>
            </a:extLst>
          </p:cNvPr>
          <p:cNvSpPr/>
          <p:nvPr/>
        </p:nvSpPr>
        <p:spPr>
          <a:xfrm>
            <a:off x="6225253" y="2295794"/>
            <a:ext cx="366903" cy="334799"/>
          </a:xfrm>
          <a:custGeom>
            <a:avLst/>
            <a:gdLst/>
            <a:ahLst/>
            <a:cxnLst/>
            <a:rect l="l" t="t" r="r" b="b"/>
            <a:pathLst>
              <a:path w="550354" h="502198">
                <a:moveTo>
                  <a:pt x="0" y="0"/>
                </a:moveTo>
                <a:lnTo>
                  <a:pt x="550354" y="0"/>
                </a:lnTo>
                <a:lnTo>
                  <a:pt x="550354" y="502198"/>
                </a:lnTo>
                <a:lnTo>
                  <a:pt x="0" y="502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8" name="Freeform 8">
            <a:extLst>
              <a:ext uri="{C183D7F6-B498-43B3-948B-1728B52AA6E4}">
                <adec:decorative xmlns:adec="http://schemas.microsoft.com/office/drawing/2017/decorative" val="1"/>
              </a:ext>
            </a:extLst>
          </p:cNvPr>
          <p:cNvSpPr/>
          <p:nvPr/>
        </p:nvSpPr>
        <p:spPr>
          <a:xfrm>
            <a:off x="6225253" y="3041413"/>
            <a:ext cx="366903" cy="334799"/>
          </a:xfrm>
          <a:custGeom>
            <a:avLst/>
            <a:gdLst/>
            <a:ahLst/>
            <a:cxnLst/>
            <a:rect l="l" t="t" r="r" b="b"/>
            <a:pathLst>
              <a:path w="550354" h="502198">
                <a:moveTo>
                  <a:pt x="0" y="0"/>
                </a:moveTo>
                <a:lnTo>
                  <a:pt x="550354" y="0"/>
                </a:lnTo>
                <a:lnTo>
                  <a:pt x="550354" y="502198"/>
                </a:lnTo>
                <a:lnTo>
                  <a:pt x="0" y="502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1" name="Freeform 11">
            <a:extLst>
              <a:ext uri="{C183D7F6-B498-43B3-948B-1728B52AA6E4}">
                <adec:decorative xmlns:adec="http://schemas.microsoft.com/office/drawing/2017/decorative" val="1"/>
              </a:ext>
            </a:extLst>
          </p:cNvPr>
          <p:cNvSpPr/>
          <p:nvPr/>
        </p:nvSpPr>
        <p:spPr>
          <a:xfrm>
            <a:off x="6225253" y="3788961"/>
            <a:ext cx="366903" cy="334799"/>
          </a:xfrm>
          <a:custGeom>
            <a:avLst/>
            <a:gdLst/>
            <a:ahLst/>
            <a:cxnLst/>
            <a:rect l="l" t="t" r="r" b="b"/>
            <a:pathLst>
              <a:path w="550354" h="502198">
                <a:moveTo>
                  <a:pt x="0" y="0"/>
                </a:moveTo>
                <a:lnTo>
                  <a:pt x="550354" y="0"/>
                </a:lnTo>
                <a:lnTo>
                  <a:pt x="550354" y="502198"/>
                </a:lnTo>
                <a:lnTo>
                  <a:pt x="0" y="502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7" name="Freeform 17">
            <a:extLst>
              <a:ext uri="{C183D7F6-B498-43B3-948B-1728B52AA6E4}">
                <adec:decorative xmlns:adec="http://schemas.microsoft.com/office/drawing/2017/decorative" val="1"/>
              </a:ext>
            </a:extLst>
          </p:cNvPr>
          <p:cNvSpPr/>
          <p:nvPr/>
        </p:nvSpPr>
        <p:spPr>
          <a:xfrm>
            <a:off x="6225253" y="4483138"/>
            <a:ext cx="366903" cy="334799"/>
          </a:xfrm>
          <a:custGeom>
            <a:avLst/>
            <a:gdLst/>
            <a:ahLst/>
            <a:cxnLst/>
            <a:rect l="l" t="t" r="r" b="b"/>
            <a:pathLst>
              <a:path w="550354" h="502198">
                <a:moveTo>
                  <a:pt x="0" y="0"/>
                </a:moveTo>
                <a:lnTo>
                  <a:pt x="550354" y="0"/>
                </a:lnTo>
                <a:lnTo>
                  <a:pt x="550354" y="502198"/>
                </a:lnTo>
                <a:lnTo>
                  <a:pt x="0" y="502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20" name="Freeform 20">
            <a:extLst>
              <a:ext uri="{C183D7F6-B498-43B3-948B-1728B52AA6E4}">
                <adec:decorative xmlns:adec="http://schemas.microsoft.com/office/drawing/2017/decorative" val="1"/>
              </a:ext>
            </a:extLst>
          </p:cNvPr>
          <p:cNvSpPr/>
          <p:nvPr/>
        </p:nvSpPr>
        <p:spPr>
          <a:xfrm>
            <a:off x="621091" y="3366803"/>
            <a:ext cx="4508655" cy="3282207"/>
          </a:xfrm>
          <a:custGeom>
            <a:avLst/>
            <a:gdLst/>
            <a:ahLst/>
            <a:cxnLst/>
            <a:rect l="l" t="t" r="r" b="b"/>
            <a:pathLst>
              <a:path w="6762982" h="4923311">
                <a:moveTo>
                  <a:pt x="0" y="0"/>
                </a:moveTo>
                <a:lnTo>
                  <a:pt x="6762982" y="0"/>
                </a:lnTo>
                <a:lnTo>
                  <a:pt x="6762982" y="4923311"/>
                </a:lnTo>
                <a:lnTo>
                  <a:pt x="0" y="4923311"/>
                </a:lnTo>
                <a:lnTo>
                  <a:pt x="0" y="0"/>
                </a:lnTo>
                <a:close/>
              </a:path>
            </a:pathLst>
          </a:custGeom>
          <a:blipFill>
            <a:blip r:embed="rId7" cstate="screen">
              <a:extLst>
                <a:ext uri="{28A0092B-C50C-407E-A947-70E740481C1C}">
                  <a14:useLocalDpi xmlns:a14="http://schemas.microsoft.com/office/drawing/2010/main"/>
                </a:ext>
              </a:extLst>
            </a:blip>
            <a:stretch>
              <a:fillRect/>
            </a:stretch>
          </a:blipFill>
          <a:ln w="19050" cap="sq">
            <a:solidFill>
              <a:srgbClr val="1F3568"/>
            </a:solidFill>
            <a:prstDash val="solid"/>
            <a:miter/>
          </a:ln>
        </p:spPr>
        <p:txBody>
          <a:bodyPr/>
          <a:lstStyle/>
          <a:p>
            <a:endParaRPr lang="en-US" sz="1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D0174-534F-B74C-AD06-8C3CBB81E64C}"/>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AC39258-6B7A-5E9C-DDEB-7BF35AA37D7B}"/>
              </a:ext>
            </a:extLst>
          </p:cNvPr>
          <p:cNvSpPr>
            <a:spLocks noGrp="1"/>
          </p:cNvSpPr>
          <p:nvPr>
            <p:ph type="title" idx="4294967295"/>
          </p:nvPr>
        </p:nvSpPr>
        <p:spPr>
          <a:xfrm>
            <a:off x="7065963" y="2160588"/>
            <a:ext cx="3979862" cy="2557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Special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Year at a Glance</a:t>
            </a:r>
          </a:p>
        </p:txBody>
      </p:sp>
      <p:pic>
        <p:nvPicPr>
          <p:cNvPr id="10" name="Picture 9" descr="Red marker on a calendar">
            <a:extLst>
              <a:ext uri="{FF2B5EF4-FFF2-40B4-BE49-F238E27FC236}">
                <a16:creationId xmlns:a16="http://schemas.microsoft.com/office/drawing/2014/main" id="{DBBB87D6-7742-F246-8D94-03E02B8B60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7377" y="1269148"/>
            <a:ext cx="4468586" cy="4537417"/>
          </a:xfrm>
          <a:prstGeom prst="rect">
            <a:avLst/>
          </a:prstGeom>
        </p:spPr>
      </p:pic>
      <p:sp>
        <p:nvSpPr>
          <p:cNvPr id="4" name="Slide Number Placeholder 3">
            <a:extLst>
              <a:ext uri="{FF2B5EF4-FFF2-40B4-BE49-F238E27FC236}">
                <a16:creationId xmlns:a16="http://schemas.microsoft.com/office/drawing/2014/main" id="{36DACA43-8ECE-6C25-2309-16285DF77C19}"/>
              </a:ext>
            </a:extLst>
          </p:cNvPr>
          <p:cNvSpPr>
            <a:spLocks noGrp="1"/>
          </p:cNvSpPr>
          <p:nvPr>
            <p:ph type="sldNum" sz="quarter" idx="12"/>
          </p:nvPr>
        </p:nvSpPr>
        <p:spPr/>
        <p:txBody>
          <a:bodyPr/>
          <a:lstStyle/>
          <a:p>
            <a:fld id="{68A8D22E-6BC5-9E47-900C-2BB94685D9F5}" type="slidenum">
              <a:rPr lang="en-US" dirty="0" smtClean="0"/>
              <a:t>45</a:t>
            </a:fld>
            <a:endParaRPr lang="en-US"/>
          </a:p>
        </p:txBody>
      </p:sp>
    </p:spTree>
    <p:extLst>
      <p:ext uri="{BB962C8B-B14F-4D97-AF65-F5344CB8AC3E}">
        <p14:creationId xmlns:p14="http://schemas.microsoft.com/office/powerpoint/2010/main" val="3568924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fontScale="90000"/>
          </a:bodyPr>
          <a:lstStyle/>
          <a:p>
            <a:r>
              <a:rPr lang="en-US" b="1">
                <a:latin typeface="Segoe UI"/>
                <a:cs typeface="Arial"/>
              </a:rPr>
              <a:t>Information for Special Education Leaders</a:t>
            </a:r>
            <a:endParaRPr lang="en-US" b="1">
              <a:latin typeface="Segoe UI"/>
              <a:ea typeface="Calibri"/>
              <a:cs typeface="Arial"/>
            </a:endParaRP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713447"/>
            <a:ext cx="10515600" cy="4354458"/>
          </a:xfrm>
        </p:spPr>
        <p:txBody>
          <a:bodyPr vert="horz" lIns="91440" tIns="45720" rIns="91440" bIns="45720" rtlCol="0" anchor="t">
            <a:normAutofit fontScale="92500"/>
          </a:bodyPr>
          <a:lstStyle/>
          <a:p>
            <a:pPr>
              <a:buFont typeface="Wingdings" panose="05000000000000000000" pitchFamily="2" charset="2"/>
              <a:buChar char="q"/>
            </a:pPr>
            <a:r>
              <a:rPr lang="en-US">
                <a:latin typeface="Segoe UI"/>
                <a:ea typeface="+mn-lt"/>
                <a:cs typeface="Arial"/>
              </a:rPr>
              <a:t> Regular Updates and Information</a:t>
            </a:r>
          </a:p>
          <a:p>
            <a:pPr lvl="1"/>
            <a:r>
              <a:rPr lang="en-US" sz="2800">
                <a:latin typeface="Segoe UI"/>
                <a:ea typeface="+mn-lt"/>
                <a:cs typeface="Arial"/>
                <a:hlinkClick r:id="rId3"/>
              </a:rPr>
              <a:t>Special Education Bulletin</a:t>
            </a:r>
            <a:endParaRPr lang="en-US" sz="2800">
              <a:latin typeface="Segoe UI"/>
              <a:ea typeface="+mn-lt"/>
              <a:cs typeface="Arial"/>
            </a:endParaRPr>
          </a:p>
          <a:p>
            <a:pPr lvl="1"/>
            <a:r>
              <a:rPr lang="en-US" sz="2800">
                <a:latin typeface="Segoe UI"/>
                <a:ea typeface="+mn-lt"/>
                <a:cs typeface="Arial"/>
              </a:rPr>
              <a:t>Special Education Website</a:t>
            </a:r>
          </a:p>
          <a:p>
            <a:pPr>
              <a:buFont typeface="Wingdings" panose="05000000000000000000" pitchFamily="2" charset="2"/>
              <a:buChar char="q"/>
            </a:pPr>
            <a:r>
              <a:rPr lang="en-US">
                <a:latin typeface="Segoe UI"/>
                <a:ea typeface="+mn-lt"/>
                <a:cs typeface="Arial"/>
              </a:rPr>
              <a:t> Update Information in the </a:t>
            </a:r>
            <a:r>
              <a:rPr lang="en-US">
                <a:latin typeface="Segoe UI"/>
                <a:ea typeface="+mn-lt"/>
                <a:cs typeface="Arial"/>
                <a:hlinkClick r:id="rId4"/>
              </a:rPr>
              <a:t>Directory Administration</a:t>
            </a:r>
            <a:endParaRPr lang="en-US">
              <a:latin typeface="Segoe UI"/>
              <a:ea typeface="+mn-lt"/>
              <a:cs typeface="Arial"/>
            </a:endParaRPr>
          </a:p>
          <a:p>
            <a:pPr lvl="1"/>
            <a:r>
              <a:rPr lang="en-US" sz="2800">
                <a:latin typeface="Segoe UI"/>
                <a:ea typeface="+mn-lt"/>
                <a:cs typeface="Arial"/>
              </a:rPr>
              <a:t>Special Education Leaders Meeting Invites and Memos</a:t>
            </a:r>
          </a:p>
          <a:p>
            <a:pPr>
              <a:buFont typeface="Wingdings" panose="05000000000000000000" pitchFamily="2" charset="2"/>
              <a:buChar char="q"/>
            </a:pPr>
            <a:r>
              <a:rPr lang="en-US">
                <a:latin typeface="Segoe UI"/>
                <a:ea typeface="+mn-lt"/>
                <a:cs typeface="Arial"/>
              </a:rPr>
              <a:t> Email Contacts</a:t>
            </a:r>
          </a:p>
          <a:p>
            <a:pPr lvl="1"/>
            <a:r>
              <a:rPr lang="en-US" sz="2800">
                <a:latin typeface="Segoe UI"/>
                <a:ea typeface="+mn-lt"/>
                <a:cs typeface="Arial"/>
                <a:hlinkClick r:id="rId5"/>
              </a:rPr>
              <a:t>specialeducation@mass.gov</a:t>
            </a:r>
            <a:r>
              <a:rPr lang="en-US" sz="2800">
                <a:latin typeface="Segoe UI"/>
                <a:ea typeface="+mn-lt"/>
                <a:cs typeface="Arial"/>
              </a:rPr>
              <a:t> (General Special Education Inquiries)</a:t>
            </a:r>
          </a:p>
          <a:p>
            <a:pPr lvl="1"/>
            <a:r>
              <a:rPr lang="en-US" sz="2800">
                <a:latin typeface="Segoe UI"/>
                <a:ea typeface="+mn-lt"/>
                <a:cs typeface="Arial"/>
                <a:hlinkClick r:id="rId6"/>
              </a:rPr>
              <a:t>IDEAfiscal@mass.gov</a:t>
            </a:r>
            <a:r>
              <a:rPr lang="en-US" sz="2800">
                <a:latin typeface="Segoe UI"/>
                <a:ea typeface="+mn-lt"/>
                <a:cs typeface="Arial"/>
              </a:rPr>
              <a:t> (IDEA Fiscal Inquiries)</a:t>
            </a:r>
          </a:p>
          <a:p>
            <a:pPr lvl="1"/>
            <a:r>
              <a:rPr lang="en-US" sz="2800">
                <a:latin typeface="Segoe UI"/>
                <a:ea typeface="+mn-lt"/>
                <a:cs typeface="Arial"/>
                <a:hlinkClick r:id="rId7"/>
              </a:rPr>
              <a:t>IDEAdata@mass.gov</a:t>
            </a:r>
            <a:r>
              <a:rPr lang="en-US" sz="2800">
                <a:latin typeface="Segoe UI"/>
                <a:ea typeface="+mn-lt"/>
                <a:cs typeface="Arial"/>
              </a:rPr>
              <a:t> (IDEA Data Inquiries- Special Education or SPP/APR Data)</a:t>
            </a:r>
          </a:p>
          <a:p>
            <a:pPr marL="457200" lvl="1" indent="0">
              <a:buNone/>
            </a:pPr>
            <a:endParaRPr lang="en-US" sz="2800">
              <a:latin typeface="Segoe UI"/>
              <a:ea typeface="+mn-lt"/>
              <a:cs typeface="Arial"/>
            </a:endParaRPr>
          </a:p>
          <a:p>
            <a:pPr lvl="1"/>
            <a:endParaRPr lang="en-US" sz="2800">
              <a:latin typeface="Segoe UI"/>
              <a:ea typeface="+mn-lt"/>
              <a:cs typeface="Arial"/>
            </a:endParaRPr>
          </a:p>
          <a:p>
            <a:pPr>
              <a:buFont typeface="Wingdings" panose="05000000000000000000" pitchFamily="2" charset="2"/>
              <a:buChar char="q"/>
            </a:pPr>
            <a:endParaRPr lang="en-US" sz="2400">
              <a:latin typeface="Segoe UI"/>
              <a:ea typeface="+mn-lt"/>
              <a:cs typeface="Arial"/>
            </a:endParaRPr>
          </a:p>
        </p:txBody>
      </p:sp>
    </p:spTree>
    <p:extLst>
      <p:ext uri="{BB962C8B-B14F-4D97-AF65-F5344CB8AC3E}">
        <p14:creationId xmlns:p14="http://schemas.microsoft.com/office/powerpoint/2010/main" val="3876800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AB048-7D52-D02E-D4A9-732A7254BAD4}"/>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2025-2026 Meetings</a:t>
            </a: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FC754F-3DB4-7042-AEB6-A795B25C23F5}"/>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68A8D22E-6BC5-9E47-900C-2BB94685D9F5}" type="slidenum">
              <a:rPr lang="en-US" sz="1200" smtClean="0">
                <a:solidFill>
                  <a:schemeClr val="tx1">
                    <a:tint val="75000"/>
                  </a:schemeClr>
                </a:solidFill>
                <a:latin typeface="+mn-lt"/>
                <a:cs typeface="+mn-cs"/>
              </a:rPr>
              <a:pPr>
                <a:spcAft>
                  <a:spcPts val="600"/>
                </a:spcAft>
              </a:pPr>
              <a:t>47</a:t>
            </a:fld>
            <a:endParaRPr lang="en-US" sz="1200">
              <a:solidFill>
                <a:schemeClr val="tx1">
                  <a:tint val="75000"/>
                </a:schemeClr>
              </a:solidFill>
              <a:latin typeface="+mn-lt"/>
              <a:cs typeface="+mn-cs"/>
            </a:endParaRPr>
          </a:p>
        </p:txBody>
      </p:sp>
      <p:graphicFrame>
        <p:nvGraphicFramePr>
          <p:cNvPr id="6" name="Content Placeholder 5" descr="Chart of dates of 2025-2025 meetings&#10;Friday, October 3, 2025​&#10;Friday, November 7, 2025​&#10;Friday, December 12, 2025​&#10;Friday, January 23, 2026​&#10;Friday, February 27, 2026​&#10;Friday, March 13, 2026​&#10;Friday, April 10, 2026*​&#10;Friday, May 15, 2026*​&#10;Friday, June 12, 2026​&#10;&#10;">
            <a:extLst>
              <a:ext uri="{FF2B5EF4-FFF2-40B4-BE49-F238E27FC236}">
                <a16:creationId xmlns:a16="http://schemas.microsoft.com/office/drawing/2014/main" id="{A21D573B-FEEC-9524-34B7-6E86B824E488}"/>
              </a:ext>
            </a:extLst>
          </p:cNvPr>
          <p:cNvGraphicFramePr>
            <a:graphicFrameLocks noGrp="1"/>
          </p:cNvGraphicFramePr>
          <p:nvPr>
            <p:ph idx="1"/>
            <p:extLst>
              <p:ext uri="{D42A27DB-BD31-4B8C-83A1-F6EECF244321}">
                <p14:modId xmlns:p14="http://schemas.microsoft.com/office/powerpoint/2010/main" val="2858923344"/>
              </p:ext>
            </p:extLst>
          </p:nvPr>
        </p:nvGraphicFramePr>
        <p:xfrm>
          <a:off x="5922492" y="1369020"/>
          <a:ext cx="5536002" cy="4527679"/>
        </p:xfrm>
        <a:graphic>
          <a:graphicData uri="http://schemas.openxmlformats.org/drawingml/2006/table">
            <a:tbl>
              <a:tblPr firstRow="1" bandRow="1">
                <a:noFill/>
                <a:tableStyleId>{5C22544A-7EE6-4342-B048-85BDC9FD1C3A}</a:tableStyleId>
              </a:tblPr>
              <a:tblGrid>
                <a:gridCol w="1207651">
                  <a:extLst>
                    <a:ext uri="{9D8B030D-6E8A-4147-A177-3AD203B41FA5}">
                      <a16:colId xmlns:a16="http://schemas.microsoft.com/office/drawing/2014/main" val="3681491083"/>
                    </a:ext>
                  </a:extLst>
                </a:gridCol>
                <a:gridCol w="4328351">
                  <a:extLst>
                    <a:ext uri="{9D8B030D-6E8A-4147-A177-3AD203B41FA5}">
                      <a16:colId xmlns:a16="http://schemas.microsoft.com/office/drawing/2014/main" val="3393443164"/>
                    </a:ext>
                  </a:extLst>
                </a:gridCol>
              </a:tblGrid>
              <a:tr h="395623">
                <a:tc>
                  <a:txBody>
                    <a:bodyPr/>
                    <a:lstStyle/>
                    <a:p>
                      <a:pPr algn="l" fontAlgn="base">
                        <a:lnSpc>
                          <a:spcPts val="1425"/>
                        </a:lnSpc>
                        <a:buNone/>
                      </a:pPr>
                      <a:r>
                        <a:rPr lang="en-US" sz="1600" b="1" i="0" cap="all" spc="60">
                          <a:solidFill>
                            <a:schemeClr val="tx1"/>
                          </a:solidFill>
                          <a:effectLst/>
                          <a:latin typeface="Calibri" panose="020F0502020204030204" pitchFamily="34" charset="0"/>
                          <a:ea typeface="Calibri" panose="020F0502020204030204" pitchFamily="34" charset="0"/>
                          <a:cs typeface="Calibri" panose="020F0502020204030204" pitchFamily="34" charset="0"/>
                        </a:rPr>
                        <a:t>Month</a:t>
                      </a:r>
                    </a:p>
                  </a:txBody>
                  <a:tcPr marL="143046" marR="71524" marT="91064" marB="91064" anchor="b">
                    <a:lnL w="12700" cmpd="sng">
                      <a:noFill/>
                    </a:lnL>
                    <a:lnR w="12700" cmpd="sng">
                      <a:noFill/>
                    </a:lnR>
                    <a:lnT w="12700" cmpd="sng">
                      <a:noFill/>
                    </a:lnT>
                    <a:lnB w="38100" cmpd="sng">
                      <a:noFill/>
                    </a:lnB>
                    <a:noFill/>
                  </a:tcPr>
                </a:tc>
                <a:tc>
                  <a:txBody>
                    <a:bodyPr/>
                    <a:lstStyle/>
                    <a:p>
                      <a:pPr lvl="0" algn="l">
                        <a:lnSpc>
                          <a:spcPts val="1425"/>
                        </a:lnSpc>
                        <a:buNone/>
                      </a:pPr>
                      <a:r>
                        <a:rPr lang="en-US" sz="1600" b="1" i="0" cap="all" spc="60">
                          <a:solidFill>
                            <a:schemeClr val="tx1"/>
                          </a:solidFill>
                          <a:effectLst/>
                          <a:latin typeface="Calibri" panose="020F0502020204030204" pitchFamily="34" charset="0"/>
                          <a:ea typeface="Calibri" panose="020F0502020204030204" pitchFamily="34" charset="0"/>
                          <a:cs typeface="Calibri" panose="020F0502020204030204" pitchFamily="34" charset="0"/>
                        </a:rPr>
                        <a:t>Date/Time</a:t>
                      </a:r>
                      <a:endParaRPr lang="en-US" sz="1600" b="1" cap="all" spc="6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143046" marR="71524" marT="91064" marB="91064" anchor="b">
                    <a:lnL w="12700" cmpd="sng">
                      <a:noFill/>
                    </a:lnL>
                    <a:lnR w="12700" cmpd="sng">
                      <a:noFill/>
                    </a:lnR>
                    <a:lnT w="12700" cmpd="sng">
                      <a:noFill/>
                    </a:lnT>
                    <a:lnB w="38100" cmpd="sng">
                      <a:noFill/>
                    </a:lnB>
                    <a:noFill/>
                  </a:tcPr>
                </a:tc>
                <a:extLst>
                  <a:ext uri="{0D108BD9-81ED-4DB2-BD59-A6C34878D82A}">
                    <a16:rowId xmlns:a16="http://schemas.microsoft.com/office/drawing/2014/main" val="623479699"/>
                  </a:ext>
                </a:extLst>
              </a:tr>
              <a:tr h="916396">
                <a:tc>
                  <a:txBody>
                    <a:bodyPr/>
                    <a:lstStyle/>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March</a:t>
                      </a:r>
                    </a:p>
                  </a:txBody>
                  <a:tcPr marL="143046" marR="71524" marT="71524" marB="91064" anchor="ctr">
                    <a:lnL w="12700" cap="flat" cmpd="sng" algn="ctr">
                      <a:noFill/>
                      <a:prstDash val="solid"/>
                    </a:lnL>
                    <a:lnR w="12700" cmpd="sng">
                      <a:noFill/>
                      <a:prstDash val="solid"/>
                    </a:lnR>
                    <a:lnT w="38100" cmpd="sng">
                      <a:noFill/>
                    </a:lnT>
                    <a:lnB w="12700" cmpd="sng">
                      <a:noFill/>
                      <a:prstDash val="solid"/>
                    </a:lnB>
                    <a:noFill/>
                  </a:tcPr>
                </a:tc>
                <a:tc>
                  <a:txBody>
                    <a:bodyPr/>
                    <a:lstStyle/>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Friday, March 13, 2026</a:t>
                      </a:r>
                    </a:p>
                    <a:p>
                      <a:pPr algn="l" fontAlgn="base">
                        <a:lnSpc>
                          <a:spcPts val="1425"/>
                        </a:lnSpc>
                        <a:buNone/>
                      </a:pPr>
                      <a:endPar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11:00 – 12:00</a:t>
                      </a:r>
                    </a:p>
                    <a:p>
                      <a:pPr algn="l" fontAlgn="base">
                        <a:lnSpc>
                          <a:spcPts val="1425"/>
                        </a:lnSpc>
                        <a:buNone/>
                      </a:pPr>
                      <a:endPar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3046" marR="71524" marT="71524" marB="91064"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999296178"/>
                  </a:ext>
                </a:extLst>
              </a:tr>
              <a:tr h="1093465">
                <a:tc>
                  <a:txBody>
                    <a:bodyPr/>
                    <a:lstStyle/>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April</a:t>
                      </a:r>
                    </a:p>
                  </a:txBody>
                  <a:tcPr marL="143046" marR="71524" marT="71524" marB="9106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Wednesday, April 15, 2026</a:t>
                      </a:r>
                    </a:p>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In-Person Meeting</a:t>
                      </a:r>
                    </a:p>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9:30-3:00</a:t>
                      </a:r>
                    </a:p>
                    <a:p>
                      <a:pPr algn="l" fontAlgn="base">
                        <a:lnSpc>
                          <a:spcPts val="1425"/>
                        </a:lnSpc>
                        <a:buNone/>
                      </a:pPr>
                      <a:endPar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ndParaRPr>
                    </a:p>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Registration</a:t>
                      </a:r>
                      <a:endPar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fontAlgn="base">
                        <a:lnSpc>
                          <a:spcPts val="1425"/>
                        </a:lnSpc>
                        <a:buNone/>
                      </a:pPr>
                      <a:endPar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Please register no later than March 13, 2026</a:t>
                      </a:r>
                    </a:p>
                  </a:txBody>
                  <a:tcPr marL="143046" marR="71524" marT="71524" marB="9106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132003764"/>
                  </a:ext>
                </a:extLst>
              </a:tr>
              <a:tr h="916396">
                <a:tc>
                  <a:txBody>
                    <a:bodyPr/>
                    <a:lstStyle/>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May</a:t>
                      </a:r>
                    </a:p>
                  </a:txBody>
                  <a:tcPr marL="143046" marR="71524" marT="71524" marB="91064"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Friday, May 15, 2026</a:t>
                      </a:r>
                    </a:p>
                    <a:p>
                      <a:pPr algn="l" fontAlgn="base">
                        <a:lnSpc>
                          <a:spcPts val="1425"/>
                        </a:lnSpc>
                        <a:buNone/>
                      </a:pPr>
                      <a:endPar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ts val="1425"/>
                        </a:lnSpc>
                        <a:spcBef>
                          <a:spcPts val="0"/>
                        </a:spcBef>
                        <a:spcAft>
                          <a:spcPts val="0"/>
                        </a:spcAft>
                        <a:buClrTx/>
                        <a:buSzTx/>
                        <a:buFontTx/>
                        <a:buNone/>
                        <a:tabLst/>
                        <a:defRPr/>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11:00 – 12:00</a:t>
                      </a:r>
                    </a:p>
                    <a:p>
                      <a:pPr algn="l" fontAlgn="base">
                        <a:lnSpc>
                          <a:spcPts val="1425"/>
                        </a:lnSpc>
                        <a:buNone/>
                      </a:pPr>
                      <a:endPar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3046" marR="71524" marT="71524" marB="9106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55267504"/>
                  </a:ext>
                </a:extLst>
              </a:tr>
              <a:tr h="739327">
                <a:tc>
                  <a:txBody>
                    <a:bodyPr/>
                    <a:lstStyle/>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June</a:t>
                      </a:r>
                    </a:p>
                  </a:txBody>
                  <a:tcPr marL="143046" marR="71524" marT="71524" marB="9106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base">
                        <a:lnSpc>
                          <a:spcPts val="1425"/>
                        </a:lnSpc>
                        <a:buNone/>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Friday, June 12, 2026</a:t>
                      </a:r>
                    </a:p>
                    <a:p>
                      <a:pPr algn="l" fontAlgn="base">
                        <a:lnSpc>
                          <a:spcPts val="1425"/>
                        </a:lnSpc>
                        <a:buNone/>
                      </a:pPr>
                      <a:endPar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ts val="1425"/>
                        </a:lnSpc>
                        <a:spcBef>
                          <a:spcPts val="0"/>
                        </a:spcBef>
                        <a:spcAft>
                          <a:spcPts val="0"/>
                        </a:spcAft>
                        <a:buClrTx/>
                        <a:buSzTx/>
                        <a:buFontTx/>
                        <a:buNone/>
                        <a:tabLst/>
                        <a:defRPr/>
                      </a:pPr>
                      <a:r>
                        <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11:00 – 12:00</a:t>
                      </a:r>
                    </a:p>
                    <a:p>
                      <a:pPr algn="l" fontAlgn="base">
                        <a:lnSpc>
                          <a:spcPts val="1425"/>
                        </a:lnSpc>
                        <a:buNone/>
                      </a:pPr>
                      <a:endParaRPr lang="en-US" sz="16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3046" marR="71524" marT="71524" marB="9106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173561689"/>
                  </a:ext>
                </a:extLst>
              </a:tr>
            </a:tbl>
          </a:graphicData>
        </a:graphic>
      </p:graphicFrame>
    </p:spTree>
    <p:extLst>
      <p:ext uri="{BB962C8B-B14F-4D97-AF65-F5344CB8AC3E}">
        <p14:creationId xmlns:p14="http://schemas.microsoft.com/office/powerpoint/2010/main" val="3004670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descr="Questions and answers">
            <a:extLst>
              <a:ext uri="{FF2B5EF4-FFF2-40B4-BE49-F238E27FC236}">
                <a16:creationId xmlns:a16="http://schemas.microsoft.com/office/drawing/2014/main" id="{CF0F06CD-B61E-34C7-677A-0AB2D5584E51}"/>
              </a:ext>
            </a:extLst>
          </p:cNvPr>
          <p:cNvSpPr>
            <a:spLocks noGrp="1"/>
          </p:cNvSpPr>
          <p:nvPr>
            <p:ph type="title" idx="4294967295"/>
          </p:nvPr>
        </p:nvSpPr>
        <p:spPr>
          <a:xfrm>
            <a:off x="3984625" y="1797050"/>
            <a:ext cx="4606925" cy="2857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Questions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Answers</a:t>
            </a:r>
          </a:p>
        </p:txBody>
      </p:sp>
      <p:sp>
        <p:nvSpPr>
          <p:cNvPr id="4" name="Slide Number Placeholder 3">
            <a:extLst>
              <a:ext uri="{FF2B5EF4-FFF2-40B4-BE49-F238E27FC236}">
                <a16:creationId xmlns:a16="http://schemas.microsoft.com/office/drawing/2014/main" id="{B084E90A-3297-672C-96D9-F62EE8E7B6C2}"/>
              </a:ext>
            </a:extLst>
          </p:cNvPr>
          <p:cNvSpPr>
            <a:spLocks noGrp="1"/>
          </p:cNvSpPr>
          <p:nvPr>
            <p:ph type="sldNum" sz="quarter" idx="12"/>
          </p:nvPr>
        </p:nvSpPr>
        <p:spPr/>
        <p:txBody>
          <a:bodyPr/>
          <a:lstStyle/>
          <a:p>
            <a:fld id="{68A8D22E-6BC5-9E47-900C-2BB94685D9F5}" type="slidenum">
              <a:rPr lang="en-US" smtClean="0"/>
              <a:pPr/>
              <a:t>48</a:t>
            </a:fld>
            <a:endParaRPr lang="en-US"/>
          </a:p>
        </p:txBody>
      </p:sp>
    </p:spTree>
    <p:extLst>
      <p:ext uri="{BB962C8B-B14F-4D97-AF65-F5344CB8AC3E}">
        <p14:creationId xmlns:p14="http://schemas.microsoft.com/office/powerpoint/2010/main" val="117931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BCFF6B-53A4-D11E-A3F5-A340ED2B26EA}"/>
              </a:ext>
            </a:extLst>
          </p:cNvPr>
          <p:cNvSpPr>
            <a:spLocks noGrp="1"/>
          </p:cNvSpPr>
          <p:nvPr>
            <p:ph type="title"/>
          </p:nvPr>
        </p:nvSpPr>
        <p:spPr/>
        <p:txBody>
          <a:bodyPr>
            <a:normAutofit/>
          </a:bodyPr>
          <a:lstStyle/>
          <a:p>
            <a:r>
              <a:rPr lang="en-US">
                <a:latin typeface="Arial"/>
                <a:cs typeface="Arial"/>
              </a:rPr>
              <a:t>DMS Monitoring: Three Phases</a:t>
            </a:r>
          </a:p>
        </p:txBody>
      </p:sp>
      <p:sp>
        <p:nvSpPr>
          <p:cNvPr id="2" name="Content Placeholder 1">
            <a:extLst>
              <a:ext uri="{FF2B5EF4-FFF2-40B4-BE49-F238E27FC236}">
                <a16:creationId xmlns:a16="http://schemas.microsoft.com/office/drawing/2014/main" id="{0A0DD3D5-BAB7-E293-066C-2D4A8A0A62A8}"/>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b="1">
                <a:latin typeface="Arial"/>
                <a:cs typeface="Arial"/>
              </a:rPr>
              <a:t>Discovery</a:t>
            </a:r>
            <a:r>
              <a:rPr lang="en-US">
                <a:latin typeface="Arial"/>
                <a:cs typeface="Arial"/>
              </a:rPr>
              <a:t> </a:t>
            </a:r>
            <a:r>
              <a:rPr lang="en-US">
                <a:solidFill>
                  <a:schemeClr val="accent4">
                    <a:lumMod val="75000"/>
                  </a:schemeClr>
                </a:solidFill>
                <a:latin typeface="Arial"/>
                <a:cs typeface="Arial"/>
              </a:rPr>
              <a:t>October 2025</a:t>
            </a:r>
          </a:p>
          <a:p>
            <a:pPr marL="0" indent="0">
              <a:buNone/>
            </a:pPr>
            <a:r>
              <a:rPr lang="en-US">
                <a:latin typeface="Arial"/>
                <a:cs typeface="Arial"/>
              </a:rPr>
              <a:t>(5 months prior to engagement) </a:t>
            </a:r>
          </a:p>
          <a:p>
            <a:pPr lvl="1"/>
            <a:r>
              <a:rPr lang="en-US">
                <a:latin typeface="Arial"/>
                <a:cs typeface="Arial"/>
              </a:rPr>
              <a:t>Document Request</a:t>
            </a:r>
          </a:p>
          <a:p>
            <a:pPr lvl="1"/>
            <a:r>
              <a:rPr lang="en-US">
                <a:latin typeface="Arial"/>
                <a:cs typeface="Arial"/>
              </a:rPr>
              <a:t>State Overview Call</a:t>
            </a:r>
          </a:p>
          <a:p>
            <a:pPr lvl="1"/>
            <a:r>
              <a:rPr lang="en-US">
                <a:highlight>
                  <a:srgbClr val="FFFF00"/>
                </a:highlight>
                <a:latin typeface="Arial"/>
                <a:cs typeface="Arial"/>
              </a:rPr>
              <a:t>Stakeholder engagement</a:t>
            </a:r>
          </a:p>
          <a:p>
            <a:pPr lvl="1"/>
            <a:r>
              <a:rPr lang="en-US">
                <a:highlight>
                  <a:srgbClr val="FFFF00"/>
                </a:highlight>
                <a:latin typeface="Arial"/>
                <a:cs typeface="Arial"/>
              </a:rPr>
              <a:t>Local Component</a:t>
            </a:r>
          </a:p>
          <a:p>
            <a:pPr marL="0" indent="0">
              <a:buNone/>
            </a:pPr>
            <a:r>
              <a:rPr lang="en-US" b="1">
                <a:latin typeface="Arial"/>
                <a:cs typeface="Arial"/>
              </a:rPr>
              <a:t>Engagement</a:t>
            </a:r>
            <a:r>
              <a:rPr lang="en-US">
                <a:latin typeface="Arial"/>
                <a:cs typeface="Arial"/>
              </a:rPr>
              <a:t> </a:t>
            </a:r>
            <a:r>
              <a:rPr lang="en-US">
                <a:solidFill>
                  <a:schemeClr val="accent4">
                    <a:lumMod val="75000"/>
                  </a:schemeClr>
                </a:solidFill>
                <a:latin typeface="Arial"/>
                <a:cs typeface="Arial"/>
              </a:rPr>
              <a:t>May 2026</a:t>
            </a:r>
            <a:endParaRPr lang="en-US"/>
          </a:p>
          <a:p>
            <a:pPr marL="0" indent="0">
              <a:buNone/>
            </a:pPr>
            <a:r>
              <a:rPr lang="en-US">
                <a:latin typeface="Arial"/>
                <a:cs typeface="Arial"/>
              </a:rPr>
              <a:t>(1 month (visit) through issuance of the DMS Monitoring Report)</a:t>
            </a:r>
          </a:p>
          <a:p>
            <a:pPr lvl="1"/>
            <a:r>
              <a:rPr lang="en-US">
                <a:latin typeface="Arial"/>
                <a:cs typeface="Arial"/>
              </a:rPr>
              <a:t>Onsite and Virtual monitoring interview calls</a:t>
            </a:r>
          </a:p>
          <a:p>
            <a:pPr lvl="1"/>
            <a:r>
              <a:rPr lang="en-US">
                <a:latin typeface="Arial"/>
                <a:cs typeface="Arial"/>
              </a:rPr>
              <a:t>Issuance of the DMS Monitoring Report</a:t>
            </a:r>
          </a:p>
          <a:p>
            <a:pPr marL="0" indent="0">
              <a:buNone/>
            </a:pPr>
            <a:r>
              <a:rPr lang="en-US" b="1">
                <a:latin typeface="Arial"/>
                <a:cs typeface="Arial"/>
              </a:rPr>
              <a:t>Close-out </a:t>
            </a:r>
          </a:p>
          <a:p>
            <a:pPr marL="0" indent="0">
              <a:buNone/>
            </a:pPr>
            <a:r>
              <a:rPr lang="en-US">
                <a:latin typeface="Arial"/>
                <a:cs typeface="Arial"/>
              </a:rPr>
              <a:t>(up to one year after the issuance of the DMS Monitoring Report)</a:t>
            </a:r>
          </a:p>
          <a:p>
            <a:pPr lvl="1"/>
            <a:r>
              <a:rPr lang="en-US">
                <a:latin typeface="Arial"/>
                <a:cs typeface="Arial"/>
              </a:rPr>
              <a:t>Review of evidence of correction </a:t>
            </a:r>
          </a:p>
          <a:p>
            <a:pPr lvl="1"/>
            <a:r>
              <a:rPr lang="en-US">
                <a:latin typeface="Arial"/>
                <a:cs typeface="Arial"/>
              </a:rPr>
              <a:t>Technical Assistance</a:t>
            </a:r>
          </a:p>
        </p:txBody>
      </p:sp>
    </p:spTree>
    <p:extLst>
      <p:ext uri="{BB962C8B-B14F-4D97-AF65-F5344CB8AC3E}">
        <p14:creationId xmlns:p14="http://schemas.microsoft.com/office/powerpoint/2010/main" val="1195712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9387-5B6B-1A5F-293A-E54C0A575802}"/>
              </a:ext>
            </a:extLst>
          </p:cNvPr>
          <p:cNvSpPr>
            <a:spLocks noGrp="1"/>
          </p:cNvSpPr>
          <p:nvPr>
            <p:ph type="title"/>
          </p:nvPr>
        </p:nvSpPr>
        <p:spPr/>
        <p:txBody>
          <a:bodyPr>
            <a:noAutofit/>
          </a:bodyPr>
          <a:lstStyle/>
          <a:p>
            <a:r>
              <a:rPr lang="en-US" sz="3200"/>
              <a:t>Guidance on the Implementation of Amendments to 603 CMR 46 and 603 CMR 18 –</a:t>
            </a:r>
            <a:br>
              <a:rPr lang="en-US" sz="3200"/>
            </a:br>
            <a:r>
              <a:rPr lang="en-US" sz="3200"/>
              <a:t>Time-out Practices</a:t>
            </a:r>
          </a:p>
        </p:txBody>
      </p:sp>
      <p:sp>
        <p:nvSpPr>
          <p:cNvPr id="3" name="Content Placeholder 2">
            <a:extLst>
              <a:ext uri="{FF2B5EF4-FFF2-40B4-BE49-F238E27FC236}">
                <a16:creationId xmlns:a16="http://schemas.microsoft.com/office/drawing/2014/main" id="{265DBF98-3CD5-D333-050B-ADADD3503B44}"/>
              </a:ext>
            </a:extLst>
          </p:cNvPr>
          <p:cNvSpPr>
            <a:spLocks noGrp="1"/>
          </p:cNvSpPr>
          <p:nvPr>
            <p:ph idx="1"/>
          </p:nvPr>
        </p:nvSpPr>
        <p:spPr/>
        <p:txBody>
          <a:bodyPr vert="horz" lIns="91440" tIns="45720" rIns="91440" bIns="45720" rtlCol="0" anchor="t">
            <a:normAutofit/>
          </a:bodyPr>
          <a:lstStyle/>
          <a:p>
            <a:pPr fontAlgn="base"/>
            <a:r>
              <a:rPr lang="en-US">
                <a:latin typeface="Arial"/>
                <a:cs typeface="Arial"/>
              </a:rPr>
              <a:t>The </a:t>
            </a:r>
            <a:r>
              <a:rPr lang="en-US">
                <a:latin typeface="Arial"/>
                <a:cs typeface="Arial"/>
                <a:hlinkClick r:id="rId2"/>
              </a:rPr>
              <a:t>guidance document</a:t>
            </a:r>
            <a:r>
              <a:rPr lang="en-US">
                <a:latin typeface="Arial"/>
                <a:cs typeface="Arial"/>
              </a:rPr>
              <a:t> was released on February 5 and is intended to: </a:t>
            </a:r>
          </a:p>
          <a:p>
            <a:pPr lvl="1" fontAlgn="base"/>
            <a:r>
              <a:rPr lang="en-US">
                <a:latin typeface="Arial"/>
                <a:cs typeface="Arial"/>
              </a:rPr>
              <a:t>Clarify definitions and regulatory requirements related to time-out practices; </a:t>
            </a:r>
          </a:p>
          <a:p>
            <a:pPr lvl="1" fontAlgn="base"/>
            <a:r>
              <a:rPr lang="en-US">
                <a:latin typeface="Arial"/>
                <a:cs typeface="Arial"/>
              </a:rPr>
              <a:t>Distinguish time-out from seclusion and other prohibited practices; </a:t>
            </a:r>
          </a:p>
          <a:p>
            <a:pPr lvl="1" fontAlgn="base"/>
            <a:r>
              <a:rPr lang="en-US">
                <a:latin typeface="Arial"/>
                <a:cs typeface="Arial"/>
              </a:rPr>
              <a:t>Provide implementation guidance and examples to support compliant and appropriate use; </a:t>
            </a:r>
          </a:p>
          <a:p>
            <a:pPr lvl="1" fontAlgn="base"/>
            <a:r>
              <a:rPr lang="en-US">
                <a:latin typeface="Arial"/>
                <a:cs typeface="Arial"/>
              </a:rPr>
              <a:t>Address common questions related to documentation, oversight, and monitoring; and </a:t>
            </a:r>
          </a:p>
          <a:p>
            <a:pPr lvl="1" fontAlgn="base"/>
            <a:r>
              <a:rPr lang="en-US">
                <a:latin typeface="Arial"/>
                <a:cs typeface="Arial"/>
              </a:rPr>
              <a:t>Support schools and programs in developing policies, training, and systems aligned with the amended regulations. </a:t>
            </a:r>
          </a:p>
          <a:p>
            <a:pPr marL="457200" lvl="1" indent="0">
              <a:buNone/>
            </a:pPr>
            <a:endParaRPr lang="en-US"/>
          </a:p>
          <a:p>
            <a:pPr marL="0" indent="0">
              <a:buNone/>
            </a:pPr>
            <a:endParaRPr lang="en-US">
              <a:highlight>
                <a:srgbClr val="FFFF00"/>
              </a:highlight>
              <a:latin typeface="Arial"/>
              <a:cs typeface="Arial"/>
            </a:endParaRPr>
          </a:p>
        </p:txBody>
      </p:sp>
      <p:sp>
        <p:nvSpPr>
          <p:cNvPr id="4" name="Slide Number Placeholder 3">
            <a:extLst>
              <a:ext uri="{FF2B5EF4-FFF2-40B4-BE49-F238E27FC236}">
                <a16:creationId xmlns:a16="http://schemas.microsoft.com/office/drawing/2014/main" id="{3A199258-B76F-1F01-09D2-E1367646EEFA}"/>
              </a:ext>
            </a:extLst>
          </p:cNvPr>
          <p:cNvSpPr>
            <a:spLocks noGrp="1"/>
          </p:cNvSpPr>
          <p:nvPr>
            <p:ph type="sldNum" sz="quarter" idx="12"/>
          </p:nvPr>
        </p:nvSpPr>
        <p:spPr/>
        <p:txBody>
          <a:bodyPr/>
          <a:lstStyle/>
          <a:p>
            <a:fld id="{68A8D22E-6BC5-9E47-900C-2BB94685D9F5}" type="slidenum">
              <a:rPr lang="en-US" smtClean="0"/>
              <a:t>6</a:t>
            </a:fld>
            <a:endParaRPr lang="en-US"/>
          </a:p>
        </p:txBody>
      </p:sp>
    </p:spTree>
    <p:extLst>
      <p:ext uri="{BB962C8B-B14F-4D97-AF65-F5344CB8AC3E}">
        <p14:creationId xmlns:p14="http://schemas.microsoft.com/office/powerpoint/2010/main" val="215275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6A012-FDED-CB6D-2AAD-2B231ED446FE}"/>
              </a:ext>
            </a:extLst>
          </p:cNvPr>
          <p:cNvSpPr>
            <a:spLocks noGrp="1"/>
          </p:cNvSpPr>
          <p:nvPr>
            <p:ph type="title"/>
          </p:nvPr>
        </p:nvSpPr>
        <p:spPr/>
        <p:txBody>
          <a:bodyPr>
            <a:noAutofit/>
          </a:bodyPr>
          <a:lstStyle/>
          <a:p>
            <a:r>
              <a:rPr lang="en-US" sz="3200"/>
              <a:t>Implementation of Regulatory Amendments to </a:t>
            </a:r>
            <a:br>
              <a:rPr lang="en-US" sz="3200"/>
            </a:br>
            <a:r>
              <a:rPr lang="en-US" sz="3200"/>
              <a:t>603 CMR 46 and 603 CMR 18 - Time-out Practices</a:t>
            </a:r>
          </a:p>
        </p:txBody>
      </p:sp>
      <p:sp>
        <p:nvSpPr>
          <p:cNvPr id="3" name="Content Placeholder 2">
            <a:extLst>
              <a:ext uri="{FF2B5EF4-FFF2-40B4-BE49-F238E27FC236}">
                <a16:creationId xmlns:a16="http://schemas.microsoft.com/office/drawing/2014/main" id="{7B5252ED-A97A-DE0C-E242-7D3BE4F50B6B}"/>
              </a:ext>
            </a:extLst>
          </p:cNvPr>
          <p:cNvSpPr>
            <a:spLocks noGrp="1"/>
          </p:cNvSpPr>
          <p:nvPr>
            <p:ph idx="1"/>
          </p:nvPr>
        </p:nvSpPr>
        <p:spPr/>
        <p:txBody>
          <a:bodyPr vert="horz" lIns="91440" tIns="45720" rIns="91440" bIns="45720" rtlCol="0" anchor="t">
            <a:normAutofit lnSpcReduction="10000"/>
          </a:bodyPr>
          <a:lstStyle/>
          <a:p>
            <a:pPr marL="0" indent="0">
              <a:buNone/>
            </a:pPr>
            <a:r>
              <a:rPr lang="en-US" b="1">
                <a:latin typeface="Arial"/>
                <a:cs typeface="Arial"/>
              </a:rPr>
              <a:t>Grant Funding</a:t>
            </a:r>
          </a:p>
          <a:p>
            <a:r>
              <a:rPr lang="en-US">
                <a:latin typeface="Arial"/>
                <a:cs typeface="Arial"/>
              </a:rPr>
              <a:t>78 grants awarded to public school districts, charter schools, collaboratives and approved special education schools (Fund Code 213)</a:t>
            </a:r>
          </a:p>
          <a:p>
            <a:r>
              <a:rPr lang="en-US">
                <a:latin typeface="Arial"/>
                <a:cs typeface="Arial"/>
              </a:rPr>
              <a:t>Total of $3.6 million</a:t>
            </a:r>
          </a:p>
          <a:p>
            <a:pPr marL="0" indent="0">
              <a:buNone/>
            </a:pPr>
            <a:endParaRPr lang="en-US" b="1">
              <a:latin typeface="Arial"/>
              <a:cs typeface="Arial"/>
            </a:endParaRPr>
          </a:p>
          <a:p>
            <a:pPr marL="0" indent="0">
              <a:buNone/>
            </a:pPr>
            <a:r>
              <a:rPr lang="en-US" b="1">
                <a:latin typeface="Arial"/>
                <a:cs typeface="Arial"/>
              </a:rPr>
              <a:t>Training</a:t>
            </a:r>
          </a:p>
          <a:p>
            <a:r>
              <a:rPr lang="en-US">
                <a:latin typeface="Arial"/>
                <a:cs typeface="Arial"/>
              </a:rPr>
              <a:t>Spring 2026 – release of procedures and training for reporting requirements to the Department effective August 2026</a:t>
            </a:r>
          </a:p>
          <a:p>
            <a:r>
              <a:rPr lang="en-US">
                <a:latin typeface="Arial"/>
                <a:cs typeface="Arial"/>
              </a:rPr>
              <a:t>Summer 2026 – asynchronous online training modules to support staff training</a:t>
            </a:r>
          </a:p>
          <a:p>
            <a:pPr marL="0" indent="0">
              <a:buNone/>
            </a:pPr>
            <a:endParaRPr lang="en-US"/>
          </a:p>
          <a:p>
            <a:pPr marL="0" indent="0">
              <a:buNone/>
            </a:pPr>
            <a:endParaRPr lang="en-US" b="1">
              <a:latin typeface="Arial"/>
              <a:cs typeface="Arial"/>
            </a:endParaRPr>
          </a:p>
        </p:txBody>
      </p:sp>
      <p:sp>
        <p:nvSpPr>
          <p:cNvPr id="4" name="Slide Number Placeholder 3">
            <a:extLst>
              <a:ext uri="{FF2B5EF4-FFF2-40B4-BE49-F238E27FC236}">
                <a16:creationId xmlns:a16="http://schemas.microsoft.com/office/drawing/2014/main" id="{194ABCEC-BAFA-81E1-7C36-0578B2CA3A9D}"/>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8266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BADA6-2056-F656-7211-B51F69A673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DC844-66A8-DC4C-4109-F521B4D1B158}"/>
              </a:ext>
            </a:extLst>
          </p:cNvPr>
          <p:cNvSpPr>
            <a:spLocks noGrp="1"/>
          </p:cNvSpPr>
          <p:nvPr>
            <p:ph type="title"/>
          </p:nvPr>
        </p:nvSpPr>
        <p:spPr/>
        <p:txBody>
          <a:bodyPr>
            <a:noAutofit/>
          </a:bodyPr>
          <a:lstStyle/>
          <a:p>
            <a:r>
              <a:rPr lang="en-US" sz="3600">
                <a:latin typeface="Arial"/>
                <a:cs typeface="Arial"/>
              </a:rPr>
              <a:t>Background on the Protect Education Equity Act</a:t>
            </a:r>
            <a:endParaRPr lang="en-US" sz="3600"/>
          </a:p>
        </p:txBody>
      </p:sp>
      <p:sp>
        <p:nvSpPr>
          <p:cNvPr id="3" name="Content Placeholder 2">
            <a:extLst>
              <a:ext uri="{FF2B5EF4-FFF2-40B4-BE49-F238E27FC236}">
                <a16:creationId xmlns:a16="http://schemas.microsoft.com/office/drawing/2014/main" id="{7239B09A-A26F-D650-930D-F6EDD04F4D38}"/>
              </a:ext>
            </a:extLst>
          </p:cNvPr>
          <p:cNvSpPr>
            <a:spLocks noGrp="1"/>
          </p:cNvSpPr>
          <p:nvPr>
            <p:ph idx="1"/>
          </p:nvPr>
        </p:nvSpPr>
        <p:spPr>
          <a:xfrm>
            <a:off x="173179" y="1591254"/>
            <a:ext cx="11890665" cy="4682060"/>
          </a:xfrm>
        </p:spPr>
        <p:txBody>
          <a:bodyPr vert="horz" lIns="91440" tIns="45720" rIns="91440" bIns="45720" rtlCol="0" anchor="t">
            <a:normAutofit/>
          </a:bodyPr>
          <a:lstStyle/>
          <a:p>
            <a:pPr marL="0" indent="0">
              <a:lnSpc>
                <a:spcPct val="100000"/>
              </a:lnSpc>
              <a:buNone/>
            </a:pPr>
            <a:r>
              <a:rPr lang="en-US" sz="2400" b="1" i="1">
                <a:latin typeface="Arial"/>
                <a:cs typeface="Arial"/>
              </a:rPr>
              <a:t>Signed by Governor Healey on August 5, 2025</a:t>
            </a:r>
            <a:endParaRPr lang="en-US"/>
          </a:p>
          <a:p>
            <a:endParaRPr lang="en-US" sz="2400" b="1">
              <a:latin typeface="Arial"/>
              <a:cs typeface="Arial"/>
            </a:endParaRPr>
          </a:p>
          <a:p>
            <a:pPr marL="0" indent="0">
              <a:buNone/>
            </a:pPr>
            <a:r>
              <a:rPr lang="en-US" sz="2400" b="1">
                <a:latin typeface="Arial"/>
                <a:cs typeface="Arial"/>
              </a:rPr>
              <a:t>Key Provisions</a:t>
            </a:r>
            <a:endParaRPr lang="en-US" sz="2400"/>
          </a:p>
          <a:p>
            <a:pPr lvl="1"/>
            <a:r>
              <a:rPr lang="en-US" sz="2000">
                <a:latin typeface="Arial"/>
                <a:cs typeface="Arial"/>
              </a:rPr>
              <a:t>Requires the adoption of regulations relative to discipline procedures for students with disabilities, as required by federal law and were in effect as of January 1, 2025;</a:t>
            </a:r>
          </a:p>
          <a:p>
            <a:pPr lvl="1"/>
            <a:r>
              <a:rPr lang="en-US" sz="2000">
                <a:latin typeface="Arial"/>
                <a:cs typeface="Arial"/>
              </a:rPr>
              <a:t>Requires the Board of Elementary and Secondary Education (Board) to promulgate regulations establishing standards for the provision of interpretation and translation services in public schools;</a:t>
            </a:r>
          </a:p>
          <a:p>
            <a:pPr lvl="1"/>
            <a:r>
              <a:rPr lang="en-US" sz="2000">
                <a:latin typeface="Arial"/>
                <a:cs typeface="Arial"/>
              </a:rPr>
              <a:t>Requires consideration of the language needs of a student with a disability who is an English learner when developing an IEP and prescribes specific procedures for doing so; and</a:t>
            </a:r>
          </a:p>
          <a:p>
            <a:pPr lvl="1"/>
            <a:r>
              <a:rPr lang="en-US" sz="2000">
                <a:latin typeface="Arial"/>
                <a:cs typeface="Arial"/>
              </a:rPr>
              <a:t>Adds immigration or citizenship status and disability to the list of protected classes of students under state law.</a:t>
            </a:r>
          </a:p>
          <a:p>
            <a:pPr lvl="1"/>
            <a:endParaRPr lang="en-US" sz="2000">
              <a:latin typeface="Arial"/>
              <a:cs typeface="Arial"/>
            </a:endParaRPr>
          </a:p>
        </p:txBody>
      </p:sp>
      <p:sp>
        <p:nvSpPr>
          <p:cNvPr id="4" name="Slide Number Placeholder 3">
            <a:extLst>
              <a:ext uri="{FF2B5EF4-FFF2-40B4-BE49-F238E27FC236}">
                <a16:creationId xmlns:a16="http://schemas.microsoft.com/office/drawing/2014/main" id="{E0A666C8-E185-801A-E8CF-01C91D9EEE5C}"/>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73632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B58B-86C5-B881-8267-69B418E620E1}"/>
              </a:ext>
            </a:extLst>
          </p:cNvPr>
          <p:cNvSpPr>
            <a:spLocks noGrp="1"/>
          </p:cNvSpPr>
          <p:nvPr>
            <p:ph type="title"/>
          </p:nvPr>
        </p:nvSpPr>
        <p:spPr/>
        <p:txBody>
          <a:bodyPr>
            <a:noAutofit/>
          </a:bodyPr>
          <a:lstStyle/>
          <a:p>
            <a:r>
              <a:rPr lang="en-US" sz="3600">
                <a:latin typeface="Arial"/>
                <a:cs typeface="Arial"/>
              </a:rPr>
              <a:t>DESE Regulations Proposed in Response to the Protect Education Equity Act</a:t>
            </a:r>
            <a:endParaRPr lang="en-US" sz="3600"/>
          </a:p>
        </p:txBody>
      </p:sp>
      <p:sp>
        <p:nvSpPr>
          <p:cNvPr id="3" name="Content Placeholder 2">
            <a:extLst>
              <a:ext uri="{FF2B5EF4-FFF2-40B4-BE49-F238E27FC236}">
                <a16:creationId xmlns:a16="http://schemas.microsoft.com/office/drawing/2014/main" id="{523BE3F1-4012-34DE-F134-5C21084CE5D3}"/>
              </a:ext>
            </a:extLst>
          </p:cNvPr>
          <p:cNvSpPr>
            <a:spLocks noGrp="1"/>
          </p:cNvSpPr>
          <p:nvPr>
            <p:ph idx="1"/>
          </p:nvPr>
        </p:nvSpPr>
        <p:spPr>
          <a:xfrm>
            <a:off x="173179" y="1908754"/>
            <a:ext cx="11890665" cy="4097192"/>
          </a:xfrm>
        </p:spPr>
        <p:txBody>
          <a:bodyPr vert="horz" lIns="91440" tIns="45720" rIns="91440" bIns="45720" rtlCol="0" anchor="t">
            <a:normAutofit/>
          </a:bodyPr>
          <a:lstStyle/>
          <a:p>
            <a:pPr marL="514350" indent="-514350">
              <a:buAutoNum type="arabicPeriod"/>
            </a:pPr>
            <a:r>
              <a:rPr lang="en-US">
                <a:latin typeface="Arial"/>
                <a:cs typeface="Arial"/>
              </a:rPr>
              <a:t>Proposed Amendments to Regulations on Special Education to Conform to State Law, 603 CMR 28.00</a:t>
            </a:r>
            <a:endParaRPr lang="en-US"/>
          </a:p>
          <a:p>
            <a:pPr marL="514350" indent="-514350">
              <a:buAutoNum type="arabicPeriod"/>
            </a:pPr>
            <a:r>
              <a:rPr lang="en-US">
                <a:latin typeface="Arial"/>
                <a:cs typeface="Arial"/>
              </a:rPr>
              <a:t>Proposed New Regulations for Interpretation and Translation Services in Schools, 603 CMR 57.00 </a:t>
            </a:r>
          </a:p>
          <a:p>
            <a:pPr marL="0" indent="0">
              <a:buNone/>
            </a:pPr>
            <a:endParaRPr lang="en-US">
              <a:latin typeface="Arial"/>
              <a:cs typeface="Arial"/>
            </a:endParaRPr>
          </a:p>
          <a:p>
            <a:endParaRPr lang="en-US">
              <a:latin typeface="Arial"/>
              <a:cs typeface="Arial"/>
            </a:endParaRPr>
          </a:p>
        </p:txBody>
      </p:sp>
      <p:sp>
        <p:nvSpPr>
          <p:cNvPr id="4" name="Slide Number Placeholder 3">
            <a:extLst>
              <a:ext uri="{FF2B5EF4-FFF2-40B4-BE49-F238E27FC236}">
                <a16:creationId xmlns:a16="http://schemas.microsoft.com/office/drawing/2014/main" id="{64E53DCD-7F82-28C0-EDF3-43F6F5433054}"/>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151173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7" ma:contentTypeDescription="Create a new document." ma:contentTypeScope="" ma:versionID="68a4ce091de6e62b1feb74a47f624eb3">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b84bea9df570af097df259a0ca3260f6"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98D21F-1B6C-4306-9254-F6E9DAD8DCB1}">
  <ds:schemaRefs>
    <ds:schemaRef ds:uri="http://schemas.microsoft.com/sharepoint/v3/contenttype/forms"/>
  </ds:schemaRefs>
</ds:datastoreItem>
</file>

<file path=customXml/itemProps2.xml><?xml version="1.0" encoding="utf-8"?>
<ds:datastoreItem xmlns:ds="http://schemas.openxmlformats.org/officeDocument/2006/customXml" ds:itemID="{9D494D0F-5B2D-44F5-A6E4-06E511D698B6}">
  <ds:schemaRefs>
    <ds:schemaRef ds:uri="6cc6ac48-9972-4fdd-8495-0ab5ba7fdac9"/>
    <ds:schemaRef ds:uri="http://schemas.microsoft.com/office/infopath/2007/PartnerControls"/>
    <ds:schemaRef ds:uri="http://www.w3.org/XML/1998/namespace"/>
    <ds:schemaRef ds:uri="http://purl.org/dc/dcmitype/"/>
    <ds:schemaRef ds:uri="c7223b7f-d29a-40a7-89e9-7fcbaea795a5"/>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698180A-392A-48F6-8189-D3117A826990}">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80</TotalTime>
  <Words>3079</Words>
  <Application>Microsoft Office PowerPoint</Application>
  <PresentationFormat>Widescreen</PresentationFormat>
  <Paragraphs>412</Paragraphs>
  <Slides>48</Slides>
  <Notes>16</Notes>
  <HiddenSlides>1</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64" baseType="lpstr">
      <vt:lpstr>Arial,Sans-Serif</vt:lpstr>
      <vt:lpstr>Raleway Bold</vt:lpstr>
      <vt:lpstr>Raleway Bold Italics</vt:lpstr>
      <vt:lpstr>Segoe</vt:lpstr>
      <vt:lpstr>Aptos</vt:lpstr>
      <vt:lpstr>Arial</vt:lpstr>
      <vt:lpstr>Calibri</vt:lpstr>
      <vt:lpstr>Calibri Light</vt:lpstr>
      <vt:lpstr>Courier New</vt:lpstr>
      <vt:lpstr>Segoe UI</vt:lpstr>
      <vt:lpstr>Segoe UI Semibold</vt:lpstr>
      <vt:lpstr>Wingdings</vt:lpstr>
      <vt:lpstr>Office Theme</vt:lpstr>
      <vt:lpstr>Office Theme</vt:lpstr>
      <vt:lpstr>office theme</vt:lpstr>
      <vt:lpstr>think-cell Slide</vt:lpstr>
      <vt:lpstr>Special Education Leaders' Meeting February 27, 2026</vt:lpstr>
      <vt:lpstr>Agenda</vt:lpstr>
      <vt:lpstr>Special Education Updates and Key Special Education Topics</vt:lpstr>
      <vt:lpstr>Differentiated Monitoring System 2.0</vt:lpstr>
      <vt:lpstr>DMS Monitoring: Three Phases</vt:lpstr>
      <vt:lpstr>Guidance on the Implementation of Amendments to 603 CMR 46 and 603 CMR 18 – Time-out Practices</vt:lpstr>
      <vt:lpstr>Implementation of Regulatory Amendments to  603 CMR 46 and 603 CMR 18 - Time-out Practices</vt:lpstr>
      <vt:lpstr>Background on the Protect Education Equity Act</vt:lpstr>
      <vt:lpstr>DESE Regulations Proposed in Response to the Protect Education Equity Act</vt:lpstr>
      <vt:lpstr>Proposed Amendments to Regulations on Special Education to Conform to State Law</vt:lpstr>
      <vt:lpstr>Proposed Amendments to Regulations on Special Education to Conform to State Law</vt:lpstr>
      <vt:lpstr>Proposed Regulations for Interpretation and Translation Services in Schools </vt:lpstr>
      <vt:lpstr>Proposed New Regulations for Interpretation and Translation Services in Schools</vt:lpstr>
      <vt:lpstr>Proposed Regulations for Interpretation and Translation in Schools </vt:lpstr>
      <vt:lpstr>Anticipated Next Steps</vt:lpstr>
      <vt:lpstr>  Licensed Practical Nurses (LPN) and In-School 1:1 Nursing Services for Students with Medical Complexities</vt:lpstr>
      <vt:lpstr>Agenda  </vt:lpstr>
      <vt:lpstr>Introduction to MassHealth Members Receiving Continuous Skilled Nursing</vt:lpstr>
      <vt:lpstr>Introduction to MassHealth Members Receiving Continuous Skilled Nursing (CSN also known as Private Duty Nursing)</vt:lpstr>
      <vt:lpstr>MassHealth’s Core Purpose for Organizing This Presentation</vt:lpstr>
      <vt:lpstr>Review LPN Scope of Practice</vt:lpstr>
      <vt:lpstr>Review LPN Scope of Practice    </vt:lpstr>
      <vt:lpstr>Review LPN Scope of Practice Continued</vt:lpstr>
      <vt:lpstr>Review LPN Scope of Practice Continued  </vt:lpstr>
      <vt:lpstr>Key Aspect of LPNs Practicing in School Settings</vt:lpstr>
      <vt:lpstr>How Schools May Work with LPNs and Agencies</vt:lpstr>
      <vt:lpstr>How Schools May Work with LPNs and Agencies Continued</vt:lpstr>
      <vt:lpstr>Review the School-Based Medicaid Program (SBMP)</vt:lpstr>
      <vt:lpstr>School-Based Medicaid Program (SBMP)</vt:lpstr>
      <vt:lpstr>SBMP Covered Services and Qualified Providers</vt:lpstr>
      <vt:lpstr>Questions</vt:lpstr>
      <vt:lpstr>Professional Development and Technical Assistance </vt:lpstr>
      <vt:lpstr>Special Education PD Offers for 2025-2026 School Year</vt:lpstr>
      <vt:lpstr>LEA Determination &amp; Significant Disproportionality TA: Touchpoints for Success</vt:lpstr>
      <vt:lpstr>Learning Opportunities for Educators: Federation for Children with Special Needs</vt:lpstr>
      <vt:lpstr>Learning Opportunities for Educators: Federation for Children with Special Needs  </vt:lpstr>
      <vt:lpstr>2025 Early Childhood Convenings</vt:lpstr>
      <vt:lpstr>IDEA Fiscal Virtual Community of Practice</vt:lpstr>
      <vt:lpstr>IDEA Fiscal</vt:lpstr>
      <vt:lpstr>Maintenance of Effort – FY25 Compliance</vt:lpstr>
      <vt:lpstr>Maintenance of Effort: Compliance</vt:lpstr>
      <vt:lpstr>IDEA Funds Expiring September 30, 2026</vt:lpstr>
      <vt:lpstr>Resources</vt:lpstr>
      <vt:lpstr>Learning Ally</vt:lpstr>
      <vt:lpstr>Special Education Year at a Glance</vt:lpstr>
      <vt:lpstr>Information for Special Education Leaders</vt:lpstr>
      <vt:lpstr>2025-2026 Meetings</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February 27, 2026</dc:title>
  <dc:creator>DESE</dc:creator>
  <cp:lastModifiedBy>Zou, Dong (EOE)</cp:lastModifiedBy>
  <cp:revision>57</cp:revision>
  <dcterms:created xsi:type="dcterms:W3CDTF">2025-04-29T19:14:04Z</dcterms:created>
  <dcterms:modified xsi:type="dcterms:W3CDTF">2026-03-05T20:04:59Z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5 2026 12:00AM</vt:lpwstr>
  </property>
</Properties>
</file>