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3708" r:id="rId5"/>
  </p:sldMasterIdLst>
  <p:notesMasterIdLst>
    <p:notesMasterId r:id="rId34"/>
  </p:notesMasterIdLst>
  <p:sldIdLst>
    <p:sldId id="5033" r:id="rId6"/>
    <p:sldId id="257" r:id="rId7"/>
    <p:sldId id="340" r:id="rId8"/>
    <p:sldId id="5047" r:id="rId9"/>
    <p:sldId id="5046" r:id="rId10"/>
    <p:sldId id="5015" r:id="rId11"/>
    <p:sldId id="5032" r:id="rId12"/>
    <p:sldId id="5022" r:id="rId13"/>
    <p:sldId id="4845" r:id="rId14"/>
    <p:sldId id="4846" r:id="rId15"/>
    <p:sldId id="4849" r:id="rId16"/>
    <p:sldId id="5042" r:id="rId17"/>
    <p:sldId id="4964" r:id="rId18"/>
    <p:sldId id="4678" r:id="rId19"/>
    <p:sldId id="4882" r:id="rId20"/>
    <p:sldId id="5027" r:id="rId21"/>
    <p:sldId id="5051" r:id="rId22"/>
    <p:sldId id="5052" r:id="rId23"/>
    <p:sldId id="5053" r:id="rId24"/>
    <p:sldId id="5054" r:id="rId25"/>
    <p:sldId id="5055" r:id="rId26"/>
    <p:sldId id="5056" r:id="rId27"/>
    <p:sldId id="5044" r:id="rId28"/>
    <p:sldId id="5057" r:id="rId29"/>
    <p:sldId id="5040" r:id="rId30"/>
    <p:sldId id="5041" r:id="rId31"/>
    <p:sldId id="5037"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412E00-88EA-0128-5970-55B523F4B181}" name="Roberts, Jannelle K. (DESE)" initials="R(" userId="S::jannelle.k.roberts@mass.gov::9334b947-3dcb-411a-8e7d-589c093a1d72" providerId="AD"/>
  <p188:author id="{7FD14806-901B-511F-B222-B84A12E5B7B8}" name="Alvarez, Iraida (DESE)" initials="A(" userId="S::iraida.j.alvarez@mass.gov::66b89c24-7507-40c7-9620-66ed0feaf784" providerId="AD"/>
  <p188:author id="{DC6CD306-81AD-BC7D-16A2-05D9847175B0}" name="Woo, Lauren (DESE)" initials="WL" userId="S::lauren.woo@mass.gov::891b1bf9-83ca-4481-960c-a0625b521a43" providerId="AD"/>
  <p188:author id="{5935AF0D-C88F-DA02-7455-3D6A66FFDC33}" name="Fitzgerald, Patrick G. (DESE)" initials="F(" userId="S::patrick.g.fitzgerald2@mass.gov::53b36a70-9b83-456d-ba86-31a4afdf464c" providerId="AD"/>
  <p188:author id="{506C5114-4767-AB2C-AF7C-7ECA68D17923}" name="Lam, Sylvia (DESE)" initials="LS" userId="S::sylvia.lam@mass.gov::83f1de5a-c1f2-4c73-aac0-c3cbffe80fda" providerId="AD"/>
  <p188:author id="{2469E821-F328-75A0-E3C5-2037EEE2F572}" name="Garell, Julie L. (DESE)" initials="G(" userId="S::julie.l.garell@mass.gov::ac148227-ae84-4e0c-b427-3b87ecb20e9a" providerId="AD"/>
  <p188:author id="{B61C8026-5D08-26B8-607F-AC3AC411C8C4}" name="Auditore, Cecelia (DESE)" initials="AC" userId="S::cecelia.auditore@mass.gov::ec6b72b8-eb50-4ee3-9685-c276399f5648" providerId="AD"/>
  <p188:author id="{83BEC22F-BDF6-3543-E530-5D1AC0493320}" name="Porter, Leah (DESE)" initials="LP" userId="S::Leah.Porter@mass.gov::b9a54e66-c459-4d83-a5f0-741f32e5e48b" providerId="AD"/>
  <p188:author id="{DB95473E-3799-72CB-965F-9EB89B56FFF3}" name="Daigle, Martha (DESE)" initials="MD" userId="S::Martha.S.Daigle@mass.gov::30cc7468-3554-4040-b5ec-110ac3e947d8" providerId="AD"/>
  <p188:author id="{A5F34446-3393-BAE8-FB62-0AD708AA3B1A}" name="Camacho, Jamie L. (DESE)" initials="C(" userId="S::jamie.l.camacho@mass.gov::21f49f1e-e593-4860-b32e-bdd5656b5338" providerId="AD"/>
  <p188:author id="{3CF84E56-F19D-F6E9-9388-75737F6D98B5}" name="Rastogi-Kelly, Vandana (DESE)" initials="RV" userId="S::vandana.r.rastogi-kelly@mass.gov::04ea3925-efd3-4cb6-91ff-2bb834262727" providerId="AD"/>
  <p188:author id="{3F602C5C-ED15-FC16-4B03-46E9ADDE3930}" name="Christo, Dimitri D. (DESE)" initials="CDD(" userId="S::dimitri.d.christo@mass.gov::f6874029-da51-4205-b36d-b8ddc7839279" providerId="AD"/>
  <p188:author id="{F0D0A25C-1152-AB87-4A03-191442AE67D4}" name="Daigle, Martha (DESE)" initials="DM" userId="S::martha.s.daigle@mass.gov::30cc7468-3554-4040-b5ec-110ac3e947d8" providerId="AD"/>
  <p188:author id="{9073805F-FBDA-A7B5-E1AA-1EF058F02B67}" name="Alvarez, Iraida (DESE)" initials="" userId="S::Iraida.J.Alvarez@mass.gov::66b89c24-7507-40c7-9620-66ed0feaf784" providerId="AD"/>
  <p188:author id="{7961FF5F-6533-BF5A-5B4D-A8A6AEABBD13}" name="Cruz, Jenny (DESE)" initials="CJ" userId="S::jenny.cruz@mass.gov::9acc5e5d-1e16-45d5-8416-f07c61d324d0" providerId="AD"/>
  <p188:author id="{41499271-2D33-ED90-2441-AF2210F20A6F}" name="Rastogi-Kelly, Vandana (DESE)" initials="VR" userId="S::Vandana.R.Rastogi-Kelly@mass.gov::04ea3925-efd3-4cb6-91ff-2bb834262727" providerId="AD"/>
  <p188:author id="{34E2AC71-14A6-BAF0-FE8D-5B7FC4B39284}" name="Camacho, Jamie L. (DESE)" initials="JC" userId="S::Jamie.L.Camacho@mass.gov::21f49f1e-e593-4860-b32e-bdd5656b5338" providerId="AD"/>
  <p188:author id="{D60C3E80-35B2-95A9-65AF-9B57C825335C}" name="Tobey, Gregory (DESE)" initials="TG" userId="S::gregory.tobey@mass.gov::12968eda-ee05-4bb6-837b-2d6d4faa13b6" providerId="AD"/>
  <p188:author id="{AF2D2488-6CA3-B0C3-19DD-3D4B1279191F}" name="Roberts, Jannelle K. (DESE)" initials="JR" userId="S::Jannelle.K.Roberts@mass.gov::9334b947-3dcb-411a-8e7d-589c093a1d72" providerId="AD"/>
  <p188:author id="{4ED8E198-FC13-D569-2669-37EBEC834A14}" name="Tobey, Gregory (DESE)" initials="GT" userId="S::Gregory.Tobey@mass.gov::12968eda-ee05-4bb6-837b-2d6d4faa13b6" providerId="AD"/>
  <p188:author id="{8988C69E-EDB9-B0CD-9650-FE626AB8679E}" name="Neal, Holly-Anne (DESE)" initials="NH" userId="S::holly-anne.neal@mass.gov::5d7410a8-4dbb-4303-a91e-2d331ca3ffb9" providerId="AD"/>
  <p188:author id="{B4302DD3-C067-C527-1F77-FA0DEC25B9EC}" name="Fernandes, Darcy (DESE)" initials="FD" userId="S::darcy.fernandes@mass.gov::f962ddf1-44f0-4f03-86c0-ea3753dd3928" providerId="AD"/>
  <p188:author id="{9CA43CE2-546B-A27E-FF66-ADBBE95484C9}" name="Sahni, Amrita D. (DESE)" initials="AS" userId="S::Amrita.D.Sahni@mass.gov::6313d7e8-2463-49dd-9257-e9ab299d51d0" providerId="AD"/>
  <p188:author id="{29FDBAE2-41D5-162A-6036-D4D0D463F883}" name="Wakelin, Johanna (DESE)" initials="JW" userId="S::Johanna.Wakelin@mass.gov::861700f2-2647-4c79-b4e9-5d2ae7c7128a" providerId="AD"/>
  <p188:author id="{656499E3-BA4D-B45B-EBEF-002C4371244D}" name="Fitzgerald, Patrick G. (DESE)" initials="FPG(" userId="S::Patrick.G.Fitzgerald2@mass.gov::53b36a70-9b83-456d-ba86-31a4afdf464c" providerId="AD"/>
  <p188:author id="{D712D5F1-D7D0-116B-2AA6-7E715D51F49F}" name="Liti, Zhaneta (DESE)" initials="LZ" userId="S::zhaneta.liti@mass.gov::30377802-b61a-44ea-81ee-94ffda71586c" providerId="AD"/>
  <p188:author id="{BFD31FF7-E74D-7FF2-96A7-9452786B86F7}" name="Auditore, Cecelia (DESE)" initials="CA" userId="S::Cecelia.Auditore@mass.gov::ec6b72b8-eb50-4ee3-9685-c276399f5648" providerId="AD"/>
  <p188:author id="{6ABF01F9-5982-37E0-2D93-4071B6BB4D63}" name="LoDuca-Towne, Kelsey (DESE)" initials="KL" userId="S::kelsey.loduca-towne@mass.gov::f03be8ce-807a-4f33-8b2e-6128f35343e9" providerId="AD"/>
  <p188:author id="{41B49AFB-7B01-0599-0FD1-E1BA842D0B79}" name="Cuthbertson, Heather (DESE)" initials="HC" userId="S::Heather.Cuthbertson@mass.gov::2ea7a3b5-fc43-4667-ba1c-f1023b2048e6" providerId="AD"/>
  <p188:author id="{4F08D7FB-1392-BA33-72FA-90F2B7A61763}" name="Mao, Yu-Ping (DESE)" initials="MY" userId="S::yu-ping.mao@mass.gov::8534b1b7-a0d5-4f47-86c1-c5d493c1640c" providerId="AD"/>
  <p188:author id="{9F436EFF-930C-36C1-66C6-F21515F9BCF9}" name="Paulin, Amy (DESE)" initials="AP" userId="S::Amy.Paulin@mass.gov::413fd8f3-7766-456d-8089-880581646c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782"/>
    <a:srgbClr val="EFF8FE"/>
    <a:srgbClr val="B5DFF3"/>
    <a:srgbClr val="EFBC49"/>
    <a:srgbClr val="347AB6"/>
    <a:srgbClr val="FFB8B8"/>
    <a:srgbClr val="B1DCF0"/>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585" autoAdjust="0"/>
  </p:normalViewPr>
  <p:slideViewPr>
    <p:cSldViewPr snapToGrid="0">
      <p:cViewPr varScale="1">
        <p:scale>
          <a:sx n="94" d="100"/>
          <a:sy n="94" d="100"/>
        </p:scale>
        <p:origin x="9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itore, Cecelia (DESE)" userId="ec6b72b8-eb50-4ee3-9685-c276399f5648" providerId="ADAL" clId="{90937A15-84CF-41A4-9F22-2EE6D90C7C1E}"/>
    <pc:docChg chg="custSel modSld">
      <pc:chgData name="Auditore, Cecelia (DESE)" userId="ec6b72b8-eb50-4ee3-9685-c276399f5648" providerId="ADAL" clId="{90937A15-84CF-41A4-9F22-2EE6D90C7C1E}" dt="2026-06-12T17:01:27.652" v="10" actId="962"/>
      <pc:docMkLst>
        <pc:docMk/>
      </pc:docMkLst>
      <pc:sldChg chg="delSp modSp mod">
        <pc:chgData name="Auditore, Cecelia (DESE)" userId="ec6b72b8-eb50-4ee3-9685-c276399f5648" providerId="ADAL" clId="{90937A15-84CF-41A4-9F22-2EE6D90C7C1E}" dt="2026-06-12T16:59:18.681" v="5" actId="1076"/>
        <pc:sldMkLst>
          <pc:docMk/>
          <pc:sldMk cId="1171069195" sldId="4849"/>
        </pc:sldMkLst>
        <pc:spChg chg="del mod">
          <ac:chgData name="Auditore, Cecelia (DESE)" userId="ec6b72b8-eb50-4ee3-9685-c276399f5648" providerId="ADAL" clId="{90937A15-84CF-41A4-9F22-2EE6D90C7C1E}" dt="2026-06-12T16:59:17.407" v="4" actId="478"/>
          <ac:spMkLst>
            <pc:docMk/>
            <pc:sldMk cId="1171069195" sldId="4849"/>
            <ac:spMk id="2" creationId="{6071CB15-EE9F-F15E-80BD-A03D48A00339}"/>
          </ac:spMkLst>
        </pc:spChg>
        <pc:picChg chg="mod">
          <ac:chgData name="Auditore, Cecelia (DESE)" userId="ec6b72b8-eb50-4ee3-9685-c276399f5648" providerId="ADAL" clId="{90937A15-84CF-41A4-9F22-2EE6D90C7C1E}" dt="2026-06-12T16:59:18.681" v="5" actId="1076"/>
          <ac:picMkLst>
            <pc:docMk/>
            <pc:sldMk cId="1171069195" sldId="4849"/>
            <ac:picMk id="5" creationId="{29EFF79F-CBA0-E8BC-E3A9-7323724B1FBA}"/>
          </ac:picMkLst>
        </pc:picChg>
      </pc:sldChg>
      <pc:sldChg chg="modSp mod">
        <pc:chgData name="Auditore, Cecelia (DESE)" userId="ec6b72b8-eb50-4ee3-9685-c276399f5648" providerId="ADAL" clId="{90937A15-84CF-41A4-9F22-2EE6D90C7C1E}" dt="2026-06-12T16:59:46.004" v="6"/>
        <pc:sldMkLst>
          <pc:docMk/>
          <pc:sldMk cId="3004670154" sldId="4882"/>
        </pc:sldMkLst>
        <pc:graphicFrameChg chg="ord">
          <ac:chgData name="Auditore, Cecelia (DESE)" userId="ec6b72b8-eb50-4ee3-9685-c276399f5648" providerId="ADAL" clId="{90937A15-84CF-41A4-9F22-2EE6D90C7C1E}" dt="2026-06-12T16:59:46.004" v="6"/>
          <ac:graphicFrameMkLst>
            <pc:docMk/>
            <pc:sldMk cId="3004670154" sldId="4882"/>
            <ac:graphicFrameMk id="7" creationId="{D797C428-9571-6686-B093-93839430EB1D}"/>
          </ac:graphicFrameMkLst>
        </pc:graphicFrameChg>
      </pc:sldChg>
      <pc:sldChg chg="modSp mod">
        <pc:chgData name="Auditore, Cecelia (DESE)" userId="ec6b72b8-eb50-4ee3-9685-c276399f5648" providerId="ADAL" clId="{90937A15-84CF-41A4-9F22-2EE6D90C7C1E}" dt="2026-06-12T16:58:53.925" v="1"/>
        <pc:sldMkLst>
          <pc:docMk/>
          <pc:sldMk cId="2014865248" sldId="5032"/>
        </pc:sldMkLst>
        <pc:spChg chg="ord">
          <ac:chgData name="Auditore, Cecelia (DESE)" userId="ec6b72b8-eb50-4ee3-9685-c276399f5648" providerId="ADAL" clId="{90937A15-84CF-41A4-9F22-2EE6D90C7C1E}" dt="2026-06-12T16:58:51.525" v="0" actId="13244"/>
          <ac:spMkLst>
            <pc:docMk/>
            <pc:sldMk cId="2014865248" sldId="5032"/>
            <ac:spMk id="4" creationId="{634240D0-957B-E7AC-E96F-E545E2266D5C}"/>
          </ac:spMkLst>
        </pc:spChg>
        <pc:spChg chg="ord">
          <ac:chgData name="Auditore, Cecelia (DESE)" userId="ec6b72b8-eb50-4ee3-9685-c276399f5648" providerId="ADAL" clId="{90937A15-84CF-41A4-9F22-2EE6D90C7C1E}" dt="2026-06-12T16:58:53.925" v="1"/>
          <ac:spMkLst>
            <pc:docMk/>
            <pc:sldMk cId="2014865248" sldId="5032"/>
            <ac:spMk id="5" creationId="{61AA1784-3661-A63E-8308-3DF0A349889C}"/>
          </ac:spMkLst>
        </pc:spChg>
      </pc:sldChg>
      <pc:sldChg chg="modSp mod">
        <pc:chgData name="Auditore, Cecelia (DESE)" userId="ec6b72b8-eb50-4ee3-9685-c276399f5648" providerId="ADAL" clId="{90937A15-84CF-41A4-9F22-2EE6D90C7C1E}" dt="2026-06-12T17:01:27.652" v="10" actId="962"/>
        <pc:sldMkLst>
          <pc:docMk/>
          <pc:sldMk cId="1439280104" sldId="5037"/>
        </pc:sldMkLst>
        <pc:picChg chg="mod">
          <ac:chgData name="Auditore, Cecelia (DESE)" userId="ec6b72b8-eb50-4ee3-9685-c276399f5648" providerId="ADAL" clId="{90937A15-84CF-41A4-9F22-2EE6D90C7C1E}" dt="2026-06-12T17:01:27.652" v="10" actId="962"/>
          <ac:picMkLst>
            <pc:docMk/>
            <pc:sldMk cId="1439280104" sldId="5037"/>
            <ac:picMk id="8" creationId="{9996671B-E230-E5FC-A313-35ACA0980228}"/>
          </ac:picMkLst>
        </pc:picChg>
      </pc:sldChg>
      <pc:sldChg chg="modSp mod">
        <pc:chgData name="Auditore, Cecelia (DESE)" userId="ec6b72b8-eb50-4ee3-9685-c276399f5648" providerId="ADAL" clId="{90937A15-84CF-41A4-9F22-2EE6D90C7C1E}" dt="2026-06-12T17:01:08.668" v="7"/>
        <pc:sldMkLst>
          <pc:docMk/>
          <pc:sldMk cId="1419977890" sldId="5041"/>
        </pc:sldMkLst>
        <pc:spChg chg="ord">
          <ac:chgData name="Auditore, Cecelia (DESE)" userId="ec6b72b8-eb50-4ee3-9685-c276399f5648" providerId="ADAL" clId="{90937A15-84CF-41A4-9F22-2EE6D90C7C1E}" dt="2026-06-12T17:01:08.668" v="7"/>
          <ac:spMkLst>
            <pc:docMk/>
            <pc:sldMk cId="1419977890" sldId="5041"/>
            <ac:spMk id="10" creationId="{2A25E7EE-931B-13B9-FC21-DA583383BC81}"/>
          </ac:spMkLst>
        </pc:spChg>
      </pc:sldChg>
    </pc:docChg>
  </pc:docChgLst>
  <pc:docChgLst>
    <pc:chgData name="Cuthbertson, Heather (DESE)" userId="2ea7a3b5-fc43-4667-ba1c-f1023b2048e6" providerId="ADAL" clId="{406D14F1-0364-4406-A4EE-FA9516C4B6DC}"/>
    <pc:docChg chg="modSld">
      <pc:chgData name="Cuthbertson, Heather (DESE)" userId="2ea7a3b5-fc43-4667-ba1c-f1023b2048e6" providerId="ADAL" clId="{406D14F1-0364-4406-A4EE-FA9516C4B6DC}" dt="2026-06-12T14:01:46.174" v="1" actId="20577"/>
      <pc:docMkLst>
        <pc:docMk/>
      </pc:docMkLst>
      <pc:sldChg chg="modNotesTx">
        <pc:chgData name="Cuthbertson, Heather (DESE)" userId="2ea7a3b5-fc43-4667-ba1c-f1023b2048e6" providerId="ADAL" clId="{406D14F1-0364-4406-A4EE-FA9516C4B6DC}" dt="2026-06-12T14:01:07.434" v="0" actId="20577"/>
        <pc:sldMkLst>
          <pc:docMk/>
          <pc:sldMk cId="2738300050" sldId="4846"/>
        </pc:sldMkLst>
      </pc:sldChg>
      <pc:sldChg chg="modNotesTx">
        <pc:chgData name="Cuthbertson, Heather (DESE)" userId="2ea7a3b5-fc43-4667-ba1c-f1023b2048e6" providerId="ADAL" clId="{406D14F1-0364-4406-A4EE-FA9516C4B6DC}" dt="2026-06-12T14:01:46.174" v="1" actId="20577"/>
        <pc:sldMkLst>
          <pc:docMk/>
          <pc:sldMk cId="1419977890" sldId="504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90F5A-26F5-4239-97AE-17E5C7463A9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C823521-2157-40A4-8F4A-CDD3ADE47C1A}">
      <dgm:prSet/>
      <dgm:spPr/>
      <dgm:t>
        <a:bodyPr/>
        <a:lstStyle/>
        <a:p>
          <a:r>
            <a:rPr lang="en-US"/>
            <a:t>August 21, 2026</a:t>
          </a:r>
        </a:p>
      </dgm:t>
      <dgm:extLst>
        <a:ext uri="{E40237B7-FDA0-4F09-8148-C483321AD2D9}">
          <dgm14:cNvPr xmlns:dgm14="http://schemas.microsoft.com/office/drawing/2010/diagram" id="0" name="" descr="2026-2027 Meeting Schedule&#10;&#10;"/>
        </a:ext>
      </dgm:extLst>
    </dgm:pt>
    <dgm:pt modelId="{794D2AA9-360B-429C-BAFC-01C6B3B8CBF0}" type="parTrans" cxnId="{6346C089-3EC1-47A5-A6A2-0EF94BB18543}">
      <dgm:prSet/>
      <dgm:spPr/>
      <dgm:t>
        <a:bodyPr/>
        <a:lstStyle/>
        <a:p>
          <a:endParaRPr lang="en-US"/>
        </a:p>
      </dgm:t>
    </dgm:pt>
    <dgm:pt modelId="{D17236F4-F078-49BB-AB7E-26A57D060C67}" type="sibTrans" cxnId="{6346C089-3EC1-47A5-A6A2-0EF94BB18543}">
      <dgm:prSet/>
      <dgm:spPr/>
      <dgm:t>
        <a:bodyPr/>
        <a:lstStyle/>
        <a:p>
          <a:endParaRPr lang="en-US"/>
        </a:p>
      </dgm:t>
    </dgm:pt>
    <dgm:pt modelId="{D4D7F2C3-AB07-4371-BFC7-33A538490130}">
      <dgm:prSet/>
      <dgm:spPr/>
      <dgm:t>
        <a:bodyPr/>
        <a:lstStyle/>
        <a:p>
          <a:r>
            <a:rPr lang="en-US"/>
            <a:t>September 18, 2026</a:t>
          </a:r>
        </a:p>
      </dgm:t>
      <dgm:extLst>
        <a:ext uri="{E40237B7-FDA0-4F09-8148-C483321AD2D9}">
          <dgm14:cNvPr xmlns:dgm14="http://schemas.microsoft.com/office/drawing/2010/diagram" id="0" name="" descr="2026-2027 Meeting Schedule&#10;&#10;"/>
        </a:ext>
      </dgm:extLst>
    </dgm:pt>
    <dgm:pt modelId="{6625E0AD-A73F-4B9B-A6B0-1B5DB9CED9A6}" type="parTrans" cxnId="{B24542F6-C78C-4D25-9855-5BC9F077EAFA}">
      <dgm:prSet/>
      <dgm:spPr/>
      <dgm:t>
        <a:bodyPr/>
        <a:lstStyle/>
        <a:p>
          <a:endParaRPr lang="en-US"/>
        </a:p>
      </dgm:t>
    </dgm:pt>
    <dgm:pt modelId="{ABEAB9C9-36C5-4503-9562-76C337C08DDC}" type="sibTrans" cxnId="{B24542F6-C78C-4D25-9855-5BC9F077EAFA}">
      <dgm:prSet/>
      <dgm:spPr/>
      <dgm:t>
        <a:bodyPr/>
        <a:lstStyle/>
        <a:p>
          <a:endParaRPr lang="en-US"/>
        </a:p>
      </dgm:t>
    </dgm:pt>
    <dgm:pt modelId="{F9A4F058-345A-4D64-9BC2-9EA70C99D30A}">
      <dgm:prSet/>
      <dgm:spPr/>
      <dgm:t>
        <a:bodyPr/>
        <a:lstStyle/>
        <a:p>
          <a:r>
            <a:rPr lang="en-US"/>
            <a:t>October 23, 2026</a:t>
          </a:r>
        </a:p>
      </dgm:t>
      <dgm:extLst>
        <a:ext uri="{E40237B7-FDA0-4F09-8148-C483321AD2D9}">
          <dgm14:cNvPr xmlns:dgm14="http://schemas.microsoft.com/office/drawing/2010/diagram" id="0" name="" descr="2026-2027 Meeting Schedule&#10;&#10;"/>
        </a:ext>
      </dgm:extLst>
    </dgm:pt>
    <dgm:pt modelId="{0EB75D4E-30C6-4388-A5D9-0982809170FF}" type="parTrans" cxnId="{02ABDBAE-752C-478A-B5BD-61B96083AC3D}">
      <dgm:prSet/>
      <dgm:spPr/>
      <dgm:t>
        <a:bodyPr/>
        <a:lstStyle/>
        <a:p>
          <a:endParaRPr lang="en-US"/>
        </a:p>
      </dgm:t>
    </dgm:pt>
    <dgm:pt modelId="{2BBAE1BB-163E-4459-93F5-0447EA07C55F}" type="sibTrans" cxnId="{02ABDBAE-752C-478A-B5BD-61B96083AC3D}">
      <dgm:prSet/>
      <dgm:spPr/>
      <dgm:t>
        <a:bodyPr/>
        <a:lstStyle/>
        <a:p>
          <a:endParaRPr lang="en-US"/>
        </a:p>
      </dgm:t>
    </dgm:pt>
    <dgm:pt modelId="{B7BEC1BA-08F6-4F7A-8BA8-09510AC766A0}">
      <dgm:prSet/>
      <dgm:spPr/>
      <dgm:t>
        <a:bodyPr/>
        <a:lstStyle/>
        <a:p>
          <a:pPr rtl="0"/>
          <a:r>
            <a:rPr lang="en-US" b="1"/>
            <a:t>November </a:t>
          </a:r>
          <a:r>
            <a:rPr lang="en-US" b="1">
              <a:latin typeface="Aptos Display" panose="02110004020202020204"/>
            </a:rPr>
            <a:t>4, 2026 (</a:t>
          </a:r>
          <a:r>
            <a:rPr lang="en-US" b="1"/>
            <a:t>In person meeting- no webinar</a:t>
          </a:r>
          <a:r>
            <a:rPr lang="en-US"/>
            <a:t>)</a:t>
          </a:r>
        </a:p>
      </dgm:t>
      <dgm:extLst>
        <a:ext uri="{E40237B7-FDA0-4F09-8148-C483321AD2D9}">
          <dgm14:cNvPr xmlns:dgm14="http://schemas.microsoft.com/office/drawing/2010/diagram" id="0" name="" descr="2026-2027 Meeting Schedule&#10;&#10;"/>
        </a:ext>
      </dgm:extLst>
    </dgm:pt>
    <dgm:pt modelId="{382464FC-4578-4B27-9E77-5ACDE0F5CFA2}" type="parTrans" cxnId="{CE5C7495-74FA-434C-B030-1E88853B6E8A}">
      <dgm:prSet/>
      <dgm:spPr/>
      <dgm:t>
        <a:bodyPr/>
        <a:lstStyle/>
        <a:p>
          <a:endParaRPr lang="en-US"/>
        </a:p>
      </dgm:t>
    </dgm:pt>
    <dgm:pt modelId="{AFAB2782-399C-49A7-9789-9E2DC83666DD}" type="sibTrans" cxnId="{CE5C7495-74FA-434C-B030-1E88853B6E8A}">
      <dgm:prSet/>
      <dgm:spPr/>
      <dgm:t>
        <a:bodyPr/>
        <a:lstStyle/>
        <a:p>
          <a:endParaRPr lang="en-US"/>
        </a:p>
      </dgm:t>
    </dgm:pt>
    <dgm:pt modelId="{ADB18DA1-9F67-4C51-8D14-C0DB9EF9A9D8}">
      <dgm:prSet/>
      <dgm:spPr/>
      <dgm:t>
        <a:bodyPr/>
        <a:lstStyle/>
        <a:p>
          <a:r>
            <a:rPr lang="en-US"/>
            <a:t>December 4, 2026</a:t>
          </a:r>
        </a:p>
      </dgm:t>
      <dgm:extLst>
        <a:ext uri="{E40237B7-FDA0-4F09-8148-C483321AD2D9}">
          <dgm14:cNvPr xmlns:dgm14="http://schemas.microsoft.com/office/drawing/2010/diagram" id="0" name="" descr="2026-2027 Meeting Schedule&#10;&#10;"/>
        </a:ext>
      </dgm:extLst>
    </dgm:pt>
    <dgm:pt modelId="{F6BC7CC3-8928-4721-8B8F-F745B970662C}" type="parTrans" cxnId="{FB1BAB89-49B7-4687-86C8-A518A4F1EE55}">
      <dgm:prSet/>
      <dgm:spPr/>
      <dgm:t>
        <a:bodyPr/>
        <a:lstStyle/>
        <a:p>
          <a:endParaRPr lang="en-US"/>
        </a:p>
      </dgm:t>
    </dgm:pt>
    <dgm:pt modelId="{BBFDFC56-D502-47B2-BB85-F927A6F844A5}" type="sibTrans" cxnId="{FB1BAB89-49B7-4687-86C8-A518A4F1EE55}">
      <dgm:prSet/>
      <dgm:spPr/>
      <dgm:t>
        <a:bodyPr/>
        <a:lstStyle/>
        <a:p>
          <a:endParaRPr lang="en-US"/>
        </a:p>
      </dgm:t>
    </dgm:pt>
    <dgm:pt modelId="{ABBCA2FA-DFAC-4F99-B656-4262873B4589}">
      <dgm:prSet/>
      <dgm:spPr/>
      <dgm:t>
        <a:bodyPr/>
        <a:lstStyle/>
        <a:p>
          <a:r>
            <a:rPr lang="en-US"/>
            <a:t>January 22, 2027</a:t>
          </a:r>
        </a:p>
      </dgm:t>
      <dgm:extLst>
        <a:ext uri="{E40237B7-FDA0-4F09-8148-C483321AD2D9}">
          <dgm14:cNvPr xmlns:dgm14="http://schemas.microsoft.com/office/drawing/2010/diagram" id="0" name="" descr="2026-2027 Meeting Schedule&#10;&#10;"/>
        </a:ext>
      </dgm:extLst>
    </dgm:pt>
    <dgm:pt modelId="{9DC27946-33A7-4F2A-840A-6931AC391044}" type="parTrans" cxnId="{31613B38-3B2A-4F52-9D58-FE9B35CE44B2}">
      <dgm:prSet/>
      <dgm:spPr/>
      <dgm:t>
        <a:bodyPr/>
        <a:lstStyle/>
        <a:p>
          <a:endParaRPr lang="en-US"/>
        </a:p>
      </dgm:t>
    </dgm:pt>
    <dgm:pt modelId="{0B2359E5-84BE-4B87-B1BA-D23E1C657C72}" type="sibTrans" cxnId="{31613B38-3B2A-4F52-9D58-FE9B35CE44B2}">
      <dgm:prSet/>
      <dgm:spPr/>
      <dgm:t>
        <a:bodyPr/>
        <a:lstStyle/>
        <a:p>
          <a:endParaRPr lang="en-US"/>
        </a:p>
      </dgm:t>
    </dgm:pt>
    <dgm:pt modelId="{6912B491-CA44-4C16-BF30-C5C06E61E304}">
      <dgm:prSet/>
      <dgm:spPr/>
      <dgm:t>
        <a:bodyPr/>
        <a:lstStyle/>
        <a:p>
          <a:r>
            <a:rPr lang="en-US"/>
            <a:t>February 26, 2027</a:t>
          </a:r>
        </a:p>
      </dgm:t>
      <dgm:extLst>
        <a:ext uri="{E40237B7-FDA0-4F09-8148-C483321AD2D9}">
          <dgm14:cNvPr xmlns:dgm14="http://schemas.microsoft.com/office/drawing/2010/diagram" id="0" name="" descr="2026-2027 Meeting Schedule&#10;&#10;"/>
        </a:ext>
      </dgm:extLst>
    </dgm:pt>
    <dgm:pt modelId="{CE8B9776-75D7-440C-8340-BBA0F3AB5289}" type="parTrans" cxnId="{76114E77-7D63-45C9-A559-B1F6007081E3}">
      <dgm:prSet/>
      <dgm:spPr/>
      <dgm:t>
        <a:bodyPr/>
        <a:lstStyle/>
        <a:p>
          <a:endParaRPr lang="en-US"/>
        </a:p>
      </dgm:t>
    </dgm:pt>
    <dgm:pt modelId="{9529E96F-0285-418C-8BF4-8190E39B7EAF}" type="sibTrans" cxnId="{76114E77-7D63-45C9-A559-B1F6007081E3}">
      <dgm:prSet/>
      <dgm:spPr/>
      <dgm:t>
        <a:bodyPr/>
        <a:lstStyle/>
        <a:p>
          <a:endParaRPr lang="en-US"/>
        </a:p>
      </dgm:t>
    </dgm:pt>
    <dgm:pt modelId="{53040DF1-86C5-4175-B63A-5F925B906DDA}">
      <dgm:prSet/>
      <dgm:spPr/>
      <dgm:t>
        <a:bodyPr/>
        <a:lstStyle/>
        <a:p>
          <a:r>
            <a:rPr lang="en-US"/>
            <a:t>March 19, 2027</a:t>
          </a:r>
        </a:p>
      </dgm:t>
      <dgm:extLst>
        <a:ext uri="{E40237B7-FDA0-4F09-8148-C483321AD2D9}">
          <dgm14:cNvPr xmlns:dgm14="http://schemas.microsoft.com/office/drawing/2010/diagram" id="0" name="" descr="2026-2027 Meeting Schedule&#10;&#10;"/>
        </a:ext>
      </dgm:extLst>
    </dgm:pt>
    <dgm:pt modelId="{047E3639-DDD1-47EF-8362-AC4B0A386785}" type="parTrans" cxnId="{3CE1529D-5EDA-43A8-B0F3-765BA257F590}">
      <dgm:prSet/>
      <dgm:spPr/>
      <dgm:t>
        <a:bodyPr/>
        <a:lstStyle/>
        <a:p>
          <a:endParaRPr lang="en-US"/>
        </a:p>
      </dgm:t>
    </dgm:pt>
    <dgm:pt modelId="{8C138A7E-7174-48F8-879E-1B5510D0E931}" type="sibTrans" cxnId="{3CE1529D-5EDA-43A8-B0F3-765BA257F590}">
      <dgm:prSet/>
      <dgm:spPr/>
      <dgm:t>
        <a:bodyPr/>
        <a:lstStyle/>
        <a:p>
          <a:endParaRPr lang="en-US"/>
        </a:p>
      </dgm:t>
    </dgm:pt>
    <dgm:pt modelId="{FE4D4359-FBD2-434D-974A-6244953B7E7D}">
      <dgm:prSet/>
      <dgm:spPr/>
      <dgm:t>
        <a:bodyPr/>
        <a:lstStyle/>
        <a:p>
          <a:pPr rtl="0"/>
          <a:r>
            <a:rPr lang="en-US" b="1"/>
            <a:t>April</a:t>
          </a:r>
          <a:r>
            <a:rPr lang="en-US" b="1">
              <a:latin typeface="Aptos Display" panose="02110004020202020204"/>
            </a:rPr>
            <a:t> 14, 2027</a:t>
          </a:r>
          <a:r>
            <a:rPr lang="en-US" b="1"/>
            <a:t>  (In person meeting- no webinar)</a:t>
          </a:r>
        </a:p>
      </dgm:t>
      <dgm:extLst>
        <a:ext uri="{E40237B7-FDA0-4F09-8148-C483321AD2D9}">
          <dgm14:cNvPr xmlns:dgm14="http://schemas.microsoft.com/office/drawing/2010/diagram" id="0" name="" descr="2026-2027 Meeting Schedule&#10;&#10;"/>
        </a:ext>
      </dgm:extLst>
    </dgm:pt>
    <dgm:pt modelId="{C3D3E067-1187-4A43-B4EB-BA26E3A4FE5B}" type="parTrans" cxnId="{1B3DD673-C87D-4CDC-8486-AB77565EC509}">
      <dgm:prSet/>
      <dgm:spPr/>
      <dgm:t>
        <a:bodyPr/>
        <a:lstStyle/>
        <a:p>
          <a:endParaRPr lang="en-US"/>
        </a:p>
      </dgm:t>
    </dgm:pt>
    <dgm:pt modelId="{BF6F5FE0-2028-4444-8779-D3D112589171}" type="sibTrans" cxnId="{1B3DD673-C87D-4CDC-8486-AB77565EC509}">
      <dgm:prSet/>
      <dgm:spPr/>
      <dgm:t>
        <a:bodyPr/>
        <a:lstStyle/>
        <a:p>
          <a:endParaRPr lang="en-US"/>
        </a:p>
      </dgm:t>
    </dgm:pt>
    <dgm:pt modelId="{A88F834C-77F7-479D-AF27-FC143ED92426}">
      <dgm:prSet/>
      <dgm:spPr/>
      <dgm:t>
        <a:bodyPr/>
        <a:lstStyle/>
        <a:p>
          <a:r>
            <a:rPr lang="en-US"/>
            <a:t>May 14, 2027</a:t>
          </a:r>
        </a:p>
      </dgm:t>
      <dgm:extLst>
        <a:ext uri="{E40237B7-FDA0-4F09-8148-C483321AD2D9}">
          <dgm14:cNvPr xmlns:dgm14="http://schemas.microsoft.com/office/drawing/2010/diagram" id="0" name="" descr="2026-2027 Meeting Schedule&#10;&#10;"/>
        </a:ext>
      </dgm:extLst>
    </dgm:pt>
    <dgm:pt modelId="{48090A4B-A49A-4900-8C81-9AE13019771F}" type="parTrans" cxnId="{F2076A66-1CFC-44A1-9E15-FF634E6C0BED}">
      <dgm:prSet/>
      <dgm:spPr/>
      <dgm:t>
        <a:bodyPr/>
        <a:lstStyle/>
        <a:p>
          <a:endParaRPr lang="en-US"/>
        </a:p>
      </dgm:t>
    </dgm:pt>
    <dgm:pt modelId="{64484590-915B-4DEB-BECA-7D5F4C6BE688}" type="sibTrans" cxnId="{F2076A66-1CFC-44A1-9E15-FF634E6C0BED}">
      <dgm:prSet/>
      <dgm:spPr/>
      <dgm:t>
        <a:bodyPr/>
        <a:lstStyle/>
        <a:p>
          <a:endParaRPr lang="en-US"/>
        </a:p>
      </dgm:t>
    </dgm:pt>
    <dgm:pt modelId="{CC04C577-E49C-4566-B064-80FD9375D1F3}">
      <dgm:prSet/>
      <dgm:spPr/>
      <dgm:t>
        <a:bodyPr/>
        <a:lstStyle/>
        <a:p>
          <a:r>
            <a:rPr lang="en-US"/>
            <a:t>June 11, 2027</a:t>
          </a:r>
        </a:p>
      </dgm:t>
      <dgm:extLst>
        <a:ext uri="{E40237B7-FDA0-4F09-8148-C483321AD2D9}">
          <dgm14:cNvPr xmlns:dgm14="http://schemas.microsoft.com/office/drawing/2010/diagram" id="0" name="" descr="2026-2027 Meeting Schedule&#10;&#10;"/>
        </a:ext>
      </dgm:extLst>
    </dgm:pt>
    <dgm:pt modelId="{0A548982-CC17-4F4B-B906-8A422C743398}" type="parTrans" cxnId="{939DBC3C-0B9C-4C9F-A601-67E108E24A8E}">
      <dgm:prSet/>
      <dgm:spPr/>
      <dgm:t>
        <a:bodyPr/>
        <a:lstStyle/>
        <a:p>
          <a:endParaRPr lang="en-US"/>
        </a:p>
      </dgm:t>
    </dgm:pt>
    <dgm:pt modelId="{5FA2C97C-8FE2-46AC-ADA9-553CDE907B66}" type="sibTrans" cxnId="{939DBC3C-0B9C-4C9F-A601-67E108E24A8E}">
      <dgm:prSet/>
      <dgm:spPr/>
      <dgm:t>
        <a:bodyPr/>
        <a:lstStyle/>
        <a:p>
          <a:endParaRPr lang="en-US"/>
        </a:p>
      </dgm:t>
    </dgm:pt>
    <dgm:pt modelId="{ACFBE2E4-0517-4C62-BEAC-5E8020547A48}" type="pres">
      <dgm:prSet presAssocID="{67790F5A-26F5-4239-97AE-17E5C7463A93}" presName="vert0" presStyleCnt="0">
        <dgm:presLayoutVars>
          <dgm:dir/>
          <dgm:animOne val="branch"/>
          <dgm:animLvl val="lvl"/>
        </dgm:presLayoutVars>
      </dgm:prSet>
      <dgm:spPr/>
    </dgm:pt>
    <dgm:pt modelId="{136BB332-CD9C-4F6F-AD2D-0304E3287B27}" type="pres">
      <dgm:prSet presAssocID="{DC823521-2157-40A4-8F4A-CDD3ADE47C1A}" presName="thickLine" presStyleLbl="alignNode1" presStyleIdx="0" presStyleCnt="11"/>
      <dgm:spPr/>
    </dgm:pt>
    <dgm:pt modelId="{A1F2C3A8-9A95-4BA4-BAE9-7CCA3DC171E3}" type="pres">
      <dgm:prSet presAssocID="{DC823521-2157-40A4-8F4A-CDD3ADE47C1A}" presName="horz1" presStyleCnt="0"/>
      <dgm:spPr/>
    </dgm:pt>
    <dgm:pt modelId="{86B85966-A734-40D6-A5FD-94492A50E349}" type="pres">
      <dgm:prSet presAssocID="{DC823521-2157-40A4-8F4A-CDD3ADE47C1A}" presName="tx1" presStyleLbl="revTx" presStyleIdx="0" presStyleCnt="11"/>
      <dgm:spPr/>
    </dgm:pt>
    <dgm:pt modelId="{ECA07D6B-2284-4C47-881F-232A48536C2F}" type="pres">
      <dgm:prSet presAssocID="{DC823521-2157-40A4-8F4A-CDD3ADE47C1A}" presName="vert1" presStyleCnt="0"/>
      <dgm:spPr/>
    </dgm:pt>
    <dgm:pt modelId="{AED84773-B8BE-4257-ACBA-115D09D679B6}" type="pres">
      <dgm:prSet presAssocID="{D4D7F2C3-AB07-4371-BFC7-33A538490130}" presName="thickLine" presStyleLbl="alignNode1" presStyleIdx="1" presStyleCnt="11"/>
      <dgm:spPr/>
    </dgm:pt>
    <dgm:pt modelId="{B407533A-B26D-4CB5-B3B1-F774313D47EE}" type="pres">
      <dgm:prSet presAssocID="{D4D7F2C3-AB07-4371-BFC7-33A538490130}" presName="horz1" presStyleCnt="0"/>
      <dgm:spPr/>
    </dgm:pt>
    <dgm:pt modelId="{15103904-E4E6-47F1-89CE-933A4CE7547A}" type="pres">
      <dgm:prSet presAssocID="{D4D7F2C3-AB07-4371-BFC7-33A538490130}" presName="tx1" presStyleLbl="revTx" presStyleIdx="1" presStyleCnt="11"/>
      <dgm:spPr/>
    </dgm:pt>
    <dgm:pt modelId="{4BE637F7-64B5-4BFB-B6C6-37337C4049C3}" type="pres">
      <dgm:prSet presAssocID="{D4D7F2C3-AB07-4371-BFC7-33A538490130}" presName="vert1" presStyleCnt="0"/>
      <dgm:spPr/>
    </dgm:pt>
    <dgm:pt modelId="{25B5DBE1-54A2-4383-9AEE-F03C3C9DC52A}" type="pres">
      <dgm:prSet presAssocID="{F9A4F058-345A-4D64-9BC2-9EA70C99D30A}" presName="thickLine" presStyleLbl="alignNode1" presStyleIdx="2" presStyleCnt="11"/>
      <dgm:spPr/>
    </dgm:pt>
    <dgm:pt modelId="{6D17D103-EA29-4ACE-BB45-682516A9D8D3}" type="pres">
      <dgm:prSet presAssocID="{F9A4F058-345A-4D64-9BC2-9EA70C99D30A}" presName="horz1" presStyleCnt="0"/>
      <dgm:spPr/>
    </dgm:pt>
    <dgm:pt modelId="{77861117-4DA5-48A5-8088-794D605BBF5D}" type="pres">
      <dgm:prSet presAssocID="{F9A4F058-345A-4D64-9BC2-9EA70C99D30A}" presName="tx1" presStyleLbl="revTx" presStyleIdx="2" presStyleCnt="11"/>
      <dgm:spPr/>
    </dgm:pt>
    <dgm:pt modelId="{8B25AD90-A93A-41CE-8CBA-689E5D0A9DF1}" type="pres">
      <dgm:prSet presAssocID="{F9A4F058-345A-4D64-9BC2-9EA70C99D30A}" presName="vert1" presStyleCnt="0"/>
      <dgm:spPr/>
    </dgm:pt>
    <dgm:pt modelId="{D128E337-8A1E-4F3A-82E3-E254D2E58E35}" type="pres">
      <dgm:prSet presAssocID="{B7BEC1BA-08F6-4F7A-8BA8-09510AC766A0}" presName="thickLine" presStyleLbl="alignNode1" presStyleIdx="3" presStyleCnt="11"/>
      <dgm:spPr/>
    </dgm:pt>
    <dgm:pt modelId="{C68EFCA3-36A5-4158-9FF3-1258B1B297CA}" type="pres">
      <dgm:prSet presAssocID="{B7BEC1BA-08F6-4F7A-8BA8-09510AC766A0}" presName="horz1" presStyleCnt="0"/>
      <dgm:spPr/>
    </dgm:pt>
    <dgm:pt modelId="{91436606-A4BB-4B7D-923B-44DF35894100}" type="pres">
      <dgm:prSet presAssocID="{B7BEC1BA-08F6-4F7A-8BA8-09510AC766A0}" presName="tx1" presStyleLbl="revTx" presStyleIdx="3" presStyleCnt="11"/>
      <dgm:spPr/>
    </dgm:pt>
    <dgm:pt modelId="{3F732972-4303-4BE6-99A7-EE97CB8B4D80}" type="pres">
      <dgm:prSet presAssocID="{B7BEC1BA-08F6-4F7A-8BA8-09510AC766A0}" presName="vert1" presStyleCnt="0"/>
      <dgm:spPr/>
    </dgm:pt>
    <dgm:pt modelId="{43A16CA7-C2A7-48D8-A22B-03545D60DD07}" type="pres">
      <dgm:prSet presAssocID="{ADB18DA1-9F67-4C51-8D14-C0DB9EF9A9D8}" presName="thickLine" presStyleLbl="alignNode1" presStyleIdx="4" presStyleCnt="11"/>
      <dgm:spPr/>
    </dgm:pt>
    <dgm:pt modelId="{749F78D2-4D67-4CBB-8442-7F6E28E93780}" type="pres">
      <dgm:prSet presAssocID="{ADB18DA1-9F67-4C51-8D14-C0DB9EF9A9D8}" presName="horz1" presStyleCnt="0"/>
      <dgm:spPr/>
    </dgm:pt>
    <dgm:pt modelId="{FBA60985-CD3D-449C-AF9E-C4828A2518C2}" type="pres">
      <dgm:prSet presAssocID="{ADB18DA1-9F67-4C51-8D14-C0DB9EF9A9D8}" presName="tx1" presStyleLbl="revTx" presStyleIdx="4" presStyleCnt="11"/>
      <dgm:spPr/>
    </dgm:pt>
    <dgm:pt modelId="{F3CEBCC8-614A-4820-AAD1-89FD33BE64DA}" type="pres">
      <dgm:prSet presAssocID="{ADB18DA1-9F67-4C51-8D14-C0DB9EF9A9D8}" presName="vert1" presStyleCnt="0"/>
      <dgm:spPr/>
    </dgm:pt>
    <dgm:pt modelId="{84ADF4F4-8774-4076-ABC4-8209D563DBFE}" type="pres">
      <dgm:prSet presAssocID="{ABBCA2FA-DFAC-4F99-B656-4262873B4589}" presName="thickLine" presStyleLbl="alignNode1" presStyleIdx="5" presStyleCnt="11"/>
      <dgm:spPr/>
    </dgm:pt>
    <dgm:pt modelId="{96D4DD27-2BBE-460F-ACD1-878BE315FCA9}" type="pres">
      <dgm:prSet presAssocID="{ABBCA2FA-DFAC-4F99-B656-4262873B4589}" presName="horz1" presStyleCnt="0"/>
      <dgm:spPr/>
    </dgm:pt>
    <dgm:pt modelId="{ACE5D370-C6C2-4B4B-BD2E-1224F560C0E4}" type="pres">
      <dgm:prSet presAssocID="{ABBCA2FA-DFAC-4F99-B656-4262873B4589}" presName="tx1" presStyleLbl="revTx" presStyleIdx="5" presStyleCnt="11"/>
      <dgm:spPr/>
    </dgm:pt>
    <dgm:pt modelId="{55659892-C055-4BC6-9B74-2371CD56D928}" type="pres">
      <dgm:prSet presAssocID="{ABBCA2FA-DFAC-4F99-B656-4262873B4589}" presName="vert1" presStyleCnt="0"/>
      <dgm:spPr/>
    </dgm:pt>
    <dgm:pt modelId="{00C1D517-A876-4972-94EF-B7D43C1B6FFB}" type="pres">
      <dgm:prSet presAssocID="{6912B491-CA44-4C16-BF30-C5C06E61E304}" presName="thickLine" presStyleLbl="alignNode1" presStyleIdx="6" presStyleCnt="11"/>
      <dgm:spPr/>
    </dgm:pt>
    <dgm:pt modelId="{AE7FE7A1-7AAF-480F-8ABE-BFFDDB9BB434}" type="pres">
      <dgm:prSet presAssocID="{6912B491-CA44-4C16-BF30-C5C06E61E304}" presName="horz1" presStyleCnt="0"/>
      <dgm:spPr/>
    </dgm:pt>
    <dgm:pt modelId="{393A64D3-9BDB-4301-A760-3E8B652488D4}" type="pres">
      <dgm:prSet presAssocID="{6912B491-CA44-4C16-BF30-C5C06E61E304}" presName="tx1" presStyleLbl="revTx" presStyleIdx="6" presStyleCnt="11"/>
      <dgm:spPr/>
    </dgm:pt>
    <dgm:pt modelId="{ECE4C6AF-DD88-473B-A13C-E033CCDD9D1F}" type="pres">
      <dgm:prSet presAssocID="{6912B491-CA44-4C16-BF30-C5C06E61E304}" presName="vert1" presStyleCnt="0"/>
      <dgm:spPr/>
    </dgm:pt>
    <dgm:pt modelId="{01B15B11-66B9-4804-BDD6-6B7CCC2C1F33}" type="pres">
      <dgm:prSet presAssocID="{53040DF1-86C5-4175-B63A-5F925B906DDA}" presName="thickLine" presStyleLbl="alignNode1" presStyleIdx="7" presStyleCnt="11"/>
      <dgm:spPr/>
    </dgm:pt>
    <dgm:pt modelId="{154FF5A4-F3AB-45E2-A081-1C436A716772}" type="pres">
      <dgm:prSet presAssocID="{53040DF1-86C5-4175-B63A-5F925B906DDA}" presName="horz1" presStyleCnt="0"/>
      <dgm:spPr/>
    </dgm:pt>
    <dgm:pt modelId="{7F0D7047-037C-43D4-8602-7FF9275259F9}" type="pres">
      <dgm:prSet presAssocID="{53040DF1-86C5-4175-B63A-5F925B906DDA}" presName="tx1" presStyleLbl="revTx" presStyleIdx="7" presStyleCnt="11"/>
      <dgm:spPr/>
    </dgm:pt>
    <dgm:pt modelId="{72A3C30C-D569-4048-8E05-D2E433060C39}" type="pres">
      <dgm:prSet presAssocID="{53040DF1-86C5-4175-B63A-5F925B906DDA}" presName="vert1" presStyleCnt="0"/>
      <dgm:spPr/>
    </dgm:pt>
    <dgm:pt modelId="{4658C059-5928-4A27-8F05-1B49BED3C8D4}" type="pres">
      <dgm:prSet presAssocID="{FE4D4359-FBD2-434D-974A-6244953B7E7D}" presName="thickLine" presStyleLbl="alignNode1" presStyleIdx="8" presStyleCnt="11"/>
      <dgm:spPr/>
    </dgm:pt>
    <dgm:pt modelId="{56322A66-6584-416F-B29B-F72B9013E808}" type="pres">
      <dgm:prSet presAssocID="{FE4D4359-FBD2-434D-974A-6244953B7E7D}" presName="horz1" presStyleCnt="0"/>
      <dgm:spPr/>
    </dgm:pt>
    <dgm:pt modelId="{9448DF8B-1DDA-43AB-A319-9E06A8BDEEC7}" type="pres">
      <dgm:prSet presAssocID="{FE4D4359-FBD2-434D-974A-6244953B7E7D}" presName="tx1" presStyleLbl="revTx" presStyleIdx="8" presStyleCnt="11"/>
      <dgm:spPr/>
    </dgm:pt>
    <dgm:pt modelId="{6F602DD3-A5C2-4122-8BBF-FF47EB9F6626}" type="pres">
      <dgm:prSet presAssocID="{FE4D4359-FBD2-434D-974A-6244953B7E7D}" presName="vert1" presStyleCnt="0"/>
      <dgm:spPr/>
    </dgm:pt>
    <dgm:pt modelId="{1C9F40E4-6511-4BE4-8CF4-52B9EF55261E}" type="pres">
      <dgm:prSet presAssocID="{A88F834C-77F7-479D-AF27-FC143ED92426}" presName="thickLine" presStyleLbl="alignNode1" presStyleIdx="9" presStyleCnt="11"/>
      <dgm:spPr/>
    </dgm:pt>
    <dgm:pt modelId="{6983DD95-0649-4ED8-AB57-4F4173D1C1E6}" type="pres">
      <dgm:prSet presAssocID="{A88F834C-77F7-479D-AF27-FC143ED92426}" presName="horz1" presStyleCnt="0"/>
      <dgm:spPr/>
    </dgm:pt>
    <dgm:pt modelId="{AF2D5177-6C69-4EF8-9AB9-E9823778A47F}" type="pres">
      <dgm:prSet presAssocID="{A88F834C-77F7-479D-AF27-FC143ED92426}" presName="tx1" presStyleLbl="revTx" presStyleIdx="9" presStyleCnt="11"/>
      <dgm:spPr/>
    </dgm:pt>
    <dgm:pt modelId="{312C82D9-D2FD-4A20-A6B2-1368D554E76F}" type="pres">
      <dgm:prSet presAssocID="{A88F834C-77F7-479D-AF27-FC143ED92426}" presName="vert1" presStyleCnt="0"/>
      <dgm:spPr/>
    </dgm:pt>
    <dgm:pt modelId="{3648C9A3-7B79-476D-B5DA-118FEC32E9E1}" type="pres">
      <dgm:prSet presAssocID="{CC04C577-E49C-4566-B064-80FD9375D1F3}" presName="thickLine" presStyleLbl="alignNode1" presStyleIdx="10" presStyleCnt="11"/>
      <dgm:spPr/>
    </dgm:pt>
    <dgm:pt modelId="{57C32748-6777-4AA3-97BB-165BED7E2958}" type="pres">
      <dgm:prSet presAssocID="{CC04C577-E49C-4566-B064-80FD9375D1F3}" presName="horz1" presStyleCnt="0"/>
      <dgm:spPr/>
    </dgm:pt>
    <dgm:pt modelId="{F7747106-0186-466E-B1AD-D4DFF5322F12}" type="pres">
      <dgm:prSet presAssocID="{CC04C577-E49C-4566-B064-80FD9375D1F3}" presName="tx1" presStyleLbl="revTx" presStyleIdx="10" presStyleCnt="11"/>
      <dgm:spPr/>
    </dgm:pt>
    <dgm:pt modelId="{19D7111F-8A02-4050-B9BC-D73A1A61FD60}" type="pres">
      <dgm:prSet presAssocID="{CC04C577-E49C-4566-B064-80FD9375D1F3}" presName="vert1" presStyleCnt="0"/>
      <dgm:spPr/>
    </dgm:pt>
  </dgm:ptLst>
  <dgm:cxnLst>
    <dgm:cxn modelId="{EF601C00-BC97-45DD-8C85-1E832D9E0917}" type="presOf" srcId="{DC823521-2157-40A4-8F4A-CDD3ADE47C1A}" destId="{86B85966-A734-40D6-A5FD-94492A50E349}" srcOrd="0" destOrd="0" presId="urn:microsoft.com/office/officeart/2008/layout/LinedList"/>
    <dgm:cxn modelId="{05031401-5383-4520-81FF-1D5B9C1548BF}" type="presOf" srcId="{FE4D4359-FBD2-434D-974A-6244953B7E7D}" destId="{9448DF8B-1DDA-43AB-A319-9E06A8BDEEC7}" srcOrd="0" destOrd="0" presId="urn:microsoft.com/office/officeart/2008/layout/LinedList"/>
    <dgm:cxn modelId="{27C5FB24-0ABD-4245-81BF-208C72DE05B2}" type="presOf" srcId="{F9A4F058-345A-4D64-9BC2-9EA70C99D30A}" destId="{77861117-4DA5-48A5-8088-794D605BBF5D}" srcOrd="0" destOrd="0" presId="urn:microsoft.com/office/officeart/2008/layout/LinedList"/>
    <dgm:cxn modelId="{31613B38-3B2A-4F52-9D58-FE9B35CE44B2}" srcId="{67790F5A-26F5-4239-97AE-17E5C7463A93}" destId="{ABBCA2FA-DFAC-4F99-B656-4262873B4589}" srcOrd="5" destOrd="0" parTransId="{9DC27946-33A7-4F2A-840A-6931AC391044}" sibTransId="{0B2359E5-84BE-4B87-B1BA-D23E1C657C72}"/>
    <dgm:cxn modelId="{36258C3A-6EBC-429E-891E-4A4C0357A3E4}" type="presOf" srcId="{ABBCA2FA-DFAC-4F99-B656-4262873B4589}" destId="{ACE5D370-C6C2-4B4B-BD2E-1224F560C0E4}" srcOrd="0" destOrd="0" presId="urn:microsoft.com/office/officeart/2008/layout/LinedList"/>
    <dgm:cxn modelId="{939DBC3C-0B9C-4C9F-A601-67E108E24A8E}" srcId="{67790F5A-26F5-4239-97AE-17E5C7463A93}" destId="{CC04C577-E49C-4566-B064-80FD9375D1F3}" srcOrd="10" destOrd="0" parTransId="{0A548982-CC17-4F4B-B906-8A422C743398}" sibTransId="{5FA2C97C-8FE2-46AC-ADA9-553CDE907B66}"/>
    <dgm:cxn modelId="{40F3A041-5769-45A0-8DEE-1C4068E9FEEA}" type="presOf" srcId="{6912B491-CA44-4C16-BF30-C5C06E61E304}" destId="{393A64D3-9BDB-4301-A760-3E8B652488D4}" srcOrd="0" destOrd="0" presId="urn:microsoft.com/office/officeart/2008/layout/LinedList"/>
    <dgm:cxn modelId="{F2076A66-1CFC-44A1-9E15-FF634E6C0BED}" srcId="{67790F5A-26F5-4239-97AE-17E5C7463A93}" destId="{A88F834C-77F7-479D-AF27-FC143ED92426}" srcOrd="9" destOrd="0" parTransId="{48090A4B-A49A-4900-8C81-9AE13019771F}" sibTransId="{64484590-915B-4DEB-BECA-7D5F4C6BE688}"/>
    <dgm:cxn modelId="{F26AD46D-1E80-4C1D-9D09-B2F6FF981339}" type="presOf" srcId="{D4D7F2C3-AB07-4371-BFC7-33A538490130}" destId="{15103904-E4E6-47F1-89CE-933A4CE7547A}" srcOrd="0" destOrd="0" presId="urn:microsoft.com/office/officeart/2008/layout/LinedList"/>
    <dgm:cxn modelId="{1B3DD673-C87D-4CDC-8486-AB77565EC509}" srcId="{67790F5A-26F5-4239-97AE-17E5C7463A93}" destId="{FE4D4359-FBD2-434D-974A-6244953B7E7D}" srcOrd="8" destOrd="0" parTransId="{C3D3E067-1187-4A43-B4EB-BA26E3A4FE5B}" sibTransId="{BF6F5FE0-2028-4444-8779-D3D112589171}"/>
    <dgm:cxn modelId="{76114E77-7D63-45C9-A559-B1F6007081E3}" srcId="{67790F5A-26F5-4239-97AE-17E5C7463A93}" destId="{6912B491-CA44-4C16-BF30-C5C06E61E304}" srcOrd="6" destOrd="0" parTransId="{CE8B9776-75D7-440C-8340-BBA0F3AB5289}" sibTransId="{9529E96F-0285-418C-8BF4-8190E39B7EAF}"/>
    <dgm:cxn modelId="{FB1BAB89-49B7-4687-86C8-A518A4F1EE55}" srcId="{67790F5A-26F5-4239-97AE-17E5C7463A93}" destId="{ADB18DA1-9F67-4C51-8D14-C0DB9EF9A9D8}" srcOrd="4" destOrd="0" parTransId="{F6BC7CC3-8928-4721-8B8F-F745B970662C}" sibTransId="{BBFDFC56-D502-47B2-BB85-F927A6F844A5}"/>
    <dgm:cxn modelId="{6346C089-3EC1-47A5-A6A2-0EF94BB18543}" srcId="{67790F5A-26F5-4239-97AE-17E5C7463A93}" destId="{DC823521-2157-40A4-8F4A-CDD3ADE47C1A}" srcOrd="0" destOrd="0" parTransId="{794D2AA9-360B-429C-BAFC-01C6B3B8CBF0}" sibTransId="{D17236F4-F078-49BB-AB7E-26A57D060C67}"/>
    <dgm:cxn modelId="{CE5C7495-74FA-434C-B030-1E88853B6E8A}" srcId="{67790F5A-26F5-4239-97AE-17E5C7463A93}" destId="{B7BEC1BA-08F6-4F7A-8BA8-09510AC766A0}" srcOrd="3" destOrd="0" parTransId="{382464FC-4578-4B27-9E77-5ACDE0F5CFA2}" sibTransId="{AFAB2782-399C-49A7-9789-9E2DC83666DD}"/>
    <dgm:cxn modelId="{3CE1529D-5EDA-43A8-B0F3-765BA257F590}" srcId="{67790F5A-26F5-4239-97AE-17E5C7463A93}" destId="{53040DF1-86C5-4175-B63A-5F925B906DDA}" srcOrd="7" destOrd="0" parTransId="{047E3639-DDD1-47EF-8362-AC4B0A386785}" sibTransId="{8C138A7E-7174-48F8-879E-1B5510D0E931}"/>
    <dgm:cxn modelId="{D3EF08A4-BB7A-4909-9FD5-20B41FED52CB}" type="presOf" srcId="{B7BEC1BA-08F6-4F7A-8BA8-09510AC766A0}" destId="{91436606-A4BB-4B7D-923B-44DF35894100}" srcOrd="0" destOrd="0" presId="urn:microsoft.com/office/officeart/2008/layout/LinedList"/>
    <dgm:cxn modelId="{02ABDBAE-752C-478A-B5BD-61B96083AC3D}" srcId="{67790F5A-26F5-4239-97AE-17E5C7463A93}" destId="{F9A4F058-345A-4D64-9BC2-9EA70C99D30A}" srcOrd="2" destOrd="0" parTransId="{0EB75D4E-30C6-4388-A5D9-0982809170FF}" sibTransId="{2BBAE1BB-163E-4459-93F5-0447EA07C55F}"/>
    <dgm:cxn modelId="{631DE8C4-67A0-46D0-A180-FC2F037447E8}" type="presOf" srcId="{ADB18DA1-9F67-4C51-8D14-C0DB9EF9A9D8}" destId="{FBA60985-CD3D-449C-AF9E-C4828A2518C2}" srcOrd="0" destOrd="0" presId="urn:microsoft.com/office/officeart/2008/layout/LinedList"/>
    <dgm:cxn modelId="{C286A2D8-5966-435E-BDA4-1BB3070F3B5F}" type="presOf" srcId="{A88F834C-77F7-479D-AF27-FC143ED92426}" destId="{AF2D5177-6C69-4EF8-9AB9-E9823778A47F}" srcOrd="0" destOrd="0" presId="urn:microsoft.com/office/officeart/2008/layout/LinedList"/>
    <dgm:cxn modelId="{AF9681DC-A38C-42C3-A12B-7442FA788673}" type="presOf" srcId="{67790F5A-26F5-4239-97AE-17E5C7463A93}" destId="{ACFBE2E4-0517-4C62-BEAC-5E8020547A48}" srcOrd="0" destOrd="0" presId="urn:microsoft.com/office/officeart/2008/layout/LinedList"/>
    <dgm:cxn modelId="{137C3BED-A72B-4336-9F15-E0B552584F9F}" type="presOf" srcId="{CC04C577-E49C-4566-B064-80FD9375D1F3}" destId="{F7747106-0186-466E-B1AD-D4DFF5322F12}" srcOrd="0" destOrd="0" presId="urn:microsoft.com/office/officeart/2008/layout/LinedList"/>
    <dgm:cxn modelId="{B24542F6-C78C-4D25-9855-5BC9F077EAFA}" srcId="{67790F5A-26F5-4239-97AE-17E5C7463A93}" destId="{D4D7F2C3-AB07-4371-BFC7-33A538490130}" srcOrd="1" destOrd="0" parTransId="{6625E0AD-A73F-4B9B-A6B0-1B5DB9CED9A6}" sibTransId="{ABEAB9C9-36C5-4503-9562-76C337C08DDC}"/>
    <dgm:cxn modelId="{695AC8FA-0E2A-49B9-B3BC-354EF2C3A3DF}" type="presOf" srcId="{53040DF1-86C5-4175-B63A-5F925B906DDA}" destId="{7F0D7047-037C-43D4-8602-7FF9275259F9}" srcOrd="0" destOrd="0" presId="urn:microsoft.com/office/officeart/2008/layout/LinedList"/>
    <dgm:cxn modelId="{DB1AB23D-B19A-4FA3-8B9E-C877F2B2C5F7}" type="presParOf" srcId="{ACFBE2E4-0517-4C62-BEAC-5E8020547A48}" destId="{136BB332-CD9C-4F6F-AD2D-0304E3287B27}" srcOrd="0" destOrd="0" presId="urn:microsoft.com/office/officeart/2008/layout/LinedList"/>
    <dgm:cxn modelId="{A9EBB5D2-2D3B-4384-9C96-18520F9569C6}" type="presParOf" srcId="{ACFBE2E4-0517-4C62-BEAC-5E8020547A48}" destId="{A1F2C3A8-9A95-4BA4-BAE9-7CCA3DC171E3}" srcOrd="1" destOrd="0" presId="urn:microsoft.com/office/officeart/2008/layout/LinedList"/>
    <dgm:cxn modelId="{A75AB1C8-E912-4A18-B3A9-B5B8DA0109AA}" type="presParOf" srcId="{A1F2C3A8-9A95-4BA4-BAE9-7CCA3DC171E3}" destId="{86B85966-A734-40D6-A5FD-94492A50E349}" srcOrd="0" destOrd="0" presId="urn:microsoft.com/office/officeart/2008/layout/LinedList"/>
    <dgm:cxn modelId="{5DE04B2E-3C12-44C0-ACF5-E0EB950B3E5C}" type="presParOf" srcId="{A1F2C3A8-9A95-4BA4-BAE9-7CCA3DC171E3}" destId="{ECA07D6B-2284-4C47-881F-232A48536C2F}" srcOrd="1" destOrd="0" presId="urn:microsoft.com/office/officeart/2008/layout/LinedList"/>
    <dgm:cxn modelId="{949C5521-3886-429F-B797-1259F0AEC7B2}" type="presParOf" srcId="{ACFBE2E4-0517-4C62-BEAC-5E8020547A48}" destId="{AED84773-B8BE-4257-ACBA-115D09D679B6}" srcOrd="2" destOrd="0" presId="urn:microsoft.com/office/officeart/2008/layout/LinedList"/>
    <dgm:cxn modelId="{7590FD38-375A-4FBB-A8B8-D9928D14419E}" type="presParOf" srcId="{ACFBE2E4-0517-4C62-BEAC-5E8020547A48}" destId="{B407533A-B26D-4CB5-B3B1-F774313D47EE}" srcOrd="3" destOrd="0" presId="urn:microsoft.com/office/officeart/2008/layout/LinedList"/>
    <dgm:cxn modelId="{AB196127-3F52-4B45-A5A8-06ED3CFCD830}" type="presParOf" srcId="{B407533A-B26D-4CB5-B3B1-F774313D47EE}" destId="{15103904-E4E6-47F1-89CE-933A4CE7547A}" srcOrd="0" destOrd="0" presId="urn:microsoft.com/office/officeart/2008/layout/LinedList"/>
    <dgm:cxn modelId="{1C628EB1-853B-4F98-97AA-CFDD7EF1E097}" type="presParOf" srcId="{B407533A-B26D-4CB5-B3B1-F774313D47EE}" destId="{4BE637F7-64B5-4BFB-B6C6-37337C4049C3}" srcOrd="1" destOrd="0" presId="urn:microsoft.com/office/officeart/2008/layout/LinedList"/>
    <dgm:cxn modelId="{8C5774D7-450E-433F-8BB2-587C02E3BAAC}" type="presParOf" srcId="{ACFBE2E4-0517-4C62-BEAC-5E8020547A48}" destId="{25B5DBE1-54A2-4383-9AEE-F03C3C9DC52A}" srcOrd="4" destOrd="0" presId="urn:microsoft.com/office/officeart/2008/layout/LinedList"/>
    <dgm:cxn modelId="{D574B7C2-1FD5-4C82-96A2-11ACEFF38810}" type="presParOf" srcId="{ACFBE2E4-0517-4C62-BEAC-5E8020547A48}" destId="{6D17D103-EA29-4ACE-BB45-682516A9D8D3}" srcOrd="5" destOrd="0" presId="urn:microsoft.com/office/officeart/2008/layout/LinedList"/>
    <dgm:cxn modelId="{B963E4AE-86EA-4609-9692-F1720C6AB190}" type="presParOf" srcId="{6D17D103-EA29-4ACE-BB45-682516A9D8D3}" destId="{77861117-4DA5-48A5-8088-794D605BBF5D}" srcOrd="0" destOrd="0" presId="urn:microsoft.com/office/officeart/2008/layout/LinedList"/>
    <dgm:cxn modelId="{6F0EA6AA-5411-4A65-89AF-4199D241056D}" type="presParOf" srcId="{6D17D103-EA29-4ACE-BB45-682516A9D8D3}" destId="{8B25AD90-A93A-41CE-8CBA-689E5D0A9DF1}" srcOrd="1" destOrd="0" presId="urn:microsoft.com/office/officeart/2008/layout/LinedList"/>
    <dgm:cxn modelId="{A54CFB65-7D57-46E6-9B06-F37B742824FA}" type="presParOf" srcId="{ACFBE2E4-0517-4C62-BEAC-5E8020547A48}" destId="{D128E337-8A1E-4F3A-82E3-E254D2E58E35}" srcOrd="6" destOrd="0" presId="urn:microsoft.com/office/officeart/2008/layout/LinedList"/>
    <dgm:cxn modelId="{D621222C-34A9-475F-8BC1-C55162FCC580}" type="presParOf" srcId="{ACFBE2E4-0517-4C62-BEAC-5E8020547A48}" destId="{C68EFCA3-36A5-4158-9FF3-1258B1B297CA}" srcOrd="7" destOrd="0" presId="urn:microsoft.com/office/officeart/2008/layout/LinedList"/>
    <dgm:cxn modelId="{14473E85-43E2-4702-A806-816536B412EA}" type="presParOf" srcId="{C68EFCA3-36A5-4158-9FF3-1258B1B297CA}" destId="{91436606-A4BB-4B7D-923B-44DF35894100}" srcOrd="0" destOrd="0" presId="urn:microsoft.com/office/officeart/2008/layout/LinedList"/>
    <dgm:cxn modelId="{3BE2F3B9-8742-43A0-BBA5-6ABC0CEA3A00}" type="presParOf" srcId="{C68EFCA3-36A5-4158-9FF3-1258B1B297CA}" destId="{3F732972-4303-4BE6-99A7-EE97CB8B4D80}" srcOrd="1" destOrd="0" presId="urn:microsoft.com/office/officeart/2008/layout/LinedList"/>
    <dgm:cxn modelId="{6396BB69-C153-42A0-9177-5587674C2AB4}" type="presParOf" srcId="{ACFBE2E4-0517-4C62-BEAC-5E8020547A48}" destId="{43A16CA7-C2A7-48D8-A22B-03545D60DD07}" srcOrd="8" destOrd="0" presId="urn:microsoft.com/office/officeart/2008/layout/LinedList"/>
    <dgm:cxn modelId="{DC7DBAF5-45B1-402C-B3DC-5FBA085C36DE}" type="presParOf" srcId="{ACFBE2E4-0517-4C62-BEAC-5E8020547A48}" destId="{749F78D2-4D67-4CBB-8442-7F6E28E93780}" srcOrd="9" destOrd="0" presId="urn:microsoft.com/office/officeart/2008/layout/LinedList"/>
    <dgm:cxn modelId="{60ECA8B9-3663-45F8-BB22-B7228BB791EB}" type="presParOf" srcId="{749F78D2-4D67-4CBB-8442-7F6E28E93780}" destId="{FBA60985-CD3D-449C-AF9E-C4828A2518C2}" srcOrd="0" destOrd="0" presId="urn:microsoft.com/office/officeart/2008/layout/LinedList"/>
    <dgm:cxn modelId="{79034309-24F7-4EAE-AC17-00561810B2F3}" type="presParOf" srcId="{749F78D2-4D67-4CBB-8442-7F6E28E93780}" destId="{F3CEBCC8-614A-4820-AAD1-89FD33BE64DA}" srcOrd="1" destOrd="0" presId="urn:microsoft.com/office/officeart/2008/layout/LinedList"/>
    <dgm:cxn modelId="{732A44F3-5F8B-46BA-B3AB-2E00DC4ECAB6}" type="presParOf" srcId="{ACFBE2E4-0517-4C62-BEAC-5E8020547A48}" destId="{84ADF4F4-8774-4076-ABC4-8209D563DBFE}" srcOrd="10" destOrd="0" presId="urn:microsoft.com/office/officeart/2008/layout/LinedList"/>
    <dgm:cxn modelId="{C4932DE2-0859-4CFD-B850-867A092B34B3}" type="presParOf" srcId="{ACFBE2E4-0517-4C62-BEAC-5E8020547A48}" destId="{96D4DD27-2BBE-460F-ACD1-878BE315FCA9}" srcOrd="11" destOrd="0" presId="urn:microsoft.com/office/officeart/2008/layout/LinedList"/>
    <dgm:cxn modelId="{F957D5F7-76C2-48F7-ACB1-59B62D17B431}" type="presParOf" srcId="{96D4DD27-2BBE-460F-ACD1-878BE315FCA9}" destId="{ACE5D370-C6C2-4B4B-BD2E-1224F560C0E4}" srcOrd="0" destOrd="0" presId="urn:microsoft.com/office/officeart/2008/layout/LinedList"/>
    <dgm:cxn modelId="{BE9E6B32-55F3-4E25-BF4C-31EF8F0041F8}" type="presParOf" srcId="{96D4DD27-2BBE-460F-ACD1-878BE315FCA9}" destId="{55659892-C055-4BC6-9B74-2371CD56D928}" srcOrd="1" destOrd="0" presId="urn:microsoft.com/office/officeart/2008/layout/LinedList"/>
    <dgm:cxn modelId="{26927DCE-83DB-4EE8-9872-D08DD2568514}" type="presParOf" srcId="{ACFBE2E4-0517-4C62-BEAC-5E8020547A48}" destId="{00C1D517-A876-4972-94EF-B7D43C1B6FFB}" srcOrd="12" destOrd="0" presId="urn:microsoft.com/office/officeart/2008/layout/LinedList"/>
    <dgm:cxn modelId="{73794088-1B32-4D26-82AC-F7A5B4798650}" type="presParOf" srcId="{ACFBE2E4-0517-4C62-BEAC-5E8020547A48}" destId="{AE7FE7A1-7AAF-480F-8ABE-BFFDDB9BB434}" srcOrd="13" destOrd="0" presId="urn:microsoft.com/office/officeart/2008/layout/LinedList"/>
    <dgm:cxn modelId="{AC98E77E-94B5-44DB-8F3B-863F93C65A6C}" type="presParOf" srcId="{AE7FE7A1-7AAF-480F-8ABE-BFFDDB9BB434}" destId="{393A64D3-9BDB-4301-A760-3E8B652488D4}" srcOrd="0" destOrd="0" presId="urn:microsoft.com/office/officeart/2008/layout/LinedList"/>
    <dgm:cxn modelId="{BCE2AD15-8186-42D0-A1EE-6356AFBB4DEB}" type="presParOf" srcId="{AE7FE7A1-7AAF-480F-8ABE-BFFDDB9BB434}" destId="{ECE4C6AF-DD88-473B-A13C-E033CCDD9D1F}" srcOrd="1" destOrd="0" presId="urn:microsoft.com/office/officeart/2008/layout/LinedList"/>
    <dgm:cxn modelId="{55CE6ECA-9674-4780-BF04-82BF1A9EED80}" type="presParOf" srcId="{ACFBE2E4-0517-4C62-BEAC-5E8020547A48}" destId="{01B15B11-66B9-4804-BDD6-6B7CCC2C1F33}" srcOrd="14" destOrd="0" presId="urn:microsoft.com/office/officeart/2008/layout/LinedList"/>
    <dgm:cxn modelId="{3817AF09-8DCF-4363-9FCE-BE857F11F7B1}" type="presParOf" srcId="{ACFBE2E4-0517-4C62-BEAC-5E8020547A48}" destId="{154FF5A4-F3AB-45E2-A081-1C436A716772}" srcOrd="15" destOrd="0" presId="urn:microsoft.com/office/officeart/2008/layout/LinedList"/>
    <dgm:cxn modelId="{B0BDFBD6-4797-44D1-9B3C-195976F90817}" type="presParOf" srcId="{154FF5A4-F3AB-45E2-A081-1C436A716772}" destId="{7F0D7047-037C-43D4-8602-7FF9275259F9}" srcOrd="0" destOrd="0" presId="urn:microsoft.com/office/officeart/2008/layout/LinedList"/>
    <dgm:cxn modelId="{B3890299-197D-46E1-8B77-DE735E0ADB1F}" type="presParOf" srcId="{154FF5A4-F3AB-45E2-A081-1C436A716772}" destId="{72A3C30C-D569-4048-8E05-D2E433060C39}" srcOrd="1" destOrd="0" presId="urn:microsoft.com/office/officeart/2008/layout/LinedList"/>
    <dgm:cxn modelId="{31126404-E92E-4721-945D-760D23D14B12}" type="presParOf" srcId="{ACFBE2E4-0517-4C62-BEAC-5E8020547A48}" destId="{4658C059-5928-4A27-8F05-1B49BED3C8D4}" srcOrd="16" destOrd="0" presId="urn:microsoft.com/office/officeart/2008/layout/LinedList"/>
    <dgm:cxn modelId="{6D7F6A91-D87F-4E30-9A13-5CB999869633}" type="presParOf" srcId="{ACFBE2E4-0517-4C62-BEAC-5E8020547A48}" destId="{56322A66-6584-416F-B29B-F72B9013E808}" srcOrd="17" destOrd="0" presId="urn:microsoft.com/office/officeart/2008/layout/LinedList"/>
    <dgm:cxn modelId="{96BE4B4F-0F7E-4CD5-A693-6C8C4A083878}" type="presParOf" srcId="{56322A66-6584-416F-B29B-F72B9013E808}" destId="{9448DF8B-1DDA-43AB-A319-9E06A8BDEEC7}" srcOrd="0" destOrd="0" presId="urn:microsoft.com/office/officeart/2008/layout/LinedList"/>
    <dgm:cxn modelId="{6842D3DE-4CBC-4EEA-AF48-0721F032B126}" type="presParOf" srcId="{56322A66-6584-416F-B29B-F72B9013E808}" destId="{6F602DD3-A5C2-4122-8BBF-FF47EB9F6626}" srcOrd="1" destOrd="0" presId="urn:microsoft.com/office/officeart/2008/layout/LinedList"/>
    <dgm:cxn modelId="{8C497584-B2CC-44A2-AB59-AEE6AD9847AB}" type="presParOf" srcId="{ACFBE2E4-0517-4C62-BEAC-5E8020547A48}" destId="{1C9F40E4-6511-4BE4-8CF4-52B9EF55261E}" srcOrd="18" destOrd="0" presId="urn:microsoft.com/office/officeart/2008/layout/LinedList"/>
    <dgm:cxn modelId="{ED6DBD76-BE4B-41EF-8D73-F79C2572D7C6}" type="presParOf" srcId="{ACFBE2E4-0517-4C62-BEAC-5E8020547A48}" destId="{6983DD95-0649-4ED8-AB57-4F4173D1C1E6}" srcOrd="19" destOrd="0" presId="urn:microsoft.com/office/officeart/2008/layout/LinedList"/>
    <dgm:cxn modelId="{44483F97-5DC3-4119-B136-680B082CFF4B}" type="presParOf" srcId="{6983DD95-0649-4ED8-AB57-4F4173D1C1E6}" destId="{AF2D5177-6C69-4EF8-9AB9-E9823778A47F}" srcOrd="0" destOrd="0" presId="urn:microsoft.com/office/officeart/2008/layout/LinedList"/>
    <dgm:cxn modelId="{5C5392C1-0A9E-4740-9638-CD8BA19B854C}" type="presParOf" srcId="{6983DD95-0649-4ED8-AB57-4F4173D1C1E6}" destId="{312C82D9-D2FD-4A20-A6B2-1368D554E76F}" srcOrd="1" destOrd="0" presId="urn:microsoft.com/office/officeart/2008/layout/LinedList"/>
    <dgm:cxn modelId="{74C20932-D99B-4515-85ED-40F6C507B674}" type="presParOf" srcId="{ACFBE2E4-0517-4C62-BEAC-5E8020547A48}" destId="{3648C9A3-7B79-476D-B5DA-118FEC32E9E1}" srcOrd="20" destOrd="0" presId="urn:microsoft.com/office/officeart/2008/layout/LinedList"/>
    <dgm:cxn modelId="{11D9F1CA-78EE-4E94-83B1-5B4DBBDFC7D0}" type="presParOf" srcId="{ACFBE2E4-0517-4C62-BEAC-5E8020547A48}" destId="{57C32748-6777-4AA3-97BB-165BED7E2958}" srcOrd="21" destOrd="0" presId="urn:microsoft.com/office/officeart/2008/layout/LinedList"/>
    <dgm:cxn modelId="{B68080B1-FB91-473E-89A8-FD639BD0A71F}" type="presParOf" srcId="{57C32748-6777-4AA3-97BB-165BED7E2958}" destId="{F7747106-0186-466E-B1AD-D4DFF5322F12}" srcOrd="0" destOrd="0" presId="urn:microsoft.com/office/officeart/2008/layout/LinedList"/>
    <dgm:cxn modelId="{F7F2A3F5-1144-4541-89B7-C36496C67698}" type="presParOf" srcId="{57C32748-6777-4AA3-97BB-165BED7E2958}" destId="{19D7111F-8A02-4050-B9BC-D73A1A61FD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BB332-CD9C-4F6F-AD2D-0304E3287B27}">
      <dsp:nvSpPr>
        <dsp:cNvPr id="0" name=""/>
        <dsp:cNvSpPr/>
      </dsp:nvSpPr>
      <dsp:spPr>
        <a:xfrm>
          <a:off x="0" y="2703"/>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85966-A734-40D6-A5FD-94492A50E349}">
      <dsp:nvSpPr>
        <dsp:cNvPr id="0" name=""/>
        <dsp:cNvSpPr/>
      </dsp:nvSpPr>
      <dsp:spPr>
        <a:xfrm>
          <a:off x="0" y="2703"/>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August 21, 2026</a:t>
          </a:r>
        </a:p>
      </dsp:txBody>
      <dsp:txXfrm>
        <a:off x="0" y="2703"/>
        <a:ext cx="6900512" cy="502794"/>
      </dsp:txXfrm>
    </dsp:sp>
    <dsp:sp modelId="{AED84773-B8BE-4257-ACBA-115D09D679B6}">
      <dsp:nvSpPr>
        <dsp:cNvPr id="0" name=""/>
        <dsp:cNvSpPr/>
      </dsp:nvSpPr>
      <dsp:spPr>
        <a:xfrm>
          <a:off x="0" y="505497"/>
          <a:ext cx="6900512" cy="0"/>
        </a:xfrm>
        <a:prstGeom prst="line">
          <a:avLst/>
        </a:prstGeom>
        <a:solidFill>
          <a:schemeClr val="accent2">
            <a:hueOff val="644361"/>
            <a:satOff val="-1849"/>
            <a:lumOff val="-2961"/>
            <a:alphaOff val="0"/>
          </a:schemeClr>
        </a:solidFill>
        <a:ln w="19050" cap="flat" cmpd="sng" algn="ctr">
          <a:solidFill>
            <a:schemeClr val="accent2">
              <a:hueOff val="644361"/>
              <a:satOff val="-1849"/>
              <a:lumOff val="-2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103904-E4E6-47F1-89CE-933A4CE7547A}">
      <dsp:nvSpPr>
        <dsp:cNvPr id="0" name=""/>
        <dsp:cNvSpPr/>
      </dsp:nvSpPr>
      <dsp:spPr>
        <a:xfrm>
          <a:off x="0" y="505497"/>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September 18, 2026</a:t>
          </a:r>
        </a:p>
      </dsp:txBody>
      <dsp:txXfrm>
        <a:off x="0" y="505497"/>
        <a:ext cx="6900512" cy="502794"/>
      </dsp:txXfrm>
    </dsp:sp>
    <dsp:sp modelId="{25B5DBE1-54A2-4383-9AEE-F03C3C9DC52A}">
      <dsp:nvSpPr>
        <dsp:cNvPr id="0" name=""/>
        <dsp:cNvSpPr/>
      </dsp:nvSpPr>
      <dsp:spPr>
        <a:xfrm>
          <a:off x="0" y="1008291"/>
          <a:ext cx="6900512" cy="0"/>
        </a:xfrm>
        <a:prstGeom prst="line">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61117-4DA5-48A5-8088-794D605BBF5D}">
      <dsp:nvSpPr>
        <dsp:cNvPr id="0" name=""/>
        <dsp:cNvSpPr/>
      </dsp:nvSpPr>
      <dsp:spPr>
        <a:xfrm>
          <a:off x="0" y="1008291"/>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October 23, 2026</a:t>
          </a:r>
        </a:p>
      </dsp:txBody>
      <dsp:txXfrm>
        <a:off x="0" y="1008291"/>
        <a:ext cx="6900512" cy="502794"/>
      </dsp:txXfrm>
    </dsp:sp>
    <dsp:sp modelId="{D128E337-8A1E-4F3A-82E3-E254D2E58E35}">
      <dsp:nvSpPr>
        <dsp:cNvPr id="0" name=""/>
        <dsp:cNvSpPr/>
      </dsp:nvSpPr>
      <dsp:spPr>
        <a:xfrm>
          <a:off x="0" y="1511085"/>
          <a:ext cx="6900512" cy="0"/>
        </a:xfrm>
        <a:prstGeom prst="line">
          <a:avLst/>
        </a:prstGeom>
        <a:solidFill>
          <a:schemeClr val="accent2">
            <a:hueOff val="1933084"/>
            <a:satOff val="-5548"/>
            <a:lumOff val="-8883"/>
            <a:alphaOff val="0"/>
          </a:schemeClr>
        </a:solidFill>
        <a:ln w="19050" cap="flat" cmpd="sng" algn="ctr">
          <a:solidFill>
            <a:schemeClr val="accent2">
              <a:hueOff val="1933084"/>
              <a:satOff val="-5548"/>
              <a:lumOff val="-8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36606-A4BB-4B7D-923B-44DF35894100}">
      <dsp:nvSpPr>
        <dsp:cNvPr id="0" name=""/>
        <dsp:cNvSpPr/>
      </dsp:nvSpPr>
      <dsp:spPr>
        <a:xfrm>
          <a:off x="0" y="1511085"/>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1" kern="1200"/>
            <a:t>November </a:t>
          </a:r>
          <a:r>
            <a:rPr lang="en-US" sz="2300" b="1" kern="1200">
              <a:latin typeface="Aptos Display" panose="02110004020202020204"/>
            </a:rPr>
            <a:t>4, 2026 (</a:t>
          </a:r>
          <a:r>
            <a:rPr lang="en-US" sz="2300" b="1" kern="1200"/>
            <a:t>In person meeting- no webinar</a:t>
          </a:r>
          <a:r>
            <a:rPr lang="en-US" sz="2300" kern="1200"/>
            <a:t>)</a:t>
          </a:r>
        </a:p>
      </dsp:txBody>
      <dsp:txXfrm>
        <a:off x="0" y="1511085"/>
        <a:ext cx="6900512" cy="502794"/>
      </dsp:txXfrm>
    </dsp:sp>
    <dsp:sp modelId="{43A16CA7-C2A7-48D8-A22B-03545D60DD07}">
      <dsp:nvSpPr>
        <dsp:cNvPr id="0" name=""/>
        <dsp:cNvSpPr/>
      </dsp:nvSpPr>
      <dsp:spPr>
        <a:xfrm>
          <a:off x="0" y="2013879"/>
          <a:ext cx="6900512" cy="0"/>
        </a:xfrm>
        <a:prstGeom prst="lin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A60985-CD3D-449C-AF9E-C4828A2518C2}">
      <dsp:nvSpPr>
        <dsp:cNvPr id="0" name=""/>
        <dsp:cNvSpPr/>
      </dsp:nvSpPr>
      <dsp:spPr>
        <a:xfrm>
          <a:off x="0" y="2013879"/>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December 4, 2026</a:t>
          </a:r>
        </a:p>
      </dsp:txBody>
      <dsp:txXfrm>
        <a:off x="0" y="2013879"/>
        <a:ext cx="6900512" cy="502794"/>
      </dsp:txXfrm>
    </dsp:sp>
    <dsp:sp modelId="{84ADF4F4-8774-4076-ABC4-8209D563DBFE}">
      <dsp:nvSpPr>
        <dsp:cNvPr id="0" name=""/>
        <dsp:cNvSpPr/>
      </dsp:nvSpPr>
      <dsp:spPr>
        <a:xfrm>
          <a:off x="0" y="2516673"/>
          <a:ext cx="6900512"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5D370-C6C2-4B4B-BD2E-1224F560C0E4}">
      <dsp:nvSpPr>
        <dsp:cNvPr id="0" name=""/>
        <dsp:cNvSpPr/>
      </dsp:nvSpPr>
      <dsp:spPr>
        <a:xfrm>
          <a:off x="0" y="2516673"/>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January 22, 2027</a:t>
          </a:r>
        </a:p>
      </dsp:txBody>
      <dsp:txXfrm>
        <a:off x="0" y="2516673"/>
        <a:ext cx="6900512" cy="502794"/>
      </dsp:txXfrm>
    </dsp:sp>
    <dsp:sp modelId="{00C1D517-A876-4972-94EF-B7D43C1B6FFB}">
      <dsp:nvSpPr>
        <dsp:cNvPr id="0" name=""/>
        <dsp:cNvSpPr/>
      </dsp:nvSpPr>
      <dsp:spPr>
        <a:xfrm>
          <a:off x="0" y="3019467"/>
          <a:ext cx="6900512" cy="0"/>
        </a:xfrm>
        <a:prstGeom prst="line">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A64D3-9BDB-4301-A760-3E8B652488D4}">
      <dsp:nvSpPr>
        <dsp:cNvPr id="0" name=""/>
        <dsp:cNvSpPr/>
      </dsp:nvSpPr>
      <dsp:spPr>
        <a:xfrm>
          <a:off x="0" y="3019467"/>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February 26, 2027</a:t>
          </a:r>
        </a:p>
      </dsp:txBody>
      <dsp:txXfrm>
        <a:off x="0" y="3019467"/>
        <a:ext cx="6900512" cy="502794"/>
      </dsp:txXfrm>
    </dsp:sp>
    <dsp:sp modelId="{01B15B11-66B9-4804-BDD6-6B7CCC2C1F33}">
      <dsp:nvSpPr>
        <dsp:cNvPr id="0" name=""/>
        <dsp:cNvSpPr/>
      </dsp:nvSpPr>
      <dsp:spPr>
        <a:xfrm>
          <a:off x="0" y="3522261"/>
          <a:ext cx="6900512" cy="0"/>
        </a:xfrm>
        <a:prstGeom prst="line">
          <a:avLst/>
        </a:prstGeom>
        <a:solidFill>
          <a:schemeClr val="accent2">
            <a:hueOff val="4510529"/>
            <a:satOff val="-12945"/>
            <a:lumOff val="-20726"/>
            <a:alphaOff val="0"/>
          </a:schemeClr>
        </a:solidFill>
        <a:ln w="19050" cap="flat" cmpd="sng" algn="ctr">
          <a:solidFill>
            <a:schemeClr val="accent2">
              <a:hueOff val="4510529"/>
              <a:satOff val="-12945"/>
              <a:lumOff val="-20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D7047-037C-43D4-8602-7FF9275259F9}">
      <dsp:nvSpPr>
        <dsp:cNvPr id="0" name=""/>
        <dsp:cNvSpPr/>
      </dsp:nvSpPr>
      <dsp:spPr>
        <a:xfrm>
          <a:off x="0" y="3522261"/>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March 19, 2027</a:t>
          </a:r>
        </a:p>
      </dsp:txBody>
      <dsp:txXfrm>
        <a:off x="0" y="3522261"/>
        <a:ext cx="6900512" cy="502794"/>
      </dsp:txXfrm>
    </dsp:sp>
    <dsp:sp modelId="{4658C059-5928-4A27-8F05-1B49BED3C8D4}">
      <dsp:nvSpPr>
        <dsp:cNvPr id="0" name=""/>
        <dsp:cNvSpPr/>
      </dsp:nvSpPr>
      <dsp:spPr>
        <a:xfrm>
          <a:off x="0" y="4025055"/>
          <a:ext cx="6900512" cy="0"/>
        </a:xfrm>
        <a:prstGeom prst="line">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8DF8B-1DDA-43AB-A319-9E06A8BDEEC7}">
      <dsp:nvSpPr>
        <dsp:cNvPr id="0" name=""/>
        <dsp:cNvSpPr/>
      </dsp:nvSpPr>
      <dsp:spPr>
        <a:xfrm>
          <a:off x="0" y="4025055"/>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1" kern="1200"/>
            <a:t>April</a:t>
          </a:r>
          <a:r>
            <a:rPr lang="en-US" sz="2300" b="1" kern="1200">
              <a:latin typeface="Aptos Display" panose="02110004020202020204"/>
            </a:rPr>
            <a:t> 14, 2027</a:t>
          </a:r>
          <a:r>
            <a:rPr lang="en-US" sz="2300" b="1" kern="1200"/>
            <a:t>  (In person meeting- no webinar)</a:t>
          </a:r>
        </a:p>
      </dsp:txBody>
      <dsp:txXfrm>
        <a:off x="0" y="4025055"/>
        <a:ext cx="6900512" cy="502794"/>
      </dsp:txXfrm>
    </dsp:sp>
    <dsp:sp modelId="{1C9F40E4-6511-4BE4-8CF4-52B9EF55261E}">
      <dsp:nvSpPr>
        <dsp:cNvPr id="0" name=""/>
        <dsp:cNvSpPr/>
      </dsp:nvSpPr>
      <dsp:spPr>
        <a:xfrm>
          <a:off x="0" y="4527849"/>
          <a:ext cx="6900512" cy="0"/>
        </a:xfrm>
        <a:prstGeom prst="line">
          <a:avLst/>
        </a:prstGeom>
        <a:solidFill>
          <a:schemeClr val="accent2">
            <a:hueOff val="5799252"/>
            <a:satOff val="-16644"/>
            <a:lumOff val="-26648"/>
            <a:alphaOff val="0"/>
          </a:schemeClr>
        </a:solidFill>
        <a:ln w="19050" cap="flat" cmpd="sng" algn="ctr">
          <a:solidFill>
            <a:schemeClr val="accent2">
              <a:hueOff val="5799252"/>
              <a:satOff val="-16644"/>
              <a:lumOff val="-266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2D5177-6C69-4EF8-9AB9-E9823778A47F}">
      <dsp:nvSpPr>
        <dsp:cNvPr id="0" name=""/>
        <dsp:cNvSpPr/>
      </dsp:nvSpPr>
      <dsp:spPr>
        <a:xfrm>
          <a:off x="0" y="4527849"/>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May 14, 2027</a:t>
          </a:r>
        </a:p>
      </dsp:txBody>
      <dsp:txXfrm>
        <a:off x="0" y="4527849"/>
        <a:ext cx="6900512" cy="502794"/>
      </dsp:txXfrm>
    </dsp:sp>
    <dsp:sp modelId="{3648C9A3-7B79-476D-B5DA-118FEC32E9E1}">
      <dsp:nvSpPr>
        <dsp:cNvPr id="0" name=""/>
        <dsp:cNvSpPr/>
      </dsp:nvSpPr>
      <dsp:spPr>
        <a:xfrm>
          <a:off x="0" y="5030643"/>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47106-0186-466E-B1AD-D4DFF5322F12}">
      <dsp:nvSpPr>
        <dsp:cNvPr id="0" name=""/>
        <dsp:cNvSpPr/>
      </dsp:nvSpPr>
      <dsp:spPr>
        <a:xfrm>
          <a:off x="0" y="5030643"/>
          <a:ext cx="6900512" cy="50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June 11, 2027</a:t>
          </a:r>
        </a:p>
      </dsp:txBody>
      <dsp:txXfrm>
        <a:off x="0" y="5030643"/>
        <a:ext cx="6900512" cy="5027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EED1-DDDB-07A9-3E75-AF1E438FC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5909A-DAAC-0C33-7C25-00F753000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477F8-334B-05CC-CCDB-D7AEFF59D7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C7C0DE-51EF-4280-EBCC-8A7A38515AEC}"/>
              </a:ext>
            </a:extLst>
          </p:cNvPr>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53997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23</a:t>
            </a:fld>
            <a:endParaRPr lang="en-US"/>
          </a:p>
        </p:txBody>
      </p:sp>
    </p:spTree>
    <p:extLst>
      <p:ext uri="{BB962C8B-B14F-4D97-AF65-F5344CB8AC3E}">
        <p14:creationId xmlns:p14="http://schemas.microsoft.com/office/powerpoint/2010/main" val="378939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B6DB38A-5D4A-D140-AE31-7200571C691E}" type="slidenum">
              <a:rPr lang="en-US" smtClean="0"/>
              <a:t>26</a:t>
            </a:fld>
            <a:endParaRPr lang="en-US"/>
          </a:p>
        </p:txBody>
      </p:sp>
    </p:spTree>
    <p:extLst>
      <p:ext uri="{BB962C8B-B14F-4D97-AF65-F5344CB8AC3E}">
        <p14:creationId xmlns:p14="http://schemas.microsoft.com/office/powerpoint/2010/main" val="285036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27</a:t>
            </a:fld>
            <a:endParaRPr lang="en-US"/>
          </a:p>
        </p:txBody>
      </p:sp>
    </p:spTree>
    <p:extLst>
      <p:ext uri="{BB962C8B-B14F-4D97-AF65-F5344CB8AC3E}">
        <p14:creationId xmlns:p14="http://schemas.microsoft.com/office/powerpoint/2010/main" val="323585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77C5-3B52-7BAE-439F-9491BE4F1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A79E-9ABF-A6E0-DACE-55525FD5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B8A55-D61F-0683-2E98-D924C3ED18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32FDB6-1D76-DC28-E47C-E7F65B1F0B1F}"/>
              </a:ext>
            </a:extLst>
          </p:cNvPr>
          <p:cNvSpPr>
            <a:spLocks noGrp="1"/>
          </p:cNvSpPr>
          <p:nvPr>
            <p:ph type="sldNum" sz="quarter" idx="5"/>
          </p:nvPr>
        </p:nvSpPr>
        <p:spPr/>
        <p:txBody>
          <a:bodyPr/>
          <a:lstStyle/>
          <a:p>
            <a:fld id="{9B6DB38A-5D4A-D140-AE31-7200571C691E}" type="slidenum">
              <a:rPr lang="en-US" smtClean="0"/>
              <a:t>3</a:t>
            </a:fld>
            <a:endParaRPr lang="en-US"/>
          </a:p>
        </p:txBody>
      </p:sp>
    </p:spTree>
    <p:extLst>
      <p:ext uri="{BB962C8B-B14F-4D97-AF65-F5344CB8AC3E}">
        <p14:creationId xmlns:p14="http://schemas.microsoft.com/office/powerpoint/2010/main" val="174523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334587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E4E3-981D-72DD-6DC1-E67E05680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6C37F-B49C-589B-9AED-0AE43C4CE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8F0B7-A160-3465-BE3D-608573BCB68F}"/>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3E0429B-3583-C1E8-4D83-187858B6AFBC}"/>
              </a:ext>
            </a:extLst>
          </p:cNvPr>
          <p:cNvSpPr>
            <a:spLocks noGrp="1"/>
          </p:cNvSpPr>
          <p:nvPr>
            <p:ph type="sldNum" sz="quarter" idx="5"/>
          </p:nvPr>
        </p:nvSpPr>
        <p:spPr/>
        <p:txBody>
          <a:bodyPr/>
          <a:lstStyle/>
          <a:p>
            <a:fld id="{9B6DB38A-5D4A-D140-AE31-7200571C691E}" type="slidenum">
              <a:rPr lang="en-US" smtClean="0"/>
              <a:t>6</a:t>
            </a:fld>
            <a:endParaRPr lang="en-US"/>
          </a:p>
        </p:txBody>
      </p:sp>
    </p:spTree>
    <p:extLst>
      <p:ext uri="{BB962C8B-B14F-4D97-AF65-F5344CB8AC3E}">
        <p14:creationId xmlns:p14="http://schemas.microsoft.com/office/powerpoint/2010/main" val="2464509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133AC-878F-BC69-C881-BC3B16560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F9BB3-6DE4-61A5-75FE-F09FBE87E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C812A-44A6-EF0D-4133-71AA9AB380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30BEF9-B76C-FA9F-C8DF-810E58E9524B}"/>
              </a:ext>
            </a:extLst>
          </p:cNvPr>
          <p:cNvSpPr>
            <a:spLocks noGrp="1"/>
          </p:cNvSpPr>
          <p:nvPr>
            <p:ph type="sldNum" sz="quarter" idx="5"/>
          </p:nvPr>
        </p:nvSpPr>
        <p:spPr/>
        <p:txBody>
          <a:bodyPr/>
          <a:lstStyle/>
          <a:p>
            <a:fld id="{9B6DB38A-5D4A-D140-AE31-7200571C691E}" type="slidenum">
              <a:rPr lang="en-US" smtClean="0"/>
              <a:t>8</a:t>
            </a:fld>
            <a:endParaRPr lang="en-US"/>
          </a:p>
        </p:txBody>
      </p:sp>
    </p:spTree>
    <p:extLst>
      <p:ext uri="{BB962C8B-B14F-4D97-AF65-F5344CB8AC3E}">
        <p14:creationId xmlns:p14="http://schemas.microsoft.com/office/powerpoint/2010/main" val="398879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168914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658FF-5125-D7D9-2062-5194F27D4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990D8-4F8E-3E76-F10B-3550CE1A7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D97DD-DFD0-9971-CB14-49114064B3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24488F-2F2F-69B5-FF82-FCDC9C9DB10F}"/>
              </a:ext>
            </a:extLst>
          </p:cNvPr>
          <p:cNvSpPr>
            <a:spLocks noGrp="1"/>
          </p:cNvSpPr>
          <p:nvPr>
            <p:ph type="sldNum" sz="quarter" idx="5"/>
          </p:nvPr>
        </p:nvSpPr>
        <p:spPr/>
        <p:txBody>
          <a:bodyPr/>
          <a:lstStyle/>
          <a:p>
            <a:fld id="{9B6DB38A-5D4A-D140-AE31-7200571C691E}" type="slidenum">
              <a:rPr lang="en-US" smtClean="0"/>
              <a:t>12</a:t>
            </a:fld>
            <a:endParaRPr lang="en-US"/>
          </a:p>
        </p:txBody>
      </p:sp>
    </p:spTree>
    <p:extLst>
      <p:ext uri="{BB962C8B-B14F-4D97-AF65-F5344CB8AC3E}">
        <p14:creationId xmlns:p14="http://schemas.microsoft.com/office/powerpoint/2010/main" val="240480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341145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FC075-D415-3287-D035-5D2AF3361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E1864-276C-0D22-13E5-8B7BE5232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7CA04-7EAC-DD69-7976-D73A7FA39A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8D695-E0FC-D1A0-227C-2176E1775D9E}"/>
              </a:ext>
            </a:extLst>
          </p:cNvPr>
          <p:cNvSpPr>
            <a:spLocks noGrp="1"/>
          </p:cNvSpPr>
          <p:nvPr>
            <p:ph type="sldNum" sz="quarter" idx="5"/>
          </p:nvPr>
        </p:nvSpPr>
        <p:spPr/>
        <p:txBody>
          <a:bodyPr/>
          <a:lstStyle/>
          <a:p>
            <a:fld id="{9B6DB38A-5D4A-D140-AE31-7200571C691E}" type="slidenum">
              <a:rPr lang="en-US" smtClean="0"/>
              <a:t>16</a:t>
            </a:fld>
            <a:endParaRPr lang="en-US"/>
          </a:p>
        </p:txBody>
      </p:sp>
    </p:spTree>
    <p:extLst>
      <p:ext uri="{BB962C8B-B14F-4D97-AF65-F5344CB8AC3E}">
        <p14:creationId xmlns:p14="http://schemas.microsoft.com/office/powerpoint/2010/main" val="1199280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40120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A2718-6579-AE77-F376-F88D92611416}"/>
              </a:ext>
            </a:extLst>
          </p:cNvPr>
          <p:cNvSpPr>
            <a:spLocks noGrp="1"/>
          </p:cNvSpPr>
          <p:nvPr>
            <p:ph type="dt" sz="half" idx="10"/>
          </p:nvPr>
        </p:nvSpPr>
        <p:spPr/>
        <p:txBody>
          <a:bodyPr/>
          <a:lstStyle/>
          <a:p>
            <a:fld id="{1723A636-F4B0-4CF9-BD6A-2083EF3DE099}" type="datetimeFigureOut">
              <a:rPr lang="en-US" smtClean="0"/>
              <a:t>6/12/2026</a:t>
            </a:fld>
            <a:endParaRPr lang="en-US"/>
          </a:p>
        </p:txBody>
      </p:sp>
      <p:sp>
        <p:nvSpPr>
          <p:cNvPr id="3" name="Footer Placeholder 2">
            <a:extLst>
              <a:ext uri="{FF2B5EF4-FFF2-40B4-BE49-F238E27FC236}">
                <a16:creationId xmlns:a16="http://schemas.microsoft.com/office/drawing/2014/main" id="{AEDFB1FF-7B25-C7E3-58B7-5A903BD31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134BB-E1CE-5649-B4DB-A073C9127CB4}"/>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10768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B4EF-879F-C516-0623-5EC163B28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96CD6-2F8B-C57A-689C-0E49F90DEA75}"/>
              </a:ext>
            </a:extLst>
          </p:cNvPr>
          <p:cNvSpPr>
            <a:spLocks noGrp="1"/>
          </p:cNvSpPr>
          <p:nvPr>
            <p:ph type="dt" sz="half" idx="10"/>
          </p:nvPr>
        </p:nvSpPr>
        <p:spPr/>
        <p:txBody>
          <a:bodyPr/>
          <a:lstStyle/>
          <a:p>
            <a:fld id="{1723A636-F4B0-4CF9-BD6A-2083EF3DE099}" type="datetimeFigureOut">
              <a:rPr lang="en-US" smtClean="0"/>
              <a:t>6/12/2026</a:t>
            </a:fld>
            <a:endParaRPr lang="en-US"/>
          </a:p>
        </p:txBody>
      </p:sp>
      <p:sp>
        <p:nvSpPr>
          <p:cNvPr id="4" name="Footer Placeholder 3">
            <a:extLst>
              <a:ext uri="{FF2B5EF4-FFF2-40B4-BE49-F238E27FC236}">
                <a16:creationId xmlns:a16="http://schemas.microsoft.com/office/drawing/2014/main" id="{D73FBEB5-5653-F2A3-0E81-216A716A2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D90EF-BCCC-4358-1874-632DE2D16397}"/>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9622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0305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200002" name="Picture 2" descr="Picture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17" y="-6350"/>
            <a:ext cx="12251268" cy="6864350"/>
          </a:xfrm>
          <a:prstGeom prst="rect">
            <a:avLst/>
          </a:prstGeom>
          <a:noFill/>
          <a:extLst>
            <a:ext uri="{909E8E84-426E-40DD-AFC4-6F175D3DCCD1}">
              <a14:hiddenFill xmlns:a14="http://schemas.microsoft.com/office/drawing/2010/main">
                <a:solidFill>
                  <a:srgbClr val="FFFFFF"/>
                </a:solidFill>
              </a14:hiddenFill>
            </a:ext>
          </a:extLst>
        </p:spPr>
      </p:pic>
      <p:sp>
        <p:nvSpPr>
          <p:cNvPr id="3200003" name="Rectangle 3"/>
          <p:cNvSpPr>
            <a:spLocks noGrp="1" noChangeArrowheads="1"/>
          </p:cNvSpPr>
          <p:nvPr>
            <p:ph type="subTitle" sz="quarter" idx="1"/>
          </p:nvPr>
        </p:nvSpPr>
        <p:spPr>
          <a:xfrm>
            <a:off x="5689600" y="3124200"/>
            <a:ext cx="6223000" cy="2139950"/>
          </a:xfrm>
        </p:spPr>
        <p:txBody>
          <a:bodyPr lIns="91440" tIns="45720" rIns="91440" bIns="45720"/>
          <a:lstStyle>
            <a:lvl1pPr marL="0" indent="0" algn="r">
              <a:defRPr sz="2800">
                <a:solidFill>
                  <a:srgbClr val="003366"/>
                </a:solidFill>
              </a:defRPr>
            </a:lvl1pPr>
            <a:lvl2pPr lvl="1" algn="r">
              <a:defRPr sz="2000">
                <a:solidFill>
                  <a:schemeClr val="tx2"/>
                </a:solidFill>
              </a:defRPr>
            </a:lvl2pPr>
            <a:lvl3pPr lvl="2" algn="r">
              <a:defRPr sz="2000">
                <a:solidFill>
                  <a:schemeClr val="tx2"/>
                </a:solidFill>
              </a:defRPr>
            </a:lvl3pPr>
          </a:lstStyle>
          <a:p>
            <a:pPr lvl="0"/>
            <a:r>
              <a:rPr lang="en-US" noProof="0"/>
              <a:t>Click to edit Master subtitle style</a:t>
            </a:r>
          </a:p>
          <a:p>
            <a:pPr lvl="1"/>
            <a:r>
              <a:rPr lang="en-US" noProof="0"/>
              <a:t>Second level</a:t>
            </a:r>
          </a:p>
          <a:p>
            <a:pPr lvl="2"/>
            <a:r>
              <a:rPr lang="en-US" noProof="0"/>
              <a:t>Third level</a:t>
            </a:r>
          </a:p>
        </p:txBody>
      </p:sp>
      <p:sp>
        <p:nvSpPr>
          <p:cNvPr id="3200006" name="Rectangle 6"/>
          <p:cNvSpPr>
            <a:spLocks noChangeArrowheads="1"/>
          </p:cNvSpPr>
          <p:nvPr userDrawn="1"/>
        </p:nvSpPr>
        <p:spPr bwMode="white">
          <a:xfrm>
            <a:off x="203200" y="1143000"/>
            <a:ext cx="5994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0" hangingPunct="0">
              <a:spcBef>
                <a:spcPct val="20000"/>
              </a:spcBef>
              <a:tabLst>
                <a:tab pos="915988" algn="l"/>
              </a:tabLst>
            </a:pPr>
            <a:r>
              <a:rPr lang="en-US" altLang="en-US" sz="2800" b="1">
                <a:solidFill>
                  <a:srgbClr val="F8F8F8"/>
                </a:solidFill>
                <a:cs typeface="+mn-cs"/>
              </a:rPr>
              <a:t>Commonwealth of Massachusetts</a:t>
            </a:r>
            <a:br>
              <a:rPr lang="en-US" altLang="en-US" sz="2800" b="1">
                <a:solidFill>
                  <a:srgbClr val="F8F8F8"/>
                </a:solidFill>
                <a:cs typeface="+mn-cs"/>
              </a:rPr>
            </a:br>
            <a:r>
              <a:rPr lang="en-US" altLang="en-US" sz="1900" b="1">
                <a:solidFill>
                  <a:srgbClr val="F8F8F8"/>
                </a:solidFill>
                <a:cs typeface="+mn-cs"/>
              </a:rPr>
              <a:t>Executive Office of Health and Human Services</a:t>
            </a:r>
            <a:br>
              <a:rPr lang="en-US" altLang="en-US" sz="1900" b="1">
                <a:solidFill>
                  <a:srgbClr val="F8F8F8"/>
                </a:solidFill>
                <a:cs typeface="+mn-cs"/>
              </a:rPr>
            </a:br>
            <a:br>
              <a:rPr lang="en-US" altLang="en-US" sz="1900" b="1">
                <a:solidFill>
                  <a:srgbClr val="F8F8F8"/>
                </a:solidFill>
                <a:cs typeface="+mn-cs"/>
              </a:rPr>
            </a:br>
            <a:endParaRPr lang="en-US" sz="2800" b="1">
              <a:solidFill>
                <a:srgbClr val="F8F8F8"/>
              </a:solidFill>
              <a:cs typeface="+mn-cs"/>
            </a:endParaRPr>
          </a:p>
        </p:txBody>
      </p:sp>
      <p:pic>
        <p:nvPicPr>
          <p:cNvPr id="6" name="Picture 5"/>
          <p:cNvPicPr>
            <a:picLocks noChangeAspect="1"/>
          </p:cNvPicPr>
          <p:nvPr userDrawn="1"/>
        </p:nvPicPr>
        <p:blipFill>
          <a:blip r:embed="rId3"/>
          <a:stretch>
            <a:fillRect/>
          </a:stretch>
        </p:blipFill>
        <p:spPr>
          <a:xfrm>
            <a:off x="9586607" y="457200"/>
            <a:ext cx="2579307" cy="1934480"/>
          </a:xfrm>
          <a:prstGeom prst="rect">
            <a:avLst/>
          </a:prstGeom>
        </p:spPr>
      </p:pic>
    </p:spTree>
    <p:extLst>
      <p:ext uri="{BB962C8B-B14F-4D97-AF65-F5344CB8AC3E}">
        <p14:creationId xmlns:p14="http://schemas.microsoft.com/office/powerpoint/2010/main" val="9414579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254061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32636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3559849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735292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27338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1528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169018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69196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950457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432531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897858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558083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1E478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2575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060269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200579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647990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421249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 uri="{C183D7F6-B498-43B3-948B-1728B52AA6E4}">
                <adec:decorative xmlns:adec="http://schemas.microsoft.com/office/drawing/2017/decorative" val="1"/>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05821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68988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jpe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84" r:id="rId3"/>
    <p:sldLayoutId id="2147483685" r:id="rId4"/>
    <p:sldLayoutId id="2147483692" r:id="rId5"/>
    <p:sldLayoutId id="2147483700" r:id="rId6"/>
    <p:sldLayoutId id="2147483701" r:id="rId7"/>
    <p:sldLayoutId id="2147483706" r:id="rId8"/>
    <p:sldLayoutId id="2147483705" r:id="rId9"/>
    <p:sldLayoutId id="2147483707" r:id="rId10"/>
    <p:sldLayoutId id="2147483656" r:id="rId11"/>
    <p:sldLayoutId id="2147483702" r:id="rId12"/>
    <p:sldLayoutId id="2147483661" r:id="rId13"/>
    <p:sldLayoutId id="2147483657" r:id="rId14"/>
    <p:sldLayoutId id="2147483686" r:id="rId15"/>
    <p:sldLayoutId id="2147483703" r:id="rId16"/>
    <p:sldLayoutId id="2147483687" r:id="rId17"/>
    <p:sldLayoutId id="2147483704" r:id="rId18"/>
    <p:sldLayoutId id="2147483688" r:id="rId19"/>
    <p:sldLayoutId id="2147483694" r:id="rId20"/>
    <p:sldLayoutId id="2147483695" r:id="rId21"/>
    <p:sldLayoutId id="2147483696" r:id="rId22"/>
    <p:sldLayoutId id="2147483697" r:id="rId23"/>
    <p:sldLayoutId id="2147483698" r:id="rId24"/>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4DCB4-D71E-80F2-CD14-980FA57C2A14}"/>
              </a:ext>
              <a:ext uri="{C183D7F6-B498-43B3-948B-1728B52AA6E4}">
                <adec:decorative xmlns:adec="http://schemas.microsoft.com/office/drawing/2017/decorative" val="1"/>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 uri="{C183D7F6-B498-43B3-948B-1728B52AA6E4}">
                <adec:decorative xmlns:adec="http://schemas.microsoft.com/office/drawing/2017/decorative" val="1"/>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5831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e.mass.edu/specialeducation/policy/dese/advisories/conditions/default.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hyperlink" Target="mailto:IDEAData@mass.gov" TargetMode="External"/><Relationship Id="rId3" Type="http://schemas.openxmlformats.org/officeDocument/2006/relationships/hyperlink" Target="https://us14.campaign-archive.com/home/?u=d8f37d1a90dacd97f207f0b4a&amp;id=41b37f7347" TargetMode="External"/><Relationship Id="rId7" Type="http://schemas.openxmlformats.org/officeDocument/2006/relationships/hyperlink" Target="mailto:ideafiscal@mass.g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mailto:specialeducation@mass.gov" TargetMode="External"/><Relationship Id="rId5" Type="http://schemas.openxmlformats.org/officeDocument/2006/relationships/hyperlink" Target="https://www.doe.mass.edu/infoservices/data/diradmin/list.aspx" TargetMode="External"/><Relationship Id="rId4" Type="http://schemas.openxmlformats.org/officeDocument/2006/relationships/hyperlink" Target="https://www.doe.mass.edu/specialeducation/"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doe.mass.edu/lawsregs/603cmr46-effective-2026-08.docx" TargetMode="External"/><Relationship Id="rId2" Type="http://schemas.openxmlformats.org/officeDocument/2006/relationships/hyperlink" Target="https://www.doe.mass.edu/specialeducation/policy/dese/advisories/guidance-time-out-practices.docx" TargetMode="External"/><Relationship Id="rId1" Type="http://schemas.openxmlformats.org/officeDocument/2006/relationships/slideLayout" Target="../slideLayouts/slideLayout27.xml"/><Relationship Id="rId4" Type="http://schemas.openxmlformats.org/officeDocument/2006/relationships/hyperlink" Target="https://www.doe.mass.edu/lawsregs/603cmr18-effective-2026-08.doc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doe.mass.edu/specialeducation/policy/dese/advisories/memo-sy2025-2026-6.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mailto:supportma@spedstrategies.com" TargetMode="External"/><Relationship Id="rId5" Type="http://schemas.openxmlformats.org/officeDocument/2006/relationships/hyperlink" Target="mailto:specialeducation@mass.gov" TargetMode="External"/><Relationship Id="rId4" Type="http://schemas.openxmlformats.org/officeDocument/2006/relationships/hyperlink" Target="mailto:IDEAData@mass.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74DF-1F01-3849-5CA4-B81EA5791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00BA5-C531-4A7F-C2C1-9232D9363D74}"/>
              </a:ext>
            </a:extLst>
          </p:cNvPr>
          <p:cNvSpPr>
            <a:spLocks noGrp="1"/>
          </p:cNvSpPr>
          <p:nvPr>
            <p:ph type="ctrTitle"/>
          </p:nvPr>
        </p:nvSpPr>
        <p:spPr>
          <a:xfrm>
            <a:off x="342900" y="873824"/>
            <a:ext cx="11693588" cy="2560638"/>
          </a:xfrm>
        </p:spPr>
        <p:txBody>
          <a:bodyPr>
            <a:normAutofit/>
          </a:bodyPr>
          <a:lstStyle/>
          <a:p>
            <a:r>
              <a:rPr lang="en-US" sz="4400" dirty="0">
                <a:latin typeface="Arial"/>
                <a:cs typeface="Arial"/>
              </a:rPr>
              <a:t>Special Education Leaders Meeting</a:t>
            </a:r>
            <a:br>
              <a:rPr lang="en-US" sz="4400" dirty="0">
                <a:latin typeface="Arial"/>
                <a:cs typeface="Arial"/>
              </a:rPr>
            </a:br>
            <a:r>
              <a:rPr lang="en-US" sz="4400" dirty="0">
                <a:latin typeface="Arial"/>
                <a:cs typeface="Arial"/>
              </a:rPr>
              <a:t>June 12, 2026</a:t>
            </a:r>
            <a:endParaRPr lang="en-US" sz="4400" dirty="0"/>
          </a:p>
        </p:txBody>
      </p:sp>
    </p:spTree>
    <p:extLst>
      <p:ext uri="{BB962C8B-B14F-4D97-AF65-F5344CB8AC3E}">
        <p14:creationId xmlns:p14="http://schemas.microsoft.com/office/powerpoint/2010/main" val="363012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BAAF9-4F2C-301D-4A76-1220431F0F13}"/>
              </a:ext>
            </a:extLst>
          </p:cNvPr>
          <p:cNvSpPr>
            <a:spLocks noGrp="1"/>
          </p:cNvSpPr>
          <p:nvPr>
            <p:ph type="title"/>
          </p:nvPr>
        </p:nvSpPr>
        <p:spPr/>
        <p:txBody>
          <a:bodyPr>
            <a:normAutofit fontScale="90000"/>
          </a:bodyPr>
          <a:lstStyle/>
          <a:p>
            <a:r>
              <a:rPr lang="en-US">
                <a:latin typeface="Arial"/>
                <a:cs typeface="Arial"/>
              </a:rPr>
              <a:t>FY27 IDEA Part B: Subrecipient Conditions of Assistance</a:t>
            </a:r>
          </a:p>
        </p:txBody>
      </p:sp>
      <p:sp>
        <p:nvSpPr>
          <p:cNvPr id="2" name="Content Placeholder 1">
            <a:extLst>
              <a:ext uri="{FF2B5EF4-FFF2-40B4-BE49-F238E27FC236}">
                <a16:creationId xmlns:a16="http://schemas.microsoft.com/office/drawing/2014/main" id="{8D3AECF6-13EA-8EA5-807A-CB4E3328382C}"/>
              </a:ext>
            </a:extLst>
          </p:cNvPr>
          <p:cNvSpPr>
            <a:spLocks noGrp="1"/>
          </p:cNvSpPr>
          <p:nvPr>
            <p:ph idx="1"/>
          </p:nvPr>
        </p:nvSpPr>
        <p:spPr/>
        <p:txBody>
          <a:bodyPr vert="horz" lIns="91440" tIns="45720" rIns="91440" bIns="45720" rtlCol="0" anchor="t">
            <a:noAutofit/>
          </a:bodyPr>
          <a:lstStyle/>
          <a:p>
            <a:pPr algn="l"/>
            <a:r>
              <a:rPr lang="en-US" sz="2400">
                <a:latin typeface="Arial"/>
                <a:ea typeface="Calibri"/>
                <a:cs typeface="Arial"/>
              </a:rPr>
              <a:t>Under the IDEA, an LEA is eligible for fiscal assistance under Part B of the Act for a fiscal year if the agency submits a plan that provides assurances to the Department that the LEA meets each of the conditions in 34 C.F.R. § 300.201 through 34 C.F.R. § 300.213. 34 C.F.R. §300.200.</a:t>
            </a:r>
          </a:p>
          <a:p>
            <a:pPr algn="l"/>
            <a:r>
              <a:rPr lang="en-US" sz="2400">
                <a:latin typeface="Arial"/>
                <a:ea typeface="Calibri"/>
                <a:cs typeface="Arial"/>
              </a:rPr>
              <a:t>The LEA, in providing for the education of children with disabilities within its jurisdiction, must also have in effect policies, procedures, and programs that are consistent with the state policies and procedures established under 34 C.F.R. § 300.101 through 300.163, and § 300.165 through 300.174.</a:t>
            </a:r>
          </a:p>
          <a:p>
            <a:r>
              <a:rPr lang="en-US" sz="2400" b="1">
                <a:latin typeface="Arial"/>
                <a:ea typeface="Calibri"/>
                <a:cs typeface="Arial"/>
              </a:rPr>
              <a:t>Every LEA must submit a new </a:t>
            </a:r>
            <a:r>
              <a:rPr lang="en-US" sz="2400">
                <a:latin typeface="Arial"/>
                <a:ea typeface="Calibri"/>
                <a:cs typeface="Arial"/>
                <a:hlinkClick r:id="rId3"/>
              </a:rPr>
              <a:t>Conditions of Assistance: IDEA Part B Funding Certifications</a:t>
            </a:r>
            <a:r>
              <a:rPr lang="en-US" sz="2400">
                <a:latin typeface="Arial"/>
                <a:ea typeface="Calibri"/>
                <a:cs typeface="Arial"/>
              </a:rPr>
              <a:t> (Individual Districts and Schools, or Consortium) to the Department </a:t>
            </a:r>
            <a:r>
              <a:rPr lang="en-US" sz="2400" b="1">
                <a:latin typeface="Arial"/>
                <a:ea typeface="Calibri"/>
                <a:cs typeface="Arial"/>
              </a:rPr>
              <a:t>annually.</a:t>
            </a:r>
            <a:endParaRPr lang="en-US" sz="2400" b="1">
              <a:latin typeface="Arial"/>
              <a:ea typeface="Calibri"/>
            </a:endParaRPr>
          </a:p>
          <a:p>
            <a:r>
              <a:rPr lang="en-US" sz="2400">
                <a:latin typeface="Arial"/>
                <a:ea typeface="Calibri"/>
                <a:cs typeface="Arial"/>
              </a:rPr>
              <a:t>Any </a:t>
            </a:r>
            <a:r>
              <a:rPr lang="en-US" sz="2400" b="1">
                <a:latin typeface="Arial"/>
                <a:ea typeface="Calibri"/>
                <a:cs typeface="Arial"/>
              </a:rPr>
              <a:t>policies, procedures, and related documents must be available for the public </a:t>
            </a:r>
            <a:r>
              <a:rPr lang="en-US" sz="2400">
                <a:latin typeface="Arial"/>
                <a:ea typeface="Calibri"/>
                <a:cs typeface="Arial"/>
              </a:rPr>
              <a:t>upon request if it is not published on a website or any public platform.</a:t>
            </a:r>
          </a:p>
          <a:p>
            <a:pPr algn="l"/>
            <a:endParaRPr lang="en-US" sz="2400" b="0" i="0">
              <a:solidFill>
                <a:srgbClr val="212529"/>
              </a:solidFill>
              <a:effectLst/>
              <a:latin typeface="Segoe UI"/>
              <a:ea typeface="Calibri"/>
            </a:endParaRPr>
          </a:p>
          <a:p>
            <a:pPr algn="l"/>
            <a:endParaRPr lang="en-US" sz="2400" b="0" i="0">
              <a:solidFill>
                <a:srgbClr val="212529"/>
              </a:solidFill>
              <a:effectLst/>
              <a:latin typeface="Segoe UI"/>
              <a:ea typeface="Calibri"/>
            </a:endParaRPr>
          </a:p>
        </p:txBody>
      </p:sp>
    </p:spTree>
    <p:extLst>
      <p:ext uri="{BB962C8B-B14F-4D97-AF65-F5344CB8AC3E}">
        <p14:creationId xmlns:p14="http://schemas.microsoft.com/office/powerpoint/2010/main" val="273830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440-D80F-BDB1-E94E-BB52538580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28D3ED-3B97-997F-14A9-706ADEB93A3F}"/>
              </a:ext>
            </a:extLst>
          </p:cNvPr>
          <p:cNvSpPr>
            <a:spLocks noGrp="1"/>
          </p:cNvSpPr>
          <p:nvPr>
            <p:ph type="title"/>
          </p:nvPr>
        </p:nvSpPr>
        <p:spPr>
          <a:xfrm>
            <a:off x="173179" y="142011"/>
            <a:ext cx="11214100" cy="861002"/>
          </a:xfrm>
        </p:spPr>
        <p:txBody>
          <a:bodyPr>
            <a:noAutofit/>
          </a:bodyPr>
          <a:lstStyle/>
          <a:p>
            <a:r>
              <a:rPr lang="en-US" sz="3800">
                <a:latin typeface="Arial"/>
                <a:cs typeface="Arial"/>
              </a:rPr>
              <a:t>Proportionate Share Monitoring and Carryover</a:t>
            </a:r>
          </a:p>
        </p:txBody>
      </p:sp>
      <p:pic>
        <p:nvPicPr>
          <p:cNvPr id="5" name="Picture 4" descr="Porportionate Share for Equitable Services Carryover">
            <a:extLst>
              <a:ext uri="{FF2B5EF4-FFF2-40B4-BE49-F238E27FC236}">
                <a16:creationId xmlns:a16="http://schemas.microsoft.com/office/drawing/2014/main" id="{29EFF79F-CBA0-E8BC-E3A9-7323724B1FBA}"/>
              </a:ext>
            </a:extLst>
          </p:cNvPr>
          <p:cNvPicPr>
            <a:picLocks noChangeAspect="1"/>
          </p:cNvPicPr>
          <p:nvPr/>
        </p:nvPicPr>
        <p:blipFill>
          <a:blip r:embed="rId2"/>
          <a:stretch>
            <a:fillRect/>
          </a:stretch>
        </p:blipFill>
        <p:spPr>
          <a:xfrm>
            <a:off x="0" y="1686661"/>
            <a:ext cx="11974428" cy="4257788"/>
          </a:xfrm>
          <a:prstGeom prst="rect">
            <a:avLst/>
          </a:prstGeom>
        </p:spPr>
      </p:pic>
    </p:spTree>
    <p:extLst>
      <p:ext uri="{BB962C8B-B14F-4D97-AF65-F5344CB8AC3E}">
        <p14:creationId xmlns:p14="http://schemas.microsoft.com/office/powerpoint/2010/main" val="1171069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6693F-ABAD-F013-3043-74516235C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E9259-A2B8-4072-4A7A-DD4025995174}"/>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Additional Information and Resources</a:t>
            </a:r>
          </a:p>
        </p:txBody>
      </p:sp>
    </p:spTree>
    <p:extLst>
      <p:ext uri="{BB962C8B-B14F-4D97-AF65-F5344CB8AC3E}">
        <p14:creationId xmlns:p14="http://schemas.microsoft.com/office/powerpoint/2010/main" val="3907834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D0174-534F-B74C-AD06-8C3CBB81E64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39258-6B7A-5E9C-DDEB-7BF35AA37D7B}"/>
              </a:ext>
            </a:extLst>
          </p:cNvPr>
          <p:cNvSpPr>
            <a:spLocks noGrp="1"/>
          </p:cNvSpPr>
          <p:nvPr>
            <p:ph type="title" idx="4294967295"/>
          </p:nvPr>
        </p:nvSpPr>
        <p:spPr>
          <a:xfrm>
            <a:off x="7065963" y="1269147"/>
            <a:ext cx="4091894" cy="45374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t>Special Education</a:t>
            </a:r>
          </a:p>
          <a:p>
            <a:pPr lvl="0" algn="ctr">
              <a:spcBef>
                <a:spcPts val="1000"/>
              </a:spcBef>
              <a:defRPr/>
            </a:pPr>
            <a:r>
              <a:rPr kumimoji="0" lang="en-US" sz="360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t>Year at a Glance</a:t>
            </a:r>
            <a:br>
              <a:rPr kumimoji="0" lang="en-US" sz="360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br>
            <a:br>
              <a:rPr kumimoji="0" lang="en-US" sz="360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br>
            <a:r>
              <a:rPr kumimoji="0" lang="en-US" sz="360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t>&amp;</a:t>
            </a:r>
            <a:br>
              <a:rPr kumimoji="0" lang="en-US" sz="36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br>
            <a:br>
              <a:rPr kumimoji="0" lang="en-US" sz="36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br>
            <a:r>
              <a:rPr lang="en-US" sz="3600" dirty="0">
                <a:solidFill>
                  <a:srgbClr val="1E4782"/>
                </a:solidFill>
                <a:latin typeface="Arial"/>
                <a:cs typeface="Arial"/>
              </a:rPr>
              <a:t>Special Education Summer Checklist</a:t>
            </a:r>
            <a:endParaRPr kumimoji="0" lang="en-US" sz="36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endParaRPr>
          </a:p>
        </p:txBody>
      </p:sp>
      <p:pic>
        <p:nvPicPr>
          <p:cNvPr id="10" name="Picture 9" descr="Red marker on a calendar">
            <a:extLst>
              <a:ext uri="{FF2B5EF4-FFF2-40B4-BE49-F238E27FC236}">
                <a16:creationId xmlns:a16="http://schemas.microsoft.com/office/drawing/2014/main" id="{DBBB87D6-7742-F246-8D94-03E02B8B603E}"/>
              </a:ext>
            </a:extLst>
          </p:cNvPr>
          <p:cNvPicPr>
            <a:picLocks noChangeAspect="1"/>
          </p:cNvPicPr>
          <p:nvPr/>
        </p:nvPicPr>
        <p:blipFill>
          <a:blip r:embed="rId2"/>
          <a:stretch>
            <a:fillRect/>
          </a:stretch>
        </p:blipFill>
        <p:spPr>
          <a:xfrm>
            <a:off x="2597377" y="1269148"/>
            <a:ext cx="4468586" cy="4537417"/>
          </a:xfrm>
          <a:prstGeom prst="rect">
            <a:avLst/>
          </a:prstGeom>
        </p:spPr>
      </p:pic>
      <p:sp>
        <p:nvSpPr>
          <p:cNvPr id="4" name="Slide Number Placeholder 3">
            <a:extLst>
              <a:ext uri="{FF2B5EF4-FFF2-40B4-BE49-F238E27FC236}">
                <a16:creationId xmlns:a16="http://schemas.microsoft.com/office/drawing/2014/main" id="{36DACA43-8ECE-6C25-2309-16285DF77C19}"/>
              </a:ext>
            </a:extLst>
          </p:cNvPr>
          <p:cNvSpPr>
            <a:spLocks noGrp="1"/>
          </p:cNvSpPr>
          <p:nvPr>
            <p:ph type="sldNum" sz="quarter" idx="12"/>
          </p:nvPr>
        </p:nvSpPr>
        <p:spPr/>
        <p:txBody>
          <a:bodyPr/>
          <a:lstStyle/>
          <a:p>
            <a:fld id="{68A8D22E-6BC5-9E47-900C-2BB94685D9F5}" type="slidenum">
              <a:rPr lang="en-US" dirty="0" smtClean="0"/>
              <a:t>13</a:t>
            </a:fld>
            <a:endParaRPr lang="en-US"/>
          </a:p>
        </p:txBody>
      </p:sp>
    </p:spTree>
    <p:extLst>
      <p:ext uri="{BB962C8B-B14F-4D97-AF65-F5344CB8AC3E}">
        <p14:creationId xmlns:p14="http://schemas.microsoft.com/office/powerpoint/2010/main" val="3568924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BDBD4-67A2-BDD5-F6BA-DD90AAB2DBBF}"/>
              </a:ext>
            </a:extLst>
          </p:cNvPr>
          <p:cNvSpPr>
            <a:spLocks noGrp="1"/>
          </p:cNvSpPr>
          <p:nvPr>
            <p:ph type="title"/>
          </p:nvPr>
        </p:nvSpPr>
        <p:spPr/>
        <p:txBody>
          <a:bodyPr>
            <a:normAutofit fontScale="90000"/>
          </a:bodyPr>
          <a:lstStyle/>
          <a:p>
            <a:r>
              <a:rPr lang="en-US" b="1">
                <a:latin typeface="Segoe UI"/>
                <a:cs typeface="Arial"/>
              </a:rPr>
              <a:t>Information for Special Education Leaders</a:t>
            </a:r>
            <a:endParaRPr lang="en-US" b="1">
              <a:latin typeface="Segoe UI"/>
              <a:ea typeface="Calibri"/>
              <a:cs typeface="Arial"/>
            </a:endParaRPr>
          </a:p>
        </p:txBody>
      </p:sp>
      <p:sp>
        <p:nvSpPr>
          <p:cNvPr id="2" name="Content Placeholder 1">
            <a:extLst>
              <a:ext uri="{FF2B5EF4-FFF2-40B4-BE49-F238E27FC236}">
                <a16:creationId xmlns:a16="http://schemas.microsoft.com/office/drawing/2014/main" id="{382BC0E7-9A10-B60B-4ACD-74FB40BAF82D}"/>
              </a:ext>
            </a:extLst>
          </p:cNvPr>
          <p:cNvSpPr>
            <a:spLocks noGrp="1"/>
          </p:cNvSpPr>
          <p:nvPr>
            <p:ph idx="1"/>
          </p:nvPr>
        </p:nvSpPr>
        <p:spPr/>
        <p:txBody>
          <a:bodyPr vert="horz" lIns="91440" tIns="45720" rIns="91440" bIns="45720" rtlCol="0" anchor="t">
            <a:normAutofit lnSpcReduction="10000"/>
          </a:bodyPr>
          <a:lstStyle/>
          <a:p>
            <a:pPr>
              <a:buFont typeface="Wingdings" panose="05000000000000000000" pitchFamily="2" charset="2"/>
              <a:buChar char="q"/>
            </a:pPr>
            <a:r>
              <a:rPr lang="en-US">
                <a:latin typeface="Segoe UI"/>
                <a:ea typeface="+mn-lt"/>
                <a:cs typeface="Arial"/>
              </a:rPr>
              <a:t> Regular Updates and Information</a:t>
            </a:r>
          </a:p>
          <a:p>
            <a:pPr lvl="1"/>
            <a:r>
              <a:rPr lang="en-US" sz="2800">
                <a:latin typeface="Segoe UI"/>
                <a:ea typeface="+mn-lt"/>
                <a:cs typeface="Arial"/>
                <a:hlinkClick r:id="rId3"/>
              </a:rPr>
              <a:t>Special Education Bulletin</a:t>
            </a:r>
            <a:endParaRPr lang="en-US" sz="2800">
              <a:latin typeface="Segoe UI"/>
              <a:ea typeface="+mn-lt"/>
              <a:cs typeface="Arial"/>
            </a:endParaRPr>
          </a:p>
          <a:p>
            <a:pPr lvl="1"/>
            <a:r>
              <a:rPr lang="en-US" sz="2800">
                <a:latin typeface="Segoe UI"/>
                <a:ea typeface="+mn-lt"/>
                <a:cs typeface="Arial"/>
                <a:hlinkClick r:id="rId4"/>
              </a:rPr>
              <a:t>Special Education Website</a:t>
            </a:r>
            <a:endParaRPr lang="en-US" sz="2800">
              <a:latin typeface="Segoe UI"/>
              <a:ea typeface="+mn-lt"/>
              <a:cs typeface="Arial"/>
            </a:endParaRPr>
          </a:p>
          <a:p>
            <a:pPr>
              <a:buFont typeface="Wingdings" panose="05000000000000000000" pitchFamily="2" charset="2"/>
              <a:buChar char="q"/>
            </a:pPr>
            <a:r>
              <a:rPr lang="en-US">
                <a:latin typeface="Segoe UI"/>
                <a:ea typeface="+mn-lt"/>
                <a:cs typeface="Arial"/>
              </a:rPr>
              <a:t> Update Information in the </a:t>
            </a:r>
            <a:r>
              <a:rPr lang="en-US">
                <a:latin typeface="Segoe UI"/>
                <a:ea typeface="+mn-lt"/>
                <a:cs typeface="Arial"/>
                <a:hlinkClick r:id="rId5"/>
              </a:rPr>
              <a:t>Directory Administration</a:t>
            </a:r>
            <a:endParaRPr lang="en-US">
              <a:latin typeface="Segoe UI"/>
              <a:ea typeface="+mn-lt"/>
              <a:cs typeface="Arial"/>
            </a:endParaRPr>
          </a:p>
          <a:p>
            <a:pPr lvl="1"/>
            <a:r>
              <a:rPr lang="en-US" sz="2800">
                <a:latin typeface="Segoe UI"/>
                <a:ea typeface="+mn-lt"/>
                <a:cs typeface="Arial"/>
              </a:rPr>
              <a:t>Special Education Leaders Meeting Invites and Memos</a:t>
            </a:r>
          </a:p>
          <a:p>
            <a:pPr>
              <a:buFont typeface="Wingdings" panose="05000000000000000000" pitchFamily="2" charset="2"/>
              <a:buChar char="q"/>
            </a:pPr>
            <a:r>
              <a:rPr lang="en-US">
                <a:latin typeface="Segoe UI"/>
                <a:ea typeface="+mn-lt"/>
                <a:cs typeface="Arial"/>
              </a:rPr>
              <a:t> Email Contacts</a:t>
            </a:r>
          </a:p>
          <a:p>
            <a:pPr lvl="1"/>
            <a:r>
              <a:rPr lang="en-US" sz="2800">
                <a:latin typeface="Segoe UI"/>
                <a:ea typeface="+mn-lt"/>
                <a:cs typeface="Arial"/>
                <a:hlinkClick r:id="rId6"/>
              </a:rPr>
              <a:t>specialeducation@mass.gov</a:t>
            </a:r>
            <a:r>
              <a:rPr lang="en-US" sz="2800">
                <a:latin typeface="Segoe UI"/>
                <a:ea typeface="+mn-lt"/>
                <a:cs typeface="Arial"/>
              </a:rPr>
              <a:t> (General Special Education Inquiries)</a:t>
            </a:r>
          </a:p>
          <a:p>
            <a:pPr lvl="1"/>
            <a:r>
              <a:rPr lang="en-US" sz="2800">
                <a:latin typeface="Segoe UI"/>
                <a:ea typeface="+mn-lt"/>
                <a:cs typeface="Arial"/>
                <a:hlinkClick r:id="rId7"/>
              </a:rPr>
              <a:t>IDEAfiscal@mass.gov</a:t>
            </a:r>
            <a:r>
              <a:rPr lang="en-US" sz="2800">
                <a:latin typeface="Segoe UI"/>
                <a:ea typeface="+mn-lt"/>
                <a:cs typeface="Arial"/>
              </a:rPr>
              <a:t> (IDEA Fiscal Inquiries)</a:t>
            </a:r>
          </a:p>
          <a:p>
            <a:pPr lvl="1"/>
            <a:r>
              <a:rPr lang="en-US" sz="2800">
                <a:latin typeface="Segoe UI"/>
                <a:ea typeface="+mn-lt"/>
                <a:cs typeface="Arial"/>
                <a:hlinkClick r:id="rId8"/>
              </a:rPr>
              <a:t>IDEAdata@mass.gov</a:t>
            </a:r>
            <a:r>
              <a:rPr lang="en-US" sz="2800">
                <a:latin typeface="Segoe UI"/>
                <a:ea typeface="+mn-lt"/>
                <a:cs typeface="Arial"/>
              </a:rPr>
              <a:t> (IDEA Data Inquiries- Special Education or SPP/APR Data)</a:t>
            </a:r>
          </a:p>
          <a:p>
            <a:pPr marL="457200" lvl="1" indent="0">
              <a:buNone/>
            </a:pPr>
            <a:endParaRPr lang="en-US" sz="2800">
              <a:latin typeface="Segoe UI"/>
              <a:ea typeface="+mn-lt"/>
              <a:cs typeface="Arial"/>
            </a:endParaRPr>
          </a:p>
          <a:p>
            <a:pPr lvl="1"/>
            <a:endParaRPr lang="en-US" sz="2800">
              <a:latin typeface="Segoe UI"/>
              <a:ea typeface="+mn-lt"/>
              <a:cs typeface="Arial"/>
            </a:endParaRPr>
          </a:p>
          <a:p>
            <a:pPr>
              <a:buFont typeface="Wingdings" panose="05000000000000000000" pitchFamily="2" charset="2"/>
              <a:buChar char="q"/>
            </a:pPr>
            <a:endParaRPr lang="en-US" sz="2400">
              <a:latin typeface="Segoe UI"/>
              <a:ea typeface="+mn-lt"/>
              <a:cs typeface="Arial"/>
            </a:endParaRPr>
          </a:p>
        </p:txBody>
      </p:sp>
    </p:spTree>
    <p:extLst>
      <p:ext uri="{BB962C8B-B14F-4D97-AF65-F5344CB8AC3E}">
        <p14:creationId xmlns:p14="http://schemas.microsoft.com/office/powerpoint/2010/main" val="387680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AB048-7D52-D02E-D4A9-732A7254BAD4}"/>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2026-2027</a:t>
            </a:r>
            <a:br>
              <a:rPr lang="en-US" sz="5400" kern="1200">
                <a:solidFill>
                  <a:schemeClr val="tx1"/>
                </a:solidFill>
                <a:latin typeface="+mj-lt"/>
                <a:ea typeface="+mj-ea"/>
                <a:cs typeface="+mj-cs"/>
              </a:rPr>
            </a:br>
            <a:r>
              <a:rPr lang="en-US" sz="5400" kern="1200">
                <a:solidFill>
                  <a:schemeClr val="tx1"/>
                </a:solidFill>
                <a:latin typeface="+mj-lt"/>
                <a:ea typeface="+mj-ea"/>
                <a:cs typeface="+mj-cs"/>
              </a:rPr>
              <a:t>Meetings</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descr="Calendar of meetings for the 2026-2027 school year">
            <a:extLst>
              <a:ext uri="{FF2B5EF4-FFF2-40B4-BE49-F238E27FC236}">
                <a16:creationId xmlns:a16="http://schemas.microsoft.com/office/drawing/2014/main" id="{D797C428-9571-6686-B093-93839430EB1D}"/>
              </a:ext>
            </a:extLst>
          </p:cNvPr>
          <p:cNvGraphicFramePr/>
          <p:nvPr>
            <p:extLst>
              <p:ext uri="{D42A27DB-BD31-4B8C-83A1-F6EECF244321}">
                <p14:modId xmlns:p14="http://schemas.microsoft.com/office/powerpoint/2010/main" val="258943272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5FC754F-3DB4-7042-AEB6-A795B25C23F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8A8D22E-6BC5-9E47-900C-2BB94685D9F5}" type="slidenum">
              <a:rPr lang="en-US" sz="1200" smtClean="0">
                <a:solidFill>
                  <a:schemeClr val="tx1">
                    <a:tint val="75000"/>
                  </a:schemeClr>
                </a:solidFill>
                <a:latin typeface="+mn-lt"/>
                <a:cs typeface="+mn-cs"/>
              </a:rPr>
              <a:pPr>
                <a:spcAft>
                  <a:spcPts val="600"/>
                </a:spcAft>
              </a:pPr>
              <a:t>15</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3004670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E64BF-19FA-68A1-618A-809CC1B87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314CC-BA8C-1187-DBDE-9864895B239D}"/>
              </a:ext>
            </a:extLst>
          </p:cNvPr>
          <p:cNvSpPr>
            <a:spLocks noGrp="1"/>
          </p:cNvSpPr>
          <p:nvPr>
            <p:ph type="ctrTitle"/>
          </p:nvPr>
        </p:nvSpPr>
        <p:spPr>
          <a:xfrm>
            <a:off x="342900" y="873824"/>
            <a:ext cx="11693588" cy="2560638"/>
          </a:xfrm>
        </p:spPr>
        <p:txBody>
          <a:bodyPr>
            <a:normAutofit/>
          </a:bodyPr>
          <a:lstStyle/>
          <a:p>
            <a:r>
              <a:rPr lang="en-US" sz="4400"/>
              <a:t>Implementation of Regulatory Amendments for 603 CMR 46.00 &amp;  603 CMR 18.00</a:t>
            </a:r>
            <a:endParaRPr lang="en-US" sz="4400">
              <a:latin typeface="Arial"/>
              <a:cs typeface="Arial"/>
            </a:endParaRPr>
          </a:p>
        </p:txBody>
      </p:sp>
    </p:spTree>
    <p:extLst>
      <p:ext uri="{BB962C8B-B14F-4D97-AF65-F5344CB8AC3E}">
        <p14:creationId xmlns:p14="http://schemas.microsoft.com/office/powerpoint/2010/main" val="100058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AB17-E84A-4A3B-AF31-3602555A82C8}"/>
              </a:ext>
            </a:extLst>
          </p:cNvPr>
          <p:cNvSpPr>
            <a:spLocks noGrp="1"/>
          </p:cNvSpPr>
          <p:nvPr>
            <p:ph type="title"/>
          </p:nvPr>
        </p:nvSpPr>
        <p:spPr>
          <a:xfrm>
            <a:off x="173179" y="167297"/>
            <a:ext cx="11968898" cy="861002"/>
          </a:xfrm>
        </p:spPr>
        <p:txBody>
          <a:bodyPr>
            <a:noAutofit/>
          </a:bodyPr>
          <a:lstStyle/>
          <a:p>
            <a:r>
              <a:rPr lang="en-US">
                <a:latin typeface="Arial"/>
                <a:cs typeface="Arial"/>
              </a:rPr>
              <a:t>Implementation of Regulatory Amendments</a:t>
            </a:r>
          </a:p>
        </p:txBody>
      </p:sp>
      <p:sp>
        <p:nvSpPr>
          <p:cNvPr id="3" name="Content Placeholder 2">
            <a:extLst>
              <a:ext uri="{FF2B5EF4-FFF2-40B4-BE49-F238E27FC236}">
                <a16:creationId xmlns:a16="http://schemas.microsoft.com/office/drawing/2014/main" id="{9A6EE4E8-3BA4-78D6-CE9E-1703C02B5FC6}"/>
              </a:ext>
            </a:extLst>
          </p:cNvPr>
          <p:cNvSpPr>
            <a:spLocks noGrp="1"/>
          </p:cNvSpPr>
          <p:nvPr>
            <p:ph idx="1"/>
          </p:nvPr>
        </p:nvSpPr>
        <p:spPr>
          <a:xfrm>
            <a:off x="173179" y="1591254"/>
            <a:ext cx="11819228" cy="4736160"/>
          </a:xfrm>
        </p:spPr>
        <p:txBody>
          <a:bodyPr vert="horz" lIns="91440" tIns="45720" rIns="91440" bIns="45720" rtlCol="0" anchor="t">
            <a:normAutofit fontScale="85000" lnSpcReduction="20000"/>
          </a:bodyPr>
          <a:lstStyle/>
          <a:p>
            <a:pPr marL="0" indent="0">
              <a:buNone/>
            </a:pPr>
            <a:r>
              <a:rPr lang="en-US" b="1"/>
              <a:t>Why These Changes?</a:t>
            </a:r>
          </a:p>
          <a:p>
            <a:pPr marL="0" indent="0">
              <a:buNone/>
            </a:pPr>
            <a:r>
              <a:rPr lang="en-US"/>
              <a:t>Massachusetts has taken a phased approach to reducing the use of restrictive practices and strengthening behavioral supports for students.</a:t>
            </a:r>
          </a:p>
          <a:p>
            <a:pPr marL="0" indent="0">
              <a:buNone/>
            </a:pPr>
            <a:endParaRPr lang="en-US"/>
          </a:p>
          <a:p>
            <a:pPr marL="0" indent="0">
              <a:buNone/>
            </a:pPr>
            <a:r>
              <a:rPr lang="en-US"/>
              <a:t>Key drivers include:</a:t>
            </a:r>
          </a:p>
          <a:p>
            <a:r>
              <a:rPr lang="en-US"/>
              <a:t>National guidance from the U.S. Department of Education </a:t>
            </a:r>
          </a:p>
          <a:p>
            <a:r>
              <a:rPr lang="en-US"/>
              <a:t>Ongoing enforcement activity by the U.S. Department of Justice</a:t>
            </a:r>
          </a:p>
          <a:p>
            <a:r>
              <a:rPr lang="en-US"/>
              <a:t>Statewide stakeholder engagement</a:t>
            </a:r>
          </a:p>
          <a:p>
            <a:r>
              <a:rPr lang="en-US"/>
              <a:t>Monitoring findings and implementation data</a:t>
            </a:r>
          </a:p>
          <a:p>
            <a:r>
              <a:rPr lang="en-US"/>
              <a:t>Public feedback</a:t>
            </a:r>
          </a:p>
          <a:p>
            <a:pPr marL="0" indent="0">
              <a:buNone/>
            </a:pPr>
            <a:endParaRPr lang="en-US">
              <a:latin typeface="Arial"/>
              <a:cs typeface="Arial"/>
            </a:endParaRPr>
          </a:p>
          <a:p>
            <a:pPr marL="0" indent="0">
              <a:buNone/>
            </a:pPr>
            <a:r>
              <a:rPr lang="en-US" b="1"/>
              <a:t>Key Milestone</a:t>
            </a:r>
            <a:r>
              <a:rPr lang="en-US"/>
              <a:t>: The amended regulations become effective </a:t>
            </a:r>
            <a:r>
              <a:rPr lang="en-US" b="1"/>
              <a:t>August 17, 2026.</a:t>
            </a:r>
          </a:p>
        </p:txBody>
      </p:sp>
      <p:sp>
        <p:nvSpPr>
          <p:cNvPr id="4" name="Slide Number Placeholder 3">
            <a:extLst>
              <a:ext uri="{FF2B5EF4-FFF2-40B4-BE49-F238E27FC236}">
                <a16:creationId xmlns:a16="http://schemas.microsoft.com/office/drawing/2014/main" id="{3D046820-83DC-BA77-B1E0-8AEF868D60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8D22E-6BC5-9E47-900C-2BB94685D9F5}" type="slidenum">
              <a:rPr kumimoji="0" 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898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40803E-D448-C4D2-7BD1-6919018DFD96}"/>
              </a:ext>
            </a:extLst>
          </p:cNvPr>
          <p:cNvSpPr>
            <a:spLocks noGrp="1"/>
          </p:cNvSpPr>
          <p:nvPr>
            <p:ph type="title" idx="4294967295"/>
          </p:nvPr>
        </p:nvSpPr>
        <p:spPr>
          <a:xfrm>
            <a:off x="9632950" y="6492875"/>
            <a:ext cx="2324100" cy="246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8D22E-6BC5-9E47-900C-2BB94685D9F5}" type="slidenum">
              <a:rPr kumimoji="0" lang="en-US" sz="1400" b="1" i="0" u="none" strike="noStrike" kern="1200" cap="none" spc="0" normalizeH="0" baseline="0" noProof="0" smtClean="0">
                <a:ln>
                  <a:noFill/>
                </a:ln>
                <a:solidFill>
                  <a:srgbClr val="1E478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endParaRPr>
          </a:p>
        </p:txBody>
      </p:sp>
      <p:pic>
        <p:nvPicPr>
          <p:cNvPr id="9" name="Picture 8" descr="Table showing the progression of the regulatory changes for emergency seclusion, effective August 2026">
            <a:extLst>
              <a:ext uri="{FF2B5EF4-FFF2-40B4-BE49-F238E27FC236}">
                <a16:creationId xmlns:a16="http://schemas.microsoft.com/office/drawing/2014/main" id="{FEEF1349-90DC-4FD5-CA7C-3E91E1112E16}"/>
              </a:ext>
            </a:extLst>
          </p:cNvPr>
          <p:cNvPicPr>
            <a:picLocks noChangeAspect="1"/>
          </p:cNvPicPr>
          <p:nvPr/>
        </p:nvPicPr>
        <p:blipFill>
          <a:blip r:embed="rId2"/>
          <a:stretch>
            <a:fillRect/>
          </a:stretch>
        </p:blipFill>
        <p:spPr>
          <a:xfrm>
            <a:off x="-3491" y="-4495"/>
            <a:ext cx="12195959" cy="6301336"/>
          </a:xfrm>
          <a:prstGeom prst="rect">
            <a:avLst/>
          </a:prstGeom>
        </p:spPr>
      </p:pic>
    </p:spTree>
    <p:extLst>
      <p:ext uri="{BB962C8B-B14F-4D97-AF65-F5344CB8AC3E}">
        <p14:creationId xmlns:p14="http://schemas.microsoft.com/office/powerpoint/2010/main" val="2686880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C31569-0DC3-DBFF-7010-B6E1251D1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EA89D-1790-086C-1792-FA2F8C517D9A}"/>
              </a:ext>
            </a:extLst>
          </p:cNvPr>
          <p:cNvSpPr>
            <a:spLocks noGrp="1"/>
          </p:cNvSpPr>
          <p:nvPr>
            <p:ph type="title"/>
          </p:nvPr>
        </p:nvSpPr>
        <p:spPr/>
        <p:txBody>
          <a:bodyPr anchor="b">
            <a:normAutofit/>
          </a:bodyPr>
          <a:lstStyle/>
          <a:p>
            <a:r>
              <a:rPr lang="en-US">
                <a:latin typeface="Arial"/>
                <a:cs typeface="Arial"/>
              </a:rPr>
              <a:t>What Changed?</a:t>
            </a:r>
          </a:p>
        </p:txBody>
      </p:sp>
      <p:sp>
        <p:nvSpPr>
          <p:cNvPr id="3" name="Content Placeholder 2">
            <a:extLst>
              <a:ext uri="{FF2B5EF4-FFF2-40B4-BE49-F238E27FC236}">
                <a16:creationId xmlns:a16="http://schemas.microsoft.com/office/drawing/2014/main" id="{A6EC5EDC-5279-5854-F3C6-A66CB4C461DD}"/>
              </a:ext>
            </a:extLst>
          </p:cNvPr>
          <p:cNvSpPr>
            <a:spLocks noGrp="1"/>
          </p:cNvSpPr>
          <p:nvPr>
            <p:ph idx="1"/>
          </p:nvPr>
        </p:nvSpPr>
        <p:spPr/>
        <p:txBody>
          <a:bodyPr anchor="t">
            <a:normAutofit/>
          </a:bodyPr>
          <a:lstStyle/>
          <a:p>
            <a:pPr marL="0" indent="0">
              <a:buNone/>
            </a:pPr>
            <a:endParaRPr lang="en-US" sz="1600"/>
          </a:p>
          <a:p>
            <a:r>
              <a:rPr lang="en-US" sz="3200"/>
              <a:t>Updated definition of seclusion </a:t>
            </a:r>
          </a:p>
          <a:p>
            <a:r>
              <a:rPr lang="en-US" sz="3200"/>
              <a:t>Updated definition of time-out </a:t>
            </a:r>
          </a:p>
          <a:p>
            <a:r>
              <a:rPr lang="en-US" sz="3200"/>
              <a:t>Added requirements for any room or area used for seclusion</a:t>
            </a:r>
          </a:p>
          <a:p>
            <a:r>
              <a:rPr lang="en-US" sz="3200"/>
              <a:t>Added emergency circumstances under which emergency seclusion may be used </a:t>
            </a:r>
          </a:p>
          <a:p>
            <a:r>
              <a:rPr lang="en-US" sz="3200"/>
              <a:t>Added safeguards for emergency seclusion</a:t>
            </a:r>
          </a:p>
          <a:p>
            <a:endParaRPr lang="en-US" sz="3200"/>
          </a:p>
          <a:p>
            <a:endParaRPr lang="en-US" sz="3200"/>
          </a:p>
          <a:p>
            <a:endParaRPr lang="en-US" sz="1600"/>
          </a:p>
        </p:txBody>
      </p:sp>
    </p:spTree>
    <p:extLst>
      <p:ext uri="{BB962C8B-B14F-4D97-AF65-F5344CB8AC3E}">
        <p14:creationId xmlns:p14="http://schemas.microsoft.com/office/powerpoint/2010/main" val="144416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p:txBody>
          <a:bodyPr/>
          <a:lstStyle/>
          <a:p>
            <a:r>
              <a:rPr lang="en-US">
                <a:latin typeface="Arial"/>
                <a:cs typeface="Arial"/>
              </a:rPr>
              <a:t>Agenda</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Key Special Education Topics and Policy Updates </a:t>
            </a:r>
            <a:endParaRPr lang="en-US"/>
          </a:p>
          <a:p>
            <a:pPr lvl="1"/>
            <a:r>
              <a:rPr lang="en-US" sz="2800">
                <a:latin typeface="Arial"/>
                <a:cs typeface="Arial"/>
              </a:rPr>
              <a:t>2025-2026 Determinations of Need for Special Education Technical Assistance or Intervention</a:t>
            </a:r>
          </a:p>
          <a:p>
            <a:pPr lvl="1"/>
            <a:r>
              <a:rPr lang="en-US" sz="2800">
                <a:latin typeface="Arial"/>
                <a:cs typeface="Arial"/>
              </a:rPr>
              <a:t>Mileage Reimbursement for Parents under 603 CMR 28.07(6)</a:t>
            </a:r>
          </a:p>
          <a:p>
            <a:pPr lvl="1"/>
            <a:r>
              <a:rPr lang="en-US" sz="2800">
                <a:latin typeface="Arial"/>
                <a:cs typeface="Arial"/>
              </a:rPr>
              <a:t>IDEA Fiscal Updates</a:t>
            </a:r>
          </a:p>
          <a:p>
            <a:pPr marL="0" indent="0">
              <a:buNone/>
            </a:pPr>
            <a:r>
              <a:rPr lang="en-US">
                <a:latin typeface="Arial"/>
                <a:cs typeface="Arial"/>
              </a:rPr>
              <a:t>Implementation of Updated Regulations Regarding Seclusion and Time Out Practices</a:t>
            </a:r>
          </a:p>
          <a:p>
            <a:pPr lvl="1"/>
            <a:r>
              <a:rPr lang="en-US" sz="2800">
                <a:latin typeface="Arial"/>
                <a:cs typeface="Arial"/>
              </a:rPr>
              <a:t>Overview of 3 Training Modules and Implementation Guide- Dr. Ross Greene</a:t>
            </a:r>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p:txBody>
          <a:bodyPr/>
          <a:lstStyle/>
          <a:p>
            <a:fld id="{68A8D22E-6BC5-9E47-900C-2BB94685D9F5}" type="slidenum">
              <a:rPr lang="en-US" smtClean="0"/>
              <a:t>2</a:t>
            </a:fld>
            <a:endParaRPr lang="en-US"/>
          </a:p>
        </p:txBody>
      </p:sp>
    </p:spTree>
    <p:extLst>
      <p:ext uri="{BB962C8B-B14F-4D97-AF65-F5344CB8AC3E}">
        <p14:creationId xmlns:p14="http://schemas.microsoft.com/office/powerpoint/2010/main" val="219832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90869-ED6C-660D-499C-46FB2D3BE6A7}"/>
              </a:ext>
            </a:extLst>
          </p:cNvPr>
          <p:cNvSpPr>
            <a:spLocks noGrp="1"/>
          </p:cNvSpPr>
          <p:nvPr>
            <p:ph type="title"/>
          </p:nvPr>
        </p:nvSpPr>
        <p:spPr/>
        <p:txBody>
          <a:bodyPr/>
          <a:lstStyle/>
          <a:p>
            <a:r>
              <a:rPr lang="en-US"/>
              <a:t>Resources Available Now</a:t>
            </a:r>
          </a:p>
        </p:txBody>
      </p:sp>
      <p:sp>
        <p:nvSpPr>
          <p:cNvPr id="3" name="Content Placeholder 2">
            <a:extLst>
              <a:ext uri="{FF2B5EF4-FFF2-40B4-BE49-F238E27FC236}">
                <a16:creationId xmlns:a16="http://schemas.microsoft.com/office/drawing/2014/main" id="{D499C271-9E69-EB60-67E6-8A67A684CC16}"/>
              </a:ext>
            </a:extLst>
          </p:cNvPr>
          <p:cNvSpPr>
            <a:spLocks noGrp="1"/>
          </p:cNvSpPr>
          <p:nvPr>
            <p:ph idx="1"/>
          </p:nvPr>
        </p:nvSpPr>
        <p:spPr/>
        <p:txBody>
          <a:bodyPr vert="horz" lIns="91440" tIns="45720" rIns="91440" bIns="45720" rtlCol="0" anchor="t">
            <a:normAutofit/>
          </a:bodyPr>
          <a:lstStyle/>
          <a:p>
            <a:r>
              <a:rPr lang="en-US">
                <a:latin typeface="Arial"/>
                <a:cs typeface="Arial"/>
                <a:hlinkClick r:id="rId2">
                  <a:extLst>
                    <a:ext uri="{A12FA001-AC4F-418D-AE19-62706E023703}">
                      <ahyp:hlinkClr xmlns:ahyp="http://schemas.microsoft.com/office/drawing/2018/hyperlinkcolor" val="tx"/>
                    </a:ext>
                  </a:extLst>
                </a:hlinkClick>
              </a:rPr>
              <a:t>Guidance document </a:t>
            </a:r>
            <a:r>
              <a:rPr lang="en-US">
                <a:latin typeface="Arial"/>
                <a:cs typeface="Arial"/>
              </a:rPr>
              <a:t>&amp; </a:t>
            </a:r>
            <a:r>
              <a:rPr lang="en-US">
                <a:latin typeface="Arial"/>
                <a:cs typeface="Arial"/>
                <a:hlinkClick r:id="rId2"/>
              </a:rPr>
              <a:t>Policy Memo</a:t>
            </a:r>
            <a:r>
              <a:rPr lang="en-US">
                <a:latin typeface="Arial"/>
                <a:cs typeface="Arial"/>
              </a:rPr>
              <a:t> (posted February 2026)</a:t>
            </a:r>
          </a:p>
          <a:p>
            <a:pPr marL="0" indent="0">
              <a:buNone/>
            </a:pPr>
            <a:endParaRPr lang="en-US"/>
          </a:p>
          <a:p>
            <a:pPr marL="0" indent="0">
              <a:buNone/>
            </a:pPr>
            <a:r>
              <a:rPr lang="en-US"/>
              <a:t>Updated Regulations</a:t>
            </a:r>
          </a:p>
          <a:p>
            <a:r>
              <a:rPr lang="en-US" b="1">
                <a:latin typeface="Arial"/>
                <a:cs typeface="Arial"/>
                <a:hlinkClick r:id="rId3">
                  <a:extLst>
                    <a:ext uri="{A12FA001-AC4F-418D-AE19-62706E023703}">
                      <ahyp:hlinkClr xmlns:ahyp="http://schemas.microsoft.com/office/drawing/2018/hyperlinkcolor" val="tx"/>
                    </a:ext>
                  </a:extLst>
                </a:hlinkClick>
              </a:rPr>
              <a:t>603 CMR 46.00 Amended Regulations</a:t>
            </a:r>
            <a:endParaRPr lang="en-US" b="1">
              <a:latin typeface="Arial"/>
              <a:cs typeface="Arial"/>
            </a:endParaRPr>
          </a:p>
          <a:p>
            <a:r>
              <a:rPr lang="en-US" b="1">
                <a:latin typeface="Arial"/>
                <a:cs typeface="Arial"/>
                <a:hlinkClick r:id="rId4">
                  <a:extLst>
                    <a:ext uri="{A12FA001-AC4F-418D-AE19-62706E023703}">
                      <ahyp:hlinkClr xmlns:ahyp="http://schemas.microsoft.com/office/drawing/2018/hyperlinkcolor" val="tx"/>
                    </a:ext>
                  </a:extLst>
                </a:hlinkClick>
              </a:rPr>
              <a:t>603 CMR 18.00 Amended Regulations</a:t>
            </a:r>
            <a:endParaRPr lang="en-US" b="1">
              <a:latin typeface="Arial"/>
              <a:cs typeface="Arial"/>
            </a:endParaRPr>
          </a:p>
          <a:p>
            <a:pPr marL="0" indent="0">
              <a:buNone/>
            </a:pPr>
            <a:endParaRPr lang="en-US"/>
          </a:p>
        </p:txBody>
      </p:sp>
      <p:sp>
        <p:nvSpPr>
          <p:cNvPr id="4" name="Slide Number Placeholder 3">
            <a:extLst>
              <a:ext uri="{FF2B5EF4-FFF2-40B4-BE49-F238E27FC236}">
                <a16:creationId xmlns:a16="http://schemas.microsoft.com/office/drawing/2014/main" id="{7BFF258E-9279-2A58-EDCC-242BF9E941C1}"/>
              </a:ext>
            </a:extLst>
          </p:cNvPr>
          <p:cNvSpPr>
            <a:spLocks noGrp="1"/>
          </p:cNvSpPr>
          <p:nvPr>
            <p:ph type="sldNum" sz="quarter" idx="12"/>
          </p:nvPr>
        </p:nvSpPr>
        <p:spPr/>
        <p:txBody>
          <a:bodyPr/>
          <a:lstStyle/>
          <a:p>
            <a:fld id="{68A8D22E-6BC5-9E47-900C-2BB94685D9F5}" type="slidenum">
              <a:rPr lang="en-US" smtClean="0"/>
              <a:pPr/>
              <a:t>20</a:t>
            </a:fld>
            <a:endParaRPr lang="en-US"/>
          </a:p>
        </p:txBody>
      </p:sp>
    </p:spTree>
    <p:extLst>
      <p:ext uri="{BB962C8B-B14F-4D97-AF65-F5344CB8AC3E}">
        <p14:creationId xmlns:p14="http://schemas.microsoft.com/office/powerpoint/2010/main" val="3600294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056C-0384-9C01-10AD-93DBA63DAB51}"/>
              </a:ext>
            </a:extLst>
          </p:cNvPr>
          <p:cNvSpPr>
            <a:spLocks noGrp="1"/>
          </p:cNvSpPr>
          <p:nvPr>
            <p:ph type="title"/>
          </p:nvPr>
        </p:nvSpPr>
        <p:spPr/>
        <p:txBody>
          <a:bodyPr/>
          <a:lstStyle/>
          <a:p>
            <a:r>
              <a:rPr lang="en-US"/>
              <a:t>Resources to be Available in July</a:t>
            </a:r>
          </a:p>
        </p:txBody>
      </p:sp>
      <p:sp>
        <p:nvSpPr>
          <p:cNvPr id="3" name="Content Placeholder 2">
            <a:extLst>
              <a:ext uri="{FF2B5EF4-FFF2-40B4-BE49-F238E27FC236}">
                <a16:creationId xmlns:a16="http://schemas.microsoft.com/office/drawing/2014/main" id="{D39399C7-7D69-FBBF-7BBD-8308470AE7C3}"/>
              </a:ext>
            </a:extLst>
          </p:cNvPr>
          <p:cNvSpPr>
            <a:spLocks noGrp="1"/>
          </p:cNvSpPr>
          <p:nvPr>
            <p:ph idx="1"/>
          </p:nvPr>
        </p:nvSpPr>
        <p:spPr/>
        <p:txBody>
          <a:bodyPr vert="horz" lIns="91440" tIns="45720" rIns="91440" bIns="45720" rtlCol="0" anchor="t">
            <a:normAutofit/>
          </a:bodyPr>
          <a:lstStyle/>
          <a:p>
            <a:pPr marL="571500" indent="-571500"/>
            <a:r>
              <a:rPr lang="en-US" sz="4000">
                <a:latin typeface="Arial"/>
                <a:cs typeface="Arial"/>
              </a:rPr>
              <a:t>Frequently Asked Questions Document (FAQ) </a:t>
            </a:r>
            <a:endParaRPr lang="en-US" sz="4000" b="1">
              <a:latin typeface="Arial"/>
              <a:cs typeface="Arial"/>
            </a:endParaRPr>
          </a:p>
          <a:p>
            <a:pPr marL="571500" indent="-571500"/>
            <a:r>
              <a:rPr lang="en-US" sz="4000">
                <a:latin typeface="Arial"/>
                <a:cs typeface="Arial"/>
              </a:rPr>
              <a:t>Reporting Requirement Training</a:t>
            </a:r>
          </a:p>
          <a:p>
            <a:pPr marL="571500" indent="-571500"/>
            <a:r>
              <a:rPr lang="en-US" sz="4000">
                <a:latin typeface="Arial"/>
                <a:cs typeface="Arial"/>
              </a:rPr>
              <a:t>Updated Seclusion Reporting Memo and Tool</a:t>
            </a:r>
            <a:endParaRPr lang="en-US" sz="4000"/>
          </a:p>
          <a:p>
            <a:pPr marL="571500" indent="-571500"/>
            <a:r>
              <a:rPr lang="en-US" sz="4000">
                <a:latin typeface="Arial"/>
                <a:cs typeface="Arial"/>
              </a:rPr>
              <a:t>Updated Monitoring Criteria for LEAs</a:t>
            </a:r>
          </a:p>
          <a:p>
            <a:pPr marL="571500" indent="-571500"/>
            <a:r>
              <a:rPr lang="en-US" sz="4000">
                <a:latin typeface="Arial"/>
                <a:cs typeface="Arial"/>
              </a:rPr>
              <a:t>Three Asynchronous Professional Development Modules and Implementation Guide</a:t>
            </a:r>
            <a:endParaRPr lang="en-US" sz="4000"/>
          </a:p>
          <a:p>
            <a:pPr lvl="1"/>
            <a:endParaRPr lang="en-US" sz="3200">
              <a:latin typeface="Arial"/>
              <a:cs typeface="Arial"/>
            </a:endParaRPr>
          </a:p>
          <a:p>
            <a:pPr lvl="1"/>
            <a:endParaRPr lang="en-US"/>
          </a:p>
          <a:p>
            <a:endParaRPr lang="en-US" b="1"/>
          </a:p>
        </p:txBody>
      </p:sp>
      <p:sp>
        <p:nvSpPr>
          <p:cNvPr id="4" name="Slide Number Placeholder 3">
            <a:extLst>
              <a:ext uri="{FF2B5EF4-FFF2-40B4-BE49-F238E27FC236}">
                <a16:creationId xmlns:a16="http://schemas.microsoft.com/office/drawing/2014/main" id="{892BCBF2-CEC5-92F9-4323-14E065443ABF}"/>
              </a:ext>
            </a:extLst>
          </p:cNvPr>
          <p:cNvSpPr>
            <a:spLocks noGrp="1"/>
          </p:cNvSpPr>
          <p:nvPr>
            <p:ph type="sldNum" sz="quarter" idx="12"/>
          </p:nvPr>
        </p:nvSpPr>
        <p:spPr/>
        <p:txBody>
          <a:bodyPr/>
          <a:lstStyle/>
          <a:p>
            <a:fld id="{68A8D22E-6BC5-9E47-900C-2BB94685D9F5}" type="slidenum">
              <a:rPr lang="en-US" smtClean="0"/>
              <a:pPr/>
              <a:t>21</a:t>
            </a:fld>
            <a:endParaRPr lang="en-US"/>
          </a:p>
        </p:txBody>
      </p:sp>
    </p:spTree>
    <p:extLst>
      <p:ext uri="{BB962C8B-B14F-4D97-AF65-F5344CB8AC3E}">
        <p14:creationId xmlns:p14="http://schemas.microsoft.com/office/powerpoint/2010/main" val="283977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1860-4253-8383-0748-99E3B2894BDA}"/>
              </a:ext>
            </a:extLst>
          </p:cNvPr>
          <p:cNvSpPr>
            <a:spLocks noGrp="1"/>
          </p:cNvSpPr>
          <p:nvPr>
            <p:ph type="title"/>
          </p:nvPr>
        </p:nvSpPr>
        <p:spPr/>
        <p:txBody>
          <a:bodyPr>
            <a:normAutofit/>
          </a:bodyPr>
          <a:lstStyle/>
          <a:p>
            <a:r>
              <a:rPr lang="en-US">
                <a:solidFill>
                  <a:schemeClr val="bg1"/>
                </a:solidFill>
                <a:latin typeface="Arial"/>
                <a:cs typeface="Arial"/>
              </a:rPr>
              <a:t>Preparation for Implementation</a:t>
            </a:r>
          </a:p>
        </p:txBody>
      </p:sp>
      <p:sp>
        <p:nvSpPr>
          <p:cNvPr id="3" name="Content Placeholder 2">
            <a:extLst>
              <a:ext uri="{FF2B5EF4-FFF2-40B4-BE49-F238E27FC236}">
                <a16:creationId xmlns:a16="http://schemas.microsoft.com/office/drawing/2014/main" id="{00D2B5CB-2CCB-A123-C2BE-C9E8108FD9C6}"/>
              </a:ext>
            </a:extLst>
          </p:cNvPr>
          <p:cNvSpPr>
            <a:spLocks noGrp="1"/>
          </p:cNvSpPr>
          <p:nvPr>
            <p:ph idx="1"/>
          </p:nvPr>
        </p:nvSpPr>
        <p:spPr/>
        <p:txBody>
          <a:bodyPr vert="horz" lIns="91440" tIns="45720" rIns="91440" bIns="45720" rtlCol="0" anchor="t">
            <a:normAutofit/>
          </a:bodyPr>
          <a:lstStyle/>
          <a:p>
            <a:pPr marL="571500" indent="-571500"/>
            <a:r>
              <a:rPr lang="en-US">
                <a:solidFill>
                  <a:schemeClr val="tx2">
                    <a:lumMod val="90000"/>
                    <a:lumOff val="10000"/>
                  </a:schemeClr>
                </a:solidFill>
                <a:latin typeface="Arial"/>
                <a:cs typeface="Arial"/>
              </a:rPr>
              <a:t>Review and revise policies and procedures</a:t>
            </a:r>
            <a:endParaRPr lang="en-US">
              <a:solidFill>
                <a:schemeClr val="tx2">
                  <a:lumMod val="90000"/>
                  <a:lumOff val="10000"/>
                </a:schemeClr>
              </a:solidFill>
            </a:endParaRPr>
          </a:p>
          <a:p>
            <a:pPr marL="571500" indent="-571500"/>
            <a:r>
              <a:rPr lang="en-US">
                <a:solidFill>
                  <a:schemeClr val="tx2">
                    <a:lumMod val="90000"/>
                    <a:lumOff val="10000"/>
                  </a:schemeClr>
                </a:solidFill>
                <a:latin typeface="Arial"/>
                <a:cs typeface="Arial"/>
              </a:rPr>
              <a:t>Assess your spaces</a:t>
            </a:r>
            <a:endParaRPr lang="en-US">
              <a:solidFill>
                <a:schemeClr val="tx2">
                  <a:lumMod val="90000"/>
                  <a:lumOff val="10000"/>
                </a:schemeClr>
              </a:solidFill>
            </a:endParaRPr>
          </a:p>
          <a:p>
            <a:pPr marL="571500" indent="-571500"/>
            <a:r>
              <a:rPr lang="en-US">
                <a:solidFill>
                  <a:schemeClr val="tx2">
                    <a:lumMod val="90000"/>
                    <a:lumOff val="10000"/>
                  </a:schemeClr>
                </a:solidFill>
                <a:latin typeface="Arial"/>
                <a:cs typeface="Arial"/>
              </a:rPr>
              <a:t>Review your data to look at frequency patterns</a:t>
            </a:r>
            <a:endParaRPr lang="en-US">
              <a:solidFill>
                <a:schemeClr val="tx2">
                  <a:lumMod val="90000"/>
                  <a:lumOff val="10000"/>
                </a:schemeClr>
              </a:solidFill>
            </a:endParaRPr>
          </a:p>
          <a:p>
            <a:pPr marL="571500" indent="-571500"/>
            <a:r>
              <a:rPr lang="en-US">
                <a:solidFill>
                  <a:schemeClr val="tx2">
                    <a:lumMod val="90000"/>
                    <a:lumOff val="10000"/>
                  </a:schemeClr>
                </a:solidFill>
                <a:latin typeface="Arial"/>
                <a:cs typeface="Arial"/>
              </a:rPr>
              <a:t>Determine training and professional development needs</a:t>
            </a:r>
            <a:endParaRPr lang="en-US">
              <a:solidFill>
                <a:schemeClr val="tx2">
                  <a:lumMod val="90000"/>
                  <a:lumOff val="10000"/>
                </a:schemeClr>
              </a:solidFill>
            </a:endParaRPr>
          </a:p>
          <a:p>
            <a:pPr marL="571500" indent="-571500"/>
            <a:r>
              <a:rPr lang="en-US">
                <a:solidFill>
                  <a:schemeClr val="tx2">
                    <a:lumMod val="90000"/>
                    <a:lumOff val="10000"/>
                  </a:schemeClr>
                </a:solidFill>
                <a:latin typeface="Arial"/>
                <a:cs typeface="Arial"/>
              </a:rPr>
              <a:t>Develop parent notification letters, tracking logs or tools, update data forms, procedures, and processes (see templates and guildance document) </a:t>
            </a:r>
            <a:endParaRPr lang="en-US">
              <a:solidFill>
                <a:schemeClr val="tx2">
                  <a:lumMod val="90000"/>
                  <a:lumOff val="10000"/>
                </a:schemeClr>
              </a:solidFill>
            </a:endParaRPr>
          </a:p>
          <a:p>
            <a:endParaRPr lang="en-US" sz="1700" b="1"/>
          </a:p>
        </p:txBody>
      </p:sp>
      <p:sp>
        <p:nvSpPr>
          <p:cNvPr id="4" name="Slide Number Placeholder 3">
            <a:extLst>
              <a:ext uri="{FF2B5EF4-FFF2-40B4-BE49-F238E27FC236}">
                <a16:creationId xmlns:a16="http://schemas.microsoft.com/office/drawing/2014/main" id="{4DF7756D-888F-9135-D9C3-603385CF1971}"/>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2483979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186F-2180-57E5-79C0-EC26DAB6D6EF}"/>
              </a:ext>
            </a:extLst>
          </p:cNvPr>
          <p:cNvSpPr>
            <a:spLocks noGrp="1"/>
          </p:cNvSpPr>
          <p:nvPr>
            <p:ph type="title"/>
          </p:nvPr>
        </p:nvSpPr>
        <p:spPr/>
        <p:txBody>
          <a:bodyPr>
            <a:normAutofit fontScale="90000"/>
          </a:bodyPr>
          <a:lstStyle/>
          <a:p>
            <a:r>
              <a:rPr lang="en-US">
                <a:latin typeface="Arial"/>
                <a:cs typeface="Arial"/>
              </a:rPr>
              <a:t>Definition of Seclusion Under State Regulations</a:t>
            </a:r>
            <a:endParaRPr lang="en-US"/>
          </a:p>
        </p:txBody>
      </p:sp>
      <p:sp>
        <p:nvSpPr>
          <p:cNvPr id="5" name="Content Placeholder 4">
            <a:extLst>
              <a:ext uri="{FF2B5EF4-FFF2-40B4-BE49-F238E27FC236}">
                <a16:creationId xmlns:a16="http://schemas.microsoft.com/office/drawing/2014/main" id="{ABC63AF8-A911-0C03-C545-1B659627CC8E}"/>
              </a:ext>
            </a:extLst>
          </p:cNvPr>
          <p:cNvSpPr>
            <a:spLocks noGrp="1"/>
          </p:cNvSpPr>
          <p:nvPr>
            <p:ph idx="1"/>
          </p:nvPr>
        </p:nvSpPr>
        <p:spPr/>
        <p:txBody>
          <a:bodyPr>
            <a:normAutofit lnSpcReduction="10000"/>
          </a:bodyPr>
          <a:lstStyle/>
          <a:p>
            <a:r>
              <a:rPr lang="en-US" b="1">
                <a:solidFill>
                  <a:srgbClr val="1E4782"/>
                </a:solidFill>
                <a:latin typeface="Arial"/>
                <a:cs typeface="Arial"/>
              </a:rPr>
              <a:t>Seclusion</a:t>
            </a:r>
            <a:r>
              <a:rPr lang="en-US">
                <a:solidFill>
                  <a:srgbClr val="1E4782"/>
                </a:solidFill>
                <a:latin typeface="Arial"/>
                <a:cs typeface="Arial"/>
              </a:rPr>
              <a:t> shall mean the involuntary confinement of a student alone in a room or area with or without adult supervision, from which the student is not permitted to</a:t>
            </a:r>
            <a:r>
              <a:rPr lang="en-US" b="1">
                <a:solidFill>
                  <a:srgbClr val="1E4782"/>
                </a:solidFill>
                <a:latin typeface="Arial"/>
                <a:cs typeface="Arial"/>
              </a:rPr>
              <a:t> </a:t>
            </a:r>
            <a:r>
              <a:rPr lang="en-US">
                <a:solidFill>
                  <a:srgbClr val="1E4782"/>
                </a:solidFill>
                <a:latin typeface="Arial"/>
                <a:cs typeface="Arial"/>
              </a:rPr>
              <a:t>leave. The term does not include: a classroom or school environment where, as a general rule, all students need permission to leave the room or area, such as to use the restroom; a behavior support technique that is part of the district’s, school’s or program’s designated procedures for behavior support which involves the monitored separation of a student in an unlocked setting, from which the student is allowed to leave and it is implemented for the purpose of calming; or placing a student in a separate location within a classroom with others or with an instructor, so long as the student has the same opportunity to receive and engage in instruction.</a:t>
            </a:r>
            <a:endParaRPr lang="en-US"/>
          </a:p>
          <a:p>
            <a:endParaRPr lang="en-US"/>
          </a:p>
        </p:txBody>
      </p:sp>
      <p:sp>
        <p:nvSpPr>
          <p:cNvPr id="4" name="Slide Number Placeholder 3">
            <a:extLst>
              <a:ext uri="{FF2B5EF4-FFF2-40B4-BE49-F238E27FC236}">
                <a16:creationId xmlns:a16="http://schemas.microsoft.com/office/drawing/2014/main" id="{E5F81EAC-BE0C-88A2-4627-0A54F53210E3}"/>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1858852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B2AF98-70BE-976E-2BC5-325B2DD20C2F}"/>
              </a:ext>
            </a:extLst>
          </p:cNvPr>
          <p:cNvSpPr>
            <a:spLocks noGrp="1"/>
          </p:cNvSpPr>
          <p:nvPr>
            <p:ph type="title"/>
          </p:nvPr>
        </p:nvSpPr>
        <p:spPr/>
        <p:txBody>
          <a:bodyPr>
            <a:normAutofit fontScale="90000"/>
          </a:bodyPr>
          <a:lstStyle/>
          <a:p>
            <a:r>
              <a:rPr lang="en-US">
                <a:latin typeface="Arial"/>
                <a:cs typeface="Arial"/>
              </a:rPr>
              <a:t>Definition of Seclusion Under State Regulations (Continued)</a:t>
            </a:r>
            <a:endParaRPr lang="en-US"/>
          </a:p>
        </p:txBody>
      </p:sp>
      <p:sp>
        <p:nvSpPr>
          <p:cNvPr id="7" name="Content Placeholder 6">
            <a:extLst>
              <a:ext uri="{FF2B5EF4-FFF2-40B4-BE49-F238E27FC236}">
                <a16:creationId xmlns:a16="http://schemas.microsoft.com/office/drawing/2014/main" id="{1C5B8161-80D5-0C98-FABA-9613950975A7}"/>
              </a:ext>
            </a:extLst>
          </p:cNvPr>
          <p:cNvSpPr>
            <a:spLocks noGrp="1"/>
          </p:cNvSpPr>
          <p:nvPr>
            <p:ph idx="1"/>
          </p:nvPr>
        </p:nvSpPr>
        <p:spPr/>
        <p:txBody>
          <a:bodyPr/>
          <a:lstStyle/>
          <a:p>
            <a:pPr marL="0" indent="0">
              <a:buNone/>
            </a:pPr>
            <a:r>
              <a:rPr lang="en-US"/>
              <a:t>The key elements of this definition are that a student is: </a:t>
            </a:r>
          </a:p>
          <a:p>
            <a:pPr marL="0" lvl="0" indent="0">
              <a:buNone/>
            </a:pPr>
            <a:r>
              <a:rPr lang="en-US"/>
              <a:t>	1. Alone in a room or area with no adult present, and</a:t>
            </a:r>
          </a:p>
          <a:p>
            <a:pPr marL="0" lvl="0" indent="0">
              <a:buNone/>
            </a:pPr>
            <a:r>
              <a:rPr lang="en-US"/>
              <a:t>	2. Not permitted to leave. </a:t>
            </a:r>
          </a:p>
          <a:p>
            <a:pPr marL="0" indent="0">
              <a:buNone/>
            </a:pPr>
            <a:endParaRPr lang="en-US"/>
          </a:p>
          <a:p>
            <a:r>
              <a:rPr lang="en-US"/>
              <a:t>In accordance with 603 CMR 46.07, </a:t>
            </a:r>
            <a:r>
              <a:rPr lang="en-US" b="1"/>
              <a:t>seclusion is prohibited </a:t>
            </a:r>
            <a:r>
              <a:rPr lang="en-US"/>
              <a:t>except in </a:t>
            </a:r>
            <a:r>
              <a:rPr lang="en-US" b="1"/>
              <a:t>emergency situations </a:t>
            </a:r>
            <a:r>
              <a:rPr lang="en-US"/>
              <a:t>as a</a:t>
            </a:r>
            <a:r>
              <a:rPr lang="en-US" b="1"/>
              <a:t> last resort </a:t>
            </a:r>
            <a:r>
              <a:rPr lang="en-US"/>
              <a:t>on an </a:t>
            </a:r>
            <a:r>
              <a:rPr lang="en-US" b="1"/>
              <a:t>individual student basis </a:t>
            </a:r>
            <a:r>
              <a:rPr lang="en-US"/>
              <a:t>and only when all </a:t>
            </a:r>
            <a:r>
              <a:rPr lang="en-US" b="1"/>
              <a:t>requirements set forth in 603 CMR 46.07(2) have been met</a:t>
            </a:r>
            <a:r>
              <a:rPr lang="en-US"/>
              <a:t>.</a:t>
            </a:r>
          </a:p>
        </p:txBody>
      </p:sp>
      <p:sp>
        <p:nvSpPr>
          <p:cNvPr id="5" name="Slide Number Placeholder 4">
            <a:extLst>
              <a:ext uri="{FF2B5EF4-FFF2-40B4-BE49-F238E27FC236}">
                <a16:creationId xmlns:a16="http://schemas.microsoft.com/office/drawing/2014/main" id="{CF774DE2-F521-20B3-1DAC-A3A3FB7CC49A}"/>
              </a:ext>
            </a:extLst>
          </p:cNvPr>
          <p:cNvSpPr>
            <a:spLocks noGrp="1"/>
          </p:cNvSpPr>
          <p:nvPr>
            <p:ph type="sldNum" sz="quarter" idx="12"/>
          </p:nvPr>
        </p:nvSpPr>
        <p:spPr/>
        <p:txBody>
          <a:bodyPr/>
          <a:lstStyle/>
          <a:p>
            <a:fld id="{68A8D22E-6BC5-9E47-900C-2BB94685D9F5}" type="slidenum">
              <a:rPr lang="en-US" smtClean="0"/>
              <a:pPr/>
              <a:t>24</a:t>
            </a:fld>
            <a:endParaRPr lang="en-US"/>
          </a:p>
        </p:txBody>
      </p:sp>
    </p:spTree>
    <p:extLst>
      <p:ext uri="{BB962C8B-B14F-4D97-AF65-F5344CB8AC3E}">
        <p14:creationId xmlns:p14="http://schemas.microsoft.com/office/powerpoint/2010/main" val="962033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C2408-9461-D9CF-1BD1-9E4E32D14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F0CFB-C471-8E76-8193-B84CAB089879}"/>
              </a:ext>
            </a:extLst>
          </p:cNvPr>
          <p:cNvSpPr>
            <a:spLocks noGrp="1"/>
          </p:cNvSpPr>
          <p:nvPr>
            <p:ph type="title"/>
          </p:nvPr>
        </p:nvSpPr>
        <p:spPr>
          <a:xfrm>
            <a:off x="174897" y="282948"/>
            <a:ext cx="10515600" cy="861002"/>
          </a:xfrm>
        </p:spPr>
        <p:txBody>
          <a:bodyPr>
            <a:noAutofit/>
          </a:bodyPr>
          <a:lstStyle/>
          <a:p>
            <a:r>
              <a:rPr lang="en-US" sz="4000"/>
              <a:t>Emergency Seclusion Incident Reporting to the Department 46.07(3)(g)</a:t>
            </a:r>
            <a:endParaRPr lang="en-US" sz="3200">
              <a:solidFill>
                <a:schemeClr val="bg1"/>
              </a:solidFill>
              <a:latin typeface="Arial"/>
              <a:cs typeface="Arial"/>
            </a:endParaRPr>
          </a:p>
        </p:txBody>
      </p:sp>
      <p:sp>
        <p:nvSpPr>
          <p:cNvPr id="3" name="Content Placeholder 2">
            <a:extLst>
              <a:ext uri="{FF2B5EF4-FFF2-40B4-BE49-F238E27FC236}">
                <a16:creationId xmlns:a16="http://schemas.microsoft.com/office/drawing/2014/main" id="{F8E84753-7555-EED6-28A3-BAB1EE02E3BA}"/>
              </a:ext>
            </a:extLst>
          </p:cNvPr>
          <p:cNvSpPr>
            <a:spLocks noGrp="1"/>
          </p:cNvSpPr>
          <p:nvPr>
            <p:ph idx="1"/>
          </p:nvPr>
        </p:nvSpPr>
        <p:spPr>
          <a:xfrm>
            <a:off x="173179" y="1715945"/>
            <a:ext cx="11890665" cy="4414692"/>
          </a:xfrm>
        </p:spPr>
        <p:txBody>
          <a:bodyPr vert="horz" lIns="91440" tIns="45720" rIns="91440" bIns="45720" rtlCol="0" anchor="t">
            <a:normAutofit/>
          </a:bodyPr>
          <a:lstStyle/>
          <a:p>
            <a:r>
              <a:rPr lang="en-US"/>
              <a:t>Any public education program that uses the emergency intervention described in 603 CMR 46.07(2) must adopt and follow a procedure for:</a:t>
            </a:r>
          </a:p>
          <a:p>
            <a:pPr marL="0" indent="0">
              <a:buNone/>
            </a:pPr>
            <a:r>
              <a:rPr lang="en-US"/>
              <a:t>	(g) reporting such use to the Department in a manner, form, and 	with frequency specified by the Department.</a:t>
            </a:r>
          </a:p>
          <a:p>
            <a:pPr marL="457200" lvl="1" indent="0">
              <a:buNone/>
            </a:pPr>
            <a:endParaRPr lang="en-US">
              <a:latin typeface="Arial"/>
              <a:cs typeface="Arial"/>
            </a:endParaRPr>
          </a:p>
          <a:p>
            <a:pPr lvl="1"/>
            <a:r>
              <a:rPr lang="en-US" sz="2800">
                <a:latin typeface="Arial"/>
                <a:cs typeface="Arial"/>
              </a:rPr>
              <a:t>This reporting will occur through an online reporting tool that aligns with the current Restraint Incident Reporting.</a:t>
            </a:r>
          </a:p>
        </p:txBody>
      </p:sp>
      <p:sp>
        <p:nvSpPr>
          <p:cNvPr id="4" name="Slide Number Placeholder 3">
            <a:extLst>
              <a:ext uri="{FF2B5EF4-FFF2-40B4-BE49-F238E27FC236}">
                <a16:creationId xmlns:a16="http://schemas.microsoft.com/office/drawing/2014/main" id="{D528F031-37E6-F1CD-72E5-1CD95ED3D84A}"/>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10331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2B4B-63E9-7278-06CF-B007AAB43E3E}"/>
              </a:ext>
            </a:extLst>
          </p:cNvPr>
          <p:cNvSpPr>
            <a:spLocks noGrp="1"/>
          </p:cNvSpPr>
          <p:nvPr>
            <p:ph type="title"/>
          </p:nvPr>
        </p:nvSpPr>
        <p:spPr/>
        <p:txBody>
          <a:bodyPr/>
          <a:lstStyle/>
          <a:p>
            <a:r>
              <a:rPr lang="en-US"/>
              <a:t>Reporting Requirements</a:t>
            </a:r>
          </a:p>
        </p:txBody>
      </p:sp>
      <p:pic>
        <p:nvPicPr>
          <p:cNvPr id="6" name="Content Placeholder 5" descr="New Emergency Seclusion Reporting tool">
            <a:extLst>
              <a:ext uri="{FF2B5EF4-FFF2-40B4-BE49-F238E27FC236}">
                <a16:creationId xmlns:a16="http://schemas.microsoft.com/office/drawing/2014/main" id="{B3C522C0-505C-5461-CE72-57CF2B65BD79}"/>
              </a:ext>
            </a:extLst>
          </p:cNvPr>
          <p:cNvPicPr>
            <a:picLocks noGrp="1" noChangeAspect="1"/>
          </p:cNvPicPr>
          <p:nvPr>
            <p:ph idx="1"/>
          </p:nvPr>
        </p:nvPicPr>
        <p:blipFill>
          <a:blip r:embed="rId3"/>
          <a:srcRect r="45673" b="8132"/>
          <a:stretch>
            <a:fillRect/>
          </a:stretch>
        </p:blipFill>
        <p:spPr>
          <a:xfrm>
            <a:off x="350520" y="2383970"/>
            <a:ext cx="5301234" cy="3074997"/>
          </a:xfrm>
          <a:prstGeom prst="rect">
            <a:avLst/>
          </a:prstGeom>
          <a:ln w="6350">
            <a:solidFill>
              <a:schemeClr val="tx1"/>
            </a:solidFill>
          </a:ln>
        </p:spPr>
      </p:pic>
      <p:sp>
        <p:nvSpPr>
          <p:cNvPr id="10" name="TextBox 9">
            <a:extLst>
              <a:ext uri="{FF2B5EF4-FFF2-40B4-BE49-F238E27FC236}">
                <a16:creationId xmlns:a16="http://schemas.microsoft.com/office/drawing/2014/main" id="{2A25E7EE-931B-13B9-FC21-DA583383BC81}"/>
              </a:ext>
            </a:extLst>
          </p:cNvPr>
          <p:cNvSpPr txBox="1"/>
          <p:nvPr/>
        </p:nvSpPr>
        <p:spPr>
          <a:xfrm>
            <a:off x="5823857" y="1447800"/>
            <a:ext cx="6017623" cy="4401205"/>
          </a:xfrm>
          <a:prstGeom prst="rect">
            <a:avLst/>
          </a:prstGeom>
          <a:noFill/>
        </p:spPr>
        <p:txBody>
          <a:bodyPr wrap="square" lIns="91440" tIns="45720" rIns="91440" bIns="45720" rtlCol="0" anchor="t">
            <a:spAutoFit/>
          </a:bodyPr>
          <a:lstStyle/>
          <a:p>
            <a:r>
              <a:rPr lang="en-US" sz="2000">
                <a:latin typeface="Arial"/>
                <a:cs typeface="Arial"/>
              </a:rPr>
              <a:t>Report all emergency seclusions that occur during </a:t>
            </a:r>
            <a:r>
              <a:rPr lang="en-US" sz="2000" b="1">
                <a:latin typeface="Arial"/>
                <a:cs typeface="Arial"/>
              </a:rPr>
              <a:t>school hours </a:t>
            </a:r>
            <a:r>
              <a:rPr lang="en-US" sz="2000">
                <a:latin typeface="Arial"/>
                <a:cs typeface="Arial"/>
              </a:rPr>
              <a:t>to the Department.</a:t>
            </a:r>
          </a:p>
          <a:p>
            <a:r>
              <a:rPr lang="en-US" sz="2000">
                <a:latin typeface="Arial"/>
                <a:cs typeface="Arial"/>
              </a:rPr>
              <a:t> </a:t>
            </a:r>
          </a:p>
          <a:p>
            <a:pPr marL="285750" indent="-285750">
              <a:buFont typeface="Arial" panose="020B0604020202020204" pitchFamily="34" charset="0"/>
              <a:buChar char="•"/>
            </a:pPr>
            <a:r>
              <a:rPr lang="en-US" sz="2000">
                <a:latin typeface="Arial"/>
                <a:cs typeface="Arial"/>
              </a:rPr>
              <a:t>Every program shall collect and annually report data to the Department regarding the use of emergency seclusion by </a:t>
            </a:r>
            <a:r>
              <a:rPr lang="en-US" sz="2000" b="1">
                <a:latin typeface="Arial"/>
                <a:cs typeface="Arial"/>
              </a:rPr>
              <a:t>June 30</a:t>
            </a:r>
            <a:r>
              <a:rPr lang="en-US" sz="2000" b="1" baseline="30000">
                <a:latin typeface="Arial"/>
                <a:cs typeface="Arial"/>
              </a:rPr>
              <a:t>th</a:t>
            </a:r>
            <a:r>
              <a:rPr lang="en-US" sz="2000" b="1">
                <a:latin typeface="Arial"/>
                <a:cs typeface="Arial"/>
              </a:rPr>
              <a:t> </a:t>
            </a:r>
            <a:r>
              <a:rPr lang="en-US" sz="2000">
                <a:latin typeface="Arial"/>
                <a:cs typeface="Arial"/>
              </a:rPr>
              <a:t>each year. </a:t>
            </a:r>
          </a:p>
          <a:p>
            <a:endParaRPr lang="en-US" sz="2000">
              <a:latin typeface="Arial"/>
              <a:cs typeface="Arial"/>
            </a:endParaRPr>
          </a:p>
          <a:p>
            <a:r>
              <a:rPr lang="en-US" sz="2000">
                <a:latin typeface="Arial"/>
                <a:cs typeface="Arial"/>
              </a:rPr>
              <a:t>When an emergency seclusion results in an injury to a student the district shall:</a:t>
            </a:r>
          </a:p>
          <a:p>
            <a:endParaRPr lang="en-US" sz="2000">
              <a:latin typeface="Arial"/>
              <a:cs typeface="Arial"/>
            </a:endParaRPr>
          </a:p>
          <a:p>
            <a:pPr marL="285750" lvl="0" indent="-285750">
              <a:buFont typeface="Arial" panose="020B0604020202020204" pitchFamily="34" charset="0"/>
              <a:buChar char="•"/>
            </a:pPr>
            <a:r>
              <a:rPr lang="en-US" sz="2000">
                <a:latin typeface="Arial"/>
                <a:cs typeface="Arial"/>
              </a:rPr>
              <a:t>Submit the Emergency Seclusion Report to the Department </a:t>
            </a:r>
            <a:r>
              <a:rPr lang="en-US" sz="2000" b="1">
                <a:latin typeface="Arial"/>
                <a:cs typeface="Arial"/>
              </a:rPr>
              <a:t>no later than three (3) school working days following the incident.</a:t>
            </a:r>
          </a:p>
          <a:p>
            <a:pPr lvl="0"/>
            <a:endParaRPr lang="en-US" sz="2000" b="1">
              <a:latin typeface="Arial"/>
              <a:cs typeface="Arial"/>
            </a:endParaRPr>
          </a:p>
        </p:txBody>
      </p:sp>
      <p:sp>
        <p:nvSpPr>
          <p:cNvPr id="4" name="Slide Number Placeholder 3">
            <a:extLst>
              <a:ext uri="{FF2B5EF4-FFF2-40B4-BE49-F238E27FC236}">
                <a16:creationId xmlns:a16="http://schemas.microsoft.com/office/drawing/2014/main" id="{CA654D7C-1121-CC2B-5F40-00B34CD156C0}"/>
              </a:ext>
            </a:extLst>
          </p:cNvPr>
          <p:cNvSpPr>
            <a:spLocks noGrp="1"/>
          </p:cNvSpPr>
          <p:nvPr>
            <p:ph type="sldNum" sz="quarter" idx="12"/>
          </p:nvPr>
        </p:nvSpPr>
        <p:spPr/>
        <p:txBody>
          <a:bodyPr/>
          <a:lstStyle/>
          <a:p>
            <a:fld id="{68A8D22E-6BC5-9E47-900C-2BB94685D9F5}" type="slidenum">
              <a:rPr lang="en-US" smtClean="0"/>
              <a:t>26</a:t>
            </a:fld>
            <a:endParaRPr lang="en-US"/>
          </a:p>
        </p:txBody>
      </p:sp>
    </p:spTree>
    <p:extLst>
      <p:ext uri="{BB962C8B-B14F-4D97-AF65-F5344CB8AC3E}">
        <p14:creationId xmlns:p14="http://schemas.microsoft.com/office/powerpoint/2010/main" val="1419977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8A45-D36E-D77B-2C49-37063814FBD7}"/>
              </a:ext>
            </a:extLst>
          </p:cNvPr>
          <p:cNvSpPr>
            <a:spLocks noGrp="1"/>
          </p:cNvSpPr>
          <p:nvPr>
            <p:ph type="title"/>
          </p:nvPr>
        </p:nvSpPr>
        <p:spPr>
          <a:xfrm>
            <a:off x="5151178" y="168275"/>
            <a:ext cx="5701814" cy="1402470"/>
          </a:xfrm>
        </p:spPr>
        <p:txBody>
          <a:bodyPr vert="horz" lIns="91440" tIns="45720" rIns="91440" bIns="45720" rtlCol="0" anchor="t">
            <a:normAutofit/>
          </a:bodyPr>
          <a:lstStyle/>
          <a:p>
            <a:r>
              <a:rPr lang="en-US" sz="3150">
                <a:solidFill>
                  <a:schemeClr val="tx1"/>
                </a:solidFill>
                <a:latin typeface="+mj-lt"/>
                <a:cs typeface="+mj-cs"/>
              </a:rPr>
              <a:t>Introduction to Dr. Ross Greene</a:t>
            </a:r>
          </a:p>
        </p:txBody>
      </p:sp>
      <p:pic>
        <p:nvPicPr>
          <p:cNvPr id="8" name="Content Placeholder 7" descr="Picture of Ross Greene">
            <a:extLst>
              <a:ext uri="{FF2B5EF4-FFF2-40B4-BE49-F238E27FC236}">
                <a16:creationId xmlns:a16="http://schemas.microsoft.com/office/drawing/2014/main" id="{9996671B-E230-E5FC-A313-35ACA0980228}"/>
              </a:ext>
              <a:ext uri="{C183D7F6-B498-43B3-948B-1728B52AA6E4}">
                <adec:decorative xmlns:adec="http://schemas.microsoft.com/office/drawing/2017/decorative" val="0"/>
              </a:ext>
            </a:extLst>
          </p:cNvPr>
          <p:cNvPicPr>
            <a:picLocks noGrp="1" noChangeAspect="1"/>
          </p:cNvPicPr>
          <p:nvPr>
            <p:ph sz="half" idx="1"/>
          </p:nvPr>
        </p:nvPicPr>
        <p:blipFill>
          <a:blip r:embed="rId3"/>
          <a:srcRect l="183"/>
          <a:stretch>
            <a:fillRect/>
          </a:stretch>
        </p:blipFill>
        <p:spPr>
          <a:xfrm>
            <a:off x="-1" y="10"/>
            <a:ext cx="5151179" cy="6857990"/>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1">
            <a:extLst>
              <a:ext uri="{FF2B5EF4-FFF2-40B4-BE49-F238E27FC236}">
                <a16:creationId xmlns:a16="http://schemas.microsoft.com/office/drawing/2014/main" id="{4A09FCF0-F7DD-730E-4604-0826C04F088F}"/>
              </a:ext>
            </a:extLst>
          </p:cNvPr>
          <p:cNvSpPr>
            <a:spLocks noGrp="1" noChangeArrowheads="1"/>
          </p:cNvSpPr>
          <p:nvPr>
            <p:ph sz="half" idx="2"/>
          </p:nvPr>
        </p:nvSpPr>
        <p:spPr bwMode="auto">
          <a:xfrm>
            <a:off x="5151178" y="1141873"/>
            <a:ext cx="5701814" cy="42282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fontAlgn="base">
              <a:spcBef>
                <a:spcPct val="0"/>
              </a:spcBef>
              <a:spcAft>
                <a:spcPts val="600"/>
              </a:spcAft>
            </a:pPr>
            <a:r>
              <a:rPr lang="en-US" altLang="en-US" sz="2400">
                <a:solidFill>
                  <a:schemeClr val="tx1"/>
                </a:solidFill>
              </a:rPr>
              <a:t>Founder of Lives in the Balance, a nonprofit dedicated to helping children, families, and schools. </a:t>
            </a:r>
          </a:p>
          <a:p>
            <a:pPr marL="0" marR="0" lvl="0" fontAlgn="base">
              <a:spcBef>
                <a:spcPct val="0"/>
              </a:spcBef>
              <a:spcAft>
                <a:spcPts val="600"/>
              </a:spcAft>
              <a:buClrTx/>
              <a:buSzTx/>
              <a:tabLst/>
            </a:pPr>
            <a:r>
              <a:rPr kumimoji="0" lang="en-US" altLang="en-US" sz="2400" i="0" u="none" strike="noStrike" cap="none" normalizeH="0" baseline="0">
                <a:ln>
                  <a:noFill/>
                </a:ln>
                <a:solidFill>
                  <a:schemeClr val="tx1"/>
                </a:solidFill>
                <a:effectLst/>
              </a:rPr>
              <a:t>Clinical psychologist and internationally recognized expert on challenging behavior in children and adolescents </a:t>
            </a:r>
          </a:p>
          <a:p>
            <a:pPr marL="0" marR="0" lvl="0" fontAlgn="base">
              <a:spcBef>
                <a:spcPct val="0"/>
              </a:spcBef>
              <a:spcAft>
                <a:spcPts val="600"/>
              </a:spcAft>
              <a:buClrTx/>
              <a:buSzTx/>
              <a:tabLst/>
            </a:pPr>
            <a:r>
              <a:rPr kumimoji="0" lang="en-US" altLang="en-US" sz="2400" i="0" u="none" strike="noStrike" cap="none" normalizeH="0" baseline="0">
                <a:ln>
                  <a:noFill/>
                </a:ln>
                <a:solidFill>
                  <a:schemeClr val="tx1"/>
                </a:solidFill>
                <a:effectLst/>
              </a:rPr>
              <a:t>Creator of the Collaborative &amp; Proactive Solutions (CPS) model </a:t>
            </a:r>
          </a:p>
          <a:p>
            <a:pPr marL="0" marR="0" lvl="0" fontAlgn="base">
              <a:spcBef>
                <a:spcPct val="0"/>
              </a:spcBef>
              <a:spcAft>
                <a:spcPts val="600"/>
              </a:spcAft>
              <a:buClrTx/>
              <a:buSzTx/>
              <a:tabLst/>
            </a:pPr>
            <a:r>
              <a:rPr kumimoji="0" lang="en-US" altLang="en-US" sz="2400" i="0" u="none" strike="noStrike" cap="none" normalizeH="0" baseline="0">
                <a:ln>
                  <a:noFill/>
                </a:ln>
                <a:solidFill>
                  <a:schemeClr val="tx1"/>
                </a:solidFill>
                <a:effectLst/>
              </a:rPr>
              <a:t>Author of bestselling books, including </a:t>
            </a:r>
            <a:r>
              <a:rPr lang="en-US" sz="2400" i="1">
                <a:solidFill>
                  <a:schemeClr val="tx1"/>
                </a:solidFill>
              </a:rPr>
              <a:t>The Explosive Child</a:t>
            </a:r>
            <a:r>
              <a:rPr lang="en-US" sz="2400">
                <a:solidFill>
                  <a:schemeClr val="tx1"/>
                </a:solidFill>
              </a:rPr>
              <a:t>, </a:t>
            </a:r>
            <a:r>
              <a:rPr lang="en-US" sz="2400" i="1">
                <a:solidFill>
                  <a:schemeClr val="tx1"/>
                </a:solidFill>
              </a:rPr>
              <a:t>Lost at School</a:t>
            </a:r>
            <a:r>
              <a:rPr lang="en-US" sz="2400">
                <a:solidFill>
                  <a:schemeClr val="tx1"/>
                </a:solidFill>
              </a:rPr>
              <a:t>, </a:t>
            </a:r>
            <a:r>
              <a:rPr lang="en-US" sz="2400" i="1">
                <a:solidFill>
                  <a:schemeClr val="tx1"/>
                </a:solidFill>
              </a:rPr>
              <a:t>Lost &amp; Found</a:t>
            </a:r>
            <a:r>
              <a:rPr lang="en-US" sz="2400">
                <a:solidFill>
                  <a:schemeClr val="tx1"/>
                </a:solidFill>
              </a:rPr>
              <a:t>, and </a:t>
            </a:r>
            <a:r>
              <a:rPr lang="en-US" sz="2400" i="1">
                <a:solidFill>
                  <a:schemeClr val="tx1"/>
                </a:solidFill>
              </a:rPr>
              <a:t>Raising Human Beings</a:t>
            </a:r>
          </a:p>
          <a:p>
            <a:pPr marL="0" marR="0" lvl="0" fontAlgn="base">
              <a:spcBef>
                <a:spcPct val="0"/>
              </a:spcBef>
              <a:spcAft>
                <a:spcPts val="600"/>
              </a:spcAft>
              <a:buClrTx/>
              <a:buSzTx/>
              <a:tabLst/>
            </a:pPr>
            <a:r>
              <a:rPr kumimoji="0" lang="en-US" altLang="en-US" sz="2400" i="0" u="none" strike="noStrike" cap="none" normalizeH="0" baseline="0">
                <a:ln>
                  <a:noFill/>
                </a:ln>
                <a:solidFill>
                  <a:schemeClr val="tx1"/>
                </a:solidFill>
                <a:effectLst/>
              </a:rPr>
              <a:t>Former Harvard Medical School faculty member for more than 20 years </a:t>
            </a:r>
          </a:p>
        </p:txBody>
      </p:sp>
      <p:sp>
        <p:nvSpPr>
          <p:cNvPr id="4" name="Slide Number Placeholder 3">
            <a:extLst>
              <a:ext uri="{FF2B5EF4-FFF2-40B4-BE49-F238E27FC236}">
                <a16:creationId xmlns:a16="http://schemas.microsoft.com/office/drawing/2014/main" id="{AC00C385-C305-A9E1-5AE1-5AACE07E1F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8A8D22E-6BC5-9E47-900C-2BB94685D9F5}" type="slidenum">
              <a:rPr lang="en-US" sz="1200" b="0">
                <a:solidFill>
                  <a:schemeClr val="tx1">
                    <a:lumMod val="50000"/>
                    <a:lumOff val="50000"/>
                  </a:schemeClr>
                </a:solidFill>
                <a:latin typeface="Calibri" panose="020F0502020204030204"/>
                <a:cs typeface="+mn-cs"/>
              </a:rPr>
              <a:pPr>
                <a:spcAft>
                  <a:spcPts val="600"/>
                </a:spcAft>
                <a:defRPr/>
              </a:pPr>
              <a:t>27</a:t>
            </a:fld>
            <a:endParaRPr lang="en-US" sz="1200" b="0">
              <a:solidFill>
                <a:schemeClr val="tx1">
                  <a:lumMod val="50000"/>
                  <a:lumOff val="50000"/>
                </a:schemeClr>
              </a:solidFill>
              <a:latin typeface="Calibri" panose="020F0502020204030204"/>
              <a:cs typeface="+mn-cs"/>
            </a:endParaRPr>
          </a:p>
        </p:txBody>
      </p:sp>
    </p:spTree>
    <p:extLst>
      <p:ext uri="{BB962C8B-B14F-4D97-AF65-F5344CB8AC3E}">
        <p14:creationId xmlns:p14="http://schemas.microsoft.com/office/powerpoint/2010/main" val="1439280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Questions and answers">
            <a:extLst>
              <a:ext uri="{FF2B5EF4-FFF2-40B4-BE49-F238E27FC236}">
                <a16:creationId xmlns:a16="http://schemas.microsoft.com/office/drawing/2014/main" id="{CF0F06CD-B61E-34C7-677A-0AB2D5584E51}"/>
              </a:ext>
            </a:extLst>
          </p:cNvPr>
          <p:cNvSpPr>
            <a:spLocks noGrp="1"/>
          </p:cNvSpPr>
          <p:nvPr>
            <p:ph type="title" idx="4294967295"/>
          </p:nvPr>
        </p:nvSpPr>
        <p:spPr>
          <a:xfrm>
            <a:off x="4156075" y="1448707"/>
            <a:ext cx="4606925" cy="2857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Questions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Answers</a:t>
            </a:r>
          </a:p>
        </p:txBody>
      </p:sp>
      <p:sp>
        <p:nvSpPr>
          <p:cNvPr id="4" name="Slide Number Placeholder 3">
            <a:extLst>
              <a:ext uri="{FF2B5EF4-FFF2-40B4-BE49-F238E27FC236}">
                <a16:creationId xmlns:a16="http://schemas.microsoft.com/office/drawing/2014/main" id="{B084E90A-3297-672C-96D9-F62EE8E7B6C2}"/>
              </a:ext>
            </a:extLst>
          </p:cNvPr>
          <p:cNvSpPr>
            <a:spLocks noGrp="1"/>
          </p:cNvSpPr>
          <p:nvPr>
            <p:ph type="sldNum" sz="quarter" idx="12"/>
          </p:nvPr>
        </p:nvSpPr>
        <p:spPr/>
        <p:txBody>
          <a:bodyPr/>
          <a:lstStyle/>
          <a:p>
            <a:fld id="{68A8D22E-6BC5-9E47-900C-2BB94685D9F5}" type="slidenum">
              <a:rPr lang="en-US" smtClean="0"/>
              <a:pPr/>
              <a:t>28</a:t>
            </a:fld>
            <a:endParaRPr lang="en-US"/>
          </a:p>
        </p:txBody>
      </p:sp>
    </p:spTree>
    <p:extLst>
      <p:ext uri="{BB962C8B-B14F-4D97-AF65-F5344CB8AC3E}">
        <p14:creationId xmlns:p14="http://schemas.microsoft.com/office/powerpoint/2010/main" val="117931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EBF3-A651-2BE9-0D6B-856084E4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15A03-40EC-C0DB-59E4-0D7F170FF9B6}"/>
              </a:ext>
            </a:extLst>
          </p:cNvPr>
          <p:cNvSpPr>
            <a:spLocks noGrp="1"/>
          </p:cNvSpPr>
          <p:nvPr>
            <p:ph type="ctrTitle"/>
          </p:nvPr>
        </p:nvSpPr>
        <p:spPr>
          <a:xfrm>
            <a:off x="342900" y="873824"/>
            <a:ext cx="11693588" cy="2560638"/>
          </a:xfrm>
        </p:spPr>
        <p:txBody>
          <a:bodyPr>
            <a:normAutofit/>
          </a:bodyPr>
          <a:lstStyle/>
          <a:p>
            <a:pPr algn="ctr"/>
            <a:r>
              <a:rPr lang="en-US" sz="4400">
                <a:latin typeface="Arial"/>
                <a:cs typeface="Arial"/>
              </a:rPr>
              <a:t>Key Special Education Topics and Policy Updates </a:t>
            </a:r>
            <a:endParaRPr lang="en-US"/>
          </a:p>
        </p:txBody>
      </p:sp>
    </p:spTree>
    <p:extLst>
      <p:ext uri="{BB962C8B-B14F-4D97-AF65-F5344CB8AC3E}">
        <p14:creationId xmlns:p14="http://schemas.microsoft.com/office/powerpoint/2010/main" val="84862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00AC3-6861-291E-01C4-F64A5EF03B4E}"/>
              </a:ext>
            </a:extLst>
          </p:cNvPr>
          <p:cNvSpPr>
            <a:spLocks noGrp="1"/>
          </p:cNvSpPr>
          <p:nvPr>
            <p:ph type="title"/>
          </p:nvPr>
        </p:nvSpPr>
        <p:spPr/>
        <p:txBody>
          <a:bodyPr vert="horz" lIns="91440" tIns="45720" rIns="91440" bIns="45720" rtlCol="0" anchor="b">
            <a:normAutofit/>
          </a:bodyPr>
          <a:lstStyle/>
          <a:p>
            <a:r>
              <a:rPr lang="en-US" sz="5400" kern="1200">
                <a:latin typeface="Arial"/>
                <a:cs typeface="Arial"/>
              </a:rPr>
              <a:t>General Supervision</a:t>
            </a:r>
          </a:p>
        </p:txBody>
      </p:sp>
      <p:sp>
        <p:nvSpPr>
          <p:cNvPr id="7" name="Text Placeholder 6">
            <a:extLst>
              <a:ext uri="{FF2B5EF4-FFF2-40B4-BE49-F238E27FC236}">
                <a16:creationId xmlns:a16="http://schemas.microsoft.com/office/drawing/2014/main" id="{7EB2AA37-EC57-1C51-BB9F-A95A2B5F0D6E}"/>
              </a:ext>
            </a:extLst>
          </p:cNvPr>
          <p:cNvSpPr>
            <a:spLocks noGrp="1"/>
          </p:cNvSpPr>
          <p:nvPr>
            <p:ph idx="1"/>
          </p:nvPr>
        </p:nvSpPr>
        <p:spPr>
          <a:xfrm>
            <a:off x="173179" y="1864422"/>
            <a:ext cx="5248326" cy="3767713"/>
          </a:xfrm>
        </p:spPr>
        <p:txBody>
          <a:bodyPr vert="horz" lIns="91440" tIns="45720" rIns="91440" bIns="45720" rtlCol="0" anchor="t">
            <a:noAutofit/>
          </a:bodyPr>
          <a:lstStyle/>
          <a:p>
            <a:r>
              <a:rPr lang="en-US" sz="2000" b="0" i="0">
                <a:effectLst/>
                <a:latin typeface="Arial"/>
                <a:cs typeface="Arial"/>
              </a:rPr>
              <a:t>As the State Educational Agency, the Massachusetts Department of Elementary and Secondary Education (DESE) has responsibility for general supervision under Part B of the Individuals with Disabilities Education Act (IDEA). </a:t>
            </a:r>
          </a:p>
          <a:p>
            <a:r>
              <a:rPr lang="en-US" sz="2000" b="0" i="0">
                <a:effectLst/>
                <a:latin typeface="Arial"/>
                <a:cs typeface="Arial"/>
              </a:rPr>
              <a:t>DESE provides technical assistance and monitors local education agencies’ (LEAs) implementation of IDEA and state special education law. General supervision has eight distinct but interconnected components, creating a cohesive system</a:t>
            </a:r>
            <a:endParaRPr lang="en-US" sz="2000">
              <a:latin typeface="Arial"/>
              <a:cs typeface="Arial"/>
            </a:endParaRPr>
          </a:p>
        </p:txBody>
      </p:sp>
      <p:pic>
        <p:nvPicPr>
          <p:cNvPr id="1028" name="Picture 4" descr="graphic of puzzle pieces showing how eight key components all interlock to form complete Components of General Supervision: Fiscal Management, Integrated Monitoring, Sustaining Compliance &amp; Improvement, Implementation of Policies and Procedures, Technical Assistance &amp; Professional Development, Dispute Resolution, Data, and SPP/APR">
            <a:extLst>
              <a:ext uri="{FF2B5EF4-FFF2-40B4-BE49-F238E27FC236}">
                <a16:creationId xmlns:a16="http://schemas.microsoft.com/office/drawing/2014/main" id="{5FB05969-3AC1-B10B-AFC3-8702C787DC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5018" y="1713595"/>
            <a:ext cx="6903720" cy="391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71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CFF6B-53A4-D11E-A3F5-A340ED2B26EA}"/>
              </a:ext>
            </a:extLst>
          </p:cNvPr>
          <p:cNvSpPr>
            <a:spLocks noGrp="1"/>
          </p:cNvSpPr>
          <p:nvPr>
            <p:ph type="title"/>
          </p:nvPr>
        </p:nvSpPr>
        <p:spPr/>
        <p:txBody>
          <a:bodyPr>
            <a:normAutofit/>
          </a:bodyPr>
          <a:lstStyle/>
          <a:p>
            <a:r>
              <a:rPr lang="en-US">
                <a:latin typeface="Arial"/>
                <a:cs typeface="Arial"/>
              </a:rPr>
              <a:t>DMS Monitoring: Three Phases</a:t>
            </a:r>
          </a:p>
        </p:txBody>
      </p:sp>
      <p:sp>
        <p:nvSpPr>
          <p:cNvPr id="2" name="Content Placeholder 1">
            <a:extLst>
              <a:ext uri="{FF2B5EF4-FFF2-40B4-BE49-F238E27FC236}">
                <a16:creationId xmlns:a16="http://schemas.microsoft.com/office/drawing/2014/main" id="{0A0DD3D5-BAB7-E293-066C-2D4A8A0A62A8}"/>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b="1">
                <a:latin typeface="Arial"/>
                <a:cs typeface="Arial"/>
              </a:rPr>
              <a:t>Discovery</a:t>
            </a:r>
            <a:r>
              <a:rPr lang="en-US">
                <a:latin typeface="Arial"/>
                <a:cs typeface="Arial"/>
              </a:rPr>
              <a:t> October 2025</a:t>
            </a:r>
          </a:p>
          <a:p>
            <a:pPr marL="0" indent="0">
              <a:buNone/>
            </a:pPr>
            <a:r>
              <a:rPr lang="en-US">
                <a:latin typeface="Arial"/>
                <a:cs typeface="Arial"/>
              </a:rPr>
              <a:t>(5 months prior to engagement) </a:t>
            </a:r>
          </a:p>
          <a:p>
            <a:pPr lvl="1"/>
            <a:r>
              <a:rPr lang="en-US">
                <a:latin typeface="Arial"/>
                <a:cs typeface="Arial"/>
              </a:rPr>
              <a:t>Document Request</a:t>
            </a:r>
          </a:p>
          <a:p>
            <a:pPr lvl="1"/>
            <a:r>
              <a:rPr lang="en-US">
                <a:latin typeface="Arial"/>
                <a:cs typeface="Arial"/>
              </a:rPr>
              <a:t>State Overview Call</a:t>
            </a:r>
          </a:p>
          <a:p>
            <a:pPr lvl="1"/>
            <a:r>
              <a:rPr lang="en-US">
                <a:latin typeface="Arial"/>
                <a:cs typeface="Arial"/>
              </a:rPr>
              <a:t>Stakeholder engagement</a:t>
            </a:r>
          </a:p>
          <a:p>
            <a:pPr lvl="1"/>
            <a:r>
              <a:rPr lang="en-US">
                <a:latin typeface="Arial"/>
                <a:cs typeface="Arial"/>
              </a:rPr>
              <a:t>Local Component</a:t>
            </a:r>
          </a:p>
          <a:p>
            <a:pPr marL="0" indent="0">
              <a:buNone/>
            </a:pPr>
            <a:r>
              <a:rPr lang="en-US" b="1">
                <a:latin typeface="Arial"/>
                <a:cs typeface="Arial"/>
              </a:rPr>
              <a:t>Engagement</a:t>
            </a:r>
            <a:r>
              <a:rPr lang="en-US">
                <a:latin typeface="Arial"/>
                <a:cs typeface="Arial"/>
              </a:rPr>
              <a:t> </a:t>
            </a:r>
            <a:r>
              <a:rPr lang="en-US">
                <a:highlight>
                  <a:srgbClr val="FFFF00"/>
                </a:highlight>
                <a:latin typeface="Arial"/>
                <a:cs typeface="Arial"/>
              </a:rPr>
              <a:t>May 2026</a:t>
            </a:r>
            <a:endParaRPr lang="en-US">
              <a:highlight>
                <a:srgbClr val="FFFF00"/>
              </a:highlight>
            </a:endParaRPr>
          </a:p>
          <a:p>
            <a:pPr marL="0" indent="0">
              <a:buNone/>
            </a:pPr>
            <a:r>
              <a:rPr lang="en-US">
                <a:latin typeface="Arial"/>
                <a:cs typeface="Arial"/>
              </a:rPr>
              <a:t>(1 month (visit) through issuance of the DMS Monitoring Report)</a:t>
            </a:r>
          </a:p>
          <a:p>
            <a:pPr lvl="1"/>
            <a:r>
              <a:rPr lang="en-US">
                <a:highlight>
                  <a:srgbClr val="FFFF00"/>
                </a:highlight>
                <a:latin typeface="Arial"/>
                <a:cs typeface="Arial"/>
              </a:rPr>
              <a:t>Onsite and Virtual monitoring interview calls</a:t>
            </a:r>
          </a:p>
          <a:p>
            <a:pPr lvl="1"/>
            <a:r>
              <a:rPr lang="en-US">
                <a:latin typeface="Arial"/>
                <a:cs typeface="Arial"/>
              </a:rPr>
              <a:t>Issuance of the DMS Monitoring Report</a:t>
            </a:r>
          </a:p>
          <a:p>
            <a:pPr marL="0" indent="0">
              <a:buNone/>
            </a:pPr>
            <a:r>
              <a:rPr lang="en-US" b="1">
                <a:latin typeface="Arial"/>
                <a:cs typeface="Arial"/>
              </a:rPr>
              <a:t>Close-out </a:t>
            </a:r>
          </a:p>
          <a:p>
            <a:pPr marL="0" indent="0">
              <a:buNone/>
            </a:pPr>
            <a:r>
              <a:rPr lang="en-US">
                <a:latin typeface="Arial"/>
                <a:cs typeface="Arial"/>
              </a:rPr>
              <a:t>(up to one year after the issuance of the DMS Monitoring Report)</a:t>
            </a:r>
          </a:p>
          <a:p>
            <a:pPr lvl="1"/>
            <a:r>
              <a:rPr lang="en-US">
                <a:latin typeface="Arial"/>
                <a:cs typeface="Arial"/>
              </a:rPr>
              <a:t>Review of evidence of correction </a:t>
            </a:r>
          </a:p>
          <a:p>
            <a:pPr lvl="1"/>
            <a:r>
              <a:rPr lang="en-US">
                <a:latin typeface="Arial"/>
                <a:cs typeface="Arial"/>
              </a:rPr>
              <a:t>Technical Assistance</a:t>
            </a:r>
          </a:p>
        </p:txBody>
      </p:sp>
    </p:spTree>
    <p:extLst>
      <p:ext uri="{BB962C8B-B14F-4D97-AF65-F5344CB8AC3E}">
        <p14:creationId xmlns:p14="http://schemas.microsoft.com/office/powerpoint/2010/main" val="119571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BADA6-2056-F656-7211-B51F69A67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DC844-66A8-DC4C-4109-F521B4D1B158}"/>
              </a:ext>
            </a:extLst>
          </p:cNvPr>
          <p:cNvSpPr>
            <a:spLocks noGrp="1"/>
          </p:cNvSpPr>
          <p:nvPr>
            <p:ph type="title"/>
          </p:nvPr>
        </p:nvSpPr>
        <p:spPr/>
        <p:txBody>
          <a:bodyPr>
            <a:noAutofit/>
          </a:bodyPr>
          <a:lstStyle/>
          <a:p>
            <a:r>
              <a:rPr lang="en-US" sz="3600">
                <a:latin typeface="Arial"/>
                <a:cs typeface="Arial"/>
              </a:rPr>
              <a:t>2025-2026 Determinations of Need for Special Education Technical Assistance or Intervention </a:t>
            </a:r>
            <a:endParaRPr lang="en-US"/>
          </a:p>
        </p:txBody>
      </p:sp>
      <p:sp>
        <p:nvSpPr>
          <p:cNvPr id="3" name="Content Placeholder 2">
            <a:extLst>
              <a:ext uri="{FF2B5EF4-FFF2-40B4-BE49-F238E27FC236}">
                <a16:creationId xmlns:a16="http://schemas.microsoft.com/office/drawing/2014/main" id="{7239B09A-A26F-D650-930D-F6EDD04F4D38}"/>
              </a:ext>
            </a:extLst>
          </p:cNvPr>
          <p:cNvSpPr>
            <a:spLocks noGrp="1"/>
          </p:cNvSpPr>
          <p:nvPr>
            <p:ph idx="1"/>
          </p:nvPr>
        </p:nvSpPr>
        <p:spPr>
          <a:xfrm>
            <a:off x="173179" y="1591254"/>
            <a:ext cx="11890665" cy="4682060"/>
          </a:xfrm>
        </p:spPr>
        <p:txBody>
          <a:bodyPr vert="horz" lIns="91440" tIns="45720" rIns="91440" bIns="45720" rtlCol="0" anchor="t">
            <a:normAutofit fontScale="92500" lnSpcReduction="20000"/>
          </a:bodyPr>
          <a:lstStyle/>
          <a:p>
            <a:r>
              <a:rPr lang="en-US" sz="3200">
                <a:latin typeface="Arial"/>
                <a:cs typeface="Arial"/>
              </a:rPr>
              <a:t>Determinations issued May 1, 2026</a:t>
            </a:r>
          </a:p>
          <a:p>
            <a:pPr lvl="1"/>
            <a:r>
              <a:rPr lang="en-US" sz="2800">
                <a:latin typeface="Arial"/>
                <a:cs typeface="Arial"/>
              </a:rPr>
              <a:t>Posted in district Special Education State Performance Plan Dropbox</a:t>
            </a:r>
          </a:p>
          <a:p>
            <a:r>
              <a:rPr lang="en-US" sz="3200">
                <a:latin typeface="Arial"/>
                <a:cs typeface="Arial"/>
                <a:hlinkClick r:id="rId3"/>
              </a:rPr>
              <a:t>Special Education Policy Memo – 6 </a:t>
            </a:r>
            <a:endParaRPr lang="en-US" sz="3200">
              <a:latin typeface="Arial"/>
              <a:cs typeface="Arial"/>
            </a:endParaRPr>
          </a:p>
          <a:p>
            <a:pPr lvl="1"/>
            <a:r>
              <a:rPr lang="en-US" sz="2800">
                <a:latin typeface="Arial"/>
                <a:cs typeface="Arial"/>
              </a:rPr>
              <a:t>Provides details on how determinations were made, statuses, and next steps for districts identified as Need Assistance (NA) or Need Intervention (NI)</a:t>
            </a:r>
          </a:p>
          <a:p>
            <a:r>
              <a:rPr lang="en-US" sz="3200">
                <a:latin typeface="Arial"/>
                <a:cs typeface="Arial"/>
              </a:rPr>
              <a:t>Technical Assistance to be provided in the 2026-27 school year in conjunction with SPED Strategies</a:t>
            </a:r>
          </a:p>
          <a:p>
            <a:pPr lvl="1"/>
            <a:r>
              <a:rPr lang="en-US" sz="2800">
                <a:latin typeface="Arial"/>
                <a:cs typeface="Arial"/>
              </a:rPr>
              <a:t>Detailed calendar to be released before end of this school year</a:t>
            </a:r>
          </a:p>
          <a:p>
            <a:r>
              <a:rPr lang="en-US" sz="3200">
                <a:latin typeface="Arial"/>
                <a:cs typeface="Arial"/>
              </a:rPr>
              <a:t>Questions? </a:t>
            </a:r>
          </a:p>
          <a:p>
            <a:pPr lvl="1"/>
            <a:r>
              <a:rPr lang="en-US" sz="2600">
                <a:latin typeface="Arial"/>
                <a:cs typeface="Arial"/>
              </a:rPr>
              <a:t>Data related </a:t>
            </a:r>
            <a:r>
              <a:rPr lang="en-US" sz="2600">
                <a:latin typeface="Arial"/>
                <a:cs typeface="Arial"/>
                <a:hlinkClick r:id="rId4"/>
              </a:rPr>
              <a:t>IDEAdata@mass.gov</a:t>
            </a:r>
            <a:r>
              <a:rPr lang="en-US" sz="2600">
                <a:latin typeface="Arial"/>
                <a:cs typeface="Arial"/>
              </a:rPr>
              <a:t> </a:t>
            </a:r>
          </a:p>
          <a:p>
            <a:pPr lvl="1"/>
            <a:r>
              <a:rPr lang="en-US" sz="2600">
                <a:latin typeface="Arial"/>
                <a:cs typeface="Arial"/>
              </a:rPr>
              <a:t>Technical Assistance </a:t>
            </a:r>
            <a:r>
              <a:rPr lang="en-US" sz="2600">
                <a:latin typeface="Arial"/>
                <a:cs typeface="Arial"/>
                <a:hlinkClick r:id="rId5"/>
              </a:rPr>
              <a:t>specialeducation@mass.gov</a:t>
            </a:r>
            <a:r>
              <a:rPr lang="en-US" sz="2600">
                <a:latin typeface="Arial"/>
                <a:cs typeface="Arial"/>
              </a:rPr>
              <a:t> or </a:t>
            </a:r>
            <a:r>
              <a:rPr lang="en-US" sz="2600">
                <a:latin typeface="Arial"/>
                <a:cs typeface="Arial"/>
                <a:hlinkClick r:id="rId6"/>
              </a:rPr>
              <a:t>supportma@spedstrategies.com</a:t>
            </a:r>
            <a:r>
              <a:rPr lang="en-US" sz="2600">
                <a:latin typeface="Arial"/>
                <a:cs typeface="Arial"/>
              </a:rPr>
              <a:t> </a:t>
            </a:r>
          </a:p>
          <a:p>
            <a:pPr lvl="1"/>
            <a:endParaRPr lang="en-US" sz="2800">
              <a:latin typeface="Arial"/>
              <a:cs typeface="Arial"/>
            </a:endParaRPr>
          </a:p>
        </p:txBody>
      </p:sp>
      <p:sp>
        <p:nvSpPr>
          <p:cNvPr id="4" name="Slide Number Placeholder 3">
            <a:extLst>
              <a:ext uri="{FF2B5EF4-FFF2-40B4-BE49-F238E27FC236}">
                <a16:creationId xmlns:a16="http://schemas.microsoft.com/office/drawing/2014/main" id="{E0A666C8-E185-801A-E8CF-01C91D9EEE5C}"/>
              </a:ext>
            </a:extLst>
          </p:cNvPr>
          <p:cNvSpPr>
            <a:spLocks noGrp="1"/>
          </p:cNvSpPr>
          <p:nvPr>
            <p:ph type="sldNum" sz="quarter" idx="12"/>
          </p:nvPr>
        </p:nvSpPr>
        <p:spPr/>
        <p:txBody>
          <a:bodyPr/>
          <a:lstStyle/>
          <a:p>
            <a:fld id="{68A8D22E-6BC5-9E47-900C-2BB94685D9F5}" type="slidenum">
              <a:rPr lang="en-US" smtClean="0"/>
              <a:t>6</a:t>
            </a:fld>
            <a:endParaRPr lang="en-US"/>
          </a:p>
        </p:txBody>
      </p:sp>
    </p:spTree>
    <p:extLst>
      <p:ext uri="{BB962C8B-B14F-4D97-AF65-F5344CB8AC3E}">
        <p14:creationId xmlns:p14="http://schemas.microsoft.com/office/powerpoint/2010/main" val="602754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DE57-E0E9-71EF-5AEE-E21170893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A2929-43C0-A032-B103-45335D03AE3A}"/>
              </a:ext>
            </a:extLst>
          </p:cNvPr>
          <p:cNvSpPr>
            <a:spLocks noGrp="1"/>
          </p:cNvSpPr>
          <p:nvPr>
            <p:ph type="title"/>
          </p:nvPr>
        </p:nvSpPr>
        <p:spPr>
          <a:xfrm>
            <a:off x="174897" y="282948"/>
            <a:ext cx="10515600" cy="861002"/>
          </a:xfrm>
        </p:spPr>
        <p:txBody>
          <a:bodyPr>
            <a:noAutofit/>
          </a:bodyPr>
          <a:lstStyle/>
          <a:p>
            <a:r>
              <a:rPr lang="en-US" sz="3600">
                <a:solidFill>
                  <a:schemeClr val="bg1"/>
                </a:solidFill>
                <a:latin typeface="Arial"/>
                <a:cs typeface="Arial"/>
              </a:rPr>
              <a:t>Mileage Reimbursement for Parents under 603 CMR 28.07(6)</a:t>
            </a:r>
          </a:p>
        </p:txBody>
      </p:sp>
      <p:sp>
        <p:nvSpPr>
          <p:cNvPr id="5" name="TextBox 4">
            <a:extLst>
              <a:ext uri="{FF2B5EF4-FFF2-40B4-BE49-F238E27FC236}">
                <a16:creationId xmlns:a16="http://schemas.microsoft.com/office/drawing/2014/main" id="{61AA1784-3661-A63E-8308-3DF0A349889C}"/>
              </a:ext>
            </a:extLst>
          </p:cNvPr>
          <p:cNvSpPr txBox="1"/>
          <p:nvPr/>
        </p:nvSpPr>
        <p:spPr>
          <a:xfrm>
            <a:off x="839931" y="2204605"/>
            <a:ext cx="1014672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2">
                    <a:lumMod val="90000"/>
                    <a:lumOff val="10000"/>
                  </a:schemeClr>
                </a:solidFill>
                <a:latin typeface="Arial"/>
                <a:cs typeface="Arial"/>
              </a:rPr>
              <a:t>Effective April 19, 2026</a:t>
            </a:r>
            <a:r>
              <a:rPr lang="en-US" sz="2000">
                <a:solidFill>
                  <a:schemeClr val="tx2">
                    <a:lumMod val="90000"/>
                    <a:lumOff val="10000"/>
                  </a:schemeClr>
                </a:solidFill>
                <a:latin typeface="Arial"/>
                <a:cs typeface="Arial"/>
              </a:rPr>
              <a:t>, state employees became eligible to receive reimbursement for transportation at the </a:t>
            </a:r>
            <a:r>
              <a:rPr lang="en-US" sz="2000" b="1">
                <a:solidFill>
                  <a:schemeClr val="tx2">
                    <a:lumMod val="90000"/>
                    <a:lumOff val="10000"/>
                  </a:schemeClr>
                </a:solidFill>
                <a:latin typeface="Arial"/>
                <a:cs typeface="Arial"/>
              </a:rPr>
              <a:t>rate of $0.70 per mile</a:t>
            </a:r>
            <a:r>
              <a:rPr lang="en-US" sz="2000">
                <a:solidFill>
                  <a:schemeClr val="tx2">
                    <a:lumMod val="90000"/>
                    <a:lumOff val="10000"/>
                  </a:schemeClr>
                </a:solidFill>
                <a:latin typeface="Arial"/>
                <a:cs typeface="Arial"/>
              </a:rPr>
              <a:t>. Therefore, if a parent provides transportation to an eligible student requiring special transportation consistent with the requirements of 603 CMR 28.05(5)(b) and 603 CMR 28.0(7)(6), the school district shall reimburse such parent the prevailing rate per mile for state employees. Reimbursement shall be for no more than the round-trip distance between the home and the school for school attendance and school-sponsored extracurricular activities. Mileage shall be determined based on a direct route between the student's home and school. No parent shall be obligated to provide such transportation.</a:t>
            </a:r>
          </a:p>
        </p:txBody>
      </p:sp>
      <p:sp>
        <p:nvSpPr>
          <p:cNvPr id="4" name="Slide Number Placeholder 3">
            <a:extLst>
              <a:ext uri="{FF2B5EF4-FFF2-40B4-BE49-F238E27FC236}">
                <a16:creationId xmlns:a16="http://schemas.microsoft.com/office/drawing/2014/main" id="{634240D0-957B-E7AC-E96F-E545E2266D5C}"/>
              </a:ext>
            </a:extLst>
          </p:cNvPr>
          <p:cNvSpPr>
            <a:spLocks noGrp="1"/>
          </p:cNvSpPr>
          <p:nvPr>
            <p:ph type="sldNum" sz="quarter" idx="12"/>
          </p:nvPr>
        </p:nvSpPr>
        <p:spPr/>
        <p:txBody>
          <a:bodyPr/>
          <a:lstStyle/>
          <a:p>
            <a:fld id="{68A8D22E-6BC5-9E47-900C-2BB94685D9F5}" type="slidenum">
              <a:rPr lang="en-US" smtClean="0"/>
              <a:t>7</a:t>
            </a:fld>
            <a:endParaRPr lang="en-US"/>
          </a:p>
        </p:txBody>
      </p:sp>
    </p:spTree>
    <p:extLst>
      <p:ext uri="{BB962C8B-B14F-4D97-AF65-F5344CB8AC3E}">
        <p14:creationId xmlns:p14="http://schemas.microsoft.com/office/powerpoint/2010/main" val="2014865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E2854-67A0-A99A-CD25-E5268FF55F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FF3DA-1B2A-50BA-821C-9DD7DAE090C2}"/>
              </a:ext>
            </a:extLst>
          </p:cNvPr>
          <p:cNvSpPr>
            <a:spLocks noGrp="1"/>
          </p:cNvSpPr>
          <p:nvPr>
            <p:ph type="ctrTitle"/>
          </p:nvPr>
        </p:nvSpPr>
        <p:spPr>
          <a:xfrm>
            <a:off x="137746" y="1181555"/>
            <a:ext cx="11693588" cy="2560638"/>
          </a:xfrm>
        </p:spPr>
        <p:txBody>
          <a:bodyPr>
            <a:normAutofit/>
          </a:bodyPr>
          <a:lstStyle/>
          <a:p>
            <a:pPr algn="ctr"/>
            <a:r>
              <a:rPr lang="en-US" sz="4400">
                <a:latin typeface="Arial"/>
                <a:cs typeface="Arial"/>
              </a:rPr>
              <a:t>IDEA Fiscal </a:t>
            </a:r>
            <a:endParaRPr lang="en-US" sz="4400"/>
          </a:p>
        </p:txBody>
      </p:sp>
    </p:spTree>
    <p:extLst>
      <p:ext uri="{BB962C8B-B14F-4D97-AF65-F5344CB8AC3E}">
        <p14:creationId xmlns:p14="http://schemas.microsoft.com/office/powerpoint/2010/main" val="2173532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A6B98-3930-8C29-59A4-8C567E40DD37}"/>
              </a:ext>
            </a:extLst>
          </p:cNvPr>
          <p:cNvSpPr>
            <a:spLocks noGrp="1"/>
          </p:cNvSpPr>
          <p:nvPr>
            <p:ph type="title"/>
          </p:nvPr>
        </p:nvSpPr>
        <p:spPr/>
        <p:txBody>
          <a:bodyPr>
            <a:normAutofit fontScale="90000"/>
          </a:bodyPr>
          <a:lstStyle/>
          <a:p>
            <a:r>
              <a:rPr lang="en-US">
                <a:latin typeface="Arial"/>
                <a:cs typeface="Arial"/>
              </a:rPr>
              <a:t>FY27 Consolidated FC 240/262 Application</a:t>
            </a:r>
          </a:p>
        </p:txBody>
      </p:sp>
      <p:sp>
        <p:nvSpPr>
          <p:cNvPr id="2" name="Content Placeholder 1">
            <a:extLst>
              <a:ext uri="{FF2B5EF4-FFF2-40B4-BE49-F238E27FC236}">
                <a16:creationId xmlns:a16="http://schemas.microsoft.com/office/drawing/2014/main" id="{55407097-2B1C-175A-F549-AA21A1DB7DA3}"/>
              </a:ext>
            </a:extLst>
          </p:cNvPr>
          <p:cNvSpPr>
            <a:spLocks noGrp="1"/>
          </p:cNvSpPr>
          <p:nvPr>
            <p:ph idx="1"/>
          </p:nvPr>
        </p:nvSpPr>
        <p:spPr/>
        <p:txBody>
          <a:bodyPr vert="horz" lIns="91440" tIns="45720" rIns="91440" bIns="45720" rtlCol="0" anchor="t">
            <a:normAutofit lnSpcReduction="10000"/>
          </a:bodyPr>
          <a:lstStyle/>
          <a:p>
            <a:r>
              <a:rPr lang="en-US" sz="3200" b="1">
                <a:latin typeface="Arial"/>
                <a:ea typeface="Calibri"/>
                <a:cs typeface="Arial"/>
              </a:rPr>
              <a:t>Available July 2026</a:t>
            </a:r>
          </a:p>
          <a:p>
            <a:r>
              <a:rPr lang="en-US" sz="3200">
                <a:latin typeface="Arial"/>
                <a:ea typeface="Calibri"/>
                <a:cs typeface="Arial"/>
              </a:rPr>
              <a:t>Outstanding FY25 Maintenance of Effort Compliance</a:t>
            </a:r>
          </a:p>
          <a:p>
            <a:r>
              <a:rPr lang="en-US" sz="3200">
                <a:latin typeface="Arial"/>
                <a:ea typeface="Calibri"/>
                <a:cs typeface="Arial"/>
              </a:rPr>
              <a:t>Conditions of Assistance – Multiple Signatures Needed </a:t>
            </a:r>
          </a:p>
          <a:p>
            <a:r>
              <a:rPr lang="en-US" sz="3200">
                <a:latin typeface="Arial"/>
                <a:ea typeface="Calibri"/>
                <a:cs typeface="Arial"/>
              </a:rPr>
              <a:t>GEPA Statement Changes – Certification Only</a:t>
            </a:r>
          </a:p>
          <a:p>
            <a:r>
              <a:rPr lang="en-US" sz="3200" b="1">
                <a:latin typeface="Arial"/>
                <a:ea typeface="Calibri"/>
                <a:cs typeface="Arial"/>
              </a:rPr>
              <a:t>Due: September 30, 2026</a:t>
            </a:r>
          </a:p>
          <a:p>
            <a:r>
              <a:rPr lang="en-US" sz="3200">
                <a:latin typeface="Arial"/>
                <a:ea typeface="Calibri"/>
                <a:cs typeface="Arial"/>
              </a:rPr>
              <a:t>Must Have Substantially Approvable Application to Obligate FY27 funds </a:t>
            </a:r>
          </a:p>
          <a:p>
            <a:r>
              <a:rPr lang="en-US" sz="3200">
                <a:latin typeface="Arial"/>
                <a:ea typeface="Calibri"/>
                <a:cs typeface="Arial"/>
              </a:rPr>
              <a:t>Webinar: </a:t>
            </a:r>
            <a:r>
              <a:rPr lang="en-US" sz="3200" b="1">
                <a:latin typeface="Arial"/>
                <a:ea typeface="Calibri"/>
                <a:cs typeface="Arial"/>
              </a:rPr>
              <a:t>Tuesday, August 4, 2026 </a:t>
            </a:r>
            <a:r>
              <a:rPr lang="en-US" sz="3200">
                <a:latin typeface="Arial"/>
                <a:ea typeface="Calibri"/>
                <a:cs typeface="Arial"/>
              </a:rPr>
              <a:t>– Invitation through GEM$ to follow</a:t>
            </a:r>
          </a:p>
        </p:txBody>
      </p:sp>
    </p:spTree>
    <p:extLst>
      <p:ext uri="{BB962C8B-B14F-4D97-AF65-F5344CB8AC3E}">
        <p14:creationId xmlns:p14="http://schemas.microsoft.com/office/powerpoint/2010/main" val="1688319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7" ma:contentTypeDescription="Create a new document." ma:contentTypeScope="" ma:versionID="68a4ce091de6e62b1feb74a47f624eb3">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b84bea9df570af097df259a0ca3260f6"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2.xml><?xml version="1.0" encoding="utf-8"?>
<ds:datastoreItem xmlns:ds="http://schemas.openxmlformats.org/officeDocument/2006/customXml" ds:itemID="{9D494D0F-5B2D-44F5-A6E4-06E511D698B6}">
  <ds:schemaRefs>
    <ds:schemaRef ds:uri="http://purl.org/dc/elements/1.1/"/>
    <ds:schemaRef ds:uri="http://schemas.openxmlformats.org/package/2006/metadata/core-properties"/>
    <ds:schemaRef ds:uri="http://schemas.microsoft.com/office/infopath/2007/PartnerControls"/>
    <ds:schemaRef ds:uri="http://www.w3.org/XML/1998/namespace"/>
    <ds:schemaRef ds:uri="http://purl.org/dc/terms/"/>
    <ds:schemaRef ds:uri="6cc6ac48-9972-4fdd-8495-0ab5ba7fdac9"/>
    <ds:schemaRef ds:uri="http://schemas.microsoft.com/office/2006/documentManagement/types"/>
    <ds:schemaRef ds:uri="http://schemas.microsoft.com/office/2006/metadata/properties"/>
    <ds:schemaRef ds:uri="c7223b7f-d29a-40a7-89e9-7fcbaea795a5"/>
    <ds:schemaRef ds:uri="http://purl.org/dc/dcmitype/"/>
  </ds:schemaRefs>
</ds:datastoreItem>
</file>

<file path=customXml/itemProps3.xml><?xml version="1.0" encoding="utf-8"?>
<ds:datastoreItem xmlns:ds="http://schemas.openxmlformats.org/officeDocument/2006/customXml" ds:itemID="{1698180A-392A-48F6-8189-D3117A826990}">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4</TotalTime>
  <Words>1608</Words>
  <Application>Microsoft Office PowerPoint</Application>
  <PresentationFormat>Widescreen</PresentationFormat>
  <Paragraphs>178</Paragraphs>
  <Slides>28</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Segoe</vt:lpstr>
      <vt:lpstr>Aptos</vt:lpstr>
      <vt:lpstr>Aptos Display</vt:lpstr>
      <vt:lpstr>Arial</vt:lpstr>
      <vt:lpstr>Calibri</vt:lpstr>
      <vt:lpstr>Courier New</vt:lpstr>
      <vt:lpstr>Segoe UI</vt:lpstr>
      <vt:lpstr>Segoe UI Semibold</vt:lpstr>
      <vt:lpstr>Wingdings</vt:lpstr>
      <vt:lpstr>Office Theme</vt:lpstr>
      <vt:lpstr>1_Office Theme</vt:lpstr>
      <vt:lpstr>Special Education Leaders Meeting June 12, 2026</vt:lpstr>
      <vt:lpstr>Agenda</vt:lpstr>
      <vt:lpstr>Key Special Education Topics and Policy Updates </vt:lpstr>
      <vt:lpstr>General Supervision</vt:lpstr>
      <vt:lpstr>DMS Monitoring: Three Phases</vt:lpstr>
      <vt:lpstr>2025-2026 Determinations of Need for Special Education Technical Assistance or Intervention </vt:lpstr>
      <vt:lpstr>Mileage Reimbursement for Parents under 603 CMR 28.07(6)</vt:lpstr>
      <vt:lpstr>IDEA Fiscal </vt:lpstr>
      <vt:lpstr>FY27 Consolidated FC 240/262 Application</vt:lpstr>
      <vt:lpstr>FY27 IDEA Part B: Subrecipient Conditions of Assistance</vt:lpstr>
      <vt:lpstr>Proportionate Share Monitoring and Carryover</vt:lpstr>
      <vt:lpstr>Additional Information and Resources</vt:lpstr>
      <vt:lpstr>Special Education Year at a Glance  &amp;  Special Education Summer Checklist</vt:lpstr>
      <vt:lpstr>Information for Special Education Leaders</vt:lpstr>
      <vt:lpstr>2026-2027 Meetings</vt:lpstr>
      <vt:lpstr>Implementation of Regulatory Amendments for 603 CMR 46.00 &amp;  603 CMR 18.00</vt:lpstr>
      <vt:lpstr>Implementation of Regulatory Amendments</vt:lpstr>
      <vt:lpstr>18</vt:lpstr>
      <vt:lpstr>What Changed?</vt:lpstr>
      <vt:lpstr>Resources Available Now</vt:lpstr>
      <vt:lpstr>Resources to be Available in July</vt:lpstr>
      <vt:lpstr>Preparation for Implementation</vt:lpstr>
      <vt:lpstr>Definition of Seclusion Under State Regulations</vt:lpstr>
      <vt:lpstr>Definition of Seclusion Under State Regulations (Continued)</vt:lpstr>
      <vt:lpstr>Emergency Seclusion Incident Reporting to the Department 46.07(3)(g)</vt:lpstr>
      <vt:lpstr>Reporting Requirements</vt:lpstr>
      <vt:lpstr>Introduction to Dr. Ross Greene</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Leaders' Meeting June 12, 2026</dc:title>
  <dc:creator>DESE</dc:creator>
  <cp:lastModifiedBy>Zou, Dong (EOE)</cp:lastModifiedBy>
  <cp:revision>4</cp:revision>
  <dcterms:created xsi:type="dcterms:W3CDTF">2025-04-29T19:14:04Z</dcterms:created>
  <dcterms:modified xsi:type="dcterms:W3CDTF">2026-06-12T20:21:14Z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Jun 12 2026 12:00AM</vt:lpwstr>
  </property>
</Properties>
</file>