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9" r:id="rId4"/>
  </p:sldMasterIdLst>
  <p:notesMasterIdLst>
    <p:notesMasterId r:id="rId78"/>
  </p:notesMasterIdLst>
  <p:sldIdLst>
    <p:sldId id="5033" r:id="rId5"/>
    <p:sldId id="257" r:id="rId6"/>
    <p:sldId id="340" r:id="rId7"/>
    <p:sldId id="5047" r:id="rId8"/>
    <p:sldId id="5061" r:id="rId9"/>
    <p:sldId id="5063" r:id="rId10"/>
    <p:sldId id="5136" r:id="rId11"/>
    <p:sldId id="5067" r:id="rId12"/>
    <p:sldId id="5070" r:id="rId13"/>
    <p:sldId id="5072" r:id="rId14"/>
    <p:sldId id="5071" r:id="rId15"/>
    <p:sldId id="5073" r:id="rId16"/>
    <p:sldId id="5074" r:id="rId17"/>
    <p:sldId id="5075" r:id="rId18"/>
    <p:sldId id="5137" r:id="rId19"/>
    <p:sldId id="5076" r:id="rId20"/>
    <p:sldId id="5077" r:id="rId21"/>
    <p:sldId id="5078" r:id="rId22"/>
    <p:sldId id="5079" r:id="rId23"/>
    <p:sldId id="5080" r:id="rId24"/>
    <p:sldId id="5081" r:id="rId25"/>
    <p:sldId id="5083" r:id="rId26"/>
    <p:sldId id="5082" r:id="rId27"/>
    <p:sldId id="5084" r:id="rId28"/>
    <p:sldId id="5086" r:id="rId29"/>
    <p:sldId id="5092" r:id="rId30"/>
    <p:sldId id="5096" r:id="rId31"/>
    <p:sldId id="5116" r:id="rId32"/>
    <p:sldId id="5138" r:id="rId33"/>
    <p:sldId id="5119" r:id="rId34"/>
    <p:sldId id="5139" r:id="rId35"/>
    <p:sldId id="5120" r:id="rId36"/>
    <p:sldId id="5122" r:id="rId37"/>
    <p:sldId id="5123" r:id="rId38"/>
    <p:sldId id="342" r:id="rId39"/>
    <p:sldId id="5111" r:id="rId40"/>
    <p:sldId id="5112" r:id="rId41"/>
    <p:sldId id="5113" r:id="rId42"/>
    <p:sldId id="5114" r:id="rId43"/>
    <p:sldId id="5115" r:id="rId44"/>
    <p:sldId id="344" r:id="rId45"/>
    <p:sldId id="5124" r:id="rId46"/>
    <p:sldId id="5125" r:id="rId47"/>
    <p:sldId id="5126" r:id="rId48"/>
    <p:sldId id="5133" r:id="rId49"/>
    <p:sldId id="5097" r:id="rId50"/>
    <p:sldId id="4874" r:id="rId51"/>
    <p:sldId id="5129" r:id="rId52"/>
    <p:sldId id="5103" r:id="rId53"/>
    <p:sldId id="4880" r:id="rId54"/>
    <p:sldId id="266" r:id="rId55"/>
    <p:sldId id="265" r:id="rId56"/>
    <p:sldId id="270" r:id="rId57"/>
    <p:sldId id="343" r:id="rId58"/>
    <p:sldId id="5131" r:id="rId59"/>
    <p:sldId id="284" r:id="rId60"/>
    <p:sldId id="5104" r:id="rId61"/>
    <p:sldId id="5128" r:id="rId62"/>
    <p:sldId id="5022" r:id="rId63"/>
    <p:sldId id="4845" r:id="rId64"/>
    <p:sldId id="308" r:id="rId65"/>
    <p:sldId id="309" r:id="rId66"/>
    <p:sldId id="311" r:id="rId67"/>
    <p:sldId id="312" r:id="rId68"/>
    <p:sldId id="303" r:id="rId69"/>
    <p:sldId id="5134" r:id="rId70"/>
    <p:sldId id="5135" r:id="rId71"/>
    <p:sldId id="5042" r:id="rId72"/>
    <p:sldId id="4964" r:id="rId73"/>
    <p:sldId id="4678" r:id="rId74"/>
    <p:sldId id="4882" r:id="rId75"/>
    <p:sldId id="5102" r:id="rId76"/>
    <p:sldId id="271"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412E00-88EA-0128-5970-55B523F4B181}" name="Roberts, Jannelle K. (DESE)" initials="R(" userId="S::jannelle.k.roberts@mass.gov::9334b947-3dcb-411a-8e7d-589c093a1d72" providerId="AD"/>
  <p188:author id="{7FD14806-901B-511F-B222-B84A12E5B7B8}" name="Alvarez, Iraida (DESE)" initials="A(" userId="S::iraida.j.alvarez@mass.gov::66b89c24-7507-40c7-9620-66ed0feaf784" providerId="AD"/>
  <p188:author id="{DC6CD306-81AD-BC7D-16A2-05D9847175B0}" name="Woo, Lauren (DESE)" initials="WL" userId="S::lauren.woo@mass.gov::891b1bf9-83ca-4481-960c-a0625b521a43" providerId="AD"/>
  <p188:author id="{5935AF0D-C88F-DA02-7455-3D6A66FFDC33}" name="Fitzgerald, Patrick G. (DESE)" initials="F(" userId="S::patrick.g.fitzgerald2@mass.gov::53b36a70-9b83-456d-ba86-31a4afdf464c" providerId="AD"/>
  <p188:author id="{506C5114-4767-AB2C-AF7C-7ECA68D17923}" name="Lam, Sylvia (DESE)" initials="LS" userId="S::sylvia.lam@mass.gov::83f1de5a-c1f2-4c73-aac0-c3cbffe80fda" providerId="AD"/>
  <p188:author id="{2469E821-F328-75A0-E3C5-2037EEE2F572}" name="Garell, Julie L. (DESE)" initials="G(" userId="S::julie.l.garell@mass.gov::ac148227-ae84-4e0c-b427-3b87ecb20e9a" providerId="AD"/>
  <p188:author id="{B61C8026-5D08-26B8-607F-AC3AC411C8C4}" name="Auditore, Cecelia (DESE)" initials="AC" userId="S::cecelia.auditore@mass.gov::ec6b72b8-eb50-4ee3-9685-c276399f5648" providerId="AD"/>
  <p188:author id="{83BEC22F-BDF6-3543-E530-5D1AC0493320}" name="Porter, Leah (DESE)" initials="LP" userId="S::Leah.Porter@mass.gov::b9a54e66-c459-4d83-a5f0-741f32e5e48b" providerId="AD"/>
  <p188:author id="{DB95473E-3799-72CB-965F-9EB89B56FFF3}" name="Daigle, Martha (DESE)" initials="MD" userId="S::Martha.S.Daigle@mass.gov::30cc7468-3554-4040-b5ec-110ac3e947d8" providerId="AD"/>
  <p188:author id="{A5F34446-3393-BAE8-FB62-0AD708AA3B1A}" name="Camacho, Jamie L. (DESE)" initials="C(" userId="S::jamie.l.camacho@mass.gov::21f49f1e-e593-4860-b32e-bdd5656b5338" providerId="AD"/>
  <p188:author id="{3CF84E56-F19D-F6E9-9388-75737F6D98B5}" name="Rastogi-Kelly, Vandana (DESE)" initials="RV" userId="S::vandana.r.rastogi-kelly@mass.gov::04ea3925-efd3-4cb6-91ff-2bb834262727" providerId="AD"/>
  <p188:author id="{3F602C5C-ED15-FC16-4B03-46E9ADDE3930}" name="Christo, Dimitri D. (DESE)" initials="CDD(" userId="S::dimitri.d.christo@mass.gov::f6874029-da51-4205-b36d-b8ddc7839279" providerId="AD"/>
  <p188:author id="{F0D0A25C-1152-AB87-4A03-191442AE67D4}" name="Daigle, Martha (DESE)" initials="DM" userId="S::martha.s.daigle@mass.gov::30cc7468-3554-4040-b5ec-110ac3e947d8" providerId="AD"/>
  <p188:author id="{9073805F-FBDA-A7B5-E1AA-1EF058F02B67}" name="Alvarez, Iraida (DESE)" initials="" userId="S::Iraida.J.Alvarez@mass.gov::66b89c24-7507-40c7-9620-66ed0feaf784" providerId="AD"/>
  <p188:author id="{7961FF5F-6533-BF5A-5B4D-A8A6AEABBD13}" name="Cruz, Jenny (DESE)" initials="CJ" userId="S::jenny.cruz@mass.gov::9acc5e5d-1e16-45d5-8416-f07c61d324d0" providerId="AD"/>
  <p188:author id="{D346AF6F-FE77-D792-EE9C-E08BA9385AF9}" name="McDonald, Michael (DESE)" initials="MM" userId="S::michael.mcdonald@mass.gov::d8c3b4b2-fea8-4e47-885f-da6cc0ebb64d" providerId="AD"/>
  <p188:author id="{41499271-2D33-ED90-2441-AF2210F20A6F}" name="Rastogi-Kelly, Vandana (DESE)" initials="VR" userId="S::Vandana.R.Rastogi-Kelly@mass.gov::04ea3925-efd3-4cb6-91ff-2bb834262727" providerId="AD"/>
  <p188:author id="{34E2AC71-14A6-BAF0-FE8D-5B7FC4B39284}" name="Camacho, Jamie L. (DESE)" initials="JC" userId="S::Jamie.L.Camacho@mass.gov::21f49f1e-e593-4860-b32e-bdd5656b5338" providerId="AD"/>
  <p188:author id="{D60C3E80-35B2-95A9-65AF-9B57C825335C}" name="Tobey, Gregory (DESE)" initials="TG" userId="S::gregory.tobey@mass.gov::12968eda-ee05-4bb6-837b-2d6d4faa13b6" providerId="AD"/>
  <p188:author id="{AF2D2488-6CA3-B0C3-19DD-3D4B1279191F}" name="Roberts, Jannelle K. (DESE)" initials="JR" userId="S::Jannelle.K.Roberts@mass.gov::9334b947-3dcb-411a-8e7d-589c093a1d72" providerId="AD"/>
  <p188:author id="{4ED8E198-FC13-D569-2669-37EBEC834A14}" name="Tobey, Gregory (DESE)" initials="GT" userId="S::Gregory.Tobey@mass.gov::12968eda-ee05-4bb6-837b-2d6d4faa13b6" providerId="AD"/>
  <p188:author id="{8988C69E-EDB9-B0CD-9650-FE626AB8679E}" name="Neal, Holly-Anne (DESE)" initials="NH" userId="S::holly-anne.neal@mass.gov::5d7410a8-4dbb-4303-a91e-2d331ca3ffb9" providerId="AD"/>
  <p188:author id="{B4302DD3-C067-C527-1F77-FA0DEC25B9EC}" name="Fernandes, Darcy (DESE)" initials="FD" userId="S::darcy.fernandes@mass.gov::f962ddf1-44f0-4f03-86c0-ea3753dd3928" providerId="AD"/>
  <p188:author id="{9CA43CE2-546B-A27E-FF66-ADBBE95484C9}" name="Sahni, Amrita D. (DESE)" initials="AS" userId="S::Amrita.D.Sahni@mass.gov::6313d7e8-2463-49dd-9257-e9ab299d51d0" providerId="AD"/>
  <p188:author id="{29FDBAE2-41D5-162A-6036-D4D0D463F883}" name="Wakelin, Johanna (DESE)" initials="JW" userId="S::Johanna.Wakelin@mass.gov::861700f2-2647-4c79-b4e9-5d2ae7c7128a" providerId="AD"/>
  <p188:author id="{656499E3-BA4D-B45B-EBEF-002C4371244D}" name="Fitzgerald, Patrick G. (DESE)" initials="FPG(" userId="S::Patrick.G.Fitzgerald2@mass.gov::53b36a70-9b83-456d-ba86-31a4afdf464c" providerId="AD"/>
  <p188:author id="{8EA6AEEE-308A-F098-10D6-DCFE12F76239}" name="Labrecque Simon, Renee (DESE)" initials="L(" userId="S::renee.simon@mass.gov::b054b2fb-5920-4e12-90de-ee41a97916ca" providerId="AD"/>
  <p188:author id="{D712D5F1-D7D0-116B-2AA6-7E715D51F49F}" name="Liti, Zhaneta (DESE)" initials="LZ" userId="S::zhaneta.liti@mass.gov::30377802-b61a-44ea-81ee-94ffda71586c" providerId="AD"/>
  <p188:author id="{BFD31FF7-E74D-7FF2-96A7-9452786B86F7}" name="Auditore, Cecelia (DESE)" initials="CA" userId="S::Cecelia.Auditore@mass.gov::ec6b72b8-eb50-4ee3-9685-c276399f5648" providerId="AD"/>
  <p188:author id="{6ABF01F9-5982-37E0-2D93-4071B6BB4D63}" name="LoDuca-Towne, Kelsey (DESE)" initials="KL" userId="S::kelsey.loduca-towne@mass.gov::f03be8ce-807a-4f33-8b2e-6128f35343e9" providerId="AD"/>
  <p188:author id="{41B49AFB-7B01-0599-0FD1-E1BA842D0B79}" name="Cuthbertson, Heather (DESE)" initials="HC" userId="S::Heather.Cuthbertson@mass.gov::2ea7a3b5-fc43-4667-ba1c-f1023b2048e6" providerId="AD"/>
  <p188:author id="{4F08D7FB-1392-BA33-72FA-90F2B7A61763}" name="Mao, Yu-Ping (DESE)" initials="MY" userId="S::yu-ping.mao@mass.gov::8534b1b7-a0d5-4f47-86c1-c5d493c1640c" providerId="AD"/>
  <p188:author id="{9F436EFF-930C-36C1-66C6-F21515F9BCF9}" name="Paulin, Amy (DESE)" initials="AP" userId="S::Amy.Paulin@mass.gov::413fd8f3-7766-456d-8089-880581646c7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782"/>
    <a:srgbClr val="347AB6"/>
    <a:srgbClr val="EFF8FE"/>
    <a:srgbClr val="B5DFF3"/>
    <a:srgbClr val="EFBC49"/>
    <a:srgbClr val="FFB8B8"/>
    <a:srgbClr val="B1DCF0"/>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FFF030-CEAB-4F0D-8BF2-030D67B1E5B1}" v="1" dt="2026-08-21T16:47:32.4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92" autoAdjust="0"/>
  </p:normalViewPr>
  <p:slideViewPr>
    <p:cSldViewPr snapToGrid="0">
      <p:cViewPr varScale="1">
        <p:scale>
          <a:sx n="69" d="100"/>
          <a:sy n="69" d="100"/>
        </p:scale>
        <p:origin x="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itore, Cecelia (DESE)" userId="ec6b72b8-eb50-4ee3-9685-c276399f5648" providerId="ADAL" clId="{90937A15-84CF-41A4-9F22-2EE6D90C7C1E}"/>
    <pc:docChg chg="modSld">
      <pc:chgData name="Auditore, Cecelia (DESE)" userId="ec6b72b8-eb50-4ee3-9685-c276399f5648" providerId="ADAL" clId="{90937A15-84CF-41A4-9F22-2EE6D90C7C1E}" dt="2026-08-21T18:08:51.356" v="462" actId="1076"/>
      <pc:docMkLst>
        <pc:docMk/>
      </pc:docMkLst>
      <pc:sldChg chg="modSp mod">
        <pc:chgData name="Auditore, Cecelia (DESE)" userId="ec6b72b8-eb50-4ee3-9685-c276399f5648" providerId="ADAL" clId="{90937A15-84CF-41A4-9F22-2EE6D90C7C1E}" dt="2026-08-21T18:08:51.356" v="462" actId="1076"/>
        <pc:sldMkLst>
          <pc:docMk/>
          <pc:sldMk cId="2686880725" sldId="5067"/>
        </pc:sldMkLst>
        <pc:picChg chg="mod">
          <ac:chgData name="Auditore, Cecelia (DESE)" userId="ec6b72b8-eb50-4ee3-9685-c276399f5648" providerId="ADAL" clId="{90937A15-84CF-41A4-9F22-2EE6D90C7C1E}" dt="2026-08-21T18:08:51.356" v="462" actId="1076"/>
          <ac:picMkLst>
            <pc:docMk/>
            <pc:sldMk cId="2686880725" sldId="5067"/>
            <ac:picMk id="9" creationId="{FEEF1349-90DC-4FD5-CA7C-3E91E1112E16}"/>
          </ac:picMkLst>
        </pc:picChg>
      </pc:sldChg>
    </pc:docChg>
  </pc:docChgLst>
  <pc:docChgLst>
    <pc:chgData name="Cuthbertson, Heather (DESE)" userId="2ea7a3b5-fc43-4667-ba1c-f1023b2048e6" providerId="ADAL" clId="{406D14F1-0364-4406-A4EE-FA9516C4B6DC}"/>
    <pc:docChg chg="custSel delSld modSld">
      <pc:chgData name="Cuthbertson, Heather (DESE)" userId="2ea7a3b5-fc43-4667-ba1c-f1023b2048e6" providerId="ADAL" clId="{406D14F1-0364-4406-A4EE-FA9516C4B6DC}" dt="2026-08-21T16:47:56.419" v="165" actId="20577"/>
      <pc:docMkLst>
        <pc:docMk/>
      </pc:docMkLst>
      <pc:sldChg chg="modNotesTx">
        <pc:chgData name="Cuthbertson, Heather (DESE)" userId="2ea7a3b5-fc43-4667-ba1c-f1023b2048e6" providerId="ADAL" clId="{406D14F1-0364-4406-A4EE-FA9516C4B6DC}" dt="2026-08-21T14:14:53.410" v="5" actId="20577"/>
        <pc:sldMkLst>
          <pc:docMk/>
          <pc:sldMk cId="948477045" sldId="303"/>
        </pc:sldMkLst>
      </pc:sldChg>
      <pc:sldChg chg="modNotesTx">
        <pc:chgData name="Cuthbertson, Heather (DESE)" userId="2ea7a3b5-fc43-4667-ba1c-f1023b2048e6" providerId="ADAL" clId="{406D14F1-0364-4406-A4EE-FA9516C4B6DC}" dt="2026-08-21T14:14:33.668" v="3" actId="20577"/>
        <pc:sldMkLst>
          <pc:docMk/>
          <pc:sldMk cId="4028862706" sldId="308"/>
        </pc:sldMkLst>
      </pc:sldChg>
      <pc:sldChg chg="modNotesTx">
        <pc:chgData name="Cuthbertson, Heather (DESE)" userId="2ea7a3b5-fc43-4667-ba1c-f1023b2048e6" providerId="ADAL" clId="{406D14F1-0364-4406-A4EE-FA9516C4B6DC}" dt="2026-08-21T14:14:40.744" v="4" actId="20577"/>
        <pc:sldMkLst>
          <pc:docMk/>
          <pc:sldMk cId="2308683490" sldId="309"/>
        </pc:sldMkLst>
      </pc:sldChg>
      <pc:sldChg chg="modNotesTx">
        <pc:chgData name="Cuthbertson, Heather (DESE)" userId="2ea7a3b5-fc43-4667-ba1c-f1023b2048e6" providerId="ADAL" clId="{406D14F1-0364-4406-A4EE-FA9516C4B6DC}" dt="2026-08-21T14:11:18.663" v="0" actId="20577"/>
        <pc:sldMkLst>
          <pc:docMk/>
          <pc:sldMk cId="3187076388" sldId="5083"/>
        </pc:sldMkLst>
      </pc:sldChg>
      <pc:sldChg chg="modSp mod">
        <pc:chgData name="Cuthbertson, Heather (DESE)" userId="2ea7a3b5-fc43-4667-ba1c-f1023b2048e6" providerId="ADAL" clId="{406D14F1-0364-4406-A4EE-FA9516C4B6DC}" dt="2026-08-21T16:47:56.419" v="165" actId="20577"/>
        <pc:sldMkLst>
          <pc:docMk/>
          <pc:sldMk cId="1929669532" sldId="5086"/>
        </pc:sldMkLst>
        <pc:spChg chg="mod">
          <ac:chgData name="Cuthbertson, Heather (DESE)" userId="2ea7a3b5-fc43-4667-ba1c-f1023b2048e6" providerId="ADAL" clId="{406D14F1-0364-4406-A4EE-FA9516C4B6DC}" dt="2026-08-21T16:47:56.419" v="165" actId="20577"/>
          <ac:spMkLst>
            <pc:docMk/>
            <pc:sldMk cId="1929669532" sldId="5086"/>
            <ac:spMk id="3" creationId="{FC60A42D-BB2B-6FDC-7A14-53966E4D210B}"/>
          </ac:spMkLst>
        </pc:spChg>
      </pc:sldChg>
      <pc:sldChg chg="modNotesTx">
        <pc:chgData name="Cuthbertson, Heather (DESE)" userId="2ea7a3b5-fc43-4667-ba1c-f1023b2048e6" providerId="ADAL" clId="{406D14F1-0364-4406-A4EE-FA9516C4B6DC}" dt="2026-08-21T14:14:22.431" v="2" actId="20577"/>
        <pc:sldMkLst>
          <pc:docMk/>
          <pc:sldMk cId="3671502848" sldId="5104"/>
        </pc:sldMkLst>
      </pc:sldChg>
      <pc:sldChg chg="modNotesTx">
        <pc:chgData name="Cuthbertson, Heather (DESE)" userId="2ea7a3b5-fc43-4667-ba1c-f1023b2048e6" providerId="ADAL" clId="{406D14F1-0364-4406-A4EE-FA9516C4B6DC}" dt="2026-08-21T14:13:35.267" v="1" actId="20577"/>
        <pc:sldMkLst>
          <pc:docMk/>
          <pc:sldMk cId="65902773" sldId="5126"/>
        </pc:sldMkLst>
      </pc:sldChg>
      <pc:sldChg chg="del">
        <pc:chgData name="Cuthbertson, Heather (DESE)" userId="2ea7a3b5-fc43-4667-ba1c-f1023b2048e6" providerId="ADAL" clId="{406D14F1-0364-4406-A4EE-FA9516C4B6DC}" dt="2026-08-21T14:15:04.958" v="6" actId="2696"/>
        <pc:sldMkLst>
          <pc:docMk/>
          <pc:sldMk cId="392041354" sldId="513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67790F5A-26F5-4239-97AE-17E5C7463A93}" type="doc">
      <dgm:prSet loTypeId="urn:microsoft.com/office/officeart/2005/8/layout/vList2" loCatId="list" qsTypeId="urn:microsoft.com/office/officeart/2005/8/quickstyle/simple1#1" qsCatId="simple" csTypeId="urn:microsoft.com/office/officeart/2005/8/colors/colorful5#1" csCatId="colorful" phldr="1"/>
      <dgm:spPr/>
      <dgm:t>
        <a:bodyPr/>
        <a:lstStyle/>
        <a:p>
          <a:endParaRPr lang="en-US"/>
        </a:p>
      </dgm:t>
    </dgm:pt>
    <dgm:pt modelId="{D4D7F2C3-AB07-4371-BFC7-33A538490130}">
      <dgm:prSet/>
      <dgm:spPr/>
      <dgm:t>
        <a:bodyPr/>
        <a:lstStyle/>
        <a:p>
          <a:r>
            <a:rPr lang="en-US"/>
            <a:t>September 18, 2026</a:t>
          </a:r>
        </a:p>
      </dgm:t>
      <dgm:extLst>
        <a:ext uri="{E40237B7-FDA0-4F09-8148-C483321AD2D9}">
          <dgm14:cNvPr xmlns:dgm14="http://schemas.microsoft.com/office/drawing/2010/diagram" id="0" name="" descr="2026-2027 Meeting Schedule&#10;&#10;"/>
        </a:ext>
      </dgm:extLst>
    </dgm:pt>
    <dgm:pt modelId="{6625E0AD-A73F-4B9B-A6B0-1B5DB9CED9A6}" type="parTrans" cxnId="{B24542F6-C78C-4D25-9855-5BC9F077EAFA}">
      <dgm:prSet/>
      <dgm:spPr/>
      <dgm:t>
        <a:bodyPr/>
        <a:lstStyle/>
        <a:p>
          <a:endParaRPr lang="en-US"/>
        </a:p>
      </dgm:t>
    </dgm:pt>
    <dgm:pt modelId="{ABEAB9C9-36C5-4503-9562-76C337C08DDC}" type="sibTrans" cxnId="{B24542F6-C78C-4D25-9855-5BC9F077EAFA}">
      <dgm:prSet/>
      <dgm:spPr/>
      <dgm:t>
        <a:bodyPr/>
        <a:lstStyle/>
        <a:p>
          <a:endParaRPr lang="en-US"/>
        </a:p>
      </dgm:t>
    </dgm:pt>
    <dgm:pt modelId="{F9A4F058-345A-4D64-9BC2-9EA70C99D30A}">
      <dgm:prSet/>
      <dgm:spPr/>
      <dgm:t>
        <a:bodyPr/>
        <a:lstStyle/>
        <a:p>
          <a:r>
            <a:rPr lang="en-US"/>
            <a:t>October 23, 2026</a:t>
          </a:r>
        </a:p>
      </dgm:t>
      <dgm:extLst>
        <a:ext uri="{E40237B7-FDA0-4F09-8148-C483321AD2D9}">
          <dgm14:cNvPr xmlns:dgm14="http://schemas.microsoft.com/office/drawing/2010/diagram" id="0" name="" descr="2026-2027 Meeting Schedule&#10;&#10;"/>
        </a:ext>
      </dgm:extLst>
    </dgm:pt>
    <dgm:pt modelId="{0EB75D4E-30C6-4388-A5D9-0982809170FF}" type="parTrans" cxnId="{02ABDBAE-752C-478A-B5BD-61B96083AC3D}">
      <dgm:prSet/>
      <dgm:spPr/>
      <dgm:t>
        <a:bodyPr/>
        <a:lstStyle/>
        <a:p>
          <a:endParaRPr lang="en-US"/>
        </a:p>
      </dgm:t>
    </dgm:pt>
    <dgm:pt modelId="{2BBAE1BB-163E-4459-93F5-0447EA07C55F}" type="sibTrans" cxnId="{02ABDBAE-752C-478A-B5BD-61B96083AC3D}">
      <dgm:prSet/>
      <dgm:spPr/>
      <dgm:t>
        <a:bodyPr/>
        <a:lstStyle/>
        <a:p>
          <a:endParaRPr lang="en-US"/>
        </a:p>
      </dgm:t>
    </dgm:pt>
    <dgm:pt modelId="{B7BEC1BA-08F6-4F7A-8BA8-09510AC766A0}">
      <dgm:prSet/>
      <dgm:spPr/>
      <dgm:t>
        <a:bodyPr/>
        <a:lstStyle/>
        <a:p>
          <a:pPr rtl="0"/>
          <a:r>
            <a:rPr lang="en-US" b="1"/>
            <a:t>November </a:t>
          </a:r>
          <a:r>
            <a:rPr lang="en-US" b="1">
              <a:latin typeface="Aptos Display" panose="02110004020202020204"/>
            </a:rPr>
            <a:t>4, 2026 (</a:t>
          </a:r>
          <a:r>
            <a:rPr lang="en-US" b="1"/>
            <a:t>In person meeting- no webinar</a:t>
          </a:r>
          <a:r>
            <a:rPr lang="en-US"/>
            <a:t>)</a:t>
          </a:r>
        </a:p>
      </dgm:t>
      <dgm:extLst>
        <a:ext uri="{E40237B7-FDA0-4F09-8148-C483321AD2D9}">
          <dgm14:cNvPr xmlns:dgm14="http://schemas.microsoft.com/office/drawing/2010/diagram" id="0" name="" descr="2026-2027 Meeting Schedule&#10;&#10;"/>
        </a:ext>
      </dgm:extLst>
    </dgm:pt>
    <dgm:pt modelId="{382464FC-4578-4B27-9E77-5ACDE0F5CFA2}" type="parTrans" cxnId="{CE5C7495-74FA-434C-B030-1E88853B6E8A}">
      <dgm:prSet/>
      <dgm:spPr/>
      <dgm:t>
        <a:bodyPr/>
        <a:lstStyle/>
        <a:p>
          <a:endParaRPr lang="en-US"/>
        </a:p>
      </dgm:t>
    </dgm:pt>
    <dgm:pt modelId="{AFAB2782-399C-49A7-9789-9E2DC83666DD}" type="sibTrans" cxnId="{CE5C7495-74FA-434C-B030-1E88853B6E8A}">
      <dgm:prSet/>
      <dgm:spPr/>
      <dgm:t>
        <a:bodyPr/>
        <a:lstStyle/>
        <a:p>
          <a:endParaRPr lang="en-US"/>
        </a:p>
      </dgm:t>
    </dgm:pt>
    <dgm:pt modelId="{ADB18DA1-9F67-4C51-8D14-C0DB9EF9A9D8}">
      <dgm:prSet/>
      <dgm:spPr/>
      <dgm:t>
        <a:bodyPr/>
        <a:lstStyle/>
        <a:p>
          <a:r>
            <a:rPr lang="en-US"/>
            <a:t>December 4, 2026</a:t>
          </a:r>
        </a:p>
      </dgm:t>
      <dgm:extLst>
        <a:ext uri="{E40237B7-FDA0-4F09-8148-C483321AD2D9}">
          <dgm14:cNvPr xmlns:dgm14="http://schemas.microsoft.com/office/drawing/2010/diagram" id="0" name="" descr="2026-2027 Meeting Schedule&#10;&#10;"/>
        </a:ext>
      </dgm:extLst>
    </dgm:pt>
    <dgm:pt modelId="{F6BC7CC3-8928-4721-8B8F-F745B970662C}" type="parTrans" cxnId="{FB1BAB89-49B7-4687-86C8-A518A4F1EE55}">
      <dgm:prSet/>
      <dgm:spPr/>
      <dgm:t>
        <a:bodyPr/>
        <a:lstStyle/>
        <a:p>
          <a:endParaRPr lang="en-US"/>
        </a:p>
      </dgm:t>
    </dgm:pt>
    <dgm:pt modelId="{BBFDFC56-D502-47B2-BB85-F927A6F844A5}" type="sibTrans" cxnId="{FB1BAB89-49B7-4687-86C8-A518A4F1EE55}">
      <dgm:prSet/>
      <dgm:spPr/>
      <dgm:t>
        <a:bodyPr/>
        <a:lstStyle/>
        <a:p>
          <a:endParaRPr lang="en-US"/>
        </a:p>
      </dgm:t>
    </dgm:pt>
    <dgm:pt modelId="{ABBCA2FA-DFAC-4F99-B656-4262873B4589}">
      <dgm:prSet/>
      <dgm:spPr/>
      <dgm:t>
        <a:bodyPr/>
        <a:lstStyle/>
        <a:p>
          <a:r>
            <a:rPr lang="en-US"/>
            <a:t>January 22, 2027</a:t>
          </a:r>
        </a:p>
      </dgm:t>
      <dgm:extLst>
        <a:ext uri="{E40237B7-FDA0-4F09-8148-C483321AD2D9}">
          <dgm14:cNvPr xmlns:dgm14="http://schemas.microsoft.com/office/drawing/2010/diagram" id="0" name="" descr="2026-2027 Meeting Schedule&#10;&#10;"/>
        </a:ext>
      </dgm:extLst>
    </dgm:pt>
    <dgm:pt modelId="{9DC27946-33A7-4F2A-840A-6931AC391044}" type="parTrans" cxnId="{31613B38-3B2A-4F52-9D58-FE9B35CE44B2}">
      <dgm:prSet/>
      <dgm:spPr/>
      <dgm:t>
        <a:bodyPr/>
        <a:lstStyle/>
        <a:p>
          <a:endParaRPr lang="en-US"/>
        </a:p>
      </dgm:t>
    </dgm:pt>
    <dgm:pt modelId="{0B2359E5-84BE-4B87-B1BA-D23E1C657C72}" type="sibTrans" cxnId="{31613B38-3B2A-4F52-9D58-FE9B35CE44B2}">
      <dgm:prSet/>
      <dgm:spPr/>
      <dgm:t>
        <a:bodyPr/>
        <a:lstStyle/>
        <a:p>
          <a:endParaRPr lang="en-US"/>
        </a:p>
      </dgm:t>
    </dgm:pt>
    <dgm:pt modelId="{6912B491-CA44-4C16-BF30-C5C06E61E304}">
      <dgm:prSet/>
      <dgm:spPr/>
      <dgm:t>
        <a:bodyPr/>
        <a:lstStyle/>
        <a:p>
          <a:r>
            <a:rPr lang="en-US"/>
            <a:t>February 26, 2027</a:t>
          </a:r>
        </a:p>
      </dgm:t>
      <dgm:extLst>
        <a:ext uri="{E40237B7-FDA0-4F09-8148-C483321AD2D9}">
          <dgm14:cNvPr xmlns:dgm14="http://schemas.microsoft.com/office/drawing/2010/diagram" id="0" name="" descr="2026-2027 Meeting Schedule&#10;&#10;"/>
        </a:ext>
      </dgm:extLst>
    </dgm:pt>
    <dgm:pt modelId="{CE8B9776-75D7-440C-8340-BBA0F3AB5289}" type="parTrans" cxnId="{76114E77-7D63-45C9-A559-B1F6007081E3}">
      <dgm:prSet/>
      <dgm:spPr/>
      <dgm:t>
        <a:bodyPr/>
        <a:lstStyle/>
        <a:p>
          <a:endParaRPr lang="en-US"/>
        </a:p>
      </dgm:t>
    </dgm:pt>
    <dgm:pt modelId="{9529E96F-0285-418C-8BF4-8190E39B7EAF}" type="sibTrans" cxnId="{76114E77-7D63-45C9-A559-B1F6007081E3}">
      <dgm:prSet/>
      <dgm:spPr/>
      <dgm:t>
        <a:bodyPr/>
        <a:lstStyle/>
        <a:p>
          <a:endParaRPr lang="en-US"/>
        </a:p>
      </dgm:t>
    </dgm:pt>
    <dgm:pt modelId="{53040DF1-86C5-4175-B63A-5F925B906DDA}">
      <dgm:prSet/>
      <dgm:spPr/>
      <dgm:t>
        <a:bodyPr/>
        <a:lstStyle/>
        <a:p>
          <a:r>
            <a:rPr lang="en-US"/>
            <a:t>March 19, 2027</a:t>
          </a:r>
        </a:p>
      </dgm:t>
      <dgm:extLst>
        <a:ext uri="{E40237B7-FDA0-4F09-8148-C483321AD2D9}">
          <dgm14:cNvPr xmlns:dgm14="http://schemas.microsoft.com/office/drawing/2010/diagram" id="0" name="" descr="2026-2027 Meeting Schedule&#10;&#10;"/>
        </a:ext>
      </dgm:extLst>
    </dgm:pt>
    <dgm:pt modelId="{047E3639-DDD1-47EF-8362-AC4B0A386785}" type="parTrans" cxnId="{3CE1529D-5EDA-43A8-B0F3-765BA257F590}">
      <dgm:prSet/>
      <dgm:spPr/>
      <dgm:t>
        <a:bodyPr/>
        <a:lstStyle/>
        <a:p>
          <a:endParaRPr lang="en-US"/>
        </a:p>
      </dgm:t>
    </dgm:pt>
    <dgm:pt modelId="{8C138A7E-7174-48F8-879E-1B5510D0E931}" type="sibTrans" cxnId="{3CE1529D-5EDA-43A8-B0F3-765BA257F590}">
      <dgm:prSet/>
      <dgm:spPr/>
      <dgm:t>
        <a:bodyPr/>
        <a:lstStyle/>
        <a:p>
          <a:endParaRPr lang="en-US"/>
        </a:p>
      </dgm:t>
    </dgm:pt>
    <dgm:pt modelId="{FE4D4359-FBD2-434D-974A-6244953B7E7D}">
      <dgm:prSet/>
      <dgm:spPr/>
      <dgm:t>
        <a:bodyPr/>
        <a:lstStyle/>
        <a:p>
          <a:pPr rtl="0"/>
          <a:r>
            <a:rPr lang="en-US" b="1"/>
            <a:t>April</a:t>
          </a:r>
          <a:r>
            <a:rPr lang="en-US" b="1">
              <a:latin typeface="Aptos Display" panose="02110004020202020204"/>
            </a:rPr>
            <a:t> 14, 2027</a:t>
          </a:r>
          <a:r>
            <a:rPr lang="en-US" b="1"/>
            <a:t>  (In person meeting- no webinar)</a:t>
          </a:r>
        </a:p>
      </dgm:t>
      <dgm:extLst>
        <a:ext uri="{E40237B7-FDA0-4F09-8148-C483321AD2D9}">
          <dgm14:cNvPr xmlns:dgm14="http://schemas.microsoft.com/office/drawing/2010/diagram" id="0" name="" descr="2026-2027 Meeting Schedule&#10;&#10;"/>
        </a:ext>
      </dgm:extLst>
    </dgm:pt>
    <dgm:pt modelId="{C3D3E067-1187-4A43-B4EB-BA26E3A4FE5B}" type="parTrans" cxnId="{1B3DD673-C87D-4CDC-8486-AB77565EC509}">
      <dgm:prSet/>
      <dgm:spPr/>
      <dgm:t>
        <a:bodyPr/>
        <a:lstStyle/>
        <a:p>
          <a:endParaRPr lang="en-US"/>
        </a:p>
      </dgm:t>
    </dgm:pt>
    <dgm:pt modelId="{BF6F5FE0-2028-4444-8779-D3D112589171}" type="sibTrans" cxnId="{1B3DD673-C87D-4CDC-8486-AB77565EC509}">
      <dgm:prSet/>
      <dgm:spPr/>
      <dgm:t>
        <a:bodyPr/>
        <a:lstStyle/>
        <a:p>
          <a:endParaRPr lang="en-US"/>
        </a:p>
      </dgm:t>
    </dgm:pt>
    <dgm:pt modelId="{A88F834C-77F7-479D-AF27-FC143ED92426}">
      <dgm:prSet/>
      <dgm:spPr/>
      <dgm:t>
        <a:bodyPr/>
        <a:lstStyle/>
        <a:p>
          <a:r>
            <a:rPr lang="en-US"/>
            <a:t>May 14, 2027</a:t>
          </a:r>
        </a:p>
      </dgm:t>
      <dgm:extLst>
        <a:ext uri="{E40237B7-FDA0-4F09-8148-C483321AD2D9}">
          <dgm14:cNvPr xmlns:dgm14="http://schemas.microsoft.com/office/drawing/2010/diagram" id="0" name="" descr="2026-2027 Meeting Schedule&#10;&#10;"/>
        </a:ext>
      </dgm:extLst>
    </dgm:pt>
    <dgm:pt modelId="{48090A4B-A49A-4900-8C81-9AE13019771F}" type="parTrans" cxnId="{F2076A66-1CFC-44A1-9E15-FF634E6C0BED}">
      <dgm:prSet/>
      <dgm:spPr/>
      <dgm:t>
        <a:bodyPr/>
        <a:lstStyle/>
        <a:p>
          <a:endParaRPr lang="en-US"/>
        </a:p>
      </dgm:t>
    </dgm:pt>
    <dgm:pt modelId="{64484590-915B-4DEB-BECA-7D5F4C6BE688}" type="sibTrans" cxnId="{F2076A66-1CFC-44A1-9E15-FF634E6C0BED}">
      <dgm:prSet/>
      <dgm:spPr/>
      <dgm:t>
        <a:bodyPr/>
        <a:lstStyle/>
        <a:p>
          <a:endParaRPr lang="en-US"/>
        </a:p>
      </dgm:t>
    </dgm:pt>
    <dgm:pt modelId="{CC04C577-E49C-4566-B064-80FD9375D1F3}">
      <dgm:prSet/>
      <dgm:spPr/>
      <dgm:t>
        <a:bodyPr/>
        <a:lstStyle/>
        <a:p>
          <a:r>
            <a:rPr lang="en-US"/>
            <a:t>June 11, 2027</a:t>
          </a:r>
        </a:p>
      </dgm:t>
      <dgm:extLst>
        <a:ext uri="{E40237B7-FDA0-4F09-8148-C483321AD2D9}">
          <dgm14:cNvPr xmlns:dgm14="http://schemas.microsoft.com/office/drawing/2010/diagram" id="0" name="" descr="2026-2027 Meeting Schedule&#10;&#10;"/>
        </a:ext>
      </dgm:extLst>
    </dgm:pt>
    <dgm:pt modelId="{0A548982-CC17-4F4B-B906-8A422C743398}" type="parTrans" cxnId="{939DBC3C-0B9C-4C9F-A601-67E108E24A8E}">
      <dgm:prSet/>
      <dgm:spPr/>
      <dgm:t>
        <a:bodyPr/>
        <a:lstStyle/>
        <a:p>
          <a:endParaRPr lang="en-US"/>
        </a:p>
      </dgm:t>
    </dgm:pt>
    <dgm:pt modelId="{5FA2C97C-8FE2-46AC-ADA9-553CDE907B66}" type="sibTrans" cxnId="{939DBC3C-0B9C-4C9F-A601-67E108E24A8E}">
      <dgm:prSet/>
      <dgm:spPr/>
      <dgm:t>
        <a:bodyPr/>
        <a:lstStyle/>
        <a:p>
          <a:endParaRPr lang="en-US"/>
        </a:p>
      </dgm:t>
    </dgm:pt>
    <dgm:pt modelId="{03A116A9-E470-4490-B7CC-7201EEF4106B}" type="pres">
      <dgm:prSet presAssocID="{67790F5A-26F5-4239-97AE-17E5C7463A93}" presName="linear" presStyleCnt="0">
        <dgm:presLayoutVars>
          <dgm:animLvl val="lvl"/>
          <dgm:resizeHandles val="exact"/>
        </dgm:presLayoutVars>
      </dgm:prSet>
      <dgm:spPr/>
    </dgm:pt>
    <dgm:pt modelId="{54D7788D-AE31-4776-A522-4EF037057CB8}" type="pres">
      <dgm:prSet presAssocID="{D4D7F2C3-AB07-4371-BFC7-33A538490130}" presName="parentText" presStyleLbl="node1" presStyleIdx="0" presStyleCnt="10">
        <dgm:presLayoutVars>
          <dgm:chMax val="0"/>
          <dgm:bulletEnabled val="1"/>
        </dgm:presLayoutVars>
      </dgm:prSet>
      <dgm:spPr/>
    </dgm:pt>
    <dgm:pt modelId="{BD54662E-99BE-44F4-B1A0-015A7BDD996A}" type="pres">
      <dgm:prSet presAssocID="{ABEAB9C9-36C5-4503-9562-76C337C08DDC}" presName="spacer" presStyleCnt="0"/>
      <dgm:spPr/>
    </dgm:pt>
    <dgm:pt modelId="{26F383E8-8D24-433F-976B-B66C9492CB77}" type="pres">
      <dgm:prSet presAssocID="{F9A4F058-345A-4D64-9BC2-9EA70C99D30A}" presName="parentText" presStyleLbl="node1" presStyleIdx="1" presStyleCnt="10">
        <dgm:presLayoutVars>
          <dgm:chMax val="0"/>
          <dgm:bulletEnabled val="1"/>
        </dgm:presLayoutVars>
      </dgm:prSet>
      <dgm:spPr/>
    </dgm:pt>
    <dgm:pt modelId="{87B0B830-E16E-4267-A412-BCBB4C7DEC99}" type="pres">
      <dgm:prSet presAssocID="{2BBAE1BB-163E-4459-93F5-0447EA07C55F}" presName="spacer" presStyleCnt="0"/>
      <dgm:spPr/>
    </dgm:pt>
    <dgm:pt modelId="{C214D8CA-CBD0-4410-A979-A4B94743077B}" type="pres">
      <dgm:prSet presAssocID="{B7BEC1BA-08F6-4F7A-8BA8-09510AC766A0}" presName="parentText" presStyleLbl="node1" presStyleIdx="2" presStyleCnt="10">
        <dgm:presLayoutVars>
          <dgm:chMax val="0"/>
          <dgm:bulletEnabled val="1"/>
        </dgm:presLayoutVars>
      </dgm:prSet>
      <dgm:spPr/>
    </dgm:pt>
    <dgm:pt modelId="{7A795F0D-A586-44A8-81E6-2A5556AF67EB}" type="pres">
      <dgm:prSet presAssocID="{AFAB2782-399C-49A7-9789-9E2DC83666DD}" presName="spacer" presStyleCnt="0"/>
      <dgm:spPr/>
    </dgm:pt>
    <dgm:pt modelId="{029B6674-4013-4383-8382-1FAAB306478D}" type="pres">
      <dgm:prSet presAssocID="{ADB18DA1-9F67-4C51-8D14-C0DB9EF9A9D8}" presName="parentText" presStyleLbl="node1" presStyleIdx="3" presStyleCnt="10">
        <dgm:presLayoutVars>
          <dgm:chMax val="0"/>
          <dgm:bulletEnabled val="1"/>
        </dgm:presLayoutVars>
      </dgm:prSet>
      <dgm:spPr/>
    </dgm:pt>
    <dgm:pt modelId="{FAC187B9-3782-4FF5-AB8F-F6CE8422B59B}" type="pres">
      <dgm:prSet presAssocID="{BBFDFC56-D502-47B2-BB85-F927A6F844A5}" presName="spacer" presStyleCnt="0"/>
      <dgm:spPr/>
    </dgm:pt>
    <dgm:pt modelId="{E9A6D291-0D9C-489F-A596-7B5495E772C4}" type="pres">
      <dgm:prSet presAssocID="{ABBCA2FA-DFAC-4F99-B656-4262873B4589}" presName="parentText" presStyleLbl="node1" presStyleIdx="4" presStyleCnt="10">
        <dgm:presLayoutVars>
          <dgm:chMax val="0"/>
          <dgm:bulletEnabled val="1"/>
        </dgm:presLayoutVars>
      </dgm:prSet>
      <dgm:spPr/>
    </dgm:pt>
    <dgm:pt modelId="{30E343FF-6C95-44B3-9F5D-B37992299E98}" type="pres">
      <dgm:prSet presAssocID="{0B2359E5-84BE-4B87-B1BA-D23E1C657C72}" presName="spacer" presStyleCnt="0"/>
      <dgm:spPr/>
    </dgm:pt>
    <dgm:pt modelId="{F4CF3677-375A-4DFC-91D1-B9E997FA5B42}" type="pres">
      <dgm:prSet presAssocID="{6912B491-CA44-4C16-BF30-C5C06E61E304}" presName="parentText" presStyleLbl="node1" presStyleIdx="5" presStyleCnt="10">
        <dgm:presLayoutVars>
          <dgm:chMax val="0"/>
          <dgm:bulletEnabled val="1"/>
        </dgm:presLayoutVars>
      </dgm:prSet>
      <dgm:spPr/>
    </dgm:pt>
    <dgm:pt modelId="{7EAC7F69-47A1-4734-BBFC-D32A5783D70E}" type="pres">
      <dgm:prSet presAssocID="{9529E96F-0285-418C-8BF4-8190E39B7EAF}" presName="spacer" presStyleCnt="0"/>
      <dgm:spPr/>
    </dgm:pt>
    <dgm:pt modelId="{616FD47B-C980-4A26-95E4-AF869402AFBD}" type="pres">
      <dgm:prSet presAssocID="{53040DF1-86C5-4175-B63A-5F925B906DDA}" presName="parentText" presStyleLbl="node1" presStyleIdx="6" presStyleCnt="10">
        <dgm:presLayoutVars>
          <dgm:chMax val="0"/>
          <dgm:bulletEnabled val="1"/>
        </dgm:presLayoutVars>
      </dgm:prSet>
      <dgm:spPr/>
    </dgm:pt>
    <dgm:pt modelId="{872F3EB8-45D1-4DE9-95EC-AF73BD532E9D}" type="pres">
      <dgm:prSet presAssocID="{8C138A7E-7174-48F8-879E-1B5510D0E931}" presName="spacer" presStyleCnt="0"/>
      <dgm:spPr/>
    </dgm:pt>
    <dgm:pt modelId="{EECBE952-8164-4A39-AE03-01BB8C2174B5}" type="pres">
      <dgm:prSet presAssocID="{FE4D4359-FBD2-434D-974A-6244953B7E7D}" presName="parentText" presStyleLbl="node1" presStyleIdx="7" presStyleCnt="10">
        <dgm:presLayoutVars>
          <dgm:chMax val="0"/>
          <dgm:bulletEnabled val="1"/>
        </dgm:presLayoutVars>
      </dgm:prSet>
      <dgm:spPr/>
    </dgm:pt>
    <dgm:pt modelId="{AADA306E-9154-4A4B-B2E2-81D5C098E830}" type="pres">
      <dgm:prSet presAssocID="{BF6F5FE0-2028-4444-8779-D3D112589171}" presName="spacer" presStyleCnt="0"/>
      <dgm:spPr/>
    </dgm:pt>
    <dgm:pt modelId="{3B513D9A-C61B-4B48-89D4-6C4E45A15FF6}" type="pres">
      <dgm:prSet presAssocID="{A88F834C-77F7-479D-AF27-FC143ED92426}" presName="parentText" presStyleLbl="node1" presStyleIdx="8" presStyleCnt="10">
        <dgm:presLayoutVars>
          <dgm:chMax val="0"/>
          <dgm:bulletEnabled val="1"/>
        </dgm:presLayoutVars>
      </dgm:prSet>
      <dgm:spPr/>
    </dgm:pt>
    <dgm:pt modelId="{237FF861-E4A5-433F-B896-051207628D13}" type="pres">
      <dgm:prSet presAssocID="{64484590-915B-4DEB-BECA-7D5F4C6BE688}" presName="spacer" presStyleCnt="0"/>
      <dgm:spPr/>
    </dgm:pt>
    <dgm:pt modelId="{70D3BEA3-1DC8-4E73-A296-9675FB35A790}" type="pres">
      <dgm:prSet presAssocID="{CC04C577-E49C-4566-B064-80FD9375D1F3}" presName="parentText" presStyleLbl="node1" presStyleIdx="9" presStyleCnt="10">
        <dgm:presLayoutVars>
          <dgm:chMax val="0"/>
          <dgm:bulletEnabled val="1"/>
        </dgm:presLayoutVars>
      </dgm:prSet>
      <dgm:spPr/>
    </dgm:pt>
  </dgm:ptLst>
  <dgm:cxnLst>
    <dgm:cxn modelId="{18019A0F-AB8C-49D5-A73A-FDF0846AFD49}" type="presOf" srcId="{ABBCA2FA-DFAC-4F99-B656-4262873B4589}" destId="{E9A6D291-0D9C-489F-A596-7B5495E772C4}" srcOrd="0" destOrd="0" presId="urn:microsoft.com/office/officeart/2005/8/layout/vList2"/>
    <dgm:cxn modelId="{3BD58819-B4EA-42EA-B392-4FFF07CA0444}" type="presOf" srcId="{CC04C577-E49C-4566-B064-80FD9375D1F3}" destId="{70D3BEA3-1DC8-4E73-A296-9675FB35A790}" srcOrd="0" destOrd="0" presId="urn:microsoft.com/office/officeart/2005/8/layout/vList2"/>
    <dgm:cxn modelId="{7E31A534-95CB-408F-BDC5-C9646B5E8D09}" type="presOf" srcId="{FE4D4359-FBD2-434D-974A-6244953B7E7D}" destId="{EECBE952-8164-4A39-AE03-01BB8C2174B5}" srcOrd="0" destOrd="0" presId="urn:microsoft.com/office/officeart/2005/8/layout/vList2"/>
    <dgm:cxn modelId="{31613B38-3B2A-4F52-9D58-FE9B35CE44B2}" srcId="{67790F5A-26F5-4239-97AE-17E5C7463A93}" destId="{ABBCA2FA-DFAC-4F99-B656-4262873B4589}" srcOrd="4" destOrd="0" parTransId="{9DC27946-33A7-4F2A-840A-6931AC391044}" sibTransId="{0B2359E5-84BE-4B87-B1BA-D23E1C657C72}"/>
    <dgm:cxn modelId="{939DBC3C-0B9C-4C9F-A601-67E108E24A8E}" srcId="{67790F5A-26F5-4239-97AE-17E5C7463A93}" destId="{CC04C577-E49C-4566-B064-80FD9375D1F3}" srcOrd="9" destOrd="0" parTransId="{0A548982-CC17-4F4B-B906-8A422C743398}" sibTransId="{5FA2C97C-8FE2-46AC-ADA9-553CDE907B66}"/>
    <dgm:cxn modelId="{792D9641-8A7F-493C-A187-24F527B1EF07}" type="presOf" srcId="{67790F5A-26F5-4239-97AE-17E5C7463A93}" destId="{03A116A9-E470-4490-B7CC-7201EEF4106B}" srcOrd="0" destOrd="0" presId="urn:microsoft.com/office/officeart/2005/8/layout/vList2"/>
    <dgm:cxn modelId="{F2076A66-1CFC-44A1-9E15-FF634E6C0BED}" srcId="{67790F5A-26F5-4239-97AE-17E5C7463A93}" destId="{A88F834C-77F7-479D-AF27-FC143ED92426}" srcOrd="8" destOrd="0" parTransId="{48090A4B-A49A-4900-8C81-9AE13019771F}" sibTransId="{64484590-915B-4DEB-BECA-7D5F4C6BE688}"/>
    <dgm:cxn modelId="{FBDE386F-BF3E-47CA-93BB-EF5BE399B8CE}" type="presOf" srcId="{ADB18DA1-9F67-4C51-8D14-C0DB9EF9A9D8}" destId="{029B6674-4013-4383-8382-1FAAB306478D}" srcOrd="0" destOrd="0" presId="urn:microsoft.com/office/officeart/2005/8/layout/vList2"/>
    <dgm:cxn modelId="{1B3DD673-C87D-4CDC-8486-AB77565EC509}" srcId="{67790F5A-26F5-4239-97AE-17E5C7463A93}" destId="{FE4D4359-FBD2-434D-974A-6244953B7E7D}" srcOrd="7" destOrd="0" parTransId="{C3D3E067-1187-4A43-B4EB-BA26E3A4FE5B}" sibTransId="{BF6F5FE0-2028-4444-8779-D3D112589171}"/>
    <dgm:cxn modelId="{76114E77-7D63-45C9-A559-B1F6007081E3}" srcId="{67790F5A-26F5-4239-97AE-17E5C7463A93}" destId="{6912B491-CA44-4C16-BF30-C5C06E61E304}" srcOrd="5" destOrd="0" parTransId="{CE8B9776-75D7-440C-8340-BBA0F3AB5289}" sibTransId="{9529E96F-0285-418C-8BF4-8190E39B7EAF}"/>
    <dgm:cxn modelId="{FB1BAB89-49B7-4687-86C8-A518A4F1EE55}" srcId="{67790F5A-26F5-4239-97AE-17E5C7463A93}" destId="{ADB18DA1-9F67-4C51-8D14-C0DB9EF9A9D8}" srcOrd="3" destOrd="0" parTransId="{F6BC7CC3-8928-4721-8B8F-F745B970662C}" sibTransId="{BBFDFC56-D502-47B2-BB85-F927A6F844A5}"/>
    <dgm:cxn modelId="{CE5C7495-74FA-434C-B030-1E88853B6E8A}" srcId="{67790F5A-26F5-4239-97AE-17E5C7463A93}" destId="{B7BEC1BA-08F6-4F7A-8BA8-09510AC766A0}" srcOrd="2" destOrd="0" parTransId="{382464FC-4578-4B27-9E77-5ACDE0F5CFA2}" sibTransId="{AFAB2782-399C-49A7-9789-9E2DC83666DD}"/>
    <dgm:cxn modelId="{3CE1529D-5EDA-43A8-B0F3-765BA257F590}" srcId="{67790F5A-26F5-4239-97AE-17E5C7463A93}" destId="{53040DF1-86C5-4175-B63A-5F925B906DDA}" srcOrd="6" destOrd="0" parTransId="{047E3639-DDD1-47EF-8362-AC4B0A386785}" sibTransId="{8C138A7E-7174-48F8-879E-1B5510D0E931}"/>
    <dgm:cxn modelId="{1266E9A6-1F96-4041-A665-F3FE9E550A92}" type="presOf" srcId="{B7BEC1BA-08F6-4F7A-8BA8-09510AC766A0}" destId="{C214D8CA-CBD0-4410-A979-A4B94743077B}" srcOrd="0" destOrd="0" presId="urn:microsoft.com/office/officeart/2005/8/layout/vList2"/>
    <dgm:cxn modelId="{02ABDBAE-752C-478A-B5BD-61B96083AC3D}" srcId="{67790F5A-26F5-4239-97AE-17E5C7463A93}" destId="{F9A4F058-345A-4D64-9BC2-9EA70C99D30A}" srcOrd="1" destOrd="0" parTransId="{0EB75D4E-30C6-4388-A5D9-0982809170FF}" sibTransId="{2BBAE1BB-163E-4459-93F5-0447EA07C55F}"/>
    <dgm:cxn modelId="{663B4CBF-BC33-48C4-AD5B-D6D4E3A44753}" type="presOf" srcId="{6912B491-CA44-4C16-BF30-C5C06E61E304}" destId="{F4CF3677-375A-4DFC-91D1-B9E997FA5B42}" srcOrd="0" destOrd="0" presId="urn:microsoft.com/office/officeart/2005/8/layout/vList2"/>
    <dgm:cxn modelId="{134560C4-6EA0-426B-A191-C56992B8821A}" type="presOf" srcId="{D4D7F2C3-AB07-4371-BFC7-33A538490130}" destId="{54D7788D-AE31-4776-A522-4EF037057CB8}" srcOrd="0" destOrd="0" presId="urn:microsoft.com/office/officeart/2005/8/layout/vList2"/>
    <dgm:cxn modelId="{BEEEC3C6-B13A-40AC-8FDA-2C9B0EF51FE9}" type="presOf" srcId="{F9A4F058-345A-4D64-9BC2-9EA70C99D30A}" destId="{26F383E8-8D24-433F-976B-B66C9492CB77}" srcOrd="0" destOrd="0" presId="urn:microsoft.com/office/officeart/2005/8/layout/vList2"/>
    <dgm:cxn modelId="{8D2014D4-9D4C-401C-B0F9-B5B32D3FDBB7}" type="presOf" srcId="{53040DF1-86C5-4175-B63A-5F925B906DDA}" destId="{616FD47B-C980-4A26-95E4-AF869402AFBD}" srcOrd="0" destOrd="0" presId="urn:microsoft.com/office/officeart/2005/8/layout/vList2"/>
    <dgm:cxn modelId="{3A8399DD-3D76-4E1B-9098-CC6F2B6D8186}" type="presOf" srcId="{A88F834C-77F7-479D-AF27-FC143ED92426}" destId="{3B513D9A-C61B-4B48-89D4-6C4E45A15FF6}" srcOrd="0" destOrd="0" presId="urn:microsoft.com/office/officeart/2005/8/layout/vList2"/>
    <dgm:cxn modelId="{B24542F6-C78C-4D25-9855-5BC9F077EAFA}" srcId="{67790F5A-26F5-4239-97AE-17E5C7463A93}" destId="{D4D7F2C3-AB07-4371-BFC7-33A538490130}" srcOrd="0" destOrd="0" parTransId="{6625E0AD-A73F-4B9B-A6B0-1B5DB9CED9A6}" sibTransId="{ABEAB9C9-36C5-4503-9562-76C337C08DDC}"/>
    <dgm:cxn modelId="{5BAD996D-0ABD-4249-BD1A-B08456B6D651}" type="presParOf" srcId="{03A116A9-E470-4490-B7CC-7201EEF4106B}" destId="{54D7788D-AE31-4776-A522-4EF037057CB8}" srcOrd="0" destOrd="0" presId="urn:microsoft.com/office/officeart/2005/8/layout/vList2"/>
    <dgm:cxn modelId="{443A3D02-41EE-48BC-90C9-9EAAA95BC898}" type="presParOf" srcId="{03A116A9-E470-4490-B7CC-7201EEF4106B}" destId="{BD54662E-99BE-44F4-B1A0-015A7BDD996A}" srcOrd="1" destOrd="0" presId="urn:microsoft.com/office/officeart/2005/8/layout/vList2"/>
    <dgm:cxn modelId="{EE40DFD0-1CA5-4EE5-991B-CFCDD1260332}" type="presParOf" srcId="{03A116A9-E470-4490-B7CC-7201EEF4106B}" destId="{26F383E8-8D24-433F-976B-B66C9492CB77}" srcOrd="2" destOrd="0" presId="urn:microsoft.com/office/officeart/2005/8/layout/vList2"/>
    <dgm:cxn modelId="{237FC363-BBD1-48AD-A0DC-999C20625C0B}" type="presParOf" srcId="{03A116A9-E470-4490-B7CC-7201EEF4106B}" destId="{87B0B830-E16E-4267-A412-BCBB4C7DEC99}" srcOrd="3" destOrd="0" presId="urn:microsoft.com/office/officeart/2005/8/layout/vList2"/>
    <dgm:cxn modelId="{0A2D7626-168C-4541-97E9-7C8E653343E8}" type="presParOf" srcId="{03A116A9-E470-4490-B7CC-7201EEF4106B}" destId="{C214D8CA-CBD0-4410-A979-A4B94743077B}" srcOrd="4" destOrd="0" presId="urn:microsoft.com/office/officeart/2005/8/layout/vList2"/>
    <dgm:cxn modelId="{4D6A08AB-D7BA-4097-921A-794E986C4934}" type="presParOf" srcId="{03A116A9-E470-4490-B7CC-7201EEF4106B}" destId="{7A795F0D-A586-44A8-81E6-2A5556AF67EB}" srcOrd="5" destOrd="0" presId="urn:microsoft.com/office/officeart/2005/8/layout/vList2"/>
    <dgm:cxn modelId="{77FFE0DC-7C6A-45A8-A188-C87056459163}" type="presParOf" srcId="{03A116A9-E470-4490-B7CC-7201EEF4106B}" destId="{029B6674-4013-4383-8382-1FAAB306478D}" srcOrd="6" destOrd="0" presId="urn:microsoft.com/office/officeart/2005/8/layout/vList2"/>
    <dgm:cxn modelId="{D5C58892-9A3E-40B6-ADBC-84A426E6BDAB}" type="presParOf" srcId="{03A116A9-E470-4490-B7CC-7201EEF4106B}" destId="{FAC187B9-3782-4FF5-AB8F-F6CE8422B59B}" srcOrd="7" destOrd="0" presId="urn:microsoft.com/office/officeart/2005/8/layout/vList2"/>
    <dgm:cxn modelId="{52A2D4FE-3A19-470E-B04C-FECA848A7AF5}" type="presParOf" srcId="{03A116A9-E470-4490-B7CC-7201EEF4106B}" destId="{E9A6D291-0D9C-489F-A596-7B5495E772C4}" srcOrd="8" destOrd="0" presId="urn:microsoft.com/office/officeart/2005/8/layout/vList2"/>
    <dgm:cxn modelId="{E742041A-F059-4649-AC03-383D748D9D62}" type="presParOf" srcId="{03A116A9-E470-4490-B7CC-7201EEF4106B}" destId="{30E343FF-6C95-44B3-9F5D-B37992299E98}" srcOrd="9" destOrd="0" presId="urn:microsoft.com/office/officeart/2005/8/layout/vList2"/>
    <dgm:cxn modelId="{A9991FA6-DB11-4042-A041-A5A1E7D6C18C}" type="presParOf" srcId="{03A116A9-E470-4490-B7CC-7201EEF4106B}" destId="{F4CF3677-375A-4DFC-91D1-B9E997FA5B42}" srcOrd="10" destOrd="0" presId="urn:microsoft.com/office/officeart/2005/8/layout/vList2"/>
    <dgm:cxn modelId="{68D347BD-F87F-4518-90E3-9619D9967387}" type="presParOf" srcId="{03A116A9-E470-4490-B7CC-7201EEF4106B}" destId="{7EAC7F69-47A1-4734-BBFC-D32A5783D70E}" srcOrd="11" destOrd="0" presId="urn:microsoft.com/office/officeart/2005/8/layout/vList2"/>
    <dgm:cxn modelId="{B5B24E33-497B-4E14-BEF0-2158876326A3}" type="presParOf" srcId="{03A116A9-E470-4490-B7CC-7201EEF4106B}" destId="{616FD47B-C980-4A26-95E4-AF869402AFBD}" srcOrd="12" destOrd="0" presId="urn:microsoft.com/office/officeart/2005/8/layout/vList2"/>
    <dgm:cxn modelId="{7887758D-2BB2-4515-8D1D-615757A7F6A1}" type="presParOf" srcId="{03A116A9-E470-4490-B7CC-7201EEF4106B}" destId="{872F3EB8-45D1-4DE9-95EC-AF73BD532E9D}" srcOrd="13" destOrd="0" presId="urn:microsoft.com/office/officeart/2005/8/layout/vList2"/>
    <dgm:cxn modelId="{8579BC7E-0F90-4D0A-BCD7-6F32BD992C2D}" type="presParOf" srcId="{03A116A9-E470-4490-B7CC-7201EEF4106B}" destId="{EECBE952-8164-4A39-AE03-01BB8C2174B5}" srcOrd="14" destOrd="0" presId="urn:microsoft.com/office/officeart/2005/8/layout/vList2"/>
    <dgm:cxn modelId="{BE806CA2-1F90-488B-B67C-233596A69578}" type="presParOf" srcId="{03A116A9-E470-4490-B7CC-7201EEF4106B}" destId="{AADA306E-9154-4A4B-B2E2-81D5C098E830}" srcOrd="15" destOrd="0" presId="urn:microsoft.com/office/officeart/2005/8/layout/vList2"/>
    <dgm:cxn modelId="{C2A9640B-547F-4E53-B09D-CD18CADB02FB}" type="presParOf" srcId="{03A116A9-E470-4490-B7CC-7201EEF4106B}" destId="{3B513D9A-C61B-4B48-89D4-6C4E45A15FF6}" srcOrd="16" destOrd="0" presId="urn:microsoft.com/office/officeart/2005/8/layout/vList2"/>
    <dgm:cxn modelId="{05AECD88-08E9-4A93-8556-43C9CB711FD0}" type="presParOf" srcId="{03A116A9-E470-4490-B7CC-7201EEF4106B}" destId="{237FF861-E4A5-433F-B896-051207628D13}" srcOrd="17" destOrd="0" presId="urn:microsoft.com/office/officeart/2005/8/layout/vList2"/>
    <dgm:cxn modelId="{B8FE0460-0954-411C-B511-676EEB26F9D8}" type="presParOf" srcId="{03A116A9-E470-4490-B7CC-7201EEF4106B}" destId="{70D3BEA3-1DC8-4E73-A296-9675FB35A790}"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7788D-AE31-4776-A522-4EF037057CB8}">
      <dsp:nvSpPr>
        <dsp:cNvPr id="0" name=""/>
        <dsp:cNvSpPr/>
      </dsp:nvSpPr>
      <dsp:spPr>
        <a:xfrm>
          <a:off x="0" y="51870"/>
          <a:ext cx="6900512" cy="491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September 18, 2026</a:t>
          </a:r>
        </a:p>
      </dsp:txBody>
      <dsp:txXfrm>
        <a:off x="23988" y="75858"/>
        <a:ext cx="6852536" cy="443424"/>
      </dsp:txXfrm>
    </dsp:sp>
    <dsp:sp modelId="{26F383E8-8D24-433F-976B-B66C9492CB77}">
      <dsp:nvSpPr>
        <dsp:cNvPr id="0" name=""/>
        <dsp:cNvSpPr/>
      </dsp:nvSpPr>
      <dsp:spPr>
        <a:xfrm>
          <a:off x="0" y="600870"/>
          <a:ext cx="6900512" cy="491400"/>
        </a:xfrm>
        <a:prstGeom prst="roundRect">
          <a:avLst/>
        </a:prstGeom>
        <a:solidFill>
          <a:schemeClr val="accent5">
            <a:hueOff val="-1350239"/>
            <a:satOff val="-92"/>
            <a:lumOff val="21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October 23, 2026</a:t>
          </a:r>
        </a:p>
      </dsp:txBody>
      <dsp:txXfrm>
        <a:off x="23988" y="624858"/>
        <a:ext cx="6852536" cy="443424"/>
      </dsp:txXfrm>
    </dsp:sp>
    <dsp:sp modelId="{C214D8CA-CBD0-4410-A979-A4B94743077B}">
      <dsp:nvSpPr>
        <dsp:cNvPr id="0" name=""/>
        <dsp:cNvSpPr/>
      </dsp:nvSpPr>
      <dsp:spPr>
        <a:xfrm>
          <a:off x="0" y="1149870"/>
          <a:ext cx="6900512" cy="491400"/>
        </a:xfrm>
        <a:prstGeom prst="roundRect">
          <a:avLst/>
        </a:prstGeom>
        <a:solidFill>
          <a:schemeClr val="accent5">
            <a:hueOff val="-2700478"/>
            <a:satOff val="-184"/>
            <a:lumOff val="43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a:t>November </a:t>
          </a:r>
          <a:r>
            <a:rPr lang="en-US" sz="2000" b="1" kern="1200">
              <a:latin typeface="Aptos Display" panose="02110004020202020204"/>
            </a:rPr>
            <a:t>4, 2026 (</a:t>
          </a:r>
          <a:r>
            <a:rPr lang="en-US" sz="2000" b="1" kern="1200"/>
            <a:t>In person meeting- no webinar</a:t>
          </a:r>
          <a:r>
            <a:rPr lang="en-US" sz="2000" kern="1200"/>
            <a:t>)</a:t>
          </a:r>
        </a:p>
      </dsp:txBody>
      <dsp:txXfrm>
        <a:off x="23988" y="1173858"/>
        <a:ext cx="6852536" cy="443424"/>
      </dsp:txXfrm>
    </dsp:sp>
    <dsp:sp modelId="{029B6674-4013-4383-8382-1FAAB306478D}">
      <dsp:nvSpPr>
        <dsp:cNvPr id="0" name=""/>
        <dsp:cNvSpPr/>
      </dsp:nvSpPr>
      <dsp:spPr>
        <a:xfrm>
          <a:off x="0" y="1698870"/>
          <a:ext cx="6900512" cy="49140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December 4, 2026</a:t>
          </a:r>
        </a:p>
      </dsp:txBody>
      <dsp:txXfrm>
        <a:off x="23988" y="1722858"/>
        <a:ext cx="6852536" cy="443424"/>
      </dsp:txXfrm>
    </dsp:sp>
    <dsp:sp modelId="{E9A6D291-0D9C-489F-A596-7B5495E772C4}">
      <dsp:nvSpPr>
        <dsp:cNvPr id="0" name=""/>
        <dsp:cNvSpPr/>
      </dsp:nvSpPr>
      <dsp:spPr>
        <a:xfrm>
          <a:off x="0" y="2247870"/>
          <a:ext cx="6900512" cy="491400"/>
        </a:xfrm>
        <a:prstGeom prst="roundRect">
          <a:avLst/>
        </a:prstGeom>
        <a:solidFill>
          <a:schemeClr val="accent5">
            <a:hueOff val="-5400955"/>
            <a:satOff val="-367"/>
            <a:lumOff val="87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January 22, 2027</a:t>
          </a:r>
        </a:p>
      </dsp:txBody>
      <dsp:txXfrm>
        <a:off x="23988" y="2271858"/>
        <a:ext cx="6852536" cy="443424"/>
      </dsp:txXfrm>
    </dsp:sp>
    <dsp:sp modelId="{F4CF3677-375A-4DFC-91D1-B9E997FA5B42}">
      <dsp:nvSpPr>
        <dsp:cNvPr id="0" name=""/>
        <dsp:cNvSpPr/>
      </dsp:nvSpPr>
      <dsp:spPr>
        <a:xfrm>
          <a:off x="0" y="2796870"/>
          <a:ext cx="6900512" cy="491400"/>
        </a:xfrm>
        <a:prstGeom prst="roundRect">
          <a:avLst/>
        </a:prstGeom>
        <a:solidFill>
          <a:schemeClr val="accent5">
            <a:hueOff val="-6751195"/>
            <a:satOff val="-459"/>
            <a:lumOff val="10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February 26, 2027</a:t>
          </a:r>
        </a:p>
      </dsp:txBody>
      <dsp:txXfrm>
        <a:off x="23988" y="2820858"/>
        <a:ext cx="6852536" cy="443424"/>
      </dsp:txXfrm>
    </dsp:sp>
    <dsp:sp modelId="{616FD47B-C980-4A26-95E4-AF869402AFBD}">
      <dsp:nvSpPr>
        <dsp:cNvPr id="0" name=""/>
        <dsp:cNvSpPr/>
      </dsp:nvSpPr>
      <dsp:spPr>
        <a:xfrm>
          <a:off x="0" y="3345870"/>
          <a:ext cx="6900512" cy="49140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March 19, 2027</a:t>
          </a:r>
        </a:p>
      </dsp:txBody>
      <dsp:txXfrm>
        <a:off x="23988" y="3369858"/>
        <a:ext cx="6852536" cy="443424"/>
      </dsp:txXfrm>
    </dsp:sp>
    <dsp:sp modelId="{EECBE952-8164-4A39-AE03-01BB8C2174B5}">
      <dsp:nvSpPr>
        <dsp:cNvPr id="0" name=""/>
        <dsp:cNvSpPr/>
      </dsp:nvSpPr>
      <dsp:spPr>
        <a:xfrm>
          <a:off x="0" y="3894870"/>
          <a:ext cx="6900512" cy="491400"/>
        </a:xfrm>
        <a:prstGeom prst="roundRect">
          <a:avLst/>
        </a:prstGeom>
        <a:solidFill>
          <a:schemeClr val="accent5">
            <a:hueOff val="-9451672"/>
            <a:satOff val="-642"/>
            <a:lumOff val="15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a:t>April</a:t>
          </a:r>
          <a:r>
            <a:rPr lang="en-US" sz="2000" b="1" kern="1200">
              <a:latin typeface="Aptos Display" panose="02110004020202020204"/>
            </a:rPr>
            <a:t> 14, 2027</a:t>
          </a:r>
          <a:r>
            <a:rPr lang="en-US" sz="2000" b="1" kern="1200"/>
            <a:t>  (In person meeting- no webinar)</a:t>
          </a:r>
        </a:p>
      </dsp:txBody>
      <dsp:txXfrm>
        <a:off x="23988" y="3918858"/>
        <a:ext cx="6852536" cy="443424"/>
      </dsp:txXfrm>
    </dsp:sp>
    <dsp:sp modelId="{3B513D9A-C61B-4B48-89D4-6C4E45A15FF6}">
      <dsp:nvSpPr>
        <dsp:cNvPr id="0" name=""/>
        <dsp:cNvSpPr/>
      </dsp:nvSpPr>
      <dsp:spPr>
        <a:xfrm>
          <a:off x="0" y="4443870"/>
          <a:ext cx="6900512" cy="491400"/>
        </a:xfrm>
        <a:prstGeom prst="roundRect">
          <a:avLst/>
        </a:prstGeom>
        <a:solidFill>
          <a:schemeClr val="accent5">
            <a:hueOff val="-10801911"/>
            <a:satOff val="-734"/>
            <a:lumOff val="174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May 14, 2027</a:t>
          </a:r>
        </a:p>
      </dsp:txBody>
      <dsp:txXfrm>
        <a:off x="23988" y="4467858"/>
        <a:ext cx="6852536" cy="443424"/>
      </dsp:txXfrm>
    </dsp:sp>
    <dsp:sp modelId="{70D3BEA3-1DC8-4E73-A296-9675FB35A790}">
      <dsp:nvSpPr>
        <dsp:cNvPr id="0" name=""/>
        <dsp:cNvSpPr/>
      </dsp:nvSpPr>
      <dsp:spPr>
        <a:xfrm>
          <a:off x="0" y="4992870"/>
          <a:ext cx="6900512" cy="4914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June 11, 2027</a:t>
          </a:r>
        </a:p>
      </dsp:txBody>
      <dsp:txXfrm>
        <a:off x="23988" y="5016858"/>
        <a:ext cx="6852536" cy="4434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407B44-A9F9-6344-868B-44BA300F2CC7}" type="datetimeFigureOut">
              <a:rPr lang="en-US" smtClean="0"/>
              <a:t>8/21/2026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DB38A-5D4A-D140-AE31-7200571C691E}" type="slidenum">
              <a:rPr lang="en-US" smtClean="0"/>
              <a:t>‹#›</a:t>
            </a:fld>
            <a:endParaRPr lang="en-US"/>
          </a:p>
        </p:txBody>
      </p:sp>
    </p:spTree>
    <p:extLst>
      <p:ext uri="{BB962C8B-B14F-4D97-AF65-F5344CB8AC3E}">
        <p14:creationId xmlns:p14="http://schemas.microsoft.com/office/powerpoint/2010/main" val="2028872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FEED1-DDDB-07A9-3E75-AF1E438FC3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5909A-DAAC-0C33-7C25-00F753000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477F8-334B-05CC-CCDB-D7AEFF59D7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C7C0DE-51EF-4280-EBCC-8A7A38515AEC}"/>
              </a:ext>
            </a:extLst>
          </p:cNvPr>
          <p:cNvSpPr>
            <a:spLocks noGrp="1"/>
          </p:cNvSpPr>
          <p:nvPr>
            <p:ph type="sldNum" sz="quarter" idx="5"/>
          </p:nvPr>
        </p:nvSpPr>
        <p:spPr/>
        <p:txBody>
          <a:bodyPr/>
          <a:lstStyle/>
          <a:p>
            <a:fld id="{9B6DB38A-5D4A-D140-AE31-7200571C691E}" type="slidenum">
              <a:rPr lang="en-US" smtClean="0"/>
              <a:t>1</a:t>
            </a:fld>
            <a:endParaRPr lang="en-US"/>
          </a:p>
        </p:txBody>
      </p:sp>
    </p:spTree>
    <p:extLst>
      <p:ext uri="{BB962C8B-B14F-4D97-AF65-F5344CB8AC3E}">
        <p14:creationId xmlns:p14="http://schemas.microsoft.com/office/powerpoint/2010/main" val="3539978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B6DB38A-5D4A-D140-AE31-7200571C691E}" type="slidenum">
              <a:rPr lang="en-US" smtClean="0"/>
              <a:t>22</a:t>
            </a:fld>
            <a:endParaRPr lang="en-US"/>
          </a:p>
        </p:txBody>
      </p:sp>
    </p:spTree>
    <p:extLst>
      <p:ext uri="{BB962C8B-B14F-4D97-AF65-F5344CB8AC3E}">
        <p14:creationId xmlns:p14="http://schemas.microsoft.com/office/powerpoint/2010/main" val="28503614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25</a:t>
            </a:fld>
            <a:endParaRPr lang="en-US"/>
          </a:p>
        </p:txBody>
      </p:sp>
    </p:spTree>
    <p:extLst>
      <p:ext uri="{BB962C8B-B14F-4D97-AF65-F5344CB8AC3E}">
        <p14:creationId xmlns:p14="http://schemas.microsoft.com/office/powerpoint/2010/main" val="3186000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28</a:t>
            </a:fld>
            <a:endParaRPr lang="en-US"/>
          </a:p>
        </p:txBody>
      </p:sp>
    </p:spTree>
    <p:extLst>
      <p:ext uri="{BB962C8B-B14F-4D97-AF65-F5344CB8AC3E}">
        <p14:creationId xmlns:p14="http://schemas.microsoft.com/office/powerpoint/2010/main" val="3612339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521B4-15B5-38C4-A8F2-03557876A7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E5EFDA-FC74-F3CB-7958-4297B323AC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931981-5EE0-B2A4-BE42-434E7BD4E4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337639-2A13-B239-C4D7-FD28C077B252}"/>
              </a:ext>
            </a:extLst>
          </p:cNvPr>
          <p:cNvSpPr>
            <a:spLocks noGrp="1"/>
          </p:cNvSpPr>
          <p:nvPr>
            <p:ph type="sldNum" sz="quarter" idx="5"/>
          </p:nvPr>
        </p:nvSpPr>
        <p:spPr/>
        <p:txBody>
          <a:bodyPr/>
          <a:lstStyle/>
          <a:p>
            <a:fld id="{9B6DB38A-5D4A-D140-AE31-7200571C691E}" type="slidenum">
              <a:rPr lang="en-US" smtClean="0"/>
              <a:t>35</a:t>
            </a:fld>
            <a:endParaRPr lang="en-US"/>
          </a:p>
        </p:txBody>
      </p:sp>
    </p:spTree>
    <p:extLst>
      <p:ext uri="{BB962C8B-B14F-4D97-AF65-F5344CB8AC3E}">
        <p14:creationId xmlns:p14="http://schemas.microsoft.com/office/powerpoint/2010/main" val="2103208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6DB38A-5D4A-D140-AE31-7200571C691E}" type="slidenum">
              <a:rPr lang="en-US" smtClean="0"/>
              <a:t>44</a:t>
            </a:fld>
            <a:endParaRPr lang="en-US"/>
          </a:p>
        </p:txBody>
      </p:sp>
    </p:spTree>
    <p:extLst>
      <p:ext uri="{BB962C8B-B14F-4D97-AF65-F5344CB8AC3E}">
        <p14:creationId xmlns:p14="http://schemas.microsoft.com/office/powerpoint/2010/main" val="3831716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47</a:t>
            </a:fld>
            <a:endParaRPr lang="en-US"/>
          </a:p>
        </p:txBody>
      </p:sp>
    </p:spTree>
    <p:extLst>
      <p:ext uri="{BB962C8B-B14F-4D97-AF65-F5344CB8AC3E}">
        <p14:creationId xmlns:p14="http://schemas.microsoft.com/office/powerpoint/2010/main" val="3891018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B0453-AB24-5206-CE30-E5F7246DE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F8A209-D53A-8034-2E3D-E16CEA242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55F461-9A14-F7A1-57D6-B2AC79C7A9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4AA63E-511C-88B7-AF29-411E2646AC66}"/>
              </a:ext>
            </a:extLst>
          </p:cNvPr>
          <p:cNvSpPr>
            <a:spLocks noGrp="1"/>
          </p:cNvSpPr>
          <p:nvPr>
            <p:ph type="sldNum" sz="quarter" idx="5"/>
          </p:nvPr>
        </p:nvSpPr>
        <p:spPr/>
        <p:txBody>
          <a:bodyPr/>
          <a:lstStyle/>
          <a:p>
            <a:fld id="{9B6DB38A-5D4A-D140-AE31-7200571C691E}" type="slidenum">
              <a:rPr lang="en-US" smtClean="0"/>
              <a:t>50</a:t>
            </a:fld>
            <a:endParaRPr lang="en-US"/>
          </a:p>
        </p:txBody>
      </p:sp>
    </p:spTree>
    <p:extLst>
      <p:ext uri="{BB962C8B-B14F-4D97-AF65-F5344CB8AC3E}">
        <p14:creationId xmlns:p14="http://schemas.microsoft.com/office/powerpoint/2010/main" val="3232345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7732C3C-A191-48C2-A7E8-9C96AF841A7A}" type="slidenum">
              <a:rPr lang="en-US" smtClean="0"/>
              <a:t>54</a:t>
            </a:fld>
            <a:endParaRPr lang="en-US"/>
          </a:p>
        </p:txBody>
      </p:sp>
    </p:spTree>
    <p:extLst>
      <p:ext uri="{BB962C8B-B14F-4D97-AF65-F5344CB8AC3E}">
        <p14:creationId xmlns:p14="http://schemas.microsoft.com/office/powerpoint/2010/main" val="1649793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B6DB38A-5D4A-D140-AE31-7200571C691E}" type="slidenum">
              <a:rPr lang="en-US" smtClean="0"/>
              <a:t>57</a:t>
            </a:fld>
            <a:endParaRPr lang="en-US"/>
          </a:p>
        </p:txBody>
      </p:sp>
    </p:spTree>
    <p:extLst>
      <p:ext uri="{BB962C8B-B14F-4D97-AF65-F5344CB8AC3E}">
        <p14:creationId xmlns:p14="http://schemas.microsoft.com/office/powerpoint/2010/main" val="2575780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133AC-878F-BC69-C881-BC3B16560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8F9BB3-6DE4-61A5-75FE-F09FBE87E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9C812A-44A6-EF0D-4133-71AA9AB380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30BEF9-B76C-FA9F-C8DF-810E58E9524B}"/>
              </a:ext>
            </a:extLst>
          </p:cNvPr>
          <p:cNvSpPr>
            <a:spLocks noGrp="1"/>
          </p:cNvSpPr>
          <p:nvPr>
            <p:ph type="sldNum" sz="quarter" idx="5"/>
          </p:nvPr>
        </p:nvSpPr>
        <p:spPr/>
        <p:txBody>
          <a:bodyPr/>
          <a:lstStyle/>
          <a:p>
            <a:fld id="{9B6DB38A-5D4A-D140-AE31-7200571C691E}" type="slidenum">
              <a:rPr lang="en-US" smtClean="0"/>
              <a:t>59</a:t>
            </a:fld>
            <a:endParaRPr lang="en-US"/>
          </a:p>
        </p:txBody>
      </p:sp>
    </p:spTree>
    <p:extLst>
      <p:ext uri="{BB962C8B-B14F-4D97-AF65-F5344CB8AC3E}">
        <p14:creationId xmlns:p14="http://schemas.microsoft.com/office/powerpoint/2010/main" val="3988792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777C5-3B52-7BAE-439F-9491BE4F1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8A79E-9ABF-A6E0-DACE-55525FD55D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8B8A55-D61F-0683-2E98-D924C3ED18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32FDB6-1D76-DC28-E47C-E7F65B1F0B1F}"/>
              </a:ext>
            </a:extLst>
          </p:cNvPr>
          <p:cNvSpPr>
            <a:spLocks noGrp="1"/>
          </p:cNvSpPr>
          <p:nvPr>
            <p:ph type="sldNum" sz="quarter" idx="5"/>
          </p:nvPr>
        </p:nvSpPr>
        <p:spPr/>
        <p:txBody>
          <a:bodyPr/>
          <a:lstStyle/>
          <a:p>
            <a:fld id="{9B6DB38A-5D4A-D140-AE31-7200571C691E}" type="slidenum">
              <a:rPr lang="en-US" smtClean="0"/>
              <a:t>3</a:t>
            </a:fld>
            <a:endParaRPr lang="en-US"/>
          </a:p>
        </p:txBody>
      </p:sp>
    </p:spTree>
    <p:extLst>
      <p:ext uri="{BB962C8B-B14F-4D97-AF65-F5344CB8AC3E}">
        <p14:creationId xmlns:p14="http://schemas.microsoft.com/office/powerpoint/2010/main" val="1745236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B6DB38A-5D4A-D140-AE31-7200571C691E}" type="slidenum">
              <a:rPr lang="en-US" smtClean="0"/>
              <a:t>61</a:t>
            </a:fld>
            <a:endParaRPr lang="en-US"/>
          </a:p>
        </p:txBody>
      </p:sp>
    </p:spTree>
    <p:extLst>
      <p:ext uri="{BB962C8B-B14F-4D97-AF65-F5344CB8AC3E}">
        <p14:creationId xmlns:p14="http://schemas.microsoft.com/office/powerpoint/2010/main" val="1098252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B6DB38A-5D4A-D140-AE31-7200571C691E}" type="slidenum">
              <a:rPr lang="en-US" smtClean="0"/>
              <a:t>62</a:t>
            </a:fld>
            <a:endParaRPr lang="en-US"/>
          </a:p>
        </p:txBody>
      </p:sp>
    </p:spTree>
    <p:extLst>
      <p:ext uri="{BB962C8B-B14F-4D97-AF65-F5344CB8AC3E}">
        <p14:creationId xmlns:p14="http://schemas.microsoft.com/office/powerpoint/2010/main" val="3220857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B6DB38A-5D4A-D140-AE31-7200571C691E}" type="slidenum">
              <a:rPr lang="en-US" smtClean="0"/>
              <a:t>65</a:t>
            </a:fld>
            <a:endParaRPr lang="en-US"/>
          </a:p>
        </p:txBody>
      </p:sp>
    </p:spTree>
    <p:extLst>
      <p:ext uri="{BB962C8B-B14F-4D97-AF65-F5344CB8AC3E}">
        <p14:creationId xmlns:p14="http://schemas.microsoft.com/office/powerpoint/2010/main" val="1289848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658FF-5125-D7D9-2062-5194F27D4B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990D8-4F8E-3E76-F10B-3550CE1A7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D97DD-DFD0-9971-CB14-49114064B3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24488F-2F2F-69B5-FF82-FCDC9C9DB10F}"/>
              </a:ext>
            </a:extLst>
          </p:cNvPr>
          <p:cNvSpPr>
            <a:spLocks noGrp="1"/>
          </p:cNvSpPr>
          <p:nvPr>
            <p:ph type="sldNum" sz="quarter" idx="5"/>
          </p:nvPr>
        </p:nvSpPr>
        <p:spPr/>
        <p:txBody>
          <a:bodyPr/>
          <a:lstStyle/>
          <a:p>
            <a:fld id="{9B6DB38A-5D4A-D140-AE31-7200571C691E}" type="slidenum">
              <a:rPr lang="en-US" smtClean="0"/>
              <a:t>68</a:t>
            </a:fld>
            <a:endParaRPr lang="en-US"/>
          </a:p>
        </p:txBody>
      </p:sp>
    </p:spTree>
    <p:extLst>
      <p:ext uri="{BB962C8B-B14F-4D97-AF65-F5344CB8AC3E}">
        <p14:creationId xmlns:p14="http://schemas.microsoft.com/office/powerpoint/2010/main" val="2404802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None/>
            </a:pPr>
            <a:endParaRPr lang="en-US">
              <a:latin typeface="Arial"/>
              <a:cs typeface="Arial"/>
            </a:endParaRPr>
          </a:p>
        </p:txBody>
      </p:sp>
      <p:sp>
        <p:nvSpPr>
          <p:cNvPr id="4" name="Slide Number Placeholder 3"/>
          <p:cNvSpPr>
            <a:spLocks noGrp="1"/>
          </p:cNvSpPr>
          <p:nvPr>
            <p:ph type="sldNum" sz="quarter" idx="5"/>
          </p:nvPr>
        </p:nvSpPr>
        <p:spPr/>
        <p:txBody>
          <a:bodyPr/>
          <a:lstStyle/>
          <a:p>
            <a:fld id="{825FC15E-7FD1-034A-9729-2C6FA6821FBB}" type="slidenum">
              <a:rPr lang="en-US" smtClean="0"/>
              <a:t>70</a:t>
            </a:fld>
            <a:endParaRPr lang="en-US"/>
          </a:p>
        </p:txBody>
      </p:sp>
    </p:spTree>
    <p:extLst>
      <p:ext uri="{BB962C8B-B14F-4D97-AF65-F5344CB8AC3E}">
        <p14:creationId xmlns:p14="http://schemas.microsoft.com/office/powerpoint/2010/main" val="3411455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6DB38A-5D4A-D140-AE31-7200571C691E}" type="slidenum">
              <a:rPr lang="en-US" smtClean="0"/>
              <a:t>8</a:t>
            </a:fld>
            <a:endParaRPr lang="en-US"/>
          </a:p>
        </p:txBody>
      </p:sp>
    </p:spTree>
    <p:extLst>
      <p:ext uri="{BB962C8B-B14F-4D97-AF65-F5344CB8AC3E}">
        <p14:creationId xmlns:p14="http://schemas.microsoft.com/office/powerpoint/2010/main" val="2684641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9</a:t>
            </a:fld>
            <a:endParaRPr lang="en-US"/>
          </a:p>
        </p:txBody>
      </p:sp>
    </p:spTree>
    <p:extLst>
      <p:ext uri="{BB962C8B-B14F-4D97-AF65-F5344CB8AC3E}">
        <p14:creationId xmlns:p14="http://schemas.microsoft.com/office/powerpoint/2010/main" val="1940773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11</a:t>
            </a:fld>
            <a:endParaRPr lang="en-US"/>
          </a:p>
        </p:txBody>
      </p:sp>
    </p:spTree>
    <p:extLst>
      <p:ext uri="{BB962C8B-B14F-4D97-AF65-F5344CB8AC3E}">
        <p14:creationId xmlns:p14="http://schemas.microsoft.com/office/powerpoint/2010/main" val="1560409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14</a:t>
            </a:fld>
            <a:endParaRPr lang="en-US"/>
          </a:p>
        </p:txBody>
      </p:sp>
    </p:spTree>
    <p:extLst>
      <p:ext uri="{BB962C8B-B14F-4D97-AF65-F5344CB8AC3E}">
        <p14:creationId xmlns:p14="http://schemas.microsoft.com/office/powerpoint/2010/main" val="3964834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16</a:t>
            </a:fld>
            <a:endParaRPr lang="en-US"/>
          </a:p>
        </p:txBody>
      </p:sp>
    </p:spTree>
    <p:extLst>
      <p:ext uri="{BB962C8B-B14F-4D97-AF65-F5344CB8AC3E}">
        <p14:creationId xmlns:p14="http://schemas.microsoft.com/office/powerpoint/2010/main" val="3724364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20</a:t>
            </a:fld>
            <a:endParaRPr lang="en-US"/>
          </a:p>
        </p:txBody>
      </p:sp>
    </p:spTree>
    <p:extLst>
      <p:ext uri="{BB962C8B-B14F-4D97-AF65-F5344CB8AC3E}">
        <p14:creationId xmlns:p14="http://schemas.microsoft.com/office/powerpoint/2010/main" val="1583433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DB38A-5D4A-D140-AE31-7200571C691E}" type="slidenum">
              <a:rPr lang="en-US" smtClean="0"/>
              <a:t>21</a:t>
            </a:fld>
            <a:endParaRPr lang="en-US"/>
          </a:p>
        </p:txBody>
      </p:sp>
    </p:spTree>
    <p:extLst>
      <p:ext uri="{BB962C8B-B14F-4D97-AF65-F5344CB8AC3E}">
        <p14:creationId xmlns:p14="http://schemas.microsoft.com/office/powerpoint/2010/main" val="3098834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71C12EC-2D98-F919-775B-ABB3C3BE6A24}"/>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C5E8125-6C10-B68E-7EEC-29F87A03ED17}"/>
              </a:ext>
            </a:extLst>
          </p:cNvPr>
          <p:cNvSpPr>
            <a:spLocks noGrp="1"/>
          </p:cNvSpPr>
          <p:nvPr>
            <p:ph type="ctrTitle"/>
          </p:nvPr>
        </p:nvSpPr>
        <p:spPr>
          <a:xfrm>
            <a:off x="342900" y="1377519"/>
            <a:ext cx="10079182" cy="2560638"/>
          </a:xfrm>
        </p:spPr>
        <p:txBody>
          <a:bodyPr anchor="b">
            <a:normAutofit/>
          </a:bodyPr>
          <a:lstStyle>
            <a:lvl1pPr algn="l">
              <a:defRPr sz="8000" spc="-15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2A40F4C-9107-5A14-480E-3D44D062E317}"/>
              </a:ext>
            </a:extLst>
          </p:cNvPr>
          <p:cNvSpPr>
            <a:spLocks noGrp="1"/>
          </p:cNvSpPr>
          <p:nvPr>
            <p:ph type="subTitle" idx="1"/>
          </p:nvPr>
        </p:nvSpPr>
        <p:spPr>
          <a:xfrm>
            <a:off x="342900" y="3938157"/>
            <a:ext cx="10079182" cy="1558636"/>
          </a:xfrm>
        </p:spPr>
        <p:txBody>
          <a:bodyPr/>
          <a:lstStyle>
            <a:lvl1pPr marL="0" indent="0" algn="l">
              <a:buNone/>
              <a:defRPr sz="2400">
                <a:solidFill>
                  <a:srgbClr val="B5DFF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91B62B64-39B8-E038-D8C3-7C98BA27DF68}"/>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4027765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
        <p:nvSpPr>
          <p:cNvPr id="3" name="Media Placeholder 2">
            <a:extLst>
              <a:ext uri="{FF2B5EF4-FFF2-40B4-BE49-F238E27FC236}">
                <a16:creationId xmlns:a16="http://schemas.microsoft.com/office/drawing/2014/main" id="{DDD5255E-B6EB-D6A8-9BA3-425DEF917F6C}"/>
              </a:ext>
            </a:extLst>
          </p:cNvPr>
          <p:cNvSpPr>
            <a:spLocks noGrp="1"/>
          </p:cNvSpPr>
          <p:nvPr>
            <p:ph type="media" sz="quarter" idx="13"/>
          </p:nvPr>
        </p:nvSpPr>
        <p:spPr>
          <a:xfrm>
            <a:off x="1205344" y="1225550"/>
            <a:ext cx="5808520" cy="4313238"/>
          </a:xfrm>
          <a:effectLst>
            <a:outerShdw blurRad="971965" dist="50800" dir="5400000" algn="ctr" rotWithShape="0">
              <a:srgbClr val="000000">
                <a:alpha val="30037"/>
              </a:srgbClr>
            </a:outerShdw>
          </a:effectLst>
        </p:spPr>
        <p:txBody>
          <a:bodyPr/>
          <a:lstStyle/>
          <a:p>
            <a:endParaRPr lang="en-US"/>
          </a:p>
        </p:txBody>
      </p:sp>
      <p:sp>
        <p:nvSpPr>
          <p:cNvPr id="7" name="Text Placeholder 6">
            <a:extLst>
              <a:ext uri="{FF2B5EF4-FFF2-40B4-BE49-F238E27FC236}">
                <a16:creationId xmlns:a16="http://schemas.microsoft.com/office/drawing/2014/main" id="{284B1204-54A6-51D2-01E0-4E74F28405BA}"/>
              </a:ext>
            </a:extLst>
          </p:cNvPr>
          <p:cNvSpPr>
            <a:spLocks noGrp="1"/>
          </p:cNvSpPr>
          <p:nvPr>
            <p:ph type="body" sz="quarter" idx="14"/>
          </p:nvPr>
        </p:nvSpPr>
        <p:spPr>
          <a:xfrm>
            <a:off x="7065963" y="2160588"/>
            <a:ext cx="3979862" cy="2557462"/>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699335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E0C3C95-C45D-6F6C-F3B4-EDA7F22D49AB}"/>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002060"/>
                </a:solidFill>
              </a:defRPr>
            </a:lvl1pPr>
            <a:lvl2pPr>
              <a:defRPr sz="2800">
                <a:solidFill>
                  <a:srgbClr val="002060"/>
                </a:solidFill>
              </a:defRPr>
            </a:lvl2pPr>
            <a:lvl3pPr>
              <a:defRPr sz="2400">
                <a:solidFill>
                  <a:srgbClr val="002060"/>
                </a:solidFill>
              </a:defRPr>
            </a:lvl3pPr>
            <a:lvl4pPr>
              <a:defRPr sz="2000">
                <a:solidFill>
                  <a:srgbClr val="002060"/>
                </a:solidFill>
              </a:defRPr>
            </a:lvl4pPr>
            <a:lvl5pPr>
              <a:defRPr sz="2000">
                <a:solidFill>
                  <a:srgbClr val="00206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898543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FBC82F-33C1-E184-14B2-3E5429080CA0}"/>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F3F3F3"/>
                </a:solidFill>
              </a:defRPr>
            </a:lvl1pPr>
            <a:lvl2pPr>
              <a:defRPr sz="2800">
                <a:solidFill>
                  <a:srgbClr val="F3F3F3"/>
                </a:solidFill>
              </a:defRPr>
            </a:lvl2pPr>
            <a:lvl3pPr>
              <a:defRPr sz="2400">
                <a:solidFill>
                  <a:srgbClr val="F3F3F3"/>
                </a:solidFill>
              </a:defRPr>
            </a:lvl3pPr>
            <a:lvl4pPr>
              <a:defRPr sz="2000">
                <a:solidFill>
                  <a:srgbClr val="F3F3F3"/>
                </a:solidFill>
              </a:defRPr>
            </a:lvl4pPr>
            <a:lvl5pPr>
              <a:defRPr sz="2000">
                <a:solidFill>
                  <a:srgbClr val="F3F3F3"/>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2819753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551A6A-4D8B-5122-0AE6-EB1794A93738}"/>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517572-01C8-067A-8789-AB91C0E3ABDB}"/>
              </a:ext>
            </a:extLst>
          </p:cNvPr>
          <p:cNvSpPr>
            <a:spLocks noGrp="1"/>
          </p:cNvSpPr>
          <p:nvPr>
            <p:ph type="title"/>
          </p:nvPr>
        </p:nvSpPr>
        <p:spPr>
          <a:xfrm>
            <a:off x="226719" y="457200"/>
            <a:ext cx="4241372" cy="1766454"/>
          </a:xfrm>
        </p:spPr>
        <p:txBody>
          <a:bodyPr anchor="b">
            <a:noAutofit/>
          </a:bodyPr>
          <a:lstStyle>
            <a:lvl1pPr>
              <a:defRPr sz="40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4A3145C-FA19-7026-C5AB-48F43A10CBAB}"/>
              </a:ext>
            </a:extLst>
          </p:cNvPr>
          <p:cNvSpPr>
            <a:spLocks noGrp="1"/>
          </p:cNvSpPr>
          <p:nvPr>
            <p:ph idx="1"/>
          </p:nvPr>
        </p:nvSpPr>
        <p:spPr>
          <a:xfrm>
            <a:off x="4810991" y="457200"/>
            <a:ext cx="7145480" cy="5917045"/>
          </a:xfrm>
        </p:spPr>
        <p:txBody>
          <a:bodyPr/>
          <a:lstStyle>
            <a:lvl1pPr>
              <a:defRPr sz="3200">
                <a:solidFill>
                  <a:srgbClr val="1E4782"/>
                </a:solidFill>
              </a:defRPr>
            </a:lvl1pPr>
            <a:lvl2pPr>
              <a:defRPr sz="2800">
                <a:solidFill>
                  <a:srgbClr val="1E4782"/>
                </a:solidFill>
              </a:defRPr>
            </a:lvl2pPr>
            <a:lvl3pPr>
              <a:defRPr sz="2400">
                <a:solidFill>
                  <a:srgbClr val="1E4782"/>
                </a:solidFill>
              </a:defRPr>
            </a:lvl3pPr>
            <a:lvl4pPr>
              <a:defRPr sz="2000">
                <a:solidFill>
                  <a:srgbClr val="1E4782"/>
                </a:solidFill>
              </a:defRPr>
            </a:lvl4pPr>
            <a:lvl5pPr>
              <a:defRPr sz="2000">
                <a:solidFill>
                  <a:srgbClr val="1E478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2AB479-7080-3079-7222-061618924C6C}"/>
              </a:ext>
            </a:extLst>
          </p:cNvPr>
          <p:cNvSpPr>
            <a:spLocks noGrp="1"/>
          </p:cNvSpPr>
          <p:nvPr>
            <p:ph type="body" sz="half" idx="2"/>
          </p:nvPr>
        </p:nvSpPr>
        <p:spPr>
          <a:xfrm>
            <a:off x="226719" y="2223654"/>
            <a:ext cx="4241372" cy="364533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DDFEF70-0FA1-AE31-1D91-F74EBED2AFC9}"/>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513837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Shape&#10;&#10;AI-generated content may be incorrect.">
            <a:extLst>
              <a:ext uri="{FF2B5EF4-FFF2-40B4-BE49-F238E27FC236}">
                <a16:creationId xmlns:a16="http://schemas.microsoft.com/office/drawing/2014/main" id="{8A314DC0-7B3E-82EE-9AE7-6F09AEE4343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2460050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with Caption">
    <p:spTree>
      <p:nvGrpSpPr>
        <p:cNvPr id="1" name=""/>
        <p:cNvGrpSpPr/>
        <p:nvPr/>
      </p:nvGrpSpPr>
      <p:grpSpPr>
        <a:xfrm>
          <a:off x="0" y="0"/>
          <a:ext cx="0" cy="0"/>
          <a:chOff x="0" y="0"/>
          <a:chExt cx="0" cy="0"/>
        </a:xfrm>
      </p:grpSpPr>
      <p:pic>
        <p:nvPicPr>
          <p:cNvPr id="9" name="Picture 8" descr="Shape&#10;&#10;AI-generated content may be incorrect.">
            <a:extLst>
              <a:ext uri="{FF2B5EF4-FFF2-40B4-BE49-F238E27FC236}">
                <a16:creationId xmlns:a16="http://schemas.microsoft.com/office/drawing/2014/main" id="{8A314DC0-7B3E-82EE-9AE7-6F09AEE4343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p>
            <a:fld id="{68A8D22E-6BC5-9E47-900C-2BB94685D9F5}" type="slidenum">
              <a:rPr lang="en-US" smtClean="0"/>
              <a:t>‹#›</a:t>
            </a:fld>
            <a:endParaRPr lang="en-US"/>
          </a:p>
        </p:txBody>
      </p:sp>
      <p:sp>
        <p:nvSpPr>
          <p:cNvPr id="6" name="Chart Placeholder 5">
            <a:extLst>
              <a:ext uri="{FF2B5EF4-FFF2-40B4-BE49-F238E27FC236}">
                <a16:creationId xmlns:a16="http://schemas.microsoft.com/office/drawing/2014/main" id="{1F3FA896-C43D-31E8-81CC-112E026C8772}"/>
              </a:ext>
            </a:extLst>
          </p:cNvPr>
          <p:cNvSpPr>
            <a:spLocks noGrp="1"/>
          </p:cNvSpPr>
          <p:nvPr>
            <p:ph type="chart" sz="quarter" idx="13"/>
          </p:nvPr>
        </p:nvSpPr>
        <p:spPr>
          <a:xfrm>
            <a:off x="0" y="0"/>
            <a:ext cx="7481888" cy="6858000"/>
          </a:xfrm>
        </p:spPr>
        <p:txBody>
          <a:bodyPr/>
          <a:lstStyle/>
          <a:p>
            <a:endParaRPr lang="en-US"/>
          </a:p>
        </p:txBody>
      </p:sp>
    </p:spTree>
    <p:extLst>
      <p:ext uri="{BB962C8B-B14F-4D97-AF65-F5344CB8AC3E}">
        <p14:creationId xmlns:p14="http://schemas.microsoft.com/office/powerpoint/2010/main" val="3510268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B5DF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3607285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with Caption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B5DF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B5DFF3"/>
                </a:solidFill>
              </a:defRPr>
            </a:lvl1pPr>
          </a:lstStyle>
          <a:p>
            <a:fld id="{68A8D22E-6BC5-9E47-900C-2BB94685D9F5}" type="slidenum">
              <a:rPr lang="en-US" smtClean="0"/>
              <a:pPr/>
              <a:t>‹#›</a:t>
            </a:fld>
            <a:endParaRPr lang="en-US"/>
          </a:p>
        </p:txBody>
      </p:sp>
      <p:sp>
        <p:nvSpPr>
          <p:cNvPr id="6" name="Chart Placeholder 5">
            <a:extLst>
              <a:ext uri="{FF2B5EF4-FFF2-40B4-BE49-F238E27FC236}">
                <a16:creationId xmlns:a16="http://schemas.microsoft.com/office/drawing/2014/main" id="{E0F6B8AA-CDAC-6F83-437E-9F75F81B74DF}"/>
              </a:ext>
            </a:extLst>
          </p:cNvPr>
          <p:cNvSpPr>
            <a:spLocks noGrp="1"/>
          </p:cNvSpPr>
          <p:nvPr>
            <p:ph type="chart" sz="quarter" idx="13"/>
          </p:nvPr>
        </p:nvSpPr>
        <p:spPr>
          <a:xfrm>
            <a:off x="0" y="0"/>
            <a:ext cx="7491413" cy="6858000"/>
          </a:xfrm>
        </p:spPr>
        <p:txBody>
          <a:bodyPr/>
          <a:lstStyle/>
          <a:p>
            <a:endParaRPr lang="en-US"/>
          </a:p>
        </p:txBody>
      </p:sp>
    </p:spTree>
    <p:extLst>
      <p:ext uri="{BB962C8B-B14F-4D97-AF65-F5344CB8AC3E}">
        <p14:creationId xmlns:p14="http://schemas.microsoft.com/office/powerpoint/2010/main" val="15737546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E88C4DB-A75F-261D-A14A-6501C47852CB}"/>
              </a:ext>
            </a:extLst>
          </p:cNvPr>
          <p:cNvSpPr>
            <a:spLocks noGrp="1"/>
          </p:cNvSpPr>
          <p:nvPr>
            <p:ph type="pic" idx="1"/>
          </p:nvPr>
        </p:nvSpPr>
        <p:spPr>
          <a:xfrm>
            <a:off x="-72736" y="-72737"/>
            <a:ext cx="7579662" cy="7034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383381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with Caption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314DC0-7B3E-82EE-9AE7-6F09AEE4343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7B1858-D17A-397C-21E8-E042FA7184F6}"/>
              </a:ext>
            </a:extLst>
          </p:cNvPr>
          <p:cNvSpPr>
            <a:spLocks noGrp="1"/>
          </p:cNvSpPr>
          <p:nvPr>
            <p:ph type="title"/>
          </p:nvPr>
        </p:nvSpPr>
        <p:spPr>
          <a:xfrm>
            <a:off x="7666253" y="368155"/>
            <a:ext cx="4366420" cy="2801071"/>
          </a:xfrm>
        </p:spPr>
        <p:txBody>
          <a:bodyPr anchor="b">
            <a:noAutofit/>
          </a:bodyPr>
          <a:lstStyle>
            <a:lvl1pPr>
              <a:defRPr sz="4800" spc="-15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678B05FC-4AD4-576E-E903-D583F4122327}"/>
              </a:ext>
            </a:extLst>
          </p:cNvPr>
          <p:cNvSpPr>
            <a:spLocks noGrp="1"/>
          </p:cNvSpPr>
          <p:nvPr>
            <p:ph type="body" sz="half" idx="2"/>
          </p:nvPr>
        </p:nvSpPr>
        <p:spPr>
          <a:xfrm>
            <a:off x="7666253" y="3273135"/>
            <a:ext cx="4366420" cy="3101109"/>
          </a:xfrm>
        </p:spPr>
        <p:txBody>
          <a:bodyPr/>
          <a:lstStyle>
            <a:lvl1pPr marL="0" indent="0">
              <a:buNone/>
              <a:defRPr sz="1600">
                <a:solidFill>
                  <a:srgbClr val="F3F3F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8E712A2-6D32-69E0-1A42-A7AF4D4DECFC}"/>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6" name="Chart Placeholder 5">
            <a:extLst>
              <a:ext uri="{FF2B5EF4-FFF2-40B4-BE49-F238E27FC236}">
                <a16:creationId xmlns:a16="http://schemas.microsoft.com/office/drawing/2014/main" id="{E30A28D6-B250-1721-F3F0-F1B691207974}"/>
              </a:ext>
            </a:extLst>
          </p:cNvPr>
          <p:cNvSpPr>
            <a:spLocks noGrp="1"/>
          </p:cNvSpPr>
          <p:nvPr>
            <p:ph type="chart" sz="quarter" idx="13"/>
          </p:nvPr>
        </p:nvSpPr>
        <p:spPr>
          <a:xfrm>
            <a:off x="0" y="0"/>
            <a:ext cx="7491413" cy="6858000"/>
          </a:xfrm>
        </p:spPr>
        <p:txBody>
          <a:bodyPr/>
          <a:lstStyle/>
          <a:p>
            <a:endParaRPr lang="en-US"/>
          </a:p>
        </p:txBody>
      </p:sp>
    </p:spTree>
    <p:extLst>
      <p:ext uri="{BB962C8B-B14F-4D97-AF65-F5344CB8AC3E}">
        <p14:creationId xmlns:p14="http://schemas.microsoft.com/office/powerpoint/2010/main" val="3796512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1541371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two columns">
    <p:spTree>
      <p:nvGrpSpPr>
        <p:cNvPr id="1" name=""/>
        <p:cNvGrpSpPr/>
        <p:nvPr/>
      </p:nvGrpSpPr>
      <p:grpSpPr>
        <a:xfrm>
          <a:off x="0" y="0"/>
          <a:ext cx="0" cy="0"/>
          <a:chOff x="0" y="0"/>
          <a:chExt cx="0" cy="0"/>
        </a:xfrm>
      </p:grpSpPr>
      <p:pic>
        <p:nvPicPr>
          <p:cNvPr id="13" name="图片 7" descr="The star in the ESE logo.">
            <a:extLst>
              <a:ext uri="{FF2B5EF4-FFF2-40B4-BE49-F238E27FC236}">
                <a16:creationId xmlns:a16="http://schemas.microsoft.com/office/drawing/2014/main" id="{0A84CDFA-79F7-4BA0-98A7-CE6AD7E69B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7" name="灯片编号占位符 6">
            <a:extLst>
              <a:ext uri="{FF2B5EF4-FFF2-40B4-BE49-F238E27FC236}">
                <a16:creationId xmlns:a16="http://schemas.microsoft.com/office/drawing/2014/main" id="{94301496-3A04-4B17-9688-6289A84D6F4D}"/>
              </a:ext>
            </a:extLst>
          </p:cNvPr>
          <p:cNvSpPr>
            <a:spLocks noGrp="1"/>
          </p:cNvSpPr>
          <p:nvPr>
            <p:ph type="sldNum" sz="quarter" idx="12"/>
          </p:nvPr>
        </p:nvSpPr>
        <p:spPr/>
        <p:txBody>
          <a:bodyPr/>
          <a:lstStyle>
            <a:lvl1pPr>
              <a:defRPr>
                <a:solidFill>
                  <a:schemeClr val="tx1"/>
                </a:solidFill>
                <a:latin typeface="Segoe UI" panose="020B0502040204020203" pitchFamily="34" charset="0"/>
                <a:cs typeface="Segoe UI" panose="020B0502040204020203" pitchFamily="34" charset="0"/>
              </a:defRPr>
            </a:lvl1pPr>
          </a:lstStyle>
          <a:p>
            <a:fld id="{FF27229C-EC7B-4063-A33B-28A5E87E32ED}" type="slidenum">
              <a:rPr lang="zh-CN" altLang="en-US" smtClean="0"/>
              <a:pPr/>
              <a:t>‹#›</a:t>
            </a:fld>
            <a:endParaRPr lang="zh-CN" altLang="en-US"/>
          </a:p>
        </p:txBody>
      </p:sp>
      <p:sp>
        <p:nvSpPr>
          <p:cNvPr id="8"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内容占位符 2">
            <a:extLst>
              <a:ext uri="{FF2B5EF4-FFF2-40B4-BE49-F238E27FC236}">
                <a16:creationId xmlns:a16="http://schemas.microsoft.com/office/drawing/2014/main" id="{35FFD893-9645-4ABA-BC18-4957569298FB}"/>
              </a:ext>
            </a:extLst>
          </p:cNvPr>
          <p:cNvSpPr>
            <a:spLocks noGrp="1"/>
          </p:cNvSpPr>
          <p:nvPr>
            <p:ph idx="13" hasCustomPrompt="1"/>
          </p:nvPr>
        </p:nvSpPr>
        <p:spPr>
          <a:xfrm>
            <a:off x="435429" y="2189408"/>
            <a:ext cx="5452057" cy="3799267"/>
          </a:xfrm>
        </p:spPr>
        <p:txBody>
          <a:bodyPr>
            <a:noAutofit/>
          </a:bodyPr>
          <a:lstStyle>
            <a:lvl1pPr marL="228600" indent="-228600">
              <a:lnSpc>
                <a:spcPct val="100000"/>
              </a:lnSpc>
              <a:spcAft>
                <a:spcPts val="0"/>
              </a:spcAft>
              <a:buClr>
                <a:srgbClr val="E38526"/>
              </a:buClr>
              <a:buFont typeface="Arial" panose="020B0604020202020204" pitchFamily="34" charset="0"/>
              <a:buChar char="•"/>
              <a:defRPr sz="2800" baseline="0">
                <a:solidFill>
                  <a:schemeClr val="accent1">
                    <a:lumMod val="50000"/>
                  </a:schemeClr>
                </a:solidFill>
                <a:latin typeface="Segoe UI" panose="020B0502040204020203" pitchFamily="34" charset="0"/>
                <a:cs typeface="Segoe UI" panose="020B0502040204020203" pitchFamily="34" charset="0"/>
              </a:defRPr>
            </a:lvl1pPr>
            <a:lvl2pPr marL="685800" indent="-228600">
              <a:lnSpc>
                <a:spcPct val="100000"/>
              </a:lnSpc>
              <a:spcAft>
                <a:spcPts val="0"/>
              </a:spcAft>
              <a:buClr>
                <a:srgbClr val="E38526"/>
              </a:buClr>
              <a:buFont typeface="Courier New" panose="02070309020205020404" pitchFamily="49" charset="0"/>
              <a:buChar char="o"/>
              <a:defRPr sz="2400">
                <a:solidFill>
                  <a:schemeClr val="accent1">
                    <a:lumMod val="50000"/>
                  </a:schemeClr>
                </a:solidFill>
                <a:latin typeface="Segoe UI" panose="020B0502040204020203" pitchFamily="34" charset="0"/>
                <a:cs typeface="Segoe UI" panose="020B0502040204020203" pitchFamily="34" charset="0"/>
              </a:defRPr>
            </a:lvl2pPr>
            <a:lvl3pPr marL="1143000" indent="-228600">
              <a:lnSpc>
                <a:spcPct val="100000"/>
              </a:lnSpc>
              <a:spcAft>
                <a:spcPts val="0"/>
              </a:spcAft>
              <a:buClr>
                <a:srgbClr val="E38526"/>
              </a:buClr>
              <a:buFont typeface="Wingdings" panose="05000000000000000000" pitchFamily="2" charset="2"/>
              <a:buChar char="§"/>
              <a:defRPr sz="2000">
                <a:solidFill>
                  <a:schemeClr val="accent1">
                    <a:lumMod val="50000"/>
                  </a:schemeClr>
                </a:solidFill>
                <a:latin typeface="Segoe UI" panose="020B0502040204020203" pitchFamily="34" charset="0"/>
                <a:cs typeface="Segoe UI" panose="020B0502040204020203" pitchFamily="34" charset="0"/>
              </a:defRPr>
            </a:lvl3pPr>
            <a:lvl4pPr marL="1600200" indent="-228600">
              <a:lnSpc>
                <a:spcPct val="100000"/>
              </a:lnSpc>
              <a:spcAft>
                <a:spcPts val="0"/>
              </a:spcAft>
              <a:buClr>
                <a:srgbClr val="E38526"/>
              </a:buClr>
              <a:buFont typeface="Wingdings" panose="05000000000000000000" pitchFamily="2" charset="2"/>
              <a:buChar char="Ø"/>
              <a:defRPr sz="1800">
                <a:solidFill>
                  <a:schemeClr val="accent1">
                    <a:lumMod val="50000"/>
                  </a:schemeClr>
                </a:solidFill>
                <a:latin typeface="Segoe UI" panose="020B0502040204020203" pitchFamily="34" charset="0"/>
                <a:cs typeface="Segoe UI" panose="020B0502040204020203" pitchFamily="34" charset="0"/>
              </a:defRPr>
            </a:lvl4pPr>
            <a:lvl5pPr marL="2057400" indent="-228600">
              <a:lnSpc>
                <a:spcPct val="100000"/>
              </a:lnSpc>
              <a:spcAft>
                <a:spcPts val="0"/>
              </a:spcAft>
              <a:buClr>
                <a:srgbClr val="E38526"/>
              </a:buClr>
              <a:buFont typeface="Wingdings" panose="05000000000000000000" pitchFamily="2" charset="2"/>
              <a:buChar char="v"/>
              <a:defRPr sz="18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a:t>Click here to edit bullet points</a:t>
            </a:r>
            <a:endParaRPr lang="zh-CN" altLang="en-US"/>
          </a:p>
          <a:p>
            <a:pPr lvl="1"/>
            <a:r>
              <a:rPr lang="en-US" altLang="zh-CN"/>
              <a:t>Second level</a:t>
            </a:r>
            <a:endParaRPr lang="zh-CN" altLang="en-US"/>
          </a:p>
          <a:p>
            <a:pPr lvl="2"/>
            <a:r>
              <a:rPr lang="en-US" altLang="zh-CN"/>
              <a:t>Third level</a:t>
            </a:r>
            <a:endParaRPr lang="zh-CN" altLang="en-US"/>
          </a:p>
          <a:p>
            <a:pPr lvl="3"/>
            <a:r>
              <a:rPr lang="en-US" altLang="zh-CN"/>
              <a:t>Fourth level</a:t>
            </a:r>
            <a:endParaRPr lang="zh-CN" altLang="en-US"/>
          </a:p>
          <a:p>
            <a:pPr lvl="4"/>
            <a:r>
              <a:rPr lang="en-US" altLang="zh-CN"/>
              <a:t>Fifth level</a:t>
            </a:r>
            <a:endParaRPr lang="zh-CN" altLang="en-US"/>
          </a:p>
        </p:txBody>
      </p:sp>
      <p:sp>
        <p:nvSpPr>
          <p:cNvPr id="17" name="文本占位符 2">
            <a:extLst>
              <a:ext uri="{FF2B5EF4-FFF2-40B4-BE49-F238E27FC236}">
                <a16:creationId xmlns:a16="http://schemas.microsoft.com/office/drawing/2014/main" id="{3F8C2E89-BE57-4EAB-8E44-06A7578A41E7}"/>
              </a:ext>
            </a:extLst>
          </p:cNvPr>
          <p:cNvSpPr>
            <a:spLocks noGrp="1"/>
          </p:cNvSpPr>
          <p:nvPr>
            <p:ph type="body" idx="1" hasCustomPrompt="1"/>
          </p:nvPr>
        </p:nvSpPr>
        <p:spPr>
          <a:xfrm>
            <a:off x="435429" y="1336505"/>
            <a:ext cx="5452057" cy="776702"/>
          </a:xfrm>
          <a:solidFill>
            <a:srgbClr val="E38526"/>
          </a:solidFill>
        </p:spPr>
        <p:txBody>
          <a:bodyPr anchor="ctr">
            <a:noAutofit/>
          </a:bodyPr>
          <a:lstStyle>
            <a:lvl1pPr marL="0" indent="0" algn="l">
              <a:buNone/>
              <a:defRPr sz="2800" b="1">
                <a:solidFill>
                  <a:schemeClr val="bg1"/>
                </a:solidFill>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here to edit subtitle</a:t>
            </a:r>
            <a:endParaRPr lang="zh-CN" altLang="en-US"/>
          </a:p>
        </p:txBody>
      </p:sp>
      <p:sp>
        <p:nvSpPr>
          <p:cNvPr id="18" name="文本占位符 2">
            <a:extLst>
              <a:ext uri="{FF2B5EF4-FFF2-40B4-BE49-F238E27FC236}">
                <a16:creationId xmlns:a16="http://schemas.microsoft.com/office/drawing/2014/main" id="{3F8C2E89-BE57-4EAB-8E44-06A7578A41E7}"/>
              </a:ext>
            </a:extLst>
          </p:cNvPr>
          <p:cNvSpPr>
            <a:spLocks noGrp="1"/>
          </p:cNvSpPr>
          <p:nvPr>
            <p:ph type="body" idx="15" hasCustomPrompt="1"/>
          </p:nvPr>
        </p:nvSpPr>
        <p:spPr>
          <a:xfrm>
            <a:off x="6313714" y="1336505"/>
            <a:ext cx="5452057" cy="776702"/>
          </a:xfrm>
          <a:solidFill>
            <a:srgbClr val="E38526"/>
          </a:solidFill>
        </p:spPr>
        <p:txBody>
          <a:bodyPr anchor="ctr">
            <a:noAutofit/>
          </a:bodyPr>
          <a:lstStyle>
            <a:lvl1pPr marL="0" indent="0" algn="l">
              <a:buNone/>
              <a:defRPr sz="2800" b="1">
                <a:solidFill>
                  <a:schemeClr val="bg1"/>
                </a:solidFill>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here to edit subtitle</a:t>
            </a:r>
            <a:endParaRPr lang="zh-CN" altLang="en-US"/>
          </a:p>
        </p:txBody>
      </p:sp>
      <p:sp>
        <p:nvSpPr>
          <p:cNvPr id="15" name="标题 1">
            <a:extLst>
              <a:ext uri="{FF2B5EF4-FFF2-40B4-BE49-F238E27FC236}">
                <a16:creationId xmlns:a16="http://schemas.microsoft.com/office/drawing/2014/main" id="{73DEFAAE-AB64-48F2-AA3E-533A2C1271E0}"/>
              </a:ext>
            </a:extLst>
          </p:cNvPr>
          <p:cNvSpPr>
            <a:spLocks noGrp="1"/>
          </p:cNvSpPr>
          <p:nvPr>
            <p:ph type="title" hasCustomPrompt="1"/>
          </p:nvPr>
        </p:nvSpPr>
        <p:spPr>
          <a:xfrm>
            <a:off x="567743" y="288925"/>
            <a:ext cx="11433757" cy="679905"/>
          </a:xfrm>
        </p:spPr>
        <p:txBody>
          <a:bodyPr>
            <a:noAutofit/>
          </a:bodyPr>
          <a:lstStyle>
            <a:lvl1pPr>
              <a:defRPr sz="3000">
                <a:solidFill>
                  <a:schemeClr val="bg1"/>
                </a:solidFill>
                <a:latin typeface="Segoe UI Semibold" panose="020B0702040204020203" pitchFamily="34" charset="0"/>
                <a:cs typeface="Segoe UI Semibold" panose="020B0702040204020203" pitchFamily="34" charset="0"/>
              </a:defRPr>
            </a:lvl1pPr>
          </a:lstStyle>
          <a:p>
            <a:r>
              <a:rPr lang="en-US" altLang="zh-CN"/>
              <a:t>Click here to edit title</a:t>
            </a:r>
            <a:endParaRPr lang="zh-CN" altLang="en-US"/>
          </a:p>
        </p:txBody>
      </p:sp>
      <p:sp>
        <p:nvSpPr>
          <p:cNvPr id="16" name="TextBox 15"/>
          <p:cNvSpPr txBox="1"/>
          <p:nvPr userDrawn="1"/>
        </p:nvSpPr>
        <p:spPr>
          <a:xfrm>
            <a:off x="250371" y="6352143"/>
            <a:ext cx="7713372" cy="369332"/>
          </a:xfrm>
          <a:prstGeom prst="rect">
            <a:avLst/>
          </a:prstGeom>
          <a:noFill/>
        </p:spPr>
        <p:txBody>
          <a:bodyPr wrap="square" rtlCol="0">
            <a:spAutoFit/>
          </a:bodyPr>
          <a:lstStyle/>
          <a:p>
            <a:r>
              <a:rPr lang="en-US" sz="1200" kern="1200">
                <a:solidFill>
                  <a:schemeClr val="tx1">
                    <a:tint val="75000"/>
                  </a:schemeClr>
                </a:solidFill>
                <a:latin typeface="Segoe"/>
                <a:ea typeface="+mn-ea"/>
                <a:cs typeface="+mn-cs"/>
              </a:rPr>
              <a:t>Massachusetts Department of</a:t>
            </a:r>
            <a:r>
              <a:rPr lang="en-US" baseline="0">
                <a:latin typeface="Segoe"/>
              </a:rPr>
              <a:t> </a:t>
            </a:r>
            <a:r>
              <a:rPr lang="en-US" sz="1200" kern="1200">
                <a:solidFill>
                  <a:schemeClr val="tx1">
                    <a:tint val="75000"/>
                  </a:schemeClr>
                </a:solidFill>
                <a:latin typeface="Segoe"/>
                <a:ea typeface="+mn-ea"/>
                <a:cs typeface="+mn-cs"/>
              </a:rPr>
              <a:t>Elementary</a:t>
            </a:r>
            <a:r>
              <a:rPr lang="en-US" baseline="0">
                <a:latin typeface="Segoe"/>
              </a:rPr>
              <a:t> </a:t>
            </a:r>
            <a:r>
              <a:rPr lang="en-US" sz="1200" kern="1200">
                <a:solidFill>
                  <a:schemeClr val="tx1">
                    <a:tint val="75000"/>
                  </a:schemeClr>
                </a:solidFill>
                <a:latin typeface="Segoe"/>
                <a:ea typeface="+mn-ea"/>
                <a:cs typeface="+mn-cs"/>
              </a:rPr>
              <a:t>and</a:t>
            </a:r>
            <a:r>
              <a:rPr lang="en-US" baseline="0">
                <a:latin typeface="Segoe"/>
              </a:rPr>
              <a:t> </a:t>
            </a:r>
            <a:r>
              <a:rPr lang="en-US" sz="1200" kern="1200">
                <a:solidFill>
                  <a:schemeClr val="tx1">
                    <a:tint val="75000"/>
                  </a:schemeClr>
                </a:solidFill>
                <a:latin typeface="Segoe"/>
                <a:ea typeface="+mn-ea"/>
                <a:cs typeface="+mn-cs"/>
              </a:rPr>
              <a:t>Secondary</a:t>
            </a:r>
            <a:r>
              <a:rPr lang="en-US" baseline="0">
                <a:latin typeface="Segoe"/>
              </a:rPr>
              <a:t> </a:t>
            </a:r>
            <a:r>
              <a:rPr lang="en-US" sz="1200" kern="1200">
                <a:solidFill>
                  <a:schemeClr val="tx1">
                    <a:tint val="75000"/>
                  </a:schemeClr>
                </a:solidFill>
                <a:latin typeface="Segoe"/>
                <a:ea typeface="+mn-ea"/>
                <a:cs typeface="+mn-cs"/>
              </a:rPr>
              <a:t>Education</a:t>
            </a:r>
          </a:p>
        </p:txBody>
      </p:sp>
      <p:sp>
        <p:nvSpPr>
          <p:cNvPr id="14" name="内容占位符 2">
            <a:extLst>
              <a:ext uri="{FF2B5EF4-FFF2-40B4-BE49-F238E27FC236}">
                <a16:creationId xmlns:a16="http://schemas.microsoft.com/office/drawing/2014/main" id="{35FFD893-9645-4ABA-BC18-4957569298FB}"/>
              </a:ext>
            </a:extLst>
          </p:cNvPr>
          <p:cNvSpPr>
            <a:spLocks noGrp="1"/>
          </p:cNvSpPr>
          <p:nvPr>
            <p:ph idx="16" hasCustomPrompt="1"/>
          </p:nvPr>
        </p:nvSpPr>
        <p:spPr>
          <a:xfrm>
            <a:off x="6313713" y="2204358"/>
            <a:ext cx="5452057" cy="3799267"/>
          </a:xfrm>
        </p:spPr>
        <p:txBody>
          <a:bodyPr>
            <a:noAutofit/>
          </a:bodyPr>
          <a:lstStyle>
            <a:lvl1pPr marL="228600" indent="-228600">
              <a:lnSpc>
                <a:spcPct val="100000"/>
              </a:lnSpc>
              <a:spcAft>
                <a:spcPts val="0"/>
              </a:spcAft>
              <a:buClr>
                <a:srgbClr val="E38526"/>
              </a:buClr>
              <a:buFont typeface="Arial" panose="020B0604020202020204" pitchFamily="34" charset="0"/>
              <a:buChar char="•"/>
              <a:defRPr sz="2800" baseline="0">
                <a:solidFill>
                  <a:schemeClr val="accent1">
                    <a:lumMod val="50000"/>
                  </a:schemeClr>
                </a:solidFill>
                <a:latin typeface="Segoe UI" panose="020B0502040204020203" pitchFamily="34" charset="0"/>
                <a:cs typeface="Segoe UI" panose="020B0502040204020203" pitchFamily="34" charset="0"/>
              </a:defRPr>
            </a:lvl1pPr>
            <a:lvl2pPr marL="685800" indent="-228600">
              <a:lnSpc>
                <a:spcPct val="100000"/>
              </a:lnSpc>
              <a:spcAft>
                <a:spcPts val="0"/>
              </a:spcAft>
              <a:buClr>
                <a:srgbClr val="E38526"/>
              </a:buClr>
              <a:buFont typeface="Courier New" panose="02070309020205020404" pitchFamily="49" charset="0"/>
              <a:buChar char="o"/>
              <a:defRPr sz="2400">
                <a:solidFill>
                  <a:schemeClr val="accent1">
                    <a:lumMod val="50000"/>
                  </a:schemeClr>
                </a:solidFill>
                <a:latin typeface="Segoe UI" panose="020B0502040204020203" pitchFamily="34" charset="0"/>
                <a:cs typeface="Segoe UI" panose="020B0502040204020203" pitchFamily="34" charset="0"/>
              </a:defRPr>
            </a:lvl2pPr>
            <a:lvl3pPr marL="1143000" indent="-228600">
              <a:lnSpc>
                <a:spcPct val="100000"/>
              </a:lnSpc>
              <a:spcAft>
                <a:spcPts val="0"/>
              </a:spcAft>
              <a:buClr>
                <a:srgbClr val="E38526"/>
              </a:buClr>
              <a:buFont typeface="Wingdings" panose="05000000000000000000" pitchFamily="2" charset="2"/>
              <a:buChar char="§"/>
              <a:defRPr sz="2000">
                <a:solidFill>
                  <a:schemeClr val="accent1">
                    <a:lumMod val="50000"/>
                  </a:schemeClr>
                </a:solidFill>
                <a:latin typeface="Segoe UI" panose="020B0502040204020203" pitchFamily="34" charset="0"/>
                <a:cs typeface="Segoe UI" panose="020B0502040204020203" pitchFamily="34" charset="0"/>
              </a:defRPr>
            </a:lvl3pPr>
            <a:lvl4pPr marL="1600200" indent="-228600">
              <a:lnSpc>
                <a:spcPct val="100000"/>
              </a:lnSpc>
              <a:spcAft>
                <a:spcPts val="0"/>
              </a:spcAft>
              <a:buClr>
                <a:srgbClr val="E38526"/>
              </a:buClr>
              <a:buFont typeface="Wingdings" panose="05000000000000000000" pitchFamily="2" charset="2"/>
              <a:buChar char="Ø"/>
              <a:defRPr sz="1800">
                <a:solidFill>
                  <a:schemeClr val="accent1">
                    <a:lumMod val="50000"/>
                  </a:schemeClr>
                </a:solidFill>
                <a:latin typeface="Segoe UI" panose="020B0502040204020203" pitchFamily="34" charset="0"/>
                <a:cs typeface="Segoe UI" panose="020B0502040204020203" pitchFamily="34" charset="0"/>
              </a:defRPr>
            </a:lvl4pPr>
            <a:lvl5pPr marL="2057400" indent="-228600">
              <a:lnSpc>
                <a:spcPct val="100000"/>
              </a:lnSpc>
              <a:spcAft>
                <a:spcPts val="0"/>
              </a:spcAft>
              <a:buClr>
                <a:srgbClr val="E38526"/>
              </a:buClr>
              <a:buFont typeface="Wingdings" panose="05000000000000000000" pitchFamily="2" charset="2"/>
              <a:buChar char="v"/>
              <a:defRPr sz="18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a:t>Click here to edit bullet points</a:t>
            </a:r>
            <a:endParaRPr lang="zh-CN" altLang="en-US"/>
          </a:p>
          <a:p>
            <a:pPr lvl="1"/>
            <a:r>
              <a:rPr lang="en-US" altLang="zh-CN"/>
              <a:t>Second level</a:t>
            </a:r>
            <a:endParaRPr lang="zh-CN" altLang="en-US"/>
          </a:p>
          <a:p>
            <a:pPr lvl="2"/>
            <a:r>
              <a:rPr lang="en-US" altLang="zh-CN"/>
              <a:t>Third level</a:t>
            </a:r>
            <a:endParaRPr lang="zh-CN" altLang="en-US"/>
          </a:p>
          <a:p>
            <a:pPr lvl="3"/>
            <a:r>
              <a:rPr lang="en-US" altLang="zh-CN"/>
              <a:t>Fourth level</a:t>
            </a:r>
            <a:endParaRPr lang="zh-CN" altLang="en-US"/>
          </a:p>
          <a:p>
            <a:pPr lvl="4"/>
            <a:r>
              <a:rPr lang="en-US" altLang="zh-CN"/>
              <a:t>Fifth level</a:t>
            </a:r>
            <a:endParaRPr lang="zh-CN" altLang="en-US"/>
          </a:p>
        </p:txBody>
      </p:sp>
    </p:spTree>
    <p:extLst>
      <p:ext uri="{BB962C8B-B14F-4D97-AF65-F5344CB8AC3E}">
        <p14:creationId xmlns:p14="http://schemas.microsoft.com/office/powerpoint/2010/main" val="24012058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3A2718-6579-AE77-F376-F88D92611416}"/>
              </a:ext>
            </a:extLst>
          </p:cNvPr>
          <p:cNvSpPr>
            <a:spLocks noGrp="1"/>
          </p:cNvSpPr>
          <p:nvPr>
            <p:ph type="dt" sz="half" idx="10"/>
          </p:nvPr>
        </p:nvSpPr>
        <p:spPr/>
        <p:txBody>
          <a:bodyPr/>
          <a:lstStyle/>
          <a:p>
            <a:fld id="{1723A636-F4B0-4CF9-BD6A-2083EF3DE099}" type="datetimeFigureOut">
              <a:rPr lang="en-US" smtClean="0"/>
              <a:t>8/21/2026</a:t>
            </a:fld>
            <a:endParaRPr lang="en-US"/>
          </a:p>
        </p:txBody>
      </p:sp>
      <p:sp>
        <p:nvSpPr>
          <p:cNvPr id="3" name="Footer Placeholder 2">
            <a:extLst>
              <a:ext uri="{FF2B5EF4-FFF2-40B4-BE49-F238E27FC236}">
                <a16:creationId xmlns:a16="http://schemas.microsoft.com/office/drawing/2014/main" id="{AEDFB1FF-7B25-C7E3-58B7-5A903BD312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3134BB-E1CE-5649-B4DB-A073C9127CB4}"/>
              </a:ext>
            </a:extLst>
          </p:cNvPr>
          <p:cNvSpPr>
            <a:spLocks noGrp="1"/>
          </p:cNvSpPr>
          <p:nvPr>
            <p:ph type="sldNum" sz="quarter" idx="12"/>
          </p:nvPr>
        </p:nvSpPr>
        <p:spPr/>
        <p:txBody>
          <a:bodyPr/>
          <a:lstStyle/>
          <a:p>
            <a:fld id="{A64628F8-2EF5-4192-ADCC-E9C19DF42FAD}" type="slidenum">
              <a:rPr lang="en-US" smtClean="0"/>
              <a:t>‹#›</a:t>
            </a:fld>
            <a:endParaRPr lang="en-US"/>
          </a:p>
        </p:txBody>
      </p:sp>
    </p:spTree>
    <p:extLst>
      <p:ext uri="{BB962C8B-B14F-4D97-AF65-F5344CB8AC3E}">
        <p14:creationId xmlns:p14="http://schemas.microsoft.com/office/powerpoint/2010/main" val="21076815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EB4EF-879F-C516-0623-5EC163B287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C96CD6-2F8B-C57A-689C-0E49F90DEA75}"/>
              </a:ext>
            </a:extLst>
          </p:cNvPr>
          <p:cNvSpPr>
            <a:spLocks noGrp="1"/>
          </p:cNvSpPr>
          <p:nvPr>
            <p:ph type="dt" sz="half" idx="10"/>
          </p:nvPr>
        </p:nvSpPr>
        <p:spPr/>
        <p:txBody>
          <a:bodyPr/>
          <a:lstStyle/>
          <a:p>
            <a:fld id="{1723A636-F4B0-4CF9-BD6A-2083EF3DE099}" type="datetimeFigureOut">
              <a:rPr lang="en-US" smtClean="0"/>
              <a:t>8/21/2026</a:t>
            </a:fld>
            <a:endParaRPr lang="en-US"/>
          </a:p>
        </p:txBody>
      </p:sp>
      <p:sp>
        <p:nvSpPr>
          <p:cNvPr id="4" name="Footer Placeholder 3">
            <a:extLst>
              <a:ext uri="{FF2B5EF4-FFF2-40B4-BE49-F238E27FC236}">
                <a16:creationId xmlns:a16="http://schemas.microsoft.com/office/drawing/2014/main" id="{D73FBEB5-5653-F2A3-0E81-216A716A2C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6D90EF-BCCC-4358-1874-632DE2D16397}"/>
              </a:ext>
            </a:extLst>
          </p:cNvPr>
          <p:cNvSpPr>
            <a:spLocks noGrp="1"/>
          </p:cNvSpPr>
          <p:nvPr>
            <p:ph type="sldNum" sz="quarter" idx="12"/>
          </p:nvPr>
        </p:nvSpPr>
        <p:spPr/>
        <p:txBody>
          <a:bodyPr/>
          <a:lstStyle/>
          <a:p>
            <a:fld id="{A64628F8-2EF5-4192-ADCC-E9C19DF42FAD}" type="slidenum">
              <a:rPr lang="en-US" smtClean="0"/>
              <a:t>‹#›</a:t>
            </a:fld>
            <a:endParaRPr lang="en-US"/>
          </a:p>
        </p:txBody>
      </p:sp>
    </p:spTree>
    <p:extLst>
      <p:ext uri="{BB962C8B-B14F-4D97-AF65-F5344CB8AC3E}">
        <p14:creationId xmlns:p14="http://schemas.microsoft.com/office/powerpoint/2010/main" val="2962200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903050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517" y="-6350"/>
            <a:ext cx="12251268"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5689600" y="3124200"/>
            <a:ext cx="6223000" cy="2139950"/>
          </a:xfrm>
        </p:spPr>
        <p:txBody>
          <a:bodyPr lIns="91440" tIns="45720" rIns="91440" bIns="45720"/>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a:p>
            <a:pPr lvl="1"/>
            <a:r>
              <a:rPr lang="en-US" noProof="0"/>
              <a:t>Second level</a:t>
            </a:r>
          </a:p>
          <a:p>
            <a:pPr lvl="2"/>
            <a:r>
              <a:rPr lang="en-US" noProof="0"/>
              <a:t>Third level</a:t>
            </a:r>
          </a:p>
        </p:txBody>
      </p:sp>
      <p:sp>
        <p:nvSpPr>
          <p:cNvPr id="3200006" name="Rectangle 6"/>
          <p:cNvSpPr>
            <a:spLocks noChangeArrowheads="1"/>
          </p:cNvSpPr>
          <p:nvPr userDrawn="1"/>
        </p:nvSpPr>
        <p:spPr bwMode="white">
          <a:xfrm>
            <a:off x="203200" y="1143000"/>
            <a:ext cx="5994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hangingPunct="0">
              <a:spcBef>
                <a:spcPct val="20000"/>
              </a:spcBef>
              <a:tabLst>
                <a:tab pos="915988" algn="l"/>
              </a:tabLst>
            </a:pPr>
            <a:r>
              <a:rPr lang="en-US" altLang="en-US" sz="2800" b="1">
                <a:solidFill>
                  <a:srgbClr val="F8F8F8"/>
                </a:solidFill>
                <a:cs typeface="+mn-cs"/>
              </a:rPr>
              <a:t>Commonwealth of Massachusetts</a:t>
            </a:r>
            <a:br>
              <a:rPr lang="en-US" altLang="en-US" sz="2800" b="1">
                <a:solidFill>
                  <a:srgbClr val="F8F8F8"/>
                </a:solidFill>
                <a:cs typeface="+mn-cs"/>
              </a:rPr>
            </a:br>
            <a:r>
              <a:rPr lang="en-US" altLang="en-US" sz="1900" b="1">
                <a:solidFill>
                  <a:srgbClr val="F8F8F8"/>
                </a:solidFill>
                <a:cs typeface="+mn-cs"/>
              </a:rPr>
              <a:t>Executive Office of Health and Human Services</a:t>
            </a:r>
            <a:br>
              <a:rPr lang="en-US" altLang="en-US" sz="1900" b="1">
                <a:solidFill>
                  <a:srgbClr val="F8F8F8"/>
                </a:solidFill>
                <a:cs typeface="+mn-cs"/>
              </a:rPr>
            </a:br>
            <a:br>
              <a:rPr lang="en-US" altLang="en-US" sz="1900" b="1">
                <a:solidFill>
                  <a:srgbClr val="F8F8F8"/>
                </a:solidFill>
                <a:cs typeface="+mn-cs"/>
              </a:rPr>
            </a:br>
            <a:endParaRPr lang="en-US" sz="2800" b="1">
              <a:solidFill>
                <a:srgbClr val="F8F8F8"/>
              </a:solidFill>
              <a:cs typeface="+mn-cs"/>
            </a:endParaRPr>
          </a:p>
        </p:txBody>
      </p:sp>
      <p:pic>
        <p:nvPicPr>
          <p:cNvPr id="6" name="Picture 5"/>
          <p:cNvPicPr>
            <a:picLocks noChangeAspect="1"/>
          </p:cNvPicPr>
          <p:nvPr userDrawn="1"/>
        </p:nvPicPr>
        <p:blipFill>
          <a:blip r:embed="rId3"/>
          <a:stretch>
            <a:fillRect/>
          </a:stretch>
        </p:blipFill>
        <p:spPr>
          <a:xfrm>
            <a:off x="9586607" y="457200"/>
            <a:ext cx="2579307" cy="1934480"/>
          </a:xfrm>
          <a:prstGeom prst="rect">
            <a:avLst/>
          </a:prstGeom>
        </p:spPr>
      </p:pic>
    </p:spTree>
    <p:extLst>
      <p:ext uri="{BB962C8B-B14F-4D97-AF65-F5344CB8AC3E}">
        <p14:creationId xmlns:p14="http://schemas.microsoft.com/office/powerpoint/2010/main" val="94145799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Dark Blue_Intro_1">
    <p:spTree>
      <p:nvGrpSpPr>
        <p:cNvPr id="1" name=""/>
        <p:cNvGrpSpPr/>
        <p:nvPr/>
      </p:nvGrpSpPr>
      <p:grpSpPr>
        <a:xfrm>
          <a:off x="0" y="0"/>
          <a:ext cx="0" cy="0"/>
          <a:chOff x="0" y="0"/>
          <a:chExt cx="0" cy="0"/>
        </a:xfrm>
      </p:grpSpPr>
      <p:sp>
        <p:nvSpPr>
          <p:cNvPr id="5" name="Freeform: Shape 50">
            <a:extLst>
              <a:ext uri="{FF2B5EF4-FFF2-40B4-BE49-F238E27FC236}">
                <a16:creationId xmlns:a16="http://schemas.microsoft.com/office/drawing/2014/main" id="{C43079C7-7410-255D-6F5C-533FA27350B3}"/>
              </a:ext>
            </a:extLst>
          </p:cNvPr>
          <p:cNvSpPr/>
          <p:nvPr userDrawn="1"/>
        </p:nvSpPr>
        <p:spPr>
          <a:xfrm>
            <a:off x="4898719" y="3442447"/>
            <a:ext cx="7293281" cy="3412481"/>
          </a:xfrm>
          <a:custGeom>
            <a:avLst/>
            <a:gdLst>
              <a:gd name="connsiteX0" fmla="*/ 4510407 w 7293281"/>
              <a:gd name="connsiteY0" fmla="*/ 0 h 3412481"/>
              <a:gd name="connsiteX1" fmla="*/ 7131147 w 7293281"/>
              <a:gd name="connsiteY1" fmla="*/ 800526 h 3412481"/>
              <a:gd name="connsiteX2" fmla="*/ 7293281 w 7293281"/>
              <a:gd name="connsiteY2" fmla="*/ 915822 h 3412481"/>
              <a:gd name="connsiteX3" fmla="*/ 7293281 w 7293281"/>
              <a:gd name="connsiteY3" fmla="*/ 3412481 h 3412481"/>
              <a:gd name="connsiteX4" fmla="*/ 0 w 7293281"/>
              <a:gd name="connsiteY4" fmla="*/ 3412481 h 3412481"/>
              <a:gd name="connsiteX5" fmla="*/ 33794 w 7293281"/>
              <a:gd name="connsiteY5" fmla="*/ 3293474 h 3412481"/>
              <a:gd name="connsiteX6" fmla="*/ 4510407 w 7293281"/>
              <a:gd name="connsiteY6" fmla="*/ 0 h 341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93281" h="3412481">
                <a:moveTo>
                  <a:pt x="4510407" y="0"/>
                </a:moveTo>
                <a:cubicBezTo>
                  <a:pt x="5481188" y="0"/>
                  <a:pt x="6383042" y="295116"/>
                  <a:pt x="7131147" y="800526"/>
                </a:cubicBezTo>
                <a:lnTo>
                  <a:pt x="7293281" y="915822"/>
                </a:lnTo>
                <a:lnTo>
                  <a:pt x="7293281" y="3412481"/>
                </a:lnTo>
                <a:lnTo>
                  <a:pt x="0" y="3412481"/>
                </a:lnTo>
                <a:lnTo>
                  <a:pt x="33794" y="3293474"/>
                </a:lnTo>
                <a:cubicBezTo>
                  <a:pt x="627266" y="1385402"/>
                  <a:pt x="2407048" y="0"/>
                  <a:pt x="4510407" y="0"/>
                </a:cubicBezTo>
                <a:close/>
              </a:path>
            </a:pathLst>
          </a:custGeom>
          <a:solidFill>
            <a:srgbClr val="242C40"/>
          </a:solidFill>
          <a:ln>
            <a:solidFill>
              <a:srgbClr val="044F77"/>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044F77"/>
              </a:solidFill>
            </a:endParaRPr>
          </a:p>
        </p:txBody>
      </p:sp>
      <p:pic>
        <p:nvPicPr>
          <p:cNvPr id="11" name="Picture 10">
            <a:extLst>
              <a:ext uri="{FF2B5EF4-FFF2-40B4-BE49-F238E27FC236}">
                <a16:creationId xmlns:a16="http://schemas.microsoft.com/office/drawing/2014/main" id="{08528083-BC57-AB6E-CB3C-C439F99CDAA4}"/>
              </a:ext>
            </a:extLst>
          </p:cNvPr>
          <p:cNvPicPr>
            <a:picLocks noChangeAspect="1"/>
          </p:cNvPicPr>
          <p:nvPr userDrawn="1"/>
        </p:nvPicPr>
        <p:blipFill>
          <a:blip r:embed="rId2"/>
          <a:stretch>
            <a:fillRect/>
          </a:stretch>
        </p:blipFill>
        <p:spPr>
          <a:xfrm>
            <a:off x="2454056" y="655470"/>
            <a:ext cx="4197492" cy="489645"/>
          </a:xfrm>
          <a:prstGeom prst="rect">
            <a:avLst/>
          </a:prstGeom>
        </p:spPr>
      </p:pic>
      <p:cxnSp>
        <p:nvCxnSpPr>
          <p:cNvPr id="12" name="Straight Connector 11">
            <a:extLst>
              <a:ext uri="{FF2B5EF4-FFF2-40B4-BE49-F238E27FC236}">
                <a16:creationId xmlns:a16="http://schemas.microsoft.com/office/drawing/2014/main" id="{E2CDD845-1BA0-D8B2-4964-DE623FB7F1CD}"/>
              </a:ext>
            </a:extLst>
          </p:cNvPr>
          <p:cNvCxnSpPr/>
          <p:nvPr userDrawn="1"/>
        </p:nvCxnSpPr>
        <p:spPr>
          <a:xfrm>
            <a:off x="2293926" y="608868"/>
            <a:ext cx="0" cy="58285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780EF52A-E148-28A7-014D-971AC7FA36A5}"/>
              </a:ext>
            </a:extLst>
          </p:cNvPr>
          <p:cNvSpPr>
            <a:spLocks noGrp="1"/>
          </p:cNvSpPr>
          <p:nvPr>
            <p:ph type="body" sz="quarter" idx="10"/>
          </p:nvPr>
        </p:nvSpPr>
        <p:spPr>
          <a:xfrm>
            <a:off x="711460" y="1655592"/>
            <a:ext cx="5983209" cy="2845242"/>
          </a:xfrm>
        </p:spPr>
        <p:txBody>
          <a:bodyPr>
            <a:normAutofit/>
          </a:bodyPr>
          <a:lstStyle>
            <a:lvl1pPr marL="0" indent="0">
              <a:lnSpc>
                <a:spcPct val="100000"/>
              </a:lnSpc>
              <a:spcBef>
                <a:spcPts val="0"/>
              </a:spcBef>
              <a:spcAft>
                <a:spcPts val="0"/>
              </a:spcAft>
              <a:buNone/>
              <a:defRPr sz="4800" b="1" i="0">
                <a:solidFill>
                  <a:srgbClr val="044F77"/>
                </a:solidFill>
                <a:latin typeface="Poppins ExtraBold" pitchFamily="2" charset="77"/>
                <a:cs typeface="Poppins ExtraBold" pitchFamily="2" charset="77"/>
              </a:defRPr>
            </a:lvl1pPr>
            <a:lvl2pPr marL="457200" indent="0">
              <a:buNone/>
              <a:defRPr/>
            </a:lvl2pPr>
          </a:lstStyle>
          <a:p>
            <a:pPr lvl="0"/>
            <a:r>
              <a:rPr lang="en-US"/>
              <a:t>Click to edit Master text styles</a:t>
            </a:r>
          </a:p>
        </p:txBody>
      </p:sp>
      <p:pic>
        <p:nvPicPr>
          <p:cNvPr id="2" name="Picture 1" descr="A close up of a sign&#10;&#10;AI-generated content may be incorrect.">
            <a:extLst>
              <a:ext uri="{FF2B5EF4-FFF2-40B4-BE49-F238E27FC236}">
                <a16:creationId xmlns:a16="http://schemas.microsoft.com/office/drawing/2014/main" id="{EB8F5816-95FE-AE47-C781-ABEB383F78C9}"/>
              </a:ext>
            </a:extLst>
          </p:cNvPr>
          <p:cNvPicPr>
            <a:picLocks noChangeAspect="1"/>
          </p:cNvPicPr>
          <p:nvPr userDrawn="1"/>
        </p:nvPicPr>
        <p:blipFill>
          <a:blip r:embed="rId3"/>
          <a:stretch>
            <a:fillRect/>
          </a:stretch>
        </p:blipFill>
        <p:spPr>
          <a:xfrm>
            <a:off x="711460" y="531351"/>
            <a:ext cx="1506913" cy="737195"/>
          </a:xfrm>
          <a:prstGeom prst="rect">
            <a:avLst/>
          </a:prstGeom>
        </p:spPr>
      </p:pic>
      <p:sp>
        <p:nvSpPr>
          <p:cNvPr id="3" name="Rectangle: Rounded Corners 23">
            <a:extLst>
              <a:ext uri="{FF2B5EF4-FFF2-40B4-BE49-F238E27FC236}">
                <a16:creationId xmlns:a16="http://schemas.microsoft.com/office/drawing/2014/main" id="{11FC48C2-A139-4DD1-A078-0E2244E98AC5}"/>
              </a:ext>
            </a:extLst>
          </p:cNvPr>
          <p:cNvSpPr/>
          <p:nvPr userDrawn="1"/>
        </p:nvSpPr>
        <p:spPr>
          <a:xfrm>
            <a:off x="-302668" y="4912326"/>
            <a:ext cx="4662983" cy="870594"/>
          </a:xfrm>
          <a:prstGeom prst="roundRect">
            <a:avLst>
              <a:gd name="adj" fmla="val 50000"/>
            </a:avLst>
          </a:prstGeom>
          <a:solidFill>
            <a:srgbClr val="43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a:solidFill>
                <a:srgbClr val="43859C"/>
              </a:solidFill>
            </a:endParaRPr>
          </a:p>
        </p:txBody>
      </p:sp>
      <p:sp>
        <p:nvSpPr>
          <p:cNvPr id="4" name="Text Placeholder 15">
            <a:extLst>
              <a:ext uri="{FF2B5EF4-FFF2-40B4-BE49-F238E27FC236}">
                <a16:creationId xmlns:a16="http://schemas.microsoft.com/office/drawing/2014/main" id="{4E18270F-4F07-27D3-2EB2-9E8C7D4B5998}"/>
              </a:ext>
            </a:extLst>
          </p:cNvPr>
          <p:cNvSpPr>
            <a:spLocks noGrp="1"/>
          </p:cNvSpPr>
          <p:nvPr>
            <p:ph type="body" sz="quarter" idx="11"/>
          </p:nvPr>
        </p:nvSpPr>
        <p:spPr>
          <a:xfrm>
            <a:off x="668335" y="4912326"/>
            <a:ext cx="3464753" cy="870594"/>
          </a:xfrm>
        </p:spPr>
        <p:txBody>
          <a:bodyPr anchor="ctr" anchorCtr="0">
            <a:noAutofit/>
          </a:bodyPr>
          <a:lstStyle>
            <a:lvl1pPr marL="0" indent="0">
              <a:buNone/>
              <a:defRPr sz="2200" b="1" i="0">
                <a:solidFill>
                  <a:schemeClr val="bg1"/>
                </a:solidFill>
                <a:latin typeface="Avenir Next Demi Bold" panose="020B0503020202020204" pitchFamily="34" charset="0"/>
              </a:defRPr>
            </a:lvl1pPr>
          </a:lstStyle>
          <a:p>
            <a:pPr lvl="0"/>
            <a:r>
              <a:rPr lang="en-US"/>
              <a:t>Click to edit Master text styles</a:t>
            </a:r>
          </a:p>
        </p:txBody>
      </p:sp>
      <p:pic>
        <p:nvPicPr>
          <p:cNvPr id="10" name="Picture 9" descr="A group of children lying on each other&#10;&#10;AI-generated content may be incorrect.">
            <a:extLst>
              <a:ext uri="{FF2B5EF4-FFF2-40B4-BE49-F238E27FC236}">
                <a16:creationId xmlns:a16="http://schemas.microsoft.com/office/drawing/2014/main" id="{142B7FE1-60FD-D607-D8CE-39A11B3EFB04}"/>
              </a:ext>
            </a:extLst>
          </p:cNvPr>
          <p:cNvPicPr>
            <a:picLocks noChangeAspect="1"/>
          </p:cNvPicPr>
          <p:nvPr userDrawn="1"/>
        </p:nvPicPr>
        <p:blipFill>
          <a:blip r:embed="rId4"/>
          <a:srcRect l="21788" t="11782" r="17142"/>
          <a:stretch/>
        </p:blipFill>
        <p:spPr>
          <a:xfrm>
            <a:off x="5303471" y="655470"/>
            <a:ext cx="6888530" cy="6202530"/>
          </a:xfrm>
          <a:prstGeom prst="rect">
            <a:avLst/>
          </a:prstGeom>
        </p:spPr>
      </p:pic>
    </p:spTree>
    <p:extLst>
      <p:ext uri="{BB962C8B-B14F-4D97-AF65-F5344CB8AC3E}">
        <p14:creationId xmlns:p14="http://schemas.microsoft.com/office/powerpoint/2010/main" val="24113990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4_Title Slide">
    <p:bg>
      <p:bgPr>
        <a:solidFill>
          <a:srgbClr val="044F77"/>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9BCC88-4BD7-EEB3-BDF9-E7B840499C16}"/>
              </a:ext>
            </a:extLst>
          </p:cNvPr>
          <p:cNvSpPr/>
          <p:nvPr userDrawn="1"/>
        </p:nvSpPr>
        <p:spPr>
          <a:xfrm>
            <a:off x="5386040" y="0"/>
            <a:ext cx="680595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E038A770-544B-B64D-50F1-0753B358B370}"/>
              </a:ext>
            </a:extLst>
          </p:cNvPr>
          <p:cNvSpPr>
            <a:spLocks noGrp="1"/>
          </p:cNvSpPr>
          <p:nvPr>
            <p:ph type="body" sz="quarter" idx="12"/>
          </p:nvPr>
        </p:nvSpPr>
        <p:spPr>
          <a:xfrm>
            <a:off x="5931882" y="1223962"/>
            <a:ext cx="5744303" cy="4410075"/>
          </a:xfrm>
        </p:spPr>
        <p:txBody>
          <a:bodyPr/>
          <a:lstStyle>
            <a:lvl1pPr>
              <a:buClr>
                <a:srgbClr val="43859C"/>
              </a:buClr>
              <a:defRPr/>
            </a:lvl1pPr>
            <a:lvl2pPr>
              <a:buClr>
                <a:srgbClr val="43859C"/>
              </a:buClr>
              <a:defRPr/>
            </a:lvl2pPr>
            <a:lvl3pPr>
              <a:buClr>
                <a:srgbClr val="43859C"/>
              </a:buClr>
              <a:defRPr/>
            </a:lvl3pPr>
            <a:lvl4pPr>
              <a:buClr>
                <a:srgbClr val="43859C"/>
              </a:buClr>
              <a:defRPr/>
            </a:lvl4pPr>
            <a:lvl5pPr>
              <a:buClr>
                <a:srgbClr val="43859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7">
            <a:extLst>
              <a:ext uri="{FF2B5EF4-FFF2-40B4-BE49-F238E27FC236}">
                <a16:creationId xmlns:a16="http://schemas.microsoft.com/office/drawing/2014/main" id="{7F9FB92D-2636-E5B4-F958-130FD68001C4}"/>
              </a:ext>
            </a:extLst>
          </p:cNvPr>
          <p:cNvSpPr>
            <a:spLocks noGrp="1"/>
          </p:cNvSpPr>
          <p:nvPr>
            <p:ph sz="quarter" idx="11"/>
          </p:nvPr>
        </p:nvSpPr>
        <p:spPr>
          <a:xfrm>
            <a:off x="681139" y="2262261"/>
            <a:ext cx="3121025" cy="2070100"/>
          </a:xfrm>
        </p:spPr>
        <p:txBody>
          <a:bodyPr anchor="ctr" anchorCtr="0">
            <a:noAutofit/>
          </a:bodyPr>
          <a:lstStyle>
            <a:lvl1pPr marL="0" indent="0">
              <a:buNone/>
              <a:defRPr sz="4800" b="1" i="0">
                <a:solidFill>
                  <a:schemeClr val="bg1"/>
                </a:solidFill>
                <a:latin typeface="Poppins ExtraBold" pitchFamily="2" charset="77"/>
                <a:cs typeface="Poppins ExtraBold" pitchFamily="2" charset="77"/>
              </a:defRPr>
            </a:lvl1pPr>
          </a:lstStyle>
          <a:p>
            <a:pPr lvl="0"/>
            <a:r>
              <a:rPr lang="en-US"/>
              <a:t>Click to edit Master text styles</a:t>
            </a:r>
          </a:p>
        </p:txBody>
      </p:sp>
      <p:pic>
        <p:nvPicPr>
          <p:cNvPr id="4" name="Picture 3">
            <a:extLst>
              <a:ext uri="{FF2B5EF4-FFF2-40B4-BE49-F238E27FC236}">
                <a16:creationId xmlns:a16="http://schemas.microsoft.com/office/drawing/2014/main" id="{F2A0D5E5-6FF9-822D-1293-3FCCEE6FE70D}"/>
              </a:ext>
            </a:extLst>
          </p:cNvPr>
          <p:cNvPicPr>
            <a:picLocks noChangeAspect="1"/>
          </p:cNvPicPr>
          <p:nvPr userDrawn="1"/>
        </p:nvPicPr>
        <p:blipFill>
          <a:blip r:embed="rId2"/>
          <a:stretch>
            <a:fillRect/>
          </a:stretch>
        </p:blipFill>
        <p:spPr>
          <a:xfrm>
            <a:off x="9135374" y="6409229"/>
            <a:ext cx="2725947" cy="317987"/>
          </a:xfrm>
          <a:prstGeom prst="rect">
            <a:avLst/>
          </a:prstGeom>
        </p:spPr>
      </p:pic>
      <p:cxnSp>
        <p:nvCxnSpPr>
          <p:cNvPr id="7" name="Straight Connector 6">
            <a:extLst>
              <a:ext uri="{FF2B5EF4-FFF2-40B4-BE49-F238E27FC236}">
                <a16:creationId xmlns:a16="http://schemas.microsoft.com/office/drawing/2014/main" id="{EEBDC0CD-BE52-F9D8-03E4-8BBF2F85D7A2}"/>
              </a:ext>
            </a:extLst>
          </p:cNvPr>
          <p:cNvCxnSpPr>
            <a:cxnSpLocks/>
          </p:cNvCxnSpPr>
          <p:nvPr userDrawn="1"/>
        </p:nvCxnSpPr>
        <p:spPr>
          <a:xfrm>
            <a:off x="9036520" y="6409229"/>
            <a:ext cx="0" cy="32730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A close up of a sign&#10;&#10;AI-generated content may be incorrect.">
            <a:extLst>
              <a:ext uri="{FF2B5EF4-FFF2-40B4-BE49-F238E27FC236}">
                <a16:creationId xmlns:a16="http://schemas.microsoft.com/office/drawing/2014/main" id="{0CA6F15B-5761-0F19-ABAF-34BB737CAC14}"/>
              </a:ext>
            </a:extLst>
          </p:cNvPr>
          <p:cNvPicPr>
            <a:picLocks noChangeAspect="1"/>
          </p:cNvPicPr>
          <p:nvPr userDrawn="1"/>
        </p:nvPicPr>
        <p:blipFill>
          <a:blip r:embed="rId3"/>
          <a:stretch>
            <a:fillRect/>
          </a:stretch>
        </p:blipFill>
        <p:spPr>
          <a:xfrm>
            <a:off x="8175082" y="6375538"/>
            <a:ext cx="812012" cy="397244"/>
          </a:xfrm>
          <a:prstGeom prst="rect">
            <a:avLst/>
          </a:prstGeom>
        </p:spPr>
      </p:pic>
    </p:spTree>
    <p:extLst>
      <p:ext uri="{BB962C8B-B14F-4D97-AF65-F5344CB8AC3E}">
        <p14:creationId xmlns:p14="http://schemas.microsoft.com/office/powerpoint/2010/main" val="30955922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 1">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descr="MassAbility black logo">
            <a:extLst>
              <a:ext uri="{FF2B5EF4-FFF2-40B4-BE49-F238E27FC236}">
                <a16:creationId xmlns:a16="http://schemas.microsoft.com/office/drawing/2014/main" id="{314B1425-C0FE-8570-BD1E-2182BE47071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81238" y="738188"/>
            <a:ext cx="1643062"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159343" y="1392529"/>
            <a:ext cx="7873314" cy="2387600"/>
          </a:xfrm>
          <a:prstGeom prst="rect">
            <a:avLst/>
          </a:prstGeom>
        </p:spPr>
        <p:txBody>
          <a:bodyPr/>
          <a:lstStyle>
            <a:lvl1pPr algn="l">
              <a:defRPr sz="6000">
                <a:solidFill>
                  <a:srgbClr val="03132A"/>
                </a:solidFill>
                <a:latin typeface="Aptos" panose="020B00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2159343" y="4158092"/>
            <a:ext cx="7873314" cy="636330"/>
          </a:xfrm>
          <a:prstGeom prst="rect">
            <a:avLst/>
          </a:prstGeom>
        </p:spPr>
        <p:txBody>
          <a:bodyPr>
            <a:normAutofit/>
          </a:bodyPr>
          <a:lstStyle>
            <a:lvl1pPr marL="0" indent="0" algn="l">
              <a:buNone/>
              <a:defRPr sz="4000">
                <a:solidFill>
                  <a:srgbClr val="03132A"/>
                </a:solidFill>
                <a:latin typeface="Aptos" panose="020B00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Text Placeholder 19"/>
          <p:cNvSpPr>
            <a:spLocks noGrp="1"/>
          </p:cNvSpPr>
          <p:nvPr>
            <p:ph type="body" sz="quarter" idx="10"/>
          </p:nvPr>
        </p:nvSpPr>
        <p:spPr>
          <a:xfrm>
            <a:off x="2159343" y="5773628"/>
            <a:ext cx="4645903" cy="413604"/>
          </a:xfrm>
          <a:prstGeom prst="rect">
            <a:avLst/>
          </a:prstGeom>
        </p:spPr>
        <p:txBody>
          <a:bodyPr>
            <a:normAutofit/>
          </a:bodyPr>
          <a:lstStyle>
            <a:lvl1pPr marL="0" indent="0">
              <a:buNone/>
              <a:defRPr sz="2000">
                <a:solidFill>
                  <a:srgbClr val="03132A"/>
                </a:solidFill>
                <a:latin typeface="Aptos" panose="020B00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5328932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ummary 1">
    <p:bg>
      <p:bgPr>
        <a:solidFill>
          <a:schemeClr val="accent1">
            <a:lumMod val="5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8905615-9FD2-EBB3-89AB-555B373EBBEB}"/>
              </a:ext>
              <a:ext uri="{C183D7F6-B498-43B3-948B-1728B52AA6E4}">
                <adec:decorative xmlns:adec="http://schemas.microsoft.com/office/drawing/2017/decorative" val="1"/>
              </a:ext>
            </a:extLst>
          </p:cNvPr>
          <p:cNvSpPr/>
          <p:nvPr userDrawn="1"/>
        </p:nvSpPr>
        <p:spPr>
          <a:xfrm>
            <a:off x="4623955" y="414670"/>
            <a:ext cx="7132110" cy="6018027"/>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E2B638DB-3E00-7F4B-D4B7-9D7F0905639D}"/>
              </a:ext>
              <a:ext uri="{C183D7F6-B498-43B3-948B-1728B52AA6E4}">
                <adec:decorative xmlns:adec="http://schemas.microsoft.com/office/drawing/2017/decorative" val="1"/>
              </a:ext>
            </a:extLst>
          </p:cNvPr>
          <p:cNvSpPr/>
          <p:nvPr userDrawn="1"/>
        </p:nvSpPr>
        <p:spPr>
          <a:xfrm>
            <a:off x="440459" y="420624"/>
            <a:ext cx="4183496" cy="6016752"/>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10EED07-CDD5-9244-28FA-5195E67951C1}"/>
              </a:ext>
              <a:ext uri="{C183D7F6-B498-43B3-948B-1728B52AA6E4}">
                <adec:decorative xmlns:adec="http://schemas.microsoft.com/office/drawing/2017/decorative" val="1"/>
              </a:ext>
            </a:extLst>
          </p:cNvPr>
          <p:cNvPicPr>
            <a:picLocks noChangeAspect="1"/>
          </p:cNvPicPr>
          <p:nvPr userDrawn="1"/>
        </p:nvPicPr>
        <p:blipFill rotWithShape="1">
          <a:blip r:embed="rId2" cstate="screen">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10800000">
            <a:off x="435934" y="422551"/>
            <a:ext cx="4183495" cy="6010146"/>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50717" y="924339"/>
            <a:ext cx="3990110" cy="5009322"/>
          </a:xfrm>
          <a:noFill/>
          <a:effectLst/>
        </p:spPr>
        <p:txBody>
          <a:bodyPr anchor="ctr"/>
          <a:lstStyle>
            <a:lvl1pPr algn="ctr">
              <a:defRPr sz="3600" spc="0" baseline="0">
                <a:solidFill>
                  <a:schemeClr val="tx1"/>
                </a:solidFill>
                <a:effectLst/>
              </a:defRPr>
            </a:lvl1pPr>
          </a:lstStyle>
          <a:p>
            <a:r>
              <a:rPr lang="en-US"/>
              <a:t>Click to add title</a:t>
            </a:r>
          </a:p>
        </p:txBody>
      </p:sp>
      <p:sp>
        <p:nvSpPr>
          <p:cNvPr id="3" name="Content Placeholder 9">
            <a:extLst>
              <a:ext uri="{FF2B5EF4-FFF2-40B4-BE49-F238E27FC236}">
                <a16:creationId xmlns:a16="http://schemas.microsoft.com/office/drawing/2014/main" id="{B5AB4E8D-8B32-8B00-8152-856C592BAB39}"/>
              </a:ext>
            </a:extLst>
          </p:cNvPr>
          <p:cNvSpPr>
            <a:spLocks noGrp="1"/>
          </p:cNvSpPr>
          <p:nvPr>
            <p:ph sz="quarter" idx="10" hasCustomPrompt="1"/>
          </p:nvPr>
        </p:nvSpPr>
        <p:spPr>
          <a:xfrm>
            <a:off x="5346793" y="924340"/>
            <a:ext cx="5684373" cy="5009322"/>
          </a:xfrm>
          <a:effectLst/>
        </p:spPr>
        <p:txBody>
          <a:bodyPr lIns="0" rIns="0" anchor="ctr"/>
          <a:lstStyle>
            <a:lvl1pPr marL="0" indent="0">
              <a:lnSpc>
                <a:spcPct val="150000"/>
              </a:lnSpc>
              <a:spcBef>
                <a:spcPts val="0"/>
              </a:spcBef>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1pPr>
            <a:lvl2pPr marL="4572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2pPr>
            <a:lvl3pPr marL="9144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3pPr>
            <a:lvl4pPr marL="13716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4pPr>
            <a:lvl5pPr marL="18288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4840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2747185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08407E5-4EC1-8D13-A0A6-462CA2ABE17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3A9466-4760-97A7-0A3A-91898B0FD2FE}"/>
              </a:ext>
            </a:extLst>
          </p:cNvPr>
          <p:cNvSpPr>
            <a:spLocks noGrp="1"/>
          </p:cNvSpPr>
          <p:nvPr>
            <p:ph type="title"/>
          </p:nvPr>
        </p:nvSpPr>
        <p:spPr>
          <a:xfrm>
            <a:off x="173179" y="308699"/>
            <a:ext cx="10515600" cy="861002"/>
          </a:xfrm>
        </p:spPr>
        <p:txBody>
          <a:bodyPr/>
          <a:lstStyle>
            <a:lvl1pPr>
              <a:defRPr>
                <a:solidFill>
                  <a:srgbClr val="F3F3F3"/>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269822F-DB6A-0064-8712-F4C731FBC8C5}"/>
              </a:ext>
            </a:extLst>
          </p:cNvPr>
          <p:cNvSpPr>
            <a:spLocks noGrp="1"/>
          </p:cNvSpPr>
          <p:nvPr>
            <p:ph idx="1"/>
          </p:nvPr>
        </p:nvSpPr>
        <p:spPr>
          <a:xfrm>
            <a:off x="173179" y="1591254"/>
            <a:ext cx="11890665" cy="441469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50831B1-13C1-9512-7793-9D8A95B9EFDA}"/>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2415243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975CF-B5C5-ED8A-88A0-8AE47B405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C90DD9-4BCC-D20C-9CD3-C61570FC11E1}"/>
              </a:ext>
            </a:extLst>
          </p:cNvPr>
          <p:cNvSpPr>
            <a:spLocks noGrp="1"/>
          </p:cNvSpPr>
          <p:nvPr>
            <p:ph sz="half" idx="1"/>
          </p:nvPr>
        </p:nvSpPr>
        <p:spPr>
          <a:xfrm>
            <a:off x="152398" y="1340426"/>
            <a:ext cx="5181600" cy="4966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6FA598-F2AA-D757-9BAF-844B64AEC9B3}"/>
              </a:ext>
            </a:extLst>
          </p:cNvPr>
          <p:cNvSpPr>
            <a:spLocks noGrp="1"/>
          </p:cNvSpPr>
          <p:nvPr>
            <p:ph sz="half" idx="2"/>
          </p:nvPr>
        </p:nvSpPr>
        <p:spPr>
          <a:xfrm>
            <a:off x="5486398" y="1340426"/>
            <a:ext cx="5181600" cy="4966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6A8255EE-1863-610E-AAE1-EE332FFAC871}"/>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574146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0FAF1-FDD2-DEBC-6AA4-EC4CCBD26AC6}"/>
              </a:ext>
            </a:extLst>
          </p:cNvPr>
          <p:cNvSpPr>
            <a:spLocks noGrp="1"/>
          </p:cNvSpPr>
          <p:nvPr>
            <p:ph type="title"/>
          </p:nvPr>
        </p:nvSpPr>
        <p:spPr>
          <a:xfrm>
            <a:off x="19554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3BFBA8-CEF2-8E5D-9095-7FA8144CBA6B}"/>
              </a:ext>
            </a:extLst>
          </p:cNvPr>
          <p:cNvSpPr>
            <a:spLocks noGrp="1"/>
          </p:cNvSpPr>
          <p:nvPr>
            <p:ph type="body" idx="1"/>
          </p:nvPr>
        </p:nvSpPr>
        <p:spPr>
          <a:xfrm>
            <a:off x="19554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25D4F3-A1B5-B917-5F54-AF19B274D4BE}"/>
              </a:ext>
            </a:extLst>
          </p:cNvPr>
          <p:cNvSpPr>
            <a:spLocks noGrp="1"/>
          </p:cNvSpPr>
          <p:nvPr>
            <p:ph sz="half" idx="2"/>
          </p:nvPr>
        </p:nvSpPr>
        <p:spPr>
          <a:xfrm>
            <a:off x="195548" y="2505075"/>
            <a:ext cx="5157787" cy="37710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E01150-5393-D283-E33B-3609AA2ABA7A}"/>
              </a:ext>
            </a:extLst>
          </p:cNvPr>
          <p:cNvSpPr>
            <a:spLocks noGrp="1"/>
          </p:cNvSpPr>
          <p:nvPr>
            <p:ph type="body" sz="quarter" idx="3"/>
          </p:nvPr>
        </p:nvSpPr>
        <p:spPr>
          <a:xfrm>
            <a:off x="552796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6017DC-0538-D4B7-3886-13292A469D67}"/>
              </a:ext>
            </a:extLst>
          </p:cNvPr>
          <p:cNvSpPr>
            <a:spLocks noGrp="1"/>
          </p:cNvSpPr>
          <p:nvPr>
            <p:ph sz="quarter" idx="4"/>
          </p:nvPr>
        </p:nvSpPr>
        <p:spPr>
          <a:xfrm>
            <a:off x="5527960" y="2505075"/>
            <a:ext cx="5183188" cy="37710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7D6DB7D3-E745-25B4-373D-DBC63B595AC0}"/>
              </a:ext>
            </a:extLst>
          </p:cNvPr>
          <p:cNvSpPr>
            <a:spLocks noGrp="1"/>
          </p:cNvSpPr>
          <p:nvPr>
            <p:ph type="sldNum" sz="quarter" idx="12"/>
          </p:nvPr>
        </p:nvSpPr>
        <p:spPr/>
        <p:txBody>
          <a:bodyPr/>
          <a:lstStyle/>
          <a:p>
            <a:fld id="{68A8D22E-6BC5-9E47-900C-2BB94685D9F5}" type="slidenum">
              <a:rPr lang="en-US" smtClean="0"/>
              <a:t>‹#›</a:t>
            </a:fld>
            <a:endParaRPr lang="en-US"/>
          </a:p>
        </p:txBody>
      </p:sp>
    </p:spTree>
    <p:extLst>
      <p:ext uri="{BB962C8B-B14F-4D97-AF65-F5344CB8AC3E}">
        <p14:creationId xmlns:p14="http://schemas.microsoft.com/office/powerpoint/2010/main" val="43621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descr="Shape&#10;&#10;AI-generated content may be incorrect.">
            <a:extLst>
              <a:ext uri="{FF2B5EF4-FFF2-40B4-BE49-F238E27FC236}">
                <a16:creationId xmlns:a16="http://schemas.microsoft.com/office/drawing/2014/main" id="{A6104FB5-1528-7DE1-824E-7AD7C56D3D9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8" name="Picture Placeholder 7">
            <a:extLst>
              <a:ext uri="{FF2B5EF4-FFF2-40B4-BE49-F238E27FC236}">
                <a16:creationId xmlns:a16="http://schemas.microsoft.com/office/drawing/2014/main" id="{280D6B9D-B233-5155-818B-A43B24A7784B}"/>
              </a:ext>
            </a:extLst>
          </p:cNvPr>
          <p:cNvSpPr>
            <a:spLocks noGrp="1"/>
          </p:cNvSpPr>
          <p:nvPr>
            <p:ph type="pic" sz="quarter" idx="13"/>
          </p:nvPr>
        </p:nvSpPr>
        <p:spPr>
          <a:xfrm>
            <a:off x="1444625" y="726643"/>
            <a:ext cx="4572000" cy="5257800"/>
          </a:xfrm>
          <a:effectLst>
            <a:outerShdw blurRad="795598" dist="50800" dir="5400000" algn="ctr" rotWithShape="0">
              <a:srgbClr val="000000">
                <a:alpha val="29550"/>
              </a:srgbClr>
            </a:outerShdw>
          </a:effectLst>
        </p:spPr>
        <p:txBody>
          <a:bodyPr/>
          <a:lstStyle/>
          <a:p>
            <a:endParaRPr lang="en-US"/>
          </a:p>
        </p:txBody>
      </p:sp>
      <p:sp>
        <p:nvSpPr>
          <p:cNvPr id="10" name="Text Placeholder 9">
            <a:extLst>
              <a:ext uri="{FF2B5EF4-FFF2-40B4-BE49-F238E27FC236}">
                <a16:creationId xmlns:a16="http://schemas.microsoft.com/office/drawing/2014/main" id="{B0AF9B5C-EFE8-56ED-DF3C-AD835C9AFCF6}"/>
              </a:ext>
            </a:extLst>
          </p:cNvPr>
          <p:cNvSpPr>
            <a:spLocks noGrp="1"/>
          </p:cNvSpPr>
          <p:nvPr>
            <p:ph type="body" sz="quarter" idx="14"/>
          </p:nvPr>
        </p:nvSpPr>
        <p:spPr>
          <a:xfrm>
            <a:off x="6096000" y="1839913"/>
            <a:ext cx="4606925" cy="2857500"/>
          </a:xfrm>
        </p:spPr>
        <p:txBody>
          <a:bodyPr>
            <a:normAutofit/>
          </a:bodyPr>
          <a:lstStyle>
            <a:lvl1pPr marL="0" indent="0">
              <a:buNone/>
              <a:defRPr sz="2000" spc="0"/>
            </a:lvl1pPr>
          </a:lstStyle>
          <a:p>
            <a:pPr lvl="0"/>
            <a:r>
              <a:rPr lang="en-US"/>
              <a:t>Click to edit Master text styles</a:t>
            </a:r>
          </a:p>
        </p:txBody>
      </p:sp>
    </p:spTree>
    <p:extLst>
      <p:ext uri="{BB962C8B-B14F-4D97-AF65-F5344CB8AC3E}">
        <p14:creationId xmlns:p14="http://schemas.microsoft.com/office/powerpoint/2010/main" val="3502922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rgbClr val="F3F3F3"/>
                </a:solidFill>
              </a:defRPr>
            </a:lvl1pPr>
          </a:lstStyle>
          <a:p>
            <a:fld id="{68A8D22E-6BC5-9E47-900C-2BB94685D9F5}" type="slidenum">
              <a:rPr lang="en-US" smtClean="0"/>
              <a:pPr/>
              <a:t>‹#›</a:t>
            </a:fld>
            <a:endParaRPr lang="en-US"/>
          </a:p>
        </p:txBody>
      </p:sp>
      <p:sp>
        <p:nvSpPr>
          <p:cNvPr id="8" name="Picture Placeholder 7">
            <a:extLst>
              <a:ext uri="{FF2B5EF4-FFF2-40B4-BE49-F238E27FC236}">
                <a16:creationId xmlns:a16="http://schemas.microsoft.com/office/drawing/2014/main" id="{280D6B9D-B233-5155-818B-A43B24A7784B}"/>
              </a:ext>
            </a:extLst>
          </p:cNvPr>
          <p:cNvSpPr>
            <a:spLocks noGrp="1"/>
          </p:cNvSpPr>
          <p:nvPr>
            <p:ph type="pic" sz="quarter" idx="13"/>
          </p:nvPr>
        </p:nvSpPr>
        <p:spPr>
          <a:xfrm>
            <a:off x="1444625" y="726643"/>
            <a:ext cx="4572000" cy="5257800"/>
          </a:xfrm>
          <a:effectLst>
            <a:outerShdw blurRad="776969" dir="720000" algn="ctr" rotWithShape="0">
              <a:srgbClr val="000000">
                <a:alpha val="30000"/>
              </a:srgbClr>
            </a:outerShdw>
          </a:effectLst>
        </p:spPr>
        <p:txBody>
          <a:bodyPr/>
          <a:lstStyle/>
          <a:p>
            <a:endParaRPr lang="en-US"/>
          </a:p>
        </p:txBody>
      </p:sp>
      <p:sp>
        <p:nvSpPr>
          <p:cNvPr id="10" name="Text Placeholder 9">
            <a:extLst>
              <a:ext uri="{FF2B5EF4-FFF2-40B4-BE49-F238E27FC236}">
                <a16:creationId xmlns:a16="http://schemas.microsoft.com/office/drawing/2014/main" id="{B0AF9B5C-EFE8-56ED-DF3C-AD835C9AFCF6}"/>
              </a:ext>
            </a:extLst>
          </p:cNvPr>
          <p:cNvSpPr>
            <a:spLocks noGrp="1"/>
          </p:cNvSpPr>
          <p:nvPr>
            <p:ph type="body" sz="quarter" idx="14"/>
          </p:nvPr>
        </p:nvSpPr>
        <p:spPr>
          <a:xfrm>
            <a:off x="6096000" y="1839913"/>
            <a:ext cx="4606925" cy="2857500"/>
          </a:xfrm>
        </p:spPr>
        <p:txBody>
          <a:bodyPr>
            <a:normAutofit/>
          </a:bodyPr>
          <a:lstStyle>
            <a:lvl1pPr marL="0" indent="0">
              <a:buNone/>
              <a:defRPr sz="2000" spc="0"/>
            </a:lvl1pPr>
          </a:lstStyle>
          <a:p>
            <a:pPr lvl="0"/>
            <a:r>
              <a:rPr lang="en-US"/>
              <a:t>Click to edit Master text styles</a:t>
            </a:r>
          </a:p>
        </p:txBody>
      </p:sp>
    </p:spTree>
    <p:extLst>
      <p:ext uri="{BB962C8B-B14F-4D97-AF65-F5344CB8AC3E}">
        <p14:creationId xmlns:p14="http://schemas.microsoft.com/office/powerpoint/2010/main" val="2606675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104FB5-1528-7DE1-824E-7AD7C56D3D94}"/>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ED18CC6B-1A29-147F-7B0A-F77C6FF31202}"/>
              </a:ext>
            </a:extLst>
          </p:cNvPr>
          <p:cNvSpPr>
            <a:spLocks noGrp="1"/>
          </p:cNvSpPr>
          <p:nvPr>
            <p:ph type="sldNum" sz="quarter" idx="12"/>
          </p:nvPr>
        </p:nvSpPr>
        <p:spPr/>
        <p:txBody>
          <a:bodyPr/>
          <a:lstStyle>
            <a:lvl1pPr>
              <a:defRPr>
                <a:solidFill>
                  <a:schemeClr val="bg1"/>
                </a:solidFill>
              </a:defRPr>
            </a:lvl1pPr>
          </a:lstStyle>
          <a:p>
            <a:fld id="{68A8D22E-6BC5-9E47-900C-2BB94685D9F5}" type="slidenum">
              <a:rPr lang="en-US" smtClean="0"/>
              <a:pPr/>
              <a:t>‹#›</a:t>
            </a:fld>
            <a:endParaRPr lang="en-US"/>
          </a:p>
        </p:txBody>
      </p:sp>
      <p:sp>
        <p:nvSpPr>
          <p:cNvPr id="3" name="Media Placeholder 2">
            <a:extLst>
              <a:ext uri="{FF2B5EF4-FFF2-40B4-BE49-F238E27FC236}">
                <a16:creationId xmlns:a16="http://schemas.microsoft.com/office/drawing/2014/main" id="{DDD5255E-B6EB-D6A8-9BA3-425DEF917F6C}"/>
              </a:ext>
            </a:extLst>
          </p:cNvPr>
          <p:cNvSpPr>
            <a:spLocks noGrp="1"/>
          </p:cNvSpPr>
          <p:nvPr>
            <p:ph type="media" sz="quarter" idx="13"/>
          </p:nvPr>
        </p:nvSpPr>
        <p:spPr>
          <a:xfrm>
            <a:off x="1205344" y="1225550"/>
            <a:ext cx="5808520" cy="4313238"/>
          </a:xfrm>
          <a:effectLst>
            <a:outerShdw blurRad="793118" dist="50800" dir="5400000" algn="ctr" rotWithShape="0">
              <a:srgbClr val="000000">
                <a:alpha val="30216"/>
              </a:srgbClr>
            </a:outerShdw>
          </a:effectLst>
        </p:spPr>
        <p:txBody>
          <a:bodyPr/>
          <a:lstStyle/>
          <a:p>
            <a:endParaRPr lang="en-US"/>
          </a:p>
        </p:txBody>
      </p:sp>
      <p:sp>
        <p:nvSpPr>
          <p:cNvPr id="7" name="Text Placeholder 6">
            <a:extLst>
              <a:ext uri="{FF2B5EF4-FFF2-40B4-BE49-F238E27FC236}">
                <a16:creationId xmlns:a16="http://schemas.microsoft.com/office/drawing/2014/main" id="{284B1204-54A6-51D2-01E0-4E74F28405BA}"/>
              </a:ext>
            </a:extLst>
          </p:cNvPr>
          <p:cNvSpPr>
            <a:spLocks noGrp="1"/>
          </p:cNvSpPr>
          <p:nvPr>
            <p:ph type="body" sz="quarter" idx="14"/>
          </p:nvPr>
        </p:nvSpPr>
        <p:spPr>
          <a:xfrm>
            <a:off x="7065963" y="2160588"/>
            <a:ext cx="3979862" cy="2557462"/>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1194448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AI-generated content may be incorrect.">
            <a:extLst>
              <a:ext uri="{FF2B5EF4-FFF2-40B4-BE49-F238E27FC236}">
                <a16:creationId xmlns:a16="http://schemas.microsoft.com/office/drawing/2014/main" id="{51D4DCB4-D71E-80F2-CD14-980FA57C2A14}"/>
              </a:ext>
            </a:extLst>
          </p:cNvPr>
          <p:cNvPicPr>
            <a:picLocks noChangeAspect="1"/>
          </p:cNvPicPr>
          <p:nvPr userDrawn="1"/>
        </p:nvPicPr>
        <p:blipFill>
          <a:blip r:embed="rId30"/>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C3549BF-250F-BA79-3611-D06653B9620F}"/>
              </a:ext>
            </a:extLst>
          </p:cNvPr>
          <p:cNvSpPr>
            <a:spLocks noGrp="1"/>
          </p:cNvSpPr>
          <p:nvPr>
            <p:ph type="title"/>
          </p:nvPr>
        </p:nvSpPr>
        <p:spPr>
          <a:xfrm>
            <a:off x="173180" y="365126"/>
            <a:ext cx="10515600" cy="8610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DC57C9-737B-B6D6-1314-78C22CCF953B}"/>
              </a:ext>
            </a:extLst>
          </p:cNvPr>
          <p:cNvSpPr>
            <a:spLocks noGrp="1"/>
          </p:cNvSpPr>
          <p:nvPr>
            <p:ph type="body" idx="1"/>
          </p:nvPr>
        </p:nvSpPr>
        <p:spPr>
          <a:xfrm>
            <a:off x="173180" y="1340427"/>
            <a:ext cx="10515600" cy="48365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779BD77-56B0-2B84-ADB2-A2EE1F0E50C4}"/>
              </a:ext>
            </a:extLst>
          </p:cNvPr>
          <p:cNvSpPr>
            <a:spLocks noGrp="1"/>
          </p:cNvSpPr>
          <p:nvPr>
            <p:ph type="sldNum" sz="quarter" idx="4"/>
          </p:nvPr>
        </p:nvSpPr>
        <p:spPr>
          <a:xfrm>
            <a:off x="9632372" y="6492875"/>
            <a:ext cx="2324099" cy="246495"/>
          </a:xfrm>
          <a:prstGeom prst="rect">
            <a:avLst/>
          </a:prstGeom>
        </p:spPr>
        <p:txBody>
          <a:bodyPr vert="horz" lIns="91440" tIns="45720" rIns="91440" bIns="45720" rtlCol="0" anchor="ctr"/>
          <a:lstStyle>
            <a:lvl1pPr algn="r">
              <a:defRPr sz="1400" b="1" i="0">
                <a:solidFill>
                  <a:srgbClr val="1E4782"/>
                </a:solidFill>
                <a:latin typeface="Arial" panose="020B0604020202020204" pitchFamily="34" charset="0"/>
                <a:cs typeface="Arial" panose="020B0604020202020204" pitchFamily="34" charset="0"/>
              </a:defRPr>
            </a:lvl1pPr>
          </a:lstStyle>
          <a:p>
            <a:fld id="{68A8D22E-6BC5-9E47-900C-2BB94685D9F5}" type="slidenum">
              <a:rPr lang="en-US" smtClean="0"/>
              <a:pPr/>
              <a:t>‹#›</a:t>
            </a:fld>
            <a:endParaRPr lang="en-US"/>
          </a:p>
        </p:txBody>
      </p:sp>
    </p:spTree>
    <p:extLst>
      <p:ext uri="{BB962C8B-B14F-4D97-AF65-F5344CB8AC3E}">
        <p14:creationId xmlns:p14="http://schemas.microsoft.com/office/powerpoint/2010/main" val="46999186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84" r:id="rId3"/>
    <p:sldLayoutId id="2147483685" r:id="rId4"/>
    <p:sldLayoutId id="2147483692" r:id="rId5"/>
    <p:sldLayoutId id="2147483700" r:id="rId6"/>
    <p:sldLayoutId id="2147483701" r:id="rId7"/>
    <p:sldLayoutId id="2147483706" r:id="rId8"/>
    <p:sldLayoutId id="2147483705" r:id="rId9"/>
    <p:sldLayoutId id="2147483707" r:id="rId10"/>
    <p:sldLayoutId id="2147483656" r:id="rId11"/>
    <p:sldLayoutId id="2147483702" r:id="rId12"/>
    <p:sldLayoutId id="2147483661" r:id="rId13"/>
    <p:sldLayoutId id="2147483657" r:id="rId14"/>
    <p:sldLayoutId id="2147483686" r:id="rId15"/>
    <p:sldLayoutId id="2147483703" r:id="rId16"/>
    <p:sldLayoutId id="2147483687" r:id="rId17"/>
    <p:sldLayoutId id="2147483704" r:id="rId18"/>
    <p:sldLayoutId id="2147483688" r:id="rId19"/>
    <p:sldLayoutId id="2147483694" r:id="rId20"/>
    <p:sldLayoutId id="2147483695" r:id="rId21"/>
    <p:sldLayoutId id="2147483696" r:id="rId22"/>
    <p:sldLayoutId id="2147483697" r:id="rId23"/>
    <p:sldLayoutId id="2147483698" r:id="rId24"/>
    <p:sldLayoutId id="2147483728" r:id="rId25"/>
    <p:sldLayoutId id="2147483729" r:id="rId26"/>
    <p:sldLayoutId id="2147483730" r:id="rId27"/>
    <p:sldLayoutId id="2147483731" r:id="rId28"/>
  </p:sldLayoutIdLst>
  <p:hf hdr="0" ftr="0" dt="0"/>
  <p:txStyles>
    <p:titleStyle>
      <a:lvl1pPr algn="l" defTabSz="914400" rtl="0" eaLnBrk="1" latinLnBrk="0" hangingPunct="1">
        <a:lnSpc>
          <a:spcPct val="90000"/>
        </a:lnSpc>
        <a:spcBef>
          <a:spcPct val="0"/>
        </a:spcBef>
        <a:buNone/>
        <a:defRPr sz="4400" b="1" i="0" kern="1200">
          <a:solidFill>
            <a:srgbClr val="347AB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1E478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1E478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1E478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hyperlink" Target="mailto:restraint@mass.gov" TargetMode="External"/><Relationship Id="rId3" Type="http://schemas.openxmlformats.org/officeDocument/2006/relationships/hyperlink" Target="https://www.doe.mass.edu/specialeducation/policy/dese/advisories/guidance-time-out-practices.docx" TargetMode="External"/><Relationship Id="rId7" Type="http://schemas.openxmlformats.org/officeDocument/2006/relationships/hyperlink" Target="https://urldefense.com/v3/__https:/vimeo.com/showcase/12372372?share=copy&amp;fl=sm&amp;fe=fe__;!!CPANwP4y!SFRiAWx8k24WSRmcxNu8jN-O-K6xljQLtInsYmw404GGK3dQHBvmTK8X0liSRGxD_pVkZyvnRKORn_yYVOFNOzA9E4hu6y0$"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doe.mass.edu/specialeducation/policy/procedures/restraint/emergency-seclusion-reference-guide.pdf" TargetMode="External"/><Relationship Id="rId5" Type="http://schemas.openxmlformats.org/officeDocument/2006/relationships/hyperlink" Target="https://www.doe.mass.edu/specialeducation/policy/dese/advisories/use-of-seclusion-faq.docx" TargetMode="External"/><Relationship Id="rId4" Type="http://schemas.openxmlformats.org/officeDocument/2006/relationships/hyperlink" Target="https://www.doe.mass.edu/specialeducation/policy/dese/advisories/memo-sy2026-2027-1.html" TargetMode="External"/><Relationship Id="rId9" Type="http://schemas.openxmlformats.org/officeDocument/2006/relationships/hyperlink" Target="mailto:specialeducation@mass.gov"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sites.ed.gov/idea/files/guide-positive-proactive-approaches-to-supporting-children-with-disabilities.pdf" TargetMode="External"/><Relationship Id="rId2" Type="http://schemas.openxmlformats.org/officeDocument/2006/relationships/hyperlink" Target="https://sites.ed.gov/idea/files/dcl-implementation-of-idea-discipline-provisions.pdf" TargetMode="Externa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hyperlink" Target="mailto:DESECompliance@mass.gov"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hyperlink" Target="https://www.doe.mass.edu/lawsregs/603cmr28.html?section=10"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hyperlink" Target="https://www.doe.mass.edu/specialeducation/reporting/spp-apr/indicators/indicator14/#:~:text=FFY2025%20Indicator%2014%20Step%20by%20Step%20Instructions%20and%20Guidance"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doe.mass.edu/specialeducation/reporting/spp-apr/indicators/indicator14/"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mailto:yu-ping.mao@mass.gov" TargetMode="Externa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sites.ed.gov/idea/files/Secretary-Cardona-Seclusion-and-Restraints-Policy-Letter-01-08-2025.pdf" TargetMode="Externa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mailto:IDEAfiscal@mass.gov"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www.doe.mass.edu/specialeducation/reporting/sig-dispro/cceis-qrg.pdf"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hyperlink" Target="https://profiles.doe.mass.edu/" TargetMode="Externa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hyperlink" Target="https://survey.alchemer.com/s3/8928712/LEA-Fiscal-Data-Collection-Personnel-Accounting" TargetMode="Externa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8" Type="http://schemas.openxmlformats.org/officeDocument/2006/relationships/hyperlink" Target="mailto:IDEAData@mass.gov" TargetMode="External"/><Relationship Id="rId3" Type="http://schemas.openxmlformats.org/officeDocument/2006/relationships/hyperlink" Target="https://us14.campaign-archive.com/home/?u=d8f37d1a90dacd97f207f0b4a&amp;id=41b37f7347" TargetMode="External"/><Relationship Id="rId7" Type="http://schemas.openxmlformats.org/officeDocument/2006/relationships/hyperlink" Target="mailto:ideafiscal@mass.gov"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mailto:specialeducation@mass.gov" TargetMode="External"/><Relationship Id="rId5" Type="http://schemas.openxmlformats.org/officeDocument/2006/relationships/hyperlink" Target="https://www.doe.mass.edu/infoservices/data/diradmin/list.aspx" TargetMode="External"/><Relationship Id="rId4" Type="http://schemas.openxmlformats.org/officeDocument/2006/relationships/hyperlink" Target="https://www.doe.mass.edu/specialeducation/" TargetMode="External"/><Relationship Id="rId9" Type="http://schemas.openxmlformats.org/officeDocument/2006/relationships/hyperlink" Target="mailto:LEAassignment@mass.gov" TargetMode="Externa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674DF-1F01-3849-5CA4-B81EA57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700BA5-C531-4A7F-C2C1-9232D9363D74}"/>
              </a:ext>
            </a:extLst>
          </p:cNvPr>
          <p:cNvSpPr>
            <a:spLocks noGrp="1"/>
          </p:cNvSpPr>
          <p:nvPr>
            <p:ph type="ctrTitle"/>
          </p:nvPr>
        </p:nvSpPr>
        <p:spPr>
          <a:xfrm>
            <a:off x="342900" y="873824"/>
            <a:ext cx="11693588" cy="2560638"/>
          </a:xfrm>
        </p:spPr>
        <p:txBody>
          <a:bodyPr>
            <a:normAutofit/>
          </a:bodyPr>
          <a:lstStyle/>
          <a:p>
            <a:r>
              <a:rPr lang="en-US" sz="4400" dirty="0">
                <a:latin typeface="Arial"/>
                <a:cs typeface="Arial"/>
              </a:rPr>
              <a:t>Special Education Leaders Meeting</a:t>
            </a:r>
            <a:br>
              <a:rPr lang="en-US" sz="4400" dirty="0">
                <a:latin typeface="Arial"/>
                <a:cs typeface="Arial"/>
              </a:rPr>
            </a:br>
            <a:r>
              <a:rPr lang="en-US" sz="4400" dirty="0">
                <a:latin typeface="Arial"/>
                <a:cs typeface="Arial"/>
              </a:rPr>
              <a:t>August 21, 2026</a:t>
            </a:r>
            <a:endParaRPr lang="en-US" sz="4400" dirty="0"/>
          </a:p>
        </p:txBody>
      </p:sp>
    </p:spTree>
    <p:extLst>
      <p:ext uri="{BB962C8B-B14F-4D97-AF65-F5344CB8AC3E}">
        <p14:creationId xmlns:p14="http://schemas.microsoft.com/office/powerpoint/2010/main" val="3630126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6FE-24C6-D104-F162-E7933CB6740E}"/>
              </a:ext>
            </a:extLst>
          </p:cNvPr>
          <p:cNvSpPr>
            <a:spLocks noGrp="1"/>
          </p:cNvSpPr>
          <p:nvPr>
            <p:ph type="title"/>
          </p:nvPr>
        </p:nvSpPr>
        <p:spPr/>
        <p:txBody>
          <a:bodyPr>
            <a:normAutofit/>
          </a:bodyPr>
          <a:lstStyle/>
          <a:p>
            <a:r>
              <a:rPr lang="en-US"/>
              <a:t>FAQ Question 2: What is seclusion?</a:t>
            </a:r>
          </a:p>
        </p:txBody>
      </p:sp>
      <p:sp>
        <p:nvSpPr>
          <p:cNvPr id="3" name="Content Placeholder 2">
            <a:extLst>
              <a:ext uri="{FF2B5EF4-FFF2-40B4-BE49-F238E27FC236}">
                <a16:creationId xmlns:a16="http://schemas.microsoft.com/office/drawing/2014/main" id="{755CFCCD-8545-F50C-C3DB-1AAD86FA493B}"/>
              </a:ext>
            </a:extLst>
          </p:cNvPr>
          <p:cNvSpPr>
            <a:spLocks noGrp="1"/>
          </p:cNvSpPr>
          <p:nvPr>
            <p:ph idx="1"/>
          </p:nvPr>
        </p:nvSpPr>
        <p:spPr/>
        <p:txBody>
          <a:bodyPr>
            <a:normAutofit/>
          </a:bodyPr>
          <a:lstStyle/>
          <a:p>
            <a:r>
              <a:rPr lang="en-US" sz="3200"/>
              <a:t>The key elements of this definition are that a student is:</a:t>
            </a:r>
          </a:p>
          <a:p>
            <a:pPr marL="0" indent="0">
              <a:buNone/>
            </a:pPr>
            <a:r>
              <a:rPr lang="en-US" sz="3200"/>
              <a:t>	1. alone in a room or area with no adult present, and</a:t>
            </a:r>
          </a:p>
          <a:p>
            <a:pPr marL="0" indent="0">
              <a:buNone/>
            </a:pPr>
            <a:r>
              <a:rPr lang="en-US" sz="3200"/>
              <a:t>	2. not permitted to leave.</a:t>
            </a:r>
          </a:p>
          <a:p>
            <a:r>
              <a:rPr lang="en-US" sz="3200"/>
              <a:t>Seclusion occurs when a student is alone in a room or area and not permitted to leave, regardless of whether school staff supervise a student through an </a:t>
            </a:r>
            <a:r>
              <a:rPr lang="en-US" sz="3200" b="1"/>
              <a:t>observation window or video feed</a:t>
            </a:r>
            <a:r>
              <a:rPr lang="en-US" sz="3200"/>
              <a:t>.</a:t>
            </a:r>
          </a:p>
        </p:txBody>
      </p:sp>
      <p:sp>
        <p:nvSpPr>
          <p:cNvPr id="4" name="Slide Number Placeholder 3">
            <a:extLst>
              <a:ext uri="{FF2B5EF4-FFF2-40B4-BE49-F238E27FC236}">
                <a16:creationId xmlns:a16="http://schemas.microsoft.com/office/drawing/2014/main" id="{A70A91BE-016E-AA70-C83D-76E99C70C9A6}"/>
              </a:ext>
            </a:extLst>
          </p:cNvPr>
          <p:cNvSpPr>
            <a:spLocks noGrp="1"/>
          </p:cNvSpPr>
          <p:nvPr>
            <p:ph type="sldNum" sz="quarter" idx="12"/>
          </p:nvPr>
        </p:nvSpPr>
        <p:spPr/>
        <p:txBody>
          <a:bodyPr/>
          <a:lstStyle/>
          <a:p>
            <a:fld id="{68A8D22E-6BC5-9E47-900C-2BB94685D9F5}" type="slidenum">
              <a:rPr lang="en-US" smtClean="0"/>
              <a:t>10</a:t>
            </a:fld>
            <a:endParaRPr lang="en-US"/>
          </a:p>
        </p:txBody>
      </p:sp>
    </p:spTree>
    <p:extLst>
      <p:ext uri="{BB962C8B-B14F-4D97-AF65-F5344CB8AC3E}">
        <p14:creationId xmlns:p14="http://schemas.microsoft.com/office/powerpoint/2010/main" val="2918326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30548-A019-6C7A-A07B-A44BE9FA17AF}"/>
              </a:ext>
            </a:extLst>
          </p:cNvPr>
          <p:cNvSpPr>
            <a:spLocks noGrp="1"/>
          </p:cNvSpPr>
          <p:nvPr>
            <p:ph type="title"/>
          </p:nvPr>
        </p:nvSpPr>
        <p:spPr/>
        <p:txBody>
          <a:bodyPr/>
          <a:lstStyle/>
          <a:p>
            <a:r>
              <a:rPr lang="en-US"/>
              <a:t>Seclusion Does Not Include</a:t>
            </a:r>
          </a:p>
        </p:txBody>
      </p:sp>
      <p:sp>
        <p:nvSpPr>
          <p:cNvPr id="3" name="Content Placeholder 2">
            <a:extLst>
              <a:ext uri="{FF2B5EF4-FFF2-40B4-BE49-F238E27FC236}">
                <a16:creationId xmlns:a16="http://schemas.microsoft.com/office/drawing/2014/main" id="{537C6D46-4D7C-0F65-22D3-C1B03CDD6633}"/>
              </a:ext>
            </a:extLst>
          </p:cNvPr>
          <p:cNvSpPr>
            <a:spLocks noGrp="1"/>
          </p:cNvSpPr>
          <p:nvPr>
            <p:ph idx="1"/>
          </p:nvPr>
        </p:nvSpPr>
        <p:spPr/>
        <p:txBody>
          <a:bodyPr vert="horz" lIns="91440" tIns="45720" rIns="91440" bIns="45720" rtlCol="0" anchor="t">
            <a:normAutofit lnSpcReduction="10000"/>
          </a:bodyPr>
          <a:lstStyle/>
          <a:p>
            <a:r>
              <a:rPr lang="en-US" dirty="0">
                <a:latin typeface="Arial"/>
                <a:cs typeface="Arial"/>
              </a:rPr>
              <a:t>a classroom or school environment where, </a:t>
            </a:r>
            <a:r>
              <a:rPr lang="en-US" b="1" dirty="0">
                <a:latin typeface="Arial"/>
                <a:cs typeface="Arial"/>
              </a:rPr>
              <a:t>as a general rule</a:t>
            </a:r>
            <a:r>
              <a:rPr lang="en-US" dirty="0">
                <a:latin typeface="Arial"/>
                <a:cs typeface="Arial"/>
              </a:rPr>
              <a:t>, all students </a:t>
            </a:r>
            <a:r>
              <a:rPr lang="en-US" b="1" dirty="0">
                <a:latin typeface="Arial"/>
                <a:cs typeface="Arial"/>
              </a:rPr>
              <a:t>need permission </a:t>
            </a:r>
            <a:r>
              <a:rPr lang="en-US" dirty="0">
                <a:latin typeface="Arial"/>
                <a:cs typeface="Arial"/>
              </a:rPr>
              <a:t>to leave the room or area, such as to use the restroom;</a:t>
            </a:r>
          </a:p>
          <a:p>
            <a:r>
              <a:rPr lang="en-US" dirty="0">
                <a:latin typeface="Arial"/>
                <a:cs typeface="Arial"/>
              </a:rPr>
              <a:t> a </a:t>
            </a:r>
            <a:r>
              <a:rPr lang="en-US" b="1" dirty="0">
                <a:latin typeface="Arial"/>
                <a:cs typeface="Arial"/>
              </a:rPr>
              <a:t>behavior support technique </a:t>
            </a:r>
            <a:r>
              <a:rPr lang="en-US" dirty="0">
                <a:latin typeface="Arial"/>
                <a:cs typeface="Arial"/>
              </a:rPr>
              <a:t>that is part of the district’s, school’s or program’s </a:t>
            </a:r>
            <a:r>
              <a:rPr lang="en-US" b="1" dirty="0">
                <a:latin typeface="Arial"/>
                <a:cs typeface="Arial"/>
              </a:rPr>
              <a:t>designated procedures for behavior support </a:t>
            </a:r>
            <a:r>
              <a:rPr lang="en-US" dirty="0">
                <a:latin typeface="Arial"/>
                <a:cs typeface="Arial"/>
              </a:rPr>
              <a:t>which involves the monitored separation of a student in an </a:t>
            </a:r>
            <a:r>
              <a:rPr lang="en-US" b="1" dirty="0">
                <a:latin typeface="Arial"/>
                <a:cs typeface="Arial"/>
              </a:rPr>
              <a:t>unlocked setting</a:t>
            </a:r>
            <a:r>
              <a:rPr lang="en-US" dirty="0">
                <a:latin typeface="Arial"/>
                <a:cs typeface="Arial"/>
              </a:rPr>
              <a:t>, from which the student is </a:t>
            </a:r>
            <a:r>
              <a:rPr lang="en-US" b="1" dirty="0">
                <a:latin typeface="Arial"/>
                <a:cs typeface="Arial"/>
              </a:rPr>
              <a:t>allowed to leave </a:t>
            </a:r>
            <a:r>
              <a:rPr lang="en-US" dirty="0">
                <a:latin typeface="Arial"/>
                <a:cs typeface="Arial"/>
              </a:rPr>
              <a:t>and it is implemented for the </a:t>
            </a:r>
            <a:r>
              <a:rPr lang="en-US" b="1" dirty="0">
                <a:latin typeface="Arial"/>
                <a:cs typeface="Arial"/>
              </a:rPr>
              <a:t>purpose of calming</a:t>
            </a:r>
            <a:r>
              <a:rPr lang="en-US" dirty="0">
                <a:latin typeface="Arial"/>
                <a:cs typeface="Arial"/>
              </a:rPr>
              <a:t>; </a:t>
            </a:r>
          </a:p>
          <a:p>
            <a:r>
              <a:rPr lang="en-US">
                <a:latin typeface="Arial"/>
                <a:cs typeface="Arial"/>
              </a:rPr>
              <a:t>or placing a student in a separate location within a classroom with others or with an instructor, so long as the student has the </a:t>
            </a:r>
            <a:r>
              <a:rPr lang="en-US" b="1">
                <a:latin typeface="Arial"/>
                <a:cs typeface="Arial"/>
              </a:rPr>
              <a:t>same opportunity to receive and engage in instruction</a:t>
            </a:r>
            <a:endParaRPr lang="en-US" b="1" dirty="0">
              <a:latin typeface="Arial"/>
              <a:cs typeface="Arial"/>
            </a:endParaRPr>
          </a:p>
        </p:txBody>
      </p:sp>
      <p:sp>
        <p:nvSpPr>
          <p:cNvPr id="4" name="Slide Number Placeholder 3">
            <a:extLst>
              <a:ext uri="{FF2B5EF4-FFF2-40B4-BE49-F238E27FC236}">
                <a16:creationId xmlns:a16="http://schemas.microsoft.com/office/drawing/2014/main" id="{5C35C6CD-1841-04D2-4659-41E46725D150}"/>
              </a:ext>
            </a:extLst>
          </p:cNvPr>
          <p:cNvSpPr>
            <a:spLocks noGrp="1"/>
          </p:cNvSpPr>
          <p:nvPr>
            <p:ph type="sldNum" sz="quarter" idx="12"/>
          </p:nvPr>
        </p:nvSpPr>
        <p:spPr/>
        <p:txBody>
          <a:bodyPr/>
          <a:lstStyle/>
          <a:p>
            <a:fld id="{68A8D22E-6BC5-9E47-900C-2BB94685D9F5}" type="slidenum">
              <a:rPr lang="en-US" smtClean="0"/>
              <a:t>11</a:t>
            </a:fld>
            <a:endParaRPr lang="en-US"/>
          </a:p>
        </p:txBody>
      </p:sp>
    </p:spTree>
    <p:extLst>
      <p:ext uri="{BB962C8B-B14F-4D97-AF65-F5344CB8AC3E}">
        <p14:creationId xmlns:p14="http://schemas.microsoft.com/office/powerpoint/2010/main" val="3596007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76542-A837-78A2-F092-51884D46ACF8}"/>
              </a:ext>
            </a:extLst>
          </p:cNvPr>
          <p:cNvSpPr>
            <a:spLocks noGrp="1"/>
          </p:cNvSpPr>
          <p:nvPr>
            <p:ph type="title"/>
          </p:nvPr>
        </p:nvSpPr>
        <p:spPr/>
        <p:txBody>
          <a:bodyPr>
            <a:noAutofit/>
          </a:bodyPr>
          <a:lstStyle/>
          <a:p>
            <a:r>
              <a:rPr lang="en-US"/>
              <a:t>FAQ Question 3: What constitutes "not permitted to leave?"</a:t>
            </a:r>
          </a:p>
        </p:txBody>
      </p:sp>
      <p:sp>
        <p:nvSpPr>
          <p:cNvPr id="3" name="Content Placeholder 2">
            <a:extLst>
              <a:ext uri="{FF2B5EF4-FFF2-40B4-BE49-F238E27FC236}">
                <a16:creationId xmlns:a16="http://schemas.microsoft.com/office/drawing/2014/main" id="{8ACF448E-6242-D103-8E1A-BC6D000AF9B0}"/>
              </a:ext>
            </a:extLst>
          </p:cNvPr>
          <p:cNvSpPr>
            <a:spLocks noGrp="1"/>
          </p:cNvSpPr>
          <p:nvPr>
            <p:ph idx="1"/>
          </p:nvPr>
        </p:nvSpPr>
        <p:spPr/>
        <p:txBody>
          <a:bodyPr>
            <a:normAutofit/>
          </a:bodyPr>
          <a:lstStyle/>
          <a:p>
            <a:r>
              <a:rPr lang="en-US" sz="3200"/>
              <a:t>"Not permitted to leave" means a student is </a:t>
            </a:r>
            <a:r>
              <a:rPr lang="en-US" sz="3200" b="1"/>
              <a:t>directed</a:t>
            </a:r>
            <a:r>
              <a:rPr lang="en-US" sz="3200"/>
              <a:t>, </a:t>
            </a:r>
            <a:r>
              <a:rPr lang="en-US" sz="3200" b="1"/>
              <a:t>verbally or physically</a:t>
            </a:r>
            <a:r>
              <a:rPr lang="en-US" sz="3200"/>
              <a:t>, or otherwise </a:t>
            </a:r>
            <a:r>
              <a:rPr lang="en-US" sz="3200" b="1"/>
              <a:t>prevented from leaving a room or area</a:t>
            </a:r>
            <a:r>
              <a:rPr lang="en-US" sz="3200"/>
              <a:t>.</a:t>
            </a:r>
          </a:p>
          <a:p>
            <a:pPr marL="0" indent="0">
              <a:buNone/>
            </a:pPr>
            <a:endParaRPr lang="en-US" sz="3200"/>
          </a:p>
          <a:p>
            <a:r>
              <a:rPr lang="en-US" sz="3200"/>
              <a:t>A student is not considered secluded solely because they are subject to the same restrictions on movement that apply to all students in that setting or circumstance.</a:t>
            </a:r>
          </a:p>
        </p:txBody>
      </p:sp>
      <p:sp>
        <p:nvSpPr>
          <p:cNvPr id="4" name="Slide Number Placeholder 3">
            <a:extLst>
              <a:ext uri="{FF2B5EF4-FFF2-40B4-BE49-F238E27FC236}">
                <a16:creationId xmlns:a16="http://schemas.microsoft.com/office/drawing/2014/main" id="{BDDC5A85-A3D9-8B82-650D-16F2732AB46A}"/>
              </a:ext>
            </a:extLst>
          </p:cNvPr>
          <p:cNvSpPr>
            <a:spLocks noGrp="1"/>
          </p:cNvSpPr>
          <p:nvPr>
            <p:ph type="sldNum" sz="quarter" idx="12"/>
          </p:nvPr>
        </p:nvSpPr>
        <p:spPr/>
        <p:txBody>
          <a:bodyPr/>
          <a:lstStyle/>
          <a:p>
            <a:fld id="{68A8D22E-6BC5-9E47-900C-2BB94685D9F5}" type="slidenum">
              <a:rPr lang="en-US" smtClean="0"/>
              <a:t>12</a:t>
            </a:fld>
            <a:endParaRPr lang="en-US"/>
          </a:p>
        </p:txBody>
      </p:sp>
    </p:spTree>
    <p:extLst>
      <p:ext uri="{BB962C8B-B14F-4D97-AF65-F5344CB8AC3E}">
        <p14:creationId xmlns:p14="http://schemas.microsoft.com/office/powerpoint/2010/main" val="1487361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5493A-5986-39F0-ADBB-0FD4B312688A}"/>
              </a:ext>
            </a:extLst>
          </p:cNvPr>
          <p:cNvSpPr>
            <a:spLocks noGrp="1"/>
          </p:cNvSpPr>
          <p:nvPr>
            <p:ph type="title"/>
          </p:nvPr>
        </p:nvSpPr>
        <p:spPr>
          <a:xfrm>
            <a:off x="173179" y="308699"/>
            <a:ext cx="11783292" cy="795626"/>
          </a:xfrm>
        </p:spPr>
        <p:txBody>
          <a:bodyPr>
            <a:noAutofit/>
          </a:bodyPr>
          <a:lstStyle/>
          <a:p>
            <a:r>
              <a:rPr lang="en-US" sz="4000"/>
              <a:t>FAQ Question 4: What constitutes being alone in a room or area with no adult present?</a:t>
            </a:r>
          </a:p>
        </p:txBody>
      </p:sp>
      <p:sp>
        <p:nvSpPr>
          <p:cNvPr id="3" name="Content Placeholder 2">
            <a:extLst>
              <a:ext uri="{FF2B5EF4-FFF2-40B4-BE49-F238E27FC236}">
                <a16:creationId xmlns:a16="http://schemas.microsoft.com/office/drawing/2014/main" id="{7326EF6B-C85D-A396-6A96-45A5274214BA}"/>
              </a:ext>
            </a:extLst>
          </p:cNvPr>
          <p:cNvSpPr>
            <a:spLocks noGrp="1"/>
          </p:cNvSpPr>
          <p:nvPr>
            <p:ph idx="1"/>
          </p:nvPr>
        </p:nvSpPr>
        <p:spPr/>
        <p:txBody>
          <a:bodyPr>
            <a:normAutofit/>
          </a:bodyPr>
          <a:lstStyle/>
          <a:p>
            <a:r>
              <a:rPr lang="en-US" sz="3600"/>
              <a:t>A student is considered alone when </a:t>
            </a:r>
            <a:r>
              <a:rPr lang="en-US" sz="3600" b="1"/>
              <a:t>no adult is physically present in the room or area</a:t>
            </a:r>
            <a:r>
              <a:rPr lang="en-US" sz="3600"/>
              <a:t> with the student. </a:t>
            </a:r>
          </a:p>
          <a:p>
            <a:pPr marL="0" indent="0">
              <a:buNone/>
            </a:pPr>
            <a:endParaRPr lang="en-US" sz="3600"/>
          </a:p>
          <a:p>
            <a:r>
              <a:rPr lang="en-US" sz="3600"/>
              <a:t>Observation through a window, camera, doorway, or other means does not constitute an adult being present in the room or area.</a:t>
            </a:r>
          </a:p>
        </p:txBody>
      </p:sp>
      <p:sp>
        <p:nvSpPr>
          <p:cNvPr id="4" name="Slide Number Placeholder 3">
            <a:extLst>
              <a:ext uri="{FF2B5EF4-FFF2-40B4-BE49-F238E27FC236}">
                <a16:creationId xmlns:a16="http://schemas.microsoft.com/office/drawing/2014/main" id="{59EBF277-93C6-73C6-9A74-BA42AAF383A4}"/>
              </a:ext>
            </a:extLst>
          </p:cNvPr>
          <p:cNvSpPr>
            <a:spLocks noGrp="1"/>
          </p:cNvSpPr>
          <p:nvPr>
            <p:ph type="sldNum" sz="quarter" idx="12"/>
          </p:nvPr>
        </p:nvSpPr>
        <p:spPr/>
        <p:txBody>
          <a:bodyPr/>
          <a:lstStyle/>
          <a:p>
            <a:fld id="{68A8D22E-6BC5-9E47-900C-2BB94685D9F5}" type="slidenum">
              <a:rPr lang="en-US" smtClean="0"/>
              <a:t>13</a:t>
            </a:fld>
            <a:endParaRPr lang="en-US"/>
          </a:p>
        </p:txBody>
      </p:sp>
    </p:spTree>
    <p:extLst>
      <p:ext uri="{BB962C8B-B14F-4D97-AF65-F5344CB8AC3E}">
        <p14:creationId xmlns:p14="http://schemas.microsoft.com/office/powerpoint/2010/main" val="3182451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5596B-0A71-B686-B9BD-AD57C910BB67}"/>
              </a:ext>
            </a:extLst>
          </p:cNvPr>
          <p:cNvSpPr>
            <a:spLocks noGrp="1"/>
          </p:cNvSpPr>
          <p:nvPr>
            <p:ph type="title"/>
          </p:nvPr>
        </p:nvSpPr>
        <p:spPr>
          <a:xfrm>
            <a:off x="173178" y="308699"/>
            <a:ext cx="11604839" cy="861002"/>
          </a:xfrm>
        </p:spPr>
        <p:txBody>
          <a:bodyPr>
            <a:normAutofit/>
          </a:bodyPr>
          <a:lstStyle/>
          <a:p>
            <a:r>
              <a:rPr lang="en-US"/>
              <a:t>Use of Emergency Seclusion Permitted If:</a:t>
            </a:r>
          </a:p>
        </p:txBody>
      </p:sp>
      <p:sp>
        <p:nvSpPr>
          <p:cNvPr id="3" name="Content Placeholder 2">
            <a:extLst>
              <a:ext uri="{FF2B5EF4-FFF2-40B4-BE49-F238E27FC236}">
                <a16:creationId xmlns:a16="http://schemas.microsoft.com/office/drawing/2014/main" id="{1641D15C-9077-D397-B71E-BF41B6FDA016}"/>
              </a:ext>
            </a:extLst>
          </p:cNvPr>
          <p:cNvSpPr>
            <a:spLocks noGrp="1"/>
          </p:cNvSpPr>
          <p:nvPr>
            <p:ph idx="1"/>
          </p:nvPr>
        </p:nvSpPr>
        <p:spPr/>
        <p:txBody>
          <a:bodyPr>
            <a:normAutofit lnSpcReduction="10000"/>
          </a:bodyPr>
          <a:lstStyle/>
          <a:p>
            <a:pPr marL="0" lvl="0" indent="0">
              <a:spcBef>
                <a:spcPts val="0"/>
              </a:spcBef>
              <a:buNone/>
            </a:pPr>
            <a:r>
              <a:rPr lang="en-US" b="1"/>
              <a:t>Seclusion shall be prohibited </a:t>
            </a:r>
            <a:r>
              <a:rPr lang="en-US"/>
              <a:t>in a public education program </a:t>
            </a:r>
            <a:r>
              <a:rPr lang="en-US" b="1"/>
              <a:t>except-</a:t>
            </a:r>
          </a:p>
          <a:p>
            <a:pPr marL="0" lvl="0" indent="0">
              <a:spcBef>
                <a:spcPts val="0"/>
              </a:spcBef>
              <a:buNone/>
            </a:pPr>
            <a:endParaRPr lang="en-US" sz="2400"/>
          </a:p>
          <a:p>
            <a:pPr marL="0" lvl="0" indent="0">
              <a:spcBef>
                <a:spcPts val="0"/>
              </a:spcBef>
              <a:buNone/>
            </a:pPr>
            <a:r>
              <a:rPr lang="en-US" sz="2400"/>
              <a:t>As a </a:t>
            </a:r>
            <a:r>
              <a:rPr lang="en-US" sz="2400" b="1"/>
              <a:t>last resort</a:t>
            </a:r>
            <a:r>
              <a:rPr lang="en-US" sz="2400"/>
              <a:t>, in an </a:t>
            </a:r>
            <a:r>
              <a:rPr lang="en-US" sz="2400" b="1"/>
              <a:t>emergency situation</a:t>
            </a:r>
            <a:r>
              <a:rPr lang="en-US" sz="2400"/>
              <a:t>, where a student’s behavior poses: </a:t>
            </a:r>
          </a:p>
          <a:p>
            <a:pPr marL="914400" lvl="1" indent="-355600">
              <a:spcBef>
                <a:spcPts val="0"/>
              </a:spcBef>
              <a:buSzPts val="2000"/>
              <a:buChar char="○"/>
            </a:pPr>
            <a:r>
              <a:rPr lang="en-US"/>
              <a:t>imminent threat of assault, or </a:t>
            </a:r>
          </a:p>
          <a:p>
            <a:pPr marL="914400" lvl="1" indent="-355600">
              <a:spcBef>
                <a:spcPts val="0"/>
              </a:spcBef>
              <a:buSzPts val="2000"/>
              <a:buChar char="○"/>
            </a:pPr>
            <a:r>
              <a:rPr lang="en-US"/>
              <a:t>imminent threat of serious physical harm to self/others </a:t>
            </a:r>
          </a:p>
          <a:p>
            <a:pPr marL="914400" lvl="1" indent="-355600">
              <a:spcBef>
                <a:spcPts val="0"/>
              </a:spcBef>
              <a:buSzPts val="2000"/>
              <a:buChar char="○"/>
            </a:pPr>
            <a:endParaRPr lang="en-US"/>
          </a:p>
          <a:p>
            <a:pPr marL="1828800" lvl="0" indent="457200">
              <a:buNone/>
            </a:pPr>
            <a:r>
              <a:rPr lang="en-US" sz="2400" b="1"/>
              <a:t>--BUT ONLY IF--</a:t>
            </a:r>
          </a:p>
          <a:p>
            <a:pPr marL="457200" lvl="0" indent="-355600">
              <a:buSzPts val="2000"/>
              <a:buChar char="●"/>
            </a:pPr>
            <a:r>
              <a:rPr lang="en-US" sz="2400"/>
              <a:t>documented </a:t>
            </a:r>
            <a:r>
              <a:rPr lang="en-US" sz="2400" b="1"/>
              <a:t>history</a:t>
            </a:r>
            <a:r>
              <a:rPr lang="en-US" sz="2400"/>
              <a:t> of repeatedly causing serious self-injuries and/or injuries to other students or staff</a:t>
            </a:r>
          </a:p>
          <a:p>
            <a:pPr marL="457200" lvl="0" indent="-355600">
              <a:spcBef>
                <a:spcPts val="0"/>
              </a:spcBef>
              <a:buSzPts val="2000"/>
              <a:buChar char="●"/>
            </a:pPr>
            <a:r>
              <a:rPr lang="en-US" sz="2400" b="1"/>
              <a:t>not responsive to directives or less intrusive behavior interventions</a:t>
            </a:r>
            <a:r>
              <a:rPr lang="en-US" sz="2400"/>
              <a:t>, or such interventions deemed inappropriate under the circumstances</a:t>
            </a:r>
          </a:p>
          <a:p>
            <a:pPr marL="457200" lvl="0" indent="-355600">
              <a:spcBef>
                <a:spcPts val="0"/>
              </a:spcBef>
              <a:buSzPts val="2000"/>
              <a:buChar char="●"/>
            </a:pPr>
            <a:r>
              <a:rPr lang="en-US" sz="2400" b="1"/>
              <a:t>other forms of interventions have failed </a:t>
            </a:r>
            <a:r>
              <a:rPr lang="en-US" sz="2400"/>
              <a:t>to ensure the safety of the student and/or the safety of others</a:t>
            </a:r>
          </a:p>
          <a:p>
            <a:endParaRPr lang="en-US"/>
          </a:p>
        </p:txBody>
      </p:sp>
      <p:sp>
        <p:nvSpPr>
          <p:cNvPr id="4" name="Slide Number Placeholder 3">
            <a:extLst>
              <a:ext uri="{FF2B5EF4-FFF2-40B4-BE49-F238E27FC236}">
                <a16:creationId xmlns:a16="http://schemas.microsoft.com/office/drawing/2014/main" id="{102DB80B-4896-A6EA-62AA-85E7754B9781}"/>
              </a:ext>
            </a:extLst>
          </p:cNvPr>
          <p:cNvSpPr>
            <a:spLocks noGrp="1"/>
          </p:cNvSpPr>
          <p:nvPr>
            <p:ph type="sldNum" sz="quarter" idx="12"/>
          </p:nvPr>
        </p:nvSpPr>
        <p:spPr/>
        <p:txBody>
          <a:bodyPr/>
          <a:lstStyle/>
          <a:p>
            <a:fld id="{68A8D22E-6BC5-9E47-900C-2BB94685D9F5}" type="slidenum">
              <a:rPr lang="en-US" smtClean="0"/>
              <a:t>14</a:t>
            </a:fld>
            <a:endParaRPr lang="en-US"/>
          </a:p>
        </p:txBody>
      </p:sp>
    </p:spTree>
    <p:extLst>
      <p:ext uri="{BB962C8B-B14F-4D97-AF65-F5344CB8AC3E}">
        <p14:creationId xmlns:p14="http://schemas.microsoft.com/office/powerpoint/2010/main" val="3154614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06D1F-F4B7-AC9B-C99A-743BA419B150}"/>
              </a:ext>
            </a:extLst>
          </p:cNvPr>
          <p:cNvSpPr>
            <a:spLocks noGrp="1"/>
          </p:cNvSpPr>
          <p:nvPr>
            <p:ph type="title"/>
          </p:nvPr>
        </p:nvSpPr>
        <p:spPr/>
        <p:txBody>
          <a:bodyPr/>
          <a:lstStyle/>
          <a:p>
            <a:r>
              <a:rPr lang="en-US"/>
              <a:t>Using Emergency Seclusion</a:t>
            </a:r>
          </a:p>
        </p:txBody>
      </p:sp>
      <p:sp>
        <p:nvSpPr>
          <p:cNvPr id="3" name="Content Placeholder 2">
            <a:extLst>
              <a:ext uri="{FF2B5EF4-FFF2-40B4-BE49-F238E27FC236}">
                <a16:creationId xmlns:a16="http://schemas.microsoft.com/office/drawing/2014/main" id="{32928C1B-A6C3-9DFC-8781-91D5323E0FA6}"/>
              </a:ext>
            </a:extLst>
          </p:cNvPr>
          <p:cNvSpPr>
            <a:spLocks noGrp="1"/>
          </p:cNvSpPr>
          <p:nvPr>
            <p:ph idx="1"/>
          </p:nvPr>
        </p:nvSpPr>
        <p:spPr/>
        <p:txBody>
          <a:bodyPr/>
          <a:lstStyle/>
          <a:p>
            <a:r>
              <a:rPr lang="en-US"/>
              <a:t>Schools, districts, and programs must examine and adopt alternatives and strategies for reducing and eliminating its use </a:t>
            </a:r>
            <a:r>
              <a:rPr lang="en-US" b="1"/>
              <a:t>no later than 3 years from the date of effectiveness</a:t>
            </a:r>
            <a:r>
              <a:rPr lang="en-US"/>
              <a:t> in 603 CMR 46.08.</a:t>
            </a:r>
          </a:p>
          <a:p>
            <a:endParaRPr lang="en-US"/>
          </a:p>
        </p:txBody>
      </p:sp>
      <p:sp>
        <p:nvSpPr>
          <p:cNvPr id="4" name="Slide Number Placeholder 3">
            <a:extLst>
              <a:ext uri="{FF2B5EF4-FFF2-40B4-BE49-F238E27FC236}">
                <a16:creationId xmlns:a16="http://schemas.microsoft.com/office/drawing/2014/main" id="{461CBCB5-DD3C-8011-A79C-6F12952D0627}"/>
              </a:ext>
            </a:extLst>
          </p:cNvPr>
          <p:cNvSpPr>
            <a:spLocks noGrp="1"/>
          </p:cNvSpPr>
          <p:nvPr>
            <p:ph type="sldNum" sz="quarter" idx="12"/>
          </p:nvPr>
        </p:nvSpPr>
        <p:spPr/>
        <p:txBody>
          <a:bodyPr/>
          <a:lstStyle/>
          <a:p>
            <a:fld id="{68A8D22E-6BC5-9E47-900C-2BB94685D9F5}" type="slidenum">
              <a:rPr lang="en-US" smtClean="0"/>
              <a:t>15</a:t>
            </a:fld>
            <a:endParaRPr lang="en-US"/>
          </a:p>
        </p:txBody>
      </p:sp>
    </p:spTree>
    <p:extLst>
      <p:ext uri="{BB962C8B-B14F-4D97-AF65-F5344CB8AC3E}">
        <p14:creationId xmlns:p14="http://schemas.microsoft.com/office/powerpoint/2010/main" val="3012494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6572F-5D12-3047-B9D4-188E819B7DF0}"/>
              </a:ext>
            </a:extLst>
          </p:cNvPr>
          <p:cNvSpPr>
            <a:spLocks noGrp="1"/>
          </p:cNvSpPr>
          <p:nvPr>
            <p:ph type="title"/>
          </p:nvPr>
        </p:nvSpPr>
        <p:spPr>
          <a:xfrm>
            <a:off x="173179" y="308699"/>
            <a:ext cx="11783292" cy="861002"/>
          </a:xfrm>
        </p:spPr>
        <p:txBody>
          <a:bodyPr>
            <a:normAutofit fontScale="90000"/>
          </a:bodyPr>
          <a:lstStyle/>
          <a:p>
            <a:r>
              <a:rPr lang="en-US"/>
              <a:t>Additional Safeguards – Prior Documentation</a:t>
            </a:r>
          </a:p>
        </p:txBody>
      </p:sp>
      <p:sp>
        <p:nvSpPr>
          <p:cNvPr id="3" name="Content Placeholder 2">
            <a:extLst>
              <a:ext uri="{FF2B5EF4-FFF2-40B4-BE49-F238E27FC236}">
                <a16:creationId xmlns:a16="http://schemas.microsoft.com/office/drawing/2014/main" id="{882A2B05-1C41-1E94-2BA1-89D69C0784A2}"/>
              </a:ext>
            </a:extLst>
          </p:cNvPr>
          <p:cNvSpPr>
            <a:spLocks noGrp="1"/>
          </p:cNvSpPr>
          <p:nvPr>
            <p:ph idx="1"/>
          </p:nvPr>
        </p:nvSpPr>
        <p:spPr>
          <a:xfrm>
            <a:off x="173179" y="1591253"/>
            <a:ext cx="11890665" cy="4658717"/>
          </a:xfrm>
        </p:spPr>
        <p:txBody>
          <a:bodyPr vert="horz" lIns="91440" tIns="45720" rIns="91440" bIns="45720" rtlCol="0" anchor="t">
            <a:noAutofit/>
          </a:bodyPr>
          <a:lstStyle/>
          <a:p>
            <a:pPr marL="457200" lvl="0" indent="-355600">
              <a:spcBef>
                <a:spcPts val="0"/>
              </a:spcBef>
              <a:buSzPts val="2000"/>
              <a:buChar char="●"/>
            </a:pPr>
            <a:r>
              <a:rPr lang="en-US" b="1"/>
              <a:t>No medical contraindications </a:t>
            </a:r>
            <a:r>
              <a:rPr lang="en-US"/>
              <a:t>as documented by a licensed physician</a:t>
            </a:r>
          </a:p>
          <a:p>
            <a:pPr marL="457200" lvl="0" indent="-355600">
              <a:spcBef>
                <a:spcPts val="0"/>
              </a:spcBef>
              <a:buSzPts val="2000"/>
              <a:buChar char="●"/>
            </a:pPr>
            <a:r>
              <a:rPr lang="en-US">
                <a:latin typeface="Arial"/>
                <a:cs typeface="Arial"/>
              </a:rPr>
              <a:t>A psychological or behavioral justification for the use, and there are </a:t>
            </a:r>
            <a:r>
              <a:rPr lang="en-US" b="1">
                <a:latin typeface="Arial"/>
                <a:cs typeface="Arial"/>
              </a:rPr>
              <a:t>no psychological or behavioral contraindications</a:t>
            </a:r>
            <a:r>
              <a:rPr lang="en-US">
                <a:latin typeface="Arial"/>
                <a:cs typeface="Arial"/>
              </a:rPr>
              <a:t>, as documented by a licensed mental health professional</a:t>
            </a:r>
          </a:p>
          <a:p>
            <a:pPr marL="101600" lvl="0" indent="0">
              <a:spcBef>
                <a:spcPts val="0"/>
              </a:spcBef>
              <a:buSzPts val="2000"/>
              <a:buNone/>
            </a:pPr>
            <a:endParaRPr lang="en-US"/>
          </a:p>
          <a:p>
            <a:pPr marL="457200" lvl="0" indent="-355600">
              <a:spcBef>
                <a:spcPts val="0"/>
              </a:spcBef>
              <a:buSzPts val="2000"/>
              <a:buChar char="●"/>
            </a:pPr>
            <a:r>
              <a:rPr lang="en-US" b="1"/>
              <a:t>Consent to use seclusion</a:t>
            </a:r>
            <a:r>
              <a:rPr lang="en-US"/>
              <a:t> from the student’s parent or guardian and, if appropriate, the student</a:t>
            </a:r>
          </a:p>
          <a:p>
            <a:pPr marL="457200" lvl="0" indent="-355600">
              <a:spcBef>
                <a:spcPts val="0"/>
              </a:spcBef>
              <a:buSzPts val="2000"/>
              <a:buChar char="●"/>
            </a:pPr>
            <a:r>
              <a:rPr lang="en-US"/>
              <a:t>Use has been </a:t>
            </a:r>
            <a:r>
              <a:rPr lang="en-US" b="1"/>
              <a:t>approved in writing by the principal</a:t>
            </a:r>
          </a:p>
          <a:p>
            <a:pPr marL="101600" lvl="0" indent="0">
              <a:spcBef>
                <a:spcPts val="0"/>
              </a:spcBef>
              <a:buSzPts val="2000"/>
              <a:buNone/>
            </a:pPr>
            <a:endParaRPr lang="en-US"/>
          </a:p>
          <a:p>
            <a:pPr marL="457200" lvl="0" indent="-355600">
              <a:spcBef>
                <a:spcPts val="0"/>
              </a:spcBef>
              <a:buSzPts val="2000"/>
              <a:buChar char="●"/>
            </a:pPr>
            <a:r>
              <a:rPr lang="en-US"/>
              <a:t>Any </a:t>
            </a:r>
            <a:r>
              <a:rPr lang="en-US" b="1"/>
              <a:t>individual using it has received training </a:t>
            </a:r>
            <a:r>
              <a:rPr lang="en-US"/>
              <a:t>about alternative behavior interventions and management techniques</a:t>
            </a:r>
          </a:p>
        </p:txBody>
      </p:sp>
      <p:sp>
        <p:nvSpPr>
          <p:cNvPr id="4" name="Slide Number Placeholder 3">
            <a:extLst>
              <a:ext uri="{FF2B5EF4-FFF2-40B4-BE49-F238E27FC236}">
                <a16:creationId xmlns:a16="http://schemas.microsoft.com/office/drawing/2014/main" id="{83492275-E4D0-628E-A936-780F3435FE2F}"/>
              </a:ext>
            </a:extLst>
          </p:cNvPr>
          <p:cNvSpPr>
            <a:spLocks noGrp="1"/>
          </p:cNvSpPr>
          <p:nvPr>
            <p:ph type="sldNum" sz="quarter" idx="12"/>
          </p:nvPr>
        </p:nvSpPr>
        <p:spPr/>
        <p:txBody>
          <a:bodyPr/>
          <a:lstStyle/>
          <a:p>
            <a:fld id="{68A8D22E-6BC5-9E47-900C-2BB94685D9F5}" type="slidenum">
              <a:rPr lang="en-US" smtClean="0"/>
              <a:t>16</a:t>
            </a:fld>
            <a:endParaRPr lang="en-US"/>
          </a:p>
        </p:txBody>
      </p:sp>
    </p:spTree>
    <p:extLst>
      <p:ext uri="{BB962C8B-B14F-4D97-AF65-F5344CB8AC3E}">
        <p14:creationId xmlns:p14="http://schemas.microsoft.com/office/powerpoint/2010/main" val="2165132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53B8B-396F-A315-74A8-087A9C62A064}"/>
              </a:ext>
            </a:extLst>
          </p:cNvPr>
          <p:cNvSpPr>
            <a:spLocks noGrp="1"/>
          </p:cNvSpPr>
          <p:nvPr>
            <p:ph type="title"/>
          </p:nvPr>
        </p:nvSpPr>
        <p:spPr>
          <a:xfrm>
            <a:off x="173178" y="308699"/>
            <a:ext cx="11890665" cy="861002"/>
          </a:xfrm>
        </p:spPr>
        <p:txBody>
          <a:bodyPr>
            <a:noAutofit/>
          </a:bodyPr>
          <a:lstStyle/>
          <a:p>
            <a:r>
              <a:rPr lang="en-US" sz="3600"/>
              <a:t>FAQ Question 10: Who qualifies as a licensed mental health professional for purposes of 603 CMR 46.07(2)(e)?</a:t>
            </a:r>
          </a:p>
        </p:txBody>
      </p:sp>
      <p:sp>
        <p:nvSpPr>
          <p:cNvPr id="3" name="Content Placeholder 2">
            <a:extLst>
              <a:ext uri="{FF2B5EF4-FFF2-40B4-BE49-F238E27FC236}">
                <a16:creationId xmlns:a16="http://schemas.microsoft.com/office/drawing/2014/main" id="{64D60F79-DEFF-98A8-E2B9-A5E8FC223112}"/>
              </a:ext>
            </a:extLst>
          </p:cNvPr>
          <p:cNvSpPr>
            <a:spLocks noGrp="1"/>
          </p:cNvSpPr>
          <p:nvPr>
            <p:ph idx="1"/>
          </p:nvPr>
        </p:nvSpPr>
        <p:spPr/>
        <p:txBody>
          <a:bodyPr>
            <a:normAutofit fontScale="85000" lnSpcReduction="10000"/>
          </a:bodyPr>
          <a:lstStyle/>
          <a:p>
            <a:pPr marL="0" indent="0">
              <a:buNone/>
            </a:pPr>
            <a:r>
              <a:rPr lang="en-US"/>
              <a:t>A licensed mental health professional for purposes of 603 CMR 46.07(2)(e) follows the definition of “licensed mental health provider” in </a:t>
            </a:r>
            <a:r>
              <a:rPr lang="en-US" b="1"/>
              <a:t>accordance with Massachusetts General Laws</a:t>
            </a:r>
            <a:r>
              <a:rPr lang="en-US"/>
              <a:t>, which defines a “licensed mental health provider” as:</a:t>
            </a:r>
          </a:p>
          <a:p>
            <a:pPr marL="457200" lvl="1" indent="0">
              <a:buNone/>
            </a:pPr>
            <a:r>
              <a:rPr lang="en-US"/>
              <a:t>1) a licensed physician who specializes in the practice of psychiatry,</a:t>
            </a:r>
          </a:p>
          <a:p>
            <a:pPr marL="457200" lvl="1" indent="0">
              <a:buNone/>
            </a:pPr>
            <a:r>
              <a:rPr lang="en-US"/>
              <a:t>2) a licensed psychologist,</a:t>
            </a:r>
          </a:p>
          <a:p>
            <a:pPr marL="457200" lvl="1" indent="0">
              <a:buNone/>
            </a:pPr>
            <a:r>
              <a:rPr lang="en-US"/>
              <a:t>3) a licensed independent clinical social worker,</a:t>
            </a:r>
          </a:p>
          <a:p>
            <a:pPr marL="457200" lvl="1" indent="0">
              <a:buNone/>
            </a:pPr>
            <a:r>
              <a:rPr lang="en-US"/>
              <a:t>4) a licensed certified social worker,</a:t>
            </a:r>
          </a:p>
          <a:p>
            <a:pPr marL="457200" lvl="1" indent="0">
              <a:buNone/>
            </a:pPr>
            <a:r>
              <a:rPr lang="en-US"/>
              <a:t>5) a licensed mental health counselor,</a:t>
            </a:r>
          </a:p>
          <a:p>
            <a:pPr marL="457200" lvl="1" indent="0">
              <a:buNone/>
            </a:pPr>
            <a:r>
              <a:rPr lang="en-US"/>
              <a:t>6) a licensed supervised mental health counselor,</a:t>
            </a:r>
          </a:p>
          <a:p>
            <a:pPr marL="457200" lvl="1" indent="0">
              <a:buNone/>
            </a:pPr>
            <a:r>
              <a:rPr lang="en-US"/>
              <a:t>7) a licensed psychiatric nurse mental health clinical specialist,</a:t>
            </a:r>
          </a:p>
          <a:p>
            <a:pPr marL="457200" lvl="1" indent="0">
              <a:buNone/>
            </a:pPr>
            <a:r>
              <a:rPr lang="en-US"/>
              <a:t>8) a licensed psychiatric mental health nurse practitioner,</a:t>
            </a:r>
          </a:p>
          <a:p>
            <a:pPr marL="457200" lvl="1" indent="0">
              <a:buNone/>
            </a:pPr>
            <a:r>
              <a:rPr lang="en-US"/>
              <a:t>9) a licensed physician assistant who practices in the area of psychiatry,</a:t>
            </a:r>
          </a:p>
          <a:p>
            <a:pPr marL="457200" lvl="1" indent="0">
              <a:buNone/>
            </a:pPr>
            <a:r>
              <a:rPr lang="en-US"/>
              <a:t>10) a licensed alcohol and drug counselor I, as defined in section 1 of chapter 111J, or</a:t>
            </a:r>
          </a:p>
          <a:p>
            <a:pPr marL="457200" lvl="1" indent="0">
              <a:buNone/>
            </a:pPr>
            <a:r>
              <a:rPr lang="en-US"/>
              <a:t>11) a licensed marriage and family therapist within the lawful scope of practice for such therapist.</a:t>
            </a:r>
          </a:p>
          <a:p>
            <a:endParaRPr lang="en-US"/>
          </a:p>
        </p:txBody>
      </p:sp>
      <p:sp>
        <p:nvSpPr>
          <p:cNvPr id="4" name="Slide Number Placeholder 3">
            <a:extLst>
              <a:ext uri="{FF2B5EF4-FFF2-40B4-BE49-F238E27FC236}">
                <a16:creationId xmlns:a16="http://schemas.microsoft.com/office/drawing/2014/main" id="{6D364492-2B20-06F1-5676-2C29113E75B4}"/>
              </a:ext>
            </a:extLst>
          </p:cNvPr>
          <p:cNvSpPr>
            <a:spLocks noGrp="1"/>
          </p:cNvSpPr>
          <p:nvPr>
            <p:ph type="sldNum" sz="quarter" idx="12"/>
          </p:nvPr>
        </p:nvSpPr>
        <p:spPr/>
        <p:txBody>
          <a:bodyPr/>
          <a:lstStyle/>
          <a:p>
            <a:fld id="{68A8D22E-6BC5-9E47-900C-2BB94685D9F5}" type="slidenum">
              <a:rPr lang="en-US" smtClean="0"/>
              <a:t>17</a:t>
            </a:fld>
            <a:endParaRPr lang="en-US"/>
          </a:p>
        </p:txBody>
      </p:sp>
    </p:spTree>
    <p:extLst>
      <p:ext uri="{BB962C8B-B14F-4D97-AF65-F5344CB8AC3E}">
        <p14:creationId xmlns:p14="http://schemas.microsoft.com/office/powerpoint/2010/main" val="2391285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E8C25-AC75-8190-7DE6-AA2C02D839AD}"/>
              </a:ext>
            </a:extLst>
          </p:cNvPr>
          <p:cNvSpPr>
            <a:spLocks noGrp="1"/>
          </p:cNvSpPr>
          <p:nvPr>
            <p:ph type="title"/>
          </p:nvPr>
        </p:nvSpPr>
        <p:spPr>
          <a:xfrm>
            <a:off x="173179" y="308699"/>
            <a:ext cx="11783292" cy="861002"/>
          </a:xfrm>
        </p:spPr>
        <p:txBody>
          <a:bodyPr>
            <a:normAutofit fontScale="90000"/>
          </a:bodyPr>
          <a:lstStyle/>
          <a:p>
            <a:r>
              <a:rPr lang="en-US"/>
              <a:t>Safeguards During the Emergency Seclusion </a:t>
            </a:r>
          </a:p>
        </p:txBody>
      </p:sp>
      <p:sp>
        <p:nvSpPr>
          <p:cNvPr id="3" name="Content Placeholder 2">
            <a:extLst>
              <a:ext uri="{FF2B5EF4-FFF2-40B4-BE49-F238E27FC236}">
                <a16:creationId xmlns:a16="http://schemas.microsoft.com/office/drawing/2014/main" id="{9717232A-ED86-F814-FCAB-A79A13555EA7}"/>
              </a:ext>
            </a:extLst>
          </p:cNvPr>
          <p:cNvSpPr>
            <a:spLocks noGrp="1"/>
          </p:cNvSpPr>
          <p:nvPr>
            <p:ph idx="1"/>
          </p:nvPr>
        </p:nvSpPr>
        <p:spPr>
          <a:xfrm>
            <a:off x="173179" y="1591253"/>
            <a:ext cx="11890665" cy="4724705"/>
          </a:xfrm>
        </p:spPr>
        <p:txBody>
          <a:bodyPr>
            <a:normAutofit fontScale="92500" lnSpcReduction="10000"/>
          </a:bodyPr>
          <a:lstStyle/>
          <a:p>
            <a:pPr marL="457200" lvl="0" indent="-368300">
              <a:spcBef>
                <a:spcPts val="0"/>
              </a:spcBef>
              <a:buSzPts val="2200"/>
              <a:buChar char="●"/>
            </a:pPr>
            <a:r>
              <a:rPr lang="en-US"/>
              <a:t>A staff member </a:t>
            </a:r>
            <a:r>
              <a:rPr lang="en-US" b="1"/>
              <a:t>continuously observes </a:t>
            </a:r>
            <a:r>
              <a:rPr lang="en-US"/>
              <a:t>and remains </a:t>
            </a:r>
            <a:r>
              <a:rPr lang="en-US" b="1"/>
              <a:t>immediately available </a:t>
            </a:r>
            <a:r>
              <a:rPr lang="en-US"/>
              <a:t>to the student.</a:t>
            </a:r>
          </a:p>
          <a:p>
            <a:pPr marL="457200" lvl="0" indent="-368300">
              <a:spcBef>
                <a:spcPts val="0"/>
              </a:spcBef>
              <a:buSzPts val="2200"/>
              <a:buChar char="●"/>
            </a:pPr>
            <a:endParaRPr lang="en-US"/>
          </a:p>
          <a:p>
            <a:pPr marL="457200" lvl="0" indent="-368300">
              <a:spcBef>
                <a:spcPts val="0"/>
              </a:spcBef>
              <a:buSzPts val="2200"/>
              <a:buChar char="●"/>
            </a:pPr>
            <a:r>
              <a:rPr lang="en-US"/>
              <a:t>The </a:t>
            </a:r>
            <a:r>
              <a:rPr lang="en-US" b="1"/>
              <a:t>student is observable </a:t>
            </a:r>
            <a:r>
              <a:rPr lang="en-US"/>
              <a:t>in all areas of the room.</a:t>
            </a:r>
          </a:p>
          <a:p>
            <a:pPr marL="457200" lvl="0" indent="-368300">
              <a:spcBef>
                <a:spcPts val="0"/>
              </a:spcBef>
              <a:buSzPts val="2200"/>
              <a:buChar char="●"/>
            </a:pPr>
            <a:endParaRPr lang="en-US"/>
          </a:p>
          <a:p>
            <a:pPr marL="457200" lvl="0" indent="-368300">
              <a:spcBef>
                <a:spcPts val="0"/>
              </a:spcBef>
              <a:buSzPts val="2200"/>
              <a:buChar char="●"/>
            </a:pPr>
            <a:r>
              <a:rPr lang="en-US"/>
              <a:t>Staff </a:t>
            </a:r>
            <a:r>
              <a:rPr lang="en-US" b="1"/>
              <a:t>actively use calming and de-escalation strategies</a:t>
            </a:r>
            <a:r>
              <a:rPr lang="en-US"/>
              <a:t>, unless unsafe or counterproductive to do so.</a:t>
            </a:r>
          </a:p>
          <a:p>
            <a:pPr marL="457200" lvl="0" indent="-368300">
              <a:spcBef>
                <a:spcPts val="0"/>
              </a:spcBef>
              <a:buSzPts val="2200"/>
              <a:buChar char="●"/>
            </a:pPr>
            <a:endParaRPr lang="en-US"/>
          </a:p>
          <a:p>
            <a:pPr marL="457200" lvl="0" indent="-368300">
              <a:spcBef>
                <a:spcPts val="0"/>
              </a:spcBef>
              <a:buSzPts val="2200"/>
              <a:buChar char="●"/>
            </a:pPr>
            <a:r>
              <a:rPr lang="en-US" b="1"/>
              <a:t>Not used for punishment </a:t>
            </a:r>
            <a:r>
              <a:rPr lang="en-US"/>
              <a:t>or routine behavior management.</a:t>
            </a:r>
          </a:p>
          <a:p>
            <a:pPr marL="457200" lvl="0" indent="-368300">
              <a:spcBef>
                <a:spcPts val="0"/>
              </a:spcBef>
              <a:buSzPts val="2200"/>
              <a:buChar char="●"/>
            </a:pPr>
            <a:endParaRPr lang="en-US"/>
          </a:p>
          <a:p>
            <a:pPr marL="457200" lvl="0" indent="-368300">
              <a:spcBef>
                <a:spcPts val="0"/>
              </a:spcBef>
              <a:buSzPts val="2200"/>
              <a:buChar char="●"/>
            </a:pPr>
            <a:r>
              <a:rPr lang="en-US" b="1"/>
              <a:t>Ends immediately </a:t>
            </a:r>
            <a:r>
              <a:rPr lang="en-US"/>
              <a:t>once the imminent threat has subsided.</a:t>
            </a:r>
          </a:p>
          <a:p>
            <a:pPr marL="457200" lvl="0" indent="-368300">
              <a:spcBef>
                <a:spcPts val="0"/>
              </a:spcBef>
              <a:buSzPts val="2200"/>
              <a:buChar char="●"/>
            </a:pPr>
            <a:endParaRPr lang="en-US"/>
          </a:p>
          <a:p>
            <a:pPr marL="457200" lvl="0" indent="-368300">
              <a:spcBef>
                <a:spcPts val="0"/>
              </a:spcBef>
              <a:buSzPts val="2200"/>
              <a:buChar char="●"/>
            </a:pPr>
            <a:r>
              <a:rPr lang="en-US"/>
              <a:t>If used for </a:t>
            </a:r>
            <a:r>
              <a:rPr lang="en-US" b="1"/>
              <a:t>longer than 30 minutes obtain approval from the principal</a:t>
            </a:r>
            <a:r>
              <a:rPr lang="en-US"/>
              <a:t>.</a:t>
            </a:r>
          </a:p>
          <a:p>
            <a:pPr marL="0" indent="0">
              <a:buNone/>
            </a:pPr>
            <a:endParaRPr lang="en-US"/>
          </a:p>
        </p:txBody>
      </p:sp>
      <p:sp>
        <p:nvSpPr>
          <p:cNvPr id="4" name="Slide Number Placeholder 3">
            <a:extLst>
              <a:ext uri="{FF2B5EF4-FFF2-40B4-BE49-F238E27FC236}">
                <a16:creationId xmlns:a16="http://schemas.microsoft.com/office/drawing/2014/main" id="{111AC520-AA40-BC53-14B0-4B199A2A4B79}"/>
              </a:ext>
            </a:extLst>
          </p:cNvPr>
          <p:cNvSpPr>
            <a:spLocks noGrp="1"/>
          </p:cNvSpPr>
          <p:nvPr>
            <p:ph type="sldNum" sz="quarter" idx="12"/>
          </p:nvPr>
        </p:nvSpPr>
        <p:spPr/>
        <p:txBody>
          <a:bodyPr/>
          <a:lstStyle/>
          <a:p>
            <a:fld id="{68A8D22E-6BC5-9E47-900C-2BB94685D9F5}" type="slidenum">
              <a:rPr lang="en-US" smtClean="0"/>
              <a:t>18</a:t>
            </a:fld>
            <a:endParaRPr lang="en-US"/>
          </a:p>
        </p:txBody>
      </p:sp>
    </p:spTree>
    <p:extLst>
      <p:ext uri="{BB962C8B-B14F-4D97-AF65-F5344CB8AC3E}">
        <p14:creationId xmlns:p14="http://schemas.microsoft.com/office/powerpoint/2010/main" val="1095851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D88CA-1A4A-7919-F3BC-1131B945EB45}"/>
              </a:ext>
            </a:extLst>
          </p:cNvPr>
          <p:cNvSpPr>
            <a:spLocks noGrp="1"/>
          </p:cNvSpPr>
          <p:nvPr>
            <p:ph type="title"/>
          </p:nvPr>
        </p:nvSpPr>
        <p:spPr>
          <a:xfrm>
            <a:off x="173178" y="308699"/>
            <a:ext cx="11263645" cy="861002"/>
          </a:xfrm>
        </p:spPr>
        <p:txBody>
          <a:bodyPr>
            <a:normAutofit fontScale="90000"/>
          </a:bodyPr>
          <a:lstStyle/>
          <a:p>
            <a:r>
              <a:rPr lang="en-US"/>
              <a:t>Safeguards After the Emergency Seclusion</a:t>
            </a:r>
          </a:p>
        </p:txBody>
      </p:sp>
      <p:sp>
        <p:nvSpPr>
          <p:cNvPr id="3" name="Content Placeholder 2">
            <a:extLst>
              <a:ext uri="{FF2B5EF4-FFF2-40B4-BE49-F238E27FC236}">
                <a16:creationId xmlns:a16="http://schemas.microsoft.com/office/drawing/2014/main" id="{F8CC7E93-2CCD-5059-4383-E0B6D463C826}"/>
              </a:ext>
            </a:extLst>
          </p:cNvPr>
          <p:cNvSpPr>
            <a:spLocks noGrp="1"/>
          </p:cNvSpPr>
          <p:nvPr>
            <p:ph idx="1"/>
          </p:nvPr>
        </p:nvSpPr>
        <p:spPr/>
        <p:txBody>
          <a:bodyPr/>
          <a:lstStyle/>
          <a:p>
            <a:pPr marL="457200" lvl="0" indent="-368300">
              <a:spcBef>
                <a:spcPts val="0"/>
              </a:spcBef>
              <a:buSzPts val="2200"/>
              <a:buChar char="●"/>
            </a:pPr>
            <a:r>
              <a:rPr lang="en-US" sz="3200" b="1"/>
              <a:t>Parents are notified </a:t>
            </a:r>
            <a:r>
              <a:rPr lang="en-US" sz="3200"/>
              <a:t>verbally and in writing.</a:t>
            </a:r>
          </a:p>
          <a:p>
            <a:pPr marL="88900" lvl="0" indent="0">
              <a:spcBef>
                <a:spcPts val="0"/>
              </a:spcBef>
              <a:buSzPts val="2200"/>
              <a:buNone/>
            </a:pPr>
            <a:endParaRPr lang="en-US" sz="3200"/>
          </a:p>
          <a:p>
            <a:pPr marL="457200" lvl="0" indent="-368300">
              <a:spcBef>
                <a:spcPts val="0"/>
              </a:spcBef>
              <a:buSzPts val="2200"/>
              <a:buChar char="●"/>
            </a:pPr>
            <a:r>
              <a:rPr lang="en-US" sz="3200" b="1"/>
              <a:t>Principal is notified </a:t>
            </a:r>
            <a:r>
              <a:rPr lang="en-US" sz="3200"/>
              <a:t>as soon as possible and </a:t>
            </a:r>
            <a:r>
              <a:rPr lang="en-US" sz="3200" b="1"/>
              <a:t>provided a written report</a:t>
            </a:r>
            <a:r>
              <a:rPr lang="en-US" sz="3200"/>
              <a:t> by the next school day.</a:t>
            </a:r>
          </a:p>
          <a:p>
            <a:pPr marL="88900" lvl="0" indent="0">
              <a:spcBef>
                <a:spcPts val="0"/>
              </a:spcBef>
              <a:buSzPts val="2200"/>
              <a:buNone/>
            </a:pPr>
            <a:endParaRPr lang="en-US" sz="3200"/>
          </a:p>
          <a:p>
            <a:pPr marL="457200" indent="-368300">
              <a:spcBef>
                <a:spcPts val="0"/>
              </a:spcBef>
              <a:buSzPts val="2200"/>
              <a:buFont typeface="Arial" panose="020B0604020202020204" pitchFamily="34" charset="0"/>
              <a:buChar char="●"/>
            </a:pPr>
            <a:r>
              <a:rPr lang="en-US" sz="3200"/>
              <a:t>Use of emergency seclusion is </a:t>
            </a:r>
            <a:r>
              <a:rPr lang="en-US" sz="3200" b="1"/>
              <a:t>reported to DESE</a:t>
            </a:r>
            <a:endParaRPr lang="en-US" sz="3200"/>
          </a:p>
          <a:p>
            <a:endParaRPr lang="en-US"/>
          </a:p>
        </p:txBody>
      </p:sp>
      <p:sp>
        <p:nvSpPr>
          <p:cNvPr id="4" name="Slide Number Placeholder 3">
            <a:extLst>
              <a:ext uri="{FF2B5EF4-FFF2-40B4-BE49-F238E27FC236}">
                <a16:creationId xmlns:a16="http://schemas.microsoft.com/office/drawing/2014/main" id="{65BD4CBC-AAF3-A22C-8328-5CD1E58D316C}"/>
              </a:ext>
            </a:extLst>
          </p:cNvPr>
          <p:cNvSpPr>
            <a:spLocks noGrp="1"/>
          </p:cNvSpPr>
          <p:nvPr>
            <p:ph type="sldNum" sz="quarter" idx="12"/>
          </p:nvPr>
        </p:nvSpPr>
        <p:spPr/>
        <p:txBody>
          <a:bodyPr/>
          <a:lstStyle/>
          <a:p>
            <a:fld id="{68A8D22E-6BC5-9E47-900C-2BB94685D9F5}" type="slidenum">
              <a:rPr lang="en-US" smtClean="0"/>
              <a:t>19</a:t>
            </a:fld>
            <a:endParaRPr lang="en-US"/>
          </a:p>
        </p:txBody>
      </p:sp>
    </p:spTree>
    <p:extLst>
      <p:ext uri="{BB962C8B-B14F-4D97-AF65-F5344CB8AC3E}">
        <p14:creationId xmlns:p14="http://schemas.microsoft.com/office/powerpoint/2010/main" val="1543453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2C05A-BB5E-FD97-6FFF-868FAFEE7047}"/>
              </a:ext>
            </a:extLst>
          </p:cNvPr>
          <p:cNvSpPr>
            <a:spLocks noGrp="1"/>
          </p:cNvSpPr>
          <p:nvPr>
            <p:ph type="title"/>
          </p:nvPr>
        </p:nvSpPr>
        <p:spPr/>
        <p:txBody>
          <a:bodyPr/>
          <a:lstStyle/>
          <a:p>
            <a:r>
              <a:rPr lang="en-US">
                <a:latin typeface="Arial"/>
                <a:cs typeface="Arial"/>
              </a:rPr>
              <a:t>Agenda</a:t>
            </a:r>
          </a:p>
        </p:txBody>
      </p:sp>
      <p:sp>
        <p:nvSpPr>
          <p:cNvPr id="3" name="Content Placeholder 2">
            <a:extLst>
              <a:ext uri="{FF2B5EF4-FFF2-40B4-BE49-F238E27FC236}">
                <a16:creationId xmlns:a16="http://schemas.microsoft.com/office/drawing/2014/main" id="{E420044D-E518-28A7-E711-CBD82A7DC94B}"/>
              </a:ext>
            </a:extLst>
          </p:cNvPr>
          <p:cNvSpPr>
            <a:spLocks noGrp="1"/>
          </p:cNvSpPr>
          <p:nvPr>
            <p:ph idx="1"/>
          </p:nvPr>
        </p:nvSpPr>
        <p:spPr>
          <a:xfrm>
            <a:off x="149367" y="1710317"/>
            <a:ext cx="11890665" cy="4414692"/>
          </a:xfrm>
        </p:spPr>
        <p:txBody>
          <a:bodyPr vert="horz" lIns="91440" tIns="45720" rIns="91440" bIns="45720" rtlCol="0" anchor="t">
            <a:normAutofit/>
          </a:bodyPr>
          <a:lstStyle/>
          <a:p>
            <a:pPr marL="0" indent="0">
              <a:buNone/>
            </a:pPr>
            <a:r>
              <a:rPr lang="en-US" sz="2400" dirty="0">
                <a:latin typeface="Arial"/>
                <a:cs typeface="Arial"/>
              </a:rPr>
              <a:t>Key Special Education Topics and Policy Updates</a:t>
            </a:r>
            <a:endParaRPr lang="en-US" sz="2400" dirty="0"/>
          </a:p>
          <a:p>
            <a:pPr lvl="1"/>
            <a:r>
              <a:rPr lang="en-US" sz="2000" dirty="0">
                <a:latin typeface="Arial"/>
                <a:cs typeface="Arial"/>
              </a:rPr>
              <a:t>General Supervision</a:t>
            </a:r>
          </a:p>
          <a:p>
            <a:pPr lvl="1"/>
            <a:r>
              <a:rPr lang="en-US" sz="2000" dirty="0">
                <a:latin typeface="Arial"/>
                <a:cs typeface="Arial"/>
              </a:rPr>
              <a:t>Implementation of Updated Regulations Regarding Seclusion and Time Out Practices</a:t>
            </a:r>
          </a:p>
          <a:p>
            <a:pPr lvl="1"/>
            <a:r>
              <a:rPr lang="en-US" sz="2000" dirty="0">
                <a:latin typeface="Arial"/>
                <a:cs typeface="Arial"/>
              </a:rPr>
              <a:t>Protect Education Equity Act and Updated Regulations</a:t>
            </a:r>
          </a:p>
          <a:p>
            <a:pPr marL="0" indent="0">
              <a:buNone/>
            </a:pPr>
            <a:r>
              <a:rPr lang="en-US" sz="2400" dirty="0">
                <a:latin typeface="Arial"/>
                <a:cs typeface="Arial"/>
              </a:rPr>
              <a:t>Planning for the 2026-2027 School Year</a:t>
            </a:r>
          </a:p>
          <a:p>
            <a:pPr marL="628650" lvl="1" indent="-171450"/>
            <a:r>
              <a:rPr lang="en-US" sz="2000" dirty="0" err="1">
                <a:latin typeface="Arial"/>
                <a:cs typeface="Arial"/>
              </a:rPr>
              <a:t>MassAbility</a:t>
            </a:r>
            <a:r>
              <a:rPr lang="en-US" sz="2000" dirty="0">
                <a:latin typeface="Arial"/>
                <a:cs typeface="Arial"/>
              </a:rPr>
              <a:t> Update </a:t>
            </a:r>
            <a:endParaRPr lang="en-US" sz="2000" dirty="0">
              <a:solidFill>
                <a:srgbClr val="000000"/>
              </a:solidFill>
              <a:latin typeface="Arial"/>
              <a:cs typeface="Arial"/>
            </a:endParaRPr>
          </a:p>
          <a:p>
            <a:pPr marL="628650" lvl="1" indent="-171450"/>
            <a:r>
              <a:rPr lang="en-US" sz="2000" dirty="0">
                <a:latin typeface="Arial"/>
                <a:cs typeface="Arial"/>
              </a:rPr>
              <a:t>Monitoring</a:t>
            </a:r>
          </a:p>
          <a:p>
            <a:pPr marL="628650" lvl="1" indent="-171450"/>
            <a:r>
              <a:rPr lang="en-US" sz="2000" dirty="0">
                <a:latin typeface="Arial"/>
                <a:cs typeface="Arial"/>
              </a:rPr>
              <a:t>TA and PD</a:t>
            </a:r>
            <a:endParaRPr lang="en-US" sz="2000" dirty="0">
              <a:solidFill>
                <a:srgbClr val="000000"/>
              </a:solidFill>
              <a:latin typeface="Arial"/>
              <a:cs typeface="Arial"/>
            </a:endParaRPr>
          </a:p>
          <a:p>
            <a:pPr marL="628650" lvl="1" indent="-171450"/>
            <a:r>
              <a:rPr lang="en-US" sz="2000" dirty="0">
                <a:latin typeface="Arial"/>
                <a:cs typeface="Arial"/>
              </a:rPr>
              <a:t>Dispute Resolution</a:t>
            </a:r>
            <a:endParaRPr lang="en-US" sz="2000" dirty="0">
              <a:solidFill>
                <a:srgbClr val="000000"/>
              </a:solidFill>
              <a:latin typeface="Arial"/>
              <a:cs typeface="Arial"/>
            </a:endParaRPr>
          </a:p>
          <a:p>
            <a:pPr marL="628650" lvl="1" indent="-171450"/>
            <a:r>
              <a:rPr lang="en-US" sz="2000" dirty="0">
                <a:latin typeface="Arial"/>
                <a:cs typeface="Arial"/>
              </a:rPr>
              <a:t>IDEA Data</a:t>
            </a:r>
            <a:endParaRPr lang="en-US" sz="2000" dirty="0">
              <a:solidFill>
                <a:srgbClr val="000000"/>
              </a:solidFill>
              <a:latin typeface="Arial"/>
              <a:cs typeface="Arial"/>
            </a:endParaRPr>
          </a:p>
          <a:p>
            <a:pPr marL="628650" lvl="1" indent="-171450"/>
            <a:r>
              <a:rPr lang="en-US" sz="2000" dirty="0">
                <a:latin typeface="Arial"/>
                <a:cs typeface="Arial"/>
              </a:rPr>
              <a:t>IDEA Fiscal Updates</a:t>
            </a:r>
            <a:endParaRPr lang="en-US" sz="2400" dirty="0">
              <a:latin typeface="Arial"/>
              <a:cs typeface="Arial"/>
            </a:endParaRPr>
          </a:p>
        </p:txBody>
      </p:sp>
      <p:sp>
        <p:nvSpPr>
          <p:cNvPr id="4" name="Slide Number Placeholder 3">
            <a:extLst>
              <a:ext uri="{FF2B5EF4-FFF2-40B4-BE49-F238E27FC236}">
                <a16:creationId xmlns:a16="http://schemas.microsoft.com/office/drawing/2014/main" id="{022757E5-066E-93CC-7805-3BF5E3284120}"/>
              </a:ext>
            </a:extLst>
          </p:cNvPr>
          <p:cNvSpPr>
            <a:spLocks noGrp="1"/>
          </p:cNvSpPr>
          <p:nvPr>
            <p:ph type="sldNum" sz="quarter" idx="12"/>
          </p:nvPr>
        </p:nvSpPr>
        <p:spPr/>
        <p:txBody>
          <a:bodyPr/>
          <a:lstStyle/>
          <a:p>
            <a:fld id="{68A8D22E-6BC5-9E47-900C-2BB94685D9F5}" type="slidenum">
              <a:rPr lang="en-US" smtClean="0"/>
              <a:t>2</a:t>
            </a:fld>
            <a:endParaRPr lang="en-US"/>
          </a:p>
        </p:txBody>
      </p:sp>
    </p:spTree>
    <p:extLst>
      <p:ext uri="{BB962C8B-B14F-4D97-AF65-F5344CB8AC3E}">
        <p14:creationId xmlns:p14="http://schemas.microsoft.com/office/powerpoint/2010/main" val="2198329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96E46-5AF4-F5BE-2293-F793283EE9B2}"/>
              </a:ext>
            </a:extLst>
          </p:cNvPr>
          <p:cNvSpPr>
            <a:spLocks noGrp="1"/>
          </p:cNvSpPr>
          <p:nvPr>
            <p:ph type="title"/>
          </p:nvPr>
        </p:nvSpPr>
        <p:spPr/>
        <p:txBody>
          <a:bodyPr>
            <a:normAutofit fontScale="90000"/>
          </a:bodyPr>
          <a:lstStyle/>
          <a:p>
            <a:r>
              <a:rPr lang="en-US"/>
              <a:t>Review and Reporting of Data (Seclusion)</a:t>
            </a:r>
          </a:p>
        </p:txBody>
      </p:sp>
      <p:sp>
        <p:nvSpPr>
          <p:cNvPr id="3" name="Content Placeholder 2">
            <a:extLst>
              <a:ext uri="{FF2B5EF4-FFF2-40B4-BE49-F238E27FC236}">
                <a16:creationId xmlns:a16="http://schemas.microsoft.com/office/drawing/2014/main" id="{AAECA515-D562-60EB-1AE0-FAE732528444}"/>
              </a:ext>
            </a:extLst>
          </p:cNvPr>
          <p:cNvSpPr>
            <a:spLocks noGrp="1"/>
          </p:cNvSpPr>
          <p:nvPr>
            <p:ph idx="1"/>
          </p:nvPr>
        </p:nvSpPr>
        <p:spPr/>
        <p:txBody>
          <a:bodyPr>
            <a:normAutofit lnSpcReduction="10000"/>
          </a:bodyPr>
          <a:lstStyle/>
          <a:p>
            <a:pPr marL="457200" lvl="0" indent="-368300">
              <a:spcBef>
                <a:spcPts val="0"/>
              </a:spcBef>
              <a:buSzPts val="2200"/>
              <a:buChar char="●"/>
            </a:pPr>
            <a:r>
              <a:rPr lang="en-US" b="1"/>
              <a:t>Weekly review </a:t>
            </a:r>
            <a:r>
              <a:rPr lang="en-US"/>
              <a:t>of students with multiple uses.</a:t>
            </a:r>
          </a:p>
          <a:p>
            <a:pPr marL="457200" lvl="0" indent="-368300">
              <a:spcBef>
                <a:spcPts val="0"/>
              </a:spcBef>
              <a:buSzPts val="2200"/>
              <a:buChar char="●"/>
            </a:pPr>
            <a:endParaRPr lang="en-US"/>
          </a:p>
          <a:p>
            <a:pPr marL="457200" lvl="0" indent="-368300">
              <a:spcBef>
                <a:spcPts val="0"/>
              </a:spcBef>
              <a:buSzPts val="2200"/>
              <a:buChar char="●"/>
            </a:pPr>
            <a:r>
              <a:rPr lang="en-US"/>
              <a:t>Review team is convened for </a:t>
            </a:r>
            <a:r>
              <a:rPr lang="en-US" b="1"/>
              <a:t>repeated use</a:t>
            </a:r>
            <a:r>
              <a:rPr lang="en-US"/>
              <a:t>, when applicable.</a:t>
            </a:r>
          </a:p>
          <a:p>
            <a:pPr marL="457200" lvl="0" indent="-368300">
              <a:spcBef>
                <a:spcPts val="0"/>
              </a:spcBef>
              <a:buSzPts val="2200"/>
              <a:buChar char="●"/>
            </a:pPr>
            <a:endParaRPr lang="en-US" b="1"/>
          </a:p>
          <a:p>
            <a:pPr marL="457200" lvl="0" indent="-368300">
              <a:spcBef>
                <a:spcPts val="0"/>
              </a:spcBef>
              <a:buSzPts val="2200"/>
              <a:buChar char="●"/>
            </a:pPr>
            <a:r>
              <a:rPr lang="en-US" b="1"/>
              <a:t>Monthly review </a:t>
            </a:r>
            <a:r>
              <a:rPr lang="en-US"/>
              <a:t>of school-wide seclusion data is conducted.</a:t>
            </a:r>
          </a:p>
          <a:p>
            <a:pPr marL="457200" lvl="0" indent="-368300">
              <a:spcBef>
                <a:spcPts val="0"/>
              </a:spcBef>
              <a:buSzPts val="2200"/>
              <a:buChar char="●"/>
            </a:pPr>
            <a:endParaRPr lang="en-US"/>
          </a:p>
          <a:p>
            <a:pPr marL="457200" lvl="0" indent="-368300">
              <a:spcBef>
                <a:spcPts val="0"/>
              </a:spcBef>
              <a:buSzPts val="2200"/>
              <a:buChar char="●"/>
            </a:pPr>
            <a:r>
              <a:rPr lang="en-US"/>
              <a:t>Use of seclusion is </a:t>
            </a:r>
            <a:r>
              <a:rPr lang="en-US" b="1"/>
              <a:t>reported to DESE </a:t>
            </a:r>
            <a:r>
              <a:rPr lang="en-US"/>
              <a:t>in the required format and frequency.</a:t>
            </a:r>
          </a:p>
          <a:p>
            <a:pPr marL="457200" lvl="0" indent="-368300">
              <a:spcBef>
                <a:spcPts val="0"/>
              </a:spcBef>
              <a:buSzPts val="2200"/>
              <a:buChar char="●"/>
            </a:pPr>
            <a:endParaRPr lang="en-US"/>
          </a:p>
          <a:p>
            <a:pPr marL="88900" lvl="0" indent="0">
              <a:spcBef>
                <a:spcPts val="0"/>
              </a:spcBef>
              <a:buSzPts val="2200"/>
              <a:buNone/>
            </a:pPr>
            <a:r>
              <a:rPr lang="en-US"/>
              <a:t>Data must be used to examine and adopt alternatives and strategies for reducing and eliminating its use </a:t>
            </a:r>
            <a:r>
              <a:rPr lang="en-US" b="1"/>
              <a:t>no later than 3 years from the date of effectiveness</a:t>
            </a:r>
            <a:r>
              <a:rPr lang="en-US"/>
              <a:t> in 603 CMR 46.08.</a:t>
            </a:r>
          </a:p>
          <a:p>
            <a:endParaRPr lang="en-US"/>
          </a:p>
        </p:txBody>
      </p:sp>
      <p:sp>
        <p:nvSpPr>
          <p:cNvPr id="4" name="Slide Number Placeholder 3">
            <a:extLst>
              <a:ext uri="{FF2B5EF4-FFF2-40B4-BE49-F238E27FC236}">
                <a16:creationId xmlns:a16="http://schemas.microsoft.com/office/drawing/2014/main" id="{893DFCC9-67AA-A70E-50CB-319A7222A762}"/>
              </a:ext>
            </a:extLst>
          </p:cNvPr>
          <p:cNvSpPr>
            <a:spLocks noGrp="1"/>
          </p:cNvSpPr>
          <p:nvPr>
            <p:ph type="sldNum" sz="quarter" idx="12"/>
          </p:nvPr>
        </p:nvSpPr>
        <p:spPr/>
        <p:txBody>
          <a:bodyPr/>
          <a:lstStyle/>
          <a:p>
            <a:fld id="{68A8D22E-6BC5-9E47-900C-2BB94685D9F5}" type="slidenum">
              <a:rPr lang="en-US" smtClean="0"/>
              <a:t>20</a:t>
            </a:fld>
            <a:endParaRPr lang="en-US"/>
          </a:p>
        </p:txBody>
      </p:sp>
    </p:spTree>
    <p:extLst>
      <p:ext uri="{BB962C8B-B14F-4D97-AF65-F5344CB8AC3E}">
        <p14:creationId xmlns:p14="http://schemas.microsoft.com/office/powerpoint/2010/main" val="4185944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91915-2B05-97F3-2BA0-4F8BF71AA6A0}"/>
              </a:ext>
            </a:extLst>
          </p:cNvPr>
          <p:cNvSpPr>
            <a:spLocks noGrp="1"/>
          </p:cNvSpPr>
          <p:nvPr>
            <p:ph type="title"/>
          </p:nvPr>
        </p:nvSpPr>
        <p:spPr/>
        <p:txBody>
          <a:bodyPr/>
          <a:lstStyle/>
          <a:p>
            <a:r>
              <a:rPr lang="en-US"/>
              <a:t>Safety Standards – 603 CMR 46.07(1)</a:t>
            </a:r>
          </a:p>
        </p:txBody>
      </p:sp>
      <p:sp>
        <p:nvSpPr>
          <p:cNvPr id="3" name="Content Placeholder 2">
            <a:extLst>
              <a:ext uri="{FF2B5EF4-FFF2-40B4-BE49-F238E27FC236}">
                <a16:creationId xmlns:a16="http://schemas.microsoft.com/office/drawing/2014/main" id="{CBD2C459-A61E-F686-BA87-C21F306172CB}"/>
              </a:ext>
            </a:extLst>
          </p:cNvPr>
          <p:cNvSpPr>
            <a:spLocks noGrp="1"/>
          </p:cNvSpPr>
          <p:nvPr>
            <p:ph idx="1"/>
          </p:nvPr>
        </p:nvSpPr>
        <p:spPr/>
        <p:txBody>
          <a:bodyPr/>
          <a:lstStyle/>
          <a:p>
            <a:pPr marL="0" lvl="0" indent="0">
              <a:lnSpc>
                <a:spcPct val="115000"/>
              </a:lnSpc>
              <a:spcBef>
                <a:spcPts val="0"/>
              </a:spcBef>
              <a:buNone/>
            </a:pPr>
            <a:r>
              <a:rPr lang="en-US" sz="3200"/>
              <a:t>The space (room/area) must be:</a:t>
            </a:r>
          </a:p>
          <a:p>
            <a:pPr marL="457200" lvl="0" indent="-381000">
              <a:lnSpc>
                <a:spcPct val="115000"/>
              </a:lnSpc>
              <a:spcBef>
                <a:spcPts val="0"/>
              </a:spcBef>
              <a:buSzPts val="2400"/>
              <a:buChar char="●"/>
            </a:pPr>
            <a:r>
              <a:rPr lang="en-US" sz="3200"/>
              <a:t>Clean, safe, and sanitary and appropriate for calming</a:t>
            </a:r>
          </a:p>
          <a:p>
            <a:pPr marL="457200" lvl="0" indent="-381000">
              <a:lnSpc>
                <a:spcPct val="115000"/>
              </a:lnSpc>
              <a:spcBef>
                <a:spcPts val="0"/>
              </a:spcBef>
              <a:buSzPts val="2400"/>
              <a:buChar char="●"/>
            </a:pPr>
            <a:r>
              <a:rPr lang="en-US" sz="3200"/>
              <a:t>Appropriate size for age and needs of student</a:t>
            </a:r>
          </a:p>
          <a:p>
            <a:pPr marL="457200" lvl="0" indent="-381000">
              <a:lnSpc>
                <a:spcPct val="115000"/>
              </a:lnSpc>
              <a:spcBef>
                <a:spcPts val="0"/>
              </a:spcBef>
              <a:buSzPts val="2400"/>
              <a:buChar char="●"/>
            </a:pPr>
            <a:r>
              <a:rPr lang="en-US" sz="3200"/>
              <a:t>Well-lit and ventilated, heated/cooled like the rest of the building</a:t>
            </a:r>
          </a:p>
          <a:p>
            <a:pPr marL="457200" lvl="0" indent="-381000">
              <a:lnSpc>
                <a:spcPct val="115000"/>
              </a:lnSpc>
              <a:spcBef>
                <a:spcPts val="0"/>
              </a:spcBef>
              <a:buSzPts val="2400"/>
              <a:buChar char="●"/>
            </a:pPr>
            <a:r>
              <a:rPr lang="en-US" sz="3200"/>
              <a:t>Free from dangerous objects/fixtures</a:t>
            </a:r>
          </a:p>
          <a:p>
            <a:pPr marL="457200" lvl="0" indent="-381000">
              <a:lnSpc>
                <a:spcPct val="115000"/>
              </a:lnSpc>
              <a:spcBef>
                <a:spcPts val="0"/>
              </a:spcBef>
              <a:buSzPts val="2400"/>
              <a:buChar char="●"/>
            </a:pPr>
            <a:r>
              <a:rPr lang="en-US" sz="3200"/>
              <a:t>Fire and building code compliant</a:t>
            </a:r>
          </a:p>
          <a:p>
            <a:pPr marL="76200" lvl="0" indent="0">
              <a:lnSpc>
                <a:spcPct val="115000"/>
              </a:lnSpc>
              <a:spcBef>
                <a:spcPts val="0"/>
              </a:spcBef>
              <a:buSzPts val="2400"/>
              <a:buNone/>
            </a:pPr>
            <a:endParaRPr lang="en-US"/>
          </a:p>
        </p:txBody>
      </p:sp>
      <p:sp>
        <p:nvSpPr>
          <p:cNvPr id="4" name="Slide Number Placeholder 3">
            <a:extLst>
              <a:ext uri="{FF2B5EF4-FFF2-40B4-BE49-F238E27FC236}">
                <a16:creationId xmlns:a16="http://schemas.microsoft.com/office/drawing/2014/main" id="{011BF1A2-1884-8A53-8D09-89E946C8E63A}"/>
              </a:ext>
            </a:extLst>
          </p:cNvPr>
          <p:cNvSpPr>
            <a:spLocks noGrp="1"/>
          </p:cNvSpPr>
          <p:nvPr>
            <p:ph type="sldNum" sz="quarter" idx="12"/>
          </p:nvPr>
        </p:nvSpPr>
        <p:spPr/>
        <p:txBody>
          <a:bodyPr/>
          <a:lstStyle/>
          <a:p>
            <a:fld id="{68A8D22E-6BC5-9E47-900C-2BB94685D9F5}" type="slidenum">
              <a:rPr lang="en-US" smtClean="0"/>
              <a:t>21</a:t>
            </a:fld>
            <a:endParaRPr lang="en-US"/>
          </a:p>
        </p:txBody>
      </p:sp>
    </p:spTree>
    <p:extLst>
      <p:ext uri="{BB962C8B-B14F-4D97-AF65-F5344CB8AC3E}">
        <p14:creationId xmlns:p14="http://schemas.microsoft.com/office/powerpoint/2010/main" val="735604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62B4B-63E9-7278-06CF-B007AAB43E3E}"/>
              </a:ext>
            </a:extLst>
          </p:cNvPr>
          <p:cNvSpPr>
            <a:spLocks noGrp="1"/>
          </p:cNvSpPr>
          <p:nvPr>
            <p:ph type="title"/>
          </p:nvPr>
        </p:nvSpPr>
        <p:spPr/>
        <p:txBody>
          <a:bodyPr/>
          <a:lstStyle/>
          <a:p>
            <a:r>
              <a:rPr lang="en-US"/>
              <a:t>Reporting Requirements</a:t>
            </a:r>
          </a:p>
        </p:txBody>
      </p:sp>
      <p:pic>
        <p:nvPicPr>
          <p:cNvPr id="6" name="Content Placeholder 5" descr="New Emergency Seclusion Reporting tool">
            <a:extLst>
              <a:ext uri="{FF2B5EF4-FFF2-40B4-BE49-F238E27FC236}">
                <a16:creationId xmlns:a16="http://schemas.microsoft.com/office/drawing/2014/main" id="{B3C522C0-505C-5461-CE72-57CF2B65BD79}"/>
              </a:ext>
            </a:extLst>
          </p:cNvPr>
          <p:cNvPicPr>
            <a:picLocks noGrp="1" noChangeAspect="1"/>
          </p:cNvPicPr>
          <p:nvPr>
            <p:ph idx="1"/>
          </p:nvPr>
        </p:nvPicPr>
        <p:blipFill>
          <a:blip r:embed="rId3"/>
          <a:srcRect r="45673" b="8132"/>
          <a:stretch>
            <a:fillRect/>
          </a:stretch>
        </p:blipFill>
        <p:spPr>
          <a:xfrm>
            <a:off x="350520" y="2383970"/>
            <a:ext cx="5301234" cy="3074997"/>
          </a:xfrm>
          <a:prstGeom prst="rect">
            <a:avLst/>
          </a:prstGeom>
          <a:ln w="6350">
            <a:solidFill>
              <a:schemeClr val="tx1"/>
            </a:solidFill>
          </a:ln>
        </p:spPr>
      </p:pic>
      <p:sp>
        <p:nvSpPr>
          <p:cNvPr id="4" name="Slide Number Placeholder 3">
            <a:extLst>
              <a:ext uri="{FF2B5EF4-FFF2-40B4-BE49-F238E27FC236}">
                <a16:creationId xmlns:a16="http://schemas.microsoft.com/office/drawing/2014/main" id="{CA654D7C-1121-CC2B-5F40-00B34CD156C0}"/>
              </a:ext>
            </a:extLst>
          </p:cNvPr>
          <p:cNvSpPr>
            <a:spLocks noGrp="1"/>
          </p:cNvSpPr>
          <p:nvPr>
            <p:ph type="sldNum" sz="quarter" idx="12"/>
          </p:nvPr>
        </p:nvSpPr>
        <p:spPr/>
        <p:txBody>
          <a:bodyPr/>
          <a:lstStyle/>
          <a:p>
            <a:fld id="{68A8D22E-6BC5-9E47-900C-2BB94685D9F5}" type="slidenum">
              <a:rPr lang="en-US" smtClean="0"/>
              <a:t>22</a:t>
            </a:fld>
            <a:endParaRPr lang="en-US"/>
          </a:p>
        </p:txBody>
      </p:sp>
      <p:sp>
        <p:nvSpPr>
          <p:cNvPr id="10" name="TextBox 9">
            <a:extLst>
              <a:ext uri="{FF2B5EF4-FFF2-40B4-BE49-F238E27FC236}">
                <a16:creationId xmlns:a16="http://schemas.microsoft.com/office/drawing/2014/main" id="{2A25E7EE-931B-13B9-FC21-DA583383BC81}"/>
              </a:ext>
            </a:extLst>
          </p:cNvPr>
          <p:cNvSpPr txBox="1"/>
          <p:nvPr/>
        </p:nvSpPr>
        <p:spPr>
          <a:xfrm>
            <a:off x="5823857" y="1447800"/>
            <a:ext cx="6017623" cy="526297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800">
                <a:solidFill>
                  <a:srgbClr val="1E4782"/>
                </a:solidFill>
                <a:latin typeface="Arial"/>
                <a:cs typeface="Arial"/>
              </a:rPr>
              <a:t>Reporting via DESE Security Portal</a:t>
            </a:r>
            <a:endParaRPr lang="en-US" sz="2800" dirty="0">
              <a:solidFill>
                <a:srgbClr val="1E4782"/>
              </a:solidFill>
              <a:latin typeface="Arial"/>
              <a:cs typeface="Arial"/>
            </a:endParaRPr>
          </a:p>
          <a:p>
            <a:endParaRPr lang="en-US" sz="2800" dirty="0">
              <a:solidFill>
                <a:srgbClr val="1E4782"/>
              </a:solidFill>
              <a:latin typeface="Arial"/>
              <a:cs typeface="Arial"/>
            </a:endParaRPr>
          </a:p>
          <a:p>
            <a:pPr marL="342900" indent="-342900">
              <a:buFont typeface="Arial" panose="020B0604020202020204" pitchFamily="34" charset="0"/>
              <a:buChar char="•"/>
            </a:pPr>
            <a:r>
              <a:rPr lang="en-US" sz="2800">
                <a:solidFill>
                  <a:srgbClr val="1E4782"/>
                </a:solidFill>
                <a:latin typeface="Arial"/>
                <a:cs typeface="Arial"/>
              </a:rPr>
              <a:t>Report all emergency seclusions that occur during </a:t>
            </a:r>
            <a:r>
              <a:rPr lang="en-US" sz="2800" b="1">
                <a:solidFill>
                  <a:srgbClr val="1E4782"/>
                </a:solidFill>
                <a:latin typeface="Arial"/>
                <a:cs typeface="Arial"/>
              </a:rPr>
              <a:t>school hours </a:t>
            </a:r>
            <a:r>
              <a:rPr lang="en-US" sz="2800">
                <a:solidFill>
                  <a:srgbClr val="1E4782"/>
                </a:solidFill>
                <a:latin typeface="Arial"/>
                <a:cs typeface="Arial"/>
              </a:rPr>
              <a:t>to the Department.</a:t>
            </a:r>
            <a:endParaRPr lang="en-US" sz="2800" dirty="0">
              <a:solidFill>
                <a:srgbClr val="1E4782"/>
              </a:solidFill>
              <a:latin typeface="Arial"/>
              <a:cs typeface="Arial"/>
            </a:endParaRPr>
          </a:p>
          <a:p>
            <a:r>
              <a:rPr lang="en-US" sz="2800" dirty="0">
                <a:solidFill>
                  <a:srgbClr val="1E4782"/>
                </a:solidFill>
                <a:latin typeface="Arial"/>
                <a:cs typeface="Arial"/>
              </a:rPr>
              <a:t> </a:t>
            </a:r>
          </a:p>
          <a:p>
            <a:pPr marL="285750" indent="-285750">
              <a:buFont typeface="Arial" panose="020B0604020202020204" pitchFamily="34" charset="0"/>
              <a:buChar char="•"/>
            </a:pPr>
            <a:r>
              <a:rPr lang="en-US" sz="2800">
                <a:solidFill>
                  <a:srgbClr val="1E4782"/>
                </a:solidFill>
                <a:latin typeface="Arial"/>
                <a:cs typeface="Arial"/>
              </a:rPr>
              <a:t>Every program shall collect and annually report data to the Department regarding the use of emergency seclusion by </a:t>
            </a:r>
            <a:r>
              <a:rPr lang="en-US" sz="2800" b="1">
                <a:solidFill>
                  <a:srgbClr val="1E4782"/>
                </a:solidFill>
                <a:latin typeface="Arial"/>
                <a:cs typeface="Arial"/>
              </a:rPr>
              <a:t>June 30</a:t>
            </a:r>
            <a:r>
              <a:rPr lang="en-US" sz="2800" b="1" baseline="30000">
                <a:solidFill>
                  <a:srgbClr val="1E4782"/>
                </a:solidFill>
                <a:latin typeface="Arial"/>
                <a:cs typeface="Arial"/>
              </a:rPr>
              <a:t>th</a:t>
            </a:r>
            <a:r>
              <a:rPr lang="en-US" sz="2800" b="1" dirty="0">
                <a:solidFill>
                  <a:srgbClr val="1E4782"/>
                </a:solidFill>
                <a:latin typeface="Arial"/>
                <a:cs typeface="Arial"/>
              </a:rPr>
              <a:t> </a:t>
            </a:r>
            <a:r>
              <a:rPr lang="en-US" sz="2800">
                <a:solidFill>
                  <a:srgbClr val="1E4782"/>
                </a:solidFill>
                <a:latin typeface="Arial"/>
                <a:cs typeface="Arial"/>
              </a:rPr>
              <a:t>each year. </a:t>
            </a:r>
            <a:endParaRPr lang="en-US" sz="2800" dirty="0">
              <a:solidFill>
                <a:srgbClr val="1E4782"/>
              </a:solidFill>
              <a:latin typeface="Arial"/>
              <a:cs typeface="Arial"/>
            </a:endParaRPr>
          </a:p>
        </p:txBody>
      </p:sp>
    </p:spTree>
    <p:extLst>
      <p:ext uri="{BB962C8B-B14F-4D97-AF65-F5344CB8AC3E}">
        <p14:creationId xmlns:p14="http://schemas.microsoft.com/office/powerpoint/2010/main" val="3187076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4BDE2-8582-4043-DEFA-1FECC937E921}"/>
              </a:ext>
            </a:extLst>
          </p:cNvPr>
          <p:cNvSpPr>
            <a:spLocks noGrp="1"/>
          </p:cNvSpPr>
          <p:nvPr>
            <p:ph type="title"/>
          </p:nvPr>
        </p:nvSpPr>
        <p:spPr/>
        <p:txBody>
          <a:bodyPr>
            <a:normAutofit fontScale="90000"/>
          </a:bodyPr>
          <a:lstStyle/>
          <a:p>
            <a:r>
              <a:rPr lang="en-US"/>
              <a:t>FAQ Question 15: What seclusion data must be reported to DESE?</a:t>
            </a:r>
          </a:p>
        </p:txBody>
      </p:sp>
      <p:sp>
        <p:nvSpPr>
          <p:cNvPr id="3" name="Content Placeholder 2">
            <a:extLst>
              <a:ext uri="{FF2B5EF4-FFF2-40B4-BE49-F238E27FC236}">
                <a16:creationId xmlns:a16="http://schemas.microsoft.com/office/drawing/2014/main" id="{07B79BED-1AAA-7552-4049-0FF5DDC0C98E}"/>
              </a:ext>
            </a:extLst>
          </p:cNvPr>
          <p:cNvSpPr>
            <a:spLocks noGrp="1"/>
          </p:cNvSpPr>
          <p:nvPr>
            <p:ph idx="1"/>
          </p:nvPr>
        </p:nvSpPr>
        <p:spPr/>
        <p:txBody>
          <a:bodyPr>
            <a:normAutofit fontScale="92500" lnSpcReduction="10000"/>
          </a:bodyPr>
          <a:lstStyle/>
          <a:p>
            <a:r>
              <a:rPr lang="en-US"/>
              <a:t>Schools, districts, and programs should maintain appropriate tracking systems and records to support accurate reporting and compliance with Department requirements.</a:t>
            </a:r>
          </a:p>
          <a:p>
            <a:r>
              <a:rPr lang="en-US"/>
              <a:t>While all schools, districts, and programs are encouraged to report all incidents of seclusion in real time, the minimum requirement is to annually report and certify the data to the Department through the designated portal no later than June 30 of each calendar year.</a:t>
            </a:r>
          </a:p>
          <a:p>
            <a:r>
              <a:rPr lang="en-US"/>
              <a:t>The </a:t>
            </a:r>
            <a:r>
              <a:rPr lang="en-US" b="1"/>
              <a:t>exception</a:t>
            </a:r>
            <a:r>
              <a:rPr lang="en-US"/>
              <a:t> to this annual timeline is when an emergency seclusion results in an injury to a student or program staff member. In those instances, the school, district, or program shall </a:t>
            </a:r>
            <a:r>
              <a:rPr lang="en-US" b="1"/>
              <a:t>submit a copy of the Emergency Seclusion Incident Report to the Department no later than three school-working days </a:t>
            </a:r>
            <a:r>
              <a:rPr lang="en-US"/>
              <a:t>following the emergency seclusion.</a:t>
            </a:r>
          </a:p>
          <a:p>
            <a:endParaRPr lang="en-US"/>
          </a:p>
        </p:txBody>
      </p:sp>
      <p:sp>
        <p:nvSpPr>
          <p:cNvPr id="4" name="Slide Number Placeholder 3">
            <a:extLst>
              <a:ext uri="{FF2B5EF4-FFF2-40B4-BE49-F238E27FC236}">
                <a16:creationId xmlns:a16="http://schemas.microsoft.com/office/drawing/2014/main" id="{760B474D-BF97-E99F-0156-5651CBEC95F1}"/>
              </a:ext>
            </a:extLst>
          </p:cNvPr>
          <p:cNvSpPr>
            <a:spLocks noGrp="1"/>
          </p:cNvSpPr>
          <p:nvPr>
            <p:ph type="sldNum" sz="quarter" idx="12"/>
          </p:nvPr>
        </p:nvSpPr>
        <p:spPr/>
        <p:txBody>
          <a:bodyPr/>
          <a:lstStyle/>
          <a:p>
            <a:fld id="{68A8D22E-6BC5-9E47-900C-2BB94685D9F5}" type="slidenum">
              <a:rPr lang="en-US" smtClean="0"/>
              <a:t>23</a:t>
            </a:fld>
            <a:endParaRPr lang="en-US"/>
          </a:p>
        </p:txBody>
      </p:sp>
    </p:spTree>
    <p:extLst>
      <p:ext uri="{BB962C8B-B14F-4D97-AF65-F5344CB8AC3E}">
        <p14:creationId xmlns:p14="http://schemas.microsoft.com/office/powerpoint/2010/main" val="3750831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C0D4B-7FE7-6BA6-6729-8249D36699A8}"/>
              </a:ext>
            </a:extLst>
          </p:cNvPr>
          <p:cNvSpPr>
            <a:spLocks noGrp="1"/>
          </p:cNvSpPr>
          <p:nvPr>
            <p:ph type="title"/>
          </p:nvPr>
        </p:nvSpPr>
        <p:spPr>
          <a:xfrm>
            <a:off x="173178" y="308699"/>
            <a:ext cx="11686725" cy="861002"/>
          </a:xfrm>
        </p:spPr>
        <p:txBody>
          <a:bodyPr>
            <a:noAutofit/>
          </a:bodyPr>
          <a:lstStyle/>
          <a:p>
            <a:r>
              <a:rPr lang="en-US" sz="3600"/>
              <a:t>Question 16 FAQ: Are schools, districts, and programs required to report the use of time-out to the Department?</a:t>
            </a:r>
          </a:p>
        </p:txBody>
      </p:sp>
      <p:sp>
        <p:nvSpPr>
          <p:cNvPr id="3" name="Content Placeholder 2">
            <a:extLst>
              <a:ext uri="{FF2B5EF4-FFF2-40B4-BE49-F238E27FC236}">
                <a16:creationId xmlns:a16="http://schemas.microsoft.com/office/drawing/2014/main" id="{7BEE22D8-021E-3E07-989C-0D9EC1C68A36}"/>
              </a:ext>
            </a:extLst>
          </p:cNvPr>
          <p:cNvSpPr>
            <a:spLocks noGrp="1"/>
          </p:cNvSpPr>
          <p:nvPr>
            <p:ph idx="1"/>
          </p:nvPr>
        </p:nvSpPr>
        <p:spPr/>
        <p:txBody>
          <a:bodyPr>
            <a:normAutofit lnSpcReduction="10000"/>
          </a:bodyPr>
          <a:lstStyle/>
          <a:p>
            <a:r>
              <a:rPr lang="en-US"/>
              <a:t>No. Under 603 CMR 46.07(3)(g), schools, districts, and programs are only required to report the use of seclusion to the Department.</a:t>
            </a:r>
          </a:p>
          <a:p>
            <a:pPr marL="0" indent="0">
              <a:buNone/>
            </a:pPr>
            <a:endParaRPr lang="en-US"/>
          </a:p>
          <a:p>
            <a:r>
              <a:rPr lang="en-US"/>
              <a:t>However, for students with disabilities, exclusionary disciplinary measures, if implemented repeatedly, </a:t>
            </a:r>
            <a:r>
              <a:rPr lang="en-US" b="1"/>
              <a:t>could constitute a disciplinary removal from the current placement, </a:t>
            </a:r>
            <a:r>
              <a:rPr lang="en-US"/>
              <a:t>implicating the student’s right to a free appropriate public education (</a:t>
            </a:r>
            <a:r>
              <a:rPr lang="en-US" b="1"/>
              <a:t>FAPE</a:t>
            </a:r>
            <a:r>
              <a:rPr lang="en-US"/>
              <a:t>).</a:t>
            </a:r>
          </a:p>
          <a:p>
            <a:pPr marL="0" indent="0">
              <a:buNone/>
            </a:pPr>
            <a:endParaRPr lang="en-US"/>
          </a:p>
          <a:p>
            <a:r>
              <a:rPr lang="en-US"/>
              <a:t>Therefore, schools, districts, and programs may wish to </a:t>
            </a:r>
            <a:r>
              <a:rPr lang="en-US" b="1"/>
              <a:t>track the use of time-out and other exclusionary disciplinary</a:t>
            </a:r>
            <a:r>
              <a:rPr lang="en-US"/>
              <a:t> measures that could implicate the provision of FAPE.</a:t>
            </a:r>
          </a:p>
          <a:p>
            <a:endParaRPr lang="en-US"/>
          </a:p>
        </p:txBody>
      </p:sp>
      <p:sp>
        <p:nvSpPr>
          <p:cNvPr id="4" name="Slide Number Placeholder 3">
            <a:extLst>
              <a:ext uri="{FF2B5EF4-FFF2-40B4-BE49-F238E27FC236}">
                <a16:creationId xmlns:a16="http://schemas.microsoft.com/office/drawing/2014/main" id="{BCE099BC-26E6-2904-61DC-69579CB0AC86}"/>
              </a:ext>
            </a:extLst>
          </p:cNvPr>
          <p:cNvSpPr>
            <a:spLocks noGrp="1"/>
          </p:cNvSpPr>
          <p:nvPr>
            <p:ph type="sldNum" sz="quarter" idx="12"/>
          </p:nvPr>
        </p:nvSpPr>
        <p:spPr/>
        <p:txBody>
          <a:bodyPr/>
          <a:lstStyle/>
          <a:p>
            <a:fld id="{68A8D22E-6BC5-9E47-900C-2BB94685D9F5}" type="slidenum">
              <a:rPr lang="en-US" smtClean="0"/>
              <a:t>24</a:t>
            </a:fld>
            <a:endParaRPr lang="en-US"/>
          </a:p>
        </p:txBody>
      </p:sp>
    </p:spTree>
    <p:extLst>
      <p:ext uri="{BB962C8B-B14F-4D97-AF65-F5344CB8AC3E}">
        <p14:creationId xmlns:p14="http://schemas.microsoft.com/office/powerpoint/2010/main" val="1750877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64C73-E290-94B4-1343-3172DDF48B93}"/>
              </a:ext>
            </a:extLst>
          </p:cNvPr>
          <p:cNvSpPr>
            <a:spLocks noGrp="1"/>
          </p:cNvSpPr>
          <p:nvPr>
            <p:ph type="title"/>
          </p:nvPr>
        </p:nvSpPr>
        <p:spPr/>
        <p:txBody>
          <a:bodyPr>
            <a:normAutofit/>
          </a:bodyPr>
          <a:lstStyle/>
          <a:p>
            <a:r>
              <a:rPr lang="en-US">
                <a:latin typeface="Arial"/>
                <a:cs typeface="Arial"/>
              </a:rPr>
              <a:t>Resources</a:t>
            </a:r>
            <a:endParaRPr lang="en-US"/>
          </a:p>
        </p:txBody>
      </p:sp>
      <p:sp>
        <p:nvSpPr>
          <p:cNvPr id="3" name="Content Placeholder 2">
            <a:extLst>
              <a:ext uri="{FF2B5EF4-FFF2-40B4-BE49-F238E27FC236}">
                <a16:creationId xmlns:a16="http://schemas.microsoft.com/office/drawing/2014/main" id="{FC60A42D-BB2B-6FDC-7A14-53966E4D210B}"/>
              </a:ext>
            </a:extLst>
          </p:cNvPr>
          <p:cNvSpPr>
            <a:spLocks noGrp="1"/>
          </p:cNvSpPr>
          <p:nvPr>
            <p:ph idx="1"/>
          </p:nvPr>
        </p:nvSpPr>
        <p:spPr/>
        <p:txBody>
          <a:bodyPr vert="horz" lIns="91440" tIns="45720" rIns="91440" bIns="45720" rtlCol="0" anchor="t">
            <a:normAutofit fontScale="92500" lnSpcReduction="10000"/>
          </a:bodyPr>
          <a:lstStyle/>
          <a:p>
            <a:pPr>
              <a:buFont typeface="Arial"/>
              <a:buChar char="•"/>
            </a:pPr>
            <a:r>
              <a:rPr lang="en-US" dirty="0">
                <a:latin typeface="Arial"/>
                <a:cs typeface="Arial"/>
                <a:hlinkClick r:id="rId3"/>
              </a:rPr>
              <a:t>Guidance on Time-Out Practices and Implementation of Amendments</a:t>
            </a:r>
            <a:r>
              <a:rPr lang="en-US" dirty="0">
                <a:latin typeface="Arial"/>
                <a:cs typeface="Arial"/>
              </a:rPr>
              <a:t> to 603 CMR 46.00 and 603 CMR 18.00 </a:t>
            </a:r>
            <a:endParaRPr lang="en-US" dirty="0"/>
          </a:p>
          <a:p>
            <a:pPr>
              <a:buFont typeface="Arial"/>
              <a:buChar char="•"/>
            </a:pPr>
            <a:r>
              <a:rPr lang="en-US" dirty="0">
                <a:latin typeface="Arial"/>
                <a:cs typeface="Arial"/>
                <a:hlinkClick r:id="rId4"/>
              </a:rPr>
              <a:t>Special Education Policy Memo SY2026-2027</a:t>
            </a:r>
            <a:r>
              <a:rPr lang="en-US" dirty="0">
                <a:latin typeface="Arial"/>
                <a:cs typeface="Arial"/>
              </a:rPr>
              <a:t>: Implementation Resources to Help Schools Reduce and Eliminate the Use of Seclusion</a:t>
            </a:r>
          </a:p>
          <a:p>
            <a:pPr>
              <a:buFont typeface="Arial"/>
              <a:buChar char="•"/>
            </a:pPr>
            <a:r>
              <a:rPr lang="en-US" dirty="0">
                <a:latin typeface="Arial"/>
                <a:cs typeface="Arial"/>
                <a:hlinkClick r:id="rId5"/>
              </a:rPr>
              <a:t>Frequently Asked Questions (FAQ)</a:t>
            </a:r>
            <a:r>
              <a:rPr lang="en-US" dirty="0">
                <a:latin typeface="Arial"/>
                <a:cs typeface="Arial"/>
              </a:rPr>
              <a:t> on the Use of Emergency Seclusion </a:t>
            </a:r>
          </a:p>
          <a:p>
            <a:pPr>
              <a:buFont typeface="Arial"/>
              <a:buChar char="•"/>
            </a:pPr>
            <a:r>
              <a:rPr lang="en-US" dirty="0">
                <a:latin typeface="Arial"/>
                <a:cs typeface="Arial"/>
                <a:hlinkClick r:id="rId6"/>
              </a:rPr>
              <a:t>Emergency Seclusion Reporting Reference Guide</a:t>
            </a:r>
            <a:r>
              <a:rPr lang="en-US" dirty="0">
                <a:latin typeface="Arial"/>
                <a:cs typeface="Arial"/>
              </a:rPr>
              <a:t> </a:t>
            </a:r>
          </a:p>
          <a:p>
            <a:pPr>
              <a:buFont typeface="Arial"/>
              <a:buChar char="•"/>
            </a:pPr>
            <a:r>
              <a:rPr lang="en-US" dirty="0">
                <a:latin typeface="Arial"/>
                <a:cs typeface="Arial"/>
                <a:hlinkClick r:id="rId7"/>
              </a:rPr>
              <a:t>Reducing Reliance on Crisis Management Practices in MA Schools on Vimeo</a:t>
            </a:r>
            <a:endParaRPr lang="en-US" dirty="0">
              <a:latin typeface="Arial"/>
              <a:cs typeface="Arial"/>
            </a:endParaRPr>
          </a:p>
          <a:p>
            <a:pPr indent="0">
              <a:buNone/>
            </a:pPr>
            <a:r>
              <a:rPr lang="en-US" dirty="0">
                <a:latin typeface="Arial"/>
                <a:cs typeface="Arial"/>
              </a:rPr>
              <a:t>Questions &amp; Support:</a:t>
            </a:r>
          </a:p>
          <a:p>
            <a:pPr>
              <a:buFont typeface="Arial"/>
              <a:buChar char="•"/>
            </a:pPr>
            <a:r>
              <a:rPr lang="en-US" b="1" dirty="0">
                <a:latin typeface="Arial"/>
                <a:cs typeface="Arial"/>
              </a:rPr>
              <a:t>Physical Restraint:</a:t>
            </a:r>
            <a:r>
              <a:rPr lang="en-US" dirty="0">
                <a:latin typeface="Arial"/>
                <a:cs typeface="Arial"/>
              </a:rPr>
              <a:t> </a:t>
            </a:r>
            <a:r>
              <a:rPr lang="en-US" dirty="0">
                <a:latin typeface="Arial"/>
                <a:cs typeface="Arial"/>
                <a:hlinkClick r:id="rId8"/>
              </a:rPr>
              <a:t>restraint@mass.gov</a:t>
            </a:r>
            <a:r>
              <a:rPr lang="en-US" dirty="0">
                <a:latin typeface="Arial"/>
                <a:cs typeface="Arial"/>
              </a:rPr>
              <a:t> </a:t>
            </a:r>
          </a:p>
          <a:p>
            <a:pPr>
              <a:buFont typeface="Arial"/>
              <a:buChar char="•"/>
            </a:pPr>
            <a:r>
              <a:rPr lang="en-US" b="1" dirty="0">
                <a:latin typeface="Arial"/>
                <a:cs typeface="Arial"/>
              </a:rPr>
              <a:t>Emergency Seclusion:</a:t>
            </a:r>
            <a:r>
              <a:rPr lang="en-US" dirty="0">
                <a:latin typeface="Arial"/>
                <a:cs typeface="Arial"/>
              </a:rPr>
              <a:t> </a:t>
            </a:r>
            <a:r>
              <a:rPr lang="en-US" dirty="0">
                <a:latin typeface="Arial"/>
                <a:cs typeface="Arial"/>
                <a:hlinkClick r:id="rId9"/>
              </a:rPr>
              <a:t>specialeducation@mass.gov</a:t>
            </a:r>
            <a:endParaRPr lang="en-US" dirty="0">
              <a:latin typeface="Arial"/>
              <a:cs typeface="Arial"/>
            </a:endParaRPr>
          </a:p>
          <a:p>
            <a:pPr marL="0" indent="0">
              <a:buNone/>
            </a:pPr>
            <a:endParaRPr lang="en-US" dirty="0"/>
          </a:p>
        </p:txBody>
      </p:sp>
      <p:sp>
        <p:nvSpPr>
          <p:cNvPr id="4" name="Slide Number Placeholder 3">
            <a:extLst>
              <a:ext uri="{FF2B5EF4-FFF2-40B4-BE49-F238E27FC236}">
                <a16:creationId xmlns:a16="http://schemas.microsoft.com/office/drawing/2014/main" id="{ADF91143-BC4F-17D8-0AC9-C6B8638026CA}"/>
              </a:ext>
            </a:extLst>
          </p:cNvPr>
          <p:cNvSpPr>
            <a:spLocks noGrp="1"/>
          </p:cNvSpPr>
          <p:nvPr>
            <p:ph type="sldNum" sz="quarter" idx="12"/>
          </p:nvPr>
        </p:nvSpPr>
        <p:spPr/>
        <p:txBody>
          <a:bodyPr/>
          <a:lstStyle/>
          <a:p>
            <a:fld id="{68A8D22E-6BC5-9E47-900C-2BB94685D9F5}" type="slidenum">
              <a:rPr lang="en-US" smtClean="0"/>
              <a:pPr/>
              <a:t>25</a:t>
            </a:fld>
            <a:endParaRPr lang="en-US"/>
          </a:p>
        </p:txBody>
      </p:sp>
    </p:spTree>
    <p:extLst>
      <p:ext uri="{BB962C8B-B14F-4D97-AF65-F5344CB8AC3E}">
        <p14:creationId xmlns:p14="http://schemas.microsoft.com/office/powerpoint/2010/main" val="1929669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F1092-9D6C-C98A-632F-74BB4DF11F63}"/>
              </a:ext>
            </a:extLst>
          </p:cNvPr>
          <p:cNvSpPr>
            <a:spLocks noGrp="1"/>
          </p:cNvSpPr>
          <p:nvPr>
            <p:ph type="title"/>
          </p:nvPr>
        </p:nvSpPr>
        <p:spPr/>
        <p:txBody>
          <a:bodyPr/>
          <a:lstStyle/>
          <a:p>
            <a:r>
              <a:rPr lang="en-US"/>
              <a:t>2022 Federal Guidance</a:t>
            </a:r>
          </a:p>
        </p:txBody>
      </p:sp>
      <p:sp>
        <p:nvSpPr>
          <p:cNvPr id="3" name="Content Placeholder 2">
            <a:extLst>
              <a:ext uri="{FF2B5EF4-FFF2-40B4-BE49-F238E27FC236}">
                <a16:creationId xmlns:a16="http://schemas.microsoft.com/office/drawing/2014/main" id="{F8A3BC0C-E8B1-7CC8-7E5F-57D2270049DA}"/>
              </a:ext>
            </a:extLst>
          </p:cNvPr>
          <p:cNvSpPr>
            <a:spLocks noGrp="1"/>
          </p:cNvSpPr>
          <p:nvPr>
            <p:ph idx="1"/>
          </p:nvPr>
        </p:nvSpPr>
        <p:spPr>
          <a:xfrm>
            <a:off x="102478" y="1606965"/>
            <a:ext cx="12008500" cy="4414692"/>
          </a:xfrm>
        </p:spPr>
        <p:txBody>
          <a:bodyPr vert="horz" lIns="91440" tIns="45720" rIns="91440" bIns="45720" rtlCol="0" anchor="t">
            <a:noAutofit/>
          </a:bodyPr>
          <a:lstStyle/>
          <a:p>
            <a:r>
              <a:rPr lang="en-US" sz="2400">
                <a:latin typeface="Arial"/>
                <a:cs typeface="Arial"/>
              </a:rPr>
              <a:t>Dear Colleague Letter </a:t>
            </a:r>
            <a:r>
              <a:rPr lang="en-US" sz="2400" b="1">
                <a:latin typeface="Arial"/>
                <a:cs typeface="Arial"/>
              </a:rPr>
              <a:t>addresses disparities in the use of discipline for children with disabilities and the implementation of IDEA’s discipline provisions</a:t>
            </a:r>
          </a:p>
          <a:p>
            <a:pPr lvl="1"/>
            <a:r>
              <a:rPr lang="en-US" sz="2200">
                <a:latin typeface="Arial"/>
                <a:cs typeface="Arial"/>
                <a:hlinkClick r:id="rId2">
                  <a:extLst>
                    <a:ext uri="{A12FA001-AC4F-418D-AE19-62706E023703}">
                      <ahyp:hlinkClr xmlns:ahyp="http://schemas.microsoft.com/office/drawing/2018/hyperlinkcolor" val="tx"/>
                    </a:ext>
                  </a:extLst>
                </a:hlinkClick>
              </a:rPr>
              <a:t>Dear Colleague Letter on Implementation of IDEA Discipline Provisions. OSEP DCL 22-01</a:t>
            </a:r>
            <a:endParaRPr lang="en-US" sz="2200" b="1">
              <a:latin typeface="Arial"/>
              <a:cs typeface="Arial"/>
            </a:endParaRPr>
          </a:p>
          <a:p>
            <a:r>
              <a:rPr lang="en-US" sz="2400" b="1">
                <a:latin typeface="Arial"/>
                <a:cs typeface="Arial"/>
              </a:rPr>
              <a:t>Two accompanying guidance documents</a:t>
            </a:r>
            <a:r>
              <a:rPr lang="en-US" sz="2400">
                <a:latin typeface="Arial"/>
                <a:cs typeface="Arial"/>
              </a:rPr>
              <a:t> support state educational agencies’ and local educational agencies' efforts to fulfill their obligations to appropriately meet the needs of children with disabilities</a:t>
            </a:r>
          </a:p>
          <a:p>
            <a:pPr lvl="1"/>
            <a:r>
              <a:rPr lang="en-US" sz="2200">
                <a:solidFill>
                  <a:srgbClr val="000000"/>
                </a:solidFill>
                <a:latin typeface="Arial"/>
                <a:cs typeface="Arial"/>
                <a:hlinkClick r:id="rId2"/>
              </a:rPr>
              <a:t>Questions and Answers: Addressing the Needs of Children with Disabilities and IDEA’s Discipline Provisions. July 19, 2022 (PDF)</a:t>
            </a:r>
            <a:endParaRPr lang="en-US" sz="2200">
              <a:solidFill>
                <a:srgbClr val="000000"/>
              </a:solidFill>
              <a:latin typeface="Arial"/>
              <a:cs typeface="Arial"/>
            </a:endParaRPr>
          </a:p>
          <a:p>
            <a:pPr lvl="1"/>
            <a:r>
              <a:rPr lang="en-US" sz="2200">
                <a:solidFill>
                  <a:srgbClr val="000000"/>
                </a:solidFill>
                <a:latin typeface="Arial"/>
                <a:cs typeface="Arial"/>
                <a:hlinkClick r:id="rId3"/>
              </a:rPr>
              <a:t>Positive, Proactive Approaches to Supporting Children with Disabilities: A Guide for Stakeholders. OSEP Policy Support 22-01 (TA guide). July 19, 2022. (PDF)</a:t>
            </a:r>
            <a:endParaRPr lang="en-US" sz="2200">
              <a:solidFill>
                <a:srgbClr val="000000"/>
              </a:solidFill>
              <a:latin typeface="Arial"/>
              <a:cs typeface="Arial"/>
            </a:endParaRPr>
          </a:p>
          <a:p>
            <a:endParaRPr lang="en-US" sz="2400">
              <a:solidFill>
                <a:srgbClr val="000000"/>
              </a:solidFill>
            </a:endParaRPr>
          </a:p>
          <a:p>
            <a:endParaRPr lang="en-US"/>
          </a:p>
        </p:txBody>
      </p:sp>
      <p:sp>
        <p:nvSpPr>
          <p:cNvPr id="4" name="Slide Number Placeholder 3">
            <a:extLst>
              <a:ext uri="{FF2B5EF4-FFF2-40B4-BE49-F238E27FC236}">
                <a16:creationId xmlns:a16="http://schemas.microsoft.com/office/drawing/2014/main" id="{7974A3B1-BFDD-3605-A0A2-0F14002CAC15}"/>
              </a:ext>
            </a:extLst>
          </p:cNvPr>
          <p:cNvSpPr>
            <a:spLocks noGrp="1"/>
          </p:cNvSpPr>
          <p:nvPr>
            <p:ph type="sldNum" sz="quarter" idx="12"/>
          </p:nvPr>
        </p:nvSpPr>
        <p:spPr/>
        <p:txBody>
          <a:bodyPr/>
          <a:lstStyle/>
          <a:p>
            <a:fld id="{68A8D22E-6BC5-9E47-900C-2BB94685D9F5}" type="slidenum">
              <a:rPr lang="en-US" smtClean="0"/>
              <a:t>26</a:t>
            </a:fld>
            <a:endParaRPr lang="en-US"/>
          </a:p>
        </p:txBody>
      </p:sp>
    </p:spTree>
    <p:extLst>
      <p:ext uri="{BB962C8B-B14F-4D97-AF65-F5344CB8AC3E}">
        <p14:creationId xmlns:p14="http://schemas.microsoft.com/office/powerpoint/2010/main" val="1409823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1860-4253-8383-0748-99E3B2894BDA}"/>
              </a:ext>
            </a:extLst>
          </p:cNvPr>
          <p:cNvSpPr>
            <a:spLocks noGrp="1"/>
          </p:cNvSpPr>
          <p:nvPr>
            <p:ph type="title"/>
          </p:nvPr>
        </p:nvSpPr>
        <p:spPr/>
        <p:txBody>
          <a:bodyPr>
            <a:normAutofit/>
          </a:bodyPr>
          <a:lstStyle/>
          <a:p>
            <a:r>
              <a:rPr lang="en-US">
                <a:solidFill>
                  <a:schemeClr val="bg1"/>
                </a:solidFill>
                <a:latin typeface="Arial"/>
                <a:cs typeface="Arial"/>
              </a:rPr>
              <a:t>Preparation for Full Implementation</a:t>
            </a:r>
          </a:p>
        </p:txBody>
      </p:sp>
      <p:sp>
        <p:nvSpPr>
          <p:cNvPr id="3" name="Content Placeholder 2">
            <a:extLst>
              <a:ext uri="{FF2B5EF4-FFF2-40B4-BE49-F238E27FC236}">
                <a16:creationId xmlns:a16="http://schemas.microsoft.com/office/drawing/2014/main" id="{00D2B5CB-2CCB-A123-C2BE-C9E8108FD9C6}"/>
              </a:ext>
            </a:extLst>
          </p:cNvPr>
          <p:cNvSpPr>
            <a:spLocks noGrp="1"/>
          </p:cNvSpPr>
          <p:nvPr>
            <p:ph idx="1"/>
          </p:nvPr>
        </p:nvSpPr>
        <p:spPr>
          <a:xfrm>
            <a:off x="173179" y="1591253"/>
            <a:ext cx="11890665" cy="4958047"/>
          </a:xfrm>
        </p:spPr>
        <p:txBody>
          <a:bodyPr vert="horz" lIns="91440" tIns="45720" rIns="91440" bIns="45720" rtlCol="0" anchor="t">
            <a:normAutofit fontScale="85000" lnSpcReduction="20000"/>
          </a:bodyPr>
          <a:lstStyle/>
          <a:p>
            <a:pPr marL="571500" indent="-571500"/>
            <a:r>
              <a:rPr lang="en-US" sz="4000">
                <a:latin typeface="Arial"/>
                <a:cs typeface="Arial"/>
              </a:rPr>
              <a:t>Review and revise policies and procedures</a:t>
            </a:r>
            <a:endParaRPr lang="en-US" sz="4000"/>
          </a:p>
          <a:p>
            <a:pPr marL="571500" indent="-571500"/>
            <a:r>
              <a:rPr lang="en-US" sz="4000">
                <a:latin typeface="Arial"/>
                <a:cs typeface="Arial"/>
              </a:rPr>
              <a:t>Assess your spaces</a:t>
            </a:r>
            <a:endParaRPr lang="en-US" sz="4000"/>
          </a:p>
          <a:p>
            <a:pPr marL="571500" indent="-571500"/>
            <a:r>
              <a:rPr lang="en-US" sz="4000">
                <a:latin typeface="Arial"/>
                <a:cs typeface="Arial"/>
              </a:rPr>
              <a:t>Review your data to look at frequency patterns</a:t>
            </a:r>
            <a:endParaRPr lang="en-US" sz="4000"/>
          </a:p>
          <a:p>
            <a:pPr marL="571500" indent="-571500"/>
            <a:r>
              <a:rPr lang="en-US" sz="4000">
                <a:latin typeface="Arial"/>
                <a:cs typeface="Arial"/>
              </a:rPr>
              <a:t>Determine training and professional development needs</a:t>
            </a:r>
            <a:endParaRPr lang="en-US" sz="4000"/>
          </a:p>
          <a:p>
            <a:pPr marL="571500" indent="-571500"/>
            <a:r>
              <a:rPr lang="en-US" sz="4000">
                <a:latin typeface="Arial"/>
                <a:cs typeface="Arial"/>
              </a:rPr>
              <a:t>Develop parent notification letters, tracking logs or tools, update data forms, procedures, and processes</a:t>
            </a:r>
          </a:p>
          <a:p>
            <a:pPr marL="571500" indent="-571500"/>
            <a:r>
              <a:rPr lang="en-US" sz="4000">
                <a:latin typeface="Arial"/>
                <a:cs typeface="Arial"/>
              </a:rPr>
              <a:t>Access reporting tool</a:t>
            </a:r>
          </a:p>
          <a:p>
            <a:pPr marL="571500" indent="-571500"/>
            <a:r>
              <a:rPr lang="en-US" sz="4000" b="1">
                <a:latin typeface="Arial"/>
                <a:cs typeface="Arial"/>
              </a:rPr>
              <a:t>Examine and adopt alternatives and strategies for reducing and eliminating the use of seclusion no later than 3 years from the date of effectiveness</a:t>
            </a:r>
          </a:p>
          <a:p>
            <a:pPr marL="0" indent="0">
              <a:buNone/>
            </a:pPr>
            <a:endParaRPr lang="en-US" sz="4000">
              <a:solidFill>
                <a:schemeClr val="tx2">
                  <a:lumMod val="90000"/>
                  <a:lumOff val="10000"/>
                </a:schemeClr>
              </a:solidFill>
              <a:latin typeface="Arial"/>
              <a:cs typeface="Arial"/>
            </a:endParaRPr>
          </a:p>
          <a:p>
            <a:pPr marL="0" indent="0">
              <a:buNone/>
            </a:pPr>
            <a:endParaRPr lang="en-US">
              <a:solidFill>
                <a:schemeClr val="tx2">
                  <a:lumMod val="90000"/>
                  <a:lumOff val="10000"/>
                </a:schemeClr>
              </a:solidFill>
              <a:latin typeface="Arial"/>
              <a:cs typeface="Arial"/>
            </a:endParaRPr>
          </a:p>
          <a:p>
            <a:pPr marL="0" indent="0">
              <a:buNone/>
            </a:pPr>
            <a:endParaRPr lang="en-US">
              <a:solidFill>
                <a:schemeClr val="tx2">
                  <a:lumMod val="90000"/>
                  <a:lumOff val="10000"/>
                </a:schemeClr>
              </a:solidFill>
              <a:latin typeface="Arial"/>
              <a:cs typeface="Arial"/>
            </a:endParaRPr>
          </a:p>
        </p:txBody>
      </p:sp>
      <p:sp>
        <p:nvSpPr>
          <p:cNvPr id="4" name="Slide Number Placeholder 3">
            <a:extLst>
              <a:ext uri="{FF2B5EF4-FFF2-40B4-BE49-F238E27FC236}">
                <a16:creationId xmlns:a16="http://schemas.microsoft.com/office/drawing/2014/main" id="{4DF7756D-888F-9135-D9C3-603385CF1971}"/>
              </a:ext>
            </a:extLst>
          </p:cNvPr>
          <p:cNvSpPr>
            <a:spLocks noGrp="1"/>
          </p:cNvSpPr>
          <p:nvPr>
            <p:ph type="sldNum" sz="quarter" idx="12"/>
          </p:nvPr>
        </p:nvSpPr>
        <p:spPr/>
        <p:txBody>
          <a:bodyPr/>
          <a:lstStyle/>
          <a:p>
            <a:fld id="{68A8D22E-6BC5-9E47-900C-2BB94685D9F5}" type="slidenum">
              <a:rPr lang="en-US" smtClean="0"/>
              <a:t>27</a:t>
            </a:fld>
            <a:endParaRPr lang="en-US"/>
          </a:p>
        </p:txBody>
      </p:sp>
    </p:spTree>
    <p:extLst>
      <p:ext uri="{BB962C8B-B14F-4D97-AF65-F5344CB8AC3E}">
        <p14:creationId xmlns:p14="http://schemas.microsoft.com/office/powerpoint/2010/main" val="3589199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6AB2B-9E86-B31F-8494-E95DE385C2EA}"/>
              </a:ext>
            </a:extLst>
          </p:cNvPr>
          <p:cNvSpPr>
            <a:spLocks noGrp="1"/>
          </p:cNvSpPr>
          <p:nvPr>
            <p:ph type="ctrTitle"/>
          </p:nvPr>
        </p:nvSpPr>
        <p:spPr>
          <a:xfrm>
            <a:off x="342900" y="1377519"/>
            <a:ext cx="10927446" cy="2560638"/>
          </a:xfrm>
        </p:spPr>
        <p:txBody>
          <a:bodyPr>
            <a:noAutofit/>
          </a:bodyPr>
          <a:lstStyle/>
          <a:p>
            <a:r>
              <a:rPr lang="en-US" sz="5400">
                <a:latin typeface="Arial"/>
                <a:cs typeface="Arial"/>
              </a:rPr>
              <a:t>Amendments to Regulations on Special Education, 603 CMR 28.00 </a:t>
            </a:r>
            <a:endParaRPr lang="en-US"/>
          </a:p>
        </p:txBody>
      </p:sp>
    </p:spTree>
    <p:extLst>
      <p:ext uri="{BB962C8B-B14F-4D97-AF65-F5344CB8AC3E}">
        <p14:creationId xmlns:p14="http://schemas.microsoft.com/office/powerpoint/2010/main" val="31844332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230E5-F0ED-9A29-9E8B-10568860E47C}"/>
              </a:ext>
            </a:extLst>
          </p:cNvPr>
          <p:cNvSpPr>
            <a:spLocks noGrp="1"/>
          </p:cNvSpPr>
          <p:nvPr>
            <p:ph type="title"/>
          </p:nvPr>
        </p:nvSpPr>
        <p:spPr/>
        <p:txBody>
          <a:bodyPr/>
          <a:lstStyle/>
          <a:p>
            <a:r>
              <a:rPr lang="en-US"/>
              <a:t>Protect Education Equity Act</a:t>
            </a:r>
          </a:p>
        </p:txBody>
      </p:sp>
      <p:sp>
        <p:nvSpPr>
          <p:cNvPr id="3" name="Content Placeholder 2">
            <a:extLst>
              <a:ext uri="{FF2B5EF4-FFF2-40B4-BE49-F238E27FC236}">
                <a16:creationId xmlns:a16="http://schemas.microsoft.com/office/drawing/2014/main" id="{A3DD3105-DDC1-A592-02FC-7EF250ECE68A}"/>
              </a:ext>
            </a:extLst>
          </p:cNvPr>
          <p:cNvSpPr>
            <a:spLocks noGrp="1"/>
          </p:cNvSpPr>
          <p:nvPr>
            <p:ph idx="1"/>
          </p:nvPr>
        </p:nvSpPr>
        <p:spPr/>
        <p:txBody>
          <a:bodyPr>
            <a:normAutofit/>
          </a:bodyPr>
          <a:lstStyle/>
          <a:p>
            <a:r>
              <a:rPr lang="en-US" sz="3200"/>
              <a:t>Signed into law in August 2025</a:t>
            </a:r>
          </a:p>
          <a:p>
            <a:endParaRPr lang="en-US" sz="3200"/>
          </a:p>
          <a:p>
            <a:r>
              <a:rPr lang="en-US" sz="3200"/>
              <a:t>Added state law requirements to the IEP development process for English learners</a:t>
            </a:r>
          </a:p>
          <a:p>
            <a:endParaRPr lang="en-US" sz="3200"/>
          </a:p>
          <a:p>
            <a:r>
              <a:rPr lang="en-US" sz="3200"/>
              <a:t>Required the adoption of regulations regarding discipline procedures for students with disabilities to enforce provisions of federal law that were in effect on January 1, 2025. </a:t>
            </a:r>
          </a:p>
        </p:txBody>
      </p:sp>
      <p:sp>
        <p:nvSpPr>
          <p:cNvPr id="4" name="Slide Number Placeholder 3">
            <a:extLst>
              <a:ext uri="{FF2B5EF4-FFF2-40B4-BE49-F238E27FC236}">
                <a16:creationId xmlns:a16="http://schemas.microsoft.com/office/drawing/2014/main" id="{7339EC5F-FD01-36EE-C9F2-DBEBC67A016F}"/>
              </a:ext>
            </a:extLst>
          </p:cNvPr>
          <p:cNvSpPr>
            <a:spLocks noGrp="1"/>
          </p:cNvSpPr>
          <p:nvPr>
            <p:ph type="sldNum" sz="quarter" idx="12"/>
          </p:nvPr>
        </p:nvSpPr>
        <p:spPr/>
        <p:txBody>
          <a:bodyPr/>
          <a:lstStyle/>
          <a:p>
            <a:fld id="{68A8D22E-6BC5-9E47-900C-2BB94685D9F5}" type="slidenum">
              <a:rPr lang="en-US" smtClean="0"/>
              <a:t>29</a:t>
            </a:fld>
            <a:endParaRPr lang="en-US"/>
          </a:p>
        </p:txBody>
      </p:sp>
    </p:spTree>
    <p:extLst>
      <p:ext uri="{BB962C8B-B14F-4D97-AF65-F5344CB8AC3E}">
        <p14:creationId xmlns:p14="http://schemas.microsoft.com/office/powerpoint/2010/main" val="3925654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3EBF3-A651-2BE9-0D6B-856084E4BE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915A03-40EC-C0DB-59E4-0D7F170FF9B6}"/>
              </a:ext>
            </a:extLst>
          </p:cNvPr>
          <p:cNvSpPr>
            <a:spLocks noGrp="1"/>
          </p:cNvSpPr>
          <p:nvPr>
            <p:ph type="ctrTitle"/>
          </p:nvPr>
        </p:nvSpPr>
        <p:spPr>
          <a:xfrm>
            <a:off x="-2381" y="1242918"/>
            <a:ext cx="11693588" cy="2560638"/>
          </a:xfrm>
        </p:spPr>
        <p:txBody>
          <a:bodyPr>
            <a:normAutofit/>
          </a:bodyPr>
          <a:lstStyle/>
          <a:p>
            <a:pPr algn="ctr"/>
            <a:r>
              <a:rPr lang="en-US" sz="4400">
                <a:latin typeface="Arial"/>
                <a:cs typeface="Arial"/>
              </a:rPr>
              <a:t>Key Special Education Topics and Policy Updates </a:t>
            </a:r>
            <a:endParaRPr lang="en-US"/>
          </a:p>
        </p:txBody>
      </p:sp>
    </p:spTree>
    <p:extLst>
      <p:ext uri="{BB962C8B-B14F-4D97-AF65-F5344CB8AC3E}">
        <p14:creationId xmlns:p14="http://schemas.microsoft.com/office/powerpoint/2010/main" val="8486282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53AA7-8D71-4267-D0D4-DDB9C1EA7D06}"/>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FF747BF-A824-2E69-1550-CEF8609CBCB4}"/>
              </a:ext>
              <a:ext uri="{C183D7F6-B498-43B3-948B-1728B52AA6E4}">
                <adec:decorative xmlns:adec="http://schemas.microsoft.com/office/drawing/2017/decorative" val="1"/>
              </a:ext>
            </a:extLst>
          </p:cNvPr>
          <p:cNvSpPr/>
          <p:nvPr/>
        </p:nvSpPr>
        <p:spPr>
          <a:xfrm>
            <a:off x="173760" y="3860319"/>
            <a:ext cx="11887609" cy="194053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B2081C38-951B-9B3C-8D2E-8F4A5D581BF0}"/>
              </a:ext>
            </a:extLst>
          </p:cNvPr>
          <p:cNvSpPr>
            <a:spLocks noGrp="1"/>
          </p:cNvSpPr>
          <p:nvPr>
            <p:ph type="title"/>
          </p:nvPr>
        </p:nvSpPr>
        <p:spPr/>
        <p:txBody>
          <a:bodyPr>
            <a:noAutofit/>
          </a:bodyPr>
          <a:lstStyle/>
          <a:p>
            <a:r>
              <a:rPr lang="en-US" sz="3600">
                <a:latin typeface="Arial"/>
                <a:cs typeface="Arial"/>
              </a:rPr>
              <a:t>Amendments to Regulations on Special Education Regarding English Learners</a:t>
            </a:r>
            <a:endParaRPr lang="en-US" sz="3600"/>
          </a:p>
        </p:txBody>
      </p:sp>
      <p:sp>
        <p:nvSpPr>
          <p:cNvPr id="3" name="Content Placeholder 2">
            <a:extLst>
              <a:ext uri="{FF2B5EF4-FFF2-40B4-BE49-F238E27FC236}">
                <a16:creationId xmlns:a16="http://schemas.microsoft.com/office/drawing/2014/main" id="{882E4E8C-A48D-C10C-51B4-D17B4CFF39F2}"/>
              </a:ext>
            </a:extLst>
          </p:cNvPr>
          <p:cNvSpPr>
            <a:spLocks noGrp="1"/>
          </p:cNvSpPr>
          <p:nvPr>
            <p:ph idx="1"/>
          </p:nvPr>
        </p:nvSpPr>
        <p:spPr>
          <a:xfrm>
            <a:off x="173179" y="1718254"/>
            <a:ext cx="11890665" cy="4287692"/>
          </a:xfrm>
        </p:spPr>
        <p:txBody>
          <a:bodyPr vert="horz" lIns="91440" tIns="45720" rIns="91440" bIns="45720" rtlCol="0" anchor="t">
            <a:normAutofit fontScale="92500" lnSpcReduction="10000"/>
          </a:bodyPr>
          <a:lstStyle/>
          <a:p>
            <a:pPr marL="0" indent="0">
              <a:buNone/>
            </a:pPr>
            <a:r>
              <a:rPr lang="en-US">
                <a:latin typeface="Arial"/>
                <a:cs typeface="Arial"/>
              </a:rPr>
              <a:t>Amend definition of IEP to include a reference to the new state law, which adopts the language from federal law regarding the consideration of the language needs of English learners with disabilities and </a:t>
            </a:r>
            <a:r>
              <a:rPr lang="en-US" b="1">
                <a:latin typeface="Arial"/>
                <a:cs typeface="Arial"/>
              </a:rPr>
              <a:t>requires the participation of an individual with knowledge of the differences between the student's special education and language needs </a:t>
            </a:r>
            <a:r>
              <a:rPr lang="en-US">
                <a:latin typeface="Arial"/>
                <a:cs typeface="Arial"/>
              </a:rPr>
              <a:t>or submission of their report.</a:t>
            </a:r>
          </a:p>
          <a:p>
            <a:pPr marL="0" indent="0">
              <a:buNone/>
            </a:pPr>
            <a:endParaRPr lang="en-US" sz="2500">
              <a:latin typeface="Arial"/>
              <a:cs typeface="Arial"/>
            </a:endParaRPr>
          </a:p>
          <a:p>
            <a:pPr marL="0" indent="0">
              <a:buNone/>
            </a:pPr>
            <a:r>
              <a:rPr lang="en-US" sz="2400" b="1">
                <a:latin typeface="Arial"/>
                <a:cs typeface="Arial"/>
              </a:rPr>
              <a:t>603 CMR 28.02: Definitions</a:t>
            </a:r>
            <a:endParaRPr lang="en-US" sz="2400">
              <a:latin typeface="Arial"/>
              <a:cs typeface="Arial"/>
            </a:endParaRPr>
          </a:p>
          <a:p>
            <a:pPr marL="0" indent="0">
              <a:buNone/>
            </a:pPr>
            <a:r>
              <a:rPr lang="en-US" sz="2400">
                <a:latin typeface="Arial"/>
                <a:cs typeface="Arial"/>
              </a:rPr>
              <a:t>(11) </a:t>
            </a:r>
            <a:r>
              <a:rPr lang="en-US" sz="2400" i="1">
                <a:latin typeface="Arial"/>
                <a:cs typeface="Arial"/>
              </a:rPr>
              <a:t>Individualized Education Program (IEP)</a:t>
            </a:r>
            <a:r>
              <a:rPr lang="en-US" sz="2400">
                <a:latin typeface="Arial"/>
                <a:cs typeface="Arial"/>
              </a:rPr>
              <a:t> shall mean a written statement, developed and approved in accordance with federal </a:t>
            </a:r>
            <a:r>
              <a:rPr lang="en-US" sz="2400" u="sng">
                <a:latin typeface="Arial"/>
                <a:cs typeface="Arial"/>
              </a:rPr>
              <a:t>and state</a:t>
            </a:r>
            <a:r>
              <a:rPr lang="en-US" sz="2400">
                <a:latin typeface="Arial"/>
                <a:cs typeface="Arial"/>
              </a:rPr>
              <a:t> special education law in a form established by the Department that identifies a student’s special education needs and describes the services a school district shall provide to meet those needs.</a:t>
            </a:r>
          </a:p>
          <a:p>
            <a:pPr marL="0" indent="0">
              <a:buNone/>
            </a:pPr>
            <a:endParaRPr lang="en-US" sz="2500"/>
          </a:p>
        </p:txBody>
      </p:sp>
      <p:sp>
        <p:nvSpPr>
          <p:cNvPr id="4" name="Slide Number Placeholder 3">
            <a:extLst>
              <a:ext uri="{FF2B5EF4-FFF2-40B4-BE49-F238E27FC236}">
                <a16:creationId xmlns:a16="http://schemas.microsoft.com/office/drawing/2014/main" id="{D18996E9-085B-D5FB-DBF7-56047B2F7D9A}"/>
              </a:ext>
            </a:extLst>
          </p:cNvPr>
          <p:cNvSpPr>
            <a:spLocks noGrp="1"/>
          </p:cNvSpPr>
          <p:nvPr>
            <p:ph type="sldNum" sz="quarter" idx="12"/>
          </p:nvPr>
        </p:nvSpPr>
        <p:spPr/>
        <p:txBody>
          <a:bodyPr/>
          <a:lstStyle/>
          <a:p>
            <a:fld id="{68A8D22E-6BC5-9E47-900C-2BB94685D9F5}" type="slidenum">
              <a:rPr lang="en-US" smtClean="0"/>
              <a:t>30</a:t>
            </a:fld>
            <a:endParaRPr lang="en-US"/>
          </a:p>
        </p:txBody>
      </p:sp>
    </p:spTree>
    <p:extLst>
      <p:ext uri="{BB962C8B-B14F-4D97-AF65-F5344CB8AC3E}">
        <p14:creationId xmlns:p14="http://schemas.microsoft.com/office/powerpoint/2010/main" val="3272582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115B3-4697-5F89-AA42-58E876A060C6}"/>
              </a:ext>
            </a:extLst>
          </p:cNvPr>
          <p:cNvSpPr>
            <a:spLocks noGrp="1"/>
          </p:cNvSpPr>
          <p:nvPr>
            <p:ph type="title"/>
          </p:nvPr>
        </p:nvSpPr>
        <p:spPr>
          <a:xfrm>
            <a:off x="173179" y="245854"/>
            <a:ext cx="10515600" cy="861002"/>
          </a:xfrm>
        </p:spPr>
        <p:txBody>
          <a:bodyPr>
            <a:normAutofit fontScale="90000"/>
          </a:bodyPr>
          <a:lstStyle/>
          <a:p>
            <a:r>
              <a:rPr lang="en-US">
                <a:latin typeface="Arial"/>
                <a:cs typeface="Arial"/>
              </a:rPr>
              <a:t>Amendments to Regulations on Special Education Regarding English Learners </a:t>
            </a:r>
            <a:endParaRPr lang="en-US"/>
          </a:p>
        </p:txBody>
      </p:sp>
      <p:sp>
        <p:nvSpPr>
          <p:cNvPr id="3" name="Content Placeholder 2">
            <a:extLst>
              <a:ext uri="{FF2B5EF4-FFF2-40B4-BE49-F238E27FC236}">
                <a16:creationId xmlns:a16="http://schemas.microsoft.com/office/drawing/2014/main" id="{E9045C6D-A564-0E5A-C63B-AF0E28FA3D92}"/>
              </a:ext>
            </a:extLst>
          </p:cNvPr>
          <p:cNvSpPr>
            <a:spLocks noGrp="1"/>
          </p:cNvSpPr>
          <p:nvPr>
            <p:ph idx="1"/>
          </p:nvPr>
        </p:nvSpPr>
        <p:spPr/>
        <p:txBody>
          <a:bodyPr>
            <a:normAutofit lnSpcReduction="10000"/>
          </a:bodyPr>
          <a:lstStyle/>
          <a:p>
            <a:pPr lvl="0"/>
            <a:r>
              <a:rPr lang="en-US"/>
              <a:t>Updates the requirement in </a:t>
            </a:r>
            <a:r>
              <a:rPr lang="en-US" b="1"/>
              <a:t>603 CMR 28.03</a:t>
            </a:r>
            <a:r>
              <a:rPr lang="en-US"/>
              <a:t> that school districts provide training to all staff on the requirements of special education to specifically include English as a Second Language (ESL) educators.</a:t>
            </a:r>
          </a:p>
          <a:p>
            <a:pPr lvl="0"/>
            <a:r>
              <a:rPr lang="en-US"/>
              <a:t>Updates </a:t>
            </a:r>
            <a:r>
              <a:rPr lang="en-US" b="1"/>
              <a:t>603 CMR 28.04 </a:t>
            </a:r>
            <a:r>
              <a:rPr lang="en-US"/>
              <a:t>to incorporate requirements in the Protect Education Equity Act and state and federal law regarding consideration of the English language proficiency of students with disabilities during the IEP development process. </a:t>
            </a:r>
          </a:p>
          <a:p>
            <a:pPr lvl="0"/>
            <a:r>
              <a:rPr lang="en-US"/>
              <a:t>The amendments also clarify that assessments and evaluation materials must be provided and administered in the student's primary language and in the form most likely to yield accurate information on what the child knows and can do academically, developmentally, and functionally.</a:t>
            </a:r>
          </a:p>
          <a:p>
            <a:endParaRPr lang="en-US"/>
          </a:p>
        </p:txBody>
      </p:sp>
      <p:sp>
        <p:nvSpPr>
          <p:cNvPr id="4" name="Slide Number Placeholder 3">
            <a:extLst>
              <a:ext uri="{FF2B5EF4-FFF2-40B4-BE49-F238E27FC236}">
                <a16:creationId xmlns:a16="http://schemas.microsoft.com/office/drawing/2014/main" id="{21C8ACC3-FD37-920D-F0E6-1F6CF1CE1EE0}"/>
              </a:ext>
            </a:extLst>
          </p:cNvPr>
          <p:cNvSpPr>
            <a:spLocks noGrp="1"/>
          </p:cNvSpPr>
          <p:nvPr>
            <p:ph type="sldNum" sz="quarter" idx="12"/>
          </p:nvPr>
        </p:nvSpPr>
        <p:spPr/>
        <p:txBody>
          <a:bodyPr/>
          <a:lstStyle/>
          <a:p>
            <a:fld id="{68A8D22E-6BC5-9E47-900C-2BB94685D9F5}" type="slidenum">
              <a:rPr lang="en-US" smtClean="0"/>
              <a:t>31</a:t>
            </a:fld>
            <a:endParaRPr lang="en-US"/>
          </a:p>
        </p:txBody>
      </p:sp>
    </p:spTree>
    <p:extLst>
      <p:ext uri="{BB962C8B-B14F-4D97-AF65-F5344CB8AC3E}">
        <p14:creationId xmlns:p14="http://schemas.microsoft.com/office/powerpoint/2010/main" val="3784235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2228-3D73-4A99-3F20-5AC13A2B42B8}"/>
              </a:ext>
            </a:extLst>
          </p:cNvPr>
          <p:cNvSpPr>
            <a:spLocks noGrp="1"/>
          </p:cNvSpPr>
          <p:nvPr>
            <p:ph type="title"/>
          </p:nvPr>
        </p:nvSpPr>
        <p:spPr>
          <a:xfrm>
            <a:off x="173179" y="199842"/>
            <a:ext cx="12163200" cy="861002"/>
          </a:xfrm>
        </p:spPr>
        <p:txBody>
          <a:bodyPr>
            <a:noAutofit/>
          </a:bodyPr>
          <a:lstStyle/>
          <a:p>
            <a:r>
              <a:rPr lang="en-US" sz="3600">
                <a:latin typeface="Arial"/>
                <a:cs typeface="Arial"/>
              </a:rPr>
              <a:t>Created New Section in Special Education Regulations on Discipline Procedures for Eligible Students</a:t>
            </a:r>
            <a:endParaRPr lang="en-US" sz="3600" b="0">
              <a:solidFill>
                <a:srgbClr val="000000"/>
              </a:solidFill>
              <a:latin typeface="Arial"/>
              <a:cs typeface="Arial"/>
            </a:endParaRPr>
          </a:p>
        </p:txBody>
      </p:sp>
      <p:sp>
        <p:nvSpPr>
          <p:cNvPr id="3" name="Content Placeholder 2">
            <a:extLst>
              <a:ext uri="{FF2B5EF4-FFF2-40B4-BE49-F238E27FC236}">
                <a16:creationId xmlns:a16="http://schemas.microsoft.com/office/drawing/2014/main" id="{F61FC682-B79B-6595-B251-6E60A90921B3}"/>
              </a:ext>
            </a:extLst>
          </p:cNvPr>
          <p:cNvSpPr>
            <a:spLocks noGrp="1"/>
          </p:cNvSpPr>
          <p:nvPr>
            <p:ph idx="1"/>
          </p:nvPr>
        </p:nvSpPr>
        <p:spPr/>
        <p:txBody>
          <a:bodyPr vert="horz" lIns="91440" tIns="45720" rIns="91440" bIns="45720" rtlCol="0" anchor="t">
            <a:normAutofit/>
          </a:bodyPr>
          <a:lstStyle/>
          <a:p>
            <a:r>
              <a:rPr lang="en-US">
                <a:latin typeface="Arial"/>
                <a:cs typeface="Arial"/>
              </a:rPr>
              <a:t>Effectuate the Act’s mandate for the Department to promulgate regulations to continue the effect and enforce the provisions in the federal Individuals with Disabilities Education Act (IDEA), regarding discipline protections applicable to students with disabilities</a:t>
            </a:r>
            <a:endParaRPr lang="en-US"/>
          </a:p>
          <a:p>
            <a:endParaRPr lang="en-US">
              <a:latin typeface="Arial"/>
              <a:cs typeface="Arial"/>
            </a:endParaRPr>
          </a:p>
          <a:p>
            <a:r>
              <a:rPr lang="en-US">
                <a:latin typeface="Arial"/>
                <a:cs typeface="Arial"/>
              </a:rPr>
              <a:t>Adds a new section </a:t>
            </a:r>
            <a:r>
              <a:rPr lang="en-US" b="1">
                <a:latin typeface="Arial"/>
                <a:cs typeface="Arial"/>
              </a:rPr>
              <a:t>603 CMR 28.11 - Discipline Procedures for Eligible Students</a:t>
            </a:r>
            <a:r>
              <a:rPr lang="en-US">
                <a:latin typeface="Arial"/>
                <a:cs typeface="Arial"/>
              </a:rPr>
              <a:t> – incorporating the discipline provisions already in the IDEA</a:t>
            </a:r>
          </a:p>
        </p:txBody>
      </p:sp>
      <p:sp>
        <p:nvSpPr>
          <p:cNvPr id="4" name="Slide Number Placeholder 3">
            <a:extLst>
              <a:ext uri="{FF2B5EF4-FFF2-40B4-BE49-F238E27FC236}">
                <a16:creationId xmlns:a16="http://schemas.microsoft.com/office/drawing/2014/main" id="{F381CF87-1026-0A4D-E210-DD0D918E4490}"/>
              </a:ext>
            </a:extLst>
          </p:cNvPr>
          <p:cNvSpPr>
            <a:spLocks noGrp="1"/>
          </p:cNvSpPr>
          <p:nvPr>
            <p:ph type="sldNum" sz="quarter" idx="12"/>
          </p:nvPr>
        </p:nvSpPr>
        <p:spPr/>
        <p:txBody>
          <a:bodyPr/>
          <a:lstStyle/>
          <a:p>
            <a:fld id="{68A8D22E-6BC5-9E47-900C-2BB94685D9F5}" type="slidenum">
              <a:rPr lang="en-US" smtClean="0"/>
              <a:t>32</a:t>
            </a:fld>
            <a:endParaRPr lang="en-US"/>
          </a:p>
        </p:txBody>
      </p:sp>
    </p:spTree>
    <p:extLst>
      <p:ext uri="{BB962C8B-B14F-4D97-AF65-F5344CB8AC3E}">
        <p14:creationId xmlns:p14="http://schemas.microsoft.com/office/powerpoint/2010/main" val="49406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77F3B-2CD7-679A-2A35-B6991CD767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19D491-5EBE-AFE7-DF1E-9C97959B2B80}"/>
              </a:ext>
            </a:extLst>
          </p:cNvPr>
          <p:cNvSpPr>
            <a:spLocks noGrp="1"/>
          </p:cNvSpPr>
          <p:nvPr>
            <p:ph type="title"/>
          </p:nvPr>
        </p:nvSpPr>
        <p:spPr/>
        <p:txBody>
          <a:bodyPr>
            <a:normAutofit/>
          </a:bodyPr>
          <a:lstStyle/>
          <a:p>
            <a:r>
              <a:rPr lang="en-US">
                <a:latin typeface="Arial"/>
                <a:cs typeface="Arial"/>
              </a:rPr>
              <a:t>603 CMR 28.11</a:t>
            </a:r>
            <a:endParaRPr lang="en-US"/>
          </a:p>
        </p:txBody>
      </p:sp>
      <p:sp>
        <p:nvSpPr>
          <p:cNvPr id="3" name="Content Placeholder 2">
            <a:extLst>
              <a:ext uri="{FF2B5EF4-FFF2-40B4-BE49-F238E27FC236}">
                <a16:creationId xmlns:a16="http://schemas.microsoft.com/office/drawing/2014/main" id="{F9E4786F-D598-BC51-9DDC-A1207AA5BAE5}"/>
              </a:ext>
            </a:extLst>
          </p:cNvPr>
          <p:cNvSpPr>
            <a:spLocks noGrp="1"/>
          </p:cNvSpPr>
          <p:nvPr>
            <p:ph idx="1"/>
          </p:nvPr>
        </p:nvSpPr>
        <p:spPr>
          <a:ln>
            <a:noFill/>
          </a:ln>
        </p:spPr>
        <p:txBody>
          <a:bodyPr vert="horz" lIns="91440" tIns="45720" rIns="91440" bIns="45720" rtlCol="0" anchor="t">
            <a:normAutofit/>
          </a:bodyPr>
          <a:lstStyle/>
          <a:p>
            <a:pPr marL="457200" indent="-457200">
              <a:lnSpc>
                <a:spcPct val="100000"/>
              </a:lnSpc>
            </a:pPr>
            <a:r>
              <a:rPr lang="en-US">
                <a:solidFill>
                  <a:schemeClr val="tx2">
                    <a:lumMod val="90000"/>
                    <a:lumOff val="10000"/>
                  </a:schemeClr>
                </a:solidFill>
                <a:latin typeface="Arial"/>
                <a:cs typeface="Arial"/>
              </a:rPr>
              <a:t>Largely reflect the IDEA’s discipline procedures.</a:t>
            </a:r>
          </a:p>
          <a:p>
            <a:pPr marL="457200" indent="-457200">
              <a:lnSpc>
                <a:spcPct val="100000"/>
              </a:lnSpc>
            </a:pPr>
            <a:r>
              <a:rPr lang="en-US">
                <a:solidFill>
                  <a:schemeClr val="tx2">
                    <a:lumMod val="90000"/>
                    <a:lumOff val="10000"/>
                  </a:schemeClr>
                </a:solidFill>
                <a:latin typeface="Arial"/>
                <a:cs typeface="Arial"/>
              </a:rPr>
              <a:t>For consistency with state law and to streamline implementation, 603 CMR 28.11 deviate from the federal regulations in the following ways:</a:t>
            </a:r>
          </a:p>
          <a:p>
            <a:pPr lvl="2">
              <a:lnSpc>
                <a:spcPct val="100000"/>
              </a:lnSpc>
              <a:spcBef>
                <a:spcPts val="600"/>
              </a:spcBef>
              <a:spcAft>
                <a:spcPts val="600"/>
              </a:spcAft>
              <a:buFont typeface="Courier New" panose="02070309020205020404" pitchFamily="49" charset="0"/>
              <a:buChar char="o"/>
            </a:pPr>
            <a:r>
              <a:rPr lang="en-US" sz="2600">
                <a:solidFill>
                  <a:schemeClr val="tx2">
                    <a:lumMod val="90000"/>
                    <a:lumOff val="10000"/>
                  </a:schemeClr>
                </a:solidFill>
                <a:latin typeface="Arial"/>
                <a:cs typeface="Arial"/>
              </a:rPr>
              <a:t>Consistent with state law and 603 CMR 53.00, require the provision of services during any disciplinary removal, regardless of length.</a:t>
            </a:r>
          </a:p>
          <a:p>
            <a:pPr lvl="2">
              <a:lnSpc>
                <a:spcPct val="100000"/>
              </a:lnSpc>
              <a:spcBef>
                <a:spcPts val="600"/>
              </a:spcBef>
              <a:spcAft>
                <a:spcPts val="600"/>
              </a:spcAft>
              <a:buFont typeface="Courier New" panose="02070309020205020404" pitchFamily="49" charset="0"/>
              <a:buChar char="o"/>
            </a:pPr>
            <a:r>
              <a:rPr lang="en-US" sz="2600">
                <a:solidFill>
                  <a:schemeClr val="tx2">
                    <a:lumMod val="90000"/>
                    <a:lumOff val="10000"/>
                  </a:schemeClr>
                </a:solidFill>
                <a:latin typeface="Arial"/>
                <a:cs typeface="Arial"/>
              </a:rPr>
              <a:t>The definition of “change of placement” has been amended from the federal regulations to be any removal for more than 10 days, cumulative or consecutive, consistent with the definition of “long-term suspension” under state law.</a:t>
            </a:r>
          </a:p>
          <a:p>
            <a:pPr marL="457200" indent="-457200"/>
            <a:endParaRPr lang="en-US">
              <a:solidFill>
                <a:schemeClr val="tx2">
                  <a:lumMod val="90000"/>
                  <a:lumOff val="10000"/>
                </a:schemeClr>
              </a:solidFill>
            </a:endParaRPr>
          </a:p>
          <a:p>
            <a:pPr marL="457200" indent="-457200"/>
            <a:endParaRPr lang="en-US">
              <a:solidFill>
                <a:schemeClr val="tx2">
                  <a:lumMod val="90000"/>
                  <a:lumOff val="10000"/>
                </a:schemeClr>
              </a:solidFill>
            </a:endParaRPr>
          </a:p>
          <a:p>
            <a:pPr marL="457200" indent="-457200"/>
            <a:endParaRPr lang="en-US">
              <a:solidFill>
                <a:srgbClr val="163E64"/>
              </a:solidFill>
            </a:endParaRPr>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4836C9FA-E602-973B-D272-C9B56F6C0F17}"/>
              </a:ext>
            </a:extLst>
          </p:cNvPr>
          <p:cNvSpPr>
            <a:spLocks noGrp="1"/>
          </p:cNvSpPr>
          <p:nvPr>
            <p:ph type="sldNum" sz="quarter" idx="12"/>
          </p:nvPr>
        </p:nvSpPr>
        <p:spPr/>
        <p:txBody>
          <a:bodyPr/>
          <a:lstStyle/>
          <a:p>
            <a:fld id="{68A8D22E-6BC5-9E47-900C-2BB94685D9F5}" type="slidenum">
              <a:rPr lang="en-US" smtClean="0"/>
              <a:t>33</a:t>
            </a:fld>
            <a:endParaRPr lang="en-US"/>
          </a:p>
        </p:txBody>
      </p:sp>
    </p:spTree>
    <p:extLst>
      <p:ext uri="{BB962C8B-B14F-4D97-AF65-F5344CB8AC3E}">
        <p14:creationId xmlns:p14="http://schemas.microsoft.com/office/powerpoint/2010/main" val="394492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90098-C617-0423-66D5-A38C4CDA33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92B3B-D5DD-CFD5-0BA2-7CD24048FF43}"/>
              </a:ext>
            </a:extLst>
          </p:cNvPr>
          <p:cNvSpPr>
            <a:spLocks noGrp="1"/>
          </p:cNvSpPr>
          <p:nvPr>
            <p:ph type="title"/>
          </p:nvPr>
        </p:nvSpPr>
        <p:spPr>
          <a:xfrm>
            <a:off x="173179" y="308699"/>
            <a:ext cx="11387450" cy="1008472"/>
          </a:xfrm>
        </p:spPr>
        <p:txBody>
          <a:bodyPr>
            <a:normAutofit/>
          </a:bodyPr>
          <a:lstStyle/>
          <a:p>
            <a:r>
              <a:rPr lang="en-US">
                <a:latin typeface="Arial"/>
                <a:cs typeface="Arial"/>
              </a:rPr>
              <a:t>603 CMR 28.11 (cont.)</a:t>
            </a:r>
            <a:endParaRPr lang="en-US" sz="3100"/>
          </a:p>
        </p:txBody>
      </p:sp>
      <p:sp>
        <p:nvSpPr>
          <p:cNvPr id="3" name="Content Placeholder 2">
            <a:extLst>
              <a:ext uri="{FF2B5EF4-FFF2-40B4-BE49-F238E27FC236}">
                <a16:creationId xmlns:a16="http://schemas.microsoft.com/office/drawing/2014/main" id="{8C6FD46B-C53A-4C0B-C68F-23BE3A46AD7C}"/>
              </a:ext>
            </a:extLst>
          </p:cNvPr>
          <p:cNvSpPr>
            <a:spLocks noGrp="1"/>
          </p:cNvSpPr>
          <p:nvPr>
            <p:ph idx="1"/>
          </p:nvPr>
        </p:nvSpPr>
        <p:spPr>
          <a:ln>
            <a:noFill/>
          </a:ln>
        </p:spPr>
        <p:txBody>
          <a:bodyPr vert="horz" lIns="91440" tIns="45720" rIns="91440" bIns="45720" rtlCol="0" anchor="t">
            <a:normAutofit lnSpcReduction="10000"/>
          </a:bodyPr>
          <a:lstStyle/>
          <a:p>
            <a:pPr lvl="2">
              <a:buFont typeface="Courier New" panose="02070309020205020404" pitchFamily="49" charset="0"/>
              <a:buChar char="o"/>
            </a:pPr>
            <a:endParaRPr lang="en-US"/>
          </a:p>
          <a:p>
            <a:pPr lvl="2">
              <a:lnSpc>
                <a:spcPct val="100000"/>
              </a:lnSpc>
              <a:spcBef>
                <a:spcPts val="600"/>
              </a:spcBef>
              <a:spcAft>
                <a:spcPts val="600"/>
              </a:spcAft>
              <a:buFont typeface="Courier New" panose="02070309020205020404" pitchFamily="49" charset="0"/>
              <a:buChar char="o"/>
            </a:pPr>
            <a:r>
              <a:rPr lang="en-US" sz="2600">
                <a:solidFill>
                  <a:schemeClr val="tx2">
                    <a:lumMod val="90000"/>
                    <a:lumOff val="10000"/>
                  </a:schemeClr>
                </a:solidFill>
              </a:rPr>
              <a:t>The new state regulations require, consistent with state law, notice for all disciplinary actions, not only those constituting a change in placement.</a:t>
            </a:r>
            <a:endParaRPr lang="en-US" sz="2600"/>
          </a:p>
          <a:p>
            <a:pPr lvl="2">
              <a:lnSpc>
                <a:spcPct val="100000"/>
              </a:lnSpc>
              <a:spcBef>
                <a:spcPts val="600"/>
              </a:spcBef>
              <a:spcAft>
                <a:spcPts val="600"/>
              </a:spcAft>
              <a:buFont typeface="Courier New" panose="02070309020205020404" pitchFamily="49" charset="0"/>
              <a:buChar char="o"/>
            </a:pPr>
            <a:r>
              <a:rPr lang="en-US" sz="2600"/>
              <a:t>Include updated terminology to better reflect Massachusetts school districts by replacing "supervisory personnel" with "school or district administrators" for greater clarity.</a:t>
            </a:r>
          </a:p>
          <a:p>
            <a:pPr lvl="2">
              <a:lnSpc>
                <a:spcPct val="100000"/>
              </a:lnSpc>
              <a:spcBef>
                <a:spcPts val="600"/>
              </a:spcBef>
              <a:spcAft>
                <a:spcPts val="600"/>
              </a:spcAft>
              <a:buFont typeface="Courier New" panose="02070309020205020404" pitchFamily="49" charset="0"/>
              <a:buChar char="o"/>
            </a:pPr>
            <a:r>
              <a:rPr lang="en-US" sz="2600"/>
              <a:t>To improve consistency and clarity across state law, incorporate references to Massachusetts student discipline statutes and regulations and student records law, including </a:t>
            </a:r>
            <a:r>
              <a:rPr lang="en-US" sz="2600" b="1"/>
              <a:t>M.G.L. c. 71, §§ 37H, 37H½, 37H¾, and 37L </a:t>
            </a:r>
            <a:r>
              <a:rPr lang="en-US" sz="2600"/>
              <a:t>and </a:t>
            </a:r>
            <a:r>
              <a:rPr lang="en-US" sz="2600" b="1"/>
              <a:t>603 CMR 53.00</a:t>
            </a:r>
            <a:r>
              <a:rPr lang="en-US" sz="2600"/>
              <a:t>, where applicable.</a:t>
            </a:r>
          </a:p>
          <a:p>
            <a:pPr lvl="2">
              <a:buFont typeface="Courier New" panose="02070309020205020404" pitchFamily="49" charset="0"/>
              <a:buChar char="o"/>
            </a:pPr>
            <a:endParaRPr lang="en-US">
              <a:solidFill>
                <a:schemeClr val="tx2">
                  <a:lumMod val="90000"/>
                  <a:lumOff val="10000"/>
                </a:schemeClr>
              </a:solidFill>
            </a:endParaRPr>
          </a:p>
          <a:p>
            <a:pPr marL="457200" indent="-457200"/>
            <a:endParaRPr lang="en-US">
              <a:solidFill>
                <a:srgbClr val="163E64"/>
              </a:solidFill>
            </a:endParaRPr>
          </a:p>
          <a:p>
            <a:pPr marL="457200" indent="-457200"/>
            <a:endParaRPr lang="en-US">
              <a:solidFill>
                <a:srgbClr val="163E64"/>
              </a:solidFill>
            </a:endParaRPr>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61586D4F-8716-434D-DBE1-6DC4595E516E}"/>
              </a:ext>
            </a:extLst>
          </p:cNvPr>
          <p:cNvSpPr>
            <a:spLocks noGrp="1"/>
          </p:cNvSpPr>
          <p:nvPr>
            <p:ph type="sldNum" sz="quarter" idx="12"/>
          </p:nvPr>
        </p:nvSpPr>
        <p:spPr/>
        <p:txBody>
          <a:bodyPr/>
          <a:lstStyle/>
          <a:p>
            <a:fld id="{68A8D22E-6BC5-9E47-900C-2BB94685D9F5}" type="slidenum">
              <a:rPr lang="en-US" smtClean="0"/>
              <a:t>34</a:t>
            </a:fld>
            <a:endParaRPr lang="en-US"/>
          </a:p>
        </p:txBody>
      </p:sp>
    </p:spTree>
    <p:extLst>
      <p:ext uri="{BB962C8B-B14F-4D97-AF65-F5344CB8AC3E}">
        <p14:creationId xmlns:p14="http://schemas.microsoft.com/office/powerpoint/2010/main" val="6262761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3E583-6D15-B22D-ADEC-70CB62A7FB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6265A6-913C-6DF7-9BA2-3961C7F82E4D}"/>
              </a:ext>
            </a:extLst>
          </p:cNvPr>
          <p:cNvSpPr>
            <a:spLocks noGrp="1"/>
          </p:cNvSpPr>
          <p:nvPr>
            <p:ph type="ctrTitle"/>
          </p:nvPr>
        </p:nvSpPr>
        <p:spPr>
          <a:xfrm>
            <a:off x="342900" y="873824"/>
            <a:ext cx="11693588" cy="2185062"/>
          </a:xfrm>
        </p:spPr>
        <p:txBody>
          <a:bodyPr>
            <a:normAutofit/>
          </a:bodyPr>
          <a:lstStyle/>
          <a:p>
            <a:r>
              <a:rPr lang="en-US" sz="4400">
                <a:latin typeface="Arial"/>
                <a:cs typeface="Arial"/>
              </a:rPr>
              <a:t>Planning for the 2025-2026 School Year</a:t>
            </a:r>
          </a:p>
        </p:txBody>
      </p:sp>
    </p:spTree>
    <p:extLst>
      <p:ext uri="{BB962C8B-B14F-4D97-AF65-F5344CB8AC3E}">
        <p14:creationId xmlns:p14="http://schemas.microsoft.com/office/powerpoint/2010/main" val="2871457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A622FFC-D9B4-D378-1719-7B4043FAE445}"/>
              </a:ext>
              <a:ext uri="{C183D7F6-B498-43B3-948B-1728B52AA6E4}">
                <adec:decorative xmlns:adec="http://schemas.microsoft.com/office/drawing/2017/decorative" val="1"/>
              </a:ext>
            </a:extLst>
          </p:cNvPr>
          <p:cNvSpPr>
            <a:spLocks noGrp="1"/>
          </p:cNvSpPr>
          <p:nvPr>
            <p:ph type="body" sz="quarter" idx="14"/>
          </p:nvPr>
        </p:nvSpPr>
        <p:spPr/>
        <p:txBody>
          <a:bodyPr>
            <a:noAutofit/>
          </a:bodyPr>
          <a:lstStyle/>
          <a:p>
            <a:endParaRPr lang="en-US" sz="2800">
              <a:latin typeface="Aptos" panose="020B0004020202020204" pitchFamily="34" charset="0"/>
            </a:endParaRPr>
          </a:p>
          <a:p>
            <a:endParaRPr lang="en-US" sz="2800">
              <a:latin typeface="Aptos" panose="020B0004020202020204" pitchFamily="34" charset="0"/>
            </a:endParaRPr>
          </a:p>
        </p:txBody>
      </p:sp>
      <p:sp>
        <p:nvSpPr>
          <p:cNvPr id="2" name="Title 1">
            <a:extLst>
              <a:ext uri="{FF2B5EF4-FFF2-40B4-BE49-F238E27FC236}">
                <a16:creationId xmlns:a16="http://schemas.microsoft.com/office/drawing/2014/main" id="{5302BF9E-FD1D-B28D-A119-5CB6BC44FF80}"/>
              </a:ext>
            </a:extLst>
          </p:cNvPr>
          <p:cNvSpPr>
            <a:spLocks noGrp="1"/>
          </p:cNvSpPr>
          <p:nvPr>
            <p:ph type="ctrTitle" idx="4294967295"/>
          </p:nvPr>
        </p:nvSpPr>
        <p:spPr>
          <a:xfrm>
            <a:off x="3731443" y="1007310"/>
            <a:ext cx="7874000" cy="1666875"/>
          </a:xfrm>
        </p:spPr>
        <p:txBody>
          <a:bodyPr>
            <a:normAutofit fontScale="90000"/>
          </a:bodyPr>
          <a:lstStyle/>
          <a:p>
            <a:pPr algn="ctr"/>
            <a:br>
              <a:rPr lang="en-US" sz="4000"/>
            </a:br>
            <a:r>
              <a:rPr lang="en-US" sz="3100"/>
              <a:t>Preparing Students with Disabilities </a:t>
            </a:r>
            <a:br>
              <a:rPr lang="en-US" sz="3100"/>
            </a:br>
            <a:r>
              <a:rPr lang="en-US" sz="3100"/>
              <a:t>for </a:t>
            </a:r>
            <a:br>
              <a:rPr lang="en-US" sz="3100"/>
            </a:br>
            <a:r>
              <a:rPr lang="en-US" sz="3100"/>
              <a:t>Life After High School</a:t>
            </a:r>
            <a:br>
              <a:rPr lang="en-US" sz="4800">
                <a:latin typeface="Aptos" panose="020B0004020202020204" pitchFamily="34" charset="0"/>
              </a:rPr>
            </a:br>
            <a:endParaRPr lang="en-US">
              <a:latin typeface="Aptos" panose="020B0004020202020204" pitchFamily="34" charset="0"/>
            </a:endParaRPr>
          </a:p>
        </p:txBody>
      </p:sp>
      <p:sp>
        <p:nvSpPr>
          <p:cNvPr id="3" name="Subtitle 2">
            <a:extLst>
              <a:ext uri="{FF2B5EF4-FFF2-40B4-BE49-F238E27FC236}">
                <a16:creationId xmlns:a16="http://schemas.microsoft.com/office/drawing/2014/main" id="{082F0F37-BDB4-EC98-574E-53BC486BE8CD}"/>
              </a:ext>
              <a:ext uri="{C183D7F6-B498-43B3-948B-1728B52AA6E4}">
                <adec:decorative xmlns:adec="http://schemas.microsoft.com/office/drawing/2017/decorative" val="1"/>
              </a:ext>
            </a:extLst>
          </p:cNvPr>
          <p:cNvSpPr>
            <a:spLocks noGrp="1"/>
          </p:cNvSpPr>
          <p:nvPr>
            <p:ph type="subTitle" idx="4294967295"/>
          </p:nvPr>
        </p:nvSpPr>
        <p:spPr>
          <a:xfrm>
            <a:off x="2647263" y="2674856"/>
            <a:ext cx="9371912" cy="2426878"/>
          </a:xfrm>
        </p:spPr>
        <p:txBody>
          <a:bodyPr vert="horz" lIns="91440" tIns="45720" rIns="91440" bIns="45720" rtlCol="0" anchor="t">
            <a:normAutofit/>
          </a:bodyPr>
          <a:lstStyle/>
          <a:p>
            <a:pPr algn="ctr"/>
            <a:r>
              <a:rPr lang="en-US" sz="2800"/>
              <a:t>Joan Phillips, Career Services Assistant Commissioner</a:t>
            </a:r>
            <a:endParaRPr lang="en-US"/>
          </a:p>
          <a:p>
            <a:pPr algn="ctr"/>
            <a:r>
              <a:rPr lang="en-US" sz="2800"/>
              <a:t>Rachel Reyes, Career Services Operations Director</a:t>
            </a:r>
            <a:endParaRPr lang="en-US" sz="2800">
              <a:latin typeface="Aptos" panose="020B0004020202020204" pitchFamily="34" charset="0"/>
            </a:endParaRPr>
          </a:p>
        </p:txBody>
      </p:sp>
    </p:spTree>
    <p:extLst>
      <p:ext uri="{BB962C8B-B14F-4D97-AF65-F5344CB8AC3E}">
        <p14:creationId xmlns:p14="http://schemas.microsoft.com/office/powerpoint/2010/main" val="252592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422401" y="329059"/>
            <a:ext cx="634722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8324A"/>
                </a:solidFill>
                <a:effectLst/>
                <a:uLnTx/>
                <a:uFillTx/>
                <a:latin typeface="Aptos"/>
                <a:ea typeface="+mn-ea"/>
                <a:cs typeface="+mn-cs"/>
              </a:rPr>
              <a:t>MassAbility + Schools: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8324A"/>
                </a:solidFill>
                <a:effectLst/>
                <a:uLnTx/>
                <a:uFillTx/>
                <a:latin typeface="Aptos"/>
                <a:ea typeface="+mn-ea"/>
                <a:cs typeface="+mn-cs"/>
              </a:rPr>
              <a:t>Preparing Students for Life After High School</a:t>
            </a:r>
          </a:p>
        </p:txBody>
      </p:sp>
      <p:sp>
        <p:nvSpPr>
          <p:cNvPr id="5" name="Rounded Rectangle 4" descr="Banner: Pre-ETS is not new. Our approach to delivering it is. "/>
          <p:cNvSpPr/>
          <p:nvPr/>
        </p:nvSpPr>
        <p:spPr>
          <a:xfrm>
            <a:off x="775040" y="1214738"/>
            <a:ext cx="10972800" cy="1143000"/>
          </a:xfrm>
          <a:prstGeom prst="roundRect">
            <a:avLst/>
          </a:prstGeom>
          <a:solidFill>
            <a:srgbClr val="183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49361" y="1533615"/>
            <a:ext cx="10424160" cy="502920"/>
          </a:xfrm>
          <a:prstGeom prst="rect">
            <a:avLst/>
          </a:prstGeom>
          <a:noFill/>
        </p:spPr>
        <p:txBody>
          <a:bodyPr wrap="square" anchor="ctr">
            <a:spAutoFit/>
          </a:bodyPr>
          <a:lstStyle/>
          <a:p>
            <a:pPr algn="ctr"/>
            <a:r>
              <a:rPr sz="2600" b="1">
                <a:solidFill>
                  <a:srgbClr val="FFFFFF"/>
                </a:solidFill>
                <a:latin typeface="Aptos"/>
              </a:rPr>
              <a:t>Pre-ETS is not new. Our approach to delivering it is.</a:t>
            </a:r>
          </a:p>
        </p:txBody>
      </p:sp>
      <p:sp>
        <p:nvSpPr>
          <p:cNvPr id="7" name="TextBox 6"/>
          <p:cNvSpPr txBox="1"/>
          <p:nvPr/>
        </p:nvSpPr>
        <p:spPr>
          <a:xfrm>
            <a:off x="2584043" y="2547060"/>
            <a:ext cx="8594575" cy="877163"/>
          </a:xfrm>
          <a:prstGeom prst="rect">
            <a:avLst/>
          </a:prstGeom>
          <a:noFill/>
        </p:spPr>
        <p:txBody>
          <a:bodyPr wrap="square" anchor="t">
            <a:spAutoFit/>
          </a:bodyPr>
          <a:lstStyle/>
          <a:p>
            <a:pPr algn="ctr"/>
            <a:r>
              <a:rPr sz="1700" b="0">
                <a:solidFill>
                  <a:srgbClr val="232B31"/>
                </a:solidFill>
                <a:latin typeface="Aptos"/>
              </a:rPr>
              <a:t>Since 2014, Pre-ETS has been a core responsibility of Vocational Rehabilitation. More than a decade later, MassAbility is evolving its Transition Services model to strengthen access, consistency, work-based experiences, and the connection to employment.</a:t>
            </a:r>
          </a:p>
        </p:txBody>
      </p:sp>
      <p:sp>
        <p:nvSpPr>
          <p:cNvPr id="8" name="Rounded Rectangle 7" descr="Statewide Partnership: MassAbility counselors serve as liaisons to Special Education departments statewide"/>
          <p:cNvSpPr/>
          <p:nvPr/>
        </p:nvSpPr>
        <p:spPr>
          <a:xfrm>
            <a:off x="658368" y="3657600"/>
            <a:ext cx="3547872" cy="2029968"/>
          </a:xfrm>
          <a:prstGeom prst="roundRect">
            <a:avLst/>
          </a:prstGeom>
          <a:solidFill>
            <a:srgbClr val="F6F8FA"/>
          </a:solidFill>
          <a:ln>
            <a:solidFill>
              <a:srgbClr val="DCE4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a:extLst>
              <a:ext uri="{C183D7F6-B498-43B3-948B-1728B52AA6E4}">
                <adec:decorative xmlns:adec="http://schemas.microsoft.com/office/drawing/2017/decorative" val="1"/>
              </a:ext>
            </a:extLst>
          </p:cNvPr>
          <p:cNvSpPr/>
          <p:nvPr/>
        </p:nvSpPr>
        <p:spPr>
          <a:xfrm>
            <a:off x="658368" y="3657600"/>
            <a:ext cx="3547872" cy="118872"/>
          </a:xfrm>
          <a:prstGeom prst="rect">
            <a:avLst/>
          </a:prstGeom>
          <a:solidFill>
            <a:srgbClr val="007A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886968" y="3950208"/>
            <a:ext cx="3090672" cy="320040"/>
          </a:xfrm>
          <a:prstGeom prst="rect">
            <a:avLst/>
          </a:prstGeom>
          <a:noFill/>
        </p:spPr>
        <p:txBody>
          <a:bodyPr wrap="square" anchor="t">
            <a:spAutoFit/>
          </a:bodyPr>
          <a:lstStyle/>
          <a:p>
            <a:pPr algn="l"/>
            <a:r>
              <a:rPr sz="1300" b="1">
                <a:solidFill>
                  <a:srgbClr val="007A87"/>
                </a:solidFill>
                <a:latin typeface="Aptos"/>
              </a:rPr>
              <a:t>STATEWIDE PARTNERSHIP</a:t>
            </a:r>
          </a:p>
        </p:txBody>
      </p:sp>
      <p:sp>
        <p:nvSpPr>
          <p:cNvPr id="11" name="TextBox 10"/>
          <p:cNvSpPr txBox="1"/>
          <p:nvPr/>
        </p:nvSpPr>
        <p:spPr>
          <a:xfrm>
            <a:off x="886968" y="4370832"/>
            <a:ext cx="3090672" cy="1078992"/>
          </a:xfrm>
          <a:prstGeom prst="rect">
            <a:avLst/>
          </a:prstGeom>
          <a:noFill/>
        </p:spPr>
        <p:txBody>
          <a:bodyPr wrap="square" anchor="t">
            <a:spAutoFit/>
          </a:bodyPr>
          <a:lstStyle/>
          <a:p>
            <a:pPr algn="l"/>
            <a:r>
              <a:rPr sz="1600" b="0" dirty="0" err="1">
                <a:solidFill>
                  <a:srgbClr val="232B31"/>
                </a:solidFill>
                <a:latin typeface="Aptos"/>
              </a:rPr>
              <a:t>MassAbility</a:t>
            </a:r>
            <a:r>
              <a:rPr sz="1600" b="0" dirty="0">
                <a:solidFill>
                  <a:srgbClr val="232B31"/>
                </a:solidFill>
                <a:latin typeface="Aptos"/>
              </a:rPr>
              <a:t> counselors serve as liaisons to Special Education departments statewide.</a:t>
            </a:r>
          </a:p>
        </p:txBody>
      </p:sp>
      <p:sp>
        <p:nvSpPr>
          <p:cNvPr id="12" name="Rounded Rectangle 11" descr="Early Connection: Referral to MassAbility is encouraged up to two years before graduation through Chapter 688 or direct referral"/>
          <p:cNvSpPr/>
          <p:nvPr/>
        </p:nvSpPr>
        <p:spPr>
          <a:xfrm>
            <a:off x="4480559" y="3657600"/>
            <a:ext cx="3547872" cy="2029968"/>
          </a:xfrm>
          <a:prstGeom prst="roundRect">
            <a:avLst/>
          </a:prstGeom>
          <a:solidFill>
            <a:srgbClr val="F6F8FA"/>
          </a:solidFill>
          <a:ln>
            <a:solidFill>
              <a:srgbClr val="DCE4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a:extLst>
              <a:ext uri="{C183D7F6-B498-43B3-948B-1728B52AA6E4}">
                <adec:decorative xmlns:adec="http://schemas.microsoft.com/office/drawing/2017/decorative" val="1"/>
              </a:ext>
            </a:extLst>
          </p:cNvPr>
          <p:cNvSpPr/>
          <p:nvPr/>
        </p:nvSpPr>
        <p:spPr>
          <a:xfrm>
            <a:off x="4480559" y="3657600"/>
            <a:ext cx="3547872" cy="118872"/>
          </a:xfrm>
          <a:prstGeom prst="rect">
            <a:avLst/>
          </a:prstGeom>
          <a:solidFill>
            <a:srgbClr val="007A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709159" y="3950208"/>
            <a:ext cx="3090672" cy="320040"/>
          </a:xfrm>
          <a:prstGeom prst="rect">
            <a:avLst/>
          </a:prstGeom>
          <a:noFill/>
        </p:spPr>
        <p:txBody>
          <a:bodyPr wrap="square" anchor="t">
            <a:spAutoFit/>
          </a:bodyPr>
          <a:lstStyle/>
          <a:p>
            <a:pPr algn="l"/>
            <a:r>
              <a:rPr sz="1300" b="1">
                <a:solidFill>
                  <a:srgbClr val="007A87"/>
                </a:solidFill>
                <a:latin typeface="Aptos"/>
              </a:rPr>
              <a:t>EARLY CONNECTION</a:t>
            </a:r>
          </a:p>
        </p:txBody>
      </p:sp>
      <p:sp>
        <p:nvSpPr>
          <p:cNvPr id="15" name="TextBox 14"/>
          <p:cNvSpPr txBox="1"/>
          <p:nvPr/>
        </p:nvSpPr>
        <p:spPr>
          <a:xfrm>
            <a:off x="4709159" y="4370832"/>
            <a:ext cx="3090672" cy="1078992"/>
          </a:xfrm>
          <a:prstGeom prst="rect">
            <a:avLst/>
          </a:prstGeom>
          <a:noFill/>
        </p:spPr>
        <p:txBody>
          <a:bodyPr wrap="square" anchor="t">
            <a:spAutoFit/>
          </a:bodyPr>
          <a:lstStyle/>
          <a:p>
            <a:pPr algn="l"/>
            <a:r>
              <a:rPr sz="1600" b="0" dirty="0">
                <a:solidFill>
                  <a:srgbClr val="232B31"/>
                </a:solidFill>
                <a:latin typeface="Aptos"/>
              </a:rPr>
              <a:t>Referral to </a:t>
            </a:r>
            <a:r>
              <a:rPr sz="1600" b="0" dirty="0" err="1">
                <a:solidFill>
                  <a:srgbClr val="232B31"/>
                </a:solidFill>
                <a:latin typeface="Aptos"/>
              </a:rPr>
              <a:t>MassAbility</a:t>
            </a:r>
            <a:r>
              <a:rPr sz="1600" b="0" dirty="0">
                <a:solidFill>
                  <a:srgbClr val="232B31"/>
                </a:solidFill>
                <a:latin typeface="Aptos"/>
              </a:rPr>
              <a:t> is encouraged up to two years before graduation through Chapter 688 or direct referral.</a:t>
            </a:r>
          </a:p>
        </p:txBody>
      </p:sp>
      <p:sp>
        <p:nvSpPr>
          <p:cNvPr id="16" name="Rounded Rectangle 15" descr="Who can participate: Pre-ETS is available to students with disabilties in high school or post-secondary education or training"/>
          <p:cNvSpPr/>
          <p:nvPr/>
        </p:nvSpPr>
        <p:spPr>
          <a:xfrm>
            <a:off x="8302752" y="3657600"/>
            <a:ext cx="3547872" cy="2029968"/>
          </a:xfrm>
          <a:prstGeom prst="roundRect">
            <a:avLst/>
          </a:prstGeom>
          <a:solidFill>
            <a:srgbClr val="F6F8FA"/>
          </a:solidFill>
          <a:ln>
            <a:solidFill>
              <a:srgbClr val="DCE4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a:extLst>
              <a:ext uri="{C183D7F6-B498-43B3-948B-1728B52AA6E4}">
                <adec:decorative xmlns:adec="http://schemas.microsoft.com/office/drawing/2017/decorative" val="1"/>
              </a:ext>
            </a:extLst>
          </p:cNvPr>
          <p:cNvSpPr/>
          <p:nvPr/>
        </p:nvSpPr>
        <p:spPr>
          <a:xfrm>
            <a:off x="8302752" y="3657600"/>
            <a:ext cx="3547872" cy="118872"/>
          </a:xfrm>
          <a:prstGeom prst="rect">
            <a:avLst/>
          </a:prstGeom>
          <a:solidFill>
            <a:srgbClr val="007A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531352" y="3950208"/>
            <a:ext cx="3090672" cy="320040"/>
          </a:xfrm>
          <a:prstGeom prst="rect">
            <a:avLst/>
          </a:prstGeom>
          <a:noFill/>
        </p:spPr>
        <p:txBody>
          <a:bodyPr wrap="square" anchor="t">
            <a:spAutoFit/>
          </a:bodyPr>
          <a:lstStyle/>
          <a:p>
            <a:pPr algn="l"/>
            <a:r>
              <a:rPr sz="1300" b="1" dirty="0">
                <a:solidFill>
                  <a:srgbClr val="007A87"/>
                </a:solidFill>
                <a:latin typeface="Aptos"/>
              </a:rPr>
              <a:t>WHO CAN PARTICIPATE</a:t>
            </a:r>
          </a:p>
        </p:txBody>
      </p:sp>
      <p:sp>
        <p:nvSpPr>
          <p:cNvPr id="19" name="TextBox 18"/>
          <p:cNvSpPr txBox="1"/>
          <p:nvPr/>
        </p:nvSpPr>
        <p:spPr>
          <a:xfrm>
            <a:off x="8531352" y="4370832"/>
            <a:ext cx="3090672" cy="1078992"/>
          </a:xfrm>
          <a:prstGeom prst="rect">
            <a:avLst/>
          </a:prstGeom>
          <a:noFill/>
        </p:spPr>
        <p:txBody>
          <a:bodyPr wrap="square" anchor="t">
            <a:spAutoFit/>
          </a:bodyPr>
          <a:lstStyle/>
          <a:p>
            <a:pPr algn="l"/>
            <a:r>
              <a:rPr sz="1600" b="0" dirty="0">
                <a:solidFill>
                  <a:srgbClr val="232B31"/>
                </a:solidFill>
                <a:latin typeface="Aptos"/>
              </a:rPr>
              <a:t>Pre-ETS is available to students with disabilities in high school or post-secondary education or training.</a:t>
            </a:r>
          </a:p>
        </p:txBody>
      </p:sp>
      <p:sp>
        <p:nvSpPr>
          <p:cNvPr id="20" name="TextBox 19"/>
          <p:cNvSpPr txBox="1"/>
          <p:nvPr/>
        </p:nvSpPr>
        <p:spPr>
          <a:xfrm>
            <a:off x="640080" y="6492240"/>
            <a:ext cx="4114800" cy="182880"/>
          </a:xfrm>
          <a:prstGeom prst="rect">
            <a:avLst/>
          </a:prstGeom>
          <a:noFill/>
        </p:spPr>
        <p:txBody>
          <a:bodyPr wrap="square" anchor="t">
            <a:spAutoFit/>
          </a:bodyPr>
          <a:lstStyle/>
          <a:p>
            <a:pPr algn="l"/>
            <a:r>
              <a:rPr sz="900" b="0">
                <a:solidFill>
                  <a:srgbClr val="57646E"/>
                </a:solidFill>
                <a:latin typeface="Aptos"/>
              </a:rPr>
              <a:t>1  |  MassAbility Transition Services</a:t>
            </a:r>
          </a:p>
        </p:txBody>
      </p:sp>
    </p:spTree>
    <p:extLst>
      <p:ext uri="{BB962C8B-B14F-4D97-AF65-F5344CB8AC3E}">
        <p14:creationId xmlns:p14="http://schemas.microsoft.com/office/powerpoint/2010/main" val="888336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273144" y="431182"/>
            <a:ext cx="374699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8324A"/>
                </a:solidFill>
                <a:effectLst/>
                <a:uLnTx/>
                <a:uFillTx/>
                <a:latin typeface="Aptos"/>
                <a:ea typeface="+mn-ea"/>
                <a:cs typeface="+mn-cs"/>
              </a:rPr>
              <a:t>Why Change the Model?</a:t>
            </a:r>
          </a:p>
        </p:txBody>
      </p:sp>
      <p:sp>
        <p:nvSpPr>
          <p:cNvPr id="4" name="TextBox 3"/>
          <p:cNvSpPr txBox="1"/>
          <p:nvPr/>
        </p:nvSpPr>
        <p:spPr>
          <a:xfrm>
            <a:off x="9189720" y="429768"/>
            <a:ext cx="2240280" cy="384048"/>
          </a:xfrm>
          <a:prstGeom prst="rect">
            <a:avLst/>
          </a:prstGeom>
          <a:noFill/>
        </p:spPr>
        <p:txBody>
          <a:bodyPr wrap="square" anchor="t">
            <a:spAutoFit/>
          </a:bodyPr>
          <a:lstStyle/>
          <a:p>
            <a:pPr algn="r"/>
            <a:r>
              <a:rPr sz="1000" b="1">
                <a:solidFill>
                  <a:srgbClr val="007A87"/>
                </a:solidFill>
                <a:latin typeface="Aptos"/>
              </a:rPr>
              <a:t>WHAT 10+ YEARS OF DATA TOLD US</a:t>
            </a:r>
          </a:p>
        </p:txBody>
      </p:sp>
      <p:sp>
        <p:nvSpPr>
          <p:cNvPr id="5" name="TextBox 4"/>
          <p:cNvSpPr txBox="1"/>
          <p:nvPr/>
        </p:nvSpPr>
        <p:spPr>
          <a:xfrm>
            <a:off x="2661563" y="1226585"/>
            <a:ext cx="8778870" cy="646331"/>
          </a:xfrm>
          <a:prstGeom prst="rect">
            <a:avLst/>
          </a:prstGeom>
          <a:noFill/>
        </p:spPr>
        <p:txBody>
          <a:bodyPr wrap="square" anchor="t">
            <a:spAutoFit/>
          </a:bodyPr>
          <a:lstStyle/>
          <a:p>
            <a:pPr algn="l"/>
            <a:r>
              <a:rPr sz="1800" b="0">
                <a:solidFill>
                  <a:srgbClr val="57646E"/>
                </a:solidFill>
                <a:latin typeface="Aptos"/>
              </a:rPr>
              <a:t>MassAbility is shifting the Pre-ETS service model to expand access for high school and post-secondary students with disabilities.</a:t>
            </a:r>
          </a:p>
        </p:txBody>
      </p:sp>
      <p:sp>
        <p:nvSpPr>
          <p:cNvPr id="6" name="Rounded Rectangle 5" descr="Limited Reach: Often the same students participated across multiple years"/>
          <p:cNvSpPr/>
          <p:nvPr/>
        </p:nvSpPr>
        <p:spPr>
          <a:xfrm>
            <a:off x="658368" y="1993392"/>
            <a:ext cx="5230368" cy="1719072"/>
          </a:xfrm>
          <a:prstGeom prst="roundRect">
            <a:avLst/>
          </a:prstGeom>
          <a:solidFill>
            <a:srgbClr val="FFFFFF"/>
          </a:solidFill>
          <a:ln>
            <a:solidFill>
              <a:srgbClr val="D5DE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descr="approximately 5,000 students reached annually"/>
          <p:cNvSpPr/>
          <p:nvPr/>
        </p:nvSpPr>
        <p:spPr>
          <a:xfrm>
            <a:off x="658368" y="1993392"/>
            <a:ext cx="1417320" cy="1719072"/>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68096" y="2313432"/>
            <a:ext cx="1197864" cy="438912"/>
          </a:xfrm>
          <a:prstGeom prst="rect">
            <a:avLst/>
          </a:prstGeom>
          <a:noFill/>
        </p:spPr>
        <p:txBody>
          <a:bodyPr wrap="square" anchor="t">
            <a:spAutoFit/>
          </a:bodyPr>
          <a:lstStyle/>
          <a:p>
            <a:pPr algn="ctr"/>
            <a:r>
              <a:rPr sz="2400" b="1">
                <a:solidFill>
                  <a:srgbClr val="007A87"/>
                </a:solidFill>
                <a:latin typeface="Aptos"/>
              </a:rPr>
              <a:t>~5,000</a:t>
            </a:r>
          </a:p>
        </p:txBody>
      </p:sp>
      <p:sp>
        <p:nvSpPr>
          <p:cNvPr id="9" name="TextBox 8"/>
          <p:cNvSpPr txBox="1"/>
          <p:nvPr/>
        </p:nvSpPr>
        <p:spPr>
          <a:xfrm>
            <a:off x="768096" y="2834640"/>
            <a:ext cx="1197864" cy="566928"/>
          </a:xfrm>
          <a:prstGeom prst="rect">
            <a:avLst/>
          </a:prstGeom>
          <a:noFill/>
        </p:spPr>
        <p:txBody>
          <a:bodyPr wrap="square" anchor="t">
            <a:spAutoFit/>
          </a:bodyPr>
          <a:lstStyle/>
          <a:p>
            <a:pPr algn="ctr"/>
            <a:r>
              <a:rPr sz="1000" b="1">
                <a:solidFill>
                  <a:srgbClr val="57646E"/>
                </a:solidFill>
                <a:latin typeface="Aptos"/>
              </a:rPr>
              <a:t>students reached annually</a:t>
            </a:r>
          </a:p>
        </p:txBody>
      </p:sp>
      <p:sp>
        <p:nvSpPr>
          <p:cNvPr id="10" name="TextBox 9"/>
          <p:cNvSpPr txBox="1"/>
          <p:nvPr/>
        </p:nvSpPr>
        <p:spPr>
          <a:xfrm>
            <a:off x="2322576" y="2249424"/>
            <a:ext cx="3246120" cy="292608"/>
          </a:xfrm>
          <a:prstGeom prst="rect">
            <a:avLst/>
          </a:prstGeom>
          <a:noFill/>
        </p:spPr>
        <p:txBody>
          <a:bodyPr wrap="square" anchor="t">
            <a:spAutoFit/>
          </a:bodyPr>
          <a:lstStyle/>
          <a:p>
            <a:pPr algn="l"/>
            <a:r>
              <a:rPr sz="1300" b="1">
                <a:solidFill>
                  <a:srgbClr val="18324A"/>
                </a:solidFill>
                <a:latin typeface="Aptos"/>
              </a:rPr>
              <a:t>LIMITED REACH</a:t>
            </a:r>
          </a:p>
        </p:txBody>
      </p:sp>
      <p:sp>
        <p:nvSpPr>
          <p:cNvPr id="11" name="TextBox 10"/>
          <p:cNvSpPr txBox="1"/>
          <p:nvPr/>
        </p:nvSpPr>
        <p:spPr>
          <a:xfrm>
            <a:off x="2322576" y="2651760"/>
            <a:ext cx="3246120" cy="822960"/>
          </a:xfrm>
          <a:prstGeom prst="rect">
            <a:avLst/>
          </a:prstGeom>
          <a:noFill/>
        </p:spPr>
        <p:txBody>
          <a:bodyPr wrap="square" anchor="t">
            <a:spAutoFit/>
          </a:bodyPr>
          <a:lstStyle/>
          <a:p>
            <a:pPr algn="l"/>
            <a:r>
              <a:rPr sz="1400" b="0">
                <a:solidFill>
                  <a:srgbClr val="232B31"/>
                </a:solidFill>
                <a:latin typeface="Aptos"/>
              </a:rPr>
              <a:t>Often the same students participated across multiple years.</a:t>
            </a:r>
          </a:p>
        </p:txBody>
      </p:sp>
      <p:sp>
        <p:nvSpPr>
          <p:cNvPr id="12" name="Rounded Rectangle 11" descr="unequal access: The existing structure did not consistently reach students statewide"/>
          <p:cNvSpPr/>
          <p:nvPr/>
        </p:nvSpPr>
        <p:spPr>
          <a:xfrm>
            <a:off x="6190488" y="1993392"/>
            <a:ext cx="5230368" cy="1719072"/>
          </a:xfrm>
          <a:prstGeom prst="roundRect">
            <a:avLst/>
          </a:prstGeom>
          <a:solidFill>
            <a:srgbClr val="FFFFFF"/>
          </a:solidFill>
          <a:ln>
            <a:solidFill>
              <a:srgbClr val="D5DE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descr="approximately 40% of high schools referring"/>
          <p:cNvSpPr/>
          <p:nvPr/>
        </p:nvSpPr>
        <p:spPr>
          <a:xfrm>
            <a:off x="6190488" y="1993392"/>
            <a:ext cx="1417320" cy="1719072"/>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300216" y="2313432"/>
            <a:ext cx="1197864" cy="438912"/>
          </a:xfrm>
          <a:prstGeom prst="rect">
            <a:avLst/>
          </a:prstGeom>
          <a:noFill/>
        </p:spPr>
        <p:txBody>
          <a:bodyPr wrap="square" anchor="t">
            <a:spAutoFit/>
          </a:bodyPr>
          <a:lstStyle/>
          <a:p>
            <a:pPr algn="ctr"/>
            <a:r>
              <a:rPr sz="2400" b="1">
                <a:solidFill>
                  <a:srgbClr val="007A87"/>
                </a:solidFill>
                <a:latin typeface="Aptos"/>
              </a:rPr>
              <a:t>~40%</a:t>
            </a:r>
          </a:p>
        </p:txBody>
      </p:sp>
      <p:sp>
        <p:nvSpPr>
          <p:cNvPr id="15" name="TextBox 14"/>
          <p:cNvSpPr txBox="1"/>
          <p:nvPr/>
        </p:nvSpPr>
        <p:spPr>
          <a:xfrm>
            <a:off x="6300216" y="2834640"/>
            <a:ext cx="1197864" cy="566928"/>
          </a:xfrm>
          <a:prstGeom prst="rect">
            <a:avLst/>
          </a:prstGeom>
          <a:noFill/>
        </p:spPr>
        <p:txBody>
          <a:bodyPr wrap="square" anchor="t">
            <a:spAutoFit/>
          </a:bodyPr>
          <a:lstStyle/>
          <a:p>
            <a:pPr algn="ctr"/>
            <a:r>
              <a:rPr sz="1000" b="1">
                <a:solidFill>
                  <a:srgbClr val="57646E"/>
                </a:solidFill>
                <a:latin typeface="Aptos"/>
              </a:rPr>
              <a:t>of high schools not referring</a:t>
            </a:r>
          </a:p>
        </p:txBody>
      </p:sp>
      <p:sp>
        <p:nvSpPr>
          <p:cNvPr id="16" name="TextBox 15"/>
          <p:cNvSpPr txBox="1"/>
          <p:nvPr/>
        </p:nvSpPr>
        <p:spPr>
          <a:xfrm>
            <a:off x="7854696" y="2249424"/>
            <a:ext cx="3246120" cy="292608"/>
          </a:xfrm>
          <a:prstGeom prst="rect">
            <a:avLst/>
          </a:prstGeom>
          <a:noFill/>
        </p:spPr>
        <p:txBody>
          <a:bodyPr wrap="square" anchor="t">
            <a:spAutoFit/>
          </a:bodyPr>
          <a:lstStyle/>
          <a:p>
            <a:pPr algn="l"/>
            <a:r>
              <a:rPr sz="1300" b="1">
                <a:solidFill>
                  <a:srgbClr val="18324A"/>
                </a:solidFill>
                <a:latin typeface="Aptos"/>
              </a:rPr>
              <a:t>UNEQUAL ACCESS</a:t>
            </a:r>
          </a:p>
        </p:txBody>
      </p:sp>
      <p:sp>
        <p:nvSpPr>
          <p:cNvPr id="17" name="TextBox 16"/>
          <p:cNvSpPr txBox="1"/>
          <p:nvPr/>
        </p:nvSpPr>
        <p:spPr>
          <a:xfrm>
            <a:off x="7854696" y="2651760"/>
            <a:ext cx="3246120" cy="822960"/>
          </a:xfrm>
          <a:prstGeom prst="rect">
            <a:avLst/>
          </a:prstGeom>
          <a:noFill/>
        </p:spPr>
        <p:txBody>
          <a:bodyPr wrap="square" anchor="t">
            <a:spAutoFit/>
          </a:bodyPr>
          <a:lstStyle/>
          <a:p>
            <a:pPr algn="l"/>
            <a:r>
              <a:rPr sz="1400" b="0">
                <a:solidFill>
                  <a:srgbClr val="232B31"/>
                </a:solidFill>
                <a:latin typeface="Aptos"/>
              </a:rPr>
              <a:t>The existing structure did not consistently reach students statewide.</a:t>
            </a:r>
          </a:p>
        </p:txBody>
      </p:sp>
      <p:sp>
        <p:nvSpPr>
          <p:cNvPr id="18" name="Rounded Rectangle 17" descr="More work experience needed: Students need stronger opportunities for meaningful work-based learning"/>
          <p:cNvSpPr/>
          <p:nvPr/>
        </p:nvSpPr>
        <p:spPr>
          <a:xfrm>
            <a:off x="658368" y="3986784"/>
            <a:ext cx="5230368" cy="1719072"/>
          </a:xfrm>
          <a:prstGeom prst="roundRect">
            <a:avLst/>
          </a:prstGeom>
          <a:solidFill>
            <a:srgbClr val="FFFFFF"/>
          </a:solidFill>
          <a:ln>
            <a:solidFill>
              <a:srgbClr val="D5DE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ounded Rectangle 18" descr="WBL hours below expectation"/>
          <p:cNvSpPr/>
          <p:nvPr/>
        </p:nvSpPr>
        <p:spPr>
          <a:xfrm>
            <a:off x="658368" y="3986784"/>
            <a:ext cx="1417320" cy="1719072"/>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768096" y="4306824"/>
            <a:ext cx="1197864" cy="438912"/>
          </a:xfrm>
          <a:prstGeom prst="rect">
            <a:avLst/>
          </a:prstGeom>
          <a:noFill/>
        </p:spPr>
        <p:txBody>
          <a:bodyPr wrap="square" anchor="t">
            <a:spAutoFit/>
          </a:bodyPr>
          <a:lstStyle/>
          <a:p>
            <a:pPr algn="ctr"/>
            <a:r>
              <a:rPr sz="2400" b="1">
                <a:solidFill>
                  <a:srgbClr val="007A87"/>
                </a:solidFill>
                <a:latin typeface="Aptos"/>
              </a:rPr>
              <a:t>WBL</a:t>
            </a:r>
          </a:p>
        </p:txBody>
      </p:sp>
      <p:sp>
        <p:nvSpPr>
          <p:cNvPr id="21" name="TextBox 20"/>
          <p:cNvSpPr txBox="1"/>
          <p:nvPr/>
        </p:nvSpPr>
        <p:spPr>
          <a:xfrm>
            <a:off x="768096" y="4828032"/>
            <a:ext cx="1197864" cy="566928"/>
          </a:xfrm>
          <a:prstGeom prst="rect">
            <a:avLst/>
          </a:prstGeom>
          <a:noFill/>
        </p:spPr>
        <p:txBody>
          <a:bodyPr wrap="square" anchor="t">
            <a:spAutoFit/>
          </a:bodyPr>
          <a:lstStyle/>
          <a:p>
            <a:pPr algn="ctr"/>
            <a:r>
              <a:rPr sz="1000" b="1">
                <a:solidFill>
                  <a:srgbClr val="57646E"/>
                </a:solidFill>
                <a:latin typeface="Aptos"/>
              </a:rPr>
              <a:t>hours below expectations</a:t>
            </a:r>
          </a:p>
        </p:txBody>
      </p:sp>
      <p:sp>
        <p:nvSpPr>
          <p:cNvPr id="22" name="TextBox 21"/>
          <p:cNvSpPr txBox="1"/>
          <p:nvPr/>
        </p:nvSpPr>
        <p:spPr>
          <a:xfrm>
            <a:off x="2322576" y="4242816"/>
            <a:ext cx="3246120" cy="292608"/>
          </a:xfrm>
          <a:prstGeom prst="rect">
            <a:avLst/>
          </a:prstGeom>
          <a:noFill/>
        </p:spPr>
        <p:txBody>
          <a:bodyPr wrap="square" anchor="t">
            <a:spAutoFit/>
          </a:bodyPr>
          <a:lstStyle/>
          <a:p>
            <a:pPr algn="l"/>
            <a:r>
              <a:rPr sz="1300" b="1">
                <a:solidFill>
                  <a:srgbClr val="18324A"/>
                </a:solidFill>
                <a:latin typeface="Aptos"/>
              </a:rPr>
              <a:t>MORE WORK EXPERIENCE NEEDED</a:t>
            </a:r>
          </a:p>
        </p:txBody>
      </p:sp>
      <p:sp>
        <p:nvSpPr>
          <p:cNvPr id="23" name="TextBox 22"/>
          <p:cNvSpPr txBox="1"/>
          <p:nvPr/>
        </p:nvSpPr>
        <p:spPr>
          <a:xfrm>
            <a:off x="2322576" y="4645152"/>
            <a:ext cx="3246120" cy="822960"/>
          </a:xfrm>
          <a:prstGeom prst="rect">
            <a:avLst/>
          </a:prstGeom>
          <a:noFill/>
        </p:spPr>
        <p:txBody>
          <a:bodyPr wrap="square" anchor="t">
            <a:spAutoFit/>
          </a:bodyPr>
          <a:lstStyle/>
          <a:p>
            <a:pPr algn="l"/>
            <a:r>
              <a:rPr sz="1400" b="0">
                <a:solidFill>
                  <a:srgbClr val="232B31"/>
                </a:solidFill>
                <a:latin typeface="Aptos"/>
              </a:rPr>
              <a:t>Students need stronger opportunities for meaningful work-based learning.</a:t>
            </a:r>
          </a:p>
        </p:txBody>
      </p:sp>
      <p:sp>
        <p:nvSpPr>
          <p:cNvPr id="24" name="Rounded Rectangle 23" descr="Expand Access: School-based delivery affected the student’s academics and limited access.  Services not-accessible to mainstreamed, non-traditional and post-secondary students with disabilities &#10;"/>
          <p:cNvSpPr/>
          <p:nvPr/>
        </p:nvSpPr>
        <p:spPr>
          <a:xfrm>
            <a:off x="6190488" y="3986784"/>
            <a:ext cx="5230368" cy="1719072"/>
          </a:xfrm>
          <a:prstGeom prst="roundRect">
            <a:avLst/>
          </a:prstGeom>
          <a:solidFill>
            <a:srgbClr val="FFFFFF"/>
          </a:solidFill>
          <a:ln>
            <a:solidFill>
              <a:srgbClr val="D5DE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ounded Rectangle 24" descr="Beyond the school day"/>
          <p:cNvSpPr/>
          <p:nvPr/>
        </p:nvSpPr>
        <p:spPr>
          <a:xfrm>
            <a:off x="6190488" y="3986784"/>
            <a:ext cx="1417320" cy="1719072"/>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190488" y="4306824"/>
            <a:ext cx="1417320" cy="461665"/>
          </a:xfrm>
          <a:prstGeom prst="rect">
            <a:avLst/>
          </a:prstGeom>
          <a:noFill/>
        </p:spPr>
        <p:txBody>
          <a:bodyPr wrap="square" anchor="t">
            <a:spAutoFit/>
          </a:bodyPr>
          <a:lstStyle/>
          <a:p>
            <a:pPr algn="ctr"/>
            <a:r>
              <a:rPr sz="2400" b="1">
                <a:solidFill>
                  <a:srgbClr val="007A87"/>
                </a:solidFill>
                <a:latin typeface="Aptos"/>
              </a:rPr>
              <a:t>BEYOND</a:t>
            </a:r>
          </a:p>
        </p:txBody>
      </p:sp>
      <p:sp>
        <p:nvSpPr>
          <p:cNvPr id="27" name="TextBox 26"/>
          <p:cNvSpPr txBox="1"/>
          <p:nvPr/>
        </p:nvSpPr>
        <p:spPr>
          <a:xfrm>
            <a:off x="6300216" y="4828032"/>
            <a:ext cx="1197864" cy="566928"/>
          </a:xfrm>
          <a:prstGeom prst="rect">
            <a:avLst/>
          </a:prstGeom>
          <a:noFill/>
        </p:spPr>
        <p:txBody>
          <a:bodyPr wrap="square" anchor="t">
            <a:spAutoFit/>
          </a:bodyPr>
          <a:lstStyle/>
          <a:p>
            <a:pPr algn="ctr"/>
            <a:r>
              <a:rPr sz="1000" b="1">
                <a:solidFill>
                  <a:srgbClr val="57646E"/>
                </a:solidFill>
                <a:latin typeface="Aptos"/>
              </a:rPr>
              <a:t>the school day</a:t>
            </a:r>
          </a:p>
        </p:txBody>
      </p:sp>
      <p:sp>
        <p:nvSpPr>
          <p:cNvPr id="28" name="TextBox 27"/>
          <p:cNvSpPr txBox="1"/>
          <p:nvPr/>
        </p:nvSpPr>
        <p:spPr>
          <a:xfrm>
            <a:off x="7854696" y="4242816"/>
            <a:ext cx="3246120" cy="292608"/>
          </a:xfrm>
          <a:prstGeom prst="rect">
            <a:avLst/>
          </a:prstGeom>
          <a:noFill/>
        </p:spPr>
        <p:txBody>
          <a:bodyPr wrap="square" anchor="t">
            <a:spAutoFit/>
          </a:bodyPr>
          <a:lstStyle/>
          <a:p>
            <a:pPr algn="l"/>
            <a:r>
              <a:rPr sz="1300" b="1">
                <a:solidFill>
                  <a:srgbClr val="18324A"/>
                </a:solidFill>
                <a:latin typeface="Aptos"/>
              </a:rPr>
              <a:t>EXPAND ACCESS</a:t>
            </a:r>
          </a:p>
        </p:txBody>
      </p:sp>
      <p:sp>
        <p:nvSpPr>
          <p:cNvPr id="29" name="TextBox 28"/>
          <p:cNvSpPr txBox="1"/>
          <p:nvPr/>
        </p:nvSpPr>
        <p:spPr>
          <a:xfrm>
            <a:off x="7909560" y="4535425"/>
            <a:ext cx="3538728" cy="1169551"/>
          </a:xfrm>
          <a:prstGeom prst="rect">
            <a:avLst/>
          </a:prstGeom>
          <a:noFill/>
        </p:spPr>
        <p:txBody>
          <a:bodyPr wrap="square" anchor="t">
            <a:spAutoFit/>
          </a:bodyPr>
          <a:lstStyle/>
          <a:p>
            <a:pPr algn="l"/>
            <a:r>
              <a:rPr sz="1400" b="0">
                <a:solidFill>
                  <a:srgbClr val="232B31"/>
                </a:solidFill>
                <a:latin typeface="Aptos"/>
              </a:rPr>
              <a:t>School-based delivery affec</a:t>
            </a:r>
            <a:r>
              <a:rPr lang="en-US" sz="1400" b="0">
                <a:solidFill>
                  <a:srgbClr val="232B31"/>
                </a:solidFill>
                <a:latin typeface="Aptos"/>
              </a:rPr>
              <a:t>ted the student’s</a:t>
            </a:r>
            <a:r>
              <a:rPr sz="1400" b="0">
                <a:solidFill>
                  <a:srgbClr val="232B31"/>
                </a:solidFill>
                <a:latin typeface="Aptos"/>
              </a:rPr>
              <a:t> academic</a:t>
            </a:r>
            <a:r>
              <a:rPr lang="en-US" sz="1400">
                <a:solidFill>
                  <a:srgbClr val="232B31"/>
                </a:solidFill>
                <a:latin typeface="Aptos"/>
              </a:rPr>
              <a:t>s</a:t>
            </a:r>
            <a:r>
              <a:rPr sz="1400" b="0">
                <a:solidFill>
                  <a:srgbClr val="232B31"/>
                </a:solidFill>
                <a:latin typeface="Aptos"/>
              </a:rPr>
              <a:t> and limited access</a:t>
            </a:r>
            <a:r>
              <a:rPr lang="en-US" sz="1400" b="0">
                <a:solidFill>
                  <a:srgbClr val="232B31"/>
                </a:solidFill>
                <a:latin typeface="Aptos"/>
              </a:rPr>
              <a:t>.  Services not-</a:t>
            </a:r>
            <a:r>
              <a:rPr lang="en-US" sz="1400">
                <a:solidFill>
                  <a:srgbClr val="232B31"/>
                </a:solidFill>
                <a:latin typeface="Aptos"/>
              </a:rPr>
              <a:t>accessible to m</a:t>
            </a:r>
            <a:r>
              <a:rPr lang="en-US" sz="1400" b="0">
                <a:solidFill>
                  <a:srgbClr val="232B31"/>
                </a:solidFill>
                <a:latin typeface="Aptos"/>
              </a:rPr>
              <a:t>ainstreamed,</a:t>
            </a:r>
            <a:r>
              <a:rPr sz="1400" b="0">
                <a:solidFill>
                  <a:srgbClr val="232B31"/>
                </a:solidFill>
                <a:latin typeface="Aptos"/>
              </a:rPr>
              <a:t> non-traditional and post-secondary students</a:t>
            </a:r>
            <a:r>
              <a:rPr lang="en-US" sz="1400" b="0">
                <a:solidFill>
                  <a:srgbClr val="232B31"/>
                </a:solidFill>
                <a:latin typeface="Aptos"/>
              </a:rPr>
              <a:t> with disabilities </a:t>
            </a:r>
            <a:endParaRPr sz="1400" b="0">
              <a:solidFill>
                <a:srgbClr val="232B31"/>
              </a:solidFill>
              <a:latin typeface="Aptos"/>
            </a:endParaRPr>
          </a:p>
        </p:txBody>
      </p:sp>
      <p:sp>
        <p:nvSpPr>
          <p:cNvPr id="30" name="TextBox 29"/>
          <p:cNvSpPr txBox="1"/>
          <p:nvPr/>
        </p:nvSpPr>
        <p:spPr>
          <a:xfrm>
            <a:off x="2095956" y="5952493"/>
            <a:ext cx="9845826" cy="307777"/>
          </a:xfrm>
          <a:prstGeom prst="rect">
            <a:avLst/>
          </a:prstGeom>
          <a:noFill/>
        </p:spPr>
        <p:txBody>
          <a:bodyPr wrap="square" lIns="91440" tIns="45720" rIns="91440" bIns="45720" anchor="t">
            <a:spAutoFit/>
          </a:bodyPr>
          <a:lstStyle/>
          <a:p>
            <a:pPr algn="ctr"/>
            <a:r>
              <a:rPr sz="1400" b="1">
                <a:solidFill>
                  <a:srgbClr val="18324A"/>
                </a:solidFill>
                <a:latin typeface="Aptos"/>
              </a:rPr>
              <a:t>The goal: reach more students without asking schools to fit Pre-ETS into the academic day.</a:t>
            </a:r>
            <a:endParaRPr lang="en-US" sz="1400" b="1">
              <a:solidFill>
                <a:srgbClr val="18324A"/>
              </a:solidFill>
              <a:latin typeface="Aptos"/>
            </a:endParaRPr>
          </a:p>
        </p:txBody>
      </p:sp>
    </p:spTree>
    <p:extLst>
      <p:ext uri="{BB962C8B-B14F-4D97-AF65-F5344CB8AC3E}">
        <p14:creationId xmlns:p14="http://schemas.microsoft.com/office/powerpoint/2010/main" val="21028877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273144" y="619718"/>
            <a:ext cx="864108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8324A"/>
                </a:solidFill>
                <a:effectLst/>
                <a:uLnTx/>
                <a:uFillTx/>
                <a:latin typeface="Aptos"/>
                <a:ea typeface="+mn-ea"/>
                <a:cs typeface="+mn-cs"/>
              </a:rPr>
              <a:t>A New Model Built Around Student Access</a:t>
            </a:r>
          </a:p>
        </p:txBody>
      </p:sp>
      <p:sp>
        <p:nvSpPr>
          <p:cNvPr id="4" name="TextBox 3"/>
          <p:cNvSpPr txBox="1"/>
          <p:nvPr/>
        </p:nvSpPr>
        <p:spPr>
          <a:xfrm>
            <a:off x="9189720" y="429768"/>
            <a:ext cx="2240280" cy="384048"/>
          </a:xfrm>
          <a:prstGeom prst="rect">
            <a:avLst/>
          </a:prstGeom>
          <a:noFill/>
        </p:spPr>
        <p:txBody>
          <a:bodyPr wrap="square" anchor="t">
            <a:spAutoFit/>
          </a:bodyPr>
          <a:lstStyle/>
          <a:p>
            <a:pPr algn="r"/>
            <a:r>
              <a:rPr sz="1000" b="1">
                <a:solidFill>
                  <a:srgbClr val="007A87"/>
                </a:solidFill>
                <a:latin typeface="Aptos"/>
              </a:rPr>
              <a:t>LAUNCHING OCTOBER 1, 2026</a:t>
            </a:r>
          </a:p>
        </p:txBody>
      </p:sp>
      <p:sp>
        <p:nvSpPr>
          <p:cNvPr id="5" name="Rounded Rectangle 4" descr="Banner: After school, evenings, weekends, school breaks, in-person, remote"/>
          <p:cNvSpPr/>
          <p:nvPr/>
        </p:nvSpPr>
        <p:spPr>
          <a:xfrm>
            <a:off x="658368" y="1280160"/>
            <a:ext cx="10881360" cy="749808"/>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10469880" cy="292608"/>
          </a:xfrm>
          <a:prstGeom prst="rect">
            <a:avLst/>
          </a:prstGeom>
          <a:noFill/>
        </p:spPr>
        <p:txBody>
          <a:bodyPr wrap="square" anchor="t">
            <a:spAutoFit/>
          </a:bodyPr>
          <a:lstStyle/>
          <a:p>
            <a:pPr algn="ctr"/>
            <a:r>
              <a:rPr sz="1700" b="1">
                <a:solidFill>
                  <a:srgbClr val="007A87"/>
                </a:solidFill>
                <a:latin typeface="Aptos"/>
              </a:rPr>
              <a:t>After school   •   Evenings   •   Weekends   •   School breaks   •   In-person   •   Remote</a:t>
            </a:r>
          </a:p>
        </p:txBody>
      </p:sp>
      <p:sp>
        <p:nvSpPr>
          <p:cNvPr id="7" name="Rounded Rectangle 6" descr="Greater focus on employment: All five required Pre-ETS services remain available, with increased emphasis on Workplace Readiness and Work Based Learning"/>
          <p:cNvSpPr/>
          <p:nvPr/>
        </p:nvSpPr>
        <p:spPr>
          <a:xfrm>
            <a:off x="658368" y="2395728"/>
            <a:ext cx="5230368" cy="1371600"/>
          </a:xfrm>
          <a:prstGeom prst="round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descr="Number 1"/>
          <p:cNvSpPr/>
          <p:nvPr/>
        </p:nvSpPr>
        <p:spPr>
          <a:xfrm>
            <a:off x="886968" y="2688336"/>
            <a:ext cx="566928" cy="566928"/>
          </a:xfrm>
          <a:prstGeom prst="ellipse">
            <a:avLst/>
          </a:prstGeom>
          <a:solidFill>
            <a:srgbClr val="183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86968" y="2743200"/>
            <a:ext cx="566928" cy="320040"/>
          </a:xfrm>
          <a:prstGeom prst="rect">
            <a:avLst/>
          </a:prstGeom>
          <a:noFill/>
        </p:spPr>
        <p:txBody>
          <a:bodyPr wrap="square" anchor="ctr">
            <a:spAutoFit/>
          </a:bodyPr>
          <a:lstStyle/>
          <a:p>
            <a:pPr algn="ctr"/>
            <a:r>
              <a:rPr sz="1500" b="1">
                <a:solidFill>
                  <a:srgbClr val="FFFFFF"/>
                </a:solidFill>
                <a:latin typeface="Aptos"/>
              </a:rPr>
              <a:t>1</a:t>
            </a:r>
          </a:p>
        </p:txBody>
      </p:sp>
      <p:sp>
        <p:nvSpPr>
          <p:cNvPr id="10" name="TextBox 9"/>
          <p:cNvSpPr txBox="1"/>
          <p:nvPr/>
        </p:nvSpPr>
        <p:spPr>
          <a:xfrm>
            <a:off x="1618488" y="2615184"/>
            <a:ext cx="3977639" cy="310896"/>
          </a:xfrm>
          <a:prstGeom prst="rect">
            <a:avLst/>
          </a:prstGeom>
          <a:noFill/>
        </p:spPr>
        <p:txBody>
          <a:bodyPr wrap="square" anchor="t">
            <a:spAutoFit/>
          </a:bodyPr>
          <a:lstStyle/>
          <a:p>
            <a:pPr algn="l"/>
            <a:r>
              <a:rPr sz="1300" b="1">
                <a:solidFill>
                  <a:srgbClr val="007A87"/>
                </a:solidFill>
                <a:latin typeface="Aptos"/>
              </a:rPr>
              <a:t>GREATER FOCUS ON EMPLOYMENT</a:t>
            </a:r>
          </a:p>
        </p:txBody>
      </p:sp>
      <p:sp>
        <p:nvSpPr>
          <p:cNvPr id="11" name="TextBox 10"/>
          <p:cNvSpPr txBox="1"/>
          <p:nvPr/>
        </p:nvSpPr>
        <p:spPr>
          <a:xfrm>
            <a:off x="1618488" y="2971800"/>
            <a:ext cx="3977639" cy="640080"/>
          </a:xfrm>
          <a:prstGeom prst="rect">
            <a:avLst/>
          </a:prstGeom>
          <a:noFill/>
        </p:spPr>
        <p:txBody>
          <a:bodyPr wrap="square" anchor="t">
            <a:spAutoFit/>
          </a:bodyPr>
          <a:lstStyle/>
          <a:p>
            <a:pPr algn="l"/>
            <a:r>
              <a:rPr sz="1300" b="0">
                <a:solidFill>
                  <a:srgbClr val="232B31"/>
                </a:solidFill>
                <a:latin typeface="Aptos"/>
              </a:rPr>
              <a:t>All five required Pre-ETS services remain available, with increased emphasis on Workplace Readiness and Work-Based Learning.</a:t>
            </a:r>
          </a:p>
        </p:txBody>
      </p:sp>
      <p:sp>
        <p:nvSpPr>
          <p:cNvPr id="12" name="Rounded Rectangle 11" descr="Number 2- New Service Options: Career Camps and supported internship opportunities give students more ways to build skills and gain experience"/>
          <p:cNvSpPr/>
          <p:nvPr/>
        </p:nvSpPr>
        <p:spPr>
          <a:xfrm>
            <a:off x="6190488" y="2395728"/>
            <a:ext cx="5230368" cy="1371600"/>
          </a:xfrm>
          <a:prstGeom prst="round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a:extLst>
              <a:ext uri="{C183D7F6-B498-43B3-948B-1728B52AA6E4}">
                <adec:decorative xmlns:adec="http://schemas.microsoft.com/office/drawing/2017/decorative" val="1"/>
              </a:ext>
            </a:extLst>
          </p:cNvPr>
          <p:cNvSpPr/>
          <p:nvPr/>
        </p:nvSpPr>
        <p:spPr>
          <a:xfrm>
            <a:off x="6419088" y="2688336"/>
            <a:ext cx="566928" cy="566928"/>
          </a:xfrm>
          <a:prstGeom prst="ellipse">
            <a:avLst/>
          </a:prstGeom>
          <a:solidFill>
            <a:srgbClr val="183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19088" y="2743200"/>
            <a:ext cx="566928" cy="320040"/>
          </a:xfrm>
          <a:prstGeom prst="rect">
            <a:avLst/>
          </a:prstGeom>
          <a:noFill/>
        </p:spPr>
        <p:txBody>
          <a:bodyPr wrap="square" anchor="ctr">
            <a:spAutoFit/>
          </a:bodyPr>
          <a:lstStyle/>
          <a:p>
            <a:pPr algn="ctr"/>
            <a:r>
              <a:rPr sz="1500" b="1">
                <a:solidFill>
                  <a:srgbClr val="FFFFFF"/>
                </a:solidFill>
                <a:latin typeface="Aptos"/>
              </a:rPr>
              <a:t>2</a:t>
            </a:r>
          </a:p>
        </p:txBody>
      </p:sp>
      <p:sp>
        <p:nvSpPr>
          <p:cNvPr id="15" name="TextBox 14"/>
          <p:cNvSpPr txBox="1"/>
          <p:nvPr/>
        </p:nvSpPr>
        <p:spPr>
          <a:xfrm>
            <a:off x="7150607" y="2615184"/>
            <a:ext cx="3977639" cy="310896"/>
          </a:xfrm>
          <a:prstGeom prst="rect">
            <a:avLst/>
          </a:prstGeom>
          <a:noFill/>
        </p:spPr>
        <p:txBody>
          <a:bodyPr wrap="square" anchor="t">
            <a:spAutoFit/>
          </a:bodyPr>
          <a:lstStyle/>
          <a:p>
            <a:pPr algn="l"/>
            <a:r>
              <a:rPr sz="1300" b="1">
                <a:solidFill>
                  <a:srgbClr val="007A87"/>
                </a:solidFill>
                <a:latin typeface="Aptos"/>
              </a:rPr>
              <a:t>NEW SERVICE OPTIONS</a:t>
            </a:r>
          </a:p>
        </p:txBody>
      </p:sp>
      <p:sp>
        <p:nvSpPr>
          <p:cNvPr id="16" name="TextBox 15"/>
          <p:cNvSpPr txBox="1"/>
          <p:nvPr/>
        </p:nvSpPr>
        <p:spPr>
          <a:xfrm>
            <a:off x="7150607" y="2971800"/>
            <a:ext cx="3977639" cy="640080"/>
          </a:xfrm>
          <a:prstGeom prst="rect">
            <a:avLst/>
          </a:prstGeom>
          <a:noFill/>
        </p:spPr>
        <p:txBody>
          <a:bodyPr wrap="square" anchor="t">
            <a:spAutoFit/>
          </a:bodyPr>
          <a:lstStyle/>
          <a:p>
            <a:pPr algn="l"/>
            <a:r>
              <a:rPr sz="1300" b="0">
                <a:solidFill>
                  <a:srgbClr val="232B31"/>
                </a:solidFill>
                <a:latin typeface="Aptos"/>
              </a:rPr>
              <a:t>Career Camps and supported internship opportunities give students more ways to build skills and gain experience.</a:t>
            </a:r>
          </a:p>
        </p:txBody>
      </p:sp>
      <p:sp>
        <p:nvSpPr>
          <p:cNvPr id="17" name="Rounded Rectangle 16" descr="Number 3- Statewide provider access: A new provider network is designed to ensure every town in the Commonwealth has access to qualified Pre-ETS providers"/>
          <p:cNvSpPr/>
          <p:nvPr/>
        </p:nvSpPr>
        <p:spPr>
          <a:xfrm>
            <a:off x="658368" y="4059936"/>
            <a:ext cx="5230368" cy="1371600"/>
          </a:xfrm>
          <a:prstGeom prst="round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Oval 17">
            <a:extLst>
              <a:ext uri="{C183D7F6-B498-43B3-948B-1728B52AA6E4}">
                <adec:decorative xmlns:adec="http://schemas.microsoft.com/office/drawing/2017/decorative" val="1"/>
              </a:ext>
            </a:extLst>
          </p:cNvPr>
          <p:cNvSpPr/>
          <p:nvPr/>
        </p:nvSpPr>
        <p:spPr>
          <a:xfrm>
            <a:off x="886968" y="4352544"/>
            <a:ext cx="566928" cy="566928"/>
          </a:xfrm>
          <a:prstGeom prst="ellipse">
            <a:avLst/>
          </a:prstGeom>
          <a:solidFill>
            <a:srgbClr val="183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886968" y="4407408"/>
            <a:ext cx="566928" cy="320040"/>
          </a:xfrm>
          <a:prstGeom prst="rect">
            <a:avLst/>
          </a:prstGeom>
          <a:noFill/>
        </p:spPr>
        <p:txBody>
          <a:bodyPr wrap="square" anchor="ctr">
            <a:spAutoFit/>
          </a:bodyPr>
          <a:lstStyle/>
          <a:p>
            <a:pPr algn="ctr"/>
            <a:r>
              <a:rPr sz="1500" b="1">
                <a:solidFill>
                  <a:srgbClr val="FFFFFF"/>
                </a:solidFill>
                <a:latin typeface="Aptos"/>
              </a:rPr>
              <a:t>3</a:t>
            </a:r>
          </a:p>
        </p:txBody>
      </p:sp>
      <p:sp>
        <p:nvSpPr>
          <p:cNvPr id="20" name="TextBox 19"/>
          <p:cNvSpPr txBox="1"/>
          <p:nvPr/>
        </p:nvSpPr>
        <p:spPr>
          <a:xfrm>
            <a:off x="1618488" y="4279392"/>
            <a:ext cx="3977639" cy="310896"/>
          </a:xfrm>
          <a:prstGeom prst="rect">
            <a:avLst/>
          </a:prstGeom>
          <a:noFill/>
        </p:spPr>
        <p:txBody>
          <a:bodyPr wrap="square" anchor="t">
            <a:spAutoFit/>
          </a:bodyPr>
          <a:lstStyle/>
          <a:p>
            <a:pPr algn="l"/>
            <a:r>
              <a:rPr sz="1300" b="1">
                <a:solidFill>
                  <a:srgbClr val="007A87"/>
                </a:solidFill>
                <a:latin typeface="Aptos"/>
              </a:rPr>
              <a:t>STATEWIDE PROVIDER ACCESS</a:t>
            </a:r>
          </a:p>
        </p:txBody>
      </p:sp>
      <p:sp>
        <p:nvSpPr>
          <p:cNvPr id="21" name="TextBox 20"/>
          <p:cNvSpPr txBox="1"/>
          <p:nvPr/>
        </p:nvSpPr>
        <p:spPr>
          <a:xfrm>
            <a:off x="1618488" y="4636008"/>
            <a:ext cx="3977639" cy="640080"/>
          </a:xfrm>
          <a:prstGeom prst="rect">
            <a:avLst/>
          </a:prstGeom>
          <a:noFill/>
        </p:spPr>
        <p:txBody>
          <a:bodyPr wrap="square" anchor="t">
            <a:spAutoFit/>
          </a:bodyPr>
          <a:lstStyle/>
          <a:p>
            <a:pPr algn="l"/>
            <a:r>
              <a:rPr sz="1300" b="0">
                <a:solidFill>
                  <a:srgbClr val="232B31"/>
                </a:solidFill>
                <a:latin typeface="Aptos"/>
              </a:rPr>
              <a:t>A new provider network is designed to ensure every town in the Commonwealth has access to qualified Pre-ETS providers.</a:t>
            </a:r>
          </a:p>
        </p:txBody>
      </p:sp>
      <p:sp>
        <p:nvSpPr>
          <p:cNvPr id="22" name="Rounded Rectangle 21" descr="Number 4- Greater consistency: Enhanced curriculum supports consistent delivery of the five required Pre-ETS services across providers"/>
          <p:cNvSpPr/>
          <p:nvPr/>
        </p:nvSpPr>
        <p:spPr>
          <a:xfrm>
            <a:off x="6190488" y="4059936"/>
            <a:ext cx="5230368" cy="1371600"/>
          </a:xfrm>
          <a:prstGeom prst="roundRect">
            <a:avLst/>
          </a:prstGeom>
          <a:solidFill>
            <a:srgbClr val="F6F8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Oval 22">
            <a:extLst>
              <a:ext uri="{C183D7F6-B498-43B3-948B-1728B52AA6E4}">
                <adec:decorative xmlns:adec="http://schemas.microsoft.com/office/drawing/2017/decorative" val="1"/>
              </a:ext>
            </a:extLst>
          </p:cNvPr>
          <p:cNvSpPr/>
          <p:nvPr/>
        </p:nvSpPr>
        <p:spPr>
          <a:xfrm>
            <a:off x="6419088" y="4352544"/>
            <a:ext cx="566928" cy="566928"/>
          </a:xfrm>
          <a:prstGeom prst="ellipse">
            <a:avLst/>
          </a:prstGeom>
          <a:solidFill>
            <a:srgbClr val="183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419088" y="4407408"/>
            <a:ext cx="566928" cy="320040"/>
          </a:xfrm>
          <a:prstGeom prst="rect">
            <a:avLst/>
          </a:prstGeom>
          <a:noFill/>
        </p:spPr>
        <p:txBody>
          <a:bodyPr wrap="square" anchor="ctr">
            <a:spAutoFit/>
          </a:bodyPr>
          <a:lstStyle/>
          <a:p>
            <a:pPr algn="ctr"/>
            <a:r>
              <a:rPr sz="1500" b="1">
                <a:solidFill>
                  <a:srgbClr val="FFFFFF"/>
                </a:solidFill>
                <a:latin typeface="Aptos"/>
              </a:rPr>
              <a:t>4</a:t>
            </a:r>
          </a:p>
        </p:txBody>
      </p:sp>
      <p:sp>
        <p:nvSpPr>
          <p:cNvPr id="25" name="TextBox 24"/>
          <p:cNvSpPr txBox="1"/>
          <p:nvPr/>
        </p:nvSpPr>
        <p:spPr>
          <a:xfrm>
            <a:off x="7150607" y="4279392"/>
            <a:ext cx="3977639" cy="310896"/>
          </a:xfrm>
          <a:prstGeom prst="rect">
            <a:avLst/>
          </a:prstGeom>
          <a:noFill/>
        </p:spPr>
        <p:txBody>
          <a:bodyPr wrap="square" anchor="t">
            <a:spAutoFit/>
          </a:bodyPr>
          <a:lstStyle/>
          <a:p>
            <a:pPr algn="l"/>
            <a:r>
              <a:rPr sz="1300" b="1">
                <a:solidFill>
                  <a:srgbClr val="007A87"/>
                </a:solidFill>
                <a:latin typeface="Aptos"/>
              </a:rPr>
              <a:t>GREATER CONSISTENCY</a:t>
            </a:r>
          </a:p>
        </p:txBody>
      </p:sp>
      <p:sp>
        <p:nvSpPr>
          <p:cNvPr id="26" name="TextBox 25"/>
          <p:cNvSpPr txBox="1"/>
          <p:nvPr/>
        </p:nvSpPr>
        <p:spPr>
          <a:xfrm>
            <a:off x="7150607" y="4636008"/>
            <a:ext cx="3977639" cy="640080"/>
          </a:xfrm>
          <a:prstGeom prst="rect">
            <a:avLst/>
          </a:prstGeom>
          <a:noFill/>
        </p:spPr>
        <p:txBody>
          <a:bodyPr wrap="square" anchor="t">
            <a:spAutoFit/>
          </a:bodyPr>
          <a:lstStyle/>
          <a:p>
            <a:pPr algn="l"/>
            <a:r>
              <a:rPr sz="1300" b="0">
                <a:solidFill>
                  <a:srgbClr val="232B31"/>
                </a:solidFill>
                <a:latin typeface="Aptos"/>
              </a:rPr>
              <a:t>Enhanced curriculum supports consistent delivery of the five required Pre-ETS services across providers.</a:t>
            </a:r>
          </a:p>
        </p:txBody>
      </p:sp>
      <p:sp>
        <p:nvSpPr>
          <p:cNvPr id="27" name="TextBox 26"/>
          <p:cNvSpPr txBox="1"/>
          <p:nvPr/>
        </p:nvSpPr>
        <p:spPr>
          <a:xfrm>
            <a:off x="640080" y="6492240"/>
            <a:ext cx="4114800" cy="182880"/>
          </a:xfrm>
          <a:prstGeom prst="rect">
            <a:avLst/>
          </a:prstGeom>
          <a:noFill/>
        </p:spPr>
        <p:txBody>
          <a:bodyPr wrap="square" anchor="t">
            <a:spAutoFit/>
          </a:bodyPr>
          <a:lstStyle/>
          <a:p>
            <a:pPr algn="l"/>
            <a:r>
              <a:rPr sz="900" b="0">
                <a:solidFill>
                  <a:srgbClr val="57646E"/>
                </a:solidFill>
                <a:latin typeface="Aptos"/>
              </a:rPr>
              <a:t>3  |  MassAbility Transition Services</a:t>
            </a:r>
          </a:p>
        </p:txBody>
      </p:sp>
    </p:spTree>
    <p:extLst>
      <p:ext uri="{BB962C8B-B14F-4D97-AF65-F5344CB8AC3E}">
        <p14:creationId xmlns:p14="http://schemas.microsoft.com/office/powerpoint/2010/main" val="358270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500AC3-6861-291E-01C4-F64A5EF03B4E}"/>
              </a:ext>
            </a:extLst>
          </p:cNvPr>
          <p:cNvSpPr>
            <a:spLocks noGrp="1"/>
          </p:cNvSpPr>
          <p:nvPr>
            <p:ph type="title"/>
          </p:nvPr>
        </p:nvSpPr>
        <p:spPr/>
        <p:txBody>
          <a:bodyPr vert="horz" lIns="91440" tIns="45720" rIns="91440" bIns="45720" rtlCol="0" anchor="b">
            <a:normAutofit/>
          </a:bodyPr>
          <a:lstStyle/>
          <a:p>
            <a:r>
              <a:rPr lang="en-US" sz="5400" kern="1200">
                <a:latin typeface="Arial"/>
                <a:cs typeface="Arial"/>
              </a:rPr>
              <a:t>General Supervision</a:t>
            </a:r>
          </a:p>
        </p:txBody>
      </p:sp>
      <p:sp>
        <p:nvSpPr>
          <p:cNvPr id="7" name="Text Placeholder 6">
            <a:extLst>
              <a:ext uri="{FF2B5EF4-FFF2-40B4-BE49-F238E27FC236}">
                <a16:creationId xmlns:a16="http://schemas.microsoft.com/office/drawing/2014/main" id="{7EB2AA37-EC57-1C51-BB9F-A95A2B5F0D6E}"/>
              </a:ext>
            </a:extLst>
          </p:cNvPr>
          <p:cNvSpPr>
            <a:spLocks noGrp="1"/>
          </p:cNvSpPr>
          <p:nvPr>
            <p:ph idx="1"/>
          </p:nvPr>
        </p:nvSpPr>
        <p:spPr>
          <a:xfrm>
            <a:off x="173179" y="1864422"/>
            <a:ext cx="5248326" cy="3767713"/>
          </a:xfrm>
        </p:spPr>
        <p:txBody>
          <a:bodyPr vert="horz" lIns="91440" tIns="45720" rIns="91440" bIns="45720" rtlCol="0" anchor="t">
            <a:noAutofit/>
          </a:bodyPr>
          <a:lstStyle/>
          <a:p>
            <a:r>
              <a:rPr lang="en-US" sz="2000" b="0" i="0">
                <a:effectLst/>
                <a:latin typeface="Arial"/>
                <a:cs typeface="Arial"/>
              </a:rPr>
              <a:t>As the State Educational Agency, the Massachusetts Department of Elementary and Secondary Education (DESE) has responsibility for general supervision under Part B of the Individuals with Disabilities Education Act (IDEA). </a:t>
            </a:r>
          </a:p>
          <a:p>
            <a:r>
              <a:rPr lang="en-US" sz="2000" b="0" i="0">
                <a:effectLst/>
                <a:latin typeface="Arial"/>
                <a:cs typeface="Arial"/>
              </a:rPr>
              <a:t>DESE provides technical assistance and monitors local education agencies’ (LEAs) implementation of IDEA and state special education law. General supervision has eight distinct but interconnected components, creating a cohesive system</a:t>
            </a:r>
            <a:endParaRPr lang="en-US" sz="2000">
              <a:latin typeface="Arial"/>
              <a:cs typeface="Arial"/>
            </a:endParaRPr>
          </a:p>
        </p:txBody>
      </p:sp>
      <p:pic>
        <p:nvPicPr>
          <p:cNvPr id="1028" name="Picture 4" descr="graphic of puzzle pieces showing how eight key components all interlock to form complete Components of General Supervision: Fiscal Management, Integrated Monitoring, Sustaining Compliance &amp; Improvement, Implementation of Policies and Procedures, Technical Assistance &amp; Professional Development, Dispute Resolution, Data, and SPP/APR">
            <a:extLst>
              <a:ext uri="{FF2B5EF4-FFF2-40B4-BE49-F238E27FC236}">
                <a16:creationId xmlns:a16="http://schemas.microsoft.com/office/drawing/2014/main" id="{5FB05969-3AC1-B10B-AFC3-8702C787DC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25018" y="1713595"/>
            <a:ext cx="6679896" cy="3917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8718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2880360" y="572584"/>
            <a:ext cx="8641080" cy="65836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8324A"/>
                </a:solidFill>
                <a:effectLst/>
                <a:uLnTx/>
                <a:uFillTx/>
                <a:latin typeface="Aptos"/>
                <a:ea typeface="+mn-ea"/>
                <a:cs typeface="+mn-cs"/>
              </a:rPr>
              <a:t>More Students. More Entry Points. Easier Access.</a:t>
            </a:r>
          </a:p>
        </p:txBody>
      </p:sp>
      <p:sp>
        <p:nvSpPr>
          <p:cNvPr id="4" name="TextBox 3"/>
          <p:cNvSpPr txBox="1"/>
          <p:nvPr/>
        </p:nvSpPr>
        <p:spPr>
          <a:xfrm>
            <a:off x="9189720" y="429768"/>
            <a:ext cx="2240280" cy="384048"/>
          </a:xfrm>
          <a:prstGeom prst="rect">
            <a:avLst/>
          </a:prstGeom>
          <a:noFill/>
        </p:spPr>
        <p:txBody>
          <a:bodyPr wrap="square" anchor="t">
            <a:spAutoFit/>
          </a:bodyPr>
          <a:lstStyle/>
          <a:p>
            <a:pPr algn="r"/>
            <a:r>
              <a:rPr sz="1000" b="1">
                <a:solidFill>
                  <a:srgbClr val="007A87"/>
                </a:solidFill>
                <a:latin typeface="Aptos"/>
              </a:rPr>
              <a:t>HOW STUDENTS CONNECT</a:t>
            </a:r>
          </a:p>
        </p:txBody>
      </p:sp>
      <p:sp>
        <p:nvSpPr>
          <p:cNvPr id="5" name="Rounded Rectangle 4" descr="Banner: Students do not need to be eligible for MassAbility VR services to participate in Pre-ETS"/>
          <p:cNvSpPr/>
          <p:nvPr/>
        </p:nvSpPr>
        <p:spPr>
          <a:xfrm>
            <a:off x="658368" y="1234440"/>
            <a:ext cx="10881360" cy="850392"/>
          </a:xfrm>
          <a:prstGeom prst="roundRect">
            <a:avLst/>
          </a:prstGeom>
          <a:solidFill>
            <a:srgbClr val="183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1481328"/>
            <a:ext cx="10378440" cy="400110"/>
          </a:xfrm>
          <a:prstGeom prst="rect">
            <a:avLst/>
          </a:prstGeom>
          <a:noFill/>
        </p:spPr>
        <p:txBody>
          <a:bodyPr wrap="square" anchor="t">
            <a:spAutoFit/>
          </a:bodyPr>
          <a:lstStyle/>
          <a:p>
            <a:pPr algn="ctr"/>
            <a:r>
              <a:rPr sz="2000" b="1">
                <a:solidFill>
                  <a:srgbClr val="FFFFFF"/>
                </a:solidFill>
                <a:latin typeface="Aptos"/>
              </a:rPr>
              <a:t>Students do not need to be eligible for MassAbility VR services to participate in Pre-ETS</a:t>
            </a:r>
          </a:p>
        </p:txBody>
      </p:sp>
      <p:sp>
        <p:nvSpPr>
          <p:cNvPr id="7" name="Rounded Rectangle 6" descr="Box: student/family"/>
          <p:cNvSpPr/>
          <p:nvPr/>
        </p:nvSpPr>
        <p:spPr>
          <a:xfrm>
            <a:off x="777240" y="2514600"/>
            <a:ext cx="3154680" cy="475488"/>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60120" y="2624328"/>
            <a:ext cx="2788920" cy="228600"/>
          </a:xfrm>
          <a:prstGeom prst="rect">
            <a:avLst/>
          </a:prstGeom>
          <a:noFill/>
        </p:spPr>
        <p:txBody>
          <a:bodyPr wrap="square" anchor="t">
            <a:spAutoFit/>
          </a:bodyPr>
          <a:lstStyle/>
          <a:p>
            <a:pPr algn="ctr"/>
            <a:r>
              <a:rPr sz="1300" b="1">
                <a:solidFill>
                  <a:srgbClr val="18324A"/>
                </a:solidFill>
                <a:latin typeface="Aptos"/>
              </a:rPr>
              <a:t>Student / Family</a:t>
            </a:r>
          </a:p>
        </p:txBody>
      </p:sp>
      <p:sp>
        <p:nvSpPr>
          <p:cNvPr id="9" name="TextBox 8"/>
          <p:cNvSpPr txBox="1"/>
          <p:nvPr/>
        </p:nvSpPr>
        <p:spPr>
          <a:xfrm>
            <a:off x="4041648" y="2587752"/>
            <a:ext cx="411480" cy="274320"/>
          </a:xfrm>
          <a:prstGeom prst="rect">
            <a:avLst/>
          </a:prstGeom>
          <a:noFill/>
        </p:spPr>
        <p:txBody>
          <a:bodyPr wrap="square" anchor="t">
            <a:spAutoFit/>
          </a:bodyPr>
          <a:lstStyle/>
          <a:p>
            <a:pPr algn="ctr"/>
            <a:r>
              <a:rPr sz="2000" b="1">
                <a:solidFill>
                  <a:srgbClr val="007A87"/>
                </a:solidFill>
                <a:latin typeface="Aptos"/>
              </a:rPr>
              <a:t>→</a:t>
            </a:r>
          </a:p>
        </p:txBody>
      </p:sp>
      <p:sp>
        <p:nvSpPr>
          <p:cNvPr id="10" name="Rounded Rectangle 9" descr="box: school"/>
          <p:cNvSpPr/>
          <p:nvPr/>
        </p:nvSpPr>
        <p:spPr>
          <a:xfrm>
            <a:off x="777240" y="3172968"/>
            <a:ext cx="3154680" cy="475488"/>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60120" y="3282696"/>
            <a:ext cx="2788920" cy="228600"/>
          </a:xfrm>
          <a:prstGeom prst="rect">
            <a:avLst/>
          </a:prstGeom>
          <a:noFill/>
        </p:spPr>
        <p:txBody>
          <a:bodyPr wrap="square" anchor="t">
            <a:spAutoFit/>
          </a:bodyPr>
          <a:lstStyle/>
          <a:p>
            <a:pPr algn="ctr"/>
            <a:r>
              <a:rPr sz="1300" b="1">
                <a:solidFill>
                  <a:srgbClr val="18324A"/>
                </a:solidFill>
                <a:latin typeface="Aptos"/>
              </a:rPr>
              <a:t>School</a:t>
            </a:r>
          </a:p>
        </p:txBody>
      </p:sp>
      <p:sp>
        <p:nvSpPr>
          <p:cNvPr id="12" name="TextBox 11"/>
          <p:cNvSpPr txBox="1"/>
          <p:nvPr/>
        </p:nvSpPr>
        <p:spPr>
          <a:xfrm>
            <a:off x="4041648" y="3246120"/>
            <a:ext cx="411480" cy="274320"/>
          </a:xfrm>
          <a:prstGeom prst="rect">
            <a:avLst/>
          </a:prstGeom>
          <a:noFill/>
        </p:spPr>
        <p:txBody>
          <a:bodyPr wrap="square" anchor="t">
            <a:spAutoFit/>
          </a:bodyPr>
          <a:lstStyle/>
          <a:p>
            <a:pPr algn="ctr"/>
            <a:r>
              <a:rPr sz="2000" b="1">
                <a:solidFill>
                  <a:srgbClr val="007A87"/>
                </a:solidFill>
                <a:latin typeface="Aptos"/>
              </a:rPr>
              <a:t>→</a:t>
            </a:r>
          </a:p>
        </p:txBody>
      </p:sp>
      <p:sp>
        <p:nvSpPr>
          <p:cNvPr id="13" name="Rounded Rectangle 12" descr="box: MassAbility counselor"/>
          <p:cNvSpPr/>
          <p:nvPr/>
        </p:nvSpPr>
        <p:spPr>
          <a:xfrm>
            <a:off x="777240" y="3831335"/>
            <a:ext cx="3154680" cy="475488"/>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60120" y="3941063"/>
            <a:ext cx="2788920" cy="228600"/>
          </a:xfrm>
          <a:prstGeom prst="rect">
            <a:avLst/>
          </a:prstGeom>
          <a:noFill/>
        </p:spPr>
        <p:txBody>
          <a:bodyPr wrap="square" anchor="t">
            <a:spAutoFit/>
          </a:bodyPr>
          <a:lstStyle/>
          <a:p>
            <a:pPr algn="ctr"/>
            <a:r>
              <a:rPr sz="1300" b="1">
                <a:solidFill>
                  <a:srgbClr val="18324A"/>
                </a:solidFill>
                <a:latin typeface="Aptos"/>
              </a:rPr>
              <a:t>MassAbility Counselor</a:t>
            </a:r>
          </a:p>
        </p:txBody>
      </p:sp>
      <p:sp>
        <p:nvSpPr>
          <p:cNvPr id="15" name="TextBox 14"/>
          <p:cNvSpPr txBox="1"/>
          <p:nvPr/>
        </p:nvSpPr>
        <p:spPr>
          <a:xfrm>
            <a:off x="4041648" y="3904487"/>
            <a:ext cx="411480" cy="274320"/>
          </a:xfrm>
          <a:prstGeom prst="rect">
            <a:avLst/>
          </a:prstGeom>
          <a:noFill/>
        </p:spPr>
        <p:txBody>
          <a:bodyPr wrap="square" anchor="t">
            <a:spAutoFit/>
          </a:bodyPr>
          <a:lstStyle/>
          <a:p>
            <a:pPr algn="ctr"/>
            <a:r>
              <a:rPr sz="2000" b="1">
                <a:solidFill>
                  <a:srgbClr val="007A87"/>
                </a:solidFill>
                <a:latin typeface="Aptos"/>
              </a:rPr>
              <a:t>→</a:t>
            </a:r>
          </a:p>
        </p:txBody>
      </p:sp>
      <p:sp>
        <p:nvSpPr>
          <p:cNvPr id="16" name="Rounded Rectangle 15" descr="box: DDS/DCF/DMH/Other"/>
          <p:cNvSpPr/>
          <p:nvPr/>
        </p:nvSpPr>
        <p:spPr>
          <a:xfrm>
            <a:off x="777240" y="4489704"/>
            <a:ext cx="3154680" cy="475488"/>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60120" y="4599432"/>
            <a:ext cx="2788920" cy="228600"/>
          </a:xfrm>
          <a:prstGeom prst="rect">
            <a:avLst/>
          </a:prstGeom>
          <a:noFill/>
        </p:spPr>
        <p:txBody>
          <a:bodyPr wrap="square" anchor="t">
            <a:spAutoFit/>
          </a:bodyPr>
          <a:lstStyle/>
          <a:p>
            <a:pPr algn="ctr"/>
            <a:r>
              <a:rPr sz="1300" b="1">
                <a:solidFill>
                  <a:srgbClr val="18324A"/>
                </a:solidFill>
                <a:latin typeface="Aptos"/>
              </a:rPr>
              <a:t>DDS / DCF / DMH / Other</a:t>
            </a:r>
          </a:p>
        </p:txBody>
      </p:sp>
      <p:sp>
        <p:nvSpPr>
          <p:cNvPr id="18" name="TextBox 17"/>
          <p:cNvSpPr txBox="1"/>
          <p:nvPr/>
        </p:nvSpPr>
        <p:spPr>
          <a:xfrm>
            <a:off x="4041648" y="4562856"/>
            <a:ext cx="411480" cy="274320"/>
          </a:xfrm>
          <a:prstGeom prst="rect">
            <a:avLst/>
          </a:prstGeom>
          <a:noFill/>
        </p:spPr>
        <p:txBody>
          <a:bodyPr wrap="square" anchor="t">
            <a:spAutoFit/>
          </a:bodyPr>
          <a:lstStyle/>
          <a:p>
            <a:pPr algn="ctr"/>
            <a:r>
              <a:rPr sz="2000" b="1">
                <a:solidFill>
                  <a:srgbClr val="007A87"/>
                </a:solidFill>
                <a:latin typeface="Aptos"/>
              </a:rPr>
              <a:t>→</a:t>
            </a:r>
          </a:p>
        </p:txBody>
      </p:sp>
      <p:sp>
        <p:nvSpPr>
          <p:cNvPr id="19" name="Rounded Rectangle 18" descr="All boxes point to this box: Simple Referral. Choose a preferred provider or submit the simple online application"/>
          <p:cNvSpPr/>
          <p:nvPr/>
        </p:nvSpPr>
        <p:spPr>
          <a:xfrm>
            <a:off x="4572000" y="2487168"/>
            <a:ext cx="2880360" cy="2542032"/>
          </a:xfrm>
          <a:prstGeom prst="roundRect">
            <a:avLst/>
          </a:prstGeom>
          <a:solidFill>
            <a:srgbClr val="F6F8FA"/>
          </a:solidFill>
          <a:ln>
            <a:solidFill>
              <a:srgbClr val="D5DEE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828032" y="2743200"/>
            <a:ext cx="2377440" cy="274320"/>
          </a:xfrm>
          <a:prstGeom prst="rect">
            <a:avLst/>
          </a:prstGeom>
          <a:noFill/>
        </p:spPr>
        <p:txBody>
          <a:bodyPr wrap="square" anchor="t">
            <a:spAutoFit/>
          </a:bodyPr>
          <a:lstStyle/>
          <a:p>
            <a:pPr algn="ctr"/>
            <a:r>
              <a:rPr sz="1300" b="1">
                <a:solidFill>
                  <a:srgbClr val="007A87"/>
                </a:solidFill>
                <a:latin typeface="Aptos"/>
              </a:rPr>
              <a:t>SIMPLE REFERRAL</a:t>
            </a:r>
          </a:p>
        </p:txBody>
      </p:sp>
      <p:sp>
        <p:nvSpPr>
          <p:cNvPr id="21" name="TextBox 20"/>
          <p:cNvSpPr txBox="1"/>
          <p:nvPr/>
        </p:nvSpPr>
        <p:spPr>
          <a:xfrm>
            <a:off x="4892040" y="3127248"/>
            <a:ext cx="2240280" cy="1444752"/>
          </a:xfrm>
          <a:prstGeom prst="rect">
            <a:avLst/>
          </a:prstGeom>
          <a:noFill/>
        </p:spPr>
        <p:txBody>
          <a:bodyPr wrap="square" anchor="t">
            <a:spAutoFit/>
          </a:bodyPr>
          <a:lstStyle/>
          <a:p>
            <a:pPr algn="ctr"/>
            <a:r>
              <a:rPr sz="1600" b="1">
                <a:solidFill>
                  <a:srgbClr val="232B31"/>
                </a:solidFill>
                <a:latin typeface="Aptos"/>
              </a:rPr>
              <a:t>Choose a preferred provider
OR
Submit the simple online application</a:t>
            </a:r>
          </a:p>
        </p:txBody>
      </p:sp>
      <p:sp>
        <p:nvSpPr>
          <p:cNvPr id="22" name="TextBox 21"/>
          <p:cNvSpPr txBox="1"/>
          <p:nvPr/>
        </p:nvSpPr>
        <p:spPr>
          <a:xfrm>
            <a:off x="7543800" y="3447288"/>
            <a:ext cx="457200" cy="365760"/>
          </a:xfrm>
          <a:prstGeom prst="rect">
            <a:avLst/>
          </a:prstGeom>
          <a:noFill/>
        </p:spPr>
        <p:txBody>
          <a:bodyPr wrap="square" anchor="t">
            <a:spAutoFit/>
          </a:bodyPr>
          <a:lstStyle/>
          <a:p>
            <a:pPr algn="ctr"/>
            <a:r>
              <a:rPr sz="2400" b="1">
                <a:solidFill>
                  <a:srgbClr val="007A87"/>
                </a:solidFill>
                <a:latin typeface="Aptos"/>
              </a:rPr>
              <a:t>→</a:t>
            </a:r>
          </a:p>
        </p:txBody>
      </p:sp>
      <p:sp>
        <p:nvSpPr>
          <p:cNvPr id="23" name="Rounded Rectangle 22" descr="Qualified Pre-ETS provider: If no provider is selected, MassAbility will connect the student based on geography and availability"/>
          <p:cNvSpPr/>
          <p:nvPr/>
        </p:nvSpPr>
        <p:spPr>
          <a:xfrm>
            <a:off x="8092440" y="2487168"/>
            <a:ext cx="3337560" cy="2542032"/>
          </a:xfrm>
          <a:prstGeom prst="roundRect">
            <a:avLst/>
          </a:prstGeom>
          <a:solidFill>
            <a:srgbClr val="1832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8366760" y="2880360"/>
            <a:ext cx="2788920" cy="749808"/>
          </a:xfrm>
          <a:prstGeom prst="rect">
            <a:avLst/>
          </a:prstGeom>
          <a:noFill/>
        </p:spPr>
        <p:txBody>
          <a:bodyPr wrap="square" anchor="t">
            <a:spAutoFit/>
          </a:bodyPr>
          <a:lstStyle/>
          <a:p>
            <a:pPr algn="ctr"/>
            <a:r>
              <a:rPr sz="2200" b="1">
                <a:solidFill>
                  <a:srgbClr val="FFFFFF"/>
                </a:solidFill>
                <a:latin typeface="Aptos"/>
              </a:rPr>
              <a:t>QUALIFIED
PRE-ETS PROVIDER</a:t>
            </a:r>
          </a:p>
        </p:txBody>
      </p:sp>
      <p:sp>
        <p:nvSpPr>
          <p:cNvPr id="25" name="TextBox 24"/>
          <p:cNvSpPr txBox="1"/>
          <p:nvPr/>
        </p:nvSpPr>
        <p:spPr>
          <a:xfrm>
            <a:off x="8366760" y="3858768"/>
            <a:ext cx="2788920" cy="804672"/>
          </a:xfrm>
          <a:prstGeom prst="rect">
            <a:avLst/>
          </a:prstGeom>
          <a:noFill/>
        </p:spPr>
        <p:txBody>
          <a:bodyPr wrap="square" anchor="t">
            <a:spAutoFit/>
          </a:bodyPr>
          <a:lstStyle/>
          <a:p>
            <a:pPr algn="ctr"/>
            <a:r>
              <a:rPr sz="1300" b="0">
                <a:solidFill>
                  <a:srgbClr val="FFFFFF"/>
                </a:solidFill>
                <a:latin typeface="Aptos"/>
              </a:rPr>
              <a:t>If no provider is selected, MassAbility will connect the student based on geography and availability.</a:t>
            </a:r>
          </a:p>
        </p:txBody>
      </p:sp>
      <p:sp>
        <p:nvSpPr>
          <p:cNvPr id="26" name="Rounded Rectangle 25" descr="banner: What we need from schools: Help us connect students early: identify students who may benefit, share the opportunity with students and families, and connect then with MassAbility or a qualified provider"/>
          <p:cNvSpPr/>
          <p:nvPr/>
        </p:nvSpPr>
        <p:spPr>
          <a:xfrm>
            <a:off x="777240" y="5349240"/>
            <a:ext cx="10652760" cy="749808"/>
          </a:xfrm>
          <a:prstGeom prst="roundRect">
            <a:avLst/>
          </a:prstGeom>
          <a:solidFill>
            <a:srgbClr val="EFF6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911572" y="5587110"/>
            <a:ext cx="2399593" cy="261610"/>
          </a:xfrm>
          <a:prstGeom prst="rect">
            <a:avLst/>
          </a:prstGeom>
          <a:noFill/>
        </p:spPr>
        <p:txBody>
          <a:bodyPr wrap="square" lIns="91440" tIns="45720" rIns="91440" bIns="45720" anchor="t">
            <a:spAutoFit/>
          </a:bodyPr>
          <a:lstStyle/>
          <a:p>
            <a:pPr algn="l"/>
            <a:r>
              <a:rPr sz="1100" b="1">
                <a:solidFill>
                  <a:schemeClr val="accent3">
                    <a:lumMod val="76000"/>
                  </a:schemeClr>
                </a:solidFill>
                <a:latin typeface="Aptos"/>
              </a:rPr>
              <a:t>WHAT WE NEED FROM SCHOOLS</a:t>
            </a:r>
            <a:endParaRPr lang="en-US" sz="1100" b="1">
              <a:solidFill>
                <a:schemeClr val="accent3">
                  <a:lumMod val="76000"/>
                </a:schemeClr>
              </a:solidFill>
              <a:latin typeface="Aptos"/>
            </a:endParaRPr>
          </a:p>
        </p:txBody>
      </p:sp>
      <p:sp>
        <p:nvSpPr>
          <p:cNvPr id="28" name="TextBox 27"/>
          <p:cNvSpPr txBox="1"/>
          <p:nvPr/>
        </p:nvSpPr>
        <p:spPr>
          <a:xfrm>
            <a:off x="3337560" y="5477256"/>
            <a:ext cx="7772400" cy="457200"/>
          </a:xfrm>
          <a:prstGeom prst="rect">
            <a:avLst/>
          </a:prstGeom>
          <a:noFill/>
        </p:spPr>
        <p:txBody>
          <a:bodyPr wrap="square" anchor="t">
            <a:spAutoFit/>
          </a:bodyPr>
          <a:lstStyle/>
          <a:p>
            <a:pPr algn="l"/>
            <a:r>
              <a:rPr sz="1400" b="1">
                <a:solidFill>
                  <a:srgbClr val="18324A"/>
                </a:solidFill>
                <a:latin typeface="Aptos"/>
              </a:rPr>
              <a:t>Help us connect students early: identify students who may benefit, share the opportunity with students and families, and connect them with MassAbility or a qualified provider.</a:t>
            </a:r>
          </a:p>
        </p:txBody>
      </p:sp>
    </p:spTree>
    <p:extLst>
      <p:ext uri="{BB962C8B-B14F-4D97-AF65-F5344CB8AC3E}">
        <p14:creationId xmlns:p14="http://schemas.microsoft.com/office/powerpoint/2010/main" val="4114669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3A8B6-323F-A099-E3C1-E0431232280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AE54D2C-6E36-DAFF-7C49-FF50BE6F82C2}"/>
              </a:ext>
            </a:extLst>
          </p:cNvPr>
          <p:cNvSpPr>
            <a:spLocks noGrp="1"/>
          </p:cNvSpPr>
          <p:nvPr>
            <p:ph type="title"/>
          </p:nvPr>
        </p:nvSpPr>
        <p:spPr>
          <a:xfrm>
            <a:off x="274261" y="2999026"/>
            <a:ext cx="10515600" cy="861002"/>
          </a:xfrm>
        </p:spPr>
        <p:txBody>
          <a:bodyPr/>
          <a:lstStyle/>
          <a:p>
            <a:r>
              <a:rPr lang="en-US">
                <a:latin typeface="Arial"/>
                <a:cs typeface="Arial"/>
              </a:rPr>
              <a:t>Monitoring Activities</a:t>
            </a:r>
            <a:endParaRPr lang="en-US" err="1"/>
          </a:p>
        </p:txBody>
      </p:sp>
      <p:sp>
        <p:nvSpPr>
          <p:cNvPr id="2" name="Slide Number Placeholder 1">
            <a:extLst>
              <a:ext uri="{FF2B5EF4-FFF2-40B4-BE49-F238E27FC236}">
                <a16:creationId xmlns:a16="http://schemas.microsoft.com/office/drawing/2014/main" id="{789E409F-EF1F-BB02-FE5B-2170AC45F4FF}"/>
              </a:ext>
            </a:extLst>
          </p:cNvPr>
          <p:cNvSpPr>
            <a:spLocks noGrp="1"/>
          </p:cNvSpPr>
          <p:nvPr>
            <p:ph type="sldNum" sz="quarter" idx="12"/>
          </p:nvPr>
        </p:nvSpPr>
        <p:spPr/>
        <p:txBody>
          <a:bodyPr/>
          <a:lstStyle/>
          <a:p>
            <a:fld id="{68A8D22E-6BC5-9E47-900C-2BB94685D9F5}" type="slidenum">
              <a:rPr lang="en-US" smtClean="0"/>
              <a:pPr/>
              <a:t>41</a:t>
            </a:fld>
            <a:endParaRPr lang="en-US"/>
          </a:p>
        </p:txBody>
      </p:sp>
    </p:spTree>
    <p:extLst>
      <p:ext uri="{BB962C8B-B14F-4D97-AF65-F5344CB8AC3E}">
        <p14:creationId xmlns:p14="http://schemas.microsoft.com/office/powerpoint/2010/main" val="2530062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2AC4C-183A-9AD0-A7E1-65874DD5D3B7}"/>
              </a:ext>
            </a:extLst>
          </p:cNvPr>
          <p:cNvSpPr>
            <a:spLocks noGrp="1"/>
          </p:cNvSpPr>
          <p:nvPr>
            <p:ph type="title"/>
          </p:nvPr>
        </p:nvSpPr>
        <p:spPr/>
        <p:txBody>
          <a:bodyPr/>
          <a:lstStyle/>
          <a:p>
            <a:r>
              <a:rPr lang="en-US"/>
              <a:t>Public School Monitoring</a:t>
            </a:r>
          </a:p>
        </p:txBody>
      </p:sp>
      <p:sp>
        <p:nvSpPr>
          <p:cNvPr id="3" name="Content Placeholder 2">
            <a:extLst>
              <a:ext uri="{FF2B5EF4-FFF2-40B4-BE49-F238E27FC236}">
                <a16:creationId xmlns:a16="http://schemas.microsoft.com/office/drawing/2014/main" id="{7B4739E8-305D-7BB4-5C75-FEDB55904310}"/>
              </a:ext>
            </a:extLst>
          </p:cNvPr>
          <p:cNvSpPr>
            <a:spLocks noGrp="1"/>
          </p:cNvSpPr>
          <p:nvPr>
            <p:ph idx="1"/>
          </p:nvPr>
        </p:nvSpPr>
        <p:spPr/>
        <p:txBody>
          <a:bodyPr/>
          <a:lstStyle/>
          <a:p>
            <a:pPr marL="0" indent="0">
              <a:buNone/>
            </a:pPr>
            <a:r>
              <a:rPr lang="en-US" sz="3600"/>
              <a:t>Monitoring Systems:</a:t>
            </a:r>
          </a:p>
          <a:p>
            <a:pPr lvl="1"/>
            <a:r>
              <a:rPr lang="en-US" sz="2800"/>
              <a:t>CHAMP</a:t>
            </a:r>
          </a:p>
          <a:p>
            <a:pPr lvl="1"/>
            <a:r>
              <a:rPr lang="en-US" sz="2800"/>
              <a:t>WBMS</a:t>
            </a:r>
          </a:p>
          <a:p>
            <a:pPr lvl="1"/>
            <a:endParaRPr lang="en-US"/>
          </a:p>
          <a:p>
            <a:pPr marL="0" indent="0">
              <a:buNone/>
            </a:pPr>
            <a:r>
              <a:rPr lang="en-US" sz="3600"/>
              <a:t>Use of Seclusion and Monitoring Criteria:</a:t>
            </a:r>
          </a:p>
          <a:p>
            <a:pPr lvl="1"/>
            <a:r>
              <a:rPr lang="en-US" sz="2800"/>
              <a:t>SE 55: Special Education Facilities and Classrooms</a:t>
            </a:r>
          </a:p>
          <a:p>
            <a:pPr lvl="1"/>
            <a:r>
              <a:rPr lang="en-US" sz="2800"/>
              <a:t>CR 17A: Use of physical restraint on any student enrolled in a publicly-funded education program; seclusion prohibition and safeguards   </a:t>
            </a:r>
          </a:p>
        </p:txBody>
      </p:sp>
      <p:sp>
        <p:nvSpPr>
          <p:cNvPr id="4" name="Slide Number Placeholder 3">
            <a:extLst>
              <a:ext uri="{FF2B5EF4-FFF2-40B4-BE49-F238E27FC236}">
                <a16:creationId xmlns:a16="http://schemas.microsoft.com/office/drawing/2014/main" id="{72B2BB54-D92B-4475-D683-409746BE4892}"/>
              </a:ext>
            </a:extLst>
          </p:cNvPr>
          <p:cNvSpPr>
            <a:spLocks noGrp="1"/>
          </p:cNvSpPr>
          <p:nvPr>
            <p:ph type="sldNum" sz="quarter" idx="12"/>
          </p:nvPr>
        </p:nvSpPr>
        <p:spPr/>
        <p:txBody>
          <a:bodyPr/>
          <a:lstStyle/>
          <a:p>
            <a:fld id="{68A8D22E-6BC5-9E47-900C-2BB94685D9F5}" type="slidenum">
              <a:rPr lang="en-US" smtClean="0"/>
              <a:t>42</a:t>
            </a:fld>
            <a:endParaRPr lang="en-US"/>
          </a:p>
        </p:txBody>
      </p:sp>
    </p:spTree>
    <p:extLst>
      <p:ext uri="{BB962C8B-B14F-4D97-AF65-F5344CB8AC3E}">
        <p14:creationId xmlns:p14="http://schemas.microsoft.com/office/powerpoint/2010/main" val="2221166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FD8AF-E83C-3CBC-355D-B0942E3E6373}"/>
              </a:ext>
            </a:extLst>
          </p:cNvPr>
          <p:cNvSpPr>
            <a:spLocks noGrp="1"/>
          </p:cNvSpPr>
          <p:nvPr>
            <p:ph type="title"/>
          </p:nvPr>
        </p:nvSpPr>
        <p:spPr/>
        <p:txBody>
          <a:bodyPr>
            <a:normAutofit fontScale="90000"/>
          </a:bodyPr>
          <a:lstStyle/>
          <a:p>
            <a:br>
              <a:rPr lang="en-US" sz="3800"/>
            </a:br>
            <a:r>
              <a:rPr lang="en-US" sz="3800"/>
              <a:t>SE 55: Special Education Facilities and Classrooms</a:t>
            </a:r>
            <a:br>
              <a:rPr lang="en-US"/>
            </a:br>
            <a:endParaRPr lang="en-US"/>
          </a:p>
        </p:txBody>
      </p:sp>
      <p:sp>
        <p:nvSpPr>
          <p:cNvPr id="3" name="Content Placeholder 2">
            <a:extLst>
              <a:ext uri="{FF2B5EF4-FFF2-40B4-BE49-F238E27FC236}">
                <a16:creationId xmlns:a16="http://schemas.microsoft.com/office/drawing/2014/main" id="{C05D0543-E02B-AFAC-F100-1BAEE0A2DB5B}"/>
              </a:ext>
            </a:extLst>
          </p:cNvPr>
          <p:cNvSpPr>
            <a:spLocks noGrp="1"/>
          </p:cNvSpPr>
          <p:nvPr>
            <p:ph idx="1"/>
          </p:nvPr>
        </p:nvSpPr>
        <p:spPr>
          <a:xfrm>
            <a:off x="173179" y="1591253"/>
            <a:ext cx="11890665" cy="4901621"/>
          </a:xfrm>
        </p:spPr>
        <p:txBody>
          <a:bodyPr>
            <a:normAutofit/>
          </a:bodyPr>
          <a:lstStyle/>
          <a:p>
            <a:pPr marL="0" indent="0">
              <a:buNone/>
            </a:pPr>
            <a:r>
              <a:rPr lang="en-US"/>
              <a:t>Observations:</a:t>
            </a:r>
          </a:p>
          <a:p>
            <a:pPr marL="0" indent="0" fontAlgn="base">
              <a:buNone/>
            </a:pPr>
            <a:r>
              <a:rPr lang="en-US"/>
              <a:t>When used for time-out or seclusion, the facilities are: </a:t>
            </a:r>
          </a:p>
          <a:p>
            <a:pPr lvl="0" fontAlgn="base"/>
            <a:r>
              <a:rPr lang="en-US"/>
              <a:t>Clean, safe, and sanitary; </a:t>
            </a:r>
          </a:p>
          <a:p>
            <a:pPr lvl="0" fontAlgn="base"/>
            <a:r>
              <a:rPr lang="en-US"/>
              <a:t>Appropriate for the purpose of calming the student served, including but not limited to being of appropriate size for the age and needs of the student; </a:t>
            </a:r>
          </a:p>
          <a:p>
            <a:pPr lvl="0" fontAlgn="base"/>
            <a:r>
              <a:rPr lang="en-US"/>
              <a:t>Appropriately lighted, ventilated, and heated or cooled, consistent with the rest of the building; and </a:t>
            </a:r>
          </a:p>
          <a:p>
            <a:pPr lvl="0" fontAlgn="base"/>
            <a:r>
              <a:rPr lang="en-US"/>
              <a:t>Free of objects or fixtures that are inherently dangerous to the student. </a:t>
            </a:r>
          </a:p>
          <a:p>
            <a:pPr marL="0" indent="0">
              <a:buNone/>
            </a:pPr>
            <a:endParaRPr lang="en-US"/>
          </a:p>
          <a:p>
            <a:pPr marL="0" indent="0">
              <a:buNone/>
            </a:pPr>
            <a:endParaRPr lang="en-US"/>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A7C46474-3EEF-78EB-0567-D95BB9CD7995}"/>
              </a:ext>
            </a:extLst>
          </p:cNvPr>
          <p:cNvSpPr>
            <a:spLocks noGrp="1"/>
          </p:cNvSpPr>
          <p:nvPr>
            <p:ph type="sldNum" sz="quarter" idx="12"/>
          </p:nvPr>
        </p:nvSpPr>
        <p:spPr/>
        <p:txBody>
          <a:bodyPr/>
          <a:lstStyle/>
          <a:p>
            <a:fld id="{68A8D22E-6BC5-9E47-900C-2BB94685D9F5}" type="slidenum">
              <a:rPr lang="en-US" smtClean="0"/>
              <a:t>43</a:t>
            </a:fld>
            <a:endParaRPr lang="en-US"/>
          </a:p>
        </p:txBody>
      </p:sp>
    </p:spTree>
    <p:extLst>
      <p:ext uri="{BB962C8B-B14F-4D97-AF65-F5344CB8AC3E}">
        <p14:creationId xmlns:p14="http://schemas.microsoft.com/office/powerpoint/2010/main" val="22412796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5950B-0714-015D-BC4F-E78C95F4E88B}"/>
              </a:ext>
            </a:extLst>
          </p:cNvPr>
          <p:cNvSpPr>
            <a:spLocks noGrp="1"/>
          </p:cNvSpPr>
          <p:nvPr>
            <p:ph type="title"/>
          </p:nvPr>
        </p:nvSpPr>
        <p:spPr>
          <a:xfrm>
            <a:off x="173179" y="219456"/>
            <a:ext cx="10515600" cy="1280159"/>
          </a:xfrm>
        </p:spPr>
        <p:txBody>
          <a:bodyPr>
            <a:normAutofit fontScale="90000"/>
          </a:bodyPr>
          <a:lstStyle/>
          <a:p>
            <a:br>
              <a:rPr lang="en-US" sz="2200"/>
            </a:br>
            <a:br>
              <a:rPr lang="en-US" sz="2200"/>
            </a:br>
            <a:r>
              <a:rPr lang="en-US" sz="3100"/>
              <a:t>CR 17A: Use of physical restraint on any student enrolled in a publicly-funded education program; seclusion prohibition and safeguards </a:t>
            </a:r>
            <a:br>
              <a:rPr lang="en-US"/>
            </a:br>
            <a:endParaRPr lang="en-US"/>
          </a:p>
        </p:txBody>
      </p:sp>
      <p:sp>
        <p:nvSpPr>
          <p:cNvPr id="3" name="Content Placeholder 2">
            <a:extLst>
              <a:ext uri="{FF2B5EF4-FFF2-40B4-BE49-F238E27FC236}">
                <a16:creationId xmlns:a16="http://schemas.microsoft.com/office/drawing/2014/main" id="{69219BFA-BCC8-179F-99F3-AFC04BD1B7A3}"/>
              </a:ext>
            </a:extLst>
          </p:cNvPr>
          <p:cNvSpPr>
            <a:spLocks noGrp="1"/>
          </p:cNvSpPr>
          <p:nvPr>
            <p:ph idx="1"/>
          </p:nvPr>
        </p:nvSpPr>
        <p:spPr>
          <a:xfrm>
            <a:off x="173179" y="1499615"/>
            <a:ext cx="11890665" cy="4901185"/>
          </a:xfrm>
        </p:spPr>
        <p:txBody>
          <a:bodyPr vert="horz" lIns="91440" tIns="45720" rIns="91440" bIns="45720" rtlCol="0" anchor="t">
            <a:normAutofit/>
          </a:bodyPr>
          <a:lstStyle/>
          <a:p>
            <a:pPr marL="0" indent="0">
              <a:buNone/>
            </a:pPr>
            <a:r>
              <a:rPr lang="en-US"/>
              <a:t>Documentation:</a:t>
            </a:r>
          </a:p>
          <a:p>
            <a:r>
              <a:rPr lang="en-US">
                <a:latin typeface="Arial"/>
                <a:cs typeface="Arial"/>
              </a:rPr>
              <a:t>LEA procedures to include the use of seclusion </a:t>
            </a:r>
          </a:p>
          <a:p>
            <a:pPr marL="0" indent="0">
              <a:buNone/>
            </a:pPr>
            <a:endParaRPr lang="en-US"/>
          </a:p>
          <a:p>
            <a:pPr marL="0" indent="0">
              <a:buNone/>
            </a:pPr>
            <a:r>
              <a:rPr lang="en-US"/>
              <a:t>Interviews to include:</a:t>
            </a:r>
          </a:p>
          <a:p>
            <a:r>
              <a:rPr lang="en-US"/>
              <a:t>Procedures</a:t>
            </a:r>
          </a:p>
          <a:p>
            <a:r>
              <a:rPr lang="en-US"/>
              <a:t>Safeguards</a:t>
            </a:r>
          </a:p>
          <a:p>
            <a:r>
              <a:rPr lang="en-US"/>
              <a:t>Tracking/Reviewing/Reporting data</a:t>
            </a:r>
          </a:p>
          <a:p>
            <a:r>
              <a:rPr lang="en-US"/>
              <a:t>Adopting alternatives and strategies</a:t>
            </a:r>
          </a:p>
          <a:p>
            <a:endParaRPr lang="en-US"/>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9BD93322-EBDA-1D04-D923-3D88B984EDF0}"/>
              </a:ext>
            </a:extLst>
          </p:cNvPr>
          <p:cNvSpPr>
            <a:spLocks noGrp="1"/>
          </p:cNvSpPr>
          <p:nvPr>
            <p:ph type="sldNum" sz="quarter" idx="12"/>
          </p:nvPr>
        </p:nvSpPr>
        <p:spPr/>
        <p:txBody>
          <a:bodyPr/>
          <a:lstStyle/>
          <a:p>
            <a:fld id="{68A8D22E-6BC5-9E47-900C-2BB94685D9F5}" type="slidenum">
              <a:rPr lang="en-US" smtClean="0"/>
              <a:t>44</a:t>
            </a:fld>
            <a:endParaRPr lang="en-US"/>
          </a:p>
        </p:txBody>
      </p:sp>
    </p:spTree>
    <p:extLst>
      <p:ext uri="{BB962C8B-B14F-4D97-AF65-F5344CB8AC3E}">
        <p14:creationId xmlns:p14="http://schemas.microsoft.com/office/powerpoint/2010/main" val="659027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7D18B-F2CA-8CC8-F973-22E6BE065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597626-D1CC-21CF-27B0-7C4783235484}"/>
              </a:ext>
            </a:extLst>
          </p:cNvPr>
          <p:cNvSpPr>
            <a:spLocks noGrp="1"/>
          </p:cNvSpPr>
          <p:nvPr>
            <p:ph type="title"/>
          </p:nvPr>
        </p:nvSpPr>
        <p:spPr/>
        <p:txBody>
          <a:bodyPr>
            <a:normAutofit fontScale="90000"/>
          </a:bodyPr>
          <a:lstStyle/>
          <a:p>
            <a:r>
              <a:rPr lang="en-US"/>
              <a:t>Office of Approved Special Education Schools </a:t>
            </a:r>
          </a:p>
        </p:txBody>
      </p:sp>
      <p:sp>
        <p:nvSpPr>
          <p:cNvPr id="3" name="Content Placeholder 2">
            <a:extLst>
              <a:ext uri="{FF2B5EF4-FFF2-40B4-BE49-F238E27FC236}">
                <a16:creationId xmlns:a16="http://schemas.microsoft.com/office/drawing/2014/main" id="{469B1050-137C-358D-6C21-453FE841A068}"/>
              </a:ext>
            </a:extLst>
          </p:cNvPr>
          <p:cNvSpPr>
            <a:spLocks noGrp="1"/>
          </p:cNvSpPr>
          <p:nvPr>
            <p:ph idx="1"/>
          </p:nvPr>
        </p:nvSpPr>
        <p:spPr/>
        <p:txBody>
          <a:bodyPr>
            <a:normAutofit fontScale="55000" lnSpcReduction="20000"/>
          </a:bodyPr>
          <a:lstStyle/>
          <a:p>
            <a:pPr marL="0" indent="0">
              <a:buNone/>
            </a:pPr>
            <a:r>
              <a:rPr lang="en-US" sz="5100" b="1">
                <a:latin typeface="Arial"/>
                <a:cs typeface="Arial"/>
              </a:rPr>
              <a:t>Themes from the past review cycle</a:t>
            </a:r>
          </a:p>
          <a:p>
            <a:pPr marL="0" indent="0">
              <a:buNone/>
            </a:pPr>
            <a:r>
              <a:rPr lang="en-US" sz="4400" b="1"/>
              <a:t>Immediate Notification 4.5 </a:t>
            </a:r>
          </a:p>
          <a:p>
            <a:pPr marL="0" indent="0">
              <a:buNone/>
            </a:pPr>
            <a:endParaRPr lang="en-US" sz="3300" b="1"/>
          </a:p>
          <a:p>
            <a:pPr marL="0" indent="0">
              <a:buNone/>
            </a:pPr>
            <a:r>
              <a:rPr lang="en-US" sz="3300" b="1"/>
              <a:t>Why There Were Findings</a:t>
            </a:r>
          </a:p>
          <a:p>
            <a:pPr marL="0" indent="0">
              <a:buNone/>
            </a:pPr>
            <a:r>
              <a:rPr lang="en-US" sz="3300"/>
              <a:t>Not all serious incidents requiring immediate notification were reported to DESE. Established procedures were not consistently followed, and some staff responsible for reporting were not aware of all incidents that require notification to DESE.</a:t>
            </a:r>
          </a:p>
          <a:p>
            <a:pPr marL="0" indent="0">
              <a:buNone/>
            </a:pPr>
            <a:endParaRPr lang="en-US" sz="3300"/>
          </a:p>
          <a:p>
            <a:pPr marL="0" indent="0">
              <a:buNone/>
            </a:pPr>
            <a:r>
              <a:rPr lang="en-US" sz="3300" b="1"/>
              <a:t>Prevention Strategies</a:t>
            </a:r>
          </a:p>
          <a:p>
            <a:r>
              <a:rPr lang="en-US" sz="3300"/>
              <a:t>Review and revise the immediate notification procedure as needed.</a:t>
            </a:r>
          </a:p>
          <a:p>
            <a:r>
              <a:rPr lang="en-US" sz="3300"/>
              <a:t>Provide relevant staff training on immediate notification procedures and reporting requirements.</a:t>
            </a:r>
          </a:p>
          <a:p>
            <a:r>
              <a:rPr lang="en-US" sz="3300"/>
              <a:t>Conduct regular audits of incident files to ensure compliance with DESE reporting requirements.</a:t>
            </a:r>
          </a:p>
          <a:p>
            <a:pPr marL="0" indent="0">
              <a:buNone/>
            </a:pPr>
            <a:r>
              <a:rPr lang="en-US" sz="3300" b="1"/>
              <a:t>Trends</a:t>
            </a:r>
          </a:p>
          <a:p>
            <a:r>
              <a:rPr lang="en-US" sz="3300"/>
              <a:t>As trends are identified, programs will be updated through newsletters and these meetings.</a:t>
            </a:r>
          </a:p>
          <a:p>
            <a:endParaRPr lang="en-US">
              <a:latin typeface="Arial"/>
              <a:cs typeface="Arial"/>
            </a:endParaRPr>
          </a:p>
          <a:p>
            <a:pPr marL="0" indent="0">
              <a:buNone/>
            </a:pPr>
            <a:endParaRPr lang="en-US"/>
          </a:p>
          <a:p>
            <a:pPr marL="457200" lvl="1" indent="0">
              <a:buNone/>
            </a:pPr>
            <a:endParaRPr lang="en-US"/>
          </a:p>
        </p:txBody>
      </p:sp>
      <p:sp>
        <p:nvSpPr>
          <p:cNvPr id="4" name="Slide Number Placeholder 3">
            <a:extLst>
              <a:ext uri="{FF2B5EF4-FFF2-40B4-BE49-F238E27FC236}">
                <a16:creationId xmlns:a16="http://schemas.microsoft.com/office/drawing/2014/main" id="{92FF10E1-3453-9046-BB7C-7B25F60CDB96}"/>
              </a:ext>
            </a:extLst>
          </p:cNvPr>
          <p:cNvSpPr>
            <a:spLocks noGrp="1"/>
          </p:cNvSpPr>
          <p:nvPr>
            <p:ph type="sldNum" sz="quarter" idx="12"/>
          </p:nvPr>
        </p:nvSpPr>
        <p:spPr/>
        <p:txBody>
          <a:bodyPr/>
          <a:lstStyle/>
          <a:p>
            <a:fld id="{68A8D22E-6BC5-9E47-900C-2BB94685D9F5}" type="slidenum">
              <a:rPr lang="en-US" smtClean="0"/>
              <a:t>45</a:t>
            </a:fld>
            <a:endParaRPr lang="en-US"/>
          </a:p>
        </p:txBody>
      </p:sp>
    </p:spTree>
    <p:extLst>
      <p:ext uri="{BB962C8B-B14F-4D97-AF65-F5344CB8AC3E}">
        <p14:creationId xmlns:p14="http://schemas.microsoft.com/office/powerpoint/2010/main" val="39793170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68E3F-2325-94C7-A774-8F5AA4CA72B3}"/>
              </a:ext>
            </a:extLst>
          </p:cNvPr>
          <p:cNvSpPr>
            <a:spLocks noGrp="1"/>
          </p:cNvSpPr>
          <p:nvPr>
            <p:ph type="title"/>
          </p:nvPr>
        </p:nvSpPr>
        <p:spPr/>
        <p:txBody>
          <a:bodyPr>
            <a:noAutofit/>
          </a:bodyPr>
          <a:lstStyle/>
          <a:p>
            <a:r>
              <a:rPr lang="en-US" sz="3200"/>
              <a:t>FAQ Question 14: How will DESE monitor and enforce these new regulatory requirements?</a:t>
            </a:r>
          </a:p>
        </p:txBody>
      </p:sp>
      <p:sp>
        <p:nvSpPr>
          <p:cNvPr id="3" name="Content Placeholder 2">
            <a:extLst>
              <a:ext uri="{FF2B5EF4-FFF2-40B4-BE49-F238E27FC236}">
                <a16:creationId xmlns:a16="http://schemas.microsoft.com/office/drawing/2014/main" id="{CDE885E3-7C67-5439-8573-1208833D2A3A}"/>
              </a:ext>
            </a:extLst>
          </p:cNvPr>
          <p:cNvSpPr>
            <a:spLocks noGrp="1"/>
          </p:cNvSpPr>
          <p:nvPr>
            <p:ph idx="1"/>
          </p:nvPr>
        </p:nvSpPr>
        <p:spPr/>
        <p:txBody>
          <a:bodyPr/>
          <a:lstStyle/>
          <a:p>
            <a:r>
              <a:rPr lang="en-US"/>
              <a:t>Schools, districts, and programs will be monitored for these requirements through </a:t>
            </a:r>
            <a:r>
              <a:rPr lang="en-US" b="1"/>
              <a:t>cyclical monitoring, targeted monitoring</a:t>
            </a:r>
            <a:r>
              <a:rPr lang="en-US"/>
              <a:t>, and investigations of </a:t>
            </a:r>
            <a:r>
              <a:rPr lang="en-US" b="1"/>
              <a:t>complaints</a:t>
            </a:r>
            <a:r>
              <a:rPr lang="en-US"/>
              <a:t> filed with the Department’s Problem Resolution System Office and any </a:t>
            </a:r>
            <a:r>
              <a:rPr lang="en-US" b="1"/>
              <a:t>credible allegations </a:t>
            </a:r>
            <a:r>
              <a:rPr lang="en-US"/>
              <a:t>of noncompliance. </a:t>
            </a:r>
          </a:p>
          <a:p>
            <a:pPr marL="0" indent="0">
              <a:buNone/>
            </a:pPr>
            <a:endParaRPr lang="en-US"/>
          </a:p>
          <a:p>
            <a:r>
              <a:rPr lang="en-US"/>
              <a:t>These activities will include monitoring of updated policies and procedures, facility observations, and implementation of the requirements outlined in 603 CMR 46.07(2) and (3).</a:t>
            </a:r>
          </a:p>
          <a:p>
            <a:endParaRPr lang="en-US"/>
          </a:p>
        </p:txBody>
      </p:sp>
      <p:sp>
        <p:nvSpPr>
          <p:cNvPr id="4" name="Slide Number Placeholder 3">
            <a:extLst>
              <a:ext uri="{FF2B5EF4-FFF2-40B4-BE49-F238E27FC236}">
                <a16:creationId xmlns:a16="http://schemas.microsoft.com/office/drawing/2014/main" id="{4D656DAF-F0DB-F592-B5DD-4AD75CB14223}"/>
              </a:ext>
            </a:extLst>
          </p:cNvPr>
          <p:cNvSpPr>
            <a:spLocks noGrp="1"/>
          </p:cNvSpPr>
          <p:nvPr>
            <p:ph type="sldNum" sz="quarter" idx="12"/>
          </p:nvPr>
        </p:nvSpPr>
        <p:spPr/>
        <p:txBody>
          <a:bodyPr/>
          <a:lstStyle/>
          <a:p>
            <a:fld id="{68A8D22E-6BC5-9E47-900C-2BB94685D9F5}" type="slidenum">
              <a:rPr lang="en-US" smtClean="0"/>
              <a:t>46</a:t>
            </a:fld>
            <a:endParaRPr lang="en-US"/>
          </a:p>
        </p:txBody>
      </p:sp>
    </p:spTree>
    <p:extLst>
      <p:ext uri="{BB962C8B-B14F-4D97-AF65-F5344CB8AC3E}">
        <p14:creationId xmlns:p14="http://schemas.microsoft.com/office/powerpoint/2010/main" val="6204609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6AB2B-9E86-B31F-8494-E95DE385C2EA}"/>
              </a:ext>
            </a:extLst>
          </p:cNvPr>
          <p:cNvSpPr>
            <a:spLocks noGrp="1"/>
          </p:cNvSpPr>
          <p:nvPr>
            <p:ph type="ctrTitle"/>
          </p:nvPr>
        </p:nvSpPr>
        <p:spPr>
          <a:xfrm>
            <a:off x="342900" y="873824"/>
            <a:ext cx="11693588" cy="2560638"/>
          </a:xfrm>
        </p:spPr>
        <p:txBody>
          <a:bodyPr>
            <a:normAutofit/>
          </a:bodyPr>
          <a:lstStyle/>
          <a:p>
            <a:r>
              <a:rPr lang="en-US" sz="4400" b="1"/>
              <a:t>Dispute </a:t>
            </a:r>
            <a:r>
              <a:rPr lang="en-US" sz="4400" b="1">
                <a:latin typeface="Arial"/>
                <a:cs typeface="Arial"/>
              </a:rPr>
              <a:t>Resolution</a:t>
            </a:r>
            <a:endParaRPr lang="en-US" b="1"/>
          </a:p>
        </p:txBody>
      </p:sp>
    </p:spTree>
    <p:extLst>
      <p:ext uri="{BB962C8B-B14F-4D97-AF65-F5344CB8AC3E}">
        <p14:creationId xmlns:p14="http://schemas.microsoft.com/office/powerpoint/2010/main" val="1088895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33206-0D37-C9D9-4EB4-175397914F34}"/>
              </a:ext>
            </a:extLst>
          </p:cNvPr>
          <p:cNvSpPr>
            <a:spLocks noGrp="1"/>
          </p:cNvSpPr>
          <p:nvPr>
            <p:ph type="title"/>
          </p:nvPr>
        </p:nvSpPr>
        <p:spPr>
          <a:xfrm>
            <a:off x="278821" y="0"/>
            <a:ext cx="10515600" cy="1325563"/>
          </a:xfrm>
        </p:spPr>
        <p:txBody>
          <a:bodyPr/>
          <a:lstStyle/>
          <a:p>
            <a:r>
              <a:rPr lang="en-US">
                <a:latin typeface="Arial"/>
                <a:cs typeface="Arial"/>
              </a:rPr>
              <a:t>PRS Team Contact Information</a:t>
            </a:r>
            <a:endParaRPr lang="en-US"/>
          </a:p>
        </p:txBody>
      </p:sp>
      <p:sp>
        <p:nvSpPr>
          <p:cNvPr id="12" name="Text Placeholder 11">
            <a:extLst>
              <a:ext uri="{FF2B5EF4-FFF2-40B4-BE49-F238E27FC236}">
                <a16:creationId xmlns:a16="http://schemas.microsoft.com/office/drawing/2014/main" id="{A94FE351-C1DE-E2BA-79DA-4BEF4439CD69}"/>
              </a:ext>
            </a:extLst>
          </p:cNvPr>
          <p:cNvSpPr>
            <a:spLocks noGrp="1"/>
          </p:cNvSpPr>
          <p:nvPr>
            <p:ph type="body" idx="1"/>
          </p:nvPr>
        </p:nvSpPr>
        <p:spPr>
          <a:xfrm>
            <a:off x="1259008" y="835436"/>
            <a:ext cx="7056756" cy="1765545"/>
          </a:xfrm>
        </p:spPr>
        <p:txBody>
          <a:bodyPr>
            <a:normAutofit/>
          </a:bodyPr>
          <a:lstStyle/>
          <a:p>
            <a:pPr algn="ctr">
              <a:lnSpc>
                <a:spcPct val="150000"/>
              </a:lnSpc>
            </a:pPr>
            <a:r>
              <a:rPr lang="en-US">
                <a:hlinkClick r:id="rId2"/>
              </a:rPr>
              <a:t>DESECompliance@mass.gov</a:t>
            </a:r>
            <a:endParaRPr lang="en-US"/>
          </a:p>
          <a:p>
            <a:pPr algn="ctr">
              <a:lnSpc>
                <a:spcPct val="150000"/>
              </a:lnSpc>
              <a:spcBef>
                <a:spcPts val="0"/>
              </a:spcBef>
            </a:pPr>
            <a:r>
              <a:rPr lang="en-US" sz="1400" b="0"/>
              <a:t>Director, Kelsey LoDuca-Towne - Kelsey.LoDuca-Towne@mass.gov</a:t>
            </a:r>
          </a:p>
          <a:p>
            <a:pPr algn="ctr">
              <a:lnSpc>
                <a:spcPct val="100000"/>
              </a:lnSpc>
              <a:spcBef>
                <a:spcPts val="0"/>
              </a:spcBef>
            </a:pPr>
            <a:r>
              <a:rPr lang="en-US" sz="1400" b="0"/>
              <a:t>Assistant Director, Julie L. Garell - julie.l.garell@mass.gov</a:t>
            </a:r>
          </a:p>
          <a:p>
            <a:endParaRPr lang="en-US"/>
          </a:p>
        </p:txBody>
      </p:sp>
      <p:sp>
        <p:nvSpPr>
          <p:cNvPr id="11" name="Content Placeholder 10">
            <a:extLst>
              <a:ext uri="{FF2B5EF4-FFF2-40B4-BE49-F238E27FC236}">
                <a16:creationId xmlns:a16="http://schemas.microsoft.com/office/drawing/2014/main" id="{0951E365-14F1-A446-0096-4CC462DC6718}"/>
              </a:ext>
            </a:extLst>
          </p:cNvPr>
          <p:cNvSpPr>
            <a:spLocks noGrp="1"/>
          </p:cNvSpPr>
          <p:nvPr>
            <p:ph sz="half" idx="2"/>
          </p:nvPr>
        </p:nvSpPr>
        <p:spPr>
          <a:xfrm>
            <a:off x="175228" y="2223366"/>
            <a:ext cx="5157787" cy="3771034"/>
          </a:xfrm>
        </p:spPr>
        <p:txBody>
          <a:bodyPr>
            <a:noAutofit/>
          </a:bodyPr>
          <a:lstStyle/>
          <a:p>
            <a:pPr marL="0" indent="0">
              <a:buNone/>
            </a:pPr>
            <a:r>
              <a:rPr lang="en-US" sz="1600" b="1"/>
              <a:t>Investigation Team Supervisors	</a:t>
            </a:r>
          </a:p>
          <a:p>
            <a:pPr marL="0" indent="0">
              <a:lnSpc>
                <a:spcPct val="100000"/>
              </a:lnSpc>
              <a:spcBef>
                <a:spcPts val="0"/>
              </a:spcBef>
              <a:buNone/>
            </a:pPr>
            <a:r>
              <a:rPr lang="en-US" sz="1400"/>
              <a:t>Dean Paolillo	Dean.L.Paolillo@mass.gov</a:t>
            </a:r>
          </a:p>
          <a:p>
            <a:pPr marL="0" indent="0">
              <a:lnSpc>
                <a:spcPct val="100000"/>
              </a:lnSpc>
              <a:spcBef>
                <a:spcPts val="0"/>
              </a:spcBef>
              <a:buNone/>
            </a:pPr>
            <a:r>
              <a:rPr lang="en-US" sz="1400"/>
              <a:t>Paula Twomey	Paula.T.Twomey@mass.gov</a:t>
            </a:r>
          </a:p>
          <a:p>
            <a:pPr marL="0" indent="0">
              <a:lnSpc>
                <a:spcPct val="100000"/>
              </a:lnSpc>
              <a:spcBef>
                <a:spcPts val="0"/>
              </a:spcBef>
              <a:buNone/>
            </a:pPr>
            <a:r>
              <a:rPr lang="en-US" sz="1400"/>
              <a:t>Rachel Rosen	Rachel.E.Rosen@mass.gov</a:t>
            </a:r>
          </a:p>
          <a:p>
            <a:pPr marL="0" indent="0">
              <a:lnSpc>
                <a:spcPct val="100000"/>
              </a:lnSpc>
              <a:spcBef>
                <a:spcPts val="0"/>
              </a:spcBef>
              <a:buNone/>
            </a:pPr>
            <a:r>
              <a:rPr lang="en-US" sz="1400"/>
              <a:t>Dara Yaffe		Dara.E.Yaffe@mass.gov</a:t>
            </a:r>
          </a:p>
          <a:p>
            <a:pPr marL="0" indent="0">
              <a:buNone/>
            </a:pPr>
            <a:endParaRPr lang="en-US" sz="1400"/>
          </a:p>
          <a:p>
            <a:pPr marL="0" indent="0">
              <a:buNone/>
            </a:pPr>
            <a:r>
              <a:rPr lang="en-US" sz="1600" b="1"/>
              <a:t>Corrective Active Team </a:t>
            </a:r>
          </a:p>
          <a:p>
            <a:pPr marL="0" indent="0">
              <a:spcBef>
                <a:spcPts val="0"/>
              </a:spcBef>
              <a:buNone/>
            </a:pPr>
            <a:r>
              <a:rPr lang="en-US" sz="1400"/>
              <a:t>Christina Farese	Christina.S.Farese@mass.gov</a:t>
            </a:r>
          </a:p>
          <a:p>
            <a:pPr marL="0" indent="0">
              <a:spcBef>
                <a:spcPts val="0"/>
              </a:spcBef>
              <a:buNone/>
            </a:pPr>
            <a:r>
              <a:rPr lang="en-US" sz="1400"/>
              <a:t>Donna Feinberg	Donna.Feinberg@mass.gov</a:t>
            </a:r>
          </a:p>
          <a:p>
            <a:pPr marL="0" indent="0">
              <a:spcBef>
                <a:spcPts val="0"/>
              </a:spcBef>
              <a:buNone/>
            </a:pPr>
            <a:r>
              <a:rPr lang="en-US" sz="1400"/>
              <a:t>George Haile 	George.K.Haile@mass.gov</a:t>
            </a:r>
          </a:p>
          <a:p>
            <a:pPr marL="0" indent="0">
              <a:spcBef>
                <a:spcPts val="0"/>
              </a:spcBef>
              <a:buNone/>
            </a:pPr>
            <a:r>
              <a:rPr lang="en-US" sz="1400"/>
              <a:t>Jane Ewing	Jane.Ewing@mass.gov</a:t>
            </a:r>
          </a:p>
          <a:p>
            <a:pPr marL="0" indent="0">
              <a:spcBef>
                <a:spcPts val="0"/>
              </a:spcBef>
              <a:buNone/>
            </a:pPr>
            <a:r>
              <a:rPr lang="en-US" sz="1400"/>
              <a:t>Juan Rodriguez	Juan.Rodriguez4@mass.gov</a:t>
            </a:r>
          </a:p>
          <a:p>
            <a:pPr marL="0" indent="0">
              <a:buNone/>
            </a:pPr>
            <a:endParaRPr lang="en-US" sz="1400"/>
          </a:p>
          <a:p>
            <a:pPr marL="0" indent="0">
              <a:buNone/>
            </a:pPr>
            <a:r>
              <a:rPr lang="en-US" sz="1600" b="1"/>
              <a:t>Technical Assistance Team</a:t>
            </a:r>
          </a:p>
          <a:p>
            <a:pPr marL="0" indent="0">
              <a:spcBef>
                <a:spcPts val="0"/>
              </a:spcBef>
              <a:buNone/>
            </a:pPr>
            <a:r>
              <a:rPr lang="en-US" sz="1400"/>
              <a:t>Rena Mello		Rena.E.Mello@mass.gov</a:t>
            </a:r>
            <a:endParaRPr lang="en-US" sz="1400" b="1"/>
          </a:p>
          <a:p>
            <a:pPr marL="0" indent="0">
              <a:spcBef>
                <a:spcPts val="0"/>
              </a:spcBef>
              <a:buNone/>
            </a:pPr>
            <a:r>
              <a:rPr lang="en-US" sz="1400"/>
              <a:t>Nathania Onyeagoro    Nathania.Onyeagoro@mass.gov</a:t>
            </a:r>
          </a:p>
        </p:txBody>
      </p:sp>
      <p:sp>
        <p:nvSpPr>
          <p:cNvPr id="14" name="Content Placeholder 13">
            <a:extLst>
              <a:ext uri="{FF2B5EF4-FFF2-40B4-BE49-F238E27FC236}">
                <a16:creationId xmlns:a16="http://schemas.microsoft.com/office/drawing/2014/main" id="{D41C59F8-D256-39F2-A0B3-CE1039289DEA}"/>
              </a:ext>
            </a:extLst>
          </p:cNvPr>
          <p:cNvSpPr>
            <a:spLocks noGrp="1"/>
          </p:cNvSpPr>
          <p:nvPr>
            <p:ph sz="quarter" idx="4"/>
          </p:nvPr>
        </p:nvSpPr>
        <p:spPr>
          <a:xfrm>
            <a:off x="4858108" y="2335879"/>
            <a:ext cx="6440404" cy="3771034"/>
          </a:xfrm>
        </p:spPr>
        <p:txBody>
          <a:bodyPr>
            <a:normAutofit fontScale="25000" lnSpcReduction="20000"/>
          </a:bodyPr>
          <a:lstStyle/>
          <a:p>
            <a:pPr marL="0" indent="0">
              <a:buNone/>
            </a:pPr>
            <a:r>
              <a:rPr lang="en-US" sz="6400" b="1"/>
              <a:t>Investigation Team</a:t>
            </a:r>
            <a:r>
              <a:rPr lang="en-US" sz="4300" b="1"/>
              <a:t>	</a:t>
            </a:r>
          </a:p>
          <a:p>
            <a:pPr marL="0" indent="0">
              <a:lnSpc>
                <a:spcPct val="120000"/>
              </a:lnSpc>
              <a:spcBef>
                <a:spcPts val="0"/>
              </a:spcBef>
              <a:buNone/>
            </a:pPr>
            <a:r>
              <a:rPr lang="en-US" sz="5600"/>
              <a:t>Alexandra Swanson 	Alexandra.J.Swanson@mass.gov</a:t>
            </a:r>
          </a:p>
          <a:p>
            <a:pPr marL="0" indent="0">
              <a:lnSpc>
                <a:spcPct val="120000"/>
              </a:lnSpc>
              <a:spcBef>
                <a:spcPts val="0"/>
              </a:spcBef>
              <a:buNone/>
            </a:pPr>
            <a:r>
              <a:rPr lang="en-US" sz="5600"/>
              <a:t>Alison McLean	Alison.McLean@mass.gov</a:t>
            </a:r>
          </a:p>
          <a:p>
            <a:pPr marL="0" indent="0">
              <a:lnSpc>
                <a:spcPct val="120000"/>
              </a:lnSpc>
              <a:spcBef>
                <a:spcPts val="0"/>
              </a:spcBef>
              <a:buNone/>
            </a:pPr>
            <a:r>
              <a:rPr lang="en-US" sz="5600"/>
              <a:t>Andrew Bloch	Andrew.Bloch@mass.gov</a:t>
            </a:r>
          </a:p>
          <a:p>
            <a:pPr marL="0" indent="0">
              <a:lnSpc>
                <a:spcPct val="120000"/>
              </a:lnSpc>
              <a:spcBef>
                <a:spcPts val="0"/>
              </a:spcBef>
              <a:buNone/>
            </a:pPr>
            <a:r>
              <a:rPr lang="en-US" sz="5600"/>
              <a:t>Becky Reindel	Becky.Reindel@mass.gov</a:t>
            </a:r>
          </a:p>
          <a:p>
            <a:pPr marL="0" indent="0">
              <a:lnSpc>
                <a:spcPct val="120000"/>
              </a:lnSpc>
              <a:spcBef>
                <a:spcPts val="0"/>
              </a:spcBef>
              <a:buNone/>
            </a:pPr>
            <a:r>
              <a:rPr lang="en-US" sz="5600"/>
              <a:t>Danielle Costa 	Danielle.Costa3@mass.gov</a:t>
            </a:r>
          </a:p>
          <a:p>
            <a:pPr marL="0" indent="0">
              <a:lnSpc>
                <a:spcPct val="120000"/>
              </a:lnSpc>
              <a:spcBef>
                <a:spcPts val="0"/>
              </a:spcBef>
              <a:buNone/>
            </a:pPr>
            <a:r>
              <a:rPr lang="en-US" sz="5600"/>
              <a:t>Darrell Johnson	Darrell.Johnson@mass.gov</a:t>
            </a:r>
          </a:p>
          <a:p>
            <a:pPr marL="0" indent="0">
              <a:lnSpc>
                <a:spcPct val="120000"/>
              </a:lnSpc>
              <a:spcBef>
                <a:spcPts val="0"/>
              </a:spcBef>
              <a:buNone/>
            </a:pPr>
            <a:r>
              <a:rPr lang="en-US" sz="5600"/>
              <a:t>Gillian Thompson	Gillian.Thompson@mass.gov</a:t>
            </a:r>
          </a:p>
          <a:p>
            <a:pPr marL="0" indent="0">
              <a:lnSpc>
                <a:spcPct val="120000"/>
              </a:lnSpc>
              <a:spcBef>
                <a:spcPts val="0"/>
              </a:spcBef>
              <a:buNone/>
            </a:pPr>
            <a:r>
              <a:rPr lang="en-US" sz="5600"/>
              <a:t>Kristen Burke	Kristin.Burke@mass.gov</a:t>
            </a:r>
          </a:p>
          <a:p>
            <a:pPr marL="0" indent="0">
              <a:lnSpc>
                <a:spcPct val="120000"/>
              </a:lnSpc>
              <a:spcBef>
                <a:spcPts val="0"/>
              </a:spcBef>
              <a:buNone/>
            </a:pPr>
            <a:r>
              <a:rPr lang="en-US" sz="5600"/>
              <a:t>Leila Gray		Leila.Gray@mass.gov</a:t>
            </a:r>
          </a:p>
          <a:p>
            <a:pPr marL="0" indent="0">
              <a:lnSpc>
                <a:spcPct val="120000"/>
              </a:lnSpc>
              <a:spcBef>
                <a:spcPts val="0"/>
              </a:spcBef>
              <a:buNone/>
            </a:pPr>
            <a:r>
              <a:rPr lang="en-US" sz="5600"/>
              <a:t>Maggie Murphy	Maggie.Murphy@mass.gov</a:t>
            </a:r>
          </a:p>
          <a:p>
            <a:pPr marL="0" indent="0">
              <a:lnSpc>
                <a:spcPct val="120000"/>
              </a:lnSpc>
              <a:spcBef>
                <a:spcPts val="0"/>
              </a:spcBef>
              <a:buNone/>
            </a:pPr>
            <a:r>
              <a:rPr lang="en-US" sz="5600"/>
              <a:t>Matthew Nixon	Matthew.V.Nixon@mass.gov</a:t>
            </a:r>
          </a:p>
          <a:p>
            <a:pPr marL="0" indent="0">
              <a:lnSpc>
                <a:spcPct val="120000"/>
              </a:lnSpc>
              <a:spcBef>
                <a:spcPts val="0"/>
              </a:spcBef>
              <a:buNone/>
            </a:pPr>
            <a:r>
              <a:rPr lang="en-US" sz="5600"/>
              <a:t>Nick Rodriques	Nicholas.Rodriques@mass.gov</a:t>
            </a:r>
          </a:p>
          <a:p>
            <a:pPr marL="0" indent="0">
              <a:lnSpc>
                <a:spcPct val="120000"/>
              </a:lnSpc>
              <a:spcBef>
                <a:spcPts val="0"/>
              </a:spcBef>
              <a:buNone/>
            </a:pPr>
            <a:r>
              <a:rPr lang="en-US" sz="5600"/>
              <a:t>Samuel Gathungu 	Samuel.K.Gathungu@mass.gov</a:t>
            </a:r>
          </a:p>
          <a:p>
            <a:pPr marL="0" indent="0">
              <a:lnSpc>
                <a:spcPct val="120000"/>
              </a:lnSpc>
              <a:spcBef>
                <a:spcPts val="0"/>
              </a:spcBef>
              <a:buNone/>
            </a:pPr>
            <a:r>
              <a:rPr lang="en-US" sz="5600"/>
              <a:t>Stacey Klasnick 	Stacey.Klasnick@mass.gov</a:t>
            </a:r>
          </a:p>
          <a:p>
            <a:pPr marL="0" indent="0">
              <a:lnSpc>
                <a:spcPct val="120000"/>
              </a:lnSpc>
              <a:spcBef>
                <a:spcPts val="0"/>
              </a:spcBef>
              <a:buNone/>
            </a:pPr>
            <a:r>
              <a:rPr lang="en-US" sz="5600"/>
              <a:t>Tim Tichacek	Timothy.Tichacek@mass.gov</a:t>
            </a:r>
          </a:p>
          <a:p>
            <a:pPr marL="0" indent="0">
              <a:lnSpc>
                <a:spcPct val="120000"/>
              </a:lnSpc>
              <a:spcBef>
                <a:spcPts val="0"/>
              </a:spcBef>
              <a:buNone/>
            </a:pPr>
            <a:r>
              <a:rPr lang="en-US" sz="5600"/>
              <a:t>Traci Podrazik 	Traci.A.Podrazik@mass.gov</a:t>
            </a:r>
          </a:p>
          <a:p>
            <a:pPr marL="0" indent="0">
              <a:lnSpc>
                <a:spcPct val="120000"/>
              </a:lnSpc>
              <a:spcBef>
                <a:spcPts val="0"/>
              </a:spcBef>
              <a:buNone/>
            </a:pPr>
            <a:r>
              <a:rPr lang="en-US" sz="4300"/>
              <a:t>	</a:t>
            </a:r>
          </a:p>
          <a:p>
            <a:endParaRPr lang="en-US"/>
          </a:p>
        </p:txBody>
      </p:sp>
      <p:sp>
        <p:nvSpPr>
          <p:cNvPr id="4" name="Slide Number Placeholder 3">
            <a:extLst>
              <a:ext uri="{FF2B5EF4-FFF2-40B4-BE49-F238E27FC236}">
                <a16:creationId xmlns:a16="http://schemas.microsoft.com/office/drawing/2014/main" id="{E420DA5F-0656-12F2-8B08-2EF92898C626}"/>
              </a:ext>
            </a:extLst>
          </p:cNvPr>
          <p:cNvSpPr>
            <a:spLocks noGrp="1"/>
          </p:cNvSpPr>
          <p:nvPr>
            <p:ph type="sldNum" sz="quarter" idx="12"/>
          </p:nvPr>
        </p:nvSpPr>
        <p:spPr/>
        <p:txBody>
          <a:bodyPr/>
          <a:lstStyle/>
          <a:p>
            <a:fld id="{68A8D22E-6BC5-9E47-900C-2BB94685D9F5}" type="slidenum">
              <a:rPr lang="en-US" smtClean="0"/>
              <a:t>48</a:t>
            </a:fld>
            <a:endParaRPr lang="en-US"/>
          </a:p>
        </p:txBody>
      </p:sp>
    </p:spTree>
    <p:extLst>
      <p:ext uri="{BB962C8B-B14F-4D97-AF65-F5344CB8AC3E}">
        <p14:creationId xmlns:p14="http://schemas.microsoft.com/office/powerpoint/2010/main" val="1028630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D4417C-888F-045A-32E0-30D0E302D843}"/>
              </a:ext>
            </a:extLst>
          </p:cNvPr>
          <p:cNvSpPr>
            <a:spLocks noGrp="1"/>
          </p:cNvSpPr>
          <p:nvPr>
            <p:ph type="title"/>
          </p:nvPr>
        </p:nvSpPr>
        <p:spPr/>
        <p:txBody>
          <a:bodyPr/>
          <a:lstStyle/>
          <a:p>
            <a:r>
              <a:rPr lang="en-US"/>
              <a:t>LEA Assignments</a:t>
            </a:r>
          </a:p>
        </p:txBody>
      </p:sp>
      <p:sp>
        <p:nvSpPr>
          <p:cNvPr id="6" name="Content Placeholder 5">
            <a:extLst>
              <a:ext uri="{FF2B5EF4-FFF2-40B4-BE49-F238E27FC236}">
                <a16:creationId xmlns:a16="http://schemas.microsoft.com/office/drawing/2014/main" id="{DEA1D9D9-288E-10D0-2930-4D52052D4687}"/>
              </a:ext>
            </a:extLst>
          </p:cNvPr>
          <p:cNvSpPr>
            <a:spLocks noGrp="1"/>
          </p:cNvSpPr>
          <p:nvPr>
            <p:ph idx="1"/>
          </p:nvPr>
        </p:nvSpPr>
        <p:spPr/>
        <p:txBody>
          <a:bodyPr>
            <a:normAutofit/>
          </a:bodyPr>
          <a:lstStyle/>
          <a:p>
            <a:r>
              <a:rPr lang="en-US">
                <a:hlinkClick r:id="rId2"/>
              </a:rPr>
              <a:t>603 CMR 28.10(8)(b)</a:t>
            </a:r>
            <a:endParaRPr lang="en-US"/>
          </a:p>
          <a:p>
            <a:r>
              <a:rPr lang="en-US" i="1"/>
              <a:t>A request for an assignment shall not limit the right of the student to timely evaluation, services, or placement in accordance with 603 CMR 28.00. The school district or state agency requesting assignment shall be responsible for providing to the Department all required documentation to ascertain the legal status or residence(s) of the student or the student's parent(s) or legal guardian.</a:t>
            </a:r>
          </a:p>
          <a:p>
            <a:r>
              <a:rPr lang="en-US"/>
              <a:t>Assignments date back to the beginning of the fiscal year in which the request for clarification is made, currently </a:t>
            </a:r>
            <a:r>
              <a:rPr lang="en-US" u="sng"/>
              <a:t>July 1, 2026, unless otherwise stated within the assignment.</a:t>
            </a:r>
            <a:endParaRPr lang="en-US"/>
          </a:p>
        </p:txBody>
      </p:sp>
      <p:sp>
        <p:nvSpPr>
          <p:cNvPr id="4" name="Slide Number Placeholder 3">
            <a:extLst>
              <a:ext uri="{FF2B5EF4-FFF2-40B4-BE49-F238E27FC236}">
                <a16:creationId xmlns:a16="http://schemas.microsoft.com/office/drawing/2014/main" id="{E69F970C-4A08-BF08-D861-F5914B32384C}"/>
              </a:ext>
            </a:extLst>
          </p:cNvPr>
          <p:cNvSpPr>
            <a:spLocks noGrp="1"/>
          </p:cNvSpPr>
          <p:nvPr>
            <p:ph type="sldNum" sz="quarter" idx="12"/>
          </p:nvPr>
        </p:nvSpPr>
        <p:spPr/>
        <p:txBody>
          <a:bodyPr/>
          <a:lstStyle/>
          <a:p>
            <a:fld id="{68A8D22E-6BC5-9E47-900C-2BB94685D9F5}" type="slidenum">
              <a:rPr lang="en-US" smtClean="0"/>
              <a:t>49</a:t>
            </a:fld>
            <a:endParaRPr lang="en-US"/>
          </a:p>
        </p:txBody>
      </p:sp>
    </p:spTree>
    <p:extLst>
      <p:ext uri="{BB962C8B-B14F-4D97-AF65-F5344CB8AC3E}">
        <p14:creationId xmlns:p14="http://schemas.microsoft.com/office/powerpoint/2010/main" val="877751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E34A0C-3F2C-72AB-26F9-745988EDAB9E}"/>
              </a:ext>
            </a:extLst>
          </p:cNvPr>
          <p:cNvSpPr>
            <a:spLocks noGrp="1"/>
          </p:cNvSpPr>
          <p:nvPr>
            <p:ph type="ctrTitle"/>
          </p:nvPr>
        </p:nvSpPr>
        <p:spPr/>
        <p:txBody>
          <a:bodyPr anchor="ctr">
            <a:normAutofit/>
          </a:bodyPr>
          <a:lstStyle/>
          <a:p>
            <a:r>
              <a:rPr lang="en-US" sz="5400"/>
              <a:t>Implementation of Regulatory Amendments for 603 CMR 46.00 &amp; 603 CMR 18.00</a:t>
            </a:r>
            <a:endParaRPr lang="en-US" sz="5400">
              <a:solidFill>
                <a:srgbClr val="FFFFFF"/>
              </a:solidFill>
            </a:endParaRPr>
          </a:p>
        </p:txBody>
      </p:sp>
      <p:sp>
        <p:nvSpPr>
          <p:cNvPr id="4" name="Slide Number Placeholder 3">
            <a:extLst>
              <a:ext uri="{FF2B5EF4-FFF2-40B4-BE49-F238E27FC236}">
                <a16:creationId xmlns:a16="http://schemas.microsoft.com/office/drawing/2014/main" id="{E56A161F-DC04-A4B0-CF24-3011160E2ACF}"/>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8A8D22E-6BC5-9E47-900C-2BB94685D9F5}" type="slidenum">
              <a:rPr kumimoji="0" lang="en-US" sz="1100" b="1"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100" b="1" i="0" u="none" strike="noStrike" kern="1200" cap="none" spc="0" normalizeH="0" baseline="0" noProof="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85071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CCB73-9665-626D-0751-68708DDB2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6D034C-54DA-430C-6C62-9E64D480783E}"/>
              </a:ext>
            </a:extLst>
          </p:cNvPr>
          <p:cNvSpPr>
            <a:spLocks noGrp="1"/>
          </p:cNvSpPr>
          <p:nvPr>
            <p:ph type="ctrTitle"/>
          </p:nvPr>
        </p:nvSpPr>
        <p:spPr>
          <a:xfrm>
            <a:off x="342900" y="873824"/>
            <a:ext cx="11693588" cy="2560638"/>
          </a:xfrm>
        </p:spPr>
        <p:txBody>
          <a:bodyPr>
            <a:normAutofit/>
          </a:bodyPr>
          <a:lstStyle/>
          <a:p>
            <a:r>
              <a:rPr lang="en-US" sz="4400" b="1">
                <a:latin typeface="Arial"/>
                <a:cs typeface="Arial"/>
              </a:rPr>
              <a:t>IDEA Data</a:t>
            </a:r>
            <a:endParaRPr lang="en-US">
              <a:latin typeface="Arial"/>
              <a:cs typeface="Arial"/>
            </a:endParaRPr>
          </a:p>
        </p:txBody>
      </p:sp>
    </p:spTree>
    <p:extLst>
      <p:ext uri="{BB962C8B-B14F-4D97-AF65-F5344CB8AC3E}">
        <p14:creationId xmlns:p14="http://schemas.microsoft.com/office/powerpoint/2010/main" val="6030206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CB852-658B-19D1-FEF3-F86D1EE50C3B}"/>
              </a:ext>
            </a:extLst>
          </p:cNvPr>
          <p:cNvSpPr>
            <a:spLocks noGrp="1"/>
          </p:cNvSpPr>
          <p:nvPr>
            <p:ph type="title"/>
          </p:nvPr>
        </p:nvSpPr>
        <p:spPr/>
        <p:txBody>
          <a:bodyPr>
            <a:normAutofit/>
          </a:bodyPr>
          <a:lstStyle/>
          <a:p>
            <a:r>
              <a:rPr lang="en-US"/>
              <a:t>Significant Disproportionality</a:t>
            </a:r>
          </a:p>
        </p:txBody>
      </p:sp>
      <p:sp>
        <p:nvSpPr>
          <p:cNvPr id="3" name="Content Placeholder 2">
            <a:extLst>
              <a:ext uri="{FF2B5EF4-FFF2-40B4-BE49-F238E27FC236}">
                <a16:creationId xmlns:a16="http://schemas.microsoft.com/office/drawing/2014/main" id="{B16D3EDF-07CB-9C28-6587-A658A17725DB}"/>
              </a:ext>
            </a:extLst>
          </p:cNvPr>
          <p:cNvSpPr>
            <a:spLocks noGrp="1"/>
          </p:cNvSpPr>
          <p:nvPr>
            <p:ph idx="1"/>
          </p:nvPr>
        </p:nvSpPr>
        <p:spPr/>
        <p:txBody>
          <a:bodyPr>
            <a:normAutofit fontScale="85000" lnSpcReduction="10000"/>
          </a:bodyPr>
          <a:lstStyle/>
          <a:p>
            <a:r>
              <a:rPr lang="en-US" sz="3600"/>
              <a:t>Beginning with the 2026-27 identification cycle, Massachusetts increased the minimum cell size from </a:t>
            </a:r>
            <a:r>
              <a:rPr lang="en-US" sz="3600" b="1"/>
              <a:t>6 to 10 students.</a:t>
            </a:r>
          </a:p>
          <a:p>
            <a:r>
              <a:rPr lang="en-US" sz="3600"/>
              <a:t>The cell size represents the number of students in a particular racial or ethnic group experiencing an outcome within the district</a:t>
            </a:r>
          </a:p>
          <a:p>
            <a:pPr lvl="1"/>
            <a:r>
              <a:rPr lang="en-US" sz="3200"/>
              <a:t>Outcomes could be being identified as a student with a disability, being placed in a substantially separate setting, or being disciplined.</a:t>
            </a:r>
          </a:p>
          <a:p>
            <a:r>
              <a:rPr lang="en-US" sz="3600"/>
              <a:t>Reasons</a:t>
            </a:r>
          </a:p>
          <a:p>
            <a:pPr lvl="1"/>
            <a:r>
              <a:rPr lang="en-US" sz="3200"/>
              <a:t>More stable calculations</a:t>
            </a:r>
          </a:p>
          <a:p>
            <a:pPr lvl="1"/>
            <a:r>
              <a:rPr lang="en-US" sz="3200"/>
              <a:t>Less influenced by one or two students</a:t>
            </a:r>
          </a:p>
          <a:p>
            <a:pPr lvl="1"/>
            <a:r>
              <a:rPr lang="en-US" sz="3200"/>
              <a:t>Better reflects meaningful patterns</a:t>
            </a:r>
          </a:p>
        </p:txBody>
      </p:sp>
    </p:spTree>
    <p:extLst>
      <p:ext uri="{BB962C8B-B14F-4D97-AF65-F5344CB8AC3E}">
        <p14:creationId xmlns:p14="http://schemas.microsoft.com/office/powerpoint/2010/main" val="37310401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EA932-6D6C-9BA2-1C26-17F3A3B2AD3E}"/>
              </a:ext>
            </a:extLst>
          </p:cNvPr>
          <p:cNvSpPr>
            <a:spLocks noGrp="1"/>
          </p:cNvSpPr>
          <p:nvPr>
            <p:ph type="title"/>
          </p:nvPr>
        </p:nvSpPr>
        <p:spPr/>
        <p:txBody>
          <a:bodyPr>
            <a:normAutofit fontScale="90000"/>
          </a:bodyPr>
          <a:lstStyle/>
          <a:p>
            <a:r>
              <a:rPr lang="en-US"/>
              <a:t>Massachusetts Significant Disproportionality Methodology</a:t>
            </a:r>
          </a:p>
        </p:txBody>
      </p:sp>
      <p:graphicFrame>
        <p:nvGraphicFramePr>
          <p:cNvPr id="4" name="Content Placeholder 3">
            <a:extLst>
              <a:ext uri="{FF2B5EF4-FFF2-40B4-BE49-F238E27FC236}">
                <a16:creationId xmlns:a16="http://schemas.microsoft.com/office/drawing/2014/main" id="{A388962A-900C-FBBF-2A0A-01B48688EBD0}"/>
              </a:ext>
            </a:extLst>
          </p:cNvPr>
          <p:cNvGraphicFramePr>
            <a:graphicFrameLocks noGrp="1"/>
          </p:cNvGraphicFramePr>
          <p:nvPr>
            <p:ph idx="1"/>
          </p:nvPr>
        </p:nvGraphicFramePr>
        <p:xfrm>
          <a:off x="173038" y="1590675"/>
          <a:ext cx="11890374" cy="3566160"/>
        </p:xfrm>
        <a:graphic>
          <a:graphicData uri="http://schemas.openxmlformats.org/drawingml/2006/table">
            <a:tbl>
              <a:tblPr firstRow="1" bandRow="1">
                <a:tableStyleId>{5C22544A-7EE6-4342-B048-85BDC9FD1C3A}</a:tableStyleId>
              </a:tblPr>
              <a:tblGrid>
                <a:gridCol w="3370262">
                  <a:extLst>
                    <a:ext uri="{9D8B030D-6E8A-4147-A177-3AD203B41FA5}">
                      <a16:colId xmlns:a16="http://schemas.microsoft.com/office/drawing/2014/main" val="1714368000"/>
                    </a:ext>
                  </a:extLst>
                </a:gridCol>
                <a:gridCol w="8520112">
                  <a:extLst>
                    <a:ext uri="{9D8B030D-6E8A-4147-A177-3AD203B41FA5}">
                      <a16:colId xmlns:a16="http://schemas.microsoft.com/office/drawing/2014/main" val="3387545034"/>
                    </a:ext>
                  </a:extLst>
                </a:gridCol>
              </a:tblGrid>
              <a:tr h="370840">
                <a:tc>
                  <a:txBody>
                    <a:bodyPr/>
                    <a:lstStyle/>
                    <a:p>
                      <a:r>
                        <a:rPr lang="en-US" sz="2400"/>
                        <a:t>Component</a:t>
                      </a:r>
                    </a:p>
                  </a:txBody>
                  <a:tcPr/>
                </a:tc>
                <a:tc>
                  <a:txBody>
                    <a:bodyPr/>
                    <a:lstStyle/>
                    <a:p>
                      <a:r>
                        <a:rPr lang="en-US" sz="2400"/>
                        <a:t>Standard</a:t>
                      </a:r>
                    </a:p>
                  </a:txBody>
                  <a:tcPr/>
                </a:tc>
                <a:extLst>
                  <a:ext uri="{0D108BD9-81ED-4DB2-BD59-A6C34878D82A}">
                    <a16:rowId xmlns:a16="http://schemas.microsoft.com/office/drawing/2014/main" val="117602195"/>
                  </a:ext>
                </a:extLst>
              </a:tr>
              <a:tr h="370840">
                <a:tc>
                  <a:txBody>
                    <a:bodyPr/>
                    <a:lstStyle/>
                    <a:p>
                      <a:r>
                        <a:rPr lang="en-US" sz="2400"/>
                        <a:t>Years of Data</a:t>
                      </a:r>
                    </a:p>
                  </a:txBody>
                  <a:tcPr/>
                </a:tc>
                <a:tc>
                  <a:txBody>
                    <a:bodyPr/>
                    <a:lstStyle/>
                    <a:p>
                      <a:r>
                        <a:rPr lang="en-US" sz="2400"/>
                        <a:t>3</a:t>
                      </a:r>
                    </a:p>
                  </a:txBody>
                  <a:tcPr/>
                </a:tc>
                <a:extLst>
                  <a:ext uri="{0D108BD9-81ED-4DB2-BD59-A6C34878D82A}">
                    <a16:rowId xmlns:a16="http://schemas.microsoft.com/office/drawing/2014/main" val="901197658"/>
                  </a:ext>
                </a:extLst>
              </a:tr>
              <a:tr h="370840">
                <a:tc>
                  <a:txBody>
                    <a:bodyPr/>
                    <a:lstStyle/>
                    <a:p>
                      <a:r>
                        <a:rPr lang="en-US" sz="2400"/>
                        <a:t>Risk Ratio Threshold</a:t>
                      </a:r>
                    </a:p>
                  </a:txBody>
                  <a:tcPr/>
                </a:tc>
                <a:tc>
                  <a:txBody>
                    <a:bodyPr/>
                    <a:lstStyle/>
                    <a:p>
                      <a:r>
                        <a:rPr lang="en-US" sz="2400"/>
                        <a:t>3.0</a:t>
                      </a:r>
                    </a:p>
                  </a:txBody>
                  <a:tcPr/>
                </a:tc>
                <a:extLst>
                  <a:ext uri="{0D108BD9-81ED-4DB2-BD59-A6C34878D82A}">
                    <a16:rowId xmlns:a16="http://schemas.microsoft.com/office/drawing/2014/main" val="2166679392"/>
                  </a:ext>
                </a:extLst>
              </a:tr>
              <a:tr h="370840">
                <a:tc>
                  <a:txBody>
                    <a:bodyPr/>
                    <a:lstStyle/>
                    <a:p>
                      <a:r>
                        <a:rPr lang="en-US" sz="2400"/>
                        <a:t>Minimum Cell Size</a:t>
                      </a:r>
                    </a:p>
                  </a:txBody>
                  <a:tcPr/>
                </a:tc>
                <a:tc>
                  <a:txBody>
                    <a:bodyPr/>
                    <a:lstStyle/>
                    <a:p>
                      <a:r>
                        <a:rPr lang="en-US" sz="2400"/>
                        <a:t>10</a:t>
                      </a:r>
                    </a:p>
                  </a:txBody>
                  <a:tcPr/>
                </a:tc>
                <a:extLst>
                  <a:ext uri="{0D108BD9-81ED-4DB2-BD59-A6C34878D82A}">
                    <a16:rowId xmlns:a16="http://schemas.microsoft.com/office/drawing/2014/main" val="201863206"/>
                  </a:ext>
                </a:extLst>
              </a:tr>
              <a:tr h="370840">
                <a:tc>
                  <a:txBody>
                    <a:bodyPr/>
                    <a:lstStyle/>
                    <a:p>
                      <a:r>
                        <a:rPr lang="en-US" sz="2400"/>
                        <a:t>Minimum N-Size</a:t>
                      </a:r>
                    </a:p>
                  </a:txBody>
                  <a:tcPr/>
                </a:tc>
                <a:tc>
                  <a:txBody>
                    <a:bodyPr/>
                    <a:lstStyle/>
                    <a:p>
                      <a:r>
                        <a:rPr lang="en-US" sz="2400"/>
                        <a:t>20</a:t>
                      </a:r>
                    </a:p>
                  </a:txBody>
                  <a:tcPr/>
                </a:tc>
                <a:extLst>
                  <a:ext uri="{0D108BD9-81ED-4DB2-BD59-A6C34878D82A}">
                    <a16:rowId xmlns:a16="http://schemas.microsoft.com/office/drawing/2014/main" val="707367873"/>
                  </a:ext>
                </a:extLst>
              </a:tr>
              <a:tr h="370840">
                <a:tc>
                  <a:txBody>
                    <a:bodyPr/>
                    <a:lstStyle/>
                    <a:p>
                      <a:r>
                        <a:rPr lang="en-US" sz="2400"/>
                        <a:t>Reasonable Progress</a:t>
                      </a:r>
                    </a:p>
                  </a:txBody>
                  <a:tcPr/>
                </a:tc>
                <a:tc>
                  <a:txBody>
                    <a:bodyPr/>
                    <a:lstStyle/>
                    <a:p>
                      <a:r>
                        <a:rPr lang="en-US" sz="2400"/>
                        <a:t>Improvement (or lessening) of threshold by 0.1 for two consecutive years</a:t>
                      </a:r>
                    </a:p>
                  </a:txBody>
                  <a:tcPr/>
                </a:tc>
                <a:extLst>
                  <a:ext uri="{0D108BD9-81ED-4DB2-BD59-A6C34878D82A}">
                    <a16:rowId xmlns:a16="http://schemas.microsoft.com/office/drawing/2014/main" val="1333953446"/>
                  </a:ext>
                </a:extLst>
              </a:tr>
              <a:tr h="370840">
                <a:tc gridSpan="2">
                  <a:txBody>
                    <a:bodyPr/>
                    <a:lstStyle/>
                    <a:p>
                      <a:pPr algn="ctr"/>
                      <a:r>
                        <a:rPr lang="en-US" sz="2400" b="1"/>
                        <a:t>All criteria must be met before a district can be identified. </a:t>
                      </a:r>
                    </a:p>
                  </a:txBody>
                  <a:tcPr/>
                </a:tc>
                <a:tc hMerge="1">
                  <a:txBody>
                    <a:bodyPr/>
                    <a:lstStyle/>
                    <a:p>
                      <a:endParaRPr lang="en-US"/>
                    </a:p>
                  </a:txBody>
                  <a:tcPr/>
                </a:tc>
                <a:extLst>
                  <a:ext uri="{0D108BD9-81ED-4DB2-BD59-A6C34878D82A}">
                    <a16:rowId xmlns:a16="http://schemas.microsoft.com/office/drawing/2014/main" val="1114176026"/>
                  </a:ext>
                </a:extLst>
              </a:tr>
            </a:tbl>
          </a:graphicData>
        </a:graphic>
      </p:graphicFrame>
    </p:spTree>
    <p:extLst>
      <p:ext uri="{BB962C8B-B14F-4D97-AF65-F5344CB8AC3E}">
        <p14:creationId xmlns:p14="http://schemas.microsoft.com/office/powerpoint/2010/main" val="3752029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B87D1-195D-9D21-F43E-96927C2CE67D}"/>
              </a:ext>
            </a:extLst>
          </p:cNvPr>
          <p:cNvSpPr>
            <a:spLocks noGrp="1"/>
          </p:cNvSpPr>
          <p:nvPr>
            <p:ph type="title"/>
          </p:nvPr>
        </p:nvSpPr>
        <p:spPr>
          <a:xfrm>
            <a:off x="100298" y="150813"/>
            <a:ext cx="10515600" cy="1325563"/>
          </a:xfrm>
        </p:spPr>
        <p:txBody>
          <a:bodyPr/>
          <a:lstStyle/>
          <a:p>
            <a:r>
              <a:rPr lang="en-US"/>
              <a:t>District Responsibilities</a:t>
            </a:r>
          </a:p>
        </p:txBody>
      </p:sp>
      <p:sp>
        <p:nvSpPr>
          <p:cNvPr id="6" name="Text Placeholder 5">
            <a:extLst>
              <a:ext uri="{FF2B5EF4-FFF2-40B4-BE49-F238E27FC236}">
                <a16:creationId xmlns:a16="http://schemas.microsoft.com/office/drawing/2014/main" id="{51BB3E52-22E2-866B-72D1-C61B15CC16BF}"/>
              </a:ext>
            </a:extLst>
          </p:cNvPr>
          <p:cNvSpPr>
            <a:spLocks noGrp="1"/>
          </p:cNvSpPr>
          <p:nvPr>
            <p:ph type="body" idx="1"/>
          </p:nvPr>
        </p:nvSpPr>
        <p:spPr>
          <a:xfrm>
            <a:off x="195548" y="1300163"/>
            <a:ext cx="5157787" cy="823912"/>
          </a:xfrm>
        </p:spPr>
        <p:txBody>
          <a:bodyPr/>
          <a:lstStyle/>
          <a:p>
            <a:r>
              <a:rPr lang="en-US"/>
              <a:t>Identified Districts</a:t>
            </a:r>
          </a:p>
        </p:txBody>
      </p:sp>
      <p:sp>
        <p:nvSpPr>
          <p:cNvPr id="7" name="Content Placeholder 6">
            <a:extLst>
              <a:ext uri="{FF2B5EF4-FFF2-40B4-BE49-F238E27FC236}">
                <a16:creationId xmlns:a16="http://schemas.microsoft.com/office/drawing/2014/main" id="{23D667AB-7DEB-7554-06BD-9EC2B0B538E9}"/>
              </a:ext>
            </a:extLst>
          </p:cNvPr>
          <p:cNvSpPr>
            <a:spLocks noGrp="1"/>
          </p:cNvSpPr>
          <p:nvPr>
            <p:ph sz="half" idx="2"/>
          </p:nvPr>
        </p:nvSpPr>
        <p:spPr>
          <a:xfrm>
            <a:off x="5048" y="2278856"/>
            <a:ext cx="5157787" cy="3771034"/>
          </a:xfrm>
        </p:spPr>
        <p:txBody>
          <a:bodyPr>
            <a:normAutofit fontScale="92500" lnSpcReduction="20000"/>
          </a:bodyPr>
          <a:lstStyle/>
          <a:p>
            <a:r>
              <a:rPr lang="en-US"/>
              <a:t>Participate in DESE monitoring and technical assistance, both in-person and consult calls</a:t>
            </a:r>
          </a:p>
          <a:p>
            <a:pPr lvl="1"/>
            <a:r>
              <a:rPr lang="en-US"/>
              <a:t>Review Policies, Practices, and Procedures</a:t>
            </a:r>
          </a:p>
          <a:p>
            <a:pPr lvl="1"/>
            <a:r>
              <a:rPr lang="en-US"/>
              <a:t>Publicly report revisions</a:t>
            </a:r>
          </a:p>
          <a:p>
            <a:pPr lvl="1"/>
            <a:r>
              <a:rPr lang="en-US"/>
              <a:t>Root Cause Analysis</a:t>
            </a:r>
          </a:p>
          <a:p>
            <a:pPr lvl="1"/>
            <a:r>
              <a:rPr lang="en-US"/>
              <a:t>Action Plan</a:t>
            </a:r>
          </a:p>
          <a:p>
            <a:r>
              <a:rPr lang="en-US"/>
              <a:t>Reserve 15% IDEA funds for CCEIS</a:t>
            </a:r>
          </a:p>
          <a:p>
            <a:r>
              <a:rPr lang="en-US"/>
              <a:t>Submit required documentation</a:t>
            </a:r>
          </a:p>
        </p:txBody>
      </p:sp>
      <p:sp>
        <p:nvSpPr>
          <p:cNvPr id="8" name="Text Placeholder 7">
            <a:extLst>
              <a:ext uri="{FF2B5EF4-FFF2-40B4-BE49-F238E27FC236}">
                <a16:creationId xmlns:a16="http://schemas.microsoft.com/office/drawing/2014/main" id="{F7009279-9C8D-B6C4-020B-619579CCC69C}"/>
              </a:ext>
            </a:extLst>
          </p:cNvPr>
          <p:cNvSpPr>
            <a:spLocks noGrp="1"/>
          </p:cNvSpPr>
          <p:nvPr>
            <p:ph type="body" sz="quarter" idx="3"/>
          </p:nvPr>
        </p:nvSpPr>
        <p:spPr>
          <a:xfrm>
            <a:off x="5527960" y="1300163"/>
            <a:ext cx="5183188" cy="823912"/>
          </a:xfrm>
        </p:spPr>
        <p:txBody>
          <a:bodyPr/>
          <a:lstStyle/>
          <a:p>
            <a:r>
              <a:rPr lang="en-US"/>
              <a:t>At Risk Districts</a:t>
            </a:r>
          </a:p>
        </p:txBody>
      </p:sp>
      <p:sp>
        <p:nvSpPr>
          <p:cNvPr id="9" name="Content Placeholder 8">
            <a:extLst>
              <a:ext uri="{FF2B5EF4-FFF2-40B4-BE49-F238E27FC236}">
                <a16:creationId xmlns:a16="http://schemas.microsoft.com/office/drawing/2014/main" id="{B9358F9F-2E16-60D7-F2D1-081751E13383}"/>
              </a:ext>
            </a:extLst>
          </p:cNvPr>
          <p:cNvSpPr>
            <a:spLocks noGrp="1"/>
          </p:cNvSpPr>
          <p:nvPr>
            <p:ph sz="quarter" idx="4"/>
          </p:nvPr>
        </p:nvSpPr>
        <p:spPr>
          <a:xfrm>
            <a:off x="5527960" y="2278856"/>
            <a:ext cx="5183188" cy="3771034"/>
          </a:xfrm>
        </p:spPr>
        <p:txBody>
          <a:bodyPr>
            <a:normAutofit fontScale="92500" lnSpcReduction="20000"/>
          </a:bodyPr>
          <a:lstStyle/>
          <a:p>
            <a:r>
              <a:rPr lang="en-US"/>
              <a:t>Participate in DESE webinars</a:t>
            </a:r>
          </a:p>
          <a:p>
            <a:pPr lvl="1"/>
            <a:r>
              <a:rPr lang="en-US"/>
              <a:t>Root Cause Analysis</a:t>
            </a:r>
          </a:p>
          <a:p>
            <a:pPr lvl="1"/>
            <a:r>
              <a:rPr lang="en-US"/>
              <a:t>PPP Review</a:t>
            </a:r>
          </a:p>
          <a:p>
            <a:pPr lvl="1"/>
            <a:r>
              <a:rPr lang="en-US"/>
              <a:t>Action Planning</a:t>
            </a:r>
          </a:p>
          <a:p>
            <a:r>
              <a:rPr lang="en-US"/>
              <a:t>No fiscal reservation required</a:t>
            </a:r>
          </a:p>
          <a:p>
            <a:pPr lvl="1"/>
            <a:r>
              <a:rPr lang="en-US"/>
              <a:t>Voluntary CEIS is available as an option to these districts</a:t>
            </a:r>
          </a:p>
        </p:txBody>
      </p:sp>
    </p:spTree>
    <p:extLst>
      <p:ext uri="{BB962C8B-B14F-4D97-AF65-F5344CB8AC3E}">
        <p14:creationId xmlns:p14="http://schemas.microsoft.com/office/powerpoint/2010/main" val="9972685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ECDD0-17F6-3312-AE6D-F7EB95E46C02}"/>
              </a:ext>
            </a:extLst>
          </p:cNvPr>
          <p:cNvSpPr>
            <a:spLocks noGrp="1"/>
          </p:cNvSpPr>
          <p:nvPr>
            <p:ph type="title"/>
          </p:nvPr>
        </p:nvSpPr>
        <p:spPr/>
        <p:txBody>
          <a:bodyPr>
            <a:normAutofit fontScale="90000"/>
          </a:bodyPr>
          <a:lstStyle/>
          <a:p>
            <a:r>
              <a:rPr lang="en-US"/>
              <a:t>Indicator 14: Post-School Outcomes Data Collection</a:t>
            </a:r>
          </a:p>
        </p:txBody>
      </p:sp>
      <p:sp>
        <p:nvSpPr>
          <p:cNvPr id="3" name="Content Placeholder 2">
            <a:extLst>
              <a:ext uri="{FF2B5EF4-FFF2-40B4-BE49-F238E27FC236}">
                <a16:creationId xmlns:a16="http://schemas.microsoft.com/office/drawing/2014/main" id="{EB336AA5-9DDA-DA9A-5469-6885A5A84D1D}"/>
              </a:ext>
            </a:extLst>
          </p:cNvPr>
          <p:cNvSpPr>
            <a:spLocks noGrp="1"/>
          </p:cNvSpPr>
          <p:nvPr>
            <p:ph idx="1"/>
          </p:nvPr>
        </p:nvSpPr>
        <p:spPr/>
        <p:txBody>
          <a:bodyPr>
            <a:normAutofit fontScale="85000" lnSpcReduction="10000"/>
          </a:bodyPr>
          <a:lstStyle/>
          <a:p>
            <a:pPr lvl="0"/>
            <a:r>
              <a:rPr lang="en-US" noProof="0"/>
              <a:t>The </a:t>
            </a:r>
            <a:r>
              <a:rPr lang="en-US" b="1" noProof="0"/>
              <a:t>data </a:t>
            </a:r>
            <a:r>
              <a:rPr lang="en-US" b="1"/>
              <a:t>collection and reporting period </a:t>
            </a:r>
            <a:r>
              <a:rPr lang="en-US"/>
              <a:t>on students with IEPs who exited during the 2024-2025  school year is due to </a:t>
            </a:r>
            <a:r>
              <a:rPr lang="en-US" b="1"/>
              <a:t>close</a:t>
            </a:r>
            <a:r>
              <a:rPr lang="en-US"/>
              <a:t> on </a:t>
            </a:r>
            <a:r>
              <a:rPr lang="en-US" b="1"/>
              <a:t>Friday, September 25, 2026. </a:t>
            </a:r>
          </a:p>
          <a:p>
            <a:pPr marL="285750" lvl="0" indent="-285750">
              <a:buFont typeface="Arial" panose="020B0604020202020204" pitchFamily="34" charset="0"/>
              <a:buChar char="•"/>
            </a:pPr>
            <a:r>
              <a:rPr lang="en-US" noProof="0" err="1"/>
              <a:t>Exiters</a:t>
            </a:r>
            <a:r>
              <a:rPr lang="en-US" noProof="0"/>
              <a:t> lists were posted in districts’ Indicator 14 Dropbox in DESE’s Security Portal in late April.</a:t>
            </a:r>
          </a:p>
          <a:p>
            <a:pPr marL="285750" lvl="0" indent="-285750">
              <a:buFont typeface="Arial" panose="020B0604020202020204" pitchFamily="34" charset="0"/>
              <a:buChar char="•"/>
            </a:pPr>
            <a:r>
              <a:rPr lang="en-US" noProof="0"/>
              <a:t>Districts are required to reach out to last year’s </a:t>
            </a:r>
            <a:r>
              <a:rPr lang="en-US" noProof="0" err="1"/>
              <a:t>exiters</a:t>
            </a:r>
            <a:r>
              <a:rPr lang="en-US"/>
              <a:t> to encourage them to complete the Massachusetts After High School Survey.</a:t>
            </a:r>
          </a:p>
          <a:p>
            <a:pPr marL="285750" lvl="0" indent="-285750">
              <a:buFont typeface="Arial" panose="020B0604020202020204" pitchFamily="34" charset="0"/>
              <a:buChar char="•"/>
            </a:pPr>
            <a:r>
              <a:rPr lang="en-US" b="1"/>
              <a:t>All data must be submitted via the electronic survey by Friday, September 25.</a:t>
            </a:r>
          </a:p>
          <a:p>
            <a:pPr marL="285750" lvl="0" indent="-285750">
              <a:buFont typeface="Arial" panose="020B0604020202020204" pitchFamily="34" charset="0"/>
              <a:buChar char="•"/>
            </a:pPr>
            <a:r>
              <a:rPr lang="en-US"/>
              <a:t>Districts with submitted surveys have been receiving emails from our vendor, Arielle Levin of Crescent Bend Consulting, with updates on the number of surveys collected.</a:t>
            </a:r>
          </a:p>
          <a:p>
            <a:pPr marL="285750" lvl="0" indent="-285750">
              <a:buFont typeface="Arial" panose="020B0604020202020204" pitchFamily="34" charset="0"/>
              <a:buChar char="•"/>
            </a:pPr>
            <a:r>
              <a:rPr lang="en-US"/>
              <a:t>Full information, including a </a:t>
            </a:r>
            <a:r>
              <a:rPr lang="en-US">
                <a:solidFill>
                  <a:srgbClr val="0070C0"/>
                </a:solidFill>
                <a:hlinkClick r:id="rId3">
                  <a:extLst>
                    <a:ext uri="{A12FA001-AC4F-418D-AE19-62706E023703}">
                      <ahyp:hlinkClr xmlns:ahyp="http://schemas.microsoft.com/office/drawing/2018/hyperlinkcolor" val="tx"/>
                    </a:ext>
                  </a:extLst>
                </a:hlinkClick>
              </a:rPr>
              <a:t>Step-by-Step Guidance </a:t>
            </a:r>
            <a:r>
              <a:rPr lang="en-US"/>
              <a:t>document is available on DESE’s </a:t>
            </a:r>
            <a:r>
              <a:rPr lang="en-US">
                <a:solidFill>
                  <a:srgbClr val="0070C0"/>
                </a:solidFill>
                <a:hlinkClick r:id="rId4">
                  <a:extLst>
                    <a:ext uri="{A12FA001-AC4F-418D-AE19-62706E023703}">
                      <ahyp:hlinkClr xmlns:ahyp="http://schemas.microsoft.com/office/drawing/2018/hyperlinkcolor" val="tx"/>
                    </a:ext>
                  </a:extLst>
                </a:hlinkClick>
              </a:rPr>
              <a:t>Indicator 14 web page</a:t>
            </a:r>
            <a:r>
              <a:rPr lang="en-US"/>
              <a:t>. </a:t>
            </a:r>
          </a:p>
          <a:p>
            <a:pPr marL="285750" lvl="0" indent="-285750">
              <a:buFont typeface="Arial" panose="020B0604020202020204" pitchFamily="34" charset="0"/>
              <a:buChar char="•"/>
            </a:pPr>
            <a:endParaRPr lang="en-US" noProof="0"/>
          </a:p>
        </p:txBody>
      </p:sp>
    </p:spTree>
    <p:extLst>
      <p:ext uri="{BB962C8B-B14F-4D97-AF65-F5344CB8AC3E}">
        <p14:creationId xmlns:p14="http://schemas.microsoft.com/office/powerpoint/2010/main" val="9590765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3FC35-F4F7-2BED-FDD4-244A639944AC}"/>
              </a:ext>
            </a:extLst>
          </p:cNvPr>
          <p:cNvSpPr>
            <a:spLocks noGrp="1"/>
          </p:cNvSpPr>
          <p:nvPr>
            <p:ph type="title"/>
          </p:nvPr>
        </p:nvSpPr>
        <p:spPr/>
        <p:txBody>
          <a:bodyPr/>
          <a:lstStyle/>
          <a:p>
            <a:r>
              <a:rPr lang="en-US">
                <a:latin typeface="Arial"/>
                <a:cs typeface="Arial"/>
              </a:rPr>
              <a:t>Indicator 7: Preschool Outcomes</a:t>
            </a:r>
          </a:p>
        </p:txBody>
      </p:sp>
      <p:sp>
        <p:nvSpPr>
          <p:cNvPr id="3" name="Content Placeholder 2">
            <a:extLst>
              <a:ext uri="{FF2B5EF4-FFF2-40B4-BE49-F238E27FC236}">
                <a16:creationId xmlns:a16="http://schemas.microsoft.com/office/drawing/2014/main" id="{25927A89-78AB-2A5E-EB46-8CFD307C6FEF}"/>
              </a:ext>
            </a:extLst>
          </p:cNvPr>
          <p:cNvSpPr>
            <a:spLocks noGrp="1"/>
          </p:cNvSpPr>
          <p:nvPr>
            <p:ph idx="1"/>
          </p:nvPr>
        </p:nvSpPr>
        <p:spPr/>
        <p:txBody>
          <a:bodyPr vert="horz" lIns="91440" tIns="45720" rIns="91440" bIns="45720" rtlCol="0" anchor="t">
            <a:normAutofit/>
          </a:bodyPr>
          <a:lstStyle/>
          <a:p>
            <a:r>
              <a:rPr lang="en-US" b="1">
                <a:latin typeface="Arial"/>
                <a:cs typeface="Arial"/>
              </a:rPr>
              <a:t>Exit Data Due: August 31</a:t>
            </a:r>
            <a:r>
              <a:rPr lang="en-US">
                <a:latin typeface="Arial"/>
                <a:cs typeface="Arial"/>
              </a:rPr>
              <a:t> </a:t>
            </a:r>
            <a:endParaRPr lang="en-US" b="1">
              <a:latin typeface="Arial"/>
              <a:cs typeface="Arial"/>
            </a:endParaRPr>
          </a:p>
          <a:p>
            <a:pPr lvl="1"/>
            <a:r>
              <a:rPr lang="en-US">
                <a:latin typeface="Arial"/>
                <a:cs typeface="Arial"/>
              </a:rPr>
              <a:t>Complete data entry and </a:t>
            </a:r>
            <a:r>
              <a:rPr lang="en-US" b="1">
                <a:latin typeface="Arial"/>
                <a:cs typeface="Arial"/>
              </a:rPr>
              <a:t>certify</a:t>
            </a:r>
            <a:r>
              <a:rPr lang="en-US">
                <a:latin typeface="Arial"/>
                <a:cs typeface="Arial"/>
              </a:rPr>
              <a:t> your data. </a:t>
            </a:r>
          </a:p>
          <a:p>
            <a:r>
              <a:rPr lang="en-US" b="1">
                <a:latin typeface="Arial"/>
                <a:cs typeface="Arial"/>
              </a:rPr>
              <a:t>Students Entering After March</a:t>
            </a:r>
            <a:r>
              <a:rPr lang="en-US">
                <a:latin typeface="Arial"/>
                <a:cs typeface="Arial"/>
              </a:rPr>
              <a:t> </a:t>
            </a:r>
          </a:p>
          <a:p>
            <a:pPr lvl="1"/>
            <a:r>
              <a:rPr lang="en-US">
                <a:latin typeface="Arial"/>
                <a:cs typeface="Arial"/>
              </a:rPr>
              <a:t>Not in ECOS yet? → They will appear after the </a:t>
            </a:r>
            <a:r>
              <a:rPr lang="en-US" b="1">
                <a:latin typeface="Arial"/>
                <a:cs typeface="Arial"/>
              </a:rPr>
              <a:t>next SIMS update</a:t>
            </a:r>
            <a:r>
              <a:rPr lang="en-US">
                <a:latin typeface="Arial"/>
                <a:cs typeface="Arial"/>
              </a:rPr>
              <a:t>.</a:t>
            </a:r>
          </a:p>
          <a:p>
            <a:pPr lvl="1"/>
            <a:r>
              <a:rPr lang="en-US">
                <a:latin typeface="Arial"/>
                <a:cs typeface="Arial"/>
              </a:rPr>
              <a:t>Keep their ratings in your district system for upload once they appear. </a:t>
            </a:r>
            <a:endParaRPr lang="en-US"/>
          </a:p>
          <a:p>
            <a:r>
              <a:rPr lang="en-US" b="1">
                <a:latin typeface="Arial"/>
                <a:cs typeface="Arial"/>
              </a:rPr>
              <a:t>NEW Indicator 7 Resource</a:t>
            </a:r>
            <a:r>
              <a:rPr lang="en-US">
                <a:latin typeface="Arial"/>
                <a:cs typeface="Arial"/>
              </a:rPr>
              <a:t> </a:t>
            </a:r>
          </a:p>
          <a:p>
            <a:pPr lvl="1"/>
            <a:r>
              <a:rPr lang="en-US">
                <a:latin typeface="Arial"/>
                <a:cs typeface="Arial"/>
              </a:rPr>
              <a:t>Review the updated resource for guidance. </a:t>
            </a:r>
          </a:p>
          <a:p>
            <a:r>
              <a:rPr lang="en-US" b="1">
                <a:latin typeface="Arial"/>
                <a:cs typeface="Arial"/>
              </a:rPr>
              <a:t>Questions?</a:t>
            </a:r>
            <a:r>
              <a:rPr lang="en-US">
                <a:latin typeface="Arial"/>
                <a:cs typeface="Arial"/>
              </a:rPr>
              <a:t> </a:t>
            </a:r>
          </a:p>
          <a:p>
            <a:pPr lvl="1"/>
            <a:r>
              <a:rPr lang="en-US" b="1">
                <a:latin typeface="Arial"/>
                <a:cs typeface="Arial"/>
                <a:hlinkClick r:id="rId2"/>
              </a:rPr>
              <a:t>yu-ping.mao@mass.gov</a:t>
            </a:r>
            <a:endParaRPr lang="en-US">
              <a:latin typeface="Arial"/>
              <a:cs typeface="Arial"/>
            </a:endParaRPr>
          </a:p>
          <a:p>
            <a:endParaRPr lang="en-US" b="1"/>
          </a:p>
          <a:p>
            <a:endParaRPr lang="en-US" b="1"/>
          </a:p>
        </p:txBody>
      </p:sp>
      <p:sp>
        <p:nvSpPr>
          <p:cNvPr id="4" name="Slide Number Placeholder 3">
            <a:extLst>
              <a:ext uri="{FF2B5EF4-FFF2-40B4-BE49-F238E27FC236}">
                <a16:creationId xmlns:a16="http://schemas.microsoft.com/office/drawing/2014/main" id="{F1B77DE8-8842-7203-41A7-126976224F08}"/>
              </a:ext>
            </a:extLst>
          </p:cNvPr>
          <p:cNvSpPr>
            <a:spLocks noGrp="1"/>
          </p:cNvSpPr>
          <p:nvPr>
            <p:ph type="sldNum" sz="quarter" idx="12"/>
          </p:nvPr>
        </p:nvSpPr>
        <p:spPr/>
        <p:txBody>
          <a:bodyPr/>
          <a:lstStyle/>
          <a:p>
            <a:fld id="{68A8D22E-6BC5-9E47-900C-2BB94685D9F5}" type="slidenum">
              <a:rPr lang="en-US" smtClean="0"/>
              <a:t>55</a:t>
            </a:fld>
            <a:endParaRPr lang="en-US"/>
          </a:p>
        </p:txBody>
      </p:sp>
    </p:spTree>
    <p:extLst>
      <p:ext uri="{BB962C8B-B14F-4D97-AF65-F5344CB8AC3E}">
        <p14:creationId xmlns:p14="http://schemas.microsoft.com/office/powerpoint/2010/main" val="6853684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3A8B6-323F-A099-E3C1-E0431232280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AE54D2C-6E36-DAFF-7C49-FF50BE6F82C2}"/>
              </a:ext>
            </a:extLst>
          </p:cNvPr>
          <p:cNvSpPr>
            <a:spLocks noGrp="1"/>
          </p:cNvSpPr>
          <p:nvPr>
            <p:ph type="title"/>
          </p:nvPr>
        </p:nvSpPr>
        <p:spPr>
          <a:xfrm>
            <a:off x="173179" y="3251316"/>
            <a:ext cx="12501663" cy="861002"/>
          </a:xfrm>
        </p:spPr>
        <p:txBody>
          <a:bodyPr>
            <a:normAutofit/>
          </a:bodyPr>
          <a:lstStyle/>
          <a:p>
            <a:r>
              <a:rPr lang="en-US" sz="3600">
                <a:latin typeface="Arial"/>
                <a:cs typeface="Arial"/>
              </a:rPr>
              <a:t>Professional Development and Targeted Assistance</a:t>
            </a:r>
            <a:r>
              <a:rPr lang="en-US" sz="3600" b="0">
                <a:latin typeface="Arial"/>
                <a:cs typeface="Arial"/>
              </a:rPr>
              <a:t> </a:t>
            </a:r>
            <a:endParaRPr lang="en-US" sz="3600"/>
          </a:p>
        </p:txBody>
      </p:sp>
      <p:sp>
        <p:nvSpPr>
          <p:cNvPr id="2" name="Slide Number Placeholder 1">
            <a:extLst>
              <a:ext uri="{FF2B5EF4-FFF2-40B4-BE49-F238E27FC236}">
                <a16:creationId xmlns:a16="http://schemas.microsoft.com/office/drawing/2014/main" id="{789E409F-EF1F-BB02-FE5B-2170AC45F4FF}"/>
              </a:ext>
            </a:extLst>
          </p:cNvPr>
          <p:cNvSpPr>
            <a:spLocks noGrp="1"/>
          </p:cNvSpPr>
          <p:nvPr>
            <p:ph type="sldNum" sz="quarter" idx="12"/>
          </p:nvPr>
        </p:nvSpPr>
        <p:spPr/>
        <p:txBody>
          <a:bodyPr/>
          <a:lstStyle/>
          <a:p>
            <a:fld id="{68A8D22E-6BC5-9E47-900C-2BB94685D9F5}" type="slidenum">
              <a:rPr lang="en-US" smtClean="0"/>
              <a:pPr/>
              <a:t>56</a:t>
            </a:fld>
            <a:endParaRPr lang="en-US"/>
          </a:p>
        </p:txBody>
      </p:sp>
    </p:spTree>
    <p:extLst>
      <p:ext uri="{BB962C8B-B14F-4D97-AF65-F5344CB8AC3E}">
        <p14:creationId xmlns:p14="http://schemas.microsoft.com/office/powerpoint/2010/main" val="2713080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D84F0-E2F1-3CF6-C382-2FF32C70D9E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CCA2389-6FFA-6CF2-8D5B-88F000E99DEC}"/>
              </a:ext>
            </a:extLst>
          </p:cNvPr>
          <p:cNvSpPr>
            <a:spLocks noGrp="1"/>
          </p:cNvSpPr>
          <p:nvPr>
            <p:ph type="title"/>
          </p:nvPr>
        </p:nvSpPr>
        <p:spPr>
          <a:xfrm>
            <a:off x="173179" y="308699"/>
            <a:ext cx="11063288" cy="861002"/>
          </a:xfrm>
        </p:spPr>
        <p:txBody>
          <a:bodyPr>
            <a:normAutofit fontScale="90000"/>
          </a:bodyPr>
          <a:lstStyle/>
          <a:p>
            <a:r>
              <a:rPr lang="en-US">
                <a:latin typeface="Arial"/>
                <a:cs typeface="Arial"/>
              </a:rPr>
              <a:t>LEAs with NI or NA Determination </a:t>
            </a:r>
            <a:endParaRPr lang="en-US"/>
          </a:p>
          <a:p>
            <a:r>
              <a:rPr lang="en-US">
                <a:latin typeface="Arial"/>
                <a:cs typeface="Arial"/>
              </a:rPr>
              <a:t>Save the Dates!</a:t>
            </a:r>
            <a:r>
              <a:rPr lang="en-US" b="0">
                <a:latin typeface="Arial"/>
                <a:cs typeface="Arial"/>
              </a:rPr>
              <a:t> </a:t>
            </a:r>
            <a:endParaRPr lang="en-US"/>
          </a:p>
        </p:txBody>
      </p:sp>
      <p:sp>
        <p:nvSpPr>
          <p:cNvPr id="6" name="Content Placeholder 5">
            <a:extLst>
              <a:ext uri="{FF2B5EF4-FFF2-40B4-BE49-F238E27FC236}">
                <a16:creationId xmlns:a16="http://schemas.microsoft.com/office/drawing/2014/main" id="{49C10793-D3DD-858F-2773-AD5C5A6A13A0}"/>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sz="3500">
                <a:latin typeface="Arial"/>
                <a:cs typeface="Arial"/>
              </a:rPr>
              <a:t>Orientation Webinar – August 10 (New) and August 12 (Returning)The recording has already been sent to you.</a:t>
            </a:r>
            <a:endParaRPr lang="en-US"/>
          </a:p>
          <a:p>
            <a:pPr marL="0" indent="0">
              <a:buNone/>
            </a:pPr>
            <a:r>
              <a:rPr lang="en-US" sz="3500">
                <a:latin typeface="Arial"/>
                <a:cs typeface="Arial"/>
              </a:rPr>
              <a:t>2. Returning Districts – Fall First Consult Calls: September 14–October 9</a:t>
            </a:r>
            <a:endParaRPr lang="en-US"/>
          </a:p>
          <a:p>
            <a:pPr marL="0" indent="0">
              <a:buNone/>
            </a:pPr>
            <a:r>
              <a:rPr lang="en-US" sz="3500">
                <a:latin typeface="Arial"/>
                <a:cs typeface="Arial"/>
              </a:rPr>
              <a:t>3. New Districts – Fall In-Person Convenings</a:t>
            </a:r>
            <a:endParaRPr lang="en-US"/>
          </a:p>
          <a:p>
            <a:pPr marL="971550" lvl="1" indent="-514350">
              <a:lnSpc>
                <a:spcPct val="100000"/>
              </a:lnSpc>
              <a:spcBef>
                <a:spcPts val="0"/>
              </a:spcBef>
              <a:buAutoNum type="alphaLcPeriod"/>
            </a:pPr>
            <a:r>
              <a:rPr lang="en-US" sz="3100" i="1">
                <a:solidFill>
                  <a:srgbClr val="347AB6"/>
                </a:solidFill>
                <a:latin typeface="Calibri"/>
                <a:ea typeface="Calibri"/>
                <a:cs typeface="Calibri"/>
              </a:rPr>
              <a:t>East: </a:t>
            </a:r>
            <a:r>
              <a:rPr lang="en-US" sz="3100">
                <a:solidFill>
                  <a:srgbClr val="347AB6"/>
                </a:solidFill>
                <a:latin typeface="Calibri"/>
                <a:ea typeface="Calibri"/>
                <a:cs typeface="Calibri"/>
              </a:rPr>
              <a:t>Oct. 5-6 &amp; Dec. 9 </a:t>
            </a:r>
          </a:p>
          <a:p>
            <a:pPr marL="971550" lvl="1" indent="-514350">
              <a:lnSpc>
                <a:spcPct val="100000"/>
              </a:lnSpc>
              <a:spcBef>
                <a:spcPts val="0"/>
              </a:spcBef>
              <a:buAutoNum type="alphaLcPeriod"/>
            </a:pPr>
            <a:r>
              <a:rPr lang="en-US" sz="3100" i="1">
                <a:solidFill>
                  <a:srgbClr val="347AB6"/>
                </a:solidFill>
                <a:latin typeface="Calibri"/>
                <a:ea typeface="Calibri"/>
                <a:cs typeface="Calibri"/>
              </a:rPr>
              <a:t>West: </a:t>
            </a:r>
            <a:r>
              <a:rPr lang="en-US" sz="3100">
                <a:solidFill>
                  <a:srgbClr val="347AB6"/>
                </a:solidFill>
                <a:latin typeface="Calibri"/>
                <a:ea typeface="Calibri"/>
                <a:cs typeface="Calibri"/>
              </a:rPr>
              <a:t>Oct. 13-14 &amp; Dec. 7 </a:t>
            </a:r>
          </a:p>
          <a:p>
            <a:pPr lvl="1">
              <a:lnSpc>
                <a:spcPct val="100000"/>
              </a:lnSpc>
              <a:spcBef>
                <a:spcPts val="0"/>
              </a:spcBef>
            </a:pPr>
            <a:endParaRPr lang="en-US"/>
          </a:p>
          <a:p>
            <a:endParaRPr lang="en-US"/>
          </a:p>
        </p:txBody>
      </p:sp>
      <p:sp>
        <p:nvSpPr>
          <p:cNvPr id="4" name="Slide Number Placeholder 3">
            <a:extLst>
              <a:ext uri="{FF2B5EF4-FFF2-40B4-BE49-F238E27FC236}">
                <a16:creationId xmlns:a16="http://schemas.microsoft.com/office/drawing/2014/main" id="{4A4B4EB3-6BA8-FAB5-42FF-B235B8DD0C51}"/>
              </a:ext>
            </a:extLst>
          </p:cNvPr>
          <p:cNvSpPr>
            <a:spLocks noGrp="1"/>
          </p:cNvSpPr>
          <p:nvPr>
            <p:ph type="sldNum" sz="quarter" idx="12"/>
          </p:nvPr>
        </p:nvSpPr>
        <p:spPr/>
        <p:txBody>
          <a:bodyPr/>
          <a:lstStyle/>
          <a:p>
            <a:fld id="{68A8D22E-6BC5-9E47-900C-2BB94685D9F5}" type="slidenum">
              <a:rPr lang="en-US" smtClean="0"/>
              <a:t>57</a:t>
            </a:fld>
            <a:endParaRPr lang="en-US"/>
          </a:p>
        </p:txBody>
      </p:sp>
    </p:spTree>
    <p:extLst>
      <p:ext uri="{BB962C8B-B14F-4D97-AF65-F5344CB8AC3E}">
        <p14:creationId xmlns:p14="http://schemas.microsoft.com/office/powerpoint/2010/main" val="3671502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E3E1-04A9-98F9-88F6-E9375B2CD89C}"/>
              </a:ext>
            </a:extLst>
          </p:cNvPr>
          <p:cNvSpPr>
            <a:spLocks noGrp="1"/>
          </p:cNvSpPr>
          <p:nvPr>
            <p:ph type="title"/>
          </p:nvPr>
        </p:nvSpPr>
        <p:spPr/>
        <p:txBody>
          <a:bodyPr>
            <a:normAutofit/>
          </a:bodyPr>
          <a:lstStyle/>
          <a:p>
            <a:r>
              <a:rPr lang="en-US">
                <a:latin typeface="Arial"/>
                <a:cs typeface="Arial"/>
              </a:rPr>
              <a:t>Significant Disproportionality  </a:t>
            </a:r>
            <a:endParaRPr lang="en-US"/>
          </a:p>
        </p:txBody>
      </p:sp>
      <p:sp>
        <p:nvSpPr>
          <p:cNvPr id="3" name="Content Placeholder 2">
            <a:extLst>
              <a:ext uri="{FF2B5EF4-FFF2-40B4-BE49-F238E27FC236}">
                <a16:creationId xmlns:a16="http://schemas.microsoft.com/office/drawing/2014/main" id="{AB75465F-581D-57E9-DB81-3C2E14E2D819}"/>
              </a:ext>
            </a:extLst>
          </p:cNvPr>
          <p:cNvSpPr>
            <a:spLocks noGrp="1"/>
          </p:cNvSpPr>
          <p:nvPr>
            <p:ph idx="1"/>
          </p:nvPr>
        </p:nvSpPr>
        <p:spPr>
          <a:xfrm>
            <a:off x="173179" y="1591254"/>
            <a:ext cx="5922821" cy="4414692"/>
          </a:xfrm>
        </p:spPr>
        <p:txBody>
          <a:bodyPr/>
          <a:lstStyle/>
          <a:p>
            <a:pPr marL="0" indent="0">
              <a:buNone/>
            </a:pPr>
            <a:r>
              <a:rPr lang="en-US" b="1"/>
              <a:t>Identified Districts</a:t>
            </a:r>
          </a:p>
          <a:p>
            <a:r>
              <a:rPr lang="en-US"/>
              <a:t>Orientation Webinar</a:t>
            </a:r>
          </a:p>
          <a:p>
            <a:pPr lvl="1"/>
            <a:r>
              <a:rPr lang="en-US"/>
              <a:t>September 14</a:t>
            </a:r>
          </a:p>
          <a:p>
            <a:r>
              <a:rPr lang="en-US"/>
              <a:t>Fall In Person Convening</a:t>
            </a:r>
          </a:p>
          <a:p>
            <a:pPr lvl="1"/>
            <a:r>
              <a:rPr lang="en-US"/>
              <a:t>October 19 – October 20</a:t>
            </a:r>
          </a:p>
          <a:p>
            <a:r>
              <a:rPr lang="en-US"/>
              <a:t>Consult Calls</a:t>
            </a:r>
          </a:p>
          <a:p>
            <a:pPr lvl="1"/>
            <a:r>
              <a:rPr lang="en-US"/>
              <a:t>September – November </a:t>
            </a:r>
          </a:p>
        </p:txBody>
      </p:sp>
      <p:sp>
        <p:nvSpPr>
          <p:cNvPr id="4" name="Slide Number Placeholder 3">
            <a:extLst>
              <a:ext uri="{FF2B5EF4-FFF2-40B4-BE49-F238E27FC236}">
                <a16:creationId xmlns:a16="http://schemas.microsoft.com/office/drawing/2014/main" id="{ED3CC4F1-38FE-FA79-DC21-D7ACBB03168D}"/>
              </a:ext>
            </a:extLst>
          </p:cNvPr>
          <p:cNvSpPr>
            <a:spLocks noGrp="1"/>
          </p:cNvSpPr>
          <p:nvPr>
            <p:ph type="sldNum" sz="quarter" idx="12"/>
          </p:nvPr>
        </p:nvSpPr>
        <p:spPr/>
        <p:txBody>
          <a:bodyPr/>
          <a:lstStyle/>
          <a:p>
            <a:fld id="{68A8D22E-6BC5-9E47-900C-2BB94685D9F5}" type="slidenum">
              <a:rPr lang="en-US" smtClean="0"/>
              <a:t>58</a:t>
            </a:fld>
            <a:endParaRPr lang="en-US"/>
          </a:p>
        </p:txBody>
      </p:sp>
      <p:sp>
        <p:nvSpPr>
          <p:cNvPr id="5" name="Content Placeholder 2">
            <a:extLst>
              <a:ext uri="{FF2B5EF4-FFF2-40B4-BE49-F238E27FC236}">
                <a16:creationId xmlns:a16="http://schemas.microsoft.com/office/drawing/2014/main" id="{0C36B0C7-0524-02E7-004E-8A25055566EB}"/>
              </a:ext>
            </a:extLst>
          </p:cNvPr>
          <p:cNvSpPr txBox="1">
            <a:spLocks/>
          </p:cNvSpPr>
          <p:nvPr/>
        </p:nvSpPr>
        <p:spPr>
          <a:xfrm>
            <a:off x="6096000" y="1591254"/>
            <a:ext cx="5922821" cy="44146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1E478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1E478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1E478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1E478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At Risk Districts</a:t>
            </a:r>
          </a:p>
          <a:p>
            <a:r>
              <a:rPr lang="en-US"/>
              <a:t>Webinars</a:t>
            </a:r>
          </a:p>
          <a:p>
            <a:pPr lvl="1"/>
            <a:r>
              <a:rPr lang="en-US"/>
              <a:t>September 22, October 8, November 4, January 13</a:t>
            </a:r>
          </a:p>
        </p:txBody>
      </p:sp>
      <p:sp>
        <p:nvSpPr>
          <p:cNvPr id="6" name="Rectangle 5">
            <a:extLst>
              <a:ext uri="{FF2B5EF4-FFF2-40B4-BE49-F238E27FC236}">
                <a16:creationId xmlns:a16="http://schemas.microsoft.com/office/drawing/2014/main" id="{05C6F47A-0080-BE18-5BBD-C0676892A396}"/>
              </a:ext>
            </a:extLst>
          </p:cNvPr>
          <p:cNvSpPr/>
          <p:nvPr/>
        </p:nvSpPr>
        <p:spPr>
          <a:xfrm>
            <a:off x="2133600" y="4889543"/>
            <a:ext cx="7924800" cy="13271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The Department anticipates publishing Significant Disproportionality data and sending notifications to LEAs by the second week of September.</a:t>
            </a:r>
          </a:p>
        </p:txBody>
      </p:sp>
    </p:spTree>
    <p:extLst>
      <p:ext uri="{BB962C8B-B14F-4D97-AF65-F5344CB8AC3E}">
        <p14:creationId xmlns:p14="http://schemas.microsoft.com/office/powerpoint/2010/main" val="34704908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E2854-67A0-A99A-CD25-E5268FF55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FF3DA-1B2A-50BA-821C-9DD7DAE090C2}"/>
              </a:ext>
            </a:extLst>
          </p:cNvPr>
          <p:cNvSpPr>
            <a:spLocks noGrp="1"/>
          </p:cNvSpPr>
          <p:nvPr>
            <p:ph type="ctrTitle"/>
          </p:nvPr>
        </p:nvSpPr>
        <p:spPr>
          <a:xfrm>
            <a:off x="137746" y="1181555"/>
            <a:ext cx="11693588" cy="2560638"/>
          </a:xfrm>
        </p:spPr>
        <p:txBody>
          <a:bodyPr>
            <a:normAutofit/>
          </a:bodyPr>
          <a:lstStyle/>
          <a:p>
            <a:r>
              <a:rPr lang="en-US" sz="4400">
                <a:latin typeface="Arial"/>
                <a:cs typeface="Arial"/>
              </a:rPr>
              <a:t>IDEA Fiscal </a:t>
            </a:r>
            <a:endParaRPr lang="en-US" sz="4400"/>
          </a:p>
        </p:txBody>
      </p:sp>
    </p:spTree>
    <p:extLst>
      <p:ext uri="{BB962C8B-B14F-4D97-AF65-F5344CB8AC3E}">
        <p14:creationId xmlns:p14="http://schemas.microsoft.com/office/powerpoint/2010/main" val="2173532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CAB17-E84A-4A3B-AF31-3602555A82C8}"/>
              </a:ext>
            </a:extLst>
          </p:cNvPr>
          <p:cNvSpPr>
            <a:spLocks noGrp="1"/>
          </p:cNvSpPr>
          <p:nvPr>
            <p:ph type="title"/>
          </p:nvPr>
        </p:nvSpPr>
        <p:spPr/>
        <p:txBody>
          <a:bodyPr>
            <a:noAutofit/>
          </a:bodyPr>
          <a:lstStyle/>
          <a:p>
            <a:r>
              <a:rPr lang="en-US" sz="3600"/>
              <a:t>Context Setting: National and Massachusetts</a:t>
            </a:r>
          </a:p>
        </p:txBody>
      </p:sp>
      <p:sp>
        <p:nvSpPr>
          <p:cNvPr id="3" name="Content Placeholder 2">
            <a:extLst>
              <a:ext uri="{FF2B5EF4-FFF2-40B4-BE49-F238E27FC236}">
                <a16:creationId xmlns:a16="http://schemas.microsoft.com/office/drawing/2014/main" id="{9A6EE4E8-3BA4-78D6-CE9E-1703C02B5FC6}"/>
              </a:ext>
            </a:extLst>
          </p:cNvPr>
          <p:cNvSpPr>
            <a:spLocks noGrp="1"/>
          </p:cNvSpPr>
          <p:nvPr>
            <p:ph idx="1"/>
          </p:nvPr>
        </p:nvSpPr>
        <p:spPr>
          <a:xfrm>
            <a:off x="173179" y="1591254"/>
            <a:ext cx="11819228" cy="4736160"/>
          </a:xfrm>
        </p:spPr>
        <p:txBody>
          <a:bodyPr vert="horz" lIns="91440" tIns="45720" rIns="91440" bIns="45720" rtlCol="0" anchor="t">
            <a:noAutofit/>
          </a:bodyPr>
          <a:lstStyle/>
          <a:p>
            <a:r>
              <a:rPr lang="en-US"/>
              <a:t>Massachusetts has taken a phased approach to reducing the use of restrictive practices and strengthening behavioral supports for students. </a:t>
            </a:r>
          </a:p>
          <a:p>
            <a:r>
              <a:rPr lang="en-US" b="1"/>
              <a:t>The Department remains committed to reducing and eliminating the use of seclusion.</a:t>
            </a:r>
          </a:p>
          <a:p>
            <a:r>
              <a:rPr lang="en-US" b="1"/>
              <a:t>Key drivers include:</a:t>
            </a:r>
          </a:p>
          <a:p>
            <a:pPr lvl="1"/>
            <a:r>
              <a:rPr lang="en-US">
                <a:latin typeface="Arial"/>
                <a:cs typeface="Arial"/>
              </a:rPr>
              <a:t>National guidance from the U.S. Department of Education</a:t>
            </a:r>
          </a:p>
          <a:p>
            <a:pPr lvl="2"/>
            <a:r>
              <a:rPr lang="en-US">
                <a:latin typeface="Segoe UI"/>
                <a:cs typeface="Segoe UI"/>
                <a:hlinkClick r:id="rId2"/>
              </a:rPr>
              <a:t>U.S. Secretary of Education Miguel A. Cardona policy letter on restraints and seclusion. January 8, 2025</a:t>
            </a:r>
            <a:endParaRPr lang="en-US"/>
          </a:p>
          <a:p>
            <a:pPr lvl="1"/>
            <a:r>
              <a:rPr lang="en-US"/>
              <a:t>Ongoing enforcement activity by the U.S. Department of Justice</a:t>
            </a:r>
          </a:p>
          <a:p>
            <a:pPr lvl="1"/>
            <a:r>
              <a:rPr lang="en-US"/>
              <a:t>Consultation with national experts</a:t>
            </a:r>
          </a:p>
          <a:p>
            <a:pPr lvl="1"/>
            <a:r>
              <a:rPr lang="en-US"/>
              <a:t>Public feedback and statewide stakeholder engagement</a:t>
            </a:r>
          </a:p>
          <a:p>
            <a:pPr lvl="1"/>
            <a:r>
              <a:rPr lang="en-US"/>
              <a:t>Monitoring findings and implementation data</a:t>
            </a:r>
          </a:p>
        </p:txBody>
      </p:sp>
      <p:sp>
        <p:nvSpPr>
          <p:cNvPr id="4" name="Slide Number Placeholder 3">
            <a:extLst>
              <a:ext uri="{FF2B5EF4-FFF2-40B4-BE49-F238E27FC236}">
                <a16:creationId xmlns:a16="http://schemas.microsoft.com/office/drawing/2014/main" id="{3D046820-83DC-BA77-B1E0-8AEF868D60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8D22E-6BC5-9E47-900C-2BB94685D9F5}" type="slidenum">
              <a:rPr kumimoji="0" lang="en-US" sz="14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7986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8A6B98-3930-8C29-59A4-8C567E40DD37}"/>
              </a:ext>
            </a:extLst>
          </p:cNvPr>
          <p:cNvSpPr>
            <a:spLocks noGrp="1"/>
          </p:cNvSpPr>
          <p:nvPr>
            <p:ph type="title"/>
          </p:nvPr>
        </p:nvSpPr>
        <p:spPr/>
        <p:txBody>
          <a:bodyPr>
            <a:normAutofit fontScale="90000"/>
          </a:bodyPr>
          <a:lstStyle/>
          <a:p>
            <a:r>
              <a:rPr lang="en-US">
                <a:latin typeface="Arial"/>
                <a:cs typeface="Arial"/>
              </a:rPr>
              <a:t>FY27 Consolidated FC 240/262 Application</a:t>
            </a:r>
          </a:p>
        </p:txBody>
      </p:sp>
      <p:sp>
        <p:nvSpPr>
          <p:cNvPr id="2" name="Content Placeholder 1">
            <a:extLst>
              <a:ext uri="{FF2B5EF4-FFF2-40B4-BE49-F238E27FC236}">
                <a16:creationId xmlns:a16="http://schemas.microsoft.com/office/drawing/2014/main" id="{55407097-2B1C-175A-F549-AA21A1DB7DA3}"/>
              </a:ext>
            </a:extLst>
          </p:cNvPr>
          <p:cNvSpPr>
            <a:spLocks noGrp="1"/>
          </p:cNvSpPr>
          <p:nvPr>
            <p:ph idx="1"/>
          </p:nvPr>
        </p:nvSpPr>
        <p:spPr/>
        <p:txBody>
          <a:bodyPr vert="horz" lIns="91440" tIns="45720" rIns="91440" bIns="45720" rtlCol="0" anchor="t">
            <a:normAutofit/>
          </a:bodyPr>
          <a:lstStyle/>
          <a:p>
            <a:r>
              <a:rPr lang="en-US" sz="3200" b="1">
                <a:latin typeface="Arial"/>
                <a:ea typeface="Calibri"/>
                <a:cs typeface="Arial"/>
              </a:rPr>
              <a:t>Available July 2026</a:t>
            </a:r>
          </a:p>
          <a:p>
            <a:r>
              <a:rPr lang="en-US" sz="3200">
                <a:latin typeface="Arial"/>
                <a:ea typeface="Calibri"/>
                <a:cs typeface="Arial"/>
              </a:rPr>
              <a:t>Conditions of Assistance – Multiple Signatures Needed </a:t>
            </a:r>
          </a:p>
          <a:p>
            <a:r>
              <a:rPr lang="en-US" sz="3200">
                <a:latin typeface="Arial"/>
                <a:ea typeface="Calibri"/>
                <a:cs typeface="Arial"/>
              </a:rPr>
              <a:t>GEPA Statement Changes – Certification Only</a:t>
            </a:r>
          </a:p>
          <a:p>
            <a:r>
              <a:rPr lang="en-US" sz="3200" b="1">
                <a:latin typeface="Arial"/>
                <a:ea typeface="Calibri"/>
                <a:cs typeface="Arial"/>
              </a:rPr>
              <a:t>Application Due: September 30, 2026</a:t>
            </a:r>
          </a:p>
          <a:p>
            <a:r>
              <a:rPr lang="en-US" sz="3200">
                <a:latin typeface="Arial"/>
                <a:ea typeface="Calibri"/>
                <a:cs typeface="Arial"/>
              </a:rPr>
              <a:t>Must Have Substantially Approvable Application to Obligate FY27 funds </a:t>
            </a:r>
          </a:p>
          <a:p>
            <a:r>
              <a:rPr lang="en-US" sz="3200">
                <a:latin typeface="Arial"/>
                <a:ea typeface="Calibri"/>
                <a:cs typeface="Arial"/>
              </a:rPr>
              <a:t>Webinar: </a:t>
            </a:r>
            <a:r>
              <a:rPr lang="en-US" sz="3200" b="1">
                <a:latin typeface="Arial"/>
                <a:ea typeface="Calibri"/>
                <a:cs typeface="Arial"/>
              </a:rPr>
              <a:t>Tuesday, August 4, 2026.</a:t>
            </a:r>
            <a:r>
              <a:rPr lang="en-US" sz="3200">
                <a:latin typeface="Arial"/>
                <a:ea typeface="Calibri"/>
                <a:cs typeface="Arial"/>
              </a:rPr>
              <a:t> If you would like a recording, please email federalgrantprograms@mass.gov</a:t>
            </a:r>
          </a:p>
        </p:txBody>
      </p:sp>
    </p:spTree>
    <p:extLst>
      <p:ext uri="{BB962C8B-B14F-4D97-AF65-F5344CB8AC3E}">
        <p14:creationId xmlns:p14="http://schemas.microsoft.com/office/powerpoint/2010/main" val="16883191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6D220-ABBA-492E-4E76-6A229A24DE68}"/>
              </a:ext>
            </a:extLst>
          </p:cNvPr>
          <p:cNvSpPr>
            <a:spLocks noGrp="1"/>
          </p:cNvSpPr>
          <p:nvPr>
            <p:ph type="title"/>
          </p:nvPr>
        </p:nvSpPr>
        <p:spPr/>
        <p:txBody>
          <a:bodyPr>
            <a:noAutofit/>
          </a:bodyPr>
          <a:lstStyle/>
          <a:p>
            <a:r>
              <a:rPr lang="en-US" sz="3200">
                <a:latin typeface="Arial"/>
                <a:cs typeface="Arial"/>
              </a:rPr>
              <a:t>Comprehensive Coordinated Early Intervening Services (CCEIS) Fiscal Monitoring</a:t>
            </a:r>
            <a:endParaRPr lang="en-US" sz="3200"/>
          </a:p>
        </p:txBody>
      </p:sp>
      <p:sp>
        <p:nvSpPr>
          <p:cNvPr id="3" name="Content Placeholder 2">
            <a:extLst>
              <a:ext uri="{FF2B5EF4-FFF2-40B4-BE49-F238E27FC236}">
                <a16:creationId xmlns:a16="http://schemas.microsoft.com/office/drawing/2014/main" id="{3A5A5911-49DD-1D42-E601-6F75EC1671E5}"/>
              </a:ext>
            </a:extLst>
          </p:cNvPr>
          <p:cNvSpPr>
            <a:spLocks noGrp="1"/>
          </p:cNvSpPr>
          <p:nvPr>
            <p:ph idx="1"/>
          </p:nvPr>
        </p:nvSpPr>
        <p:spPr/>
        <p:txBody>
          <a:bodyPr vert="horz" lIns="91440" tIns="45720" rIns="91440" bIns="45720" rtlCol="0" anchor="t">
            <a:normAutofit/>
          </a:bodyPr>
          <a:lstStyle/>
          <a:p>
            <a:r>
              <a:rPr lang="en-US">
                <a:latin typeface="Arial"/>
                <a:cs typeface="Arial"/>
              </a:rPr>
              <a:t>All schools and districts required to reserve 15% of its total IDEA Part B allocation for CCEIS in FY26. Identified districts will receive notification letter will be sent via GEM$</a:t>
            </a:r>
            <a:endParaRPr lang="en-US"/>
          </a:p>
          <a:p>
            <a:r>
              <a:rPr lang="en-US">
                <a:latin typeface="Arial"/>
                <a:cs typeface="Arial"/>
              </a:rPr>
              <a:t>Audit documentation including general ledgers and evidence of allowable expenditures must be submitted to </a:t>
            </a:r>
            <a:r>
              <a:rPr lang="en-US">
                <a:latin typeface="Arial"/>
                <a:cs typeface="Arial"/>
                <a:hlinkClick r:id="rId3"/>
              </a:rPr>
              <a:t>IDEAfiscal@mass.gov</a:t>
            </a:r>
            <a:endParaRPr lang="en-US">
              <a:latin typeface="Arial"/>
              <a:cs typeface="Arial"/>
            </a:endParaRPr>
          </a:p>
          <a:p>
            <a:r>
              <a:rPr lang="en-US">
                <a:latin typeface="Arial"/>
                <a:cs typeface="Arial"/>
                <a:hlinkClick r:id="rId4"/>
              </a:rPr>
              <a:t>CCEIS Quick Reference Guide</a:t>
            </a:r>
          </a:p>
          <a:p>
            <a:endParaRPr lang="en-US">
              <a:latin typeface="Arial"/>
              <a:cs typeface="Arial"/>
            </a:endParaRPr>
          </a:p>
          <a:p>
            <a:pPr marL="0" indent="0">
              <a:buNone/>
            </a:pPr>
            <a:endParaRPr lang="en-US">
              <a:latin typeface="Arial"/>
              <a:cs typeface="Arial"/>
            </a:endParaRPr>
          </a:p>
          <a:p>
            <a:endParaRPr lang="en-US">
              <a:latin typeface="Arial"/>
              <a:cs typeface="Arial"/>
            </a:endParaRPr>
          </a:p>
          <a:p>
            <a:endParaRPr lang="en-US">
              <a:latin typeface="Arial"/>
              <a:cs typeface="Arial"/>
            </a:endParaRPr>
          </a:p>
        </p:txBody>
      </p:sp>
      <p:sp>
        <p:nvSpPr>
          <p:cNvPr id="4" name="Slide Number Placeholder 3">
            <a:extLst>
              <a:ext uri="{FF2B5EF4-FFF2-40B4-BE49-F238E27FC236}">
                <a16:creationId xmlns:a16="http://schemas.microsoft.com/office/drawing/2014/main" id="{7940F9C9-3BC0-AFF3-D402-7A47D3F3BA7B}"/>
              </a:ext>
            </a:extLst>
          </p:cNvPr>
          <p:cNvSpPr>
            <a:spLocks noGrp="1"/>
          </p:cNvSpPr>
          <p:nvPr>
            <p:ph type="sldNum" sz="quarter" idx="12"/>
          </p:nvPr>
        </p:nvSpPr>
        <p:spPr/>
        <p:txBody>
          <a:bodyPr/>
          <a:lstStyle/>
          <a:p>
            <a:fld id="{68A8D22E-6BC5-9E47-900C-2BB94685D9F5}" type="slidenum">
              <a:rPr lang="en-US" smtClean="0"/>
              <a:t>61</a:t>
            </a:fld>
            <a:endParaRPr lang="en-US"/>
          </a:p>
        </p:txBody>
      </p:sp>
    </p:spTree>
    <p:extLst>
      <p:ext uri="{BB962C8B-B14F-4D97-AF65-F5344CB8AC3E}">
        <p14:creationId xmlns:p14="http://schemas.microsoft.com/office/powerpoint/2010/main" val="40288627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58C83-E0A7-778D-4C7C-0858575F110A}"/>
              </a:ext>
            </a:extLst>
          </p:cNvPr>
          <p:cNvSpPr>
            <a:spLocks noGrp="1"/>
          </p:cNvSpPr>
          <p:nvPr>
            <p:ph type="title"/>
          </p:nvPr>
        </p:nvSpPr>
        <p:spPr>
          <a:xfrm>
            <a:off x="151093" y="485395"/>
            <a:ext cx="11531599" cy="861002"/>
          </a:xfrm>
        </p:spPr>
        <p:txBody>
          <a:bodyPr>
            <a:normAutofit fontScale="90000"/>
          </a:bodyPr>
          <a:lstStyle/>
          <a:p>
            <a:r>
              <a:rPr lang="en-US">
                <a:latin typeface="Arial"/>
                <a:cs typeface="Arial"/>
              </a:rPr>
              <a:t>IDEA Equitable Services Monitoring &amp; Carryover Application Supplement in GEM$</a:t>
            </a:r>
            <a:br>
              <a:rPr lang="en-US">
                <a:latin typeface="Arial"/>
                <a:cs typeface="Arial"/>
              </a:rPr>
            </a:br>
            <a:endParaRPr lang="en-US"/>
          </a:p>
        </p:txBody>
      </p:sp>
      <p:sp>
        <p:nvSpPr>
          <p:cNvPr id="3" name="Content Placeholder 2">
            <a:extLst>
              <a:ext uri="{FF2B5EF4-FFF2-40B4-BE49-F238E27FC236}">
                <a16:creationId xmlns:a16="http://schemas.microsoft.com/office/drawing/2014/main" id="{EDD18F2A-5371-05FB-634E-0C68FFC163CE}"/>
              </a:ext>
            </a:extLst>
          </p:cNvPr>
          <p:cNvSpPr>
            <a:spLocks noGrp="1"/>
          </p:cNvSpPr>
          <p:nvPr>
            <p:ph idx="1"/>
          </p:nvPr>
        </p:nvSpPr>
        <p:spPr>
          <a:xfrm>
            <a:off x="151092" y="1547080"/>
            <a:ext cx="11824405" cy="4948513"/>
          </a:xfrm>
        </p:spPr>
        <p:txBody>
          <a:bodyPr vert="horz" lIns="91440" tIns="45720" rIns="91440" bIns="45720" rtlCol="0" anchor="t">
            <a:normAutofit lnSpcReduction="10000"/>
          </a:bodyPr>
          <a:lstStyle/>
          <a:p>
            <a:r>
              <a:rPr lang="en-US">
                <a:latin typeface="Arial"/>
                <a:cs typeface="Arial"/>
              </a:rPr>
              <a:t>Due </a:t>
            </a:r>
            <a:r>
              <a:rPr lang="en-US" u="sng">
                <a:latin typeface="Arial"/>
                <a:cs typeface="Arial"/>
              </a:rPr>
              <a:t>September 30, 2026</a:t>
            </a:r>
            <a:endParaRPr lang="en-US"/>
          </a:p>
          <a:p>
            <a:r>
              <a:rPr lang="en-US">
                <a:latin typeface="Arial"/>
                <a:cs typeface="Arial"/>
              </a:rPr>
              <a:t>All districts of residence with a calculated FY25 and or FY26 proportionate share for equitable services must complete the IDEA Equitable Services Carryover and Monitoring Supplement</a:t>
            </a:r>
          </a:p>
          <a:p>
            <a:pPr lvl="1"/>
            <a:r>
              <a:rPr lang="en-US" sz="2600">
                <a:latin typeface="Arial"/>
                <a:cs typeface="Arial"/>
              </a:rPr>
              <a:t>At a minimum, all districts must upload evidence of actual or attempted timely and meaningful consultation with both school and parent representatives at least three (3) times during FY26 (fall, winter, spring)</a:t>
            </a:r>
          </a:p>
          <a:p>
            <a:pPr lvl="1"/>
            <a:r>
              <a:rPr lang="en-US" sz="2600">
                <a:latin typeface="Arial"/>
                <a:cs typeface="Arial"/>
              </a:rPr>
              <a:t>Districts must report any FY25 and or FY26 unexpended proportionate share carryover amounts and document how funds will be used prospectively </a:t>
            </a:r>
          </a:p>
          <a:p>
            <a:pPr lvl="1"/>
            <a:r>
              <a:rPr lang="en-US" sz="2600">
                <a:latin typeface="Arial"/>
                <a:cs typeface="Arial"/>
              </a:rPr>
              <a:t>Districts with any FY25 funds not expected to be fully expended by September 30, 2026, may request written permission to revert those funds for other allowable IDEA Part B expenses, including submission of additional documentation</a:t>
            </a:r>
            <a:endParaRPr lang="en-US" sz="2600"/>
          </a:p>
        </p:txBody>
      </p:sp>
      <p:sp>
        <p:nvSpPr>
          <p:cNvPr id="4" name="Slide Number Placeholder 3">
            <a:extLst>
              <a:ext uri="{FF2B5EF4-FFF2-40B4-BE49-F238E27FC236}">
                <a16:creationId xmlns:a16="http://schemas.microsoft.com/office/drawing/2014/main" id="{D361BC0B-9226-A0AE-D4E5-05C5AF2D6CD3}"/>
              </a:ext>
            </a:extLst>
          </p:cNvPr>
          <p:cNvSpPr>
            <a:spLocks noGrp="1"/>
          </p:cNvSpPr>
          <p:nvPr>
            <p:ph type="sldNum" sz="quarter" idx="12"/>
          </p:nvPr>
        </p:nvSpPr>
        <p:spPr/>
        <p:txBody>
          <a:bodyPr/>
          <a:lstStyle/>
          <a:p>
            <a:fld id="{68A8D22E-6BC5-9E47-900C-2BB94685D9F5}" type="slidenum">
              <a:rPr lang="en-US" smtClean="0"/>
              <a:t>62</a:t>
            </a:fld>
            <a:endParaRPr lang="en-US"/>
          </a:p>
        </p:txBody>
      </p:sp>
    </p:spTree>
    <p:extLst>
      <p:ext uri="{BB962C8B-B14F-4D97-AF65-F5344CB8AC3E}">
        <p14:creationId xmlns:p14="http://schemas.microsoft.com/office/powerpoint/2010/main" val="23086834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DF0B1-5DF2-3838-50E1-58F75A816C42}"/>
              </a:ext>
            </a:extLst>
          </p:cNvPr>
          <p:cNvSpPr>
            <a:spLocks noGrp="1"/>
          </p:cNvSpPr>
          <p:nvPr>
            <p:ph type="title"/>
          </p:nvPr>
        </p:nvSpPr>
        <p:spPr/>
        <p:txBody>
          <a:bodyPr>
            <a:normAutofit/>
          </a:bodyPr>
          <a:lstStyle/>
          <a:p>
            <a:r>
              <a:rPr lang="en-US">
                <a:latin typeface="Arial"/>
                <a:cs typeface="Arial"/>
              </a:rPr>
              <a:t>Expiring IDEA Part B Funds</a:t>
            </a:r>
          </a:p>
        </p:txBody>
      </p:sp>
      <p:sp>
        <p:nvSpPr>
          <p:cNvPr id="3" name="Content Placeholder 2">
            <a:extLst>
              <a:ext uri="{FF2B5EF4-FFF2-40B4-BE49-F238E27FC236}">
                <a16:creationId xmlns:a16="http://schemas.microsoft.com/office/drawing/2014/main" id="{C22E727E-446F-0308-76B7-E3A8619450F4}"/>
              </a:ext>
            </a:extLst>
          </p:cNvPr>
          <p:cNvSpPr>
            <a:spLocks noGrp="1"/>
          </p:cNvSpPr>
          <p:nvPr>
            <p:ph idx="1"/>
          </p:nvPr>
        </p:nvSpPr>
        <p:spPr>
          <a:xfrm>
            <a:off x="173179" y="1591254"/>
            <a:ext cx="11890665" cy="4694839"/>
          </a:xfrm>
        </p:spPr>
        <p:txBody>
          <a:bodyPr vert="horz" lIns="91440" tIns="45720" rIns="91440" bIns="45720" rtlCol="0" anchor="t">
            <a:normAutofit lnSpcReduction="10000"/>
          </a:bodyPr>
          <a:lstStyle/>
          <a:p>
            <a:r>
              <a:rPr lang="en-US" b="1">
                <a:latin typeface="Arial"/>
                <a:cs typeface="Arial"/>
              </a:rPr>
              <a:t>FY25</a:t>
            </a:r>
            <a:r>
              <a:rPr lang="en-US">
                <a:latin typeface="Arial"/>
                <a:cs typeface="Arial"/>
              </a:rPr>
              <a:t> FC 240 and FC 262, and </a:t>
            </a:r>
            <a:r>
              <a:rPr lang="en-US" b="1">
                <a:latin typeface="Arial"/>
                <a:cs typeface="Arial"/>
              </a:rPr>
              <a:t>FY26</a:t>
            </a:r>
            <a:r>
              <a:rPr lang="en-US">
                <a:latin typeface="Arial"/>
                <a:cs typeface="Arial"/>
              </a:rPr>
              <a:t> FC 213 (Time Out Practices) Funds expire </a:t>
            </a:r>
            <a:r>
              <a:rPr lang="en-US" u="sng">
                <a:latin typeface="Arial"/>
                <a:cs typeface="Arial"/>
              </a:rPr>
              <a:t>September 30, 2026</a:t>
            </a:r>
            <a:endParaRPr lang="en-US">
              <a:latin typeface="Arial"/>
              <a:cs typeface="Arial"/>
            </a:endParaRPr>
          </a:p>
          <a:p>
            <a:r>
              <a:rPr lang="en-US">
                <a:latin typeface="Arial"/>
                <a:cs typeface="Arial"/>
              </a:rPr>
              <a:t>Funds must be obligated on or before September 30, 2026, and liquidated no later than ninety (90) days thereafter</a:t>
            </a:r>
          </a:p>
          <a:p>
            <a:r>
              <a:rPr lang="en-US">
                <a:latin typeface="Arial"/>
                <a:cs typeface="Arial"/>
              </a:rPr>
              <a:t>GEM$ Reimbursement Requests no later than </a:t>
            </a:r>
            <a:r>
              <a:rPr lang="en-US" u="sng">
                <a:latin typeface="Arial"/>
                <a:cs typeface="Arial"/>
              </a:rPr>
              <a:t>November 30, 2026</a:t>
            </a:r>
          </a:p>
          <a:p>
            <a:r>
              <a:rPr lang="en-US">
                <a:latin typeface="Arial"/>
                <a:cs typeface="Arial"/>
              </a:rPr>
              <a:t>GEM$ Final Expenditure Report (FER) due no later than </a:t>
            </a:r>
            <a:r>
              <a:rPr lang="en-US" u="sng">
                <a:latin typeface="Arial"/>
                <a:cs typeface="Arial"/>
              </a:rPr>
              <a:t>December 31, 2026</a:t>
            </a:r>
          </a:p>
          <a:p>
            <a:pPr lvl="1"/>
            <a:r>
              <a:rPr lang="en-US" sz="2800">
                <a:latin typeface="Arial"/>
                <a:cs typeface="Arial"/>
              </a:rPr>
              <a:t>LEA may include final reimbursement requests in the FER</a:t>
            </a:r>
          </a:p>
          <a:p>
            <a:r>
              <a:rPr lang="en-US">
                <a:latin typeface="Arial"/>
                <a:cs typeface="Arial"/>
              </a:rPr>
              <a:t>Failure to (1) fully expend and claim FC 240, FC 262 or FY26 FC 213 funds and 2) timely file the GEM$ FER may be considered in the LEA's annual fiscal risk assessment</a:t>
            </a:r>
          </a:p>
          <a:p>
            <a:endParaRPr lang="en-US">
              <a:latin typeface="Arial"/>
              <a:cs typeface="Arial"/>
            </a:endParaRPr>
          </a:p>
          <a:p>
            <a:endParaRPr lang="en-US">
              <a:latin typeface="Arial"/>
              <a:cs typeface="Arial"/>
            </a:endParaRPr>
          </a:p>
          <a:p>
            <a:endParaRPr lang="en-US">
              <a:latin typeface="Arial"/>
              <a:cs typeface="Arial"/>
            </a:endParaRPr>
          </a:p>
          <a:p>
            <a:endParaRPr lang="en-US">
              <a:latin typeface="Arial"/>
              <a:cs typeface="Arial"/>
            </a:endParaRPr>
          </a:p>
        </p:txBody>
      </p:sp>
      <p:sp>
        <p:nvSpPr>
          <p:cNvPr id="4" name="Slide Number Placeholder 3">
            <a:extLst>
              <a:ext uri="{FF2B5EF4-FFF2-40B4-BE49-F238E27FC236}">
                <a16:creationId xmlns:a16="http://schemas.microsoft.com/office/drawing/2014/main" id="{87472D2A-2569-AEA9-8B77-A01C3E5BB599}"/>
              </a:ext>
            </a:extLst>
          </p:cNvPr>
          <p:cNvSpPr>
            <a:spLocks noGrp="1"/>
          </p:cNvSpPr>
          <p:nvPr>
            <p:ph type="sldNum" sz="quarter" idx="12"/>
          </p:nvPr>
        </p:nvSpPr>
        <p:spPr/>
        <p:txBody>
          <a:bodyPr/>
          <a:lstStyle/>
          <a:p>
            <a:fld id="{68A8D22E-6BC5-9E47-900C-2BB94685D9F5}" type="slidenum">
              <a:rPr lang="en-US" smtClean="0"/>
              <a:t>63</a:t>
            </a:fld>
            <a:endParaRPr lang="en-US"/>
          </a:p>
        </p:txBody>
      </p:sp>
    </p:spTree>
    <p:extLst>
      <p:ext uri="{BB962C8B-B14F-4D97-AF65-F5344CB8AC3E}">
        <p14:creationId xmlns:p14="http://schemas.microsoft.com/office/powerpoint/2010/main" val="33192978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00D63-7A32-73D0-ED6E-37FF3E375E71}"/>
              </a:ext>
            </a:extLst>
          </p:cNvPr>
          <p:cNvSpPr>
            <a:spLocks noGrp="1"/>
          </p:cNvSpPr>
          <p:nvPr>
            <p:ph type="title"/>
          </p:nvPr>
        </p:nvSpPr>
        <p:spPr/>
        <p:txBody>
          <a:bodyPr>
            <a:normAutofit/>
          </a:bodyPr>
          <a:lstStyle/>
          <a:p>
            <a:r>
              <a:rPr lang="en-US">
                <a:latin typeface="Arial"/>
                <a:cs typeface="Arial"/>
              </a:rPr>
              <a:t>FY26 Financial End of Year Reports</a:t>
            </a:r>
            <a:endParaRPr lang="en-US"/>
          </a:p>
        </p:txBody>
      </p:sp>
      <p:sp>
        <p:nvSpPr>
          <p:cNvPr id="3" name="Content Placeholder 2">
            <a:extLst>
              <a:ext uri="{FF2B5EF4-FFF2-40B4-BE49-F238E27FC236}">
                <a16:creationId xmlns:a16="http://schemas.microsoft.com/office/drawing/2014/main" id="{B7CC0909-FE3B-E970-9959-12B60E0327C7}"/>
              </a:ext>
            </a:extLst>
          </p:cNvPr>
          <p:cNvSpPr>
            <a:spLocks noGrp="1"/>
          </p:cNvSpPr>
          <p:nvPr>
            <p:ph idx="1"/>
          </p:nvPr>
        </p:nvSpPr>
        <p:spPr/>
        <p:txBody>
          <a:bodyPr vert="horz" lIns="91440" tIns="45720" rIns="91440" bIns="45720" rtlCol="0" anchor="t">
            <a:normAutofit lnSpcReduction="10000"/>
          </a:bodyPr>
          <a:lstStyle/>
          <a:p>
            <a:r>
              <a:rPr lang="en-US">
                <a:latin typeface="Arial"/>
                <a:cs typeface="Arial"/>
              </a:rPr>
              <a:t>Final FY26 Financial End of Year Reports (EOYR) Due:</a:t>
            </a:r>
            <a:endParaRPr lang="en-US"/>
          </a:p>
          <a:p>
            <a:pPr lvl="1"/>
            <a:r>
              <a:rPr lang="en-US" u="sng">
                <a:latin typeface="Arial"/>
                <a:cs typeface="Arial"/>
              </a:rPr>
              <a:t>September 30, 2026</a:t>
            </a:r>
            <a:r>
              <a:rPr lang="en-US">
                <a:latin typeface="Arial"/>
                <a:cs typeface="Arial"/>
              </a:rPr>
              <a:t> - individual and regional districts and vocational schools with the Office of School Finance</a:t>
            </a:r>
          </a:p>
          <a:p>
            <a:pPr lvl="1"/>
            <a:r>
              <a:rPr lang="en-US" u="sng">
                <a:latin typeface="Arial"/>
                <a:cs typeface="Arial"/>
              </a:rPr>
              <a:t>November 13, 2026</a:t>
            </a:r>
            <a:r>
              <a:rPr lang="en-US">
                <a:latin typeface="Arial"/>
                <a:cs typeface="Arial"/>
              </a:rPr>
              <a:t> - charter schools with the Charter School Office</a:t>
            </a:r>
          </a:p>
          <a:p>
            <a:pPr lvl="1"/>
            <a:r>
              <a:rPr lang="en-US" u="sng">
                <a:latin typeface="Arial"/>
                <a:cs typeface="Arial"/>
              </a:rPr>
              <a:t>January 29, 2027</a:t>
            </a:r>
            <a:r>
              <a:rPr lang="en-US">
                <a:latin typeface="Arial"/>
                <a:cs typeface="Arial"/>
              </a:rPr>
              <a:t> – virtual schools with the Charter School Office </a:t>
            </a:r>
          </a:p>
          <a:p>
            <a:r>
              <a:rPr lang="en-US">
                <a:latin typeface="Arial"/>
                <a:cs typeface="Arial"/>
              </a:rPr>
              <a:t>Ensure relevant expenses are distributed as special education as that total may be considered for the FY26 Maintenance of Effort (MOE) compliance determination in March 2027</a:t>
            </a:r>
          </a:p>
          <a:p>
            <a:r>
              <a:rPr lang="en-US">
                <a:latin typeface="Arial"/>
                <a:cs typeface="Arial"/>
              </a:rPr>
              <a:t>Failure to timely file and certify, and making any subsequent corrections or amendments to the EOYR may be considered in the LEA's annual fiscal risk assessment</a:t>
            </a:r>
          </a:p>
          <a:p>
            <a:pPr lvl="1"/>
            <a:endParaRPr lang="en-US"/>
          </a:p>
        </p:txBody>
      </p:sp>
      <p:sp>
        <p:nvSpPr>
          <p:cNvPr id="4" name="Slide Number Placeholder 3">
            <a:extLst>
              <a:ext uri="{FF2B5EF4-FFF2-40B4-BE49-F238E27FC236}">
                <a16:creationId xmlns:a16="http://schemas.microsoft.com/office/drawing/2014/main" id="{187C4116-8231-D0CD-B58D-17078D6E8854}"/>
              </a:ext>
            </a:extLst>
          </p:cNvPr>
          <p:cNvSpPr>
            <a:spLocks noGrp="1"/>
          </p:cNvSpPr>
          <p:nvPr>
            <p:ph type="sldNum" sz="quarter" idx="12"/>
          </p:nvPr>
        </p:nvSpPr>
        <p:spPr/>
        <p:txBody>
          <a:bodyPr/>
          <a:lstStyle/>
          <a:p>
            <a:fld id="{68A8D22E-6BC5-9E47-900C-2BB94685D9F5}" type="slidenum">
              <a:rPr lang="en-US" smtClean="0"/>
              <a:t>64</a:t>
            </a:fld>
            <a:endParaRPr lang="en-US"/>
          </a:p>
        </p:txBody>
      </p:sp>
    </p:spTree>
    <p:extLst>
      <p:ext uri="{BB962C8B-B14F-4D97-AF65-F5344CB8AC3E}">
        <p14:creationId xmlns:p14="http://schemas.microsoft.com/office/powerpoint/2010/main" val="18515874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E1971-7A0E-DBFD-53E5-97A8CE03B69D}"/>
              </a:ext>
            </a:extLst>
          </p:cNvPr>
          <p:cNvSpPr>
            <a:spLocks noGrp="1"/>
          </p:cNvSpPr>
          <p:nvPr>
            <p:ph type="title"/>
          </p:nvPr>
        </p:nvSpPr>
        <p:spPr/>
        <p:txBody>
          <a:bodyPr/>
          <a:lstStyle/>
          <a:p>
            <a:r>
              <a:rPr lang="en-US">
                <a:latin typeface="Arial"/>
                <a:cs typeface="Arial"/>
              </a:rPr>
              <a:t>IDEA Part B Fiscal Monitoring</a:t>
            </a:r>
            <a:endParaRPr lang="en-US"/>
          </a:p>
        </p:txBody>
      </p:sp>
      <p:sp>
        <p:nvSpPr>
          <p:cNvPr id="3" name="Content Placeholder 2">
            <a:extLst>
              <a:ext uri="{FF2B5EF4-FFF2-40B4-BE49-F238E27FC236}">
                <a16:creationId xmlns:a16="http://schemas.microsoft.com/office/drawing/2014/main" id="{93233F64-CC9C-720A-212A-D89B5F6C4FFA}"/>
              </a:ext>
            </a:extLst>
          </p:cNvPr>
          <p:cNvSpPr>
            <a:spLocks noGrp="1"/>
          </p:cNvSpPr>
          <p:nvPr>
            <p:ph idx="1"/>
          </p:nvPr>
        </p:nvSpPr>
        <p:spPr/>
        <p:txBody>
          <a:bodyPr vert="horz" lIns="91440" tIns="45720" rIns="91440" bIns="45720" rtlCol="0" anchor="t">
            <a:normAutofit/>
          </a:bodyPr>
          <a:lstStyle/>
          <a:p>
            <a:r>
              <a:rPr lang="en-US">
                <a:latin typeface="Arial"/>
                <a:cs typeface="Arial"/>
              </a:rPr>
              <a:t>Local Education Agency (LEA) Annual Fiscal Risk Assessment</a:t>
            </a:r>
          </a:p>
          <a:p>
            <a:r>
              <a:rPr lang="en-US">
                <a:latin typeface="Arial"/>
                <a:cs typeface="Arial"/>
              </a:rPr>
              <a:t>Tier I – Universal Annual Monitoring</a:t>
            </a:r>
          </a:p>
          <a:p>
            <a:r>
              <a:rPr lang="en-US" sz="2400">
                <a:latin typeface="Arial"/>
                <a:cs typeface="Arial"/>
              </a:rPr>
              <a:t>T</a:t>
            </a:r>
            <a:r>
              <a:rPr lang="en-US">
                <a:latin typeface="Arial"/>
                <a:cs typeface="Arial"/>
              </a:rPr>
              <a:t>ier II – Cyclical Monitoring every six (6) years</a:t>
            </a:r>
          </a:p>
          <a:p>
            <a:pPr lvl="1"/>
            <a:r>
              <a:rPr lang="en-US" sz="2800">
                <a:latin typeface="Arial"/>
                <a:cs typeface="Arial"/>
              </a:rPr>
              <a:t>Same year as the LEA's Group B Integrated Monitoring Review (IMR) with the Office of Public School Monitoring (PSM)</a:t>
            </a:r>
          </a:p>
          <a:p>
            <a:r>
              <a:rPr lang="en-US">
                <a:latin typeface="Arial"/>
                <a:cs typeface="Arial"/>
              </a:rPr>
              <a:t>Tier III – Targeted Monitoring for LEAs with the highest relative risk based on annual fiscal risk assessment, credible allegation(s) of noncompliance, or any other reason at the Department's discretion</a:t>
            </a:r>
            <a:endParaRPr lang="en-US"/>
          </a:p>
          <a:p>
            <a:pPr marL="457200" lvl="1" indent="0">
              <a:buNone/>
            </a:pPr>
            <a:endParaRPr lang="en-US">
              <a:latin typeface="Arial"/>
              <a:cs typeface="Arial"/>
            </a:endParaRPr>
          </a:p>
        </p:txBody>
      </p:sp>
      <p:sp>
        <p:nvSpPr>
          <p:cNvPr id="4" name="Slide Number Placeholder 3">
            <a:extLst>
              <a:ext uri="{FF2B5EF4-FFF2-40B4-BE49-F238E27FC236}">
                <a16:creationId xmlns:a16="http://schemas.microsoft.com/office/drawing/2014/main" id="{7C44E705-5A88-44AD-908E-3162313FF1A1}"/>
              </a:ext>
            </a:extLst>
          </p:cNvPr>
          <p:cNvSpPr>
            <a:spLocks noGrp="1"/>
          </p:cNvSpPr>
          <p:nvPr>
            <p:ph type="sldNum" sz="quarter" idx="12"/>
          </p:nvPr>
        </p:nvSpPr>
        <p:spPr/>
        <p:txBody>
          <a:bodyPr/>
          <a:lstStyle/>
          <a:p>
            <a:fld id="{68A8D22E-6BC5-9E47-900C-2BB94685D9F5}" type="slidenum">
              <a:rPr lang="en-US" smtClean="0"/>
              <a:t>65</a:t>
            </a:fld>
            <a:endParaRPr lang="en-US"/>
          </a:p>
        </p:txBody>
      </p:sp>
    </p:spTree>
    <p:extLst>
      <p:ext uri="{BB962C8B-B14F-4D97-AF65-F5344CB8AC3E}">
        <p14:creationId xmlns:p14="http://schemas.microsoft.com/office/powerpoint/2010/main" val="9484770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F290B-D065-2C42-BD4C-3AADC2020F9D}"/>
              </a:ext>
            </a:extLst>
          </p:cNvPr>
          <p:cNvSpPr>
            <a:spLocks noGrp="1"/>
          </p:cNvSpPr>
          <p:nvPr>
            <p:ph type="title"/>
          </p:nvPr>
        </p:nvSpPr>
        <p:spPr/>
        <p:txBody>
          <a:bodyPr>
            <a:normAutofit/>
          </a:bodyPr>
          <a:lstStyle/>
          <a:p>
            <a:r>
              <a:rPr lang="en-US" sz="3600">
                <a:latin typeface="Arial"/>
                <a:cs typeface="Arial"/>
              </a:rPr>
              <a:t>Private School Enrollment Data Submission</a:t>
            </a:r>
            <a:endParaRPr lang="en-US" sz="3600"/>
          </a:p>
        </p:txBody>
      </p:sp>
      <p:sp>
        <p:nvSpPr>
          <p:cNvPr id="3" name="Content Placeholder 2">
            <a:extLst>
              <a:ext uri="{FF2B5EF4-FFF2-40B4-BE49-F238E27FC236}">
                <a16:creationId xmlns:a16="http://schemas.microsoft.com/office/drawing/2014/main" id="{6EFA9157-E0CE-BF0E-5F8C-7C2E91FE33B5}"/>
              </a:ext>
            </a:extLst>
          </p:cNvPr>
          <p:cNvSpPr>
            <a:spLocks noGrp="1"/>
          </p:cNvSpPr>
          <p:nvPr>
            <p:ph idx="1"/>
          </p:nvPr>
        </p:nvSpPr>
        <p:spPr>
          <a:xfrm>
            <a:off x="173179" y="1591254"/>
            <a:ext cx="11890665" cy="4672427"/>
          </a:xfrm>
        </p:spPr>
        <p:txBody>
          <a:bodyPr vert="horz" lIns="91440" tIns="45720" rIns="91440" bIns="45720" rtlCol="0" anchor="t">
            <a:normAutofit/>
          </a:bodyPr>
          <a:lstStyle/>
          <a:p>
            <a:r>
              <a:rPr lang="en-US">
                <a:latin typeface="Arial"/>
                <a:cs typeface="Arial"/>
              </a:rPr>
              <a:t>Private school enrollment data is used in the annual LEA FC 240 and 262 allocation calculations</a:t>
            </a:r>
            <a:endParaRPr lang="en-US"/>
          </a:p>
          <a:p>
            <a:r>
              <a:rPr lang="en-US">
                <a:latin typeface="Arial"/>
                <a:cs typeface="Arial"/>
              </a:rPr>
              <a:t>Private schools are asked to submit grade level enrollment data though a Department Education Security Portal Application each </a:t>
            </a:r>
            <a:r>
              <a:rPr lang="en-US" u="sng">
                <a:latin typeface="Arial"/>
                <a:cs typeface="Arial"/>
              </a:rPr>
              <a:t>October 1st</a:t>
            </a:r>
          </a:p>
          <a:p>
            <a:r>
              <a:rPr lang="en-US">
                <a:latin typeface="Arial"/>
                <a:cs typeface="Arial"/>
              </a:rPr>
              <a:t>Districts of residence encouraged to contact local private schools and remind them of the importance of this data submission</a:t>
            </a:r>
          </a:p>
          <a:p>
            <a:pPr lvl="1"/>
            <a:r>
              <a:rPr lang="en-US">
                <a:latin typeface="Arial"/>
                <a:cs typeface="Arial"/>
              </a:rPr>
              <a:t>Each district can find a list of last identified private schools in the </a:t>
            </a:r>
            <a:r>
              <a:rPr lang="en-US">
                <a:latin typeface="Arial"/>
                <a:cs typeface="Arial"/>
                <a:hlinkClick r:id="rId2"/>
              </a:rPr>
              <a:t>Department's School and District Profiles</a:t>
            </a:r>
            <a:r>
              <a:rPr lang="en-US">
                <a:latin typeface="Arial"/>
                <a:cs typeface="Arial"/>
              </a:rPr>
              <a:t> / Relationship Membership for your district</a:t>
            </a:r>
            <a:endParaRPr lang="en-US"/>
          </a:p>
          <a:p>
            <a:pPr lvl="1"/>
            <a:r>
              <a:rPr lang="en-US">
                <a:latin typeface="Arial"/>
                <a:cs typeface="Arial"/>
              </a:rPr>
              <a:t>Can and should be done during annual child count collection and fall timely meaningful consultation for equitable services</a:t>
            </a:r>
          </a:p>
          <a:p>
            <a:endParaRPr lang="en-US">
              <a:latin typeface="Arial"/>
              <a:cs typeface="Arial"/>
            </a:endParaRPr>
          </a:p>
          <a:p>
            <a:endParaRPr lang="en-US">
              <a:latin typeface="Arial"/>
              <a:cs typeface="Arial"/>
            </a:endParaRPr>
          </a:p>
        </p:txBody>
      </p:sp>
      <p:sp>
        <p:nvSpPr>
          <p:cNvPr id="4" name="Slide Number Placeholder 3">
            <a:extLst>
              <a:ext uri="{FF2B5EF4-FFF2-40B4-BE49-F238E27FC236}">
                <a16:creationId xmlns:a16="http://schemas.microsoft.com/office/drawing/2014/main" id="{1414E110-2984-B88E-54EC-B9908AE6E42A}"/>
              </a:ext>
            </a:extLst>
          </p:cNvPr>
          <p:cNvSpPr>
            <a:spLocks noGrp="1"/>
          </p:cNvSpPr>
          <p:nvPr>
            <p:ph type="sldNum" sz="quarter" idx="12"/>
          </p:nvPr>
        </p:nvSpPr>
        <p:spPr/>
        <p:txBody>
          <a:bodyPr/>
          <a:lstStyle/>
          <a:p>
            <a:fld id="{68A8D22E-6BC5-9E47-900C-2BB94685D9F5}" type="slidenum">
              <a:rPr lang="en-US" smtClean="0"/>
              <a:t>66</a:t>
            </a:fld>
            <a:endParaRPr lang="en-US"/>
          </a:p>
        </p:txBody>
      </p:sp>
    </p:spTree>
    <p:extLst>
      <p:ext uri="{BB962C8B-B14F-4D97-AF65-F5344CB8AC3E}">
        <p14:creationId xmlns:p14="http://schemas.microsoft.com/office/powerpoint/2010/main" val="29260671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CC144-D997-C152-95FC-176E094E3E61}"/>
              </a:ext>
            </a:extLst>
          </p:cNvPr>
          <p:cNvSpPr>
            <a:spLocks noGrp="1"/>
          </p:cNvSpPr>
          <p:nvPr>
            <p:ph type="title"/>
          </p:nvPr>
        </p:nvSpPr>
        <p:spPr/>
        <p:txBody>
          <a:bodyPr>
            <a:normAutofit fontScale="90000"/>
          </a:bodyPr>
          <a:lstStyle/>
          <a:p>
            <a:r>
              <a:rPr lang="en-US">
                <a:latin typeface="Arial"/>
                <a:cs typeface="Arial"/>
              </a:rPr>
              <a:t>IDEA LEA Fiscal Staff Data Submission </a:t>
            </a:r>
          </a:p>
        </p:txBody>
      </p:sp>
      <p:sp>
        <p:nvSpPr>
          <p:cNvPr id="3" name="Content Placeholder 2">
            <a:extLst>
              <a:ext uri="{FF2B5EF4-FFF2-40B4-BE49-F238E27FC236}">
                <a16:creationId xmlns:a16="http://schemas.microsoft.com/office/drawing/2014/main" id="{7251FC63-9B59-78F9-3768-56DA6670B150}"/>
              </a:ext>
            </a:extLst>
          </p:cNvPr>
          <p:cNvSpPr>
            <a:spLocks noGrp="1"/>
          </p:cNvSpPr>
          <p:nvPr>
            <p:ph idx="1"/>
          </p:nvPr>
        </p:nvSpPr>
        <p:spPr/>
        <p:txBody>
          <a:bodyPr vert="horz" lIns="91440" tIns="45720" rIns="91440" bIns="45720" rtlCol="0" anchor="t">
            <a:normAutofit/>
          </a:bodyPr>
          <a:lstStyle/>
          <a:p>
            <a:r>
              <a:rPr lang="en-US">
                <a:latin typeface="Arial"/>
                <a:cs typeface="Arial"/>
              </a:rPr>
              <a:t>As we begin FY27 and School Year 2026-2027, the Department's IDEA Part B Fiscal Team requires your local education agency (LEA) complete and submit no later than </a:t>
            </a:r>
            <a:r>
              <a:rPr lang="en-US" b="1">
                <a:latin typeface="Arial"/>
                <a:cs typeface="Arial"/>
              </a:rPr>
              <a:t>September 4, 2026</a:t>
            </a:r>
            <a:r>
              <a:rPr lang="en-US">
                <a:latin typeface="Arial"/>
                <a:cs typeface="Arial"/>
              </a:rPr>
              <a:t> the following brief fiscal data collection linked below to update the Department's records on LEA staff and systems that implement federal fiscal requirements pursuant to Uniform Grant Guidance, 2 CFR Part 200, and IDEA Part B, 34 CFR Part 300. </a:t>
            </a:r>
          </a:p>
          <a:p>
            <a:endParaRPr lang="en-US">
              <a:latin typeface="Arial"/>
              <a:cs typeface="Arial"/>
            </a:endParaRPr>
          </a:p>
          <a:p>
            <a:r>
              <a:rPr lang="en-US">
                <a:hlinkClick r:id="rId2"/>
              </a:rPr>
              <a:t>LEA Fiscal Data Collection: Personnel &amp; Accounting</a:t>
            </a:r>
            <a:endParaRPr lang="en-US">
              <a:latin typeface="Arial"/>
              <a:cs typeface="Arial"/>
            </a:endParaRPr>
          </a:p>
          <a:p>
            <a:endParaRPr lang="en-US"/>
          </a:p>
          <a:p>
            <a:endParaRPr lang="en-US">
              <a:latin typeface="Arial"/>
              <a:cs typeface="Arial"/>
            </a:endParaRPr>
          </a:p>
        </p:txBody>
      </p:sp>
      <p:sp>
        <p:nvSpPr>
          <p:cNvPr id="4" name="Slide Number Placeholder 3">
            <a:extLst>
              <a:ext uri="{FF2B5EF4-FFF2-40B4-BE49-F238E27FC236}">
                <a16:creationId xmlns:a16="http://schemas.microsoft.com/office/drawing/2014/main" id="{87BF7642-B3CB-2C85-819A-A67D3A0D7F65}"/>
              </a:ext>
            </a:extLst>
          </p:cNvPr>
          <p:cNvSpPr>
            <a:spLocks noGrp="1"/>
          </p:cNvSpPr>
          <p:nvPr>
            <p:ph type="sldNum" sz="quarter" idx="12"/>
          </p:nvPr>
        </p:nvSpPr>
        <p:spPr/>
        <p:txBody>
          <a:bodyPr/>
          <a:lstStyle/>
          <a:p>
            <a:fld id="{68A8D22E-6BC5-9E47-900C-2BB94685D9F5}" type="slidenum">
              <a:rPr lang="en-US" smtClean="0"/>
              <a:t>67</a:t>
            </a:fld>
            <a:endParaRPr lang="en-US"/>
          </a:p>
        </p:txBody>
      </p:sp>
    </p:spTree>
    <p:extLst>
      <p:ext uri="{BB962C8B-B14F-4D97-AF65-F5344CB8AC3E}">
        <p14:creationId xmlns:p14="http://schemas.microsoft.com/office/powerpoint/2010/main" val="28552383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6693F-ABAD-F013-3043-74516235CE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1E9259-A2B8-4072-4A7A-DD4025995174}"/>
              </a:ext>
            </a:extLst>
          </p:cNvPr>
          <p:cNvSpPr>
            <a:spLocks noGrp="1"/>
          </p:cNvSpPr>
          <p:nvPr>
            <p:ph type="ctrTitle"/>
          </p:nvPr>
        </p:nvSpPr>
        <p:spPr>
          <a:xfrm>
            <a:off x="342900" y="873824"/>
            <a:ext cx="11693588" cy="2560638"/>
          </a:xfrm>
        </p:spPr>
        <p:txBody>
          <a:bodyPr>
            <a:normAutofit/>
          </a:bodyPr>
          <a:lstStyle/>
          <a:p>
            <a:r>
              <a:rPr lang="en-US" sz="4400">
                <a:latin typeface="Arial"/>
                <a:cs typeface="Arial"/>
              </a:rPr>
              <a:t>Additional Information and Resources</a:t>
            </a:r>
          </a:p>
        </p:txBody>
      </p:sp>
    </p:spTree>
    <p:extLst>
      <p:ext uri="{BB962C8B-B14F-4D97-AF65-F5344CB8AC3E}">
        <p14:creationId xmlns:p14="http://schemas.microsoft.com/office/powerpoint/2010/main" val="39078347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D0174-534F-B74C-AD06-8C3CBB81E64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C39258-6B7A-5E9C-DDEB-7BF35AA37D7B}"/>
              </a:ext>
            </a:extLst>
          </p:cNvPr>
          <p:cNvSpPr>
            <a:spLocks noGrp="1"/>
          </p:cNvSpPr>
          <p:nvPr>
            <p:ph type="title" idx="4294967295"/>
          </p:nvPr>
        </p:nvSpPr>
        <p:spPr>
          <a:xfrm>
            <a:off x="7065963" y="3019366"/>
            <a:ext cx="5127737" cy="14179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algn="ctr">
              <a:spcBef>
                <a:spcPts val="1000"/>
              </a:spcBef>
              <a:defRPr/>
            </a:pPr>
            <a:r>
              <a:rPr lang="en-US" sz="3600">
                <a:solidFill>
                  <a:srgbClr val="1E4782"/>
                </a:solidFill>
                <a:latin typeface="Arial"/>
                <a:ea typeface="+mn-ea"/>
                <a:cs typeface="Arial"/>
              </a:rPr>
              <a:t>  </a:t>
            </a:r>
            <a:r>
              <a:rPr kumimoji="0" lang="en-US" sz="3600" i="0" u="none" strike="noStrike" kern="1200" cap="none" spc="0" normalizeH="0" baseline="0" noProof="0">
                <a:ln>
                  <a:noFill/>
                </a:ln>
                <a:solidFill>
                  <a:srgbClr val="1E4782"/>
                </a:solidFill>
                <a:effectLst/>
                <a:uLnTx/>
                <a:uFillTx/>
                <a:latin typeface="Arial"/>
                <a:ea typeface="+mn-ea"/>
                <a:cs typeface="Arial"/>
              </a:rPr>
              <a:t>Special Education</a:t>
            </a:r>
            <a:endParaRPr lang="en-US">
              <a:ea typeface="+mn-ea"/>
            </a:endParaRPr>
          </a:p>
          <a:p>
            <a:pPr lvl="0" algn="ctr">
              <a:spcBef>
                <a:spcPts val="1000"/>
              </a:spcBef>
              <a:defRPr/>
            </a:pPr>
            <a:r>
              <a:rPr kumimoji="0" lang="en-US" sz="3600" i="0" u="none" strike="noStrike" kern="1200" cap="none" spc="0" normalizeH="0" baseline="0" noProof="0">
                <a:ln>
                  <a:noFill/>
                </a:ln>
                <a:solidFill>
                  <a:srgbClr val="1E4782"/>
                </a:solidFill>
                <a:effectLst/>
                <a:uLnTx/>
                <a:uFillTx/>
                <a:latin typeface="Arial"/>
                <a:ea typeface="+mn-ea"/>
                <a:cs typeface="Arial"/>
              </a:rPr>
              <a:t>Year at a Glance</a:t>
            </a:r>
            <a:br>
              <a:rPr lang="en-US" sz="360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br>
            <a:br>
              <a:rPr lang="en-US" sz="360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br>
            <a:endParaRPr lang="en-US" sz="3600" i="0" u="none" strike="noStrike" kern="1200" cap="none" spc="0" normalizeH="0" baseline="0" noProof="0">
              <a:ln>
                <a:noFill/>
              </a:ln>
              <a:solidFill>
                <a:srgbClr val="1E4782"/>
              </a:solidFill>
              <a:effectLst/>
              <a:uLnTx/>
              <a:uFillTx/>
              <a:latin typeface="Arial" panose="020B0604020202020204" pitchFamily="34" charset="0"/>
              <a:ea typeface="+mn-ea"/>
              <a:cs typeface="Arial" panose="020B0604020202020204" pitchFamily="34" charset="0"/>
            </a:endParaRPr>
          </a:p>
        </p:txBody>
      </p:sp>
      <p:pic>
        <p:nvPicPr>
          <p:cNvPr id="10" name="Picture 9" descr="Red marker on a calendar">
            <a:extLst>
              <a:ext uri="{FF2B5EF4-FFF2-40B4-BE49-F238E27FC236}">
                <a16:creationId xmlns:a16="http://schemas.microsoft.com/office/drawing/2014/main" id="{DBBB87D6-7742-F246-8D94-03E02B8B603E}"/>
              </a:ext>
            </a:extLst>
          </p:cNvPr>
          <p:cNvPicPr>
            <a:picLocks noChangeAspect="1"/>
          </p:cNvPicPr>
          <p:nvPr/>
        </p:nvPicPr>
        <p:blipFill>
          <a:blip r:embed="rId2"/>
          <a:stretch>
            <a:fillRect/>
          </a:stretch>
        </p:blipFill>
        <p:spPr>
          <a:xfrm>
            <a:off x="2597377" y="1269148"/>
            <a:ext cx="4468586" cy="4537417"/>
          </a:xfrm>
          <a:prstGeom prst="rect">
            <a:avLst/>
          </a:prstGeom>
        </p:spPr>
      </p:pic>
      <p:sp>
        <p:nvSpPr>
          <p:cNvPr id="4" name="Slide Number Placeholder 3">
            <a:extLst>
              <a:ext uri="{FF2B5EF4-FFF2-40B4-BE49-F238E27FC236}">
                <a16:creationId xmlns:a16="http://schemas.microsoft.com/office/drawing/2014/main" id="{36DACA43-8ECE-6C25-2309-16285DF77C19}"/>
              </a:ext>
            </a:extLst>
          </p:cNvPr>
          <p:cNvSpPr>
            <a:spLocks noGrp="1"/>
          </p:cNvSpPr>
          <p:nvPr>
            <p:ph type="sldNum" sz="quarter" idx="12"/>
          </p:nvPr>
        </p:nvSpPr>
        <p:spPr/>
        <p:txBody>
          <a:bodyPr/>
          <a:lstStyle/>
          <a:p>
            <a:fld id="{68A8D22E-6BC5-9E47-900C-2BB94685D9F5}" type="slidenum">
              <a:rPr lang="en-US" dirty="0" smtClean="0"/>
              <a:t>69</a:t>
            </a:fld>
            <a:endParaRPr lang="en-US"/>
          </a:p>
        </p:txBody>
      </p:sp>
    </p:spTree>
    <p:extLst>
      <p:ext uri="{BB962C8B-B14F-4D97-AF65-F5344CB8AC3E}">
        <p14:creationId xmlns:p14="http://schemas.microsoft.com/office/powerpoint/2010/main" val="3568924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8F0A6-8B99-F043-1480-181575B1D763}"/>
              </a:ext>
            </a:extLst>
          </p:cNvPr>
          <p:cNvSpPr>
            <a:spLocks noGrp="1"/>
          </p:cNvSpPr>
          <p:nvPr>
            <p:ph type="title"/>
          </p:nvPr>
        </p:nvSpPr>
        <p:spPr/>
        <p:txBody>
          <a:bodyPr/>
          <a:lstStyle/>
          <a:p>
            <a:r>
              <a:rPr lang="en-US"/>
              <a:t>Purpose</a:t>
            </a:r>
          </a:p>
        </p:txBody>
      </p:sp>
      <p:sp>
        <p:nvSpPr>
          <p:cNvPr id="3" name="Content Placeholder 2">
            <a:extLst>
              <a:ext uri="{FF2B5EF4-FFF2-40B4-BE49-F238E27FC236}">
                <a16:creationId xmlns:a16="http://schemas.microsoft.com/office/drawing/2014/main" id="{FC228CBA-E73E-CCEC-7D6B-AB372E814B98}"/>
              </a:ext>
            </a:extLst>
          </p:cNvPr>
          <p:cNvSpPr>
            <a:spLocks noGrp="1"/>
          </p:cNvSpPr>
          <p:nvPr>
            <p:ph idx="1"/>
          </p:nvPr>
        </p:nvSpPr>
        <p:spPr/>
        <p:txBody>
          <a:bodyPr vert="horz" lIns="91440" tIns="45720" rIns="91440" bIns="45720" rtlCol="0" anchor="t">
            <a:normAutofit/>
          </a:bodyPr>
          <a:lstStyle/>
          <a:p>
            <a:r>
              <a:rPr lang="en-US">
                <a:latin typeface="Arial"/>
                <a:cs typeface="Arial"/>
              </a:rPr>
              <a:t>The amended regulations are designed to </a:t>
            </a:r>
            <a:r>
              <a:rPr lang="en-US" b="1">
                <a:latin typeface="Arial"/>
                <a:cs typeface="Arial"/>
              </a:rPr>
              <a:t>reduce and eliminate the use of seclusion </a:t>
            </a:r>
            <a:r>
              <a:rPr lang="en-US">
                <a:latin typeface="Arial"/>
                <a:cs typeface="Arial"/>
              </a:rPr>
              <a:t>and promote equitable access to safe learning environments that support both academic and social-emotional development for all students while ensuring students continue to receive meaningful access to instruction and the services and supports necessary to receive a free appropriate public education (FAPE). </a:t>
            </a:r>
          </a:p>
          <a:p>
            <a:r>
              <a:rPr lang="en-US"/>
              <a:t>The overuse or inappropriate use of seclusion can isolate students, hinder their connections to peers and staff, have a traumatic impact, and result in academic disruption.</a:t>
            </a:r>
          </a:p>
        </p:txBody>
      </p:sp>
      <p:sp>
        <p:nvSpPr>
          <p:cNvPr id="4" name="Slide Number Placeholder 3">
            <a:extLst>
              <a:ext uri="{FF2B5EF4-FFF2-40B4-BE49-F238E27FC236}">
                <a16:creationId xmlns:a16="http://schemas.microsoft.com/office/drawing/2014/main" id="{DF5447F6-D1D7-5E45-6461-C74E66B5AF7E}"/>
              </a:ext>
            </a:extLst>
          </p:cNvPr>
          <p:cNvSpPr>
            <a:spLocks noGrp="1"/>
          </p:cNvSpPr>
          <p:nvPr>
            <p:ph type="sldNum" sz="quarter" idx="12"/>
          </p:nvPr>
        </p:nvSpPr>
        <p:spPr/>
        <p:txBody>
          <a:bodyPr/>
          <a:lstStyle/>
          <a:p>
            <a:fld id="{68A8D22E-6BC5-9E47-900C-2BB94685D9F5}" type="slidenum">
              <a:rPr lang="en-US" smtClean="0"/>
              <a:t>7</a:t>
            </a:fld>
            <a:endParaRPr lang="en-US"/>
          </a:p>
        </p:txBody>
      </p:sp>
    </p:spTree>
    <p:extLst>
      <p:ext uri="{BB962C8B-B14F-4D97-AF65-F5344CB8AC3E}">
        <p14:creationId xmlns:p14="http://schemas.microsoft.com/office/powerpoint/2010/main" val="17227058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BBDBD4-67A2-BDD5-F6BA-DD90AAB2DBBF}"/>
              </a:ext>
            </a:extLst>
          </p:cNvPr>
          <p:cNvSpPr>
            <a:spLocks noGrp="1"/>
          </p:cNvSpPr>
          <p:nvPr>
            <p:ph type="title"/>
          </p:nvPr>
        </p:nvSpPr>
        <p:spPr/>
        <p:txBody>
          <a:bodyPr>
            <a:normAutofit fontScale="90000"/>
          </a:bodyPr>
          <a:lstStyle/>
          <a:p>
            <a:r>
              <a:rPr lang="en-US" b="1">
                <a:latin typeface="Segoe UI"/>
                <a:cs typeface="Arial"/>
              </a:rPr>
              <a:t>Information for Special Education Leaders</a:t>
            </a:r>
            <a:endParaRPr lang="en-US" b="1">
              <a:latin typeface="Segoe UI"/>
              <a:ea typeface="Calibri"/>
              <a:cs typeface="Arial"/>
            </a:endParaRPr>
          </a:p>
        </p:txBody>
      </p:sp>
      <p:sp>
        <p:nvSpPr>
          <p:cNvPr id="2" name="Content Placeholder 1">
            <a:extLst>
              <a:ext uri="{FF2B5EF4-FFF2-40B4-BE49-F238E27FC236}">
                <a16:creationId xmlns:a16="http://schemas.microsoft.com/office/drawing/2014/main" id="{382BC0E7-9A10-B60B-4ACD-74FB40BAF82D}"/>
              </a:ext>
            </a:extLst>
          </p:cNvPr>
          <p:cNvSpPr>
            <a:spLocks noGrp="1"/>
          </p:cNvSpPr>
          <p:nvPr>
            <p:ph idx="1"/>
          </p:nvPr>
        </p:nvSpPr>
        <p:spPr>
          <a:xfrm>
            <a:off x="-3" y="1625890"/>
            <a:ext cx="12364028" cy="4414692"/>
          </a:xfrm>
        </p:spPr>
        <p:txBody>
          <a:bodyPr vert="horz" lIns="91440" tIns="45720" rIns="91440" bIns="45720" rtlCol="0" anchor="t">
            <a:normAutofit lnSpcReduction="10000"/>
          </a:bodyPr>
          <a:lstStyle/>
          <a:p>
            <a:pPr>
              <a:buFont typeface="Wingdings" panose="05000000000000000000" pitchFamily="2" charset="2"/>
              <a:buChar char="q"/>
            </a:pPr>
            <a:r>
              <a:rPr lang="en-US">
                <a:latin typeface="Segoe UI"/>
                <a:ea typeface="+mn-lt"/>
                <a:cs typeface="Arial"/>
              </a:rPr>
              <a:t> Regular Updates and Information</a:t>
            </a:r>
          </a:p>
          <a:p>
            <a:pPr lvl="1"/>
            <a:r>
              <a:rPr lang="en-US" sz="2800">
                <a:latin typeface="Segoe UI"/>
                <a:ea typeface="+mn-lt"/>
                <a:cs typeface="Arial"/>
                <a:hlinkClick r:id="rId3"/>
              </a:rPr>
              <a:t>Special Education Bulletin</a:t>
            </a:r>
            <a:endParaRPr lang="en-US" sz="2800">
              <a:latin typeface="Segoe UI"/>
              <a:ea typeface="+mn-lt"/>
              <a:cs typeface="Arial"/>
            </a:endParaRPr>
          </a:p>
          <a:p>
            <a:pPr lvl="1"/>
            <a:r>
              <a:rPr lang="en-US" sz="2800">
                <a:latin typeface="Segoe UI"/>
                <a:ea typeface="+mn-lt"/>
                <a:cs typeface="Arial"/>
                <a:hlinkClick r:id="rId4"/>
              </a:rPr>
              <a:t>Special Education Website</a:t>
            </a:r>
            <a:endParaRPr lang="en-US" sz="2800">
              <a:latin typeface="Segoe UI"/>
              <a:ea typeface="+mn-lt"/>
              <a:cs typeface="Arial"/>
            </a:endParaRPr>
          </a:p>
          <a:p>
            <a:pPr>
              <a:buFont typeface="Wingdings" panose="05000000000000000000" pitchFamily="2" charset="2"/>
              <a:buChar char="q"/>
            </a:pPr>
            <a:r>
              <a:rPr lang="en-US">
                <a:latin typeface="Segoe UI"/>
                <a:ea typeface="+mn-lt"/>
                <a:cs typeface="Arial"/>
              </a:rPr>
              <a:t> Update Information in the </a:t>
            </a:r>
            <a:r>
              <a:rPr lang="en-US">
                <a:latin typeface="Segoe UI"/>
                <a:ea typeface="+mn-lt"/>
                <a:cs typeface="Arial"/>
                <a:hlinkClick r:id="rId5"/>
              </a:rPr>
              <a:t>Directory Administration</a:t>
            </a:r>
            <a:endParaRPr lang="en-US">
              <a:latin typeface="Segoe UI"/>
              <a:ea typeface="+mn-lt"/>
              <a:cs typeface="Arial"/>
            </a:endParaRPr>
          </a:p>
          <a:p>
            <a:pPr lvl="1"/>
            <a:r>
              <a:rPr lang="en-US" sz="2800">
                <a:latin typeface="Segoe UI"/>
                <a:ea typeface="+mn-lt"/>
                <a:cs typeface="Arial"/>
              </a:rPr>
              <a:t>Special Education Leaders Meeting Invites and Memos</a:t>
            </a:r>
          </a:p>
          <a:p>
            <a:pPr>
              <a:buFont typeface="Wingdings" panose="05000000000000000000" pitchFamily="2" charset="2"/>
              <a:buChar char="q"/>
            </a:pPr>
            <a:r>
              <a:rPr lang="en-US">
                <a:latin typeface="Segoe UI"/>
                <a:ea typeface="+mn-lt"/>
                <a:cs typeface="Arial"/>
              </a:rPr>
              <a:t> Email Contacts</a:t>
            </a:r>
          </a:p>
          <a:p>
            <a:pPr lvl="1"/>
            <a:r>
              <a:rPr lang="en-US" sz="2800">
                <a:latin typeface="Segoe UI"/>
                <a:ea typeface="+mn-lt"/>
                <a:cs typeface="Arial"/>
                <a:hlinkClick r:id="rId6"/>
              </a:rPr>
              <a:t>specialeducation@mass.gov</a:t>
            </a:r>
            <a:r>
              <a:rPr lang="en-US" sz="2800">
                <a:latin typeface="Segoe UI"/>
                <a:ea typeface="+mn-lt"/>
                <a:cs typeface="Arial"/>
              </a:rPr>
              <a:t> </a:t>
            </a:r>
            <a:r>
              <a:rPr lang="en-US" sz="2500">
                <a:latin typeface="Segoe UI"/>
                <a:ea typeface="+mn-lt"/>
                <a:cs typeface="Arial"/>
              </a:rPr>
              <a:t>(General Special Education Inquiries)</a:t>
            </a:r>
          </a:p>
          <a:p>
            <a:pPr lvl="1"/>
            <a:r>
              <a:rPr lang="en-US" sz="2800">
                <a:latin typeface="Segoe UI"/>
                <a:ea typeface="+mn-lt"/>
                <a:cs typeface="Arial"/>
                <a:hlinkClick r:id="rId7"/>
              </a:rPr>
              <a:t>IDEAfiscal@mass.gov</a:t>
            </a:r>
            <a:r>
              <a:rPr lang="en-US" sz="2800">
                <a:latin typeface="Segoe UI"/>
                <a:ea typeface="+mn-lt"/>
                <a:cs typeface="Arial"/>
              </a:rPr>
              <a:t> </a:t>
            </a:r>
            <a:r>
              <a:rPr lang="en-US" sz="2500">
                <a:latin typeface="Segoe UI"/>
                <a:ea typeface="+mn-lt"/>
                <a:cs typeface="Arial"/>
              </a:rPr>
              <a:t>(IDEA Fiscal Inquiries)</a:t>
            </a:r>
          </a:p>
          <a:p>
            <a:pPr lvl="1"/>
            <a:r>
              <a:rPr lang="en-US" sz="2800">
                <a:latin typeface="Segoe UI"/>
                <a:ea typeface="+mn-lt"/>
                <a:cs typeface="Arial"/>
                <a:hlinkClick r:id="rId8"/>
              </a:rPr>
              <a:t>IDEAdata@mass.gov</a:t>
            </a:r>
            <a:r>
              <a:rPr lang="en-US" sz="2800">
                <a:latin typeface="Segoe UI"/>
                <a:ea typeface="+mn-lt"/>
                <a:cs typeface="Arial"/>
              </a:rPr>
              <a:t> </a:t>
            </a:r>
            <a:r>
              <a:rPr lang="en-US" sz="2500">
                <a:latin typeface="Segoe UI"/>
                <a:ea typeface="+mn-lt"/>
                <a:cs typeface="Arial"/>
              </a:rPr>
              <a:t>(IDEA Data Inquiries- Special Education or SPP/APR Data)</a:t>
            </a:r>
          </a:p>
          <a:p>
            <a:pPr lvl="1"/>
            <a:r>
              <a:rPr lang="en-US" sz="2500">
                <a:latin typeface="Arial"/>
                <a:ea typeface="+mn-lt"/>
                <a:cs typeface="Arial"/>
                <a:hlinkClick r:id="rId9"/>
              </a:rPr>
              <a:t>LEAassignment@mass.gov</a:t>
            </a:r>
            <a:r>
              <a:rPr lang="en-US" sz="2500">
                <a:latin typeface="Arial"/>
                <a:ea typeface="+mn-lt"/>
                <a:cs typeface="Arial"/>
              </a:rPr>
              <a:t> (LEA Assignment Inquiries)</a:t>
            </a:r>
            <a:endParaRPr lang="en-US" sz="2500">
              <a:latin typeface="Segoe UI"/>
              <a:ea typeface="+mn-lt"/>
              <a:cs typeface="Arial"/>
            </a:endParaRPr>
          </a:p>
          <a:p>
            <a:pPr marL="457200" lvl="1" indent="0">
              <a:buNone/>
            </a:pPr>
            <a:endParaRPr lang="en-US" sz="2800">
              <a:latin typeface="Segoe UI"/>
              <a:ea typeface="+mn-lt"/>
              <a:cs typeface="Arial"/>
            </a:endParaRPr>
          </a:p>
          <a:p>
            <a:pPr lvl="1"/>
            <a:endParaRPr lang="en-US" sz="2800">
              <a:latin typeface="Segoe UI"/>
              <a:ea typeface="+mn-lt"/>
              <a:cs typeface="Arial"/>
            </a:endParaRPr>
          </a:p>
          <a:p>
            <a:pPr>
              <a:buFont typeface="Wingdings" panose="05000000000000000000" pitchFamily="2" charset="2"/>
              <a:buChar char="q"/>
            </a:pPr>
            <a:endParaRPr lang="en-US" sz="2400">
              <a:latin typeface="Segoe UI"/>
              <a:ea typeface="+mn-lt"/>
              <a:cs typeface="Arial"/>
            </a:endParaRPr>
          </a:p>
        </p:txBody>
      </p:sp>
    </p:spTree>
    <p:extLst>
      <p:ext uri="{BB962C8B-B14F-4D97-AF65-F5344CB8AC3E}">
        <p14:creationId xmlns:p14="http://schemas.microsoft.com/office/powerpoint/2010/main" val="38768008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6AB048-7D52-D02E-D4A9-732A7254BAD4}"/>
              </a:ext>
            </a:extLst>
          </p:cNvPr>
          <p:cNvSpPr>
            <a:spLocks noGrp="1"/>
          </p:cNvSpPr>
          <p:nvPr>
            <p:ph type="title"/>
          </p:nvPr>
        </p:nvSpPr>
        <p:spPr>
          <a:xfrm>
            <a:off x="635000" y="640823"/>
            <a:ext cx="3418659" cy="5583148"/>
          </a:xfrm>
        </p:spPr>
        <p:txBody>
          <a:bodyPr vert="horz" lIns="91440" tIns="45720" rIns="91440" bIns="45720" rtlCol="0" anchor="ctr">
            <a:normAutofit/>
          </a:bodyPr>
          <a:lstStyle/>
          <a:p>
            <a:r>
              <a:rPr lang="en-US" sz="5400">
                <a:solidFill>
                  <a:schemeClr val="tx1"/>
                </a:solidFill>
                <a:latin typeface="+mj-lt"/>
                <a:cs typeface="+mj-cs"/>
              </a:rPr>
              <a:t>2026-2027 Meetings</a:t>
            </a:r>
            <a:endParaRPr lang="en-US" sz="5400" kern="1200">
              <a:solidFill>
                <a:schemeClr val="tx1"/>
              </a:solidFill>
              <a:latin typeface="+mj-lt"/>
              <a:ea typeface="+mj-ea"/>
              <a:cs typeface="+mj-cs"/>
            </a:endParaRPr>
          </a:p>
        </p:txBody>
      </p:sp>
      <p:sp>
        <p:nvSpPr>
          <p:cNvPr id="1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D5FC754F-3DB4-7042-AEB6-A795B25C23F5}"/>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spcAft>
                <a:spcPts val="600"/>
              </a:spcAft>
            </a:pPr>
            <a:fld id="{68A8D22E-6BC5-9E47-900C-2BB94685D9F5}" type="slidenum">
              <a:rPr lang="en-US" smtClean="0">
                <a:latin typeface="+mn-lt"/>
                <a:cs typeface="+mn-cs"/>
              </a:rPr>
              <a:pPr>
                <a:spcAft>
                  <a:spcPts val="600"/>
                </a:spcAft>
              </a:pPr>
              <a:t>71</a:t>
            </a:fld>
            <a:endParaRPr lang="en-US">
              <a:latin typeface="+mn-lt"/>
              <a:cs typeface="+mn-cs"/>
            </a:endParaRPr>
          </a:p>
        </p:txBody>
      </p:sp>
      <p:graphicFrame>
        <p:nvGraphicFramePr>
          <p:cNvPr id="7" name="TextBox 4" descr="Calendar of meetings for the 2026-2027 school year">
            <a:extLst>
              <a:ext uri="{FF2B5EF4-FFF2-40B4-BE49-F238E27FC236}">
                <a16:creationId xmlns:a16="http://schemas.microsoft.com/office/drawing/2014/main" id="{D797C428-9571-6686-B093-93839430EB1D}"/>
              </a:ext>
            </a:extLst>
          </p:cNvPr>
          <p:cNvGraphicFramePr/>
          <p:nvPr>
            <p:extLst>
              <p:ext uri="{D42A27DB-BD31-4B8C-83A1-F6EECF244321}">
                <p14:modId xmlns:p14="http://schemas.microsoft.com/office/powerpoint/2010/main" val="348264778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46701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F6C68-5D61-DBB4-C6EB-7C9325D6B1FE}"/>
              </a:ext>
            </a:extLst>
          </p:cNvPr>
          <p:cNvSpPr>
            <a:spLocks noGrp="1"/>
          </p:cNvSpPr>
          <p:nvPr>
            <p:ph type="title"/>
          </p:nvPr>
        </p:nvSpPr>
        <p:spPr>
          <a:xfrm>
            <a:off x="173179" y="308699"/>
            <a:ext cx="12035057" cy="861002"/>
          </a:xfrm>
        </p:spPr>
        <p:txBody>
          <a:bodyPr>
            <a:normAutofit fontScale="90000"/>
          </a:bodyPr>
          <a:lstStyle/>
          <a:p>
            <a:r>
              <a:rPr lang="en-US">
                <a:latin typeface="Arial"/>
                <a:cs typeface="Arial"/>
              </a:rPr>
              <a:t>2026-2027 Special Education Bulletin Schedule</a:t>
            </a:r>
            <a:endParaRPr lang="en-US"/>
          </a:p>
        </p:txBody>
      </p:sp>
      <p:graphicFrame>
        <p:nvGraphicFramePr>
          <p:cNvPr id="6" name="Content Placeholder 5">
            <a:extLst>
              <a:ext uri="{FF2B5EF4-FFF2-40B4-BE49-F238E27FC236}">
                <a16:creationId xmlns:a16="http://schemas.microsoft.com/office/drawing/2014/main" id="{5F06013F-6B30-BB1C-B5C4-890F68DFDEBF}"/>
              </a:ext>
            </a:extLst>
          </p:cNvPr>
          <p:cNvGraphicFramePr>
            <a:graphicFrameLocks noGrp="1"/>
          </p:cNvGraphicFramePr>
          <p:nvPr>
            <p:ph idx="1"/>
            <p:extLst>
              <p:ext uri="{D42A27DB-BD31-4B8C-83A1-F6EECF244321}">
                <p14:modId xmlns:p14="http://schemas.microsoft.com/office/powerpoint/2010/main" val="3381078005"/>
              </p:ext>
            </p:extLst>
          </p:nvPr>
        </p:nvGraphicFramePr>
        <p:xfrm>
          <a:off x="2261419" y="1557798"/>
          <a:ext cx="7368970" cy="4726128"/>
        </p:xfrm>
        <a:graphic>
          <a:graphicData uri="http://schemas.openxmlformats.org/drawingml/2006/table">
            <a:tbl>
              <a:tblPr firstRow="1" bandRow="1">
                <a:tableStyleId>{5C22544A-7EE6-4342-B048-85BDC9FD1C3A}</a:tableStyleId>
              </a:tblPr>
              <a:tblGrid>
                <a:gridCol w="3684485">
                  <a:extLst>
                    <a:ext uri="{9D8B030D-6E8A-4147-A177-3AD203B41FA5}">
                      <a16:colId xmlns:a16="http://schemas.microsoft.com/office/drawing/2014/main" val="4141239460"/>
                    </a:ext>
                  </a:extLst>
                </a:gridCol>
                <a:gridCol w="3684485">
                  <a:extLst>
                    <a:ext uri="{9D8B030D-6E8A-4147-A177-3AD203B41FA5}">
                      <a16:colId xmlns:a16="http://schemas.microsoft.com/office/drawing/2014/main" val="2375954189"/>
                    </a:ext>
                  </a:extLst>
                </a:gridCol>
              </a:tblGrid>
              <a:tr h="429648">
                <a:tc>
                  <a:txBody>
                    <a:bodyPr/>
                    <a:lstStyle/>
                    <a:p>
                      <a:pPr>
                        <a:buNone/>
                      </a:pPr>
                      <a:r>
                        <a:rPr lang="en-US" sz="2000" b="1"/>
                        <a:t>Bulletin</a:t>
                      </a:r>
                    </a:p>
                  </a:txBody>
                  <a:tcPr anchor="ctr">
                    <a:lnL>
                      <a:noFill/>
                    </a:lnL>
                    <a:lnR>
                      <a:noFill/>
                    </a:lnR>
                    <a:lnT>
                      <a:noFill/>
                    </a:lnT>
                    <a:lnB>
                      <a:noFill/>
                    </a:lnB>
                    <a:solidFill>
                      <a:schemeClr val="tx2">
                        <a:lumMod val="90000"/>
                        <a:lumOff val="10000"/>
                      </a:schemeClr>
                    </a:solidFill>
                  </a:tcPr>
                </a:tc>
                <a:tc>
                  <a:txBody>
                    <a:bodyPr/>
                    <a:lstStyle/>
                    <a:p>
                      <a:pPr>
                        <a:buNone/>
                      </a:pPr>
                      <a:r>
                        <a:rPr lang="en-US" sz="2000" b="1"/>
                        <a:t>Anticipated  Release</a:t>
                      </a:r>
                    </a:p>
                  </a:txBody>
                  <a:tcPr anchor="ctr">
                    <a:lnL>
                      <a:noFill/>
                    </a:lnL>
                    <a:lnR>
                      <a:noFill/>
                    </a:lnR>
                    <a:lnT>
                      <a:noFill/>
                    </a:lnT>
                    <a:lnB>
                      <a:noFill/>
                    </a:lnB>
                    <a:solidFill>
                      <a:schemeClr val="tx2">
                        <a:lumMod val="90000"/>
                        <a:lumOff val="10000"/>
                      </a:schemeClr>
                    </a:solidFill>
                  </a:tcPr>
                </a:tc>
                <a:extLst>
                  <a:ext uri="{0D108BD9-81ED-4DB2-BD59-A6C34878D82A}">
                    <a16:rowId xmlns:a16="http://schemas.microsoft.com/office/drawing/2014/main" val="2147343301"/>
                  </a:ext>
                </a:extLst>
              </a:tr>
              <a:tr h="429648">
                <a:tc>
                  <a:txBody>
                    <a:bodyPr/>
                    <a:lstStyle/>
                    <a:p>
                      <a:pPr>
                        <a:buNone/>
                      </a:pPr>
                      <a:r>
                        <a:rPr lang="en-US" sz="2000"/>
                        <a:t>September 2026</a:t>
                      </a:r>
                    </a:p>
                  </a:txBody>
                  <a:tcPr anchor="ctr">
                    <a:lnL>
                      <a:noFill/>
                    </a:lnL>
                    <a:lnR>
                      <a:noFill/>
                    </a:lnR>
                    <a:lnT>
                      <a:noFill/>
                    </a:lnT>
                    <a:lnB>
                      <a:noFill/>
                    </a:lnB>
                    <a:noFill/>
                  </a:tcPr>
                </a:tc>
                <a:tc>
                  <a:txBody>
                    <a:bodyPr/>
                    <a:lstStyle/>
                    <a:p>
                      <a:pPr>
                        <a:buNone/>
                      </a:pPr>
                      <a:r>
                        <a:rPr lang="en-US" sz="2000"/>
                        <a:t>September 14, 2026</a:t>
                      </a:r>
                    </a:p>
                  </a:txBody>
                  <a:tcPr anchor="ctr">
                    <a:lnL>
                      <a:noFill/>
                    </a:lnL>
                    <a:lnR>
                      <a:noFill/>
                    </a:lnR>
                    <a:lnT>
                      <a:noFill/>
                    </a:lnT>
                    <a:lnB>
                      <a:noFill/>
                    </a:lnB>
                    <a:noFill/>
                  </a:tcPr>
                </a:tc>
                <a:extLst>
                  <a:ext uri="{0D108BD9-81ED-4DB2-BD59-A6C34878D82A}">
                    <a16:rowId xmlns:a16="http://schemas.microsoft.com/office/drawing/2014/main" val="1479032228"/>
                  </a:ext>
                </a:extLst>
              </a:tr>
              <a:tr h="429648">
                <a:tc>
                  <a:txBody>
                    <a:bodyPr/>
                    <a:lstStyle/>
                    <a:p>
                      <a:pPr>
                        <a:buNone/>
                      </a:pPr>
                      <a:r>
                        <a:rPr lang="en-US" sz="2000"/>
                        <a:t>October 2026</a:t>
                      </a:r>
                    </a:p>
                  </a:txBody>
                  <a:tcPr anchor="ctr">
                    <a:lnL>
                      <a:noFill/>
                    </a:lnL>
                    <a:lnR>
                      <a:noFill/>
                    </a:lnR>
                    <a:lnT>
                      <a:noFill/>
                    </a:lnT>
                    <a:lnB>
                      <a:noFill/>
                    </a:lnB>
                    <a:noFill/>
                  </a:tcPr>
                </a:tc>
                <a:tc>
                  <a:txBody>
                    <a:bodyPr/>
                    <a:lstStyle/>
                    <a:p>
                      <a:pPr>
                        <a:buNone/>
                      </a:pPr>
                      <a:r>
                        <a:rPr lang="en-US" sz="2000"/>
                        <a:t>October 19, 2026</a:t>
                      </a:r>
                    </a:p>
                  </a:txBody>
                  <a:tcPr anchor="ctr">
                    <a:lnL>
                      <a:noFill/>
                    </a:lnL>
                    <a:lnR>
                      <a:noFill/>
                    </a:lnR>
                    <a:lnT>
                      <a:noFill/>
                    </a:lnT>
                    <a:lnB>
                      <a:noFill/>
                    </a:lnB>
                    <a:noFill/>
                  </a:tcPr>
                </a:tc>
                <a:extLst>
                  <a:ext uri="{0D108BD9-81ED-4DB2-BD59-A6C34878D82A}">
                    <a16:rowId xmlns:a16="http://schemas.microsoft.com/office/drawing/2014/main" val="932192176"/>
                  </a:ext>
                </a:extLst>
              </a:tr>
              <a:tr h="429648">
                <a:tc>
                  <a:txBody>
                    <a:bodyPr/>
                    <a:lstStyle/>
                    <a:p>
                      <a:pPr>
                        <a:buNone/>
                      </a:pPr>
                      <a:r>
                        <a:rPr lang="en-US" sz="2000"/>
                        <a:t>November 2026</a:t>
                      </a:r>
                    </a:p>
                  </a:txBody>
                  <a:tcPr anchor="ctr">
                    <a:lnL>
                      <a:noFill/>
                    </a:lnL>
                    <a:lnR>
                      <a:noFill/>
                    </a:lnR>
                    <a:lnT>
                      <a:noFill/>
                    </a:lnT>
                    <a:lnB>
                      <a:noFill/>
                    </a:lnB>
                    <a:noFill/>
                  </a:tcPr>
                </a:tc>
                <a:tc>
                  <a:txBody>
                    <a:bodyPr/>
                    <a:lstStyle/>
                    <a:p>
                      <a:pPr lvl="0">
                        <a:buNone/>
                      </a:pPr>
                      <a:r>
                        <a:rPr lang="en-US" sz="2000"/>
                        <a:t>November 16, 2026**</a:t>
                      </a:r>
                    </a:p>
                  </a:txBody>
                  <a:tcPr anchor="ctr">
                    <a:lnL>
                      <a:noFill/>
                    </a:lnL>
                    <a:lnR>
                      <a:noFill/>
                    </a:lnR>
                    <a:lnT>
                      <a:noFill/>
                    </a:lnT>
                    <a:lnB>
                      <a:noFill/>
                    </a:lnB>
                    <a:noFill/>
                  </a:tcPr>
                </a:tc>
                <a:extLst>
                  <a:ext uri="{0D108BD9-81ED-4DB2-BD59-A6C34878D82A}">
                    <a16:rowId xmlns:a16="http://schemas.microsoft.com/office/drawing/2014/main" val="2003143531"/>
                  </a:ext>
                </a:extLst>
              </a:tr>
              <a:tr h="429648">
                <a:tc>
                  <a:txBody>
                    <a:bodyPr/>
                    <a:lstStyle/>
                    <a:p>
                      <a:pPr>
                        <a:buNone/>
                      </a:pPr>
                      <a:r>
                        <a:rPr lang="en-US" sz="2000"/>
                        <a:t>December 2026</a:t>
                      </a:r>
                    </a:p>
                  </a:txBody>
                  <a:tcPr anchor="ctr">
                    <a:lnL>
                      <a:noFill/>
                    </a:lnL>
                    <a:lnR>
                      <a:noFill/>
                    </a:lnR>
                    <a:lnT>
                      <a:noFill/>
                    </a:lnT>
                    <a:lnB>
                      <a:noFill/>
                    </a:lnB>
                    <a:noFill/>
                  </a:tcPr>
                </a:tc>
                <a:tc>
                  <a:txBody>
                    <a:bodyPr/>
                    <a:lstStyle/>
                    <a:p>
                      <a:pPr>
                        <a:buNone/>
                      </a:pPr>
                      <a:r>
                        <a:rPr lang="en-US" sz="2000"/>
                        <a:t>November 30, 2026</a:t>
                      </a:r>
                    </a:p>
                  </a:txBody>
                  <a:tcPr anchor="ctr">
                    <a:lnL>
                      <a:noFill/>
                    </a:lnL>
                    <a:lnR>
                      <a:noFill/>
                    </a:lnR>
                    <a:lnT>
                      <a:noFill/>
                    </a:lnT>
                    <a:lnB>
                      <a:noFill/>
                    </a:lnB>
                    <a:noFill/>
                  </a:tcPr>
                </a:tc>
                <a:extLst>
                  <a:ext uri="{0D108BD9-81ED-4DB2-BD59-A6C34878D82A}">
                    <a16:rowId xmlns:a16="http://schemas.microsoft.com/office/drawing/2014/main" val="3353203423"/>
                  </a:ext>
                </a:extLst>
              </a:tr>
              <a:tr h="429648">
                <a:tc>
                  <a:txBody>
                    <a:bodyPr/>
                    <a:lstStyle/>
                    <a:p>
                      <a:pPr>
                        <a:buNone/>
                      </a:pPr>
                      <a:r>
                        <a:rPr lang="en-US" sz="2000"/>
                        <a:t>January 2027</a:t>
                      </a:r>
                    </a:p>
                  </a:txBody>
                  <a:tcPr anchor="ctr">
                    <a:lnL>
                      <a:noFill/>
                    </a:lnL>
                    <a:lnR>
                      <a:noFill/>
                    </a:lnR>
                    <a:lnT>
                      <a:noFill/>
                    </a:lnT>
                    <a:lnB>
                      <a:noFill/>
                    </a:lnB>
                    <a:noFill/>
                  </a:tcPr>
                </a:tc>
                <a:tc>
                  <a:txBody>
                    <a:bodyPr/>
                    <a:lstStyle/>
                    <a:p>
                      <a:pPr>
                        <a:buNone/>
                      </a:pPr>
                      <a:r>
                        <a:rPr lang="en-US" sz="2000"/>
                        <a:t>January 19, 2027</a:t>
                      </a:r>
                    </a:p>
                  </a:txBody>
                  <a:tcPr anchor="ctr">
                    <a:lnL>
                      <a:noFill/>
                    </a:lnL>
                    <a:lnR>
                      <a:noFill/>
                    </a:lnR>
                    <a:lnT>
                      <a:noFill/>
                    </a:lnT>
                    <a:lnB>
                      <a:noFill/>
                    </a:lnB>
                    <a:noFill/>
                  </a:tcPr>
                </a:tc>
                <a:extLst>
                  <a:ext uri="{0D108BD9-81ED-4DB2-BD59-A6C34878D82A}">
                    <a16:rowId xmlns:a16="http://schemas.microsoft.com/office/drawing/2014/main" val="1715726297"/>
                  </a:ext>
                </a:extLst>
              </a:tr>
              <a:tr h="429648">
                <a:tc>
                  <a:txBody>
                    <a:bodyPr/>
                    <a:lstStyle/>
                    <a:p>
                      <a:pPr>
                        <a:buNone/>
                      </a:pPr>
                      <a:r>
                        <a:rPr lang="en-US" sz="2000"/>
                        <a:t>February 2027</a:t>
                      </a:r>
                    </a:p>
                  </a:txBody>
                  <a:tcPr anchor="ctr">
                    <a:lnL>
                      <a:noFill/>
                    </a:lnL>
                    <a:lnR>
                      <a:noFill/>
                    </a:lnR>
                    <a:lnT>
                      <a:noFill/>
                    </a:lnT>
                    <a:lnB>
                      <a:noFill/>
                    </a:lnB>
                    <a:noFill/>
                  </a:tcPr>
                </a:tc>
                <a:tc>
                  <a:txBody>
                    <a:bodyPr/>
                    <a:lstStyle/>
                    <a:p>
                      <a:pPr>
                        <a:buNone/>
                      </a:pPr>
                      <a:r>
                        <a:rPr lang="en-US" sz="2000"/>
                        <a:t>February 22, 2027</a:t>
                      </a:r>
                    </a:p>
                  </a:txBody>
                  <a:tcPr anchor="ctr">
                    <a:lnL>
                      <a:noFill/>
                    </a:lnL>
                    <a:lnR>
                      <a:noFill/>
                    </a:lnR>
                    <a:lnT>
                      <a:noFill/>
                    </a:lnT>
                    <a:lnB>
                      <a:noFill/>
                    </a:lnB>
                    <a:noFill/>
                  </a:tcPr>
                </a:tc>
                <a:extLst>
                  <a:ext uri="{0D108BD9-81ED-4DB2-BD59-A6C34878D82A}">
                    <a16:rowId xmlns:a16="http://schemas.microsoft.com/office/drawing/2014/main" val="1846438007"/>
                  </a:ext>
                </a:extLst>
              </a:tr>
              <a:tr h="429648">
                <a:tc>
                  <a:txBody>
                    <a:bodyPr/>
                    <a:lstStyle/>
                    <a:p>
                      <a:pPr>
                        <a:buNone/>
                      </a:pPr>
                      <a:r>
                        <a:rPr lang="en-US" sz="2000"/>
                        <a:t>March 2027</a:t>
                      </a:r>
                    </a:p>
                  </a:txBody>
                  <a:tcPr anchor="ctr">
                    <a:lnL>
                      <a:noFill/>
                    </a:lnL>
                    <a:lnR>
                      <a:noFill/>
                    </a:lnR>
                    <a:lnT>
                      <a:noFill/>
                    </a:lnT>
                    <a:lnB>
                      <a:noFill/>
                    </a:lnB>
                    <a:noFill/>
                  </a:tcPr>
                </a:tc>
                <a:tc>
                  <a:txBody>
                    <a:bodyPr/>
                    <a:lstStyle/>
                    <a:p>
                      <a:pPr>
                        <a:buNone/>
                      </a:pPr>
                      <a:r>
                        <a:rPr lang="en-US" sz="2000"/>
                        <a:t>March 15, 2027</a:t>
                      </a:r>
                    </a:p>
                  </a:txBody>
                  <a:tcPr anchor="ctr">
                    <a:lnL>
                      <a:noFill/>
                    </a:lnL>
                    <a:lnR>
                      <a:noFill/>
                    </a:lnR>
                    <a:lnT>
                      <a:noFill/>
                    </a:lnT>
                    <a:lnB>
                      <a:noFill/>
                    </a:lnB>
                    <a:noFill/>
                  </a:tcPr>
                </a:tc>
                <a:extLst>
                  <a:ext uri="{0D108BD9-81ED-4DB2-BD59-A6C34878D82A}">
                    <a16:rowId xmlns:a16="http://schemas.microsoft.com/office/drawing/2014/main" val="484268579"/>
                  </a:ext>
                </a:extLst>
              </a:tr>
              <a:tr h="429648">
                <a:tc>
                  <a:txBody>
                    <a:bodyPr/>
                    <a:lstStyle/>
                    <a:p>
                      <a:pPr>
                        <a:buNone/>
                      </a:pPr>
                      <a:r>
                        <a:rPr lang="en-US" sz="2000"/>
                        <a:t>April 2027</a:t>
                      </a:r>
                    </a:p>
                  </a:txBody>
                  <a:tcPr anchor="ctr">
                    <a:lnL>
                      <a:noFill/>
                    </a:lnL>
                    <a:lnR>
                      <a:noFill/>
                    </a:lnR>
                    <a:lnT>
                      <a:noFill/>
                    </a:lnT>
                    <a:lnB>
                      <a:noFill/>
                    </a:lnB>
                    <a:noFill/>
                  </a:tcPr>
                </a:tc>
                <a:tc>
                  <a:txBody>
                    <a:bodyPr/>
                    <a:lstStyle/>
                    <a:p>
                      <a:pPr>
                        <a:buNone/>
                      </a:pPr>
                      <a:r>
                        <a:rPr lang="en-US" sz="2000"/>
                        <a:t>April 12, 2027**</a:t>
                      </a:r>
                    </a:p>
                  </a:txBody>
                  <a:tcPr anchor="ctr">
                    <a:lnL>
                      <a:noFill/>
                    </a:lnL>
                    <a:lnR>
                      <a:noFill/>
                    </a:lnR>
                    <a:lnT>
                      <a:noFill/>
                    </a:lnT>
                    <a:lnB>
                      <a:noFill/>
                    </a:lnB>
                    <a:noFill/>
                  </a:tcPr>
                </a:tc>
                <a:extLst>
                  <a:ext uri="{0D108BD9-81ED-4DB2-BD59-A6C34878D82A}">
                    <a16:rowId xmlns:a16="http://schemas.microsoft.com/office/drawing/2014/main" val="249977782"/>
                  </a:ext>
                </a:extLst>
              </a:tr>
              <a:tr h="429648">
                <a:tc>
                  <a:txBody>
                    <a:bodyPr/>
                    <a:lstStyle/>
                    <a:p>
                      <a:pPr>
                        <a:buNone/>
                      </a:pPr>
                      <a:r>
                        <a:rPr lang="en-US" sz="2000"/>
                        <a:t>May 2027</a:t>
                      </a:r>
                    </a:p>
                  </a:txBody>
                  <a:tcPr anchor="ctr">
                    <a:lnL>
                      <a:noFill/>
                    </a:lnL>
                    <a:lnR>
                      <a:noFill/>
                    </a:lnR>
                    <a:lnT>
                      <a:noFill/>
                    </a:lnT>
                    <a:lnB>
                      <a:noFill/>
                    </a:lnB>
                    <a:noFill/>
                  </a:tcPr>
                </a:tc>
                <a:tc>
                  <a:txBody>
                    <a:bodyPr/>
                    <a:lstStyle/>
                    <a:p>
                      <a:pPr>
                        <a:buNone/>
                      </a:pPr>
                      <a:r>
                        <a:rPr lang="en-US" sz="2000"/>
                        <a:t>May 10, 2027</a:t>
                      </a:r>
                    </a:p>
                  </a:txBody>
                  <a:tcPr anchor="ctr">
                    <a:lnL>
                      <a:noFill/>
                    </a:lnL>
                    <a:lnR>
                      <a:noFill/>
                    </a:lnR>
                    <a:lnT>
                      <a:noFill/>
                    </a:lnT>
                    <a:lnB>
                      <a:noFill/>
                    </a:lnB>
                    <a:noFill/>
                  </a:tcPr>
                </a:tc>
                <a:extLst>
                  <a:ext uri="{0D108BD9-81ED-4DB2-BD59-A6C34878D82A}">
                    <a16:rowId xmlns:a16="http://schemas.microsoft.com/office/drawing/2014/main" val="1521075691"/>
                  </a:ext>
                </a:extLst>
              </a:tr>
              <a:tr h="429648">
                <a:tc>
                  <a:txBody>
                    <a:bodyPr/>
                    <a:lstStyle/>
                    <a:p>
                      <a:pPr>
                        <a:buNone/>
                      </a:pPr>
                      <a:r>
                        <a:rPr lang="en-US" sz="2000"/>
                        <a:t>June 2027</a:t>
                      </a:r>
                    </a:p>
                  </a:txBody>
                  <a:tcPr anchor="ctr">
                    <a:lnL>
                      <a:noFill/>
                    </a:lnL>
                    <a:lnR>
                      <a:noFill/>
                    </a:lnR>
                    <a:lnT>
                      <a:noFill/>
                    </a:lnT>
                    <a:lnB>
                      <a:noFill/>
                    </a:lnB>
                    <a:noFill/>
                  </a:tcPr>
                </a:tc>
                <a:tc>
                  <a:txBody>
                    <a:bodyPr/>
                    <a:lstStyle/>
                    <a:p>
                      <a:pPr>
                        <a:buNone/>
                      </a:pPr>
                      <a:r>
                        <a:rPr lang="en-US" sz="2000"/>
                        <a:t>June 7, 2027</a:t>
                      </a:r>
                    </a:p>
                  </a:txBody>
                  <a:tcPr anchor="ctr">
                    <a:lnL>
                      <a:noFill/>
                    </a:lnL>
                    <a:lnR>
                      <a:noFill/>
                    </a:lnR>
                    <a:lnT>
                      <a:noFill/>
                    </a:lnT>
                    <a:lnB>
                      <a:noFill/>
                    </a:lnB>
                    <a:noFill/>
                  </a:tcPr>
                </a:tc>
                <a:extLst>
                  <a:ext uri="{0D108BD9-81ED-4DB2-BD59-A6C34878D82A}">
                    <a16:rowId xmlns:a16="http://schemas.microsoft.com/office/drawing/2014/main" val="65814242"/>
                  </a:ext>
                </a:extLst>
              </a:tr>
            </a:tbl>
          </a:graphicData>
        </a:graphic>
      </p:graphicFrame>
      <p:sp>
        <p:nvSpPr>
          <p:cNvPr id="4" name="Slide Number Placeholder 3">
            <a:extLst>
              <a:ext uri="{FF2B5EF4-FFF2-40B4-BE49-F238E27FC236}">
                <a16:creationId xmlns:a16="http://schemas.microsoft.com/office/drawing/2014/main" id="{87DF8EC3-5B97-F2F4-FE26-5828C15A7B6A}"/>
              </a:ext>
            </a:extLst>
          </p:cNvPr>
          <p:cNvSpPr>
            <a:spLocks noGrp="1"/>
          </p:cNvSpPr>
          <p:nvPr>
            <p:ph type="sldNum" sz="quarter" idx="12"/>
          </p:nvPr>
        </p:nvSpPr>
        <p:spPr/>
        <p:txBody>
          <a:bodyPr/>
          <a:lstStyle/>
          <a:p>
            <a:fld id="{68A8D22E-6BC5-9E47-900C-2BB94685D9F5}" type="slidenum">
              <a:rPr lang="en-US" smtClean="0"/>
              <a:t>72</a:t>
            </a:fld>
            <a:endParaRPr lang="en-US"/>
          </a:p>
        </p:txBody>
      </p:sp>
    </p:spTree>
    <p:extLst>
      <p:ext uri="{BB962C8B-B14F-4D97-AF65-F5344CB8AC3E}">
        <p14:creationId xmlns:p14="http://schemas.microsoft.com/office/powerpoint/2010/main" val="24261382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descr="Questions and answers">
            <a:extLst>
              <a:ext uri="{FF2B5EF4-FFF2-40B4-BE49-F238E27FC236}">
                <a16:creationId xmlns:a16="http://schemas.microsoft.com/office/drawing/2014/main" id="{CF0F06CD-B61E-34C7-677A-0AB2D5584E51}"/>
              </a:ext>
            </a:extLst>
          </p:cNvPr>
          <p:cNvSpPr>
            <a:spLocks noGrp="1"/>
          </p:cNvSpPr>
          <p:nvPr>
            <p:ph type="title" idx="4294967295"/>
          </p:nvPr>
        </p:nvSpPr>
        <p:spPr>
          <a:xfrm>
            <a:off x="4156075" y="1448707"/>
            <a:ext cx="4606925" cy="28575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0" i="0" u="none" strike="noStrike" kern="1200" cap="none" spc="0" normalizeH="0" baseline="0" noProof="0">
                <a:ln>
                  <a:noFill/>
                </a:ln>
                <a:solidFill>
                  <a:srgbClr val="1E4782"/>
                </a:solidFill>
                <a:effectLst/>
                <a:uLnTx/>
                <a:uFillTx/>
                <a:latin typeface="Arial" panose="020B0604020202020204" pitchFamily="34" charset="0"/>
                <a:ea typeface="+mn-ea"/>
                <a:cs typeface="Arial" panose="020B0604020202020204" pitchFamily="34" charset="0"/>
              </a:rPr>
              <a:t>Questions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0" i="0" u="none" strike="noStrike" kern="1200" cap="none" spc="0" normalizeH="0" baseline="0" noProof="0">
                <a:ln>
                  <a:noFill/>
                </a:ln>
                <a:solidFill>
                  <a:srgbClr val="1E4782"/>
                </a:solidFill>
                <a:effectLst/>
                <a:uLnTx/>
                <a:uFillTx/>
                <a:latin typeface="Arial" panose="020B0604020202020204" pitchFamily="34" charset="0"/>
                <a:ea typeface="+mn-ea"/>
                <a:cs typeface="Arial" panose="020B0604020202020204" pitchFamily="34" charset="0"/>
              </a:rPr>
              <a:t>and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0" i="0" u="none" strike="noStrike" kern="1200" cap="none" spc="0" normalizeH="0" baseline="0" noProof="0">
                <a:ln>
                  <a:noFill/>
                </a:ln>
                <a:solidFill>
                  <a:srgbClr val="1E4782"/>
                </a:solidFill>
                <a:effectLst/>
                <a:uLnTx/>
                <a:uFillTx/>
                <a:latin typeface="Arial" panose="020B0604020202020204" pitchFamily="34" charset="0"/>
                <a:ea typeface="+mn-ea"/>
                <a:cs typeface="Arial" panose="020B0604020202020204" pitchFamily="34" charset="0"/>
              </a:rPr>
              <a:t>Answers</a:t>
            </a:r>
          </a:p>
        </p:txBody>
      </p:sp>
      <p:sp>
        <p:nvSpPr>
          <p:cNvPr id="4" name="Slide Number Placeholder 3">
            <a:extLst>
              <a:ext uri="{FF2B5EF4-FFF2-40B4-BE49-F238E27FC236}">
                <a16:creationId xmlns:a16="http://schemas.microsoft.com/office/drawing/2014/main" id="{B084E90A-3297-672C-96D9-F62EE8E7B6C2}"/>
              </a:ext>
            </a:extLst>
          </p:cNvPr>
          <p:cNvSpPr>
            <a:spLocks noGrp="1"/>
          </p:cNvSpPr>
          <p:nvPr>
            <p:ph type="sldNum" sz="quarter" idx="12"/>
          </p:nvPr>
        </p:nvSpPr>
        <p:spPr/>
        <p:txBody>
          <a:bodyPr/>
          <a:lstStyle/>
          <a:p>
            <a:fld id="{68A8D22E-6BC5-9E47-900C-2BB94685D9F5}" type="slidenum">
              <a:rPr lang="en-US" smtClean="0"/>
              <a:pPr/>
              <a:t>73</a:t>
            </a:fld>
            <a:endParaRPr lang="en-US"/>
          </a:p>
        </p:txBody>
      </p:sp>
    </p:spTree>
    <p:extLst>
      <p:ext uri="{BB962C8B-B14F-4D97-AF65-F5344CB8AC3E}">
        <p14:creationId xmlns:p14="http://schemas.microsoft.com/office/powerpoint/2010/main" val="1179312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40803E-D448-C4D2-7BD1-6919018DFD96}"/>
              </a:ext>
            </a:extLst>
          </p:cNvPr>
          <p:cNvSpPr>
            <a:spLocks noGrp="1"/>
          </p:cNvSpPr>
          <p:nvPr>
            <p:ph type="title" idx="4294967295"/>
          </p:nvPr>
        </p:nvSpPr>
        <p:spPr>
          <a:xfrm>
            <a:off x="9632950" y="6492875"/>
            <a:ext cx="2324100" cy="2460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8D22E-6BC5-9E47-900C-2BB94685D9F5}" type="slidenum">
              <a:rPr kumimoji="0" lang="en-US" sz="1400" b="1" i="0" u="none" strike="noStrike" kern="1200" cap="none" spc="0" normalizeH="0" baseline="0" noProof="0" smtClean="0">
                <a:ln>
                  <a:noFill/>
                </a:ln>
                <a:solidFill>
                  <a:srgbClr val="1E4782"/>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1" i="0" u="none" strike="noStrike" kern="1200" cap="none" spc="0" normalizeH="0" baseline="0" noProof="0">
              <a:ln>
                <a:noFill/>
              </a:ln>
              <a:solidFill>
                <a:srgbClr val="1E4782"/>
              </a:solidFill>
              <a:effectLst/>
              <a:uLnTx/>
              <a:uFillTx/>
              <a:latin typeface="Arial" panose="020B0604020202020204" pitchFamily="34" charset="0"/>
              <a:ea typeface="+mn-ea"/>
              <a:cs typeface="Arial" panose="020B0604020202020204" pitchFamily="34" charset="0"/>
            </a:endParaRPr>
          </a:p>
        </p:txBody>
      </p:sp>
      <p:pic>
        <p:nvPicPr>
          <p:cNvPr id="9" name="Picture 8" descr="A timeline of changes to 603 CMR 28.00 and 603 CMR 46.00 that are focused on reducing and eliminating the need for crisis intervention practices.">
            <a:extLst>
              <a:ext uri="{FF2B5EF4-FFF2-40B4-BE49-F238E27FC236}">
                <a16:creationId xmlns:a16="http://schemas.microsoft.com/office/drawing/2014/main" id="{FEEF1349-90DC-4FD5-CA7C-3E91E1112E16}"/>
              </a:ext>
            </a:extLst>
          </p:cNvPr>
          <p:cNvPicPr>
            <a:picLocks noChangeAspect="1"/>
          </p:cNvPicPr>
          <p:nvPr/>
        </p:nvPicPr>
        <p:blipFill>
          <a:blip r:embed="rId3"/>
          <a:stretch>
            <a:fillRect/>
          </a:stretch>
        </p:blipFill>
        <p:spPr>
          <a:xfrm>
            <a:off x="0" y="0"/>
            <a:ext cx="12195959" cy="6301336"/>
          </a:xfrm>
          <a:prstGeom prst="rect">
            <a:avLst/>
          </a:prstGeom>
        </p:spPr>
      </p:pic>
    </p:spTree>
    <p:extLst>
      <p:ext uri="{BB962C8B-B14F-4D97-AF65-F5344CB8AC3E}">
        <p14:creationId xmlns:p14="http://schemas.microsoft.com/office/powerpoint/2010/main" val="2686880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C0B0A-21C6-1298-AFA8-92FA798D641B}"/>
              </a:ext>
            </a:extLst>
          </p:cNvPr>
          <p:cNvSpPr>
            <a:spLocks noGrp="1"/>
          </p:cNvSpPr>
          <p:nvPr>
            <p:ph type="title"/>
          </p:nvPr>
        </p:nvSpPr>
        <p:spPr/>
        <p:txBody>
          <a:bodyPr/>
          <a:lstStyle/>
          <a:p>
            <a:r>
              <a:rPr lang="en-US"/>
              <a:t>Definition of Seclusion</a:t>
            </a:r>
          </a:p>
        </p:txBody>
      </p:sp>
      <p:sp>
        <p:nvSpPr>
          <p:cNvPr id="3" name="Content Placeholder 2">
            <a:extLst>
              <a:ext uri="{FF2B5EF4-FFF2-40B4-BE49-F238E27FC236}">
                <a16:creationId xmlns:a16="http://schemas.microsoft.com/office/drawing/2014/main" id="{67B1C2CB-9B52-5D07-550B-019579CC6F6C}"/>
              </a:ext>
            </a:extLst>
          </p:cNvPr>
          <p:cNvSpPr>
            <a:spLocks noGrp="1"/>
          </p:cNvSpPr>
          <p:nvPr>
            <p:ph idx="1"/>
          </p:nvPr>
        </p:nvSpPr>
        <p:spPr/>
        <p:txBody>
          <a:bodyPr vert="horz" lIns="91440" tIns="45720" rIns="91440" bIns="45720" rtlCol="0" anchor="t">
            <a:normAutofit/>
          </a:bodyPr>
          <a:lstStyle/>
          <a:p>
            <a:pPr marL="558800" lvl="0" indent="-457200">
              <a:lnSpc>
                <a:spcPct val="115000"/>
              </a:lnSpc>
              <a:spcBef>
                <a:spcPts val="0"/>
              </a:spcBef>
              <a:buClr>
                <a:srgbClr val="000000"/>
              </a:buClr>
              <a:buSzPts val="2000"/>
            </a:pPr>
            <a:r>
              <a:rPr lang="en-US" sz="3200" dirty="0">
                <a:latin typeface="Arial"/>
                <a:cs typeface="Arial"/>
              </a:rPr>
              <a:t>Seclusion shall mean the involuntary confinement of a student alone in a room or area</a:t>
            </a:r>
            <a:r>
              <a:rPr lang="en-US" sz="3200" u="sng" dirty="0">
                <a:latin typeface="Arial"/>
                <a:cs typeface="Arial"/>
              </a:rPr>
              <a:t>, with or without adult supervision,</a:t>
            </a:r>
            <a:r>
              <a:rPr lang="en-US" sz="3200" dirty="0">
                <a:latin typeface="Arial"/>
                <a:cs typeface="Arial"/>
              </a:rPr>
              <a:t> from which the student is </a:t>
            </a:r>
            <a:r>
              <a:rPr lang="en-US" sz="3200" strike="sngStrike" dirty="0">
                <a:latin typeface="Arial"/>
                <a:cs typeface="Arial"/>
              </a:rPr>
              <a:t>physically prevented from</a:t>
            </a:r>
            <a:r>
              <a:rPr lang="en-US" sz="3200" dirty="0">
                <a:latin typeface="Arial"/>
                <a:cs typeface="Arial"/>
              </a:rPr>
              <a:t> </a:t>
            </a:r>
            <a:r>
              <a:rPr lang="en-US" sz="3200" u="sng" dirty="0">
                <a:latin typeface="Arial"/>
                <a:cs typeface="Arial"/>
              </a:rPr>
              <a:t>not permitted to</a:t>
            </a:r>
            <a:r>
              <a:rPr lang="en-US" sz="3200" dirty="0">
                <a:latin typeface="Arial"/>
                <a:cs typeface="Arial"/>
              </a:rPr>
              <a:t> </a:t>
            </a:r>
            <a:r>
              <a:rPr lang="en-US" sz="3200" dirty="0" err="1">
                <a:latin typeface="Arial"/>
                <a:cs typeface="Arial"/>
              </a:rPr>
              <a:t>leav</a:t>
            </a:r>
            <a:r>
              <a:rPr lang="en-US" sz="3200" u="sng" dirty="0" err="1">
                <a:latin typeface="Arial"/>
                <a:cs typeface="Arial"/>
              </a:rPr>
              <a:t>e</a:t>
            </a:r>
            <a:r>
              <a:rPr lang="en-US" sz="3200" strike="sngStrike" dirty="0" err="1">
                <a:latin typeface="Arial"/>
                <a:cs typeface="Arial"/>
              </a:rPr>
              <a:t>ing</a:t>
            </a:r>
            <a:r>
              <a:rPr lang="en-US" sz="3200" dirty="0">
                <a:latin typeface="Arial"/>
                <a:cs typeface="Arial"/>
              </a:rPr>
              <a:t>. </a:t>
            </a:r>
            <a:r>
              <a:rPr lang="en-US" sz="3200" strike="sngStrike" dirty="0">
                <a:latin typeface="Arial"/>
                <a:cs typeface="Arial"/>
              </a:rPr>
              <a:t>Seclusion does not include a time-out as defined in 603 CMR 46.02. </a:t>
            </a:r>
            <a:endParaRPr lang="en-US"/>
          </a:p>
        </p:txBody>
      </p:sp>
      <p:sp>
        <p:nvSpPr>
          <p:cNvPr id="4" name="Slide Number Placeholder 3">
            <a:extLst>
              <a:ext uri="{FF2B5EF4-FFF2-40B4-BE49-F238E27FC236}">
                <a16:creationId xmlns:a16="http://schemas.microsoft.com/office/drawing/2014/main" id="{ECCB22B5-6BE8-9295-6E0C-B67196F01DEF}"/>
              </a:ext>
            </a:extLst>
          </p:cNvPr>
          <p:cNvSpPr>
            <a:spLocks noGrp="1"/>
          </p:cNvSpPr>
          <p:nvPr>
            <p:ph type="sldNum" sz="quarter" idx="12"/>
          </p:nvPr>
        </p:nvSpPr>
        <p:spPr/>
        <p:txBody>
          <a:bodyPr/>
          <a:lstStyle/>
          <a:p>
            <a:fld id="{68A8D22E-6BC5-9E47-900C-2BB94685D9F5}" type="slidenum">
              <a:rPr lang="en-US" smtClean="0"/>
              <a:t>9</a:t>
            </a:fld>
            <a:endParaRPr lang="en-US"/>
          </a:p>
        </p:txBody>
      </p:sp>
    </p:spTree>
    <p:extLst>
      <p:ext uri="{BB962C8B-B14F-4D97-AF65-F5344CB8AC3E}">
        <p14:creationId xmlns:p14="http://schemas.microsoft.com/office/powerpoint/2010/main" val="3346669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7223b7f-d29a-40a7-89e9-7fcbaea795a5" xsi:nil="true"/>
    <lcf76f155ced4ddcb4097134ff3c332f xmlns="6cc6ac48-9972-4fdd-8495-0ab5ba7fdac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68B9A924C50B4E83B552A1AE49283C" ma:contentTypeVersion="17" ma:contentTypeDescription="Create a new document." ma:contentTypeScope="" ma:versionID="68a4ce091de6e62b1feb74a47f624eb3">
  <xsd:schema xmlns:xsd="http://www.w3.org/2001/XMLSchema" xmlns:xs="http://www.w3.org/2001/XMLSchema" xmlns:p="http://schemas.microsoft.com/office/2006/metadata/properties" xmlns:ns2="6cc6ac48-9972-4fdd-8495-0ab5ba7fdac9" xmlns:ns3="c7223b7f-d29a-40a7-89e9-7fcbaea795a5" targetNamespace="http://schemas.microsoft.com/office/2006/metadata/properties" ma:root="true" ma:fieldsID="b84bea9df570af097df259a0ca3260f6" ns2:_="" ns3:_="">
    <xsd:import namespace="6cc6ac48-9972-4fdd-8495-0ab5ba7fdac9"/>
    <xsd:import namespace="c7223b7f-d29a-40a7-89e9-7fcbaea795a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c6ac48-9972-4fdd-8495-0ab5ba7fda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223b7f-d29a-40a7-89e9-7fcbaea795a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de48d7c-e0ec-4b87-aad7-01d3c90c6494}" ma:internalName="TaxCatchAll" ma:showField="CatchAllData" ma:web="c7223b7f-d29a-40a7-89e9-7fcbaea795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98D21F-1B6C-4306-9254-F6E9DAD8DCB1}">
  <ds:schemaRefs>
    <ds:schemaRef ds:uri="http://schemas.microsoft.com/sharepoint/v3/contenttype/forms"/>
  </ds:schemaRefs>
</ds:datastoreItem>
</file>

<file path=customXml/itemProps2.xml><?xml version="1.0" encoding="utf-8"?>
<ds:datastoreItem xmlns:ds="http://schemas.openxmlformats.org/officeDocument/2006/customXml" ds:itemID="{9D494D0F-5B2D-44F5-A6E4-06E511D698B6}">
  <ds:schemaRefs>
    <ds:schemaRef ds:uri="http://schemas.openxmlformats.org/package/2006/metadata/core-properties"/>
    <ds:schemaRef ds:uri="http://purl.org/dc/elements/1.1/"/>
    <ds:schemaRef ds:uri="http://www.w3.org/XML/1998/namespace"/>
    <ds:schemaRef ds:uri="http://purl.org/dc/terms/"/>
    <ds:schemaRef ds:uri="http://purl.org/dc/dcmitype/"/>
    <ds:schemaRef ds:uri="6cc6ac48-9972-4fdd-8495-0ab5ba7fdac9"/>
    <ds:schemaRef ds:uri="http://schemas.microsoft.com/office/2006/documentManagement/types"/>
    <ds:schemaRef ds:uri="http://schemas.microsoft.com/office/infopath/2007/PartnerControls"/>
    <ds:schemaRef ds:uri="http://schemas.microsoft.com/office/2006/metadata/properties"/>
    <ds:schemaRef ds:uri="c7223b7f-d29a-40a7-89e9-7fcbaea795a5"/>
  </ds:schemaRefs>
</ds:datastoreItem>
</file>

<file path=customXml/itemProps3.xml><?xml version="1.0" encoding="utf-8"?>
<ds:datastoreItem xmlns:ds="http://schemas.openxmlformats.org/officeDocument/2006/customXml" ds:itemID="{1698180A-392A-48F6-8189-D3117A826990}">
  <ds:schemaRefs>
    <ds:schemaRef ds:uri="6cc6ac48-9972-4fdd-8495-0ab5ba7fdac9"/>
    <ds:schemaRef ds:uri="c7223b7f-d29a-40a7-89e9-7fcbaea795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23</TotalTime>
  <Words>5538</Words>
  <Application>Microsoft Office PowerPoint</Application>
  <PresentationFormat>Widescreen</PresentationFormat>
  <Paragraphs>610</Paragraphs>
  <Slides>73</Slides>
  <Notes>24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73</vt:i4>
      </vt:variant>
    </vt:vector>
  </HeadingPairs>
  <TitlesOfParts>
    <vt:vector size="86" baseType="lpstr">
      <vt:lpstr>Avenir Next Demi Bold</vt:lpstr>
      <vt:lpstr>Segoe</vt:lpstr>
      <vt:lpstr>Aptos</vt:lpstr>
      <vt:lpstr>Aptos Display</vt:lpstr>
      <vt:lpstr>Arial</vt:lpstr>
      <vt:lpstr>Calibri</vt:lpstr>
      <vt:lpstr>Century Gothic</vt:lpstr>
      <vt:lpstr>Courier New</vt:lpstr>
      <vt:lpstr>Poppins ExtraBold</vt:lpstr>
      <vt:lpstr>Segoe UI</vt:lpstr>
      <vt:lpstr>Segoe UI Semibold</vt:lpstr>
      <vt:lpstr>Wingdings</vt:lpstr>
      <vt:lpstr>Office Theme</vt:lpstr>
      <vt:lpstr>Special Education Leaders Meeting August 21, 2026</vt:lpstr>
      <vt:lpstr>Agenda</vt:lpstr>
      <vt:lpstr>Key Special Education Topics and Policy Updates </vt:lpstr>
      <vt:lpstr>General Supervision</vt:lpstr>
      <vt:lpstr>Implementation of Regulatory Amendments for 603 CMR 46.00 &amp; 603 CMR 18.00</vt:lpstr>
      <vt:lpstr>Context Setting: National and Massachusetts</vt:lpstr>
      <vt:lpstr>Purpose</vt:lpstr>
      <vt:lpstr>8</vt:lpstr>
      <vt:lpstr>Definition of Seclusion</vt:lpstr>
      <vt:lpstr>FAQ Question 2: What is seclusion?</vt:lpstr>
      <vt:lpstr>Seclusion Does Not Include</vt:lpstr>
      <vt:lpstr>FAQ Question 3: What constitutes "not permitted to leave?"</vt:lpstr>
      <vt:lpstr>FAQ Question 4: What constitutes being alone in a room or area with no adult present?</vt:lpstr>
      <vt:lpstr>Use of Emergency Seclusion Permitted If:</vt:lpstr>
      <vt:lpstr>Using Emergency Seclusion</vt:lpstr>
      <vt:lpstr>Additional Safeguards – Prior Documentation</vt:lpstr>
      <vt:lpstr>FAQ Question 10: Who qualifies as a licensed mental health professional for purposes of 603 CMR 46.07(2)(e)?</vt:lpstr>
      <vt:lpstr>Safeguards During the Emergency Seclusion </vt:lpstr>
      <vt:lpstr>Safeguards After the Emergency Seclusion</vt:lpstr>
      <vt:lpstr>Review and Reporting of Data (Seclusion)</vt:lpstr>
      <vt:lpstr>Safety Standards – 603 CMR 46.07(1)</vt:lpstr>
      <vt:lpstr>Reporting Requirements</vt:lpstr>
      <vt:lpstr>FAQ Question 15: What seclusion data must be reported to DESE?</vt:lpstr>
      <vt:lpstr>Question 16 FAQ: Are schools, districts, and programs required to report the use of time-out to the Department?</vt:lpstr>
      <vt:lpstr>Resources</vt:lpstr>
      <vt:lpstr>2022 Federal Guidance</vt:lpstr>
      <vt:lpstr>Preparation for Full Implementation</vt:lpstr>
      <vt:lpstr>Amendments to Regulations on Special Education, 603 CMR 28.00 </vt:lpstr>
      <vt:lpstr>Protect Education Equity Act</vt:lpstr>
      <vt:lpstr>Amendments to Regulations on Special Education Regarding English Learners</vt:lpstr>
      <vt:lpstr>Amendments to Regulations on Special Education Regarding English Learners </vt:lpstr>
      <vt:lpstr>Created New Section in Special Education Regulations on Discipline Procedures for Eligible Students</vt:lpstr>
      <vt:lpstr>603 CMR 28.11</vt:lpstr>
      <vt:lpstr>603 CMR 28.11 (cont.)</vt:lpstr>
      <vt:lpstr>Planning for the 2025-2026 School Year</vt:lpstr>
      <vt:lpstr> Preparing Students with Disabilities  for  Life After High School </vt:lpstr>
      <vt:lpstr>MassAbility + Schools:  Preparing Students for Life After High School</vt:lpstr>
      <vt:lpstr>Why Change the Model?</vt:lpstr>
      <vt:lpstr>A New Model Built Around Student Access</vt:lpstr>
      <vt:lpstr>More Students. More Entry Points. Easier Access.</vt:lpstr>
      <vt:lpstr>Monitoring Activities</vt:lpstr>
      <vt:lpstr>Public School Monitoring</vt:lpstr>
      <vt:lpstr> SE 55: Special Education Facilities and Classrooms </vt:lpstr>
      <vt:lpstr>  CR 17A: Use of physical restraint on any student enrolled in a publicly-funded education program; seclusion prohibition and safeguards  </vt:lpstr>
      <vt:lpstr>Office of Approved Special Education Schools </vt:lpstr>
      <vt:lpstr>FAQ Question 14: How will DESE monitor and enforce these new regulatory requirements?</vt:lpstr>
      <vt:lpstr>Dispute Resolution</vt:lpstr>
      <vt:lpstr>PRS Team Contact Information</vt:lpstr>
      <vt:lpstr>LEA Assignments</vt:lpstr>
      <vt:lpstr>IDEA Data</vt:lpstr>
      <vt:lpstr>Significant Disproportionality</vt:lpstr>
      <vt:lpstr>Massachusetts Significant Disproportionality Methodology</vt:lpstr>
      <vt:lpstr>District Responsibilities</vt:lpstr>
      <vt:lpstr>Indicator 14: Post-School Outcomes Data Collection</vt:lpstr>
      <vt:lpstr>Indicator 7: Preschool Outcomes</vt:lpstr>
      <vt:lpstr>Professional Development and Targeted Assistance </vt:lpstr>
      <vt:lpstr>LEAs with NI or NA Determination  Save the Dates! </vt:lpstr>
      <vt:lpstr>Significant Disproportionality  </vt:lpstr>
      <vt:lpstr>IDEA Fiscal </vt:lpstr>
      <vt:lpstr>FY27 Consolidated FC 240/262 Application</vt:lpstr>
      <vt:lpstr>Comprehensive Coordinated Early Intervening Services (CCEIS) Fiscal Monitoring</vt:lpstr>
      <vt:lpstr>IDEA Equitable Services Monitoring &amp; Carryover Application Supplement in GEM$ </vt:lpstr>
      <vt:lpstr>Expiring IDEA Part B Funds</vt:lpstr>
      <vt:lpstr>FY26 Financial End of Year Reports</vt:lpstr>
      <vt:lpstr>IDEA Part B Fiscal Monitoring</vt:lpstr>
      <vt:lpstr>Private School Enrollment Data Submission</vt:lpstr>
      <vt:lpstr>IDEA LEA Fiscal Staff Data Submission </vt:lpstr>
      <vt:lpstr>Additional Information and Resources</vt:lpstr>
      <vt:lpstr>  Special Education Year at a Glance  </vt:lpstr>
      <vt:lpstr>Information for Special Education Leaders</vt:lpstr>
      <vt:lpstr>2026-2027 Meetings</vt:lpstr>
      <vt:lpstr>2026-2027 Special Education Bulletin Schedule</vt:lpstr>
      <vt:lpstr>Questions and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 Education Leaders' Meeting August 21, 2026</dc:title>
  <dc:creator>DESE</dc:creator>
  <cp:lastModifiedBy>Zou, Dong (EOE)</cp:lastModifiedBy>
  <cp:revision>23</cp:revision>
  <dcterms:created xsi:type="dcterms:W3CDTF">2025-04-29T19:14:04Z</dcterms:created>
  <dcterms:modified xsi:type="dcterms:W3CDTF">2026-08-21T18:20:22Z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tadate">
    <vt:lpwstr>Aug 21 2026 12:00AM</vt:lpwstr>
  </property>
</Properties>
</file>