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9" r:id="rId4"/>
  </p:sldMasterIdLst>
  <p:notesMasterIdLst>
    <p:notesMasterId r:id="rId53"/>
  </p:notesMasterIdLst>
  <p:sldIdLst>
    <p:sldId id="5033" r:id="rId5"/>
    <p:sldId id="257" r:id="rId6"/>
    <p:sldId id="340" r:id="rId7"/>
    <p:sldId id="5047" r:id="rId8"/>
    <p:sldId id="5061" r:id="rId9"/>
    <p:sldId id="5075" r:id="rId10"/>
    <p:sldId id="5083" r:id="rId11"/>
    <p:sldId id="5148" r:id="rId12"/>
    <p:sldId id="5086" r:id="rId13"/>
    <p:sldId id="5116" r:id="rId14"/>
    <p:sldId id="5147" r:id="rId15"/>
    <p:sldId id="5119" r:id="rId16"/>
    <p:sldId id="5120" r:id="rId17"/>
    <p:sldId id="5146" r:id="rId18"/>
    <p:sldId id="4880" r:id="rId19"/>
    <p:sldId id="266" r:id="rId20"/>
    <p:sldId id="343" r:id="rId21"/>
    <p:sldId id="284" r:id="rId22"/>
    <p:sldId id="5104" r:id="rId23"/>
    <p:sldId id="5128" r:id="rId24"/>
    <p:sldId id="5022" r:id="rId25"/>
    <p:sldId id="4845" r:id="rId26"/>
    <p:sldId id="308" r:id="rId27"/>
    <p:sldId id="309" r:id="rId28"/>
    <p:sldId id="5145" r:id="rId29"/>
    <p:sldId id="311" r:id="rId30"/>
    <p:sldId id="312" r:id="rId31"/>
    <p:sldId id="307" r:id="rId32"/>
    <p:sldId id="5149" r:id="rId33"/>
    <p:sldId id="5058" r:id="rId34"/>
    <p:sldId id="5132" r:id="rId35"/>
    <p:sldId id="5133" r:id="rId36"/>
    <p:sldId id="5134" r:id="rId37"/>
    <p:sldId id="5135" r:id="rId38"/>
    <p:sldId id="5136" r:id="rId39"/>
    <p:sldId id="5137" r:id="rId40"/>
    <p:sldId id="5138" r:id="rId41"/>
    <p:sldId id="5139" r:id="rId42"/>
    <p:sldId id="5140" r:id="rId43"/>
    <p:sldId id="5141" r:id="rId44"/>
    <p:sldId id="5142" r:id="rId45"/>
    <p:sldId id="5143" r:id="rId46"/>
    <p:sldId id="5144" r:id="rId47"/>
    <p:sldId id="4964" r:id="rId48"/>
    <p:sldId id="4678" r:id="rId49"/>
    <p:sldId id="4882" r:id="rId50"/>
    <p:sldId id="5102" r:id="rId51"/>
    <p:sldId id="271"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412E00-88EA-0128-5970-55B523F4B181}" name="Roberts, Jannelle K. (DESE)" initials="R(" userId="S::jannelle.k.roberts@mass.gov::9334b947-3dcb-411a-8e7d-589c093a1d72" providerId="AD"/>
  <p188:author id="{7FD14806-901B-511F-B222-B84A12E5B7B8}" name="Alvarez, Iraida (DESE)" initials="A(" userId="S::iraida.j.alvarez@mass.gov::66b89c24-7507-40c7-9620-66ed0feaf784" providerId="AD"/>
  <p188:author id="{DC6CD306-81AD-BC7D-16A2-05D9847175B0}" name="Woo, Lauren (DESE)" initials="WL" userId="S::lauren.woo@mass.gov::891b1bf9-83ca-4481-960c-a0625b521a43" providerId="AD"/>
  <p188:author id="{5935AF0D-C88F-DA02-7455-3D6A66FFDC33}" name="Fitzgerald, Patrick G. (DESE)" initials="F(" userId="S::patrick.g.fitzgerald2@mass.gov::53b36a70-9b83-456d-ba86-31a4afdf464c" providerId="AD"/>
  <p188:author id="{506C5114-4767-AB2C-AF7C-7ECA68D17923}" name="Lam, Sylvia (DESE)" initials="LS" userId="S::sylvia.lam@mass.gov::83f1de5a-c1f2-4c73-aac0-c3cbffe80fda" providerId="AD"/>
  <p188:author id="{2469E821-F328-75A0-E3C5-2037EEE2F572}" name="Garell, Julie L. (DESE)" initials="G(" userId="S::julie.l.garell@mass.gov::ac148227-ae84-4e0c-b427-3b87ecb20e9a" providerId="AD"/>
  <p188:author id="{B61C8026-5D08-26B8-607F-AC3AC411C8C4}" name="Auditore, Cecelia (DESE)" initials="AC" userId="S::cecelia.auditore@mass.gov::ec6b72b8-eb50-4ee3-9685-c276399f5648" providerId="AD"/>
  <p188:author id="{83BEC22F-BDF6-3543-E530-5D1AC0493320}" name="Porter, Leah (DESE)" initials="LP" userId="S::Leah.Porter@mass.gov::b9a54e66-c459-4d83-a5f0-741f32e5e48b" providerId="AD"/>
  <p188:author id="{DB95473E-3799-72CB-965F-9EB89B56FFF3}" name="Daigle, Martha (DESE)" initials="MD" userId="S::Martha.S.Daigle@mass.gov::30cc7468-3554-4040-b5ec-110ac3e947d8" providerId="AD"/>
  <p188:author id="{A5F34446-3393-BAE8-FB62-0AD708AA3B1A}" name="Camacho, Jamie L. (DESE)" initials="C(" userId="S::jamie.l.camacho@mass.gov::21f49f1e-e593-4860-b32e-bdd5656b5338" providerId="AD"/>
  <p188:author id="{3CF84E56-F19D-F6E9-9388-75737F6D98B5}" name="Rastogi-Kelly, Vandana (DESE)" initials="RV" userId="S::vandana.r.rastogi-kelly@mass.gov::04ea3925-efd3-4cb6-91ff-2bb834262727" providerId="AD"/>
  <p188:author id="{3F602C5C-ED15-FC16-4B03-46E9ADDE3930}" name="Christo, Dimitri D. (DESE)" initials="CDD(" userId="S::dimitri.d.christo@mass.gov::f6874029-da51-4205-b36d-b8ddc7839279" providerId="AD"/>
  <p188:author id="{F0D0A25C-1152-AB87-4A03-191442AE67D4}" name="Daigle, Martha (DESE)" initials="DM" userId="S::martha.s.daigle@mass.gov::30cc7468-3554-4040-b5ec-110ac3e947d8" providerId="AD"/>
  <p188:author id="{9073805F-FBDA-A7B5-E1AA-1EF058F02B67}" name="Alvarez, Iraida (DESE)" initials="" userId="S::Iraida.J.Alvarez@mass.gov::66b89c24-7507-40c7-9620-66ed0feaf784" providerId="AD"/>
  <p188:author id="{7961FF5F-6533-BF5A-5B4D-A8A6AEABBD13}" name="Cruz, Jenny (DESE)" initials="CJ" userId="S::jenny.cruz@mass.gov::9acc5e5d-1e16-45d5-8416-f07c61d324d0" providerId="AD"/>
  <p188:author id="{D346AF6F-FE77-D792-EE9C-E08BA9385AF9}" name="McDonald, Michael (DESE)" initials="MM" userId="S::michael.mcdonald@mass.gov::d8c3b4b2-fea8-4e47-885f-da6cc0ebb64d" providerId="AD"/>
  <p188:author id="{41499271-2D33-ED90-2441-AF2210F20A6F}" name="Rastogi-Kelly, Vandana (DESE)" initials="VR" userId="S::Vandana.R.Rastogi-Kelly@mass.gov::04ea3925-efd3-4cb6-91ff-2bb834262727" providerId="AD"/>
  <p188:author id="{34E2AC71-14A6-BAF0-FE8D-5B7FC4B39284}" name="Camacho, Jamie L. (DESE)" initials="JC" userId="S::Jamie.L.Camacho@mass.gov::21f49f1e-e593-4860-b32e-bdd5656b5338" providerId="AD"/>
  <p188:author id="{D60C3E80-35B2-95A9-65AF-9B57C825335C}" name="Tobey, Gregory (DESE)" initials="TG" userId="S::gregory.tobey@mass.gov::12968eda-ee05-4bb6-837b-2d6d4faa13b6" providerId="AD"/>
  <p188:author id="{AF2D2488-6CA3-B0C3-19DD-3D4B1279191F}" name="Roberts, Jannelle K. (DESE)" initials="JR" userId="S::Jannelle.K.Roberts@mass.gov::9334b947-3dcb-411a-8e7d-589c093a1d72" providerId="AD"/>
  <p188:author id="{4ED8E198-FC13-D569-2669-37EBEC834A14}" name="Tobey, Gregory (DESE)" initials="GT" userId="S::Gregory.Tobey@mass.gov::12968eda-ee05-4bb6-837b-2d6d4faa13b6" providerId="AD"/>
  <p188:author id="{8988C69E-EDB9-B0CD-9650-FE626AB8679E}" name="Neal, Holly-Anne (DESE)" initials="NH" userId="S::holly-anne.neal@mass.gov::5d7410a8-4dbb-4303-a91e-2d331ca3ffb9" providerId="AD"/>
  <p188:author id="{B4302DD3-C067-C527-1F77-FA0DEC25B9EC}" name="Fernandes, Darcy (DESE)" initials="FD" userId="S::darcy.fernandes@mass.gov::f962ddf1-44f0-4f03-86c0-ea3753dd3928" providerId="AD"/>
  <p188:author id="{9CA43CE2-546B-A27E-FF66-ADBBE95484C9}" name="Sahni, Amrita D. (DESE)" initials="AS" userId="S::Amrita.D.Sahni@mass.gov::6313d7e8-2463-49dd-9257-e9ab299d51d0" providerId="AD"/>
  <p188:author id="{29FDBAE2-41D5-162A-6036-D4D0D463F883}" name="Wakelin, Johanna (DESE)" initials="JW" userId="S::Johanna.Wakelin@mass.gov::861700f2-2647-4c79-b4e9-5d2ae7c7128a" providerId="AD"/>
  <p188:author id="{656499E3-BA4D-B45B-EBEF-002C4371244D}" name="Fitzgerald, Patrick G. (DESE)" initials="FPG(" userId="S::Patrick.G.Fitzgerald2@mass.gov::53b36a70-9b83-456d-ba86-31a4afdf464c" providerId="AD"/>
  <p188:author id="{8EA6AEEE-308A-F098-10D6-DCFE12F76239}" name="Labrecque Simon, Renee (DESE)" initials="L(" userId="S::renee.simon@mass.gov::b054b2fb-5920-4e12-90de-ee41a97916ca" providerId="AD"/>
  <p188:author id="{D712D5F1-D7D0-116B-2AA6-7E715D51F49F}" name="Liti, Zhaneta (DESE)" initials="LZ" userId="S::zhaneta.liti@mass.gov::30377802-b61a-44ea-81ee-94ffda71586c" providerId="AD"/>
  <p188:author id="{BFD31FF7-E74D-7FF2-96A7-9452786B86F7}" name="Auditore, Cecelia (DESE)" initials="CA" userId="S::Cecelia.Auditore@mass.gov::ec6b72b8-eb50-4ee3-9685-c276399f5648" providerId="AD"/>
  <p188:author id="{6ABF01F9-5982-37E0-2D93-4071B6BB4D63}" name="LoDuca-Towne, Kelsey (DESE)" initials="KL" userId="S::kelsey.loduca-towne@mass.gov::f03be8ce-807a-4f33-8b2e-6128f35343e9" providerId="AD"/>
  <p188:author id="{41B49AFB-7B01-0599-0FD1-E1BA842D0B79}" name="Cuthbertson, Heather (DESE)" initials="HC" userId="S::Heather.Cuthbertson@mass.gov::2ea7a3b5-fc43-4667-ba1c-f1023b2048e6" providerId="AD"/>
  <p188:author id="{4F08D7FB-1392-BA33-72FA-90F2B7A61763}" name="Mao, Yu-Ping (DESE)" initials="MY" userId="S::yu-ping.mao@mass.gov::8534b1b7-a0d5-4f47-86c1-c5d493c1640c" providerId="AD"/>
  <p188:author id="{9F436EFF-930C-36C1-66C6-F21515F9BCF9}" name="Paulin, Amy (DESE)" initials="AP" userId="S::Amy.Paulin@mass.gov::413fd8f3-7766-456d-8089-880581646c7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DFF3"/>
    <a:srgbClr val="347AB6"/>
    <a:srgbClr val="1E4782"/>
    <a:srgbClr val="EFF8FE"/>
    <a:srgbClr val="EFBC49"/>
    <a:srgbClr val="FFB8B8"/>
    <a:srgbClr val="B1DCF0"/>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94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7790F5A-26F5-4239-97AE-17E5C7463A93}" type="doc">
      <dgm:prSet loTypeId="urn:microsoft.com/office/officeart/2005/8/layout/vList2" loCatId="list" qsTypeId="urn:microsoft.com/office/officeart/2005/8/quickstyle/simple1#1" qsCatId="simple" csTypeId="urn:microsoft.com/office/officeart/2005/8/colors/colorful4#1" csCatId="colorful" phldr="1"/>
      <dgm:spPr/>
      <dgm:t>
        <a:bodyPr/>
        <a:lstStyle/>
        <a:p>
          <a:endParaRPr lang="en-US"/>
        </a:p>
      </dgm:t>
    </dgm:pt>
    <dgm:pt modelId="{F9A4F058-345A-4D64-9BC2-9EA70C99D30A}">
      <dgm:prSet/>
      <dgm:spPr/>
      <dgm:t>
        <a:bodyPr/>
        <a:lstStyle/>
        <a:p>
          <a:r>
            <a:rPr lang="en-US"/>
            <a:t>No October Meeting</a:t>
          </a:r>
        </a:p>
      </dgm:t>
      <dgm:extLst>
        <a:ext uri="{E40237B7-FDA0-4F09-8148-C483321AD2D9}">
          <dgm14:cNvPr xmlns:dgm14="http://schemas.microsoft.com/office/drawing/2010/diagram" id="0" name="" descr="2026-2027 Meeting Schedule&#10;&#10;"/>
        </a:ext>
      </dgm:extLst>
    </dgm:pt>
    <dgm:pt modelId="{0EB75D4E-30C6-4388-A5D9-0982809170FF}" type="parTrans" cxnId="{02ABDBAE-752C-478A-B5BD-61B96083AC3D}">
      <dgm:prSet/>
      <dgm:spPr/>
      <dgm:t>
        <a:bodyPr/>
        <a:lstStyle/>
        <a:p>
          <a:endParaRPr lang="en-US"/>
        </a:p>
      </dgm:t>
    </dgm:pt>
    <dgm:pt modelId="{2BBAE1BB-163E-4459-93F5-0447EA07C55F}" type="sibTrans" cxnId="{02ABDBAE-752C-478A-B5BD-61B96083AC3D}">
      <dgm:prSet/>
      <dgm:spPr/>
      <dgm:t>
        <a:bodyPr/>
        <a:lstStyle/>
        <a:p>
          <a:endParaRPr lang="en-US"/>
        </a:p>
      </dgm:t>
    </dgm:pt>
    <dgm:pt modelId="{B7BEC1BA-08F6-4F7A-8BA8-09510AC766A0}">
      <dgm:prSet/>
      <dgm:spPr/>
      <dgm:t>
        <a:bodyPr/>
        <a:lstStyle/>
        <a:p>
          <a:pPr rtl="0"/>
          <a:r>
            <a:rPr lang="en-US" b="1"/>
            <a:t>November </a:t>
          </a:r>
          <a:r>
            <a:rPr lang="en-US" b="1">
              <a:latin typeface="Aptos Display" panose="02110004020202020204"/>
            </a:rPr>
            <a:t>4, 2026 (</a:t>
          </a:r>
          <a:r>
            <a:rPr lang="en-US" b="1"/>
            <a:t>In person meeting- no webinar</a:t>
          </a:r>
          <a:r>
            <a:rPr lang="en-US"/>
            <a:t>)</a:t>
          </a:r>
        </a:p>
      </dgm:t>
      <dgm:extLst>
        <a:ext uri="{E40237B7-FDA0-4F09-8148-C483321AD2D9}">
          <dgm14:cNvPr xmlns:dgm14="http://schemas.microsoft.com/office/drawing/2010/diagram" id="0" name="" descr="2026-2027 Meeting Schedule&#10;&#10;"/>
        </a:ext>
      </dgm:extLst>
    </dgm:pt>
    <dgm:pt modelId="{382464FC-4578-4B27-9E77-5ACDE0F5CFA2}" type="parTrans" cxnId="{CE5C7495-74FA-434C-B030-1E88853B6E8A}">
      <dgm:prSet/>
      <dgm:spPr/>
      <dgm:t>
        <a:bodyPr/>
        <a:lstStyle/>
        <a:p>
          <a:endParaRPr lang="en-US"/>
        </a:p>
      </dgm:t>
    </dgm:pt>
    <dgm:pt modelId="{AFAB2782-399C-49A7-9789-9E2DC83666DD}" type="sibTrans" cxnId="{CE5C7495-74FA-434C-B030-1E88853B6E8A}">
      <dgm:prSet/>
      <dgm:spPr/>
      <dgm:t>
        <a:bodyPr/>
        <a:lstStyle/>
        <a:p>
          <a:endParaRPr lang="en-US"/>
        </a:p>
      </dgm:t>
    </dgm:pt>
    <dgm:pt modelId="{ADB18DA1-9F67-4C51-8D14-C0DB9EF9A9D8}">
      <dgm:prSet/>
      <dgm:spPr/>
      <dgm:t>
        <a:bodyPr/>
        <a:lstStyle/>
        <a:p>
          <a:r>
            <a:rPr lang="en-US"/>
            <a:t>December 4, 2026</a:t>
          </a:r>
        </a:p>
      </dgm:t>
      <dgm:extLst>
        <a:ext uri="{E40237B7-FDA0-4F09-8148-C483321AD2D9}">
          <dgm14:cNvPr xmlns:dgm14="http://schemas.microsoft.com/office/drawing/2010/diagram" id="0" name="" descr="2026-2027 Meeting Schedule&#10;&#10;"/>
        </a:ext>
      </dgm:extLst>
    </dgm:pt>
    <dgm:pt modelId="{F6BC7CC3-8928-4721-8B8F-F745B970662C}" type="parTrans" cxnId="{FB1BAB89-49B7-4687-86C8-A518A4F1EE55}">
      <dgm:prSet/>
      <dgm:spPr/>
      <dgm:t>
        <a:bodyPr/>
        <a:lstStyle/>
        <a:p>
          <a:endParaRPr lang="en-US"/>
        </a:p>
      </dgm:t>
    </dgm:pt>
    <dgm:pt modelId="{BBFDFC56-D502-47B2-BB85-F927A6F844A5}" type="sibTrans" cxnId="{FB1BAB89-49B7-4687-86C8-A518A4F1EE55}">
      <dgm:prSet/>
      <dgm:spPr/>
      <dgm:t>
        <a:bodyPr/>
        <a:lstStyle/>
        <a:p>
          <a:endParaRPr lang="en-US"/>
        </a:p>
      </dgm:t>
    </dgm:pt>
    <dgm:pt modelId="{ABBCA2FA-DFAC-4F99-B656-4262873B4589}">
      <dgm:prSet/>
      <dgm:spPr/>
      <dgm:t>
        <a:bodyPr/>
        <a:lstStyle/>
        <a:p>
          <a:r>
            <a:rPr lang="en-US"/>
            <a:t>January 22, 2027</a:t>
          </a:r>
        </a:p>
      </dgm:t>
      <dgm:extLst>
        <a:ext uri="{E40237B7-FDA0-4F09-8148-C483321AD2D9}">
          <dgm14:cNvPr xmlns:dgm14="http://schemas.microsoft.com/office/drawing/2010/diagram" id="0" name="" descr="2026-2027 Meeting Schedule&#10;&#10;"/>
        </a:ext>
      </dgm:extLst>
    </dgm:pt>
    <dgm:pt modelId="{9DC27946-33A7-4F2A-840A-6931AC391044}" type="parTrans" cxnId="{31613B38-3B2A-4F52-9D58-FE9B35CE44B2}">
      <dgm:prSet/>
      <dgm:spPr/>
      <dgm:t>
        <a:bodyPr/>
        <a:lstStyle/>
        <a:p>
          <a:endParaRPr lang="en-US"/>
        </a:p>
      </dgm:t>
    </dgm:pt>
    <dgm:pt modelId="{0B2359E5-84BE-4B87-B1BA-D23E1C657C72}" type="sibTrans" cxnId="{31613B38-3B2A-4F52-9D58-FE9B35CE44B2}">
      <dgm:prSet/>
      <dgm:spPr/>
      <dgm:t>
        <a:bodyPr/>
        <a:lstStyle/>
        <a:p>
          <a:endParaRPr lang="en-US"/>
        </a:p>
      </dgm:t>
    </dgm:pt>
    <dgm:pt modelId="{6912B491-CA44-4C16-BF30-C5C06E61E304}">
      <dgm:prSet/>
      <dgm:spPr/>
      <dgm:t>
        <a:bodyPr/>
        <a:lstStyle/>
        <a:p>
          <a:r>
            <a:rPr lang="en-US"/>
            <a:t>February 26, 2027</a:t>
          </a:r>
        </a:p>
      </dgm:t>
      <dgm:extLst>
        <a:ext uri="{E40237B7-FDA0-4F09-8148-C483321AD2D9}">
          <dgm14:cNvPr xmlns:dgm14="http://schemas.microsoft.com/office/drawing/2010/diagram" id="0" name="" descr="2026-2027 Meeting Schedule&#10;&#10;"/>
        </a:ext>
      </dgm:extLst>
    </dgm:pt>
    <dgm:pt modelId="{CE8B9776-75D7-440C-8340-BBA0F3AB5289}" type="parTrans" cxnId="{76114E77-7D63-45C9-A559-B1F6007081E3}">
      <dgm:prSet/>
      <dgm:spPr/>
      <dgm:t>
        <a:bodyPr/>
        <a:lstStyle/>
        <a:p>
          <a:endParaRPr lang="en-US"/>
        </a:p>
      </dgm:t>
    </dgm:pt>
    <dgm:pt modelId="{9529E96F-0285-418C-8BF4-8190E39B7EAF}" type="sibTrans" cxnId="{76114E77-7D63-45C9-A559-B1F6007081E3}">
      <dgm:prSet/>
      <dgm:spPr/>
      <dgm:t>
        <a:bodyPr/>
        <a:lstStyle/>
        <a:p>
          <a:endParaRPr lang="en-US"/>
        </a:p>
      </dgm:t>
    </dgm:pt>
    <dgm:pt modelId="{53040DF1-86C5-4175-B63A-5F925B906DDA}">
      <dgm:prSet/>
      <dgm:spPr/>
      <dgm:t>
        <a:bodyPr/>
        <a:lstStyle/>
        <a:p>
          <a:r>
            <a:rPr lang="en-US"/>
            <a:t>March 19, 2027</a:t>
          </a:r>
        </a:p>
      </dgm:t>
      <dgm:extLst>
        <a:ext uri="{E40237B7-FDA0-4F09-8148-C483321AD2D9}">
          <dgm14:cNvPr xmlns:dgm14="http://schemas.microsoft.com/office/drawing/2010/diagram" id="0" name="" descr="2026-2027 Meeting Schedule&#10;&#10;"/>
        </a:ext>
      </dgm:extLst>
    </dgm:pt>
    <dgm:pt modelId="{047E3639-DDD1-47EF-8362-AC4B0A386785}" type="parTrans" cxnId="{3CE1529D-5EDA-43A8-B0F3-765BA257F590}">
      <dgm:prSet/>
      <dgm:spPr/>
      <dgm:t>
        <a:bodyPr/>
        <a:lstStyle/>
        <a:p>
          <a:endParaRPr lang="en-US"/>
        </a:p>
      </dgm:t>
    </dgm:pt>
    <dgm:pt modelId="{8C138A7E-7174-48F8-879E-1B5510D0E931}" type="sibTrans" cxnId="{3CE1529D-5EDA-43A8-B0F3-765BA257F590}">
      <dgm:prSet/>
      <dgm:spPr/>
      <dgm:t>
        <a:bodyPr/>
        <a:lstStyle/>
        <a:p>
          <a:endParaRPr lang="en-US"/>
        </a:p>
      </dgm:t>
    </dgm:pt>
    <dgm:pt modelId="{FE4D4359-FBD2-434D-974A-6244953B7E7D}">
      <dgm:prSet/>
      <dgm:spPr/>
      <dgm:t>
        <a:bodyPr/>
        <a:lstStyle/>
        <a:p>
          <a:pPr rtl="0"/>
          <a:r>
            <a:rPr lang="en-US" b="1"/>
            <a:t>April</a:t>
          </a:r>
          <a:r>
            <a:rPr lang="en-US" b="1">
              <a:latin typeface="Aptos Display" panose="02110004020202020204"/>
            </a:rPr>
            <a:t> 14, 2027</a:t>
          </a:r>
          <a:r>
            <a:rPr lang="en-US" b="1"/>
            <a:t>  (In person meeting- no webinar)</a:t>
          </a:r>
        </a:p>
      </dgm:t>
      <dgm:extLst>
        <a:ext uri="{E40237B7-FDA0-4F09-8148-C483321AD2D9}">
          <dgm14:cNvPr xmlns:dgm14="http://schemas.microsoft.com/office/drawing/2010/diagram" id="0" name="" descr="2026-2027 Meeting Schedule&#10;&#10;"/>
        </a:ext>
      </dgm:extLst>
    </dgm:pt>
    <dgm:pt modelId="{C3D3E067-1187-4A43-B4EB-BA26E3A4FE5B}" type="parTrans" cxnId="{1B3DD673-C87D-4CDC-8486-AB77565EC509}">
      <dgm:prSet/>
      <dgm:spPr/>
      <dgm:t>
        <a:bodyPr/>
        <a:lstStyle/>
        <a:p>
          <a:endParaRPr lang="en-US"/>
        </a:p>
      </dgm:t>
    </dgm:pt>
    <dgm:pt modelId="{BF6F5FE0-2028-4444-8779-D3D112589171}" type="sibTrans" cxnId="{1B3DD673-C87D-4CDC-8486-AB77565EC509}">
      <dgm:prSet/>
      <dgm:spPr/>
      <dgm:t>
        <a:bodyPr/>
        <a:lstStyle/>
        <a:p>
          <a:endParaRPr lang="en-US"/>
        </a:p>
      </dgm:t>
    </dgm:pt>
    <dgm:pt modelId="{A88F834C-77F7-479D-AF27-FC143ED92426}">
      <dgm:prSet/>
      <dgm:spPr/>
      <dgm:t>
        <a:bodyPr/>
        <a:lstStyle/>
        <a:p>
          <a:r>
            <a:rPr lang="en-US"/>
            <a:t>May 14, 2027</a:t>
          </a:r>
        </a:p>
      </dgm:t>
      <dgm:extLst>
        <a:ext uri="{E40237B7-FDA0-4F09-8148-C483321AD2D9}">
          <dgm14:cNvPr xmlns:dgm14="http://schemas.microsoft.com/office/drawing/2010/diagram" id="0" name="" descr="2026-2027 Meeting Schedule&#10;&#10;"/>
        </a:ext>
      </dgm:extLst>
    </dgm:pt>
    <dgm:pt modelId="{48090A4B-A49A-4900-8C81-9AE13019771F}" type="parTrans" cxnId="{F2076A66-1CFC-44A1-9E15-FF634E6C0BED}">
      <dgm:prSet/>
      <dgm:spPr/>
      <dgm:t>
        <a:bodyPr/>
        <a:lstStyle/>
        <a:p>
          <a:endParaRPr lang="en-US"/>
        </a:p>
      </dgm:t>
    </dgm:pt>
    <dgm:pt modelId="{64484590-915B-4DEB-BECA-7D5F4C6BE688}" type="sibTrans" cxnId="{F2076A66-1CFC-44A1-9E15-FF634E6C0BED}">
      <dgm:prSet/>
      <dgm:spPr/>
      <dgm:t>
        <a:bodyPr/>
        <a:lstStyle/>
        <a:p>
          <a:endParaRPr lang="en-US"/>
        </a:p>
      </dgm:t>
    </dgm:pt>
    <dgm:pt modelId="{CC04C577-E49C-4566-B064-80FD9375D1F3}">
      <dgm:prSet/>
      <dgm:spPr/>
      <dgm:t>
        <a:bodyPr/>
        <a:lstStyle/>
        <a:p>
          <a:r>
            <a:rPr lang="en-US"/>
            <a:t>June 11, 2027</a:t>
          </a:r>
        </a:p>
      </dgm:t>
      <dgm:extLst>
        <a:ext uri="{E40237B7-FDA0-4F09-8148-C483321AD2D9}">
          <dgm14:cNvPr xmlns:dgm14="http://schemas.microsoft.com/office/drawing/2010/diagram" id="0" name="" descr="2026-2027 Meeting Schedule&#10;&#10;"/>
        </a:ext>
      </dgm:extLst>
    </dgm:pt>
    <dgm:pt modelId="{0A548982-CC17-4F4B-B906-8A422C743398}" type="parTrans" cxnId="{939DBC3C-0B9C-4C9F-A601-67E108E24A8E}">
      <dgm:prSet/>
      <dgm:spPr/>
      <dgm:t>
        <a:bodyPr/>
        <a:lstStyle/>
        <a:p>
          <a:endParaRPr lang="en-US"/>
        </a:p>
      </dgm:t>
    </dgm:pt>
    <dgm:pt modelId="{5FA2C97C-8FE2-46AC-ADA9-553CDE907B66}" type="sibTrans" cxnId="{939DBC3C-0B9C-4C9F-A601-67E108E24A8E}">
      <dgm:prSet/>
      <dgm:spPr/>
      <dgm:t>
        <a:bodyPr/>
        <a:lstStyle/>
        <a:p>
          <a:endParaRPr lang="en-US"/>
        </a:p>
      </dgm:t>
    </dgm:pt>
    <dgm:pt modelId="{03A116A9-E470-4490-B7CC-7201EEF4106B}" type="pres">
      <dgm:prSet presAssocID="{67790F5A-26F5-4239-97AE-17E5C7463A93}" presName="linear" presStyleCnt="0">
        <dgm:presLayoutVars>
          <dgm:animLvl val="lvl"/>
          <dgm:resizeHandles val="exact"/>
        </dgm:presLayoutVars>
      </dgm:prSet>
      <dgm:spPr/>
    </dgm:pt>
    <dgm:pt modelId="{26F383E8-8D24-433F-976B-B66C9492CB77}" type="pres">
      <dgm:prSet presAssocID="{F9A4F058-345A-4D64-9BC2-9EA70C99D30A}" presName="parentText" presStyleLbl="node1" presStyleIdx="0" presStyleCnt="9">
        <dgm:presLayoutVars>
          <dgm:chMax val="0"/>
          <dgm:bulletEnabled val="1"/>
        </dgm:presLayoutVars>
      </dgm:prSet>
      <dgm:spPr/>
    </dgm:pt>
    <dgm:pt modelId="{87B0B830-E16E-4267-A412-BCBB4C7DEC99}" type="pres">
      <dgm:prSet presAssocID="{2BBAE1BB-163E-4459-93F5-0447EA07C55F}" presName="spacer" presStyleCnt="0"/>
      <dgm:spPr/>
    </dgm:pt>
    <dgm:pt modelId="{C214D8CA-CBD0-4410-A979-A4B94743077B}" type="pres">
      <dgm:prSet presAssocID="{B7BEC1BA-08F6-4F7A-8BA8-09510AC766A0}" presName="parentText" presStyleLbl="node1" presStyleIdx="1" presStyleCnt="9">
        <dgm:presLayoutVars>
          <dgm:chMax val="0"/>
          <dgm:bulletEnabled val="1"/>
        </dgm:presLayoutVars>
      </dgm:prSet>
      <dgm:spPr/>
    </dgm:pt>
    <dgm:pt modelId="{7A795F0D-A586-44A8-81E6-2A5556AF67EB}" type="pres">
      <dgm:prSet presAssocID="{AFAB2782-399C-49A7-9789-9E2DC83666DD}" presName="spacer" presStyleCnt="0"/>
      <dgm:spPr/>
    </dgm:pt>
    <dgm:pt modelId="{029B6674-4013-4383-8382-1FAAB306478D}" type="pres">
      <dgm:prSet presAssocID="{ADB18DA1-9F67-4C51-8D14-C0DB9EF9A9D8}" presName="parentText" presStyleLbl="node1" presStyleIdx="2" presStyleCnt="9">
        <dgm:presLayoutVars>
          <dgm:chMax val="0"/>
          <dgm:bulletEnabled val="1"/>
        </dgm:presLayoutVars>
      </dgm:prSet>
      <dgm:spPr/>
    </dgm:pt>
    <dgm:pt modelId="{FAC187B9-3782-4FF5-AB8F-F6CE8422B59B}" type="pres">
      <dgm:prSet presAssocID="{BBFDFC56-D502-47B2-BB85-F927A6F844A5}" presName="spacer" presStyleCnt="0"/>
      <dgm:spPr/>
    </dgm:pt>
    <dgm:pt modelId="{E9A6D291-0D9C-489F-A596-7B5495E772C4}" type="pres">
      <dgm:prSet presAssocID="{ABBCA2FA-DFAC-4F99-B656-4262873B4589}" presName="parentText" presStyleLbl="node1" presStyleIdx="3" presStyleCnt="9">
        <dgm:presLayoutVars>
          <dgm:chMax val="0"/>
          <dgm:bulletEnabled val="1"/>
        </dgm:presLayoutVars>
      </dgm:prSet>
      <dgm:spPr/>
    </dgm:pt>
    <dgm:pt modelId="{30E343FF-6C95-44B3-9F5D-B37992299E98}" type="pres">
      <dgm:prSet presAssocID="{0B2359E5-84BE-4B87-B1BA-D23E1C657C72}" presName="spacer" presStyleCnt="0"/>
      <dgm:spPr/>
    </dgm:pt>
    <dgm:pt modelId="{F4CF3677-375A-4DFC-91D1-B9E997FA5B42}" type="pres">
      <dgm:prSet presAssocID="{6912B491-CA44-4C16-BF30-C5C06E61E304}" presName="parentText" presStyleLbl="node1" presStyleIdx="4" presStyleCnt="9">
        <dgm:presLayoutVars>
          <dgm:chMax val="0"/>
          <dgm:bulletEnabled val="1"/>
        </dgm:presLayoutVars>
      </dgm:prSet>
      <dgm:spPr/>
    </dgm:pt>
    <dgm:pt modelId="{7EAC7F69-47A1-4734-BBFC-D32A5783D70E}" type="pres">
      <dgm:prSet presAssocID="{9529E96F-0285-418C-8BF4-8190E39B7EAF}" presName="spacer" presStyleCnt="0"/>
      <dgm:spPr/>
    </dgm:pt>
    <dgm:pt modelId="{616FD47B-C980-4A26-95E4-AF869402AFBD}" type="pres">
      <dgm:prSet presAssocID="{53040DF1-86C5-4175-B63A-5F925B906DDA}" presName="parentText" presStyleLbl="node1" presStyleIdx="5" presStyleCnt="9">
        <dgm:presLayoutVars>
          <dgm:chMax val="0"/>
          <dgm:bulletEnabled val="1"/>
        </dgm:presLayoutVars>
      </dgm:prSet>
      <dgm:spPr/>
    </dgm:pt>
    <dgm:pt modelId="{872F3EB8-45D1-4DE9-95EC-AF73BD532E9D}" type="pres">
      <dgm:prSet presAssocID="{8C138A7E-7174-48F8-879E-1B5510D0E931}" presName="spacer" presStyleCnt="0"/>
      <dgm:spPr/>
    </dgm:pt>
    <dgm:pt modelId="{EECBE952-8164-4A39-AE03-01BB8C2174B5}" type="pres">
      <dgm:prSet presAssocID="{FE4D4359-FBD2-434D-974A-6244953B7E7D}" presName="parentText" presStyleLbl="node1" presStyleIdx="6" presStyleCnt="9">
        <dgm:presLayoutVars>
          <dgm:chMax val="0"/>
          <dgm:bulletEnabled val="1"/>
        </dgm:presLayoutVars>
      </dgm:prSet>
      <dgm:spPr/>
    </dgm:pt>
    <dgm:pt modelId="{AADA306E-9154-4A4B-B2E2-81D5C098E830}" type="pres">
      <dgm:prSet presAssocID="{BF6F5FE0-2028-4444-8779-D3D112589171}" presName="spacer" presStyleCnt="0"/>
      <dgm:spPr/>
    </dgm:pt>
    <dgm:pt modelId="{3B513D9A-C61B-4B48-89D4-6C4E45A15FF6}" type="pres">
      <dgm:prSet presAssocID="{A88F834C-77F7-479D-AF27-FC143ED92426}" presName="parentText" presStyleLbl="node1" presStyleIdx="7" presStyleCnt="9">
        <dgm:presLayoutVars>
          <dgm:chMax val="0"/>
          <dgm:bulletEnabled val="1"/>
        </dgm:presLayoutVars>
      </dgm:prSet>
      <dgm:spPr/>
    </dgm:pt>
    <dgm:pt modelId="{237FF861-E4A5-433F-B896-051207628D13}" type="pres">
      <dgm:prSet presAssocID="{64484590-915B-4DEB-BECA-7D5F4C6BE688}" presName="spacer" presStyleCnt="0"/>
      <dgm:spPr/>
    </dgm:pt>
    <dgm:pt modelId="{70D3BEA3-1DC8-4E73-A296-9675FB35A790}" type="pres">
      <dgm:prSet presAssocID="{CC04C577-E49C-4566-B064-80FD9375D1F3}" presName="parentText" presStyleLbl="node1" presStyleIdx="8" presStyleCnt="9">
        <dgm:presLayoutVars>
          <dgm:chMax val="0"/>
          <dgm:bulletEnabled val="1"/>
        </dgm:presLayoutVars>
      </dgm:prSet>
      <dgm:spPr/>
    </dgm:pt>
  </dgm:ptLst>
  <dgm:cxnLst>
    <dgm:cxn modelId="{18019A0F-AB8C-49D5-A73A-FDF0846AFD49}" type="presOf" srcId="{ABBCA2FA-DFAC-4F99-B656-4262873B4589}" destId="{E9A6D291-0D9C-489F-A596-7B5495E772C4}" srcOrd="0" destOrd="0" presId="urn:microsoft.com/office/officeart/2005/8/layout/vList2"/>
    <dgm:cxn modelId="{3BD58819-B4EA-42EA-B392-4FFF07CA0444}" type="presOf" srcId="{CC04C577-E49C-4566-B064-80FD9375D1F3}" destId="{70D3BEA3-1DC8-4E73-A296-9675FB35A790}" srcOrd="0" destOrd="0" presId="urn:microsoft.com/office/officeart/2005/8/layout/vList2"/>
    <dgm:cxn modelId="{7E31A534-95CB-408F-BDC5-C9646B5E8D09}" type="presOf" srcId="{FE4D4359-FBD2-434D-974A-6244953B7E7D}" destId="{EECBE952-8164-4A39-AE03-01BB8C2174B5}" srcOrd="0" destOrd="0" presId="urn:microsoft.com/office/officeart/2005/8/layout/vList2"/>
    <dgm:cxn modelId="{31613B38-3B2A-4F52-9D58-FE9B35CE44B2}" srcId="{67790F5A-26F5-4239-97AE-17E5C7463A93}" destId="{ABBCA2FA-DFAC-4F99-B656-4262873B4589}" srcOrd="3" destOrd="0" parTransId="{9DC27946-33A7-4F2A-840A-6931AC391044}" sibTransId="{0B2359E5-84BE-4B87-B1BA-D23E1C657C72}"/>
    <dgm:cxn modelId="{939DBC3C-0B9C-4C9F-A601-67E108E24A8E}" srcId="{67790F5A-26F5-4239-97AE-17E5C7463A93}" destId="{CC04C577-E49C-4566-B064-80FD9375D1F3}" srcOrd="8" destOrd="0" parTransId="{0A548982-CC17-4F4B-B906-8A422C743398}" sibTransId="{5FA2C97C-8FE2-46AC-ADA9-553CDE907B66}"/>
    <dgm:cxn modelId="{792D9641-8A7F-493C-A187-24F527B1EF07}" type="presOf" srcId="{67790F5A-26F5-4239-97AE-17E5C7463A93}" destId="{03A116A9-E470-4490-B7CC-7201EEF4106B}" srcOrd="0" destOrd="0" presId="urn:microsoft.com/office/officeart/2005/8/layout/vList2"/>
    <dgm:cxn modelId="{F2076A66-1CFC-44A1-9E15-FF634E6C0BED}" srcId="{67790F5A-26F5-4239-97AE-17E5C7463A93}" destId="{A88F834C-77F7-479D-AF27-FC143ED92426}" srcOrd="7" destOrd="0" parTransId="{48090A4B-A49A-4900-8C81-9AE13019771F}" sibTransId="{64484590-915B-4DEB-BECA-7D5F4C6BE688}"/>
    <dgm:cxn modelId="{FBDE386F-BF3E-47CA-93BB-EF5BE399B8CE}" type="presOf" srcId="{ADB18DA1-9F67-4C51-8D14-C0DB9EF9A9D8}" destId="{029B6674-4013-4383-8382-1FAAB306478D}" srcOrd="0" destOrd="0" presId="urn:microsoft.com/office/officeart/2005/8/layout/vList2"/>
    <dgm:cxn modelId="{1B3DD673-C87D-4CDC-8486-AB77565EC509}" srcId="{67790F5A-26F5-4239-97AE-17E5C7463A93}" destId="{FE4D4359-FBD2-434D-974A-6244953B7E7D}" srcOrd="6" destOrd="0" parTransId="{C3D3E067-1187-4A43-B4EB-BA26E3A4FE5B}" sibTransId="{BF6F5FE0-2028-4444-8779-D3D112589171}"/>
    <dgm:cxn modelId="{76114E77-7D63-45C9-A559-B1F6007081E3}" srcId="{67790F5A-26F5-4239-97AE-17E5C7463A93}" destId="{6912B491-CA44-4C16-BF30-C5C06E61E304}" srcOrd="4" destOrd="0" parTransId="{CE8B9776-75D7-440C-8340-BBA0F3AB5289}" sibTransId="{9529E96F-0285-418C-8BF4-8190E39B7EAF}"/>
    <dgm:cxn modelId="{FB1BAB89-49B7-4687-86C8-A518A4F1EE55}" srcId="{67790F5A-26F5-4239-97AE-17E5C7463A93}" destId="{ADB18DA1-9F67-4C51-8D14-C0DB9EF9A9D8}" srcOrd="2" destOrd="0" parTransId="{F6BC7CC3-8928-4721-8B8F-F745B970662C}" sibTransId="{BBFDFC56-D502-47B2-BB85-F927A6F844A5}"/>
    <dgm:cxn modelId="{CE5C7495-74FA-434C-B030-1E88853B6E8A}" srcId="{67790F5A-26F5-4239-97AE-17E5C7463A93}" destId="{B7BEC1BA-08F6-4F7A-8BA8-09510AC766A0}" srcOrd="1" destOrd="0" parTransId="{382464FC-4578-4B27-9E77-5ACDE0F5CFA2}" sibTransId="{AFAB2782-399C-49A7-9789-9E2DC83666DD}"/>
    <dgm:cxn modelId="{3CE1529D-5EDA-43A8-B0F3-765BA257F590}" srcId="{67790F5A-26F5-4239-97AE-17E5C7463A93}" destId="{53040DF1-86C5-4175-B63A-5F925B906DDA}" srcOrd="5" destOrd="0" parTransId="{047E3639-DDD1-47EF-8362-AC4B0A386785}" sibTransId="{8C138A7E-7174-48F8-879E-1B5510D0E931}"/>
    <dgm:cxn modelId="{1266E9A6-1F96-4041-A665-F3FE9E550A92}" type="presOf" srcId="{B7BEC1BA-08F6-4F7A-8BA8-09510AC766A0}" destId="{C214D8CA-CBD0-4410-A979-A4B94743077B}" srcOrd="0" destOrd="0" presId="urn:microsoft.com/office/officeart/2005/8/layout/vList2"/>
    <dgm:cxn modelId="{02ABDBAE-752C-478A-B5BD-61B96083AC3D}" srcId="{67790F5A-26F5-4239-97AE-17E5C7463A93}" destId="{F9A4F058-345A-4D64-9BC2-9EA70C99D30A}" srcOrd="0" destOrd="0" parTransId="{0EB75D4E-30C6-4388-A5D9-0982809170FF}" sibTransId="{2BBAE1BB-163E-4459-93F5-0447EA07C55F}"/>
    <dgm:cxn modelId="{663B4CBF-BC33-48C4-AD5B-D6D4E3A44753}" type="presOf" srcId="{6912B491-CA44-4C16-BF30-C5C06E61E304}" destId="{F4CF3677-375A-4DFC-91D1-B9E997FA5B42}" srcOrd="0" destOrd="0" presId="urn:microsoft.com/office/officeart/2005/8/layout/vList2"/>
    <dgm:cxn modelId="{BEEEC3C6-B13A-40AC-8FDA-2C9B0EF51FE9}" type="presOf" srcId="{F9A4F058-345A-4D64-9BC2-9EA70C99D30A}" destId="{26F383E8-8D24-433F-976B-B66C9492CB77}" srcOrd="0" destOrd="0" presId="urn:microsoft.com/office/officeart/2005/8/layout/vList2"/>
    <dgm:cxn modelId="{8D2014D4-9D4C-401C-B0F9-B5B32D3FDBB7}" type="presOf" srcId="{53040DF1-86C5-4175-B63A-5F925B906DDA}" destId="{616FD47B-C980-4A26-95E4-AF869402AFBD}" srcOrd="0" destOrd="0" presId="urn:microsoft.com/office/officeart/2005/8/layout/vList2"/>
    <dgm:cxn modelId="{3A8399DD-3D76-4E1B-9098-CC6F2B6D8186}" type="presOf" srcId="{A88F834C-77F7-479D-AF27-FC143ED92426}" destId="{3B513D9A-C61B-4B48-89D4-6C4E45A15FF6}" srcOrd="0" destOrd="0" presId="urn:microsoft.com/office/officeart/2005/8/layout/vList2"/>
    <dgm:cxn modelId="{EE40DFD0-1CA5-4EE5-991B-CFCDD1260332}" type="presParOf" srcId="{03A116A9-E470-4490-B7CC-7201EEF4106B}" destId="{26F383E8-8D24-433F-976B-B66C9492CB77}" srcOrd="0" destOrd="0" presId="urn:microsoft.com/office/officeart/2005/8/layout/vList2"/>
    <dgm:cxn modelId="{237FC363-BBD1-48AD-A0DC-999C20625C0B}" type="presParOf" srcId="{03A116A9-E470-4490-B7CC-7201EEF4106B}" destId="{87B0B830-E16E-4267-A412-BCBB4C7DEC99}" srcOrd="1" destOrd="0" presId="urn:microsoft.com/office/officeart/2005/8/layout/vList2"/>
    <dgm:cxn modelId="{0A2D7626-168C-4541-97E9-7C8E653343E8}" type="presParOf" srcId="{03A116A9-E470-4490-B7CC-7201EEF4106B}" destId="{C214D8CA-CBD0-4410-A979-A4B94743077B}" srcOrd="2" destOrd="0" presId="urn:microsoft.com/office/officeart/2005/8/layout/vList2"/>
    <dgm:cxn modelId="{4D6A08AB-D7BA-4097-921A-794E986C4934}" type="presParOf" srcId="{03A116A9-E470-4490-B7CC-7201EEF4106B}" destId="{7A795F0D-A586-44A8-81E6-2A5556AF67EB}" srcOrd="3" destOrd="0" presId="urn:microsoft.com/office/officeart/2005/8/layout/vList2"/>
    <dgm:cxn modelId="{77FFE0DC-7C6A-45A8-A188-C87056459163}" type="presParOf" srcId="{03A116A9-E470-4490-B7CC-7201EEF4106B}" destId="{029B6674-4013-4383-8382-1FAAB306478D}" srcOrd="4" destOrd="0" presId="urn:microsoft.com/office/officeart/2005/8/layout/vList2"/>
    <dgm:cxn modelId="{D5C58892-9A3E-40B6-ADBC-84A426E6BDAB}" type="presParOf" srcId="{03A116A9-E470-4490-B7CC-7201EEF4106B}" destId="{FAC187B9-3782-4FF5-AB8F-F6CE8422B59B}" srcOrd="5" destOrd="0" presId="urn:microsoft.com/office/officeart/2005/8/layout/vList2"/>
    <dgm:cxn modelId="{52A2D4FE-3A19-470E-B04C-FECA848A7AF5}" type="presParOf" srcId="{03A116A9-E470-4490-B7CC-7201EEF4106B}" destId="{E9A6D291-0D9C-489F-A596-7B5495E772C4}" srcOrd="6" destOrd="0" presId="urn:microsoft.com/office/officeart/2005/8/layout/vList2"/>
    <dgm:cxn modelId="{E742041A-F059-4649-AC03-383D748D9D62}" type="presParOf" srcId="{03A116A9-E470-4490-B7CC-7201EEF4106B}" destId="{30E343FF-6C95-44B3-9F5D-B37992299E98}" srcOrd="7" destOrd="0" presId="urn:microsoft.com/office/officeart/2005/8/layout/vList2"/>
    <dgm:cxn modelId="{A9991FA6-DB11-4042-A041-A5A1E7D6C18C}" type="presParOf" srcId="{03A116A9-E470-4490-B7CC-7201EEF4106B}" destId="{F4CF3677-375A-4DFC-91D1-B9E997FA5B42}" srcOrd="8" destOrd="0" presId="urn:microsoft.com/office/officeart/2005/8/layout/vList2"/>
    <dgm:cxn modelId="{68D347BD-F87F-4518-90E3-9619D9967387}" type="presParOf" srcId="{03A116A9-E470-4490-B7CC-7201EEF4106B}" destId="{7EAC7F69-47A1-4734-BBFC-D32A5783D70E}" srcOrd="9" destOrd="0" presId="urn:microsoft.com/office/officeart/2005/8/layout/vList2"/>
    <dgm:cxn modelId="{B5B24E33-497B-4E14-BEF0-2158876326A3}" type="presParOf" srcId="{03A116A9-E470-4490-B7CC-7201EEF4106B}" destId="{616FD47B-C980-4A26-95E4-AF869402AFBD}" srcOrd="10" destOrd="0" presId="urn:microsoft.com/office/officeart/2005/8/layout/vList2"/>
    <dgm:cxn modelId="{7887758D-2BB2-4515-8D1D-615757A7F6A1}" type="presParOf" srcId="{03A116A9-E470-4490-B7CC-7201EEF4106B}" destId="{872F3EB8-45D1-4DE9-95EC-AF73BD532E9D}" srcOrd="11" destOrd="0" presId="urn:microsoft.com/office/officeart/2005/8/layout/vList2"/>
    <dgm:cxn modelId="{8579BC7E-0F90-4D0A-BCD7-6F32BD992C2D}" type="presParOf" srcId="{03A116A9-E470-4490-B7CC-7201EEF4106B}" destId="{EECBE952-8164-4A39-AE03-01BB8C2174B5}" srcOrd="12" destOrd="0" presId="urn:microsoft.com/office/officeart/2005/8/layout/vList2"/>
    <dgm:cxn modelId="{BE806CA2-1F90-488B-B67C-233596A69578}" type="presParOf" srcId="{03A116A9-E470-4490-B7CC-7201EEF4106B}" destId="{AADA306E-9154-4A4B-B2E2-81D5C098E830}" srcOrd="13" destOrd="0" presId="urn:microsoft.com/office/officeart/2005/8/layout/vList2"/>
    <dgm:cxn modelId="{C2A9640B-547F-4E53-B09D-CD18CADB02FB}" type="presParOf" srcId="{03A116A9-E470-4490-B7CC-7201EEF4106B}" destId="{3B513D9A-C61B-4B48-89D4-6C4E45A15FF6}" srcOrd="14" destOrd="0" presId="urn:microsoft.com/office/officeart/2005/8/layout/vList2"/>
    <dgm:cxn modelId="{05AECD88-08E9-4A93-8556-43C9CB711FD0}" type="presParOf" srcId="{03A116A9-E470-4490-B7CC-7201EEF4106B}" destId="{237FF861-E4A5-433F-B896-051207628D13}" srcOrd="15" destOrd="0" presId="urn:microsoft.com/office/officeart/2005/8/layout/vList2"/>
    <dgm:cxn modelId="{B8FE0460-0954-411C-B511-676EEB26F9D8}" type="presParOf" srcId="{03A116A9-E470-4490-B7CC-7201EEF4106B}" destId="{70D3BEA3-1DC8-4E73-A296-9675FB35A790}"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F383E8-8D24-433F-976B-B66C9492CB77}">
      <dsp:nvSpPr>
        <dsp:cNvPr id="0" name=""/>
        <dsp:cNvSpPr/>
      </dsp:nvSpPr>
      <dsp:spPr>
        <a:xfrm>
          <a:off x="0" y="82200"/>
          <a:ext cx="6900512" cy="54054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No October Meeting</a:t>
          </a:r>
        </a:p>
      </dsp:txBody>
      <dsp:txXfrm>
        <a:off x="26387" y="108587"/>
        <a:ext cx="6847738" cy="487766"/>
      </dsp:txXfrm>
    </dsp:sp>
    <dsp:sp modelId="{C214D8CA-CBD0-4410-A979-A4B94743077B}">
      <dsp:nvSpPr>
        <dsp:cNvPr id="0" name=""/>
        <dsp:cNvSpPr/>
      </dsp:nvSpPr>
      <dsp:spPr>
        <a:xfrm>
          <a:off x="0" y="686100"/>
          <a:ext cx="6900512" cy="540540"/>
        </a:xfrm>
        <a:prstGeom prst="roundRect">
          <a:avLst/>
        </a:prstGeom>
        <a:solidFill>
          <a:schemeClr val="accent4">
            <a:hueOff val="824992"/>
            <a:satOff val="-3650"/>
            <a:lumOff val="-61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b="1" kern="1200"/>
            <a:t>November </a:t>
          </a:r>
          <a:r>
            <a:rPr lang="en-US" sz="2200" b="1" kern="1200">
              <a:latin typeface="Aptos Display" panose="02110004020202020204"/>
            </a:rPr>
            <a:t>4, 2026 (</a:t>
          </a:r>
          <a:r>
            <a:rPr lang="en-US" sz="2200" b="1" kern="1200"/>
            <a:t>In person meeting- no webinar</a:t>
          </a:r>
          <a:r>
            <a:rPr lang="en-US" sz="2200" kern="1200"/>
            <a:t>)</a:t>
          </a:r>
        </a:p>
      </dsp:txBody>
      <dsp:txXfrm>
        <a:off x="26387" y="712487"/>
        <a:ext cx="6847738" cy="487766"/>
      </dsp:txXfrm>
    </dsp:sp>
    <dsp:sp modelId="{029B6674-4013-4383-8382-1FAAB306478D}">
      <dsp:nvSpPr>
        <dsp:cNvPr id="0" name=""/>
        <dsp:cNvSpPr/>
      </dsp:nvSpPr>
      <dsp:spPr>
        <a:xfrm>
          <a:off x="0" y="1290000"/>
          <a:ext cx="6900512" cy="540540"/>
        </a:xfrm>
        <a:prstGeom prst="roundRect">
          <a:avLst/>
        </a:prstGeom>
        <a:solidFill>
          <a:schemeClr val="accent4">
            <a:hueOff val="1649984"/>
            <a:satOff val="-7300"/>
            <a:lumOff val="-122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December 4, 2026</a:t>
          </a:r>
        </a:p>
      </dsp:txBody>
      <dsp:txXfrm>
        <a:off x="26387" y="1316387"/>
        <a:ext cx="6847738" cy="487766"/>
      </dsp:txXfrm>
    </dsp:sp>
    <dsp:sp modelId="{E9A6D291-0D9C-489F-A596-7B5495E772C4}">
      <dsp:nvSpPr>
        <dsp:cNvPr id="0" name=""/>
        <dsp:cNvSpPr/>
      </dsp:nvSpPr>
      <dsp:spPr>
        <a:xfrm>
          <a:off x="0" y="1893900"/>
          <a:ext cx="6900512" cy="540540"/>
        </a:xfrm>
        <a:prstGeom prst="roundRect">
          <a:avLst/>
        </a:prstGeom>
        <a:solidFill>
          <a:schemeClr val="accent4">
            <a:hueOff val="2474976"/>
            <a:satOff val="-10951"/>
            <a:lumOff val="-183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January 22, 2027</a:t>
          </a:r>
        </a:p>
      </dsp:txBody>
      <dsp:txXfrm>
        <a:off x="26387" y="1920287"/>
        <a:ext cx="6847738" cy="487766"/>
      </dsp:txXfrm>
    </dsp:sp>
    <dsp:sp modelId="{F4CF3677-375A-4DFC-91D1-B9E997FA5B42}">
      <dsp:nvSpPr>
        <dsp:cNvPr id="0" name=""/>
        <dsp:cNvSpPr/>
      </dsp:nvSpPr>
      <dsp:spPr>
        <a:xfrm>
          <a:off x="0" y="2497800"/>
          <a:ext cx="6900512" cy="540540"/>
        </a:xfrm>
        <a:prstGeom prst="roundRect">
          <a:avLst/>
        </a:prstGeom>
        <a:solidFill>
          <a:schemeClr val="accent4">
            <a:hueOff val="3299968"/>
            <a:satOff val="-14601"/>
            <a:lumOff val="-245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February 26, 2027</a:t>
          </a:r>
        </a:p>
      </dsp:txBody>
      <dsp:txXfrm>
        <a:off x="26387" y="2524187"/>
        <a:ext cx="6847738" cy="487766"/>
      </dsp:txXfrm>
    </dsp:sp>
    <dsp:sp modelId="{616FD47B-C980-4A26-95E4-AF869402AFBD}">
      <dsp:nvSpPr>
        <dsp:cNvPr id="0" name=""/>
        <dsp:cNvSpPr/>
      </dsp:nvSpPr>
      <dsp:spPr>
        <a:xfrm>
          <a:off x="0" y="3101700"/>
          <a:ext cx="6900512" cy="540540"/>
        </a:xfrm>
        <a:prstGeom prst="roundRect">
          <a:avLst/>
        </a:prstGeom>
        <a:solidFill>
          <a:schemeClr val="accent4">
            <a:hueOff val="4124961"/>
            <a:satOff val="-18251"/>
            <a:lumOff val="-306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March 19, 2027</a:t>
          </a:r>
        </a:p>
      </dsp:txBody>
      <dsp:txXfrm>
        <a:off x="26387" y="3128087"/>
        <a:ext cx="6847738" cy="487766"/>
      </dsp:txXfrm>
    </dsp:sp>
    <dsp:sp modelId="{EECBE952-8164-4A39-AE03-01BB8C2174B5}">
      <dsp:nvSpPr>
        <dsp:cNvPr id="0" name=""/>
        <dsp:cNvSpPr/>
      </dsp:nvSpPr>
      <dsp:spPr>
        <a:xfrm>
          <a:off x="0" y="3705600"/>
          <a:ext cx="6900512" cy="540540"/>
        </a:xfrm>
        <a:prstGeom prst="roundRect">
          <a:avLst/>
        </a:prstGeom>
        <a:solidFill>
          <a:schemeClr val="accent4">
            <a:hueOff val="4949952"/>
            <a:satOff val="-21901"/>
            <a:lumOff val="-367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b="1" kern="1200"/>
            <a:t>April</a:t>
          </a:r>
          <a:r>
            <a:rPr lang="en-US" sz="2200" b="1" kern="1200">
              <a:latin typeface="Aptos Display" panose="02110004020202020204"/>
            </a:rPr>
            <a:t> 14, 2027</a:t>
          </a:r>
          <a:r>
            <a:rPr lang="en-US" sz="2200" b="1" kern="1200"/>
            <a:t>  (In person meeting- no webinar)</a:t>
          </a:r>
        </a:p>
      </dsp:txBody>
      <dsp:txXfrm>
        <a:off x="26387" y="3731987"/>
        <a:ext cx="6847738" cy="487766"/>
      </dsp:txXfrm>
    </dsp:sp>
    <dsp:sp modelId="{3B513D9A-C61B-4B48-89D4-6C4E45A15FF6}">
      <dsp:nvSpPr>
        <dsp:cNvPr id="0" name=""/>
        <dsp:cNvSpPr/>
      </dsp:nvSpPr>
      <dsp:spPr>
        <a:xfrm>
          <a:off x="0" y="4309500"/>
          <a:ext cx="6900512" cy="540540"/>
        </a:xfrm>
        <a:prstGeom prst="roundRect">
          <a:avLst/>
        </a:prstGeom>
        <a:solidFill>
          <a:schemeClr val="accent4">
            <a:hueOff val="5774945"/>
            <a:satOff val="-25552"/>
            <a:lumOff val="-42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May 14, 2027</a:t>
          </a:r>
        </a:p>
      </dsp:txBody>
      <dsp:txXfrm>
        <a:off x="26387" y="4335887"/>
        <a:ext cx="6847738" cy="487766"/>
      </dsp:txXfrm>
    </dsp:sp>
    <dsp:sp modelId="{70D3BEA3-1DC8-4E73-A296-9675FB35A790}">
      <dsp:nvSpPr>
        <dsp:cNvPr id="0" name=""/>
        <dsp:cNvSpPr/>
      </dsp:nvSpPr>
      <dsp:spPr>
        <a:xfrm>
          <a:off x="0" y="4913400"/>
          <a:ext cx="6900512" cy="540540"/>
        </a:xfrm>
        <a:prstGeom prst="roundRect">
          <a:avLst/>
        </a:prstGeom>
        <a:solidFill>
          <a:schemeClr val="accent4">
            <a:hueOff val="6599937"/>
            <a:satOff val="-29202"/>
            <a:lumOff val="-4903"/>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t>June 11, 2027</a:t>
          </a:r>
        </a:p>
      </dsp:txBody>
      <dsp:txXfrm>
        <a:off x="26387" y="4939787"/>
        <a:ext cx="6847738" cy="48776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407B44-A9F9-6344-868B-44BA300F2CC7}"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6DB38A-5D4A-D140-AE31-7200571C691E}" type="slidenum">
              <a:rPr lang="en-US" smtClean="0"/>
              <a:t>‹#›</a:t>
            </a:fld>
            <a:endParaRPr lang="en-US"/>
          </a:p>
        </p:txBody>
      </p:sp>
    </p:spTree>
    <p:extLst>
      <p:ext uri="{BB962C8B-B14F-4D97-AF65-F5344CB8AC3E}">
        <p14:creationId xmlns:p14="http://schemas.microsoft.com/office/powerpoint/2010/main" val="2028872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FEED1-DDDB-07A9-3E75-AF1E438FC3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B5909A-DAAC-0C33-7C25-00F753000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477F8-334B-05CC-CCDB-D7AEFF59D7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C7C0DE-51EF-4280-EBCC-8A7A38515AEC}"/>
              </a:ext>
            </a:extLst>
          </p:cNvPr>
          <p:cNvSpPr>
            <a:spLocks noGrp="1"/>
          </p:cNvSpPr>
          <p:nvPr>
            <p:ph type="sldNum" sz="quarter" idx="5"/>
          </p:nvPr>
        </p:nvSpPr>
        <p:spPr/>
        <p:txBody>
          <a:bodyPr/>
          <a:lstStyle/>
          <a:p>
            <a:fld id="{9B6DB38A-5D4A-D140-AE31-7200571C691E}" type="slidenum">
              <a:rPr lang="en-US" smtClean="0"/>
              <a:t>1</a:t>
            </a:fld>
            <a:endParaRPr lang="en-US"/>
          </a:p>
        </p:txBody>
      </p:sp>
    </p:spTree>
    <p:extLst>
      <p:ext uri="{BB962C8B-B14F-4D97-AF65-F5344CB8AC3E}">
        <p14:creationId xmlns:p14="http://schemas.microsoft.com/office/powerpoint/2010/main" val="3539978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77C5-3B52-7BAE-439F-9491BE4F1B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8A79E-9ABF-A6E0-DACE-55525FD55D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8B8A55-D61F-0683-2E98-D924C3ED18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32FDB6-1D76-DC28-E47C-E7F65B1F0B1F}"/>
              </a:ext>
            </a:extLst>
          </p:cNvPr>
          <p:cNvSpPr>
            <a:spLocks noGrp="1"/>
          </p:cNvSpPr>
          <p:nvPr>
            <p:ph type="sldNum" sz="quarter" idx="5"/>
          </p:nvPr>
        </p:nvSpPr>
        <p:spPr/>
        <p:txBody>
          <a:bodyPr/>
          <a:lstStyle/>
          <a:p>
            <a:fld id="{9B6DB38A-5D4A-D140-AE31-7200571C691E}" type="slidenum">
              <a:rPr lang="en-US" smtClean="0"/>
              <a:t>3</a:t>
            </a:fld>
            <a:endParaRPr lang="en-US"/>
          </a:p>
        </p:txBody>
      </p:sp>
    </p:spTree>
    <p:extLst>
      <p:ext uri="{BB962C8B-B14F-4D97-AF65-F5344CB8AC3E}">
        <p14:creationId xmlns:p14="http://schemas.microsoft.com/office/powerpoint/2010/main" val="1745236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6</a:t>
            </a:fld>
            <a:endParaRPr lang="en-US"/>
          </a:p>
        </p:txBody>
      </p:sp>
    </p:spTree>
    <p:extLst>
      <p:ext uri="{BB962C8B-B14F-4D97-AF65-F5344CB8AC3E}">
        <p14:creationId xmlns:p14="http://schemas.microsoft.com/office/powerpoint/2010/main" val="3964834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7</a:t>
            </a:fld>
            <a:endParaRPr lang="en-US"/>
          </a:p>
        </p:txBody>
      </p:sp>
    </p:spTree>
    <p:extLst>
      <p:ext uri="{BB962C8B-B14F-4D97-AF65-F5344CB8AC3E}">
        <p14:creationId xmlns:p14="http://schemas.microsoft.com/office/powerpoint/2010/main" val="28503614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9</a:t>
            </a:fld>
            <a:endParaRPr lang="en-US"/>
          </a:p>
        </p:txBody>
      </p:sp>
    </p:spTree>
    <p:extLst>
      <p:ext uri="{BB962C8B-B14F-4D97-AF65-F5344CB8AC3E}">
        <p14:creationId xmlns:p14="http://schemas.microsoft.com/office/powerpoint/2010/main" val="3186000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10</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B0453-AB24-5206-CE30-E5F7246DE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F8A209-D53A-8034-2E3D-E16CEA242E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55F461-9A14-F7A1-57D6-B2AC79C7A91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4AA63E-511C-88B7-AF29-411E2646AC66}"/>
              </a:ext>
            </a:extLst>
          </p:cNvPr>
          <p:cNvSpPr>
            <a:spLocks noGrp="1"/>
          </p:cNvSpPr>
          <p:nvPr>
            <p:ph type="sldNum" sz="quarter" idx="5"/>
          </p:nvPr>
        </p:nvSpPr>
        <p:spPr/>
        <p:txBody>
          <a:bodyPr/>
          <a:lstStyle/>
          <a:p>
            <a:fld id="{9B6DB38A-5D4A-D140-AE31-7200571C691E}" type="slidenum">
              <a:rPr lang="en-US" smtClean="0"/>
              <a:t>15</a:t>
            </a:fld>
            <a:endParaRPr lang="en-US"/>
          </a:p>
        </p:txBody>
      </p:sp>
    </p:spTree>
    <p:extLst>
      <p:ext uri="{BB962C8B-B14F-4D97-AF65-F5344CB8AC3E}">
        <p14:creationId xmlns:p14="http://schemas.microsoft.com/office/powerpoint/2010/main" val="3232345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7732C3C-A191-48C2-A7E8-9C96AF841A7A}" type="slidenum">
              <a:rPr lang="en-US" smtClean="0"/>
              <a:t>17</a:t>
            </a:fld>
            <a:endParaRPr lang="en-US"/>
          </a:p>
        </p:txBody>
      </p:sp>
    </p:spTree>
    <p:extLst>
      <p:ext uri="{BB962C8B-B14F-4D97-AF65-F5344CB8AC3E}">
        <p14:creationId xmlns:p14="http://schemas.microsoft.com/office/powerpoint/2010/main" val="1649793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19</a:t>
            </a:fld>
            <a:endParaRPr lang="en-US"/>
          </a:p>
        </p:txBody>
      </p:sp>
    </p:spTree>
    <p:extLst>
      <p:ext uri="{BB962C8B-B14F-4D97-AF65-F5344CB8AC3E}">
        <p14:creationId xmlns:p14="http://schemas.microsoft.com/office/powerpoint/2010/main" val="2575780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133AC-878F-BC69-C881-BC3B16560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8F9BB3-6DE4-61A5-75FE-F09FBE87E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9C812A-44A6-EF0D-4133-71AA9AB380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30BEF9-B76C-FA9F-C8DF-810E58E9524B}"/>
              </a:ext>
            </a:extLst>
          </p:cNvPr>
          <p:cNvSpPr>
            <a:spLocks noGrp="1"/>
          </p:cNvSpPr>
          <p:nvPr>
            <p:ph type="sldNum" sz="quarter" idx="5"/>
          </p:nvPr>
        </p:nvSpPr>
        <p:spPr/>
        <p:txBody>
          <a:bodyPr/>
          <a:lstStyle/>
          <a:p>
            <a:fld id="{9B6DB38A-5D4A-D140-AE31-7200571C691E}" type="slidenum">
              <a:rPr lang="en-US" smtClean="0"/>
              <a:t>21</a:t>
            </a:fld>
            <a:endParaRPr lang="en-US"/>
          </a:p>
        </p:txBody>
      </p:sp>
    </p:spTree>
    <p:extLst>
      <p:ext uri="{BB962C8B-B14F-4D97-AF65-F5344CB8AC3E}">
        <p14:creationId xmlns:p14="http://schemas.microsoft.com/office/powerpoint/2010/main" val="3988792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23</a:t>
            </a:fld>
            <a:endParaRPr lang="en-US"/>
          </a:p>
        </p:txBody>
      </p:sp>
    </p:spTree>
    <p:extLst>
      <p:ext uri="{BB962C8B-B14F-4D97-AF65-F5344CB8AC3E}">
        <p14:creationId xmlns:p14="http://schemas.microsoft.com/office/powerpoint/2010/main" val="10982528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9B6DB38A-5D4A-D140-AE31-7200571C691E}" type="slidenum">
              <a:rPr lang="en-US" smtClean="0"/>
              <a:t>24</a:t>
            </a:fld>
            <a:endParaRPr lang="en-US"/>
          </a:p>
        </p:txBody>
      </p:sp>
    </p:spTree>
    <p:extLst>
      <p:ext uri="{BB962C8B-B14F-4D97-AF65-F5344CB8AC3E}">
        <p14:creationId xmlns:p14="http://schemas.microsoft.com/office/powerpoint/2010/main" val="3220857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31</a:t>
            </a:fld>
            <a:endParaRPr lang="en-US"/>
          </a:p>
        </p:txBody>
      </p:sp>
    </p:spTree>
    <p:extLst>
      <p:ext uri="{BB962C8B-B14F-4D97-AF65-F5344CB8AC3E}">
        <p14:creationId xmlns:p14="http://schemas.microsoft.com/office/powerpoint/2010/main" val="36123395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37</a:t>
            </a:fld>
            <a:endParaRPr lang="en-US"/>
          </a:p>
        </p:txBody>
      </p:sp>
    </p:spTree>
    <p:extLst>
      <p:ext uri="{BB962C8B-B14F-4D97-AF65-F5344CB8AC3E}">
        <p14:creationId xmlns:p14="http://schemas.microsoft.com/office/powerpoint/2010/main" val="1753296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6DB38A-5D4A-D140-AE31-7200571C691E}" type="slidenum">
              <a:rPr lang="en-US" smtClean="0"/>
              <a:t>39</a:t>
            </a:fld>
            <a:endParaRPr lang="en-US"/>
          </a:p>
        </p:txBody>
      </p:sp>
    </p:spTree>
    <p:extLst>
      <p:ext uri="{BB962C8B-B14F-4D97-AF65-F5344CB8AC3E}">
        <p14:creationId xmlns:p14="http://schemas.microsoft.com/office/powerpoint/2010/main" val="2926375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endParaRPr lang="en-US">
              <a:latin typeface="Arial"/>
              <a:cs typeface="Arial"/>
            </a:endParaRPr>
          </a:p>
        </p:txBody>
      </p:sp>
      <p:sp>
        <p:nvSpPr>
          <p:cNvPr id="4" name="Slide Number Placeholder 3"/>
          <p:cNvSpPr>
            <a:spLocks noGrp="1"/>
          </p:cNvSpPr>
          <p:nvPr>
            <p:ph type="sldNum" sz="quarter" idx="5"/>
          </p:nvPr>
        </p:nvSpPr>
        <p:spPr/>
        <p:txBody>
          <a:bodyPr/>
          <a:lstStyle/>
          <a:p>
            <a:fld id="{825FC15E-7FD1-034A-9729-2C6FA6821FBB}" type="slidenum">
              <a:rPr lang="en-US" smtClean="0"/>
              <a:t>45</a:t>
            </a:fld>
            <a:endParaRPr lang="en-US"/>
          </a:p>
        </p:txBody>
      </p:sp>
    </p:spTree>
    <p:extLst>
      <p:ext uri="{BB962C8B-B14F-4D97-AF65-F5344CB8AC3E}">
        <p14:creationId xmlns:p14="http://schemas.microsoft.com/office/powerpoint/2010/main" val="34114556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027765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541371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471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15243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74146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43621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descr="Shape&#10;&#10;AI-generated content may be incorrect.">
            <a:extLst>
              <a:ext uri="{FF2B5EF4-FFF2-40B4-BE49-F238E27FC236}">
                <a16:creationId xmlns:a16="http://schemas.microsoft.com/office/drawing/2014/main" id="{A6104FB5-1528-7DE1-824E-7AD7C56D3D9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3502922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606675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944481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699335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89854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819753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13837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460050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descr="Shape&#10;&#10;AI-generated content may be incorrect.">
            <a:extLst>
              <a:ext uri="{FF2B5EF4-FFF2-40B4-BE49-F238E27FC236}">
                <a16:creationId xmlns:a16="http://schemas.microsoft.com/office/drawing/2014/main" id="{8A314DC0-7B3E-82EE-9AE7-6F09AEE4343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3510268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6072852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5737546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8338124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6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3796512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ext- two columns">
    <p:spTree>
      <p:nvGrpSpPr>
        <p:cNvPr id="1" name=""/>
        <p:cNvGrpSpPr/>
        <p:nvPr/>
      </p:nvGrpSpPr>
      <p:grpSpPr>
        <a:xfrm>
          <a:off x="0" y="0"/>
          <a:ext cx="0" cy="0"/>
          <a:chOff x="0" y="0"/>
          <a:chExt cx="0" cy="0"/>
        </a:xfrm>
      </p:grpSpPr>
      <p:pic>
        <p:nvPicPr>
          <p:cNvPr id="13" name="图片 7" descr="The star in the ESE logo.">
            <a:extLst>
              <a:ext uri="{FF2B5EF4-FFF2-40B4-BE49-F238E27FC236}">
                <a16:creationId xmlns:a16="http://schemas.microsoft.com/office/drawing/2014/main" id="{0A84CDFA-79F7-4BA0-98A7-CE6AD7E69B6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21238317">
            <a:off x="10844110" y="6132352"/>
            <a:ext cx="756578" cy="778194"/>
          </a:xfrm>
          <a:prstGeom prst="rect">
            <a:avLst/>
          </a:prstGeom>
        </p:spPr>
      </p:pic>
      <p:sp>
        <p:nvSpPr>
          <p:cNvPr id="7" name="灯片编号占位符 6">
            <a:extLst>
              <a:ext uri="{FF2B5EF4-FFF2-40B4-BE49-F238E27FC236}">
                <a16:creationId xmlns:a16="http://schemas.microsoft.com/office/drawing/2014/main" id="{94301496-3A04-4B17-9688-6289A84D6F4D}"/>
              </a:ext>
            </a:extLst>
          </p:cNvPr>
          <p:cNvSpPr>
            <a:spLocks noGrp="1"/>
          </p:cNvSpPr>
          <p:nvPr>
            <p:ph type="sldNum" sz="quarter" idx="12"/>
          </p:nvPr>
        </p:nvSpPr>
        <p:spPr/>
        <p:txBody>
          <a:bodyPr/>
          <a:lstStyle>
            <a:lvl1pPr>
              <a:defRPr>
                <a:solidFill>
                  <a:schemeClr val="tx1"/>
                </a:solidFill>
                <a:latin typeface="Segoe UI" panose="020B0502040204020203" pitchFamily="34" charset="0"/>
                <a:cs typeface="Segoe UI" panose="020B0502040204020203" pitchFamily="34" charset="0"/>
              </a:defRPr>
            </a:lvl1pPr>
          </a:lstStyle>
          <a:p>
            <a:fld id="{FF27229C-EC7B-4063-A33B-28A5E87E32ED}" type="slidenum">
              <a:rPr lang="zh-CN" altLang="en-US" smtClean="0"/>
              <a:pPr/>
              <a:t>‹#›</a:t>
            </a:fld>
            <a:endParaRPr lang="zh-CN" altLang="en-US"/>
          </a:p>
        </p:txBody>
      </p:sp>
      <p:sp>
        <p:nvSpPr>
          <p:cNvPr id="8" name="矩形 6" descr="Colored background box.">
            <a:extLst>
              <a:ext uri="{FF2B5EF4-FFF2-40B4-BE49-F238E27FC236}">
                <a16:creationId xmlns:a16="http://schemas.microsoft.com/office/drawing/2014/main" id="{A875BDB0-8CE9-4FCF-818B-C21A2BF5A21B}"/>
              </a:ext>
            </a:extLst>
          </p:cNvPr>
          <p:cNvSpPr/>
          <p:nvPr userDrawn="1"/>
        </p:nvSpPr>
        <p:spPr>
          <a:xfrm>
            <a:off x="0" y="212726"/>
            <a:ext cx="250371" cy="832304"/>
          </a:xfrm>
          <a:prstGeom prst="rect">
            <a:avLst/>
          </a:prstGeom>
          <a:solidFill>
            <a:srgbClr val="E385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descr="Colored background box.">
            <a:extLst>
              <a:ext uri="{FF2B5EF4-FFF2-40B4-BE49-F238E27FC236}">
                <a16:creationId xmlns:a16="http://schemas.microsoft.com/office/drawing/2014/main" id="{5DF00629-F578-459E-B808-C056CC098EE1}"/>
              </a:ext>
            </a:extLst>
          </p:cNvPr>
          <p:cNvSpPr/>
          <p:nvPr userDrawn="1"/>
        </p:nvSpPr>
        <p:spPr>
          <a:xfrm>
            <a:off x="435429" y="212727"/>
            <a:ext cx="11756571" cy="832304"/>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内容占位符 2">
            <a:extLst>
              <a:ext uri="{FF2B5EF4-FFF2-40B4-BE49-F238E27FC236}">
                <a16:creationId xmlns:a16="http://schemas.microsoft.com/office/drawing/2014/main" id="{35FFD893-9645-4ABA-BC18-4957569298FB}"/>
              </a:ext>
            </a:extLst>
          </p:cNvPr>
          <p:cNvSpPr>
            <a:spLocks noGrp="1"/>
          </p:cNvSpPr>
          <p:nvPr>
            <p:ph idx="13" hasCustomPrompt="1"/>
          </p:nvPr>
        </p:nvSpPr>
        <p:spPr>
          <a:xfrm>
            <a:off x="435429" y="218940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
        <p:nvSpPr>
          <p:cNvPr id="17" name="文本占位符 2">
            <a:extLst>
              <a:ext uri="{FF2B5EF4-FFF2-40B4-BE49-F238E27FC236}">
                <a16:creationId xmlns:a16="http://schemas.microsoft.com/office/drawing/2014/main" id="{3F8C2E89-BE57-4EAB-8E44-06A7578A41E7}"/>
              </a:ext>
            </a:extLst>
          </p:cNvPr>
          <p:cNvSpPr>
            <a:spLocks noGrp="1"/>
          </p:cNvSpPr>
          <p:nvPr>
            <p:ph type="body" idx="1" hasCustomPrompt="1"/>
          </p:nvPr>
        </p:nvSpPr>
        <p:spPr>
          <a:xfrm>
            <a:off x="435429"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8" name="文本占位符 2">
            <a:extLst>
              <a:ext uri="{FF2B5EF4-FFF2-40B4-BE49-F238E27FC236}">
                <a16:creationId xmlns:a16="http://schemas.microsoft.com/office/drawing/2014/main" id="{3F8C2E89-BE57-4EAB-8E44-06A7578A41E7}"/>
              </a:ext>
            </a:extLst>
          </p:cNvPr>
          <p:cNvSpPr>
            <a:spLocks noGrp="1"/>
          </p:cNvSpPr>
          <p:nvPr>
            <p:ph type="body" idx="15" hasCustomPrompt="1"/>
          </p:nvPr>
        </p:nvSpPr>
        <p:spPr>
          <a:xfrm>
            <a:off x="6313714" y="1336505"/>
            <a:ext cx="5452057" cy="776702"/>
          </a:xfrm>
          <a:solidFill>
            <a:srgbClr val="E38526"/>
          </a:solidFill>
        </p:spPr>
        <p:txBody>
          <a:bodyPr anchor="ctr">
            <a:noAutofit/>
          </a:bodyPr>
          <a:lstStyle>
            <a:lvl1pPr marL="0" indent="0" algn="l">
              <a:buNone/>
              <a:defRPr sz="2800" b="1">
                <a:solidFill>
                  <a:schemeClr val="bg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here to edit subtitle</a:t>
            </a:r>
            <a:endParaRPr lang="zh-CN" altLang="en-US"/>
          </a:p>
        </p:txBody>
      </p:sp>
      <p:sp>
        <p:nvSpPr>
          <p:cNvPr id="15" name="标题 1">
            <a:extLst>
              <a:ext uri="{FF2B5EF4-FFF2-40B4-BE49-F238E27FC236}">
                <a16:creationId xmlns:a16="http://schemas.microsoft.com/office/drawing/2014/main" id="{73DEFAAE-AB64-48F2-AA3E-533A2C1271E0}"/>
              </a:ext>
            </a:extLst>
          </p:cNvPr>
          <p:cNvSpPr>
            <a:spLocks noGrp="1"/>
          </p:cNvSpPr>
          <p:nvPr>
            <p:ph type="title" hasCustomPrompt="1"/>
          </p:nvPr>
        </p:nvSpPr>
        <p:spPr>
          <a:xfrm>
            <a:off x="567743" y="288925"/>
            <a:ext cx="11433757" cy="679905"/>
          </a:xfrm>
        </p:spPr>
        <p:txBody>
          <a:bodyPr>
            <a:noAutofit/>
          </a:bodyPr>
          <a:lstStyle>
            <a:lvl1pPr>
              <a:defRPr sz="3000">
                <a:solidFill>
                  <a:schemeClr val="bg1"/>
                </a:solidFill>
                <a:latin typeface="Segoe UI Semibold" panose="020B0702040204020203" pitchFamily="34" charset="0"/>
                <a:cs typeface="Segoe UI Semibold" panose="020B0702040204020203" pitchFamily="34" charset="0"/>
              </a:defRPr>
            </a:lvl1pPr>
          </a:lstStyle>
          <a:p>
            <a:r>
              <a:rPr lang="en-US" altLang="zh-CN"/>
              <a:t>Click here to edit title</a:t>
            </a:r>
            <a:endParaRPr lang="zh-CN" altLang="en-US"/>
          </a:p>
        </p:txBody>
      </p:sp>
      <p:sp>
        <p:nvSpPr>
          <p:cNvPr id="16" name="TextBox 15"/>
          <p:cNvSpPr txBox="1"/>
          <p:nvPr userDrawn="1"/>
        </p:nvSpPr>
        <p:spPr>
          <a:xfrm>
            <a:off x="250371" y="6352143"/>
            <a:ext cx="7713372" cy="369332"/>
          </a:xfrm>
          <a:prstGeom prst="rect">
            <a:avLst/>
          </a:prstGeom>
          <a:noFill/>
        </p:spPr>
        <p:txBody>
          <a:bodyPr wrap="square" rtlCol="0">
            <a:spAutoFit/>
          </a:bodyPr>
          <a:lstStyle/>
          <a:p>
            <a:r>
              <a:rPr lang="en-US" sz="1200" kern="1200">
                <a:solidFill>
                  <a:schemeClr val="tx1">
                    <a:tint val="75000"/>
                  </a:schemeClr>
                </a:solidFill>
                <a:latin typeface="Segoe"/>
                <a:ea typeface="+mn-ea"/>
                <a:cs typeface="+mn-cs"/>
              </a:rPr>
              <a:t>Massachusetts Department of</a:t>
            </a:r>
            <a:r>
              <a:rPr lang="en-US" baseline="0">
                <a:latin typeface="Segoe"/>
              </a:rPr>
              <a:t> </a:t>
            </a:r>
            <a:r>
              <a:rPr lang="en-US" sz="1200" kern="1200">
                <a:solidFill>
                  <a:schemeClr val="tx1">
                    <a:tint val="75000"/>
                  </a:schemeClr>
                </a:solidFill>
                <a:latin typeface="Segoe"/>
                <a:ea typeface="+mn-ea"/>
                <a:cs typeface="+mn-cs"/>
              </a:rPr>
              <a:t>Elementary</a:t>
            </a:r>
            <a:r>
              <a:rPr lang="en-US" baseline="0">
                <a:latin typeface="Segoe"/>
              </a:rPr>
              <a:t> </a:t>
            </a:r>
            <a:r>
              <a:rPr lang="en-US" sz="1200" kern="1200">
                <a:solidFill>
                  <a:schemeClr val="tx1">
                    <a:tint val="75000"/>
                  </a:schemeClr>
                </a:solidFill>
                <a:latin typeface="Segoe"/>
                <a:ea typeface="+mn-ea"/>
                <a:cs typeface="+mn-cs"/>
              </a:rPr>
              <a:t>and</a:t>
            </a:r>
            <a:r>
              <a:rPr lang="en-US" baseline="0">
                <a:latin typeface="Segoe"/>
              </a:rPr>
              <a:t> </a:t>
            </a:r>
            <a:r>
              <a:rPr lang="en-US" sz="1200" kern="1200">
                <a:solidFill>
                  <a:schemeClr val="tx1">
                    <a:tint val="75000"/>
                  </a:schemeClr>
                </a:solidFill>
                <a:latin typeface="Segoe"/>
                <a:ea typeface="+mn-ea"/>
                <a:cs typeface="+mn-cs"/>
              </a:rPr>
              <a:t>Secondary</a:t>
            </a:r>
            <a:r>
              <a:rPr lang="en-US" baseline="0">
                <a:latin typeface="Segoe"/>
              </a:rPr>
              <a:t> </a:t>
            </a:r>
            <a:r>
              <a:rPr lang="en-US" sz="1200" kern="1200">
                <a:solidFill>
                  <a:schemeClr val="tx1">
                    <a:tint val="75000"/>
                  </a:schemeClr>
                </a:solidFill>
                <a:latin typeface="Segoe"/>
                <a:ea typeface="+mn-ea"/>
                <a:cs typeface="+mn-cs"/>
              </a:rPr>
              <a:t>Education</a:t>
            </a:r>
          </a:p>
        </p:txBody>
      </p:sp>
      <p:sp>
        <p:nvSpPr>
          <p:cNvPr id="14" name="内容占位符 2">
            <a:extLst>
              <a:ext uri="{FF2B5EF4-FFF2-40B4-BE49-F238E27FC236}">
                <a16:creationId xmlns:a16="http://schemas.microsoft.com/office/drawing/2014/main" id="{35FFD893-9645-4ABA-BC18-4957569298FB}"/>
              </a:ext>
            </a:extLst>
          </p:cNvPr>
          <p:cNvSpPr>
            <a:spLocks noGrp="1"/>
          </p:cNvSpPr>
          <p:nvPr>
            <p:ph idx="16" hasCustomPrompt="1"/>
          </p:nvPr>
        </p:nvSpPr>
        <p:spPr>
          <a:xfrm>
            <a:off x="6313713" y="2204358"/>
            <a:ext cx="5452057" cy="3799267"/>
          </a:xfrm>
        </p:spPr>
        <p:txBody>
          <a:bodyPr>
            <a:noAutofit/>
          </a:bodyPr>
          <a:lstStyle>
            <a:lvl1pPr marL="228600" indent="-228600">
              <a:lnSpc>
                <a:spcPct val="100000"/>
              </a:lnSpc>
              <a:spcAft>
                <a:spcPts val="0"/>
              </a:spcAft>
              <a:buClr>
                <a:srgbClr val="E38526"/>
              </a:buClr>
              <a:buFont typeface="Arial" panose="020B0604020202020204" pitchFamily="34" charset="0"/>
              <a:buChar char="•"/>
              <a:defRPr sz="2800" baseline="0">
                <a:solidFill>
                  <a:schemeClr val="accent1">
                    <a:lumMod val="50000"/>
                  </a:schemeClr>
                </a:solidFill>
                <a:latin typeface="Segoe UI" panose="020B0502040204020203" pitchFamily="34" charset="0"/>
                <a:cs typeface="Segoe UI" panose="020B0502040204020203" pitchFamily="34" charset="0"/>
              </a:defRPr>
            </a:lvl1pPr>
            <a:lvl2pPr marL="685800" indent="-228600">
              <a:lnSpc>
                <a:spcPct val="100000"/>
              </a:lnSpc>
              <a:spcAft>
                <a:spcPts val="0"/>
              </a:spcAft>
              <a:buClr>
                <a:srgbClr val="E38526"/>
              </a:buClr>
              <a:buFont typeface="Courier New" panose="02070309020205020404" pitchFamily="49" charset="0"/>
              <a:buChar char="o"/>
              <a:defRPr sz="2400">
                <a:solidFill>
                  <a:schemeClr val="accent1">
                    <a:lumMod val="50000"/>
                  </a:schemeClr>
                </a:solidFill>
                <a:latin typeface="Segoe UI" panose="020B0502040204020203" pitchFamily="34" charset="0"/>
                <a:cs typeface="Segoe UI" panose="020B0502040204020203" pitchFamily="34" charset="0"/>
              </a:defRPr>
            </a:lvl2pPr>
            <a:lvl3pPr marL="1143000" indent="-228600">
              <a:lnSpc>
                <a:spcPct val="100000"/>
              </a:lnSpc>
              <a:spcAft>
                <a:spcPts val="0"/>
              </a:spcAft>
              <a:buClr>
                <a:srgbClr val="E38526"/>
              </a:buClr>
              <a:buFont typeface="Wingdings" panose="05000000000000000000" pitchFamily="2" charset="2"/>
              <a:buChar char="§"/>
              <a:defRPr sz="2000">
                <a:solidFill>
                  <a:schemeClr val="accent1">
                    <a:lumMod val="50000"/>
                  </a:schemeClr>
                </a:solidFill>
                <a:latin typeface="Segoe UI" panose="020B0502040204020203" pitchFamily="34" charset="0"/>
                <a:cs typeface="Segoe UI" panose="020B0502040204020203" pitchFamily="34" charset="0"/>
              </a:defRPr>
            </a:lvl3pPr>
            <a:lvl4pPr marL="1600200" indent="-228600">
              <a:lnSpc>
                <a:spcPct val="100000"/>
              </a:lnSpc>
              <a:spcAft>
                <a:spcPts val="0"/>
              </a:spcAft>
              <a:buClr>
                <a:srgbClr val="E38526"/>
              </a:buClr>
              <a:buFont typeface="Wingdings" panose="05000000000000000000" pitchFamily="2" charset="2"/>
              <a:buChar char="Ø"/>
              <a:defRPr sz="1800">
                <a:solidFill>
                  <a:schemeClr val="accent1">
                    <a:lumMod val="50000"/>
                  </a:schemeClr>
                </a:solidFill>
                <a:latin typeface="Segoe UI" panose="020B0502040204020203" pitchFamily="34" charset="0"/>
                <a:cs typeface="Segoe UI" panose="020B0502040204020203" pitchFamily="34" charset="0"/>
              </a:defRPr>
            </a:lvl4pPr>
            <a:lvl5pPr marL="2057400" indent="-228600">
              <a:lnSpc>
                <a:spcPct val="100000"/>
              </a:lnSpc>
              <a:spcAft>
                <a:spcPts val="0"/>
              </a:spcAft>
              <a:buClr>
                <a:srgbClr val="E38526"/>
              </a:buClr>
              <a:buFont typeface="Wingdings" panose="05000000000000000000" pitchFamily="2" charset="2"/>
              <a:buChar char="v"/>
              <a:defRPr sz="1800" baseline="0">
                <a:solidFill>
                  <a:schemeClr val="accent1">
                    <a:lumMod val="50000"/>
                  </a:schemeClr>
                </a:solidFill>
                <a:latin typeface="Segoe UI" panose="020B0502040204020203" pitchFamily="34" charset="0"/>
                <a:cs typeface="Segoe UI" panose="020B0502040204020203" pitchFamily="34" charset="0"/>
              </a:defRPr>
            </a:lvl5pPr>
          </a:lstStyle>
          <a:p>
            <a:pPr lvl="0"/>
            <a:r>
              <a:rPr lang="en-US" altLang="zh-CN"/>
              <a:t>Click here to edit bullet points</a:t>
            </a:r>
            <a:endParaRPr lang="zh-CN" altLang="en-US"/>
          </a:p>
          <a:p>
            <a:pPr lvl="1"/>
            <a:r>
              <a:rPr lang="en-US" altLang="zh-CN"/>
              <a:t>Second level</a:t>
            </a:r>
            <a:endParaRPr lang="zh-CN" altLang="en-US"/>
          </a:p>
          <a:p>
            <a:pPr lvl="2"/>
            <a:r>
              <a:rPr lang="en-US" altLang="zh-CN"/>
              <a:t>Third level</a:t>
            </a:r>
            <a:endParaRPr lang="zh-CN" altLang="en-US"/>
          </a:p>
          <a:p>
            <a:pPr lvl="3"/>
            <a:r>
              <a:rPr lang="en-US" altLang="zh-CN"/>
              <a:t>Fourth level</a:t>
            </a:r>
            <a:endParaRPr lang="zh-CN" altLang="en-US"/>
          </a:p>
          <a:p>
            <a:pPr lvl="4"/>
            <a:r>
              <a:rPr lang="en-US" altLang="zh-CN"/>
              <a:t>Fifth level</a:t>
            </a:r>
            <a:endParaRPr lang="zh-CN" altLang="en-US"/>
          </a:p>
        </p:txBody>
      </p:sp>
    </p:spTree>
    <p:extLst>
      <p:ext uri="{BB962C8B-B14F-4D97-AF65-F5344CB8AC3E}">
        <p14:creationId xmlns:p14="http://schemas.microsoft.com/office/powerpoint/2010/main" val="2401205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3A2718-6579-AE77-F376-F88D92611416}"/>
              </a:ext>
            </a:extLst>
          </p:cNvPr>
          <p:cNvSpPr>
            <a:spLocks noGrp="1"/>
          </p:cNvSpPr>
          <p:nvPr>
            <p:ph type="dt" sz="half" idx="10"/>
          </p:nvPr>
        </p:nvSpPr>
        <p:spPr/>
        <p:txBody>
          <a:bodyPr/>
          <a:lstStyle/>
          <a:p>
            <a:fld id="{1723A636-F4B0-4CF9-BD6A-2083EF3DE099}" type="datetimeFigureOut">
              <a:rPr lang="en-US" smtClean="0"/>
              <a:t>9/18/2026</a:t>
            </a:fld>
            <a:endParaRPr lang="en-US"/>
          </a:p>
        </p:txBody>
      </p:sp>
      <p:sp>
        <p:nvSpPr>
          <p:cNvPr id="3" name="Footer Placeholder 2">
            <a:extLst>
              <a:ext uri="{FF2B5EF4-FFF2-40B4-BE49-F238E27FC236}">
                <a16:creationId xmlns:a16="http://schemas.microsoft.com/office/drawing/2014/main" id="{AEDFB1FF-7B25-C7E3-58B7-5A903BD312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3134BB-E1CE-5649-B4DB-A073C9127CB4}"/>
              </a:ext>
            </a:extLst>
          </p:cNvPr>
          <p:cNvSpPr>
            <a:spLocks noGrp="1"/>
          </p:cNvSpPr>
          <p:nvPr>
            <p:ph type="sldNum" sz="quarter" idx="12"/>
          </p:nvPr>
        </p:nvSpPr>
        <p:spPr/>
        <p:txBody>
          <a:bodyPr/>
          <a:lstStyle/>
          <a:p>
            <a:fld id="{A64628F8-2EF5-4192-ADCC-E9C19DF42FAD}" type="slidenum">
              <a:rPr lang="en-US" smtClean="0"/>
              <a:t>‹#›</a:t>
            </a:fld>
            <a:endParaRPr lang="en-US"/>
          </a:p>
        </p:txBody>
      </p:sp>
    </p:spTree>
    <p:extLst>
      <p:ext uri="{BB962C8B-B14F-4D97-AF65-F5344CB8AC3E}">
        <p14:creationId xmlns:p14="http://schemas.microsoft.com/office/powerpoint/2010/main" val="2107681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EB4EF-879F-C516-0623-5EC163B287E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7C96CD6-2F8B-C57A-689C-0E49F90DEA75}"/>
              </a:ext>
            </a:extLst>
          </p:cNvPr>
          <p:cNvSpPr>
            <a:spLocks noGrp="1"/>
          </p:cNvSpPr>
          <p:nvPr>
            <p:ph type="dt" sz="half" idx="10"/>
          </p:nvPr>
        </p:nvSpPr>
        <p:spPr/>
        <p:txBody>
          <a:bodyPr/>
          <a:lstStyle/>
          <a:p>
            <a:fld id="{1723A636-F4B0-4CF9-BD6A-2083EF3DE099}" type="datetimeFigureOut">
              <a:rPr lang="en-US" smtClean="0"/>
              <a:t>9/18/2026</a:t>
            </a:fld>
            <a:endParaRPr lang="en-US"/>
          </a:p>
        </p:txBody>
      </p:sp>
      <p:sp>
        <p:nvSpPr>
          <p:cNvPr id="4" name="Footer Placeholder 3">
            <a:extLst>
              <a:ext uri="{FF2B5EF4-FFF2-40B4-BE49-F238E27FC236}">
                <a16:creationId xmlns:a16="http://schemas.microsoft.com/office/drawing/2014/main" id="{D73FBEB5-5653-F2A3-0E81-216A716A2C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6D90EF-BCCC-4358-1874-632DE2D16397}"/>
              </a:ext>
            </a:extLst>
          </p:cNvPr>
          <p:cNvSpPr>
            <a:spLocks noGrp="1"/>
          </p:cNvSpPr>
          <p:nvPr>
            <p:ph type="sldNum" sz="quarter" idx="12"/>
          </p:nvPr>
        </p:nvSpPr>
        <p:spPr/>
        <p:txBody>
          <a:bodyPr/>
          <a:lstStyle/>
          <a:p>
            <a:fld id="{A64628F8-2EF5-4192-ADCC-E9C19DF42FAD}" type="slidenum">
              <a:rPr lang="en-US" smtClean="0"/>
              <a:t>‹#›</a:t>
            </a:fld>
            <a:endParaRPr lang="en-US"/>
          </a:p>
        </p:txBody>
      </p:sp>
    </p:spTree>
    <p:extLst>
      <p:ext uri="{BB962C8B-B14F-4D97-AF65-F5344CB8AC3E}">
        <p14:creationId xmlns:p14="http://schemas.microsoft.com/office/powerpoint/2010/main" val="2962200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9/18/2026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903050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7517" y="-6350"/>
            <a:ext cx="12251268"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5689600" y="3124200"/>
            <a:ext cx="6223000" cy="2139950"/>
          </a:xfrm>
        </p:spPr>
        <p:txBody>
          <a:bodyPr lIns="91440" tIns="45720" rIns="91440" bIns="45720"/>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a:p>
            <a:pPr lvl="1"/>
            <a:r>
              <a:rPr lang="en-US" noProof="0"/>
              <a:t>Second level</a:t>
            </a:r>
          </a:p>
          <a:p>
            <a:pPr lvl="2"/>
            <a:r>
              <a:rPr lang="en-US" noProof="0"/>
              <a:t>Third level</a:t>
            </a:r>
          </a:p>
        </p:txBody>
      </p:sp>
      <p:sp>
        <p:nvSpPr>
          <p:cNvPr id="3200006" name="Rectangle 6"/>
          <p:cNvSpPr>
            <a:spLocks noChangeArrowheads="1"/>
          </p:cNvSpPr>
          <p:nvPr userDrawn="1"/>
        </p:nvSpPr>
        <p:spPr bwMode="white">
          <a:xfrm>
            <a:off x="203200" y="1143000"/>
            <a:ext cx="59944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eaLnBrk="0" hangingPunct="0">
              <a:spcBef>
                <a:spcPct val="20000"/>
              </a:spcBef>
              <a:tabLst>
                <a:tab pos="915988" algn="l"/>
              </a:tabLst>
            </a:pPr>
            <a:r>
              <a:rPr lang="en-US" altLang="en-US" sz="2800" b="1">
                <a:solidFill>
                  <a:srgbClr val="F8F8F8"/>
                </a:solidFill>
                <a:cs typeface="+mn-cs"/>
              </a:rPr>
              <a:t>Commonwealth of Massachusetts</a:t>
            </a:r>
            <a:br>
              <a:rPr lang="en-US" altLang="en-US" sz="2800" b="1">
                <a:solidFill>
                  <a:srgbClr val="F8F8F8"/>
                </a:solidFill>
                <a:cs typeface="+mn-cs"/>
              </a:rPr>
            </a:br>
            <a:r>
              <a:rPr lang="en-US" altLang="en-US" sz="1900" b="1">
                <a:solidFill>
                  <a:srgbClr val="F8F8F8"/>
                </a:solidFill>
                <a:cs typeface="+mn-cs"/>
              </a:rPr>
              <a:t>Executive Office of Health and Human Services</a:t>
            </a:r>
            <a:br>
              <a:rPr lang="en-US" altLang="en-US" sz="1900" b="1">
                <a:solidFill>
                  <a:srgbClr val="F8F8F8"/>
                </a:solidFill>
                <a:cs typeface="+mn-cs"/>
              </a:rPr>
            </a:br>
            <a:br>
              <a:rPr lang="en-US" altLang="en-US" sz="1900" b="1">
                <a:solidFill>
                  <a:srgbClr val="F8F8F8"/>
                </a:solidFill>
                <a:cs typeface="+mn-cs"/>
              </a:rPr>
            </a:br>
            <a:endParaRPr lang="en-US" sz="2800" b="1">
              <a:solidFill>
                <a:srgbClr val="F8F8F8"/>
              </a:solidFill>
              <a:cs typeface="+mn-cs"/>
            </a:endParaRPr>
          </a:p>
        </p:txBody>
      </p:sp>
      <p:pic>
        <p:nvPicPr>
          <p:cNvPr id="6" name="Picture 5"/>
          <p:cNvPicPr>
            <a:picLocks noChangeAspect="1"/>
          </p:cNvPicPr>
          <p:nvPr userDrawn="1"/>
        </p:nvPicPr>
        <p:blipFill>
          <a:blip r:embed="rId3"/>
          <a:stretch>
            <a:fillRect/>
          </a:stretch>
        </p:blipFill>
        <p:spPr>
          <a:xfrm>
            <a:off x="9586607" y="457200"/>
            <a:ext cx="2579307" cy="1934480"/>
          </a:xfrm>
          <a:prstGeom prst="rect">
            <a:avLst/>
          </a:prstGeom>
        </p:spPr>
      </p:pic>
    </p:spTree>
    <p:extLst>
      <p:ext uri="{BB962C8B-B14F-4D97-AF65-F5344CB8AC3E}">
        <p14:creationId xmlns:p14="http://schemas.microsoft.com/office/powerpoint/2010/main" val="94145799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Dark Blue_Intro_1">
    <p:spTree>
      <p:nvGrpSpPr>
        <p:cNvPr id="1" name=""/>
        <p:cNvGrpSpPr/>
        <p:nvPr/>
      </p:nvGrpSpPr>
      <p:grpSpPr>
        <a:xfrm>
          <a:off x="0" y="0"/>
          <a:ext cx="0" cy="0"/>
          <a:chOff x="0" y="0"/>
          <a:chExt cx="0" cy="0"/>
        </a:xfrm>
      </p:grpSpPr>
      <p:sp>
        <p:nvSpPr>
          <p:cNvPr id="5" name="Freeform: Shape 50">
            <a:extLst>
              <a:ext uri="{FF2B5EF4-FFF2-40B4-BE49-F238E27FC236}">
                <a16:creationId xmlns:a16="http://schemas.microsoft.com/office/drawing/2014/main" id="{C43079C7-7410-255D-6F5C-533FA27350B3}"/>
              </a:ext>
            </a:extLst>
          </p:cNvPr>
          <p:cNvSpPr/>
          <p:nvPr userDrawn="1"/>
        </p:nvSpPr>
        <p:spPr>
          <a:xfrm>
            <a:off x="4898719" y="3442447"/>
            <a:ext cx="7293281" cy="3412481"/>
          </a:xfrm>
          <a:custGeom>
            <a:avLst/>
            <a:gdLst>
              <a:gd name="connsiteX0" fmla="*/ 4510407 w 7293281"/>
              <a:gd name="connsiteY0" fmla="*/ 0 h 3412481"/>
              <a:gd name="connsiteX1" fmla="*/ 7131147 w 7293281"/>
              <a:gd name="connsiteY1" fmla="*/ 800526 h 3412481"/>
              <a:gd name="connsiteX2" fmla="*/ 7293281 w 7293281"/>
              <a:gd name="connsiteY2" fmla="*/ 915822 h 3412481"/>
              <a:gd name="connsiteX3" fmla="*/ 7293281 w 7293281"/>
              <a:gd name="connsiteY3" fmla="*/ 3412481 h 3412481"/>
              <a:gd name="connsiteX4" fmla="*/ 0 w 7293281"/>
              <a:gd name="connsiteY4" fmla="*/ 3412481 h 3412481"/>
              <a:gd name="connsiteX5" fmla="*/ 33794 w 7293281"/>
              <a:gd name="connsiteY5" fmla="*/ 3293474 h 3412481"/>
              <a:gd name="connsiteX6" fmla="*/ 4510407 w 7293281"/>
              <a:gd name="connsiteY6" fmla="*/ 0 h 3412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93281" h="3412481">
                <a:moveTo>
                  <a:pt x="4510407" y="0"/>
                </a:moveTo>
                <a:cubicBezTo>
                  <a:pt x="5481188" y="0"/>
                  <a:pt x="6383042" y="295116"/>
                  <a:pt x="7131147" y="800526"/>
                </a:cubicBezTo>
                <a:lnTo>
                  <a:pt x="7293281" y="915822"/>
                </a:lnTo>
                <a:lnTo>
                  <a:pt x="7293281" y="3412481"/>
                </a:lnTo>
                <a:lnTo>
                  <a:pt x="0" y="3412481"/>
                </a:lnTo>
                <a:lnTo>
                  <a:pt x="33794" y="3293474"/>
                </a:lnTo>
                <a:cubicBezTo>
                  <a:pt x="627266" y="1385402"/>
                  <a:pt x="2407048" y="0"/>
                  <a:pt x="4510407" y="0"/>
                </a:cubicBezTo>
                <a:close/>
              </a:path>
            </a:pathLst>
          </a:custGeom>
          <a:solidFill>
            <a:srgbClr val="242C40"/>
          </a:solidFill>
          <a:ln>
            <a:solidFill>
              <a:srgbClr val="044F77"/>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044F77"/>
              </a:solidFill>
            </a:endParaRPr>
          </a:p>
        </p:txBody>
      </p:sp>
      <p:pic>
        <p:nvPicPr>
          <p:cNvPr id="11" name="Picture 10">
            <a:extLst>
              <a:ext uri="{FF2B5EF4-FFF2-40B4-BE49-F238E27FC236}">
                <a16:creationId xmlns:a16="http://schemas.microsoft.com/office/drawing/2014/main" id="{08528083-BC57-AB6E-CB3C-C439F99CDAA4}"/>
              </a:ext>
            </a:extLst>
          </p:cNvPr>
          <p:cNvPicPr>
            <a:picLocks noChangeAspect="1"/>
          </p:cNvPicPr>
          <p:nvPr userDrawn="1"/>
        </p:nvPicPr>
        <p:blipFill>
          <a:blip r:embed="rId2"/>
          <a:stretch>
            <a:fillRect/>
          </a:stretch>
        </p:blipFill>
        <p:spPr>
          <a:xfrm>
            <a:off x="2454056" y="655470"/>
            <a:ext cx="4197492" cy="489645"/>
          </a:xfrm>
          <a:prstGeom prst="rect">
            <a:avLst/>
          </a:prstGeom>
        </p:spPr>
      </p:pic>
      <p:cxnSp>
        <p:nvCxnSpPr>
          <p:cNvPr id="12" name="Straight Connector 11">
            <a:extLst>
              <a:ext uri="{FF2B5EF4-FFF2-40B4-BE49-F238E27FC236}">
                <a16:creationId xmlns:a16="http://schemas.microsoft.com/office/drawing/2014/main" id="{E2CDD845-1BA0-D8B2-4964-DE623FB7F1CD}"/>
              </a:ext>
            </a:extLst>
          </p:cNvPr>
          <p:cNvCxnSpPr/>
          <p:nvPr userDrawn="1"/>
        </p:nvCxnSpPr>
        <p:spPr>
          <a:xfrm>
            <a:off x="2293926" y="608868"/>
            <a:ext cx="0" cy="58285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4" name="Text Placeholder 13">
            <a:extLst>
              <a:ext uri="{FF2B5EF4-FFF2-40B4-BE49-F238E27FC236}">
                <a16:creationId xmlns:a16="http://schemas.microsoft.com/office/drawing/2014/main" id="{780EF52A-E148-28A7-014D-971AC7FA36A5}"/>
              </a:ext>
            </a:extLst>
          </p:cNvPr>
          <p:cNvSpPr>
            <a:spLocks noGrp="1"/>
          </p:cNvSpPr>
          <p:nvPr>
            <p:ph type="body" sz="quarter" idx="10"/>
          </p:nvPr>
        </p:nvSpPr>
        <p:spPr>
          <a:xfrm>
            <a:off x="711460" y="1655592"/>
            <a:ext cx="5983209" cy="2845242"/>
          </a:xfrm>
        </p:spPr>
        <p:txBody>
          <a:bodyPr>
            <a:normAutofit/>
          </a:bodyPr>
          <a:lstStyle>
            <a:lvl1pPr marL="0" indent="0">
              <a:lnSpc>
                <a:spcPct val="100000"/>
              </a:lnSpc>
              <a:spcBef>
                <a:spcPts val="0"/>
              </a:spcBef>
              <a:spcAft>
                <a:spcPts val="0"/>
              </a:spcAft>
              <a:buNone/>
              <a:defRPr sz="4800" b="1" i="0">
                <a:solidFill>
                  <a:srgbClr val="044F77"/>
                </a:solidFill>
                <a:latin typeface="Poppins ExtraBold" pitchFamily="2" charset="77"/>
                <a:cs typeface="Poppins ExtraBold" pitchFamily="2" charset="77"/>
              </a:defRPr>
            </a:lvl1pPr>
            <a:lvl2pPr marL="457200" indent="0">
              <a:buNone/>
              <a:defRPr/>
            </a:lvl2pPr>
          </a:lstStyle>
          <a:p>
            <a:pPr lvl="0"/>
            <a:r>
              <a:rPr lang="en-US"/>
              <a:t>Click to edit Master text styles</a:t>
            </a:r>
          </a:p>
        </p:txBody>
      </p:sp>
      <p:pic>
        <p:nvPicPr>
          <p:cNvPr id="2" name="Picture 1" descr="A close up of a sign&#10;&#10;AI-generated content may be incorrect.">
            <a:extLst>
              <a:ext uri="{FF2B5EF4-FFF2-40B4-BE49-F238E27FC236}">
                <a16:creationId xmlns:a16="http://schemas.microsoft.com/office/drawing/2014/main" id="{EB8F5816-95FE-AE47-C781-ABEB383F78C9}"/>
              </a:ext>
            </a:extLst>
          </p:cNvPr>
          <p:cNvPicPr>
            <a:picLocks noChangeAspect="1"/>
          </p:cNvPicPr>
          <p:nvPr userDrawn="1"/>
        </p:nvPicPr>
        <p:blipFill>
          <a:blip r:embed="rId3"/>
          <a:stretch>
            <a:fillRect/>
          </a:stretch>
        </p:blipFill>
        <p:spPr>
          <a:xfrm>
            <a:off x="711460" y="531351"/>
            <a:ext cx="1506913" cy="737195"/>
          </a:xfrm>
          <a:prstGeom prst="rect">
            <a:avLst/>
          </a:prstGeom>
        </p:spPr>
      </p:pic>
      <p:sp>
        <p:nvSpPr>
          <p:cNvPr id="3" name="Rectangle: Rounded Corners 23">
            <a:extLst>
              <a:ext uri="{FF2B5EF4-FFF2-40B4-BE49-F238E27FC236}">
                <a16:creationId xmlns:a16="http://schemas.microsoft.com/office/drawing/2014/main" id="{11FC48C2-A139-4DD1-A078-0E2244E98AC5}"/>
              </a:ext>
            </a:extLst>
          </p:cNvPr>
          <p:cNvSpPr/>
          <p:nvPr userDrawn="1"/>
        </p:nvSpPr>
        <p:spPr>
          <a:xfrm>
            <a:off x="-302668" y="4912326"/>
            <a:ext cx="4662983" cy="870594"/>
          </a:xfrm>
          <a:prstGeom prst="roundRect">
            <a:avLst>
              <a:gd name="adj" fmla="val 50000"/>
            </a:avLst>
          </a:prstGeom>
          <a:solidFill>
            <a:srgbClr val="43859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200">
              <a:solidFill>
                <a:srgbClr val="43859C"/>
              </a:solidFill>
            </a:endParaRPr>
          </a:p>
        </p:txBody>
      </p:sp>
      <p:sp>
        <p:nvSpPr>
          <p:cNvPr id="4" name="Text Placeholder 15">
            <a:extLst>
              <a:ext uri="{FF2B5EF4-FFF2-40B4-BE49-F238E27FC236}">
                <a16:creationId xmlns:a16="http://schemas.microsoft.com/office/drawing/2014/main" id="{4E18270F-4F07-27D3-2EB2-9E8C7D4B5998}"/>
              </a:ext>
            </a:extLst>
          </p:cNvPr>
          <p:cNvSpPr>
            <a:spLocks noGrp="1"/>
          </p:cNvSpPr>
          <p:nvPr>
            <p:ph type="body" sz="quarter" idx="11"/>
          </p:nvPr>
        </p:nvSpPr>
        <p:spPr>
          <a:xfrm>
            <a:off x="668335" y="4912326"/>
            <a:ext cx="3464753" cy="870594"/>
          </a:xfrm>
        </p:spPr>
        <p:txBody>
          <a:bodyPr anchor="ctr" anchorCtr="0">
            <a:noAutofit/>
          </a:bodyPr>
          <a:lstStyle>
            <a:lvl1pPr marL="0" indent="0">
              <a:buNone/>
              <a:defRPr sz="2200" b="1" i="0">
                <a:solidFill>
                  <a:schemeClr val="bg1"/>
                </a:solidFill>
                <a:latin typeface="Avenir Next Demi Bold" panose="020B0503020202020204" pitchFamily="34" charset="0"/>
              </a:defRPr>
            </a:lvl1pPr>
          </a:lstStyle>
          <a:p>
            <a:pPr lvl="0"/>
            <a:r>
              <a:rPr lang="en-US"/>
              <a:t>Click to edit Master text styles</a:t>
            </a:r>
          </a:p>
        </p:txBody>
      </p:sp>
      <p:pic>
        <p:nvPicPr>
          <p:cNvPr id="10" name="Picture 9" descr="A group of children lying on each other&#10;&#10;AI-generated content may be incorrect.">
            <a:extLst>
              <a:ext uri="{FF2B5EF4-FFF2-40B4-BE49-F238E27FC236}">
                <a16:creationId xmlns:a16="http://schemas.microsoft.com/office/drawing/2014/main" id="{142B7FE1-60FD-D607-D8CE-39A11B3EFB04}"/>
              </a:ext>
            </a:extLst>
          </p:cNvPr>
          <p:cNvPicPr>
            <a:picLocks noChangeAspect="1"/>
          </p:cNvPicPr>
          <p:nvPr userDrawn="1"/>
        </p:nvPicPr>
        <p:blipFill>
          <a:blip r:embed="rId4"/>
          <a:srcRect l="21788" t="11782" r="17142"/>
          <a:stretch/>
        </p:blipFill>
        <p:spPr>
          <a:xfrm>
            <a:off x="5303471" y="655470"/>
            <a:ext cx="6888530" cy="6202530"/>
          </a:xfrm>
          <a:prstGeom prst="rect">
            <a:avLst/>
          </a:prstGeom>
        </p:spPr>
      </p:pic>
    </p:spTree>
    <p:extLst>
      <p:ext uri="{BB962C8B-B14F-4D97-AF65-F5344CB8AC3E}">
        <p14:creationId xmlns:p14="http://schemas.microsoft.com/office/powerpoint/2010/main" val="24113990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4_Title Slide">
    <p:bg>
      <p:bgPr>
        <a:solidFill>
          <a:srgbClr val="044F7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A9BCC88-4BD7-EEB3-BDF9-E7B840499C16}"/>
              </a:ext>
            </a:extLst>
          </p:cNvPr>
          <p:cNvSpPr/>
          <p:nvPr userDrawn="1"/>
        </p:nvSpPr>
        <p:spPr>
          <a:xfrm>
            <a:off x="5386040" y="0"/>
            <a:ext cx="680595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9">
            <a:extLst>
              <a:ext uri="{FF2B5EF4-FFF2-40B4-BE49-F238E27FC236}">
                <a16:creationId xmlns:a16="http://schemas.microsoft.com/office/drawing/2014/main" id="{E038A770-544B-B64D-50F1-0753B358B370}"/>
              </a:ext>
            </a:extLst>
          </p:cNvPr>
          <p:cNvSpPr>
            <a:spLocks noGrp="1"/>
          </p:cNvSpPr>
          <p:nvPr>
            <p:ph type="body" sz="quarter" idx="12"/>
          </p:nvPr>
        </p:nvSpPr>
        <p:spPr>
          <a:xfrm>
            <a:off x="5931882" y="1223962"/>
            <a:ext cx="5744303" cy="4410075"/>
          </a:xfrm>
        </p:spPr>
        <p:txBody>
          <a:bodyPr/>
          <a:lstStyle>
            <a:lvl1pPr>
              <a:buClr>
                <a:srgbClr val="43859C"/>
              </a:buClr>
              <a:defRPr/>
            </a:lvl1pPr>
            <a:lvl2pPr>
              <a:buClr>
                <a:srgbClr val="43859C"/>
              </a:buClr>
              <a:defRPr/>
            </a:lvl2pPr>
            <a:lvl3pPr>
              <a:buClr>
                <a:srgbClr val="43859C"/>
              </a:buClr>
              <a:defRPr/>
            </a:lvl3pPr>
            <a:lvl4pPr>
              <a:buClr>
                <a:srgbClr val="43859C"/>
              </a:buClr>
              <a:defRPr/>
            </a:lvl4pPr>
            <a:lvl5pPr>
              <a:buClr>
                <a:srgbClr val="43859C"/>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7">
            <a:extLst>
              <a:ext uri="{FF2B5EF4-FFF2-40B4-BE49-F238E27FC236}">
                <a16:creationId xmlns:a16="http://schemas.microsoft.com/office/drawing/2014/main" id="{7F9FB92D-2636-E5B4-F958-130FD68001C4}"/>
              </a:ext>
            </a:extLst>
          </p:cNvPr>
          <p:cNvSpPr>
            <a:spLocks noGrp="1"/>
          </p:cNvSpPr>
          <p:nvPr>
            <p:ph sz="quarter" idx="11"/>
          </p:nvPr>
        </p:nvSpPr>
        <p:spPr>
          <a:xfrm>
            <a:off x="681139" y="2262261"/>
            <a:ext cx="3121025" cy="2070100"/>
          </a:xfrm>
        </p:spPr>
        <p:txBody>
          <a:bodyPr anchor="ctr" anchorCtr="0">
            <a:noAutofit/>
          </a:bodyPr>
          <a:lstStyle>
            <a:lvl1pPr marL="0" indent="0">
              <a:buNone/>
              <a:defRPr sz="4800" b="1" i="0">
                <a:solidFill>
                  <a:schemeClr val="bg1"/>
                </a:solidFill>
                <a:latin typeface="Poppins ExtraBold" pitchFamily="2" charset="77"/>
                <a:cs typeface="Poppins ExtraBold" pitchFamily="2" charset="77"/>
              </a:defRPr>
            </a:lvl1pPr>
          </a:lstStyle>
          <a:p>
            <a:pPr lvl="0"/>
            <a:r>
              <a:rPr lang="en-US"/>
              <a:t>Click to edit Master text styles</a:t>
            </a:r>
          </a:p>
        </p:txBody>
      </p:sp>
      <p:pic>
        <p:nvPicPr>
          <p:cNvPr id="4" name="Picture 3">
            <a:extLst>
              <a:ext uri="{FF2B5EF4-FFF2-40B4-BE49-F238E27FC236}">
                <a16:creationId xmlns:a16="http://schemas.microsoft.com/office/drawing/2014/main" id="{F2A0D5E5-6FF9-822D-1293-3FCCEE6FE70D}"/>
              </a:ext>
            </a:extLst>
          </p:cNvPr>
          <p:cNvPicPr>
            <a:picLocks noChangeAspect="1"/>
          </p:cNvPicPr>
          <p:nvPr userDrawn="1"/>
        </p:nvPicPr>
        <p:blipFill>
          <a:blip r:embed="rId2"/>
          <a:stretch>
            <a:fillRect/>
          </a:stretch>
        </p:blipFill>
        <p:spPr>
          <a:xfrm>
            <a:off x="9135374" y="6409229"/>
            <a:ext cx="2725947" cy="317987"/>
          </a:xfrm>
          <a:prstGeom prst="rect">
            <a:avLst/>
          </a:prstGeom>
        </p:spPr>
      </p:pic>
      <p:cxnSp>
        <p:nvCxnSpPr>
          <p:cNvPr id="7" name="Straight Connector 6">
            <a:extLst>
              <a:ext uri="{FF2B5EF4-FFF2-40B4-BE49-F238E27FC236}">
                <a16:creationId xmlns:a16="http://schemas.microsoft.com/office/drawing/2014/main" id="{EEBDC0CD-BE52-F9D8-03E4-8BBF2F85D7A2}"/>
              </a:ext>
            </a:extLst>
          </p:cNvPr>
          <p:cNvCxnSpPr>
            <a:cxnSpLocks/>
          </p:cNvCxnSpPr>
          <p:nvPr userDrawn="1"/>
        </p:nvCxnSpPr>
        <p:spPr>
          <a:xfrm>
            <a:off x="9036520" y="6409229"/>
            <a:ext cx="0" cy="327308"/>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A close up of a sign&#10;&#10;AI-generated content may be incorrect.">
            <a:extLst>
              <a:ext uri="{FF2B5EF4-FFF2-40B4-BE49-F238E27FC236}">
                <a16:creationId xmlns:a16="http://schemas.microsoft.com/office/drawing/2014/main" id="{0CA6F15B-5761-0F19-ABAF-34BB737CAC14}"/>
              </a:ext>
            </a:extLst>
          </p:cNvPr>
          <p:cNvPicPr>
            <a:picLocks noChangeAspect="1"/>
          </p:cNvPicPr>
          <p:nvPr userDrawn="1"/>
        </p:nvPicPr>
        <p:blipFill>
          <a:blip r:embed="rId3"/>
          <a:stretch>
            <a:fillRect/>
          </a:stretch>
        </p:blipFill>
        <p:spPr>
          <a:xfrm>
            <a:off x="8175082" y="6375538"/>
            <a:ext cx="812012" cy="397244"/>
          </a:xfrm>
          <a:prstGeom prst="rect">
            <a:avLst/>
          </a:prstGeom>
        </p:spPr>
      </p:pic>
    </p:spTree>
    <p:extLst>
      <p:ext uri="{BB962C8B-B14F-4D97-AF65-F5344CB8AC3E}">
        <p14:creationId xmlns:p14="http://schemas.microsoft.com/office/powerpoint/2010/main" val="30955922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3" descr="MassAbility black logo">
            <a:extLst>
              <a:ext uri="{FF2B5EF4-FFF2-40B4-BE49-F238E27FC236}">
                <a16:creationId xmlns:a16="http://schemas.microsoft.com/office/drawing/2014/main" id="{314B1425-C0FE-8570-BD1E-2182BE470715}"/>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81238" y="738188"/>
            <a:ext cx="164306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159343" y="1392529"/>
            <a:ext cx="7873314" cy="2387600"/>
          </a:xfrm>
          <a:prstGeom prst="rect">
            <a:avLst/>
          </a:prstGeom>
        </p:spPr>
        <p:txBody>
          <a:bodyPr/>
          <a:lstStyle>
            <a:lvl1pPr algn="l">
              <a:defRPr sz="6000">
                <a:solidFill>
                  <a:srgbClr val="03132A"/>
                </a:solidFill>
                <a:latin typeface="Aptos" panose="020B00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2159343" y="4158092"/>
            <a:ext cx="7873314" cy="636330"/>
          </a:xfrm>
          <a:prstGeom prst="rect">
            <a:avLst/>
          </a:prstGeom>
        </p:spPr>
        <p:txBody>
          <a:bodyPr>
            <a:normAutofit/>
          </a:bodyPr>
          <a:lstStyle>
            <a:lvl1pPr marL="0" indent="0" algn="l">
              <a:buNone/>
              <a:defRPr sz="4000">
                <a:solidFill>
                  <a:srgbClr val="03132A"/>
                </a:solidFill>
                <a:latin typeface="Aptos"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Text Placeholder 19"/>
          <p:cNvSpPr>
            <a:spLocks noGrp="1"/>
          </p:cNvSpPr>
          <p:nvPr>
            <p:ph type="body" sz="quarter" idx="10"/>
          </p:nvPr>
        </p:nvSpPr>
        <p:spPr>
          <a:xfrm>
            <a:off x="2159343" y="5773628"/>
            <a:ext cx="4645903" cy="413604"/>
          </a:xfrm>
          <a:prstGeom prst="rect">
            <a:avLst/>
          </a:prstGeom>
        </p:spPr>
        <p:txBody>
          <a:bodyPr>
            <a:normAutofit/>
          </a:bodyPr>
          <a:lstStyle>
            <a:lvl1pPr marL="0" indent="0">
              <a:buNone/>
              <a:defRPr sz="2000">
                <a:solidFill>
                  <a:srgbClr val="03132A"/>
                </a:solidFill>
                <a:latin typeface="Aptos" panose="020B00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5328932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ummary 1">
    <p:bg>
      <p:bgPr>
        <a:solidFill>
          <a:schemeClr val="accent1">
            <a:lumMod val="5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8905615-9FD2-EBB3-89AB-555B373EBBEB}"/>
              </a:ext>
              <a:ext uri="{C183D7F6-B498-43B3-948B-1728B52AA6E4}">
                <adec:decorative xmlns:adec="http://schemas.microsoft.com/office/drawing/2017/decorative" val="1"/>
              </a:ext>
            </a:extLst>
          </p:cNvPr>
          <p:cNvSpPr/>
          <p:nvPr userDrawn="1"/>
        </p:nvSpPr>
        <p:spPr>
          <a:xfrm>
            <a:off x="4623955" y="414670"/>
            <a:ext cx="7132110" cy="6018027"/>
          </a:xfrm>
          <a:prstGeom prst="rect">
            <a:avLst/>
          </a:prstGeom>
          <a:solidFill>
            <a:schemeClr val="accent4">
              <a:lumMod val="40000"/>
              <a:lumOff val="6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2" name="Rectangle 11">
            <a:extLst>
              <a:ext uri="{FF2B5EF4-FFF2-40B4-BE49-F238E27FC236}">
                <a16:creationId xmlns:a16="http://schemas.microsoft.com/office/drawing/2014/main" id="{E2B638DB-3E00-7F4B-D4B7-9D7F0905639D}"/>
              </a:ext>
              <a:ext uri="{C183D7F6-B498-43B3-948B-1728B52AA6E4}">
                <adec:decorative xmlns:adec="http://schemas.microsoft.com/office/drawing/2017/decorative" val="1"/>
              </a:ext>
            </a:extLst>
          </p:cNvPr>
          <p:cNvSpPr/>
          <p:nvPr userDrawn="1"/>
        </p:nvSpPr>
        <p:spPr>
          <a:xfrm>
            <a:off x="440459" y="420624"/>
            <a:ext cx="4183496" cy="6016752"/>
          </a:xfrm>
          <a:prstGeom prst="rect">
            <a:avLst/>
          </a:prstGeom>
          <a:solidFill>
            <a:schemeClr val="accent1">
              <a:lumMod val="50000"/>
            </a:schemeClr>
          </a:solidFill>
          <a:ln>
            <a:noFill/>
          </a:ln>
          <a:effectLst>
            <a:outerShdw blurRad="254000" dist="50800" dir="2700000" algn="tl" rotWithShape="0">
              <a:prstClr val="black">
                <a:alpha val="2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10EED07-CDD5-9244-28FA-5195E67951C1}"/>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prstClr val="black"/>
              <a:schemeClr val="accent1">
                <a:tint val="45000"/>
                <a:satMod val="400000"/>
              </a:schemeClr>
            </a:duotone>
            <a:alphaModFix amt="50000"/>
            <a:extLst>
              <a:ext uri="{28A0092B-C50C-407E-A947-70E740481C1C}">
                <a14:useLocalDpi xmlns:a14="http://schemas.microsoft.com/office/drawing/2010/main"/>
              </a:ext>
            </a:extLst>
          </a:blip>
          <a:srcRect/>
          <a:stretch/>
        </p:blipFill>
        <p:spPr>
          <a:xfrm rot="10800000">
            <a:off x="435934" y="422551"/>
            <a:ext cx="4183495" cy="6010146"/>
          </a:xfrm>
          <a:prstGeom prst="rect">
            <a:avLst/>
          </a:prstGeom>
        </p:spPr>
      </p:pic>
      <p:sp>
        <p:nvSpPr>
          <p:cNvPr id="9" name="Title 8">
            <a:extLst>
              <a:ext uri="{FF2B5EF4-FFF2-40B4-BE49-F238E27FC236}">
                <a16:creationId xmlns:a16="http://schemas.microsoft.com/office/drawing/2014/main" id="{5997EA3E-49E5-518D-63DB-0BD43D3ACFCD}"/>
              </a:ext>
            </a:extLst>
          </p:cNvPr>
          <p:cNvSpPr>
            <a:spLocks noGrp="1"/>
          </p:cNvSpPr>
          <p:nvPr>
            <p:ph type="title" hasCustomPrompt="1"/>
          </p:nvPr>
        </p:nvSpPr>
        <p:spPr>
          <a:xfrm>
            <a:off x="550717" y="924339"/>
            <a:ext cx="3990110" cy="5009322"/>
          </a:xfrm>
          <a:noFill/>
          <a:effectLst/>
        </p:spPr>
        <p:txBody>
          <a:bodyPr anchor="ctr"/>
          <a:lstStyle>
            <a:lvl1pPr algn="ctr">
              <a:defRPr sz="3600" spc="0" baseline="0">
                <a:solidFill>
                  <a:schemeClr val="tx1"/>
                </a:solidFill>
                <a:effectLst/>
              </a:defRPr>
            </a:lvl1pPr>
          </a:lstStyle>
          <a:p>
            <a:r>
              <a:rPr lang="en-US"/>
              <a:t>Click to add title</a:t>
            </a:r>
          </a:p>
        </p:txBody>
      </p:sp>
      <p:sp>
        <p:nvSpPr>
          <p:cNvPr id="3" name="Content Placeholder 9">
            <a:extLst>
              <a:ext uri="{FF2B5EF4-FFF2-40B4-BE49-F238E27FC236}">
                <a16:creationId xmlns:a16="http://schemas.microsoft.com/office/drawing/2014/main" id="{B5AB4E8D-8B32-8B00-8152-856C592BAB39}"/>
              </a:ext>
            </a:extLst>
          </p:cNvPr>
          <p:cNvSpPr>
            <a:spLocks noGrp="1"/>
          </p:cNvSpPr>
          <p:nvPr>
            <p:ph sz="quarter" idx="10" hasCustomPrompt="1"/>
          </p:nvPr>
        </p:nvSpPr>
        <p:spPr>
          <a:xfrm>
            <a:off x="5346793" y="924340"/>
            <a:ext cx="5684373" cy="5009322"/>
          </a:xfrm>
          <a:effectLst/>
        </p:spPr>
        <p:txBody>
          <a:bodyPr lIns="0" rIns="0" anchor="ctr"/>
          <a:lstStyle>
            <a:lvl1pPr marL="0" indent="0">
              <a:lnSpc>
                <a:spcPct val="150000"/>
              </a:lnSpc>
              <a:spcBef>
                <a:spcPts val="0"/>
              </a:spcBef>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1pPr>
            <a:lvl2pPr marL="4572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2pPr>
            <a:lvl3pPr marL="9144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3pPr>
            <a:lvl4pPr marL="13716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4pPr>
            <a:lvl5pPr marL="1828800" indent="0">
              <a:lnSpc>
                <a:spcPct val="150000"/>
              </a:lnSpc>
              <a:spcAft>
                <a:spcPts val="0"/>
              </a:spcAft>
              <a:buClr>
                <a:schemeClr val="accent1">
                  <a:lumMod val="50000"/>
                </a:schemeClr>
              </a:buClr>
              <a:buFont typeface="Arial" panose="020B0604020202020204" pitchFamily="34" charset="0"/>
              <a:buNone/>
              <a:defRPr>
                <a:ln>
                  <a:noFill/>
                </a:ln>
                <a:solidFill>
                  <a:schemeClr val="accent1">
                    <a:lumMod val="50000"/>
                  </a:schemeClr>
                </a:solidFill>
                <a:effectLst/>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4840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A picture containing shape&#10;&#10;AI-generated content may be incorrect.">
            <a:extLst>
              <a:ext uri="{FF2B5EF4-FFF2-40B4-BE49-F238E27FC236}">
                <a16:creationId xmlns:a16="http://schemas.microsoft.com/office/drawing/2014/main" id="{51D4DCB4-D71E-80F2-CD14-980FA57C2A14}"/>
              </a:ext>
            </a:extLst>
          </p:cNvPr>
          <p:cNvPicPr>
            <a:picLocks noChangeAspect="1"/>
          </p:cNvPicPr>
          <p:nvPr userDrawn="1"/>
        </p:nvPicPr>
        <p:blipFill>
          <a:blip r:embed="rId30"/>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69991869"/>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84" r:id="rId3"/>
    <p:sldLayoutId id="2147483685" r:id="rId4"/>
    <p:sldLayoutId id="2147483692" r:id="rId5"/>
    <p:sldLayoutId id="2147483700" r:id="rId6"/>
    <p:sldLayoutId id="2147483701" r:id="rId7"/>
    <p:sldLayoutId id="2147483706" r:id="rId8"/>
    <p:sldLayoutId id="2147483705" r:id="rId9"/>
    <p:sldLayoutId id="2147483707" r:id="rId10"/>
    <p:sldLayoutId id="2147483656" r:id="rId11"/>
    <p:sldLayoutId id="2147483702" r:id="rId12"/>
    <p:sldLayoutId id="2147483661" r:id="rId13"/>
    <p:sldLayoutId id="2147483657" r:id="rId14"/>
    <p:sldLayoutId id="2147483686" r:id="rId15"/>
    <p:sldLayoutId id="2147483703" r:id="rId16"/>
    <p:sldLayoutId id="2147483687" r:id="rId17"/>
    <p:sldLayoutId id="2147483704" r:id="rId18"/>
    <p:sldLayoutId id="2147483688" r:id="rId19"/>
    <p:sldLayoutId id="2147483694" r:id="rId20"/>
    <p:sldLayoutId id="2147483695" r:id="rId21"/>
    <p:sldLayoutId id="2147483696" r:id="rId22"/>
    <p:sldLayoutId id="2147483697" r:id="rId23"/>
    <p:sldLayoutId id="2147483698" r:id="rId24"/>
    <p:sldLayoutId id="2147483728" r:id="rId25"/>
    <p:sldLayoutId id="2147483729" r:id="rId26"/>
    <p:sldLayoutId id="2147483730" r:id="rId27"/>
    <p:sldLayoutId id="2147483731" r:id="rId28"/>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hyperlink" Target="mailto:restraint@mass.gov" TargetMode="External"/><Relationship Id="rId3" Type="http://schemas.openxmlformats.org/officeDocument/2006/relationships/hyperlink" Target="https://www.doe.mass.edu/specialeducation/policy/dese/advisories/guidance-time-out-practices.docx" TargetMode="External"/><Relationship Id="rId7" Type="http://schemas.openxmlformats.org/officeDocument/2006/relationships/hyperlink" Target="https://urldefense.com/v3/__https:/vimeo.com/showcase/12372372?share=copy&amp;fl=sm&amp;fe=fe__;!!CPANwP4y!SFRiAWx8k24WSRmcxNu8jN-O-K6xljQLtInsYmw404GGK3dQHBvmTK8X0liSRGxD_pVkZyvnRKORn_yYVOFNOzA9E4hu6y0$"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www.doe.mass.edu/specialeducation/policy/procedures/restraint/emergency-seclusion-reference-guide.pdf" TargetMode="External"/><Relationship Id="rId5" Type="http://schemas.openxmlformats.org/officeDocument/2006/relationships/hyperlink" Target="https://www.doe.mass.edu/specialeducation/policy/dese/advisories/use-of-seclusion-faq.docx" TargetMode="External"/><Relationship Id="rId4" Type="http://schemas.openxmlformats.org/officeDocument/2006/relationships/hyperlink" Target="https://www.doe.mass.edu/specialeducation/policy/dese/advisories/memo-sy2025-2026-9.html" TargetMode="External"/><Relationship Id="rId9" Type="http://schemas.openxmlformats.org/officeDocument/2006/relationships/hyperlink" Target="mailto:specialeducation@mass.gov"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mailto:IDEAData@mass.gov" TargetMode="External"/><Relationship Id="rId2" Type="http://schemas.openxmlformats.org/officeDocument/2006/relationships/hyperlink" Target="https://gateway.edu.state.ma.us/edu/myportal/meoe"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www.doe.mass.edu/specialeducation/reporting/spp-apr/indicators/indicator14/#:~:text=FFY2025%20Indicator%2014%20Step%20by%20Step%20Instructions%20and%20Guidance"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www.doe.mass.edu/specialeducation/reporting/spp-apr/indicators/indicator14/"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mailto:IDEAfiscal@mass.gov"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hyperlink" Target="https://www.doe.mass.edu/specialeducation/reporting/sig-dispro/cceis-qrg.pdf"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urldefense.com/v3/__https:/survey.alchemer.com/s3/8423123/Information-on-LEA-Staff-with-IDEA-Part-B-Fiscal-Responsibilities__;!!CPANwP4y!QCT68LyD-s2OXAz20fdE2gkNzm6guR3uqLpe7zf3F-qflB6UcueSOgrcE48POACDsC-mCkycLoD_hCRm4XvpeVg3CQ$"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mailto:privateschools@mass.gov" TargetMode="External"/><Relationship Id="rId2" Type="http://schemas.openxmlformats.org/officeDocument/2006/relationships/hyperlink" Target="https://profiles.doe.mass.edu/"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s://us02web.zoom.us/webinar/register/WN_XJGzymXBRZi2VZyq9cTA2g"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hyperlink" Target="https://www.doe.mass.edu/mcas/alt/essa/default.html" TargetMode="External"/><Relationship Id="rId2" Type="http://schemas.openxmlformats.org/officeDocument/2006/relationships/hyperlink" Target="https://www.doe.mass.edu/mcas/participation.html?section=gr3-8and10"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hyperlink" Target="http://www.doe.mass.edu/mcas/alt/essa/parentnotification/" TargetMode="Externa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hyperlink" Target="https://www.doe.mass.edu/mcas/alt/essa/participants-district.xlsx" TargetMode="Externa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8" Type="http://schemas.openxmlformats.org/officeDocument/2006/relationships/hyperlink" Target="mailto:IDEAData@mass.gov" TargetMode="External"/><Relationship Id="rId3" Type="http://schemas.openxmlformats.org/officeDocument/2006/relationships/hyperlink" Target="https://us14.campaign-archive.com/home/?u=d8f37d1a90dacd97f207f0b4a&amp;id=41b37f7347" TargetMode="External"/><Relationship Id="rId7" Type="http://schemas.openxmlformats.org/officeDocument/2006/relationships/hyperlink" Target="mailto:ideafiscal@mass.gov"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mailto:specialeducation@mass.gov" TargetMode="External"/><Relationship Id="rId5" Type="http://schemas.openxmlformats.org/officeDocument/2006/relationships/hyperlink" Target="https://www.doe.mass.edu/infoservices/data/diradmin/list.aspx" TargetMode="External"/><Relationship Id="rId4" Type="http://schemas.openxmlformats.org/officeDocument/2006/relationships/hyperlink" Target="https://www.doe.mass.edu/specialeducation/" TargetMode="External"/><Relationship Id="rId9" Type="http://schemas.openxmlformats.org/officeDocument/2006/relationships/hyperlink" Target="mailto:LEAassignment@mass.gov" TargetMode="Externa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674DF-1F01-3849-5CA4-B81EA57912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700BA5-C531-4A7F-C2C1-9232D9363D74}"/>
              </a:ext>
            </a:extLst>
          </p:cNvPr>
          <p:cNvSpPr>
            <a:spLocks noGrp="1"/>
          </p:cNvSpPr>
          <p:nvPr>
            <p:ph type="ctrTitle"/>
          </p:nvPr>
        </p:nvSpPr>
        <p:spPr>
          <a:xfrm>
            <a:off x="342900" y="873824"/>
            <a:ext cx="11693588" cy="2560638"/>
          </a:xfrm>
        </p:spPr>
        <p:txBody>
          <a:bodyPr>
            <a:normAutofit/>
          </a:bodyPr>
          <a:lstStyle/>
          <a:p>
            <a:r>
              <a:rPr lang="en-US" sz="4400" dirty="0">
                <a:latin typeface="Arial"/>
                <a:cs typeface="Arial"/>
              </a:rPr>
              <a:t>Special Education Leaders Meeting</a:t>
            </a:r>
            <a:br>
              <a:rPr lang="en-US" sz="4400" dirty="0">
                <a:latin typeface="Arial"/>
                <a:cs typeface="Arial"/>
              </a:rPr>
            </a:br>
            <a:r>
              <a:rPr lang="en-US" sz="4400" dirty="0">
                <a:latin typeface="Arial"/>
                <a:cs typeface="Arial"/>
              </a:rPr>
              <a:t>September 18, 2026</a:t>
            </a:r>
            <a:endParaRPr lang="en-US" sz="4400" dirty="0"/>
          </a:p>
        </p:txBody>
      </p:sp>
    </p:spTree>
    <p:extLst>
      <p:ext uri="{BB962C8B-B14F-4D97-AF65-F5344CB8AC3E}">
        <p14:creationId xmlns:p14="http://schemas.microsoft.com/office/powerpoint/2010/main" val="3630126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C05A-BB5E-FD97-6FFF-868FAFEE7047}"/>
              </a:ext>
            </a:extLst>
          </p:cNvPr>
          <p:cNvSpPr>
            <a:spLocks noGrp="1"/>
          </p:cNvSpPr>
          <p:nvPr>
            <p:ph type="title"/>
          </p:nvPr>
        </p:nvSpPr>
        <p:spPr/>
        <p:txBody>
          <a:bodyPr/>
          <a:lstStyle/>
          <a:p>
            <a:r>
              <a:rPr lang="en-US">
                <a:latin typeface="Arial"/>
                <a:cs typeface="Arial"/>
              </a:rPr>
              <a:t>Agenda</a:t>
            </a:r>
          </a:p>
        </p:txBody>
      </p:sp>
      <p:sp>
        <p:nvSpPr>
          <p:cNvPr id="3" name="Content Placeholder 2">
            <a:extLst>
              <a:ext uri="{FF2B5EF4-FFF2-40B4-BE49-F238E27FC236}">
                <a16:creationId xmlns:a16="http://schemas.microsoft.com/office/drawing/2014/main" id="{E420044D-E518-28A7-E711-CBD82A7DC94B}"/>
              </a:ext>
            </a:extLst>
          </p:cNvPr>
          <p:cNvSpPr>
            <a:spLocks noGrp="1"/>
          </p:cNvSpPr>
          <p:nvPr>
            <p:ph idx="1"/>
          </p:nvPr>
        </p:nvSpPr>
        <p:spPr>
          <a:xfrm>
            <a:off x="149367" y="1710317"/>
            <a:ext cx="11890665" cy="4414692"/>
          </a:xfrm>
        </p:spPr>
        <p:txBody>
          <a:bodyPr vert="horz" lIns="91440" tIns="45720" rIns="91440" bIns="45720" rtlCol="0" anchor="t">
            <a:normAutofit/>
          </a:bodyPr>
          <a:lstStyle/>
          <a:p>
            <a:pPr marL="0" indent="0">
              <a:buNone/>
            </a:pPr>
            <a:r>
              <a:rPr lang="en-US">
                <a:latin typeface="Arial"/>
                <a:cs typeface="Arial"/>
              </a:rPr>
              <a:t>Key Special Education Topics and Policy Updates</a:t>
            </a:r>
            <a:endParaRPr lang="en-US"/>
          </a:p>
          <a:p>
            <a:pPr lvl="1"/>
            <a:r>
              <a:rPr lang="en-US" sz="2800"/>
              <a:t>Implementation of Regulatory Amendments for 603 CMR 46.00 &amp; 603 CMR 18.00</a:t>
            </a:r>
          </a:p>
          <a:p>
            <a:pPr lvl="1"/>
            <a:r>
              <a:rPr lang="en-US" sz="2800"/>
              <a:t>Implementation of Regulatory Amendments for </a:t>
            </a:r>
            <a:r>
              <a:rPr lang="en-US" sz="2800">
                <a:latin typeface="Arial"/>
                <a:cs typeface="Arial"/>
              </a:rPr>
              <a:t>603 CMR 28.11</a:t>
            </a:r>
          </a:p>
          <a:p>
            <a:pPr lvl="1"/>
            <a:r>
              <a:rPr lang="en-US" sz="2800">
                <a:latin typeface="Arial"/>
                <a:cs typeface="Arial"/>
              </a:rPr>
              <a:t>IDEA Data</a:t>
            </a:r>
          </a:p>
          <a:p>
            <a:pPr marL="628650" lvl="1" indent="-171450"/>
            <a:r>
              <a:rPr lang="en-US" sz="2800">
                <a:latin typeface="Arial"/>
                <a:cs typeface="Arial"/>
              </a:rPr>
              <a:t>TA and PD</a:t>
            </a:r>
            <a:endParaRPr lang="en-US" sz="2800">
              <a:solidFill>
                <a:srgbClr val="000000"/>
              </a:solidFill>
              <a:latin typeface="Arial"/>
              <a:cs typeface="Arial"/>
            </a:endParaRPr>
          </a:p>
          <a:p>
            <a:pPr marL="628650" lvl="1" indent="-171450"/>
            <a:r>
              <a:rPr lang="en-US" sz="2800">
                <a:latin typeface="Arial"/>
                <a:cs typeface="Arial"/>
              </a:rPr>
              <a:t>IDEA Fiscal </a:t>
            </a:r>
          </a:p>
          <a:p>
            <a:pPr marL="0" indent="0">
              <a:buNone/>
            </a:pPr>
            <a:endParaRPr lang="en-US">
              <a:latin typeface="Arial"/>
              <a:cs typeface="Arial"/>
            </a:endParaRPr>
          </a:p>
          <a:p>
            <a:pPr marL="0" indent="0">
              <a:buNone/>
            </a:pPr>
            <a:r>
              <a:rPr lang="en-US">
                <a:latin typeface="Arial"/>
                <a:cs typeface="Arial"/>
              </a:rPr>
              <a:t>The 1% Cap: Alternate Assessment Participation</a:t>
            </a:r>
            <a:endParaRPr lang="en-US">
              <a:solidFill>
                <a:srgbClr val="000000"/>
              </a:solidFill>
              <a:latin typeface="Arial"/>
              <a:cs typeface="Arial"/>
            </a:endParaRPr>
          </a:p>
          <a:p>
            <a:pPr marL="457200" lvl="1" indent="0">
              <a:buNone/>
            </a:pPr>
            <a:endParaRPr lang="en-US" sz="2000">
              <a:latin typeface="Arial"/>
              <a:cs typeface="Arial"/>
            </a:endParaRPr>
          </a:p>
        </p:txBody>
      </p:sp>
      <p:sp>
        <p:nvSpPr>
          <p:cNvPr id="4" name="Slide Number Placeholder 3">
            <a:extLst>
              <a:ext uri="{FF2B5EF4-FFF2-40B4-BE49-F238E27FC236}">
                <a16:creationId xmlns:a16="http://schemas.microsoft.com/office/drawing/2014/main" id="{022757E5-066E-93CC-7805-3BF5E3284120}"/>
              </a:ext>
            </a:extLst>
          </p:cNvPr>
          <p:cNvSpPr>
            <a:spLocks noGrp="1"/>
          </p:cNvSpPr>
          <p:nvPr>
            <p:ph type="sldNum" sz="quarter" idx="12"/>
          </p:nvPr>
        </p:nvSpPr>
        <p:spPr/>
        <p:txBody>
          <a:bodyPr/>
          <a:lstStyle/>
          <a:p>
            <a:fld id="{68A8D22E-6BC5-9E47-900C-2BB94685D9F5}" type="slidenum">
              <a:rPr lang="en-US" smtClean="0"/>
              <a:t>2</a:t>
            </a:fld>
            <a:endParaRPr lang="en-US"/>
          </a:p>
        </p:txBody>
      </p:sp>
    </p:spTree>
    <p:extLst>
      <p:ext uri="{BB962C8B-B14F-4D97-AF65-F5344CB8AC3E}">
        <p14:creationId xmlns:p14="http://schemas.microsoft.com/office/powerpoint/2010/main" val="2198329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3EBF3-A651-2BE9-0D6B-856084E4BE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915A03-40EC-C0DB-59E4-0D7F170FF9B6}"/>
              </a:ext>
            </a:extLst>
          </p:cNvPr>
          <p:cNvSpPr>
            <a:spLocks noGrp="1"/>
          </p:cNvSpPr>
          <p:nvPr>
            <p:ph type="ctrTitle"/>
          </p:nvPr>
        </p:nvSpPr>
        <p:spPr>
          <a:xfrm>
            <a:off x="-2381" y="1242918"/>
            <a:ext cx="11693588" cy="2560638"/>
          </a:xfrm>
        </p:spPr>
        <p:txBody>
          <a:bodyPr>
            <a:normAutofit/>
          </a:bodyPr>
          <a:lstStyle/>
          <a:p>
            <a:pPr algn="ctr"/>
            <a:r>
              <a:rPr lang="en-US" sz="4400">
                <a:latin typeface="Arial"/>
                <a:cs typeface="Arial"/>
              </a:rPr>
              <a:t>Key Special Education Topics and Policy Updates </a:t>
            </a:r>
            <a:endParaRPr lang="en-US"/>
          </a:p>
        </p:txBody>
      </p:sp>
    </p:spTree>
    <p:extLst>
      <p:ext uri="{BB962C8B-B14F-4D97-AF65-F5344CB8AC3E}">
        <p14:creationId xmlns:p14="http://schemas.microsoft.com/office/powerpoint/2010/main" val="848628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D500AC3-6861-291E-01C4-F64A5EF03B4E}"/>
              </a:ext>
            </a:extLst>
          </p:cNvPr>
          <p:cNvSpPr>
            <a:spLocks noGrp="1"/>
          </p:cNvSpPr>
          <p:nvPr>
            <p:ph type="title"/>
          </p:nvPr>
        </p:nvSpPr>
        <p:spPr/>
        <p:txBody>
          <a:bodyPr vert="horz" lIns="91440" tIns="45720" rIns="91440" bIns="45720" rtlCol="0" anchor="b">
            <a:normAutofit/>
          </a:bodyPr>
          <a:lstStyle/>
          <a:p>
            <a:r>
              <a:rPr lang="en-US" sz="5400" kern="1200">
                <a:latin typeface="Arial"/>
                <a:cs typeface="Arial"/>
              </a:rPr>
              <a:t>General Supervision</a:t>
            </a:r>
          </a:p>
        </p:txBody>
      </p:sp>
      <p:sp>
        <p:nvSpPr>
          <p:cNvPr id="7" name="Text Placeholder 6">
            <a:extLst>
              <a:ext uri="{FF2B5EF4-FFF2-40B4-BE49-F238E27FC236}">
                <a16:creationId xmlns:a16="http://schemas.microsoft.com/office/drawing/2014/main" id="{7EB2AA37-EC57-1C51-BB9F-A95A2B5F0D6E}"/>
              </a:ext>
            </a:extLst>
          </p:cNvPr>
          <p:cNvSpPr>
            <a:spLocks noGrp="1"/>
          </p:cNvSpPr>
          <p:nvPr>
            <p:ph idx="1"/>
          </p:nvPr>
        </p:nvSpPr>
        <p:spPr>
          <a:xfrm>
            <a:off x="173179" y="1864422"/>
            <a:ext cx="5248326" cy="3767713"/>
          </a:xfrm>
        </p:spPr>
        <p:txBody>
          <a:bodyPr vert="horz" lIns="91440" tIns="45720" rIns="91440" bIns="45720" rtlCol="0" anchor="t">
            <a:noAutofit/>
          </a:bodyPr>
          <a:lstStyle/>
          <a:p>
            <a:r>
              <a:rPr lang="en-US" sz="2000" b="0" i="0">
                <a:effectLst/>
                <a:latin typeface="Arial"/>
                <a:cs typeface="Arial"/>
              </a:rPr>
              <a:t>As the State Educational Agency, the Massachusetts Department of Elementary and Secondary Education (DESE) has responsibility for general supervision under Part B of the Individuals with Disabilities Education Act (IDEA). </a:t>
            </a:r>
          </a:p>
          <a:p>
            <a:r>
              <a:rPr lang="en-US" sz="2000" b="0" i="0">
                <a:effectLst/>
                <a:latin typeface="Arial"/>
                <a:cs typeface="Arial"/>
              </a:rPr>
              <a:t>DESE provides technical assistance and monitors local education agencies’ (LEAs) implementation of IDEA and state special education law. General supervision has eight distinct but interconnected components, creating a cohesive system</a:t>
            </a:r>
            <a:endParaRPr lang="en-US" sz="2000">
              <a:latin typeface="Arial"/>
              <a:cs typeface="Arial"/>
            </a:endParaRPr>
          </a:p>
        </p:txBody>
      </p:sp>
      <p:pic>
        <p:nvPicPr>
          <p:cNvPr id="1028" name="Picture 4" descr="graphic of puzzle pieces showing how eight key components all interlock to form complete Components of General Supervision: Fiscal Management, Integrated Monitoring, Sustaining Compliance &amp; Improvement, Implementation of Policies and Procedures, Technical Assistance &amp; Professional Development, Dispute Resolution, Data, and SPP/APR">
            <a:extLst>
              <a:ext uri="{FF2B5EF4-FFF2-40B4-BE49-F238E27FC236}">
                <a16:creationId xmlns:a16="http://schemas.microsoft.com/office/drawing/2014/main" id="{5FB05969-3AC1-B10B-AFC3-8702C787DCB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25018" y="1713595"/>
            <a:ext cx="6903720" cy="3917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871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BE34A0C-3F2C-72AB-26F9-745988EDAB9E}"/>
              </a:ext>
            </a:extLst>
          </p:cNvPr>
          <p:cNvSpPr>
            <a:spLocks noGrp="1"/>
          </p:cNvSpPr>
          <p:nvPr>
            <p:ph type="ctrTitle"/>
          </p:nvPr>
        </p:nvSpPr>
        <p:spPr/>
        <p:txBody>
          <a:bodyPr anchor="ctr">
            <a:normAutofit/>
          </a:bodyPr>
          <a:lstStyle/>
          <a:p>
            <a:r>
              <a:rPr lang="en-US" sz="5400"/>
              <a:t>Implementation of Regulatory Amendments for 603 CMR 46.00 &amp; 603 CMR 18.00</a:t>
            </a:r>
            <a:endParaRPr lang="en-US" sz="5400">
              <a:solidFill>
                <a:srgbClr val="FFFFFF"/>
              </a:solidFill>
            </a:endParaRPr>
          </a:p>
        </p:txBody>
      </p:sp>
      <p:sp>
        <p:nvSpPr>
          <p:cNvPr id="4" name="Slide Number Placeholder 3">
            <a:extLst>
              <a:ext uri="{FF2B5EF4-FFF2-40B4-BE49-F238E27FC236}">
                <a16:creationId xmlns:a16="http://schemas.microsoft.com/office/drawing/2014/main" id="{E56A161F-DC04-A4B0-CF24-3011160E2ACF}"/>
              </a:ext>
            </a:extLst>
          </p:cNvPr>
          <p:cNvSpPr>
            <a:spLocks noGrp="1"/>
          </p:cNvSpPr>
          <p:nvPr>
            <p:ph type="sldNum" sz="quarter" idx="12"/>
          </p:nvPr>
        </p:nvSpPr>
        <p:spPr/>
        <p:txBody>
          <a:bodyPr>
            <a:normAutofit lnSpcReduction="10000"/>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68A8D22E-6BC5-9E47-900C-2BB94685D9F5}" type="slidenum">
              <a:rPr kumimoji="0" lang="en-US" sz="1100" b="1" i="0" u="none" strike="noStrike" kern="1200" cap="none" spc="0" normalizeH="0" baseline="0" noProof="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600"/>
                </a:spcAft>
                <a:buClrTx/>
                <a:buSzTx/>
                <a:buFontTx/>
                <a:buNone/>
                <a:tabLst/>
                <a:defRPr/>
              </a:pPr>
              <a:t>5</a:t>
            </a:fld>
            <a:endParaRPr kumimoji="0" lang="en-US" sz="1100" b="1" i="0" u="none" strike="noStrike" kern="1200" cap="none" spc="0" normalizeH="0" baseline="0" noProof="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08507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596B-0A71-B686-B9BD-AD57C910BB67}"/>
              </a:ext>
            </a:extLst>
          </p:cNvPr>
          <p:cNvSpPr>
            <a:spLocks noGrp="1"/>
          </p:cNvSpPr>
          <p:nvPr>
            <p:ph type="title"/>
          </p:nvPr>
        </p:nvSpPr>
        <p:spPr>
          <a:xfrm>
            <a:off x="173178" y="308699"/>
            <a:ext cx="11604839" cy="861002"/>
          </a:xfrm>
        </p:spPr>
        <p:txBody>
          <a:bodyPr>
            <a:normAutofit/>
          </a:bodyPr>
          <a:lstStyle/>
          <a:p>
            <a:r>
              <a:rPr lang="en-US"/>
              <a:t>Use of Emergency Seclusion Permitted If:</a:t>
            </a:r>
          </a:p>
        </p:txBody>
      </p:sp>
      <p:sp>
        <p:nvSpPr>
          <p:cNvPr id="3" name="Content Placeholder 2">
            <a:extLst>
              <a:ext uri="{FF2B5EF4-FFF2-40B4-BE49-F238E27FC236}">
                <a16:creationId xmlns:a16="http://schemas.microsoft.com/office/drawing/2014/main" id="{1641D15C-9077-D397-B71E-BF41B6FDA016}"/>
              </a:ext>
            </a:extLst>
          </p:cNvPr>
          <p:cNvSpPr>
            <a:spLocks noGrp="1"/>
          </p:cNvSpPr>
          <p:nvPr>
            <p:ph idx="1"/>
          </p:nvPr>
        </p:nvSpPr>
        <p:spPr/>
        <p:txBody>
          <a:bodyPr>
            <a:normAutofit lnSpcReduction="10000"/>
          </a:bodyPr>
          <a:lstStyle/>
          <a:p>
            <a:pPr marL="0" lvl="0" indent="0">
              <a:spcBef>
                <a:spcPts val="0"/>
              </a:spcBef>
              <a:buNone/>
            </a:pPr>
            <a:r>
              <a:rPr lang="en-US" b="1"/>
              <a:t>Seclusion shall be prohibited </a:t>
            </a:r>
            <a:r>
              <a:rPr lang="en-US"/>
              <a:t>in a public education program </a:t>
            </a:r>
            <a:r>
              <a:rPr lang="en-US" b="1"/>
              <a:t>except-</a:t>
            </a:r>
          </a:p>
          <a:p>
            <a:pPr marL="0" lvl="0" indent="0">
              <a:spcBef>
                <a:spcPts val="0"/>
              </a:spcBef>
              <a:buNone/>
            </a:pPr>
            <a:endParaRPr lang="en-US" sz="2400"/>
          </a:p>
          <a:p>
            <a:pPr marL="0" lvl="0" indent="0">
              <a:spcBef>
                <a:spcPts val="0"/>
              </a:spcBef>
              <a:buNone/>
            </a:pPr>
            <a:r>
              <a:rPr lang="en-US" sz="2400"/>
              <a:t>As a </a:t>
            </a:r>
            <a:r>
              <a:rPr lang="en-US" sz="2400" b="1"/>
              <a:t>last resort</a:t>
            </a:r>
            <a:r>
              <a:rPr lang="en-US" sz="2400"/>
              <a:t>, in an </a:t>
            </a:r>
            <a:r>
              <a:rPr lang="en-US" sz="2400" b="1"/>
              <a:t>emergency situation</a:t>
            </a:r>
            <a:r>
              <a:rPr lang="en-US" sz="2400"/>
              <a:t>, where a student’s behavior poses: </a:t>
            </a:r>
          </a:p>
          <a:p>
            <a:pPr marL="914400" lvl="1" indent="-355600">
              <a:spcBef>
                <a:spcPts val="0"/>
              </a:spcBef>
              <a:buSzPts val="2000"/>
              <a:buChar char="○"/>
            </a:pPr>
            <a:r>
              <a:rPr lang="en-US"/>
              <a:t>imminent threat of assault, or </a:t>
            </a:r>
          </a:p>
          <a:p>
            <a:pPr marL="914400" lvl="1" indent="-355600">
              <a:spcBef>
                <a:spcPts val="0"/>
              </a:spcBef>
              <a:buSzPts val="2000"/>
              <a:buChar char="○"/>
            </a:pPr>
            <a:r>
              <a:rPr lang="en-US"/>
              <a:t>imminent threat of serious physical harm to self/others </a:t>
            </a:r>
          </a:p>
          <a:p>
            <a:pPr marL="914400" lvl="1" indent="-355600">
              <a:spcBef>
                <a:spcPts val="0"/>
              </a:spcBef>
              <a:buSzPts val="2000"/>
              <a:buChar char="○"/>
            </a:pPr>
            <a:endParaRPr lang="en-US"/>
          </a:p>
          <a:p>
            <a:pPr marL="1828800" lvl="0" indent="457200">
              <a:buNone/>
            </a:pPr>
            <a:r>
              <a:rPr lang="en-US" sz="2400" b="1"/>
              <a:t>--BUT ONLY IF--</a:t>
            </a:r>
          </a:p>
          <a:p>
            <a:pPr marL="457200" lvl="0" indent="-355600">
              <a:buSzPts val="2000"/>
              <a:buChar char="●"/>
            </a:pPr>
            <a:r>
              <a:rPr lang="en-US" sz="2400"/>
              <a:t>documented </a:t>
            </a:r>
            <a:r>
              <a:rPr lang="en-US" sz="2400" b="1"/>
              <a:t>history</a:t>
            </a:r>
            <a:r>
              <a:rPr lang="en-US" sz="2400"/>
              <a:t> of repeatedly causing serious self-injuries and/or injuries to other students or staff</a:t>
            </a:r>
          </a:p>
          <a:p>
            <a:pPr marL="457200" lvl="0" indent="-355600">
              <a:spcBef>
                <a:spcPts val="0"/>
              </a:spcBef>
              <a:buSzPts val="2000"/>
              <a:buChar char="●"/>
            </a:pPr>
            <a:r>
              <a:rPr lang="en-US" sz="2400" b="1"/>
              <a:t>not responsive to directives or less intrusive behavior interventions</a:t>
            </a:r>
            <a:r>
              <a:rPr lang="en-US" sz="2400"/>
              <a:t>, or such interventions deemed inappropriate under the circumstances</a:t>
            </a:r>
          </a:p>
          <a:p>
            <a:pPr marL="457200" lvl="0" indent="-355600">
              <a:spcBef>
                <a:spcPts val="0"/>
              </a:spcBef>
              <a:buSzPts val="2000"/>
              <a:buChar char="●"/>
            </a:pPr>
            <a:r>
              <a:rPr lang="en-US" sz="2400" b="1"/>
              <a:t>other forms of interventions have failed </a:t>
            </a:r>
            <a:r>
              <a:rPr lang="en-US" sz="2400"/>
              <a:t>to ensure the safety of the student and/or the safety of others</a:t>
            </a:r>
          </a:p>
          <a:p>
            <a:endParaRPr lang="en-US"/>
          </a:p>
        </p:txBody>
      </p:sp>
      <p:sp>
        <p:nvSpPr>
          <p:cNvPr id="4" name="Slide Number Placeholder 3">
            <a:extLst>
              <a:ext uri="{FF2B5EF4-FFF2-40B4-BE49-F238E27FC236}">
                <a16:creationId xmlns:a16="http://schemas.microsoft.com/office/drawing/2014/main" id="{102DB80B-4896-A6EA-62AA-85E7754B9781}"/>
              </a:ext>
            </a:extLst>
          </p:cNvPr>
          <p:cNvSpPr>
            <a:spLocks noGrp="1"/>
          </p:cNvSpPr>
          <p:nvPr>
            <p:ph type="sldNum" sz="quarter" idx="12"/>
          </p:nvPr>
        </p:nvSpPr>
        <p:spPr/>
        <p:txBody>
          <a:bodyPr/>
          <a:lstStyle/>
          <a:p>
            <a:fld id="{68A8D22E-6BC5-9E47-900C-2BB94685D9F5}" type="slidenum">
              <a:rPr lang="en-US" smtClean="0"/>
              <a:t>6</a:t>
            </a:fld>
            <a:endParaRPr lang="en-US"/>
          </a:p>
        </p:txBody>
      </p:sp>
    </p:spTree>
    <p:extLst>
      <p:ext uri="{BB962C8B-B14F-4D97-AF65-F5344CB8AC3E}">
        <p14:creationId xmlns:p14="http://schemas.microsoft.com/office/powerpoint/2010/main" val="3154614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62B4B-63E9-7278-06CF-B007AAB43E3E}"/>
              </a:ext>
            </a:extLst>
          </p:cNvPr>
          <p:cNvSpPr>
            <a:spLocks noGrp="1"/>
          </p:cNvSpPr>
          <p:nvPr>
            <p:ph type="title"/>
          </p:nvPr>
        </p:nvSpPr>
        <p:spPr/>
        <p:txBody>
          <a:bodyPr/>
          <a:lstStyle/>
          <a:p>
            <a:r>
              <a:rPr lang="en-US"/>
              <a:t>Reporting Requirements</a:t>
            </a:r>
          </a:p>
        </p:txBody>
      </p:sp>
      <p:pic>
        <p:nvPicPr>
          <p:cNvPr id="6" name="Content Placeholder 5" descr="New Emergency Seclusion Reporting tool">
            <a:extLst>
              <a:ext uri="{FF2B5EF4-FFF2-40B4-BE49-F238E27FC236}">
                <a16:creationId xmlns:a16="http://schemas.microsoft.com/office/drawing/2014/main" id="{B3C522C0-505C-5461-CE72-57CF2B65BD79}"/>
              </a:ext>
            </a:extLst>
          </p:cNvPr>
          <p:cNvPicPr>
            <a:picLocks noGrp="1" noChangeAspect="1"/>
          </p:cNvPicPr>
          <p:nvPr>
            <p:ph idx="1"/>
          </p:nvPr>
        </p:nvPicPr>
        <p:blipFill>
          <a:blip r:embed="rId3"/>
          <a:srcRect r="45673" b="8132"/>
          <a:stretch>
            <a:fillRect/>
          </a:stretch>
        </p:blipFill>
        <p:spPr>
          <a:xfrm>
            <a:off x="350520" y="2383970"/>
            <a:ext cx="5301234" cy="3074997"/>
          </a:xfrm>
          <a:prstGeom prst="rect">
            <a:avLst/>
          </a:prstGeom>
          <a:ln w="6350">
            <a:solidFill>
              <a:schemeClr val="tx1"/>
            </a:solidFill>
          </a:ln>
        </p:spPr>
      </p:pic>
      <p:sp>
        <p:nvSpPr>
          <p:cNvPr id="4" name="Slide Number Placeholder 3">
            <a:extLst>
              <a:ext uri="{FF2B5EF4-FFF2-40B4-BE49-F238E27FC236}">
                <a16:creationId xmlns:a16="http://schemas.microsoft.com/office/drawing/2014/main" id="{CA654D7C-1121-CC2B-5F40-00B34CD156C0}"/>
              </a:ext>
            </a:extLst>
          </p:cNvPr>
          <p:cNvSpPr>
            <a:spLocks noGrp="1"/>
          </p:cNvSpPr>
          <p:nvPr>
            <p:ph type="sldNum" sz="quarter" idx="12"/>
          </p:nvPr>
        </p:nvSpPr>
        <p:spPr/>
        <p:txBody>
          <a:bodyPr/>
          <a:lstStyle/>
          <a:p>
            <a:fld id="{68A8D22E-6BC5-9E47-900C-2BB94685D9F5}" type="slidenum">
              <a:rPr lang="en-US" smtClean="0"/>
              <a:t>7</a:t>
            </a:fld>
            <a:endParaRPr lang="en-US"/>
          </a:p>
        </p:txBody>
      </p:sp>
      <p:sp>
        <p:nvSpPr>
          <p:cNvPr id="10" name="TextBox 9">
            <a:extLst>
              <a:ext uri="{FF2B5EF4-FFF2-40B4-BE49-F238E27FC236}">
                <a16:creationId xmlns:a16="http://schemas.microsoft.com/office/drawing/2014/main" id="{2A25E7EE-931B-13B9-FC21-DA583383BC81}"/>
              </a:ext>
            </a:extLst>
          </p:cNvPr>
          <p:cNvSpPr txBox="1"/>
          <p:nvPr/>
        </p:nvSpPr>
        <p:spPr>
          <a:xfrm>
            <a:off x="5823857" y="1447800"/>
            <a:ext cx="6017623" cy="5262979"/>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2800">
                <a:solidFill>
                  <a:srgbClr val="1E4782"/>
                </a:solidFill>
                <a:latin typeface="Arial"/>
                <a:cs typeface="Arial"/>
              </a:rPr>
              <a:t>Reporting via DESE Security Portal</a:t>
            </a:r>
          </a:p>
          <a:p>
            <a:endParaRPr lang="en-US" sz="2800">
              <a:solidFill>
                <a:srgbClr val="1E4782"/>
              </a:solidFill>
              <a:latin typeface="Arial"/>
              <a:cs typeface="Arial"/>
            </a:endParaRPr>
          </a:p>
          <a:p>
            <a:pPr marL="342900" indent="-342900">
              <a:buFont typeface="Arial" panose="020B0604020202020204" pitchFamily="34" charset="0"/>
              <a:buChar char="•"/>
            </a:pPr>
            <a:r>
              <a:rPr lang="en-US" sz="2800">
                <a:solidFill>
                  <a:srgbClr val="1E4782"/>
                </a:solidFill>
                <a:latin typeface="Arial"/>
                <a:cs typeface="Arial"/>
              </a:rPr>
              <a:t>Report all emergency seclusions that occur during </a:t>
            </a:r>
            <a:r>
              <a:rPr lang="en-US" sz="2800" b="1">
                <a:solidFill>
                  <a:srgbClr val="1E4782"/>
                </a:solidFill>
                <a:latin typeface="Arial"/>
                <a:cs typeface="Arial"/>
              </a:rPr>
              <a:t>school hours </a:t>
            </a:r>
            <a:r>
              <a:rPr lang="en-US" sz="2800">
                <a:solidFill>
                  <a:srgbClr val="1E4782"/>
                </a:solidFill>
                <a:latin typeface="Arial"/>
                <a:cs typeface="Arial"/>
              </a:rPr>
              <a:t>to the Department.</a:t>
            </a:r>
          </a:p>
          <a:p>
            <a:r>
              <a:rPr lang="en-US" sz="2800">
                <a:solidFill>
                  <a:srgbClr val="1E4782"/>
                </a:solidFill>
                <a:latin typeface="Arial"/>
                <a:cs typeface="Arial"/>
              </a:rPr>
              <a:t> </a:t>
            </a:r>
          </a:p>
          <a:p>
            <a:pPr marL="285750" indent="-285750">
              <a:buFont typeface="Arial" panose="020B0604020202020204" pitchFamily="34" charset="0"/>
              <a:buChar char="•"/>
            </a:pPr>
            <a:r>
              <a:rPr lang="en-US" sz="2800">
                <a:solidFill>
                  <a:srgbClr val="1E4782"/>
                </a:solidFill>
                <a:latin typeface="Arial"/>
                <a:cs typeface="Arial"/>
              </a:rPr>
              <a:t>Every program shall collect and annually report data to the Department regarding the use of emergency seclusion by </a:t>
            </a:r>
            <a:r>
              <a:rPr lang="en-US" sz="2800" b="1">
                <a:solidFill>
                  <a:srgbClr val="1E4782"/>
                </a:solidFill>
                <a:latin typeface="Arial"/>
                <a:cs typeface="Arial"/>
              </a:rPr>
              <a:t>June 30</a:t>
            </a:r>
            <a:r>
              <a:rPr lang="en-US" sz="2800" b="1" baseline="30000">
                <a:solidFill>
                  <a:srgbClr val="1E4782"/>
                </a:solidFill>
                <a:latin typeface="Arial"/>
                <a:cs typeface="Arial"/>
              </a:rPr>
              <a:t>th</a:t>
            </a:r>
            <a:r>
              <a:rPr lang="en-US" sz="2800" b="1">
                <a:solidFill>
                  <a:srgbClr val="1E4782"/>
                </a:solidFill>
                <a:latin typeface="Arial"/>
                <a:cs typeface="Arial"/>
              </a:rPr>
              <a:t> </a:t>
            </a:r>
            <a:r>
              <a:rPr lang="en-US" sz="2800">
                <a:solidFill>
                  <a:srgbClr val="1E4782"/>
                </a:solidFill>
                <a:latin typeface="Arial"/>
                <a:cs typeface="Arial"/>
              </a:rPr>
              <a:t>each year. </a:t>
            </a:r>
          </a:p>
        </p:txBody>
      </p:sp>
    </p:spTree>
    <p:extLst>
      <p:ext uri="{BB962C8B-B14F-4D97-AF65-F5344CB8AC3E}">
        <p14:creationId xmlns:p14="http://schemas.microsoft.com/office/powerpoint/2010/main" val="31870763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D9072-57C1-245B-5659-07BBB4BC2019}"/>
              </a:ext>
            </a:extLst>
          </p:cNvPr>
          <p:cNvSpPr>
            <a:spLocks noGrp="1"/>
          </p:cNvSpPr>
          <p:nvPr>
            <p:ph type="title"/>
          </p:nvPr>
        </p:nvSpPr>
        <p:spPr/>
        <p:txBody>
          <a:bodyPr>
            <a:normAutofit fontScale="90000"/>
          </a:bodyPr>
          <a:lstStyle/>
          <a:p>
            <a:r>
              <a:rPr lang="en-US"/>
              <a:t>How will DESE monitor and enforce these new regulatory requirements? </a:t>
            </a:r>
          </a:p>
        </p:txBody>
      </p:sp>
      <p:sp>
        <p:nvSpPr>
          <p:cNvPr id="3" name="Content Placeholder 2">
            <a:extLst>
              <a:ext uri="{FF2B5EF4-FFF2-40B4-BE49-F238E27FC236}">
                <a16:creationId xmlns:a16="http://schemas.microsoft.com/office/drawing/2014/main" id="{248A50F4-F285-CFD9-5F9F-3899A3D14320}"/>
              </a:ext>
            </a:extLst>
          </p:cNvPr>
          <p:cNvSpPr>
            <a:spLocks noGrp="1"/>
          </p:cNvSpPr>
          <p:nvPr>
            <p:ph idx="1"/>
          </p:nvPr>
        </p:nvSpPr>
        <p:spPr/>
        <p:txBody>
          <a:bodyPr>
            <a:normAutofit/>
          </a:bodyPr>
          <a:lstStyle/>
          <a:p>
            <a:pPr marL="0" indent="0">
              <a:buNone/>
            </a:pPr>
            <a:r>
              <a:rPr lang="en-US" b="1"/>
              <a:t>Answer:</a:t>
            </a:r>
            <a:r>
              <a:rPr lang="en-US"/>
              <a:t> </a:t>
            </a:r>
          </a:p>
          <a:p>
            <a:r>
              <a:rPr lang="en-US"/>
              <a:t>Schools, districts, and programs will be monitored for these requirements through cyclical monitoring, targeted monitoring, and investigations of complaints filed with the Department’s Problem Resolution System Office and any credible allegations of noncompliance. </a:t>
            </a:r>
          </a:p>
          <a:p>
            <a:r>
              <a:rPr lang="en-US"/>
              <a:t>These activities will include monitoring of updated policies and procedures, facility observations, and implementation of the requirements outlined in 603 CMR 46.07(2) and (3). </a:t>
            </a:r>
          </a:p>
          <a:p>
            <a:endParaRPr lang="en-US"/>
          </a:p>
        </p:txBody>
      </p:sp>
      <p:sp>
        <p:nvSpPr>
          <p:cNvPr id="4" name="Slide Number Placeholder 3">
            <a:extLst>
              <a:ext uri="{FF2B5EF4-FFF2-40B4-BE49-F238E27FC236}">
                <a16:creationId xmlns:a16="http://schemas.microsoft.com/office/drawing/2014/main" id="{1E856F38-882D-3035-DBAB-30028E6AD28A}"/>
              </a:ext>
            </a:extLst>
          </p:cNvPr>
          <p:cNvSpPr>
            <a:spLocks noGrp="1"/>
          </p:cNvSpPr>
          <p:nvPr>
            <p:ph type="sldNum" sz="quarter" idx="12"/>
          </p:nvPr>
        </p:nvSpPr>
        <p:spPr/>
        <p:txBody>
          <a:bodyPr/>
          <a:lstStyle/>
          <a:p>
            <a:fld id="{68A8D22E-6BC5-9E47-900C-2BB94685D9F5}" type="slidenum">
              <a:rPr lang="en-US" smtClean="0"/>
              <a:t>8</a:t>
            </a:fld>
            <a:endParaRPr lang="en-US"/>
          </a:p>
        </p:txBody>
      </p:sp>
    </p:spTree>
    <p:extLst>
      <p:ext uri="{BB962C8B-B14F-4D97-AF65-F5344CB8AC3E}">
        <p14:creationId xmlns:p14="http://schemas.microsoft.com/office/powerpoint/2010/main" val="2444715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64C73-E290-94B4-1343-3172DDF48B93}"/>
              </a:ext>
            </a:extLst>
          </p:cNvPr>
          <p:cNvSpPr>
            <a:spLocks noGrp="1"/>
          </p:cNvSpPr>
          <p:nvPr>
            <p:ph type="title"/>
          </p:nvPr>
        </p:nvSpPr>
        <p:spPr/>
        <p:txBody>
          <a:bodyPr>
            <a:normAutofit/>
          </a:bodyPr>
          <a:lstStyle/>
          <a:p>
            <a:r>
              <a:rPr lang="en-US">
                <a:latin typeface="Arial"/>
                <a:cs typeface="Arial"/>
              </a:rPr>
              <a:t>Resources</a:t>
            </a:r>
            <a:endParaRPr lang="en-US"/>
          </a:p>
        </p:txBody>
      </p:sp>
      <p:sp>
        <p:nvSpPr>
          <p:cNvPr id="3" name="Content Placeholder 2">
            <a:extLst>
              <a:ext uri="{FF2B5EF4-FFF2-40B4-BE49-F238E27FC236}">
                <a16:creationId xmlns:a16="http://schemas.microsoft.com/office/drawing/2014/main" id="{FC60A42D-BB2B-6FDC-7A14-53966E4D210B}"/>
              </a:ext>
            </a:extLst>
          </p:cNvPr>
          <p:cNvSpPr>
            <a:spLocks noGrp="1"/>
          </p:cNvSpPr>
          <p:nvPr>
            <p:ph idx="1"/>
          </p:nvPr>
        </p:nvSpPr>
        <p:spPr/>
        <p:txBody>
          <a:bodyPr vert="horz" lIns="91440" tIns="45720" rIns="91440" bIns="45720" rtlCol="0" anchor="t">
            <a:normAutofit fontScale="92500" lnSpcReduction="10000"/>
          </a:bodyPr>
          <a:lstStyle/>
          <a:p>
            <a:pPr>
              <a:buFont typeface="Arial"/>
              <a:buChar char="•"/>
            </a:pPr>
            <a:r>
              <a:rPr lang="en-US">
                <a:latin typeface="Arial"/>
                <a:cs typeface="Arial"/>
                <a:hlinkClick r:id="rId3"/>
              </a:rPr>
              <a:t>Guidance on Time-Out Practices and Implementation of Amendments</a:t>
            </a:r>
            <a:r>
              <a:rPr lang="en-US">
                <a:latin typeface="Arial"/>
                <a:cs typeface="Arial"/>
              </a:rPr>
              <a:t> to 603 CMR 46.00 and 603 CMR 18.00 </a:t>
            </a:r>
            <a:endParaRPr lang="en-US"/>
          </a:p>
          <a:p>
            <a:pPr>
              <a:buFont typeface="Arial"/>
              <a:buChar char="•"/>
            </a:pPr>
            <a:r>
              <a:rPr lang="en-US">
                <a:latin typeface="Arial"/>
                <a:cs typeface="Arial"/>
                <a:hlinkClick r:id="rId4"/>
              </a:rPr>
              <a:t>Special Education Policy Memo SY2025–2026:</a:t>
            </a:r>
            <a:r>
              <a:rPr lang="en-US">
                <a:latin typeface="Arial"/>
                <a:cs typeface="Arial"/>
              </a:rPr>
              <a:t> Required Reporting on the Use of Seclusion and Emergency Seclusion </a:t>
            </a:r>
          </a:p>
          <a:p>
            <a:pPr>
              <a:buFont typeface="Arial"/>
              <a:buChar char="•"/>
            </a:pPr>
            <a:r>
              <a:rPr lang="en-US">
                <a:latin typeface="Arial"/>
                <a:cs typeface="Arial"/>
                <a:hlinkClick r:id="rId5"/>
              </a:rPr>
              <a:t>Frequently Asked Questions (FAQ)</a:t>
            </a:r>
            <a:r>
              <a:rPr lang="en-US">
                <a:latin typeface="Arial"/>
                <a:cs typeface="Arial"/>
              </a:rPr>
              <a:t> on the Use of Emergency Seclusion </a:t>
            </a:r>
          </a:p>
          <a:p>
            <a:pPr>
              <a:buFont typeface="Arial"/>
              <a:buChar char="•"/>
            </a:pPr>
            <a:r>
              <a:rPr lang="en-US">
                <a:latin typeface="Arial"/>
                <a:cs typeface="Arial"/>
                <a:hlinkClick r:id="rId6"/>
              </a:rPr>
              <a:t>Emergency Seclusion Reporting Reference Guide</a:t>
            </a:r>
            <a:r>
              <a:rPr lang="en-US">
                <a:latin typeface="Arial"/>
                <a:cs typeface="Arial"/>
              </a:rPr>
              <a:t> </a:t>
            </a:r>
          </a:p>
          <a:p>
            <a:pPr>
              <a:buFont typeface="Arial"/>
              <a:buChar char="•"/>
            </a:pPr>
            <a:r>
              <a:rPr lang="en-US">
                <a:latin typeface="Arial"/>
                <a:cs typeface="Arial"/>
                <a:hlinkClick r:id="rId7"/>
              </a:rPr>
              <a:t>Reducing Reliance on Crisis Management Practices in MA Schools on Vimeo</a:t>
            </a:r>
            <a:endParaRPr lang="en-US">
              <a:latin typeface="Arial"/>
              <a:cs typeface="Arial"/>
            </a:endParaRPr>
          </a:p>
          <a:p>
            <a:pPr indent="0">
              <a:buNone/>
            </a:pPr>
            <a:r>
              <a:rPr lang="en-US">
                <a:latin typeface="Arial"/>
                <a:cs typeface="Arial"/>
              </a:rPr>
              <a:t>Questions &amp; Support:</a:t>
            </a:r>
          </a:p>
          <a:p>
            <a:pPr>
              <a:buFont typeface="Arial"/>
              <a:buChar char="•"/>
            </a:pPr>
            <a:r>
              <a:rPr lang="en-US" b="1">
                <a:latin typeface="Arial"/>
                <a:cs typeface="Arial"/>
              </a:rPr>
              <a:t>Physical Restraint:</a:t>
            </a:r>
            <a:r>
              <a:rPr lang="en-US">
                <a:latin typeface="Arial"/>
                <a:cs typeface="Arial"/>
              </a:rPr>
              <a:t> </a:t>
            </a:r>
            <a:r>
              <a:rPr lang="en-US">
                <a:latin typeface="Arial"/>
                <a:cs typeface="Arial"/>
                <a:hlinkClick r:id="rId8"/>
              </a:rPr>
              <a:t>restraint@mass.gov</a:t>
            </a:r>
            <a:r>
              <a:rPr lang="en-US">
                <a:latin typeface="Arial"/>
                <a:cs typeface="Arial"/>
              </a:rPr>
              <a:t> </a:t>
            </a:r>
          </a:p>
          <a:p>
            <a:pPr>
              <a:buFont typeface="Arial"/>
              <a:buChar char="•"/>
            </a:pPr>
            <a:r>
              <a:rPr lang="en-US" b="1">
                <a:latin typeface="Arial"/>
                <a:cs typeface="Arial"/>
              </a:rPr>
              <a:t>Emergency Seclusion:</a:t>
            </a:r>
            <a:r>
              <a:rPr lang="en-US">
                <a:latin typeface="Arial"/>
                <a:cs typeface="Arial"/>
              </a:rPr>
              <a:t> </a:t>
            </a:r>
            <a:r>
              <a:rPr lang="en-US">
                <a:latin typeface="Arial"/>
                <a:cs typeface="Arial"/>
                <a:hlinkClick r:id="rId9"/>
              </a:rPr>
              <a:t>specialeducation@mass.gov</a:t>
            </a:r>
            <a:endParaRPr lang="en-US">
              <a:latin typeface="Arial"/>
              <a:cs typeface="Arial"/>
            </a:endParaRPr>
          </a:p>
          <a:p>
            <a:pPr marL="0" indent="0">
              <a:buNone/>
            </a:pPr>
            <a:endParaRPr lang="en-US"/>
          </a:p>
        </p:txBody>
      </p:sp>
      <p:sp>
        <p:nvSpPr>
          <p:cNvPr id="4" name="Slide Number Placeholder 3">
            <a:extLst>
              <a:ext uri="{FF2B5EF4-FFF2-40B4-BE49-F238E27FC236}">
                <a16:creationId xmlns:a16="http://schemas.microsoft.com/office/drawing/2014/main" id="{ADF91143-BC4F-17D8-0AC9-C6B8638026CA}"/>
              </a:ext>
            </a:extLst>
          </p:cNvPr>
          <p:cNvSpPr>
            <a:spLocks noGrp="1"/>
          </p:cNvSpPr>
          <p:nvPr>
            <p:ph type="sldNum" sz="quarter" idx="12"/>
          </p:nvPr>
        </p:nvSpPr>
        <p:spPr/>
        <p:txBody>
          <a:bodyPr/>
          <a:lstStyle/>
          <a:p>
            <a:fld id="{68A8D22E-6BC5-9E47-900C-2BB94685D9F5}" type="slidenum">
              <a:rPr lang="en-US" smtClean="0"/>
              <a:pPr/>
              <a:t>9</a:t>
            </a:fld>
            <a:endParaRPr lang="en-US"/>
          </a:p>
        </p:txBody>
      </p:sp>
    </p:spTree>
    <p:extLst>
      <p:ext uri="{BB962C8B-B14F-4D97-AF65-F5344CB8AC3E}">
        <p14:creationId xmlns:p14="http://schemas.microsoft.com/office/powerpoint/2010/main" val="1929669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a:xfrm>
            <a:off x="342900" y="1377519"/>
            <a:ext cx="10927446" cy="2560638"/>
          </a:xfrm>
        </p:spPr>
        <p:txBody>
          <a:bodyPr>
            <a:noAutofit/>
          </a:bodyPr>
          <a:lstStyle/>
          <a:p>
            <a:r>
              <a:rPr lang="en-US" sz="5400">
                <a:latin typeface="Arial"/>
                <a:cs typeface="Arial"/>
              </a:rPr>
              <a:t>Amendments to Regulations on Special Education, 603 CMR 28.00 </a:t>
            </a:r>
            <a:endParaRPr lang="en-US"/>
          </a:p>
        </p:txBody>
      </p:sp>
    </p:spTree>
    <p:extLst>
      <p:ext uri="{BB962C8B-B14F-4D97-AF65-F5344CB8AC3E}">
        <p14:creationId xmlns:p14="http://schemas.microsoft.com/office/powerpoint/2010/main" val="3184433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230E5-F0ED-9A29-9E8B-10568860E47C}"/>
              </a:ext>
            </a:extLst>
          </p:cNvPr>
          <p:cNvSpPr>
            <a:spLocks noGrp="1"/>
          </p:cNvSpPr>
          <p:nvPr>
            <p:ph type="title"/>
          </p:nvPr>
        </p:nvSpPr>
        <p:spPr/>
        <p:txBody>
          <a:bodyPr/>
          <a:lstStyle/>
          <a:p>
            <a:r>
              <a:rPr lang="en-US"/>
              <a:t>Protect Education Equity Act</a:t>
            </a:r>
          </a:p>
        </p:txBody>
      </p:sp>
      <p:sp>
        <p:nvSpPr>
          <p:cNvPr id="3" name="Content Placeholder 2">
            <a:extLst>
              <a:ext uri="{FF2B5EF4-FFF2-40B4-BE49-F238E27FC236}">
                <a16:creationId xmlns:a16="http://schemas.microsoft.com/office/drawing/2014/main" id="{A3DD3105-DDC1-A592-02FC-7EF250ECE68A}"/>
              </a:ext>
            </a:extLst>
          </p:cNvPr>
          <p:cNvSpPr>
            <a:spLocks noGrp="1"/>
          </p:cNvSpPr>
          <p:nvPr>
            <p:ph idx="1"/>
          </p:nvPr>
        </p:nvSpPr>
        <p:spPr/>
        <p:txBody>
          <a:bodyPr>
            <a:normAutofit/>
          </a:bodyPr>
          <a:lstStyle/>
          <a:p>
            <a:r>
              <a:rPr lang="en-US" sz="3200"/>
              <a:t>Signed into law in August 2025</a:t>
            </a:r>
          </a:p>
          <a:p>
            <a:endParaRPr lang="en-US" sz="3200"/>
          </a:p>
          <a:p>
            <a:r>
              <a:rPr lang="en-US" sz="3200"/>
              <a:t>Added state law requirements to the IEP development process for English learners</a:t>
            </a:r>
          </a:p>
          <a:p>
            <a:endParaRPr lang="en-US" sz="3200"/>
          </a:p>
          <a:p>
            <a:r>
              <a:rPr lang="en-US" sz="3200"/>
              <a:t>Required the adoption of regulations regarding discipline procedures for students with disabilities to enforce provisions of federal law that were in effect on January 1, 2025. </a:t>
            </a:r>
          </a:p>
        </p:txBody>
      </p:sp>
      <p:sp>
        <p:nvSpPr>
          <p:cNvPr id="4" name="Slide Number Placeholder 3">
            <a:extLst>
              <a:ext uri="{FF2B5EF4-FFF2-40B4-BE49-F238E27FC236}">
                <a16:creationId xmlns:a16="http://schemas.microsoft.com/office/drawing/2014/main" id="{7339EC5F-FD01-36EE-C9F2-DBEBC67A016F}"/>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3925654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53AA7-8D71-4267-D0D4-DDB9C1EA7D06}"/>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FF747BF-A824-2E69-1550-CEF8609CBCB4}"/>
              </a:ext>
              <a:ext uri="{C183D7F6-B498-43B3-948B-1728B52AA6E4}">
                <adec:decorative xmlns:adec="http://schemas.microsoft.com/office/drawing/2017/decorative" val="1"/>
              </a:ext>
            </a:extLst>
          </p:cNvPr>
          <p:cNvSpPr/>
          <p:nvPr/>
        </p:nvSpPr>
        <p:spPr>
          <a:xfrm>
            <a:off x="173760" y="3860319"/>
            <a:ext cx="11887609" cy="194053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B2081C38-951B-9B3C-8D2E-8F4A5D581BF0}"/>
              </a:ext>
            </a:extLst>
          </p:cNvPr>
          <p:cNvSpPr>
            <a:spLocks noGrp="1"/>
          </p:cNvSpPr>
          <p:nvPr>
            <p:ph type="title"/>
          </p:nvPr>
        </p:nvSpPr>
        <p:spPr/>
        <p:txBody>
          <a:bodyPr>
            <a:noAutofit/>
          </a:bodyPr>
          <a:lstStyle/>
          <a:p>
            <a:r>
              <a:rPr lang="en-US" sz="3600">
                <a:latin typeface="Arial"/>
                <a:cs typeface="Arial"/>
              </a:rPr>
              <a:t>Amendments to Regulations on Special Education Regarding English Learners</a:t>
            </a:r>
            <a:endParaRPr lang="en-US" sz="3600"/>
          </a:p>
        </p:txBody>
      </p:sp>
      <p:sp>
        <p:nvSpPr>
          <p:cNvPr id="3" name="Content Placeholder 2">
            <a:extLst>
              <a:ext uri="{FF2B5EF4-FFF2-40B4-BE49-F238E27FC236}">
                <a16:creationId xmlns:a16="http://schemas.microsoft.com/office/drawing/2014/main" id="{882E4E8C-A48D-C10C-51B4-D17B4CFF39F2}"/>
              </a:ext>
            </a:extLst>
          </p:cNvPr>
          <p:cNvSpPr>
            <a:spLocks noGrp="1"/>
          </p:cNvSpPr>
          <p:nvPr>
            <p:ph idx="1"/>
          </p:nvPr>
        </p:nvSpPr>
        <p:spPr>
          <a:xfrm>
            <a:off x="173179" y="1718254"/>
            <a:ext cx="11890665" cy="4287692"/>
          </a:xfrm>
        </p:spPr>
        <p:txBody>
          <a:bodyPr vert="horz" lIns="91440" tIns="45720" rIns="91440" bIns="45720" rtlCol="0" anchor="t">
            <a:normAutofit fontScale="92500" lnSpcReduction="10000"/>
          </a:bodyPr>
          <a:lstStyle/>
          <a:p>
            <a:pPr marL="0" indent="0">
              <a:buNone/>
            </a:pPr>
            <a:r>
              <a:rPr lang="en-US">
                <a:latin typeface="Arial"/>
                <a:cs typeface="Arial"/>
              </a:rPr>
              <a:t>Amend definition of IEP to include a reference to the new state law, which adopts the language from federal law regarding the consideration of the language needs of English learners with disabilities and </a:t>
            </a:r>
            <a:r>
              <a:rPr lang="en-US" b="1">
                <a:latin typeface="Arial"/>
                <a:cs typeface="Arial"/>
              </a:rPr>
              <a:t>requires the participation of an individual with knowledge of the differences between the student's special education and language needs </a:t>
            </a:r>
            <a:r>
              <a:rPr lang="en-US">
                <a:latin typeface="Arial"/>
                <a:cs typeface="Arial"/>
              </a:rPr>
              <a:t>or submission of their report.</a:t>
            </a:r>
          </a:p>
          <a:p>
            <a:pPr marL="0" indent="0">
              <a:buNone/>
            </a:pPr>
            <a:endParaRPr lang="en-US" sz="2500">
              <a:latin typeface="Arial"/>
              <a:cs typeface="Arial"/>
            </a:endParaRPr>
          </a:p>
          <a:p>
            <a:pPr marL="0" indent="0">
              <a:buNone/>
            </a:pPr>
            <a:r>
              <a:rPr lang="en-US" sz="2400" b="1">
                <a:latin typeface="Arial"/>
                <a:cs typeface="Arial"/>
              </a:rPr>
              <a:t>603 CMR 28.02: Definitions</a:t>
            </a:r>
            <a:endParaRPr lang="en-US" sz="2400">
              <a:latin typeface="Arial"/>
              <a:cs typeface="Arial"/>
            </a:endParaRPr>
          </a:p>
          <a:p>
            <a:pPr marL="0" indent="0">
              <a:buNone/>
            </a:pPr>
            <a:r>
              <a:rPr lang="en-US" sz="2400">
                <a:latin typeface="Arial"/>
                <a:cs typeface="Arial"/>
              </a:rPr>
              <a:t>(11) </a:t>
            </a:r>
            <a:r>
              <a:rPr lang="en-US" sz="2400" i="1">
                <a:latin typeface="Arial"/>
                <a:cs typeface="Arial"/>
              </a:rPr>
              <a:t>Individualized Education Program (IEP)</a:t>
            </a:r>
            <a:r>
              <a:rPr lang="en-US" sz="2400">
                <a:latin typeface="Arial"/>
                <a:cs typeface="Arial"/>
              </a:rPr>
              <a:t> shall mean a written statement, developed and approved in accordance with federal </a:t>
            </a:r>
            <a:r>
              <a:rPr lang="en-US" sz="2400" u="sng">
                <a:latin typeface="Arial"/>
                <a:cs typeface="Arial"/>
              </a:rPr>
              <a:t>and state</a:t>
            </a:r>
            <a:r>
              <a:rPr lang="en-US" sz="2400">
                <a:latin typeface="Arial"/>
                <a:cs typeface="Arial"/>
              </a:rPr>
              <a:t> special education law in a form established by the Department that identifies a student’s special education needs and describes the services a school district shall provide to meet those needs.</a:t>
            </a:r>
          </a:p>
          <a:p>
            <a:pPr marL="0" indent="0">
              <a:buNone/>
            </a:pPr>
            <a:endParaRPr lang="en-US" sz="2500"/>
          </a:p>
        </p:txBody>
      </p:sp>
      <p:sp>
        <p:nvSpPr>
          <p:cNvPr id="4" name="Slide Number Placeholder 3">
            <a:extLst>
              <a:ext uri="{FF2B5EF4-FFF2-40B4-BE49-F238E27FC236}">
                <a16:creationId xmlns:a16="http://schemas.microsoft.com/office/drawing/2014/main" id="{D18996E9-085B-D5FB-DBF7-56047B2F7D9A}"/>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3272582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82228-3D73-4A99-3F20-5AC13A2B42B8}"/>
              </a:ext>
            </a:extLst>
          </p:cNvPr>
          <p:cNvSpPr>
            <a:spLocks noGrp="1"/>
          </p:cNvSpPr>
          <p:nvPr>
            <p:ph type="title"/>
          </p:nvPr>
        </p:nvSpPr>
        <p:spPr>
          <a:xfrm>
            <a:off x="173179" y="199842"/>
            <a:ext cx="12163200" cy="861002"/>
          </a:xfrm>
        </p:spPr>
        <p:txBody>
          <a:bodyPr>
            <a:noAutofit/>
          </a:bodyPr>
          <a:lstStyle/>
          <a:p>
            <a:r>
              <a:rPr lang="en-US" sz="3600">
                <a:latin typeface="Arial"/>
                <a:cs typeface="Arial"/>
              </a:rPr>
              <a:t>Created New Section in Special Education Regulations on Discipline Procedures for Eligible Students</a:t>
            </a:r>
            <a:endParaRPr lang="en-US" sz="3600" b="0">
              <a:solidFill>
                <a:srgbClr val="000000"/>
              </a:solidFill>
              <a:latin typeface="Arial"/>
              <a:cs typeface="Arial"/>
            </a:endParaRPr>
          </a:p>
        </p:txBody>
      </p:sp>
      <p:sp>
        <p:nvSpPr>
          <p:cNvPr id="3" name="Content Placeholder 2">
            <a:extLst>
              <a:ext uri="{FF2B5EF4-FFF2-40B4-BE49-F238E27FC236}">
                <a16:creationId xmlns:a16="http://schemas.microsoft.com/office/drawing/2014/main" id="{F61FC682-B79B-6595-B251-6E60A90921B3}"/>
              </a:ext>
            </a:extLst>
          </p:cNvPr>
          <p:cNvSpPr>
            <a:spLocks noGrp="1"/>
          </p:cNvSpPr>
          <p:nvPr>
            <p:ph idx="1"/>
          </p:nvPr>
        </p:nvSpPr>
        <p:spPr/>
        <p:txBody>
          <a:bodyPr vert="horz" lIns="91440" tIns="45720" rIns="91440" bIns="45720" rtlCol="0" anchor="t">
            <a:normAutofit/>
          </a:bodyPr>
          <a:lstStyle/>
          <a:p>
            <a:r>
              <a:rPr lang="en-US">
                <a:latin typeface="Arial"/>
                <a:cs typeface="Arial"/>
              </a:rPr>
              <a:t>Effectuate the Act’s mandate for the Department to promulgate regulations to continue the effect and enforce the provisions in the federal Individuals with Disabilities Education Act (IDEA), regarding discipline protections applicable to students with disabilities</a:t>
            </a:r>
            <a:endParaRPr lang="en-US"/>
          </a:p>
          <a:p>
            <a:endParaRPr lang="en-US">
              <a:latin typeface="Arial"/>
              <a:cs typeface="Arial"/>
            </a:endParaRPr>
          </a:p>
          <a:p>
            <a:r>
              <a:rPr lang="en-US">
                <a:latin typeface="Arial"/>
                <a:cs typeface="Arial"/>
              </a:rPr>
              <a:t>Adds a new section </a:t>
            </a:r>
            <a:r>
              <a:rPr lang="en-US" b="1">
                <a:latin typeface="Arial"/>
                <a:cs typeface="Arial"/>
              </a:rPr>
              <a:t>603 CMR 28.11 - Discipline Procedures for Eligible Students</a:t>
            </a:r>
            <a:r>
              <a:rPr lang="en-US">
                <a:latin typeface="Arial"/>
                <a:cs typeface="Arial"/>
              </a:rPr>
              <a:t> – incorporating the discipline provisions already in the IDEA</a:t>
            </a:r>
          </a:p>
        </p:txBody>
      </p:sp>
      <p:sp>
        <p:nvSpPr>
          <p:cNvPr id="4" name="Slide Number Placeholder 3">
            <a:extLst>
              <a:ext uri="{FF2B5EF4-FFF2-40B4-BE49-F238E27FC236}">
                <a16:creationId xmlns:a16="http://schemas.microsoft.com/office/drawing/2014/main" id="{F381CF87-1026-0A4D-E210-DD0D918E4490}"/>
              </a:ext>
            </a:extLst>
          </p:cNvPr>
          <p:cNvSpPr>
            <a:spLocks noGrp="1"/>
          </p:cNvSpPr>
          <p:nvPr>
            <p:ph type="sldNum" sz="quarter" idx="12"/>
          </p:nvPr>
        </p:nvSpPr>
        <p:spPr/>
        <p:txBody>
          <a:bodyPr/>
          <a:lstStyle/>
          <a:p>
            <a:fld id="{68A8D22E-6BC5-9E47-900C-2BB94685D9F5}" type="slidenum">
              <a:rPr lang="en-US" smtClean="0"/>
              <a:t>13</a:t>
            </a:fld>
            <a:endParaRPr lang="en-US"/>
          </a:p>
        </p:txBody>
      </p:sp>
    </p:spTree>
    <p:extLst>
      <p:ext uri="{BB962C8B-B14F-4D97-AF65-F5344CB8AC3E}">
        <p14:creationId xmlns:p14="http://schemas.microsoft.com/office/powerpoint/2010/main" val="49406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52F11-142B-0C63-FB8F-226B7FEC67CD}"/>
              </a:ext>
            </a:extLst>
          </p:cNvPr>
          <p:cNvSpPr>
            <a:spLocks noGrp="1"/>
          </p:cNvSpPr>
          <p:nvPr>
            <p:ph type="title"/>
          </p:nvPr>
        </p:nvSpPr>
        <p:spPr/>
        <p:txBody>
          <a:bodyPr>
            <a:normAutofit/>
          </a:bodyPr>
          <a:lstStyle/>
          <a:p>
            <a:r>
              <a:rPr lang="en-US"/>
              <a:t>28.11 - FAQ Clarification</a:t>
            </a:r>
          </a:p>
        </p:txBody>
      </p:sp>
      <p:sp>
        <p:nvSpPr>
          <p:cNvPr id="3" name="Content Placeholder 2">
            <a:extLst>
              <a:ext uri="{FF2B5EF4-FFF2-40B4-BE49-F238E27FC236}">
                <a16:creationId xmlns:a16="http://schemas.microsoft.com/office/drawing/2014/main" id="{381DD153-4089-E84F-2BB6-F0D041F0249B}"/>
              </a:ext>
            </a:extLst>
          </p:cNvPr>
          <p:cNvSpPr>
            <a:spLocks noGrp="1"/>
          </p:cNvSpPr>
          <p:nvPr>
            <p:ph idx="1"/>
          </p:nvPr>
        </p:nvSpPr>
        <p:spPr/>
        <p:txBody>
          <a:bodyPr>
            <a:normAutofit fontScale="85000" lnSpcReduction="20000"/>
          </a:bodyPr>
          <a:lstStyle/>
          <a:p>
            <a:pPr marL="0" indent="0">
              <a:buNone/>
            </a:pPr>
            <a:r>
              <a:rPr lang="en-US"/>
              <a:t>28.11(1)(d)(1). An eligible student who is removed from their current placement pursuant to 603 CMR 28.11 must receive educational services during periods of removal consistent with M.G.L. C. 71, §§ 37H, 37H½, and 603 CMR 53.00. </a:t>
            </a:r>
          </a:p>
          <a:p>
            <a:pPr marL="0" indent="0">
              <a:buNone/>
            </a:pPr>
            <a:endParaRPr lang="en-US"/>
          </a:p>
          <a:p>
            <a:pPr lvl="0"/>
            <a:r>
              <a:rPr lang="en-US"/>
              <a:t>Does NOT impose any new or additional requirements on school districts</a:t>
            </a:r>
          </a:p>
          <a:p>
            <a:pPr lvl="0"/>
            <a:r>
              <a:rPr lang="en-US"/>
              <a:t>Districts should provide academic services to all students, including students with disabilities, consistent with 603 CMR 53.13</a:t>
            </a:r>
          </a:p>
          <a:p>
            <a:pPr lvl="1"/>
            <a:r>
              <a:rPr lang="en-US" sz="2800"/>
              <a:t>For all removals, regardless of length, students must be given the opportunity "to earn credits, as applicable, make up assignments, tests, papers, and other school work as needed to make academic progress during the period of his or her removal from the classroom or school."</a:t>
            </a:r>
          </a:p>
          <a:p>
            <a:pPr lvl="0"/>
            <a:r>
              <a:rPr lang="en-US"/>
              <a:t>For removals lasting 10 days or longer, students with disabilities are entitled to special education and related services, consistent with the IDEA and 28.11.</a:t>
            </a:r>
          </a:p>
          <a:p>
            <a:endParaRPr lang="en-US"/>
          </a:p>
        </p:txBody>
      </p:sp>
      <p:sp>
        <p:nvSpPr>
          <p:cNvPr id="4" name="Slide Number Placeholder 3">
            <a:extLst>
              <a:ext uri="{FF2B5EF4-FFF2-40B4-BE49-F238E27FC236}">
                <a16:creationId xmlns:a16="http://schemas.microsoft.com/office/drawing/2014/main" id="{27F95CE4-2E8A-D178-2E23-BBB1D924A2CA}"/>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11952158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CCB73-9665-626D-0751-68708DDB27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6D034C-54DA-430C-6C62-9E64D480783E}"/>
              </a:ext>
            </a:extLst>
          </p:cNvPr>
          <p:cNvSpPr>
            <a:spLocks noGrp="1"/>
          </p:cNvSpPr>
          <p:nvPr>
            <p:ph type="ctrTitle"/>
          </p:nvPr>
        </p:nvSpPr>
        <p:spPr>
          <a:xfrm>
            <a:off x="342900" y="873824"/>
            <a:ext cx="11693588" cy="2560638"/>
          </a:xfrm>
        </p:spPr>
        <p:txBody>
          <a:bodyPr>
            <a:normAutofit/>
          </a:bodyPr>
          <a:lstStyle/>
          <a:p>
            <a:r>
              <a:rPr lang="en-US" sz="4400" b="1">
                <a:latin typeface="Arial"/>
                <a:cs typeface="Arial"/>
              </a:rPr>
              <a:t>IDEA Data</a:t>
            </a:r>
            <a:endParaRPr lang="en-US">
              <a:latin typeface="Arial"/>
              <a:cs typeface="Arial"/>
            </a:endParaRPr>
          </a:p>
        </p:txBody>
      </p:sp>
    </p:spTree>
    <p:extLst>
      <p:ext uri="{BB962C8B-B14F-4D97-AF65-F5344CB8AC3E}">
        <p14:creationId xmlns:p14="http://schemas.microsoft.com/office/powerpoint/2010/main" val="603020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CB852-658B-19D1-FEF3-F86D1EE50C3B}"/>
              </a:ext>
            </a:extLst>
          </p:cNvPr>
          <p:cNvSpPr>
            <a:spLocks noGrp="1"/>
          </p:cNvSpPr>
          <p:nvPr>
            <p:ph type="title"/>
          </p:nvPr>
        </p:nvSpPr>
        <p:spPr/>
        <p:txBody>
          <a:bodyPr>
            <a:normAutofit/>
          </a:bodyPr>
          <a:lstStyle/>
          <a:p>
            <a:r>
              <a:rPr lang="en-US"/>
              <a:t>Significant Disproportionality</a:t>
            </a:r>
          </a:p>
        </p:txBody>
      </p:sp>
      <p:sp>
        <p:nvSpPr>
          <p:cNvPr id="3" name="Content Placeholder 2">
            <a:extLst>
              <a:ext uri="{FF2B5EF4-FFF2-40B4-BE49-F238E27FC236}">
                <a16:creationId xmlns:a16="http://schemas.microsoft.com/office/drawing/2014/main" id="{B16D3EDF-07CB-9C28-6587-A658A17725DB}"/>
              </a:ext>
            </a:extLst>
          </p:cNvPr>
          <p:cNvSpPr>
            <a:spLocks noGrp="1"/>
          </p:cNvSpPr>
          <p:nvPr>
            <p:ph idx="1"/>
          </p:nvPr>
        </p:nvSpPr>
        <p:spPr/>
        <p:txBody>
          <a:bodyPr>
            <a:normAutofit fontScale="85000" lnSpcReduction="10000"/>
          </a:bodyPr>
          <a:lstStyle/>
          <a:p>
            <a:r>
              <a:rPr lang="en-US" sz="3600"/>
              <a:t>Beginning with the 2026-27 identification cycle, Massachusetts increased the minimum cell size from </a:t>
            </a:r>
            <a:r>
              <a:rPr lang="en-US" sz="3600" b="1"/>
              <a:t>6 to 10 students.</a:t>
            </a:r>
          </a:p>
          <a:p>
            <a:r>
              <a:rPr lang="en-US" sz="3600"/>
              <a:t>Significant Disproportionality data can be retrieved by going to </a:t>
            </a:r>
            <a:r>
              <a:rPr lang="en-US" sz="3600">
                <a:hlinkClick r:id="rId2"/>
              </a:rPr>
              <a:t>Security Portal</a:t>
            </a:r>
            <a:r>
              <a:rPr lang="en-US" sz="3600"/>
              <a:t> &gt; Edwin Analytics &gt; Student Enrollment-Indicators &gt; Special Education -&gt; SP301 Significant Disproportionality in Special Education</a:t>
            </a:r>
            <a:r>
              <a:rPr lang="en-US"/>
              <a:t>.</a:t>
            </a:r>
          </a:p>
          <a:p>
            <a:pPr lvl="1"/>
            <a:r>
              <a:rPr lang="en-US" sz="3200" b="1"/>
              <a:t>Identified and At Risk</a:t>
            </a:r>
            <a:r>
              <a:rPr lang="en-US" sz="3200"/>
              <a:t> districts were notified on Tuesday, September 8 and Wednesday, September 9 of their status</a:t>
            </a:r>
          </a:p>
          <a:p>
            <a:pPr lvl="1"/>
            <a:r>
              <a:rPr lang="en-US" sz="3200"/>
              <a:t>If you did not receive an email from </a:t>
            </a:r>
            <a:r>
              <a:rPr lang="en-US" sz="3200">
                <a:hlinkClick r:id="rId3"/>
              </a:rPr>
              <a:t>IDEAData@mass.gov</a:t>
            </a:r>
            <a:r>
              <a:rPr lang="en-US" sz="3200"/>
              <a:t> your district has “No Status” for this school year and no further action is required on your behalf</a:t>
            </a:r>
          </a:p>
        </p:txBody>
      </p:sp>
    </p:spTree>
    <p:extLst>
      <p:ext uri="{BB962C8B-B14F-4D97-AF65-F5344CB8AC3E}">
        <p14:creationId xmlns:p14="http://schemas.microsoft.com/office/powerpoint/2010/main" val="3731040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ECDD0-17F6-3312-AE6D-F7EB95E46C02}"/>
              </a:ext>
            </a:extLst>
          </p:cNvPr>
          <p:cNvSpPr>
            <a:spLocks noGrp="1"/>
          </p:cNvSpPr>
          <p:nvPr>
            <p:ph type="title"/>
          </p:nvPr>
        </p:nvSpPr>
        <p:spPr/>
        <p:txBody>
          <a:bodyPr>
            <a:normAutofit fontScale="90000"/>
          </a:bodyPr>
          <a:lstStyle/>
          <a:p>
            <a:r>
              <a:rPr lang="en-US"/>
              <a:t>Indicator 14: Post-School Outcomes Data Collection</a:t>
            </a:r>
          </a:p>
        </p:txBody>
      </p:sp>
      <p:sp>
        <p:nvSpPr>
          <p:cNvPr id="3" name="Content Placeholder 2">
            <a:extLst>
              <a:ext uri="{FF2B5EF4-FFF2-40B4-BE49-F238E27FC236}">
                <a16:creationId xmlns:a16="http://schemas.microsoft.com/office/drawing/2014/main" id="{EB336AA5-9DDA-DA9A-5469-6885A5A84D1D}"/>
              </a:ext>
            </a:extLst>
          </p:cNvPr>
          <p:cNvSpPr>
            <a:spLocks noGrp="1"/>
          </p:cNvSpPr>
          <p:nvPr>
            <p:ph idx="1"/>
          </p:nvPr>
        </p:nvSpPr>
        <p:spPr>
          <a:xfrm>
            <a:off x="173179" y="1591254"/>
            <a:ext cx="11890665" cy="4820976"/>
          </a:xfrm>
        </p:spPr>
        <p:txBody>
          <a:bodyPr>
            <a:normAutofit fontScale="55000" lnSpcReduction="20000"/>
          </a:bodyPr>
          <a:lstStyle/>
          <a:p>
            <a:pPr lvl="0">
              <a:lnSpc>
                <a:spcPct val="120000"/>
              </a:lnSpc>
            </a:pPr>
            <a:r>
              <a:rPr lang="en-US" sz="3500" noProof="0"/>
              <a:t>The </a:t>
            </a:r>
            <a:r>
              <a:rPr lang="en-US" sz="3500" b="1" noProof="0"/>
              <a:t>data </a:t>
            </a:r>
            <a:r>
              <a:rPr lang="en-US" sz="3500" b="1"/>
              <a:t>collection and reporting period </a:t>
            </a:r>
            <a:r>
              <a:rPr lang="en-US" sz="3500"/>
              <a:t>on students with IEPs who exited during the 2024-2025 school year </a:t>
            </a:r>
            <a:r>
              <a:rPr lang="en-US" sz="3500" u="sng"/>
              <a:t>was</a:t>
            </a:r>
            <a:r>
              <a:rPr lang="en-US" sz="3500"/>
              <a:t> due to close on Friday, September 25, 2026. </a:t>
            </a:r>
          </a:p>
          <a:p>
            <a:pPr marL="285750" lvl="0" indent="-285750">
              <a:lnSpc>
                <a:spcPct val="120000"/>
              </a:lnSpc>
              <a:buFont typeface="Arial" panose="020B0604020202020204" pitchFamily="34" charset="0"/>
              <a:buChar char="•"/>
            </a:pPr>
            <a:r>
              <a:rPr lang="en-US" sz="3500" noProof="0"/>
              <a:t>However, to support the great outreach work of our districts this year, </a:t>
            </a:r>
            <a:r>
              <a:rPr lang="en-US" sz="3500" b="1" noProof="0"/>
              <a:t>we are now extending the data collection and reporting window </a:t>
            </a:r>
            <a:r>
              <a:rPr lang="en-US" sz="3500" b="1" u="sng" noProof="0"/>
              <a:t>one more week</a:t>
            </a:r>
            <a:r>
              <a:rPr lang="en-US" sz="3500" b="1" noProof="0"/>
              <a:t>!</a:t>
            </a:r>
          </a:p>
          <a:p>
            <a:pPr marL="285750" lvl="0" indent="-285750">
              <a:lnSpc>
                <a:spcPct val="120000"/>
              </a:lnSpc>
              <a:buFont typeface="Arial" panose="020B0604020202020204" pitchFamily="34" charset="0"/>
              <a:buChar char="•"/>
            </a:pPr>
            <a:r>
              <a:rPr lang="en-US" sz="3600" b="1" noProof="0"/>
              <a:t>Districts are required to reach out to last year’s </a:t>
            </a:r>
            <a:r>
              <a:rPr lang="en-US" sz="3600" b="1" noProof="0" err="1"/>
              <a:t>exiters</a:t>
            </a:r>
            <a:r>
              <a:rPr lang="en-US" sz="3600" b="1"/>
              <a:t> to encourage them to complete the Massachusetts After High School Survey.</a:t>
            </a:r>
          </a:p>
          <a:p>
            <a:pPr marL="285750" lvl="0" indent="-285750">
              <a:lnSpc>
                <a:spcPct val="120000"/>
              </a:lnSpc>
              <a:buFont typeface="Arial" panose="020B0604020202020204" pitchFamily="34" charset="0"/>
              <a:buChar char="•"/>
            </a:pPr>
            <a:r>
              <a:rPr lang="en-US" sz="3500" b="1"/>
              <a:t>All data must now be submitted via the electronic survey by 5:00 p.m. on Friday, October 2, 2026.</a:t>
            </a:r>
          </a:p>
          <a:p>
            <a:pPr marL="285750" lvl="0" indent="-285750">
              <a:lnSpc>
                <a:spcPct val="120000"/>
              </a:lnSpc>
            </a:pPr>
            <a:r>
              <a:rPr lang="en-US" sz="3500"/>
              <a:t>Districts have been receiving emails from our vendor, Arielle Levin of Crescent Bend Consulting with updates on the number of surveys collected. Kristin Castner of the DESE Indicator 14 Data Collection Team has also reached out to districts with no completed surveys submitted as of Tuesday, September 8.</a:t>
            </a:r>
          </a:p>
          <a:p>
            <a:pPr marL="285750" lvl="0" indent="-285750">
              <a:lnSpc>
                <a:spcPct val="120000"/>
              </a:lnSpc>
              <a:buFont typeface="Arial" panose="020B0604020202020204" pitchFamily="34" charset="0"/>
              <a:buChar char="•"/>
            </a:pPr>
            <a:r>
              <a:rPr lang="en-US" sz="3500"/>
              <a:t>Full information, including a </a:t>
            </a:r>
            <a:r>
              <a:rPr lang="en-US" sz="3500">
                <a:solidFill>
                  <a:srgbClr val="0070C0"/>
                </a:solidFill>
                <a:hlinkClick r:id="rId3">
                  <a:extLst>
                    <a:ext uri="{A12FA001-AC4F-418D-AE19-62706E023703}">
                      <ahyp:hlinkClr xmlns:ahyp="http://schemas.microsoft.com/office/drawing/2018/hyperlinkcolor" val="tx"/>
                    </a:ext>
                  </a:extLst>
                </a:hlinkClick>
              </a:rPr>
              <a:t>Step-by-Step Guidance </a:t>
            </a:r>
            <a:r>
              <a:rPr lang="en-US" sz="3500"/>
              <a:t>document is available on DESE’s </a:t>
            </a:r>
            <a:r>
              <a:rPr lang="en-US" sz="3500">
                <a:solidFill>
                  <a:srgbClr val="0070C0"/>
                </a:solidFill>
                <a:hlinkClick r:id="rId4">
                  <a:extLst>
                    <a:ext uri="{A12FA001-AC4F-418D-AE19-62706E023703}">
                      <ahyp:hlinkClr xmlns:ahyp="http://schemas.microsoft.com/office/drawing/2018/hyperlinkcolor" val="tx"/>
                    </a:ext>
                  </a:extLst>
                </a:hlinkClick>
              </a:rPr>
              <a:t>Indicator 14 web page</a:t>
            </a:r>
            <a:r>
              <a:rPr lang="en-US" sz="3500"/>
              <a:t>. </a:t>
            </a:r>
          </a:p>
          <a:p>
            <a:pPr marL="285750" lvl="0" indent="-285750">
              <a:buFont typeface="Arial" panose="020B0604020202020204" pitchFamily="34" charset="0"/>
              <a:buChar char="•"/>
            </a:pPr>
            <a:endParaRPr lang="en-US" noProof="0"/>
          </a:p>
        </p:txBody>
      </p:sp>
    </p:spTree>
    <p:extLst>
      <p:ext uri="{BB962C8B-B14F-4D97-AF65-F5344CB8AC3E}">
        <p14:creationId xmlns:p14="http://schemas.microsoft.com/office/powerpoint/2010/main" val="959076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3A8B6-323F-A099-E3C1-E0431232280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AE54D2C-6E36-DAFF-7C49-FF50BE6F82C2}"/>
              </a:ext>
            </a:extLst>
          </p:cNvPr>
          <p:cNvSpPr>
            <a:spLocks noGrp="1"/>
          </p:cNvSpPr>
          <p:nvPr>
            <p:ph type="title"/>
          </p:nvPr>
        </p:nvSpPr>
        <p:spPr>
          <a:xfrm>
            <a:off x="173179" y="3251316"/>
            <a:ext cx="12501663" cy="861002"/>
          </a:xfrm>
        </p:spPr>
        <p:txBody>
          <a:bodyPr>
            <a:normAutofit/>
          </a:bodyPr>
          <a:lstStyle/>
          <a:p>
            <a:r>
              <a:rPr lang="en-US" sz="3600">
                <a:latin typeface="Arial"/>
                <a:cs typeface="Arial"/>
              </a:rPr>
              <a:t>Professional Development and Targeted Assistance</a:t>
            </a:r>
            <a:r>
              <a:rPr lang="en-US" sz="3600" b="0">
                <a:latin typeface="Arial"/>
                <a:cs typeface="Arial"/>
              </a:rPr>
              <a:t> </a:t>
            </a:r>
            <a:endParaRPr lang="en-US" sz="3600"/>
          </a:p>
        </p:txBody>
      </p:sp>
      <p:sp>
        <p:nvSpPr>
          <p:cNvPr id="2" name="Slide Number Placeholder 1">
            <a:extLst>
              <a:ext uri="{FF2B5EF4-FFF2-40B4-BE49-F238E27FC236}">
                <a16:creationId xmlns:a16="http://schemas.microsoft.com/office/drawing/2014/main" id="{789E409F-EF1F-BB02-FE5B-2170AC45F4FF}"/>
              </a:ext>
            </a:extLst>
          </p:cNvPr>
          <p:cNvSpPr>
            <a:spLocks noGrp="1"/>
          </p:cNvSpPr>
          <p:nvPr>
            <p:ph type="sldNum" sz="quarter" idx="12"/>
          </p:nvPr>
        </p:nvSpPr>
        <p:spPr/>
        <p:txBody>
          <a:bodyPr/>
          <a:lstStyle/>
          <a:p>
            <a:fld id="{68A8D22E-6BC5-9E47-900C-2BB94685D9F5}" type="slidenum">
              <a:rPr lang="en-US" smtClean="0"/>
              <a:pPr/>
              <a:t>18</a:t>
            </a:fld>
            <a:endParaRPr lang="en-US"/>
          </a:p>
        </p:txBody>
      </p:sp>
    </p:spTree>
    <p:extLst>
      <p:ext uri="{BB962C8B-B14F-4D97-AF65-F5344CB8AC3E}">
        <p14:creationId xmlns:p14="http://schemas.microsoft.com/office/powerpoint/2010/main" val="271308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D84F0-E2F1-3CF6-C382-2FF32C70D9E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CCA2389-6FFA-6CF2-8D5B-88F000E99DEC}"/>
              </a:ext>
            </a:extLst>
          </p:cNvPr>
          <p:cNvSpPr>
            <a:spLocks noGrp="1"/>
          </p:cNvSpPr>
          <p:nvPr>
            <p:ph type="title"/>
          </p:nvPr>
        </p:nvSpPr>
        <p:spPr>
          <a:xfrm>
            <a:off x="173179" y="308699"/>
            <a:ext cx="11063288" cy="861002"/>
          </a:xfrm>
        </p:spPr>
        <p:txBody>
          <a:bodyPr>
            <a:normAutofit fontScale="90000"/>
          </a:bodyPr>
          <a:lstStyle/>
          <a:p>
            <a:r>
              <a:rPr lang="en-US">
                <a:latin typeface="Arial"/>
                <a:cs typeface="Arial"/>
              </a:rPr>
              <a:t>LEAs with NI or NA Determination </a:t>
            </a:r>
            <a:endParaRPr lang="en-US"/>
          </a:p>
          <a:p>
            <a:r>
              <a:rPr lang="en-US">
                <a:latin typeface="Arial"/>
                <a:cs typeface="Arial"/>
              </a:rPr>
              <a:t>Save the Dates!</a:t>
            </a:r>
            <a:r>
              <a:rPr lang="en-US" b="0">
                <a:latin typeface="Arial"/>
                <a:cs typeface="Arial"/>
              </a:rPr>
              <a:t> </a:t>
            </a:r>
            <a:endParaRPr lang="en-US"/>
          </a:p>
        </p:txBody>
      </p:sp>
      <p:sp>
        <p:nvSpPr>
          <p:cNvPr id="6" name="Content Placeholder 5">
            <a:extLst>
              <a:ext uri="{FF2B5EF4-FFF2-40B4-BE49-F238E27FC236}">
                <a16:creationId xmlns:a16="http://schemas.microsoft.com/office/drawing/2014/main" id="{49C10793-D3DD-858F-2773-AD5C5A6A13A0}"/>
              </a:ext>
            </a:extLst>
          </p:cNvPr>
          <p:cNvSpPr>
            <a:spLocks noGrp="1"/>
          </p:cNvSpPr>
          <p:nvPr>
            <p:ph idx="1"/>
          </p:nvPr>
        </p:nvSpPr>
        <p:spPr/>
        <p:txBody>
          <a:bodyPr vert="horz" lIns="91440" tIns="45720" rIns="91440" bIns="45720" rtlCol="0" anchor="t">
            <a:normAutofit/>
          </a:bodyPr>
          <a:lstStyle/>
          <a:p>
            <a:r>
              <a:rPr lang="en-US" sz="3500">
                <a:latin typeface="Arial"/>
                <a:cs typeface="Arial"/>
              </a:rPr>
              <a:t>Returning Districts – Fall First Consult Calls: September 14–October 9</a:t>
            </a:r>
            <a:endParaRPr lang="en-US"/>
          </a:p>
          <a:p>
            <a:r>
              <a:rPr lang="en-US" sz="3500">
                <a:latin typeface="Arial"/>
                <a:cs typeface="Arial"/>
              </a:rPr>
              <a:t>New Districts – Fall In-Person Convenings</a:t>
            </a:r>
            <a:endParaRPr lang="en-US"/>
          </a:p>
          <a:p>
            <a:pPr marL="971550" lvl="1" indent="-514350">
              <a:lnSpc>
                <a:spcPct val="100000"/>
              </a:lnSpc>
              <a:spcBef>
                <a:spcPts val="0"/>
              </a:spcBef>
              <a:buAutoNum type="alphaLcPeriod"/>
            </a:pPr>
            <a:r>
              <a:rPr lang="en-US" sz="3100" i="1">
                <a:solidFill>
                  <a:srgbClr val="347AB6"/>
                </a:solidFill>
                <a:latin typeface="Calibri"/>
                <a:ea typeface="Calibri"/>
                <a:cs typeface="Calibri"/>
              </a:rPr>
              <a:t>East: </a:t>
            </a:r>
            <a:r>
              <a:rPr lang="en-US" sz="3100">
                <a:solidFill>
                  <a:srgbClr val="347AB6"/>
                </a:solidFill>
                <a:latin typeface="Calibri"/>
                <a:ea typeface="Calibri"/>
                <a:cs typeface="Calibri"/>
              </a:rPr>
              <a:t>Oct. 5-6 &amp; Dec. 9 </a:t>
            </a:r>
          </a:p>
          <a:p>
            <a:pPr marL="971550" lvl="1" indent="-514350">
              <a:lnSpc>
                <a:spcPct val="100000"/>
              </a:lnSpc>
              <a:spcBef>
                <a:spcPts val="0"/>
              </a:spcBef>
              <a:buAutoNum type="alphaLcPeriod"/>
            </a:pPr>
            <a:r>
              <a:rPr lang="en-US" sz="3100" i="1">
                <a:solidFill>
                  <a:srgbClr val="347AB6"/>
                </a:solidFill>
                <a:latin typeface="Calibri"/>
                <a:ea typeface="Calibri"/>
                <a:cs typeface="Calibri"/>
              </a:rPr>
              <a:t>West: </a:t>
            </a:r>
            <a:r>
              <a:rPr lang="en-US" sz="3100">
                <a:solidFill>
                  <a:srgbClr val="347AB6"/>
                </a:solidFill>
                <a:latin typeface="Calibri"/>
                <a:ea typeface="Calibri"/>
                <a:cs typeface="Calibri"/>
              </a:rPr>
              <a:t>Oct. 13-14 &amp; Dec. 7 </a:t>
            </a:r>
          </a:p>
          <a:p>
            <a:pPr lvl="1">
              <a:lnSpc>
                <a:spcPct val="100000"/>
              </a:lnSpc>
              <a:spcBef>
                <a:spcPts val="0"/>
              </a:spcBef>
            </a:pPr>
            <a:endParaRPr lang="en-US"/>
          </a:p>
          <a:p>
            <a:endParaRPr lang="en-US"/>
          </a:p>
        </p:txBody>
      </p:sp>
      <p:sp>
        <p:nvSpPr>
          <p:cNvPr id="4" name="Slide Number Placeholder 3">
            <a:extLst>
              <a:ext uri="{FF2B5EF4-FFF2-40B4-BE49-F238E27FC236}">
                <a16:creationId xmlns:a16="http://schemas.microsoft.com/office/drawing/2014/main" id="{4A4B4EB3-6BA8-FAB5-42FF-B235B8DD0C51}"/>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3671502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5E3E1-04A9-98F9-88F6-E9375B2CD89C}"/>
              </a:ext>
            </a:extLst>
          </p:cNvPr>
          <p:cNvSpPr>
            <a:spLocks noGrp="1"/>
          </p:cNvSpPr>
          <p:nvPr>
            <p:ph type="title"/>
          </p:nvPr>
        </p:nvSpPr>
        <p:spPr/>
        <p:txBody>
          <a:bodyPr>
            <a:normAutofit/>
          </a:bodyPr>
          <a:lstStyle/>
          <a:p>
            <a:r>
              <a:rPr lang="en-US">
                <a:latin typeface="Arial"/>
                <a:cs typeface="Arial"/>
              </a:rPr>
              <a:t>Significant Disproportionality </a:t>
            </a:r>
            <a:endParaRPr lang="en-US"/>
          </a:p>
        </p:txBody>
      </p:sp>
      <p:sp>
        <p:nvSpPr>
          <p:cNvPr id="3" name="Content Placeholder 2">
            <a:extLst>
              <a:ext uri="{FF2B5EF4-FFF2-40B4-BE49-F238E27FC236}">
                <a16:creationId xmlns:a16="http://schemas.microsoft.com/office/drawing/2014/main" id="{AB75465F-581D-57E9-DB81-3C2E14E2D819}"/>
              </a:ext>
            </a:extLst>
          </p:cNvPr>
          <p:cNvSpPr>
            <a:spLocks noGrp="1"/>
          </p:cNvSpPr>
          <p:nvPr>
            <p:ph idx="1"/>
          </p:nvPr>
        </p:nvSpPr>
        <p:spPr>
          <a:xfrm>
            <a:off x="173179" y="1591254"/>
            <a:ext cx="5922821" cy="4414692"/>
          </a:xfrm>
        </p:spPr>
        <p:txBody>
          <a:bodyPr/>
          <a:lstStyle/>
          <a:p>
            <a:pPr marL="0" indent="0">
              <a:buNone/>
            </a:pPr>
            <a:r>
              <a:rPr lang="en-US" b="1"/>
              <a:t>Identified Districts</a:t>
            </a:r>
          </a:p>
          <a:p>
            <a:r>
              <a:rPr lang="en-US"/>
              <a:t>Fall In Person Convening</a:t>
            </a:r>
          </a:p>
          <a:p>
            <a:pPr lvl="1"/>
            <a:r>
              <a:rPr lang="en-US"/>
              <a:t>October 19 – October 20</a:t>
            </a:r>
          </a:p>
          <a:p>
            <a:r>
              <a:rPr lang="en-US"/>
              <a:t>Winter In Person Convening</a:t>
            </a:r>
          </a:p>
          <a:p>
            <a:pPr lvl="1"/>
            <a:r>
              <a:rPr lang="en-US"/>
              <a:t>December 10</a:t>
            </a:r>
          </a:p>
          <a:p>
            <a:r>
              <a:rPr lang="en-US"/>
              <a:t>Consult Calls</a:t>
            </a:r>
          </a:p>
          <a:p>
            <a:pPr lvl="1"/>
            <a:r>
              <a:rPr lang="en-US"/>
              <a:t>October – November </a:t>
            </a:r>
          </a:p>
        </p:txBody>
      </p:sp>
      <p:sp>
        <p:nvSpPr>
          <p:cNvPr id="4" name="Slide Number Placeholder 3">
            <a:extLst>
              <a:ext uri="{FF2B5EF4-FFF2-40B4-BE49-F238E27FC236}">
                <a16:creationId xmlns:a16="http://schemas.microsoft.com/office/drawing/2014/main" id="{ED3CC4F1-38FE-FA79-DC21-D7ACBB03168D}"/>
              </a:ext>
            </a:extLst>
          </p:cNvPr>
          <p:cNvSpPr>
            <a:spLocks noGrp="1"/>
          </p:cNvSpPr>
          <p:nvPr>
            <p:ph type="sldNum" sz="quarter" idx="12"/>
          </p:nvPr>
        </p:nvSpPr>
        <p:spPr/>
        <p:txBody>
          <a:bodyPr/>
          <a:lstStyle/>
          <a:p>
            <a:fld id="{68A8D22E-6BC5-9E47-900C-2BB94685D9F5}" type="slidenum">
              <a:rPr lang="en-US" smtClean="0"/>
              <a:t>20</a:t>
            </a:fld>
            <a:endParaRPr lang="en-US"/>
          </a:p>
        </p:txBody>
      </p:sp>
      <p:sp>
        <p:nvSpPr>
          <p:cNvPr id="5" name="Content Placeholder 2">
            <a:extLst>
              <a:ext uri="{FF2B5EF4-FFF2-40B4-BE49-F238E27FC236}">
                <a16:creationId xmlns:a16="http://schemas.microsoft.com/office/drawing/2014/main" id="{0C36B0C7-0524-02E7-004E-8A25055566EB}"/>
              </a:ext>
            </a:extLst>
          </p:cNvPr>
          <p:cNvSpPr txBox="1">
            <a:spLocks/>
          </p:cNvSpPr>
          <p:nvPr/>
        </p:nvSpPr>
        <p:spPr>
          <a:xfrm>
            <a:off x="6096000" y="1591254"/>
            <a:ext cx="5922821" cy="44146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At Risk Districts</a:t>
            </a:r>
          </a:p>
          <a:p>
            <a:r>
              <a:rPr lang="en-US"/>
              <a:t>Webinars</a:t>
            </a:r>
          </a:p>
          <a:p>
            <a:pPr lvl="1"/>
            <a:r>
              <a:rPr lang="en-US"/>
              <a:t>September 22, October 8, November 5, January 13</a:t>
            </a:r>
          </a:p>
        </p:txBody>
      </p:sp>
    </p:spTree>
    <p:extLst>
      <p:ext uri="{BB962C8B-B14F-4D97-AF65-F5344CB8AC3E}">
        <p14:creationId xmlns:p14="http://schemas.microsoft.com/office/powerpoint/2010/main" val="3470490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E2854-67A0-A99A-CD25-E5268FF55F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3FF3DA-1B2A-50BA-821C-9DD7DAE090C2}"/>
              </a:ext>
            </a:extLst>
          </p:cNvPr>
          <p:cNvSpPr>
            <a:spLocks noGrp="1"/>
          </p:cNvSpPr>
          <p:nvPr>
            <p:ph type="ctrTitle"/>
          </p:nvPr>
        </p:nvSpPr>
        <p:spPr>
          <a:xfrm>
            <a:off x="137746" y="1181555"/>
            <a:ext cx="11693588" cy="2560638"/>
          </a:xfrm>
        </p:spPr>
        <p:txBody>
          <a:bodyPr>
            <a:normAutofit/>
          </a:bodyPr>
          <a:lstStyle/>
          <a:p>
            <a:r>
              <a:rPr lang="en-US" sz="4400">
                <a:latin typeface="Arial"/>
                <a:cs typeface="Arial"/>
              </a:rPr>
              <a:t>IDEA Fiscal </a:t>
            </a:r>
            <a:endParaRPr lang="en-US" sz="4400"/>
          </a:p>
        </p:txBody>
      </p:sp>
    </p:spTree>
    <p:extLst>
      <p:ext uri="{BB962C8B-B14F-4D97-AF65-F5344CB8AC3E}">
        <p14:creationId xmlns:p14="http://schemas.microsoft.com/office/powerpoint/2010/main" val="2173532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8A6B98-3930-8C29-59A4-8C567E40DD37}"/>
              </a:ext>
            </a:extLst>
          </p:cNvPr>
          <p:cNvSpPr>
            <a:spLocks noGrp="1"/>
          </p:cNvSpPr>
          <p:nvPr>
            <p:ph type="title"/>
          </p:nvPr>
        </p:nvSpPr>
        <p:spPr/>
        <p:txBody>
          <a:bodyPr>
            <a:normAutofit fontScale="90000"/>
          </a:bodyPr>
          <a:lstStyle/>
          <a:p>
            <a:r>
              <a:rPr lang="en-US">
                <a:latin typeface="Arial"/>
                <a:cs typeface="Arial"/>
              </a:rPr>
              <a:t>FY27 Consolidated FC 240/262 Application</a:t>
            </a:r>
          </a:p>
        </p:txBody>
      </p:sp>
      <p:sp>
        <p:nvSpPr>
          <p:cNvPr id="2" name="Content Placeholder 1">
            <a:extLst>
              <a:ext uri="{FF2B5EF4-FFF2-40B4-BE49-F238E27FC236}">
                <a16:creationId xmlns:a16="http://schemas.microsoft.com/office/drawing/2014/main" id="{55407097-2B1C-175A-F549-AA21A1DB7DA3}"/>
              </a:ext>
            </a:extLst>
          </p:cNvPr>
          <p:cNvSpPr>
            <a:spLocks noGrp="1"/>
          </p:cNvSpPr>
          <p:nvPr>
            <p:ph idx="1"/>
          </p:nvPr>
        </p:nvSpPr>
        <p:spPr/>
        <p:txBody>
          <a:bodyPr vert="horz" lIns="91440" tIns="45720" rIns="91440" bIns="45720" rtlCol="0" anchor="t">
            <a:normAutofit/>
          </a:bodyPr>
          <a:lstStyle/>
          <a:p>
            <a:r>
              <a:rPr lang="en-US" sz="3200" b="1">
                <a:latin typeface="Arial"/>
                <a:ea typeface="Calibri"/>
                <a:cs typeface="Arial"/>
              </a:rPr>
              <a:t>Available July 2026</a:t>
            </a:r>
          </a:p>
          <a:p>
            <a:r>
              <a:rPr lang="en-US" sz="3200">
                <a:latin typeface="Arial"/>
                <a:ea typeface="Calibri"/>
                <a:cs typeface="Arial"/>
              </a:rPr>
              <a:t>Conditions of Assistance – Multiple Signatures Needed </a:t>
            </a:r>
          </a:p>
          <a:p>
            <a:r>
              <a:rPr lang="en-US" sz="3200">
                <a:latin typeface="Arial"/>
                <a:ea typeface="Calibri"/>
                <a:cs typeface="Arial"/>
              </a:rPr>
              <a:t>GEPA Statement Changes – Certification Only</a:t>
            </a:r>
          </a:p>
          <a:p>
            <a:r>
              <a:rPr lang="en-US" sz="3200" b="1">
                <a:highlight>
                  <a:srgbClr val="FFFF00"/>
                </a:highlight>
                <a:latin typeface="Arial"/>
                <a:ea typeface="Calibri"/>
                <a:cs typeface="Arial"/>
              </a:rPr>
              <a:t>Application Due: September 30, 2026</a:t>
            </a:r>
          </a:p>
          <a:p>
            <a:r>
              <a:rPr lang="en-US" sz="3200">
                <a:latin typeface="Arial"/>
                <a:ea typeface="Calibri"/>
                <a:cs typeface="Arial"/>
              </a:rPr>
              <a:t>Must Have Substantially Approvable Application to Obligate FY27 funds </a:t>
            </a:r>
          </a:p>
          <a:p>
            <a:r>
              <a:rPr lang="en-US" sz="3200">
                <a:latin typeface="Arial"/>
                <a:ea typeface="Calibri"/>
                <a:cs typeface="Arial"/>
              </a:rPr>
              <a:t>August 4, 2026 webinar slides on the GEM$ homepage. </a:t>
            </a:r>
          </a:p>
        </p:txBody>
      </p:sp>
    </p:spTree>
    <p:extLst>
      <p:ext uri="{BB962C8B-B14F-4D97-AF65-F5344CB8AC3E}">
        <p14:creationId xmlns:p14="http://schemas.microsoft.com/office/powerpoint/2010/main" val="1688319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6D220-ABBA-492E-4E76-6A229A24DE68}"/>
              </a:ext>
            </a:extLst>
          </p:cNvPr>
          <p:cNvSpPr>
            <a:spLocks noGrp="1"/>
          </p:cNvSpPr>
          <p:nvPr>
            <p:ph type="title"/>
          </p:nvPr>
        </p:nvSpPr>
        <p:spPr/>
        <p:txBody>
          <a:bodyPr>
            <a:noAutofit/>
          </a:bodyPr>
          <a:lstStyle/>
          <a:p>
            <a:r>
              <a:rPr lang="en-US" sz="3200">
                <a:latin typeface="Arial"/>
                <a:cs typeface="Arial"/>
              </a:rPr>
              <a:t>Comprehensive Coordinated Early Intervening Services (CCEIS) Fiscal Monitoring</a:t>
            </a:r>
            <a:endParaRPr lang="en-US" sz="3200"/>
          </a:p>
        </p:txBody>
      </p:sp>
      <p:sp>
        <p:nvSpPr>
          <p:cNvPr id="3" name="Content Placeholder 2">
            <a:extLst>
              <a:ext uri="{FF2B5EF4-FFF2-40B4-BE49-F238E27FC236}">
                <a16:creationId xmlns:a16="http://schemas.microsoft.com/office/drawing/2014/main" id="{3A5A5911-49DD-1D42-E601-6F75EC1671E5}"/>
              </a:ext>
            </a:extLst>
          </p:cNvPr>
          <p:cNvSpPr>
            <a:spLocks noGrp="1"/>
          </p:cNvSpPr>
          <p:nvPr>
            <p:ph idx="1"/>
          </p:nvPr>
        </p:nvSpPr>
        <p:spPr/>
        <p:txBody>
          <a:bodyPr vert="horz" lIns="91440" tIns="45720" rIns="91440" bIns="45720" rtlCol="0" anchor="t">
            <a:normAutofit/>
          </a:bodyPr>
          <a:lstStyle/>
          <a:p>
            <a:r>
              <a:rPr lang="en-US">
                <a:latin typeface="Arial"/>
                <a:cs typeface="Arial"/>
              </a:rPr>
              <a:t>All schools and districts required to reserve 15% of its total IDEA Part B allocation for CCEIS in FY26. Identified districts will receive notification letter will be sent via GEM$</a:t>
            </a:r>
            <a:endParaRPr lang="en-US"/>
          </a:p>
          <a:p>
            <a:r>
              <a:rPr lang="en-US">
                <a:latin typeface="Arial"/>
                <a:cs typeface="Arial"/>
              </a:rPr>
              <a:t>Audit documentation including general ledgers and evidence of allowable expenditures must be submitted to </a:t>
            </a:r>
            <a:r>
              <a:rPr lang="en-US">
                <a:latin typeface="Arial"/>
                <a:cs typeface="Arial"/>
                <a:hlinkClick r:id="rId3"/>
              </a:rPr>
              <a:t>IDEAfiscal@mass.gov</a:t>
            </a:r>
            <a:endParaRPr lang="en-US">
              <a:latin typeface="Arial"/>
              <a:cs typeface="Arial"/>
            </a:endParaRPr>
          </a:p>
          <a:p>
            <a:r>
              <a:rPr lang="en-US">
                <a:latin typeface="Arial"/>
                <a:cs typeface="Arial"/>
                <a:hlinkClick r:id="rId4"/>
              </a:rPr>
              <a:t>CCEIS Quick Reference Guide</a:t>
            </a:r>
          </a:p>
          <a:p>
            <a:r>
              <a:rPr lang="en-US">
                <a:latin typeface="Arial"/>
                <a:cs typeface="Arial"/>
              </a:rPr>
              <a:t>Due </a:t>
            </a:r>
            <a:r>
              <a:rPr lang="en-US" dirty="0">
                <a:latin typeface="Arial"/>
                <a:cs typeface="Arial"/>
              </a:rPr>
              <a:t>September</a:t>
            </a:r>
            <a:r>
              <a:rPr lang="en-US">
                <a:latin typeface="Arial"/>
                <a:cs typeface="Arial"/>
              </a:rPr>
              <a:t> 11, 2026.</a:t>
            </a:r>
          </a:p>
          <a:p>
            <a:endParaRPr lang="en-US">
              <a:latin typeface="Arial"/>
              <a:cs typeface="Arial"/>
            </a:endParaRPr>
          </a:p>
          <a:p>
            <a:pPr marL="0" indent="0">
              <a:buNone/>
            </a:pPr>
            <a:endParaRPr lang="en-US">
              <a:latin typeface="Arial"/>
              <a:cs typeface="Arial"/>
            </a:endParaRPr>
          </a:p>
          <a:p>
            <a:endParaRPr lang="en-US">
              <a:latin typeface="Arial"/>
              <a:cs typeface="Arial"/>
            </a:endParaRPr>
          </a:p>
          <a:p>
            <a:endParaRPr lang="en-US">
              <a:latin typeface="Arial"/>
              <a:cs typeface="Arial"/>
            </a:endParaRPr>
          </a:p>
        </p:txBody>
      </p:sp>
      <p:sp>
        <p:nvSpPr>
          <p:cNvPr id="4" name="Slide Number Placeholder 3">
            <a:extLst>
              <a:ext uri="{FF2B5EF4-FFF2-40B4-BE49-F238E27FC236}">
                <a16:creationId xmlns:a16="http://schemas.microsoft.com/office/drawing/2014/main" id="{7940F9C9-3BC0-AFF3-D402-7A47D3F3BA7B}"/>
              </a:ext>
            </a:extLst>
          </p:cNvPr>
          <p:cNvSpPr>
            <a:spLocks noGrp="1"/>
          </p:cNvSpPr>
          <p:nvPr>
            <p:ph type="sldNum" sz="quarter" idx="12"/>
          </p:nvPr>
        </p:nvSpPr>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4028862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58C83-E0A7-778D-4C7C-0858575F110A}"/>
              </a:ext>
            </a:extLst>
          </p:cNvPr>
          <p:cNvSpPr>
            <a:spLocks noGrp="1"/>
          </p:cNvSpPr>
          <p:nvPr>
            <p:ph type="title"/>
          </p:nvPr>
        </p:nvSpPr>
        <p:spPr>
          <a:xfrm>
            <a:off x="151093" y="485395"/>
            <a:ext cx="11531599" cy="861002"/>
          </a:xfrm>
        </p:spPr>
        <p:txBody>
          <a:bodyPr>
            <a:normAutofit fontScale="90000"/>
          </a:bodyPr>
          <a:lstStyle/>
          <a:p>
            <a:r>
              <a:rPr lang="en-US">
                <a:latin typeface="Arial"/>
                <a:cs typeface="Arial"/>
              </a:rPr>
              <a:t>IDEA Equitable Services Monitoring &amp; Carryover Application Supplement in GEM$</a:t>
            </a:r>
            <a:br>
              <a:rPr lang="en-US">
                <a:latin typeface="Arial"/>
                <a:cs typeface="Arial"/>
              </a:rPr>
            </a:br>
            <a:endParaRPr lang="en-US"/>
          </a:p>
        </p:txBody>
      </p:sp>
      <p:sp>
        <p:nvSpPr>
          <p:cNvPr id="3" name="Content Placeholder 2">
            <a:extLst>
              <a:ext uri="{FF2B5EF4-FFF2-40B4-BE49-F238E27FC236}">
                <a16:creationId xmlns:a16="http://schemas.microsoft.com/office/drawing/2014/main" id="{EDD18F2A-5371-05FB-634E-0C68FFC163CE}"/>
              </a:ext>
            </a:extLst>
          </p:cNvPr>
          <p:cNvSpPr>
            <a:spLocks noGrp="1"/>
          </p:cNvSpPr>
          <p:nvPr>
            <p:ph idx="1"/>
          </p:nvPr>
        </p:nvSpPr>
        <p:spPr>
          <a:xfrm>
            <a:off x="151092" y="1547080"/>
            <a:ext cx="11824405" cy="4948513"/>
          </a:xfrm>
        </p:spPr>
        <p:txBody>
          <a:bodyPr vert="horz" lIns="91440" tIns="45720" rIns="91440" bIns="45720" rtlCol="0" anchor="t">
            <a:normAutofit lnSpcReduction="10000"/>
          </a:bodyPr>
          <a:lstStyle/>
          <a:p>
            <a:r>
              <a:rPr lang="en-US">
                <a:highlight>
                  <a:srgbClr val="FFFF00"/>
                </a:highlight>
                <a:latin typeface="Arial"/>
                <a:cs typeface="Arial"/>
              </a:rPr>
              <a:t>Due </a:t>
            </a:r>
            <a:r>
              <a:rPr lang="en-US" u="sng">
                <a:highlight>
                  <a:srgbClr val="FFFF00"/>
                </a:highlight>
                <a:latin typeface="Arial"/>
                <a:cs typeface="Arial"/>
              </a:rPr>
              <a:t>September 30, 2026</a:t>
            </a:r>
            <a:endParaRPr lang="en-US">
              <a:highlight>
                <a:srgbClr val="FFFF00"/>
              </a:highlight>
            </a:endParaRPr>
          </a:p>
          <a:p>
            <a:r>
              <a:rPr lang="en-US">
                <a:latin typeface="Arial"/>
                <a:cs typeface="Arial"/>
              </a:rPr>
              <a:t>All districts of residence with a calculated FY25 and or FY26 proportionate share for equitable services must complete the IDEA Equitable Services Carryover and Monitoring Supplement</a:t>
            </a:r>
          </a:p>
          <a:p>
            <a:pPr lvl="1"/>
            <a:r>
              <a:rPr lang="en-US" sz="2600">
                <a:latin typeface="Arial"/>
                <a:cs typeface="Arial"/>
              </a:rPr>
              <a:t>At a minimum, all districts must upload evidence of actual or attempted timely and meaningful consultation with both school and parent representatives at least three (3) times during FY26 (fall, winter, spring)</a:t>
            </a:r>
          </a:p>
          <a:p>
            <a:pPr lvl="1"/>
            <a:r>
              <a:rPr lang="en-US" sz="2600">
                <a:latin typeface="Arial"/>
                <a:cs typeface="Arial"/>
              </a:rPr>
              <a:t>Districts must report any FY25 and or FY26 unexpended proportionate share carryover amounts and document how funds will be used prospectively </a:t>
            </a:r>
          </a:p>
          <a:p>
            <a:pPr lvl="1"/>
            <a:r>
              <a:rPr lang="en-US" sz="2600">
                <a:latin typeface="Arial"/>
                <a:cs typeface="Arial"/>
              </a:rPr>
              <a:t>Districts with any FY25 funds not expected to be fully expended by September 30, 2026, may request written permission to revert those funds for other allowable IDEA Part B expenses, including submission of additional documentation</a:t>
            </a:r>
            <a:endParaRPr lang="en-US" sz="2600"/>
          </a:p>
        </p:txBody>
      </p:sp>
      <p:sp>
        <p:nvSpPr>
          <p:cNvPr id="4" name="Slide Number Placeholder 3">
            <a:extLst>
              <a:ext uri="{FF2B5EF4-FFF2-40B4-BE49-F238E27FC236}">
                <a16:creationId xmlns:a16="http://schemas.microsoft.com/office/drawing/2014/main" id="{D361BC0B-9226-A0AE-D4E5-05C5AF2D6CD3}"/>
              </a:ext>
            </a:extLst>
          </p:cNvPr>
          <p:cNvSpPr>
            <a:spLocks noGrp="1"/>
          </p:cNvSpPr>
          <p:nvPr>
            <p:ph type="sldNum" sz="quarter" idx="12"/>
          </p:nvPr>
        </p:nvSpPr>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2308683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7FE91-F438-CFD1-C966-EE6F3816C4D7}"/>
              </a:ext>
            </a:extLst>
          </p:cNvPr>
          <p:cNvSpPr>
            <a:spLocks noGrp="1"/>
          </p:cNvSpPr>
          <p:nvPr>
            <p:ph type="title"/>
          </p:nvPr>
        </p:nvSpPr>
        <p:spPr>
          <a:xfrm>
            <a:off x="173179" y="308699"/>
            <a:ext cx="11879178" cy="861002"/>
          </a:xfrm>
        </p:spPr>
        <p:txBody>
          <a:bodyPr>
            <a:normAutofit/>
          </a:bodyPr>
          <a:lstStyle/>
          <a:p>
            <a:r>
              <a:rPr lang="en-US">
                <a:latin typeface="Arial"/>
                <a:cs typeface="Arial"/>
              </a:rPr>
              <a:t>Reminders Related to Equitable Services</a:t>
            </a:r>
            <a:endParaRPr lang="en-US"/>
          </a:p>
        </p:txBody>
      </p:sp>
      <p:sp>
        <p:nvSpPr>
          <p:cNvPr id="3" name="Content Placeholder 2">
            <a:extLst>
              <a:ext uri="{FF2B5EF4-FFF2-40B4-BE49-F238E27FC236}">
                <a16:creationId xmlns:a16="http://schemas.microsoft.com/office/drawing/2014/main" id="{6BE5DDDC-91C2-3A10-DC6E-39D3C4F3691E}"/>
              </a:ext>
            </a:extLst>
          </p:cNvPr>
          <p:cNvSpPr>
            <a:spLocks noGrp="1"/>
          </p:cNvSpPr>
          <p:nvPr>
            <p:ph idx="1"/>
          </p:nvPr>
        </p:nvSpPr>
        <p:spPr/>
        <p:txBody>
          <a:bodyPr vert="horz" lIns="91440" tIns="45720" rIns="91440" bIns="45720" rtlCol="0" anchor="t">
            <a:normAutofit fontScale="92500"/>
          </a:bodyPr>
          <a:lstStyle/>
          <a:p>
            <a:r>
              <a:rPr lang="en-US" sz="3200">
                <a:latin typeface="Arial"/>
                <a:cs typeface="Arial"/>
              </a:rPr>
              <a:t>FC 262/Preschool child count and meaningful consultation involve only pre-K students who attend a school that also includes K-5 elementary education</a:t>
            </a:r>
          </a:p>
          <a:p>
            <a:r>
              <a:rPr lang="en-US" sz="3200">
                <a:latin typeface="Arial"/>
                <a:cs typeface="Arial"/>
              </a:rPr>
              <a:t>Head Start programs should not be included in child counts and timely and meaningful consultation with private school representatives.</a:t>
            </a:r>
          </a:p>
          <a:p>
            <a:r>
              <a:rPr lang="en-US" sz="3200">
                <a:latin typeface="Arial"/>
                <a:cs typeface="Arial"/>
              </a:rPr>
              <a:t>LEA should account for equitable services funds separately and apart from other FC 240 and FC 262 funds in their general ledgers. </a:t>
            </a:r>
            <a:endParaRPr lang="en-US" sz="3200"/>
          </a:p>
          <a:p>
            <a:pPr lvl="1"/>
            <a:r>
              <a:rPr lang="en-US" sz="2800">
                <a:latin typeface="Arial"/>
                <a:cs typeface="Arial"/>
              </a:rPr>
              <a:t>The IDEA Fiscal Team reviews these general ledger reports when reviewing LEA requests to revert equitable services funds.</a:t>
            </a:r>
            <a:endParaRPr lang="en-US" sz="2800"/>
          </a:p>
          <a:p>
            <a:endParaRPr lang="en-US"/>
          </a:p>
        </p:txBody>
      </p:sp>
      <p:sp>
        <p:nvSpPr>
          <p:cNvPr id="4" name="Slide Number Placeholder 3">
            <a:extLst>
              <a:ext uri="{FF2B5EF4-FFF2-40B4-BE49-F238E27FC236}">
                <a16:creationId xmlns:a16="http://schemas.microsoft.com/office/drawing/2014/main" id="{AB514887-082F-CAEF-5E9E-2D8940D6338E}"/>
              </a:ext>
            </a:extLst>
          </p:cNvPr>
          <p:cNvSpPr>
            <a:spLocks noGrp="1"/>
          </p:cNvSpPr>
          <p:nvPr>
            <p:ph type="sldNum" sz="quarter" idx="12"/>
          </p:nvPr>
        </p:nvSpPr>
        <p:spPr/>
        <p:txBody>
          <a:bodyPr/>
          <a:lstStyle/>
          <a:p>
            <a:fld id="{68A8D22E-6BC5-9E47-900C-2BB94685D9F5}" type="slidenum">
              <a:rPr lang="en-US" smtClean="0"/>
              <a:t>25</a:t>
            </a:fld>
            <a:endParaRPr lang="en-US"/>
          </a:p>
        </p:txBody>
      </p:sp>
    </p:spTree>
    <p:extLst>
      <p:ext uri="{BB962C8B-B14F-4D97-AF65-F5344CB8AC3E}">
        <p14:creationId xmlns:p14="http://schemas.microsoft.com/office/powerpoint/2010/main" val="32679316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DF0B1-5DF2-3838-50E1-58F75A816C42}"/>
              </a:ext>
            </a:extLst>
          </p:cNvPr>
          <p:cNvSpPr>
            <a:spLocks noGrp="1"/>
          </p:cNvSpPr>
          <p:nvPr>
            <p:ph type="title"/>
          </p:nvPr>
        </p:nvSpPr>
        <p:spPr/>
        <p:txBody>
          <a:bodyPr>
            <a:normAutofit/>
          </a:bodyPr>
          <a:lstStyle/>
          <a:p>
            <a:r>
              <a:rPr lang="en-US">
                <a:latin typeface="Arial"/>
                <a:cs typeface="Arial"/>
              </a:rPr>
              <a:t>Expiring IDEA Part B Funds</a:t>
            </a:r>
          </a:p>
        </p:txBody>
      </p:sp>
      <p:sp>
        <p:nvSpPr>
          <p:cNvPr id="3" name="Content Placeholder 2">
            <a:extLst>
              <a:ext uri="{FF2B5EF4-FFF2-40B4-BE49-F238E27FC236}">
                <a16:creationId xmlns:a16="http://schemas.microsoft.com/office/drawing/2014/main" id="{C22E727E-446F-0308-76B7-E3A8619450F4}"/>
              </a:ext>
            </a:extLst>
          </p:cNvPr>
          <p:cNvSpPr>
            <a:spLocks noGrp="1"/>
          </p:cNvSpPr>
          <p:nvPr>
            <p:ph idx="1"/>
          </p:nvPr>
        </p:nvSpPr>
        <p:spPr>
          <a:xfrm>
            <a:off x="173179" y="1591254"/>
            <a:ext cx="11890665" cy="4694839"/>
          </a:xfrm>
        </p:spPr>
        <p:txBody>
          <a:bodyPr vert="horz" lIns="91440" tIns="45720" rIns="91440" bIns="45720" rtlCol="0" anchor="t">
            <a:normAutofit lnSpcReduction="10000"/>
          </a:bodyPr>
          <a:lstStyle/>
          <a:p>
            <a:r>
              <a:rPr lang="en-US" b="1">
                <a:latin typeface="Arial"/>
                <a:cs typeface="Arial"/>
              </a:rPr>
              <a:t>FY25</a:t>
            </a:r>
            <a:r>
              <a:rPr lang="en-US">
                <a:latin typeface="Arial"/>
                <a:cs typeface="Arial"/>
              </a:rPr>
              <a:t> FC 240 and FC 262, and </a:t>
            </a:r>
            <a:r>
              <a:rPr lang="en-US" b="1">
                <a:latin typeface="Arial"/>
                <a:cs typeface="Arial"/>
              </a:rPr>
              <a:t>FY26</a:t>
            </a:r>
            <a:r>
              <a:rPr lang="en-US">
                <a:latin typeface="Arial"/>
                <a:cs typeface="Arial"/>
              </a:rPr>
              <a:t> FC 213 (Time Out Practices) Funds expire </a:t>
            </a:r>
            <a:r>
              <a:rPr lang="en-US" u="sng">
                <a:latin typeface="Arial"/>
                <a:cs typeface="Arial"/>
              </a:rPr>
              <a:t>September 30, 2026</a:t>
            </a:r>
            <a:endParaRPr lang="en-US">
              <a:latin typeface="Arial"/>
              <a:cs typeface="Arial"/>
            </a:endParaRPr>
          </a:p>
          <a:p>
            <a:r>
              <a:rPr lang="en-US">
                <a:latin typeface="Arial"/>
                <a:cs typeface="Arial"/>
              </a:rPr>
              <a:t>Funds must be obligated on or before September 30, 2026, and liquidated no later than ninety (90) days thereafter</a:t>
            </a:r>
          </a:p>
          <a:p>
            <a:r>
              <a:rPr lang="en-US">
                <a:latin typeface="Arial"/>
                <a:cs typeface="Arial"/>
              </a:rPr>
              <a:t>GEM$ Reimbursement Requests no later than </a:t>
            </a:r>
            <a:r>
              <a:rPr lang="en-US" u="sng">
                <a:latin typeface="Arial"/>
                <a:cs typeface="Arial"/>
              </a:rPr>
              <a:t>November 30, 2026</a:t>
            </a:r>
          </a:p>
          <a:p>
            <a:r>
              <a:rPr lang="en-US">
                <a:latin typeface="Arial"/>
                <a:cs typeface="Arial"/>
              </a:rPr>
              <a:t>GEM$ Final Expenditure Report (FER) due no later than </a:t>
            </a:r>
            <a:r>
              <a:rPr lang="en-US" u="sng">
                <a:latin typeface="Arial"/>
                <a:cs typeface="Arial"/>
              </a:rPr>
              <a:t>December 31, 2026</a:t>
            </a:r>
          </a:p>
          <a:p>
            <a:pPr lvl="1"/>
            <a:r>
              <a:rPr lang="en-US" sz="2800">
                <a:latin typeface="Arial"/>
                <a:cs typeface="Arial"/>
              </a:rPr>
              <a:t>LEA may include final reimbursement requests in the FER</a:t>
            </a:r>
          </a:p>
          <a:p>
            <a:r>
              <a:rPr lang="en-US">
                <a:latin typeface="Arial"/>
                <a:cs typeface="Arial"/>
              </a:rPr>
              <a:t>Failure to (1) fully expend and claim FC 240, FC 262 or FY26 FC 213 funds and 2) timely file the GEM$ FER may be considered in the LEA's annual fiscal risk assessment</a:t>
            </a:r>
          </a:p>
          <a:p>
            <a:endParaRPr lang="en-US">
              <a:latin typeface="Arial"/>
              <a:cs typeface="Arial"/>
            </a:endParaRPr>
          </a:p>
          <a:p>
            <a:endParaRPr lang="en-US">
              <a:latin typeface="Arial"/>
              <a:cs typeface="Arial"/>
            </a:endParaRPr>
          </a:p>
          <a:p>
            <a:endParaRPr lang="en-US">
              <a:latin typeface="Arial"/>
              <a:cs typeface="Arial"/>
            </a:endParaRPr>
          </a:p>
          <a:p>
            <a:endParaRPr lang="en-US">
              <a:latin typeface="Arial"/>
              <a:cs typeface="Arial"/>
            </a:endParaRPr>
          </a:p>
        </p:txBody>
      </p:sp>
      <p:sp>
        <p:nvSpPr>
          <p:cNvPr id="4" name="Slide Number Placeholder 3">
            <a:extLst>
              <a:ext uri="{FF2B5EF4-FFF2-40B4-BE49-F238E27FC236}">
                <a16:creationId xmlns:a16="http://schemas.microsoft.com/office/drawing/2014/main" id="{87472D2A-2569-AEA9-8B77-A01C3E5BB599}"/>
              </a:ext>
            </a:extLst>
          </p:cNvPr>
          <p:cNvSpPr>
            <a:spLocks noGrp="1"/>
          </p:cNvSpPr>
          <p:nvPr>
            <p:ph type="sldNum" sz="quarter" idx="12"/>
          </p:nvPr>
        </p:nvSpPr>
        <p:spPr/>
        <p:txBody>
          <a:bodyPr/>
          <a:lstStyle/>
          <a:p>
            <a:fld id="{68A8D22E-6BC5-9E47-900C-2BB94685D9F5}" type="slidenum">
              <a:rPr lang="en-US" smtClean="0"/>
              <a:t>26</a:t>
            </a:fld>
            <a:endParaRPr lang="en-US"/>
          </a:p>
        </p:txBody>
      </p:sp>
    </p:spTree>
    <p:extLst>
      <p:ext uri="{BB962C8B-B14F-4D97-AF65-F5344CB8AC3E}">
        <p14:creationId xmlns:p14="http://schemas.microsoft.com/office/powerpoint/2010/main" val="3319297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00D63-7A32-73D0-ED6E-37FF3E375E71}"/>
              </a:ext>
            </a:extLst>
          </p:cNvPr>
          <p:cNvSpPr>
            <a:spLocks noGrp="1"/>
          </p:cNvSpPr>
          <p:nvPr>
            <p:ph type="title"/>
          </p:nvPr>
        </p:nvSpPr>
        <p:spPr/>
        <p:txBody>
          <a:bodyPr>
            <a:normAutofit/>
          </a:bodyPr>
          <a:lstStyle/>
          <a:p>
            <a:r>
              <a:rPr lang="en-US">
                <a:latin typeface="Arial"/>
                <a:cs typeface="Arial"/>
              </a:rPr>
              <a:t>FY26 Financial End of Year Reports</a:t>
            </a:r>
            <a:endParaRPr lang="en-US"/>
          </a:p>
        </p:txBody>
      </p:sp>
      <p:sp>
        <p:nvSpPr>
          <p:cNvPr id="3" name="Content Placeholder 2">
            <a:extLst>
              <a:ext uri="{FF2B5EF4-FFF2-40B4-BE49-F238E27FC236}">
                <a16:creationId xmlns:a16="http://schemas.microsoft.com/office/drawing/2014/main" id="{B7CC0909-FE3B-E970-9959-12B60E0327C7}"/>
              </a:ext>
            </a:extLst>
          </p:cNvPr>
          <p:cNvSpPr>
            <a:spLocks noGrp="1"/>
          </p:cNvSpPr>
          <p:nvPr>
            <p:ph idx="1"/>
          </p:nvPr>
        </p:nvSpPr>
        <p:spPr/>
        <p:txBody>
          <a:bodyPr vert="horz" lIns="91440" tIns="45720" rIns="91440" bIns="45720" rtlCol="0" anchor="t">
            <a:normAutofit lnSpcReduction="10000"/>
          </a:bodyPr>
          <a:lstStyle/>
          <a:p>
            <a:r>
              <a:rPr lang="en-US">
                <a:latin typeface="Arial"/>
                <a:cs typeface="Arial"/>
              </a:rPr>
              <a:t>Final FY26 Financial End of Year Reports (EOYR) Due:</a:t>
            </a:r>
            <a:endParaRPr lang="en-US"/>
          </a:p>
          <a:p>
            <a:pPr lvl="1"/>
            <a:r>
              <a:rPr lang="en-US" u="sng">
                <a:latin typeface="Arial"/>
                <a:cs typeface="Arial"/>
              </a:rPr>
              <a:t>September 30, 2026</a:t>
            </a:r>
            <a:r>
              <a:rPr lang="en-US">
                <a:latin typeface="Arial"/>
                <a:cs typeface="Arial"/>
              </a:rPr>
              <a:t> - individual and regional districts and vocational schools with the Office of School Finance</a:t>
            </a:r>
          </a:p>
          <a:p>
            <a:pPr lvl="1"/>
            <a:r>
              <a:rPr lang="en-US" u="sng">
                <a:latin typeface="Arial"/>
                <a:cs typeface="Arial"/>
              </a:rPr>
              <a:t>November 13, 2026</a:t>
            </a:r>
            <a:r>
              <a:rPr lang="en-US">
                <a:latin typeface="Arial"/>
                <a:cs typeface="Arial"/>
              </a:rPr>
              <a:t> - charter schools with the Charter School Office</a:t>
            </a:r>
          </a:p>
          <a:p>
            <a:pPr lvl="1"/>
            <a:r>
              <a:rPr lang="en-US" u="sng">
                <a:latin typeface="Arial"/>
                <a:cs typeface="Arial"/>
              </a:rPr>
              <a:t>January 29, 2027</a:t>
            </a:r>
            <a:r>
              <a:rPr lang="en-US">
                <a:latin typeface="Arial"/>
                <a:cs typeface="Arial"/>
              </a:rPr>
              <a:t> – virtual schools with the Charter School Office </a:t>
            </a:r>
          </a:p>
          <a:p>
            <a:r>
              <a:rPr lang="en-US">
                <a:latin typeface="Arial"/>
                <a:cs typeface="Arial"/>
              </a:rPr>
              <a:t>Ensure relevant expenses are distributed as special education as that total may be considered for the FY26 Maintenance of Effort (MOE) compliance determination in March 2027</a:t>
            </a:r>
          </a:p>
          <a:p>
            <a:r>
              <a:rPr lang="en-US">
                <a:latin typeface="Arial"/>
                <a:cs typeface="Arial"/>
              </a:rPr>
              <a:t>Failure to timely file and certify, and making any subsequent corrections or amendments to the EOYR may be considered in the LEA's annual fiscal risk assessment</a:t>
            </a:r>
          </a:p>
          <a:p>
            <a:pPr lvl="1"/>
            <a:endParaRPr lang="en-US"/>
          </a:p>
        </p:txBody>
      </p:sp>
      <p:sp>
        <p:nvSpPr>
          <p:cNvPr id="4" name="Slide Number Placeholder 3">
            <a:extLst>
              <a:ext uri="{FF2B5EF4-FFF2-40B4-BE49-F238E27FC236}">
                <a16:creationId xmlns:a16="http://schemas.microsoft.com/office/drawing/2014/main" id="{187C4116-8231-D0CD-B58D-17078D6E8854}"/>
              </a:ext>
            </a:extLst>
          </p:cNvPr>
          <p:cNvSpPr>
            <a:spLocks noGrp="1"/>
          </p:cNvSpPr>
          <p:nvPr>
            <p:ph type="sldNum" sz="quarter" idx="12"/>
          </p:nvPr>
        </p:nvSpPr>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1851587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1AE4-E6BA-5C99-AA64-287DFB3F73A2}"/>
              </a:ext>
            </a:extLst>
          </p:cNvPr>
          <p:cNvSpPr>
            <a:spLocks noGrp="1"/>
          </p:cNvSpPr>
          <p:nvPr>
            <p:ph type="title"/>
          </p:nvPr>
        </p:nvSpPr>
        <p:spPr/>
        <p:txBody>
          <a:bodyPr>
            <a:noAutofit/>
          </a:bodyPr>
          <a:lstStyle/>
          <a:p>
            <a:r>
              <a:rPr lang="en-US" sz="3600">
                <a:latin typeface="Arial"/>
                <a:cs typeface="Arial"/>
              </a:rPr>
              <a:t>IDEA LEA Fiscal Staff Data Submission</a:t>
            </a:r>
            <a:r>
              <a:rPr lang="en-US" sz="3600" b="0">
                <a:latin typeface="Arial"/>
                <a:cs typeface="Arial"/>
              </a:rPr>
              <a:t> </a:t>
            </a:r>
          </a:p>
        </p:txBody>
      </p:sp>
      <p:sp>
        <p:nvSpPr>
          <p:cNvPr id="3" name="Content Placeholder 2">
            <a:extLst>
              <a:ext uri="{FF2B5EF4-FFF2-40B4-BE49-F238E27FC236}">
                <a16:creationId xmlns:a16="http://schemas.microsoft.com/office/drawing/2014/main" id="{19E4F62A-FC79-971E-0110-A85DD0A10B73}"/>
              </a:ext>
            </a:extLst>
          </p:cNvPr>
          <p:cNvSpPr>
            <a:spLocks noGrp="1"/>
          </p:cNvSpPr>
          <p:nvPr>
            <p:ph idx="1"/>
          </p:nvPr>
        </p:nvSpPr>
        <p:spPr/>
        <p:txBody>
          <a:bodyPr vert="horz" lIns="91440" tIns="45720" rIns="91440" bIns="45720" rtlCol="0" anchor="t">
            <a:normAutofit/>
          </a:bodyPr>
          <a:lstStyle/>
          <a:p>
            <a:r>
              <a:rPr lang="en-US" sz="2400">
                <a:latin typeface="Arial"/>
                <a:cs typeface="Arial"/>
              </a:rPr>
              <a:t>As we begin FY27 and School Year 2026-2027, the Department's IDEA Part B Fiscal Team requires your local education agency (LEA) complete and submit the following brief fiscal data collection linked below to update the Department's records on LEA fiscal staff in your school or district who understand and implement federal fiscal requirements pursuant to Uniform Grant Guidance, 2 CFR Part 200, and IDEA Part B, 34 CFR Part 300. The required information facilitates the Department's implementation of required IDEA Part B general supervision responsibilities, including annual fiscal risk assessment, monitoring, and targeted technical assistance and professional development for LEAs.  </a:t>
            </a:r>
            <a:br>
              <a:rPr lang="en-US" sz="2400">
                <a:latin typeface="Arial"/>
              </a:rPr>
            </a:br>
            <a:r>
              <a:rPr lang="en-US" sz="2400">
                <a:latin typeface="Arial"/>
                <a:cs typeface="Arial"/>
              </a:rPr>
              <a:t> </a:t>
            </a:r>
            <a:br>
              <a:rPr lang="en-US" sz="2400">
                <a:latin typeface="Arial"/>
              </a:rPr>
            </a:br>
            <a:r>
              <a:rPr lang="en-US" sz="2400">
                <a:latin typeface="Arial"/>
                <a:cs typeface="Arial"/>
                <a:hlinkClick r:id="rId2"/>
              </a:rPr>
              <a:t>Data Submission-on-LEA-Staff-with-IDEA-Part-B-Fiscal-Responsibilities</a:t>
            </a:r>
            <a:endParaRPr lang="en-US" sz="2400">
              <a:latin typeface="Arial"/>
              <a:cs typeface="Arial"/>
            </a:endParaRPr>
          </a:p>
        </p:txBody>
      </p:sp>
      <p:sp>
        <p:nvSpPr>
          <p:cNvPr id="4" name="Slide Number Placeholder 3">
            <a:extLst>
              <a:ext uri="{FF2B5EF4-FFF2-40B4-BE49-F238E27FC236}">
                <a16:creationId xmlns:a16="http://schemas.microsoft.com/office/drawing/2014/main" id="{A951F5A9-4802-E159-4F60-EACEFC2DF257}"/>
              </a:ext>
            </a:extLst>
          </p:cNvPr>
          <p:cNvSpPr>
            <a:spLocks noGrp="1"/>
          </p:cNvSpPr>
          <p:nvPr>
            <p:ph type="sldNum" sz="quarter" idx="12"/>
          </p:nvPr>
        </p:nvSpPr>
        <p:spPr/>
        <p:txBody>
          <a:bodyPr/>
          <a:lstStyle/>
          <a:p>
            <a:fld id="{68A8D22E-6BC5-9E47-900C-2BB94685D9F5}" type="slidenum">
              <a:rPr lang="en-US" smtClean="0"/>
              <a:t>28</a:t>
            </a:fld>
            <a:endParaRPr lang="en-US"/>
          </a:p>
        </p:txBody>
      </p:sp>
    </p:spTree>
    <p:extLst>
      <p:ext uri="{BB962C8B-B14F-4D97-AF65-F5344CB8AC3E}">
        <p14:creationId xmlns:p14="http://schemas.microsoft.com/office/powerpoint/2010/main" val="35033818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F290B-D065-2C42-BD4C-3AADC2020F9D}"/>
              </a:ext>
            </a:extLst>
          </p:cNvPr>
          <p:cNvSpPr>
            <a:spLocks noGrp="1"/>
          </p:cNvSpPr>
          <p:nvPr>
            <p:ph type="title"/>
          </p:nvPr>
        </p:nvSpPr>
        <p:spPr/>
        <p:txBody>
          <a:bodyPr>
            <a:normAutofit/>
          </a:bodyPr>
          <a:lstStyle/>
          <a:p>
            <a:r>
              <a:rPr lang="en-US" sz="3600">
                <a:latin typeface="Arial"/>
                <a:cs typeface="Arial"/>
              </a:rPr>
              <a:t>Private School Enrollment Data Submission</a:t>
            </a:r>
            <a:endParaRPr lang="en-US" sz="3600"/>
          </a:p>
        </p:txBody>
      </p:sp>
      <p:sp>
        <p:nvSpPr>
          <p:cNvPr id="3" name="Content Placeholder 2">
            <a:extLst>
              <a:ext uri="{FF2B5EF4-FFF2-40B4-BE49-F238E27FC236}">
                <a16:creationId xmlns:a16="http://schemas.microsoft.com/office/drawing/2014/main" id="{6EFA9157-E0CE-BF0E-5F8C-7C2E91FE33B5}"/>
              </a:ext>
            </a:extLst>
          </p:cNvPr>
          <p:cNvSpPr>
            <a:spLocks noGrp="1"/>
          </p:cNvSpPr>
          <p:nvPr>
            <p:ph idx="1"/>
          </p:nvPr>
        </p:nvSpPr>
        <p:spPr>
          <a:xfrm>
            <a:off x="173179" y="1591254"/>
            <a:ext cx="11890665" cy="4672427"/>
          </a:xfrm>
        </p:spPr>
        <p:txBody>
          <a:bodyPr vert="horz" lIns="91440" tIns="45720" rIns="91440" bIns="45720" rtlCol="0" anchor="t">
            <a:normAutofit fontScale="92500" lnSpcReduction="10000"/>
          </a:bodyPr>
          <a:lstStyle/>
          <a:p>
            <a:r>
              <a:rPr lang="en-US">
                <a:latin typeface="Arial"/>
                <a:cs typeface="Arial"/>
              </a:rPr>
              <a:t>Private school enrollment data is used in the annual LEA FC 240 and 262 allocation calculations</a:t>
            </a:r>
            <a:endParaRPr lang="en-US"/>
          </a:p>
          <a:p>
            <a:r>
              <a:rPr lang="en-US">
                <a:latin typeface="Arial"/>
                <a:cs typeface="Arial"/>
              </a:rPr>
              <a:t>Private schools are asked to submit grade level enrollment data though a Department Education Security Portal Application each </a:t>
            </a:r>
            <a:r>
              <a:rPr lang="en-US" u="sng">
                <a:latin typeface="Arial"/>
                <a:cs typeface="Arial"/>
              </a:rPr>
              <a:t>October 1</a:t>
            </a:r>
            <a:r>
              <a:rPr lang="en-US" u="sng" baseline="30000">
                <a:latin typeface="Arial"/>
                <a:cs typeface="Arial"/>
              </a:rPr>
              <a:t>st</a:t>
            </a:r>
            <a:r>
              <a:rPr lang="en-US" u="sng">
                <a:latin typeface="Arial"/>
                <a:cs typeface="Arial"/>
              </a:rPr>
              <a:t> through </a:t>
            </a:r>
            <a:r>
              <a:rPr lang="en-US" u="sng" err="1">
                <a:latin typeface="Arial"/>
                <a:cs typeface="Arial"/>
              </a:rPr>
              <a:t>th</a:t>
            </a:r>
            <a:r>
              <a:rPr lang="en-US" u="sng">
                <a:latin typeface="Arial"/>
                <a:cs typeface="Arial"/>
              </a:rPr>
              <a:t> MA DESE Security Portal </a:t>
            </a:r>
          </a:p>
          <a:p>
            <a:r>
              <a:rPr lang="en-US">
                <a:latin typeface="Arial"/>
                <a:cs typeface="Arial"/>
              </a:rPr>
              <a:t>Districts of residence encouraged to contact local private schools and remind them of the importance of this data submission</a:t>
            </a:r>
          </a:p>
          <a:p>
            <a:pPr lvl="1"/>
            <a:r>
              <a:rPr lang="en-US">
                <a:latin typeface="Arial"/>
                <a:cs typeface="Arial"/>
              </a:rPr>
              <a:t>Each district can find a list of last identified private schools in the </a:t>
            </a:r>
            <a:r>
              <a:rPr lang="en-US">
                <a:latin typeface="Arial"/>
                <a:cs typeface="Arial"/>
                <a:hlinkClick r:id="rId2"/>
              </a:rPr>
              <a:t>Department's School and District Profiles</a:t>
            </a:r>
            <a:r>
              <a:rPr lang="en-US">
                <a:latin typeface="Arial"/>
                <a:cs typeface="Arial"/>
              </a:rPr>
              <a:t> / Relationship Membership for your district</a:t>
            </a:r>
            <a:endParaRPr lang="en-US"/>
          </a:p>
          <a:p>
            <a:pPr lvl="1"/>
            <a:r>
              <a:rPr lang="en-US">
                <a:latin typeface="Arial"/>
                <a:cs typeface="Arial"/>
              </a:rPr>
              <a:t>Can and should be done during annual child count collection and fall timely meaningful consultation for equitable services</a:t>
            </a:r>
          </a:p>
          <a:p>
            <a:pPr lvl="1"/>
            <a:r>
              <a:rPr lang="en-US">
                <a:latin typeface="Arial"/>
                <a:cs typeface="Arial"/>
              </a:rPr>
              <a:t>Private Schools may contact </a:t>
            </a:r>
            <a:r>
              <a:rPr lang="en-US">
                <a:latin typeface="Arial"/>
                <a:cs typeface="Arial"/>
                <a:hlinkClick r:id="rId3"/>
              </a:rPr>
              <a:t>privateschools@mass.gov</a:t>
            </a:r>
            <a:r>
              <a:rPr lang="en-US">
                <a:latin typeface="Arial"/>
                <a:cs typeface="Arial"/>
              </a:rPr>
              <a:t>to obtain access to the Security Portal application </a:t>
            </a:r>
          </a:p>
          <a:p>
            <a:endParaRPr lang="en-US">
              <a:latin typeface="Arial"/>
              <a:cs typeface="Arial"/>
            </a:endParaRPr>
          </a:p>
          <a:p>
            <a:endParaRPr lang="en-US">
              <a:latin typeface="Arial"/>
              <a:cs typeface="Arial"/>
            </a:endParaRPr>
          </a:p>
        </p:txBody>
      </p:sp>
      <p:sp>
        <p:nvSpPr>
          <p:cNvPr id="4" name="Slide Number Placeholder 3">
            <a:extLst>
              <a:ext uri="{FF2B5EF4-FFF2-40B4-BE49-F238E27FC236}">
                <a16:creationId xmlns:a16="http://schemas.microsoft.com/office/drawing/2014/main" id="{1414E110-2984-B88E-54EC-B9908AE6E42A}"/>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28631712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349D2-A831-3FE5-A481-304A419C5303}"/>
              </a:ext>
            </a:extLst>
          </p:cNvPr>
          <p:cNvSpPr>
            <a:spLocks noGrp="1"/>
          </p:cNvSpPr>
          <p:nvPr>
            <p:ph type="title"/>
          </p:nvPr>
        </p:nvSpPr>
        <p:spPr/>
        <p:txBody>
          <a:bodyPr>
            <a:normAutofit fontScale="90000"/>
          </a:bodyPr>
          <a:lstStyle/>
          <a:p>
            <a:r>
              <a:rPr lang="en-US">
                <a:latin typeface="Arial"/>
                <a:cs typeface="Arial"/>
              </a:rPr>
              <a:t>IDEA Fiscal Virtual Community of Practice</a:t>
            </a:r>
            <a:endParaRPr lang="en-US"/>
          </a:p>
        </p:txBody>
      </p:sp>
      <p:sp>
        <p:nvSpPr>
          <p:cNvPr id="3" name="Content Placeholder 2">
            <a:extLst>
              <a:ext uri="{FF2B5EF4-FFF2-40B4-BE49-F238E27FC236}">
                <a16:creationId xmlns:a16="http://schemas.microsoft.com/office/drawing/2014/main" id="{AB025CE8-AC02-0373-2D01-D9B27DAD0FFE}"/>
              </a:ext>
            </a:extLst>
          </p:cNvPr>
          <p:cNvSpPr>
            <a:spLocks noGrp="1"/>
          </p:cNvSpPr>
          <p:nvPr>
            <p:ph idx="1"/>
          </p:nvPr>
        </p:nvSpPr>
        <p:spPr>
          <a:xfrm>
            <a:off x="173179" y="1591254"/>
            <a:ext cx="11819228" cy="4986191"/>
          </a:xfrm>
        </p:spPr>
        <p:txBody>
          <a:bodyPr vert="horz" lIns="91440" tIns="45720" rIns="91440" bIns="45720" rtlCol="0" anchor="t">
            <a:normAutofit/>
          </a:bodyPr>
          <a:lstStyle/>
          <a:p>
            <a:pPr marL="0" indent="0">
              <a:buNone/>
            </a:pPr>
            <a:r>
              <a:rPr lang="en-US">
                <a:latin typeface="Arial"/>
                <a:cs typeface="Arial"/>
              </a:rPr>
              <a:t>Thursdays, 3:00 - 4:00 pm Zoom Webinar </a:t>
            </a:r>
            <a:endParaRPr lang="en-US"/>
          </a:p>
          <a:p>
            <a:r>
              <a:rPr lang="en-US" sz="2000">
                <a:latin typeface="Arial"/>
                <a:cs typeface="Arial"/>
              </a:rPr>
              <a:t>Thursday, October 2, 2026 – Child Count and Meaningful Consultation for Equitable Services </a:t>
            </a:r>
            <a:endParaRPr lang="en-US" sz="2000"/>
          </a:p>
          <a:p>
            <a:r>
              <a:rPr lang="en-US" sz="2000">
                <a:latin typeface="Arial"/>
                <a:cs typeface="Arial"/>
              </a:rPr>
              <a:t>Thursday, November 5, 2026 – Excess Cost Calculation </a:t>
            </a:r>
            <a:endParaRPr lang="en-US" sz="2000"/>
          </a:p>
          <a:p>
            <a:r>
              <a:rPr lang="en-US" sz="2000">
                <a:latin typeface="Arial"/>
                <a:cs typeface="Arial"/>
              </a:rPr>
              <a:t>Thursday, December 3, 2026 – Budget Revision &amp; Final Expenditure Reporting </a:t>
            </a:r>
            <a:endParaRPr lang="en-US" sz="2000"/>
          </a:p>
          <a:p>
            <a:r>
              <a:rPr lang="en-US" sz="2000">
                <a:latin typeface="Arial"/>
                <a:cs typeface="Arial"/>
              </a:rPr>
              <a:t>Thursday, March 4, 2027 – Maintenance of Effort, Exceptions &amp; Adjustments </a:t>
            </a:r>
            <a:endParaRPr lang="en-US" sz="2000"/>
          </a:p>
          <a:p>
            <a:r>
              <a:rPr lang="en-US" sz="2000">
                <a:latin typeface="Arial"/>
                <a:cs typeface="Arial"/>
              </a:rPr>
              <a:t>Thursday, May 6, 2027 – Equitable Services Carryover </a:t>
            </a:r>
            <a:endParaRPr lang="en-US" sz="2000"/>
          </a:p>
          <a:p>
            <a:r>
              <a:rPr lang="en-US" sz="2000">
                <a:latin typeface="Arial"/>
                <a:cs typeface="Arial"/>
              </a:rPr>
              <a:t>Thursday, June 3, 2027 – Tier II &amp; III (Cyclical &amp; Targeted) Monitoring</a:t>
            </a:r>
          </a:p>
          <a:p>
            <a:pPr marL="0" indent="0">
              <a:buNone/>
            </a:pPr>
            <a:endParaRPr lang="en-US" sz="2000"/>
          </a:p>
          <a:p>
            <a:pPr marL="0" indent="0">
              <a:buNone/>
            </a:pPr>
            <a:endParaRPr lang="en-US" sz="1200" dirty="0">
              <a:solidFill>
                <a:srgbClr val="000000"/>
              </a:solidFill>
            </a:endParaRPr>
          </a:p>
          <a:p>
            <a:pPr marL="0" indent="0">
              <a:buNone/>
            </a:pPr>
            <a:r>
              <a:rPr lang="en-US" sz="1400" dirty="0">
                <a:latin typeface="Arial"/>
                <a:cs typeface="Arial"/>
              </a:rPr>
              <a:t>Register Here</a:t>
            </a:r>
            <a:endParaRPr lang="en-US" sz="1400" dirty="0">
              <a:solidFill>
                <a:srgbClr val="000000"/>
              </a:solidFill>
              <a:latin typeface="Arial"/>
              <a:cs typeface="Arial"/>
            </a:endParaRPr>
          </a:p>
          <a:p>
            <a:pPr marL="0" indent="0">
              <a:buNone/>
            </a:pPr>
            <a:r>
              <a:rPr lang="en-US" sz="1400" dirty="0">
                <a:solidFill>
                  <a:srgbClr val="000000"/>
                </a:solidFill>
                <a:latin typeface="Arial"/>
                <a:cs typeface="Arial"/>
                <a:hlinkClick r:id="rId2"/>
              </a:rPr>
              <a:t>https://us02web.zoom.us/webinar/register/WN_XJGzymXBRZi2VZyq9cTA2g</a:t>
            </a:r>
            <a:endParaRPr lang="en-US" sz="1400">
              <a:solidFill>
                <a:srgbClr val="000000"/>
              </a:solidFill>
              <a:latin typeface="Arial"/>
              <a:cs typeface="Arial"/>
            </a:endParaRPr>
          </a:p>
          <a:p>
            <a:pPr marL="0" indent="0">
              <a:buNone/>
            </a:pPr>
            <a:endParaRPr lang="en-US" sz="2000" dirty="0"/>
          </a:p>
          <a:p>
            <a:pPr marL="0" indent="0">
              <a:buNone/>
            </a:pPr>
            <a:endParaRPr lang="en-US" sz="2000"/>
          </a:p>
          <a:p>
            <a:pPr>
              <a:buNone/>
            </a:pPr>
            <a:endParaRPr lang="en-US"/>
          </a:p>
        </p:txBody>
      </p:sp>
      <p:sp>
        <p:nvSpPr>
          <p:cNvPr id="4" name="Slide Number Placeholder 3">
            <a:extLst>
              <a:ext uri="{FF2B5EF4-FFF2-40B4-BE49-F238E27FC236}">
                <a16:creationId xmlns:a16="http://schemas.microsoft.com/office/drawing/2014/main" id="{90F95011-93FD-6E13-B63C-6A5A989AC6B9}"/>
              </a:ext>
            </a:extLst>
          </p:cNvPr>
          <p:cNvSpPr>
            <a:spLocks noGrp="1"/>
          </p:cNvSpPr>
          <p:nvPr>
            <p:ph type="sldNum" sz="quarter" idx="12"/>
          </p:nvPr>
        </p:nvSpPr>
        <p:spPr/>
        <p:txBody>
          <a:bodyPr/>
          <a:lstStyle/>
          <a:p>
            <a:fld id="{68A8D22E-6BC5-9E47-900C-2BB94685D9F5}" type="slidenum">
              <a:rPr lang="en-US" smtClean="0"/>
              <a:t>30</a:t>
            </a:fld>
            <a:endParaRPr lang="en-US"/>
          </a:p>
        </p:txBody>
      </p:sp>
    </p:spTree>
    <p:extLst>
      <p:ext uri="{BB962C8B-B14F-4D97-AF65-F5344CB8AC3E}">
        <p14:creationId xmlns:p14="http://schemas.microsoft.com/office/powerpoint/2010/main" val="8131327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6AB2B-9E86-B31F-8494-E95DE385C2EA}"/>
              </a:ext>
            </a:extLst>
          </p:cNvPr>
          <p:cNvSpPr>
            <a:spLocks noGrp="1"/>
          </p:cNvSpPr>
          <p:nvPr>
            <p:ph type="ctrTitle"/>
          </p:nvPr>
        </p:nvSpPr>
        <p:spPr/>
        <p:txBody>
          <a:bodyPr/>
          <a:lstStyle/>
          <a:p>
            <a:r>
              <a:rPr lang="en-US"/>
              <a:t>The 1% Cap</a:t>
            </a:r>
          </a:p>
        </p:txBody>
      </p:sp>
      <p:sp>
        <p:nvSpPr>
          <p:cNvPr id="3" name="Subtitle 2">
            <a:extLst>
              <a:ext uri="{FF2B5EF4-FFF2-40B4-BE49-F238E27FC236}">
                <a16:creationId xmlns:a16="http://schemas.microsoft.com/office/drawing/2014/main" id="{8141BCB3-4284-A57E-4AB3-04CB2D22AC2E}"/>
              </a:ext>
            </a:extLst>
          </p:cNvPr>
          <p:cNvSpPr>
            <a:spLocks noGrp="1"/>
          </p:cNvSpPr>
          <p:nvPr>
            <p:ph type="subTitle" idx="1"/>
          </p:nvPr>
        </p:nvSpPr>
        <p:spPr/>
        <p:txBody>
          <a:bodyPr/>
          <a:lstStyle/>
          <a:p>
            <a:r>
              <a:rPr lang="en-US"/>
              <a:t>Alternate Assessment Participation </a:t>
            </a:r>
          </a:p>
        </p:txBody>
      </p:sp>
    </p:spTree>
    <p:extLst>
      <p:ext uri="{BB962C8B-B14F-4D97-AF65-F5344CB8AC3E}">
        <p14:creationId xmlns:p14="http://schemas.microsoft.com/office/powerpoint/2010/main" val="2636106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F8925-9751-7AF7-F071-C00D34977A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E29B41-7274-1E76-51C6-8CDBB027CD54}"/>
              </a:ext>
            </a:extLst>
          </p:cNvPr>
          <p:cNvSpPr>
            <a:spLocks noGrp="1"/>
          </p:cNvSpPr>
          <p:nvPr>
            <p:ph type="title"/>
          </p:nvPr>
        </p:nvSpPr>
        <p:spPr/>
        <p:txBody>
          <a:bodyPr>
            <a:normAutofit/>
          </a:bodyPr>
          <a:lstStyle/>
          <a:p>
            <a:r>
              <a:rPr lang="en-US"/>
              <a:t>Statewide Assessment Options</a:t>
            </a:r>
          </a:p>
        </p:txBody>
      </p:sp>
      <p:sp>
        <p:nvSpPr>
          <p:cNvPr id="3" name="Content Placeholder 2">
            <a:extLst>
              <a:ext uri="{FF2B5EF4-FFF2-40B4-BE49-F238E27FC236}">
                <a16:creationId xmlns:a16="http://schemas.microsoft.com/office/drawing/2014/main" id="{0301B359-AB06-EB03-8C37-7BFC5EBDA7FD}"/>
              </a:ext>
            </a:extLst>
          </p:cNvPr>
          <p:cNvSpPr>
            <a:spLocks noGrp="1"/>
          </p:cNvSpPr>
          <p:nvPr>
            <p:ph idx="1"/>
          </p:nvPr>
        </p:nvSpPr>
        <p:spPr>
          <a:ln>
            <a:solidFill>
              <a:srgbClr val="B5DFF3"/>
            </a:solidFill>
          </a:ln>
        </p:spPr>
        <p:txBody>
          <a:bodyPr vert="horz" lIns="91440" tIns="45720" rIns="91440" bIns="45720" rtlCol="0" anchor="t">
            <a:normAutofit fontScale="92500" lnSpcReduction="10000"/>
          </a:bodyPr>
          <a:lstStyle/>
          <a:p>
            <a:pPr marL="457200" lvl="3" indent="-457200">
              <a:lnSpc>
                <a:spcPct val="100000"/>
              </a:lnSpc>
              <a:spcBef>
                <a:spcPts val="0"/>
              </a:spcBef>
              <a:spcAft>
                <a:spcPts val="600"/>
              </a:spcAft>
              <a:buClr>
                <a:schemeClr val="bg1"/>
              </a:buClr>
            </a:pPr>
            <a:r>
              <a:rPr lang="en-US" sz="2800">
                <a:latin typeface="Arial"/>
                <a:cs typeface="Arial"/>
                <a:sym typeface="Symbol"/>
              </a:rPr>
              <a:t>As required by state and federal law, all students must participate in the </a:t>
            </a:r>
            <a:r>
              <a:rPr lang="en-US" sz="2800">
                <a:solidFill>
                  <a:schemeClr val="accent1">
                    <a:lumMod val="20000"/>
                    <a:lumOff val="80000"/>
                  </a:schemeClr>
                </a:solidFill>
                <a:latin typeface="Arial"/>
                <a:cs typeface="Arial"/>
                <a:sym typeface="Symbol"/>
                <a:hlinkClick r:id="rId2">
                  <a:extLst>
                    <a:ext uri="{A12FA001-AC4F-418D-AE19-62706E023703}">
                      <ahyp:hlinkClr xmlns:ahyp="http://schemas.microsoft.com/office/drawing/2018/hyperlinkcolor" val="tx"/>
                    </a:ext>
                  </a:extLst>
                </a:hlinkClick>
              </a:rPr>
              <a:t>state-wide assessments</a:t>
            </a:r>
            <a:r>
              <a:rPr lang="en-US" sz="2800">
                <a:solidFill>
                  <a:srgbClr val="B5DFF3"/>
                </a:solidFill>
                <a:latin typeface="Arial"/>
                <a:cs typeface="Arial"/>
                <a:sym typeface="Symbol"/>
              </a:rPr>
              <a:t>. </a:t>
            </a:r>
          </a:p>
          <a:p>
            <a:pPr marL="914400" lvl="4" indent="-457200">
              <a:lnSpc>
                <a:spcPct val="100000"/>
              </a:lnSpc>
              <a:spcBef>
                <a:spcPts val="0"/>
              </a:spcBef>
              <a:spcAft>
                <a:spcPts val="600"/>
              </a:spcAft>
              <a:buClr>
                <a:schemeClr val="bg1"/>
              </a:buClr>
            </a:pPr>
            <a:r>
              <a:rPr lang="en-US" sz="2600">
                <a:latin typeface="Arial"/>
                <a:cs typeface="Arial"/>
                <a:sym typeface="Symbol"/>
              </a:rPr>
              <a:t>Not a question of whether, but how the student will participate.</a:t>
            </a:r>
            <a:endParaRPr lang="en-US" sz="2600">
              <a:latin typeface="Arial"/>
              <a:cs typeface="Arial"/>
            </a:endParaRPr>
          </a:p>
          <a:p>
            <a:pPr marL="457200" lvl="3" indent="-457200">
              <a:lnSpc>
                <a:spcPct val="100000"/>
              </a:lnSpc>
              <a:spcBef>
                <a:spcPts val="0"/>
              </a:spcBef>
              <a:spcAft>
                <a:spcPts val="600"/>
              </a:spcAft>
              <a:buClr>
                <a:schemeClr val="bg1"/>
              </a:buClr>
            </a:pPr>
            <a:r>
              <a:rPr lang="en-US" sz="2800">
                <a:latin typeface="Arial"/>
                <a:cs typeface="Arial"/>
                <a:sym typeface="Symbol"/>
              </a:rPr>
              <a:t>Available assessment options:</a:t>
            </a:r>
            <a:endParaRPr lang="en-US" sz="2800">
              <a:latin typeface="Arial"/>
              <a:cs typeface="Arial"/>
            </a:endParaRPr>
          </a:p>
          <a:p>
            <a:pPr marL="914400" lvl="4" indent="-457200">
              <a:lnSpc>
                <a:spcPct val="100000"/>
              </a:lnSpc>
              <a:spcBef>
                <a:spcPts val="0"/>
              </a:spcBef>
              <a:spcAft>
                <a:spcPts val="600"/>
              </a:spcAft>
              <a:buClr>
                <a:schemeClr val="bg1"/>
              </a:buClr>
            </a:pPr>
            <a:r>
              <a:rPr lang="en-US" sz="2600">
                <a:latin typeface="Arial"/>
                <a:cs typeface="Arial"/>
                <a:sym typeface="Symbol"/>
              </a:rPr>
              <a:t>Standard MCAS tests computer-based test using accessibility features</a:t>
            </a:r>
            <a:endParaRPr lang="en-US" sz="2600">
              <a:latin typeface="Arial"/>
              <a:cs typeface="Arial"/>
            </a:endParaRPr>
          </a:p>
          <a:p>
            <a:pPr marL="914400" lvl="4" indent="-457200">
              <a:lnSpc>
                <a:spcPct val="100000"/>
              </a:lnSpc>
              <a:spcBef>
                <a:spcPts val="0"/>
              </a:spcBef>
              <a:spcAft>
                <a:spcPts val="600"/>
              </a:spcAft>
              <a:buClr>
                <a:schemeClr val="bg1"/>
              </a:buClr>
            </a:pPr>
            <a:r>
              <a:rPr lang="en-US" sz="2600">
                <a:latin typeface="Arial"/>
                <a:cs typeface="Arial"/>
                <a:sym typeface="Symbol"/>
              </a:rPr>
              <a:t>Standard MCAS tests with Accommodations (including special access accommodations) </a:t>
            </a:r>
            <a:endParaRPr lang="en-US" sz="2600">
              <a:latin typeface="Arial"/>
              <a:cs typeface="Arial"/>
            </a:endParaRPr>
          </a:p>
          <a:p>
            <a:pPr marL="457200" lvl="3" indent="-457200">
              <a:lnSpc>
                <a:spcPct val="100000"/>
              </a:lnSpc>
              <a:spcBef>
                <a:spcPts val="0"/>
              </a:spcBef>
              <a:spcAft>
                <a:spcPts val="600"/>
              </a:spcAft>
              <a:buClr>
                <a:schemeClr val="bg1"/>
              </a:buClr>
            </a:pPr>
            <a:r>
              <a:rPr lang="en-US" sz="2600" b="1">
                <a:latin typeface="Arial"/>
                <a:cs typeface="Arial"/>
                <a:sym typeface="Symbol"/>
              </a:rPr>
              <a:t>MCAS-Alt,</a:t>
            </a:r>
            <a:r>
              <a:rPr lang="en-US" sz="2600">
                <a:latin typeface="Arial"/>
                <a:cs typeface="Arial"/>
                <a:sym typeface="Symbol"/>
              </a:rPr>
              <a:t> which is only for students with the most significant cognitive disabilities (see </a:t>
            </a:r>
            <a:r>
              <a:rPr lang="en-US" sz="2600">
                <a:solidFill>
                  <a:srgbClr val="B5DFF3"/>
                </a:solidFill>
                <a:latin typeface="Arial"/>
                <a:cs typeface="Arial"/>
                <a:sym typeface="Symbol"/>
                <a:hlinkClick r:id="rId3">
                  <a:extLst>
                    <a:ext uri="{A12FA001-AC4F-418D-AE19-62706E023703}">
                      <ahyp:hlinkClr xmlns:ahyp="http://schemas.microsoft.com/office/drawing/2018/hyperlinkcolor" val="tx"/>
                    </a:ext>
                  </a:extLst>
                </a:hlinkClick>
              </a:rPr>
              <a:t>eligibility criteria</a:t>
            </a:r>
            <a:r>
              <a:rPr lang="en-US" sz="2600">
                <a:latin typeface="Arial"/>
                <a:cs typeface="Arial"/>
                <a:sym typeface="Symbol"/>
              </a:rPr>
              <a:t>).</a:t>
            </a:r>
            <a:endParaRPr lang="en-US" sz="2600">
              <a:latin typeface="Arial"/>
              <a:cs typeface="Arial"/>
            </a:endParaRPr>
          </a:p>
          <a:p>
            <a:pPr marL="914400" lvl="4" indent="-457200">
              <a:lnSpc>
                <a:spcPct val="100000"/>
              </a:lnSpc>
              <a:spcBef>
                <a:spcPts val="0"/>
              </a:spcBef>
              <a:spcAft>
                <a:spcPts val="600"/>
              </a:spcAft>
              <a:buClr>
                <a:schemeClr val="bg1"/>
              </a:buClr>
            </a:pPr>
            <a:r>
              <a:rPr lang="en-US" sz="2800">
                <a:latin typeface="Arial"/>
                <a:cs typeface="Arial"/>
              </a:rPr>
              <a:t>The student’s IEP Team determines and documents how the student will participate in the required state-wide assessments.</a:t>
            </a:r>
          </a:p>
          <a:p>
            <a:endParaRPr lang="en-US"/>
          </a:p>
        </p:txBody>
      </p:sp>
      <p:sp>
        <p:nvSpPr>
          <p:cNvPr id="4" name="Slide Number Placeholder 3">
            <a:extLst>
              <a:ext uri="{FF2B5EF4-FFF2-40B4-BE49-F238E27FC236}">
                <a16:creationId xmlns:a16="http://schemas.microsoft.com/office/drawing/2014/main" id="{BD95EEFF-E894-51BF-F91E-72A786612213}"/>
              </a:ext>
            </a:extLst>
          </p:cNvPr>
          <p:cNvSpPr>
            <a:spLocks noGrp="1"/>
          </p:cNvSpPr>
          <p:nvPr>
            <p:ph type="sldNum" sz="quarter" idx="12"/>
          </p:nvPr>
        </p:nvSpPr>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280326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2BEBD-D22E-ACB3-4743-C6A3348105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58FC8B-4A10-FABA-D47F-BC370E1B0EA4}"/>
              </a:ext>
            </a:extLst>
          </p:cNvPr>
          <p:cNvSpPr>
            <a:spLocks noGrp="1"/>
          </p:cNvSpPr>
          <p:nvPr>
            <p:ph type="title"/>
          </p:nvPr>
        </p:nvSpPr>
        <p:spPr>
          <a:xfrm>
            <a:off x="173179" y="338327"/>
            <a:ext cx="9830357" cy="831373"/>
          </a:xfrm>
        </p:spPr>
        <p:txBody>
          <a:bodyPr>
            <a:normAutofit/>
          </a:bodyPr>
          <a:lstStyle/>
          <a:p>
            <a:r>
              <a:rPr lang="en-US" sz="3600"/>
              <a:t>Alternate Assessment Participation Cap</a:t>
            </a:r>
          </a:p>
        </p:txBody>
      </p:sp>
      <p:sp>
        <p:nvSpPr>
          <p:cNvPr id="3" name="Content Placeholder 2">
            <a:extLst>
              <a:ext uri="{FF2B5EF4-FFF2-40B4-BE49-F238E27FC236}">
                <a16:creationId xmlns:a16="http://schemas.microsoft.com/office/drawing/2014/main" id="{36E91032-AFC5-BC3C-6F6F-37C28FA48DEC}"/>
              </a:ext>
            </a:extLst>
          </p:cNvPr>
          <p:cNvSpPr>
            <a:spLocks noGrp="1"/>
          </p:cNvSpPr>
          <p:nvPr>
            <p:ph idx="1"/>
          </p:nvPr>
        </p:nvSpPr>
        <p:spPr>
          <a:xfrm>
            <a:off x="173179" y="1591253"/>
            <a:ext cx="11890665" cy="4793217"/>
          </a:xfrm>
        </p:spPr>
        <p:txBody>
          <a:bodyPr>
            <a:normAutofit/>
          </a:bodyPr>
          <a:lstStyle/>
          <a:p>
            <a:pPr>
              <a:spcBef>
                <a:spcPts val="600"/>
              </a:spcBef>
              <a:spcAft>
                <a:spcPts val="600"/>
              </a:spcAft>
            </a:pPr>
            <a:r>
              <a:rPr lang="en-US"/>
              <a:t>ESSA states in part that</a:t>
            </a:r>
          </a:p>
          <a:p>
            <a:pPr>
              <a:spcBef>
                <a:spcPts val="600"/>
              </a:spcBef>
              <a:spcAft>
                <a:spcPts val="600"/>
              </a:spcAft>
            </a:pPr>
            <a:r>
              <a:rPr lang="en-US"/>
              <a:t>…"a State may provide for alternate assessments…for students with the most significant cognitive disabilities, if the State…ensures that, for each subject, the total number of students assessed in such subject using the alternate assessments </a:t>
            </a:r>
            <a:r>
              <a:rPr lang="en-US" b="1"/>
              <a:t>does not exceed one percent </a:t>
            </a:r>
            <a:r>
              <a:rPr lang="en-US"/>
              <a:t>of the total number of all students in the State who are assessed in such subject“</a:t>
            </a:r>
          </a:p>
          <a:p>
            <a:pPr marL="0" indent="0">
              <a:spcBef>
                <a:spcPts val="600"/>
              </a:spcBef>
              <a:spcAft>
                <a:spcPts val="600"/>
              </a:spcAft>
              <a:buNone/>
            </a:pPr>
            <a:r>
              <a:rPr lang="en-US"/>
              <a:t>and</a:t>
            </a:r>
          </a:p>
          <a:p>
            <a:pPr>
              <a:spcBef>
                <a:spcPts val="600"/>
              </a:spcBef>
              <a:spcAft>
                <a:spcPts val="600"/>
              </a:spcAft>
            </a:pPr>
            <a:r>
              <a:rPr lang="en-US"/>
              <a:t> States…must create a "definition for students with the most significant cognitive disabilities …which </a:t>
            </a:r>
            <a:r>
              <a:rPr lang="en-US" b="1"/>
              <a:t>addresses factors related to cognitive functioning and adaptive behavior</a:t>
            </a:r>
            <a:r>
              <a:rPr lang="en-US"/>
              <a:t>…"</a:t>
            </a:r>
          </a:p>
          <a:p>
            <a:endParaRPr lang="en-US"/>
          </a:p>
        </p:txBody>
      </p:sp>
      <p:sp>
        <p:nvSpPr>
          <p:cNvPr id="4" name="Slide Number Placeholder 3">
            <a:extLst>
              <a:ext uri="{FF2B5EF4-FFF2-40B4-BE49-F238E27FC236}">
                <a16:creationId xmlns:a16="http://schemas.microsoft.com/office/drawing/2014/main" id="{46C51858-ABD5-0130-F1DB-85016DA41B8F}"/>
              </a:ext>
            </a:extLst>
          </p:cNvPr>
          <p:cNvSpPr>
            <a:spLocks noGrp="1"/>
          </p:cNvSpPr>
          <p:nvPr>
            <p:ph type="sldNum" sz="quarter" idx="12"/>
          </p:nvPr>
        </p:nvSpPr>
        <p:spPr/>
        <p:txBody>
          <a:bodyPr/>
          <a:lstStyle/>
          <a:p>
            <a:fld id="{68A8D22E-6BC5-9E47-900C-2BB94685D9F5}" type="slidenum">
              <a:rPr lang="en-US" smtClean="0"/>
              <a:pPr/>
              <a:t>33</a:t>
            </a:fld>
            <a:endParaRPr lang="en-US"/>
          </a:p>
        </p:txBody>
      </p:sp>
    </p:spTree>
    <p:extLst>
      <p:ext uri="{BB962C8B-B14F-4D97-AF65-F5344CB8AC3E}">
        <p14:creationId xmlns:p14="http://schemas.microsoft.com/office/powerpoint/2010/main" val="16212507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3E63B-7E91-D754-6F01-8DCA1A47D4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B8896-31FC-B1FE-33C3-0ACC25E4F3A5}"/>
              </a:ext>
            </a:extLst>
          </p:cNvPr>
          <p:cNvSpPr>
            <a:spLocks noGrp="1"/>
          </p:cNvSpPr>
          <p:nvPr>
            <p:ph type="title"/>
          </p:nvPr>
        </p:nvSpPr>
        <p:spPr>
          <a:xfrm>
            <a:off x="173179" y="338327"/>
            <a:ext cx="9830357" cy="831373"/>
          </a:xfrm>
        </p:spPr>
        <p:txBody>
          <a:bodyPr>
            <a:normAutofit/>
          </a:bodyPr>
          <a:lstStyle/>
          <a:p>
            <a:r>
              <a:rPr lang="en-US" sz="3600"/>
              <a:t>1% Participation Cap Method</a:t>
            </a:r>
          </a:p>
        </p:txBody>
      </p:sp>
      <p:sp>
        <p:nvSpPr>
          <p:cNvPr id="3" name="Content Placeholder 2">
            <a:extLst>
              <a:ext uri="{FF2B5EF4-FFF2-40B4-BE49-F238E27FC236}">
                <a16:creationId xmlns:a16="http://schemas.microsoft.com/office/drawing/2014/main" id="{87F7A8F7-F43F-ED59-90F8-83D26C48AB6A}"/>
              </a:ext>
            </a:extLst>
          </p:cNvPr>
          <p:cNvSpPr>
            <a:spLocks noGrp="1"/>
          </p:cNvSpPr>
          <p:nvPr>
            <p:ph idx="1"/>
          </p:nvPr>
        </p:nvSpPr>
        <p:spPr>
          <a:xfrm>
            <a:off x="173179" y="1591253"/>
            <a:ext cx="11890665" cy="4719739"/>
          </a:xfrm>
        </p:spPr>
        <p:txBody>
          <a:bodyPr>
            <a:normAutofit/>
          </a:bodyPr>
          <a:lstStyle/>
          <a:p>
            <a:pPr>
              <a:lnSpc>
                <a:spcPct val="110000"/>
              </a:lnSpc>
              <a:spcBef>
                <a:spcPts val="0"/>
              </a:spcBef>
              <a:buClr>
                <a:schemeClr val="bg1"/>
              </a:buClr>
            </a:pPr>
            <a:r>
              <a:rPr lang="en-US" sz="3200"/>
              <a:t>Defines “1%” based on total number of students assessed in a subject.</a:t>
            </a:r>
          </a:p>
          <a:p>
            <a:pPr lvl="1">
              <a:lnSpc>
                <a:spcPct val="110000"/>
              </a:lnSpc>
              <a:spcBef>
                <a:spcPts val="0"/>
              </a:spcBef>
              <a:buClr>
                <a:schemeClr val="bg1"/>
              </a:buClr>
            </a:pPr>
            <a:r>
              <a:rPr lang="en-US" sz="3200" b="1"/>
              <a:t>Districts</a:t>
            </a:r>
            <a:r>
              <a:rPr lang="en-US" sz="3200"/>
              <a:t> may exceed 1% of all assessed students </a:t>
            </a:r>
            <a:r>
              <a:rPr lang="en-US" sz="3200" b="1"/>
              <a:t>if justification is provided</a:t>
            </a:r>
            <a:r>
              <a:rPr lang="en-US" sz="3200"/>
              <a:t>.</a:t>
            </a:r>
          </a:p>
          <a:p>
            <a:pPr lvl="2">
              <a:lnSpc>
                <a:spcPct val="110000"/>
              </a:lnSpc>
              <a:spcBef>
                <a:spcPts val="0"/>
              </a:spcBef>
              <a:buClr>
                <a:schemeClr val="bg1"/>
              </a:buClr>
            </a:pPr>
            <a:r>
              <a:rPr lang="en-US" sz="3200"/>
              <a:t>Districts must address any disproportional representation of students from all subgroups taking the MCAS-Alt.</a:t>
            </a:r>
          </a:p>
          <a:p>
            <a:pPr lvl="1">
              <a:lnSpc>
                <a:spcPct val="110000"/>
              </a:lnSpc>
              <a:spcBef>
                <a:spcPts val="0"/>
              </a:spcBef>
              <a:buClr>
                <a:schemeClr val="bg1"/>
              </a:buClr>
            </a:pPr>
            <a:r>
              <a:rPr lang="en-US" sz="3200" b="1"/>
              <a:t>States </a:t>
            </a:r>
            <a:r>
              <a:rPr lang="en-US" sz="3200"/>
              <a:t>may exceed 1%, if a one-year waiver was granted based on assessing 95% of students and other factors.</a:t>
            </a:r>
          </a:p>
          <a:p>
            <a:endParaRPr lang="en-US"/>
          </a:p>
        </p:txBody>
      </p:sp>
      <p:sp>
        <p:nvSpPr>
          <p:cNvPr id="4" name="Slide Number Placeholder 3">
            <a:extLst>
              <a:ext uri="{FF2B5EF4-FFF2-40B4-BE49-F238E27FC236}">
                <a16:creationId xmlns:a16="http://schemas.microsoft.com/office/drawing/2014/main" id="{121414C6-2790-3BA1-C31D-53C400C656DA}"/>
              </a:ext>
            </a:extLst>
          </p:cNvPr>
          <p:cNvSpPr>
            <a:spLocks noGrp="1"/>
          </p:cNvSpPr>
          <p:nvPr>
            <p:ph type="sldNum" sz="quarter" idx="12"/>
          </p:nvPr>
        </p:nvSpPr>
        <p:spPr/>
        <p:txBody>
          <a:bodyPr/>
          <a:lstStyle/>
          <a:p>
            <a:fld id="{68A8D22E-6BC5-9E47-900C-2BB94685D9F5}" type="slidenum">
              <a:rPr lang="en-US" smtClean="0"/>
              <a:pPr/>
              <a:t>34</a:t>
            </a:fld>
            <a:endParaRPr lang="en-US"/>
          </a:p>
        </p:txBody>
      </p:sp>
    </p:spTree>
    <p:extLst>
      <p:ext uri="{BB962C8B-B14F-4D97-AF65-F5344CB8AC3E}">
        <p14:creationId xmlns:p14="http://schemas.microsoft.com/office/powerpoint/2010/main" val="2313401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5C8D9-7F61-24AA-6861-11580B554F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E50894-942A-07D0-35D7-9069F50B4470}"/>
              </a:ext>
            </a:extLst>
          </p:cNvPr>
          <p:cNvSpPr>
            <a:spLocks noGrp="1"/>
          </p:cNvSpPr>
          <p:nvPr>
            <p:ph type="title"/>
          </p:nvPr>
        </p:nvSpPr>
        <p:spPr>
          <a:xfrm>
            <a:off x="7590051" y="269420"/>
            <a:ext cx="4366420" cy="1265465"/>
          </a:xfrm>
        </p:spPr>
        <p:txBody>
          <a:bodyPr/>
          <a:lstStyle/>
          <a:p>
            <a:r>
              <a:rPr lang="en-US" sz="1600" b="0" spc="0"/>
              <a:t>Since 2017, districts and DESE have annually taken steps that have achieved a steady reduction in the participation rate. Yet, Massachusetts must continue to submit a waiver since we are over the 1% Cap</a:t>
            </a:r>
          </a:p>
        </p:txBody>
      </p:sp>
      <p:pic>
        <p:nvPicPr>
          <p:cNvPr id="103" name="Picture 102" descr="Image of a graph indicating declining MCAS-alt participation rates in ELA, math, and science from 1.60% in 2016 to 1.20% and less in 2026">
            <a:extLst>
              <a:ext uri="{FF2B5EF4-FFF2-40B4-BE49-F238E27FC236}">
                <a16:creationId xmlns:a16="http://schemas.microsoft.com/office/drawing/2014/main" id="{5D4AF1ED-2BE3-84C6-AC0E-6AC643DDBB74}"/>
              </a:ext>
            </a:extLst>
          </p:cNvPr>
          <p:cNvPicPr>
            <a:picLocks noChangeAspect="1"/>
          </p:cNvPicPr>
          <p:nvPr/>
        </p:nvPicPr>
        <p:blipFill>
          <a:blip r:embed="rId2"/>
          <a:srcRect r="21759"/>
          <a:stretch>
            <a:fillRect/>
          </a:stretch>
        </p:blipFill>
        <p:spPr>
          <a:xfrm>
            <a:off x="884009" y="929892"/>
            <a:ext cx="5745389" cy="4686486"/>
          </a:xfrm>
          <a:prstGeom prst="rect">
            <a:avLst/>
          </a:prstGeom>
        </p:spPr>
      </p:pic>
      <p:graphicFrame>
        <p:nvGraphicFramePr>
          <p:cNvPr id="110" name="Table 109">
            <a:extLst>
              <a:ext uri="{FF2B5EF4-FFF2-40B4-BE49-F238E27FC236}">
                <a16:creationId xmlns:a16="http://schemas.microsoft.com/office/drawing/2014/main" id="{3BF20057-BB79-ACA3-9F0B-D8DBE47D41C9}"/>
              </a:ext>
            </a:extLst>
          </p:cNvPr>
          <p:cNvGraphicFramePr>
            <a:graphicFrameLocks noGrp="1"/>
          </p:cNvGraphicFramePr>
          <p:nvPr/>
        </p:nvGraphicFramePr>
        <p:xfrm>
          <a:off x="8160303" y="2154721"/>
          <a:ext cx="3335012" cy="3936848"/>
        </p:xfrm>
        <a:graphic>
          <a:graphicData uri="http://schemas.openxmlformats.org/drawingml/2006/table">
            <a:tbl>
              <a:tblPr firstRow="1" firstCol="1" lastRow="1" lastCol="1" bandRow="1" bandCol="1"/>
              <a:tblGrid>
                <a:gridCol w="730128">
                  <a:extLst>
                    <a:ext uri="{9D8B030D-6E8A-4147-A177-3AD203B41FA5}">
                      <a16:colId xmlns:a16="http://schemas.microsoft.com/office/drawing/2014/main" val="3220641235"/>
                    </a:ext>
                  </a:extLst>
                </a:gridCol>
                <a:gridCol w="962096">
                  <a:extLst>
                    <a:ext uri="{9D8B030D-6E8A-4147-A177-3AD203B41FA5}">
                      <a16:colId xmlns:a16="http://schemas.microsoft.com/office/drawing/2014/main" val="2783174242"/>
                    </a:ext>
                  </a:extLst>
                </a:gridCol>
                <a:gridCol w="730128">
                  <a:extLst>
                    <a:ext uri="{9D8B030D-6E8A-4147-A177-3AD203B41FA5}">
                      <a16:colId xmlns:a16="http://schemas.microsoft.com/office/drawing/2014/main" val="1125174762"/>
                    </a:ext>
                  </a:extLst>
                </a:gridCol>
                <a:gridCol w="912660">
                  <a:extLst>
                    <a:ext uri="{9D8B030D-6E8A-4147-A177-3AD203B41FA5}">
                      <a16:colId xmlns:a16="http://schemas.microsoft.com/office/drawing/2014/main" val="3842053843"/>
                    </a:ext>
                  </a:extLst>
                </a:gridCol>
              </a:tblGrid>
              <a:tr h="394862">
                <a:tc>
                  <a:txBody>
                    <a:bodyPr/>
                    <a:lstStyle/>
                    <a:p>
                      <a:pPr marL="14605" marR="1270" algn="ctr">
                        <a:lnSpc>
                          <a:spcPct val="110606"/>
                        </a:lnSpc>
                        <a:buNone/>
                      </a:pPr>
                      <a:r>
                        <a:rPr lang="en-US" sz="1200" b="1" spc="-20">
                          <a:effectLst/>
                          <a:latin typeface="Arial" panose="020B0604020202020204" pitchFamily="34" charset="0"/>
                          <a:ea typeface="Arial" panose="020B0604020202020204" pitchFamily="34" charset="0"/>
                          <a:cs typeface="Cordia New" panose="020B0304020202020204" pitchFamily="34" charset="-34"/>
                        </a:rPr>
                        <a:t>Year</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35" marR="635" algn="ctr">
                        <a:lnSpc>
                          <a:spcPct val="110606"/>
                        </a:lnSpc>
                        <a:buNone/>
                      </a:pPr>
                      <a:r>
                        <a:rPr lang="en-US" sz="1200" b="1" spc="-25">
                          <a:effectLst/>
                          <a:latin typeface="Arial" panose="020B0604020202020204" pitchFamily="34" charset="0"/>
                          <a:ea typeface="Arial" panose="020B0604020202020204" pitchFamily="34" charset="0"/>
                          <a:cs typeface="Cordia New" panose="020B0304020202020204" pitchFamily="34" charset="-34"/>
                        </a:rPr>
                        <a:t>ELA</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335" marR="13970" algn="ctr">
                        <a:lnSpc>
                          <a:spcPct val="110606"/>
                        </a:lnSpc>
                        <a:buNone/>
                      </a:pPr>
                      <a:r>
                        <a:rPr lang="en-US" sz="1200" b="1" spc="-20">
                          <a:solidFill>
                            <a:srgbClr val="205E99"/>
                          </a:solidFill>
                          <a:effectLst/>
                          <a:latin typeface="Arial" panose="020B0604020202020204" pitchFamily="34" charset="0"/>
                          <a:ea typeface="Arial" panose="020B0604020202020204" pitchFamily="34" charset="0"/>
                          <a:cs typeface="Cordia New" panose="020B0304020202020204" pitchFamily="34" charset="-34"/>
                        </a:rPr>
                        <a:t>Math</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905" marR="1270" algn="ctr">
                        <a:lnSpc>
                          <a:spcPct val="110606"/>
                        </a:lnSpc>
                        <a:buNone/>
                      </a:pPr>
                      <a:r>
                        <a:rPr lang="en-US" sz="1200" b="1" spc="-10">
                          <a:solidFill>
                            <a:srgbClr val="397B21"/>
                          </a:solidFill>
                          <a:effectLst/>
                          <a:latin typeface="Arial" panose="020B0604020202020204" pitchFamily="34" charset="0"/>
                          <a:ea typeface="Arial" panose="020B0604020202020204" pitchFamily="34" charset="0"/>
                          <a:cs typeface="Cordia New" panose="020B0304020202020204" pitchFamily="34" charset="-34"/>
                        </a:rPr>
                        <a:t>Science</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333581"/>
                  </a:ext>
                </a:extLst>
              </a:tr>
              <a:tr h="392900">
                <a:tc>
                  <a:txBody>
                    <a:bodyPr/>
                    <a:lstStyle/>
                    <a:p>
                      <a:pPr marL="13335" marR="2540" algn="ctr">
                        <a:lnSpc>
                          <a:spcPct val="109848"/>
                        </a:lnSpc>
                        <a:buNone/>
                      </a:pPr>
                      <a:r>
                        <a:rPr lang="en-US" sz="1200" spc="-20">
                          <a:effectLst/>
                          <a:latin typeface="Arial" panose="020B0604020202020204" pitchFamily="34" charset="0"/>
                          <a:ea typeface="Arial" panose="020B0604020202020204" pitchFamily="34" charset="0"/>
                          <a:cs typeface="Cordia New" panose="020B0304020202020204" pitchFamily="34" charset="-34"/>
                        </a:rPr>
                        <a:t>2017</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635" algn="ctr">
                        <a:lnSpc>
                          <a:spcPct val="109848"/>
                        </a:lnSpc>
                        <a:buNone/>
                      </a:pPr>
                      <a:r>
                        <a:rPr lang="en-US" sz="1200" spc="-10">
                          <a:effectLst/>
                          <a:latin typeface="Arial" panose="020B0604020202020204" pitchFamily="34" charset="0"/>
                          <a:ea typeface="Arial" panose="020B0604020202020204" pitchFamily="34" charset="0"/>
                          <a:cs typeface="Cordia New" panose="020B0304020202020204" pitchFamily="34" charset="-34"/>
                        </a:rPr>
                        <a:t>1.60%</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335" marR="14605" algn="ctr">
                        <a:lnSpc>
                          <a:spcPct val="109848"/>
                        </a:lnSpc>
                        <a:buNone/>
                      </a:pPr>
                      <a:r>
                        <a:rPr lang="en-US" sz="1200" spc="-10">
                          <a:solidFill>
                            <a:srgbClr val="205E99"/>
                          </a:solidFill>
                          <a:effectLst/>
                          <a:latin typeface="Arial" panose="020B0604020202020204" pitchFamily="34" charset="0"/>
                          <a:ea typeface="Arial" panose="020B0604020202020204" pitchFamily="34" charset="0"/>
                          <a:cs typeface="Cordia New" panose="020B0304020202020204" pitchFamily="34" charset="-34"/>
                        </a:rPr>
                        <a:t>1.61%</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270" marR="1270" algn="ctr">
                        <a:lnSpc>
                          <a:spcPct val="109848"/>
                        </a:lnSpc>
                        <a:buNone/>
                      </a:pPr>
                      <a:r>
                        <a:rPr lang="en-US" sz="1200" spc="-25">
                          <a:solidFill>
                            <a:srgbClr val="397B21"/>
                          </a:solidFill>
                          <a:effectLst/>
                          <a:latin typeface="Arial" panose="020B0604020202020204" pitchFamily="34" charset="0"/>
                          <a:ea typeface="Arial" panose="020B0604020202020204" pitchFamily="34" charset="0"/>
                          <a:cs typeface="Cordia New" panose="020B0304020202020204" pitchFamily="34" charset="-34"/>
                        </a:rPr>
                        <a:t>NA</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2448346"/>
                  </a:ext>
                </a:extLst>
              </a:tr>
              <a:tr h="392900">
                <a:tc>
                  <a:txBody>
                    <a:bodyPr/>
                    <a:lstStyle/>
                    <a:p>
                      <a:pPr marL="13335" marR="2540" algn="ctr">
                        <a:lnSpc>
                          <a:spcPct val="109848"/>
                        </a:lnSpc>
                        <a:buNone/>
                      </a:pPr>
                      <a:r>
                        <a:rPr lang="en-US" sz="1200" spc="-20">
                          <a:effectLst/>
                          <a:latin typeface="Arial" panose="020B0604020202020204" pitchFamily="34" charset="0"/>
                          <a:ea typeface="Arial" panose="020B0604020202020204" pitchFamily="34" charset="0"/>
                          <a:cs typeface="Cordia New" panose="020B0304020202020204" pitchFamily="34" charset="-34"/>
                        </a:rPr>
                        <a:t>2018</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635" algn="ctr">
                        <a:lnSpc>
                          <a:spcPct val="109848"/>
                        </a:lnSpc>
                        <a:buNone/>
                      </a:pPr>
                      <a:r>
                        <a:rPr lang="en-US" sz="1200" spc="-10">
                          <a:effectLst/>
                          <a:latin typeface="Arial" panose="020B0604020202020204" pitchFamily="34" charset="0"/>
                          <a:ea typeface="Arial" panose="020B0604020202020204" pitchFamily="34" charset="0"/>
                          <a:cs typeface="Cordia New" panose="020B0304020202020204" pitchFamily="34" charset="-34"/>
                        </a:rPr>
                        <a:t>1.47%</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335" marR="14605" algn="ctr">
                        <a:lnSpc>
                          <a:spcPct val="109848"/>
                        </a:lnSpc>
                        <a:buNone/>
                      </a:pPr>
                      <a:r>
                        <a:rPr lang="en-US" sz="1200" spc="-10">
                          <a:solidFill>
                            <a:srgbClr val="205E99"/>
                          </a:solidFill>
                          <a:effectLst/>
                          <a:latin typeface="Arial" panose="020B0604020202020204" pitchFamily="34" charset="0"/>
                          <a:ea typeface="Arial" panose="020B0604020202020204" pitchFamily="34" charset="0"/>
                          <a:cs typeface="Cordia New" panose="020B0304020202020204" pitchFamily="34" charset="-34"/>
                        </a:rPr>
                        <a:t>1.48%</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270" marR="1270" algn="ctr">
                        <a:lnSpc>
                          <a:spcPct val="109848"/>
                        </a:lnSpc>
                        <a:buNone/>
                      </a:pPr>
                      <a:r>
                        <a:rPr lang="en-US" sz="1200" spc="-25">
                          <a:solidFill>
                            <a:srgbClr val="397B21"/>
                          </a:solidFill>
                          <a:effectLst/>
                          <a:latin typeface="Arial" panose="020B0604020202020204" pitchFamily="34" charset="0"/>
                          <a:ea typeface="Arial" panose="020B0604020202020204" pitchFamily="34" charset="0"/>
                          <a:cs typeface="Cordia New" panose="020B0304020202020204" pitchFamily="34" charset="-34"/>
                        </a:rPr>
                        <a:t>NA</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8046386"/>
                  </a:ext>
                </a:extLst>
              </a:tr>
              <a:tr h="394862">
                <a:tc>
                  <a:txBody>
                    <a:bodyPr/>
                    <a:lstStyle/>
                    <a:p>
                      <a:pPr marL="13335" marR="2540" algn="ctr">
                        <a:lnSpc>
                          <a:spcPct val="110606"/>
                        </a:lnSpc>
                        <a:buNone/>
                      </a:pPr>
                      <a:r>
                        <a:rPr lang="en-US" sz="1200" spc="-20">
                          <a:effectLst/>
                          <a:latin typeface="Arial" panose="020B0604020202020204" pitchFamily="34" charset="0"/>
                          <a:ea typeface="Arial" panose="020B0604020202020204" pitchFamily="34" charset="0"/>
                          <a:cs typeface="Cordia New" panose="020B0304020202020204" pitchFamily="34" charset="-34"/>
                        </a:rPr>
                        <a:t>2019</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635" algn="ctr">
                        <a:lnSpc>
                          <a:spcPct val="110606"/>
                        </a:lnSpc>
                        <a:buNone/>
                      </a:pPr>
                      <a:r>
                        <a:rPr lang="en-US" sz="1200" spc="-10">
                          <a:effectLst/>
                          <a:latin typeface="Arial" panose="020B0604020202020204" pitchFamily="34" charset="0"/>
                          <a:ea typeface="Arial" panose="020B0604020202020204" pitchFamily="34" charset="0"/>
                          <a:cs typeface="Cordia New" panose="020B0304020202020204" pitchFamily="34" charset="-34"/>
                        </a:rPr>
                        <a:t>1.38%</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335" marR="14605" algn="ctr">
                        <a:lnSpc>
                          <a:spcPct val="110606"/>
                        </a:lnSpc>
                        <a:buNone/>
                      </a:pPr>
                      <a:r>
                        <a:rPr lang="en-US" sz="1200" spc="-10">
                          <a:solidFill>
                            <a:srgbClr val="205E99"/>
                          </a:solidFill>
                          <a:effectLst/>
                          <a:latin typeface="Arial" panose="020B0604020202020204" pitchFamily="34" charset="0"/>
                          <a:ea typeface="Arial" panose="020B0604020202020204" pitchFamily="34" charset="0"/>
                          <a:cs typeface="Cordia New" panose="020B0304020202020204" pitchFamily="34" charset="-34"/>
                        </a:rPr>
                        <a:t>1.39%</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35" marR="1905" algn="ctr">
                        <a:lnSpc>
                          <a:spcPct val="110606"/>
                        </a:lnSpc>
                        <a:buNone/>
                      </a:pPr>
                      <a:r>
                        <a:rPr lang="en-US" sz="1200" spc="-10">
                          <a:solidFill>
                            <a:srgbClr val="397B21"/>
                          </a:solidFill>
                          <a:effectLst/>
                          <a:latin typeface="Arial" panose="020B0604020202020204" pitchFamily="34" charset="0"/>
                          <a:ea typeface="Arial" panose="020B0604020202020204" pitchFamily="34" charset="0"/>
                          <a:cs typeface="Cordia New" panose="020B0304020202020204" pitchFamily="34" charset="-34"/>
                        </a:rPr>
                        <a:t>1.31%</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2360191"/>
                  </a:ext>
                </a:extLst>
              </a:tr>
              <a:tr h="394862">
                <a:tc>
                  <a:txBody>
                    <a:bodyPr/>
                    <a:lstStyle/>
                    <a:p>
                      <a:pPr marL="13335" marR="2540" algn="ctr">
                        <a:lnSpc>
                          <a:spcPct val="110606"/>
                        </a:lnSpc>
                        <a:buNone/>
                      </a:pPr>
                      <a:r>
                        <a:rPr lang="en-US" sz="1200" spc="-20">
                          <a:effectLst/>
                          <a:latin typeface="Arial" panose="020B0604020202020204" pitchFamily="34" charset="0"/>
                          <a:ea typeface="Arial" panose="020B0604020202020204" pitchFamily="34" charset="0"/>
                          <a:cs typeface="Cordia New" panose="020B0304020202020204" pitchFamily="34" charset="-34"/>
                        </a:rPr>
                        <a:t>2021</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635" algn="ctr">
                        <a:lnSpc>
                          <a:spcPct val="110606"/>
                        </a:lnSpc>
                        <a:buNone/>
                      </a:pPr>
                      <a:r>
                        <a:rPr lang="en-US" sz="1200" spc="-10">
                          <a:effectLst/>
                          <a:latin typeface="Arial" panose="020B0604020202020204" pitchFamily="34" charset="0"/>
                          <a:ea typeface="Arial" panose="020B0604020202020204" pitchFamily="34" charset="0"/>
                          <a:cs typeface="Cordia New" panose="020B0304020202020204" pitchFamily="34" charset="-34"/>
                        </a:rPr>
                        <a:t>1.29%</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335" marR="14605" algn="ctr">
                        <a:lnSpc>
                          <a:spcPct val="110606"/>
                        </a:lnSpc>
                        <a:buNone/>
                      </a:pPr>
                      <a:r>
                        <a:rPr lang="en-US" sz="1200" spc="-10">
                          <a:solidFill>
                            <a:srgbClr val="205E99"/>
                          </a:solidFill>
                          <a:effectLst/>
                          <a:latin typeface="Arial" panose="020B0604020202020204" pitchFamily="34" charset="0"/>
                          <a:ea typeface="Arial" panose="020B0604020202020204" pitchFamily="34" charset="0"/>
                          <a:cs typeface="Cordia New" panose="020B0304020202020204" pitchFamily="34" charset="-34"/>
                        </a:rPr>
                        <a:t>1.30%</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35" marR="1905" algn="ctr">
                        <a:lnSpc>
                          <a:spcPct val="110606"/>
                        </a:lnSpc>
                        <a:buNone/>
                      </a:pPr>
                      <a:r>
                        <a:rPr lang="en-US" sz="1200" spc="-10">
                          <a:solidFill>
                            <a:srgbClr val="397B21"/>
                          </a:solidFill>
                          <a:effectLst/>
                          <a:latin typeface="Arial" panose="020B0604020202020204" pitchFamily="34" charset="0"/>
                          <a:ea typeface="Arial" panose="020B0604020202020204" pitchFamily="34" charset="0"/>
                          <a:cs typeface="Cordia New" panose="020B0304020202020204" pitchFamily="34" charset="-34"/>
                        </a:rPr>
                        <a:t>0.99%</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6965016"/>
                  </a:ext>
                </a:extLst>
              </a:tr>
              <a:tr h="392900">
                <a:tc>
                  <a:txBody>
                    <a:bodyPr/>
                    <a:lstStyle/>
                    <a:p>
                      <a:pPr marL="13335" marR="2540" algn="ctr">
                        <a:lnSpc>
                          <a:spcPct val="109848"/>
                        </a:lnSpc>
                        <a:buNone/>
                      </a:pPr>
                      <a:r>
                        <a:rPr lang="en-US" sz="1200" spc="-20">
                          <a:effectLst/>
                          <a:latin typeface="Arial" panose="020B0604020202020204" pitchFamily="34" charset="0"/>
                          <a:ea typeface="Arial" panose="020B0604020202020204" pitchFamily="34" charset="0"/>
                          <a:cs typeface="Cordia New" panose="020B0304020202020204" pitchFamily="34" charset="-34"/>
                        </a:rPr>
                        <a:t>2022</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635" algn="ctr">
                        <a:lnSpc>
                          <a:spcPct val="109848"/>
                        </a:lnSpc>
                        <a:buNone/>
                      </a:pPr>
                      <a:r>
                        <a:rPr lang="en-US" sz="1200" spc="-10">
                          <a:effectLst/>
                          <a:latin typeface="Arial" panose="020B0604020202020204" pitchFamily="34" charset="0"/>
                          <a:ea typeface="Arial" panose="020B0604020202020204" pitchFamily="34" charset="0"/>
                          <a:cs typeface="Cordia New" panose="020B0304020202020204" pitchFamily="34" charset="-34"/>
                        </a:rPr>
                        <a:t>1.24%</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335" marR="14605" algn="ctr">
                        <a:lnSpc>
                          <a:spcPct val="109848"/>
                        </a:lnSpc>
                        <a:buNone/>
                      </a:pPr>
                      <a:r>
                        <a:rPr lang="en-US" sz="1200" spc="-10">
                          <a:solidFill>
                            <a:srgbClr val="205E99"/>
                          </a:solidFill>
                          <a:effectLst/>
                          <a:latin typeface="Arial" panose="020B0604020202020204" pitchFamily="34" charset="0"/>
                          <a:ea typeface="Arial" panose="020B0604020202020204" pitchFamily="34" charset="0"/>
                          <a:cs typeface="Cordia New" panose="020B0304020202020204" pitchFamily="34" charset="-34"/>
                        </a:rPr>
                        <a:t>1.25%</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35" marR="1905" algn="ctr">
                        <a:lnSpc>
                          <a:spcPct val="109848"/>
                        </a:lnSpc>
                        <a:buNone/>
                      </a:pPr>
                      <a:r>
                        <a:rPr lang="en-US" sz="1200" spc="-10">
                          <a:solidFill>
                            <a:srgbClr val="397B21"/>
                          </a:solidFill>
                          <a:effectLst/>
                          <a:latin typeface="Arial" panose="020B0604020202020204" pitchFamily="34" charset="0"/>
                          <a:ea typeface="Arial" panose="020B0604020202020204" pitchFamily="34" charset="0"/>
                          <a:cs typeface="Cordia New" panose="020B0304020202020204" pitchFamily="34" charset="-34"/>
                        </a:rPr>
                        <a:t>1.16%</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3095136"/>
                  </a:ext>
                </a:extLst>
              </a:tr>
              <a:tr h="392900">
                <a:tc>
                  <a:txBody>
                    <a:bodyPr/>
                    <a:lstStyle/>
                    <a:p>
                      <a:pPr marL="13335" marR="2540" algn="ctr">
                        <a:lnSpc>
                          <a:spcPct val="109848"/>
                        </a:lnSpc>
                        <a:buNone/>
                      </a:pPr>
                      <a:r>
                        <a:rPr lang="en-US" sz="1200" spc="-20">
                          <a:effectLst/>
                          <a:latin typeface="Arial" panose="020B0604020202020204" pitchFamily="34" charset="0"/>
                          <a:ea typeface="Arial" panose="020B0604020202020204" pitchFamily="34" charset="0"/>
                          <a:cs typeface="Cordia New" panose="020B0304020202020204" pitchFamily="34" charset="-34"/>
                        </a:rPr>
                        <a:t>2023</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635" algn="ctr">
                        <a:lnSpc>
                          <a:spcPct val="109848"/>
                        </a:lnSpc>
                        <a:buNone/>
                      </a:pPr>
                      <a:r>
                        <a:rPr lang="en-US" sz="1200" spc="-10">
                          <a:effectLst/>
                          <a:latin typeface="Arial" panose="020B0604020202020204" pitchFamily="34" charset="0"/>
                          <a:ea typeface="Arial" panose="020B0604020202020204" pitchFamily="34" charset="0"/>
                          <a:cs typeface="Cordia New" panose="020B0304020202020204" pitchFamily="34" charset="-34"/>
                        </a:rPr>
                        <a:t>1.24%</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335" marR="14605" algn="ctr">
                        <a:lnSpc>
                          <a:spcPct val="109848"/>
                        </a:lnSpc>
                        <a:buNone/>
                      </a:pPr>
                      <a:r>
                        <a:rPr lang="en-US" sz="1200" spc="-10">
                          <a:solidFill>
                            <a:srgbClr val="205E99"/>
                          </a:solidFill>
                          <a:effectLst/>
                          <a:latin typeface="Arial" panose="020B0604020202020204" pitchFamily="34" charset="0"/>
                          <a:ea typeface="Arial" panose="020B0604020202020204" pitchFamily="34" charset="0"/>
                          <a:cs typeface="Cordia New" panose="020B0304020202020204" pitchFamily="34" charset="-34"/>
                        </a:rPr>
                        <a:t>1.24%</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35" marR="1905" algn="ctr">
                        <a:lnSpc>
                          <a:spcPct val="109848"/>
                        </a:lnSpc>
                        <a:buNone/>
                      </a:pPr>
                      <a:r>
                        <a:rPr lang="en-US" sz="1200" spc="-10">
                          <a:solidFill>
                            <a:srgbClr val="397B21"/>
                          </a:solidFill>
                          <a:effectLst/>
                          <a:latin typeface="Arial" panose="020B0604020202020204" pitchFamily="34" charset="0"/>
                          <a:ea typeface="Arial" panose="020B0604020202020204" pitchFamily="34" charset="0"/>
                          <a:cs typeface="Cordia New" panose="020B0304020202020204" pitchFamily="34" charset="-34"/>
                        </a:rPr>
                        <a:t>1.14%</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2993611"/>
                  </a:ext>
                </a:extLst>
              </a:tr>
              <a:tr h="394862">
                <a:tc>
                  <a:txBody>
                    <a:bodyPr/>
                    <a:lstStyle/>
                    <a:p>
                      <a:pPr marL="13335" marR="2540" algn="ctr">
                        <a:lnSpc>
                          <a:spcPct val="110606"/>
                        </a:lnSpc>
                        <a:buNone/>
                      </a:pPr>
                      <a:r>
                        <a:rPr lang="en-US" sz="1200" spc="-20">
                          <a:effectLst/>
                          <a:latin typeface="Arial" panose="020B0604020202020204" pitchFamily="34" charset="0"/>
                          <a:ea typeface="Arial" panose="020B0604020202020204" pitchFamily="34" charset="0"/>
                          <a:cs typeface="Cordia New" panose="020B0304020202020204" pitchFamily="34" charset="-34"/>
                        </a:rPr>
                        <a:t>2024</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635" algn="ctr">
                        <a:lnSpc>
                          <a:spcPct val="110606"/>
                        </a:lnSpc>
                        <a:buNone/>
                      </a:pPr>
                      <a:r>
                        <a:rPr lang="en-US" sz="1200" spc="-10">
                          <a:effectLst/>
                          <a:latin typeface="Arial" panose="020B0604020202020204" pitchFamily="34" charset="0"/>
                          <a:ea typeface="Arial" panose="020B0604020202020204" pitchFamily="34" charset="0"/>
                          <a:cs typeface="Cordia New" panose="020B0304020202020204" pitchFamily="34" charset="-34"/>
                        </a:rPr>
                        <a:t>1.21%</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335" marR="14605" algn="ctr">
                        <a:lnSpc>
                          <a:spcPct val="110606"/>
                        </a:lnSpc>
                        <a:buNone/>
                      </a:pPr>
                      <a:r>
                        <a:rPr lang="en-US" sz="1200" spc="-10">
                          <a:solidFill>
                            <a:srgbClr val="205E99"/>
                          </a:solidFill>
                          <a:effectLst/>
                          <a:latin typeface="Arial" panose="020B0604020202020204" pitchFamily="34" charset="0"/>
                          <a:ea typeface="Arial" panose="020B0604020202020204" pitchFamily="34" charset="0"/>
                          <a:cs typeface="Cordia New" panose="020B0304020202020204" pitchFamily="34" charset="-34"/>
                        </a:rPr>
                        <a:t>1.23%</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35" marR="1905" algn="ctr">
                        <a:lnSpc>
                          <a:spcPct val="110606"/>
                        </a:lnSpc>
                        <a:buNone/>
                      </a:pPr>
                      <a:r>
                        <a:rPr lang="en-US" sz="1200" spc="-10">
                          <a:solidFill>
                            <a:srgbClr val="397B21"/>
                          </a:solidFill>
                          <a:effectLst/>
                          <a:latin typeface="Arial" panose="020B0604020202020204" pitchFamily="34" charset="0"/>
                          <a:ea typeface="Arial" panose="020B0604020202020204" pitchFamily="34" charset="0"/>
                          <a:cs typeface="Cordia New" panose="020B0304020202020204" pitchFamily="34" charset="-34"/>
                        </a:rPr>
                        <a:t>1.21%</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8457993"/>
                  </a:ext>
                </a:extLst>
              </a:tr>
              <a:tr h="392900">
                <a:tc>
                  <a:txBody>
                    <a:bodyPr/>
                    <a:lstStyle/>
                    <a:p>
                      <a:pPr marL="13335" marR="2540" algn="ctr">
                        <a:lnSpc>
                          <a:spcPct val="109848"/>
                        </a:lnSpc>
                        <a:buNone/>
                      </a:pPr>
                      <a:r>
                        <a:rPr lang="en-US" sz="1200" spc="-20">
                          <a:effectLst/>
                          <a:latin typeface="Arial" panose="020B0604020202020204" pitchFamily="34" charset="0"/>
                          <a:ea typeface="Arial" panose="020B0604020202020204" pitchFamily="34" charset="0"/>
                          <a:cs typeface="Cordia New" panose="020B0304020202020204" pitchFamily="34" charset="-34"/>
                        </a:rPr>
                        <a:t>2025</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635" algn="ctr">
                        <a:lnSpc>
                          <a:spcPct val="109848"/>
                        </a:lnSpc>
                        <a:buNone/>
                      </a:pPr>
                      <a:r>
                        <a:rPr lang="en-US" sz="1200" spc="-10">
                          <a:effectLst/>
                          <a:latin typeface="Arial" panose="020B0604020202020204" pitchFamily="34" charset="0"/>
                          <a:ea typeface="Arial" panose="020B0604020202020204" pitchFamily="34" charset="0"/>
                          <a:cs typeface="Cordia New" panose="020B0304020202020204" pitchFamily="34" charset="-34"/>
                        </a:rPr>
                        <a:t>1.18%</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335" marR="14605" algn="ctr">
                        <a:lnSpc>
                          <a:spcPct val="109848"/>
                        </a:lnSpc>
                        <a:buNone/>
                      </a:pPr>
                      <a:r>
                        <a:rPr lang="en-US" sz="1200" spc="-10">
                          <a:solidFill>
                            <a:srgbClr val="205E99"/>
                          </a:solidFill>
                          <a:effectLst/>
                          <a:latin typeface="Arial" panose="020B0604020202020204" pitchFamily="34" charset="0"/>
                          <a:ea typeface="Arial" panose="020B0604020202020204" pitchFamily="34" charset="0"/>
                          <a:cs typeface="Cordia New" panose="020B0304020202020204" pitchFamily="34" charset="-34"/>
                        </a:rPr>
                        <a:t>1.20%</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35" marR="1905" algn="ctr">
                        <a:lnSpc>
                          <a:spcPct val="109848"/>
                        </a:lnSpc>
                        <a:buNone/>
                      </a:pPr>
                      <a:r>
                        <a:rPr lang="en-US" sz="1200" spc="-10">
                          <a:solidFill>
                            <a:srgbClr val="397B21"/>
                          </a:solidFill>
                          <a:effectLst/>
                          <a:latin typeface="Arial" panose="020B0604020202020204" pitchFamily="34" charset="0"/>
                          <a:ea typeface="Arial" panose="020B0604020202020204" pitchFamily="34" charset="0"/>
                          <a:cs typeface="Cordia New" panose="020B0304020202020204" pitchFamily="34" charset="-34"/>
                        </a:rPr>
                        <a:t>1.00%</a:t>
                      </a:r>
                      <a:endParaRPr lang="en-US" sz="1100">
                        <a:effectLst/>
                        <a:latin typeface="Arial" panose="020B0604020202020204" pitchFamily="34" charset="0"/>
                        <a:ea typeface="Arial" panose="020B0604020202020204" pitchFamily="34" charset="0"/>
                        <a:cs typeface="Cordia New" panose="020B0304020202020204" pitchFamily="34" charset="-34"/>
                      </a:endParaRPr>
                    </a:p>
                    <a:p>
                      <a:pPr marL="2014855">
                        <a:buNone/>
                      </a:pPr>
                      <a:endParaRPr lang="en-US" sz="1100">
                        <a:effectLst/>
                        <a:latin typeface="Calibri" panose="020F050202020403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58107849"/>
                  </a:ext>
                </a:extLst>
              </a:tr>
              <a:tr h="392900">
                <a:tc>
                  <a:txBody>
                    <a:bodyPr/>
                    <a:lstStyle/>
                    <a:p>
                      <a:pPr marL="13335" marR="2540" algn="ctr">
                        <a:lnSpc>
                          <a:spcPct val="109848"/>
                        </a:lnSpc>
                        <a:buNone/>
                      </a:pPr>
                      <a:r>
                        <a:rPr lang="en-US" sz="1200" spc="-20">
                          <a:effectLst/>
                          <a:latin typeface="Arial" panose="020B0604020202020204" pitchFamily="34" charset="0"/>
                          <a:ea typeface="Arial" panose="020B0604020202020204" pitchFamily="34" charset="0"/>
                          <a:cs typeface="Cordia New" panose="020B0304020202020204" pitchFamily="34" charset="-34"/>
                        </a:rPr>
                        <a:t>2026</a:t>
                      </a:r>
                      <a:endParaRPr lang="en-US" sz="1100">
                        <a:effectLst/>
                        <a:latin typeface="Arial" panose="020B0604020202020204" pitchFamily="34" charset="0"/>
                        <a:ea typeface="Arial" panose="020B060402020202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635" algn="ctr">
                        <a:lnSpc>
                          <a:spcPct val="109848"/>
                        </a:lnSpc>
                        <a:buNone/>
                      </a:pPr>
                      <a:r>
                        <a:rPr lang="en-US" sz="1200" spc="-10">
                          <a:effectLst/>
                          <a:latin typeface="Arial" panose="020B0604020202020204" pitchFamily="34" charset="0"/>
                          <a:ea typeface="Arial" panose="020B0604020202020204" pitchFamily="34" charset="0"/>
                          <a:cs typeface="Cordia New" panose="020B0304020202020204" pitchFamily="34" charset="-34"/>
                        </a:rPr>
                        <a:t>~1.30</a:t>
                      </a:r>
                      <a:endParaRPr lang="en-US" sz="1100">
                        <a:effectLst/>
                        <a:latin typeface="Arial" panose="020B0604020202020204" pitchFamily="34" charset="0"/>
                        <a:ea typeface="Arial" panose="020B060402020202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3335" marR="14605" algn="ctr">
                        <a:lnSpc>
                          <a:spcPct val="109848"/>
                        </a:lnSpc>
                        <a:buNone/>
                      </a:pPr>
                      <a:r>
                        <a:rPr lang="en-US" sz="1200" spc="-10">
                          <a:solidFill>
                            <a:srgbClr val="205E99"/>
                          </a:solidFill>
                          <a:effectLst/>
                          <a:latin typeface="Arial" panose="020B0604020202020204" pitchFamily="34" charset="0"/>
                          <a:ea typeface="Arial" panose="020B0604020202020204" pitchFamily="34" charset="0"/>
                          <a:cs typeface="Cordia New" panose="020B0304020202020204" pitchFamily="34" charset="-34"/>
                        </a:rPr>
                        <a:t>~1.30</a:t>
                      </a:r>
                      <a:endParaRPr lang="en-US" sz="1100">
                        <a:effectLst/>
                        <a:latin typeface="Arial" panose="020B0604020202020204" pitchFamily="34" charset="0"/>
                        <a:ea typeface="Arial" panose="020B060402020202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635" marR="1905" algn="ctr">
                        <a:lnSpc>
                          <a:spcPct val="109848"/>
                        </a:lnSpc>
                        <a:buNone/>
                      </a:pPr>
                      <a:r>
                        <a:rPr lang="en-US" sz="1200" spc="-10">
                          <a:solidFill>
                            <a:srgbClr val="397B21"/>
                          </a:solidFill>
                          <a:effectLst/>
                          <a:latin typeface="Arial" panose="020B0604020202020204" pitchFamily="34" charset="0"/>
                          <a:ea typeface="Arial" panose="020B0604020202020204" pitchFamily="34" charset="0"/>
                          <a:cs typeface="Cordia New" panose="020B0304020202020204" pitchFamily="34" charset="-34"/>
                        </a:rPr>
                        <a:t>~1.30</a:t>
                      </a:r>
                      <a:endParaRPr lang="en-US" sz="1100">
                        <a:effectLst/>
                        <a:latin typeface="Arial" panose="020B0604020202020204" pitchFamily="34" charset="0"/>
                        <a:ea typeface="Arial" panose="020B0604020202020204" pitchFamily="34" charset="0"/>
                        <a:cs typeface="Cordia New" panose="020B0304020202020204" pitchFamily="34" charset="-34"/>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8822035"/>
                  </a:ext>
                </a:extLst>
              </a:tr>
            </a:tbl>
          </a:graphicData>
        </a:graphic>
      </p:graphicFrame>
      <p:sp>
        <p:nvSpPr>
          <p:cNvPr id="5" name="Slide Number Placeholder 4">
            <a:extLst>
              <a:ext uri="{FF2B5EF4-FFF2-40B4-BE49-F238E27FC236}">
                <a16:creationId xmlns:a16="http://schemas.microsoft.com/office/drawing/2014/main" id="{86B79B81-E2BE-FB3B-00A6-73EAADCD45F7}"/>
              </a:ext>
            </a:extLst>
          </p:cNvPr>
          <p:cNvSpPr>
            <a:spLocks noGrp="1"/>
          </p:cNvSpPr>
          <p:nvPr>
            <p:ph type="sldNum" sz="quarter" idx="12"/>
          </p:nvPr>
        </p:nvSpPr>
        <p:spPr/>
        <p:txBody>
          <a:bodyPr/>
          <a:lstStyle/>
          <a:p>
            <a:fld id="{68A8D22E-6BC5-9E47-900C-2BB94685D9F5}" type="slidenum">
              <a:rPr lang="en-US" smtClean="0"/>
              <a:t>35</a:t>
            </a:fld>
            <a:endParaRPr lang="en-US"/>
          </a:p>
        </p:txBody>
      </p:sp>
    </p:spTree>
    <p:extLst>
      <p:ext uri="{BB962C8B-B14F-4D97-AF65-F5344CB8AC3E}">
        <p14:creationId xmlns:p14="http://schemas.microsoft.com/office/powerpoint/2010/main" val="2884944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D8DCA-DBE6-2CF6-86BD-0950E66B013C}"/>
              </a:ext>
            </a:extLst>
          </p:cNvPr>
          <p:cNvSpPr>
            <a:spLocks noGrp="1"/>
          </p:cNvSpPr>
          <p:nvPr>
            <p:ph type="title"/>
          </p:nvPr>
        </p:nvSpPr>
        <p:spPr>
          <a:xfrm>
            <a:off x="173179" y="506838"/>
            <a:ext cx="10515600" cy="861002"/>
          </a:xfrm>
        </p:spPr>
        <p:txBody>
          <a:bodyPr>
            <a:normAutofit fontScale="90000"/>
          </a:bodyPr>
          <a:lstStyle/>
          <a:p>
            <a:r>
              <a:rPr lang="en-US"/>
              <a:t>Decision-Making Tool</a:t>
            </a:r>
            <a:br>
              <a:rPr lang="en-US"/>
            </a:br>
            <a:r>
              <a:rPr lang="en-US"/>
              <a:t>for MCAS-Alt Participation</a:t>
            </a:r>
            <a:br>
              <a:rPr lang="en-US"/>
            </a:br>
            <a:endParaRPr lang="en-US"/>
          </a:p>
        </p:txBody>
      </p:sp>
      <p:pic>
        <p:nvPicPr>
          <p:cNvPr id="6" name="Picture 5" descr="Question 1: Does this student with disabilities meet the definition for &quot;students with the most significant cognitive disabilities&quot; as described above?&#10;YES: The student is eligible for the MCAS-Alt. Note: Simply because the student is eligible does not warrant the Team to administer the MCAS-Alt. Students taking the MCAS-Alt likely will face challenges earning their high school diploma.&#10;NO: Proceed to question 2.&#10;&#10;Question 2: Does this student with disabilities require specific and allowable accommodations and accessibility features to demonstrate knowledge and skills on assessments?&#10;YES: The student's IEP or 504 plan must include the specific allowable accommodations and accessibility features for MCAS testing, which should generally mirror accommodations the student receives during routine instruction.&#10;NO: The student must participate in the standard MCAS testing using available accessibility features. Accommodations may be included int he student's IEP or 504 plan later if the student's needs change.">
            <a:extLst>
              <a:ext uri="{FF2B5EF4-FFF2-40B4-BE49-F238E27FC236}">
                <a16:creationId xmlns:a16="http://schemas.microsoft.com/office/drawing/2014/main" id="{D8115669-BBC2-2027-CF6A-8AA0E8407693}"/>
              </a:ext>
            </a:extLst>
          </p:cNvPr>
          <p:cNvPicPr>
            <a:picLocks noChangeAspect="1"/>
          </p:cNvPicPr>
          <p:nvPr/>
        </p:nvPicPr>
        <p:blipFill>
          <a:blip r:embed="rId2"/>
          <a:stretch>
            <a:fillRect/>
          </a:stretch>
        </p:blipFill>
        <p:spPr>
          <a:xfrm>
            <a:off x="2284596" y="1501710"/>
            <a:ext cx="7622808" cy="5371530"/>
          </a:xfrm>
          <a:prstGeom prst="rect">
            <a:avLst/>
          </a:prstGeom>
          <a:ln w="28575">
            <a:solidFill>
              <a:srgbClr val="1E4782"/>
            </a:solidFill>
          </a:ln>
        </p:spPr>
      </p:pic>
      <p:sp>
        <p:nvSpPr>
          <p:cNvPr id="4" name="Slide Number Placeholder 3">
            <a:extLst>
              <a:ext uri="{FF2B5EF4-FFF2-40B4-BE49-F238E27FC236}">
                <a16:creationId xmlns:a16="http://schemas.microsoft.com/office/drawing/2014/main" id="{9D85B096-A773-375D-3019-E05E4753CF72}"/>
              </a:ext>
            </a:extLst>
          </p:cNvPr>
          <p:cNvSpPr>
            <a:spLocks noGrp="1"/>
          </p:cNvSpPr>
          <p:nvPr>
            <p:ph type="sldNum" sz="quarter" idx="12"/>
          </p:nvPr>
        </p:nvSpPr>
        <p:spPr/>
        <p:txBody>
          <a:bodyPr/>
          <a:lstStyle/>
          <a:p>
            <a:fld id="{68A8D22E-6BC5-9E47-900C-2BB94685D9F5}" type="slidenum">
              <a:rPr lang="en-US" smtClean="0"/>
              <a:pPr/>
              <a:t>36</a:t>
            </a:fld>
            <a:endParaRPr lang="en-US"/>
          </a:p>
        </p:txBody>
      </p:sp>
    </p:spTree>
    <p:extLst>
      <p:ext uri="{BB962C8B-B14F-4D97-AF65-F5344CB8AC3E}">
        <p14:creationId xmlns:p14="http://schemas.microsoft.com/office/powerpoint/2010/main" val="2287685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85FC-D8B2-F0F9-37A1-B330ED4EC5DD}"/>
              </a:ext>
            </a:extLst>
          </p:cNvPr>
          <p:cNvSpPr>
            <a:spLocks noGrp="1"/>
          </p:cNvSpPr>
          <p:nvPr>
            <p:ph type="title"/>
          </p:nvPr>
        </p:nvSpPr>
        <p:spPr>
          <a:xfrm>
            <a:off x="281249" y="3849624"/>
            <a:ext cx="4241372" cy="1766454"/>
          </a:xfrm>
        </p:spPr>
        <p:txBody>
          <a:bodyPr/>
          <a:lstStyle/>
          <a:p>
            <a:r>
              <a:rPr lang="en-US" sz="3600">
                <a:latin typeface="Arial"/>
                <a:cs typeface="Arial"/>
              </a:rPr>
              <a:t>Who qualifies as a Student with the Most Significant Cognitive Disabilities?</a:t>
            </a:r>
            <a:br>
              <a:rPr lang="en-US"/>
            </a:br>
            <a:br>
              <a:rPr lang="en-US"/>
            </a:br>
            <a:r>
              <a:rPr lang="en-US" sz="1600" b="0">
                <a:ea typeface="Calibri"/>
              </a:rPr>
              <a:t>Massachusetts defines “students with the *most significant cognitive disabilities” as those who meet </a:t>
            </a:r>
            <a:r>
              <a:rPr lang="en-US" sz="1600" b="0">
                <a:effectLst>
                  <a:outerShdw blurRad="38100" dist="38100" dir="2700000" algn="tl">
                    <a:srgbClr val="000000">
                      <a:alpha val="43137"/>
                    </a:srgbClr>
                  </a:outerShdw>
                </a:effectLst>
                <a:ea typeface="Calibri"/>
              </a:rPr>
              <a:t>all four</a:t>
            </a:r>
            <a:r>
              <a:rPr lang="en-US" sz="1600" b="0">
                <a:ea typeface="Calibri"/>
              </a:rPr>
              <a:t> of the following criteria:   </a:t>
            </a:r>
            <a:br>
              <a:rPr lang="en-US">
                <a:ea typeface="Calibri" panose="020F0502020204030204" pitchFamily="34" charset="0"/>
              </a:rPr>
            </a:br>
            <a:br>
              <a:rPr lang="en-US">
                <a:latin typeface="Aptos" panose="020B0004020202020204" pitchFamily="34" charset="0"/>
                <a:ea typeface="Calibri" panose="020F0502020204030204" pitchFamily="34" charset="0"/>
                <a:cs typeface="Cordia New" panose="020B0304020202020204" pitchFamily="34" charset="-34"/>
              </a:rPr>
            </a:br>
            <a:r>
              <a:rPr lang="en-US" sz="2400">
                <a:ea typeface="Calibri" panose="020F0502020204030204" pitchFamily="34" charset="0"/>
              </a:rPr>
              <a:t>*</a:t>
            </a:r>
            <a:r>
              <a:rPr lang="en-US" sz="2400" b="0">
                <a:ea typeface="Calibri" panose="020F0502020204030204" pitchFamily="34" charset="0"/>
              </a:rPr>
              <a:t>This is a definition for assessment not a disability category.</a:t>
            </a:r>
            <a:endParaRPr lang="en-US" b="0"/>
          </a:p>
        </p:txBody>
      </p:sp>
      <p:graphicFrame>
        <p:nvGraphicFramePr>
          <p:cNvPr id="8" name="Table 7">
            <a:extLst>
              <a:ext uri="{FF2B5EF4-FFF2-40B4-BE49-F238E27FC236}">
                <a16:creationId xmlns:a16="http://schemas.microsoft.com/office/drawing/2014/main" id="{D64FE017-37E5-465B-75EE-18067DA27140}"/>
              </a:ext>
            </a:extLst>
          </p:cNvPr>
          <p:cNvGraphicFramePr>
            <a:graphicFrameLocks noGrp="1"/>
          </p:cNvGraphicFramePr>
          <p:nvPr>
            <p:extLst>
              <p:ext uri="{D42A27DB-BD31-4B8C-83A1-F6EECF244321}">
                <p14:modId xmlns:p14="http://schemas.microsoft.com/office/powerpoint/2010/main" val="3193763207"/>
              </p:ext>
            </p:extLst>
          </p:nvPr>
        </p:nvGraphicFramePr>
        <p:xfrm>
          <a:off x="5145024" y="297618"/>
          <a:ext cx="6607231" cy="6435852"/>
        </p:xfrm>
        <a:graphic>
          <a:graphicData uri="http://schemas.openxmlformats.org/drawingml/2006/table">
            <a:tbl>
              <a:tblPr firstRow="1" bandRow="1">
                <a:tableStyleId>{5C22544A-7EE6-4342-B048-85BDC9FD1C3A}</a:tableStyleId>
              </a:tblPr>
              <a:tblGrid>
                <a:gridCol w="3063423">
                  <a:extLst>
                    <a:ext uri="{9D8B030D-6E8A-4147-A177-3AD203B41FA5}">
                      <a16:colId xmlns:a16="http://schemas.microsoft.com/office/drawing/2014/main" val="3149038758"/>
                    </a:ext>
                  </a:extLst>
                </a:gridCol>
                <a:gridCol w="3543808">
                  <a:extLst>
                    <a:ext uri="{9D8B030D-6E8A-4147-A177-3AD203B41FA5}">
                      <a16:colId xmlns:a16="http://schemas.microsoft.com/office/drawing/2014/main" val="165664284"/>
                    </a:ext>
                  </a:extLst>
                </a:gridCol>
              </a:tblGrid>
              <a:tr h="32613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effectLst/>
                          <a:latin typeface="Arial"/>
                          <a:ea typeface="Calibri"/>
                          <a:cs typeface="Arial"/>
                        </a:rPr>
                        <a:t>The student must have a cognitive disabilities evidenced by: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effectLst/>
                          <a:latin typeface="Arial"/>
                          <a:ea typeface="Calibri"/>
                          <a:cs typeface="Arial"/>
                        </a:rPr>
                        <a:t>significant delays in attaining age-level academic achievement standards,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0">
                        <a:effectLst/>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effectLst/>
                          <a:latin typeface="Arial"/>
                          <a:ea typeface="Calibri"/>
                          <a:cs typeface="Arial"/>
                        </a:rPr>
                        <a:t>even with: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effectLst/>
                          <a:latin typeface="Arial"/>
                          <a:ea typeface="Calibri"/>
                          <a:cs typeface="Arial"/>
                        </a:rPr>
                        <a:t>systematic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effectLst/>
                          <a:latin typeface="Arial"/>
                          <a:ea typeface="Calibri"/>
                          <a:cs typeface="Arial"/>
                        </a:rPr>
                        <a:t>extensive individually designed instruction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effectLst/>
                          <a:latin typeface="Arial"/>
                          <a:ea typeface="Calibri"/>
                          <a:cs typeface="Arial"/>
                        </a:rPr>
                        <a:t>related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effectLst/>
                          <a:latin typeface="Arial"/>
                          <a:ea typeface="Calibri"/>
                          <a:cs typeface="Arial"/>
                        </a:rPr>
                        <a:t>modifications  </a:t>
                      </a:r>
                    </a:p>
                  </a:txBody>
                  <a:tcPr>
                    <a:solidFill>
                      <a:srgbClr val="1E478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effectLst/>
                          <a:latin typeface="Arial"/>
                          <a:ea typeface="Calibri"/>
                          <a:cs typeface="Arial"/>
                        </a:rPr>
                        <a:t>The student has cognitive disabilities that: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effectLst/>
                          <a:latin typeface="Arial"/>
                          <a:ea typeface="Calibri"/>
                          <a:cs typeface="Arial"/>
                        </a:rPr>
                        <a:t>significantly impact their educational performance;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a:effectLst/>
                          <a:latin typeface="Arial"/>
                          <a:ea typeface="Calibri"/>
                          <a:cs typeface="Arial"/>
                        </a:rPr>
                        <a:t>and ability to apply learning from one setting to another</a:t>
                      </a:r>
                    </a:p>
                    <a:p>
                      <a:endParaRPr lang="en-US" sz="1400"/>
                    </a:p>
                  </a:txBody>
                  <a:tcPr>
                    <a:solidFill>
                      <a:srgbClr val="1E4782"/>
                    </a:solidFill>
                  </a:tcPr>
                </a:tc>
                <a:extLst>
                  <a:ext uri="{0D108BD9-81ED-4DB2-BD59-A6C34878D82A}">
                    <a16:rowId xmlns:a16="http://schemas.microsoft.com/office/drawing/2014/main" val="2409882259"/>
                  </a:ext>
                </a:extLst>
              </a:tr>
              <a:tr h="3174492">
                <a:tc>
                  <a:txBody>
                    <a:bodyPr/>
                    <a:lstStyle/>
                    <a:p>
                      <a:r>
                        <a:rPr lang="en-US" sz="1600">
                          <a:solidFill>
                            <a:schemeClr val="bg1"/>
                          </a:solidFill>
                          <a:latin typeface="Arial"/>
                          <a:cs typeface="Arial"/>
                        </a:rPr>
                        <a:t>The student requires:</a:t>
                      </a:r>
                    </a:p>
                    <a:p>
                      <a:pPr marL="285750" indent="-285750">
                        <a:buFont typeface="Arial" panose="020B0604020202020204" pitchFamily="34" charset="0"/>
                        <a:buChar char="•"/>
                      </a:pPr>
                      <a:r>
                        <a:rPr lang="en-US" sz="1600">
                          <a:solidFill>
                            <a:schemeClr val="bg1"/>
                          </a:solidFill>
                          <a:latin typeface="Arial"/>
                          <a:cs typeface="Arial"/>
                        </a:rPr>
                        <a:t>extensive, direct individualized instruction; and</a:t>
                      </a:r>
                    </a:p>
                    <a:p>
                      <a:pPr marL="285750" indent="-285750">
                        <a:buFont typeface="Arial" panose="020B0604020202020204" pitchFamily="34" charset="0"/>
                        <a:buChar char="•"/>
                      </a:pPr>
                      <a:r>
                        <a:rPr lang="en-US" sz="1600">
                          <a:solidFill>
                            <a:schemeClr val="bg1"/>
                          </a:solidFill>
                          <a:latin typeface="Arial"/>
                          <a:cs typeface="Arial"/>
                        </a:rPr>
                        <a:t>substantial supports</a:t>
                      </a:r>
                    </a:p>
                    <a:p>
                      <a:pPr marL="0" indent="0">
                        <a:buFont typeface="Arial" panose="020B0604020202020204" pitchFamily="34" charset="0"/>
                        <a:buNone/>
                      </a:pPr>
                      <a:r>
                        <a:rPr lang="en-US" sz="1600">
                          <a:solidFill>
                            <a:schemeClr val="bg1"/>
                          </a:solidFill>
                          <a:latin typeface="Arial"/>
                          <a:cs typeface="Arial"/>
                        </a:rPr>
                        <a:t>to achieve measurable gains on the challenging State academic content standards for the grade in which the student is enrolled</a:t>
                      </a:r>
                    </a:p>
                    <a:p>
                      <a:endParaRPr lang="en-US" sz="1400"/>
                    </a:p>
                  </a:txBody>
                  <a:tcPr>
                    <a:solidFill>
                      <a:srgbClr val="1E4782"/>
                    </a:solidFill>
                  </a:tcPr>
                </a:tc>
                <a:tc>
                  <a:txBody>
                    <a:bodyPr/>
                    <a:lstStyle/>
                    <a:p>
                      <a:r>
                        <a:rPr lang="en-US" sz="1600">
                          <a:solidFill>
                            <a:schemeClr val="bg1"/>
                          </a:solidFill>
                          <a:effectLst/>
                          <a:latin typeface="Arial"/>
                          <a:ea typeface="Calibri"/>
                          <a:cs typeface="Arial"/>
                        </a:rPr>
                        <a:t>The student performs </a:t>
                      </a:r>
                      <a:r>
                        <a:rPr lang="en-US" sz="1600" b="1">
                          <a:solidFill>
                            <a:schemeClr val="bg1"/>
                          </a:solidFill>
                          <a:effectLst/>
                          <a:latin typeface="Arial"/>
                          <a:ea typeface="Calibri"/>
                          <a:cs typeface="Arial"/>
                        </a:rPr>
                        <a:t>significantly below average in general cognitive functioning and adaptive behavior (defined on next slide)…..</a:t>
                      </a:r>
                      <a:endParaRPr lang="en-US" sz="1100" b="0">
                        <a:solidFill>
                          <a:schemeClr val="bg1"/>
                        </a:solidFill>
                        <a:effectLst/>
                        <a:latin typeface="Arial"/>
                        <a:ea typeface="Calibri"/>
                        <a:cs typeface="Arial"/>
                      </a:endParaRPr>
                    </a:p>
                  </a:txBody>
                  <a:tcPr>
                    <a:solidFill>
                      <a:srgbClr val="1E4782"/>
                    </a:solidFill>
                  </a:tcPr>
                </a:tc>
                <a:extLst>
                  <a:ext uri="{0D108BD9-81ED-4DB2-BD59-A6C34878D82A}">
                    <a16:rowId xmlns:a16="http://schemas.microsoft.com/office/drawing/2014/main" val="1548196863"/>
                  </a:ext>
                </a:extLst>
              </a:tr>
            </a:tbl>
          </a:graphicData>
        </a:graphic>
      </p:graphicFrame>
      <p:sp>
        <p:nvSpPr>
          <p:cNvPr id="11" name="Rectangle 10">
            <a:extLst>
              <a:ext uri="{FF2B5EF4-FFF2-40B4-BE49-F238E27FC236}">
                <a16:creationId xmlns:a16="http://schemas.microsoft.com/office/drawing/2014/main" id="{4CA121C9-563F-444E-2188-1E77A5EEEEF9}"/>
              </a:ext>
              <a:ext uri="{C183D7F6-B498-43B3-948B-1728B52AA6E4}">
                <adec:decorative xmlns:adec="http://schemas.microsoft.com/office/drawing/2017/decorative" val="1"/>
              </a:ext>
            </a:extLst>
          </p:cNvPr>
          <p:cNvSpPr/>
          <p:nvPr/>
        </p:nvSpPr>
        <p:spPr>
          <a:xfrm>
            <a:off x="4784054" y="563232"/>
            <a:ext cx="356616" cy="2432304"/>
          </a:xfrm>
          <a:prstGeom prst="rect">
            <a:avLst/>
          </a:prstGeom>
          <a:solidFill>
            <a:srgbClr val="B5DFF3"/>
          </a:solidFill>
          <a:ln>
            <a:solidFill>
              <a:srgbClr val="1E47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1E4782"/>
                </a:solidFill>
                <a:effectLst>
                  <a:outerShdw blurRad="38100" dist="38100" dir="2700000" algn="tl">
                    <a:srgbClr val="000000">
                      <a:alpha val="43137"/>
                    </a:srgbClr>
                  </a:outerShdw>
                </a:effectLst>
              </a:rPr>
              <a:t>1</a:t>
            </a:r>
          </a:p>
        </p:txBody>
      </p:sp>
      <p:sp>
        <p:nvSpPr>
          <p:cNvPr id="15" name="Rectangle 14">
            <a:extLst>
              <a:ext uri="{FF2B5EF4-FFF2-40B4-BE49-F238E27FC236}">
                <a16:creationId xmlns:a16="http://schemas.microsoft.com/office/drawing/2014/main" id="{8EF72CF3-A6E1-C252-1082-6F30C0184565}"/>
              </a:ext>
              <a:ext uri="{C183D7F6-B498-43B3-948B-1728B52AA6E4}">
                <adec:decorative xmlns:adec="http://schemas.microsoft.com/office/drawing/2017/decorative" val="1"/>
              </a:ext>
            </a:extLst>
          </p:cNvPr>
          <p:cNvSpPr/>
          <p:nvPr/>
        </p:nvSpPr>
        <p:spPr>
          <a:xfrm>
            <a:off x="11726129" y="583670"/>
            <a:ext cx="356616" cy="2528799"/>
          </a:xfrm>
          <a:prstGeom prst="rect">
            <a:avLst/>
          </a:prstGeom>
          <a:solidFill>
            <a:srgbClr val="B5DFF3"/>
          </a:solidFill>
          <a:ln>
            <a:solidFill>
              <a:srgbClr val="1E47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1E4782"/>
                </a:solidFill>
                <a:effectLst>
                  <a:outerShdw blurRad="38100" dist="38100" dir="2700000" algn="tl">
                    <a:srgbClr val="000000">
                      <a:alpha val="43137"/>
                    </a:srgbClr>
                  </a:outerShdw>
                </a:effectLst>
              </a:rPr>
              <a:t>2</a:t>
            </a:r>
          </a:p>
        </p:txBody>
      </p:sp>
      <p:sp>
        <p:nvSpPr>
          <p:cNvPr id="17" name="Rectangle 16">
            <a:extLst>
              <a:ext uri="{FF2B5EF4-FFF2-40B4-BE49-F238E27FC236}">
                <a16:creationId xmlns:a16="http://schemas.microsoft.com/office/drawing/2014/main" id="{ADD3A8AC-A420-BE53-8FF6-E3067CAEBD36}"/>
              </a:ext>
              <a:ext uri="{C183D7F6-B498-43B3-948B-1728B52AA6E4}">
                <adec:decorative xmlns:adec="http://schemas.microsoft.com/office/drawing/2017/decorative" val="1"/>
              </a:ext>
            </a:extLst>
          </p:cNvPr>
          <p:cNvSpPr/>
          <p:nvPr/>
        </p:nvSpPr>
        <p:spPr>
          <a:xfrm>
            <a:off x="4784054" y="3772357"/>
            <a:ext cx="356616" cy="2432304"/>
          </a:xfrm>
          <a:prstGeom prst="rect">
            <a:avLst/>
          </a:prstGeom>
          <a:solidFill>
            <a:srgbClr val="B5DFF3"/>
          </a:solidFill>
          <a:ln>
            <a:solidFill>
              <a:srgbClr val="1E47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1E4782"/>
                </a:solidFill>
                <a:effectLst>
                  <a:outerShdw blurRad="38100" dist="38100" dir="2700000" algn="tl">
                    <a:srgbClr val="000000">
                      <a:alpha val="43137"/>
                    </a:srgbClr>
                  </a:outerShdw>
                </a:effectLst>
              </a:rPr>
              <a:t>3</a:t>
            </a:r>
          </a:p>
        </p:txBody>
      </p:sp>
      <p:sp>
        <p:nvSpPr>
          <p:cNvPr id="13" name="Rectangle 12">
            <a:extLst>
              <a:ext uri="{FF2B5EF4-FFF2-40B4-BE49-F238E27FC236}">
                <a16:creationId xmlns:a16="http://schemas.microsoft.com/office/drawing/2014/main" id="{7A6F3039-B67D-0B51-08E9-9DC960F77D49}"/>
              </a:ext>
              <a:ext uri="{C183D7F6-B498-43B3-948B-1728B52AA6E4}">
                <adec:decorative xmlns:adec="http://schemas.microsoft.com/office/drawing/2017/decorative" val="1"/>
              </a:ext>
            </a:extLst>
          </p:cNvPr>
          <p:cNvSpPr/>
          <p:nvPr/>
        </p:nvSpPr>
        <p:spPr>
          <a:xfrm>
            <a:off x="11721557" y="3702689"/>
            <a:ext cx="356616" cy="2571641"/>
          </a:xfrm>
          <a:prstGeom prst="rect">
            <a:avLst/>
          </a:prstGeom>
          <a:solidFill>
            <a:srgbClr val="B5DFF3"/>
          </a:solidFill>
          <a:ln>
            <a:solidFill>
              <a:srgbClr val="1E478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1E4782"/>
                </a:solidFill>
                <a:effectLst>
                  <a:outerShdw blurRad="38100" dist="38100" dir="2700000" algn="tl">
                    <a:srgbClr val="000000">
                      <a:alpha val="43137"/>
                    </a:srgbClr>
                  </a:outerShdw>
                </a:effectLst>
              </a:rPr>
              <a:t>4</a:t>
            </a:r>
          </a:p>
        </p:txBody>
      </p:sp>
      <p:sp>
        <p:nvSpPr>
          <p:cNvPr id="5" name="Slide Number Placeholder 4">
            <a:extLst>
              <a:ext uri="{FF2B5EF4-FFF2-40B4-BE49-F238E27FC236}">
                <a16:creationId xmlns:a16="http://schemas.microsoft.com/office/drawing/2014/main" id="{6B25CDC0-E4EF-CFB8-8980-119BAAFFF832}"/>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37</a:t>
            </a:fld>
            <a:endParaRPr lang="en-US"/>
          </a:p>
        </p:txBody>
      </p:sp>
    </p:spTree>
    <p:extLst>
      <p:ext uri="{BB962C8B-B14F-4D97-AF65-F5344CB8AC3E}">
        <p14:creationId xmlns:p14="http://schemas.microsoft.com/office/powerpoint/2010/main" val="5727069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4F83884-225D-1D61-BBA5-39939D65450B}"/>
              </a:ext>
            </a:extLst>
          </p:cNvPr>
          <p:cNvSpPr>
            <a:spLocks noGrp="1"/>
          </p:cNvSpPr>
          <p:nvPr>
            <p:ph type="title"/>
          </p:nvPr>
        </p:nvSpPr>
        <p:spPr/>
        <p:txBody>
          <a:bodyPr>
            <a:normAutofit/>
          </a:bodyPr>
          <a:lstStyle/>
          <a:p>
            <a:r>
              <a:rPr lang="en-US">
                <a:solidFill>
                  <a:schemeClr val="bg1"/>
                </a:solidFill>
                <a:ea typeface="Calibri" panose="020F0502020204030204" pitchFamily="34" charset="0"/>
              </a:rPr>
              <a:t>Significantly Below Average…</a:t>
            </a:r>
            <a:endParaRPr lang="en-US">
              <a:solidFill>
                <a:schemeClr val="bg1"/>
              </a:solidFill>
            </a:endParaRPr>
          </a:p>
        </p:txBody>
      </p:sp>
      <p:pic>
        <p:nvPicPr>
          <p:cNvPr id="5" name="Picture 4" descr="Image of a IQ bell curve, with the range of two standard deviations below the mean bracketed">
            <a:extLst>
              <a:ext uri="{FF2B5EF4-FFF2-40B4-BE49-F238E27FC236}">
                <a16:creationId xmlns:a16="http://schemas.microsoft.com/office/drawing/2014/main" id="{DEE9F0A4-9AE1-537F-5F80-7C9C94F759B4}"/>
              </a:ext>
            </a:extLst>
          </p:cNvPr>
          <p:cNvPicPr>
            <a:picLocks noChangeAspect="1"/>
          </p:cNvPicPr>
          <p:nvPr/>
        </p:nvPicPr>
        <p:blipFill>
          <a:blip r:embed="rId2"/>
          <a:srcRect l="3995" t="7828" r="9180"/>
          <a:stretch>
            <a:fillRect/>
          </a:stretch>
        </p:blipFill>
        <p:spPr>
          <a:xfrm>
            <a:off x="914400" y="1729207"/>
            <a:ext cx="6147610" cy="4132732"/>
          </a:xfrm>
          <a:prstGeom prst="rect">
            <a:avLst/>
          </a:prstGeom>
          <a:ln w="76200">
            <a:solidFill>
              <a:srgbClr val="1E4782"/>
            </a:solidFill>
          </a:ln>
        </p:spPr>
      </p:pic>
      <p:sp>
        <p:nvSpPr>
          <p:cNvPr id="8" name="TextBox 7">
            <a:extLst>
              <a:ext uri="{FF2B5EF4-FFF2-40B4-BE49-F238E27FC236}">
                <a16:creationId xmlns:a16="http://schemas.microsoft.com/office/drawing/2014/main" id="{7367C0E1-F9EE-60CF-7086-0A016264E38F}"/>
              </a:ext>
            </a:extLst>
          </p:cNvPr>
          <p:cNvSpPr txBox="1"/>
          <p:nvPr/>
        </p:nvSpPr>
        <p:spPr>
          <a:xfrm>
            <a:off x="7491662" y="2502911"/>
            <a:ext cx="4281420" cy="2585323"/>
          </a:xfrm>
          <a:prstGeom prst="rect">
            <a:avLst/>
          </a:prstGeom>
          <a:noFill/>
        </p:spPr>
        <p:txBody>
          <a:bodyPr wrap="square">
            <a:spAutoFit/>
          </a:bodyPr>
          <a:lstStyle/>
          <a:p>
            <a:pPr algn="ctr"/>
            <a:r>
              <a:rPr lang="en-US">
                <a:solidFill>
                  <a:schemeClr val="bg1"/>
                </a:solidFill>
                <a:ea typeface="Calibri" panose="020F0502020204030204" pitchFamily="34" charset="0"/>
              </a:rPr>
              <a:t>Significantly below average </a:t>
            </a:r>
            <a:r>
              <a:rPr lang="en-US" b="0">
                <a:solidFill>
                  <a:schemeClr val="bg1"/>
                </a:solidFill>
                <a:effectLst/>
                <a:latin typeface="Arial" panose="020B0604020202020204" pitchFamily="34" charset="0"/>
                <a:ea typeface="Calibri" panose="020F0502020204030204" pitchFamily="34" charset="0"/>
                <a:cs typeface="Arial" panose="020B0604020202020204" pitchFamily="34" charset="0"/>
              </a:rPr>
              <a:t>is defined as a student functioning two or more standard deviations below the mean on commonly accepted norm-referenced assessments in both cognitive functioning </a:t>
            </a:r>
            <a:r>
              <a:rPr lang="en-US" b="1">
                <a:solidFill>
                  <a:schemeClr val="bg1"/>
                </a:solidFill>
                <a:effectLst/>
                <a:latin typeface="Arial" panose="020B0604020202020204" pitchFamily="34" charset="0"/>
                <a:ea typeface="Calibri" panose="020F0502020204030204" pitchFamily="34" charset="0"/>
                <a:cs typeface="Arial" panose="020B0604020202020204" pitchFamily="34" charset="0"/>
              </a:rPr>
              <a:t>and</a:t>
            </a:r>
            <a:r>
              <a:rPr lang="en-US" b="0">
                <a:solidFill>
                  <a:schemeClr val="bg1"/>
                </a:solidFill>
                <a:effectLst/>
                <a:latin typeface="Arial" panose="020B0604020202020204" pitchFamily="34" charset="0"/>
                <a:ea typeface="Calibri" panose="020F0502020204030204" pitchFamily="34" charset="0"/>
                <a:cs typeface="Arial" panose="020B0604020202020204" pitchFamily="34" charset="0"/>
              </a:rPr>
              <a:t> adaptive behavior (e.g., two or more adaptive skill areas such as daily living skills, communication, self-care, social skills, and academic skills).</a:t>
            </a:r>
            <a:r>
              <a:rPr lang="en-US" b="0" i="1">
                <a:solidFill>
                  <a:schemeClr val="bg1"/>
                </a:solidFill>
                <a:effectLst/>
                <a:latin typeface="Arial" panose="020B0604020202020204" pitchFamily="34" charset="0"/>
                <a:ea typeface="Calibri" panose="020F0502020204030204" pitchFamily="34" charset="0"/>
                <a:cs typeface="Arial" panose="020B0604020202020204" pitchFamily="34" charset="0"/>
              </a:rPr>
              <a:t> </a:t>
            </a:r>
            <a:endParaRPr lang="en-US" b="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8196D1C9-DF0A-A937-2B14-8D8A0CF781F7}"/>
              </a:ext>
            </a:extLst>
          </p:cNvPr>
          <p:cNvSpPr>
            <a:spLocks noGrp="1"/>
          </p:cNvSpPr>
          <p:nvPr>
            <p:ph type="sldNum" sz="quarter" idx="12"/>
          </p:nvPr>
        </p:nvSpPr>
        <p:spPr/>
        <p:txBody>
          <a:bodyPr/>
          <a:lstStyle/>
          <a:p>
            <a:fld id="{68A8D22E-6BC5-9E47-900C-2BB94685D9F5}" type="slidenum">
              <a:rPr lang="en-US" smtClean="0"/>
              <a:pPr/>
              <a:t>38</a:t>
            </a:fld>
            <a:endParaRPr lang="en-US"/>
          </a:p>
        </p:txBody>
      </p:sp>
    </p:spTree>
    <p:extLst>
      <p:ext uri="{BB962C8B-B14F-4D97-AF65-F5344CB8AC3E}">
        <p14:creationId xmlns:p14="http://schemas.microsoft.com/office/powerpoint/2010/main" val="4234815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FA2A45-97F6-98B1-61B0-993BE0DBAB46}"/>
              </a:ext>
            </a:extLst>
          </p:cNvPr>
          <p:cNvSpPr>
            <a:spLocks noGrp="1"/>
          </p:cNvSpPr>
          <p:nvPr>
            <p:ph type="title" idx="4294967295"/>
          </p:nvPr>
        </p:nvSpPr>
        <p:spPr>
          <a:xfrm>
            <a:off x="0" y="144663"/>
            <a:ext cx="4729315" cy="609882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0" forceAA="0" compatLnSpc="1">
            <a:prstTxWarp prst="textNoShape">
              <a:avLst/>
            </a:prstTxWarp>
            <a:normAutofit fontScale="9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1" i="0" u="none" strike="noStrike" kern="1200" cap="none" spc="0" normalizeH="0" baseline="0" noProof="0">
                <a:ln>
                  <a:noFill/>
                </a:ln>
                <a:solidFill>
                  <a:srgbClr val="F3F3F3"/>
                </a:solidFill>
                <a:effectLst/>
                <a:uLnTx/>
                <a:uFillTx/>
                <a:latin typeface="Aptos" panose="020B0004020202020204" pitchFamily="34" charset="0"/>
                <a:ea typeface="Tahoma" pitchFamily="34" charset="0"/>
                <a:cs typeface="Segoe UI" panose="020B0502040204020203" pitchFamily="34" charset="0"/>
              </a:rPr>
              <a:t>Alternate Assessment Participation Tool</a:t>
            </a:r>
            <a:endParaRPr kumimoji="0" lang="en-US" sz="3100" b="1" i="0" u="none" strike="noStrike" kern="1200" cap="none" spc="0" normalizeH="0" baseline="0" noProof="0">
              <a:ln>
                <a:noFill/>
              </a:ln>
              <a:solidFill>
                <a:srgbClr val="F3F3F3"/>
              </a:solidFill>
              <a:effectLst/>
              <a:uLnTx/>
              <a:uFillTx/>
              <a:latin typeface="Arial" panose="020B0604020202020204" pitchFamily="34" charset="0"/>
              <a:ea typeface="Tahoma" pitchFamily="34" charset="0"/>
              <a:cs typeface="Arial" panose="020B0604020202020204" pitchFamily="34" charset="0"/>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a:ln>
                  <a:noFill/>
                </a:ln>
                <a:solidFill>
                  <a:srgbClr val="F3F3F3"/>
                </a:solidFill>
                <a:effectLst/>
                <a:uLnTx/>
                <a:uFillTx/>
                <a:latin typeface="Arial" panose="020B0604020202020204" pitchFamily="34" charset="0"/>
                <a:ea typeface="+mn-ea"/>
                <a:cs typeface="Arial" panose="020B0604020202020204" pitchFamily="34" charset="0"/>
              </a:rPr>
              <a:t>This is a </a:t>
            </a:r>
            <a:r>
              <a:rPr kumimoji="0" lang="en-US" sz="2200" b="1" i="0" u="none" strike="noStrike" kern="1200" cap="none" spc="0" normalizeH="0" baseline="0" noProof="0">
                <a:ln>
                  <a:noFill/>
                </a:ln>
                <a:solidFill>
                  <a:srgbClr val="F3F3F3"/>
                </a:solidFill>
                <a:effectLst/>
                <a:uLnTx/>
                <a:uFillTx/>
                <a:latin typeface="Arial" panose="020B0604020202020204" pitchFamily="34" charset="0"/>
                <a:ea typeface="+mn-ea"/>
                <a:cs typeface="Arial" panose="020B0604020202020204" pitchFamily="34" charset="0"/>
              </a:rPr>
              <a:t>required companion document</a:t>
            </a:r>
            <a:r>
              <a:rPr kumimoji="0" lang="en-US" sz="2200" b="0" i="0" u="none" strike="noStrike" kern="1200" cap="none" spc="0" normalizeH="0" baseline="0" noProof="0">
                <a:ln>
                  <a:noFill/>
                </a:ln>
                <a:solidFill>
                  <a:srgbClr val="F3F3F3"/>
                </a:solidFill>
                <a:effectLst/>
                <a:uLnTx/>
                <a:uFillTx/>
                <a:latin typeface="Arial" panose="020B0604020202020204" pitchFamily="34" charset="0"/>
                <a:ea typeface="+mn-ea"/>
                <a:cs typeface="Arial" panose="020B0604020202020204" pitchFamily="34" charset="0"/>
              </a:rPr>
              <a:t> and must be retained with the student's special education forms. It is not a part of the student’s MCAS-Alt submission, however the date of completion will be listed on the MCAS-Alt Cover Sheet</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F3F3F3"/>
                </a:solidFill>
                <a:effectLst/>
                <a:uLnTx/>
                <a:uFillTx/>
                <a:latin typeface="Arial" panose="020B0604020202020204" pitchFamily="34" charset="0"/>
                <a:ea typeface="+mn-ea"/>
                <a:cs typeface="Arial" panose="020B0604020202020204" pitchFamily="34" charset="0"/>
              </a:rPr>
              <a:t>* New -- IEP Teams must now annually review and update this form each year. </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a:ln>
                  <a:noFill/>
                </a:ln>
                <a:solidFill>
                  <a:srgbClr val="F3F3F3"/>
                </a:solidFill>
                <a:effectLst/>
                <a:uLnTx/>
                <a:uFillTx/>
                <a:latin typeface="Arial" panose="020B0604020202020204" pitchFamily="34" charset="0"/>
                <a:ea typeface="+mn-ea"/>
                <a:cs typeface="Arial" panose="020B0604020202020204" pitchFamily="34" charset="0"/>
              </a:rPr>
              <a:t>Students should not participate in the MCAS-Alt in only one subject area.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F3F3F3"/>
              </a:solidFill>
              <a:effectLst/>
              <a:uLnTx/>
              <a:uFillTx/>
              <a:latin typeface="Arial" panose="020B0604020202020204" pitchFamily="34" charset="0"/>
              <a:ea typeface="+mn-ea"/>
              <a:cs typeface="Arial" panose="020B0604020202020204" pitchFamily="34" charset="0"/>
            </a:endParaRPr>
          </a:p>
        </p:txBody>
      </p:sp>
      <p:sp>
        <p:nvSpPr>
          <p:cNvPr id="2" name="Slide Number Placeholder 1">
            <a:extLst>
              <a:ext uri="{FF2B5EF4-FFF2-40B4-BE49-F238E27FC236}">
                <a16:creationId xmlns:a16="http://schemas.microsoft.com/office/drawing/2014/main" id="{6EF678AD-6501-A59F-50D7-87FDA3291AB1}"/>
              </a:ext>
            </a:extLst>
          </p:cNvPr>
          <p:cNvSpPr>
            <a:spLocks noGrp="1"/>
          </p:cNvSpPr>
          <p:nvPr>
            <p:ph type="sldNum" sz="quarter" idx="12"/>
          </p:nvPr>
        </p:nvSpPr>
        <p:spPr/>
        <p:txBody>
          <a:bodyPr/>
          <a:lstStyle/>
          <a:p>
            <a:fld id="{68A8D22E-6BC5-9E47-900C-2BB94685D9F5}" type="slidenum">
              <a:rPr lang="en-US" smtClean="0"/>
              <a:pPr/>
              <a:t>39</a:t>
            </a:fld>
            <a:endParaRPr lang="en-US"/>
          </a:p>
        </p:txBody>
      </p:sp>
      <p:pic>
        <p:nvPicPr>
          <p:cNvPr id="5" name="Picture 4" descr="Image of the alternative assessment participation tool">
            <a:extLst>
              <a:ext uri="{FF2B5EF4-FFF2-40B4-BE49-F238E27FC236}">
                <a16:creationId xmlns:a16="http://schemas.microsoft.com/office/drawing/2014/main" id="{656F7E28-A4D4-B98F-4CF8-BCC10934B433}"/>
              </a:ext>
            </a:extLst>
          </p:cNvPr>
          <p:cNvPicPr>
            <a:picLocks noChangeAspect="1"/>
          </p:cNvPicPr>
          <p:nvPr/>
        </p:nvPicPr>
        <p:blipFill>
          <a:blip r:embed="rId3"/>
          <a:stretch>
            <a:fillRect/>
          </a:stretch>
        </p:blipFill>
        <p:spPr>
          <a:xfrm>
            <a:off x="4949954" y="56604"/>
            <a:ext cx="6711696" cy="6682766"/>
          </a:xfrm>
          <a:prstGeom prst="rect">
            <a:avLst/>
          </a:prstGeom>
        </p:spPr>
      </p:pic>
      <p:sp>
        <p:nvSpPr>
          <p:cNvPr id="7" name="Rectangle 6" descr="Image of the Alternate Assessment Partcipation Tool">
            <a:extLst>
              <a:ext uri="{FF2B5EF4-FFF2-40B4-BE49-F238E27FC236}">
                <a16:creationId xmlns:a16="http://schemas.microsoft.com/office/drawing/2014/main" id="{340573D0-DA1C-2D61-7164-C624A2AD2979}"/>
              </a:ext>
            </a:extLst>
          </p:cNvPr>
          <p:cNvSpPr/>
          <p:nvPr/>
        </p:nvSpPr>
        <p:spPr>
          <a:xfrm>
            <a:off x="4949954" y="6409944"/>
            <a:ext cx="6638544" cy="329426"/>
          </a:xfrm>
          <a:prstGeom prst="rect">
            <a:avLst/>
          </a:prstGeom>
          <a:solidFill>
            <a:srgbClr val="EFBC49">
              <a:alpha val="2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2456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F6C761-DA42-1C4F-8C06-6B70E2D45978}"/>
              </a:ext>
            </a:extLst>
          </p:cNvPr>
          <p:cNvSpPr>
            <a:spLocks noGrp="1"/>
          </p:cNvSpPr>
          <p:nvPr>
            <p:ph type="title"/>
          </p:nvPr>
        </p:nvSpPr>
        <p:spPr>
          <a:xfrm>
            <a:off x="173179" y="602613"/>
            <a:ext cx="10515600" cy="861002"/>
          </a:xfrm>
        </p:spPr>
        <p:txBody>
          <a:bodyPr>
            <a:normAutofit fontScale="90000"/>
          </a:bodyPr>
          <a:lstStyle/>
          <a:p>
            <a:r>
              <a:rPr lang="en-US"/>
              <a:t>ESSA Requirement</a:t>
            </a:r>
            <a:br>
              <a:rPr lang="en-US"/>
            </a:br>
            <a:r>
              <a:rPr lang="en-US" sz="2700"/>
              <a:t>Parent Notification Letter</a:t>
            </a:r>
            <a:br>
              <a:rPr lang="en-US"/>
            </a:br>
            <a:endParaRPr lang="en-US"/>
          </a:p>
        </p:txBody>
      </p:sp>
      <p:sp>
        <p:nvSpPr>
          <p:cNvPr id="3" name="Text Placeholder 2">
            <a:extLst>
              <a:ext uri="{FF2B5EF4-FFF2-40B4-BE49-F238E27FC236}">
                <a16:creationId xmlns:a16="http://schemas.microsoft.com/office/drawing/2014/main" id="{03B88CC3-FACD-0EFF-0761-14AC8A1AA4B5}"/>
              </a:ext>
            </a:extLst>
          </p:cNvPr>
          <p:cNvSpPr>
            <a:spLocks noGrp="1"/>
          </p:cNvSpPr>
          <p:nvPr>
            <p:ph idx="1"/>
          </p:nvPr>
        </p:nvSpPr>
        <p:spPr/>
        <p:txBody>
          <a:bodyPr>
            <a:normAutofit fontScale="92500" lnSpcReduction="10000"/>
          </a:bodyPr>
          <a:lstStyle/>
          <a:p>
            <a:pPr>
              <a:lnSpc>
                <a:spcPct val="110000"/>
              </a:lnSpc>
              <a:spcAft>
                <a:spcPts val="600"/>
              </a:spcAft>
              <a:buClr>
                <a:schemeClr val="bg1"/>
              </a:buClr>
            </a:pPr>
            <a:r>
              <a:rPr lang="en-US"/>
              <a:t>Parents and/or guardians must be informed as part of the IEP process that: </a:t>
            </a:r>
          </a:p>
          <a:p>
            <a:pPr marL="919163" indent="-342900">
              <a:lnSpc>
                <a:spcPct val="110000"/>
              </a:lnSpc>
              <a:buClr>
                <a:schemeClr val="bg1"/>
              </a:buClr>
              <a:buFont typeface="Arial" panose="020B0604020202020204" pitchFamily="34" charset="0"/>
              <a:buChar char="•"/>
            </a:pPr>
            <a:r>
              <a:rPr lang="en-US"/>
              <a:t>their child’s academic achievement will be measured based on “alternate achievement standards” that reflect lower expectations than those for other students; and </a:t>
            </a:r>
          </a:p>
          <a:p>
            <a:pPr marL="919163" indent="-342900">
              <a:lnSpc>
                <a:spcPct val="110000"/>
              </a:lnSpc>
              <a:buClr>
                <a:schemeClr val="bg1"/>
              </a:buClr>
              <a:buFont typeface="Arial" panose="020B0604020202020204" pitchFamily="34" charset="0"/>
              <a:buChar char="•"/>
            </a:pPr>
            <a:r>
              <a:rPr lang="en-US"/>
              <a:t>participation in an alternate assessment may eventually delay or otherwise affect completion of the requirements for a diploma.</a:t>
            </a:r>
          </a:p>
          <a:p>
            <a:pPr>
              <a:lnSpc>
                <a:spcPct val="110000"/>
              </a:lnSpc>
              <a:spcBef>
                <a:spcPts val="1200"/>
              </a:spcBef>
              <a:buClr>
                <a:schemeClr val="bg1"/>
              </a:buClr>
            </a:pPr>
            <a:r>
              <a:rPr lang="en-US"/>
              <a:t>A </a:t>
            </a:r>
            <a:r>
              <a:rPr lang="en-US" b="1" i="1">
                <a:hlinkClick r:id="rId2">
                  <a:extLst>
                    <a:ext uri="{A12FA001-AC4F-418D-AE19-62706E023703}">
                      <ahyp:hlinkClr xmlns:ahyp="http://schemas.microsoft.com/office/drawing/2018/hyperlinkcolor" val="tx"/>
                    </a:ext>
                  </a:extLst>
                </a:hlinkClick>
              </a:rPr>
              <a:t>Sample Parent Notification Letter</a:t>
            </a:r>
            <a:r>
              <a:rPr lang="en-US"/>
              <a:t>,</a:t>
            </a:r>
            <a:r>
              <a:rPr lang="en-US" b="1" i="1"/>
              <a:t> </a:t>
            </a:r>
            <a:r>
              <a:rPr lang="en-US"/>
              <a:t>translated in five languages, may be copied onto school/district stationery and must either be sent or provided at the IEP meeting.</a:t>
            </a:r>
          </a:p>
        </p:txBody>
      </p:sp>
      <p:sp>
        <p:nvSpPr>
          <p:cNvPr id="2" name="Slide Number Placeholder 1">
            <a:extLst>
              <a:ext uri="{FF2B5EF4-FFF2-40B4-BE49-F238E27FC236}">
                <a16:creationId xmlns:a16="http://schemas.microsoft.com/office/drawing/2014/main" id="{7FB65AC2-906C-C865-162C-2A6871BA58AE}"/>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pPr/>
              <a:t>40</a:t>
            </a:fld>
            <a:endParaRPr lang="en-US"/>
          </a:p>
        </p:txBody>
      </p:sp>
    </p:spTree>
    <p:extLst>
      <p:ext uri="{BB962C8B-B14F-4D97-AF65-F5344CB8AC3E}">
        <p14:creationId xmlns:p14="http://schemas.microsoft.com/office/powerpoint/2010/main" val="41734184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A63BC-EBD3-06D0-E346-5C4FCF1ED7CD}"/>
              </a:ext>
            </a:extLst>
          </p:cNvPr>
          <p:cNvSpPr>
            <a:spLocks noGrp="1"/>
          </p:cNvSpPr>
          <p:nvPr>
            <p:ph type="title"/>
          </p:nvPr>
        </p:nvSpPr>
        <p:spPr>
          <a:xfrm>
            <a:off x="326834" y="1481769"/>
            <a:ext cx="4241372" cy="1766454"/>
          </a:xfrm>
        </p:spPr>
        <p:txBody>
          <a:bodyPr/>
          <a:lstStyle/>
          <a:p>
            <a:r>
              <a:rPr lang="en-US" sz="6000"/>
              <a:t>MCAS-Alt Cover Sheet</a:t>
            </a:r>
          </a:p>
        </p:txBody>
      </p:sp>
      <p:sp>
        <p:nvSpPr>
          <p:cNvPr id="4" name="Text Placeholder 3">
            <a:extLst>
              <a:ext uri="{FF2B5EF4-FFF2-40B4-BE49-F238E27FC236}">
                <a16:creationId xmlns:a16="http://schemas.microsoft.com/office/drawing/2014/main" id="{588696F7-0C40-FDE3-36A4-8AF3EEAE78A1}"/>
              </a:ext>
            </a:extLst>
          </p:cNvPr>
          <p:cNvSpPr>
            <a:spLocks noGrp="1"/>
          </p:cNvSpPr>
          <p:nvPr>
            <p:ph type="body" sz="half" idx="2"/>
          </p:nvPr>
        </p:nvSpPr>
        <p:spPr/>
        <p:txBody>
          <a:bodyPr/>
          <a:lstStyle/>
          <a:p>
            <a:endParaRPr lang="en-US"/>
          </a:p>
          <a:p>
            <a:endParaRPr lang="en-US"/>
          </a:p>
          <a:p>
            <a:endParaRPr lang="en-US"/>
          </a:p>
          <a:p>
            <a:endParaRPr lang="en-US"/>
          </a:p>
          <a:p>
            <a:r>
              <a:rPr lang="en-US"/>
              <a:t>Educators inputting MCAS-Alt data for students must document the date the MCAS-Alt Participation Tool was completed for the student (Date of completion does not have to be in current school year, but form must be updated annually).</a:t>
            </a:r>
          </a:p>
        </p:txBody>
      </p:sp>
      <p:sp>
        <p:nvSpPr>
          <p:cNvPr id="5" name="Slide Number Placeholder 4">
            <a:extLst>
              <a:ext uri="{FF2B5EF4-FFF2-40B4-BE49-F238E27FC236}">
                <a16:creationId xmlns:a16="http://schemas.microsoft.com/office/drawing/2014/main" id="{F899FE19-CBE4-DB01-D07E-0C57C544D227}"/>
              </a:ext>
            </a:extLst>
          </p:cNvPr>
          <p:cNvSpPr>
            <a:spLocks noGrp="1"/>
          </p:cNvSpPr>
          <p:nvPr>
            <p:ph type="sldNum" sz="quarter" idx="12"/>
          </p:nvPr>
        </p:nvSpPr>
        <p:spPr/>
        <p:txBody>
          <a:bodyPr/>
          <a:lstStyle/>
          <a:p>
            <a:fld id="{68A8D22E-6BC5-9E47-900C-2BB94685D9F5}" type="slidenum">
              <a:rPr lang="en-US" smtClean="0"/>
              <a:t>41</a:t>
            </a:fld>
            <a:endParaRPr lang="en-US"/>
          </a:p>
        </p:txBody>
      </p:sp>
      <p:pic>
        <p:nvPicPr>
          <p:cNvPr id="7" name="Picture 6" descr="Image of the MCAS-Alt cover sheet, with date MCAS-Alt particiption tool completed field highlighted">
            <a:extLst>
              <a:ext uri="{FF2B5EF4-FFF2-40B4-BE49-F238E27FC236}">
                <a16:creationId xmlns:a16="http://schemas.microsoft.com/office/drawing/2014/main" id="{D7ECC78A-BEBE-1B67-6197-E765FE6FF45C}"/>
              </a:ext>
            </a:extLst>
          </p:cNvPr>
          <p:cNvPicPr>
            <a:picLocks noChangeAspect="1"/>
          </p:cNvPicPr>
          <p:nvPr/>
        </p:nvPicPr>
        <p:blipFill>
          <a:blip r:embed="rId2"/>
          <a:srcRect l="13248" t="9317" r="11786" b="1468"/>
          <a:stretch>
            <a:fillRect/>
          </a:stretch>
        </p:blipFill>
        <p:spPr>
          <a:xfrm>
            <a:off x="4994211" y="790460"/>
            <a:ext cx="6870955" cy="5191699"/>
          </a:xfrm>
          <a:prstGeom prst="rect">
            <a:avLst/>
          </a:prstGeom>
        </p:spPr>
      </p:pic>
      <p:sp>
        <p:nvSpPr>
          <p:cNvPr id="8" name="Rectangle 7" descr="Image of MCAS-Alt cover sheet with date MCAS-Alt Participation Tool Completed field highlighted">
            <a:extLst>
              <a:ext uri="{FF2B5EF4-FFF2-40B4-BE49-F238E27FC236}">
                <a16:creationId xmlns:a16="http://schemas.microsoft.com/office/drawing/2014/main" id="{B1849383-7824-D2B8-B80A-2CB8941D7336}"/>
              </a:ext>
            </a:extLst>
          </p:cNvPr>
          <p:cNvSpPr/>
          <p:nvPr/>
        </p:nvSpPr>
        <p:spPr>
          <a:xfrm>
            <a:off x="4994211" y="2606039"/>
            <a:ext cx="5128197" cy="530353"/>
          </a:xfrm>
          <a:prstGeom prst="rect">
            <a:avLst/>
          </a:prstGeom>
          <a:solidFill>
            <a:srgbClr val="FFFF0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60510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0941F-5B65-30BC-D273-18AB9366C4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37302E-9C75-40B9-0B8C-7023C15C756E}"/>
              </a:ext>
            </a:extLst>
          </p:cNvPr>
          <p:cNvSpPr>
            <a:spLocks noGrp="1"/>
          </p:cNvSpPr>
          <p:nvPr>
            <p:ph type="title"/>
          </p:nvPr>
        </p:nvSpPr>
        <p:spPr/>
        <p:txBody>
          <a:bodyPr/>
          <a:lstStyle/>
          <a:p>
            <a:r>
              <a:rPr lang="en-US"/>
              <a:t>Statement of Assurances Requirement</a:t>
            </a:r>
          </a:p>
        </p:txBody>
      </p:sp>
      <p:sp>
        <p:nvSpPr>
          <p:cNvPr id="7" name="Slide Number Placeholder 6">
            <a:extLst>
              <a:ext uri="{FF2B5EF4-FFF2-40B4-BE49-F238E27FC236}">
                <a16:creationId xmlns:a16="http://schemas.microsoft.com/office/drawing/2014/main" id="{C8C9E4F7-5016-054A-B4EB-5BF1BABF5B82}"/>
              </a:ext>
            </a:extLst>
          </p:cNvPr>
          <p:cNvSpPr>
            <a:spLocks noGrp="1"/>
          </p:cNvSpPr>
          <p:nvPr>
            <p:ph type="sldNum" sz="quarter" idx="12"/>
          </p:nvPr>
        </p:nvSpPr>
        <p:spPr/>
        <p:txBody>
          <a:bodyPr/>
          <a:lstStyle/>
          <a:p>
            <a:fld id="{68A8D22E-6BC5-9E47-900C-2BB94685D9F5}" type="slidenum">
              <a:rPr lang="en-US" smtClean="0"/>
              <a:t>42</a:t>
            </a:fld>
            <a:endParaRPr lang="en-US"/>
          </a:p>
        </p:txBody>
      </p:sp>
      <p:sp>
        <p:nvSpPr>
          <p:cNvPr id="15" name="TextBox 14">
            <a:extLst>
              <a:ext uri="{FF2B5EF4-FFF2-40B4-BE49-F238E27FC236}">
                <a16:creationId xmlns:a16="http://schemas.microsoft.com/office/drawing/2014/main" id="{C08BD2FE-D689-4300-68FF-92E362436BE4}"/>
              </a:ext>
            </a:extLst>
          </p:cNvPr>
          <p:cNvSpPr txBox="1"/>
          <p:nvPr/>
        </p:nvSpPr>
        <p:spPr>
          <a:xfrm>
            <a:off x="437388" y="1464420"/>
            <a:ext cx="11335512" cy="4924425"/>
          </a:xfrm>
          <a:prstGeom prst="rect">
            <a:avLst/>
          </a:prstGeom>
          <a:noFill/>
        </p:spPr>
        <p:txBody>
          <a:bodyPr wrap="square" lIns="91440" tIns="45720" rIns="91440" bIns="45720" anchor="t">
            <a:spAutoFit/>
          </a:bodyPr>
          <a:lstStyle/>
          <a:p>
            <a:pPr>
              <a:spcBef>
                <a:spcPts val="600"/>
              </a:spcBef>
              <a:spcAft>
                <a:spcPts val="600"/>
              </a:spcAft>
            </a:pPr>
            <a:r>
              <a:rPr lang="en-US" sz="2400" b="1">
                <a:solidFill>
                  <a:schemeClr val="bg1"/>
                </a:solidFill>
                <a:latin typeface="Arial"/>
                <a:cs typeface="Arial"/>
              </a:rPr>
              <a:t>Since Massachusetts is over the 1% Cap, DESE must annually apply for a Waiver.</a:t>
            </a:r>
          </a:p>
          <a:p>
            <a:pPr lvl="1">
              <a:spcBef>
                <a:spcPts val="600"/>
              </a:spcBef>
              <a:spcAft>
                <a:spcPts val="600"/>
              </a:spcAft>
            </a:pPr>
            <a:r>
              <a:rPr lang="en-US" sz="2400" b="1">
                <a:solidFill>
                  <a:schemeClr val="bg1"/>
                </a:solidFill>
                <a:latin typeface="Arial"/>
                <a:cs typeface="Arial"/>
              </a:rPr>
              <a:t>Waiver application requirements include:</a:t>
            </a:r>
          </a:p>
          <a:p>
            <a:pPr marL="742950" lvl="1" indent="-285750">
              <a:spcBef>
                <a:spcPts val="600"/>
              </a:spcBef>
              <a:spcAft>
                <a:spcPts val="600"/>
              </a:spcAft>
              <a:buFont typeface="Arial" panose="020B0604020202020204" pitchFamily="34" charset="0"/>
              <a:buChar char="•"/>
            </a:pPr>
            <a:r>
              <a:rPr lang="en-US" sz="2400">
                <a:solidFill>
                  <a:schemeClr val="bg1"/>
                </a:solidFill>
                <a:latin typeface="Arial"/>
                <a:cs typeface="Arial"/>
              </a:rPr>
              <a:t>DESE reports assessment participation by number and percentage of all students in each subgroup that participated in MCAS and MCAS-Alt. DESE </a:t>
            </a:r>
            <a:r>
              <a:rPr lang="en-US" sz="2400">
                <a:solidFill>
                  <a:schemeClr val="bg1"/>
                </a:solidFill>
                <a:latin typeface="Arial"/>
                <a:cs typeface="Arial"/>
                <a:hlinkClick r:id="rId2">
                  <a:extLst>
                    <a:ext uri="{A12FA001-AC4F-418D-AE19-62706E023703}">
                      <ahyp:hlinkClr xmlns:ahyp="http://schemas.microsoft.com/office/drawing/2018/hyperlinkcolor" val="tx"/>
                    </a:ext>
                  </a:extLst>
                </a:hlinkClick>
              </a:rPr>
              <a:t>posts district participation rate</a:t>
            </a:r>
            <a:r>
              <a:rPr lang="en-US" sz="2400">
                <a:solidFill>
                  <a:schemeClr val="bg1"/>
                </a:solidFill>
                <a:latin typeface="Arial"/>
                <a:cs typeface="Arial"/>
              </a:rPr>
              <a:t>.</a:t>
            </a:r>
          </a:p>
          <a:p>
            <a:pPr marL="742950" lvl="1" indent="-285750">
              <a:spcBef>
                <a:spcPts val="600"/>
              </a:spcBef>
              <a:spcAft>
                <a:spcPts val="600"/>
              </a:spcAft>
              <a:buFont typeface="Arial" panose="020B0604020202020204" pitchFamily="34" charset="0"/>
              <a:buChar char="•"/>
            </a:pPr>
            <a:r>
              <a:rPr lang="en-US" sz="2400">
                <a:solidFill>
                  <a:schemeClr val="bg1"/>
                </a:solidFill>
                <a:latin typeface="Arial"/>
                <a:cs typeface="Arial"/>
              </a:rPr>
              <a:t>A statement of assurance that DESE verified that each LEA over 1% completed monitoring and oversight</a:t>
            </a:r>
          </a:p>
          <a:p>
            <a:pPr marL="742950" lvl="1" indent="-285750">
              <a:spcBef>
                <a:spcPts val="600"/>
              </a:spcBef>
              <a:spcAft>
                <a:spcPts val="600"/>
              </a:spcAft>
              <a:buFont typeface="Arial" panose="020B0604020202020204" pitchFamily="34" charset="0"/>
              <a:buChar char="•"/>
            </a:pPr>
            <a:r>
              <a:rPr lang="en-US" sz="2400">
                <a:solidFill>
                  <a:schemeClr val="bg1"/>
                </a:solidFill>
                <a:latin typeface="Arial"/>
                <a:cs typeface="Arial"/>
              </a:rPr>
              <a:t>Ensure LEAs address any disproportionality in the percentage of students in any student group taking the AA-AAAS </a:t>
            </a:r>
          </a:p>
          <a:p>
            <a:pPr marL="742950" lvl="1" indent="-285750">
              <a:spcBef>
                <a:spcPts val="600"/>
              </a:spcBef>
              <a:spcAft>
                <a:spcPts val="600"/>
              </a:spcAft>
              <a:buFont typeface="Arial" panose="020B0604020202020204" pitchFamily="34" charset="0"/>
              <a:buChar char="•"/>
            </a:pPr>
            <a:r>
              <a:rPr lang="en-US" sz="2400">
                <a:solidFill>
                  <a:schemeClr val="bg1"/>
                </a:solidFill>
                <a:latin typeface="Arial"/>
                <a:cs typeface="Arial"/>
              </a:rPr>
              <a:t>Ensure LEAs statement of assurances are publicly available</a:t>
            </a:r>
          </a:p>
        </p:txBody>
      </p:sp>
    </p:spTree>
    <p:extLst>
      <p:ext uri="{BB962C8B-B14F-4D97-AF65-F5344CB8AC3E}">
        <p14:creationId xmlns:p14="http://schemas.microsoft.com/office/powerpoint/2010/main" val="2072523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1FEEA-E301-9E40-98B5-2612EFB2A4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8DF609-7221-A26B-FCE9-75D71F3B095E}"/>
              </a:ext>
            </a:extLst>
          </p:cNvPr>
          <p:cNvSpPr>
            <a:spLocks noGrp="1"/>
          </p:cNvSpPr>
          <p:nvPr>
            <p:ph type="title"/>
          </p:nvPr>
        </p:nvSpPr>
        <p:spPr/>
        <p:txBody>
          <a:bodyPr/>
          <a:lstStyle/>
          <a:p>
            <a:r>
              <a:rPr lang="en-US"/>
              <a:t>Statement of Assurances</a:t>
            </a:r>
          </a:p>
        </p:txBody>
      </p:sp>
      <p:sp>
        <p:nvSpPr>
          <p:cNvPr id="7" name="Slide Number Placeholder 6">
            <a:extLst>
              <a:ext uri="{FF2B5EF4-FFF2-40B4-BE49-F238E27FC236}">
                <a16:creationId xmlns:a16="http://schemas.microsoft.com/office/drawing/2014/main" id="{C71DF192-9489-232A-7D95-A2F0C3B3FAC0}"/>
              </a:ext>
            </a:extLst>
          </p:cNvPr>
          <p:cNvSpPr>
            <a:spLocks noGrp="1"/>
          </p:cNvSpPr>
          <p:nvPr>
            <p:ph type="sldNum" sz="quarter" idx="12"/>
          </p:nvPr>
        </p:nvSpPr>
        <p:spPr/>
        <p:txBody>
          <a:bodyPr/>
          <a:lstStyle/>
          <a:p>
            <a:fld id="{68A8D22E-6BC5-9E47-900C-2BB94685D9F5}" type="slidenum">
              <a:rPr lang="en-US" smtClean="0"/>
              <a:t>43</a:t>
            </a:fld>
            <a:endParaRPr lang="en-US"/>
          </a:p>
        </p:txBody>
      </p:sp>
      <p:sp>
        <p:nvSpPr>
          <p:cNvPr id="15" name="TextBox 14">
            <a:extLst>
              <a:ext uri="{FF2B5EF4-FFF2-40B4-BE49-F238E27FC236}">
                <a16:creationId xmlns:a16="http://schemas.microsoft.com/office/drawing/2014/main" id="{0F28E3AF-C7A7-B237-0528-25C95D0FB4BF}"/>
              </a:ext>
            </a:extLst>
          </p:cNvPr>
          <p:cNvSpPr txBox="1"/>
          <p:nvPr/>
        </p:nvSpPr>
        <p:spPr>
          <a:xfrm>
            <a:off x="318516" y="1599228"/>
            <a:ext cx="11754612" cy="4893647"/>
          </a:xfrm>
          <a:prstGeom prst="rect">
            <a:avLst/>
          </a:prstGeom>
          <a:noFill/>
        </p:spPr>
        <p:txBody>
          <a:bodyPr wrap="square" lIns="91440" tIns="45720" rIns="91440" bIns="45720" anchor="t">
            <a:spAutoFit/>
          </a:bodyPr>
          <a:lstStyle/>
          <a:p>
            <a:pPr>
              <a:spcBef>
                <a:spcPts val="600"/>
              </a:spcBef>
              <a:spcAft>
                <a:spcPts val="600"/>
              </a:spcAft>
            </a:pPr>
            <a:r>
              <a:rPr lang="en-US" b="1">
                <a:solidFill>
                  <a:schemeClr val="bg1"/>
                </a:solidFill>
                <a:latin typeface="Arial"/>
                <a:cs typeface="Arial"/>
              </a:rPr>
              <a:t>A Statement of Assurances will be required of all districts that assessed 1.0% or more students with an MCAS-Alt in 2026. Based on the projected participation %, different justifications and assurances are required.  </a:t>
            </a:r>
          </a:p>
          <a:p>
            <a:pPr marL="800100" lvl="1" indent="-342900">
              <a:spcBef>
                <a:spcPts val="600"/>
              </a:spcBef>
              <a:spcAft>
                <a:spcPts val="600"/>
              </a:spcAft>
              <a:buFont typeface="Arial" panose="020B0604020202020204" pitchFamily="34" charset="0"/>
              <a:buChar char="•"/>
            </a:pPr>
            <a:r>
              <a:rPr lang="en-US" b="1">
                <a:solidFill>
                  <a:schemeClr val="bg1"/>
                </a:solidFill>
                <a:latin typeface="Arial" panose="020B0604020202020204" pitchFamily="34" charset="0"/>
                <a:cs typeface="Arial" panose="020B0604020202020204" pitchFamily="34" charset="0"/>
              </a:rPr>
              <a:t>Tier 1:</a:t>
            </a:r>
            <a:r>
              <a:rPr lang="en-US">
                <a:solidFill>
                  <a:schemeClr val="bg1"/>
                </a:solidFill>
                <a:latin typeface="Arial" panose="020B0604020202020204" pitchFamily="34" charset="0"/>
                <a:cs typeface="Arial" panose="020B0604020202020204" pitchFamily="34" charset="0"/>
              </a:rPr>
              <a:t> The district does not expect to exceed 1.0 percent of the number of tested students taking the MCAS-Alt in the 2026—2027 school year. </a:t>
            </a:r>
          </a:p>
          <a:p>
            <a:pPr marL="1257300" lvl="2" indent="-342900">
              <a:spcBef>
                <a:spcPts val="600"/>
              </a:spcBef>
              <a:spcAft>
                <a:spcPts val="600"/>
              </a:spcAft>
              <a:buFont typeface="Arial" panose="020B0604020202020204" pitchFamily="34" charset="0"/>
              <a:buChar char="•"/>
            </a:pPr>
            <a:r>
              <a:rPr lang="en-US">
                <a:solidFill>
                  <a:schemeClr val="bg1"/>
                </a:solidFill>
                <a:latin typeface="Arial"/>
                <a:cs typeface="Arial"/>
              </a:rPr>
              <a:t>Districts must submit Statement of  Assurances only on eligibility guidelines and disproportionality.</a:t>
            </a:r>
          </a:p>
          <a:p>
            <a:pPr marL="800100" lvl="1" indent="-342900">
              <a:spcBef>
                <a:spcPts val="600"/>
              </a:spcBef>
              <a:spcAft>
                <a:spcPts val="600"/>
              </a:spcAft>
              <a:buFont typeface="Arial" panose="020B0604020202020204" pitchFamily="34" charset="0"/>
              <a:buChar char="•"/>
            </a:pPr>
            <a:r>
              <a:rPr lang="en-US" b="1">
                <a:solidFill>
                  <a:schemeClr val="bg1"/>
                </a:solidFill>
                <a:latin typeface="Arial" panose="020B0604020202020204" pitchFamily="34" charset="0"/>
                <a:cs typeface="Arial" panose="020B0604020202020204" pitchFamily="34" charset="0"/>
              </a:rPr>
              <a:t>Tier 2: </a:t>
            </a:r>
            <a:r>
              <a:rPr lang="en-US">
                <a:solidFill>
                  <a:schemeClr val="bg1"/>
                </a:solidFill>
                <a:latin typeface="Arial" panose="020B0604020202020204" pitchFamily="34" charset="0"/>
                <a:cs typeface="Arial" panose="020B0604020202020204" pitchFamily="34" charset="0"/>
              </a:rPr>
              <a:t>The district expects to exceed 1.0 percent but less than 1.75 percent of the number of tested students taking the MCAS-Alt in the 2026—2027 SY. </a:t>
            </a:r>
          </a:p>
          <a:p>
            <a:pPr marL="1257300" lvl="2" indent="-342900">
              <a:spcBef>
                <a:spcPts val="600"/>
              </a:spcBef>
              <a:spcAft>
                <a:spcPts val="600"/>
              </a:spcAft>
              <a:buFont typeface="Arial" panose="020B0604020202020204" pitchFamily="34" charset="0"/>
              <a:buChar char="•"/>
            </a:pPr>
            <a:r>
              <a:rPr lang="en-US">
                <a:solidFill>
                  <a:schemeClr val="bg1"/>
                </a:solidFill>
                <a:latin typeface="Arial" panose="020B0604020202020204" pitchFamily="34" charset="0"/>
                <a:cs typeface="Arial" panose="020B0604020202020204" pitchFamily="34" charset="0"/>
              </a:rPr>
              <a:t>Districts must submit Statement of Assurances that includes rationale and justification for exceeding the 1%.</a:t>
            </a:r>
          </a:p>
          <a:p>
            <a:pPr marL="800100" lvl="1" indent="-342900">
              <a:spcBef>
                <a:spcPts val="600"/>
              </a:spcBef>
              <a:spcAft>
                <a:spcPts val="600"/>
              </a:spcAft>
              <a:buFont typeface="Arial" panose="020B0604020202020204" pitchFamily="34" charset="0"/>
              <a:buChar char="•"/>
            </a:pPr>
            <a:r>
              <a:rPr lang="en-US" b="1">
                <a:solidFill>
                  <a:schemeClr val="bg1"/>
                </a:solidFill>
                <a:latin typeface="Arial" panose="020B0604020202020204" pitchFamily="34" charset="0"/>
                <a:cs typeface="Arial" panose="020B0604020202020204" pitchFamily="34" charset="0"/>
              </a:rPr>
              <a:t>Tier 3: </a:t>
            </a:r>
            <a:r>
              <a:rPr lang="en-US">
                <a:solidFill>
                  <a:schemeClr val="bg1"/>
                </a:solidFill>
                <a:latin typeface="Arial" panose="020B0604020202020204" pitchFamily="34" charset="0"/>
                <a:cs typeface="Arial" panose="020B0604020202020204" pitchFamily="34" charset="0"/>
              </a:rPr>
              <a:t>The district expects to exceed 1.75 percent of the number of tested students taking the MCAS-Alt in the 2026—2027 SY and acknowledges that this is significantly higher than the state average.</a:t>
            </a:r>
          </a:p>
          <a:p>
            <a:pPr marL="1257300" lvl="2" indent="-342900">
              <a:spcBef>
                <a:spcPts val="600"/>
              </a:spcBef>
              <a:spcAft>
                <a:spcPts val="600"/>
              </a:spcAft>
              <a:buFont typeface="Arial" panose="020B0604020202020204" pitchFamily="34" charset="0"/>
              <a:buChar char="•"/>
            </a:pPr>
            <a:r>
              <a:rPr lang="en-US">
                <a:solidFill>
                  <a:schemeClr val="bg1"/>
                </a:solidFill>
                <a:latin typeface="Arial" panose="020B0604020202020204" pitchFamily="34" charset="0"/>
                <a:cs typeface="Arial" panose="020B0604020202020204" pitchFamily="34" charset="0"/>
              </a:rPr>
              <a:t>Districts must submit Statement of Assurances that includes rationale and justification for exceeding the 1% and a DESE directed MCAS-Alt eligibility training may be required and documented. </a:t>
            </a:r>
          </a:p>
        </p:txBody>
      </p:sp>
    </p:spTree>
    <p:extLst>
      <p:ext uri="{BB962C8B-B14F-4D97-AF65-F5344CB8AC3E}">
        <p14:creationId xmlns:p14="http://schemas.microsoft.com/office/powerpoint/2010/main" val="20458019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D0174-534F-B74C-AD06-8C3CBB81E64C}"/>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4AC39258-6B7A-5E9C-DDEB-7BF35AA37D7B}"/>
              </a:ext>
            </a:extLst>
          </p:cNvPr>
          <p:cNvSpPr>
            <a:spLocks noGrp="1"/>
          </p:cNvSpPr>
          <p:nvPr>
            <p:ph type="title" idx="4294967295"/>
          </p:nvPr>
        </p:nvSpPr>
        <p:spPr>
          <a:xfrm>
            <a:off x="7065963" y="3019366"/>
            <a:ext cx="5127737" cy="14179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algn="ctr">
              <a:spcBef>
                <a:spcPts val="1000"/>
              </a:spcBef>
              <a:defRPr/>
            </a:pPr>
            <a:r>
              <a:rPr lang="en-US" sz="3600">
                <a:solidFill>
                  <a:srgbClr val="1E4782"/>
                </a:solidFill>
                <a:latin typeface="Arial"/>
                <a:ea typeface="+mn-ea"/>
                <a:cs typeface="Arial"/>
              </a:rPr>
              <a:t>  </a:t>
            </a:r>
            <a:r>
              <a:rPr kumimoji="0" lang="en-US" sz="3600" i="0" u="none" strike="noStrike" kern="1200" cap="none" spc="0" normalizeH="0" baseline="0" noProof="0">
                <a:ln>
                  <a:noFill/>
                </a:ln>
                <a:solidFill>
                  <a:srgbClr val="1E4782"/>
                </a:solidFill>
                <a:effectLst/>
                <a:uLnTx/>
                <a:uFillTx/>
                <a:latin typeface="Arial"/>
                <a:ea typeface="+mn-ea"/>
                <a:cs typeface="Arial"/>
              </a:rPr>
              <a:t>Special Education</a:t>
            </a:r>
            <a:endParaRPr lang="en-US">
              <a:ea typeface="+mn-ea"/>
            </a:endParaRPr>
          </a:p>
          <a:p>
            <a:pPr lvl="0" algn="ctr">
              <a:spcBef>
                <a:spcPts val="1000"/>
              </a:spcBef>
              <a:defRPr/>
            </a:pPr>
            <a:r>
              <a:rPr kumimoji="0" lang="en-US" sz="3600" i="0" u="none" strike="noStrike" kern="1200" cap="none" spc="0" normalizeH="0" baseline="0" noProof="0">
                <a:ln>
                  <a:noFill/>
                </a:ln>
                <a:solidFill>
                  <a:srgbClr val="1E4782"/>
                </a:solidFill>
                <a:effectLst/>
                <a:uLnTx/>
                <a:uFillTx/>
                <a:latin typeface="Arial"/>
                <a:ea typeface="+mn-ea"/>
                <a:cs typeface="Arial"/>
              </a:rPr>
              <a:t>Year at a Glance</a:t>
            </a:r>
            <a:br>
              <a:rPr lang="en-US" sz="360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br>
            <a:br>
              <a:rPr lang="en-US" sz="3600" i="0" u="none" strike="noStrike" kern="1200" cap="none" spc="0" normalizeH="0" baseline="0" noProof="0">
                <a:ln>
                  <a:noFill/>
                </a:ln>
                <a:effectLst/>
                <a:uLnTx/>
                <a:uFillTx/>
                <a:latin typeface="Arial" panose="020B0604020202020204" pitchFamily="34" charset="0"/>
                <a:ea typeface="+mn-ea"/>
                <a:cs typeface="Arial" panose="020B0604020202020204" pitchFamily="34" charset="0"/>
              </a:rPr>
            </a:br>
            <a:endParaRPr lang="en-US" sz="3600" i="0" u="none" strike="noStrike" kern="1200" cap="none" spc="0" normalizeH="0" baseline="0" noProof="0">
              <a:ln>
                <a:noFill/>
              </a:ln>
              <a:solidFill>
                <a:srgbClr val="1E4782"/>
              </a:solidFill>
              <a:effectLst/>
              <a:uLnTx/>
              <a:uFillTx/>
              <a:latin typeface="Arial" panose="020B0604020202020204" pitchFamily="34" charset="0"/>
              <a:ea typeface="+mn-ea"/>
              <a:cs typeface="Arial" panose="020B0604020202020204" pitchFamily="34" charset="0"/>
            </a:endParaRPr>
          </a:p>
        </p:txBody>
      </p:sp>
      <p:pic>
        <p:nvPicPr>
          <p:cNvPr id="10" name="Picture 9" descr="Red marker on a calendar">
            <a:extLst>
              <a:ext uri="{FF2B5EF4-FFF2-40B4-BE49-F238E27FC236}">
                <a16:creationId xmlns:a16="http://schemas.microsoft.com/office/drawing/2014/main" id="{DBBB87D6-7742-F246-8D94-03E02B8B603E}"/>
              </a:ext>
            </a:extLst>
          </p:cNvPr>
          <p:cNvPicPr>
            <a:picLocks noChangeAspect="1"/>
          </p:cNvPicPr>
          <p:nvPr/>
        </p:nvPicPr>
        <p:blipFill>
          <a:blip r:embed="rId2"/>
          <a:stretch>
            <a:fillRect/>
          </a:stretch>
        </p:blipFill>
        <p:spPr>
          <a:xfrm>
            <a:off x="2597377" y="1269148"/>
            <a:ext cx="4468586" cy="4537417"/>
          </a:xfrm>
          <a:prstGeom prst="rect">
            <a:avLst/>
          </a:prstGeom>
        </p:spPr>
      </p:pic>
      <p:sp>
        <p:nvSpPr>
          <p:cNvPr id="4" name="Slide Number Placeholder 3">
            <a:extLst>
              <a:ext uri="{FF2B5EF4-FFF2-40B4-BE49-F238E27FC236}">
                <a16:creationId xmlns:a16="http://schemas.microsoft.com/office/drawing/2014/main" id="{36DACA43-8ECE-6C25-2309-16285DF77C19}"/>
              </a:ext>
            </a:extLst>
          </p:cNvPr>
          <p:cNvSpPr>
            <a:spLocks noGrp="1"/>
          </p:cNvSpPr>
          <p:nvPr>
            <p:ph type="sldNum" sz="quarter" idx="12"/>
          </p:nvPr>
        </p:nvSpPr>
        <p:spPr/>
        <p:txBody>
          <a:bodyPr/>
          <a:lstStyle/>
          <a:p>
            <a:fld id="{68A8D22E-6BC5-9E47-900C-2BB94685D9F5}" type="slidenum">
              <a:rPr lang="en-US" dirty="0" smtClean="0"/>
              <a:t>44</a:t>
            </a:fld>
            <a:endParaRPr lang="en-US"/>
          </a:p>
        </p:txBody>
      </p:sp>
    </p:spTree>
    <p:extLst>
      <p:ext uri="{BB962C8B-B14F-4D97-AF65-F5344CB8AC3E}">
        <p14:creationId xmlns:p14="http://schemas.microsoft.com/office/powerpoint/2010/main" val="3568924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BBDBD4-67A2-BDD5-F6BA-DD90AAB2DBBF}"/>
              </a:ext>
            </a:extLst>
          </p:cNvPr>
          <p:cNvSpPr>
            <a:spLocks noGrp="1"/>
          </p:cNvSpPr>
          <p:nvPr>
            <p:ph type="title"/>
          </p:nvPr>
        </p:nvSpPr>
        <p:spPr/>
        <p:txBody>
          <a:bodyPr>
            <a:normAutofit fontScale="90000"/>
          </a:bodyPr>
          <a:lstStyle/>
          <a:p>
            <a:r>
              <a:rPr lang="en-US" b="1">
                <a:latin typeface="Segoe UI"/>
                <a:cs typeface="Arial"/>
              </a:rPr>
              <a:t>Information for Special Education Leaders</a:t>
            </a:r>
            <a:endParaRPr lang="en-US" b="1">
              <a:latin typeface="Segoe UI"/>
              <a:ea typeface="Calibri"/>
              <a:cs typeface="Arial"/>
            </a:endParaRPr>
          </a:p>
        </p:txBody>
      </p:sp>
      <p:sp>
        <p:nvSpPr>
          <p:cNvPr id="2" name="Content Placeholder 1">
            <a:extLst>
              <a:ext uri="{FF2B5EF4-FFF2-40B4-BE49-F238E27FC236}">
                <a16:creationId xmlns:a16="http://schemas.microsoft.com/office/drawing/2014/main" id="{382BC0E7-9A10-B60B-4ACD-74FB40BAF82D}"/>
              </a:ext>
            </a:extLst>
          </p:cNvPr>
          <p:cNvSpPr>
            <a:spLocks noGrp="1"/>
          </p:cNvSpPr>
          <p:nvPr>
            <p:ph idx="1"/>
          </p:nvPr>
        </p:nvSpPr>
        <p:spPr>
          <a:xfrm>
            <a:off x="-3" y="1625890"/>
            <a:ext cx="12364028" cy="4414692"/>
          </a:xfrm>
        </p:spPr>
        <p:txBody>
          <a:bodyPr vert="horz" lIns="91440" tIns="45720" rIns="91440" bIns="45720" rtlCol="0" anchor="t">
            <a:normAutofit lnSpcReduction="10000"/>
          </a:bodyPr>
          <a:lstStyle/>
          <a:p>
            <a:pPr>
              <a:buFont typeface="Wingdings" panose="05000000000000000000" pitchFamily="2" charset="2"/>
              <a:buChar char="q"/>
            </a:pPr>
            <a:r>
              <a:rPr lang="en-US">
                <a:latin typeface="Segoe UI"/>
                <a:ea typeface="+mn-lt"/>
                <a:cs typeface="Arial"/>
              </a:rPr>
              <a:t> Regular Updates and Information</a:t>
            </a:r>
          </a:p>
          <a:p>
            <a:pPr lvl="1"/>
            <a:r>
              <a:rPr lang="en-US" sz="2800">
                <a:latin typeface="Segoe UI"/>
                <a:ea typeface="+mn-lt"/>
                <a:cs typeface="Arial"/>
                <a:hlinkClick r:id="rId3"/>
              </a:rPr>
              <a:t>Special Education Bulletin</a:t>
            </a:r>
            <a:endParaRPr lang="en-US" sz="2800">
              <a:latin typeface="Segoe UI"/>
              <a:ea typeface="+mn-lt"/>
              <a:cs typeface="Arial"/>
            </a:endParaRPr>
          </a:p>
          <a:p>
            <a:pPr lvl="1"/>
            <a:r>
              <a:rPr lang="en-US" sz="2800">
                <a:latin typeface="Segoe UI"/>
                <a:ea typeface="+mn-lt"/>
                <a:cs typeface="Arial"/>
                <a:hlinkClick r:id="rId4"/>
              </a:rPr>
              <a:t>Special Education Website</a:t>
            </a:r>
            <a:endParaRPr lang="en-US" sz="2800">
              <a:latin typeface="Segoe UI"/>
              <a:ea typeface="+mn-lt"/>
              <a:cs typeface="Arial"/>
            </a:endParaRPr>
          </a:p>
          <a:p>
            <a:pPr>
              <a:buFont typeface="Wingdings" panose="05000000000000000000" pitchFamily="2" charset="2"/>
              <a:buChar char="q"/>
            </a:pPr>
            <a:r>
              <a:rPr lang="en-US">
                <a:latin typeface="Segoe UI"/>
                <a:ea typeface="+mn-lt"/>
                <a:cs typeface="Arial"/>
              </a:rPr>
              <a:t> Update Information in the </a:t>
            </a:r>
            <a:r>
              <a:rPr lang="en-US">
                <a:latin typeface="Segoe UI"/>
                <a:ea typeface="+mn-lt"/>
                <a:cs typeface="Arial"/>
                <a:hlinkClick r:id="rId5"/>
              </a:rPr>
              <a:t>Directory Administration</a:t>
            </a:r>
            <a:endParaRPr lang="en-US">
              <a:latin typeface="Segoe UI"/>
              <a:ea typeface="+mn-lt"/>
              <a:cs typeface="Arial"/>
            </a:endParaRPr>
          </a:p>
          <a:p>
            <a:pPr lvl="1"/>
            <a:r>
              <a:rPr lang="en-US" sz="2800">
                <a:latin typeface="Segoe UI"/>
                <a:ea typeface="+mn-lt"/>
                <a:cs typeface="Arial"/>
              </a:rPr>
              <a:t>Special Education Leaders Meeting Invites and Memos</a:t>
            </a:r>
          </a:p>
          <a:p>
            <a:pPr>
              <a:buFont typeface="Wingdings" panose="05000000000000000000" pitchFamily="2" charset="2"/>
              <a:buChar char="q"/>
            </a:pPr>
            <a:r>
              <a:rPr lang="en-US">
                <a:latin typeface="Segoe UI"/>
                <a:ea typeface="+mn-lt"/>
                <a:cs typeface="Arial"/>
              </a:rPr>
              <a:t> Email Contacts</a:t>
            </a:r>
          </a:p>
          <a:p>
            <a:pPr lvl="1"/>
            <a:r>
              <a:rPr lang="en-US" sz="2800">
                <a:latin typeface="Segoe UI"/>
                <a:ea typeface="+mn-lt"/>
                <a:cs typeface="Arial"/>
                <a:hlinkClick r:id="rId6"/>
              </a:rPr>
              <a:t>specialeducation@mass.gov</a:t>
            </a:r>
            <a:r>
              <a:rPr lang="en-US" sz="2800">
                <a:latin typeface="Segoe UI"/>
                <a:ea typeface="+mn-lt"/>
                <a:cs typeface="Arial"/>
              </a:rPr>
              <a:t> </a:t>
            </a:r>
            <a:r>
              <a:rPr lang="en-US" sz="2500">
                <a:latin typeface="Segoe UI"/>
                <a:ea typeface="+mn-lt"/>
                <a:cs typeface="Arial"/>
              </a:rPr>
              <a:t>(General Special Education Inquiries)</a:t>
            </a:r>
          </a:p>
          <a:p>
            <a:pPr lvl="1"/>
            <a:r>
              <a:rPr lang="en-US" sz="2800">
                <a:latin typeface="Segoe UI"/>
                <a:ea typeface="+mn-lt"/>
                <a:cs typeface="Arial"/>
                <a:hlinkClick r:id="rId7"/>
              </a:rPr>
              <a:t>IDEAfiscal@mass.gov</a:t>
            </a:r>
            <a:r>
              <a:rPr lang="en-US" sz="2800">
                <a:latin typeface="Segoe UI"/>
                <a:ea typeface="+mn-lt"/>
                <a:cs typeface="Arial"/>
              </a:rPr>
              <a:t> </a:t>
            </a:r>
            <a:r>
              <a:rPr lang="en-US" sz="2500">
                <a:latin typeface="Segoe UI"/>
                <a:ea typeface="+mn-lt"/>
                <a:cs typeface="Arial"/>
              </a:rPr>
              <a:t>(IDEA Fiscal Inquiries)</a:t>
            </a:r>
          </a:p>
          <a:p>
            <a:pPr lvl="1"/>
            <a:r>
              <a:rPr lang="en-US" sz="2800">
                <a:latin typeface="Segoe UI"/>
                <a:ea typeface="+mn-lt"/>
                <a:cs typeface="Arial"/>
                <a:hlinkClick r:id="rId8"/>
              </a:rPr>
              <a:t>IDEAdata@mass.gov</a:t>
            </a:r>
            <a:r>
              <a:rPr lang="en-US" sz="2800">
                <a:latin typeface="Segoe UI"/>
                <a:ea typeface="+mn-lt"/>
                <a:cs typeface="Arial"/>
              </a:rPr>
              <a:t> </a:t>
            </a:r>
            <a:r>
              <a:rPr lang="en-US" sz="2500">
                <a:latin typeface="Segoe UI"/>
                <a:ea typeface="+mn-lt"/>
                <a:cs typeface="Arial"/>
              </a:rPr>
              <a:t>(IDEA Data Inquiries- Special Education or SPP/APR Data)</a:t>
            </a:r>
          </a:p>
          <a:p>
            <a:pPr lvl="1"/>
            <a:r>
              <a:rPr lang="en-US" sz="2500">
                <a:latin typeface="Arial"/>
                <a:ea typeface="+mn-lt"/>
                <a:cs typeface="Arial"/>
                <a:hlinkClick r:id="rId9"/>
              </a:rPr>
              <a:t>LEAassignment@mass.gov</a:t>
            </a:r>
            <a:r>
              <a:rPr lang="en-US" sz="2500">
                <a:latin typeface="Arial"/>
                <a:ea typeface="+mn-lt"/>
                <a:cs typeface="Arial"/>
              </a:rPr>
              <a:t> (LEA Assignment Inquiries)</a:t>
            </a:r>
            <a:endParaRPr lang="en-US" sz="2500">
              <a:latin typeface="Segoe UI"/>
              <a:ea typeface="+mn-lt"/>
              <a:cs typeface="Arial"/>
            </a:endParaRPr>
          </a:p>
          <a:p>
            <a:pPr marL="457200" lvl="1" indent="0">
              <a:buNone/>
            </a:pPr>
            <a:endParaRPr lang="en-US" sz="2800">
              <a:latin typeface="Segoe UI"/>
              <a:ea typeface="+mn-lt"/>
              <a:cs typeface="Arial"/>
            </a:endParaRPr>
          </a:p>
          <a:p>
            <a:pPr lvl="1"/>
            <a:endParaRPr lang="en-US" sz="2800">
              <a:latin typeface="Segoe UI"/>
              <a:ea typeface="+mn-lt"/>
              <a:cs typeface="Arial"/>
            </a:endParaRPr>
          </a:p>
          <a:p>
            <a:pPr>
              <a:buFont typeface="Wingdings" panose="05000000000000000000" pitchFamily="2" charset="2"/>
              <a:buChar char="q"/>
            </a:pPr>
            <a:endParaRPr lang="en-US" sz="2400">
              <a:latin typeface="Segoe UI"/>
              <a:ea typeface="+mn-lt"/>
              <a:cs typeface="Arial"/>
            </a:endParaRPr>
          </a:p>
        </p:txBody>
      </p:sp>
    </p:spTree>
    <p:extLst>
      <p:ext uri="{BB962C8B-B14F-4D97-AF65-F5344CB8AC3E}">
        <p14:creationId xmlns:p14="http://schemas.microsoft.com/office/powerpoint/2010/main" val="38768008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6AB048-7D52-D02E-D4A9-732A7254BAD4}"/>
              </a:ext>
            </a:extLst>
          </p:cNvPr>
          <p:cNvSpPr>
            <a:spLocks noGrp="1"/>
          </p:cNvSpPr>
          <p:nvPr>
            <p:ph type="title"/>
          </p:nvPr>
        </p:nvSpPr>
        <p:spPr>
          <a:xfrm>
            <a:off x="635000" y="640823"/>
            <a:ext cx="3418659" cy="5583148"/>
          </a:xfrm>
        </p:spPr>
        <p:txBody>
          <a:bodyPr vert="horz" lIns="91440" tIns="45720" rIns="91440" bIns="45720" rtlCol="0" anchor="ctr">
            <a:normAutofit/>
          </a:bodyPr>
          <a:lstStyle/>
          <a:p>
            <a:r>
              <a:rPr lang="en-US" sz="5400">
                <a:solidFill>
                  <a:schemeClr val="tx1"/>
                </a:solidFill>
                <a:latin typeface="+mj-lt"/>
                <a:cs typeface="+mj-cs"/>
              </a:rPr>
              <a:t>2026-2027 Meetings</a:t>
            </a:r>
            <a:endParaRPr lang="en-US" sz="5400" kern="1200">
              <a:solidFill>
                <a:schemeClr val="tx1"/>
              </a:solidFill>
              <a:latin typeface="+mj-lt"/>
              <a:ea typeface="+mj-ea"/>
              <a:cs typeface="+mj-cs"/>
            </a:endParaRPr>
          </a:p>
        </p:txBody>
      </p:sp>
      <p:sp>
        <p:nvSpPr>
          <p:cNvPr id="14"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D5FC754F-3DB4-7042-AEB6-A795B25C23F5}"/>
              </a:ext>
            </a:extLst>
          </p:cNvPr>
          <p:cNvSpPr>
            <a:spLocks noGrp="1"/>
          </p:cNvSpPr>
          <p:nvPr>
            <p:ph type="sldNum" sz="quarter" idx="12"/>
          </p:nvPr>
        </p:nvSpPr>
        <p:spPr>
          <a:xfrm>
            <a:off x="8610600" y="6356350"/>
            <a:ext cx="2743200" cy="365125"/>
          </a:xfrm>
        </p:spPr>
        <p:txBody>
          <a:bodyPr vert="horz" lIns="91440" tIns="45720" rIns="91440" bIns="45720" rtlCol="0">
            <a:normAutofit/>
          </a:bodyPr>
          <a:lstStyle/>
          <a:p>
            <a:pPr>
              <a:spcAft>
                <a:spcPts val="600"/>
              </a:spcAft>
            </a:pPr>
            <a:fld id="{68A8D22E-6BC5-9E47-900C-2BB94685D9F5}" type="slidenum">
              <a:rPr lang="en-US" smtClean="0">
                <a:latin typeface="+mn-lt"/>
                <a:cs typeface="+mn-cs"/>
              </a:rPr>
              <a:pPr>
                <a:spcAft>
                  <a:spcPts val="600"/>
                </a:spcAft>
              </a:pPr>
              <a:t>46</a:t>
            </a:fld>
            <a:endParaRPr lang="en-US">
              <a:latin typeface="+mn-lt"/>
              <a:cs typeface="+mn-cs"/>
            </a:endParaRPr>
          </a:p>
        </p:txBody>
      </p:sp>
      <p:graphicFrame>
        <p:nvGraphicFramePr>
          <p:cNvPr id="7" name="TextBox 4" descr="Calendar of meetings for the 2026-2027 school year">
            <a:extLst>
              <a:ext uri="{FF2B5EF4-FFF2-40B4-BE49-F238E27FC236}">
                <a16:creationId xmlns:a16="http://schemas.microsoft.com/office/drawing/2014/main" id="{D797C428-9571-6686-B093-93839430EB1D}"/>
              </a:ext>
            </a:extLst>
          </p:cNvPr>
          <p:cNvGraphicFramePr/>
          <p:nvPr>
            <p:extLst>
              <p:ext uri="{D42A27DB-BD31-4B8C-83A1-F6EECF244321}">
                <p14:modId xmlns:p14="http://schemas.microsoft.com/office/powerpoint/2010/main" val="1997124006"/>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46701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F6C68-5D61-DBB4-C6EB-7C9325D6B1FE}"/>
              </a:ext>
            </a:extLst>
          </p:cNvPr>
          <p:cNvSpPr>
            <a:spLocks noGrp="1"/>
          </p:cNvSpPr>
          <p:nvPr>
            <p:ph type="title"/>
          </p:nvPr>
        </p:nvSpPr>
        <p:spPr>
          <a:xfrm>
            <a:off x="173179" y="308699"/>
            <a:ext cx="12035057" cy="861002"/>
          </a:xfrm>
        </p:spPr>
        <p:txBody>
          <a:bodyPr>
            <a:normAutofit fontScale="90000"/>
          </a:bodyPr>
          <a:lstStyle/>
          <a:p>
            <a:r>
              <a:rPr lang="en-US">
                <a:latin typeface="Arial"/>
                <a:cs typeface="Arial"/>
              </a:rPr>
              <a:t>2026-2027 Special Education Bulletin Schedule</a:t>
            </a:r>
            <a:endParaRPr lang="en-US"/>
          </a:p>
        </p:txBody>
      </p:sp>
      <p:graphicFrame>
        <p:nvGraphicFramePr>
          <p:cNvPr id="6" name="Content Placeholder 5">
            <a:extLst>
              <a:ext uri="{FF2B5EF4-FFF2-40B4-BE49-F238E27FC236}">
                <a16:creationId xmlns:a16="http://schemas.microsoft.com/office/drawing/2014/main" id="{5F06013F-6B30-BB1C-B5C4-890F68DFDEBF}"/>
              </a:ext>
            </a:extLst>
          </p:cNvPr>
          <p:cNvGraphicFramePr>
            <a:graphicFrameLocks noGrp="1"/>
          </p:cNvGraphicFramePr>
          <p:nvPr>
            <p:ph idx="1"/>
            <p:extLst>
              <p:ext uri="{D42A27DB-BD31-4B8C-83A1-F6EECF244321}">
                <p14:modId xmlns:p14="http://schemas.microsoft.com/office/powerpoint/2010/main" val="493286060"/>
              </p:ext>
            </p:extLst>
          </p:nvPr>
        </p:nvGraphicFramePr>
        <p:xfrm>
          <a:off x="2261419" y="1462548"/>
          <a:ext cx="7368970" cy="4296480"/>
        </p:xfrm>
        <a:graphic>
          <a:graphicData uri="http://schemas.openxmlformats.org/drawingml/2006/table">
            <a:tbl>
              <a:tblPr firstRow="1" bandRow="1">
                <a:tableStyleId>{5C22544A-7EE6-4342-B048-85BDC9FD1C3A}</a:tableStyleId>
              </a:tblPr>
              <a:tblGrid>
                <a:gridCol w="3684485">
                  <a:extLst>
                    <a:ext uri="{9D8B030D-6E8A-4147-A177-3AD203B41FA5}">
                      <a16:colId xmlns:a16="http://schemas.microsoft.com/office/drawing/2014/main" val="4141239460"/>
                    </a:ext>
                  </a:extLst>
                </a:gridCol>
                <a:gridCol w="3684485">
                  <a:extLst>
                    <a:ext uri="{9D8B030D-6E8A-4147-A177-3AD203B41FA5}">
                      <a16:colId xmlns:a16="http://schemas.microsoft.com/office/drawing/2014/main" val="2375954189"/>
                    </a:ext>
                  </a:extLst>
                </a:gridCol>
              </a:tblGrid>
              <a:tr h="429648">
                <a:tc>
                  <a:txBody>
                    <a:bodyPr/>
                    <a:lstStyle/>
                    <a:p>
                      <a:pPr>
                        <a:buNone/>
                      </a:pPr>
                      <a:r>
                        <a:rPr lang="en-US" sz="2000" b="1">
                          <a:solidFill>
                            <a:schemeClr val="tx1"/>
                          </a:solidFill>
                        </a:rPr>
                        <a:t>Bulletin</a:t>
                      </a:r>
                    </a:p>
                  </a:txBody>
                  <a:tcPr anchor="ctr">
                    <a:lnL>
                      <a:noFill/>
                    </a:lnL>
                    <a:lnR>
                      <a:noFill/>
                    </a:lnR>
                    <a:lnT>
                      <a:noFill/>
                    </a:lnT>
                    <a:lnB>
                      <a:noFill/>
                    </a:lnB>
                    <a:noFill/>
                  </a:tcPr>
                </a:tc>
                <a:tc>
                  <a:txBody>
                    <a:bodyPr/>
                    <a:lstStyle/>
                    <a:p>
                      <a:pPr>
                        <a:buNone/>
                      </a:pPr>
                      <a:r>
                        <a:rPr lang="en-US" sz="2000" b="1">
                          <a:solidFill>
                            <a:schemeClr val="tx1"/>
                          </a:solidFill>
                        </a:rPr>
                        <a:t>Anticipated Release</a:t>
                      </a:r>
                    </a:p>
                  </a:txBody>
                  <a:tcPr anchor="ctr">
                    <a:lnL>
                      <a:noFill/>
                    </a:lnL>
                    <a:lnR>
                      <a:noFill/>
                    </a:lnR>
                    <a:lnT>
                      <a:noFill/>
                    </a:lnT>
                    <a:lnB>
                      <a:noFill/>
                    </a:lnB>
                    <a:noFill/>
                  </a:tcPr>
                </a:tc>
                <a:extLst>
                  <a:ext uri="{0D108BD9-81ED-4DB2-BD59-A6C34878D82A}">
                    <a16:rowId xmlns:a16="http://schemas.microsoft.com/office/drawing/2014/main" val="3103171835"/>
                  </a:ext>
                </a:extLst>
              </a:tr>
              <a:tr h="429648">
                <a:tc>
                  <a:txBody>
                    <a:bodyPr/>
                    <a:lstStyle/>
                    <a:p>
                      <a:pPr>
                        <a:buNone/>
                      </a:pPr>
                      <a:r>
                        <a:rPr lang="en-US" sz="2000"/>
                        <a:t>October 2026</a:t>
                      </a:r>
                    </a:p>
                  </a:txBody>
                  <a:tcPr anchor="ctr">
                    <a:lnL>
                      <a:noFill/>
                    </a:lnL>
                    <a:lnR>
                      <a:noFill/>
                    </a:lnR>
                    <a:lnT>
                      <a:noFill/>
                    </a:lnT>
                    <a:lnB>
                      <a:noFill/>
                    </a:lnB>
                    <a:noFill/>
                  </a:tcPr>
                </a:tc>
                <a:tc>
                  <a:txBody>
                    <a:bodyPr/>
                    <a:lstStyle/>
                    <a:p>
                      <a:pPr>
                        <a:buNone/>
                      </a:pPr>
                      <a:r>
                        <a:rPr lang="en-US" sz="2000"/>
                        <a:t>October 19, 2026</a:t>
                      </a:r>
                    </a:p>
                  </a:txBody>
                  <a:tcPr anchor="ctr">
                    <a:lnL>
                      <a:noFill/>
                    </a:lnL>
                    <a:lnR>
                      <a:noFill/>
                    </a:lnR>
                    <a:lnT>
                      <a:noFill/>
                    </a:lnT>
                    <a:lnB>
                      <a:noFill/>
                    </a:lnB>
                    <a:noFill/>
                  </a:tcPr>
                </a:tc>
                <a:extLst>
                  <a:ext uri="{0D108BD9-81ED-4DB2-BD59-A6C34878D82A}">
                    <a16:rowId xmlns:a16="http://schemas.microsoft.com/office/drawing/2014/main" val="932192176"/>
                  </a:ext>
                </a:extLst>
              </a:tr>
              <a:tr h="429648">
                <a:tc>
                  <a:txBody>
                    <a:bodyPr/>
                    <a:lstStyle/>
                    <a:p>
                      <a:pPr>
                        <a:buNone/>
                      </a:pPr>
                      <a:r>
                        <a:rPr lang="en-US" sz="2000"/>
                        <a:t>November 2026</a:t>
                      </a:r>
                    </a:p>
                  </a:txBody>
                  <a:tcPr anchor="ctr">
                    <a:lnL>
                      <a:noFill/>
                    </a:lnL>
                    <a:lnR>
                      <a:noFill/>
                    </a:lnR>
                    <a:lnT>
                      <a:noFill/>
                    </a:lnT>
                    <a:lnB>
                      <a:noFill/>
                    </a:lnB>
                    <a:noFill/>
                  </a:tcPr>
                </a:tc>
                <a:tc>
                  <a:txBody>
                    <a:bodyPr/>
                    <a:lstStyle/>
                    <a:p>
                      <a:pPr lvl="0">
                        <a:buNone/>
                      </a:pPr>
                      <a:r>
                        <a:rPr lang="en-US" sz="2000"/>
                        <a:t>November 16, 2026**</a:t>
                      </a:r>
                    </a:p>
                  </a:txBody>
                  <a:tcPr anchor="ctr">
                    <a:lnL>
                      <a:noFill/>
                    </a:lnL>
                    <a:lnR>
                      <a:noFill/>
                    </a:lnR>
                    <a:lnT>
                      <a:noFill/>
                    </a:lnT>
                    <a:lnB>
                      <a:noFill/>
                    </a:lnB>
                    <a:noFill/>
                  </a:tcPr>
                </a:tc>
                <a:extLst>
                  <a:ext uri="{0D108BD9-81ED-4DB2-BD59-A6C34878D82A}">
                    <a16:rowId xmlns:a16="http://schemas.microsoft.com/office/drawing/2014/main" val="2003143531"/>
                  </a:ext>
                </a:extLst>
              </a:tr>
              <a:tr h="429648">
                <a:tc>
                  <a:txBody>
                    <a:bodyPr/>
                    <a:lstStyle/>
                    <a:p>
                      <a:pPr>
                        <a:buNone/>
                      </a:pPr>
                      <a:r>
                        <a:rPr lang="en-US" sz="2000"/>
                        <a:t>December 2026</a:t>
                      </a:r>
                    </a:p>
                  </a:txBody>
                  <a:tcPr anchor="ctr">
                    <a:lnL>
                      <a:noFill/>
                    </a:lnL>
                    <a:lnR>
                      <a:noFill/>
                    </a:lnR>
                    <a:lnT>
                      <a:noFill/>
                    </a:lnT>
                    <a:lnB>
                      <a:noFill/>
                    </a:lnB>
                    <a:noFill/>
                  </a:tcPr>
                </a:tc>
                <a:tc>
                  <a:txBody>
                    <a:bodyPr/>
                    <a:lstStyle/>
                    <a:p>
                      <a:pPr>
                        <a:buNone/>
                      </a:pPr>
                      <a:r>
                        <a:rPr lang="en-US" sz="2000"/>
                        <a:t>November 30, 2026</a:t>
                      </a:r>
                    </a:p>
                  </a:txBody>
                  <a:tcPr anchor="ctr">
                    <a:lnL>
                      <a:noFill/>
                    </a:lnL>
                    <a:lnR>
                      <a:noFill/>
                    </a:lnR>
                    <a:lnT>
                      <a:noFill/>
                    </a:lnT>
                    <a:lnB>
                      <a:noFill/>
                    </a:lnB>
                    <a:noFill/>
                  </a:tcPr>
                </a:tc>
                <a:extLst>
                  <a:ext uri="{0D108BD9-81ED-4DB2-BD59-A6C34878D82A}">
                    <a16:rowId xmlns:a16="http://schemas.microsoft.com/office/drawing/2014/main" val="3353203423"/>
                  </a:ext>
                </a:extLst>
              </a:tr>
              <a:tr h="429648">
                <a:tc>
                  <a:txBody>
                    <a:bodyPr/>
                    <a:lstStyle/>
                    <a:p>
                      <a:pPr>
                        <a:buNone/>
                      </a:pPr>
                      <a:r>
                        <a:rPr lang="en-US" sz="2000"/>
                        <a:t>January 2027</a:t>
                      </a:r>
                    </a:p>
                  </a:txBody>
                  <a:tcPr anchor="ctr">
                    <a:lnL>
                      <a:noFill/>
                    </a:lnL>
                    <a:lnR>
                      <a:noFill/>
                    </a:lnR>
                    <a:lnT>
                      <a:noFill/>
                    </a:lnT>
                    <a:lnB>
                      <a:noFill/>
                    </a:lnB>
                    <a:noFill/>
                  </a:tcPr>
                </a:tc>
                <a:tc>
                  <a:txBody>
                    <a:bodyPr/>
                    <a:lstStyle/>
                    <a:p>
                      <a:pPr>
                        <a:buNone/>
                      </a:pPr>
                      <a:r>
                        <a:rPr lang="en-US" sz="2000"/>
                        <a:t>January 19, 2027</a:t>
                      </a:r>
                    </a:p>
                  </a:txBody>
                  <a:tcPr anchor="ctr">
                    <a:lnL>
                      <a:noFill/>
                    </a:lnL>
                    <a:lnR>
                      <a:noFill/>
                    </a:lnR>
                    <a:lnT>
                      <a:noFill/>
                    </a:lnT>
                    <a:lnB>
                      <a:noFill/>
                    </a:lnB>
                    <a:noFill/>
                  </a:tcPr>
                </a:tc>
                <a:extLst>
                  <a:ext uri="{0D108BD9-81ED-4DB2-BD59-A6C34878D82A}">
                    <a16:rowId xmlns:a16="http://schemas.microsoft.com/office/drawing/2014/main" val="1715726297"/>
                  </a:ext>
                </a:extLst>
              </a:tr>
              <a:tr h="429648">
                <a:tc>
                  <a:txBody>
                    <a:bodyPr/>
                    <a:lstStyle/>
                    <a:p>
                      <a:pPr>
                        <a:buNone/>
                      </a:pPr>
                      <a:r>
                        <a:rPr lang="en-US" sz="2000"/>
                        <a:t>February 2027</a:t>
                      </a:r>
                    </a:p>
                  </a:txBody>
                  <a:tcPr anchor="ctr">
                    <a:lnL>
                      <a:noFill/>
                    </a:lnL>
                    <a:lnR>
                      <a:noFill/>
                    </a:lnR>
                    <a:lnT>
                      <a:noFill/>
                    </a:lnT>
                    <a:lnB>
                      <a:noFill/>
                    </a:lnB>
                    <a:noFill/>
                  </a:tcPr>
                </a:tc>
                <a:tc>
                  <a:txBody>
                    <a:bodyPr/>
                    <a:lstStyle/>
                    <a:p>
                      <a:pPr>
                        <a:buNone/>
                      </a:pPr>
                      <a:r>
                        <a:rPr lang="en-US" sz="2000"/>
                        <a:t>February 22, 2027</a:t>
                      </a:r>
                    </a:p>
                  </a:txBody>
                  <a:tcPr anchor="ctr">
                    <a:lnL>
                      <a:noFill/>
                    </a:lnL>
                    <a:lnR>
                      <a:noFill/>
                    </a:lnR>
                    <a:lnT>
                      <a:noFill/>
                    </a:lnT>
                    <a:lnB>
                      <a:noFill/>
                    </a:lnB>
                    <a:noFill/>
                  </a:tcPr>
                </a:tc>
                <a:extLst>
                  <a:ext uri="{0D108BD9-81ED-4DB2-BD59-A6C34878D82A}">
                    <a16:rowId xmlns:a16="http://schemas.microsoft.com/office/drawing/2014/main" val="1846438007"/>
                  </a:ext>
                </a:extLst>
              </a:tr>
              <a:tr h="429648">
                <a:tc>
                  <a:txBody>
                    <a:bodyPr/>
                    <a:lstStyle/>
                    <a:p>
                      <a:pPr>
                        <a:buNone/>
                      </a:pPr>
                      <a:r>
                        <a:rPr lang="en-US" sz="2000"/>
                        <a:t>March 2027</a:t>
                      </a:r>
                    </a:p>
                  </a:txBody>
                  <a:tcPr anchor="ctr">
                    <a:lnL>
                      <a:noFill/>
                    </a:lnL>
                    <a:lnR>
                      <a:noFill/>
                    </a:lnR>
                    <a:lnT>
                      <a:noFill/>
                    </a:lnT>
                    <a:lnB>
                      <a:noFill/>
                    </a:lnB>
                    <a:noFill/>
                  </a:tcPr>
                </a:tc>
                <a:tc>
                  <a:txBody>
                    <a:bodyPr/>
                    <a:lstStyle/>
                    <a:p>
                      <a:pPr>
                        <a:buNone/>
                      </a:pPr>
                      <a:r>
                        <a:rPr lang="en-US" sz="2000"/>
                        <a:t>March 15, 2027</a:t>
                      </a:r>
                    </a:p>
                  </a:txBody>
                  <a:tcPr anchor="ctr">
                    <a:lnL>
                      <a:noFill/>
                    </a:lnL>
                    <a:lnR>
                      <a:noFill/>
                    </a:lnR>
                    <a:lnT>
                      <a:noFill/>
                    </a:lnT>
                    <a:lnB>
                      <a:noFill/>
                    </a:lnB>
                    <a:noFill/>
                  </a:tcPr>
                </a:tc>
                <a:extLst>
                  <a:ext uri="{0D108BD9-81ED-4DB2-BD59-A6C34878D82A}">
                    <a16:rowId xmlns:a16="http://schemas.microsoft.com/office/drawing/2014/main" val="484268579"/>
                  </a:ext>
                </a:extLst>
              </a:tr>
              <a:tr h="429648">
                <a:tc>
                  <a:txBody>
                    <a:bodyPr/>
                    <a:lstStyle/>
                    <a:p>
                      <a:pPr>
                        <a:buNone/>
                      </a:pPr>
                      <a:r>
                        <a:rPr lang="en-US" sz="2000"/>
                        <a:t>April 2027</a:t>
                      </a:r>
                    </a:p>
                  </a:txBody>
                  <a:tcPr anchor="ctr">
                    <a:lnL>
                      <a:noFill/>
                    </a:lnL>
                    <a:lnR>
                      <a:noFill/>
                    </a:lnR>
                    <a:lnT>
                      <a:noFill/>
                    </a:lnT>
                    <a:lnB>
                      <a:noFill/>
                    </a:lnB>
                    <a:noFill/>
                  </a:tcPr>
                </a:tc>
                <a:tc>
                  <a:txBody>
                    <a:bodyPr/>
                    <a:lstStyle/>
                    <a:p>
                      <a:pPr>
                        <a:buNone/>
                      </a:pPr>
                      <a:r>
                        <a:rPr lang="en-US" sz="2000"/>
                        <a:t>April 12, 2027**</a:t>
                      </a:r>
                    </a:p>
                  </a:txBody>
                  <a:tcPr anchor="ctr">
                    <a:lnL>
                      <a:noFill/>
                    </a:lnL>
                    <a:lnR>
                      <a:noFill/>
                    </a:lnR>
                    <a:lnT>
                      <a:noFill/>
                    </a:lnT>
                    <a:lnB>
                      <a:noFill/>
                    </a:lnB>
                    <a:noFill/>
                  </a:tcPr>
                </a:tc>
                <a:extLst>
                  <a:ext uri="{0D108BD9-81ED-4DB2-BD59-A6C34878D82A}">
                    <a16:rowId xmlns:a16="http://schemas.microsoft.com/office/drawing/2014/main" val="249977782"/>
                  </a:ext>
                </a:extLst>
              </a:tr>
              <a:tr h="429648">
                <a:tc>
                  <a:txBody>
                    <a:bodyPr/>
                    <a:lstStyle/>
                    <a:p>
                      <a:pPr>
                        <a:buNone/>
                      </a:pPr>
                      <a:r>
                        <a:rPr lang="en-US" sz="2000"/>
                        <a:t>May 2027</a:t>
                      </a:r>
                    </a:p>
                  </a:txBody>
                  <a:tcPr anchor="ctr">
                    <a:lnL>
                      <a:noFill/>
                    </a:lnL>
                    <a:lnR>
                      <a:noFill/>
                    </a:lnR>
                    <a:lnT>
                      <a:noFill/>
                    </a:lnT>
                    <a:lnB>
                      <a:noFill/>
                    </a:lnB>
                    <a:noFill/>
                  </a:tcPr>
                </a:tc>
                <a:tc>
                  <a:txBody>
                    <a:bodyPr/>
                    <a:lstStyle/>
                    <a:p>
                      <a:pPr>
                        <a:buNone/>
                      </a:pPr>
                      <a:r>
                        <a:rPr lang="en-US" sz="2000"/>
                        <a:t>May 10, 2027</a:t>
                      </a:r>
                    </a:p>
                  </a:txBody>
                  <a:tcPr anchor="ctr">
                    <a:lnL>
                      <a:noFill/>
                    </a:lnL>
                    <a:lnR>
                      <a:noFill/>
                    </a:lnR>
                    <a:lnT>
                      <a:noFill/>
                    </a:lnT>
                    <a:lnB>
                      <a:noFill/>
                    </a:lnB>
                    <a:noFill/>
                  </a:tcPr>
                </a:tc>
                <a:extLst>
                  <a:ext uri="{0D108BD9-81ED-4DB2-BD59-A6C34878D82A}">
                    <a16:rowId xmlns:a16="http://schemas.microsoft.com/office/drawing/2014/main" val="1521075691"/>
                  </a:ext>
                </a:extLst>
              </a:tr>
              <a:tr h="429648">
                <a:tc>
                  <a:txBody>
                    <a:bodyPr/>
                    <a:lstStyle/>
                    <a:p>
                      <a:pPr>
                        <a:buNone/>
                      </a:pPr>
                      <a:r>
                        <a:rPr lang="en-US" sz="2000"/>
                        <a:t>June 2027</a:t>
                      </a:r>
                    </a:p>
                  </a:txBody>
                  <a:tcPr anchor="ctr">
                    <a:lnL>
                      <a:noFill/>
                    </a:lnL>
                    <a:lnR>
                      <a:noFill/>
                    </a:lnR>
                    <a:lnT>
                      <a:noFill/>
                    </a:lnT>
                    <a:lnB>
                      <a:noFill/>
                    </a:lnB>
                    <a:noFill/>
                  </a:tcPr>
                </a:tc>
                <a:tc>
                  <a:txBody>
                    <a:bodyPr/>
                    <a:lstStyle/>
                    <a:p>
                      <a:pPr>
                        <a:buNone/>
                      </a:pPr>
                      <a:r>
                        <a:rPr lang="en-US" sz="2000"/>
                        <a:t>June 7, 2027</a:t>
                      </a:r>
                    </a:p>
                  </a:txBody>
                  <a:tcPr anchor="ctr">
                    <a:lnL>
                      <a:noFill/>
                    </a:lnL>
                    <a:lnR>
                      <a:noFill/>
                    </a:lnR>
                    <a:lnT>
                      <a:noFill/>
                    </a:lnT>
                    <a:lnB>
                      <a:noFill/>
                    </a:lnB>
                    <a:noFill/>
                  </a:tcPr>
                </a:tc>
                <a:extLst>
                  <a:ext uri="{0D108BD9-81ED-4DB2-BD59-A6C34878D82A}">
                    <a16:rowId xmlns:a16="http://schemas.microsoft.com/office/drawing/2014/main" val="65814242"/>
                  </a:ext>
                </a:extLst>
              </a:tr>
            </a:tbl>
          </a:graphicData>
        </a:graphic>
      </p:graphicFrame>
      <p:sp>
        <p:nvSpPr>
          <p:cNvPr id="4" name="Slide Number Placeholder 3">
            <a:extLst>
              <a:ext uri="{FF2B5EF4-FFF2-40B4-BE49-F238E27FC236}">
                <a16:creationId xmlns:a16="http://schemas.microsoft.com/office/drawing/2014/main" id="{87DF8EC3-5B97-F2F4-FE26-5828C15A7B6A}"/>
              </a:ext>
            </a:extLst>
          </p:cNvPr>
          <p:cNvSpPr>
            <a:spLocks noGrp="1"/>
          </p:cNvSpPr>
          <p:nvPr>
            <p:ph type="sldNum" sz="quarter" idx="12"/>
          </p:nvPr>
        </p:nvSpPr>
        <p:spPr/>
        <p:txBody>
          <a:bodyPr/>
          <a:lstStyle/>
          <a:p>
            <a:fld id="{68A8D22E-6BC5-9E47-900C-2BB94685D9F5}" type="slidenum">
              <a:rPr lang="en-US" smtClean="0"/>
              <a:t>47</a:t>
            </a:fld>
            <a:endParaRPr lang="en-US"/>
          </a:p>
        </p:txBody>
      </p:sp>
    </p:spTree>
    <p:extLst>
      <p:ext uri="{BB962C8B-B14F-4D97-AF65-F5344CB8AC3E}">
        <p14:creationId xmlns:p14="http://schemas.microsoft.com/office/powerpoint/2010/main" val="24261382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descr="Questions and answers">
            <a:extLst>
              <a:ext uri="{FF2B5EF4-FFF2-40B4-BE49-F238E27FC236}">
                <a16:creationId xmlns:a16="http://schemas.microsoft.com/office/drawing/2014/main" id="{CF0F06CD-B61E-34C7-677A-0AB2D5584E51}"/>
              </a:ext>
            </a:extLst>
          </p:cNvPr>
          <p:cNvSpPr>
            <a:spLocks noGrp="1"/>
          </p:cNvSpPr>
          <p:nvPr>
            <p:ph type="title" idx="4294967295"/>
          </p:nvPr>
        </p:nvSpPr>
        <p:spPr>
          <a:xfrm>
            <a:off x="4156075" y="1448707"/>
            <a:ext cx="4606925" cy="28575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none" spc="0" normalizeH="0" baseline="0" noProof="0">
                <a:ln>
                  <a:noFill/>
                </a:ln>
                <a:solidFill>
                  <a:srgbClr val="1E4782"/>
                </a:solidFill>
                <a:effectLst/>
                <a:uLnTx/>
                <a:uFillTx/>
                <a:latin typeface="Arial" panose="020B0604020202020204" pitchFamily="34" charset="0"/>
                <a:ea typeface="+mn-ea"/>
                <a:cs typeface="Arial" panose="020B0604020202020204" pitchFamily="34" charset="0"/>
              </a:rPr>
              <a:t>Questions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none" spc="0" normalizeH="0" baseline="0" noProof="0">
                <a:ln>
                  <a:noFill/>
                </a:ln>
                <a:solidFill>
                  <a:srgbClr val="1E4782"/>
                </a:solidFill>
                <a:effectLst/>
                <a:uLnTx/>
                <a:uFillTx/>
                <a:latin typeface="Arial" panose="020B0604020202020204" pitchFamily="34" charset="0"/>
                <a:ea typeface="+mn-ea"/>
                <a:cs typeface="Arial" panose="020B0604020202020204" pitchFamily="34" charset="0"/>
              </a:rPr>
              <a:t>and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0" i="0" u="none" strike="noStrike" kern="1200" cap="none" spc="0" normalizeH="0" baseline="0" noProof="0">
                <a:ln>
                  <a:noFill/>
                </a:ln>
                <a:solidFill>
                  <a:srgbClr val="1E4782"/>
                </a:solidFill>
                <a:effectLst/>
                <a:uLnTx/>
                <a:uFillTx/>
                <a:latin typeface="Arial" panose="020B0604020202020204" pitchFamily="34" charset="0"/>
                <a:ea typeface="+mn-ea"/>
                <a:cs typeface="Arial" panose="020B0604020202020204" pitchFamily="34" charset="0"/>
              </a:rPr>
              <a:t>Answers</a:t>
            </a:r>
          </a:p>
        </p:txBody>
      </p:sp>
      <p:sp>
        <p:nvSpPr>
          <p:cNvPr id="4" name="Slide Number Placeholder 3">
            <a:extLst>
              <a:ext uri="{FF2B5EF4-FFF2-40B4-BE49-F238E27FC236}">
                <a16:creationId xmlns:a16="http://schemas.microsoft.com/office/drawing/2014/main" id="{B084E90A-3297-672C-96D9-F62EE8E7B6C2}"/>
              </a:ext>
            </a:extLst>
          </p:cNvPr>
          <p:cNvSpPr>
            <a:spLocks noGrp="1"/>
          </p:cNvSpPr>
          <p:nvPr>
            <p:ph type="sldNum" sz="quarter" idx="12"/>
          </p:nvPr>
        </p:nvSpPr>
        <p:spPr/>
        <p:txBody>
          <a:bodyPr/>
          <a:lstStyle/>
          <a:p>
            <a:fld id="{68A8D22E-6BC5-9E47-900C-2BB94685D9F5}" type="slidenum">
              <a:rPr lang="en-US" smtClean="0"/>
              <a:pPr/>
              <a:t>48</a:t>
            </a:fld>
            <a:endParaRPr lang="en-US"/>
          </a:p>
        </p:txBody>
      </p:sp>
    </p:spTree>
    <p:extLst>
      <p:ext uri="{BB962C8B-B14F-4D97-AF65-F5344CB8AC3E}">
        <p14:creationId xmlns:p14="http://schemas.microsoft.com/office/powerpoint/2010/main" val="11793124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7223b7f-d29a-40a7-89e9-7fcbaea795a5" xsi:nil="true"/>
    <lcf76f155ced4ddcb4097134ff3c332f xmlns="6cc6ac48-9972-4fdd-8495-0ab5ba7fdac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868B9A924C50B4E83B552A1AE49283C" ma:contentTypeVersion="17" ma:contentTypeDescription="Create a new document." ma:contentTypeScope="" ma:versionID="68a4ce091de6e62b1feb74a47f624eb3">
  <xsd:schema xmlns:xsd="http://www.w3.org/2001/XMLSchema" xmlns:xs="http://www.w3.org/2001/XMLSchema" xmlns:p="http://schemas.microsoft.com/office/2006/metadata/properties" xmlns:ns2="6cc6ac48-9972-4fdd-8495-0ab5ba7fdac9" xmlns:ns3="c7223b7f-d29a-40a7-89e9-7fcbaea795a5" targetNamespace="http://schemas.microsoft.com/office/2006/metadata/properties" ma:root="true" ma:fieldsID="b84bea9df570af097df259a0ca3260f6" ns2:_="" ns3:_="">
    <xsd:import namespace="6cc6ac48-9972-4fdd-8495-0ab5ba7fdac9"/>
    <xsd:import namespace="c7223b7f-d29a-40a7-89e9-7fcbaea795a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c6ac48-9972-4fdd-8495-0ab5ba7fda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7223b7f-d29a-40a7-89e9-7fcbaea795a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de48d7c-e0ec-4b87-aad7-01d3c90c6494}" ma:internalName="TaxCatchAll" ma:showField="CatchAllData" ma:web="c7223b7f-d29a-40a7-89e9-7fcbaea795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D494D0F-5B2D-44F5-A6E4-06E511D698B6}">
  <ds:schemaRefs>
    <ds:schemaRef ds:uri="http://schemas.microsoft.com/office/2006/documentManagement/types"/>
    <ds:schemaRef ds:uri="http://schemas.microsoft.com/office/infopath/2007/PartnerControls"/>
    <ds:schemaRef ds:uri="http://purl.org/dc/elements/1.1/"/>
    <ds:schemaRef ds:uri="http://www.w3.org/XML/1998/namespace"/>
    <ds:schemaRef ds:uri="http://schemas.microsoft.com/office/2006/metadata/properties"/>
    <ds:schemaRef ds:uri="http://purl.org/dc/terms/"/>
    <ds:schemaRef ds:uri="http://purl.org/dc/dcmitype/"/>
    <ds:schemaRef ds:uri="http://schemas.openxmlformats.org/package/2006/metadata/core-properties"/>
    <ds:schemaRef ds:uri="c7223b7f-d29a-40a7-89e9-7fcbaea795a5"/>
    <ds:schemaRef ds:uri="6cc6ac48-9972-4fdd-8495-0ab5ba7fdac9"/>
  </ds:schemaRefs>
</ds:datastoreItem>
</file>

<file path=customXml/itemProps2.xml><?xml version="1.0" encoding="utf-8"?>
<ds:datastoreItem xmlns:ds="http://schemas.openxmlformats.org/officeDocument/2006/customXml" ds:itemID="{1698180A-392A-48F6-8189-D3117A826990}">
  <ds:schemaRefs>
    <ds:schemaRef ds:uri="6cc6ac48-9972-4fdd-8495-0ab5ba7fdac9"/>
    <ds:schemaRef ds:uri="c7223b7f-d29a-40a7-89e9-7fcbaea795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C98D21F-1B6C-4306-9254-F6E9DAD8DCB1}">
  <ds:schemaRefs>
    <ds:schemaRef ds:uri="http://schemas.microsoft.com/sharepoint/v3/contenttype/forms"/>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13</TotalTime>
  <Words>3566</Words>
  <Application>Microsoft Office PowerPoint</Application>
  <PresentationFormat>Widescreen</PresentationFormat>
  <Paragraphs>379</Paragraphs>
  <Slides>48</Slides>
  <Notes>16</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48</vt:i4>
      </vt:variant>
    </vt:vector>
  </HeadingPairs>
  <TitlesOfParts>
    <vt:vector size="61" baseType="lpstr">
      <vt:lpstr>Avenir Next Demi Bold</vt:lpstr>
      <vt:lpstr>Segoe</vt:lpstr>
      <vt:lpstr>Aptos</vt:lpstr>
      <vt:lpstr>Aptos Display</vt:lpstr>
      <vt:lpstr>Arial</vt:lpstr>
      <vt:lpstr>Calibri</vt:lpstr>
      <vt:lpstr>Century Gothic</vt:lpstr>
      <vt:lpstr>Courier New</vt:lpstr>
      <vt:lpstr>Poppins ExtraBold</vt:lpstr>
      <vt:lpstr>Segoe UI</vt:lpstr>
      <vt:lpstr>Segoe UI Semibold</vt:lpstr>
      <vt:lpstr>Wingdings</vt:lpstr>
      <vt:lpstr>Office Theme</vt:lpstr>
      <vt:lpstr>Special Education Leaders Meeting September 18, 2026</vt:lpstr>
      <vt:lpstr>Agenda</vt:lpstr>
      <vt:lpstr>Key Special Education Topics and Policy Updates </vt:lpstr>
      <vt:lpstr>General Supervision</vt:lpstr>
      <vt:lpstr>Implementation of Regulatory Amendments for 603 CMR 46.00 &amp; 603 CMR 18.00</vt:lpstr>
      <vt:lpstr>Use of Emergency Seclusion Permitted If:</vt:lpstr>
      <vt:lpstr>Reporting Requirements</vt:lpstr>
      <vt:lpstr>How will DESE monitor and enforce these new regulatory requirements? </vt:lpstr>
      <vt:lpstr>Resources</vt:lpstr>
      <vt:lpstr>Amendments to Regulations on Special Education, 603 CMR 28.00 </vt:lpstr>
      <vt:lpstr>Protect Education Equity Act</vt:lpstr>
      <vt:lpstr>Amendments to Regulations on Special Education Regarding English Learners</vt:lpstr>
      <vt:lpstr>Created New Section in Special Education Regulations on Discipline Procedures for Eligible Students</vt:lpstr>
      <vt:lpstr>28.11 - FAQ Clarification</vt:lpstr>
      <vt:lpstr>IDEA Data</vt:lpstr>
      <vt:lpstr>Significant Disproportionality</vt:lpstr>
      <vt:lpstr>Indicator 14: Post-School Outcomes Data Collection</vt:lpstr>
      <vt:lpstr>Professional Development and Targeted Assistance </vt:lpstr>
      <vt:lpstr>LEAs with NI or NA Determination  Save the Dates! </vt:lpstr>
      <vt:lpstr>Significant Disproportionality </vt:lpstr>
      <vt:lpstr>IDEA Fiscal </vt:lpstr>
      <vt:lpstr>FY27 Consolidated FC 240/262 Application</vt:lpstr>
      <vt:lpstr>Comprehensive Coordinated Early Intervening Services (CCEIS) Fiscal Monitoring</vt:lpstr>
      <vt:lpstr>IDEA Equitable Services Monitoring &amp; Carryover Application Supplement in GEM$ </vt:lpstr>
      <vt:lpstr>Reminders Related to Equitable Services</vt:lpstr>
      <vt:lpstr>Expiring IDEA Part B Funds</vt:lpstr>
      <vt:lpstr>FY26 Financial End of Year Reports</vt:lpstr>
      <vt:lpstr>IDEA LEA Fiscal Staff Data Submission </vt:lpstr>
      <vt:lpstr>Private School Enrollment Data Submission</vt:lpstr>
      <vt:lpstr>IDEA Fiscal Virtual Community of Practice</vt:lpstr>
      <vt:lpstr>The 1% Cap</vt:lpstr>
      <vt:lpstr>Statewide Assessment Options</vt:lpstr>
      <vt:lpstr>Alternate Assessment Participation Cap</vt:lpstr>
      <vt:lpstr>1% Participation Cap Method</vt:lpstr>
      <vt:lpstr>Since 2017, districts and DESE have annually taken steps that have achieved a steady reduction in the participation rate. Yet, Massachusetts must continue to submit a waiver since we are over the 1% Cap</vt:lpstr>
      <vt:lpstr>Decision-Making Tool for MCAS-Alt Participation </vt:lpstr>
      <vt:lpstr>Who qualifies as a Student with the Most Significant Cognitive Disabilities?  Massachusetts defines “students with the *most significant cognitive disabilities” as those who meet all four of the following criteria:     *This is a definition for assessment not a disability category.</vt:lpstr>
      <vt:lpstr>Significantly Below Average…</vt:lpstr>
      <vt:lpstr>Alternate Assessment Participation Tool This is a required companion document and must be retained with the student's special education forms. It is not a part of the student’s MCAS-Alt submission, however the date of completion will be listed on the MCAS-Alt Cover Sheet * New -- IEP Teams must now annually review and update this form each year.  Students should not participate in the MCAS-Alt in only one subject area.  </vt:lpstr>
      <vt:lpstr>ESSA Requirement Parent Notification Letter </vt:lpstr>
      <vt:lpstr>MCAS-Alt Cover Sheet</vt:lpstr>
      <vt:lpstr>Statement of Assurances Requirement</vt:lpstr>
      <vt:lpstr>Statement of Assurances</vt:lpstr>
      <vt:lpstr>  Special Education Year at a Glance  </vt:lpstr>
      <vt:lpstr>Information for Special Education Leaders</vt:lpstr>
      <vt:lpstr>2026-2027 Meetings</vt:lpstr>
      <vt:lpstr>2026-2027 Special Education Bulletin Schedule</vt:lpstr>
      <vt:lpstr>Questions and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Education Leaders' Meeting September 18, 2026</dc:title>
  <dc:creator>DESE</dc:creator>
  <cp:lastModifiedBy>Zou, Dong (EOE)</cp:lastModifiedBy>
  <cp:revision>2</cp:revision>
  <dcterms:created xsi:type="dcterms:W3CDTF">2025-04-29T19:14:04Z</dcterms:created>
  <dcterms:modified xsi:type="dcterms:W3CDTF">2026-09-18T20:58:09Z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tadate">
    <vt:lpwstr>Sep 18 2026 12:00AM</vt:lpwstr>
  </property>
</Properties>
</file>