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1" r:id="rId4"/>
  </p:sldMasterIdLst>
  <p:notesMasterIdLst>
    <p:notesMasterId r:id="rId56"/>
  </p:notesMasterIdLst>
  <p:handoutMasterIdLst>
    <p:handoutMasterId r:id="rId57"/>
  </p:handoutMasterIdLst>
  <p:sldIdLst>
    <p:sldId id="475" r:id="rId5"/>
    <p:sldId id="621" r:id="rId6"/>
    <p:sldId id="976" r:id="rId7"/>
    <p:sldId id="961" r:id="rId8"/>
    <p:sldId id="283" r:id="rId9"/>
    <p:sldId id="967" r:id="rId10"/>
    <p:sldId id="928" r:id="rId11"/>
    <p:sldId id="962" r:id="rId12"/>
    <p:sldId id="978" r:id="rId13"/>
    <p:sldId id="648" r:id="rId14"/>
    <p:sldId id="257" r:id="rId15"/>
    <p:sldId id="931" r:id="rId16"/>
    <p:sldId id="969" r:id="rId17"/>
    <p:sldId id="968" r:id="rId18"/>
    <p:sldId id="971" r:id="rId19"/>
    <p:sldId id="970" r:id="rId20"/>
    <p:sldId id="972" r:id="rId21"/>
    <p:sldId id="973" r:id="rId22"/>
    <p:sldId id="975" r:id="rId23"/>
    <p:sldId id="944" r:id="rId24"/>
    <p:sldId id="594" r:id="rId25"/>
    <p:sldId id="602" r:id="rId26"/>
    <p:sldId id="965" r:id="rId27"/>
    <p:sldId id="932" r:id="rId28"/>
    <p:sldId id="936" r:id="rId29"/>
    <p:sldId id="977" r:id="rId30"/>
    <p:sldId id="935" r:id="rId31"/>
    <p:sldId id="950" r:id="rId32"/>
    <p:sldId id="940" r:id="rId33"/>
    <p:sldId id="942" r:id="rId34"/>
    <p:sldId id="939" r:id="rId35"/>
    <p:sldId id="937" r:id="rId36"/>
    <p:sldId id="945" r:id="rId37"/>
    <p:sldId id="946" r:id="rId38"/>
    <p:sldId id="941" r:id="rId39"/>
    <p:sldId id="947" r:id="rId40"/>
    <p:sldId id="948" r:id="rId41"/>
    <p:sldId id="949" r:id="rId42"/>
    <p:sldId id="981" r:id="rId43"/>
    <p:sldId id="953" r:id="rId44"/>
    <p:sldId id="954" r:id="rId45"/>
    <p:sldId id="958" r:id="rId46"/>
    <p:sldId id="956" r:id="rId47"/>
    <p:sldId id="896" r:id="rId48"/>
    <p:sldId id="915" r:id="rId49"/>
    <p:sldId id="649" r:id="rId50"/>
    <p:sldId id="980" r:id="rId51"/>
    <p:sldId id="966" r:id="rId52"/>
    <p:sldId id="927" r:id="rId53"/>
    <p:sldId id="924" r:id="rId54"/>
    <p:sldId id="400" r:id="rId5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240" userDrawn="1">
          <p15:clr>
            <a:srgbClr val="A4A3A4"/>
          </p15:clr>
        </p15:guide>
        <p15:guide id="3" orient="horz" pos="9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D1DD49-A3E5-9741-7F76-8C123EE23B41}" name="Rosenstein, Jakob" initials="RJ" userId="S::jrosenstein@air.org::f409a549-f345-433f-bc69-3b1cdd837b91" providerId="AD"/>
  <p188:author id="{D272B84E-8DFE-35A5-6CB7-69976C9A740F}" name="Phil Esra" initials="PE" userId="Phil Esra" providerId="None"/>
  <p188:author id="{C252CE61-4BE3-DFFB-6765-53690BEB8DC9}" name="Taletha Derrington" initials="TD" userId="Taletha Derrington" providerId="None"/>
  <p188:author id="{BABBCA76-99BA-AB6B-667D-2FF50D37D0F8}" name="Carolyn Feola" initials="CF" userId="Carolyn Feola" providerId="None"/>
  <p188:author id="{C0B4D784-CF3B-3F8F-201C-B135A3297889}" name="Sacco, Helen" initials="SH" userId="S::hsacco@air.org::95394651-af67-4df7-ac0a-d749c021957a" providerId="AD"/>
  <p188:author id="{FCBB7CE7-020F-2FDC-1CCB-4F48748E90E8}" name="Esra, Phil" initials="EP" userId="S::pesra@air.org::853ec9b0-421b-435e-bdab-339315a7957f" providerId="AD"/>
  <p188:author id="{E24C0EF3-D0D6-8AE7-87E1-B0EFFF215EE0}" name="Derrington, Taletha" initials="DT" userId="S::tderrington@air.org::7ab69850-e919-4d6e-a2ca-38798b6541be" providerId="AD"/>
  <p188:author id="{0656F8FC-CB71-119C-B63C-3E58C2D49283}" name="Weingarten, Zachary" initials="WZ" userId="S::zweingarten@air.org::ffaec3ee-184f-423d-85c9-0dd6195329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132" clrIdx="1">
    <p:extLst>
      <p:ext uri="{19B8F6BF-5375-455C-9EA6-DF929625EA0E}">
        <p15:presenceInfo xmlns:p15="http://schemas.microsoft.com/office/powerpoint/2012/main" userId="Linda K. Reed" providerId="None"/>
      </p:ext>
    </p:extLst>
  </p:cmAuthor>
  <p:cmAuthor id="9" name="Neuben, Stephanie" initials="SN" lastIdx="4" clrIdx="8">
    <p:extLst>
      <p:ext uri="{19B8F6BF-5375-455C-9EA6-DF929625EA0E}">
        <p15:presenceInfo xmlns:p15="http://schemas.microsoft.com/office/powerpoint/2012/main" userId="Neuben, Stephanie"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Phil Esra" initials="PE" lastIdx="5" clrIdx="9">
    <p:extLst>
      <p:ext uri="{19B8F6BF-5375-455C-9EA6-DF929625EA0E}">
        <p15:presenceInfo xmlns:p15="http://schemas.microsoft.com/office/powerpoint/2012/main" userId="Phil Esra" providerId="None"/>
      </p:ext>
    </p:extLst>
  </p:cmAuthor>
  <p:cmAuthor id="4" name="Note" initials="Note" lastIdx="24" clrIdx="3">
    <p:extLst>
      <p:ext uri="{19B8F6BF-5375-455C-9EA6-DF929625EA0E}">
        <p15:presenceInfo xmlns:p15="http://schemas.microsoft.com/office/powerpoint/2012/main" userId="Note" providerId="None"/>
      </p:ext>
    </p:extLst>
  </p:cmAuthor>
  <p:cmAuthor id="5" name="Jehle, Angela" initials="JA [2]" lastIdx="71"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FEE"/>
    <a:srgbClr val="D0EBFF"/>
    <a:srgbClr val="FFEBD1"/>
    <a:srgbClr val="000000"/>
    <a:srgbClr val="242424"/>
    <a:srgbClr val="EE5858"/>
    <a:srgbClr val="71718E"/>
    <a:srgbClr val="8A8BA1"/>
    <a:srgbClr val="657D36"/>
    <a:srgbClr val="AC6316"/>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77794B7-0F68-450A-8CF4-2D9CDB5CE098}">
  <a:tblStyle styleId="{577794B7-0F68-450A-8CF4-2D9CDB5CE098}" styleName="_AIR 2021">
    <a:wholeTbl>
      <a:tcTxStyle>
        <a:fontRef idx="minor">
          <a:schemeClr val="tx2"/>
        </a:fontRef>
        <a:schemeClr val="tx2"/>
      </a:tcTxStyle>
      <a:tcStyle>
        <a:tcBdr>
          <a:left>
            <a:ln>
              <a:noFill/>
            </a:ln>
          </a:left>
          <a:right>
            <a:ln>
              <a:noFill/>
            </a:ln>
          </a:right>
          <a:top>
            <a:ln>
              <a:noFill/>
            </a:ln>
          </a:top>
          <a:bottom>
            <a:ln w="9585" cmpd="sng">
              <a:solidFill>
                <a:schemeClr val="accent3"/>
              </a:solidFill>
            </a:ln>
          </a:bottom>
          <a:insideH>
            <a:ln w="9585" cmpd="sng">
              <a:solidFill>
                <a:schemeClr val="accent6"/>
              </a:solidFill>
            </a:ln>
          </a:insideH>
          <a:insideV>
            <a:ln w="9585" cmpd="sng">
              <a:solidFill>
                <a:schemeClr val="accent6"/>
              </a:solidFill>
            </a:ln>
          </a:insideV>
        </a:tcBdr>
        <a:fill>
          <a:noFill/>
        </a:fill>
      </a:tcStyle>
    </a:wholeTbl>
    <a:band1H>
      <a:tcStyle>
        <a:tcBdr/>
      </a:tcStyle>
    </a:band1H>
    <a:band2H>
      <a:tcStyle>
        <a:tcBdr/>
        <a:fill>
          <a:solidFill>
            <a:schemeClr val="bg2">
              <a:alpha val="25000"/>
            </a:schemeClr>
          </a:solidFill>
        </a:fill>
      </a:tcStyle>
    </a:band2H>
    <a:firstRow>
      <a:tcTxStyle b="on">
        <a:fontRef idx="minor">
          <a:prstClr val="white"/>
        </a:fontRef>
        <a:prstClr val="white"/>
      </a:tcTxStyle>
      <a:tcStyle>
        <a:tcBdr>
          <a:bottom>
            <a:ln w="58000" cmpd="sng">
              <a:solidFill>
                <a:schemeClr val="accent2"/>
              </a:solidFill>
            </a:ln>
          </a:bottom>
          <a:insideH>
            <a:ln>
              <a:noFill/>
            </a:ln>
          </a:insideH>
          <a:insideV>
            <a:ln w="9525" cmpd="sng">
              <a:solidFill>
                <a:prstClr val="white"/>
              </a:solid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86430" autoAdjust="0"/>
  </p:normalViewPr>
  <p:slideViewPr>
    <p:cSldViewPr snapToGrid="0">
      <p:cViewPr varScale="1">
        <p:scale>
          <a:sx n="59" d="100"/>
          <a:sy n="59" d="100"/>
        </p:scale>
        <p:origin x="108" y="1008"/>
      </p:cViewPr>
      <p:guideLst>
        <p:guide orient="horz" pos="816"/>
        <p:guide pos="240"/>
        <p:guide orient="horz" pos="912"/>
      </p:guideLst>
    </p:cSldViewPr>
  </p:slideViewPr>
  <p:outlineViewPr>
    <p:cViewPr>
      <p:scale>
        <a:sx n="33" d="100"/>
        <a:sy n="33" d="100"/>
      </p:scale>
      <p:origin x="0" y="-1956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04EB2-89D6-4D2D-A527-E0DB3D1E918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FB3EC27B-0A42-4F38-8443-7D39C0B5F8F7}">
      <dgm:prSet phldrT="[Text]" custT="1"/>
      <dgm:spPr/>
      <dgm:t>
        <a:bodyPr/>
        <a:lstStyle/>
        <a:p>
          <a:r>
            <a:rPr lang="en-US" sz="1800" b="1" dirty="0"/>
            <a:t>October </a:t>
          </a:r>
          <a:br>
            <a:rPr lang="en-US" sz="1800" b="1" dirty="0"/>
          </a:br>
          <a:r>
            <a:rPr lang="en-US" sz="1800" b="1" dirty="0"/>
            <a:t>SIMS Data in ECOS</a:t>
          </a:r>
        </a:p>
      </dgm:t>
    </dgm:pt>
    <dgm:pt modelId="{40759280-167B-43F1-A9BD-E3237211D57B}" type="parTrans" cxnId="{5557ECEF-7A8B-40D0-969C-8ED18AE0A93F}">
      <dgm:prSet/>
      <dgm:spPr/>
      <dgm:t>
        <a:bodyPr/>
        <a:lstStyle/>
        <a:p>
          <a:endParaRPr lang="en-US"/>
        </a:p>
      </dgm:t>
    </dgm:pt>
    <dgm:pt modelId="{6FB420F4-0688-4F28-B4EF-B1D742282703}" type="sibTrans" cxnId="{5557ECEF-7A8B-40D0-969C-8ED18AE0A93F}">
      <dgm:prSet/>
      <dgm:spPr>
        <a:ln>
          <a:solidFill>
            <a:srgbClr val="000000"/>
          </a:solidFill>
        </a:ln>
      </dgm:spPr>
      <dgm:t>
        <a:bodyPr/>
        <a:lstStyle/>
        <a:p>
          <a:endParaRPr lang="en-US"/>
        </a:p>
      </dgm:t>
    </dgm:pt>
    <dgm:pt modelId="{4C0C3C8B-EEF1-4B74-9EB6-FE0473203040}">
      <dgm:prSet phldrT="[Text]" custT="1"/>
      <dgm:spPr>
        <a:ln>
          <a:solidFill>
            <a:schemeClr val="tx2">
              <a:lumMod val="75000"/>
            </a:schemeClr>
          </a:solidFill>
        </a:ln>
      </dgm:spPr>
      <dgm:t>
        <a:bodyPr lIns="91440" tIns="91440" rIns="91440" bIns="91440"/>
        <a:lstStyle/>
        <a:p>
          <a:pPr>
            <a:lnSpc>
              <a:spcPct val="100000"/>
            </a:lnSpc>
            <a:spcAft>
              <a:spcPts val="600"/>
            </a:spcAft>
          </a:pPr>
          <a:r>
            <a:rPr lang="en-US" sz="1400" dirty="0"/>
            <a:t>Add entry data for new students.</a:t>
          </a:r>
        </a:p>
      </dgm:t>
    </dgm:pt>
    <dgm:pt modelId="{8201E652-91D5-4401-A630-5BB9C43CE9DA}" type="parTrans" cxnId="{C0FE4F99-34F6-4277-A53D-F29A231D288D}">
      <dgm:prSet/>
      <dgm:spPr/>
      <dgm:t>
        <a:bodyPr/>
        <a:lstStyle/>
        <a:p>
          <a:endParaRPr lang="en-US"/>
        </a:p>
      </dgm:t>
    </dgm:pt>
    <dgm:pt modelId="{7BABFDD6-D541-4E92-A1AA-7FC198A0E7A2}" type="sibTrans" cxnId="{C0FE4F99-34F6-4277-A53D-F29A231D288D}">
      <dgm:prSet/>
      <dgm:spPr/>
      <dgm:t>
        <a:bodyPr/>
        <a:lstStyle/>
        <a:p>
          <a:endParaRPr lang="en-US"/>
        </a:p>
      </dgm:t>
    </dgm:pt>
    <dgm:pt modelId="{AE695D33-9475-4F00-89F1-1FCFF7AEFF36}">
      <dgm:prSet phldrT="[Text]" custT="1"/>
      <dgm:spPr>
        <a:solidFill>
          <a:srgbClr val="657D36"/>
        </a:solidFill>
      </dgm:spPr>
      <dgm:t>
        <a:bodyPr/>
        <a:lstStyle/>
        <a:p>
          <a:r>
            <a:rPr lang="en-US" sz="1800" b="1" dirty="0">
              <a:solidFill>
                <a:schemeClr val="bg1"/>
              </a:solidFill>
            </a:rPr>
            <a:t>March SIMS Data in ECOS</a:t>
          </a:r>
        </a:p>
      </dgm:t>
    </dgm:pt>
    <dgm:pt modelId="{1B4E1F43-C31B-497C-B295-0C9C3BE98843}" type="parTrans" cxnId="{A0F797E7-D039-4FE4-9779-7D1570F3B43A}">
      <dgm:prSet/>
      <dgm:spPr/>
      <dgm:t>
        <a:bodyPr/>
        <a:lstStyle/>
        <a:p>
          <a:endParaRPr lang="en-US"/>
        </a:p>
      </dgm:t>
    </dgm:pt>
    <dgm:pt modelId="{512B5D1E-90B1-4B77-965D-95C7A37CA8A3}" type="sibTrans" cxnId="{A0F797E7-D039-4FE4-9779-7D1570F3B43A}">
      <dgm:prSet/>
      <dgm:spPr>
        <a:ln>
          <a:solidFill>
            <a:srgbClr val="000000"/>
          </a:solidFill>
        </a:ln>
      </dgm:spPr>
      <dgm:t>
        <a:bodyPr/>
        <a:lstStyle/>
        <a:p>
          <a:endParaRPr lang="en-US"/>
        </a:p>
      </dgm:t>
    </dgm:pt>
    <dgm:pt modelId="{91EBB99E-1F2E-4DBC-B6EF-CA95406BC31C}">
      <dgm:prSet phldrT="[Text]" custT="1"/>
      <dgm:spPr>
        <a:ln>
          <a:solidFill>
            <a:schemeClr val="accent3">
              <a:lumMod val="50000"/>
            </a:schemeClr>
          </a:solidFill>
        </a:ln>
      </dgm:spPr>
      <dgm:t>
        <a:bodyPr lIns="91440" tIns="91440" rIns="91440" bIns="91440"/>
        <a:lstStyle/>
        <a:p>
          <a:pPr>
            <a:lnSpc>
              <a:spcPct val="100000"/>
            </a:lnSpc>
            <a:spcAft>
              <a:spcPts val="600"/>
            </a:spcAft>
          </a:pPr>
          <a:r>
            <a:rPr lang="en-US" sz="1400" dirty="0"/>
            <a:t>Add entry data for new students.</a:t>
          </a:r>
        </a:p>
      </dgm:t>
    </dgm:pt>
    <dgm:pt modelId="{F51FC081-798A-4F15-ACCC-CCA31F4AF066}" type="parTrans" cxnId="{FD56D195-D681-4A6D-A93F-82B7E62A8BC6}">
      <dgm:prSet/>
      <dgm:spPr/>
      <dgm:t>
        <a:bodyPr/>
        <a:lstStyle/>
        <a:p>
          <a:endParaRPr lang="en-US"/>
        </a:p>
      </dgm:t>
    </dgm:pt>
    <dgm:pt modelId="{C400A311-28E1-4C1B-A86B-29C06E43DFC6}" type="sibTrans" cxnId="{FD56D195-D681-4A6D-A93F-82B7E62A8BC6}">
      <dgm:prSet/>
      <dgm:spPr/>
      <dgm:t>
        <a:bodyPr/>
        <a:lstStyle/>
        <a:p>
          <a:endParaRPr lang="en-US"/>
        </a:p>
      </dgm:t>
    </dgm:pt>
    <dgm:pt modelId="{8CDE770B-6BFC-4370-8D0D-8555B7124627}">
      <dgm:prSet phldrT="[Text]" custT="1"/>
      <dgm:spPr>
        <a:solidFill>
          <a:srgbClr val="AC6316"/>
        </a:solidFill>
      </dgm:spPr>
      <dgm:t>
        <a:bodyPr/>
        <a:lstStyle/>
        <a:p>
          <a:r>
            <a:rPr lang="en-US" sz="1800" b="1" dirty="0">
              <a:solidFill>
                <a:schemeClr val="bg1"/>
              </a:solidFill>
            </a:rPr>
            <a:t>July SIMS Data in ECOS</a:t>
          </a:r>
        </a:p>
      </dgm:t>
    </dgm:pt>
    <dgm:pt modelId="{FD7FE497-EBFB-4A0B-B8FA-3D977B759B1A}" type="parTrans" cxnId="{36221D4A-3A7E-4658-97F7-5B0C643F5A01}">
      <dgm:prSet/>
      <dgm:spPr/>
      <dgm:t>
        <a:bodyPr/>
        <a:lstStyle/>
        <a:p>
          <a:endParaRPr lang="en-US"/>
        </a:p>
      </dgm:t>
    </dgm:pt>
    <dgm:pt modelId="{F81FD76E-03A8-49CE-838A-6121B60E09C2}" type="sibTrans" cxnId="{36221D4A-3A7E-4658-97F7-5B0C643F5A01}">
      <dgm:prSet/>
      <dgm:spPr>
        <a:ln>
          <a:solidFill>
            <a:srgbClr val="000000"/>
          </a:solidFill>
        </a:ln>
      </dgm:spPr>
      <dgm:t>
        <a:bodyPr/>
        <a:lstStyle/>
        <a:p>
          <a:endParaRPr lang="en-US"/>
        </a:p>
      </dgm:t>
    </dgm:pt>
    <dgm:pt modelId="{B1B8159F-6AE0-4E39-94EF-B4A65F66F092}">
      <dgm:prSet phldrT="[Text]" custT="1"/>
      <dgm:spPr>
        <a:ln>
          <a:solidFill>
            <a:schemeClr val="accent2">
              <a:lumMod val="50000"/>
            </a:schemeClr>
          </a:solidFill>
        </a:ln>
      </dgm:spPr>
      <dgm:t>
        <a:bodyPr lIns="91440" tIns="91440" rIns="91440" bIns="182880"/>
        <a:lstStyle/>
        <a:p>
          <a:pPr>
            <a:lnSpc>
              <a:spcPct val="100000"/>
            </a:lnSpc>
            <a:spcAft>
              <a:spcPts val="600"/>
            </a:spcAft>
          </a:pPr>
          <a:r>
            <a:rPr lang="en-US" sz="1400"/>
            <a:t>Add entry data for new students.</a:t>
          </a:r>
        </a:p>
      </dgm:t>
    </dgm:pt>
    <dgm:pt modelId="{D4EBDAB8-3B1A-42EE-8108-66C2FFA2829A}" type="parTrans" cxnId="{B9AC2762-7849-448F-A01A-099A4C0F2139}">
      <dgm:prSet/>
      <dgm:spPr/>
      <dgm:t>
        <a:bodyPr/>
        <a:lstStyle/>
        <a:p>
          <a:endParaRPr lang="en-US"/>
        </a:p>
      </dgm:t>
    </dgm:pt>
    <dgm:pt modelId="{83389423-29C3-473D-BBF0-E324A16D842E}" type="sibTrans" cxnId="{B9AC2762-7849-448F-A01A-099A4C0F2139}">
      <dgm:prSet/>
      <dgm:spPr/>
      <dgm:t>
        <a:bodyPr/>
        <a:lstStyle/>
        <a:p>
          <a:endParaRPr lang="en-US"/>
        </a:p>
      </dgm:t>
    </dgm:pt>
    <dgm:pt modelId="{EF4DC6E5-8719-4B14-886B-C8519B8BFD84}">
      <dgm:prSet phldrT="[Text]" custT="1"/>
      <dgm:spPr>
        <a:ln>
          <a:solidFill>
            <a:schemeClr val="tx2">
              <a:lumMod val="75000"/>
            </a:schemeClr>
          </a:solidFill>
        </a:ln>
      </dgm:spPr>
      <dgm:t>
        <a:bodyPr lIns="91440" tIns="91440" rIns="91440" bIns="91440"/>
        <a:lstStyle/>
        <a:p>
          <a:pPr>
            <a:lnSpc>
              <a:spcPct val="100000"/>
            </a:lnSpc>
            <a:spcAft>
              <a:spcPts val="600"/>
            </a:spcAft>
          </a:pPr>
          <a:r>
            <a:rPr lang="en-US" sz="1400" dirty="0"/>
            <a:t>Update exit data for any students who exited.</a:t>
          </a:r>
        </a:p>
      </dgm:t>
    </dgm:pt>
    <dgm:pt modelId="{5759B82A-F8C6-47EB-90E2-8AB570E466EC}" type="parTrans" cxnId="{1EA8553F-1CCB-46EC-9E5E-73A3FF80E024}">
      <dgm:prSet/>
      <dgm:spPr/>
      <dgm:t>
        <a:bodyPr/>
        <a:lstStyle/>
        <a:p>
          <a:endParaRPr lang="en-US"/>
        </a:p>
      </dgm:t>
    </dgm:pt>
    <dgm:pt modelId="{5DBF0382-6176-43BC-8846-878F3604FBB6}" type="sibTrans" cxnId="{1EA8553F-1CCB-46EC-9E5E-73A3FF80E024}">
      <dgm:prSet/>
      <dgm:spPr/>
      <dgm:t>
        <a:bodyPr/>
        <a:lstStyle/>
        <a:p>
          <a:endParaRPr lang="en-US"/>
        </a:p>
      </dgm:t>
    </dgm:pt>
    <dgm:pt modelId="{78220FF0-E9A0-4D8F-9968-E92AA3E086D5}">
      <dgm:prSet custT="1"/>
      <dgm:spPr>
        <a:ln>
          <a:solidFill>
            <a:schemeClr val="accent3">
              <a:lumMod val="50000"/>
            </a:schemeClr>
          </a:solidFill>
        </a:ln>
      </dgm:spPr>
      <dgm:t>
        <a:bodyPr lIns="91440" tIns="91440" rIns="91440" bIns="91440"/>
        <a:lstStyle/>
        <a:p>
          <a:pPr>
            <a:lnSpc>
              <a:spcPct val="100000"/>
            </a:lnSpc>
            <a:spcAft>
              <a:spcPts val="600"/>
            </a:spcAft>
          </a:pPr>
          <a:r>
            <a:rPr lang="en-US" sz="1400"/>
            <a:t>Update exit data for any students who exited.</a:t>
          </a:r>
        </a:p>
      </dgm:t>
    </dgm:pt>
    <dgm:pt modelId="{0B99CCAB-6651-4F94-9345-0D0CE33727D5}" type="parTrans" cxnId="{9124E26E-49DC-4141-9CF9-ADDD3C53610C}">
      <dgm:prSet/>
      <dgm:spPr/>
      <dgm:t>
        <a:bodyPr/>
        <a:lstStyle/>
        <a:p>
          <a:endParaRPr lang="en-US"/>
        </a:p>
      </dgm:t>
    </dgm:pt>
    <dgm:pt modelId="{1E584C60-F4E9-4153-B006-F8CC1677A8CF}" type="sibTrans" cxnId="{9124E26E-49DC-4141-9CF9-ADDD3C53610C}">
      <dgm:prSet/>
      <dgm:spPr/>
      <dgm:t>
        <a:bodyPr/>
        <a:lstStyle/>
        <a:p>
          <a:endParaRPr lang="en-US"/>
        </a:p>
      </dgm:t>
    </dgm:pt>
    <dgm:pt modelId="{3909AAD7-6C5E-4BE0-AB05-8A90D5BAD213}">
      <dgm:prSet custT="1"/>
      <dgm:spPr>
        <a:ln>
          <a:solidFill>
            <a:schemeClr val="accent2">
              <a:lumMod val="50000"/>
            </a:schemeClr>
          </a:solidFill>
        </a:ln>
      </dgm:spPr>
      <dgm:t>
        <a:bodyPr lIns="91440" tIns="91440" rIns="91440" bIns="182880"/>
        <a:lstStyle/>
        <a:p>
          <a:pPr>
            <a:lnSpc>
              <a:spcPct val="100000"/>
            </a:lnSpc>
            <a:spcAft>
              <a:spcPts val="600"/>
            </a:spcAft>
          </a:pPr>
          <a:r>
            <a:rPr lang="en-US" sz="1400"/>
            <a:t>Update exit data for any students who exited.</a:t>
          </a:r>
        </a:p>
      </dgm:t>
    </dgm:pt>
    <dgm:pt modelId="{23D3312B-204B-447D-8B4B-A9702EC97B0B}" type="parTrans" cxnId="{74D001AF-F9DF-4438-A539-39929284839A}">
      <dgm:prSet/>
      <dgm:spPr/>
      <dgm:t>
        <a:bodyPr/>
        <a:lstStyle/>
        <a:p>
          <a:endParaRPr lang="en-US"/>
        </a:p>
      </dgm:t>
    </dgm:pt>
    <dgm:pt modelId="{2AFE2BB1-4891-4409-A375-E04BCB61D4F3}" type="sibTrans" cxnId="{74D001AF-F9DF-4438-A539-39929284839A}">
      <dgm:prSet/>
      <dgm:spPr/>
      <dgm:t>
        <a:bodyPr/>
        <a:lstStyle/>
        <a:p>
          <a:endParaRPr lang="en-US"/>
        </a:p>
      </dgm:t>
    </dgm:pt>
    <dgm:pt modelId="{72654E0A-3FEA-4C91-A621-D318C22EA499}">
      <dgm:prSet custT="1"/>
      <dgm:spPr>
        <a:ln>
          <a:solidFill>
            <a:schemeClr val="accent2">
              <a:lumMod val="50000"/>
            </a:schemeClr>
          </a:solidFill>
        </a:ln>
      </dgm:spPr>
      <dgm:t>
        <a:bodyPr lIns="91440" tIns="91440" rIns="91440" bIns="182880"/>
        <a:lstStyle/>
        <a:p>
          <a:pPr>
            <a:lnSpc>
              <a:spcPct val="100000"/>
            </a:lnSpc>
            <a:spcAft>
              <a:spcPts val="600"/>
            </a:spcAft>
          </a:pPr>
          <a:r>
            <a:rPr lang="en-US" sz="1400"/>
            <a:t>Notify directory administrator of SIMS errors identified in ECOS.</a:t>
          </a:r>
        </a:p>
      </dgm:t>
    </dgm:pt>
    <dgm:pt modelId="{512AEF6A-96C1-4586-A240-120F2D34C17E}" type="parTrans" cxnId="{6576C714-065C-480F-93FF-419D3EB955D6}">
      <dgm:prSet/>
      <dgm:spPr/>
      <dgm:t>
        <a:bodyPr/>
        <a:lstStyle/>
        <a:p>
          <a:endParaRPr lang="en-US"/>
        </a:p>
      </dgm:t>
    </dgm:pt>
    <dgm:pt modelId="{E9F005FD-8B87-4142-BCD1-1D779EAA4A5C}" type="sibTrans" cxnId="{6576C714-065C-480F-93FF-419D3EB955D6}">
      <dgm:prSet/>
      <dgm:spPr/>
      <dgm:t>
        <a:bodyPr/>
        <a:lstStyle/>
        <a:p>
          <a:endParaRPr lang="en-US"/>
        </a:p>
      </dgm:t>
    </dgm:pt>
    <dgm:pt modelId="{FDB1817C-8FDB-45FB-9F98-92121724BE5F}">
      <dgm:prSet phldrT="[Text]" custT="1"/>
      <dgm:spPr>
        <a:ln>
          <a:solidFill>
            <a:schemeClr val="tx2">
              <a:lumMod val="75000"/>
            </a:schemeClr>
          </a:solidFill>
        </a:ln>
      </dgm:spPr>
      <dgm:t>
        <a:bodyPr lIns="91440" tIns="91440" rIns="91440" bIns="91440"/>
        <a:lstStyle/>
        <a:p>
          <a:pPr>
            <a:lnSpc>
              <a:spcPct val="100000"/>
            </a:lnSpc>
            <a:spcAft>
              <a:spcPts val="600"/>
            </a:spcAft>
          </a:pPr>
          <a:r>
            <a:rPr lang="en-US" sz="1400" dirty="0"/>
            <a:t>Notify directory administrator of SIMS errors identified in ECOS.</a:t>
          </a:r>
        </a:p>
      </dgm:t>
    </dgm:pt>
    <dgm:pt modelId="{0157F365-7901-4D2C-BCDA-3D6EC236439C}" type="parTrans" cxnId="{AAA32616-0747-47B9-A8E7-53D2A6405E7A}">
      <dgm:prSet/>
      <dgm:spPr/>
      <dgm:t>
        <a:bodyPr/>
        <a:lstStyle/>
        <a:p>
          <a:endParaRPr lang="en-US"/>
        </a:p>
      </dgm:t>
    </dgm:pt>
    <dgm:pt modelId="{63D0F0B1-5B1B-4EF3-B5C7-DF8ECFCFC1D0}" type="sibTrans" cxnId="{AAA32616-0747-47B9-A8E7-53D2A6405E7A}">
      <dgm:prSet/>
      <dgm:spPr/>
      <dgm:t>
        <a:bodyPr/>
        <a:lstStyle/>
        <a:p>
          <a:endParaRPr lang="en-US"/>
        </a:p>
      </dgm:t>
    </dgm:pt>
    <dgm:pt modelId="{1F6E310B-5263-47F6-9CEB-1B63F9ADF475}">
      <dgm:prSet custT="1"/>
      <dgm:spPr>
        <a:ln>
          <a:solidFill>
            <a:schemeClr val="accent3">
              <a:lumMod val="50000"/>
            </a:schemeClr>
          </a:solidFill>
        </a:ln>
      </dgm:spPr>
      <dgm:t>
        <a:bodyPr/>
        <a:lstStyle/>
        <a:p>
          <a:pPr>
            <a:lnSpc>
              <a:spcPct val="100000"/>
            </a:lnSpc>
            <a:spcAft>
              <a:spcPts val="600"/>
            </a:spcAft>
          </a:pPr>
          <a:r>
            <a:rPr lang="en-US" sz="1400"/>
            <a:t>Notify directory administrator of SIMS errors identified in ECOS.</a:t>
          </a:r>
        </a:p>
      </dgm:t>
    </dgm:pt>
    <dgm:pt modelId="{94C03B67-B9A9-4E0E-97F0-8EED85CA91DB}" type="parTrans" cxnId="{80C45D8E-3D26-4DD6-B81A-FC5510CA1107}">
      <dgm:prSet/>
      <dgm:spPr/>
      <dgm:t>
        <a:bodyPr/>
        <a:lstStyle/>
        <a:p>
          <a:endParaRPr lang="en-US"/>
        </a:p>
      </dgm:t>
    </dgm:pt>
    <dgm:pt modelId="{D685C3DE-B671-4C16-8654-2FA6FFC6CEE6}" type="sibTrans" cxnId="{80C45D8E-3D26-4DD6-B81A-FC5510CA1107}">
      <dgm:prSet/>
      <dgm:spPr/>
      <dgm:t>
        <a:bodyPr/>
        <a:lstStyle/>
        <a:p>
          <a:endParaRPr lang="en-US"/>
        </a:p>
      </dgm:t>
    </dgm:pt>
    <dgm:pt modelId="{8D381039-E85D-46E5-999C-0A09374E3AE1}">
      <dgm:prSet phldrT="[Text]" custT="1"/>
      <dgm:spPr>
        <a:solidFill>
          <a:schemeClr val="accent4">
            <a:lumMod val="50000"/>
          </a:schemeClr>
        </a:solidFill>
      </dgm:spPr>
      <dgm:t>
        <a:bodyPr/>
        <a:lstStyle/>
        <a:p>
          <a:pPr>
            <a:lnSpc>
              <a:spcPct val="100000"/>
            </a:lnSpc>
            <a:spcAft>
              <a:spcPts val="600"/>
            </a:spcAft>
          </a:pPr>
          <a:r>
            <a:rPr lang="en-US" sz="1800" b="1" dirty="0"/>
            <a:t>August 31 ECOS Certification</a:t>
          </a:r>
        </a:p>
      </dgm:t>
    </dgm:pt>
    <dgm:pt modelId="{251A6FB6-B3C7-49E0-A25D-43DB8342F049}" type="parTrans" cxnId="{2107032C-0DC3-407E-86C2-A507D395D1D3}">
      <dgm:prSet/>
      <dgm:spPr/>
      <dgm:t>
        <a:bodyPr/>
        <a:lstStyle/>
        <a:p>
          <a:endParaRPr lang="en-US"/>
        </a:p>
      </dgm:t>
    </dgm:pt>
    <dgm:pt modelId="{9A4C7C9B-4A34-48E5-A837-B8EC0C718BC1}" type="sibTrans" cxnId="{2107032C-0DC3-407E-86C2-A507D395D1D3}">
      <dgm:prSet/>
      <dgm:spPr/>
      <dgm:t>
        <a:bodyPr/>
        <a:lstStyle/>
        <a:p>
          <a:endParaRPr lang="en-US"/>
        </a:p>
      </dgm:t>
    </dgm:pt>
    <dgm:pt modelId="{0D21822E-27BF-4077-AF9C-31B5BCFA0FA7}">
      <dgm:prSet custT="1"/>
      <dgm:spPr>
        <a:ln>
          <a:solidFill>
            <a:schemeClr val="accent4">
              <a:lumMod val="50000"/>
            </a:schemeClr>
          </a:solidFill>
        </a:ln>
      </dgm:spPr>
      <dgm:t>
        <a:bodyPr lIns="91440" tIns="91440" rIns="91440" bIns="182880"/>
        <a:lstStyle/>
        <a:p>
          <a:r>
            <a:rPr lang="en-US" sz="1400" dirty="0"/>
            <a:t>Certify once a year after all data have been entered.</a:t>
          </a:r>
        </a:p>
      </dgm:t>
    </dgm:pt>
    <dgm:pt modelId="{938AB272-C06B-4EA8-A532-37E6240ADE34}" type="parTrans" cxnId="{33F8FDAA-C78B-4969-BC3A-08813E78D8D9}">
      <dgm:prSet/>
      <dgm:spPr/>
      <dgm:t>
        <a:bodyPr/>
        <a:lstStyle/>
        <a:p>
          <a:endParaRPr lang="en-US"/>
        </a:p>
      </dgm:t>
    </dgm:pt>
    <dgm:pt modelId="{BA58BF5B-0F96-43C8-896C-B7B42C3A17B4}" type="sibTrans" cxnId="{33F8FDAA-C78B-4969-BC3A-08813E78D8D9}">
      <dgm:prSet/>
      <dgm:spPr/>
      <dgm:t>
        <a:bodyPr/>
        <a:lstStyle/>
        <a:p>
          <a:endParaRPr lang="en-US"/>
        </a:p>
      </dgm:t>
    </dgm:pt>
    <dgm:pt modelId="{93783D44-E7B6-4DCD-AD31-665A25F458AC}">
      <dgm:prSet custT="1"/>
      <dgm:spPr>
        <a:ln>
          <a:solidFill>
            <a:schemeClr val="accent4">
              <a:lumMod val="50000"/>
            </a:schemeClr>
          </a:solidFill>
        </a:ln>
      </dgm:spPr>
      <dgm:t>
        <a:bodyPr lIns="91440" tIns="91440" rIns="91440" bIns="182880"/>
        <a:lstStyle/>
        <a:p>
          <a:r>
            <a:rPr lang="en-US" sz="1400" b="1" i="1" u="none" dirty="0"/>
            <a:t>If needed</a:t>
          </a:r>
          <a:r>
            <a:rPr lang="en-US" sz="1400" dirty="0"/>
            <a:t>, data can be decertified for correction before August 31.</a:t>
          </a:r>
        </a:p>
      </dgm:t>
    </dgm:pt>
    <dgm:pt modelId="{6E94E3A4-57BB-42D6-91BD-96DC0A78B1DC}" type="parTrans" cxnId="{37C2E8C3-A733-4D5B-847B-036FD11EA1EC}">
      <dgm:prSet/>
      <dgm:spPr/>
      <dgm:t>
        <a:bodyPr/>
        <a:lstStyle/>
        <a:p>
          <a:endParaRPr lang="en-US"/>
        </a:p>
      </dgm:t>
    </dgm:pt>
    <dgm:pt modelId="{4DAE80E4-2569-4BFF-B3C4-C6C0C31C3244}" type="sibTrans" cxnId="{37C2E8C3-A733-4D5B-847B-036FD11EA1EC}">
      <dgm:prSet/>
      <dgm:spPr/>
      <dgm:t>
        <a:bodyPr/>
        <a:lstStyle/>
        <a:p>
          <a:endParaRPr lang="en-US"/>
        </a:p>
      </dgm:t>
    </dgm:pt>
    <dgm:pt modelId="{E635F402-35A4-4149-8285-F0561C78EE9D}" type="pres">
      <dgm:prSet presAssocID="{7D904EB2-89D6-4D2D-A527-E0DB3D1E9184}" presName="linearFlow" presStyleCnt="0">
        <dgm:presLayoutVars>
          <dgm:dir/>
          <dgm:animLvl val="lvl"/>
          <dgm:resizeHandles val="exact"/>
        </dgm:presLayoutVars>
      </dgm:prSet>
      <dgm:spPr/>
    </dgm:pt>
    <dgm:pt modelId="{ECE52E54-3662-4575-B865-92B1DCF7CD4B}" type="pres">
      <dgm:prSet presAssocID="{FB3EC27B-0A42-4F38-8443-7D39C0B5F8F7}" presName="composite" presStyleCnt="0"/>
      <dgm:spPr/>
    </dgm:pt>
    <dgm:pt modelId="{0D49A81E-9254-449E-9340-67C9BC8A245E}" type="pres">
      <dgm:prSet presAssocID="{FB3EC27B-0A42-4F38-8443-7D39C0B5F8F7}" presName="parTx" presStyleLbl="node1" presStyleIdx="0" presStyleCnt="4">
        <dgm:presLayoutVars>
          <dgm:chMax val="0"/>
          <dgm:chPref val="0"/>
          <dgm:bulletEnabled val="1"/>
        </dgm:presLayoutVars>
      </dgm:prSet>
      <dgm:spPr/>
    </dgm:pt>
    <dgm:pt modelId="{34D06777-5396-4B77-BDB8-28C82C42FB9D}" type="pres">
      <dgm:prSet presAssocID="{FB3EC27B-0A42-4F38-8443-7D39C0B5F8F7}" presName="parSh" presStyleLbl="node1" presStyleIdx="0" presStyleCnt="4" custScaleX="110700" custScaleY="363251"/>
      <dgm:spPr/>
    </dgm:pt>
    <dgm:pt modelId="{62E36C29-E5AC-4957-9F07-B8400355C0C8}" type="pres">
      <dgm:prSet presAssocID="{FB3EC27B-0A42-4F38-8443-7D39C0B5F8F7}" presName="desTx" presStyleLbl="fgAcc1" presStyleIdx="0" presStyleCnt="4">
        <dgm:presLayoutVars>
          <dgm:bulletEnabled val="1"/>
        </dgm:presLayoutVars>
      </dgm:prSet>
      <dgm:spPr/>
    </dgm:pt>
    <dgm:pt modelId="{54B8EB50-0FB5-451E-9BFE-4FFE4673D447}" type="pres">
      <dgm:prSet presAssocID="{6FB420F4-0688-4F28-B4EF-B1D742282703}" presName="sibTrans" presStyleLbl="sibTrans2D1" presStyleIdx="0" presStyleCnt="3"/>
      <dgm:spPr/>
    </dgm:pt>
    <dgm:pt modelId="{5381DDB6-DA65-4B22-9458-059F1A178EC5}" type="pres">
      <dgm:prSet presAssocID="{6FB420F4-0688-4F28-B4EF-B1D742282703}" presName="connTx" presStyleLbl="sibTrans2D1" presStyleIdx="0" presStyleCnt="3"/>
      <dgm:spPr/>
    </dgm:pt>
    <dgm:pt modelId="{41BCC197-9A83-4A79-ABA5-640EA728245C}" type="pres">
      <dgm:prSet presAssocID="{AE695D33-9475-4F00-89F1-1FCFF7AEFF36}" presName="composite" presStyleCnt="0"/>
      <dgm:spPr/>
    </dgm:pt>
    <dgm:pt modelId="{2260FBBC-C85D-48D1-9CEF-A3F56353F65D}" type="pres">
      <dgm:prSet presAssocID="{AE695D33-9475-4F00-89F1-1FCFF7AEFF36}" presName="parTx" presStyleLbl="node1" presStyleIdx="0" presStyleCnt="4">
        <dgm:presLayoutVars>
          <dgm:chMax val="0"/>
          <dgm:chPref val="0"/>
          <dgm:bulletEnabled val="1"/>
        </dgm:presLayoutVars>
      </dgm:prSet>
      <dgm:spPr/>
    </dgm:pt>
    <dgm:pt modelId="{68600E48-45E8-4F11-A50C-B261D6F5F1B6}" type="pres">
      <dgm:prSet presAssocID="{AE695D33-9475-4F00-89F1-1FCFF7AEFF36}" presName="parSh" presStyleLbl="node1" presStyleIdx="1" presStyleCnt="4" custScaleX="111317" custScaleY="339936" custLinFactNeighborY="-5190"/>
      <dgm:spPr/>
    </dgm:pt>
    <dgm:pt modelId="{DFD05A01-96E6-4CAF-B9BB-22E616EB9692}" type="pres">
      <dgm:prSet presAssocID="{AE695D33-9475-4F00-89F1-1FCFF7AEFF36}" presName="desTx" presStyleLbl="fgAcc1" presStyleIdx="1" presStyleCnt="4">
        <dgm:presLayoutVars>
          <dgm:bulletEnabled val="1"/>
        </dgm:presLayoutVars>
      </dgm:prSet>
      <dgm:spPr/>
    </dgm:pt>
    <dgm:pt modelId="{09D64BDA-5078-4B0B-A869-D66A266B704A}" type="pres">
      <dgm:prSet presAssocID="{512B5D1E-90B1-4B77-965D-95C7A37CA8A3}" presName="sibTrans" presStyleLbl="sibTrans2D1" presStyleIdx="1" presStyleCnt="3"/>
      <dgm:spPr/>
    </dgm:pt>
    <dgm:pt modelId="{BAF82F76-BC1F-4311-8E8B-AA2342BF6698}" type="pres">
      <dgm:prSet presAssocID="{512B5D1E-90B1-4B77-965D-95C7A37CA8A3}" presName="connTx" presStyleLbl="sibTrans2D1" presStyleIdx="1" presStyleCnt="3"/>
      <dgm:spPr/>
    </dgm:pt>
    <dgm:pt modelId="{A325D763-2DB9-4021-8527-29AAADECF2E1}" type="pres">
      <dgm:prSet presAssocID="{8CDE770B-6BFC-4370-8D0D-8555B7124627}" presName="composite" presStyleCnt="0"/>
      <dgm:spPr/>
    </dgm:pt>
    <dgm:pt modelId="{ECB4124D-80EE-4344-9A77-8C6AC7123EA8}" type="pres">
      <dgm:prSet presAssocID="{8CDE770B-6BFC-4370-8D0D-8555B7124627}" presName="parTx" presStyleLbl="node1" presStyleIdx="1" presStyleCnt="4">
        <dgm:presLayoutVars>
          <dgm:chMax val="0"/>
          <dgm:chPref val="0"/>
          <dgm:bulletEnabled val="1"/>
        </dgm:presLayoutVars>
      </dgm:prSet>
      <dgm:spPr/>
    </dgm:pt>
    <dgm:pt modelId="{94D2C93E-D7EC-450B-A2C1-1233EB4C922B}" type="pres">
      <dgm:prSet presAssocID="{8CDE770B-6BFC-4370-8D0D-8555B7124627}" presName="parSh" presStyleLbl="node1" presStyleIdx="2" presStyleCnt="4" custScaleX="110905" custScaleY="347898" custLinFactNeighborY="-5070"/>
      <dgm:spPr/>
    </dgm:pt>
    <dgm:pt modelId="{00850542-EFED-4A2F-8E7F-2CF64673217E}" type="pres">
      <dgm:prSet presAssocID="{8CDE770B-6BFC-4370-8D0D-8555B7124627}" presName="desTx" presStyleLbl="fgAcc1" presStyleIdx="2" presStyleCnt="4">
        <dgm:presLayoutVars>
          <dgm:bulletEnabled val="1"/>
        </dgm:presLayoutVars>
      </dgm:prSet>
      <dgm:spPr/>
    </dgm:pt>
    <dgm:pt modelId="{46F93014-D56C-44E5-8A51-F62A3461085E}" type="pres">
      <dgm:prSet presAssocID="{F81FD76E-03A8-49CE-838A-6121B60E09C2}" presName="sibTrans" presStyleLbl="sibTrans2D1" presStyleIdx="2" presStyleCnt="3"/>
      <dgm:spPr/>
    </dgm:pt>
    <dgm:pt modelId="{3DC530FC-DD7A-4A65-AAB8-6240CBC64054}" type="pres">
      <dgm:prSet presAssocID="{F81FD76E-03A8-49CE-838A-6121B60E09C2}" presName="connTx" presStyleLbl="sibTrans2D1" presStyleIdx="2" presStyleCnt="3"/>
      <dgm:spPr/>
    </dgm:pt>
    <dgm:pt modelId="{754A93A5-4C31-4643-892C-B7F0E5970A32}" type="pres">
      <dgm:prSet presAssocID="{8D381039-E85D-46E5-999C-0A09374E3AE1}" presName="composite" presStyleCnt="0"/>
      <dgm:spPr/>
    </dgm:pt>
    <dgm:pt modelId="{A1E38665-7B1F-4C09-83DA-8508F4851FBB}" type="pres">
      <dgm:prSet presAssocID="{8D381039-E85D-46E5-999C-0A09374E3AE1}" presName="parTx" presStyleLbl="node1" presStyleIdx="2" presStyleCnt="4">
        <dgm:presLayoutVars>
          <dgm:chMax val="0"/>
          <dgm:chPref val="0"/>
          <dgm:bulletEnabled val="1"/>
        </dgm:presLayoutVars>
      </dgm:prSet>
      <dgm:spPr/>
    </dgm:pt>
    <dgm:pt modelId="{DB441686-D781-4D1C-B117-4E0B0688574A}" type="pres">
      <dgm:prSet presAssocID="{8D381039-E85D-46E5-999C-0A09374E3AE1}" presName="parSh" presStyleLbl="node1" presStyleIdx="3" presStyleCnt="4" custScaleX="110905" custScaleY="347898" custLinFactNeighborY="-5070"/>
      <dgm:spPr/>
    </dgm:pt>
    <dgm:pt modelId="{A2F3A141-19FD-4C48-A577-6051299943A3}" type="pres">
      <dgm:prSet presAssocID="{8D381039-E85D-46E5-999C-0A09374E3AE1}" presName="desTx" presStyleLbl="fgAcc1" presStyleIdx="3" presStyleCnt="4">
        <dgm:presLayoutVars>
          <dgm:bulletEnabled val="1"/>
        </dgm:presLayoutVars>
      </dgm:prSet>
      <dgm:spPr/>
    </dgm:pt>
  </dgm:ptLst>
  <dgm:cxnLst>
    <dgm:cxn modelId="{EBFD9D14-47C4-4F85-8A55-356806E34998}" type="presOf" srcId="{EF4DC6E5-8719-4B14-886B-C8519B8BFD84}" destId="{62E36C29-E5AC-4957-9F07-B8400355C0C8}" srcOrd="0" destOrd="1" presId="urn:microsoft.com/office/officeart/2005/8/layout/process3"/>
    <dgm:cxn modelId="{6576C714-065C-480F-93FF-419D3EB955D6}" srcId="{8CDE770B-6BFC-4370-8D0D-8555B7124627}" destId="{72654E0A-3FEA-4C91-A621-D318C22EA499}" srcOrd="2" destOrd="0" parTransId="{512AEF6A-96C1-4586-A240-120F2D34C17E}" sibTransId="{E9F005FD-8B87-4142-BCD1-1D779EAA4A5C}"/>
    <dgm:cxn modelId="{AAA32616-0747-47B9-A8E7-53D2A6405E7A}" srcId="{FB3EC27B-0A42-4F38-8443-7D39C0B5F8F7}" destId="{FDB1817C-8FDB-45FB-9F98-92121724BE5F}" srcOrd="2" destOrd="0" parTransId="{0157F365-7901-4D2C-BCDA-3D6EC236439C}" sibTransId="{63D0F0B1-5B1B-4EF3-B5C7-DF8ECFCFC1D0}"/>
    <dgm:cxn modelId="{BC5F881D-7FAA-4B35-BC1C-603D68F638A9}" type="presOf" srcId="{6FB420F4-0688-4F28-B4EF-B1D742282703}" destId="{5381DDB6-DA65-4B22-9458-059F1A178EC5}" srcOrd="1" destOrd="0" presId="urn:microsoft.com/office/officeart/2005/8/layout/process3"/>
    <dgm:cxn modelId="{D99F641E-8DFF-47D4-883C-3823B38EC1B4}" type="presOf" srcId="{6FB420F4-0688-4F28-B4EF-B1D742282703}" destId="{54B8EB50-0FB5-451E-9BFE-4FFE4673D447}" srcOrd="0" destOrd="0" presId="urn:microsoft.com/office/officeart/2005/8/layout/process3"/>
    <dgm:cxn modelId="{2DBB321F-C2DA-4DEC-BC24-E274453DE591}" type="presOf" srcId="{72654E0A-3FEA-4C91-A621-D318C22EA499}" destId="{00850542-EFED-4A2F-8E7F-2CF64673217E}" srcOrd="0" destOrd="2" presId="urn:microsoft.com/office/officeart/2005/8/layout/process3"/>
    <dgm:cxn modelId="{2107032C-0DC3-407E-86C2-A507D395D1D3}" srcId="{7D904EB2-89D6-4D2D-A527-E0DB3D1E9184}" destId="{8D381039-E85D-46E5-999C-0A09374E3AE1}" srcOrd="3" destOrd="0" parTransId="{251A6FB6-B3C7-49E0-A25D-43DB8342F049}" sibTransId="{9A4C7C9B-4A34-48E5-A837-B8EC0C718BC1}"/>
    <dgm:cxn modelId="{8834DF2E-8B81-44C0-BA60-29ACF7D73295}" type="presOf" srcId="{78220FF0-E9A0-4D8F-9968-E92AA3E086D5}" destId="{DFD05A01-96E6-4CAF-B9BB-22E616EB9692}" srcOrd="0" destOrd="1" presId="urn:microsoft.com/office/officeart/2005/8/layout/process3"/>
    <dgm:cxn modelId="{598AC530-7109-4811-8242-C2B3DBE4E064}" type="presOf" srcId="{F81FD76E-03A8-49CE-838A-6121B60E09C2}" destId="{46F93014-D56C-44E5-8A51-F62A3461085E}" srcOrd="0" destOrd="0" presId="urn:microsoft.com/office/officeart/2005/8/layout/process3"/>
    <dgm:cxn modelId="{1EA8553F-1CCB-46EC-9E5E-73A3FF80E024}" srcId="{FB3EC27B-0A42-4F38-8443-7D39C0B5F8F7}" destId="{EF4DC6E5-8719-4B14-886B-C8519B8BFD84}" srcOrd="1" destOrd="0" parTransId="{5759B82A-F8C6-47EB-90E2-8AB570E466EC}" sibTransId="{5DBF0382-6176-43BC-8846-878F3604FBB6}"/>
    <dgm:cxn modelId="{B9AC2762-7849-448F-A01A-099A4C0F2139}" srcId="{8CDE770B-6BFC-4370-8D0D-8555B7124627}" destId="{B1B8159F-6AE0-4E39-94EF-B4A65F66F092}" srcOrd="0" destOrd="0" parTransId="{D4EBDAB8-3B1A-42EE-8108-66C2FFA2829A}" sibTransId="{83389423-29C3-473D-BBF0-E324A16D842E}"/>
    <dgm:cxn modelId="{CBA82B67-0272-41E5-AB2D-AECA26E0885C}" type="presOf" srcId="{512B5D1E-90B1-4B77-965D-95C7A37CA8A3}" destId="{09D64BDA-5078-4B0B-A869-D66A266B704A}" srcOrd="0" destOrd="0" presId="urn:microsoft.com/office/officeart/2005/8/layout/process3"/>
    <dgm:cxn modelId="{C5F79567-E9ED-4AD6-9DF6-3014554E0BAF}" type="presOf" srcId="{AE695D33-9475-4F00-89F1-1FCFF7AEFF36}" destId="{2260FBBC-C85D-48D1-9CEF-A3F56353F65D}" srcOrd="0" destOrd="0" presId="urn:microsoft.com/office/officeart/2005/8/layout/process3"/>
    <dgm:cxn modelId="{36221D4A-3A7E-4658-97F7-5B0C643F5A01}" srcId="{7D904EB2-89D6-4D2D-A527-E0DB3D1E9184}" destId="{8CDE770B-6BFC-4370-8D0D-8555B7124627}" srcOrd="2" destOrd="0" parTransId="{FD7FE497-EBFB-4A0B-B8FA-3D977B759B1A}" sibTransId="{F81FD76E-03A8-49CE-838A-6121B60E09C2}"/>
    <dgm:cxn modelId="{9A838F6A-F438-4BAE-BA96-0DBF2A029A3F}" type="presOf" srcId="{93783D44-E7B6-4DCD-AD31-665A25F458AC}" destId="{A2F3A141-19FD-4C48-A577-6051299943A3}" srcOrd="0" destOrd="1" presId="urn:microsoft.com/office/officeart/2005/8/layout/process3"/>
    <dgm:cxn modelId="{9124E26E-49DC-4141-9CF9-ADDD3C53610C}" srcId="{AE695D33-9475-4F00-89F1-1FCFF7AEFF36}" destId="{78220FF0-E9A0-4D8F-9968-E92AA3E086D5}" srcOrd="1" destOrd="0" parTransId="{0B99CCAB-6651-4F94-9345-0D0CE33727D5}" sibTransId="{1E584C60-F4E9-4153-B006-F8CC1677A8CF}"/>
    <dgm:cxn modelId="{75F83850-08B4-4EFA-A795-2A55B2C17668}" type="presOf" srcId="{FDB1817C-8FDB-45FB-9F98-92121724BE5F}" destId="{62E36C29-E5AC-4957-9F07-B8400355C0C8}" srcOrd="0" destOrd="2" presId="urn:microsoft.com/office/officeart/2005/8/layout/process3"/>
    <dgm:cxn modelId="{7D516854-C176-47C8-856E-0DFB305ACB3A}" type="presOf" srcId="{FB3EC27B-0A42-4F38-8443-7D39C0B5F8F7}" destId="{34D06777-5396-4B77-BDB8-28C82C42FB9D}" srcOrd="1" destOrd="0" presId="urn:microsoft.com/office/officeart/2005/8/layout/process3"/>
    <dgm:cxn modelId="{A0E0F655-B600-4041-9329-EBC8B701BABB}" type="presOf" srcId="{F81FD76E-03A8-49CE-838A-6121B60E09C2}" destId="{3DC530FC-DD7A-4A65-AAB8-6240CBC64054}" srcOrd="1" destOrd="0" presId="urn:microsoft.com/office/officeart/2005/8/layout/process3"/>
    <dgm:cxn modelId="{80C45D8E-3D26-4DD6-B81A-FC5510CA1107}" srcId="{AE695D33-9475-4F00-89F1-1FCFF7AEFF36}" destId="{1F6E310B-5263-47F6-9CEB-1B63F9ADF475}" srcOrd="2" destOrd="0" parTransId="{94C03B67-B9A9-4E0E-97F0-8EED85CA91DB}" sibTransId="{D685C3DE-B671-4C16-8654-2FA6FFC6CEE6}"/>
    <dgm:cxn modelId="{4F112090-6B93-422C-8786-8D408A5046DF}" type="presOf" srcId="{8D381039-E85D-46E5-999C-0A09374E3AE1}" destId="{DB441686-D781-4D1C-B117-4E0B0688574A}" srcOrd="1" destOrd="0" presId="urn:microsoft.com/office/officeart/2005/8/layout/process3"/>
    <dgm:cxn modelId="{FD56D195-D681-4A6D-A93F-82B7E62A8BC6}" srcId="{AE695D33-9475-4F00-89F1-1FCFF7AEFF36}" destId="{91EBB99E-1F2E-4DBC-B6EF-CA95406BC31C}" srcOrd="0" destOrd="0" parTransId="{F51FC081-798A-4F15-ACCC-CCA31F4AF066}" sibTransId="{C400A311-28E1-4C1B-A86B-29C06E43DFC6}"/>
    <dgm:cxn modelId="{C0FE4F99-34F6-4277-A53D-F29A231D288D}" srcId="{FB3EC27B-0A42-4F38-8443-7D39C0B5F8F7}" destId="{4C0C3C8B-EEF1-4B74-9EB6-FE0473203040}" srcOrd="0" destOrd="0" parTransId="{8201E652-91D5-4401-A630-5BB9C43CE9DA}" sibTransId="{7BABFDD6-D541-4E92-A1AA-7FC198A0E7A2}"/>
    <dgm:cxn modelId="{8B4571A5-87AC-4313-B141-2D48391ACFCC}" type="presOf" srcId="{7D904EB2-89D6-4D2D-A527-E0DB3D1E9184}" destId="{E635F402-35A4-4149-8285-F0561C78EE9D}" srcOrd="0" destOrd="0" presId="urn:microsoft.com/office/officeart/2005/8/layout/process3"/>
    <dgm:cxn modelId="{33F8FDAA-C78B-4969-BC3A-08813E78D8D9}" srcId="{8D381039-E85D-46E5-999C-0A09374E3AE1}" destId="{0D21822E-27BF-4077-AF9C-31B5BCFA0FA7}" srcOrd="0" destOrd="0" parTransId="{938AB272-C06B-4EA8-A532-37E6240ADE34}" sibTransId="{BA58BF5B-0F96-43C8-896C-B7B42C3A17B4}"/>
    <dgm:cxn modelId="{2A5F64AE-7AA5-483B-9C89-CDD577610C56}" type="presOf" srcId="{3909AAD7-6C5E-4BE0-AB05-8A90D5BAD213}" destId="{00850542-EFED-4A2F-8E7F-2CF64673217E}" srcOrd="0" destOrd="1" presId="urn:microsoft.com/office/officeart/2005/8/layout/process3"/>
    <dgm:cxn modelId="{74D001AF-F9DF-4438-A539-39929284839A}" srcId="{8CDE770B-6BFC-4370-8D0D-8555B7124627}" destId="{3909AAD7-6C5E-4BE0-AB05-8A90D5BAD213}" srcOrd="1" destOrd="0" parTransId="{23D3312B-204B-447D-8B4B-A9702EC97B0B}" sibTransId="{2AFE2BB1-4891-4409-A375-E04BCB61D4F3}"/>
    <dgm:cxn modelId="{03B30EB2-8BF1-4800-9FE4-CF6A390DC8AD}" type="presOf" srcId="{8CDE770B-6BFC-4370-8D0D-8555B7124627}" destId="{ECB4124D-80EE-4344-9A77-8C6AC7123EA8}" srcOrd="0" destOrd="0" presId="urn:microsoft.com/office/officeart/2005/8/layout/process3"/>
    <dgm:cxn modelId="{3B868DB3-5AEE-45E9-BFC3-D35A81FC2945}" type="presOf" srcId="{FB3EC27B-0A42-4F38-8443-7D39C0B5F8F7}" destId="{0D49A81E-9254-449E-9340-67C9BC8A245E}" srcOrd="0" destOrd="0" presId="urn:microsoft.com/office/officeart/2005/8/layout/process3"/>
    <dgm:cxn modelId="{7CB11CBE-7282-4D86-A106-0221A086A2C6}" type="presOf" srcId="{512B5D1E-90B1-4B77-965D-95C7A37CA8A3}" destId="{BAF82F76-BC1F-4311-8E8B-AA2342BF6698}" srcOrd="1" destOrd="0" presId="urn:microsoft.com/office/officeart/2005/8/layout/process3"/>
    <dgm:cxn modelId="{37C2E8C3-A733-4D5B-847B-036FD11EA1EC}" srcId="{8D381039-E85D-46E5-999C-0A09374E3AE1}" destId="{93783D44-E7B6-4DCD-AD31-665A25F458AC}" srcOrd="1" destOrd="0" parTransId="{6E94E3A4-57BB-42D6-91BD-96DC0A78B1DC}" sibTransId="{4DAE80E4-2569-4BFF-B3C4-C6C0C31C3244}"/>
    <dgm:cxn modelId="{AD8476C7-2428-4493-B887-53E0A7098DE0}" type="presOf" srcId="{0D21822E-27BF-4077-AF9C-31B5BCFA0FA7}" destId="{A2F3A141-19FD-4C48-A577-6051299943A3}" srcOrd="0" destOrd="0" presId="urn:microsoft.com/office/officeart/2005/8/layout/process3"/>
    <dgm:cxn modelId="{701828C8-D8C8-491D-A3FE-1A637E9A51A4}" type="presOf" srcId="{1F6E310B-5263-47F6-9CEB-1B63F9ADF475}" destId="{DFD05A01-96E6-4CAF-B9BB-22E616EB9692}" srcOrd="0" destOrd="2" presId="urn:microsoft.com/office/officeart/2005/8/layout/process3"/>
    <dgm:cxn modelId="{703A47E4-948C-40BE-8FB9-B15C3A75DDF8}" type="presOf" srcId="{B1B8159F-6AE0-4E39-94EF-B4A65F66F092}" destId="{00850542-EFED-4A2F-8E7F-2CF64673217E}" srcOrd="0" destOrd="0" presId="urn:microsoft.com/office/officeart/2005/8/layout/process3"/>
    <dgm:cxn modelId="{EF5E85E7-C66F-4B69-BE17-9DA9CE083D32}" type="presOf" srcId="{91EBB99E-1F2E-4DBC-B6EF-CA95406BC31C}" destId="{DFD05A01-96E6-4CAF-B9BB-22E616EB9692}" srcOrd="0" destOrd="0" presId="urn:microsoft.com/office/officeart/2005/8/layout/process3"/>
    <dgm:cxn modelId="{A0F797E7-D039-4FE4-9779-7D1570F3B43A}" srcId="{7D904EB2-89D6-4D2D-A527-E0DB3D1E9184}" destId="{AE695D33-9475-4F00-89F1-1FCFF7AEFF36}" srcOrd="1" destOrd="0" parTransId="{1B4E1F43-C31B-497C-B295-0C9C3BE98843}" sibTransId="{512B5D1E-90B1-4B77-965D-95C7A37CA8A3}"/>
    <dgm:cxn modelId="{4DDB0CEE-557D-48FB-97C9-D97DDD865B3E}" type="presOf" srcId="{4C0C3C8B-EEF1-4B74-9EB6-FE0473203040}" destId="{62E36C29-E5AC-4957-9F07-B8400355C0C8}" srcOrd="0" destOrd="0" presId="urn:microsoft.com/office/officeart/2005/8/layout/process3"/>
    <dgm:cxn modelId="{5557ECEF-7A8B-40D0-969C-8ED18AE0A93F}" srcId="{7D904EB2-89D6-4D2D-A527-E0DB3D1E9184}" destId="{FB3EC27B-0A42-4F38-8443-7D39C0B5F8F7}" srcOrd="0" destOrd="0" parTransId="{40759280-167B-43F1-A9BD-E3237211D57B}" sibTransId="{6FB420F4-0688-4F28-B4EF-B1D742282703}"/>
    <dgm:cxn modelId="{EFC908F0-9425-4A7F-93AD-8D9555BEF9CE}" type="presOf" srcId="{8CDE770B-6BFC-4370-8D0D-8555B7124627}" destId="{94D2C93E-D7EC-450B-A2C1-1233EB4C922B}" srcOrd="1" destOrd="0" presId="urn:microsoft.com/office/officeart/2005/8/layout/process3"/>
    <dgm:cxn modelId="{C6F8F3FB-DDF5-4D58-A41A-9DD1B7F0004F}" type="presOf" srcId="{8D381039-E85D-46E5-999C-0A09374E3AE1}" destId="{A1E38665-7B1F-4C09-83DA-8508F4851FBB}" srcOrd="0" destOrd="0" presId="urn:microsoft.com/office/officeart/2005/8/layout/process3"/>
    <dgm:cxn modelId="{998E22FD-8274-493B-97FD-16F7505B1E3B}" type="presOf" srcId="{AE695D33-9475-4F00-89F1-1FCFF7AEFF36}" destId="{68600E48-45E8-4F11-A50C-B261D6F5F1B6}" srcOrd="1" destOrd="0" presId="urn:microsoft.com/office/officeart/2005/8/layout/process3"/>
    <dgm:cxn modelId="{C177457E-39B1-4F9A-A341-7CFD83131157}" type="presParOf" srcId="{E635F402-35A4-4149-8285-F0561C78EE9D}" destId="{ECE52E54-3662-4575-B865-92B1DCF7CD4B}" srcOrd="0" destOrd="0" presId="urn:microsoft.com/office/officeart/2005/8/layout/process3"/>
    <dgm:cxn modelId="{E279C3AD-4629-4A2E-863A-FC2F0E2F6B03}" type="presParOf" srcId="{ECE52E54-3662-4575-B865-92B1DCF7CD4B}" destId="{0D49A81E-9254-449E-9340-67C9BC8A245E}" srcOrd="0" destOrd="0" presId="urn:microsoft.com/office/officeart/2005/8/layout/process3"/>
    <dgm:cxn modelId="{6D5CFB19-3A50-4090-A739-781708AE3C25}" type="presParOf" srcId="{ECE52E54-3662-4575-B865-92B1DCF7CD4B}" destId="{34D06777-5396-4B77-BDB8-28C82C42FB9D}" srcOrd="1" destOrd="0" presId="urn:microsoft.com/office/officeart/2005/8/layout/process3"/>
    <dgm:cxn modelId="{A16B77ED-D4FE-4B17-800A-6A55A66BA1C7}" type="presParOf" srcId="{ECE52E54-3662-4575-B865-92B1DCF7CD4B}" destId="{62E36C29-E5AC-4957-9F07-B8400355C0C8}" srcOrd="2" destOrd="0" presId="urn:microsoft.com/office/officeart/2005/8/layout/process3"/>
    <dgm:cxn modelId="{14B4710D-CD97-414D-BA82-EA8FB77C448F}" type="presParOf" srcId="{E635F402-35A4-4149-8285-F0561C78EE9D}" destId="{54B8EB50-0FB5-451E-9BFE-4FFE4673D447}" srcOrd="1" destOrd="0" presId="urn:microsoft.com/office/officeart/2005/8/layout/process3"/>
    <dgm:cxn modelId="{FFB7CADE-B197-4A93-AA52-7DB4790295B4}" type="presParOf" srcId="{54B8EB50-0FB5-451E-9BFE-4FFE4673D447}" destId="{5381DDB6-DA65-4B22-9458-059F1A178EC5}" srcOrd="0" destOrd="0" presId="urn:microsoft.com/office/officeart/2005/8/layout/process3"/>
    <dgm:cxn modelId="{8CAFEEB8-D850-4885-A966-8F00DA54666D}" type="presParOf" srcId="{E635F402-35A4-4149-8285-F0561C78EE9D}" destId="{41BCC197-9A83-4A79-ABA5-640EA728245C}" srcOrd="2" destOrd="0" presId="urn:microsoft.com/office/officeart/2005/8/layout/process3"/>
    <dgm:cxn modelId="{31B10074-1E0D-4001-A22B-3F097B4BDEBB}" type="presParOf" srcId="{41BCC197-9A83-4A79-ABA5-640EA728245C}" destId="{2260FBBC-C85D-48D1-9CEF-A3F56353F65D}" srcOrd="0" destOrd="0" presId="urn:microsoft.com/office/officeart/2005/8/layout/process3"/>
    <dgm:cxn modelId="{EE4E0DB9-70A8-4EC4-B13A-1E827AE1C929}" type="presParOf" srcId="{41BCC197-9A83-4A79-ABA5-640EA728245C}" destId="{68600E48-45E8-4F11-A50C-B261D6F5F1B6}" srcOrd="1" destOrd="0" presId="urn:microsoft.com/office/officeart/2005/8/layout/process3"/>
    <dgm:cxn modelId="{11E793EC-3119-47E8-80C3-D4654839D384}" type="presParOf" srcId="{41BCC197-9A83-4A79-ABA5-640EA728245C}" destId="{DFD05A01-96E6-4CAF-B9BB-22E616EB9692}" srcOrd="2" destOrd="0" presId="urn:microsoft.com/office/officeart/2005/8/layout/process3"/>
    <dgm:cxn modelId="{9374901F-5C65-465C-899E-C2DAD5718ECD}" type="presParOf" srcId="{E635F402-35A4-4149-8285-F0561C78EE9D}" destId="{09D64BDA-5078-4B0B-A869-D66A266B704A}" srcOrd="3" destOrd="0" presId="urn:microsoft.com/office/officeart/2005/8/layout/process3"/>
    <dgm:cxn modelId="{533517F0-18E0-4057-908F-0B487BA615B3}" type="presParOf" srcId="{09D64BDA-5078-4B0B-A869-D66A266B704A}" destId="{BAF82F76-BC1F-4311-8E8B-AA2342BF6698}" srcOrd="0" destOrd="0" presId="urn:microsoft.com/office/officeart/2005/8/layout/process3"/>
    <dgm:cxn modelId="{75527524-5569-4799-8650-2403580A97D4}" type="presParOf" srcId="{E635F402-35A4-4149-8285-F0561C78EE9D}" destId="{A325D763-2DB9-4021-8527-29AAADECF2E1}" srcOrd="4" destOrd="0" presId="urn:microsoft.com/office/officeart/2005/8/layout/process3"/>
    <dgm:cxn modelId="{69635B6F-E217-4576-995F-7F92A36A3404}" type="presParOf" srcId="{A325D763-2DB9-4021-8527-29AAADECF2E1}" destId="{ECB4124D-80EE-4344-9A77-8C6AC7123EA8}" srcOrd="0" destOrd="0" presId="urn:microsoft.com/office/officeart/2005/8/layout/process3"/>
    <dgm:cxn modelId="{5332A5A0-4E5B-4418-90E8-14D404EF7656}" type="presParOf" srcId="{A325D763-2DB9-4021-8527-29AAADECF2E1}" destId="{94D2C93E-D7EC-450B-A2C1-1233EB4C922B}" srcOrd="1" destOrd="0" presId="urn:microsoft.com/office/officeart/2005/8/layout/process3"/>
    <dgm:cxn modelId="{7B5FE97D-4888-4D62-8D15-B5BB835D2AD4}" type="presParOf" srcId="{A325D763-2DB9-4021-8527-29AAADECF2E1}" destId="{00850542-EFED-4A2F-8E7F-2CF64673217E}" srcOrd="2" destOrd="0" presId="urn:microsoft.com/office/officeart/2005/8/layout/process3"/>
    <dgm:cxn modelId="{EB9B18AC-316D-403E-947D-3C2E1CC64790}" type="presParOf" srcId="{E635F402-35A4-4149-8285-F0561C78EE9D}" destId="{46F93014-D56C-44E5-8A51-F62A3461085E}" srcOrd="5" destOrd="0" presId="urn:microsoft.com/office/officeart/2005/8/layout/process3"/>
    <dgm:cxn modelId="{BC89AE17-D9E7-4486-AEE7-424882868C2C}" type="presParOf" srcId="{46F93014-D56C-44E5-8A51-F62A3461085E}" destId="{3DC530FC-DD7A-4A65-AAB8-6240CBC64054}" srcOrd="0" destOrd="0" presId="urn:microsoft.com/office/officeart/2005/8/layout/process3"/>
    <dgm:cxn modelId="{74621857-9788-4137-B7D9-5E5B873AFB6F}" type="presParOf" srcId="{E635F402-35A4-4149-8285-F0561C78EE9D}" destId="{754A93A5-4C31-4643-892C-B7F0E5970A32}" srcOrd="6" destOrd="0" presId="urn:microsoft.com/office/officeart/2005/8/layout/process3"/>
    <dgm:cxn modelId="{F27BCB8C-BE4C-45CD-B60E-A93F47022323}" type="presParOf" srcId="{754A93A5-4C31-4643-892C-B7F0E5970A32}" destId="{A1E38665-7B1F-4C09-83DA-8508F4851FBB}" srcOrd="0" destOrd="0" presId="urn:microsoft.com/office/officeart/2005/8/layout/process3"/>
    <dgm:cxn modelId="{C44529D1-EE20-47E0-A5D8-06A6E8332E92}" type="presParOf" srcId="{754A93A5-4C31-4643-892C-B7F0E5970A32}" destId="{DB441686-D781-4D1C-B117-4E0B0688574A}" srcOrd="1" destOrd="0" presId="urn:microsoft.com/office/officeart/2005/8/layout/process3"/>
    <dgm:cxn modelId="{0C512B00-FDE8-43AE-92D0-C9D47AAE4C9A}" type="presParOf" srcId="{754A93A5-4C31-4643-892C-B7F0E5970A32}" destId="{A2F3A141-19FD-4C48-A577-6051299943A3}" srcOrd="2" destOrd="0" presId="urn:microsoft.com/office/officeart/2005/8/layout/process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6777-5396-4B77-BDB8-28C82C42FB9D}">
      <dsp:nvSpPr>
        <dsp:cNvPr id="0" name=""/>
        <dsp:cNvSpPr/>
      </dsp:nvSpPr>
      <dsp:spPr>
        <a:xfrm>
          <a:off x="8014" y="214038"/>
          <a:ext cx="1818950" cy="28501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t>October </a:t>
          </a:r>
          <a:br>
            <a:rPr lang="en-US" sz="1800" b="1" kern="1200" dirty="0"/>
          </a:br>
          <a:r>
            <a:rPr lang="en-US" sz="1800" b="1" kern="1200" dirty="0"/>
            <a:t>SIMS Data in ECOS</a:t>
          </a:r>
        </a:p>
      </dsp:txBody>
      <dsp:txXfrm>
        <a:off x="8014" y="214038"/>
        <a:ext cx="1818950" cy="301159"/>
      </dsp:txXfrm>
    </dsp:sp>
    <dsp:sp modelId="{62E36C29-E5AC-4957-9F07-B8400355C0C8}">
      <dsp:nvSpPr>
        <dsp:cNvPr id="0" name=""/>
        <dsp:cNvSpPr/>
      </dsp:nvSpPr>
      <dsp:spPr>
        <a:xfrm>
          <a:off x="432467" y="1269624"/>
          <a:ext cx="1643134" cy="3118500"/>
        </a:xfrm>
        <a:prstGeom prst="roundRect">
          <a:avLst>
            <a:gd name="adj" fmla="val 10000"/>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14300" lvl="1" indent="-114300" algn="l" defTabSz="622300">
            <a:lnSpc>
              <a:spcPct val="100000"/>
            </a:lnSpc>
            <a:spcBef>
              <a:spcPct val="0"/>
            </a:spcBef>
            <a:spcAft>
              <a:spcPts val="600"/>
            </a:spcAft>
            <a:buChar char="•"/>
          </a:pPr>
          <a:r>
            <a:rPr lang="en-US" sz="1400" kern="1200" dirty="0"/>
            <a:t>Add entry data for new students.</a:t>
          </a:r>
        </a:p>
        <a:p>
          <a:pPr marL="114300" lvl="1" indent="-114300" algn="l" defTabSz="622300">
            <a:lnSpc>
              <a:spcPct val="100000"/>
            </a:lnSpc>
            <a:spcBef>
              <a:spcPct val="0"/>
            </a:spcBef>
            <a:spcAft>
              <a:spcPts val="600"/>
            </a:spcAft>
            <a:buChar char="•"/>
          </a:pPr>
          <a:r>
            <a:rPr lang="en-US" sz="1400" kern="1200" dirty="0"/>
            <a:t>Update exit data for any students who exited.</a:t>
          </a:r>
        </a:p>
        <a:p>
          <a:pPr marL="114300" lvl="1" indent="-114300" algn="l" defTabSz="622300">
            <a:lnSpc>
              <a:spcPct val="100000"/>
            </a:lnSpc>
            <a:spcBef>
              <a:spcPct val="0"/>
            </a:spcBef>
            <a:spcAft>
              <a:spcPts val="600"/>
            </a:spcAft>
            <a:buChar char="•"/>
          </a:pPr>
          <a:r>
            <a:rPr lang="en-US" sz="1400" kern="1200" dirty="0"/>
            <a:t>Notify directory administrator of SIMS errors identified in ECOS.</a:t>
          </a:r>
        </a:p>
      </dsp:txBody>
      <dsp:txXfrm>
        <a:off x="480593" y="1317750"/>
        <a:ext cx="1546882" cy="3022248"/>
      </dsp:txXfrm>
    </dsp:sp>
    <dsp:sp modelId="{54B8EB50-0FB5-451E-9BFE-4FFE4673D447}">
      <dsp:nvSpPr>
        <dsp:cNvPr id="0" name=""/>
        <dsp:cNvSpPr/>
      </dsp:nvSpPr>
      <dsp:spPr>
        <a:xfrm rot="24060">
          <a:off x="2054074" y="169711"/>
          <a:ext cx="481498" cy="409093"/>
        </a:xfrm>
        <a:prstGeom prst="rightArrow">
          <a:avLst>
            <a:gd name="adj1" fmla="val 60000"/>
            <a:gd name="adj2" fmla="val 50000"/>
          </a:avLst>
        </a:prstGeom>
        <a:solidFill>
          <a:schemeClr val="accent1">
            <a:tint val="60000"/>
            <a:hueOff val="0"/>
            <a:satOff val="0"/>
            <a:lumOff val="0"/>
            <a:alphaOff val="0"/>
          </a:schemeClr>
        </a:solidFill>
        <a:ln>
          <a:solidFill>
            <a:srgbClr val="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2054076" y="251101"/>
        <a:ext cx="358770" cy="245455"/>
      </dsp:txXfrm>
    </dsp:sp>
    <dsp:sp modelId="{68600E48-45E8-4F11-A50C-B261D6F5F1B6}">
      <dsp:nvSpPr>
        <dsp:cNvPr id="0" name=""/>
        <dsp:cNvSpPr/>
      </dsp:nvSpPr>
      <dsp:spPr>
        <a:xfrm>
          <a:off x="2735429" y="251871"/>
          <a:ext cx="1829088" cy="2496020"/>
        </a:xfrm>
        <a:prstGeom prst="roundRect">
          <a:avLst>
            <a:gd name="adj" fmla="val 10000"/>
          </a:avLst>
        </a:prstGeom>
        <a:solidFill>
          <a:srgbClr val="657D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March SIMS Data in ECOS</a:t>
          </a:r>
        </a:p>
      </dsp:txBody>
      <dsp:txXfrm>
        <a:off x="2735429" y="251871"/>
        <a:ext cx="1829088" cy="263740"/>
      </dsp:txXfrm>
    </dsp:sp>
    <dsp:sp modelId="{DFD05A01-96E6-4CAF-B9BB-22E616EB9692}">
      <dsp:nvSpPr>
        <dsp:cNvPr id="0" name=""/>
        <dsp:cNvSpPr/>
      </dsp:nvSpPr>
      <dsp:spPr>
        <a:xfrm>
          <a:off x="3164951" y="1193682"/>
          <a:ext cx="1643134" cy="3118500"/>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14300" lvl="1" indent="-114300" algn="l" defTabSz="622300">
            <a:lnSpc>
              <a:spcPct val="100000"/>
            </a:lnSpc>
            <a:spcBef>
              <a:spcPct val="0"/>
            </a:spcBef>
            <a:spcAft>
              <a:spcPts val="600"/>
            </a:spcAft>
            <a:buChar char="•"/>
          </a:pPr>
          <a:r>
            <a:rPr lang="en-US" sz="1400" kern="1200" dirty="0"/>
            <a:t>Add entry data for new students.</a:t>
          </a:r>
        </a:p>
        <a:p>
          <a:pPr marL="114300" lvl="1" indent="-114300" algn="l" defTabSz="622300">
            <a:lnSpc>
              <a:spcPct val="100000"/>
            </a:lnSpc>
            <a:spcBef>
              <a:spcPct val="0"/>
            </a:spcBef>
            <a:spcAft>
              <a:spcPts val="600"/>
            </a:spcAft>
            <a:buChar char="•"/>
          </a:pPr>
          <a:r>
            <a:rPr lang="en-US" sz="1400" kern="1200"/>
            <a:t>Update exit data for any students who exited.</a:t>
          </a:r>
        </a:p>
        <a:p>
          <a:pPr marL="114300" lvl="1" indent="-114300" algn="l" defTabSz="622300">
            <a:lnSpc>
              <a:spcPct val="100000"/>
            </a:lnSpc>
            <a:spcBef>
              <a:spcPct val="0"/>
            </a:spcBef>
            <a:spcAft>
              <a:spcPts val="600"/>
            </a:spcAft>
            <a:buChar char="•"/>
          </a:pPr>
          <a:r>
            <a:rPr lang="en-US" sz="1400" kern="1200"/>
            <a:t>Notify directory administrator of SIMS errors identified in ECOS.</a:t>
          </a:r>
        </a:p>
      </dsp:txBody>
      <dsp:txXfrm>
        <a:off x="3213077" y="1241808"/>
        <a:ext cx="1546882" cy="3022248"/>
      </dsp:txXfrm>
    </dsp:sp>
    <dsp:sp modelId="{09D64BDA-5078-4B0B-A869-D66A266B704A}">
      <dsp:nvSpPr>
        <dsp:cNvPr id="0" name=""/>
        <dsp:cNvSpPr/>
      </dsp:nvSpPr>
      <dsp:spPr>
        <a:xfrm rot="21576048">
          <a:off x="4790360" y="169582"/>
          <a:ext cx="478811" cy="409093"/>
        </a:xfrm>
        <a:prstGeom prst="rightArrow">
          <a:avLst>
            <a:gd name="adj1" fmla="val 60000"/>
            <a:gd name="adj2" fmla="val 50000"/>
          </a:avLst>
        </a:prstGeom>
        <a:solidFill>
          <a:schemeClr val="accent1">
            <a:tint val="60000"/>
            <a:hueOff val="0"/>
            <a:satOff val="0"/>
            <a:lumOff val="0"/>
            <a:alphaOff val="0"/>
          </a:schemeClr>
        </a:solidFill>
        <a:ln>
          <a:solidFill>
            <a:srgbClr val="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790361" y="251829"/>
        <a:ext cx="356083" cy="245455"/>
      </dsp:txXfrm>
    </dsp:sp>
    <dsp:sp modelId="{94D2C93E-D7EC-450B-A2C1-1233EB4C922B}">
      <dsp:nvSpPr>
        <dsp:cNvPr id="0" name=""/>
        <dsp:cNvSpPr/>
      </dsp:nvSpPr>
      <dsp:spPr>
        <a:xfrm>
          <a:off x="5467914" y="226607"/>
          <a:ext cx="1822318" cy="2614313"/>
        </a:xfrm>
        <a:prstGeom prst="roundRect">
          <a:avLst>
            <a:gd name="adj" fmla="val 10000"/>
          </a:avLst>
        </a:prstGeom>
        <a:solidFill>
          <a:srgbClr val="AC631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July SIMS Data in ECOS</a:t>
          </a:r>
        </a:p>
      </dsp:txBody>
      <dsp:txXfrm>
        <a:off x="5467914" y="226607"/>
        <a:ext cx="1822318" cy="276239"/>
      </dsp:txXfrm>
    </dsp:sp>
    <dsp:sp modelId="{00850542-EFED-4A2F-8E7F-2CF64673217E}">
      <dsp:nvSpPr>
        <dsp:cNvPr id="0" name=""/>
        <dsp:cNvSpPr/>
      </dsp:nvSpPr>
      <dsp:spPr>
        <a:xfrm>
          <a:off x="5894051" y="1218956"/>
          <a:ext cx="1643134" cy="3118500"/>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182880" numCol="1" spcCol="1270" anchor="t" anchorCtr="0">
          <a:noAutofit/>
        </a:bodyPr>
        <a:lstStyle/>
        <a:p>
          <a:pPr marL="114300" lvl="1" indent="-114300" algn="l" defTabSz="622300">
            <a:lnSpc>
              <a:spcPct val="100000"/>
            </a:lnSpc>
            <a:spcBef>
              <a:spcPct val="0"/>
            </a:spcBef>
            <a:spcAft>
              <a:spcPts val="600"/>
            </a:spcAft>
            <a:buChar char="•"/>
          </a:pPr>
          <a:r>
            <a:rPr lang="en-US" sz="1400" kern="1200"/>
            <a:t>Add entry data for new students.</a:t>
          </a:r>
        </a:p>
        <a:p>
          <a:pPr marL="114300" lvl="1" indent="-114300" algn="l" defTabSz="622300">
            <a:lnSpc>
              <a:spcPct val="100000"/>
            </a:lnSpc>
            <a:spcBef>
              <a:spcPct val="0"/>
            </a:spcBef>
            <a:spcAft>
              <a:spcPts val="600"/>
            </a:spcAft>
            <a:buChar char="•"/>
          </a:pPr>
          <a:r>
            <a:rPr lang="en-US" sz="1400" kern="1200"/>
            <a:t>Update exit data for any students who exited.</a:t>
          </a:r>
        </a:p>
        <a:p>
          <a:pPr marL="114300" lvl="1" indent="-114300" algn="l" defTabSz="622300">
            <a:lnSpc>
              <a:spcPct val="100000"/>
            </a:lnSpc>
            <a:spcBef>
              <a:spcPct val="0"/>
            </a:spcBef>
            <a:spcAft>
              <a:spcPts val="600"/>
            </a:spcAft>
            <a:buChar char="•"/>
          </a:pPr>
          <a:r>
            <a:rPr lang="en-US" sz="1400" kern="1200"/>
            <a:t>Notify directory administrator of SIMS errors identified in ECOS.</a:t>
          </a:r>
        </a:p>
      </dsp:txBody>
      <dsp:txXfrm>
        <a:off x="5942177" y="1267082"/>
        <a:ext cx="1546882" cy="3022248"/>
      </dsp:txXfrm>
    </dsp:sp>
    <dsp:sp modelId="{46F93014-D56C-44E5-8A51-F62A3461085E}">
      <dsp:nvSpPr>
        <dsp:cNvPr id="0" name=""/>
        <dsp:cNvSpPr/>
      </dsp:nvSpPr>
      <dsp:spPr>
        <a:xfrm>
          <a:off x="7516927" y="160180"/>
          <a:ext cx="480594" cy="409093"/>
        </a:xfrm>
        <a:prstGeom prst="rightArrow">
          <a:avLst>
            <a:gd name="adj1" fmla="val 60000"/>
            <a:gd name="adj2" fmla="val 50000"/>
          </a:avLst>
        </a:prstGeom>
        <a:solidFill>
          <a:schemeClr val="accent1">
            <a:tint val="60000"/>
            <a:hueOff val="0"/>
            <a:satOff val="0"/>
            <a:lumOff val="0"/>
            <a:alphaOff val="0"/>
          </a:schemeClr>
        </a:solidFill>
        <a:ln>
          <a:solidFill>
            <a:srgbClr val="0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7516927" y="241999"/>
        <a:ext cx="357866" cy="245455"/>
      </dsp:txXfrm>
    </dsp:sp>
    <dsp:sp modelId="{DB441686-D781-4D1C-B117-4E0B0688574A}">
      <dsp:nvSpPr>
        <dsp:cNvPr id="0" name=""/>
        <dsp:cNvSpPr/>
      </dsp:nvSpPr>
      <dsp:spPr>
        <a:xfrm>
          <a:off x="8197013" y="226607"/>
          <a:ext cx="1822318" cy="2614313"/>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100000"/>
            </a:lnSpc>
            <a:spcBef>
              <a:spcPct val="0"/>
            </a:spcBef>
            <a:spcAft>
              <a:spcPts val="600"/>
            </a:spcAft>
            <a:buNone/>
          </a:pPr>
          <a:r>
            <a:rPr lang="en-US" sz="1800" b="1" kern="1200" dirty="0"/>
            <a:t>August 31 ECOS Certification</a:t>
          </a:r>
        </a:p>
      </dsp:txBody>
      <dsp:txXfrm>
        <a:off x="8197013" y="226607"/>
        <a:ext cx="1822318" cy="276239"/>
      </dsp:txXfrm>
    </dsp:sp>
    <dsp:sp modelId="{A2F3A141-19FD-4C48-A577-6051299943A3}">
      <dsp:nvSpPr>
        <dsp:cNvPr id="0" name=""/>
        <dsp:cNvSpPr/>
      </dsp:nvSpPr>
      <dsp:spPr>
        <a:xfrm>
          <a:off x="8623151" y="1218956"/>
          <a:ext cx="1643134" cy="3118500"/>
        </a:xfrm>
        <a:prstGeom prst="roundRect">
          <a:avLst>
            <a:gd name="adj" fmla="val 10000"/>
          </a:avLst>
        </a:prstGeom>
        <a:solidFill>
          <a:schemeClr val="lt1">
            <a:alpha val="90000"/>
            <a:hueOff val="0"/>
            <a:satOff val="0"/>
            <a:lumOff val="0"/>
            <a:alphaOff val="0"/>
          </a:schemeClr>
        </a:solidFill>
        <a:ln w="25400"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1828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Certify once a year after all data have been entered.</a:t>
          </a:r>
        </a:p>
        <a:p>
          <a:pPr marL="114300" lvl="1" indent="-114300" algn="l" defTabSz="622300">
            <a:lnSpc>
              <a:spcPct val="90000"/>
            </a:lnSpc>
            <a:spcBef>
              <a:spcPct val="0"/>
            </a:spcBef>
            <a:spcAft>
              <a:spcPct val="15000"/>
            </a:spcAft>
            <a:buChar char="•"/>
          </a:pPr>
          <a:r>
            <a:rPr lang="en-US" sz="1400" b="1" i="1" u="none" kern="1200" dirty="0"/>
            <a:t>If needed</a:t>
          </a:r>
          <a:r>
            <a:rPr lang="en-US" sz="1400" kern="1200" dirty="0"/>
            <a:t>, data can be decertified for correction before August 31.</a:t>
          </a:r>
        </a:p>
      </dsp:txBody>
      <dsp:txXfrm>
        <a:off x="8671277" y="1267082"/>
        <a:ext cx="1546882" cy="30222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0940A39-6E2A-47F1-B1DE-3C5EF13B16C0}"/>
              </a:ext>
            </a:extLst>
          </p:cNvPr>
          <p:cNvSpPr>
            <a:spLocks noGrp="1"/>
          </p:cNvSpPr>
          <p:nvPr>
            <p:ph type="ftr" sz="quarter" idx="2"/>
          </p:nvPr>
        </p:nvSpPr>
        <p:spPr>
          <a:xfrm>
            <a:off x="4" y="8772593"/>
            <a:ext cx="4151082" cy="248124"/>
          </a:xfrm>
          <a:prstGeom prst="rect">
            <a:avLst/>
          </a:prstGeom>
        </p:spPr>
        <p:txBody>
          <a:bodyPr vert="horz" lIns="93324" tIns="46662" rIns="93324" bIns="46662" rtlCol="0" anchor="b" anchorCtr="0">
            <a:spAutoFit/>
          </a:bodyPr>
          <a:lstStyle>
            <a:lvl1pPr algn="l">
              <a:defRPr sz="1000">
                <a:latin typeface="Calibri"/>
              </a:defRPr>
            </a:lvl1pPr>
          </a:lstStyle>
          <a:p>
            <a:endParaRPr lang="en-US"/>
          </a:p>
        </p:txBody>
      </p:sp>
      <p:sp>
        <p:nvSpPr>
          <p:cNvPr id="7" name="Date Placeholder 8">
            <a:extLst>
              <a:ext uri="{FF2B5EF4-FFF2-40B4-BE49-F238E27FC236}">
                <a16:creationId xmlns:a16="http://schemas.microsoft.com/office/drawing/2014/main" id="{FB99857B-69BF-4D95-B8FE-D0E61886A0CA}"/>
              </a:ext>
            </a:extLst>
          </p:cNvPr>
          <p:cNvSpPr>
            <a:spLocks noGrp="1"/>
          </p:cNvSpPr>
          <p:nvPr>
            <p:ph type="dt" idx="1"/>
          </p:nvPr>
        </p:nvSpPr>
        <p:spPr>
          <a:xfrm>
            <a:off x="4680856" y="8772593"/>
            <a:ext cx="925513" cy="290286"/>
          </a:xfrm>
          <a:prstGeom prst="rect">
            <a:avLst/>
          </a:prstGeom>
        </p:spPr>
        <p:txBody>
          <a:bodyPr vert="horz" lIns="91440" tIns="45720" rIns="91440" bIns="45720" rtlCol="0"/>
          <a:lstStyle>
            <a:lvl1pPr algn="r">
              <a:defRPr sz="1000"/>
            </a:lvl1pPr>
          </a:lstStyle>
          <a:p>
            <a:endParaRPr lang="en-US"/>
          </a:p>
        </p:txBody>
      </p:sp>
      <p:sp>
        <p:nvSpPr>
          <p:cNvPr id="8" name="Rectangle 7">
            <a:extLst>
              <a:ext uri="{FF2B5EF4-FFF2-40B4-BE49-F238E27FC236}">
                <a16:creationId xmlns:a16="http://schemas.microsoft.com/office/drawing/2014/main" id="{9C569C08-8E6E-491E-8D68-0121C96C16A6}"/>
              </a:ext>
            </a:extLst>
          </p:cNvPr>
          <p:cNvSpPr/>
          <p:nvPr/>
        </p:nvSpPr>
        <p:spPr>
          <a:xfrm>
            <a:off x="0" y="8697066"/>
            <a:ext cx="6629726" cy="612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AFAA0A-C753-4979-8706-66E7E1D143AD}"/>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AMERICAN INSTITUTES FOR RESEARCH® | AIR.ORG</a:t>
            </a:r>
          </a:p>
        </p:txBody>
      </p:sp>
      <p:sp>
        <p:nvSpPr>
          <p:cNvPr id="10" name="Slide Number Placeholder 6">
            <a:extLst>
              <a:ext uri="{FF2B5EF4-FFF2-40B4-BE49-F238E27FC236}">
                <a16:creationId xmlns:a16="http://schemas.microsoft.com/office/drawing/2014/main" id="{8A7ACA4B-2672-449C-95EC-D4B821494F54}"/>
              </a:ext>
            </a:extLst>
          </p:cNvPr>
          <p:cNvSpPr>
            <a:spLocks noGrp="1"/>
          </p:cNvSpPr>
          <p:nvPr>
            <p:ph type="sldNum" sz="quarter" idx="3"/>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73150" y="457200"/>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0B897954-AAB2-4D80-ACAB-CAF509F7D69C}"/>
              </a:ext>
            </a:extLst>
          </p:cNvPr>
          <p:cNvSpPr txBox="1"/>
          <p:nvPr/>
        </p:nvSpPr>
        <p:spPr>
          <a:xfrm>
            <a:off x="0" y="9062879"/>
            <a:ext cx="28232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AMERICAN INSTITUTES FOR RESEARCH® | AIR.ORG</a:t>
            </a:r>
          </a:p>
        </p:txBody>
      </p:sp>
      <p:sp>
        <p:nvSpPr>
          <p:cNvPr id="7" name="Slide Number Placeholder 6"/>
          <p:cNvSpPr>
            <a:spLocks noGrp="1"/>
          </p:cNvSpPr>
          <p:nvPr>
            <p:ph type="sldNum" sz="quarter" idx="5"/>
          </p:nvPr>
        </p:nvSpPr>
        <p:spPr>
          <a:xfrm>
            <a:off x="6701924" y="9108103"/>
            <a:ext cx="150682" cy="201006"/>
          </a:xfrm>
          <a:prstGeom prst="rect">
            <a:avLst/>
          </a:prstGeom>
        </p:spPr>
        <p:txBody>
          <a:bodyPr vert="horz" wrap="none" lIns="0" tIns="0" rIns="0" bIns="46662" rtlCol="0" anchor="ctr" anchorCtr="1">
            <a:spAutoFit/>
          </a:bodyPr>
          <a:lstStyle>
            <a:lvl1pPr algn="ctr">
              <a:defRPr sz="1000">
                <a:latin typeface="Calibri"/>
              </a:defRPr>
            </a:lvl1pPr>
          </a:lstStyle>
          <a:p>
            <a:fld id="{B54DC83E-89B8-4806-9A94-7D2BAA520DC6}" type="slidenum">
              <a:rPr lang="en-US" smtClean="0"/>
              <a:pPr/>
              <a:t>‹#›</a:t>
            </a:fld>
            <a:endParaRPr lang="en-US"/>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3344717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7f48067c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7f48067c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88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13</a:t>
            </a:fld>
            <a:endParaRPr lang="en-US"/>
          </a:p>
        </p:txBody>
      </p:sp>
    </p:spTree>
    <p:extLst>
      <p:ext uri="{BB962C8B-B14F-4D97-AF65-F5344CB8AC3E}">
        <p14:creationId xmlns:p14="http://schemas.microsoft.com/office/powerpoint/2010/main" val="291472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20684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236175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16</a:t>
            </a:fld>
            <a:endParaRPr lang="en-US"/>
          </a:p>
        </p:txBody>
      </p:sp>
    </p:spTree>
    <p:extLst>
      <p:ext uri="{BB962C8B-B14F-4D97-AF65-F5344CB8AC3E}">
        <p14:creationId xmlns:p14="http://schemas.microsoft.com/office/powerpoint/2010/main" val="3164980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395545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18</a:t>
            </a:fld>
            <a:endParaRPr lang="en-US"/>
          </a:p>
        </p:txBody>
      </p:sp>
    </p:spTree>
    <p:extLst>
      <p:ext uri="{BB962C8B-B14F-4D97-AF65-F5344CB8AC3E}">
        <p14:creationId xmlns:p14="http://schemas.microsoft.com/office/powerpoint/2010/main" val="299385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1241397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507096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124139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313723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22</a:t>
            </a:fld>
            <a:endParaRPr lang="en-US"/>
          </a:p>
        </p:txBody>
      </p:sp>
    </p:spTree>
    <p:extLst>
      <p:ext uri="{BB962C8B-B14F-4D97-AF65-F5344CB8AC3E}">
        <p14:creationId xmlns:p14="http://schemas.microsoft.com/office/powerpoint/2010/main" val="365914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23</a:t>
            </a:fld>
            <a:endParaRPr lang="en-US"/>
          </a:p>
        </p:txBody>
      </p:sp>
    </p:spTree>
    <p:extLst>
      <p:ext uri="{BB962C8B-B14F-4D97-AF65-F5344CB8AC3E}">
        <p14:creationId xmlns:p14="http://schemas.microsoft.com/office/powerpoint/2010/main" val="1878405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24</a:t>
            </a:fld>
            <a:endParaRPr lang="en-US"/>
          </a:p>
        </p:txBody>
      </p:sp>
    </p:spTree>
    <p:extLst>
      <p:ext uri="{BB962C8B-B14F-4D97-AF65-F5344CB8AC3E}">
        <p14:creationId xmlns:p14="http://schemas.microsoft.com/office/powerpoint/2010/main" val="992729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25</a:t>
            </a:fld>
            <a:endParaRPr lang="en-US"/>
          </a:p>
        </p:txBody>
      </p:sp>
    </p:spTree>
    <p:extLst>
      <p:ext uri="{BB962C8B-B14F-4D97-AF65-F5344CB8AC3E}">
        <p14:creationId xmlns:p14="http://schemas.microsoft.com/office/powerpoint/2010/main" val="3391474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27</a:t>
            </a:fld>
            <a:endParaRPr lang="en-US"/>
          </a:p>
        </p:txBody>
      </p:sp>
    </p:spTree>
    <p:extLst>
      <p:ext uri="{BB962C8B-B14F-4D97-AF65-F5344CB8AC3E}">
        <p14:creationId xmlns:p14="http://schemas.microsoft.com/office/powerpoint/2010/main" val="3244150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28</a:t>
            </a:fld>
            <a:endParaRPr lang="en-US"/>
          </a:p>
        </p:txBody>
      </p:sp>
    </p:spTree>
    <p:extLst>
      <p:ext uri="{BB962C8B-B14F-4D97-AF65-F5344CB8AC3E}">
        <p14:creationId xmlns:p14="http://schemas.microsoft.com/office/powerpoint/2010/main" val="3445135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29</a:t>
            </a:fld>
            <a:endParaRPr lang="en-US"/>
          </a:p>
        </p:txBody>
      </p:sp>
    </p:spTree>
    <p:extLst>
      <p:ext uri="{BB962C8B-B14F-4D97-AF65-F5344CB8AC3E}">
        <p14:creationId xmlns:p14="http://schemas.microsoft.com/office/powerpoint/2010/main" val="97558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30</a:t>
            </a:fld>
            <a:endParaRPr lang="en-US"/>
          </a:p>
        </p:txBody>
      </p:sp>
    </p:spTree>
    <p:extLst>
      <p:ext uri="{BB962C8B-B14F-4D97-AF65-F5344CB8AC3E}">
        <p14:creationId xmlns:p14="http://schemas.microsoft.com/office/powerpoint/2010/main" val="3705199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31</a:t>
            </a:fld>
            <a:endParaRPr lang="en-US"/>
          </a:p>
        </p:txBody>
      </p:sp>
    </p:spTree>
    <p:extLst>
      <p:ext uri="{BB962C8B-B14F-4D97-AF65-F5344CB8AC3E}">
        <p14:creationId xmlns:p14="http://schemas.microsoft.com/office/powerpoint/2010/main" val="3272955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32</a:t>
            </a:fld>
            <a:endParaRPr lang="en-US"/>
          </a:p>
        </p:txBody>
      </p:sp>
    </p:spTree>
    <p:extLst>
      <p:ext uri="{BB962C8B-B14F-4D97-AF65-F5344CB8AC3E}">
        <p14:creationId xmlns:p14="http://schemas.microsoft.com/office/powerpoint/2010/main" val="242584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1485504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33</a:t>
            </a:fld>
            <a:endParaRPr lang="en-US"/>
          </a:p>
        </p:txBody>
      </p:sp>
    </p:spTree>
    <p:extLst>
      <p:ext uri="{BB962C8B-B14F-4D97-AF65-F5344CB8AC3E}">
        <p14:creationId xmlns:p14="http://schemas.microsoft.com/office/powerpoint/2010/main" val="3620781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34</a:t>
            </a:fld>
            <a:endParaRPr lang="en-US"/>
          </a:p>
        </p:txBody>
      </p:sp>
    </p:spTree>
    <p:extLst>
      <p:ext uri="{BB962C8B-B14F-4D97-AF65-F5344CB8AC3E}">
        <p14:creationId xmlns:p14="http://schemas.microsoft.com/office/powerpoint/2010/main" val="527601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35</a:t>
            </a:fld>
            <a:endParaRPr lang="en-US"/>
          </a:p>
        </p:txBody>
      </p:sp>
    </p:spTree>
    <p:extLst>
      <p:ext uri="{BB962C8B-B14F-4D97-AF65-F5344CB8AC3E}">
        <p14:creationId xmlns:p14="http://schemas.microsoft.com/office/powerpoint/2010/main" val="2956438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36</a:t>
            </a:fld>
            <a:endParaRPr lang="en-US"/>
          </a:p>
        </p:txBody>
      </p:sp>
    </p:spTree>
    <p:extLst>
      <p:ext uri="{BB962C8B-B14F-4D97-AF65-F5344CB8AC3E}">
        <p14:creationId xmlns:p14="http://schemas.microsoft.com/office/powerpoint/2010/main" val="792849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37</a:t>
            </a:fld>
            <a:endParaRPr lang="en-US"/>
          </a:p>
        </p:txBody>
      </p:sp>
    </p:spTree>
    <p:extLst>
      <p:ext uri="{BB962C8B-B14F-4D97-AF65-F5344CB8AC3E}">
        <p14:creationId xmlns:p14="http://schemas.microsoft.com/office/powerpoint/2010/main" val="1248391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38</a:t>
            </a:fld>
            <a:endParaRPr lang="en-US"/>
          </a:p>
        </p:txBody>
      </p:sp>
    </p:spTree>
    <p:extLst>
      <p:ext uri="{BB962C8B-B14F-4D97-AF65-F5344CB8AC3E}">
        <p14:creationId xmlns:p14="http://schemas.microsoft.com/office/powerpoint/2010/main" val="344046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39</a:t>
            </a:fld>
            <a:endParaRPr lang="en-US"/>
          </a:p>
        </p:txBody>
      </p:sp>
    </p:spTree>
    <p:extLst>
      <p:ext uri="{BB962C8B-B14F-4D97-AF65-F5344CB8AC3E}">
        <p14:creationId xmlns:p14="http://schemas.microsoft.com/office/powerpoint/2010/main" val="3433003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40</a:t>
            </a:fld>
            <a:endParaRPr lang="en-US"/>
          </a:p>
        </p:txBody>
      </p:sp>
    </p:spTree>
    <p:extLst>
      <p:ext uri="{BB962C8B-B14F-4D97-AF65-F5344CB8AC3E}">
        <p14:creationId xmlns:p14="http://schemas.microsoft.com/office/powerpoint/2010/main" val="1836475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41</a:t>
            </a:fld>
            <a:endParaRPr lang="en-US"/>
          </a:p>
        </p:txBody>
      </p:sp>
    </p:spTree>
    <p:extLst>
      <p:ext uri="{BB962C8B-B14F-4D97-AF65-F5344CB8AC3E}">
        <p14:creationId xmlns:p14="http://schemas.microsoft.com/office/powerpoint/2010/main" val="3641368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42</a:t>
            </a:fld>
            <a:endParaRPr lang="en-US"/>
          </a:p>
        </p:txBody>
      </p:sp>
    </p:spTree>
    <p:extLst>
      <p:ext uri="{BB962C8B-B14F-4D97-AF65-F5344CB8AC3E}">
        <p14:creationId xmlns:p14="http://schemas.microsoft.com/office/powerpoint/2010/main" val="295660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991819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43</a:t>
            </a:fld>
            <a:endParaRPr lang="en-US"/>
          </a:p>
        </p:txBody>
      </p:sp>
    </p:spTree>
    <p:extLst>
      <p:ext uri="{BB962C8B-B14F-4D97-AF65-F5344CB8AC3E}">
        <p14:creationId xmlns:p14="http://schemas.microsoft.com/office/powerpoint/2010/main" val="1410031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44</a:t>
            </a:fld>
            <a:endParaRPr lang="en-US"/>
          </a:p>
        </p:txBody>
      </p:sp>
    </p:spTree>
    <p:extLst>
      <p:ext uri="{BB962C8B-B14F-4D97-AF65-F5344CB8AC3E}">
        <p14:creationId xmlns:p14="http://schemas.microsoft.com/office/powerpoint/2010/main" val="2665913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45</a:t>
            </a:fld>
            <a:endParaRPr lang="en-US"/>
          </a:p>
        </p:txBody>
      </p:sp>
    </p:spTree>
    <p:extLst>
      <p:ext uri="{BB962C8B-B14F-4D97-AF65-F5344CB8AC3E}">
        <p14:creationId xmlns:p14="http://schemas.microsoft.com/office/powerpoint/2010/main" val="38848013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46</a:t>
            </a:fld>
            <a:endParaRPr lang="en-US"/>
          </a:p>
        </p:txBody>
      </p:sp>
    </p:spTree>
    <p:extLst>
      <p:ext uri="{BB962C8B-B14F-4D97-AF65-F5344CB8AC3E}">
        <p14:creationId xmlns:p14="http://schemas.microsoft.com/office/powerpoint/2010/main" val="38178749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50</a:t>
            </a:fld>
            <a:endParaRPr lang="en-US"/>
          </a:p>
        </p:txBody>
      </p:sp>
    </p:spTree>
    <p:extLst>
      <p:ext uri="{BB962C8B-B14F-4D97-AF65-F5344CB8AC3E}">
        <p14:creationId xmlns:p14="http://schemas.microsoft.com/office/powerpoint/2010/main" val="2379738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4488" y="542925"/>
            <a:ext cx="3832225" cy="21558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719590" y="7071378"/>
            <a:ext cx="162023" cy="241424"/>
          </a:xfrm>
        </p:spPr>
        <p:txBody>
          <a:bodyPr/>
          <a:lstStyle/>
          <a:p>
            <a:fld id="{B54DC83E-89B8-4806-9A94-7D2BAA520DC6}" type="slidenum">
              <a:rPr lang="en-US" smtClean="0"/>
              <a:pPr/>
              <a:t>51</a:t>
            </a:fld>
            <a:endParaRPr lang="en-US"/>
          </a:p>
        </p:txBody>
      </p:sp>
      <p:sp>
        <p:nvSpPr>
          <p:cNvPr id="5" name="Date Placeholder 4">
            <a:extLst>
              <a:ext uri="{FF2B5EF4-FFF2-40B4-BE49-F238E27FC236}">
                <a16:creationId xmlns:a16="http://schemas.microsoft.com/office/drawing/2014/main" id="{297AA666-9A73-4A21-B8DD-BC426C85A7BC}"/>
              </a:ext>
            </a:extLst>
          </p:cNvPr>
          <p:cNvSpPr>
            <a:spLocks noGrp="1"/>
          </p:cNvSpPr>
          <p:nvPr>
            <p:ph type="dt" idx="11"/>
          </p:nvPr>
        </p:nvSpPr>
        <p:spPr/>
        <p:txBody>
          <a:bodyPr/>
          <a:lstStyle/>
          <a:p>
            <a:r>
              <a:rPr lang="en-US"/>
              <a:t>(added from Insert tab, Header &amp; Footer icon, Fixed Date and time)  1/23/2018</a:t>
            </a:r>
          </a:p>
        </p:txBody>
      </p:sp>
      <p:sp>
        <p:nvSpPr>
          <p:cNvPr id="6" name="Footer Placeholder 5">
            <a:extLst>
              <a:ext uri="{FF2B5EF4-FFF2-40B4-BE49-F238E27FC236}">
                <a16:creationId xmlns:a16="http://schemas.microsoft.com/office/drawing/2014/main" id="{80F497E6-DE3A-4005-8C5D-07942F1DE8AF}"/>
              </a:ext>
            </a:extLst>
          </p:cNvPr>
          <p:cNvSpPr>
            <a:spLocks noGrp="1"/>
          </p:cNvSpPr>
          <p:nvPr>
            <p:ph type="ftr" sz="quarter" idx="12"/>
          </p:nvPr>
        </p:nvSpPr>
        <p:spPr/>
        <p:txBody>
          <a:bodyPr/>
          <a:lstStyle/>
          <a:p>
            <a:r>
              <a:rPr lang="en-US"/>
              <a:t>Presentation Title (added from Insert tab, Header &amp; Footer icon)</a:t>
            </a:r>
          </a:p>
        </p:txBody>
      </p:sp>
    </p:spTree>
    <p:extLst>
      <p:ext uri="{BB962C8B-B14F-4D97-AF65-F5344CB8AC3E}">
        <p14:creationId xmlns:p14="http://schemas.microsoft.com/office/powerpoint/2010/main" val="102578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160802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205946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3170787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281004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fa13afafb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fa13afafb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descr="ESE Logo"/>
          <p:cNvPicPr>
            <a:picLocks noChangeAspect="1"/>
          </p:cNvPicPr>
          <p:nvPr/>
        </p:nvPicPr>
        <p:blipFill>
          <a:blip r:embed="rId2" cstate="print">
            <a:lum bright="20000"/>
          </a:blip>
          <a:srcRect r="77994"/>
          <a:stretch>
            <a:fillRect/>
          </a:stretch>
        </p:blipFill>
        <p:spPr bwMode="auto">
          <a:xfrm>
            <a:off x="8797635" y="-387927"/>
            <a:ext cx="3422073" cy="7745413"/>
          </a:xfrm>
          <a:prstGeom prst="rect">
            <a:avLst/>
          </a:prstGeom>
          <a:noFill/>
          <a:ln w="9525">
            <a:noFill/>
            <a:miter lim="800000"/>
            <a:headEnd/>
            <a:tailEnd/>
          </a:ln>
        </p:spPr>
      </p:pic>
      <p:sp>
        <p:nvSpPr>
          <p:cNvPr id="9" name="Title 1"/>
          <p:cNvSpPr>
            <a:spLocks noGrp="1"/>
          </p:cNvSpPr>
          <p:nvPr>
            <p:ph type="ctrTitle"/>
          </p:nvPr>
        </p:nvSpPr>
        <p:spPr>
          <a:xfrm>
            <a:off x="711200" y="990601"/>
            <a:ext cx="7620000" cy="2136912"/>
          </a:xfrm>
        </p:spPr>
        <p:txBody>
          <a:bodyPr/>
          <a:lstStyle>
            <a:lvl1pPr algn="l">
              <a:spcBef>
                <a:spcPts val="2400"/>
              </a:spcBef>
              <a:defRPr sz="3600"/>
            </a:lvl1pPr>
          </a:lstStyle>
          <a:p>
            <a:r>
              <a:rPr lang="en-US"/>
              <a:t>Click to edit Master title style</a:t>
            </a:r>
          </a:p>
        </p:txBody>
      </p:sp>
      <p:sp>
        <p:nvSpPr>
          <p:cNvPr id="10" name="Subtitle 2"/>
          <p:cNvSpPr>
            <a:spLocks noGrp="1"/>
          </p:cNvSpPr>
          <p:nvPr>
            <p:ph type="subTitle" idx="1"/>
          </p:nvPr>
        </p:nvSpPr>
        <p:spPr>
          <a:xfrm>
            <a:off x="711200" y="3334393"/>
            <a:ext cx="8128000" cy="827088"/>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384B5EB7-4E4A-4C79-9B9D-FB9A9FCA2155}"/>
              </a:ext>
            </a:extLst>
          </p:cNvPr>
          <p:cNvSpPr>
            <a:spLocks noGrp="1"/>
          </p:cNvSpPr>
          <p:nvPr>
            <p:ph type="body" sz="quarter" idx="11" hasCustomPrompt="1"/>
          </p:nvPr>
        </p:nvSpPr>
        <p:spPr>
          <a:xfrm>
            <a:off x="711200" y="4380161"/>
            <a:ext cx="4667250" cy="365125"/>
          </a:xfrm>
        </p:spPr>
        <p:txBody>
          <a:bodyPr/>
          <a:lstStyle>
            <a:lvl1pPr marL="0" indent="0" algn="l">
              <a:buNone/>
              <a:defRPr sz="1000">
                <a:solidFill>
                  <a:srgbClr val="8A8BA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20XX</a:t>
            </a:r>
          </a:p>
        </p:txBody>
      </p:sp>
    </p:spTree>
    <p:extLst>
      <p:ext uri="{BB962C8B-B14F-4D97-AF65-F5344CB8AC3E}">
        <p14:creationId xmlns:p14="http://schemas.microsoft.com/office/powerpoint/2010/main" val="228847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losing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5B673F-079A-2408-520B-09C5F06C8D2D}"/>
              </a:ext>
            </a:extLst>
          </p:cNvPr>
          <p:cNvSpPr/>
          <p:nvPr userDrawn="1"/>
        </p:nvSpPr>
        <p:spPr>
          <a:xfrm>
            <a:off x="0" y="4933513"/>
            <a:ext cx="12320693" cy="19244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812800" y="2702560"/>
            <a:ext cx="5181600" cy="223095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702560"/>
            <a:ext cx="5181600" cy="223095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12800" y="1627188"/>
            <a:ext cx="8874351" cy="80645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dirty="0"/>
              <a:t>Click to edit Master title style</a:t>
            </a:r>
          </a:p>
        </p:txBody>
      </p:sp>
      <p:pic>
        <p:nvPicPr>
          <p:cNvPr id="2" name="Picture 1">
            <a:extLst>
              <a:ext uri="{FF2B5EF4-FFF2-40B4-BE49-F238E27FC236}">
                <a16:creationId xmlns:a16="http://schemas.microsoft.com/office/drawing/2014/main" id="{1B3AB1DA-C4E8-1A95-404D-4A2BA40072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306387" y="259401"/>
            <a:ext cx="1579226" cy="1083930"/>
          </a:xfrm>
          <a:prstGeom prst="rect">
            <a:avLst/>
          </a:prstGeom>
        </p:spPr>
      </p:pic>
      <p:pic>
        <p:nvPicPr>
          <p:cNvPr id="5" name="Picture 4">
            <a:extLst>
              <a:ext uri="{FF2B5EF4-FFF2-40B4-BE49-F238E27FC236}">
                <a16:creationId xmlns:a16="http://schemas.microsoft.com/office/drawing/2014/main" id="{786FA352-C1FA-78EE-78D2-6A734F472BD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9500" y="327477"/>
            <a:ext cx="2083973" cy="1015854"/>
          </a:xfrm>
          <a:prstGeom prst="rect">
            <a:avLst/>
          </a:prstGeom>
          <a:solidFill>
            <a:schemeClr val="bg1"/>
          </a:solidFill>
        </p:spPr>
      </p:pic>
      <p:pic>
        <p:nvPicPr>
          <p:cNvPr id="6" name="Picture 5">
            <a:extLst>
              <a:ext uri="{FF2B5EF4-FFF2-40B4-BE49-F238E27FC236}">
                <a16:creationId xmlns:a16="http://schemas.microsoft.com/office/drawing/2014/main" id="{C53D4186-C14B-DCBD-4F25-773A2D406D44}"/>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 b="-14703"/>
          <a:stretch/>
        </p:blipFill>
        <p:spPr bwMode="auto">
          <a:xfrm>
            <a:off x="9873202" y="480758"/>
            <a:ext cx="1525635" cy="870065"/>
          </a:xfrm>
          <a:prstGeom prst="rect">
            <a:avLst/>
          </a:prstGeom>
          <a:noFill/>
          <a:ln>
            <a:noFill/>
          </a:ln>
          <a:extLst>
            <a:ext uri="{53640926-AAD7-44D8-BBD7-CCE9431645EC}">
              <a14:shadowObscured xmlns:a14="http://schemas.microsoft.com/office/drawing/2010/main"/>
            </a:ext>
          </a:extLst>
        </p:spPr>
      </p:pic>
      <p:cxnSp>
        <p:nvCxnSpPr>
          <p:cNvPr id="7" name="Straight Connector 6">
            <a:extLst>
              <a:ext uri="{FF2B5EF4-FFF2-40B4-BE49-F238E27FC236}">
                <a16:creationId xmlns:a16="http://schemas.microsoft.com/office/drawing/2014/main" id="{EBFF5FA8-B212-7EF4-2A71-6CDDE9DAD92F}"/>
              </a:ext>
            </a:extLst>
          </p:cNvPr>
          <p:cNvCxnSpPr/>
          <p:nvPr userDrawn="1"/>
        </p:nvCxnSpPr>
        <p:spPr>
          <a:xfrm>
            <a:off x="813388" y="1379071"/>
            <a:ext cx="1058544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3">
            <a:extLst>
              <a:ext uri="{FF2B5EF4-FFF2-40B4-BE49-F238E27FC236}">
                <a16:creationId xmlns:a16="http://schemas.microsoft.com/office/drawing/2014/main" id="{D82E91AE-A078-C2CC-4D53-4E6C0E2BB5EC}"/>
              </a:ext>
            </a:extLst>
          </p:cNvPr>
          <p:cNvSpPr>
            <a:spLocks noGrp="1"/>
          </p:cNvSpPr>
          <p:nvPr>
            <p:ph sz="half" idx="10"/>
          </p:nvPr>
        </p:nvSpPr>
        <p:spPr>
          <a:xfrm>
            <a:off x="812800" y="5398346"/>
            <a:ext cx="10566400" cy="1459653"/>
          </a:xfrm>
          <a:solidFill>
            <a:schemeClr val="bg1"/>
          </a:solidFill>
        </p:spPr>
        <p:txBody>
          <a:bodyPr/>
          <a:lstStyle>
            <a:lvl1pPr>
              <a:defRPr sz="2400"/>
            </a:lvl1pPr>
            <a:lvl2pPr marL="457200" indent="0">
              <a:buNone/>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185343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7041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31146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581400"/>
            <a:ext cx="8534400" cy="1752600"/>
          </a:xfr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a:buNone/>
              <a:defRPr lang="en-US" i="1" dirty="0">
                <a:solidFill>
                  <a:schemeClr val="tx1">
                    <a:tint val="75000"/>
                  </a:schemeClr>
                </a:solidFill>
              </a:defRPr>
            </a:lvl1pPr>
          </a:lstStyle>
          <a:p>
            <a:pPr marL="0" lvl="0" indent="0"/>
            <a:r>
              <a:rPr lang="en-US"/>
              <a:t>Click to edit Master subtitle style</a:t>
            </a:r>
          </a:p>
        </p:txBody>
      </p:sp>
      <p:sp>
        <p:nvSpPr>
          <p:cNvPr id="10" name="Slide Number Placeholder 5"/>
          <p:cNvSpPr>
            <a:spLocks noGrp="1"/>
          </p:cNvSpPr>
          <p:nvPr>
            <p:ph type="sldNum" sz="quarter" idx="4"/>
          </p:nvPr>
        </p:nvSpPr>
        <p:spPr>
          <a:xfrm>
            <a:off x="11478228" y="52503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3626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26252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9716"/>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20100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04848"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9" name="Slide Number Placeholder 5"/>
          <p:cNvSpPr>
            <a:spLocks noGrp="1"/>
          </p:cNvSpPr>
          <p:nvPr>
            <p:ph type="sldNum" sz="quarter" idx="4"/>
          </p:nvPr>
        </p:nvSpPr>
        <p:spPr>
          <a:xfrm>
            <a:off x="11478228" y="525971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43447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04849"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8" name="Slide Number Placeholder 5"/>
          <p:cNvSpPr>
            <a:spLocks noGrp="1"/>
          </p:cNvSpPr>
          <p:nvPr>
            <p:ph type="sldNum" sz="quarter" idx="4"/>
          </p:nvPr>
        </p:nvSpPr>
        <p:spPr>
          <a:xfrm>
            <a:off x="11478228" y="5259472"/>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9657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7" name="Content Placeholder 2"/>
          <p:cNvSpPr>
            <a:spLocks noGrp="1"/>
          </p:cNvSpPr>
          <p:nvPr>
            <p:ph idx="1"/>
          </p:nvPr>
        </p:nvSpPr>
        <p:spPr>
          <a:xfrm>
            <a:off x="812800" y="1627188"/>
            <a:ext cx="10566400" cy="4498976"/>
          </a:xfrm>
        </p:spPr>
        <p:txBody>
          <a:bodyPr/>
          <a:lstStyle>
            <a:lvl1pPr marL="461963" indent="-461963">
              <a:spcBef>
                <a:spcPts val="1200"/>
              </a:spcBef>
              <a:buNone/>
              <a:defRPr sz="1800"/>
            </a:lvl1pPr>
            <a:lvl2pPr marL="914400" indent="-457200">
              <a:spcBef>
                <a:spcPts val="1200"/>
              </a:spcBef>
              <a:buNone/>
              <a:defRPr sz="1800"/>
            </a:lvl2pPr>
            <a:lvl3pPr marL="1376363" indent="-461963">
              <a:spcBef>
                <a:spcPts val="1200"/>
              </a:spcBef>
              <a:buNone/>
              <a:defRPr sz="1800"/>
            </a:lvl3pPr>
            <a:lvl4pPr marL="1828800" indent="-457200">
              <a:spcBef>
                <a:spcPts val="1200"/>
              </a:spcBef>
              <a:buNone/>
              <a:defRPr sz="1800"/>
            </a:lvl4pPr>
            <a:lvl5pPr marL="2290763" indent="-461963">
              <a:spcBef>
                <a:spcPts val="1200"/>
              </a:spcBef>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522184" y="274638"/>
            <a:ext cx="8857016"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dirty="0"/>
              <a:t>Click to edit Master title style</a:t>
            </a:r>
          </a:p>
        </p:txBody>
      </p:sp>
      <p:sp>
        <p:nvSpPr>
          <p:cNvPr id="11" name="Slide Number Placeholder 5"/>
          <p:cNvSpPr>
            <a:spLocks noGrp="1"/>
          </p:cNvSpPr>
          <p:nvPr>
            <p:ph type="sldNum" sz="quarter" idx="4"/>
          </p:nvPr>
        </p:nvSpPr>
        <p:spPr>
          <a:xfrm>
            <a:off x="11478228" y="527332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51186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78228" y="52666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833817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282447"/>
            <a:ext cx="10363200" cy="521208"/>
          </a:xfrm>
        </p:spPr>
        <p:txBody>
          <a:bodyPr>
            <a:normAutofit/>
          </a:bodyPr>
          <a:lstStyle>
            <a:lvl1pPr algn="ctr">
              <a:defRPr lang="en-US" sz="1800" b="1" i="0" kern="1200" cap="none" spc="0" baseline="0" dirty="0">
                <a:solidFill>
                  <a:schemeClr val="accent2">
                    <a:lumMod val="75000"/>
                  </a:schemeClr>
                </a:solidFill>
                <a:latin typeface="+mn-lt"/>
                <a:ea typeface="Arial" panose="020B0604020202020204" pitchFamily="34" charset="0"/>
                <a:cs typeface="Arial" panose="020B0604020202020204" pitchFamily="34" charset="0"/>
              </a:defRPr>
            </a:lvl1pPr>
          </a:lstStyle>
          <a:p>
            <a:r>
              <a:rPr lang="en-US" dirty="0"/>
              <a:t>Presenter’s Name</a:t>
            </a:r>
          </a:p>
        </p:txBody>
      </p:sp>
      <p:sp>
        <p:nvSpPr>
          <p:cNvPr id="40" name="Contact Information"/>
          <p:cNvSpPr>
            <a:spLocks noGrp="1"/>
          </p:cNvSpPr>
          <p:nvPr userDrawn="1">
            <p:ph type="body" sz="quarter" idx="11" hasCustomPrompt="1"/>
          </p:nvPr>
        </p:nvSpPr>
        <p:spPr>
          <a:xfrm>
            <a:off x="914400" y="2860151"/>
            <a:ext cx="10363200" cy="1231786"/>
          </a:xfrm>
        </p:spPr>
        <p:txBody>
          <a:bodyPr>
            <a:noAutofit/>
          </a:bodyPr>
          <a:lstStyle>
            <a:lvl1pPr marL="0" indent="0" algn="ctr">
              <a:lnSpc>
                <a:spcPct val="140000"/>
              </a:lnSpc>
              <a:spcBef>
                <a:spcPts val="0"/>
              </a:spcBef>
              <a:buNone/>
              <a:defRPr sz="1350" cap="none" spc="0" baseline="0">
                <a:solidFill>
                  <a:schemeClr val="tx1"/>
                </a:solidFill>
              </a:defRPr>
            </a:lvl1pPr>
          </a:lstStyle>
          <a:p>
            <a:r>
              <a:rPr lang="en-US"/>
              <a:t>Presenter’s Job Title</a:t>
            </a:r>
          </a:p>
          <a:p>
            <a:r>
              <a:rPr lang="en-US"/>
              <a:t>202.403.####</a:t>
            </a:r>
          </a:p>
          <a:p>
            <a:r>
              <a:rPr lang="en-US"/>
              <a:t>email.address@air.org</a:t>
            </a:r>
          </a:p>
        </p:txBody>
      </p:sp>
      <p:sp>
        <p:nvSpPr>
          <p:cNvPr id="10" name="Text Placeholder 9">
            <a:extLst>
              <a:ext uri="{FF2B5EF4-FFF2-40B4-BE49-F238E27FC236}">
                <a16:creationId xmlns:a16="http://schemas.microsoft.com/office/drawing/2014/main" id="{D334FC6D-FCFB-44E3-97E0-1AAFEAD2A754}"/>
              </a:ext>
            </a:extLst>
          </p:cNvPr>
          <p:cNvSpPr>
            <a:spLocks noGrp="1"/>
          </p:cNvSpPr>
          <p:nvPr>
            <p:ph type="body" sz="quarter" idx="14" hasCustomPrompt="1"/>
          </p:nvPr>
        </p:nvSpPr>
        <p:spPr>
          <a:xfrm>
            <a:off x="10709546" y="6475884"/>
            <a:ext cx="689291" cy="115416"/>
          </a:xfrm>
        </p:spPr>
        <p:txBody>
          <a:bodyPr vert="horz" wrap="none" lIns="0" tIns="0" rIns="0" bIns="0" rtlCol="0" anchor="b" anchorCtr="0">
            <a:spAutoFit/>
          </a:bodyPr>
          <a:lstStyle>
            <a:lvl1pPr marL="0" indent="0">
              <a:buNone/>
              <a:defRPr lang="en-US" sz="750" smtClean="0">
                <a:solidFill>
                  <a:schemeClr val="tx1"/>
                </a:solidFill>
                <a:latin typeface="Arial" pitchFamily="34" charset="0"/>
                <a:ea typeface="ＭＳ Ｐゴシック"/>
                <a:cs typeface="ＭＳ Ｐゴシック"/>
              </a:defRPr>
            </a:lvl1pPr>
            <a:lvl2pPr marL="251460" indent="0">
              <a:buNone/>
              <a:defRPr lang="en-US" sz="750" smtClean="0">
                <a:latin typeface="Arial" pitchFamily="34" charset="0"/>
                <a:ea typeface="ＭＳ Ｐゴシック"/>
                <a:cs typeface="ＭＳ Ｐゴシック"/>
              </a:defRPr>
            </a:lvl2pPr>
            <a:lvl3pPr marL="708660" indent="0">
              <a:buNone/>
              <a:defRPr lang="en-US" sz="750" smtClean="0">
                <a:latin typeface="Arial" pitchFamily="34" charset="0"/>
                <a:ea typeface="ＭＳ Ｐゴシック"/>
                <a:cs typeface="ＭＳ Ｐゴシック"/>
              </a:defRPr>
            </a:lvl3pPr>
            <a:lvl4pPr marL="1165860" indent="0">
              <a:buNone/>
              <a:defRPr lang="en-US" sz="750" smtClean="0">
                <a:latin typeface="Arial" pitchFamily="34" charset="0"/>
                <a:ea typeface="ＭＳ Ｐゴシック"/>
                <a:cs typeface="ＭＳ Ｐゴシック"/>
              </a:defRPr>
            </a:lvl4pPr>
            <a:lvl5pPr marL="1623060" indent="0">
              <a:buNone/>
              <a:defRPr lang="en-US" sz="750">
                <a:latin typeface="Arial" pitchFamily="34" charset="0"/>
                <a:ea typeface="ＭＳ Ｐゴシック"/>
                <a:cs typeface="ＭＳ Ｐゴシック"/>
              </a:defRPr>
            </a:lvl5pPr>
          </a:lstStyle>
          <a:p>
            <a:r>
              <a:rPr lang="en-US"/>
              <a:t>XXXXX_MO/YR</a:t>
            </a:r>
          </a:p>
        </p:txBody>
      </p:sp>
      <p:pic>
        <p:nvPicPr>
          <p:cNvPr id="18" name="Picture 17">
            <a:extLst>
              <a:ext uri="{FF2B5EF4-FFF2-40B4-BE49-F238E27FC236}">
                <a16:creationId xmlns:a16="http://schemas.microsoft.com/office/drawing/2014/main" id="{5C59E089-B6B9-4808-B2D6-825DFA24AFB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306387" y="259401"/>
            <a:ext cx="1579226" cy="1083930"/>
          </a:xfrm>
          <a:prstGeom prst="rect">
            <a:avLst/>
          </a:prstGeom>
        </p:spPr>
      </p:pic>
      <p:pic>
        <p:nvPicPr>
          <p:cNvPr id="21" name="Picture 20">
            <a:extLst>
              <a:ext uri="{FF2B5EF4-FFF2-40B4-BE49-F238E27FC236}">
                <a16:creationId xmlns:a16="http://schemas.microsoft.com/office/drawing/2014/main" id="{954E313B-E6AF-4F48-B984-A6350468BFC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59500" y="327477"/>
            <a:ext cx="2083973" cy="1015854"/>
          </a:xfrm>
          <a:prstGeom prst="rect">
            <a:avLst/>
          </a:prstGeom>
        </p:spPr>
      </p:pic>
      <p:pic>
        <p:nvPicPr>
          <p:cNvPr id="22" name="Picture 21">
            <a:extLst>
              <a:ext uri="{FF2B5EF4-FFF2-40B4-BE49-F238E27FC236}">
                <a16:creationId xmlns:a16="http://schemas.microsoft.com/office/drawing/2014/main" id="{75AA1D4E-DF06-4416-B3F0-FBC8731715EA}"/>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1" b="-14703"/>
          <a:stretch/>
        </p:blipFill>
        <p:spPr bwMode="auto">
          <a:xfrm>
            <a:off x="9873202" y="480758"/>
            <a:ext cx="1525635" cy="870065"/>
          </a:xfrm>
          <a:prstGeom prst="rect">
            <a:avLst/>
          </a:prstGeom>
          <a:noFill/>
          <a:ln>
            <a:noFill/>
          </a:ln>
          <a:extLst>
            <a:ext uri="{53640926-AAD7-44D8-BBD7-CCE9431645EC}">
              <a14:shadowObscured xmlns:a14="http://schemas.microsoft.com/office/drawing/2010/main"/>
            </a:ext>
          </a:extLst>
        </p:spPr>
      </p:pic>
      <p:cxnSp>
        <p:nvCxnSpPr>
          <p:cNvPr id="9" name="Straight Connector 8">
            <a:extLst>
              <a:ext uri="{FF2B5EF4-FFF2-40B4-BE49-F238E27FC236}">
                <a16:creationId xmlns:a16="http://schemas.microsoft.com/office/drawing/2014/main" id="{CFBD3555-D54D-4695-91E4-3413294C4F25}"/>
              </a:ext>
            </a:extLst>
          </p:cNvPr>
          <p:cNvCxnSpPr/>
          <p:nvPr userDrawn="1"/>
        </p:nvCxnSpPr>
        <p:spPr>
          <a:xfrm>
            <a:off x="813388" y="1379071"/>
            <a:ext cx="1058544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38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userDrawn="1"/>
        </p:nvPicPr>
        <p:blipFill>
          <a:blip r:embed="rId14" cstate="print">
            <a:lum bright="40000"/>
          </a:blip>
          <a:srcRect r="76031"/>
          <a:stretch>
            <a:fillRect/>
          </a:stretch>
        </p:blipFill>
        <p:spPr bwMode="auto">
          <a:xfrm>
            <a:off x="11277600" y="4953000"/>
            <a:ext cx="980209" cy="1905000"/>
          </a:xfrm>
          <a:prstGeom prst="rect">
            <a:avLst/>
          </a:prstGeom>
          <a:noFill/>
          <a:ln w="9525">
            <a:noFill/>
            <a:miter lim="800000"/>
            <a:headEnd/>
            <a:tailEnd/>
          </a:ln>
        </p:spPr>
      </p:pic>
      <p:sp>
        <p:nvSpPr>
          <p:cNvPr id="1029" name="Title Placeholder 1"/>
          <p:cNvSpPr>
            <a:spLocks noGrp="1"/>
          </p:cNvSpPr>
          <p:nvPr>
            <p:ph type="title"/>
          </p:nvPr>
        </p:nvSpPr>
        <p:spPr bwMode="auto">
          <a:xfrm>
            <a:off x="2496182" y="274638"/>
            <a:ext cx="888301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0"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87018" y="5266399"/>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pic>
        <p:nvPicPr>
          <p:cNvPr id="13" name="Picture 12">
            <a:extLst>
              <a:ext uri="{FF2B5EF4-FFF2-40B4-BE49-F238E27FC236}">
                <a16:creationId xmlns:a16="http://schemas.microsoft.com/office/drawing/2014/main" id="{1B170DD3-F4D8-4AA3-AA2F-D09FBF571DCA}"/>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778279" y="333708"/>
            <a:ext cx="1579226" cy="1083930"/>
          </a:xfrm>
          <a:prstGeom prst="rect">
            <a:avLst/>
          </a:prstGeom>
        </p:spPr>
      </p:pic>
      <p:sp>
        <p:nvSpPr>
          <p:cNvPr id="10" name="Text Placeholder 4">
            <a:extLst>
              <a:ext uri="{FF2B5EF4-FFF2-40B4-BE49-F238E27FC236}">
                <a16:creationId xmlns:a16="http://schemas.microsoft.com/office/drawing/2014/main" id="{D9319F95-9557-4FDC-BE9B-10B32EE227E7}"/>
              </a:ext>
            </a:extLst>
          </p:cNvPr>
          <p:cNvSpPr txBox="1">
            <a:spLocks/>
          </p:cNvSpPr>
          <p:nvPr userDrawn="1"/>
        </p:nvSpPr>
        <p:spPr>
          <a:xfrm>
            <a:off x="803275" y="6408739"/>
            <a:ext cx="3851064" cy="269874"/>
          </a:xfrm>
          <a:prstGeom prst="rect">
            <a:avLst/>
          </a:prstGeom>
        </p:spPr>
        <p:txBody>
          <a:bodyPr lIns="0" rIns="0"/>
          <a:lstStyle>
            <a:lvl1pPr marL="0" indent="0" algn="l"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pPr>
            <a:r>
              <a:rPr lang="en-US"/>
              <a:t>American Institutes for Research</a:t>
            </a:r>
            <a:r>
              <a:rPr lang="en-US" baseline="30000"/>
              <a:t>®</a:t>
            </a:r>
            <a:r>
              <a:rPr lang="en-US"/>
              <a:t>  | AIR.ORG</a:t>
            </a:r>
          </a:p>
        </p:txBody>
      </p:sp>
      <p:sp>
        <p:nvSpPr>
          <p:cNvPr id="11" name="Text Placeholder 4">
            <a:extLst>
              <a:ext uri="{FF2B5EF4-FFF2-40B4-BE49-F238E27FC236}">
                <a16:creationId xmlns:a16="http://schemas.microsoft.com/office/drawing/2014/main" id="{792050A5-A643-45A8-A857-3AB6D7BE072E}"/>
              </a:ext>
            </a:extLst>
          </p:cNvPr>
          <p:cNvSpPr txBox="1">
            <a:spLocks/>
          </p:cNvSpPr>
          <p:nvPr userDrawn="1"/>
        </p:nvSpPr>
        <p:spPr>
          <a:xfrm>
            <a:off x="7572332" y="6408739"/>
            <a:ext cx="3851064" cy="269874"/>
          </a:xfrm>
          <a:prstGeom prst="rect">
            <a:avLst/>
          </a:prstGeom>
        </p:spPr>
        <p:txBody>
          <a:bodyPr lIns="0" rIns="0"/>
          <a:lstStyle>
            <a:lvl1pPr marL="0" indent="0" algn="r"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pPr>
            <a:r>
              <a:rPr lang="en-US"/>
              <a:t>Massachusetts Department of Elementary and Secondary Education</a:t>
            </a:r>
          </a:p>
        </p:txBody>
      </p:sp>
    </p:spTree>
    <p:extLst>
      <p:ext uri="{BB962C8B-B14F-4D97-AF65-F5344CB8AC3E}">
        <p14:creationId xmlns:p14="http://schemas.microsoft.com/office/powerpoint/2010/main" val="221886434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1" r:id="rId9"/>
    <p:sldLayoutId id="2147484067" r:id="rId10"/>
    <p:sldLayoutId id="2147484063" r:id="rId11"/>
    <p:sldLayoutId id="2147484065" r:id="rId12"/>
  </p:sldLayoutIdLst>
  <p:hf hdr="0" dt="0"/>
  <p:txStyles>
    <p:titleStyle>
      <a:lvl1pPr algn="l" rtl="0" eaLnBrk="0" fontAlgn="base" hangingPunct="0">
        <a:spcBef>
          <a:spcPct val="0"/>
        </a:spcBef>
        <a:spcAft>
          <a:spcPct val="0"/>
        </a:spcAft>
        <a:defRPr sz="3600" kern="1200">
          <a:solidFill>
            <a:schemeClr val="tx1"/>
          </a:solidFill>
          <a:latin typeface="+mj-lt"/>
          <a:ea typeface="MS PGothic" pitchFamily="34" charset="-128"/>
          <a:cs typeface="MS PGothic"/>
        </a:defRPr>
      </a:lvl1pPr>
      <a:lvl2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2pPr>
      <a:lvl3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3pPr>
      <a:lvl4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4pPr>
      <a:lvl5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ts val="1200"/>
        </a:spcBef>
        <a:spcAft>
          <a:spcPct val="0"/>
        </a:spcAft>
        <a:buClr>
          <a:schemeClr val="tx2"/>
        </a:buClr>
        <a:buFont typeface="Wingdings 2" pitchFamily="18" charset="2"/>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500" userDrawn="1">
          <p15:clr>
            <a:srgbClr val="F26B43"/>
          </p15:clr>
        </p15:guide>
        <p15:guide id="4" pos="7584" userDrawn="1">
          <p15:clr>
            <a:srgbClr val="F26B43"/>
          </p15:clr>
        </p15:guide>
        <p15:guide id="6" pos="7174" userDrawn="1">
          <p15:clr>
            <a:srgbClr val="F26B43"/>
          </p15:clr>
        </p15:guide>
        <p15:guide id="7" pos="506" userDrawn="1">
          <p15:clr>
            <a:srgbClr val="F26B43"/>
          </p15:clr>
        </p15:guide>
        <p15:guide id="8" pos="1462" userDrawn="1">
          <p15:clr>
            <a:srgbClr val="F26B43"/>
          </p15:clr>
        </p15:guide>
        <p15:guide id="9" orient="horz" pos="1025" userDrawn="1">
          <p15:clr>
            <a:srgbClr val="F26B43"/>
          </p15:clr>
        </p15:guide>
        <p15:guide id="10" orient="horz" pos="3853" userDrawn="1">
          <p15:clr>
            <a:srgbClr val="F26B43"/>
          </p15:clr>
        </p15:guide>
        <p15:guide id="11" orient="horz" pos="1878" userDrawn="1">
          <p15:clr>
            <a:srgbClr val="F26B43"/>
          </p15:clr>
        </p15:guide>
        <p15:guide id="12" orient="horz" pos="2863" userDrawn="1">
          <p15:clr>
            <a:srgbClr val="F26B43"/>
          </p15:clr>
        </p15:guide>
        <p15:guide id="13" orient="horz" pos="2328" userDrawn="1">
          <p15:clr>
            <a:srgbClr val="F26B43"/>
          </p15:clr>
        </p15:guide>
        <p15:guide id="14" orient="horz" pos="4152" userDrawn="1">
          <p15:clr>
            <a:srgbClr val="F26B43"/>
          </p15:clr>
        </p15:guide>
        <p15:guide id="15" pos="164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ectacenter.org/eco/pages/cosform.asp"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ectacenter.org/~pdfs/eco/cos-overview-process.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ectacenter.org/eco/pages/cosform.asp#decisiontre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ectacenter.org/eco/pages/cospd.asp"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hyperlink" Target="https://ectacenter.org/eco/assets/pdfs/3_NDearlychoutcomesmilestones.pdf" TargetMode="External"/><Relationship Id="rId3" Type="http://schemas.openxmlformats.org/officeDocument/2006/relationships/hyperlink" Target="https://ectacenter.org/~pdfs/eco/cos-quick-reference-guide.pdf" TargetMode="External"/><Relationship Id="rId7" Type="http://schemas.openxmlformats.org/officeDocument/2006/relationships/hyperlink" Target="https://ectacenter.org/eco/pages/cospd.asp" TargetMode="External"/><Relationship Id="rId2" Type="http://schemas.openxmlformats.org/officeDocument/2006/relationships/hyperlink" Target="https://www.doe.mass.edu/sped/ecse/StrategicAreas.html#outcome" TargetMode="External"/><Relationship Id="rId1" Type="http://schemas.openxmlformats.org/officeDocument/2006/relationships/slideLayout" Target="../slideLayouts/slideLayout7.xml"/><Relationship Id="rId6" Type="http://schemas.openxmlformats.org/officeDocument/2006/relationships/hyperlink" Target="https://ectacenter.org/~pdfs/eco/cos-resources.pdf" TargetMode="External"/><Relationship Id="rId5" Type="http://schemas.openxmlformats.org/officeDocument/2006/relationships/hyperlink" Target="https://ectacenter.org/~pdfs/eco/three-child-outcomes-breadth.pdf" TargetMode="External"/><Relationship Id="rId4" Type="http://schemas.openxmlformats.org/officeDocument/2006/relationships/hyperlink" Target="https://www.doe.mass.edu/infoservices/data/diradmin/lis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survey.alchemer.com/s3/7287705/Indicator-7-Data-Use-4-4-23"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hyperlink" Target="mailto:zweingarten@air.org" TargetMode="External"/><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hyperlink" Target="http://www.air.org/" TargetMode="External"/><Relationship Id="rId4" Type="http://schemas.openxmlformats.org/officeDocument/2006/relationships/hyperlink" Target="mailto:tderrington@air.org" TargetMode="Externa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hyperlink" Target="http://ectacenter.org/eco/pages/childoutcomeshighlights.asp" TargetMode="External"/><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ssachusetts Pyramid Model State logo ">
            <a:extLst>
              <a:ext uri="{FF2B5EF4-FFF2-40B4-BE49-F238E27FC236}">
                <a16:creationId xmlns:a16="http://schemas.microsoft.com/office/drawing/2014/main" id="{91EBF659-32E9-4EBD-BCCA-B37D4752669E}"/>
              </a:ext>
            </a:extLst>
          </p:cNvPr>
          <p:cNvPicPr>
            <a:picLocks noChangeAspect="1"/>
          </p:cNvPicPr>
          <p:nvPr/>
        </p:nvPicPr>
        <p:blipFill>
          <a:blip r:embed="rId3"/>
          <a:stretch>
            <a:fillRect/>
          </a:stretch>
        </p:blipFill>
        <p:spPr>
          <a:xfrm>
            <a:off x="803274" y="163919"/>
            <a:ext cx="2591091" cy="1778443"/>
          </a:xfrm>
          <a:prstGeom prst="rect">
            <a:avLst/>
          </a:prstGeom>
        </p:spPr>
      </p:pic>
      <p:sp>
        <p:nvSpPr>
          <p:cNvPr id="6" name="Title 5">
            <a:extLst>
              <a:ext uri="{FF2B5EF4-FFF2-40B4-BE49-F238E27FC236}">
                <a16:creationId xmlns:a16="http://schemas.microsoft.com/office/drawing/2014/main" id="{67D6A626-3723-4C68-8E0D-3989E41AC202}"/>
              </a:ext>
            </a:extLst>
          </p:cNvPr>
          <p:cNvSpPr>
            <a:spLocks noGrp="1"/>
          </p:cNvSpPr>
          <p:nvPr>
            <p:ph type="ctrTitle"/>
          </p:nvPr>
        </p:nvSpPr>
        <p:spPr>
          <a:xfrm>
            <a:off x="711200" y="990601"/>
            <a:ext cx="7620000" cy="2136912"/>
          </a:xfrm>
        </p:spPr>
        <p:txBody>
          <a:bodyPr/>
          <a:lstStyle/>
          <a:p>
            <a:r>
              <a:rPr lang="en-US" b="1" i="0" dirty="0">
                <a:solidFill>
                  <a:srgbClr val="232333"/>
                </a:solidFill>
                <a:effectLst/>
                <a:latin typeface="Lato" panose="020F0502020204030203" pitchFamily="34" charset="0"/>
              </a:rPr>
              <a:t>Indicator 7 Data Collection, Entry, and Submission</a:t>
            </a:r>
            <a:endParaRPr lang="en-US" strike="sngStrike" dirty="0"/>
          </a:p>
        </p:txBody>
      </p:sp>
      <p:sp>
        <p:nvSpPr>
          <p:cNvPr id="9" name="Text Placeholder 8">
            <a:extLst>
              <a:ext uri="{FF2B5EF4-FFF2-40B4-BE49-F238E27FC236}">
                <a16:creationId xmlns:a16="http://schemas.microsoft.com/office/drawing/2014/main" id="{F8B0A8C9-80DA-45A2-8282-D7C439D15970}"/>
              </a:ext>
            </a:extLst>
          </p:cNvPr>
          <p:cNvSpPr>
            <a:spLocks noGrp="1"/>
          </p:cNvSpPr>
          <p:nvPr>
            <p:ph type="body" sz="quarter" idx="11"/>
          </p:nvPr>
        </p:nvSpPr>
        <p:spPr/>
        <p:txBody>
          <a:bodyPr/>
          <a:lstStyle/>
          <a:p>
            <a:r>
              <a:rPr lang="en-US" dirty="0">
                <a:solidFill>
                  <a:srgbClr val="71718E"/>
                </a:solidFill>
              </a:rPr>
              <a:t>April 2024</a:t>
            </a:r>
          </a:p>
        </p:txBody>
      </p:sp>
      <p:pic>
        <p:nvPicPr>
          <p:cNvPr id="11" name="Picture 10" descr="Logo of American Institutes for Research. Advancing Evidence. Improving Lives.">
            <a:extLst>
              <a:ext uri="{FF2B5EF4-FFF2-40B4-BE49-F238E27FC236}">
                <a16:creationId xmlns:a16="http://schemas.microsoft.com/office/drawing/2014/main" id="{2493C832-DA69-4BEA-BD45-7EA7B780DB9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03275" y="5182164"/>
            <a:ext cx="1807425" cy="934474"/>
          </a:xfrm>
          <a:prstGeom prst="rect">
            <a:avLst/>
          </a:prstGeom>
        </p:spPr>
      </p:pic>
      <p:pic>
        <p:nvPicPr>
          <p:cNvPr id="5" name="Picture 10" descr="Massachusetts Department of Elementary &amp; Secondary Education logo "/>
          <p:cNvPicPr>
            <a:picLocks noChangeAspect="1"/>
          </p:cNvPicPr>
          <p:nvPr/>
        </p:nvPicPr>
        <p:blipFill>
          <a:blip r:embed="rId5" cstate="print"/>
          <a:srcRect l="22374" t="42899"/>
          <a:stretch>
            <a:fillRect/>
          </a:stretch>
        </p:blipFill>
        <p:spPr bwMode="auto">
          <a:xfrm>
            <a:off x="7081708" y="5329092"/>
            <a:ext cx="2498983" cy="787546"/>
          </a:xfrm>
          <a:prstGeom prst="rect">
            <a:avLst/>
          </a:prstGeom>
          <a:noFill/>
          <a:ln w="9525">
            <a:noFill/>
            <a:miter lim="800000"/>
            <a:headEnd/>
            <a:tailEnd/>
          </a:ln>
        </p:spPr>
      </p:pic>
    </p:spTree>
    <p:extLst>
      <p:ext uri="{BB962C8B-B14F-4D97-AF65-F5344CB8AC3E}">
        <p14:creationId xmlns:p14="http://schemas.microsoft.com/office/powerpoint/2010/main" val="5291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5921-D2E8-CB93-B24D-849D92B592C6}"/>
              </a:ext>
            </a:extLst>
          </p:cNvPr>
          <p:cNvSpPr>
            <a:spLocks noGrp="1"/>
          </p:cNvSpPr>
          <p:nvPr>
            <p:ph type="title"/>
          </p:nvPr>
        </p:nvSpPr>
        <p:spPr/>
        <p:txBody>
          <a:bodyPr/>
          <a:lstStyle/>
          <a:p>
            <a:r>
              <a:rPr lang="en-US" dirty="0"/>
              <a:t>The Child Outcome Summary (COS) Process</a:t>
            </a:r>
          </a:p>
        </p:txBody>
      </p:sp>
      <p:sp>
        <p:nvSpPr>
          <p:cNvPr id="3" name="Content Placeholder 2">
            <a:extLst>
              <a:ext uri="{FF2B5EF4-FFF2-40B4-BE49-F238E27FC236}">
                <a16:creationId xmlns:a16="http://schemas.microsoft.com/office/drawing/2014/main" id="{64910067-C64E-56F8-7796-ACE5654700DA}"/>
              </a:ext>
            </a:extLst>
          </p:cNvPr>
          <p:cNvSpPr>
            <a:spLocks noGrp="1"/>
          </p:cNvSpPr>
          <p:nvPr>
            <p:ph sz="half" idx="1"/>
          </p:nvPr>
        </p:nvSpPr>
        <p:spPr>
          <a:xfrm>
            <a:off x="810257" y="1524001"/>
            <a:ext cx="5181600" cy="4602163"/>
          </a:xfrm>
        </p:spPr>
        <p:txBody>
          <a:bodyPr/>
          <a:lstStyle/>
          <a:p>
            <a:r>
              <a:rPr lang="en-US">
                <a:solidFill>
                  <a:srgbClr val="212529"/>
                </a:solidFill>
                <a:latin typeface="+mn-lt"/>
              </a:rPr>
              <a:t>Involves a team of individuals who are familiar with a child (including parents)</a:t>
            </a:r>
          </a:p>
          <a:p>
            <a:r>
              <a:rPr lang="en-US">
                <a:solidFill>
                  <a:srgbClr val="212529"/>
                </a:solidFill>
                <a:latin typeface="+mn-lt"/>
              </a:rPr>
              <a:t>Includes multiple sources of information</a:t>
            </a:r>
            <a:endParaRPr lang="en-US"/>
          </a:p>
          <a:p>
            <a:r>
              <a:rPr lang="en-US">
                <a:solidFill>
                  <a:srgbClr val="212529"/>
                </a:solidFill>
                <a:latin typeface="+mn-lt"/>
              </a:rPr>
              <a:t>Summarizes that information using a 7-point scale at entry and exit, and a progress question </a:t>
            </a:r>
          </a:p>
        </p:txBody>
      </p:sp>
      <p:pic>
        <p:nvPicPr>
          <p:cNvPr id="7" name="Content Placeholder 6">
            <a:extLst>
              <a:ext uri="{FF2B5EF4-FFF2-40B4-BE49-F238E27FC236}">
                <a16:creationId xmlns:a16="http://schemas.microsoft.com/office/drawing/2014/main" id="{E7249680-6292-2734-0F17-7B6639733BAD}"/>
              </a:ext>
              <a:ext uri="{C183D7F6-B498-43B3-948B-1728B52AA6E4}">
                <adec:decorative xmlns:adec="http://schemas.microsoft.com/office/drawing/2017/decorative" val="1"/>
              </a:ext>
            </a:extLst>
          </p:cNvPr>
          <p:cNvPicPr>
            <a:picLocks noGrp="1" noChangeAspect="1"/>
          </p:cNvPicPr>
          <p:nvPr>
            <p:ph sz="half" idx="2"/>
          </p:nvPr>
        </p:nvPicPr>
        <p:blipFill>
          <a:blip r:embed="rId3" cstate="hqprint">
            <a:extLst>
              <a:ext uri="{28A0092B-C50C-407E-A947-70E740481C1C}">
                <a14:useLocalDpi xmlns:a14="http://schemas.microsoft.com/office/drawing/2010/main"/>
              </a:ext>
            </a:extLst>
          </a:blip>
          <a:stretch>
            <a:fillRect/>
          </a:stretch>
        </p:blipFill>
        <p:spPr>
          <a:xfrm>
            <a:off x="6296628" y="1524001"/>
            <a:ext cx="5181600" cy="3458154"/>
          </a:xfrm>
        </p:spPr>
      </p:pic>
      <p:sp>
        <p:nvSpPr>
          <p:cNvPr id="4" name="Slide Number Placeholder 3">
            <a:extLst>
              <a:ext uri="{FF2B5EF4-FFF2-40B4-BE49-F238E27FC236}">
                <a16:creationId xmlns:a16="http://schemas.microsoft.com/office/drawing/2014/main" id="{B131C78F-DB86-6AC1-60A1-F7CF4ADD738D}"/>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10</a:t>
            </a:fld>
            <a:endParaRPr lang="en-US"/>
          </a:p>
        </p:txBody>
      </p:sp>
    </p:spTree>
    <p:extLst>
      <p:ext uri="{BB962C8B-B14F-4D97-AF65-F5344CB8AC3E}">
        <p14:creationId xmlns:p14="http://schemas.microsoft.com/office/powerpoint/2010/main" val="54486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numCol="1" anchor="b" anchorCtr="0" compatLnSpc="1">
            <a:prstTxWarp prst="textNoShape">
              <a:avLst/>
            </a:prstTxWarp>
            <a:noAutofit/>
          </a:bodyPr>
          <a:lstStyle/>
          <a:p>
            <a:r>
              <a:rPr lang="en" dirty="0">
                <a:ea typeface="MS PGothic"/>
              </a:rPr>
              <a:t>The COS Process Is Conducted by a Team</a:t>
            </a:r>
          </a:p>
        </p:txBody>
      </p:sp>
      <p:sp>
        <p:nvSpPr>
          <p:cNvPr id="6" name="Content Placeholder 2">
            <a:extLst>
              <a:ext uri="{FF2B5EF4-FFF2-40B4-BE49-F238E27FC236}">
                <a16:creationId xmlns:a16="http://schemas.microsoft.com/office/drawing/2014/main" id="{B53053DC-510C-C851-33EB-91FD565591B3}"/>
              </a:ext>
            </a:extLst>
          </p:cNvPr>
          <p:cNvSpPr>
            <a:spLocks noGrp="1"/>
          </p:cNvSpPr>
          <p:nvPr>
            <p:ph sz="half" idx="1"/>
          </p:nvPr>
        </p:nvSpPr>
        <p:spPr/>
        <p:txBody>
          <a:bodyPr/>
          <a:lstStyle/>
          <a:p>
            <a:pPr marL="0" indent="0">
              <a:buNone/>
            </a:pPr>
            <a:r>
              <a:rPr lang="en-US" i="1" dirty="0"/>
              <a:t>Tip: </a:t>
            </a:r>
            <a:r>
              <a:rPr lang="en-US" dirty="0"/>
              <a:t>Include those who know the child the best</a:t>
            </a:r>
          </a:p>
          <a:p>
            <a:r>
              <a:rPr lang="en-US" dirty="0"/>
              <a:t>Family</a:t>
            </a:r>
          </a:p>
          <a:p>
            <a:r>
              <a:rPr lang="en-US" dirty="0"/>
              <a:t>Interventionists</a:t>
            </a:r>
          </a:p>
          <a:p>
            <a:r>
              <a:rPr lang="en-US" dirty="0"/>
              <a:t>Teachers</a:t>
            </a:r>
          </a:p>
          <a:p>
            <a:r>
              <a:rPr lang="en-US" dirty="0"/>
              <a:t>Service providers</a:t>
            </a:r>
          </a:p>
          <a:p>
            <a:r>
              <a:rPr lang="en-US" dirty="0"/>
              <a:t>Paraprofessionals</a:t>
            </a:r>
          </a:p>
        </p:txBody>
      </p:sp>
      <p:pic>
        <p:nvPicPr>
          <p:cNvPr id="7" name="Content Placeholder 6">
            <a:extLst>
              <a:ext uri="{FF2B5EF4-FFF2-40B4-BE49-F238E27FC236}">
                <a16:creationId xmlns:a16="http://schemas.microsoft.com/office/drawing/2014/main" id="{36EFE1D5-1D81-28F3-95BB-881849B1721C}"/>
              </a:ext>
              <a:ext uri="{C183D7F6-B498-43B3-948B-1728B52AA6E4}">
                <adec:decorative xmlns:adec="http://schemas.microsoft.com/office/drawing/2017/decorative" val="1"/>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5815860" y="1701800"/>
            <a:ext cx="5181600" cy="3454400"/>
          </a:xfrm>
        </p:spPr>
      </p:pic>
      <p:sp>
        <p:nvSpPr>
          <p:cNvPr id="3" name="Slide Number Placeholder 3">
            <a:extLst>
              <a:ext uri="{FF2B5EF4-FFF2-40B4-BE49-F238E27FC236}">
                <a16:creationId xmlns:a16="http://schemas.microsoft.com/office/drawing/2014/main" id="{56BDDD3D-603C-2341-4688-24D1C76830D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numCol="1" anchor="b" anchorCtr="0" compatLnSpc="1">
            <a:prstTxWarp prst="textNoShape">
              <a:avLst/>
            </a:prstTxWarp>
            <a:normAutofit/>
          </a:bodyPr>
          <a:lstStyle/>
          <a:p>
            <a:r>
              <a:rPr lang="en-US" dirty="0"/>
              <a:t>Use Multiple Sources of Information</a:t>
            </a:r>
            <a:endParaRPr dirty="0"/>
          </a:p>
        </p:txBody>
      </p:sp>
      <p:sp>
        <p:nvSpPr>
          <p:cNvPr id="5" name="Content Placeholder 4">
            <a:extLst>
              <a:ext uri="{FF2B5EF4-FFF2-40B4-BE49-F238E27FC236}">
                <a16:creationId xmlns:a16="http://schemas.microsoft.com/office/drawing/2014/main" id="{11872DA8-06DC-45E4-2095-3BB98128AA3C}"/>
              </a:ext>
            </a:extLst>
          </p:cNvPr>
          <p:cNvSpPr>
            <a:spLocks noGrp="1"/>
          </p:cNvSpPr>
          <p:nvPr>
            <p:ph sz="half" idx="1"/>
          </p:nvPr>
        </p:nvSpPr>
        <p:spPr/>
        <p:txBody>
          <a:bodyPr/>
          <a:lstStyle/>
          <a:p>
            <a:r>
              <a:rPr lang="en-US"/>
              <a:t>Curriculum-based assessment</a:t>
            </a:r>
          </a:p>
          <a:p>
            <a:r>
              <a:rPr lang="en-US"/>
              <a:t>Norm-referenced assessment</a:t>
            </a:r>
          </a:p>
          <a:p>
            <a:r>
              <a:rPr lang="en-US"/>
              <a:t>Developmental screening tool</a:t>
            </a:r>
          </a:p>
          <a:p>
            <a:r>
              <a:rPr lang="en-US"/>
              <a:t>Observation across settings and situations</a:t>
            </a:r>
          </a:p>
          <a:p>
            <a:r>
              <a:rPr lang="en-US"/>
              <a:t>Parent report</a:t>
            </a:r>
          </a:p>
        </p:txBody>
      </p:sp>
      <p:pic>
        <p:nvPicPr>
          <p:cNvPr id="8" name="Content Placeholder 7">
            <a:extLst>
              <a:ext uri="{FF2B5EF4-FFF2-40B4-BE49-F238E27FC236}">
                <a16:creationId xmlns:a16="http://schemas.microsoft.com/office/drawing/2014/main" id="{34D62639-A944-F174-8AF3-DD3D41821031}"/>
              </a:ext>
              <a:ext uri="{C183D7F6-B498-43B3-948B-1728B52AA6E4}">
                <adec:decorative xmlns:adec="http://schemas.microsoft.com/office/drawing/2017/decorative" val="1"/>
              </a:ext>
            </a:extLst>
          </p:cNvPr>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197600" y="2097881"/>
            <a:ext cx="5181600" cy="3454400"/>
          </a:xfrm>
        </p:spPr>
      </p:pic>
      <p:sp>
        <p:nvSpPr>
          <p:cNvPr id="3" name="Slide Number Placeholder 3">
            <a:extLst>
              <a:ext uri="{FF2B5EF4-FFF2-40B4-BE49-F238E27FC236}">
                <a16:creationId xmlns:a16="http://schemas.microsoft.com/office/drawing/2014/main" id="{5F4759C7-6580-C064-8C2D-C34E99F563F7}"/>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12</a:t>
            </a:fld>
            <a:endParaRPr lang="en-US"/>
          </a:p>
        </p:txBody>
      </p:sp>
    </p:spTree>
    <p:extLst>
      <p:ext uri="{BB962C8B-B14F-4D97-AF65-F5344CB8AC3E}">
        <p14:creationId xmlns:p14="http://schemas.microsoft.com/office/powerpoint/2010/main" val="340035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CTA COS Form and Instructions webpage ">
            <a:extLst>
              <a:ext uri="{FF2B5EF4-FFF2-40B4-BE49-F238E27FC236}">
                <a16:creationId xmlns:a16="http://schemas.microsoft.com/office/drawing/2014/main" id="{9A1C6371-8EE2-272E-2D6A-7BA5F9EF890F}"/>
              </a:ext>
            </a:extLst>
          </p:cNvPr>
          <p:cNvSpPr>
            <a:spLocks noGrp="1"/>
          </p:cNvSpPr>
          <p:nvPr>
            <p:ph type="title"/>
          </p:nvPr>
        </p:nvSpPr>
        <p:spPr/>
        <p:txBody>
          <a:bodyPr/>
          <a:lstStyle/>
          <a:p>
            <a:r>
              <a:rPr lang="en-US" dirty="0">
                <a:hlinkClick r:id="rId3" tooltip="ECTA COS Form and Instructions webpage "/>
              </a:rPr>
              <a:t>COS Form</a:t>
            </a:r>
            <a:endParaRPr lang="en-US" dirty="0"/>
          </a:p>
        </p:txBody>
      </p:sp>
      <p:sp>
        <p:nvSpPr>
          <p:cNvPr id="3" name="Content Placeholder 2">
            <a:extLst>
              <a:ext uri="{FF2B5EF4-FFF2-40B4-BE49-F238E27FC236}">
                <a16:creationId xmlns:a16="http://schemas.microsoft.com/office/drawing/2014/main" id="{BD2999F6-5495-A755-FD4A-41749D3E9343}"/>
              </a:ext>
            </a:extLst>
          </p:cNvPr>
          <p:cNvSpPr>
            <a:spLocks noGrp="1"/>
          </p:cNvSpPr>
          <p:nvPr>
            <p:ph sz="half" idx="1"/>
          </p:nvPr>
        </p:nvSpPr>
        <p:spPr>
          <a:xfrm>
            <a:off x="812800" y="1524001"/>
            <a:ext cx="5854700" cy="2087879"/>
          </a:xfrm>
        </p:spPr>
        <p:txBody>
          <a:bodyPr/>
          <a:lstStyle/>
          <a:p>
            <a:r>
              <a:rPr lang="en-US" dirty="0"/>
              <a:t>Use the form to summarize information that you collect from multiple sources to address the three child outcomes. </a:t>
            </a:r>
          </a:p>
          <a:p>
            <a:pPr>
              <a:spcBef>
                <a:spcPts val="600"/>
              </a:spcBef>
            </a:pPr>
            <a:r>
              <a:rPr lang="en-US" dirty="0"/>
              <a:t>Use the form to document evidence to support your ratings.</a:t>
            </a:r>
          </a:p>
        </p:txBody>
      </p:sp>
      <p:pic>
        <p:nvPicPr>
          <p:cNvPr id="7" name="Picture 6" descr="QR code to ECTA COS Form and Instructions webpage (https://ectacenter.org/eco/pages/cosform.asp)&#10;">
            <a:extLst>
              <a:ext uri="{FF2B5EF4-FFF2-40B4-BE49-F238E27FC236}">
                <a16:creationId xmlns:a16="http://schemas.microsoft.com/office/drawing/2014/main" id="{E30A9709-5463-EF43-702A-9804BF7B7E1D}"/>
              </a:ext>
            </a:extLst>
          </p:cNvPr>
          <p:cNvPicPr>
            <a:picLocks noChangeAspect="1"/>
          </p:cNvPicPr>
          <p:nvPr/>
        </p:nvPicPr>
        <p:blipFill>
          <a:blip r:embed="rId4"/>
          <a:stretch>
            <a:fillRect/>
          </a:stretch>
        </p:blipFill>
        <p:spPr>
          <a:xfrm>
            <a:off x="2424523" y="3494910"/>
            <a:ext cx="2631254" cy="2631254"/>
          </a:xfrm>
          <a:prstGeom prst="rect">
            <a:avLst/>
          </a:prstGeom>
        </p:spPr>
      </p:pic>
      <p:pic>
        <p:nvPicPr>
          <p:cNvPr id="8" name="Content Placeholder 7" descr="A picture of the Child Outcomes Summary form section 1. Positive Social-Emotional Skills (Including Social Relationships) section. Access form at https://ectacenter.org/eco/pages/cosform.asp&#10;&#10;Presents directions, a section to mark the 1-7 rating, a section to record supporting evidence about ratings, and a place to answer yes/no to the progress question. ">
            <a:extLst>
              <a:ext uri="{FF2B5EF4-FFF2-40B4-BE49-F238E27FC236}">
                <a16:creationId xmlns:a16="http://schemas.microsoft.com/office/drawing/2014/main" id="{0EDDFED8-05C5-616B-CB64-2AC8CF0D6CED}"/>
              </a:ext>
            </a:extLst>
          </p:cNvPr>
          <p:cNvPicPr>
            <a:picLocks noGrp="1" noChangeAspect="1"/>
          </p:cNvPicPr>
          <p:nvPr>
            <p:ph sz="half" idx="2"/>
          </p:nvPr>
        </p:nvPicPr>
        <p:blipFill>
          <a:blip r:embed="rId5"/>
          <a:stretch>
            <a:fillRect/>
          </a:stretch>
        </p:blipFill>
        <p:spPr>
          <a:xfrm>
            <a:off x="6858002" y="274219"/>
            <a:ext cx="4269724" cy="5851945"/>
          </a:xfrm>
        </p:spPr>
      </p:pic>
      <p:sp>
        <p:nvSpPr>
          <p:cNvPr id="4" name="Slide Number Placeholder 3">
            <a:extLst>
              <a:ext uri="{FF2B5EF4-FFF2-40B4-BE49-F238E27FC236}">
                <a16:creationId xmlns:a16="http://schemas.microsoft.com/office/drawing/2014/main" id="{EB8F910C-BBD8-CD39-7E11-1B86A6E6CC55}"/>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13</a:t>
            </a:fld>
            <a:endParaRPr lang="en-US"/>
          </a:p>
        </p:txBody>
      </p:sp>
    </p:spTree>
    <p:extLst>
      <p:ext uri="{BB962C8B-B14F-4D97-AF65-F5344CB8AC3E}">
        <p14:creationId xmlns:p14="http://schemas.microsoft.com/office/powerpoint/2010/main" val="328209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1 page PDF titled Overview of the Child Outcomes Summary (COS) Process">
            <a:extLst>
              <a:ext uri="{FF2B5EF4-FFF2-40B4-BE49-F238E27FC236}">
                <a16:creationId xmlns:a16="http://schemas.microsoft.com/office/drawing/2014/main" id="{14A67FA5-1A30-D66A-75A3-50F67320F2B1}"/>
              </a:ext>
            </a:extLst>
          </p:cNvPr>
          <p:cNvSpPr>
            <a:spLocks noGrp="1"/>
          </p:cNvSpPr>
          <p:nvPr>
            <p:ph type="title"/>
          </p:nvPr>
        </p:nvSpPr>
        <p:spPr/>
        <p:txBody>
          <a:bodyPr/>
          <a:lstStyle/>
          <a:p>
            <a:r>
              <a:rPr lang="en-US" dirty="0">
                <a:hlinkClick r:id="rId3"/>
              </a:rPr>
              <a:t>Definitions for COS </a:t>
            </a:r>
            <a:r>
              <a:rPr lang="en-US" dirty="0">
                <a:hlinkClick r:id="rId3" tooltip="1 page PDF titled Overview of the Child Outcomes Summary (COS) Process"/>
              </a:rPr>
              <a:t>Ratings</a:t>
            </a:r>
            <a:endParaRPr lang="en-US" dirty="0"/>
          </a:p>
        </p:txBody>
      </p:sp>
      <p:pic>
        <p:nvPicPr>
          <p:cNvPr id="5" name="Picture 4" descr="1 to 7 rating scale with the number 6 circled in red.">
            <a:extLst>
              <a:ext uri="{FF2B5EF4-FFF2-40B4-BE49-F238E27FC236}">
                <a16:creationId xmlns:a16="http://schemas.microsoft.com/office/drawing/2014/main" id="{5D71CCE3-6CC7-3D78-972D-33BC7AC0F3D9}"/>
              </a:ext>
            </a:extLst>
          </p:cNvPr>
          <p:cNvPicPr>
            <a:picLocks noChangeAspect="1"/>
          </p:cNvPicPr>
          <p:nvPr/>
        </p:nvPicPr>
        <p:blipFill>
          <a:blip r:embed="rId4"/>
          <a:stretch>
            <a:fillRect/>
          </a:stretch>
        </p:blipFill>
        <p:spPr>
          <a:xfrm>
            <a:off x="938337" y="1295400"/>
            <a:ext cx="10315326" cy="1396105"/>
          </a:xfrm>
          <a:prstGeom prst="rect">
            <a:avLst/>
          </a:prstGeom>
        </p:spPr>
      </p:pic>
      <p:sp>
        <p:nvSpPr>
          <p:cNvPr id="22" name="Content Placeholder 2">
            <a:extLst>
              <a:ext uri="{FF2B5EF4-FFF2-40B4-BE49-F238E27FC236}">
                <a16:creationId xmlns:a16="http://schemas.microsoft.com/office/drawing/2014/main" id="{4CC41580-3010-A589-289B-F4E9DB46153F}"/>
              </a:ext>
            </a:extLst>
          </p:cNvPr>
          <p:cNvSpPr>
            <a:spLocks noGrp="1"/>
          </p:cNvSpPr>
          <p:nvPr>
            <p:ph idx="1"/>
          </p:nvPr>
        </p:nvSpPr>
        <p:spPr>
          <a:xfrm>
            <a:off x="812800" y="2981921"/>
            <a:ext cx="7488741" cy="2773662"/>
          </a:xfrm>
        </p:spPr>
        <p:txBody>
          <a:bodyPr/>
          <a:lstStyle/>
          <a:p>
            <a:r>
              <a:rPr lang="en-US" dirty="0"/>
              <a:t>Child’s functioning generally is considered appropriate for his or her age, but there are some significant concerns about the child’s functioning.</a:t>
            </a:r>
          </a:p>
          <a:p>
            <a:r>
              <a:rPr lang="en-US" dirty="0"/>
              <a:t>Although age appropriate, the child’s functioning may border on not keeping pace with age expectations.</a:t>
            </a:r>
          </a:p>
        </p:txBody>
      </p:sp>
      <p:pic>
        <p:nvPicPr>
          <p:cNvPr id="3" name="Picture 2" descr="QR code to 1 page PDF titled Overview of the Child Outcomes Summary (COS) Process (https://ectacenter.org/%7Epdfs/eco/cos-overview-process.pdf)">
            <a:extLst>
              <a:ext uri="{FF2B5EF4-FFF2-40B4-BE49-F238E27FC236}">
                <a16:creationId xmlns:a16="http://schemas.microsoft.com/office/drawing/2014/main" id="{C827A49B-7338-D4D9-F08B-AA450743A13F}"/>
              </a:ext>
            </a:extLst>
          </p:cNvPr>
          <p:cNvPicPr>
            <a:picLocks noChangeAspect="1"/>
          </p:cNvPicPr>
          <p:nvPr/>
        </p:nvPicPr>
        <p:blipFill>
          <a:blip r:embed="rId5"/>
          <a:stretch>
            <a:fillRect/>
          </a:stretch>
        </p:blipFill>
        <p:spPr>
          <a:xfrm>
            <a:off x="8615012" y="2981921"/>
            <a:ext cx="2631254" cy="2631254"/>
          </a:xfrm>
          <a:prstGeom prst="rect">
            <a:avLst/>
          </a:prstGeom>
        </p:spPr>
      </p:pic>
      <p:sp>
        <p:nvSpPr>
          <p:cNvPr id="4" name="Slide Number Placeholder 3">
            <a:extLst>
              <a:ext uri="{FF2B5EF4-FFF2-40B4-BE49-F238E27FC236}">
                <a16:creationId xmlns:a16="http://schemas.microsoft.com/office/drawing/2014/main" id="{FC252020-F3FA-615E-F584-C88B5D3FE94E}"/>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14</a:t>
            </a:fld>
            <a:endParaRPr lang="en-US"/>
          </a:p>
        </p:txBody>
      </p:sp>
    </p:spTree>
    <p:extLst>
      <p:ext uri="{BB962C8B-B14F-4D97-AF65-F5344CB8AC3E}">
        <p14:creationId xmlns:p14="http://schemas.microsoft.com/office/powerpoint/2010/main" val="83734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S Form and Instructions - Decision Tree for Summary Rating Discussions webpage">
            <a:extLst>
              <a:ext uri="{FF2B5EF4-FFF2-40B4-BE49-F238E27FC236}">
                <a16:creationId xmlns:a16="http://schemas.microsoft.com/office/drawing/2014/main" id="{7DB57F18-8FC9-B654-0DA5-9D568F609D26}"/>
              </a:ext>
            </a:extLst>
          </p:cNvPr>
          <p:cNvSpPr>
            <a:spLocks noGrp="1"/>
          </p:cNvSpPr>
          <p:nvPr>
            <p:ph type="title"/>
          </p:nvPr>
        </p:nvSpPr>
        <p:spPr/>
        <p:txBody>
          <a:bodyPr/>
          <a:lstStyle/>
          <a:p>
            <a:r>
              <a:rPr lang="en-US" dirty="0">
                <a:hlinkClick r:id="rId3" tooltip="COS Form and Instructions - Decision Tree for Summary Rating Discussions webpage"/>
              </a:rPr>
              <a:t>Decision Tree for Summary Ratings Discussions</a:t>
            </a:r>
            <a:endParaRPr lang="en-US" dirty="0"/>
          </a:p>
        </p:txBody>
      </p:sp>
      <p:pic>
        <p:nvPicPr>
          <p:cNvPr id="6" name="Content Placeholder 5" descr="Screenshot of the resource: Decision Tree for Summary Ratings Discussions. Shows a decision tree beginning with the question &quot;Does the child ever function in ways that would be considered age-expected?&quot; Access the full decision tree at https://ectacenter.org/eco/pages/cosform.asp#decisiontree.">
            <a:extLst>
              <a:ext uri="{FF2B5EF4-FFF2-40B4-BE49-F238E27FC236}">
                <a16:creationId xmlns:a16="http://schemas.microsoft.com/office/drawing/2014/main" id="{1E17650B-EC11-2A48-1FDD-2D7CB84F20F9}"/>
              </a:ext>
            </a:extLst>
          </p:cNvPr>
          <p:cNvPicPr>
            <a:picLocks noGrp="1" noChangeAspect="1"/>
          </p:cNvPicPr>
          <p:nvPr>
            <p:ph idx="1"/>
          </p:nvPr>
        </p:nvPicPr>
        <p:blipFill rotWithShape="1">
          <a:blip r:embed="rId4"/>
          <a:srcRect l="4000" t="4423" r="1422"/>
          <a:stretch/>
        </p:blipFill>
        <p:spPr>
          <a:xfrm>
            <a:off x="713772" y="1861913"/>
            <a:ext cx="8544529" cy="3641529"/>
          </a:xfrm>
        </p:spPr>
      </p:pic>
      <p:pic>
        <p:nvPicPr>
          <p:cNvPr id="3" name="Picture 2" descr="QR code to COS Form and Instructions - Decision Tree for Summary Rating Discussions webpage (https://ectacenter.org/eco/pages/cosform.asp#decisiontree) &#10;">
            <a:extLst>
              <a:ext uri="{FF2B5EF4-FFF2-40B4-BE49-F238E27FC236}">
                <a16:creationId xmlns:a16="http://schemas.microsoft.com/office/drawing/2014/main" id="{D7B5B28E-0520-B0C8-E754-4E294E584C88}"/>
              </a:ext>
            </a:extLst>
          </p:cNvPr>
          <p:cNvPicPr>
            <a:picLocks noChangeAspect="1"/>
          </p:cNvPicPr>
          <p:nvPr/>
        </p:nvPicPr>
        <p:blipFill>
          <a:blip r:embed="rId5"/>
          <a:stretch>
            <a:fillRect/>
          </a:stretch>
        </p:blipFill>
        <p:spPr>
          <a:xfrm>
            <a:off x="8846974" y="1861913"/>
            <a:ext cx="2631254" cy="2631254"/>
          </a:xfrm>
          <a:prstGeom prst="rect">
            <a:avLst/>
          </a:prstGeom>
        </p:spPr>
      </p:pic>
      <p:sp>
        <p:nvSpPr>
          <p:cNvPr id="4" name="Slide Number Placeholder 3">
            <a:extLst>
              <a:ext uri="{FF2B5EF4-FFF2-40B4-BE49-F238E27FC236}">
                <a16:creationId xmlns:a16="http://schemas.microsoft.com/office/drawing/2014/main" id="{39F9ECC6-316A-E513-C8C5-15C0FB88822C}"/>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15</a:t>
            </a:fld>
            <a:endParaRPr lang="en-US"/>
          </a:p>
        </p:txBody>
      </p:sp>
    </p:spTree>
    <p:extLst>
      <p:ext uri="{BB962C8B-B14F-4D97-AF65-F5344CB8AC3E}">
        <p14:creationId xmlns:p14="http://schemas.microsoft.com/office/powerpoint/2010/main" val="262294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B718-2B19-084D-0411-E2FE37D647AE}"/>
              </a:ext>
            </a:extLst>
          </p:cNvPr>
          <p:cNvSpPr>
            <a:spLocks noGrp="1"/>
          </p:cNvSpPr>
          <p:nvPr>
            <p:ph type="title"/>
          </p:nvPr>
        </p:nvSpPr>
        <p:spPr/>
        <p:txBody>
          <a:bodyPr/>
          <a:lstStyle/>
          <a:p>
            <a:r>
              <a:rPr lang="en-US" dirty="0"/>
              <a:t>The COS Progress Question</a:t>
            </a:r>
          </a:p>
        </p:txBody>
      </p:sp>
      <p:sp>
        <p:nvSpPr>
          <p:cNvPr id="3" name="Content Placeholder 2">
            <a:extLst>
              <a:ext uri="{FF2B5EF4-FFF2-40B4-BE49-F238E27FC236}">
                <a16:creationId xmlns:a16="http://schemas.microsoft.com/office/drawing/2014/main" id="{82A6F88E-52A9-AC71-3F92-448A3984CE55}"/>
              </a:ext>
            </a:extLst>
          </p:cNvPr>
          <p:cNvSpPr>
            <a:spLocks noGrp="1"/>
          </p:cNvSpPr>
          <p:nvPr>
            <p:ph idx="1"/>
          </p:nvPr>
        </p:nvSpPr>
        <p:spPr>
          <a:xfrm>
            <a:off x="812800" y="1524002"/>
            <a:ext cx="10566400" cy="1945858"/>
          </a:xfrm>
        </p:spPr>
        <p:txBody>
          <a:bodyPr/>
          <a:lstStyle/>
          <a:p>
            <a:r>
              <a:rPr lang="en-US" dirty="0"/>
              <a:t>Has the child shown </a:t>
            </a:r>
            <a:r>
              <a:rPr lang="en-US" i="1" dirty="0"/>
              <a:t>any</a:t>
            </a:r>
            <a:r>
              <a:rPr lang="en-US" dirty="0"/>
              <a:t> new skills or behaviors related to this outcome since the last outcomes summary?</a:t>
            </a:r>
          </a:p>
          <a:p>
            <a:pPr lvl="1">
              <a:spcBef>
                <a:spcPts val="600"/>
              </a:spcBef>
            </a:pPr>
            <a:r>
              <a:rPr lang="en-US" dirty="0"/>
              <a:t>For example, if the child uses even one new word or gesture to get his or her needs met, answer “yes.”</a:t>
            </a:r>
          </a:p>
          <a:p>
            <a:pPr lvl="1">
              <a:spcBef>
                <a:spcPts val="600"/>
              </a:spcBef>
            </a:pPr>
            <a:r>
              <a:rPr lang="en-US" dirty="0"/>
              <a:t>The answer to the progress question could be “yes” even if the rating goes down.</a:t>
            </a:r>
          </a:p>
        </p:txBody>
      </p:sp>
      <p:pic>
        <p:nvPicPr>
          <p:cNvPr id="5" name="Content Placeholder 12" descr="Chart showing developmental trajectories plotting functioning on vertical Y axis and age in months on horizontal X axis. Different segments related to COS ratings 1-7 show how an entry and exit rating of 1 still results in a slight upward developmental trajectory as age increases. This is more subtle in comparison to the other chart on this slide with entry and exit ratings of 5.">
            <a:extLst>
              <a:ext uri="{FF2B5EF4-FFF2-40B4-BE49-F238E27FC236}">
                <a16:creationId xmlns:a16="http://schemas.microsoft.com/office/drawing/2014/main" id="{69E463FF-0654-9481-023E-313A5DF7C02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1332279" y="3469859"/>
            <a:ext cx="3844121" cy="2883091"/>
          </a:xfrm>
          <a:prstGeom prst="rect">
            <a:avLst/>
          </a:prstGeom>
          <a:noFill/>
          <a:ln w="9525">
            <a:noFill/>
            <a:miter lim="800000"/>
            <a:headEnd/>
            <a:tailEnd/>
          </a:ln>
        </p:spPr>
      </p:pic>
      <p:pic>
        <p:nvPicPr>
          <p:cNvPr id="6" name="Content Placeholder 8" descr="Chart showing developmental trajectories plotting functioning on vertical Y axis and age in months on horizontal X axis. Different segments related to COS ratings 1-7 show how an entry and exit rating of 5 still results in an upward developmental trajectory as age increases. This is easier to see in comparison to the other chart on this slide with entry and exit ratings of 1.">
            <a:extLst>
              <a:ext uri="{FF2B5EF4-FFF2-40B4-BE49-F238E27FC236}">
                <a16:creationId xmlns:a16="http://schemas.microsoft.com/office/drawing/2014/main" id="{F2693089-6E20-148D-E91B-C702E9473A9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19241" y="3471224"/>
            <a:ext cx="3840480" cy="2880360"/>
          </a:xfrm>
          <a:prstGeom prst="rect">
            <a:avLst/>
          </a:prstGeom>
        </p:spPr>
      </p:pic>
      <p:sp>
        <p:nvSpPr>
          <p:cNvPr id="4" name="Slide Number Placeholder 3">
            <a:extLst>
              <a:ext uri="{FF2B5EF4-FFF2-40B4-BE49-F238E27FC236}">
                <a16:creationId xmlns:a16="http://schemas.microsoft.com/office/drawing/2014/main" id="{B2B5B478-64D3-25EF-3B88-C7A78FE79416}"/>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16</a:t>
            </a:fld>
            <a:endParaRPr lang="en-US"/>
          </a:p>
        </p:txBody>
      </p:sp>
    </p:spTree>
    <p:extLst>
      <p:ext uri="{BB962C8B-B14F-4D97-AF65-F5344CB8AC3E}">
        <p14:creationId xmlns:p14="http://schemas.microsoft.com/office/powerpoint/2010/main" val="264497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COS Process Professional Development webpage ">
            <a:extLst>
              <a:ext uri="{FF2B5EF4-FFF2-40B4-BE49-F238E27FC236}">
                <a16:creationId xmlns:a16="http://schemas.microsoft.com/office/drawing/2014/main" id="{A8914DDD-2951-C484-94DE-29F71846B226}"/>
              </a:ext>
            </a:extLst>
          </p:cNvPr>
          <p:cNvSpPr>
            <a:spLocks noGrp="1"/>
          </p:cNvSpPr>
          <p:nvPr>
            <p:ph type="title"/>
          </p:nvPr>
        </p:nvSpPr>
        <p:spPr/>
        <p:txBody>
          <a:bodyPr/>
          <a:lstStyle/>
          <a:p>
            <a:r>
              <a:rPr lang="en-US" dirty="0">
                <a:hlinkClick r:id="rId3" tooltip="COS Process Professional Development webpage "/>
              </a:rPr>
              <a:t>COS Professional Development Module</a:t>
            </a:r>
            <a:endParaRPr lang="en-US" dirty="0"/>
          </a:p>
        </p:txBody>
      </p:sp>
      <p:pic>
        <p:nvPicPr>
          <p:cNvPr id="9" name="Content Placeholder 8" descr="Screenshot of the COS Professional Development Module webpage accessible at https://ectacenter.org/eco/pages/cospd.asp.&#10;">
            <a:extLst>
              <a:ext uri="{FF2B5EF4-FFF2-40B4-BE49-F238E27FC236}">
                <a16:creationId xmlns:a16="http://schemas.microsoft.com/office/drawing/2014/main" id="{FB0279DC-3155-D49C-1F3B-040588765A49}"/>
              </a:ext>
            </a:extLst>
          </p:cNvPr>
          <p:cNvPicPr>
            <a:picLocks noGrp="1" noChangeAspect="1"/>
          </p:cNvPicPr>
          <p:nvPr>
            <p:ph idx="1"/>
          </p:nvPr>
        </p:nvPicPr>
        <p:blipFill>
          <a:blip r:embed="rId4"/>
          <a:stretch>
            <a:fillRect/>
          </a:stretch>
        </p:blipFill>
        <p:spPr>
          <a:xfrm>
            <a:off x="759318" y="1764070"/>
            <a:ext cx="8603328" cy="3329860"/>
          </a:xfrm>
        </p:spPr>
      </p:pic>
      <p:pic>
        <p:nvPicPr>
          <p:cNvPr id="2" name="Picture 1" descr="QR code to COS Process Professional Development webpage (https://ectacenter.org/eco/pages/cospd.asp) &#10;">
            <a:extLst>
              <a:ext uri="{FF2B5EF4-FFF2-40B4-BE49-F238E27FC236}">
                <a16:creationId xmlns:a16="http://schemas.microsoft.com/office/drawing/2014/main" id="{A4DB9C92-9DAF-07B8-61DF-DF3D70C600B2}"/>
              </a:ext>
            </a:extLst>
          </p:cNvPr>
          <p:cNvPicPr>
            <a:picLocks noChangeAspect="1"/>
          </p:cNvPicPr>
          <p:nvPr/>
        </p:nvPicPr>
        <p:blipFill>
          <a:blip r:embed="rId5"/>
          <a:stretch>
            <a:fillRect/>
          </a:stretch>
        </p:blipFill>
        <p:spPr>
          <a:xfrm>
            <a:off x="8846974" y="2113373"/>
            <a:ext cx="2631254" cy="2631254"/>
          </a:xfrm>
          <a:prstGeom prst="rect">
            <a:avLst/>
          </a:prstGeom>
        </p:spPr>
      </p:pic>
      <p:sp>
        <p:nvSpPr>
          <p:cNvPr id="5" name="Slide Number Placeholder 4">
            <a:extLst>
              <a:ext uri="{FF2B5EF4-FFF2-40B4-BE49-F238E27FC236}">
                <a16:creationId xmlns:a16="http://schemas.microsoft.com/office/drawing/2014/main" id="{C5576654-2AB9-F894-89FC-E59C6DC28488}"/>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17</a:t>
            </a:fld>
            <a:endParaRPr lang="en-US"/>
          </a:p>
        </p:txBody>
      </p:sp>
    </p:spTree>
    <p:extLst>
      <p:ext uri="{BB962C8B-B14F-4D97-AF65-F5344CB8AC3E}">
        <p14:creationId xmlns:p14="http://schemas.microsoft.com/office/powerpoint/2010/main" val="73460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0A7C71-D515-3941-6F3B-5EBD188B0FBB}"/>
              </a:ext>
            </a:extLst>
          </p:cNvPr>
          <p:cNvSpPr>
            <a:spLocks noGrp="1"/>
          </p:cNvSpPr>
          <p:nvPr>
            <p:ph type="ctrTitle"/>
          </p:nvPr>
        </p:nvSpPr>
        <p:spPr/>
        <p:txBody>
          <a:bodyPr/>
          <a:lstStyle/>
          <a:p>
            <a:r>
              <a:rPr lang="en-US" dirty="0"/>
              <a:t>Entering Data Into the Early Childhood Outcomes Summary Database</a:t>
            </a:r>
          </a:p>
        </p:txBody>
      </p:sp>
      <p:sp>
        <p:nvSpPr>
          <p:cNvPr id="4" name="Slide Number Placeholder 3">
            <a:extLst>
              <a:ext uri="{FF2B5EF4-FFF2-40B4-BE49-F238E27FC236}">
                <a16:creationId xmlns:a16="http://schemas.microsoft.com/office/drawing/2014/main" id="{89030C7B-85C9-C890-4363-40AD24775819}"/>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18</a:t>
            </a:fld>
            <a:endParaRPr lang="en-US"/>
          </a:p>
        </p:txBody>
      </p:sp>
    </p:spTree>
    <p:extLst>
      <p:ext uri="{BB962C8B-B14F-4D97-AF65-F5344CB8AC3E}">
        <p14:creationId xmlns:p14="http://schemas.microsoft.com/office/powerpoint/2010/main" val="241382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92EE-C890-40FC-9F43-AA386821857B}"/>
              </a:ext>
            </a:extLst>
          </p:cNvPr>
          <p:cNvSpPr>
            <a:spLocks noGrp="1"/>
          </p:cNvSpPr>
          <p:nvPr>
            <p:ph type="title"/>
          </p:nvPr>
        </p:nvSpPr>
        <p:spPr/>
        <p:txBody>
          <a:bodyPr/>
          <a:lstStyle/>
          <a:p>
            <a:r>
              <a:rPr lang="en-US" dirty="0"/>
              <a:t>The Early Childhood Outcomes Summary (ECOS) Database Quick Facts</a:t>
            </a:r>
          </a:p>
        </p:txBody>
      </p:sp>
      <p:sp>
        <p:nvSpPr>
          <p:cNvPr id="5" name="Content Placeholder 4">
            <a:extLst>
              <a:ext uri="{FF2B5EF4-FFF2-40B4-BE49-F238E27FC236}">
                <a16:creationId xmlns:a16="http://schemas.microsoft.com/office/drawing/2014/main" id="{216FF7F7-D5AF-4539-B671-FF12421226BA}"/>
              </a:ext>
            </a:extLst>
          </p:cNvPr>
          <p:cNvSpPr>
            <a:spLocks noGrp="1"/>
          </p:cNvSpPr>
          <p:nvPr>
            <p:ph idx="1"/>
          </p:nvPr>
        </p:nvSpPr>
        <p:spPr/>
        <p:txBody>
          <a:bodyPr/>
          <a:lstStyle/>
          <a:p>
            <a:r>
              <a:rPr lang="en-US" dirty="0"/>
              <a:t>Web based</a:t>
            </a:r>
          </a:p>
          <a:p>
            <a:pPr lvl="1"/>
            <a:r>
              <a:rPr lang="en-US" sz="2000" dirty="0"/>
              <a:t>Users can access ECOS on PCs &amp; Macs—optimized for Chrome or MS Edge browsers.</a:t>
            </a:r>
          </a:p>
          <a:p>
            <a:r>
              <a:rPr lang="en-US" dirty="0"/>
              <a:t>User-friendly data entry</a:t>
            </a:r>
          </a:p>
          <a:p>
            <a:pPr lvl="1"/>
            <a:r>
              <a:rPr lang="en-US" dirty="0"/>
              <a:t>Includes edit checks to capture more complete and accurate data.</a:t>
            </a:r>
          </a:p>
          <a:p>
            <a:r>
              <a:rPr lang="en-US" dirty="0"/>
              <a:t>Reports for data use</a:t>
            </a:r>
          </a:p>
          <a:p>
            <a:pPr lvl="1"/>
            <a:r>
              <a:rPr lang="en-US" dirty="0"/>
              <a:t>The state AND districts can use the data for program improvement.</a:t>
            </a:r>
          </a:p>
          <a:p>
            <a:pPr lvl="1"/>
            <a:r>
              <a:rPr lang="en-US" dirty="0"/>
              <a:t>Educators can use it as a tool for professional development and stakeholder engagement.</a:t>
            </a:r>
          </a:p>
        </p:txBody>
      </p:sp>
      <p:sp>
        <p:nvSpPr>
          <p:cNvPr id="4" name="Slide Number Placeholder 3">
            <a:extLst>
              <a:ext uri="{FF2B5EF4-FFF2-40B4-BE49-F238E27FC236}">
                <a16:creationId xmlns:a16="http://schemas.microsoft.com/office/drawing/2014/main" id="{0416F8E5-B2CE-4F5B-A29A-9D6006871CF4}"/>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19</a:t>
            </a:fld>
            <a:endParaRPr lang="en-US"/>
          </a:p>
        </p:txBody>
      </p:sp>
    </p:spTree>
    <p:extLst>
      <p:ext uri="{BB962C8B-B14F-4D97-AF65-F5344CB8AC3E}">
        <p14:creationId xmlns:p14="http://schemas.microsoft.com/office/powerpoint/2010/main" val="3407240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7D10D-58EE-4520-7947-ECE9D4B1BC5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F5C2801-A789-5077-18CD-52BB4F89DB94}"/>
              </a:ext>
            </a:extLst>
          </p:cNvPr>
          <p:cNvSpPr>
            <a:spLocks noGrp="1"/>
          </p:cNvSpPr>
          <p:nvPr>
            <p:ph idx="1"/>
          </p:nvPr>
        </p:nvSpPr>
        <p:spPr>
          <a:xfrm>
            <a:off x="812800" y="1633185"/>
            <a:ext cx="10566400" cy="4602163"/>
          </a:xfrm>
        </p:spPr>
        <p:txBody>
          <a:bodyPr/>
          <a:lstStyle/>
          <a:p>
            <a:pPr marL="457200" indent="-457200">
              <a:buFont typeface="+mj-lt"/>
              <a:buAutoNum type="arabicPeriod"/>
            </a:pPr>
            <a:r>
              <a:rPr lang="en-US" dirty="0"/>
              <a:t>Introduction to Indicator 7 data collection</a:t>
            </a:r>
          </a:p>
          <a:p>
            <a:pPr marL="457200" indent="-457200">
              <a:buFont typeface="+mj-lt"/>
              <a:buAutoNum type="arabicPeriod"/>
            </a:pPr>
            <a:r>
              <a:rPr lang="en-US" dirty="0"/>
              <a:t>Overview of the Childhood Outcomes Summary (COS) Process</a:t>
            </a:r>
          </a:p>
          <a:p>
            <a:pPr marL="457200" indent="-457200">
              <a:buFont typeface="+mj-lt"/>
              <a:buAutoNum type="arabicPeriod"/>
            </a:pPr>
            <a:r>
              <a:rPr lang="en-US" dirty="0"/>
              <a:t>Entering data into the Early Childhood Outcome Summary (ECOS) database</a:t>
            </a:r>
          </a:p>
          <a:p>
            <a:pPr marL="457200" indent="-457200">
              <a:buFont typeface="+mj-lt"/>
              <a:buAutoNum type="arabicPeriod"/>
            </a:pPr>
            <a:r>
              <a:rPr lang="en-US" dirty="0"/>
              <a:t>Frequently asked questions about data entry and submission</a:t>
            </a:r>
          </a:p>
          <a:p>
            <a:pPr marL="457200" indent="-457200">
              <a:buFont typeface="+mj-lt"/>
              <a:buAutoNum type="arabicPeriod"/>
            </a:pPr>
            <a:r>
              <a:rPr lang="en-US" dirty="0"/>
              <a:t>Questions and answers</a:t>
            </a:r>
          </a:p>
        </p:txBody>
      </p:sp>
      <p:sp>
        <p:nvSpPr>
          <p:cNvPr id="4" name="Slide Number Placeholder 3">
            <a:extLst>
              <a:ext uri="{FF2B5EF4-FFF2-40B4-BE49-F238E27FC236}">
                <a16:creationId xmlns:a16="http://schemas.microsoft.com/office/drawing/2014/main" id="{E6D19EDC-9C0E-EB57-6476-F8EA640B5155}"/>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2</a:t>
            </a:fld>
            <a:endParaRPr lang="en-US"/>
          </a:p>
        </p:txBody>
      </p:sp>
    </p:spTree>
    <p:extLst>
      <p:ext uri="{BB962C8B-B14F-4D97-AF65-F5344CB8AC3E}">
        <p14:creationId xmlns:p14="http://schemas.microsoft.com/office/powerpoint/2010/main" val="2369902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4AE5-F0B2-2642-34D0-8ADEA1C4815C}"/>
              </a:ext>
            </a:extLst>
          </p:cNvPr>
          <p:cNvSpPr>
            <a:spLocks noGrp="1"/>
          </p:cNvSpPr>
          <p:nvPr>
            <p:ph type="title"/>
          </p:nvPr>
        </p:nvSpPr>
        <p:spPr/>
        <p:txBody>
          <a:bodyPr/>
          <a:lstStyle/>
          <a:p>
            <a:r>
              <a:rPr lang="en-US" dirty="0"/>
              <a:t>Celebrate Data Completeness Improvements!</a:t>
            </a:r>
          </a:p>
        </p:txBody>
      </p:sp>
      <p:pic>
        <p:nvPicPr>
          <p:cNvPr id="7" name="Content Placeholder 6" descr="Bar chart showing percentages of reporting districts, complete student data records, and percentage changes from FY 2020 to FY 2022. Percent of reporting districts: FY 20=80, FY 21=91, FY 22=94. Percent of students with complete data: FY 20=12, FY 21=20, FY 22=36. There is a red line marking the 50% National Average for data completeness in FY 2022.">
            <a:extLst>
              <a:ext uri="{FF2B5EF4-FFF2-40B4-BE49-F238E27FC236}">
                <a16:creationId xmlns:a16="http://schemas.microsoft.com/office/drawing/2014/main" id="{956CA36D-EC85-E40B-086F-F37A24F8B0A7}"/>
              </a:ext>
            </a:extLst>
          </p:cNvPr>
          <p:cNvPicPr>
            <a:picLocks noGrp="1" noChangeAspect="1"/>
          </p:cNvPicPr>
          <p:nvPr>
            <p:ph idx="1"/>
          </p:nvPr>
        </p:nvPicPr>
        <p:blipFill>
          <a:blip r:embed="rId3"/>
          <a:stretch>
            <a:fillRect/>
          </a:stretch>
        </p:blipFill>
        <p:spPr>
          <a:prstGeom prst="rect">
            <a:avLst/>
          </a:prstGeom>
        </p:spPr>
      </p:pic>
      <p:sp>
        <p:nvSpPr>
          <p:cNvPr id="4" name="Slide Number Placeholder 3">
            <a:extLst>
              <a:ext uri="{FF2B5EF4-FFF2-40B4-BE49-F238E27FC236}">
                <a16:creationId xmlns:a16="http://schemas.microsoft.com/office/drawing/2014/main" id="{D0AED7E8-ECC8-DD76-FED2-49317DD4158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20</a:t>
            </a:fld>
            <a:endParaRPr lang="en-US"/>
          </a:p>
        </p:txBody>
      </p:sp>
    </p:spTree>
    <p:extLst>
      <p:ext uri="{BB962C8B-B14F-4D97-AF65-F5344CB8AC3E}">
        <p14:creationId xmlns:p14="http://schemas.microsoft.com/office/powerpoint/2010/main" val="444885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92EE-C890-40FC-9F43-AA386821857B}"/>
              </a:ext>
            </a:extLst>
          </p:cNvPr>
          <p:cNvSpPr>
            <a:spLocks noGrp="1"/>
          </p:cNvSpPr>
          <p:nvPr>
            <p:ph type="title"/>
          </p:nvPr>
        </p:nvSpPr>
        <p:spPr/>
        <p:txBody>
          <a:bodyPr/>
          <a:lstStyle/>
          <a:p>
            <a:r>
              <a:rPr lang="en-US" dirty="0"/>
              <a:t>Understand the ECOS Data Timeline</a:t>
            </a:r>
          </a:p>
        </p:txBody>
      </p:sp>
      <p:pic>
        <p:nvPicPr>
          <p:cNvPr id="3" name="Picture 2" descr="Timeline showing the sequence of key data events for the ECOS database. From left: October SIMS certification complete, October SIMS data transferred to ECOS, Districts can enter data, March SIMS certification complete, March SIMS data transferred to ECOS, Districts can enter data on new students, July SIMS certification complete, July SIMS data transferred to ECOS, Districts can enter data on new students, August 31 Certification Deadline.">
            <a:extLst>
              <a:ext uri="{FF2B5EF4-FFF2-40B4-BE49-F238E27FC236}">
                <a16:creationId xmlns:a16="http://schemas.microsoft.com/office/drawing/2014/main" id="{64542BA1-692C-D0D3-B655-C4578A278C38}"/>
              </a:ext>
            </a:extLst>
          </p:cNvPr>
          <p:cNvPicPr>
            <a:picLocks noChangeAspect="1"/>
          </p:cNvPicPr>
          <p:nvPr/>
        </p:nvPicPr>
        <p:blipFill>
          <a:blip r:embed="rId3"/>
          <a:stretch>
            <a:fillRect/>
          </a:stretch>
        </p:blipFill>
        <p:spPr>
          <a:xfrm>
            <a:off x="810310" y="1996316"/>
            <a:ext cx="10571380" cy="2865368"/>
          </a:xfrm>
          <a:prstGeom prst="rect">
            <a:avLst/>
          </a:prstGeom>
        </p:spPr>
      </p:pic>
      <p:sp>
        <p:nvSpPr>
          <p:cNvPr id="4" name="Slide Number Placeholder 3">
            <a:extLst>
              <a:ext uri="{FF2B5EF4-FFF2-40B4-BE49-F238E27FC236}">
                <a16:creationId xmlns:a16="http://schemas.microsoft.com/office/drawing/2014/main" id="{0416F8E5-B2CE-4F5B-A29A-9D6006871CF4}"/>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21</a:t>
            </a:fld>
            <a:endParaRPr lang="en-US"/>
          </a:p>
        </p:txBody>
      </p:sp>
    </p:spTree>
    <p:extLst>
      <p:ext uri="{BB962C8B-B14F-4D97-AF65-F5344CB8AC3E}">
        <p14:creationId xmlns:p14="http://schemas.microsoft.com/office/powerpoint/2010/main" val="142822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DA7BC-95BB-444D-8D8F-74814F3D2370}"/>
              </a:ext>
            </a:extLst>
          </p:cNvPr>
          <p:cNvSpPr>
            <a:spLocks noGrp="1"/>
          </p:cNvSpPr>
          <p:nvPr>
            <p:ph type="title"/>
          </p:nvPr>
        </p:nvSpPr>
        <p:spPr/>
        <p:txBody>
          <a:bodyPr/>
          <a:lstStyle/>
          <a:p>
            <a:r>
              <a:rPr lang="en-US" i="1" dirty="0"/>
              <a:t>Tip: </a:t>
            </a:r>
            <a:r>
              <a:rPr lang="en-US" dirty="0"/>
              <a:t>Enter Data After Each SIMS </a:t>
            </a:r>
            <a:r>
              <a:rPr lang="en-US" noProof="0" dirty="0"/>
              <a:t>Certification</a:t>
            </a:r>
            <a:r>
              <a:rPr lang="en-US" dirty="0"/>
              <a:t> Is Transferred to ECOS</a:t>
            </a:r>
          </a:p>
        </p:txBody>
      </p:sp>
      <p:graphicFrame>
        <p:nvGraphicFramePr>
          <p:cNvPr id="7" name="Content Placeholder 6" descr="Timeline for key data activities in ECOS.&#10;October: SIMS Data in ECOS, Add entry data for new students. Update exit data for any students who exited. Notify directory administrator of SIMS errors identified in ECOS. March SIMS Data in ECOS, Add entry data for new students, Update exit data for any students who exited, Notify directory administrator of SIMS errors identified in ECOS. July SIMS Data in ECOS: Add entry data for new students, Update exit data for any students who exited. Notify directory administrator of SIMS errors identified in ECOS. August 31 ECOS Certification: Certify once a year after all data have been entered. If needed, data can be decertified for correction before August 31.&#10;">
            <a:extLst>
              <a:ext uri="{FF2B5EF4-FFF2-40B4-BE49-F238E27FC236}">
                <a16:creationId xmlns:a16="http://schemas.microsoft.com/office/drawing/2014/main" id="{31D37339-34DE-452D-A7B2-D9DC54D1DA79}"/>
              </a:ext>
            </a:extLst>
          </p:cNvPr>
          <p:cNvGraphicFramePr>
            <a:graphicFrameLocks noGrp="1"/>
          </p:cNvGraphicFramePr>
          <p:nvPr>
            <p:ph sz="half" idx="1"/>
            <p:extLst>
              <p:ext uri="{D42A27DB-BD31-4B8C-83A1-F6EECF244321}">
                <p14:modId xmlns:p14="http://schemas.microsoft.com/office/powerpoint/2010/main" val="2759618452"/>
              </p:ext>
            </p:extLst>
          </p:nvPr>
        </p:nvGraphicFramePr>
        <p:xfrm>
          <a:off x="812800" y="1524000"/>
          <a:ext cx="1027430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hidden="1">
            <a:extLst>
              <a:ext uri="{FF2B5EF4-FFF2-40B4-BE49-F238E27FC236}">
                <a16:creationId xmlns:a16="http://schemas.microsoft.com/office/drawing/2014/main" id="{221E752C-BC1B-1C56-D435-B34169819E88}"/>
              </a:ext>
              <a:ext uri="{C183D7F6-B498-43B3-948B-1728B52AA6E4}">
                <adec:decorative xmlns:adec="http://schemas.microsoft.com/office/drawing/2017/decorative" val="1"/>
              </a:ext>
            </a:extLst>
          </p:cNvPr>
          <p:cNvSpPr>
            <a:spLocks noGrp="1"/>
          </p:cNvSpPr>
          <p:nvPr>
            <p:ph sz="half" idx="2"/>
          </p:nvPr>
        </p:nvSpPr>
        <p:spPr>
          <a:xfrm>
            <a:off x="3175000" y="2278062"/>
            <a:ext cx="5181600" cy="2720181"/>
          </a:xfrm>
        </p:spPr>
        <p:txBody>
          <a:bodyPr/>
          <a:lstStyle/>
          <a:p>
            <a:pPr marL="0" indent="0">
              <a:spcBef>
                <a:spcPts val="0"/>
              </a:spcBef>
              <a:buNone/>
            </a:pPr>
            <a:r>
              <a:rPr lang="en-US" sz="1100" dirty="0"/>
              <a:t>October SIMS Data in ECOS</a:t>
            </a:r>
          </a:p>
          <a:p>
            <a:pPr>
              <a:spcBef>
                <a:spcPts val="0"/>
              </a:spcBef>
              <a:buFont typeface="Arial" panose="020B0604020202020204" pitchFamily="34" charset="0"/>
              <a:buChar char="•"/>
            </a:pPr>
            <a:r>
              <a:rPr lang="en-US" sz="1100" dirty="0"/>
              <a:t>Add entry data for new students.</a:t>
            </a:r>
          </a:p>
          <a:p>
            <a:pPr>
              <a:spcBef>
                <a:spcPts val="0"/>
              </a:spcBef>
              <a:buFont typeface="Arial" panose="020B0604020202020204" pitchFamily="34" charset="0"/>
              <a:buChar char="•"/>
            </a:pPr>
            <a:r>
              <a:rPr lang="en-US" sz="1100" dirty="0"/>
              <a:t>Update exit data for any students who exited. </a:t>
            </a:r>
          </a:p>
          <a:p>
            <a:pPr>
              <a:spcBef>
                <a:spcPts val="0"/>
              </a:spcBef>
              <a:buFont typeface="Arial" panose="020B0604020202020204" pitchFamily="34" charset="0"/>
              <a:buChar char="•"/>
            </a:pPr>
            <a:r>
              <a:rPr lang="en-US" sz="1100" dirty="0"/>
              <a:t>Notify directory administrator of SIMS errors identified in ECOS. </a:t>
            </a:r>
          </a:p>
          <a:p>
            <a:pPr marL="0" indent="0">
              <a:spcBef>
                <a:spcPts val="0"/>
              </a:spcBef>
              <a:buNone/>
            </a:pPr>
            <a:r>
              <a:rPr lang="en-US" sz="1100" dirty="0"/>
              <a:t>March SIMS Data in ECOS</a:t>
            </a:r>
          </a:p>
          <a:p>
            <a:pPr>
              <a:spcBef>
                <a:spcPts val="0"/>
              </a:spcBef>
              <a:buFont typeface="Arial" panose="020B0604020202020204" pitchFamily="34" charset="0"/>
              <a:buChar char="•"/>
            </a:pPr>
            <a:r>
              <a:rPr lang="en-US" sz="1100" dirty="0"/>
              <a:t>Add entry data for new students.</a:t>
            </a:r>
          </a:p>
          <a:p>
            <a:pPr>
              <a:spcBef>
                <a:spcPts val="0"/>
              </a:spcBef>
              <a:buFont typeface="Arial" panose="020B0604020202020204" pitchFamily="34" charset="0"/>
              <a:buChar char="•"/>
            </a:pPr>
            <a:r>
              <a:rPr lang="en-US" sz="1100" dirty="0"/>
              <a:t>Update exit data for any students who exited. </a:t>
            </a:r>
          </a:p>
          <a:p>
            <a:pPr>
              <a:spcBef>
                <a:spcPts val="0"/>
              </a:spcBef>
              <a:buFont typeface="Arial" panose="020B0604020202020204" pitchFamily="34" charset="0"/>
              <a:buChar char="•"/>
            </a:pPr>
            <a:r>
              <a:rPr lang="en-US" sz="1100" dirty="0"/>
              <a:t>Notify directory administrator of SIMS errors identified in ECOS. </a:t>
            </a:r>
          </a:p>
          <a:p>
            <a:pPr marL="0" indent="0">
              <a:spcBef>
                <a:spcPts val="0"/>
              </a:spcBef>
              <a:buNone/>
            </a:pPr>
            <a:r>
              <a:rPr lang="en-US" sz="1100" dirty="0"/>
              <a:t>July SIMS Data in ECOS</a:t>
            </a:r>
          </a:p>
          <a:p>
            <a:pPr>
              <a:spcBef>
                <a:spcPts val="0"/>
              </a:spcBef>
              <a:buFont typeface="Arial" panose="020B0604020202020204" pitchFamily="34" charset="0"/>
              <a:buChar char="•"/>
            </a:pPr>
            <a:r>
              <a:rPr lang="en-US" sz="1100" dirty="0"/>
              <a:t>Add entry data for new students.</a:t>
            </a:r>
          </a:p>
          <a:p>
            <a:pPr>
              <a:spcBef>
                <a:spcPts val="0"/>
              </a:spcBef>
              <a:buFont typeface="Arial" panose="020B0604020202020204" pitchFamily="34" charset="0"/>
              <a:buChar char="•"/>
            </a:pPr>
            <a:r>
              <a:rPr lang="en-US" sz="1100" dirty="0"/>
              <a:t>Update exit data for any students who exited. </a:t>
            </a:r>
          </a:p>
          <a:p>
            <a:pPr>
              <a:spcBef>
                <a:spcPts val="0"/>
              </a:spcBef>
              <a:buFont typeface="Arial" panose="020B0604020202020204" pitchFamily="34" charset="0"/>
              <a:buChar char="•"/>
            </a:pPr>
            <a:r>
              <a:rPr lang="en-US" sz="1100" dirty="0"/>
              <a:t>Notify directory administrator of SIMS errors identified in ECOS. </a:t>
            </a:r>
          </a:p>
          <a:p>
            <a:pPr marL="0" indent="0">
              <a:spcBef>
                <a:spcPts val="0"/>
              </a:spcBef>
              <a:buNone/>
            </a:pPr>
            <a:r>
              <a:rPr lang="en-US" sz="1100" dirty="0"/>
              <a:t>August 31 ECOS Certification</a:t>
            </a:r>
          </a:p>
          <a:p>
            <a:pPr>
              <a:spcBef>
                <a:spcPts val="0"/>
              </a:spcBef>
              <a:buFont typeface="Arial" panose="020B0604020202020204" pitchFamily="34" charset="0"/>
              <a:buChar char="•"/>
            </a:pPr>
            <a:r>
              <a:rPr lang="en-US" sz="1100" dirty="0"/>
              <a:t>Certify once a year after all data have been entered.</a:t>
            </a:r>
          </a:p>
          <a:p>
            <a:pPr>
              <a:spcBef>
                <a:spcPts val="0"/>
              </a:spcBef>
              <a:buFont typeface="Arial" panose="020B0604020202020204" pitchFamily="34" charset="0"/>
              <a:buChar char="•"/>
            </a:pPr>
            <a:r>
              <a:rPr lang="en-US" sz="1100" b="1" i="1" dirty="0"/>
              <a:t>If needed, </a:t>
            </a:r>
            <a:r>
              <a:rPr lang="en-US" sz="1100" dirty="0"/>
              <a:t>data can be decertified for correction before August 31</a:t>
            </a:r>
          </a:p>
        </p:txBody>
      </p:sp>
      <p:sp>
        <p:nvSpPr>
          <p:cNvPr id="2" name="Slide Number Placeholder 3">
            <a:extLst>
              <a:ext uri="{FF2B5EF4-FFF2-40B4-BE49-F238E27FC236}">
                <a16:creationId xmlns:a16="http://schemas.microsoft.com/office/drawing/2014/main" id="{2029ADBB-7D65-AA6B-7EBE-3D9F2965DCA7}"/>
              </a:ext>
              <a:ext uri="{C183D7F6-B498-43B3-948B-1728B52AA6E4}">
                <adec:decorative xmlns:adec="http://schemas.microsoft.com/office/drawing/2017/decorative" val="1"/>
              </a:ext>
            </a:extLst>
          </p:cNvPr>
          <p:cNvSpPr txBox="1">
            <a:spLocks/>
          </p:cNvSpPr>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defPPr>
              <a:defRPr lang="en-US"/>
            </a:defPPr>
            <a:lvl1pPr marL="0" algn="ctr" defTabSz="914400" rtl="0" eaLnBrk="1" latinLnBrk="0" hangingPunct="1">
              <a:defRPr sz="2000" kern="1200">
                <a:solidFill>
                  <a:srgbClr val="8A8BA1"/>
                </a:solidFill>
                <a:latin typeface="Georgia" pitchFamily="18"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D8A3D92-8AB3-43F4-9305-439883AB87A7}" type="slidenum">
              <a:rPr lang="en-US" smtClean="0"/>
              <a:pPr>
                <a:defRPr/>
              </a:pPr>
              <a:t>22</a:t>
            </a:fld>
            <a:endParaRPr lang="en-US"/>
          </a:p>
        </p:txBody>
      </p:sp>
    </p:spTree>
    <p:extLst>
      <p:ext uri="{BB962C8B-B14F-4D97-AF65-F5344CB8AC3E}">
        <p14:creationId xmlns:p14="http://schemas.microsoft.com/office/powerpoint/2010/main" val="671833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E8A5-1CDF-E70D-C74B-6107AA9DB41D}"/>
              </a:ext>
            </a:extLst>
          </p:cNvPr>
          <p:cNvSpPr>
            <a:spLocks noGrp="1"/>
          </p:cNvSpPr>
          <p:nvPr>
            <p:ph type="title"/>
          </p:nvPr>
        </p:nvSpPr>
        <p:spPr/>
        <p:txBody>
          <a:bodyPr/>
          <a:lstStyle/>
          <a:p>
            <a:r>
              <a:rPr lang="en-US" dirty="0"/>
              <a:t>Poll – Where are you in Indicator 7 data entry?</a:t>
            </a:r>
          </a:p>
        </p:txBody>
      </p:sp>
      <p:sp>
        <p:nvSpPr>
          <p:cNvPr id="3" name="Content Placeholder 2">
            <a:extLst>
              <a:ext uri="{FF2B5EF4-FFF2-40B4-BE49-F238E27FC236}">
                <a16:creationId xmlns:a16="http://schemas.microsoft.com/office/drawing/2014/main" id="{CDF2A920-75DE-314B-B5D8-79DAFDDBE693}"/>
              </a:ext>
            </a:extLst>
          </p:cNvPr>
          <p:cNvSpPr>
            <a:spLocks noGrp="1"/>
          </p:cNvSpPr>
          <p:nvPr>
            <p:ph idx="1"/>
          </p:nvPr>
        </p:nvSpPr>
        <p:spPr/>
        <p:txBody>
          <a:bodyPr/>
          <a:lstStyle/>
          <a:p>
            <a:r>
              <a:rPr lang="en-US" dirty="0"/>
              <a:t>I have</a:t>
            </a:r>
          </a:p>
          <a:p>
            <a:pPr lvl="1"/>
            <a:r>
              <a:rPr lang="en-US" dirty="0"/>
              <a:t>Entered complete data for all students currently listed in the database</a:t>
            </a:r>
          </a:p>
          <a:p>
            <a:pPr lvl="1"/>
            <a:r>
              <a:rPr lang="en-US" dirty="0"/>
              <a:t>Entered data for some students and have more data to enter</a:t>
            </a:r>
          </a:p>
          <a:p>
            <a:pPr lvl="1"/>
            <a:r>
              <a:rPr lang="en-US" dirty="0"/>
              <a:t>Entered data for some students and have error messages in the database</a:t>
            </a:r>
          </a:p>
          <a:p>
            <a:pPr lvl="1"/>
            <a:r>
              <a:rPr lang="en-US" dirty="0"/>
              <a:t>Entered data in my own spreadsheet but haven’t entered yet the data into ECOS</a:t>
            </a:r>
          </a:p>
          <a:p>
            <a:pPr lvl="1"/>
            <a:r>
              <a:rPr lang="en-US" dirty="0"/>
              <a:t>Logged on to ECOS and looked at my district’s page but haven’t entered data</a:t>
            </a:r>
          </a:p>
          <a:p>
            <a:pPr lvl="1"/>
            <a:r>
              <a:rPr lang="en-US" dirty="0"/>
              <a:t>Know about ECOS but haven’t logged on yet</a:t>
            </a:r>
          </a:p>
          <a:p>
            <a:pPr lvl="1"/>
            <a:r>
              <a:rPr lang="en-US" dirty="0"/>
              <a:t>I’m new. What’s ECOS?</a:t>
            </a:r>
          </a:p>
        </p:txBody>
      </p:sp>
      <p:sp>
        <p:nvSpPr>
          <p:cNvPr id="4" name="Slide Number Placeholder 3">
            <a:extLst>
              <a:ext uri="{FF2B5EF4-FFF2-40B4-BE49-F238E27FC236}">
                <a16:creationId xmlns:a16="http://schemas.microsoft.com/office/drawing/2014/main" id="{1D9C93D9-9097-FF1D-B2D7-9FE09D929315}"/>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23</a:t>
            </a:fld>
            <a:endParaRPr lang="en-US"/>
          </a:p>
        </p:txBody>
      </p:sp>
    </p:spTree>
    <p:extLst>
      <p:ext uri="{BB962C8B-B14F-4D97-AF65-F5344CB8AC3E}">
        <p14:creationId xmlns:p14="http://schemas.microsoft.com/office/powerpoint/2010/main" val="1384204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06292B-616F-5FD7-124D-FF8855DCBA08}"/>
              </a:ext>
            </a:extLst>
          </p:cNvPr>
          <p:cNvSpPr>
            <a:spLocks noGrp="1"/>
          </p:cNvSpPr>
          <p:nvPr>
            <p:ph type="title"/>
          </p:nvPr>
        </p:nvSpPr>
        <p:spPr/>
        <p:txBody>
          <a:bodyPr/>
          <a:lstStyle/>
          <a:p>
            <a:r>
              <a:rPr lang="en-US" i="1" dirty="0"/>
              <a:t>Tip: </a:t>
            </a:r>
            <a:r>
              <a:rPr lang="en-US" dirty="0"/>
              <a:t>Create </a:t>
            </a:r>
            <a:r>
              <a:rPr lang="en-US" sz="3600" dirty="0"/>
              <a:t>a Secure </a:t>
            </a:r>
            <a:r>
              <a:rPr lang="en-US" dirty="0"/>
              <a:t>W</a:t>
            </a:r>
            <a:r>
              <a:rPr lang="en-US" sz="3600" dirty="0"/>
              <a:t>ay to Store </a:t>
            </a:r>
            <a:r>
              <a:rPr lang="en-US" dirty="0"/>
              <a:t>D</a:t>
            </a:r>
            <a:r>
              <a:rPr lang="en-US" sz="3600" dirty="0"/>
              <a:t>ata </a:t>
            </a:r>
            <a:r>
              <a:rPr lang="en-US" dirty="0"/>
              <a:t>T</a:t>
            </a:r>
            <a:r>
              <a:rPr lang="en-US" sz="3600" dirty="0"/>
              <a:t>hroughout the Year</a:t>
            </a:r>
            <a:endParaRPr lang="en-US" dirty="0"/>
          </a:p>
        </p:txBody>
      </p:sp>
      <p:graphicFrame>
        <p:nvGraphicFramePr>
          <p:cNvPr id="7" name="Table 11" descr="Example of a data table that could be used to store ratings during the school year">
            <a:extLst>
              <a:ext uri="{FF2B5EF4-FFF2-40B4-BE49-F238E27FC236}">
                <a16:creationId xmlns:a16="http://schemas.microsoft.com/office/drawing/2014/main" id="{E08A59C5-9ACE-65F8-B65F-5E86C8EB635D}"/>
              </a:ext>
            </a:extLst>
          </p:cNvPr>
          <p:cNvGraphicFramePr>
            <a:graphicFrameLocks noGrp="1"/>
          </p:cNvGraphicFramePr>
          <p:nvPr>
            <p:ph sz="half" idx="1"/>
            <p:extLst>
              <p:ext uri="{D42A27DB-BD31-4B8C-83A1-F6EECF244321}">
                <p14:modId xmlns:p14="http://schemas.microsoft.com/office/powerpoint/2010/main" val="312035229"/>
              </p:ext>
            </p:extLst>
          </p:nvPr>
        </p:nvGraphicFramePr>
        <p:xfrm>
          <a:off x="812800" y="1522052"/>
          <a:ext cx="10665425" cy="2743200"/>
        </p:xfrm>
        <a:graphic>
          <a:graphicData uri="http://schemas.openxmlformats.org/drawingml/2006/table">
            <a:tbl>
              <a:tblPr firstRow="1" bandRow="1">
                <a:tableStyleId>{2D5ABB26-0587-4C30-8999-92F81FD0307C}</a:tableStyleId>
              </a:tblPr>
              <a:tblGrid>
                <a:gridCol w="1231900">
                  <a:extLst>
                    <a:ext uri="{9D8B030D-6E8A-4147-A177-3AD203B41FA5}">
                      <a16:colId xmlns:a16="http://schemas.microsoft.com/office/drawing/2014/main" val="1463574893"/>
                    </a:ext>
                  </a:extLst>
                </a:gridCol>
                <a:gridCol w="1231900">
                  <a:extLst>
                    <a:ext uri="{9D8B030D-6E8A-4147-A177-3AD203B41FA5}">
                      <a16:colId xmlns:a16="http://schemas.microsoft.com/office/drawing/2014/main" val="4289256422"/>
                    </a:ext>
                  </a:extLst>
                </a:gridCol>
                <a:gridCol w="1417320">
                  <a:extLst>
                    <a:ext uri="{9D8B030D-6E8A-4147-A177-3AD203B41FA5}">
                      <a16:colId xmlns:a16="http://schemas.microsoft.com/office/drawing/2014/main" val="333631697"/>
                    </a:ext>
                  </a:extLst>
                </a:gridCol>
                <a:gridCol w="1417320">
                  <a:extLst>
                    <a:ext uri="{9D8B030D-6E8A-4147-A177-3AD203B41FA5}">
                      <a16:colId xmlns:a16="http://schemas.microsoft.com/office/drawing/2014/main" val="22606582"/>
                    </a:ext>
                  </a:extLst>
                </a:gridCol>
                <a:gridCol w="1417320">
                  <a:extLst>
                    <a:ext uri="{9D8B030D-6E8A-4147-A177-3AD203B41FA5}">
                      <a16:colId xmlns:a16="http://schemas.microsoft.com/office/drawing/2014/main" val="1244336047"/>
                    </a:ext>
                  </a:extLst>
                </a:gridCol>
                <a:gridCol w="1316555">
                  <a:extLst>
                    <a:ext uri="{9D8B030D-6E8A-4147-A177-3AD203B41FA5}">
                      <a16:colId xmlns:a16="http://schemas.microsoft.com/office/drawing/2014/main" val="1402831843"/>
                    </a:ext>
                  </a:extLst>
                </a:gridCol>
                <a:gridCol w="1316555">
                  <a:extLst>
                    <a:ext uri="{9D8B030D-6E8A-4147-A177-3AD203B41FA5}">
                      <a16:colId xmlns:a16="http://schemas.microsoft.com/office/drawing/2014/main" val="1766737446"/>
                    </a:ext>
                  </a:extLst>
                </a:gridCol>
                <a:gridCol w="1316555">
                  <a:extLst>
                    <a:ext uri="{9D8B030D-6E8A-4147-A177-3AD203B41FA5}">
                      <a16:colId xmlns:a16="http://schemas.microsoft.com/office/drawing/2014/main" val="909547983"/>
                    </a:ext>
                  </a:extLst>
                </a:gridCol>
              </a:tblGrid>
              <a:tr h="685800">
                <a:tc>
                  <a:txBody>
                    <a:bodyPr/>
                    <a:lstStyle/>
                    <a:p>
                      <a:r>
                        <a:rPr lang="en-US" sz="1200" b="1" dirty="0">
                          <a:ln w="6350">
                            <a:noFill/>
                          </a:ln>
                          <a:solidFill>
                            <a:srgbClr val="EE5858"/>
                          </a:solidFill>
                        </a:rPr>
                        <a:t>SASID</a:t>
                      </a:r>
                    </a:p>
                  </a:txBody>
                  <a:tcPr>
                    <a:solidFill>
                      <a:srgbClr val="242424"/>
                    </a:solidFill>
                  </a:tcPr>
                </a:tc>
                <a:tc>
                  <a:txBody>
                    <a:bodyPr/>
                    <a:lstStyle/>
                    <a:p>
                      <a:r>
                        <a:rPr lang="en-US" sz="1200" b="1" dirty="0">
                          <a:solidFill>
                            <a:schemeClr val="bg1"/>
                          </a:solidFill>
                        </a:rPr>
                        <a:t>First Name</a:t>
                      </a:r>
                    </a:p>
                  </a:txBody>
                  <a:tcPr>
                    <a:solidFill>
                      <a:srgbClr val="242424"/>
                    </a:solidFill>
                  </a:tcPr>
                </a:tc>
                <a:tc>
                  <a:txBody>
                    <a:bodyPr/>
                    <a:lstStyle/>
                    <a:p>
                      <a:r>
                        <a:rPr lang="en-US" sz="1200" b="1" dirty="0">
                          <a:solidFill>
                            <a:schemeClr val="bg1"/>
                          </a:solidFill>
                        </a:rPr>
                        <a:t>Last Name</a:t>
                      </a:r>
                    </a:p>
                  </a:txBody>
                  <a:tcPr>
                    <a:solidFill>
                      <a:srgbClr val="242424"/>
                    </a:solidFill>
                  </a:tcPr>
                </a:tc>
                <a:tc>
                  <a:txBody>
                    <a:bodyPr/>
                    <a:lstStyle/>
                    <a:p>
                      <a:r>
                        <a:rPr lang="en-US" sz="1200" b="1" dirty="0">
                          <a:solidFill>
                            <a:schemeClr val="bg1"/>
                          </a:solidFill>
                        </a:rPr>
                        <a:t>DOB</a:t>
                      </a:r>
                    </a:p>
                  </a:txBody>
                  <a:tcPr>
                    <a:solidFill>
                      <a:srgbClr val="24242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Start Date</a:t>
                      </a:r>
                    </a:p>
                  </a:txBody>
                  <a:tcPr>
                    <a:solidFill>
                      <a:srgbClr val="24242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Entry Outcome 1</a:t>
                      </a:r>
                    </a:p>
                  </a:txBody>
                  <a:tcPr>
                    <a:solidFill>
                      <a:srgbClr val="24242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Entry Outcome 2</a:t>
                      </a:r>
                    </a:p>
                  </a:txBody>
                  <a:tcPr>
                    <a:solidFill>
                      <a:srgbClr val="24242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Entry Outcome 3</a:t>
                      </a:r>
                    </a:p>
                  </a:txBody>
                  <a:tcPr>
                    <a:solidFill>
                      <a:srgbClr val="242424"/>
                    </a:solidFill>
                  </a:tcPr>
                </a:tc>
                <a:extLst>
                  <a:ext uri="{0D108BD9-81ED-4DB2-BD59-A6C34878D82A}">
                    <a16:rowId xmlns:a16="http://schemas.microsoft.com/office/drawing/2014/main" val="2119859629"/>
                  </a:ext>
                </a:extLst>
              </a:tr>
              <a:tr h="685800">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tc>
                  <a:txBody>
                    <a:bodyPr/>
                    <a:lstStyle/>
                    <a:p>
                      <a:endParaRPr lang="en-US" sz="1200">
                        <a:solidFill>
                          <a:schemeClr val="tx1"/>
                        </a:solidFill>
                      </a:endParaRPr>
                    </a:p>
                  </a:txBody>
                  <a:tcPr/>
                </a:tc>
                <a:tc>
                  <a:txBody>
                    <a:bodyPr/>
                    <a:lstStyle/>
                    <a:p>
                      <a:endParaRPr lang="en-US" sz="1200" dirty="0">
                        <a:solidFill>
                          <a:schemeClr val="tx1"/>
                        </a:solidFill>
                      </a:endParaRPr>
                    </a:p>
                  </a:txBody>
                  <a:tcPr/>
                </a:tc>
                <a:tc>
                  <a:txBody>
                    <a:bodyPr/>
                    <a:lstStyle/>
                    <a:p>
                      <a:endParaRPr lang="en-US" sz="1200">
                        <a:solidFill>
                          <a:schemeClr val="tx1"/>
                        </a:solidFill>
                      </a:endParaRPr>
                    </a:p>
                  </a:txBody>
                  <a:tcPr/>
                </a:tc>
                <a:tc>
                  <a:txBody>
                    <a:bodyPr/>
                    <a:lstStyle/>
                    <a:p>
                      <a:endParaRPr lang="en-US" sz="1200" dirty="0">
                        <a:solidFill>
                          <a:schemeClr val="tx1"/>
                        </a:solidFill>
                      </a:endParaRPr>
                    </a:p>
                  </a:txBody>
                  <a:tcPr/>
                </a:tc>
                <a:tc>
                  <a:txBody>
                    <a:bodyPr/>
                    <a:lstStyle/>
                    <a:p>
                      <a:endParaRPr lang="en-US" sz="1200" dirty="0">
                        <a:solidFill>
                          <a:schemeClr val="tx1"/>
                        </a:solidFill>
                      </a:endParaRPr>
                    </a:p>
                  </a:txBody>
                  <a:tcPr/>
                </a:tc>
                <a:extLst>
                  <a:ext uri="{0D108BD9-81ED-4DB2-BD59-A6C34878D82A}">
                    <a16:rowId xmlns:a16="http://schemas.microsoft.com/office/drawing/2014/main" val="601571982"/>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Exit Date</a:t>
                      </a:r>
                    </a:p>
                  </a:txBody>
                  <a:tcPr>
                    <a:solidFill>
                      <a:srgbClr val="24242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Exit Exception</a:t>
                      </a:r>
                    </a:p>
                  </a:txBody>
                  <a:tcPr>
                    <a:solidFill>
                      <a:srgbClr val="24242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Exit Outcome 1 Rating</a:t>
                      </a:r>
                    </a:p>
                  </a:txBody>
                  <a:tcPr>
                    <a:solidFill>
                      <a:srgbClr val="242424"/>
                    </a:solidFill>
                  </a:tcPr>
                </a:tc>
                <a:tc>
                  <a:txBody>
                    <a:bodyPr/>
                    <a:lstStyle/>
                    <a:p>
                      <a:r>
                        <a:rPr lang="en-US" sz="1200" b="1" dirty="0">
                          <a:solidFill>
                            <a:schemeClr val="bg1"/>
                          </a:solidFill>
                        </a:rPr>
                        <a:t>Exit Outcome 2 Rating</a:t>
                      </a:r>
                    </a:p>
                  </a:txBody>
                  <a:tcPr>
                    <a:solidFill>
                      <a:srgbClr val="242424"/>
                    </a:solidFill>
                  </a:tcPr>
                </a:tc>
                <a:tc>
                  <a:txBody>
                    <a:bodyPr/>
                    <a:lstStyle/>
                    <a:p>
                      <a:r>
                        <a:rPr lang="en-US" sz="1200" b="1" dirty="0">
                          <a:solidFill>
                            <a:schemeClr val="bg1"/>
                          </a:solidFill>
                        </a:rPr>
                        <a:t>Exit Outcome 3 Rating</a:t>
                      </a:r>
                    </a:p>
                  </a:txBody>
                  <a:tcPr>
                    <a:solidFill>
                      <a:srgbClr val="24242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Outcome 1 Progress Question</a:t>
                      </a:r>
                    </a:p>
                  </a:txBody>
                  <a:tcPr>
                    <a:solidFill>
                      <a:srgbClr val="24242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Outcome 2 Progress Question</a:t>
                      </a:r>
                      <a:endParaRPr kumimoji="0" lang="en-US" sz="1200" b="1" i="0" u="none" strike="noStrike" kern="1200" cap="none" spc="0" normalizeH="0" baseline="0" noProof="0" dirty="0">
                        <a:ln>
                          <a:noFill/>
                        </a:ln>
                        <a:solidFill>
                          <a:schemeClr val="bg1"/>
                        </a:solidFill>
                        <a:effectLst/>
                        <a:uLnTx/>
                        <a:uFillTx/>
                        <a:latin typeface="+mn-lt"/>
                        <a:ea typeface="+mn-ea"/>
                        <a:cs typeface="+mn-cs"/>
                      </a:endParaRPr>
                    </a:p>
                  </a:txBody>
                  <a:tcPr>
                    <a:solidFill>
                      <a:srgbClr val="24242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Outcome 2 Progress Question</a:t>
                      </a:r>
                      <a:endParaRPr kumimoji="0" lang="en-US" sz="1200" b="1" i="0" u="none" strike="noStrike" kern="1200" cap="none" spc="0" normalizeH="0" baseline="0" noProof="0" dirty="0">
                        <a:ln>
                          <a:noFill/>
                        </a:ln>
                        <a:solidFill>
                          <a:schemeClr val="bg1"/>
                        </a:solidFill>
                        <a:effectLst/>
                        <a:uLnTx/>
                        <a:uFillTx/>
                        <a:latin typeface="+mn-lt"/>
                        <a:ea typeface="+mn-ea"/>
                        <a:cs typeface="+mn-cs"/>
                      </a:endParaRPr>
                    </a:p>
                  </a:txBody>
                  <a:tcPr>
                    <a:solidFill>
                      <a:srgbClr val="242424"/>
                    </a:solidFill>
                  </a:tcPr>
                </a:tc>
                <a:extLst>
                  <a:ext uri="{0D108BD9-81ED-4DB2-BD59-A6C34878D82A}">
                    <a16:rowId xmlns:a16="http://schemas.microsoft.com/office/drawing/2014/main" val="2226885407"/>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chemeClr val="tx1"/>
                        </a:solidFill>
                      </a:endParaRPr>
                    </a:p>
                  </a:txBody>
                  <a:tcPr>
                    <a:noFill/>
                  </a:tcPr>
                </a:tc>
                <a:tc>
                  <a:txBody>
                    <a:bodyPr/>
                    <a:lstStyle/>
                    <a:p>
                      <a:endParaRPr lang="en-US" sz="1200" b="1">
                        <a:solidFill>
                          <a:schemeClr val="tx1"/>
                        </a:solidFill>
                      </a:endParaRPr>
                    </a:p>
                  </a:txBody>
                  <a:tcPr>
                    <a:noFill/>
                  </a:tcPr>
                </a:tc>
                <a:tc>
                  <a:txBody>
                    <a:bodyPr/>
                    <a:lstStyle/>
                    <a:p>
                      <a:endParaRPr lang="en-US" sz="1200" b="1">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tx1"/>
                        </a:solidFill>
                        <a:effectLst/>
                        <a:uLnTx/>
                        <a:uFillTx/>
                        <a:latin typeface="+mn-lt"/>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mn-lt"/>
                        <a:ea typeface="+mn-ea"/>
                        <a:cs typeface="+mn-cs"/>
                      </a:endParaRPr>
                    </a:p>
                  </a:txBody>
                  <a:tcPr>
                    <a:noFill/>
                  </a:tcPr>
                </a:tc>
                <a:extLst>
                  <a:ext uri="{0D108BD9-81ED-4DB2-BD59-A6C34878D82A}">
                    <a16:rowId xmlns:a16="http://schemas.microsoft.com/office/drawing/2014/main" val="3441094038"/>
                  </a:ext>
                </a:extLst>
              </a:tr>
            </a:tbl>
          </a:graphicData>
        </a:graphic>
      </p:graphicFrame>
      <p:sp>
        <p:nvSpPr>
          <p:cNvPr id="15" name="Content Placeholder 14">
            <a:extLst>
              <a:ext uri="{FF2B5EF4-FFF2-40B4-BE49-F238E27FC236}">
                <a16:creationId xmlns:a16="http://schemas.microsoft.com/office/drawing/2014/main" id="{A24014C4-4864-1495-F2F8-CB6676E82A51}"/>
              </a:ext>
            </a:extLst>
          </p:cNvPr>
          <p:cNvSpPr>
            <a:spLocks noGrp="1"/>
          </p:cNvSpPr>
          <p:nvPr>
            <p:ph sz="half" idx="2"/>
          </p:nvPr>
        </p:nvSpPr>
        <p:spPr>
          <a:xfrm>
            <a:off x="812801" y="4335781"/>
            <a:ext cx="10395855" cy="1604632"/>
          </a:xfrm>
        </p:spPr>
        <p:txBody>
          <a:bodyPr/>
          <a:lstStyle/>
          <a:p>
            <a:pPr marL="0" indent="0">
              <a:buNone/>
            </a:pPr>
            <a:r>
              <a:rPr lang="en-US" dirty="0"/>
              <a:t>ECOS is updated with new students 3 times per year, so it is helpful to have a place to store ratings before it is possible to enter the data in ECOS. It can also help you use your data (see last section).</a:t>
            </a:r>
          </a:p>
        </p:txBody>
      </p:sp>
      <p:sp>
        <p:nvSpPr>
          <p:cNvPr id="2" name="Slide Number Placeholder 1">
            <a:extLst>
              <a:ext uri="{FF2B5EF4-FFF2-40B4-BE49-F238E27FC236}">
                <a16:creationId xmlns:a16="http://schemas.microsoft.com/office/drawing/2014/main" id="{A36202DE-DBD6-8015-8C57-3F846CE46B62}"/>
              </a:ext>
              <a:ext uri="{C183D7F6-B498-43B3-948B-1728B52AA6E4}">
                <adec:decorative xmlns:adec="http://schemas.microsoft.com/office/drawing/2017/decorative" val="1"/>
              </a:ext>
            </a:extLst>
          </p:cNvPr>
          <p:cNvSpPr>
            <a:spLocks noGrp="1"/>
          </p:cNvSpPr>
          <p:nvPr>
            <p:ph type="sldNum" sz="quarter" idx="4"/>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1942174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AFF5-D96B-0CA1-7333-62E7E16869ED}"/>
              </a:ext>
            </a:extLst>
          </p:cNvPr>
          <p:cNvSpPr>
            <a:spLocks noGrp="1"/>
          </p:cNvSpPr>
          <p:nvPr>
            <p:ph type="title"/>
          </p:nvPr>
        </p:nvSpPr>
        <p:spPr/>
        <p:txBody>
          <a:bodyPr/>
          <a:lstStyle/>
          <a:p>
            <a:r>
              <a:rPr lang="en-US" dirty="0"/>
              <a:t>Sustainability/Institutionalization</a:t>
            </a:r>
          </a:p>
        </p:txBody>
      </p:sp>
      <p:sp>
        <p:nvSpPr>
          <p:cNvPr id="3" name="Content Placeholder 2">
            <a:extLst>
              <a:ext uri="{FF2B5EF4-FFF2-40B4-BE49-F238E27FC236}">
                <a16:creationId xmlns:a16="http://schemas.microsoft.com/office/drawing/2014/main" id="{013D6A78-B8AB-1ABC-B0EF-5645EEA62366}"/>
              </a:ext>
            </a:extLst>
          </p:cNvPr>
          <p:cNvSpPr>
            <a:spLocks noGrp="1"/>
          </p:cNvSpPr>
          <p:nvPr>
            <p:ph sz="half" idx="1"/>
          </p:nvPr>
        </p:nvSpPr>
        <p:spPr/>
        <p:txBody>
          <a:bodyPr/>
          <a:lstStyle/>
          <a:p>
            <a:r>
              <a:rPr lang="en-US"/>
              <a:t>Develop a page of resources/quick directions for new staff.</a:t>
            </a:r>
          </a:p>
          <a:p>
            <a:r>
              <a:rPr lang="en-US"/>
              <a:t>Reach out early with questions, before teams leave for the summer and before the deadline is looming.</a:t>
            </a:r>
          </a:p>
        </p:txBody>
      </p:sp>
      <p:pic>
        <p:nvPicPr>
          <p:cNvPr id="9" name="Content Placeholder 8">
            <a:extLst>
              <a:ext uri="{FF2B5EF4-FFF2-40B4-BE49-F238E27FC236}">
                <a16:creationId xmlns:a16="http://schemas.microsoft.com/office/drawing/2014/main" id="{ACB545F6-21B7-83DF-C19B-B29BE6B1223E}"/>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a:ext>
            </a:extLst>
          </a:blip>
          <a:srcRect l="13414" r="11878"/>
          <a:stretch/>
        </p:blipFill>
        <p:spPr>
          <a:xfrm>
            <a:off x="6712527" y="1524001"/>
            <a:ext cx="4551218" cy="4370656"/>
          </a:xfrm>
        </p:spPr>
      </p:pic>
      <p:sp>
        <p:nvSpPr>
          <p:cNvPr id="4" name="Slide Number Placeholder 3">
            <a:extLst>
              <a:ext uri="{FF2B5EF4-FFF2-40B4-BE49-F238E27FC236}">
                <a16:creationId xmlns:a16="http://schemas.microsoft.com/office/drawing/2014/main" id="{F8113A92-AD88-04A7-2DB0-39D31160C0A8}"/>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25</a:t>
            </a:fld>
            <a:endParaRPr lang="en-US"/>
          </a:p>
        </p:txBody>
      </p:sp>
    </p:spTree>
    <p:extLst>
      <p:ext uri="{BB962C8B-B14F-4D97-AF65-F5344CB8AC3E}">
        <p14:creationId xmlns:p14="http://schemas.microsoft.com/office/powerpoint/2010/main" val="936765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F475C5-4CCC-9B9F-C8C9-7D2327D0C8BA}"/>
              </a:ext>
            </a:extLst>
          </p:cNvPr>
          <p:cNvSpPr>
            <a:spLocks noGrp="1"/>
          </p:cNvSpPr>
          <p:nvPr>
            <p:ph type="ctrTitle"/>
          </p:nvPr>
        </p:nvSpPr>
        <p:spPr/>
        <p:txBody>
          <a:bodyPr/>
          <a:lstStyle/>
          <a:p>
            <a:r>
              <a:rPr lang="en-US" dirty="0"/>
              <a:t>Frequently Asked Questions About Indicator 7 Data Entry</a:t>
            </a:r>
          </a:p>
        </p:txBody>
      </p:sp>
      <p:sp>
        <p:nvSpPr>
          <p:cNvPr id="5" name="Slide Number Placeholder 4">
            <a:extLst>
              <a:ext uri="{FF2B5EF4-FFF2-40B4-BE49-F238E27FC236}">
                <a16:creationId xmlns:a16="http://schemas.microsoft.com/office/drawing/2014/main" id="{8C9AAD74-7B72-698E-8783-9B07BC9B76F7}"/>
              </a:ext>
            </a:extLst>
          </p:cNvPr>
          <p:cNvSpPr>
            <a:spLocks noGrp="1"/>
          </p:cNvSpPr>
          <p:nvPr>
            <p:ph type="sldNum" sz="quarter" idx="4"/>
          </p:nvPr>
        </p:nvSpPr>
        <p:spPr/>
        <p:txBody>
          <a:bodyPr/>
          <a:lstStyle/>
          <a:p>
            <a:pPr>
              <a:defRPr/>
            </a:pPr>
            <a:fld id="{FD8A3D92-8AB3-43F4-9305-439883AB87A7}" type="slidenum">
              <a:rPr lang="en-US" smtClean="0"/>
              <a:pPr>
                <a:defRPr/>
              </a:pPr>
              <a:t>26</a:t>
            </a:fld>
            <a:endParaRPr lang="en-US"/>
          </a:p>
        </p:txBody>
      </p:sp>
    </p:spTree>
    <p:extLst>
      <p:ext uri="{BB962C8B-B14F-4D97-AF65-F5344CB8AC3E}">
        <p14:creationId xmlns:p14="http://schemas.microsoft.com/office/powerpoint/2010/main" val="303681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8A3-9024-95FF-61B9-D689AF94A38F}"/>
              </a:ext>
            </a:extLst>
          </p:cNvPr>
          <p:cNvSpPr>
            <a:spLocks noGrp="1"/>
          </p:cNvSpPr>
          <p:nvPr>
            <p:ph type="title"/>
          </p:nvPr>
        </p:nvSpPr>
        <p:spPr>
          <a:xfrm>
            <a:off x="538823" y="1334814"/>
            <a:ext cx="3447418" cy="2769788"/>
          </a:xfrm>
        </p:spPr>
        <p:txBody>
          <a:bodyPr/>
          <a:lstStyle/>
          <a:p>
            <a:r>
              <a:rPr lang="en-US" dirty="0"/>
              <a:t>How do I access ECOS and how do I grant my staff access? </a:t>
            </a:r>
            <a:br>
              <a:rPr lang="en-US" dirty="0"/>
            </a:br>
            <a:r>
              <a:rPr lang="en-US" dirty="0"/>
              <a:t>(Part 1)</a:t>
            </a:r>
          </a:p>
        </p:txBody>
      </p:sp>
      <p:pic>
        <p:nvPicPr>
          <p:cNvPr id="7" name="Content Placeholder 6" descr="Screenshot showing how the district can access ECOS by selecting the Special Education State Performance Plan app and how a directory administrator should grant users access and assign security roles by accessing the Directory Administration app and choosing Assign Security Roles">
            <a:extLst>
              <a:ext uri="{FF2B5EF4-FFF2-40B4-BE49-F238E27FC236}">
                <a16:creationId xmlns:a16="http://schemas.microsoft.com/office/drawing/2014/main" id="{855A63C5-479E-FAD4-B0F8-CE911CF176E7}"/>
              </a:ext>
            </a:extLst>
          </p:cNvPr>
          <p:cNvPicPr>
            <a:picLocks noGrp="1" noChangeAspect="1"/>
          </p:cNvPicPr>
          <p:nvPr>
            <p:ph idx="1"/>
          </p:nvPr>
        </p:nvPicPr>
        <p:blipFill>
          <a:blip r:embed="rId3"/>
          <a:stretch>
            <a:fillRect/>
          </a:stretch>
        </p:blipFill>
        <p:spPr>
          <a:xfrm>
            <a:off x="4314931" y="459361"/>
            <a:ext cx="6711620" cy="5536775"/>
          </a:xfrm>
          <a:prstGeom prst="rect">
            <a:avLst/>
          </a:prstGeom>
        </p:spPr>
      </p:pic>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27</a:t>
            </a:fld>
            <a:endParaRPr lang="en-US"/>
          </a:p>
        </p:txBody>
      </p:sp>
    </p:spTree>
    <p:extLst>
      <p:ext uri="{BB962C8B-B14F-4D97-AF65-F5344CB8AC3E}">
        <p14:creationId xmlns:p14="http://schemas.microsoft.com/office/powerpoint/2010/main" val="2380651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8A3-9024-95FF-61B9-D689AF94A38F}"/>
              </a:ext>
            </a:extLst>
          </p:cNvPr>
          <p:cNvSpPr>
            <a:spLocks noGrp="1"/>
          </p:cNvSpPr>
          <p:nvPr>
            <p:ph type="title"/>
          </p:nvPr>
        </p:nvSpPr>
        <p:spPr>
          <a:xfrm>
            <a:off x="538824" y="1261395"/>
            <a:ext cx="3447418" cy="2050777"/>
          </a:xfrm>
        </p:spPr>
        <p:txBody>
          <a:bodyPr anchor="t"/>
          <a:lstStyle/>
          <a:p>
            <a:r>
              <a:rPr lang="en-US" dirty="0"/>
              <a:t>How do I grant my staff access? </a:t>
            </a:r>
            <a:br>
              <a:rPr lang="en-US" dirty="0"/>
            </a:br>
            <a:r>
              <a:rPr lang="en-US" dirty="0"/>
              <a:t>(Part 2)</a:t>
            </a:r>
          </a:p>
        </p:txBody>
      </p:sp>
      <p:pic>
        <p:nvPicPr>
          <p:cNvPr id="13" name="Content Placeholder 6" descr="Screenshot of the Directory Administrators view in the Security Portal indicating that Indicator 7 DropBox User and Special Education State Performance Plan (SEPP) boxes are checked to grant access.">
            <a:extLst>
              <a:ext uri="{FF2B5EF4-FFF2-40B4-BE49-F238E27FC236}">
                <a16:creationId xmlns:a16="http://schemas.microsoft.com/office/drawing/2014/main" id="{F0EABF78-D0BD-CB73-9A46-D78C20AEC9BE}"/>
              </a:ext>
            </a:extLst>
          </p:cNvPr>
          <p:cNvPicPr>
            <a:picLocks noGrp="1" noChangeAspect="1"/>
          </p:cNvPicPr>
          <p:nvPr>
            <p:ph idx="1"/>
          </p:nvPr>
        </p:nvPicPr>
        <p:blipFill>
          <a:blip r:embed="rId3"/>
          <a:stretch>
            <a:fillRect/>
          </a:stretch>
        </p:blipFill>
        <p:spPr bwMode="auto">
          <a:xfrm>
            <a:off x="5513832" y="434656"/>
            <a:ext cx="5394960" cy="5755032"/>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28</a:t>
            </a:fld>
            <a:endParaRPr lang="en-US"/>
          </a:p>
        </p:txBody>
      </p:sp>
    </p:spTree>
    <p:extLst>
      <p:ext uri="{BB962C8B-B14F-4D97-AF65-F5344CB8AC3E}">
        <p14:creationId xmlns:p14="http://schemas.microsoft.com/office/powerpoint/2010/main" val="416943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8A3-9024-95FF-61B9-D689AF94A38F}"/>
              </a:ext>
            </a:extLst>
          </p:cNvPr>
          <p:cNvSpPr>
            <a:spLocks noGrp="1"/>
          </p:cNvSpPr>
          <p:nvPr>
            <p:ph type="title"/>
          </p:nvPr>
        </p:nvSpPr>
        <p:spPr>
          <a:xfrm>
            <a:off x="2496182" y="274638"/>
            <a:ext cx="8883018" cy="1244206"/>
          </a:xfrm>
        </p:spPr>
        <p:txBody>
          <a:bodyPr/>
          <a:lstStyle/>
          <a:p>
            <a:r>
              <a:rPr lang="en-US" sz="3200" dirty="0"/>
              <a:t>What do I do if I don’t have entry data for a student?</a:t>
            </a:r>
          </a:p>
        </p:txBody>
      </p:sp>
      <p:pic>
        <p:nvPicPr>
          <p:cNvPr id="6" name="Content Placeholder 5" descr="Screenshot of ECOS data entry panel, Part 1: Entry data to be completed for students new to preschool special education services. Screenshot shows fields for date of birth, date student started receiving services, and ratings for each of the three outcomes. The date of birth is circled to tie it to the callout stating &quot;This child began services when our cohort wasn’t supposed to collect entry data, so we don’t have ratings.&quot; ">
            <a:extLst>
              <a:ext uri="{FF2B5EF4-FFF2-40B4-BE49-F238E27FC236}">
                <a16:creationId xmlns:a16="http://schemas.microsoft.com/office/drawing/2014/main" id="{F4EDC1EA-7786-1505-047A-5F51CFE6DAC3}"/>
              </a:ext>
            </a:extLst>
          </p:cNvPr>
          <p:cNvPicPr>
            <a:picLocks noGrp="1" noChangeAspect="1"/>
          </p:cNvPicPr>
          <p:nvPr>
            <p:ph idx="1"/>
          </p:nvPr>
        </p:nvPicPr>
        <p:blipFill>
          <a:blip r:embed="rId3"/>
          <a:stretch>
            <a:fillRect/>
          </a:stretch>
        </p:blipFill>
        <p:spPr>
          <a:xfrm>
            <a:off x="869505" y="1675033"/>
            <a:ext cx="10566400" cy="2927178"/>
          </a:xfrm>
          <a:prstGeom prst="rect">
            <a:avLst/>
          </a:prstGeom>
        </p:spPr>
      </p:pic>
      <p:pic>
        <p:nvPicPr>
          <p:cNvPr id="7" name="Picture 6" descr="Callout stating &quot;Leave the entry date blank. Skip the student’s row and click the Save Entry Data button when you are finished entering other students’ entry data.&quot; ">
            <a:extLst>
              <a:ext uri="{FF2B5EF4-FFF2-40B4-BE49-F238E27FC236}">
                <a16:creationId xmlns:a16="http://schemas.microsoft.com/office/drawing/2014/main" id="{28AE54E5-8098-52A1-53D2-91617DF95DF5}"/>
              </a:ext>
            </a:extLst>
          </p:cNvPr>
          <p:cNvPicPr>
            <a:picLocks noChangeAspect="1"/>
          </p:cNvPicPr>
          <p:nvPr/>
        </p:nvPicPr>
        <p:blipFill>
          <a:blip r:embed="rId4"/>
          <a:stretch>
            <a:fillRect/>
          </a:stretch>
        </p:blipFill>
        <p:spPr>
          <a:xfrm>
            <a:off x="1702295" y="4027195"/>
            <a:ext cx="5303980" cy="1938696"/>
          </a:xfrm>
          <a:prstGeom prst="rect">
            <a:avLst/>
          </a:prstGeom>
        </p:spPr>
      </p:pic>
      <p:sp>
        <p:nvSpPr>
          <p:cNvPr id="9" name="Thought Bubble: Cloud 8" descr="Thought bubble connected to the prior callout box about leaving the entry date blank. Text reads: Tip: Starting in 2024–25, all districts should collect and input entry data for ALL students.">
            <a:extLst>
              <a:ext uri="{FF2B5EF4-FFF2-40B4-BE49-F238E27FC236}">
                <a16:creationId xmlns:a16="http://schemas.microsoft.com/office/drawing/2014/main" id="{EF932151-6778-5B6F-964C-C37D789C26F7}"/>
              </a:ext>
            </a:extLst>
          </p:cNvPr>
          <p:cNvSpPr/>
          <p:nvPr/>
        </p:nvSpPr>
        <p:spPr>
          <a:xfrm>
            <a:off x="7647683" y="4188228"/>
            <a:ext cx="3429655" cy="2138574"/>
          </a:xfrm>
          <a:prstGeom prst="cloudCallout">
            <a:avLst>
              <a:gd name="adj1" fmla="val -67333"/>
              <a:gd name="adj2" fmla="val -2057"/>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Tip: Starting in 2024–25, all districts should collect and input entry data for </a:t>
            </a:r>
            <a:r>
              <a:rPr lang="en-US" sz="1600" b="1" i="1" u="sng" dirty="0">
                <a:solidFill>
                  <a:schemeClr val="tx1"/>
                </a:solidFill>
              </a:rPr>
              <a:t>ALL</a:t>
            </a:r>
            <a:r>
              <a:rPr lang="en-US" sz="1600" dirty="0">
                <a:solidFill>
                  <a:schemeClr val="tx1"/>
                </a:solidFill>
              </a:rPr>
              <a:t> students.</a:t>
            </a:r>
          </a:p>
        </p:txBody>
      </p:sp>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29</a:t>
            </a:fld>
            <a:endParaRPr lang="en-US"/>
          </a:p>
        </p:txBody>
      </p:sp>
    </p:spTree>
    <p:extLst>
      <p:ext uri="{BB962C8B-B14F-4D97-AF65-F5344CB8AC3E}">
        <p14:creationId xmlns:p14="http://schemas.microsoft.com/office/powerpoint/2010/main" val="1336168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8B141-399C-ED0F-4C1C-D9A15988F7E9}"/>
              </a:ext>
            </a:extLst>
          </p:cNvPr>
          <p:cNvSpPr>
            <a:spLocks noGrp="1"/>
          </p:cNvSpPr>
          <p:nvPr>
            <p:ph type="ctr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7328DE3B-CA12-554B-3BFB-466B126A9556}"/>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3</a:t>
            </a:fld>
            <a:endParaRPr lang="en-US"/>
          </a:p>
        </p:txBody>
      </p:sp>
    </p:spTree>
    <p:extLst>
      <p:ext uri="{BB962C8B-B14F-4D97-AF65-F5344CB8AC3E}">
        <p14:creationId xmlns:p14="http://schemas.microsoft.com/office/powerpoint/2010/main" val="3179116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8A3-9024-95FF-61B9-D689AF94A38F}"/>
              </a:ext>
            </a:extLst>
          </p:cNvPr>
          <p:cNvSpPr>
            <a:spLocks noGrp="1"/>
          </p:cNvSpPr>
          <p:nvPr>
            <p:ph type="title"/>
          </p:nvPr>
        </p:nvSpPr>
        <p:spPr>
          <a:xfrm>
            <a:off x="2432115" y="274638"/>
            <a:ext cx="8947085" cy="941420"/>
          </a:xfrm>
        </p:spPr>
        <p:txBody>
          <a:bodyPr/>
          <a:lstStyle/>
          <a:p>
            <a:r>
              <a:rPr lang="en-US" sz="3200" dirty="0"/>
              <a:t>What do I do if a student isn’t exiting this year?</a:t>
            </a:r>
          </a:p>
        </p:txBody>
      </p:sp>
      <p:pic>
        <p:nvPicPr>
          <p:cNvPr id="7" name="Content Placeholder 6" descr="Screenshot of ECOS data entry panel, Part 2 : Exit data to be completed when students turns 6 or exit the program. Screenshot shows data entry fields for Exit Exception, Exit Date, Exit Ratings for the 3 outcomes, and Exit Progress. A callout pointing to the exit date says &quot;This child will not exit until the next school year.&quot;">
            <a:extLst>
              <a:ext uri="{FF2B5EF4-FFF2-40B4-BE49-F238E27FC236}">
                <a16:creationId xmlns:a16="http://schemas.microsoft.com/office/drawing/2014/main" id="{7E79AC14-6FFA-61A3-C6CE-26C1F68E7EB2}"/>
              </a:ext>
            </a:extLst>
          </p:cNvPr>
          <p:cNvPicPr>
            <a:picLocks noGrp="1" noChangeAspect="1"/>
          </p:cNvPicPr>
          <p:nvPr>
            <p:ph idx="1"/>
          </p:nvPr>
        </p:nvPicPr>
        <p:blipFill>
          <a:blip r:embed="rId3"/>
          <a:stretch>
            <a:fillRect/>
          </a:stretch>
        </p:blipFill>
        <p:spPr>
          <a:xfrm>
            <a:off x="1505192" y="1571952"/>
            <a:ext cx="10333616" cy="3054361"/>
          </a:xfrm>
          <a:prstGeom prst="rect">
            <a:avLst/>
          </a:prstGeom>
        </p:spPr>
      </p:pic>
      <p:pic>
        <p:nvPicPr>
          <p:cNvPr id="3" name="Picture 2" descr="Callout with arrow pointing to Save Exit Data button and the Exit Date field stating &quot;Leave all exit data fields blank. Skip the student’s row and click the Save Exit Data button when you are finished entering other students’ exit data.&quot;">
            <a:extLst>
              <a:ext uri="{FF2B5EF4-FFF2-40B4-BE49-F238E27FC236}">
                <a16:creationId xmlns:a16="http://schemas.microsoft.com/office/drawing/2014/main" id="{3E503E96-EC66-1A8D-F7ED-621694CA2095}"/>
              </a:ext>
            </a:extLst>
          </p:cNvPr>
          <p:cNvPicPr>
            <a:picLocks noChangeAspect="1"/>
          </p:cNvPicPr>
          <p:nvPr/>
        </p:nvPicPr>
        <p:blipFill>
          <a:blip r:embed="rId4"/>
          <a:stretch>
            <a:fillRect/>
          </a:stretch>
        </p:blipFill>
        <p:spPr>
          <a:xfrm>
            <a:off x="710235" y="2843067"/>
            <a:ext cx="5517358" cy="3145809"/>
          </a:xfrm>
          <a:prstGeom prst="rect">
            <a:avLst/>
          </a:prstGeom>
        </p:spPr>
      </p:pic>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30</a:t>
            </a:fld>
            <a:endParaRPr lang="en-US"/>
          </a:p>
        </p:txBody>
      </p:sp>
    </p:spTree>
    <p:extLst>
      <p:ext uri="{BB962C8B-B14F-4D97-AF65-F5344CB8AC3E}">
        <p14:creationId xmlns:p14="http://schemas.microsoft.com/office/powerpoint/2010/main" val="916050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8A3-9024-95FF-61B9-D689AF94A38F}"/>
              </a:ext>
            </a:extLst>
          </p:cNvPr>
          <p:cNvSpPr>
            <a:spLocks noGrp="1"/>
          </p:cNvSpPr>
          <p:nvPr>
            <p:ph type="title"/>
          </p:nvPr>
        </p:nvSpPr>
        <p:spPr/>
        <p:txBody>
          <a:bodyPr/>
          <a:lstStyle/>
          <a:p>
            <a:r>
              <a:rPr lang="en-US" sz="3200" dirty="0"/>
              <a:t>How do I communicate with DESE for questions about specific students?</a:t>
            </a:r>
          </a:p>
        </p:txBody>
      </p:sp>
      <p:sp>
        <p:nvSpPr>
          <p:cNvPr id="3" name="Content Placeholder 2">
            <a:extLst>
              <a:ext uri="{FF2B5EF4-FFF2-40B4-BE49-F238E27FC236}">
                <a16:creationId xmlns:a16="http://schemas.microsoft.com/office/drawing/2014/main" id="{CB064E36-19D0-F666-8D4B-65C1BAB81BB0}"/>
              </a:ext>
            </a:extLst>
          </p:cNvPr>
          <p:cNvSpPr>
            <a:spLocks noGrp="1"/>
          </p:cNvSpPr>
          <p:nvPr>
            <p:ph sz="half" idx="1"/>
          </p:nvPr>
        </p:nvSpPr>
        <p:spPr>
          <a:xfrm>
            <a:off x="812800" y="1524001"/>
            <a:ext cx="3494157" cy="4598503"/>
          </a:xfrm>
        </p:spPr>
        <p:txBody>
          <a:bodyPr/>
          <a:lstStyle/>
          <a:p>
            <a:r>
              <a:rPr lang="en-US" dirty="0"/>
              <a:t>Email only SASIDs</a:t>
            </a:r>
          </a:p>
          <a:p>
            <a:r>
              <a:rPr lang="en-US" dirty="0"/>
              <a:t>Use Drop Box to send and receive files with personally identifiable student information.</a:t>
            </a:r>
          </a:p>
          <a:p>
            <a:pPr lvl="1"/>
            <a:r>
              <a:rPr lang="en-US" dirty="0"/>
              <a:t>Please do not email student names and dates of birth.</a:t>
            </a:r>
          </a:p>
        </p:txBody>
      </p:sp>
      <p:pic>
        <p:nvPicPr>
          <p:cNvPr id="12" name="Content Placeholder 11" descr="Screenshot showing how the district can access the DropBox by selecting the DropBox Central app.">
            <a:extLst>
              <a:ext uri="{FF2B5EF4-FFF2-40B4-BE49-F238E27FC236}">
                <a16:creationId xmlns:a16="http://schemas.microsoft.com/office/drawing/2014/main" id="{5B8AC8AA-9C89-A2A5-283E-DE8624495155}"/>
              </a:ext>
            </a:extLst>
          </p:cNvPr>
          <p:cNvPicPr>
            <a:picLocks noGrp="1" noChangeAspect="1"/>
          </p:cNvPicPr>
          <p:nvPr>
            <p:ph sz="half" idx="2"/>
          </p:nvPr>
        </p:nvPicPr>
        <p:blipFill>
          <a:blip r:embed="rId3"/>
          <a:stretch>
            <a:fillRect/>
          </a:stretch>
        </p:blipFill>
        <p:spPr>
          <a:xfrm>
            <a:off x="4474577" y="1775301"/>
            <a:ext cx="7440897" cy="2924290"/>
          </a:xfrm>
          <a:prstGeom prst="rect">
            <a:avLst/>
          </a:prstGeom>
        </p:spPr>
      </p:pic>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31</a:t>
            </a:fld>
            <a:endParaRPr lang="en-US"/>
          </a:p>
        </p:txBody>
      </p:sp>
    </p:spTree>
    <p:extLst>
      <p:ext uri="{BB962C8B-B14F-4D97-AF65-F5344CB8AC3E}">
        <p14:creationId xmlns:p14="http://schemas.microsoft.com/office/powerpoint/2010/main" val="3829605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0103CCE-1188-6F2E-1CE5-3554BE374282}"/>
              </a:ext>
            </a:extLst>
          </p:cNvPr>
          <p:cNvSpPr>
            <a:spLocks noGrp="1"/>
          </p:cNvSpPr>
          <p:nvPr>
            <p:ph type="title"/>
          </p:nvPr>
        </p:nvSpPr>
        <p:spPr/>
        <p:txBody>
          <a:bodyPr/>
          <a:lstStyle/>
          <a:p>
            <a:pPr rtl="0" eaLnBrk="1" latinLnBrk="0" hangingPunct="1"/>
            <a:r>
              <a:rPr lang="en-US" kern="1200" dirty="0">
                <a:solidFill>
                  <a:srgbClr val="000000"/>
                </a:solidFill>
                <a:effectLst/>
                <a:ea typeface="Tahoma" panose="020B0604030504040204" pitchFamily="34" charset="0"/>
                <a:cs typeface="Tahoma" panose="020B0604030504040204" pitchFamily="34" charset="0"/>
              </a:rPr>
              <a:t>How to I edit entry data (slide 1)?</a:t>
            </a:r>
            <a:endParaRPr lang="en-US" dirty="0"/>
          </a:p>
        </p:txBody>
      </p:sp>
      <p:pic>
        <p:nvPicPr>
          <p:cNvPr id="5" name="Content Placeholder 4" descr="Screenshot of the Part 2 exit data panel in ECOS indicating the Reset button to the right of the screen to edit entry data. ">
            <a:extLst>
              <a:ext uri="{FF2B5EF4-FFF2-40B4-BE49-F238E27FC236}">
                <a16:creationId xmlns:a16="http://schemas.microsoft.com/office/drawing/2014/main" id="{C6E17BDF-ABEF-4C36-8A00-43B0BF83909E}"/>
              </a:ext>
            </a:extLst>
          </p:cNvPr>
          <p:cNvPicPr>
            <a:picLocks noGrp="1" noChangeAspect="1"/>
          </p:cNvPicPr>
          <p:nvPr>
            <p:ph sz="half" idx="1"/>
          </p:nvPr>
        </p:nvPicPr>
        <p:blipFill>
          <a:blip r:embed="rId3"/>
          <a:stretch>
            <a:fillRect/>
          </a:stretch>
        </p:blipFill>
        <p:spPr>
          <a:xfrm>
            <a:off x="812799" y="2714848"/>
            <a:ext cx="10576070" cy="2415296"/>
          </a:xfrm>
          <a:prstGeom prst="rect">
            <a:avLst/>
          </a:prstGeom>
        </p:spPr>
      </p:pic>
      <p:pic>
        <p:nvPicPr>
          <p:cNvPr id="9" name="Content Placeholder 8" descr="Screenshot of the message from ECOS stating &quot;gateway.edu.state.ma.us says This will clear Exit data, and this would require re-entering Exit data.&quot; There are buttons for OK and Cancel, and an arrow indicates the user should select the OK button. ">
            <a:extLst>
              <a:ext uri="{FF2B5EF4-FFF2-40B4-BE49-F238E27FC236}">
                <a16:creationId xmlns:a16="http://schemas.microsoft.com/office/drawing/2014/main" id="{AC064D5D-3943-6BB7-0667-32C49F330A34}"/>
              </a:ext>
            </a:extLst>
          </p:cNvPr>
          <p:cNvPicPr>
            <a:picLocks noGrp="1" noChangeAspect="1"/>
          </p:cNvPicPr>
          <p:nvPr>
            <p:ph sz="half" idx="2"/>
          </p:nvPr>
        </p:nvPicPr>
        <p:blipFill>
          <a:blip r:embed="rId4"/>
          <a:stretch>
            <a:fillRect/>
          </a:stretch>
        </p:blipFill>
        <p:spPr>
          <a:xfrm>
            <a:off x="7381350" y="1689760"/>
            <a:ext cx="3956647" cy="1463167"/>
          </a:xfrm>
          <a:prstGeom prst="rect">
            <a:avLst/>
          </a:prstGeom>
        </p:spPr>
      </p:pic>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32</a:t>
            </a:fld>
            <a:endParaRPr lang="en-US"/>
          </a:p>
        </p:txBody>
      </p:sp>
    </p:spTree>
    <p:extLst>
      <p:ext uri="{BB962C8B-B14F-4D97-AF65-F5344CB8AC3E}">
        <p14:creationId xmlns:p14="http://schemas.microsoft.com/office/powerpoint/2010/main" val="2139966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8A3-9024-95FF-61B9-D689AF94A38F}"/>
              </a:ext>
            </a:extLst>
          </p:cNvPr>
          <p:cNvSpPr>
            <a:spLocks noGrp="1"/>
          </p:cNvSpPr>
          <p:nvPr>
            <p:ph type="title"/>
          </p:nvPr>
        </p:nvSpPr>
        <p:spPr>
          <a:xfrm>
            <a:off x="2496182" y="274638"/>
            <a:ext cx="8883018" cy="1143000"/>
          </a:xfrm>
        </p:spPr>
        <p:txBody>
          <a:bodyPr/>
          <a:lstStyle/>
          <a:p>
            <a:r>
              <a:rPr lang="en-US" dirty="0"/>
              <a:t>How to I edit entry data (slide 2)?</a:t>
            </a:r>
          </a:p>
        </p:txBody>
      </p:sp>
      <p:pic>
        <p:nvPicPr>
          <p:cNvPr id="6" name="Content Placeholder 5" descr="Screenshot of ECOS panel 1 for entry data and panel 2 for exit data, with an arrow indicating the line that is reset to edit entry data will move from panel 2 to panel 1. ">
            <a:extLst>
              <a:ext uri="{FF2B5EF4-FFF2-40B4-BE49-F238E27FC236}">
                <a16:creationId xmlns:a16="http://schemas.microsoft.com/office/drawing/2014/main" id="{96D27088-8871-2344-CCBC-45A952E7283E}"/>
              </a:ext>
            </a:extLst>
          </p:cNvPr>
          <p:cNvPicPr>
            <a:picLocks noGrp="1" noChangeAspect="1"/>
          </p:cNvPicPr>
          <p:nvPr>
            <p:ph idx="1"/>
          </p:nvPr>
        </p:nvPicPr>
        <p:blipFill>
          <a:blip r:embed="rId3"/>
          <a:stretch>
            <a:fillRect/>
          </a:stretch>
        </p:blipFill>
        <p:spPr>
          <a:xfrm>
            <a:off x="1005399" y="1718731"/>
            <a:ext cx="10181202" cy="4212701"/>
          </a:xfrm>
          <a:prstGeom prst="rect">
            <a:avLst/>
          </a:prstGeom>
        </p:spPr>
      </p:pic>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a:xfrm>
            <a:off x="11478228" y="5257515"/>
            <a:ext cx="561372" cy="400110"/>
          </a:xfrm>
        </p:spPr>
        <p:txBody>
          <a:bodyPr/>
          <a:lstStyle/>
          <a:p>
            <a:fld id="{FD8A3D92-8AB3-43F4-9305-439883AB87A7}" type="slidenum">
              <a:rPr lang="en-US" smtClean="0"/>
              <a:pPr/>
              <a:t>33</a:t>
            </a:fld>
            <a:endParaRPr lang="en-US"/>
          </a:p>
        </p:txBody>
      </p:sp>
    </p:spTree>
    <p:extLst>
      <p:ext uri="{BB962C8B-B14F-4D97-AF65-F5344CB8AC3E}">
        <p14:creationId xmlns:p14="http://schemas.microsoft.com/office/powerpoint/2010/main" val="1493784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8A3-9024-95FF-61B9-D689AF94A38F}"/>
              </a:ext>
            </a:extLst>
          </p:cNvPr>
          <p:cNvSpPr>
            <a:spLocks noGrp="1"/>
          </p:cNvSpPr>
          <p:nvPr>
            <p:ph type="title"/>
          </p:nvPr>
        </p:nvSpPr>
        <p:spPr/>
        <p:txBody>
          <a:bodyPr/>
          <a:lstStyle/>
          <a:p>
            <a:r>
              <a:rPr lang="en-US" dirty="0"/>
              <a:t>How to I edit entry data (slide 3)?</a:t>
            </a:r>
          </a:p>
        </p:txBody>
      </p:sp>
      <p:pic>
        <p:nvPicPr>
          <p:cNvPr id="7" name="Content Placeholder 6" descr="Screenshot of ECOS panel 1 for entry data indicating the record that was reset how appears in panel 1 and all fields are empty to allow correcting the entry data.">
            <a:extLst>
              <a:ext uri="{FF2B5EF4-FFF2-40B4-BE49-F238E27FC236}">
                <a16:creationId xmlns:a16="http://schemas.microsoft.com/office/drawing/2014/main" id="{40123500-0FDC-8213-2F4F-3FB4BE68C164}"/>
              </a:ext>
            </a:extLst>
          </p:cNvPr>
          <p:cNvPicPr>
            <a:picLocks noGrp="1" noChangeAspect="1"/>
          </p:cNvPicPr>
          <p:nvPr>
            <p:ph idx="1"/>
          </p:nvPr>
        </p:nvPicPr>
        <p:blipFill>
          <a:blip r:embed="rId3"/>
          <a:stretch>
            <a:fillRect/>
          </a:stretch>
        </p:blipFill>
        <p:spPr>
          <a:xfrm>
            <a:off x="812800" y="1796555"/>
            <a:ext cx="10566400" cy="2666288"/>
          </a:xfrm>
        </p:spPr>
      </p:pic>
      <p:sp>
        <p:nvSpPr>
          <p:cNvPr id="3" name="Speech Bubble: Rectangle 2" descr="Callout pointing to the Date the Student Started Receiving Special Education Services field stating &quot;Re-enter the entry date and ratings for all 3 outcomes and click the Save Entry Data button. The student’s record will then move back to the Part 2: Exit data panel.&quot;">
            <a:extLst>
              <a:ext uri="{FF2B5EF4-FFF2-40B4-BE49-F238E27FC236}">
                <a16:creationId xmlns:a16="http://schemas.microsoft.com/office/drawing/2014/main" id="{9502EABD-D4D9-3899-67E8-82DB4107306F}"/>
              </a:ext>
            </a:extLst>
          </p:cNvPr>
          <p:cNvSpPr/>
          <p:nvPr/>
        </p:nvSpPr>
        <p:spPr>
          <a:xfrm>
            <a:off x="2030941" y="4238718"/>
            <a:ext cx="6098721" cy="1106538"/>
          </a:xfrm>
          <a:prstGeom prst="wedgeRectCallout">
            <a:avLst>
              <a:gd name="adj1" fmla="val -44595"/>
              <a:gd name="adj2" fmla="val -111066"/>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Re-enter the entry date and ratings for all 3 outcomes and click the Save Entry Data button. The student’s record will then move back to the Part 2: Exit data panel.</a:t>
            </a:r>
          </a:p>
        </p:txBody>
      </p:sp>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34</a:t>
            </a:fld>
            <a:endParaRPr lang="en-US"/>
          </a:p>
        </p:txBody>
      </p:sp>
    </p:spTree>
    <p:extLst>
      <p:ext uri="{BB962C8B-B14F-4D97-AF65-F5344CB8AC3E}">
        <p14:creationId xmlns:p14="http://schemas.microsoft.com/office/powerpoint/2010/main" val="3257829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E56462-682F-8BEA-07D5-3A1A406C77A9}"/>
              </a:ext>
            </a:extLst>
          </p:cNvPr>
          <p:cNvSpPr>
            <a:spLocks noGrp="1"/>
          </p:cNvSpPr>
          <p:nvPr>
            <p:ph type="title"/>
          </p:nvPr>
        </p:nvSpPr>
        <p:spPr/>
        <p:txBody>
          <a:bodyPr/>
          <a:lstStyle/>
          <a:p>
            <a:pPr rtl="0" eaLnBrk="1" latinLnBrk="0" hangingPunct="1"/>
            <a:r>
              <a:rPr lang="en-US" kern="1200" dirty="0">
                <a:solidFill>
                  <a:srgbClr val="000000"/>
                </a:solidFill>
                <a:effectLst/>
                <a:ea typeface="Tahoma" panose="020B0604030504040204" pitchFamily="34" charset="0"/>
                <a:cs typeface="Tahoma" panose="020B0604030504040204" pitchFamily="34" charset="0"/>
              </a:rPr>
              <a:t>How do I clear errors? (Entry Data Error)</a:t>
            </a:r>
            <a:endParaRPr lang="en-US" dirty="0"/>
          </a:p>
        </p:txBody>
      </p:sp>
      <p:pic>
        <p:nvPicPr>
          <p:cNvPr id="6" name="Content Placeholder 5" descr="Screenshot showing the district status page in ECOS indicating errors in the data. The message &quot;cannot certify until errors are corrected&quot; is highlighted. ">
            <a:extLst>
              <a:ext uri="{FF2B5EF4-FFF2-40B4-BE49-F238E27FC236}">
                <a16:creationId xmlns:a16="http://schemas.microsoft.com/office/drawing/2014/main" id="{C875BD81-8F46-9D17-2307-D09937C35D6C}"/>
              </a:ext>
            </a:extLst>
          </p:cNvPr>
          <p:cNvPicPr>
            <a:picLocks noGrp="1" noChangeAspect="1"/>
          </p:cNvPicPr>
          <p:nvPr>
            <p:ph sz="half" idx="1"/>
          </p:nvPr>
        </p:nvPicPr>
        <p:blipFill>
          <a:blip r:embed="rId3"/>
          <a:stretch>
            <a:fillRect/>
          </a:stretch>
        </p:blipFill>
        <p:spPr>
          <a:xfrm>
            <a:off x="823685" y="1638629"/>
            <a:ext cx="10615504" cy="1046513"/>
          </a:xfrm>
          <a:prstGeom prst="rect">
            <a:avLst/>
          </a:prstGeom>
        </p:spPr>
      </p:pic>
      <p:pic>
        <p:nvPicPr>
          <p:cNvPr id="18" name="Content Placeholder 17" descr="Screenshot showing the ECOS part 1 entry data panel with errors indicating &quot;Please enter a rating for each outcome&quot; for outcomes 1, 2, and 3 fields.">
            <a:extLst>
              <a:ext uri="{FF2B5EF4-FFF2-40B4-BE49-F238E27FC236}">
                <a16:creationId xmlns:a16="http://schemas.microsoft.com/office/drawing/2014/main" id="{FEE2F5AF-29B0-C68D-E73A-DE6957A6479E}"/>
              </a:ext>
            </a:extLst>
          </p:cNvPr>
          <p:cNvPicPr>
            <a:picLocks noGrp="1" noChangeAspect="1"/>
          </p:cNvPicPr>
          <p:nvPr>
            <p:ph sz="half" idx="2"/>
          </p:nvPr>
        </p:nvPicPr>
        <p:blipFill>
          <a:blip r:embed="rId4"/>
          <a:stretch>
            <a:fillRect/>
          </a:stretch>
        </p:blipFill>
        <p:spPr>
          <a:xfrm>
            <a:off x="823685" y="3151953"/>
            <a:ext cx="10412412" cy="1823125"/>
          </a:xfrm>
        </p:spPr>
      </p:pic>
      <p:sp>
        <p:nvSpPr>
          <p:cNvPr id="10" name="Speech Bubble: Rectangle 9" descr="Callout pointing to the Date the Student Started Receiving Special Education Services field. Text reads: Because there is an entry date, there must be entry ratings. Delete the entry date, then press the Save Entry Data button to clear the error.">
            <a:extLst>
              <a:ext uri="{FF2B5EF4-FFF2-40B4-BE49-F238E27FC236}">
                <a16:creationId xmlns:a16="http://schemas.microsoft.com/office/drawing/2014/main" id="{23C6A1B2-8DAA-EA26-0150-5E3BB1BF18B7}"/>
              </a:ext>
            </a:extLst>
          </p:cNvPr>
          <p:cNvSpPr/>
          <p:nvPr/>
        </p:nvSpPr>
        <p:spPr>
          <a:xfrm>
            <a:off x="1611442" y="5196070"/>
            <a:ext cx="7316109" cy="876406"/>
          </a:xfrm>
          <a:prstGeom prst="wedgeRectCallout">
            <a:avLst>
              <a:gd name="adj1" fmla="val -44595"/>
              <a:gd name="adj2" fmla="val -111066"/>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Because there is an entry date, there must be entry ratings. Delete the entry date, then press the Save Entry Data button to clear the error.</a:t>
            </a:r>
          </a:p>
        </p:txBody>
      </p:sp>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35</a:t>
            </a:fld>
            <a:endParaRPr lang="en-US"/>
          </a:p>
        </p:txBody>
      </p:sp>
    </p:spTree>
    <p:extLst>
      <p:ext uri="{BB962C8B-B14F-4D97-AF65-F5344CB8AC3E}">
        <p14:creationId xmlns:p14="http://schemas.microsoft.com/office/powerpoint/2010/main" val="2581981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8A3-9024-95FF-61B9-D689AF94A38F}"/>
              </a:ext>
            </a:extLst>
          </p:cNvPr>
          <p:cNvSpPr>
            <a:spLocks noGrp="1"/>
          </p:cNvSpPr>
          <p:nvPr>
            <p:ph type="title"/>
          </p:nvPr>
        </p:nvSpPr>
        <p:spPr>
          <a:xfrm>
            <a:off x="2496182" y="274638"/>
            <a:ext cx="9262732" cy="1143000"/>
          </a:xfrm>
        </p:spPr>
        <p:txBody>
          <a:bodyPr/>
          <a:lstStyle/>
          <a:p>
            <a:r>
              <a:rPr lang="en-US" dirty="0"/>
              <a:t>How do I clear errors? (Exit Data Error #1)</a:t>
            </a:r>
          </a:p>
        </p:txBody>
      </p:sp>
      <p:pic>
        <p:nvPicPr>
          <p:cNvPr id="6" name="Content Placeholder 5" descr="Screenshot of ECOS Part 2 exit data panel with a circle around the Exit Exception and Exit Date fields. ">
            <a:extLst>
              <a:ext uri="{FF2B5EF4-FFF2-40B4-BE49-F238E27FC236}">
                <a16:creationId xmlns:a16="http://schemas.microsoft.com/office/drawing/2014/main" id="{626DDBB5-ECAE-69C2-155D-D873049E7542}"/>
              </a:ext>
            </a:extLst>
          </p:cNvPr>
          <p:cNvPicPr>
            <a:picLocks noGrp="1" noChangeAspect="1"/>
          </p:cNvPicPr>
          <p:nvPr>
            <p:ph idx="1"/>
          </p:nvPr>
        </p:nvPicPr>
        <p:blipFill>
          <a:blip r:embed="rId3"/>
          <a:stretch>
            <a:fillRect/>
          </a:stretch>
        </p:blipFill>
        <p:spPr>
          <a:xfrm>
            <a:off x="812800" y="2524086"/>
            <a:ext cx="10566400" cy="2601991"/>
          </a:xfrm>
          <a:prstGeom prst="rect">
            <a:avLst/>
          </a:prstGeom>
        </p:spPr>
      </p:pic>
      <p:sp>
        <p:nvSpPr>
          <p:cNvPr id="10" name="Speech Bubble: Rectangle 9" descr="Callout pointing to the Exit Exception and Exit Data fields stating &quot;If there is any entry in the Exit Exception field (including “y”), then the Exit Date must be filled out (an estimate is OK if the exact date is unknown).&quot;">
            <a:extLst>
              <a:ext uri="{FF2B5EF4-FFF2-40B4-BE49-F238E27FC236}">
                <a16:creationId xmlns:a16="http://schemas.microsoft.com/office/drawing/2014/main" id="{23C6A1B2-8DAA-EA26-0150-5E3BB1BF18B7}"/>
              </a:ext>
            </a:extLst>
          </p:cNvPr>
          <p:cNvSpPr/>
          <p:nvPr/>
        </p:nvSpPr>
        <p:spPr>
          <a:xfrm>
            <a:off x="6453963" y="1883978"/>
            <a:ext cx="5304951" cy="1143001"/>
          </a:xfrm>
          <a:prstGeom prst="wedgeRectCallout">
            <a:avLst>
              <a:gd name="adj1" fmla="val -83362"/>
              <a:gd name="adj2" fmla="val 109773"/>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If there is any entry in the Exit Exception field (including “y”), then the Exit Date must be filled out (an estimate is OK if the exact date is unknown).</a:t>
            </a:r>
          </a:p>
        </p:txBody>
      </p:sp>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36</a:t>
            </a:fld>
            <a:endParaRPr lang="en-US"/>
          </a:p>
        </p:txBody>
      </p:sp>
    </p:spTree>
    <p:extLst>
      <p:ext uri="{BB962C8B-B14F-4D97-AF65-F5344CB8AC3E}">
        <p14:creationId xmlns:p14="http://schemas.microsoft.com/office/powerpoint/2010/main" val="35944134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8A3-9024-95FF-61B9-D689AF94A38F}"/>
              </a:ext>
            </a:extLst>
          </p:cNvPr>
          <p:cNvSpPr>
            <a:spLocks noGrp="1"/>
          </p:cNvSpPr>
          <p:nvPr>
            <p:ph type="title"/>
          </p:nvPr>
        </p:nvSpPr>
        <p:spPr>
          <a:xfrm>
            <a:off x="2496181" y="274638"/>
            <a:ext cx="9117749" cy="1143000"/>
          </a:xfrm>
        </p:spPr>
        <p:txBody>
          <a:bodyPr/>
          <a:lstStyle/>
          <a:p>
            <a:r>
              <a:rPr lang="en-US" dirty="0"/>
              <a:t>How do I clear errors? (Exit Data Error #2)</a:t>
            </a:r>
          </a:p>
        </p:txBody>
      </p:sp>
      <p:pic>
        <p:nvPicPr>
          <p:cNvPr id="6" name="Content Placeholder 5" descr="Screenshot of ECOS Part 2 exit panel, with a circle around all of the data fields and showing the errors &quot;Exit exception of N makes this field required&quot; for the exit rating and exit progress fields for all 3 outcomes. ">
            <a:extLst>
              <a:ext uri="{FF2B5EF4-FFF2-40B4-BE49-F238E27FC236}">
                <a16:creationId xmlns:a16="http://schemas.microsoft.com/office/drawing/2014/main" id="{763A8F1D-050C-BF1B-E293-C7707DCE8CED}"/>
              </a:ext>
            </a:extLst>
          </p:cNvPr>
          <p:cNvPicPr>
            <a:picLocks noGrp="1" noChangeAspect="1"/>
          </p:cNvPicPr>
          <p:nvPr>
            <p:ph idx="1"/>
          </p:nvPr>
        </p:nvPicPr>
        <p:blipFill>
          <a:blip r:embed="rId3"/>
          <a:stretch>
            <a:fillRect/>
          </a:stretch>
        </p:blipFill>
        <p:spPr>
          <a:xfrm>
            <a:off x="444792" y="2247886"/>
            <a:ext cx="10566400" cy="2895627"/>
          </a:xfrm>
          <a:prstGeom prst="rect">
            <a:avLst/>
          </a:prstGeom>
        </p:spPr>
      </p:pic>
      <p:sp>
        <p:nvSpPr>
          <p:cNvPr id="10" name="Speech Bubble: Rectangle 9" descr="Callout pointing to the empty exit rating and progress question fields. Text reads: &quot;If there is an N entry in the Exit Exception field and no other data, or only that and the Exit Date, then the exit ratings and the progress question must be filled out.&quot;&#10;">
            <a:extLst>
              <a:ext uri="{FF2B5EF4-FFF2-40B4-BE49-F238E27FC236}">
                <a16:creationId xmlns:a16="http://schemas.microsoft.com/office/drawing/2014/main" id="{23C6A1B2-8DAA-EA26-0150-5E3BB1BF18B7}"/>
              </a:ext>
            </a:extLst>
          </p:cNvPr>
          <p:cNvSpPr/>
          <p:nvPr/>
        </p:nvSpPr>
        <p:spPr>
          <a:xfrm>
            <a:off x="5927834" y="1594265"/>
            <a:ext cx="5831081" cy="1143000"/>
          </a:xfrm>
          <a:prstGeom prst="wedgeRectCallout">
            <a:avLst>
              <a:gd name="adj1" fmla="val -14018"/>
              <a:gd name="adj2" fmla="val 156219"/>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there is an N entry in the Exit Exception field and no other data, or only that and the Exit Date, then the exit ratings and the progress question must be filled out.</a:t>
            </a:r>
          </a:p>
        </p:txBody>
      </p:sp>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37</a:t>
            </a:fld>
            <a:endParaRPr lang="en-US"/>
          </a:p>
        </p:txBody>
      </p:sp>
    </p:spTree>
    <p:extLst>
      <p:ext uri="{BB962C8B-B14F-4D97-AF65-F5344CB8AC3E}">
        <p14:creationId xmlns:p14="http://schemas.microsoft.com/office/powerpoint/2010/main" val="894295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358A3-9024-95FF-61B9-D689AF94A38F}"/>
              </a:ext>
            </a:extLst>
          </p:cNvPr>
          <p:cNvSpPr>
            <a:spLocks noGrp="1"/>
          </p:cNvSpPr>
          <p:nvPr>
            <p:ph type="title"/>
          </p:nvPr>
        </p:nvSpPr>
        <p:spPr>
          <a:xfrm>
            <a:off x="2496181" y="274638"/>
            <a:ext cx="9117749" cy="1143000"/>
          </a:xfrm>
        </p:spPr>
        <p:txBody>
          <a:bodyPr/>
          <a:lstStyle/>
          <a:p>
            <a:r>
              <a:rPr lang="en-US" dirty="0"/>
              <a:t>How do I clear errors? (Exit Data Error #3)</a:t>
            </a:r>
          </a:p>
        </p:txBody>
      </p:sp>
      <p:pic>
        <p:nvPicPr>
          <p:cNvPr id="6" name="Content Placeholder 5" descr="Screenshot of ECOS Part 2 exit data panel with a circle around the entry and exit ratings and progress question for all 3 outcomes with values of 2 for both ratings and N for the progress question. ">
            <a:extLst>
              <a:ext uri="{FF2B5EF4-FFF2-40B4-BE49-F238E27FC236}">
                <a16:creationId xmlns:a16="http://schemas.microsoft.com/office/drawing/2014/main" id="{4993B40D-153B-72DC-7E1F-621620CD782B}"/>
              </a:ext>
            </a:extLst>
          </p:cNvPr>
          <p:cNvPicPr>
            <a:picLocks noGrp="1" noChangeAspect="1"/>
          </p:cNvPicPr>
          <p:nvPr>
            <p:ph idx="1"/>
          </p:nvPr>
        </p:nvPicPr>
        <p:blipFill>
          <a:blip r:embed="rId3"/>
          <a:stretch>
            <a:fillRect/>
          </a:stretch>
        </p:blipFill>
        <p:spPr>
          <a:xfrm>
            <a:off x="812800" y="2399166"/>
            <a:ext cx="10566400" cy="2851830"/>
          </a:xfrm>
          <a:prstGeom prst="rect">
            <a:avLst/>
          </a:prstGeom>
        </p:spPr>
      </p:pic>
      <p:sp>
        <p:nvSpPr>
          <p:cNvPr id="10" name="Speech Bubble: Rectangle 9" descr="Callout pointing to the entry and exit ratings section of ECOS panel 2 exit data for one student. Text reads: &quot;The child has the same rating of 2 when they entered at age 3.25 years and when they exited at age 4.5. To receive the same rating at an older age, they must have made progress, so change the N to Y for the progress questions.&quot;&#10;">
            <a:extLst>
              <a:ext uri="{FF2B5EF4-FFF2-40B4-BE49-F238E27FC236}">
                <a16:creationId xmlns:a16="http://schemas.microsoft.com/office/drawing/2014/main" id="{23C6A1B2-8DAA-EA26-0150-5E3BB1BF18B7}"/>
              </a:ext>
            </a:extLst>
          </p:cNvPr>
          <p:cNvSpPr/>
          <p:nvPr/>
        </p:nvSpPr>
        <p:spPr>
          <a:xfrm>
            <a:off x="5444359" y="1695307"/>
            <a:ext cx="6419660" cy="1268034"/>
          </a:xfrm>
          <a:prstGeom prst="wedgeRectCallout">
            <a:avLst>
              <a:gd name="adj1" fmla="val -19257"/>
              <a:gd name="adj2" fmla="val 114213"/>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child has the same rating of 2 when they entered at age 3.25 years and when they exited at age 4.5. To receive the same rating at an older age, they must have made progress, so change the N to Y for the progress questions.</a:t>
            </a:r>
          </a:p>
        </p:txBody>
      </p:sp>
      <p:sp>
        <p:nvSpPr>
          <p:cNvPr id="4" name="Slide Number Placeholder 3">
            <a:extLst>
              <a:ext uri="{FF2B5EF4-FFF2-40B4-BE49-F238E27FC236}">
                <a16:creationId xmlns:a16="http://schemas.microsoft.com/office/drawing/2014/main" id="{EF0036F0-F44C-F849-C3AB-5F1BF240936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38</a:t>
            </a:fld>
            <a:endParaRPr lang="en-US"/>
          </a:p>
        </p:txBody>
      </p:sp>
    </p:spTree>
    <p:extLst>
      <p:ext uri="{BB962C8B-B14F-4D97-AF65-F5344CB8AC3E}">
        <p14:creationId xmlns:p14="http://schemas.microsoft.com/office/powerpoint/2010/main" val="457689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C31D-FEA4-765B-8594-F172FCC2134C}"/>
              </a:ext>
            </a:extLst>
          </p:cNvPr>
          <p:cNvSpPr>
            <a:spLocks noGrp="1"/>
          </p:cNvSpPr>
          <p:nvPr>
            <p:ph type="title"/>
          </p:nvPr>
        </p:nvSpPr>
        <p:spPr/>
        <p:txBody>
          <a:bodyPr/>
          <a:lstStyle/>
          <a:p>
            <a:r>
              <a:rPr lang="en-US" dirty="0"/>
              <a:t>How do I complete end of year reporting?</a:t>
            </a:r>
          </a:p>
        </p:txBody>
      </p:sp>
      <p:pic>
        <p:nvPicPr>
          <p:cNvPr id="6" name="Content Placeholder 5" descr="Screenshot of the certification message on the ECOS district status page stating &quot;***Not Finished - Please Review and Certify Below***&quot;. &#10;A circle around a checkbox next to instructions &quot;As the representative of the district authorized to enter ECOS data, I certify that the information submitted in this application is complete and accurate by checking this checkbox and clicking certify. Furthermore, the district has on file the relevant documents to support the data entered in this application&quot; indicates the user should check this box.&#10;&#10;There is a circle around the Certify button to indicate the user should click it. ">
            <a:extLst>
              <a:ext uri="{FF2B5EF4-FFF2-40B4-BE49-F238E27FC236}">
                <a16:creationId xmlns:a16="http://schemas.microsoft.com/office/drawing/2014/main" id="{A93AD382-5B9B-A5D0-81C9-6F0C65E74615}"/>
              </a:ext>
            </a:extLst>
          </p:cNvPr>
          <p:cNvPicPr>
            <a:picLocks noGrp="1" noChangeAspect="1"/>
          </p:cNvPicPr>
          <p:nvPr>
            <p:ph idx="1"/>
          </p:nvPr>
        </p:nvPicPr>
        <p:blipFill>
          <a:blip r:embed="rId3"/>
          <a:stretch>
            <a:fillRect/>
          </a:stretch>
        </p:blipFill>
        <p:spPr>
          <a:xfrm>
            <a:off x="1276506" y="1627188"/>
            <a:ext cx="7265151" cy="2253233"/>
          </a:xfrm>
          <a:prstGeom prst="rect">
            <a:avLst/>
          </a:prstGeom>
        </p:spPr>
      </p:pic>
      <p:sp>
        <p:nvSpPr>
          <p:cNvPr id="15" name="Speech Bubble: Rectangle 14" descr="Callout pointing to the Certify button stating &quot;The deadline is August 31. You only need to certify the data once for the school year after you have completed all data entry for all students. That might be in the spring before the school year ends and after the March SIMS certification data is uploaded into ECOS. we recommend planning to review and certify in August to close out the prior school year and get ready for the coming school year.&quot;">
            <a:extLst>
              <a:ext uri="{FF2B5EF4-FFF2-40B4-BE49-F238E27FC236}">
                <a16:creationId xmlns:a16="http://schemas.microsoft.com/office/drawing/2014/main" id="{20B9B845-CD31-9501-06D8-256747618E99}"/>
              </a:ext>
            </a:extLst>
          </p:cNvPr>
          <p:cNvSpPr/>
          <p:nvPr/>
        </p:nvSpPr>
        <p:spPr>
          <a:xfrm>
            <a:off x="3928334" y="3216999"/>
            <a:ext cx="6419660" cy="2040516"/>
          </a:xfrm>
          <a:prstGeom prst="wedgeRectCallout">
            <a:avLst>
              <a:gd name="adj1" fmla="val -71682"/>
              <a:gd name="adj2" fmla="val -32671"/>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deadline is August 31. </a:t>
            </a:r>
            <a:r>
              <a:rPr kumimoji="0" lang="en-US" b="0" i="0" u="none" strike="noStrike" kern="1200" cap="none" spc="0" normalizeH="0" baseline="0" noProof="0" dirty="0">
                <a:ln>
                  <a:noFill/>
                </a:ln>
                <a:solidFill>
                  <a:schemeClr val="tx1"/>
                </a:solidFill>
                <a:effectLst/>
                <a:uLnTx/>
                <a:uFillTx/>
                <a:ea typeface="Tahoma" pitchFamily="34" charset="0"/>
                <a:cs typeface="Tahoma" pitchFamily="34" charset="0"/>
              </a:rPr>
              <a:t>You only need to certify the data once for the school year after you have completed all data entry for all students. That might be in the spring before the school year ends and after the March SIMS certification data is uploaded into ECOS. </a:t>
            </a:r>
            <a:r>
              <a:rPr lang="en-US" dirty="0">
                <a:solidFill>
                  <a:schemeClr val="tx1"/>
                </a:solidFill>
              </a:rPr>
              <a:t>we recommend planning to review and certify in August to close out the prior school year and get ready for the coming school year.</a:t>
            </a:r>
          </a:p>
        </p:txBody>
      </p:sp>
      <p:sp>
        <p:nvSpPr>
          <p:cNvPr id="4" name="Slide Number Placeholder 3">
            <a:extLst>
              <a:ext uri="{FF2B5EF4-FFF2-40B4-BE49-F238E27FC236}">
                <a16:creationId xmlns:a16="http://schemas.microsoft.com/office/drawing/2014/main" id="{A8EA5E72-F96C-8301-DEC6-05FD30614034}"/>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39</a:t>
            </a:fld>
            <a:endParaRPr lang="en-US"/>
          </a:p>
        </p:txBody>
      </p:sp>
    </p:spTree>
    <p:extLst>
      <p:ext uri="{BB962C8B-B14F-4D97-AF65-F5344CB8AC3E}">
        <p14:creationId xmlns:p14="http://schemas.microsoft.com/office/powerpoint/2010/main" val="314543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B04F-F1E2-B695-5E7B-9AB6493934CD}"/>
              </a:ext>
            </a:extLst>
          </p:cNvPr>
          <p:cNvSpPr>
            <a:spLocks noGrp="1"/>
          </p:cNvSpPr>
          <p:nvPr>
            <p:ph type="title"/>
          </p:nvPr>
        </p:nvSpPr>
        <p:spPr/>
        <p:txBody>
          <a:bodyPr/>
          <a:lstStyle/>
          <a:p>
            <a:r>
              <a:rPr lang="en-US" dirty="0"/>
              <a:t>Why do we collect Indicator 7 early childhood outcomes data?</a:t>
            </a:r>
          </a:p>
        </p:txBody>
      </p:sp>
      <p:sp>
        <p:nvSpPr>
          <p:cNvPr id="3" name="Content Placeholder 2">
            <a:extLst>
              <a:ext uri="{FF2B5EF4-FFF2-40B4-BE49-F238E27FC236}">
                <a16:creationId xmlns:a16="http://schemas.microsoft.com/office/drawing/2014/main" id="{6BF6BA83-707C-BCF0-BC08-DDD6122CE27D}"/>
              </a:ext>
            </a:extLst>
          </p:cNvPr>
          <p:cNvSpPr>
            <a:spLocks noGrp="1"/>
          </p:cNvSpPr>
          <p:nvPr>
            <p:ph idx="1"/>
          </p:nvPr>
        </p:nvSpPr>
        <p:spPr>
          <a:xfrm>
            <a:off x="812801" y="1524001"/>
            <a:ext cx="4536440" cy="4414462"/>
          </a:xfrm>
        </p:spPr>
        <p:txBody>
          <a:bodyPr/>
          <a:lstStyle/>
          <a:p>
            <a:r>
              <a:rPr lang="en-US" dirty="0"/>
              <a:t>The U.S. Department of Education’s Office of Special Education Programs requires states to report on three child outcomes annually.</a:t>
            </a:r>
          </a:p>
          <a:p>
            <a:r>
              <a:rPr lang="en-US" dirty="0"/>
              <a:t>The data help us understand the impact of preschool special education programs on key child outcomes.</a:t>
            </a:r>
          </a:p>
        </p:txBody>
      </p:sp>
      <p:pic>
        <p:nvPicPr>
          <p:cNvPr id="5" name="Picture 4">
            <a:extLst>
              <a:ext uri="{FF2B5EF4-FFF2-40B4-BE49-F238E27FC236}">
                <a16:creationId xmlns:a16="http://schemas.microsoft.com/office/drawing/2014/main" id="{CEF6FEC4-9852-C50B-A6D5-12F008AB71C4}"/>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217920" y="1524001"/>
            <a:ext cx="5260308" cy="3506871"/>
          </a:xfrm>
          <a:prstGeom prst="rect">
            <a:avLst/>
          </a:prstGeom>
        </p:spPr>
      </p:pic>
      <p:sp>
        <p:nvSpPr>
          <p:cNvPr id="4" name="Slide Number Placeholder 3">
            <a:extLst>
              <a:ext uri="{FF2B5EF4-FFF2-40B4-BE49-F238E27FC236}">
                <a16:creationId xmlns:a16="http://schemas.microsoft.com/office/drawing/2014/main" id="{5E470F9F-02A6-C0C6-5D85-690CCB923FB1}"/>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a:t>
            </a:fld>
            <a:endParaRPr lang="en-US"/>
          </a:p>
        </p:txBody>
      </p:sp>
    </p:spTree>
    <p:extLst>
      <p:ext uri="{BB962C8B-B14F-4D97-AF65-F5344CB8AC3E}">
        <p14:creationId xmlns:p14="http://schemas.microsoft.com/office/powerpoint/2010/main" val="521528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7420-C015-5009-5488-35612D250DD5}"/>
              </a:ext>
            </a:extLst>
          </p:cNvPr>
          <p:cNvSpPr>
            <a:spLocks noGrp="1"/>
          </p:cNvSpPr>
          <p:nvPr>
            <p:ph type="ctrTitle"/>
          </p:nvPr>
        </p:nvSpPr>
        <p:spPr/>
        <p:txBody>
          <a:bodyPr/>
          <a:lstStyle/>
          <a:p>
            <a:r>
              <a:rPr lang="en-US" dirty="0"/>
              <a:t>How do I use the reports in the ECOS database?</a:t>
            </a:r>
          </a:p>
        </p:txBody>
      </p:sp>
      <p:sp>
        <p:nvSpPr>
          <p:cNvPr id="3" name="Subtitle 2">
            <a:extLst>
              <a:ext uri="{FF2B5EF4-FFF2-40B4-BE49-F238E27FC236}">
                <a16:creationId xmlns:a16="http://schemas.microsoft.com/office/drawing/2014/main" id="{6022B3B2-4EAD-F1EB-2D39-C432A526097E}"/>
              </a:ext>
            </a:extLst>
          </p:cNvPr>
          <p:cNvSpPr>
            <a:spLocks noGrp="1"/>
          </p:cNvSpPr>
          <p:nvPr>
            <p:ph type="subTitle" idx="1"/>
          </p:nvPr>
        </p:nvSpPr>
        <p:spPr/>
        <p:txBody>
          <a:bodyPr/>
          <a:lstStyle/>
          <a:p>
            <a:r>
              <a:rPr lang="en-US" dirty="0">
                <a:solidFill>
                  <a:srgbClr val="71718E"/>
                </a:solidFill>
              </a:rPr>
              <a:t>(Why is it beneficial for a district and/or school in addition to the Commonwealth?)</a:t>
            </a:r>
          </a:p>
        </p:txBody>
      </p:sp>
      <p:sp>
        <p:nvSpPr>
          <p:cNvPr id="4" name="Slide Number Placeholder 3">
            <a:extLst>
              <a:ext uri="{FF2B5EF4-FFF2-40B4-BE49-F238E27FC236}">
                <a16:creationId xmlns:a16="http://schemas.microsoft.com/office/drawing/2014/main" id="{1C512ABC-4742-1847-9DD4-5969E9C25CC8}"/>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40</a:t>
            </a:fld>
            <a:endParaRPr lang="en-US"/>
          </a:p>
        </p:txBody>
      </p:sp>
    </p:spTree>
    <p:extLst>
      <p:ext uri="{BB962C8B-B14F-4D97-AF65-F5344CB8AC3E}">
        <p14:creationId xmlns:p14="http://schemas.microsoft.com/office/powerpoint/2010/main" val="844372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379FDE-2EF8-7190-27F3-976C7F272614}"/>
              </a:ext>
            </a:extLst>
          </p:cNvPr>
          <p:cNvSpPr>
            <a:spLocks noGrp="1"/>
          </p:cNvSpPr>
          <p:nvPr>
            <p:ph type="title"/>
          </p:nvPr>
        </p:nvSpPr>
        <p:spPr>
          <a:xfrm>
            <a:off x="2474368" y="284163"/>
            <a:ext cx="8874351" cy="1143000"/>
          </a:xfrm>
        </p:spPr>
        <p:txBody>
          <a:bodyPr/>
          <a:lstStyle/>
          <a:p>
            <a:r>
              <a:rPr lang="en-US" dirty="0"/>
              <a:t>ECOS Report Access</a:t>
            </a:r>
          </a:p>
        </p:txBody>
      </p:sp>
      <p:pic>
        <p:nvPicPr>
          <p:cNvPr id="16" name="Content Placeholder 15" descr="A screenshot of the ECOS district status page with a circle around the View Reports button in the upper right of the screen indicating the user should click it. ">
            <a:extLst>
              <a:ext uri="{FF2B5EF4-FFF2-40B4-BE49-F238E27FC236}">
                <a16:creationId xmlns:a16="http://schemas.microsoft.com/office/drawing/2014/main" id="{88737851-946D-A14D-4DE8-515621A5CF68}"/>
              </a:ext>
            </a:extLst>
          </p:cNvPr>
          <p:cNvPicPr>
            <a:picLocks noGrp="1" noChangeAspect="1"/>
          </p:cNvPicPr>
          <p:nvPr>
            <p:ph sz="half" idx="1"/>
          </p:nvPr>
        </p:nvPicPr>
        <p:blipFill>
          <a:blip r:embed="rId3"/>
          <a:stretch>
            <a:fillRect/>
          </a:stretch>
        </p:blipFill>
        <p:spPr>
          <a:xfrm>
            <a:off x="845469" y="1627188"/>
            <a:ext cx="10545293" cy="1740126"/>
          </a:xfrm>
          <a:prstGeom prst="rect">
            <a:avLst/>
          </a:prstGeom>
        </p:spPr>
      </p:pic>
      <p:pic>
        <p:nvPicPr>
          <p:cNvPr id="24" name="Content Placeholder 23" descr="Screenshot showing the filtering fields for ECOS reports, including school year, district, school, and Include State. Circles around school year and district indicate the user should enter a value, and a circle around the View report button indicates the user should click it. ">
            <a:extLst>
              <a:ext uri="{FF2B5EF4-FFF2-40B4-BE49-F238E27FC236}">
                <a16:creationId xmlns:a16="http://schemas.microsoft.com/office/drawing/2014/main" id="{012AA5E7-A167-18EA-1B20-9181639B8B24}"/>
              </a:ext>
            </a:extLst>
          </p:cNvPr>
          <p:cNvPicPr>
            <a:picLocks noGrp="1" noChangeAspect="1"/>
          </p:cNvPicPr>
          <p:nvPr>
            <p:ph sz="half" idx="2"/>
          </p:nvPr>
        </p:nvPicPr>
        <p:blipFill>
          <a:blip r:embed="rId4"/>
          <a:stretch>
            <a:fillRect/>
          </a:stretch>
        </p:blipFill>
        <p:spPr>
          <a:xfrm>
            <a:off x="803274" y="3695700"/>
            <a:ext cx="10531477" cy="1202364"/>
          </a:xfrm>
          <a:prstGeom prst="rect">
            <a:avLst/>
          </a:prstGeom>
        </p:spPr>
      </p:pic>
      <p:sp>
        <p:nvSpPr>
          <p:cNvPr id="5" name="Slide Number Placeholder 4">
            <a:extLst>
              <a:ext uri="{FF2B5EF4-FFF2-40B4-BE49-F238E27FC236}">
                <a16:creationId xmlns:a16="http://schemas.microsoft.com/office/drawing/2014/main" id="{B1FAC99A-5BDE-355B-9997-E8824A53C334}"/>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41</a:t>
            </a:fld>
            <a:endParaRPr lang="en-US"/>
          </a:p>
        </p:txBody>
      </p:sp>
    </p:spTree>
    <p:extLst>
      <p:ext uri="{BB962C8B-B14F-4D97-AF65-F5344CB8AC3E}">
        <p14:creationId xmlns:p14="http://schemas.microsoft.com/office/powerpoint/2010/main" val="3248950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BD29-199A-0E43-257B-99F2AC3BB7A5}"/>
              </a:ext>
            </a:extLst>
          </p:cNvPr>
          <p:cNvSpPr>
            <a:spLocks noGrp="1"/>
          </p:cNvSpPr>
          <p:nvPr>
            <p:ph type="title"/>
          </p:nvPr>
        </p:nvSpPr>
        <p:spPr>
          <a:xfrm>
            <a:off x="2504848" y="274638"/>
            <a:ext cx="5310866" cy="1143000"/>
          </a:xfrm>
        </p:spPr>
        <p:txBody>
          <a:bodyPr/>
          <a:lstStyle/>
          <a:p>
            <a:r>
              <a:rPr lang="en-US" dirty="0"/>
              <a:t>ECOS Report Features</a:t>
            </a:r>
          </a:p>
        </p:txBody>
      </p:sp>
      <p:pic>
        <p:nvPicPr>
          <p:cNvPr id="15" name="Content Placeholder 14" descr="A screenshot of the ECOS report for school year 2021-22 for imaginary &quot;District 1&quot; and circles around School to indicate the user can select a school and around Include State to indicate the user can include or exclude the state. The report shows tables of the summary statements and progress categories for outcome 1 for the state and imaginary district 1. The specific table figures are not important - the type of data is and how to access it is what is being depicted. ">
            <a:extLst>
              <a:ext uri="{FF2B5EF4-FFF2-40B4-BE49-F238E27FC236}">
                <a16:creationId xmlns:a16="http://schemas.microsoft.com/office/drawing/2014/main" id="{66C464BF-9A61-E011-A876-22B4893648C8}"/>
              </a:ext>
            </a:extLst>
          </p:cNvPr>
          <p:cNvPicPr>
            <a:picLocks noGrp="1" noChangeAspect="1"/>
          </p:cNvPicPr>
          <p:nvPr>
            <p:ph sz="half" idx="2"/>
          </p:nvPr>
        </p:nvPicPr>
        <p:blipFill>
          <a:blip r:embed="rId3"/>
          <a:stretch>
            <a:fillRect/>
          </a:stretch>
        </p:blipFill>
        <p:spPr>
          <a:xfrm>
            <a:off x="611889" y="1627188"/>
            <a:ext cx="7203825" cy="3664120"/>
          </a:xfrm>
          <a:prstGeom prst="rect">
            <a:avLst/>
          </a:prstGeom>
        </p:spPr>
      </p:pic>
      <p:sp>
        <p:nvSpPr>
          <p:cNvPr id="5" name="Content Placeholder 4">
            <a:extLst>
              <a:ext uri="{FF2B5EF4-FFF2-40B4-BE49-F238E27FC236}">
                <a16:creationId xmlns:a16="http://schemas.microsoft.com/office/drawing/2014/main" id="{6B83DBA7-C29F-221D-EE99-34E6CD5A382A}"/>
              </a:ext>
            </a:extLst>
          </p:cNvPr>
          <p:cNvSpPr>
            <a:spLocks noGrp="1"/>
          </p:cNvSpPr>
          <p:nvPr>
            <p:ph sz="half" idx="1"/>
          </p:nvPr>
        </p:nvSpPr>
        <p:spPr>
          <a:xfrm>
            <a:off x="6383895" y="2853239"/>
            <a:ext cx="4823181" cy="3149954"/>
          </a:xfrm>
        </p:spPr>
        <p:txBody>
          <a:bodyPr/>
          <a:lstStyle/>
          <a:p>
            <a:r>
              <a:rPr lang="en-US" dirty="0"/>
              <a:t>You can display the state and/or a specific school to compare to district data.</a:t>
            </a:r>
          </a:p>
        </p:txBody>
      </p:sp>
      <p:sp>
        <p:nvSpPr>
          <p:cNvPr id="4" name="Slide Number Placeholder 3">
            <a:extLst>
              <a:ext uri="{FF2B5EF4-FFF2-40B4-BE49-F238E27FC236}">
                <a16:creationId xmlns:a16="http://schemas.microsoft.com/office/drawing/2014/main" id="{294B1D5C-09A3-1B5B-7754-195AF1935ABF}"/>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42</a:t>
            </a:fld>
            <a:endParaRPr lang="en-US"/>
          </a:p>
        </p:txBody>
      </p:sp>
    </p:spTree>
    <p:extLst>
      <p:ext uri="{BB962C8B-B14F-4D97-AF65-F5344CB8AC3E}">
        <p14:creationId xmlns:p14="http://schemas.microsoft.com/office/powerpoint/2010/main" val="2394791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BD29-199A-0E43-257B-99F2AC3BB7A5}"/>
              </a:ext>
            </a:extLst>
          </p:cNvPr>
          <p:cNvSpPr>
            <a:spLocks noGrp="1"/>
          </p:cNvSpPr>
          <p:nvPr>
            <p:ph type="title"/>
          </p:nvPr>
        </p:nvSpPr>
        <p:spPr/>
        <p:txBody>
          <a:bodyPr/>
          <a:lstStyle/>
          <a:p>
            <a:r>
              <a:rPr lang="en-US" dirty="0"/>
              <a:t>ECOS Reports Features (continued)</a:t>
            </a:r>
          </a:p>
        </p:txBody>
      </p:sp>
      <p:sp>
        <p:nvSpPr>
          <p:cNvPr id="5" name="Content Placeholder 4">
            <a:extLst>
              <a:ext uri="{FF2B5EF4-FFF2-40B4-BE49-F238E27FC236}">
                <a16:creationId xmlns:a16="http://schemas.microsoft.com/office/drawing/2014/main" id="{6B83DBA7-C29F-221D-EE99-34E6CD5A382A}"/>
              </a:ext>
            </a:extLst>
          </p:cNvPr>
          <p:cNvSpPr>
            <a:spLocks noGrp="1"/>
          </p:cNvSpPr>
          <p:nvPr>
            <p:ph sz="half" idx="1"/>
          </p:nvPr>
        </p:nvSpPr>
        <p:spPr>
          <a:xfrm>
            <a:off x="812801" y="1524001"/>
            <a:ext cx="3953164" cy="3687764"/>
          </a:xfrm>
        </p:spPr>
        <p:txBody>
          <a:bodyPr/>
          <a:lstStyle/>
          <a:p>
            <a:r>
              <a:rPr lang="en-US"/>
              <a:t>Provides tables and charts to help you understand the data and look at them in different ways.</a:t>
            </a:r>
          </a:p>
          <a:p>
            <a:r>
              <a:rPr lang="en-US"/>
              <a:t>Provides answers to questions about students, schools, districts, and the Commonwealth.</a:t>
            </a:r>
          </a:p>
        </p:txBody>
      </p:sp>
      <p:pic>
        <p:nvPicPr>
          <p:cNvPr id="7" name="Content Placeholder 6" descr="ECOS Indicator 7 report page showing graphs of entry and exit ratings on a 1-7 scale for all three child outcomes. There are two graphs for statewide entry and exit ratings percentages, and two graphs for the district's entry and exit ratings. The specific graph figures are not important - the type of data is and how to access it is what is being depicted.">
            <a:extLst>
              <a:ext uri="{FF2B5EF4-FFF2-40B4-BE49-F238E27FC236}">
                <a16:creationId xmlns:a16="http://schemas.microsoft.com/office/drawing/2014/main" id="{FCB7274F-4F61-9627-F475-7F85B9E5AC05}"/>
              </a:ext>
            </a:extLst>
          </p:cNvPr>
          <p:cNvPicPr>
            <a:picLocks noGrp="1" noChangeAspect="1"/>
          </p:cNvPicPr>
          <p:nvPr>
            <p:ph sz="half" idx="2"/>
          </p:nvPr>
        </p:nvPicPr>
        <p:blipFill>
          <a:blip r:embed="rId3"/>
          <a:stretch>
            <a:fillRect/>
          </a:stretch>
        </p:blipFill>
        <p:spPr>
          <a:xfrm>
            <a:off x="4955830" y="1524001"/>
            <a:ext cx="6340246" cy="4322617"/>
          </a:xfrm>
          <a:prstGeom prst="rect">
            <a:avLst/>
          </a:prstGeom>
        </p:spPr>
      </p:pic>
      <p:sp>
        <p:nvSpPr>
          <p:cNvPr id="4" name="Slide Number Placeholder 3">
            <a:extLst>
              <a:ext uri="{FF2B5EF4-FFF2-40B4-BE49-F238E27FC236}">
                <a16:creationId xmlns:a16="http://schemas.microsoft.com/office/drawing/2014/main" id="{294B1D5C-09A3-1B5B-7754-195AF1935ABF}"/>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43</a:t>
            </a:fld>
            <a:endParaRPr lang="en-US"/>
          </a:p>
        </p:txBody>
      </p:sp>
    </p:spTree>
    <p:extLst>
      <p:ext uri="{BB962C8B-B14F-4D97-AF65-F5344CB8AC3E}">
        <p14:creationId xmlns:p14="http://schemas.microsoft.com/office/powerpoint/2010/main" val="495037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B482-139D-845E-0F83-4A719E5690EB}"/>
              </a:ext>
            </a:extLst>
          </p:cNvPr>
          <p:cNvSpPr>
            <a:spLocks noGrp="1"/>
          </p:cNvSpPr>
          <p:nvPr>
            <p:ph type="title"/>
          </p:nvPr>
        </p:nvSpPr>
        <p:spPr/>
        <p:txBody>
          <a:bodyPr/>
          <a:lstStyle/>
          <a:p>
            <a:r>
              <a:rPr lang="en-US" dirty="0"/>
              <a:t>Question: How can districts use Indicator 7 data to measure student progress?</a:t>
            </a:r>
          </a:p>
        </p:txBody>
      </p:sp>
      <p:pic>
        <p:nvPicPr>
          <p:cNvPr id="10" name="Content Placeholder 9" descr="ECOS Indicator 7 report page showing 3 graphs of progress categories a, b, c, d, and e comparing percentages for the state, a fictional district, and a fictional school. The progress categories tell districts whether a student has regressed, kept pace, or increased their developmental trajectories after receiving services. The specific graph figures are not important - the type of data is and how to access it is what is being depicted.">
            <a:extLst>
              <a:ext uri="{FF2B5EF4-FFF2-40B4-BE49-F238E27FC236}">
                <a16:creationId xmlns:a16="http://schemas.microsoft.com/office/drawing/2014/main" id="{21D52B44-4ABF-FDD3-CBDB-69DB3C097590}"/>
              </a:ext>
            </a:extLst>
          </p:cNvPr>
          <p:cNvPicPr>
            <a:picLocks noGrp="1" noChangeAspect="1"/>
          </p:cNvPicPr>
          <p:nvPr>
            <p:ph idx="1"/>
          </p:nvPr>
        </p:nvPicPr>
        <p:blipFill>
          <a:blip r:embed="rId3"/>
          <a:stretch>
            <a:fillRect/>
          </a:stretch>
        </p:blipFill>
        <p:spPr>
          <a:xfrm>
            <a:off x="892613" y="1602897"/>
            <a:ext cx="10406774" cy="4444369"/>
          </a:xfrm>
          <a:prstGeom prst="rect">
            <a:avLst/>
          </a:prstGeom>
        </p:spPr>
      </p:pic>
      <p:sp>
        <p:nvSpPr>
          <p:cNvPr id="4" name="Slide Number Placeholder 3">
            <a:extLst>
              <a:ext uri="{FF2B5EF4-FFF2-40B4-BE49-F238E27FC236}">
                <a16:creationId xmlns:a16="http://schemas.microsoft.com/office/drawing/2014/main" id="{5E0239CD-674C-9018-0336-F1FE2F00BC42}"/>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44</a:t>
            </a:fld>
            <a:endParaRPr lang="en-US"/>
          </a:p>
        </p:txBody>
      </p:sp>
    </p:spTree>
    <p:extLst>
      <p:ext uri="{BB962C8B-B14F-4D97-AF65-F5344CB8AC3E}">
        <p14:creationId xmlns:p14="http://schemas.microsoft.com/office/powerpoint/2010/main" val="2132929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904B-8B83-03DE-F5CF-1A5417942CD6}"/>
              </a:ext>
            </a:extLst>
          </p:cNvPr>
          <p:cNvSpPr>
            <a:spLocks noGrp="1"/>
          </p:cNvSpPr>
          <p:nvPr>
            <p:ph type="title"/>
          </p:nvPr>
        </p:nvSpPr>
        <p:spPr/>
        <p:txBody>
          <a:bodyPr/>
          <a:lstStyle/>
          <a:p>
            <a:r>
              <a:rPr lang="en-US" dirty="0"/>
              <a:t>Question: How can districts use Indicator 7 data for continuous improvement?</a:t>
            </a:r>
          </a:p>
        </p:txBody>
      </p:sp>
      <p:graphicFrame>
        <p:nvGraphicFramePr>
          <p:cNvPr id="7" name="Table 8" descr="ECOS Indicator 7 report page showing a table of summary statements for the percentage of students who substantially increased their rate of growth and the percentage who left functioning within age expectations after receiving services for the state, a fictional district, and a fictional school. Outcomes 1-3 are each nested within the columns for state, district, and school. The specific table figures are not important - the type of data is and how to access it is what is being depicted. ">
            <a:extLst>
              <a:ext uri="{FF2B5EF4-FFF2-40B4-BE49-F238E27FC236}">
                <a16:creationId xmlns:a16="http://schemas.microsoft.com/office/drawing/2014/main" id="{809B683B-BD12-AAF2-42F9-136827A607E9}"/>
              </a:ext>
            </a:extLst>
          </p:cNvPr>
          <p:cNvGraphicFramePr>
            <a:graphicFrameLocks noGrp="1"/>
          </p:cNvGraphicFramePr>
          <p:nvPr>
            <p:ph idx="1"/>
            <p:extLst>
              <p:ext uri="{D42A27DB-BD31-4B8C-83A1-F6EECF244321}">
                <p14:modId xmlns:p14="http://schemas.microsoft.com/office/powerpoint/2010/main" val="3164748545"/>
              </p:ext>
            </p:extLst>
          </p:nvPr>
        </p:nvGraphicFramePr>
        <p:xfrm>
          <a:off x="476250" y="1620256"/>
          <a:ext cx="11087097" cy="3124200"/>
        </p:xfrm>
        <a:graphic>
          <a:graphicData uri="http://schemas.openxmlformats.org/drawingml/2006/table">
            <a:tbl>
              <a:tblPr firstRow="1" bandRow="1">
                <a:tableStyleId>{5940675A-B579-460E-94D1-54222C63F5DA}</a:tableStyleId>
              </a:tblPr>
              <a:tblGrid>
                <a:gridCol w="2733675">
                  <a:extLst>
                    <a:ext uri="{9D8B030D-6E8A-4147-A177-3AD203B41FA5}">
                      <a16:colId xmlns:a16="http://schemas.microsoft.com/office/drawing/2014/main" val="879045909"/>
                    </a:ext>
                  </a:extLst>
                </a:gridCol>
                <a:gridCol w="928158">
                  <a:extLst>
                    <a:ext uri="{9D8B030D-6E8A-4147-A177-3AD203B41FA5}">
                      <a16:colId xmlns:a16="http://schemas.microsoft.com/office/drawing/2014/main" val="1286591130"/>
                    </a:ext>
                  </a:extLst>
                </a:gridCol>
                <a:gridCol w="928158">
                  <a:extLst>
                    <a:ext uri="{9D8B030D-6E8A-4147-A177-3AD203B41FA5}">
                      <a16:colId xmlns:a16="http://schemas.microsoft.com/office/drawing/2014/main" val="2778822268"/>
                    </a:ext>
                  </a:extLst>
                </a:gridCol>
                <a:gridCol w="928158">
                  <a:extLst>
                    <a:ext uri="{9D8B030D-6E8A-4147-A177-3AD203B41FA5}">
                      <a16:colId xmlns:a16="http://schemas.microsoft.com/office/drawing/2014/main" val="142142962"/>
                    </a:ext>
                  </a:extLst>
                </a:gridCol>
                <a:gridCol w="928158">
                  <a:extLst>
                    <a:ext uri="{9D8B030D-6E8A-4147-A177-3AD203B41FA5}">
                      <a16:colId xmlns:a16="http://schemas.microsoft.com/office/drawing/2014/main" val="3016845016"/>
                    </a:ext>
                  </a:extLst>
                </a:gridCol>
                <a:gridCol w="928158">
                  <a:extLst>
                    <a:ext uri="{9D8B030D-6E8A-4147-A177-3AD203B41FA5}">
                      <a16:colId xmlns:a16="http://schemas.microsoft.com/office/drawing/2014/main" val="4196166399"/>
                    </a:ext>
                  </a:extLst>
                </a:gridCol>
                <a:gridCol w="928158">
                  <a:extLst>
                    <a:ext uri="{9D8B030D-6E8A-4147-A177-3AD203B41FA5}">
                      <a16:colId xmlns:a16="http://schemas.microsoft.com/office/drawing/2014/main" val="2997021854"/>
                    </a:ext>
                  </a:extLst>
                </a:gridCol>
                <a:gridCol w="928158">
                  <a:extLst>
                    <a:ext uri="{9D8B030D-6E8A-4147-A177-3AD203B41FA5}">
                      <a16:colId xmlns:a16="http://schemas.microsoft.com/office/drawing/2014/main" val="1105785716"/>
                    </a:ext>
                  </a:extLst>
                </a:gridCol>
                <a:gridCol w="928158">
                  <a:extLst>
                    <a:ext uri="{9D8B030D-6E8A-4147-A177-3AD203B41FA5}">
                      <a16:colId xmlns:a16="http://schemas.microsoft.com/office/drawing/2014/main" val="841636291"/>
                    </a:ext>
                  </a:extLst>
                </a:gridCol>
                <a:gridCol w="928158">
                  <a:extLst>
                    <a:ext uri="{9D8B030D-6E8A-4147-A177-3AD203B41FA5}">
                      <a16:colId xmlns:a16="http://schemas.microsoft.com/office/drawing/2014/main" val="216172902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Summary Statements</a:t>
                      </a:r>
                    </a:p>
                  </a:txBody>
                  <a:tcPr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b="1" dirty="0">
                          <a:solidFill>
                            <a:srgbClr val="000000"/>
                          </a:solidFill>
                        </a:rPr>
                        <a:t>State:</a:t>
                      </a:r>
                    </a:p>
                    <a:p>
                      <a:pPr algn="ctr"/>
                      <a:r>
                        <a:rPr lang="en-US" sz="1100" b="1" dirty="0">
                          <a:solidFill>
                            <a:srgbClr val="000000"/>
                          </a:solidFill>
                        </a:rPr>
                        <a:t>Outcome 1</a:t>
                      </a:r>
                    </a:p>
                  </a:txBody>
                  <a:tcPr anchor="b">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a:r>
                        <a:rPr lang="en-US" sz="1100" b="1" dirty="0">
                          <a:solidFill>
                            <a:srgbClr val="000000"/>
                          </a:solidFill>
                        </a:rPr>
                        <a:t>State:</a:t>
                      </a:r>
                    </a:p>
                    <a:p>
                      <a:pPr algn="ctr"/>
                      <a:r>
                        <a:rPr lang="en-US" sz="1100" b="1" dirty="0">
                          <a:solidFill>
                            <a:srgbClr val="000000"/>
                          </a:solidFill>
                        </a:rPr>
                        <a:t>Outcome 2</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rPr>
                        <a:t>State:</a:t>
                      </a:r>
                    </a:p>
                    <a:p>
                      <a:pPr algn="ctr"/>
                      <a:r>
                        <a:rPr lang="en-US" sz="1100" b="1" dirty="0">
                          <a:solidFill>
                            <a:srgbClr val="000000"/>
                          </a:solidFill>
                        </a:rPr>
                        <a:t>Outcome 3</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District 1:</a:t>
                      </a:r>
                    </a:p>
                    <a:p>
                      <a:pPr algn="ctr"/>
                      <a:r>
                        <a:rPr lang="en-US" sz="1100" b="1" dirty="0">
                          <a:solidFill>
                            <a:schemeClr val="bg1"/>
                          </a:solidFill>
                        </a:rPr>
                        <a:t>Outcome 1</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District 1:</a:t>
                      </a:r>
                    </a:p>
                    <a:p>
                      <a:pPr algn="ctr"/>
                      <a:r>
                        <a:rPr lang="en-US" sz="1100" b="1" dirty="0">
                          <a:solidFill>
                            <a:schemeClr val="bg1"/>
                          </a:solidFill>
                        </a:rPr>
                        <a:t>Outcome 2</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District 1:</a:t>
                      </a:r>
                    </a:p>
                    <a:p>
                      <a:pPr algn="ctr"/>
                      <a:r>
                        <a:rPr lang="en-US" sz="1100" b="1" dirty="0">
                          <a:solidFill>
                            <a:schemeClr val="bg1"/>
                          </a:solidFill>
                        </a:rPr>
                        <a:t>Outcome 3</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rPr>
                        <a:t>School 1:</a:t>
                      </a:r>
                    </a:p>
                    <a:p>
                      <a:pPr algn="ctr"/>
                      <a:r>
                        <a:rPr lang="en-US" sz="1100" b="1" dirty="0">
                          <a:solidFill>
                            <a:srgbClr val="000000"/>
                          </a:solidFill>
                        </a:rPr>
                        <a:t>Outcome 1</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rPr>
                        <a:t>School 1:</a:t>
                      </a:r>
                    </a:p>
                    <a:p>
                      <a:pPr algn="ctr"/>
                      <a:r>
                        <a:rPr lang="en-US" sz="1100" b="1" dirty="0">
                          <a:solidFill>
                            <a:srgbClr val="000000"/>
                          </a:solidFill>
                        </a:rPr>
                        <a:t>Outcome 2</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000000"/>
                          </a:solidFill>
                        </a:rPr>
                        <a:t>School 1:</a:t>
                      </a:r>
                    </a:p>
                    <a:p>
                      <a:pPr algn="ctr"/>
                      <a:r>
                        <a:rPr lang="en-US" sz="1100" b="1" dirty="0">
                          <a:solidFill>
                            <a:srgbClr val="000000"/>
                          </a:solidFill>
                        </a:rPr>
                        <a:t>Outcome 3</a:t>
                      </a: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995826574"/>
                  </a:ext>
                </a:extLst>
              </a:tr>
              <a:tr h="370840">
                <a:tc>
                  <a:txBody>
                    <a:bodyPr/>
                    <a:lstStyle/>
                    <a:p>
                      <a:pPr marL="274320" indent="-274320"/>
                      <a:r>
                        <a:rPr lang="en-US" sz="1400" dirty="0"/>
                        <a:t>1. 	Of those children who entered the program below age expectations, the percent that substantially increased their rate of growth by the time they exited.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85.39%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84.13%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84.60%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98.46%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96.67%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94.44%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100.00%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96.49%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94.64%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127694681"/>
                  </a:ext>
                </a:extLst>
              </a:tr>
              <a:tr h="370840">
                <a:tc>
                  <a:txBody>
                    <a:bodyPr/>
                    <a:lstStyle/>
                    <a:p>
                      <a:pPr marL="274320" indent="-274320"/>
                      <a:r>
                        <a:rPr lang="en-US" sz="1400"/>
                        <a:t>2. 	Percent of children who were functioning within age expectations by the time they exited.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45.43%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a:t>48.42%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a:t>55.50%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a:t>63.89%</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a:t>62.50%</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73.61%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61.54%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58.46%</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100" dirty="0"/>
                        <a:t>70.77%</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37280258"/>
                  </a:ext>
                </a:extLst>
              </a:tr>
            </a:tbl>
          </a:graphicData>
        </a:graphic>
      </p:graphicFrame>
      <p:sp>
        <p:nvSpPr>
          <p:cNvPr id="4" name="Slide Number Placeholder 3">
            <a:extLst>
              <a:ext uri="{FF2B5EF4-FFF2-40B4-BE49-F238E27FC236}">
                <a16:creationId xmlns:a16="http://schemas.microsoft.com/office/drawing/2014/main" id="{105BB8A6-984B-E849-2B67-315166BF791D}"/>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45</a:t>
            </a:fld>
            <a:endParaRPr lang="en-US"/>
          </a:p>
        </p:txBody>
      </p:sp>
    </p:spTree>
    <p:extLst>
      <p:ext uri="{BB962C8B-B14F-4D97-AF65-F5344CB8AC3E}">
        <p14:creationId xmlns:p14="http://schemas.microsoft.com/office/powerpoint/2010/main" val="3960072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047313-5249-6C5F-4F91-DBF026D85260}"/>
              </a:ext>
            </a:extLst>
          </p:cNvPr>
          <p:cNvSpPr>
            <a:spLocks noGrp="1"/>
          </p:cNvSpPr>
          <p:nvPr>
            <p:ph type="ctrTitle"/>
          </p:nvPr>
        </p:nvSpPr>
        <p:spPr/>
        <p:txBody>
          <a:bodyPr/>
          <a:lstStyle/>
          <a:p>
            <a:r>
              <a:rPr lang="en-US" dirty="0"/>
              <a:t>Questions and Answers</a:t>
            </a:r>
          </a:p>
        </p:txBody>
      </p:sp>
      <p:sp>
        <p:nvSpPr>
          <p:cNvPr id="5" name="Slide Number Placeholder 4">
            <a:extLst>
              <a:ext uri="{FF2B5EF4-FFF2-40B4-BE49-F238E27FC236}">
                <a16:creationId xmlns:a16="http://schemas.microsoft.com/office/drawing/2014/main" id="{990A2248-8EF3-7A13-56E6-7A212DAF35E3}"/>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46</a:t>
            </a:fld>
            <a:endParaRPr lang="en-US"/>
          </a:p>
        </p:txBody>
      </p:sp>
    </p:spTree>
    <p:extLst>
      <p:ext uri="{BB962C8B-B14F-4D97-AF65-F5344CB8AC3E}">
        <p14:creationId xmlns:p14="http://schemas.microsoft.com/office/powerpoint/2010/main" val="2204009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B6740D-171C-ECD0-E99D-08530BDBEDB2}"/>
              </a:ext>
            </a:extLst>
          </p:cNvPr>
          <p:cNvSpPr>
            <a:spLocks noGrp="1"/>
          </p:cNvSpPr>
          <p:nvPr>
            <p:ph type="title"/>
          </p:nvPr>
        </p:nvSpPr>
        <p:spPr/>
        <p:txBody>
          <a:bodyPr/>
          <a:lstStyle/>
          <a:p>
            <a:r>
              <a:rPr lang="en-US" dirty="0"/>
              <a:t>Summary of Key Points</a:t>
            </a:r>
          </a:p>
        </p:txBody>
      </p:sp>
      <p:sp>
        <p:nvSpPr>
          <p:cNvPr id="6" name="Content Placeholder 5">
            <a:extLst>
              <a:ext uri="{FF2B5EF4-FFF2-40B4-BE49-F238E27FC236}">
                <a16:creationId xmlns:a16="http://schemas.microsoft.com/office/drawing/2014/main" id="{C891BFA2-27B1-7402-5379-4771295D63B4}"/>
              </a:ext>
            </a:extLst>
          </p:cNvPr>
          <p:cNvSpPr>
            <a:spLocks noGrp="1"/>
          </p:cNvSpPr>
          <p:nvPr>
            <p:ph idx="1"/>
          </p:nvPr>
        </p:nvSpPr>
        <p:spPr/>
        <p:txBody>
          <a:bodyPr/>
          <a:lstStyle/>
          <a:p>
            <a:r>
              <a:rPr lang="en-US"/>
              <a:t>Indicator 7 data are critical for understanding the outcomes of children with disabilities over time.</a:t>
            </a:r>
          </a:p>
          <a:p>
            <a:r>
              <a:rPr lang="en-US"/>
              <a:t>The COS process is conducted by a team using multiple sources of information at the child’s entry and exit.</a:t>
            </a:r>
          </a:p>
          <a:p>
            <a:r>
              <a:rPr lang="en-US"/>
              <a:t>All children receiving special education services should have ratings for entry and exit.</a:t>
            </a:r>
          </a:p>
          <a:p>
            <a:r>
              <a:rPr lang="en-US"/>
              <a:t>Set up a process for sharing information about Indicator 7 requirements with staff.</a:t>
            </a:r>
          </a:p>
          <a:p>
            <a:r>
              <a:rPr lang="en-US"/>
              <a:t>Use the data for continuous improvement at the school and district level.</a:t>
            </a:r>
          </a:p>
        </p:txBody>
      </p:sp>
      <p:sp>
        <p:nvSpPr>
          <p:cNvPr id="4" name="Slide Number Placeholder 3">
            <a:extLst>
              <a:ext uri="{FF2B5EF4-FFF2-40B4-BE49-F238E27FC236}">
                <a16:creationId xmlns:a16="http://schemas.microsoft.com/office/drawing/2014/main" id="{6C3B2C3D-8B1D-64E9-EFF9-E4C23FD62A12}"/>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47</a:t>
            </a:fld>
            <a:endParaRPr lang="en-US"/>
          </a:p>
        </p:txBody>
      </p:sp>
    </p:spTree>
    <p:extLst>
      <p:ext uri="{BB962C8B-B14F-4D97-AF65-F5344CB8AC3E}">
        <p14:creationId xmlns:p14="http://schemas.microsoft.com/office/powerpoint/2010/main" val="483870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E8A5-1CDF-E70D-C74B-6107AA9DB41D}"/>
              </a:ext>
            </a:extLst>
          </p:cNvPr>
          <p:cNvSpPr>
            <a:spLocks noGrp="1"/>
          </p:cNvSpPr>
          <p:nvPr>
            <p:ph type="title"/>
          </p:nvPr>
        </p:nvSpPr>
        <p:spPr/>
        <p:txBody>
          <a:bodyPr/>
          <a:lstStyle/>
          <a:p>
            <a:r>
              <a:rPr lang="en-US" dirty="0"/>
              <a:t>Poll: Next Steps</a:t>
            </a:r>
          </a:p>
        </p:txBody>
      </p:sp>
      <p:sp>
        <p:nvSpPr>
          <p:cNvPr id="3" name="Content Placeholder 2">
            <a:extLst>
              <a:ext uri="{FF2B5EF4-FFF2-40B4-BE49-F238E27FC236}">
                <a16:creationId xmlns:a16="http://schemas.microsoft.com/office/drawing/2014/main" id="{CDF2A920-75DE-314B-B5D8-79DAFDDBE693}"/>
              </a:ext>
            </a:extLst>
          </p:cNvPr>
          <p:cNvSpPr>
            <a:spLocks noGrp="1"/>
          </p:cNvSpPr>
          <p:nvPr>
            <p:ph idx="1"/>
          </p:nvPr>
        </p:nvSpPr>
        <p:spPr/>
        <p:txBody>
          <a:bodyPr/>
          <a:lstStyle/>
          <a:p>
            <a:r>
              <a:rPr lang="en-US"/>
              <a:t>Which of the following are your next steps for Indicator 7 data collection and submission?</a:t>
            </a:r>
          </a:p>
          <a:p>
            <a:pPr lvl="1"/>
            <a:r>
              <a:rPr lang="en-US"/>
              <a:t>Access the ECOS database and begin entering data</a:t>
            </a:r>
          </a:p>
          <a:p>
            <a:pPr lvl="1"/>
            <a:r>
              <a:rPr lang="en-US"/>
              <a:t>Share and/or explore resources on how to complete the COS process</a:t>
            </a:r>
          </a:p>
          <a:p>
            <a:pPr lvl="1"/>
            <a:r>
              <a:rPr lang="en-US"/>
              <a:t>Establish an internal spreadsheet to track entry and exit ratings</a:t>
            </a:r>
          </a:p>
          <a:p>
            <a:pPr lvl="1"/>
            <a:r>
              <a:rPr lang="en-US"/>
              <a:t>Communicate with staff about Indicator 7 timelines and expectations</a:t>
            </a:r>
          </a:p>
          <a:p>
            <a:pPr lvl="1"/>
            <a:r>
              <a:rPr lang="en-US"/>
              <a:t>Explore the reporting feature in ECOS</a:t>
            </a:r>
          </a:p>
        </p:txBody>
      </p:sp>
      <p:sp>
        <p:nvSpPr>
          <p:cNvPr id="4" name="Slide Number Placeholder 3">
            <a:extLst>
              <a:ext uri="{FF2B5EF4-FFF2-40B4-BE49-F238E27FC236}">
                <a16:creationId xmlns:a16="http://schemas.microsoft.com/office/drawing/2014/main" id="{1D9C93D9-9097-FF1D-B2D7-9FE09D929315}"/>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48</a:t>
            </a:fld>
            <a:endParaRPr lang="en-US"/>
          </a:p>
        </p:txBody>
      </p:sp>
    </p:spTree>
    <p:extLst>
      <p:ext uri="{BB962C8B-B14F-4D97-AF65-F5344CB8AC3E}">
        <p14:creationId xmlns:p14="http://schemas.microsoft.com/office/powerpoint/2010/main" val="889300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ABCE81-90DA-4284-B9F5-5F7E4AC7BCCB}"/>
              </a:ext>
            </a:extLst>
          </p:cNvPr>
          <p:cNvSpPr>
            <a:spLocks noGrp="1"/>
          </p:cNvSpPr>
          <p:nvPr>
            <p:ph type="title"/>
          </p:nvPr>
        </p:nvSpPr>
        <p:spPr/>
        <p:txBody>
          <a:bodyPr/>
          <a:lstStyle/>
          <a:p>
            <a:r>
              <a:rPr lang="en-US" i="1" dirty="0"/>
              <a:t>Final Tips: </a:t>
            </a:r>
            <a:r>
              <a:rPr lang="en-US" dirty="0"/>
              <a:t>Useful Links</a:t>
            </a:r>
          </a:p>
        </p:txBody>
      </p:sp>
      <p:sp>
        <p:nvSpPr>
          <p:cNvPr id="6" name="Content Placeholder 5">
            <a:extLst>
              <a:ext uri="{FF2B5EF4-FFF2-40B4-BE49-F238E27FC236}">
                <a16:creationId xmlns:a16="http://schemas.microsoft.com/office/drawing/2014/main" id="{EA42AB2B-7D69-436B-BFAC-FFB40ABA1734}"/>
              </a:ext>
            </a:extLst>
          </p:cNvPr>
          <p:cNvSpPr>
            <a:spLocks noGrp="1"/>
          </p:cNvSpPr>
          <p:nvPr>
            <p:ph idx="1"/>
          </p:nvPr>
        </p:nvSpPr>
        <p:spPr/>
        <p:txBody>
          <a:bodyPr/>
          <a:lstStyle/>
          <a:p>
            <a:r>
              <a:rPr lang="en-US" sz="1600" dirty="0"/>
              <a:t>DESE Resources on ECOS and Child Outcomes</a:t>
            </a:r>
            <a:endParaRPr lang="en-US" sz="1600" dirty="0">
              <a:hlinkClick r:id="rId2" tooltip="DESE Special Education Stategic Areas webpage, Outcomes section">
                <a:extLst>
                  <a:ext uri="{A12FA001-AC4F-418D-AE19-62706E023703}">
                    <ahyp:hlinkClr xmlns:ahyp="http://schemas.microsoft.com/office/drawing/2018/hyperlinkcolor" val="tx"/>
                  </a:ext>
                </a:extLst>
              </a:hlinkClick>
            </a:endParaRPr>
          </a:p>
          <a:p>
            <a:pPr marL="1371600"/>
            <a:r>
              <a:rPr lang="en-US" sz="1600" dirty="0">
                <a:solidFill>
                  <a:srgbClr val="0000FF"/>
                </a:solidFill>
                <a:hlinkClick r:id="rId2" tooltip="DESE Special Education Stategic Areas webpage, Outcomes section">
                  <a:extLst>
                    <a:ext uri="{A12FA001-AC4F-418D-AE19-62706E023703}">
                      <ahyp:hlinkClr xmlns:ahyp="http://schemas.microsoft.com/office/drawing/2018/hyperlinkcolor" val="tx"/>
                    </a:ext>
                  </a:extLst>
                </a:hlinkClick>
              </a:rPr>
              <a:t>https://www.doe.mass.edu/sped/ecse/StrategicAreas.html#outcome</a:t>
            </a:r>
            <a:endParaRPr lang="en-US" sz="1600" dirty="0">
              <a:solidFill>
                <a:srgbClr val="0000FF"/>
              </a:solidFill>
              <a:hlinkClick r:id="rId3">
                <a:extLst>
                  <a:ext uri="{A12FA001-AC4F-418D-AE19-62706E023703}">
                    <ahyp:hlinkClr xmlns:ahyp="http://schemas.microsoft.com/office/drawing/2018/hyperlinkcolor" val="tx"/>
                  </a:ext>
                </a:extLst>
              </a:hlinkClick>
            </a:endParaRPr>
          </a:p>
          <a:p>
            <a:pPr marL="463550"/>
            <a:r>
              <a:rPr lang="en-US" sz="1600" dirty="0"/>
              <a:t>DESE Directory Administrators: </a:t>
            </a:r>
            <a:r>
              <a:rPr lang="en-US" sz="1600" dirty="0">
                <a:hlinkClick r:id="rId4" tooltip="DESE Data Collection Directory Administrators list webpage "/>
              </a:rPr>
              <a:t>https://www.doe.mass.edu/infoservices/data/diradmin/list.aspx</a:t>
            </a:r>
            <a:r>
              <a:rPr lang="en-US" sz="1600" dirty="0"/>
              <a:t> </a:t>
            </a:r>
            <a:endParaRPr lang="en-US" sz="1600" dirty="0">
              <a:hlinkClick r:id="rId3">
                <a:extLst>
                  <a:ext uri="{A12FA001-AC4F-418D-AE19-62706E023703}">
                    <ahyp:hlinkClr xmlns:ahyp="http://schemas.microsoft.com/office/drawing/2018/hyperlinkcolor" val="tx"/>
                  </a:ext>
                </a:extLst>
              </a:hlinkClick>
            </a:endParaRPr>
          </a:p>
          <a:p>
            <a:pPr marL="457200" indent="-457200"/>
            <a:r>
              <a:rPr lang="en-US" sz="1600" dirty="0"/>
              <a:t>Early Childhood Technical Assistance (ECTA) Center &amp; IDEA Center for Early Childhood Data Systems (</a:t>
            </a:r>
            <a:r>
              <a:rPr lang="en-US" sz="1600" dirty="0" err="1"/>
              <a:t>DaSy</a:t>
            </a:r>
            <a:r>
              <a:rPr lang="en-US" sz="1600" dirty="0"/>
              <a:t>) Center COS Resources</a:t>
            </a:r>
          </a:p>
          <a:p>
            <a:pPr marL="1371600"/>
            <a:r>
              <a:rPr lang="en-US" sz="1600" dirty="0">
                <a:solidFill>
                  <a:srgbClr val="0000FF"/>
                </a:solidFill>
                <a:hlinkClick r:id="rId3" tooltip="6 page PDF titled COS Process Quick Reference Guide">
                  <a:extLst>
                    <a:ext uri="{A12FA001-AC4F-418D-AE19-62706E023703}">
                      <ahyp:hlinkClr xmlns:ahyp="http://schemas.microsoft.com/office/drawing/2018/hyperlinkcolor" val="tx"/>
                    </a:ext>
                  </a:extLst>
                </a:hlinkClick>
              </a:rPr>
              <a:t>https://ectacenter.org/~pdfs/eco/cos-quick-reference-guide.pdf</a:t>
            </a:r>
            <a:endParaRPr lang="en-US" sz="1600" dirty="0">
              <a:solidFill>
                <a:srgbClr val="0000FF"/>
              </a:solidFill>
            </a:endParaRPr>
          </a:p>
          <a:p>
            <a:pPr marL="1371600"/>
            <a:r>
              <a:rPr lang="en-US" sz="1600" u="sng" dirty="0">
                <a:solidFill>
                  <a:srgbClr val="0000FF"/>
                </a:solidFill>
                <a:hlinkClick r:id="rId5" tooltip="1 page PDF titled Breadth of the Three Child Outcomes">
                  <a:extLst>
                    <a:ext uri="{A12FA001-AC4F-418D-AE19-62706E023703}">
                      <ahyp:hlinkClr xmlns:ahyp="http://schemas.microsoft.com/office/drawing/2018/hyperlinkcolor" val="tx"/>
                    </a:ext>
                  </a:extLst>
                </a:hlinkClick>
              </a:rPr>
              <a:t>https://ectacenter.org/~pdfs/eco/three-child-outcomes-breadth.pdf </a:t>
            </a:r>
            <a:endParaRPr lang="en-US" sz="1600" dirty="0">
              <a:solidFill>
                <a:srgbClr val="0000FF"/>
              </a:solidFill>
            </a:endParaRPr>
          </a:p>
          <a:p>
            <a:pPr marL="1371600"/>
            <a:r>
              <a:rPr lang="en-US" sz="1600" dirty="0">
                <a:hlinkClick r:id="rId6" tooltip="4 page PDF titled Resources for More Information about the COS Process "/>
              </a:rPr>
              <a:t>https://ectacenter.org/~pdfs/eco/cos-resources.pdf</a:t>
            </a:r>
            <a:endParaRPr lang="en-US" sz="1600" dirty="0"/>
          </a:p>
          <a:p>
            <a:pPr marL="1371600"/>
            <a:r>
              <a:rPr lang="en-US" sz="1600" u="sng" dirty="0">
                <a:solidFill>
                  <a:srgbClr val="0563C1"/>
                </a:solidFill>
                <a:effectLst/>
                <a:latin typeface="+mn-lt"/>
                <a:ea typeface="Calibri" panose="020F0502020204030204" pitchFamily="34" charset="0"/>
                <a:cs typeface="Times New Roman" panose="02020603050405020304" pitchFamily="18" charset="0"/>
                <a:hlinkClick r:id="rId7" tooltip="ECTA COS Process Professional Development webpage "/>
              </a:rPr>
              <a:t>https://ectacenter.org/eco/pages/cospd.asp</a:t>
            </a:r>
            <a:endParaRPr lang="en-US" sz="1600" u="sng" dirty="0">
              <a:solidFill>
                <a:srgbClr val="0563C1"/>
              </a:solidFill>
              <a:effectLst/>
              <a:latin typeface="+mn-lt"/>
              <a:ea typeface="Calibri" panose="020F0502020204030204" pitchFamily="34" charset="0"/>
              <a:cs typeface="Times New Roman" panose="02020603050405020304" pitchFamily="18" charset="0"/>
            </a:endParaRPr>
          </a:p>
          <a:p>
            <a:pPr marL="457200" indent="-457200"/>
            <a:r>
              <a:rPr lang="en-US" sz="1600" dirty="0">
                <a:latin typeface="+mn-lt"/>
              </a:rPr>
              <a:t>Early Childhood Age Expectation and Developmental Milestones Example for North Dakota (selected by Michele Regan-Ladd, a Pyramid Model Coach)</a:t>
            </a:r>
          </a:p>
          <a:p>
            <a:pPr marL="1371600"/>
            <a:r>
              <a:rPr lang="en-US" sz="1600" dirty="0">
                <a:latin typeface="+mn-lt"/>
                <a:hlinkClick r:id="rId8" tooltip="20 page PDF titled ND Early Childhood Outcomes Process Age Expectation Developmental Milestones "/>
              </a:rPr>
              <a:t>https://ectacenter.org/eco/assets/pdfs/3_NDearlychoutcomesmilestones.pdf</a:t>
            </a:r>
            <a:r>
              <a:rPr lang="en-US" sz="1600" dirty="0">
                <a:latin typeface="+mn-lt"/>
              </a:rPr>
              <a:t> </a:t>
            </a:r>
          </a:p>
        </p:txBody>
      </p:sp>
      <p:sp>
        <p:nvSpPr>
          <p:cNvPr id="3" name="Slide Number Placeholder 2">
            <a:extLst>
              <a:ext uri="{FF2B5EF4-FFF2-40B4-BE49-F238E27FC236}">
                <a16:creationId xmlns:a16="http://schemas.microsoft.com/office/drawing/2014/main" id="{FECCDA2A-6C49-41CF-BC5E-E0732F24175E}"/>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49</a:t>
            </a:fld>
            <a:endParaRPr lang="en-US"/>
          </a:p>
        </p:txBody>
      </p:sp>
    </p:spTree>
    <p:extLst>
      <p:ext uri="{BB962C8B-B14F-4D97-AF65-F5344CB8AC3E}">
        <p14:creationId xmlns:p14="http://schemas.microsoft.com/office/powerpoint/2010/main" val="3434829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5A96-BFC6-4F25-AF9D-320A6D899FC5}"/>
              </a:ext>
            </a:extLst>
          </p:cNvPr>
          <p:cNvSpPr>
            <a:spLocks noGrp="1"/>
          </p:cNvSpPr>
          <p:nvPr>
            <p:ph type="title"/>
          </p:nvPr>
        </p:nvSpPr>
        <p:spPr/>
        <p:txBody>
          <a:bodyPr/>
          <a:lstStyle/>
          <a:p>
            <a:r>
              <a:rPr lang="en-US" dirty="0"/>
              <a:t>Indicator 7 Data Measures Three Child Outcomes</a:t>
            </a:r>
          </a:p>
        </p:txBody>
      </p:sp>
      <p:sp>
        <p:nvSpPr>
          <p:cNvPr id="13" name="Content Placeholder 2">
            <a:extLst>
              <a:ext uri="{FF2B5EF4-FFF2-40B4-BE49-F238E27FC236}">
                <a16:creationId xmlns:a16="http://schemas.microsoft.com/office/drawing/2014/main" id="{5D4A3A98-D719-46E5-A6F3-B43E6A3ABAE3}"/>
              </a:ext>
            </a:extLst>
          </p:cNvPr>
          <p:cNvSpPr>
            <a:spLocks noGrp="1"/>
          </p:cNvSpPr>
          <p:nvPr>
            <p:ph idx="1"/>
          </p:nvPr>
        </p:nvSpPr>
        <p:spPr>
          <a:xfrm>
            <a:off x="812801" y="1524001"/>
            <a:ext cx="4935429" cy="3624330"/>
          </a:xfrm>
        </p:spPr>
        <p:txBody>
          <a:bodyPr/>
          <a:lstStyle/>
          <a:p>
            <a:pPr marL="457200" indent="-457200">
              <a:buFont typeface="+mj-lt"/>
              <a:buAutoNum type="alphaUcPeriod"/>
            </a:pPr>
            <a:r>
              <a:rPr lang="en-US"/>
              <a:t>Positive social-emotional skills (including social relationships),</a:t>
            </a:r>
          </a:p>
          <a:p>
            <a:pPr marL="457200" indent="-457200">
              <a:buFont typeface="+mj-lt"/>
              <a:buAutoNum type="alphaUcPeriod"/>
            </a:pPr>
            <a:r>
              <a:rPr lang="en-US"/>
              <a:t>Acquisition and use of knowledge and skills (including early language/communication and early literacy), and</a:t>
            </a:r>
          </a:p>
          <a:p>
            <a:pPr marL="457200" indent="-457200">
              <a:buFont typeface="+mj-lt"/>
              <a:buAutoNum type="alphaUcPeriod"/>
            </a:pPr>
            <a:r>
              <a:rPr lang="en-US"/>
              <a:t>Use of appropriate behaviors to meet their needs.</a:t>
            </a:r>
          </a:p>
        </p:txBody>
      </p:sp>
      <p:pic>
        <p:nvPicPr>
          <p:cNvPr id="6" name="Picture 5">
            <a:extLst>
              <a:ext uri="{FF2B5EF4-FFF2-40B4-BE49-F238E27FC236}">
                <a16:creationId xmlns:a16="http://schemas.microsoft.com/office/drawing/2014/main" id="{F46BACA6-473C-023A-3004-3F28C1F6ADCC}"/>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25236" y="1417638"/>
            <a:ext cx="5352992" cy="3572540"/>
          </a:xfrm>
          <a:prstGeom prst="rect">
            <a:avLst/>
          </a:prstGeom>
        </p:spPr>
      </p:pic>
      <p:sp>
        <p:nvSpPr>
          <p:cNvPr id="5" name="Slide Number Placeholder 3">
            <a:extLst>
              <a:ext uri="{FF2B5EF4-FFF2-40B4-BE49-F238E27FC236}">
                <a16:creationId xmlns:a16="http://schemas.microsoft.com/office/drawing/2014/main" id="{CFE58360-8514-F5A9-49A1-3E0846436418}"/>
              </a:ext>
              <a:ext uri="{C183D7F6-B498-43B3-948B-1728B52AA6E4}">
                <adec:decorative xmlns:adec="http://schemas.microsoft.com/office/drawing/2017/decorative" val="1"/>
              </a:ext>
            </a:extLst>
          </p:cNvPr>
          <p:cNvSpPr>
            <a:spLocks noGrp="1"/>
          </p:cNvSpPr>
          <p:nvPr>
            <p:ph type="sldNum" sz="quarter" idx="4"/>
          </p:nvPr>
        </p:nvSpPr>
        <p:spPr>
          <a:xfrm>
            <a:off x="11593644" y="5257514"/>
            <a:ext cx="330539" cy="434625"/>
          </a:xfrm>
        </p:spPr>
        <p:txBody>
          <a:bodyPr anchor="b"/>
          <a:lstStyle/>
          <a:p>
            <a:pPr>
              <a:defRPr/>
            </a:pPr>
            <a:fld id="{FD8A3D92-8AB3-43F4-9305-439883AB87A7}" type="slidenum">
              <a:rPr lang="en-US" smtClean="0"/>
              <a:pPr>
                <a:defRPr/>
              </a:pPr>
              <a:t>5</a:t>
            </a:fld>
            <a:endParaRPr lang="en-US"/>
          </a:p>
        </p:txBody>
      </p:sp>
    </p:spTree>
    <p:extLst>
      <p:ext uri="{BB962C8B-B14F-4D97-AF65-F5344CB8AC3E}">
        <p14:creationId xmlns:p14="http://schemas.microsoft.com/office/powerpoint/2010/main" val="4217158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urvey webpage for webinar feedback, now inactive">
            <a:extLst>
              <a:ext uri="{FF2B5EF4-FFF2-40B4-BE49-F238E27FC236}">
                <a16:creationId xmlns:a16="http://schemas.microsoft.com/office/drawing/2014/main" id="{7BECE765-C68A-29D3-2825-C907961402E1}"/>
              </a:ext>
            </a:extLst>
          </p:cNvPr>
          <p:cNvSpPr>
            <a:spLocks noGrp="1"/>
          </p:cNvSpPr>
          <p:nvPr>
            <p:ph type="title"/>
          </p:nvPr>
        </p:nvSpPr>
        <p:spPr/>
        <p:txBody>
          <a:bodyPr/>
          <a:lstStyle/>
          <a:p>
            <a:r>
              <a:rPr lang="en-US" dirty="0">
                <a:hlinkClick r:id="rId3" tooltip="Survey webpage for webinar feedback, now inactive"/>
              </a:rPr>
              <a:t>Evaluation Survey</a:t>
            </a:r>
            <a:endParaRPr lang="en-US" dirty="0"/>
          </a:p>
        </p:txBody>
      </p:sp>
      <p:pic>
        <p:nvPicPr>
          <p:cNvPr id="11" name="Content Placeholder 10" descr="QR code to survey webpage for webinar feedback (now inactive)">
            <a:extLst>
              <a:ext uri="{FF2B5EF4-FFF2-40B4-BE49-F238E27FC236}">
                <a16:creationId xmlns:a16="http://schemas.microsoft.com/office/drawing/2014/main" id="{6157DBCF-D654-1ACB-DC97-17BCED936CEE}"/>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177738" y="1721224"/>
            <a:ext cx="3645273" cy="3645273"/>
          </a:xfrm>
        </p:spPr>
      </p:pic>
      <p:sp>
        <p:nvSpPr>
          <p:cNvPr id="7" name="Content Placeholder 6">
            <a:extLst>
              <a:ext uri="{FF2B5EF4-FFF2-40B4-BE49-F238E27FC236}">
                <a16:creationId xmlns:a16="http://schemas.microsoft.com/office/drawing/2014/main" id="{C99F375C-1ACF-4BFC-C3A8-3D56DD8DA281}"/>
              </a:ext>
            </a:extLst>
          </p:cNvPr>
          <p:cNvSpPr>
            <a:spLocks noGrp="1"/>
          </p:cNvSpPr>
          <p:nvPr>
            <p:ph sz="half" idx="2"/>
          </p:nvPr>
        </p:nvSpPr>
        <p:spPr/>
        <p:txBody>
          <a:bodyPr/>
          <a:lstStyle/>
          <a:p>
            <a:r>
              <a:rPr lang="en-US" dirty="0"/>
              <a:t>Please complete a brief survey. We appreciate your feedback!</a:t>
            </a:r>
          </a:p>
        </p:txBody>
      </p:sp>
      <p:sp>
        <p:nvSpPr>
          <p:cNvPr id="4" name="Slide Number Placeholder 3">
            <a:extLst>
              <a:ext uri="{FF2B5EF4-FFF2-40B4-BE49-F238E27FC236}">
                <a16:creationId xmlns:a16="http://schemas.microsoft.com/office/drawing/2014/main" id="{B64EDE8E-715A-2DEF-A076-AFBEB159D62E}"/>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50</a:t>
            </a:fld>
            <a:endParaRPr lang="en-US"/>
          </a:p>
        </p:txBody>
      </p:sp>
    </p:spTree>
    <p:extLst>
      <p:ext uri="{BB962C8B-B14F-4D97-AF65-F5344CB8AC3E}">
        <p14:creationId xmlns:p14="http://schemas.microsoft.com/office/powerpoint/2010/main" val="1580208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257C2B1-FEFC-906B-79D9-56B520F383C4}"/>
              </a:ext>
            </a:extLst>
          </p:cNvPr>
          <p:cNvSpPr>
            <a:spLocks noGrp="1"/>
          </p:cNvSpPr>
          <p:nvPr>
            <p:ph type="title"/>
          </p:nvPr>
        </p:nvSpPr>
        <p:spPr>
          <a:xfrm>
            <a:off x="812800" y="1627188"/>
            <a:ext cx="10566400" cy="648652"/>
          </a:xfrm>
        </p:spPr>
        <p:txBody>
          <a:bodyPr/>
          <a:lstStyle/>
          <a:p>
            <a:pPr algn="ctr"/>
            <a:r>
              <a:rPr lang="en-US" dirty="0"/>
              <a:t>Presenters</a:t>
            </a:r>
          </a:p>
        </p:txBody>
      </p:sp>
      <p:sp>
        <p:nvSpPr>
          <p:cNvPr id="10" name="Text Placeholder 9">
            <a:extLst>
              <a:ext uri="{FF2B5EF4-FFF2-40B4-BE49-F238E27FC236}">
                <a16:creationId xmlns:a16="http://schemas.microsoft.com/office/drawing/2014/main" id="{F559A364-294D-4DC8-A1B3-AAB34F4EB4CE}"/>
              </a:ext>
            </a:extLst>
          </p:cNvPr>
          <p:cNvSpPr>
            <a:spLocks noGrp="1"/>
          </p:cNvSpPr>
          <p:nvPr>
            <p:ph sz="half" idx="1"/>
          </p:nvPr>
        </p:nvSpPr>
        <p:spPr>
          <a:xfrm>
            <a:off x="812800" y="2438400"/>
            <a:ext cx="5181600" cy="2495113"/>
          </a:xfrm>
        </p:spPr>
        <p:txBody>
          <a:bodyPr/>
          <a:lstStyle/>
          <a:p>
            <a:pPr marL="0" indent="0" algn="ctr">
              <a:lnSpc>
                <a:spcPct val="140000"/>
              </a:lnSpc>
              <a:spcBef>
                <a:spcPts val="0"/>
              </a:spcBef>
              <a:buNone/>
            </a:pPr>
            <a:r>
              <a:rPr lang="en-US" sz="2400" b="1" dirty="0">
                <a:solidFill>
                  <a:srgbClr val="AC6316"/>
                </a:solidFill>
              </a:rPr>
              <a:t>Zach Weingarten</a:t>
            </a:r>
          </a:p>
          <a:p>
            <a:pPr marL="0" indent="0" algn="ctr">
              <a:lnSpc>
                <a:spcPct val="140000"/>
              </a:lnSpc>
              <a:spcBef>
                <a:spcPts val="0"/>
              </a:spcBef>
              <a:buNone/>
            </a:pPr>
            <a:r>
              <a:rPr lang="en-US" sz="2400" dirty="0"/>
              <a:t>Senior Researcher</a:t>
            </a:r>
          </a:p>
          <a:p>
            <a:pPr marL="0" indent="0" algn="ctr">
              <a:lnSpc>
                <a:spcPct val="140000"/>
              </a:lnSpc>
              <a:spcBef>
                <a:spcPts val="0"/>
              </a:spcBef>
              <a:buNone/>
            </a:pPr>
            <a:r>
              <a:rPr lang="en-US" sz="2400" dirty="0"/>
              <a:t>202.403.5567</a:t>
            </a:r>
          </a:p>
          <a:p>
            <a:pPr marL="0" indent="0" algn="ctr">
              <a:lnSpc>
                <a:spcPct val="140000"/>
              </a:lnSpc>
              <a:spcBef>
                <a:spcPts val="0"/>
              </a:spcBef>
              <a:buNone/>
            </a:pPr>
            <a:r>
              <a:rPr lang="en-US" sz="2400" dirty="0">
                <a:hlinkClick r:id="rId3" tooltip="Email Zach Weingarten at zweingarten@air.org"/>
              </a:rPr>
              <a:t>zweingarten@air.org</a:t>
            </a:r>
            <a:endParaRPr lang="en-US" sz="2400" dirty="0"/>
          </a:p>
        </p:txBody>
      </p:sp>
      <p:sp>
        <p:nvSpPr>
          <p:cNvPr id="16" name="Content Placeholder 15">
            <a:extLst>
              <a:ext uri="{FF2B5EF4-FFF2-40B4-BE49-F238E27FC236}">
                <a16:creationId xmlns:a16="http://schemas.microsoft.com/office/drawing/2014/main" id="{D5D13E73-6780-39B1-3219-F03471E359BF}"/>
              </a:ext>
            </a:extLst>
          </p:cNvPr>
          <p:cNvSpPr>
            <a:spLocks noGrp="1"/>
          </p:cNvSpPr>
          <p:nvPr>
            <p:ph sz="half" idx="2"/>
          </p:nvPr>
        </p:nvSpPr>
        <p:spPr>
          <a:xfrm>
            <a:off x="6197600" y="2438400"/>
            <a:ext cx="5181600" cy="2495113"/>
          </a:xfrm>
        </p:spPr>
        <p:txBody>
          <a:bodyPr/>
          <a:lstStyle/>
          <a:p>
            <a:pPr marL="0" indent="0" algn="ctr">
              <a:lnSpc>
                <a:spcPct val="140000"/>
              </a:lnSpc>
              <a:spcBef>
                <a:spcPts val="0"/>
              </a:spcBef>
              <a:buNone/>
            </a:pPr>
            <a:r>
              <a:rPr lang="en-US" sz="2400" b="1" dirty="0">
                <a:solidFill>
                  <a:srgbClr val="AC6316"/>
                </a:solidFill>
              </a:rPr>
              <a:t>Taletha </a:t>
            </a:r>
            <a:r>
              <a:rPr lang="en-US" sz="2400" b="1" dirty="0" err="1">
                <a:solidFill>
                  <a:srgbClr val="AC6316"/>
                </a:solidFill>
              </a:rPr>
              <a:t>Derrington</a:t>
            </a:r>
            <a:endParaRPr lang="en-US" sz="2400" b="1" dirty="0">
              <a:solidFill>
                <a:srgbClr val="AC6316"/>
              </a:solidFill>
            </a:endParaRPr>
          </a:p>
          <a:p>
            <a:pPr marL="0" indent="0" algn="ctr">
              <a:lnSpc>
                <a:spcPct val="140000"/>
              </a:lnSpc>
              <a:spcBef>
                <a:spcPts val="0"/>
              </a:spcBef>
              <a:buNone/>
            </a:pPr>
            <a:r>
              <a:rPr lang="en-US" sz="2400" dirty="0"/>
              <a:t>Senior Researcher</a:t>
            </a:r>
          </a:p>
          <a:p>
            <a:pPr marL="0" indent="0" algn="ctr">
              <a:lnSpc>
                <a:spcPct val="140000"/>
              </a:lnSpc>
              <a:spcBef>
                <a:spcPts val="0"/>
              </a:spcBef>
              <a:buNone/>
            </a:pPr>
            <a:r>
              <a:rPr lang="en-US" sz="2400" dirty="0"/>
              <a:t>808.306.5825</a:t>
            </a:r>
          </a:p>
          <a:p>
            <a:pPr marL="0" indent="0" algn="ctr">
              <a:lnSpc>
                <a:spcPct val="140000"/>
              </a:lnSpc>
              <a:spcBef>
                <a:spcPts val="0"/>
              </a:spcBef>
              <a:buNone/>
            </a:pPr>
            <a:r>
              <a:rPr lang="en-US" sz="2400" dirty="0">
                <a:hlinkClick r:id="rId4" tooltip="Email Taletha Derrington at tderrington@air.org"/>
              </a:rPr>
              <a:t>tderrington@air.org</a:t>
            </a:r>
            <a:endParaRPr lang="en-US" sz="2400" dirty="0"/>
          </a:p>
        </p:txBody>
      </p:sp>
      <p:sp>
        <p:nvSpPr>
          <p:cNvPr id="17" name="Content Placeholder 16">
            <a:extLst>
              <a:ext uri="{FF2B5EF4-FFF2-40B4-BE49-F238E27FC236}">
                <a16:creationId xmlns:a16="http://schemas.microsoft.com/office/drawing/2014/main" id="{DC9C6001-DC7F-8E2B-4A7A-63976246A898}"/>
              </a:ext>
            </a:extLst>
          </p:cNvPr>
          <p:cNvSpPr>
            <a:spLocks noGrp="1"/>
          </p:cNvSpPr>
          <p:nvPr>
            <p:ph sz="half" idx="10"/>
          </p:nvPr>
        </p:nvSpPr>
        <p:spPr>
          <a:xfrm>
            <a:off x="710717" y="6009314"/>
            <a:ext cx="10678008" cy="848685"/>
          </a:xfrm>
        </p:spPr>
        <p:txBody>
          <a:bodyPr/>
          <a:lstStyle/>
          <a:p>
            <a:pPr marL="0" indent="0">
              <a:buNone/>
            </a:pPr>
            <a:r>
              <a:rPr lang="en-US" sz="800" dirty="0"/>
              <a:t>Notice of Trademark: “American Institutes for Research” and “AIR” are registered trademarks. All other brand, product, or company names are trademarks or registered trademarks of their respective owners.</a:t>
            </a:r>
          </a:p>
          <a:p>
            <a:pPr marL="0" indent="0">
              <a:spcBef>
                <a:spcPts val="600"/>
              </a:spcBef>
              <a:buNone/>
            </a:pPr>
            <a:r>
              <a:rPr lang="en-US" sz="800" dirty="0"/>
              <a:t>Copyright © 2024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a:t>
            </a:r>
            <a:r>
              <a:rPr lang="en-US" sz="800" dirty="0">
                <a:hlinkClick r:id="rId5" tooltip="American Institutes for Research website"/>
              </a:rPr>
              <a:t>www.air.org</a:t>
            </a:r>
            <a:endParaRPr lang="en-US" sz="800" dirty="0"/>
          </a:p>
          <a:p>
            <a:pPr marL="0" indent="0" algn="r">
              <a:spcBef>
                <a:spcPts val="0"/>
              </a:spcBef>
              <a:buNone/>
            </a:pPr>
            <a:r>
              <a:rPr lang="en-US" sz="750" dirty="0"/>
              <a:t>24668_04/24</a:t>
            </a:r>
          </a:p>
        </p:txBody>
      </p:sp>
    </p:spTree>
    <p:extLst>
      <p:ext uri="{BB962C8B-B14F-4D97-AF65-F5344CB8AC3E}">
        <p14:creationId xmlns:p14="http://schemas.microsoft.com/office/powerpoint/2010/main" val="91945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5F34-B3E0-26BB-576B-AA2A00CD60C7}"/>
              </a:ext>
            </a:extLst>
          </p:cNvPr>
          <p:cNvSpPr>
            <a:spLocks noGrp="1"/>
          </p:cNvSpPr>
          <p:nvPr>
            <p:ph type="title"/>
          </p:nvPr>
        </p:nvSpPr>
        <p:spPr>
          <a:xfrm>
            <a:off x="2496182" y="274638"/>
            <a:ext cx="8883018" cy="1143000"/>
          </a:xfrm>
        </p:spPr>
        <p:txBody>
          <a:bodyPr/>
          <a:lstStyle/>
          <a:p>
            <a:r>
              <a:rPr lang="en-US" dirty="0"/>
              <a:t>Why are the data important?</a:t>
            </a:r>
          </a:p>
        </p:txBody>
      </p:sp>
      <p:sp>
        <p:nvSpPr>
          <p:cNvPr id="3" name="Content Placeholder 2">
            <a:extLst>
              <a:ext uri="{FF2B5EF4-FFF2-40B4-BE49-F238E27FC236}">
                <a16:creationId xmlns:a16="http://schemas.microsoft.com/office/drawing/2014/main" id="{2F8AC44E-4211-0780-0826-45D9E7429554}"/>
              </a:ext>
            </a:extLst>
          </p:cNvPr>
          <p:cNvSpPr>
            <a:spLocks noGrp="1"/>
          </p:cNvSpPr>
          <p:nvPr>
            <p:ph idx="1"/>
          </p:nvPr>
        </p:nvSpPr>
        <p:spPr>
          <a:xfrm>
            <a:off x="812800" y="1524002"/>
            <a:ext cx="10566400" cy="530654"/>
          </a:xfrm>
        </p:spPr>
        <p:txBody>
          <a:bodyPr/>
          <a:lstStyle/>
          <a:p>
            <a:r>
              <a:rPr lang="en-US" dirty="0"/>
              <a:t>Allow us to look at trends to understand children’s outcomes over time.</a:t>
            </a:r>
          </a:p>
        </p:txBody>
      </p:sp>
      <p:grpSp>
        <p:nvGrpSpPr>
          <p:cNvPr id="16" name="Group 15" descr="Left side of image shows line chart with Summary Statement 1 for FFY 2017-2021 and table showing national data for Summary Statement 1 for the three child outcomes. &#10;&#10;The data indicate that the summary statement 1 for all three outcomes is stable at 81-82% for FY2017-2019 and drops to 78-79% in FY2020-2021.&#10;&#10;Right side of image shows line chart with Summary Statement 2 for FFY 2017-2021 and table showing national data for Summary Statement 2 for the three child outcomes.&#10;&#10;The data indicate a continuous decline in summary statement 2 for all three outcomes for each year from  FY2017-2021. For social relationships: 60%, 59%, 56%, 56%, and 55%, respectively. For knowledge and skills: 56%, 55%, 53%, 52%, 51%. For Action to meet needs: 65%, 64%, 62%, 61%, 61%.">
            <a:extLst>
              <a:ext uri="{FF2B5EF4-FFF2-40B4-BE49-F238E27FC236}">
                <a16:creationId xmlns:a16="http://schemas.microsoft.com/office/drawing/2014/main" id="{CC6C8F00-AC10-B066-B061-3237D0F32C96}"/>
              </a:ext>
            </a:extLst>
          </p:cNvPr>
          <p:cNvGrpSpPr/>
          <p:nvPr/>
        </p:nvGrpSpPr>
        <p:grpSpPr>
          <a:xfrm>
            <a:off x="2434865" y="1990863"/>
            <a:ext cx="8690749" cy="4241664"/>
            <a:chOff x="2434865" y="1990863"/>
            <a:chExt cx="8690749" cy="4241664"/>
          </a:xfrm>
        </p:grpSpPr>
        <p:pic>
          <p:nvPicPr>
            <p:cNvPr id="8" name="Picture 7">
              <a:extLst>
                <a:ext uri="{FF2B5EF4-FFF2-40B4-BE49-F238E27FC236}">
                  <a16:creationId xmlns:a16="http://schemas.microsoft.com/office/drawing/2014/main" id="{729036F1-30AB-0394-C7AA-3E09D4A9DE7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3000" contrast="-17000"/>
                      </a14:imgEffect>
                    </a14:imgLayer>
                  </a14:imgProps>
                </a:ext>
              </a:extLst>
            </a:blip>
            <a:srcRect l="3782" r="2342" b="49049"/>
            <a:stretch/>
          </p:blipFill>
          <p:spPr>
            <a:xfrm>
              <a:off x="2434865" y="1990863"/>
              <a:ext cx="7322270" cy="2185736"/>
            </a:xfrm>
            <a:prstGeom prst="rect">
              <a:avLst/>
            </a:prstGeom>
          </p:spPr>
        </p:pic>
        <p:pic>
          <p:nvPicPr>
            <p:cNvPr id="10" name="Picture 9">
              <a:extLst>
                <a:ext uri="{FF2B5EF4-FFF2-40B4-BE49-F238E27FC236}">
                  <a16:creationId xmlns:a16="http://schemas.microsoft.com/office/drawing/2014/main" id="{BAF732B7-B323-3BEA-5768-059FC7E93107}"/>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3000" contrast="-17000"/>
                      </a14:imgEffect>
                    </a14:imgLayer>
                  </a14:imgProps>
                </a:ext>
              </a:extLst>
            </a:blip>
            <a:stretch>
              <a:fillRect/>
            </a:stretch>
          </p:blipFill>
          <p:spPr>
            <a:xfrm>
              <a:off x="9849264" y="4765169"/>
              <a:ext cx="1200150" cy="390525"/>
            </a:xfrm>
            <a:prstGeom prst="rect">
              <a:avLst/>
            </a:prstGeom>
          </p:spPr>
        </p:pic>
        <p:pic>
          <p:nvPicPr>
            <p:cNvPr id="12" name="Picture 11">
              <a:extLst>
                <a:ext uri="{FF2B5EF4-FFF2-40B4-BE49-F238E27FC236}">
                  <a16:creationId xmlns:a16="http://schemas.microsoft.com/office/drawing/2014/main" id="{1CC23EF1-BB1C-990F-5D27-6C4DF030C49B}"/>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3000" contrast="-17000"/>
                      </a14:imgEffect>
                    </a14:imgLayer>
                  </a14:imgProps>
                </a:ext>
              </a:extLst>
            </a:blip>
            <a:stretch>
              <a:fillRect/>
            </a:stretch>
          </p:blipFill>
          <p:spPr>
            <a:xfrm>
              <a:off x="9849264" y="5190900"/>
              <a:ext cx="1276350" cy="466725"/>
            </a:xfrm>
            <a:prstGeom prst="rect">
              <a:avLst/>
            </a:prstGeom>
          </p:spPr>
        </p:pic>
        <p:pic>
          <p:nvPicPr>
            <p:cNvPr id="14" name="Picture 13">
              <a:extLst>
                <a:ext uri="{FF2B5EF4-FFF2-40B4-BE49-F238E27FC236}">
                  <a16:creationId xmlns:a16="http://schemas.microsoft.com/office/drawing/2014/main" id="{B2E1420C-57CA-18C6-28C2-50B15642199C}"/>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3000" contrast="-17000"/>
                      </a14:imgEffect>
                    </a14:imgLayer>
                  </a14:imgProps>
                </a:ext>
              </a:extLst>
            </a:blip>
            <a:stretch>
              <a:fillRect/>
            </a:stretch>
          </p:blipFill>
          <p:spPr>
            <a:xfrm>
              <a:off x="9887364" y="5756277"/>
              <a:ext cx="1200150" cy="476250"/>
            </a:xfrm>
            <a:prstGeom prst="rect">
              <a:avLst/>
            </a:prstGeom>
          </p:spPr>
        </p:pic>
      </p:grpSp>
      <p:graphicFrame>
        <p:nvGraphicFramePr>
          <p:cNvPr id="6" name="Table 5" descr="Data for Summary Statement 1, FFY 2017–2021">
            <a:extLst>
              <a:ext uri="{FF2B5EF4-FFF2-40B4-BE49-F238E27FC236}">
                <a16:creationId xmlns:a16="http://schemas.microsoft.com/office/drawing/2014/main" id="{E26C9EED-4AF3-B694-2C45-3AB680B4EDB7}"/>
              </a:ext>
            </a:extLst>
          </p:cNvPr>
          <p:cNvGraphicFramePr>
            <a:graphicFrameLocks noGrp="1"/>
          </p:cNvGraphicFramePr>
          <p:nvPr>
            <p:extLst>
              <p:ext uri="{D42A27DB-BD31-4B8C-83A1-F6EECF244321}">
                <p14:modId xmlns:p14="http://schemas.microsoft.com/office/powerpoint/2010/main" val="557675923"/>
              </p:ext>
            </p:extLst>
          </p:nvPr>
        </p:nvGraphicFramePr>
        <p:xfrm>
          <a:off x="2496181" y="4162423"/>
          <a:ext cx="3365506" cy="1992136"/>
        </p:xfrm>
        <a:graphic>
          <a:graphicData uri="http://schemas.openxmlformats.org/drawingml/2006/table">
            <a:tbl>
              <a:tblPr firstRow="1" bandRow="1">
                <a:tableStyleId>{577794B7-0F68-450A-8CF4-2D9CDB5CE098}</a:tableStyleId>
              </a:tblPr>
              <a:tblGrid>
                <a:gridCol w="1041721">
                  <a:extLst>
                    <a:ext uri="{9D8B030D-6E8A-4147-A177-3AD203B41FA5}">
                      <a16:colId xmlns:a16="http://schemas.microsoft.com/office/drawing/2014/main" val="1310154985"/>
                    </a:ext>
                  </a:extLst>
                </a:gridCol>
                <a:gridCol w="464757">
                  <a:extLst>
                    <a:ext uri="{9D8B030D-6E8A-4147-A177-3AD203B41FA5}">
                      <a16:colId xmlns:a16="http://schemas.microsoft.com/office/drawing/2014/main" val="800944696"/>
                    </a:ext>
                  </a:extLst>
                </a:gridCol>
                <a:gridCol w="464757">
                  <a:extLst>
                    <a:ext uri="{9D8B030D-6E8A-4147-A177-3AD203B41FA5}">
                      <a16:colId xmlns:a16="http://schemas.microsoft.com/office/drawing/2014/main" val="936947362"/>
                    </a:ext>
                  </a:extLst>
                </a:gridCol>
                <a:gridCol w="464757">
                  <a:extLst>
                    <a:ext uri="{9D8B030D-6E8A-4147-A177-3AD203B41FA5}">
                      <a16:colId xmlns:a16="http://schemas.microsoft.com/office/drawing/2014/main" val="3329055697"/>
                    </a:ext>
                  </a:extLst>
                </a:gridCol>
                <a:gridCol w="464757">
                  <a:extLst>
                    <a:ext uri="{9D8B030D-6E8A-4147-A177-3AD203B41FA5}">
                      <a16:colId xmlns:a16="http://schemas.microsoft.com/office/drawing/2014/main" val="3011395377"/>
                    </a:ext>
                  </a:extLst>
                </a:gridCol>
                <a:gridCol w="464757">
                  <a:extLst>
                    <a:ext uri="{9D8B030D-6E8A-4147-A177-3AD203B41FA5}">
                      <a16:colId xmlns:a16="http://schemas.microsoft.com/office/drawing/2014/main" val="2996953108"/>
                    </a:ext>
                  </a:extLst>
                </a:gridCol>
              </a:tblGrid>
              <a:tr h="498034">
                <a:tc>
                  <a:txBody>
                    <a:bodyPr/>
                    <a:lstStyle/>
                    <a:p>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Outcome</a:t>
                      </a:r>
                      <a:endParaRPr lang="en-US" sz="850" dirty="0">
                        <a:solidFill>
                          <a:schemeClr val="tx1"/>
                        </a:solidFill>
                        <a:latin typeface="+mn-lt"/>
                        <a:ea typeface="Open Sans" pitchFamily="2" charset="0"/>
                        <a:cs typeface="Open Sans" pitchFamily="2" charset="0"/>
                      </a:endParaRPr>
                    </a:p>
                  </a:txBody>
                  <a:tcPr anchor="b">
                    <a:lnL>
                      <a:noFill/>
                    </a:lnL>
                    <a:lnR w="9525"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FFY 2017</a:t>
                      </a:r>
                      <a:endParaRPr lang="en-US" sz="850" spc="0" baseline="0" dirty="0">
                        <a:solidFill>
                          <a:sysClr val="windowText" lastClr="000000"/>
                        </a:solidFill>
                        <a:latin typeface="+mn-lt"/>
                        <a:ea typeface="Open Sans" pitchFamily="2" charset="0"/>
                        <a:cs typeface="Open Sans" pitchFamily="2" charset="0"/>
                      </a:endParaRPr>
                    </a:p>
                  </a:txBody>
                  <a:tcPr anchor="ctr">
                    <a:lnL w="9525" cmpd="sng">
                      <a:noFill/>
                    </a:lnL>
                    <a:lnR w="9525"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FFY 2018</a:t>
                      </a:r>
                      <a:endParaRPr kumimoji="0" lang="en-US" sz="850" b="1" i="0" u="none" strike="noStrike" kern="1200" cap="none" spc="0" normalizeH="0" baseline="0" noProof="0" dirty="0">
                        <a:ln>
                          <a:noFill/>
                        </a:ln>
                        <a:solidFill>
                          <a:sysClr val="windowText" lastClr="000000"/>
                        </a:solidFill>
                        <a:effectLst/>
                        <a:uLnTx/>
                        <a:uFillTx/>
                        <a:latin typeface="+mn-lt"/>
                        <a:ea typeface="Open Sans" pitchFamily="2" charset="0"/>
                        <a:cs typeface="Open Sans" pitchFamily="2" charset="0"/>
                      </a:endParaRPr>
                    </a:p>
                  </a:txBody>
                  <a:tcPr anchor="ctr">
                    <a:lnL w="9525" cmpd="sng">
                      <a:noFill/>
                    </a:lnL>
                    <a:lnR w="9525"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FFY 2019</a:t>
                      </a:r>
                      <a:endParaRPr kumimoji="0" lang="en-US" sz="850" b="1" i="0" u="none" strike="noStrike" kern="1200" cap="none" spc="0" normalizeH="0" baseline="0" noProof="0" dirty="0">
                        <a:ln>
                          <a:noFill/>
                        </a:ln>
                        <a:solidFill>
                          <a:sysClr val="windowText" lastClr="000000"/>
                        </a:solidFill>
                        <a:effectLst/>
                        <a:uLnTx/>
                        <a:uFillTx/>
                        <a:latin typeface="+mn-lt"/>
                        <a:ea typeface="Open Sans" pitchFamily="2" charset="0"/>
                        <a:cs typeface="Open Sans" pitchFamily="2" charset="0"/>
                      </a:endParaRPr>
                    </a:p>
                  </a:txBody>
                  <a:tcPr anchor="ctr">
                    <a:lnL w="9525" cmpd="sng">
                      <a:noFill/>
                    </a:lnL>
                    <a:lnR w="9525"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FFY 2020</a:t>
                      </a:r>
                      <a:endParaRPr kumimoji="0" lang="en-US" sz="850" b="1" i="0" u="none" strike="noStrike" kern="1200" cap="none" spc="0" normalizeH="0" baseline="0" noProof="0" dirty="0">
                        <a:ln>
                          <a:noFill/>
                        </a:ln>
                        <a:solidFill>
                          <a:sysClr val="windowText" lastClr="000000"/>
                        </a:solidFill>
                        <a:effectLst/>
                        <a:uLnTx/>
                        <a:uFillTx/>
                        <a:latin typeface="+mn-lt"/>
                        <a:ea typeface="Open Sans" pitchFamily="2" charset="0"/>
                        <a:cs typeface="Open Sans" pitchFamily="2" charset="0"/>
                      </a:endParaRPr>
                    </a:p>
                  </a:txBody>
                  <a:tcPr anchor="ctr">
                    <a:lnL w="9525" cmpd="sng">
                      <a:noFill/>
                    </a:lnL>
                    <a:lnR w="9525"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FFY 2021</a:t>
                      </a:r>
                      <a:endParaRPr kumimoji="0" lang="en-US" sz="850" b="1" i="0" u="none" strike="noStrike" kern="1200" cap="none" spc="0" normalizeH="0" baseline="0" noProof="0" dirty="0">
                        <a:ln>
                          <a:noFill/>
                        </a:ln>
                        <a:solidFill>
                          <a:sysClr val="windowText" lastClr="000000"/>
                        </a:solidFill>
                        <a:effectLst/>
                        <a:uLnTx/>
                        <a:uFillTx/>
                        <a:latin typeface="+mn-lt"/>
                        <a:ea typeface="Open Sans" pitchFamily="2" charset="0"/>
                        <a:cs typeface="Open Sans" pitchFamily="2" charset="0"/>
                      </a:endParaRPr>
                    </a:p>
                  </a:txBody>
                  <a:tcPr anchor="ctr">
                    <a:lnL w="9525" cmpd="sng">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5830503"/>
                  </a:ext>
                </a:extLst>
              </a:tr>
              <a:tr h="498034">
                <a:tc>
                  <a:txBody>
                    <a:bodyPr/>
                    <a:lstStyle/>
                    <a:p>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Social Relationships</a:t>
                      </a:r>
                      <a:endParaRPr lang="en-US" sz="850" dirty="0">
                        <a:latin typeface="+mn-lt"/>
                        <a:ea typeface="Open Sans" pitchFamily="2" charset="0"/>
                        <a:cs typeface="Open Sans" pitchFamily="2" charset="0"/>
                      </a:endParaRPr>
                    </a:p>
                  </a:txBody>
                  <a:tcPr anchor="ctr">
                    <a:lnL>
                      <a:noFill/>
                    </a:lnL>
                    <a:lnR w="9585" cmpd="sng">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81</a:t>
                      </a:r>
                      <a:endParaRPr lang="en-US" sz="850" b="0" dirty="0">
                        <a:latin typeface="+mn-lt"/>
                        <a:ea typeface="Open Sans" pitchFamily="2" charset="0"/>
                        <a:cs typeface="Open Sans" pitchFamily="2" charset="0"/>
                      </a:endParaRPr>
                    </a:p>
                  </a:txBody>
                  <a:tcPr anchor="ctr">
                    <a:lnL w="9585" cmpd="sng">
                      <a:noFill/>
                    </a:lnL>
                    <a:lnR w="9585" cmpd="sng">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81</a:t>
                      </a:r>
                      <a:endParaRPr lang="en-US" sz="850" b="0" dirty="0">
                        <a:latin typeface="+mn-lt"/>
                        <a:ea typeface="Open Sans" pitchFamily="2" charset="0"/>
                        <a:cs typeface="Open Sans" pitchFamily="2" charset="0"/>
                      </a:endParaRPr>
                    </a:p>
                  </a:txBody>
                  <a:tcPr anchor="ctr">
                    <a:lnL w="9585" cmpd="sng">
                      <a:noFill/>
                    </a:lnL>
                    <a:lnR w="9585" cmpd="sng">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81</a:t>
                      </a:r>
                      <a:endParaRPr lang="en-US" sz="850" b="0" dirty="0">
                        <a:latin typeface="+mn-lt"/>
                        <a:ea typeface="Open Sans" pitchFamily="2" charset="0"/>
                        <a:cs typeface="Open Sans" pitchFamily="2" charset="0"/>
                      </a:endParaRPr>
                    </a:p>
                  </a:txBody>
                  <a:tcPr anchor="ctr">
                    <a:lnL w="9585" cmpd="sng">
                      <a:noFill/>
                    </a:lnL>
                    <a:lnR w="9585" cmpd="sng">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78</a:t>
                      </a:r>
                      <a:endParaRPr lang="en-US" sz="850" b="0" dirty="0">
                        <a:latin typeface="+mn-lt"/>
                        <a:ea typeface="Open Sans" pitchFamily="2" charset="0"/>
                        <a:cs typeface="Open Sans" pitchFamily="2" charset="0"/>
                      </a:endParaRPr>
                    </a:p>
                  </a:txBody>
                  <a:tcPr anchor="ctr">
                    <a:lnL w="9585" cmpd="sng">
                      <a:noFill/>
                    </a:lnL>
                    <a:lnR w="9585" cmpd="sng">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79</a:t>
                      </a:r>
                      <a:endParaRPr lang="en-US" sz="850" b="0" dirty="0">
                        <a:latin typeface="+mn-lt"/>
                        <a:ea typeface="Open Sans" pitchFamily="2" charset="0"/>
                        <a:cs typeface="Open Sans" pitchFamily="2" charset="0"/>
                      </a:endParaRPr>
                    </a:p>
                  </a:txBody>
                  <a:tcPr anchor="ctr">
                    <a:lnL w="9585" cmpd="sng">
                      <a:noFill/>
                    </a:lnL>
                    <a:lnR>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extLst>
                  <a:ext uri="{0D108BD9-81ED-4DB2-BD59-A6C34878D82A}">
                    <a16:rowId xmlns:a16="http://schemas.microsoft.com/office/drawing/2014/main" val="2584269482"/>
                  </a:ext>
                </a:extLst>
              </a:tr>
              <a:tr h="498034">
                <a:tc>
                  <a:txBody>
                    <a:bodyPr/>
                    <a:lstStyle/>
                    <a:p>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Knowledge and Skills</a:t>
                      </a:r>
                      <a:endParaRPr lang="en-US" sz="850" dirty="0">
                        <a:latin typeface="+mn-lt"/>
                        <a:ea typeface="Open Sans" pitchFamily="2" charset="0"/>
                        <a:cs typeface="Open Sans" pitchFamily="2" charset="0"/>
                      </a:endParaRPr>
                    </a:p>
                  </a:txBody>
                  <a:tcPr anchor="ctr">
                    <a:lnL>
                      <a:noFill/>
                    </a:lnL>
                    <a:lnR w="9585" cmpd="sng">
                      <a:noFill/>
                    </a:lnR>
                    <a:lnT w="9585" cmpd="sng">
                      <a:noFill/>
                    </a:lnT>
                    <a:lnB w="9585" cmpd="sng">
                      <a:noFill/>
                    </a:lnB>
                    <a:lnTlToBr w="12700" cmpd="sng">
                      <a:noFill/>
                      <a:prstDash val="solid"/>
                    </a:lnTlToBr>
                    <a:lnBlToTr w="12700" cmpd="sng">
                      <a:noFill/>
                      <a:prstDash val="solid"/>
                    </a:lnBlToTr>
                    <a:solidFill>
                      <a:srgbClr val="D0EBFF"/>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82</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9585" cmpd="sng">
                      <a:noFill/>
                    </a:lnB>
                    <a:lnTlToBr w="12700" cmpd="sng">
                      <a:noFill/>
                      <a:prstDash val="solid"/>
                    </a:lnTlToBr>
                    <a:lnBlToTr w="12700" cmpd="sng">
                      <a:noFill/>
                      <a:prstDash val="solid"/>
                    </a:lnBlToTr>
                    <a:solidFill>
                      <a:srgbClr val="D0EBFF"/>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82</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9585" cmpd="sng">
                      <a:noFill/>
                    </a:lnB>
                    <a:lnTlToBr w="12700" cmpd="sng">
                      <a:noFill/>
                      <a:prstDash val="solid"/>
                    </a:lnTlToBr>
                    <a:lnBlToTr w="12700" cmpd="sng">
                      <a:noFill/>
                      <a:prstDash val="solid"/>
                    </a:lnBlToTr>
                    <a:solidFill>
                      <a:srgbClr val="D0EBFF"/>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82</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9585" cmpd="sng">
                      <a:noFill/>
                    </a:lnB>
                    <a:lnTlToBr w="12700" cmpd="sng">
                      <a:noFill/>
                      <a:prstDash val="solid"/>
                    </a:lnTlToBr>
                    <a:lnBlToTr w="12700" cmpd="sng">
                      <a:noFill/>
                      <a:prstDash val="solid"/>
                    </a:lnBlToTr>
                    <a:solidFill>
                      <a:srgbClr val="D0EBFF"/>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79</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9585" cmpd="sng">
                      <a:noFill/>
                    </a:lnB>
                    <a:lnTlToBr w="12700" cmpd="sng">
                      <a:noFill/>
                      <a:prstDash val="solid"/>
                    </a:lnTlToBr>
                    <a:lnBlToTr w="12700" cmpd="sng">
                      <a:noFill/>
                      <a:prstDash val="solid"/>
                    </a:lnBlToTr>
                    <a:solidFill>
                      <a:srgbClr val="D0EBFF"/>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79</a:t>
                      </a:r>
                      <a:endParaRPr lang="en-US" sz="850" b="0" dirty="0">
                        <a:latin typeface="+mn-lt"/>
                        <a:ea typeface="Open Sans" pitchFamily="2" charset="0"/>
                        <a:cs typeface="Open Sans" pitchFamily="2" charset="0"/>
                      </a:endParaRPr>
                    </a:p>
                  </a:txBody>
                  <a:tcPr anchor="ctr">
                    <a:lnL w="9585" cmpd="sng">
                      <a:noFill/>
                    </a:lnL>
                    <a:lnR>
                      <a:noFill/>
                    </a:lnR>
                    <a:lnT w="9585" cmpd="sng">
                      <a:noFill/>
                    </a:lnT>
                    <a:lnB w="9585" cmpd="sng">
                      <a:noFill/>
                    </a:lnB>
                    <a:lnTlToBr w="12700" cmpd="sng">
                      <a:noFill/>
                      <a:prstDash val="solid"/>
                    </a:lnTlToBr>
                    <a:lnBlToTr w="12700" cmpd="sng">
                      <a:noFill/>
                      <a:prstDash val="solid"/>
                    </a:lnBlToTr>
                    <a:solidFill>
                      <a:srgbClr val="D0EBFF"/>
                    </a:solidFill>
                  </a:tcPr>
                </a:tc>
                <a:extLst>
                  <a:ext uri="{0D108BD9-81ED-4DB2-BD59-A6C34878D82A}">
                    <a16:rowId xmlns:a16="http://schemas.microsoft.com/office/drawing/2014/main" val="2779559876"/>
                  </a:ext>
                </a:extLst>
              </a:tr>
              <a:tr h="498034">
                <a:tc>
                  <a:txBody>
                    <a:bodyPr/>
                    <a:lstStyle/>
                    <a:p>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Action to Meet Needs</a:t>
                      </a:r>
                      <a:endParaRPr lang="en-US" sz="850" dirty="0">
                        <a:latin typeface="+mn-lt"/>
                        <a:ea typeface="Open Sans" pitchFamily="2" charset="0"/>
                        <a:cs typeface="Open Sans" pitchFamily="2" charset="0"/>
                      </a:endParaRPr>
                    </a:p>
                  </a:txBody>
                  <a:tcPr anchor="ctr">
                    <a:lnL>
                      <a:noFill/>
                    </a:lnL>
                    <a:lnR w="9585" cmpd="sng">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81</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81</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81</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79</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79</a:t>
                      </a:r>
                      <a:endParaRPr lang="en-US" sz="850" b="0" dirty="0">
                        <a:latin typeface="+mn-lt"/>
                        <a:ea typeface="Open Sans" pitchFamily="2" charset="0"/>
                        <a:cs typeface="Open Sans" pitchFamily="2" charset="0"/>
                      </a:endParaRPr>
                    </a:p>
                  </a:txBody>
                  <a:tcPr anchor="ctr">
                    <a:lnL w="9585" cmpd="sng">
                      <a:noFill/>
                    </a:lnL>
                    <a:lnR>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extLst>
                  <a:ext uri="{0D108BD9-81ED-4DB2-BD59-A6C34878D82A}">
                    <a16:rowId xmlns:a16="http://schemas.microsoft.com/office/drawing/2014/main" val="250835012"/>
                  </a:ext>
                </a:extLst>
              </a:tr>
            </a:tbl>
          </a:graphicData>
        </a:graphic>
      </p:graphicFrame>
      <p:graphicFrame>
        <p:nvGraphicFramePr>
          <p:cNvPr id="11" name="Table 10" descr="Data for Summary Statement 2, FFY 2017–2021">
            <a:extLst>
              <a:ext uri="{FF2B5EF4-FFF2-40B4-BE49-F238E27FC236}">
                <a16:creationId xmlns:a16="http://schemas.microsoft.com/office/drawing/2014/main" id="{9E4A54DD-4C8F-4359-A7EF-E47CB8ED2365}"/>
              </a:ext>
            </a:extLst>
          </p:cNvPr>
          <p:cNvGraphicFramePr>
            <a:graphicFrameLocks noGrp="1"/>
          </p:cNvGraphicFramePr>
          <p:nvPr>
            <p:extLst>
              <p:ext uri="{D42A27DB-BD31-4B8C-83A1-F6EECF244321}">
                <p14:modId xmlns:p14="http://schemas.microsoft.com/office/powerpoint/2010/main" val="2287629176"/>
              </p:ext>
            </p:extLst>
          </p:nvPr>
        </p:nvGraphicFramePr>
        <p:xfrm>
          <a:off x="6330314" y="4176599"/>
          <a:ext cx="3365506" cy="1992136"/>
        </p:xfrm>
        <a:graphic>
          <a:graphicData uri="http://schemas.openxmlformats.org/drawingml/2006/table">
            <a:tbl>
              <a:tblPr firstRow="1" bandRow="1">
                <a:tableStyleId>{577794B7-0F68-450A-8CF4-2D9CDB5CE098}</a:tableStyleId>
              </a:tblPr>
              <a:tblGrid>
                <a:gridCol w="1041721">
                  <a:extLst>
                    <a:ext uri="{9D8B030D-6E8A-4147-A177-3AD203B41FA5}">
                      <a16:colId xmlns:a16="http://schemas.microsoft.com/office/drawing/2014/main" val="1310154985"/>
                    </a:ext>
                  </a:extLst>
                </a:gridCol>
                <a:gridCol w="464757">
                  <a:extLst>
                    <a:ext uri="{9D8B030D-6E8A-4147-A177-3AD203B41FA5}">
                      <a16:colId xmlns:a16="http://schemas.microsoft.com/office/drawing/2014/main" val="800944696"/>
                    </a:ext>
                  </a:extLst>
                </a:gridCol>
                <a:gridCol w="464757">
                  <a:extLst>
                    <a:ext uri="{9D8B030D-6E8A-4147-A177-3AD203B41FA5}">
                      <a16:colId xmlns:a16="http://schemas.microsoft.com/office/drawing/2014/main" val="936947362"/>
                    </a:ext>
                  </a:extLst>
                </a:gridCol>
                <a:gridCol w="464757">
                  <a:extLst>
                    <a:ext uri="{9D8B030D-6E8A-4147-A177-3AD203B41FA5}">
                      <a16:colId xmlns:a16="http://schemas.microsoft.com/office/drawing/2014/main" val="3329055697"/>
                    </a:ext>
                  </a:extLst>
                </a:gridCol>
                <a:gridCol w="464757">
                  <a:extLst>
                    <a:ext uri="{9D8B030D-6E8A-4147-A177-3AD203B41FA5}">
                      <a16:colId xmlns:a16="http://schemas.microsoft.com/office/drawing/2014/main" val="3011395377"/>
                    </a:ext>
                  </a:extLst>
                </a:gridCol>
                <a:gridCol w="464757">
                  <a:extLst>
                    <a:ext uri="{9D8B030D-6E8A-4147-A177-3AD203B41FA5}">
                      <a16:colId xmlns:a16="http://schemas.microsoft.com/office/drawing/2014/main" val="2996953108"/>
                    </a:ext>
                  </a:extLst>
                </a:gridCol>
              </a:tblGrid>
              <a:tr h="498034">
                <a:tc>
                  <a:txBody>
                    <a:bodyPr/>
                    <a:lstStyle/>
                    <a:p>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Outcome</a:t>
                      </a:r>
                      <a:endParaRPr lang="en-US" sz="850" dirty="0">
                        <a:solidFill>
                          <a:schemeClr val="tx1"/>
                        </a:solidFill>
                        <a:latin typeface="+mn-lt"/>
                        <a:ea typeface="Open Sans" pitchFamily="2" charset="0"/>
                        <a:cs typeface="Open Sans" pitchFamily="2" charset="0"/>
                      </a:endParaRPr>
                    </a:p>
                  </a:txBody>
                  <a:tcPr anchor="b">
                    <a:lnL>
                      <a:noFill/>
                    </a:lnL>
                    <a:lnR w="9525"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FFY 2017</a:t>
                      </a:r>
                      <a:endParaRPr lang="en-US" sz="850" spc="0" baseline="0" dirty="0">
                        <a:solidFill>
                          <a:sysClr val="windowText" lastClr="000000"/>
                        </a:solidFill>
                        <a:latin typeface="+mn-lt"/>
                        <a:ea typeface="Open Sans" pitchFamily="2" charset="0"/>
                        <a:cs typeface="Open Sans" pitchFamily="2" charset="0"/>
                      </a:endParaRPr>
                    </a:p>
                  </a:txBody>
                  <a:tcPr anchor="ctr">
                    <a:lnL w="9525" cmpd="sng">
                      <a:noFill/>
                    </a:lnL>
                    <a:lnR w="9525"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FFY 2018</a:t>
                      </a:r>
                      <a:endParaRPr kumimoji="0" lang="en-US" sz="850" b="1" i="0" u="none" strike="noStrike" kern="1200" cap="none" spc="0" normalizeH="0" baseline="0" noProof="0" dirty="0">
                        <a:ln>
                          <a:noFill/>
                        </a:ln>
                        <a:solidFill>
                          <a:sysClr val="windowText" lastClr="000000"/>
                        </a:solidFill>
                        <a:effectLst/>
                        <a:uLnTx/>
                        <a:uFillTx/>
                        <a:latin typeface="+mn-lt"/>
                        <a:ea typeface="Open Sans" pitchFamily="2" charset="0"/>
                        <a:cs typeface="Open Sans" pitchFamily="2" charset="0"/>
                      </a:endParaRPr>
                    </a:p>
                  </a:txBody>
                  <a:tcPr anchor="ctr">
                    <a:lnL w="9525" cmpd="sng">
                      <a:noFill/>
                    </a:lnL>
                    <a:lnR w="9525"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FFY 2019</a:t>
                      </a:r>
                      <a:endParaRPr kumimoji="0" lang="en-US" sz="850" b="1" i="0" u="none" strike="noStrike" kern="1200" cap="none" spc="0" normalizeH="0" baseline="0" noProof="0" dirty="0">
                        <a:ln>
                          <a:noFill/>
                        </a:ln>
                        <a:solidFill>
                          <a:sysClr val="windowText" lastClr="000000"/>
                        </a:solidFill>
                        <a:effectLst/>
                        <a:uLnTx/>
                        <a:uFillTx/>
                        <a:latin typeface="+mn-lt"/>
                        <a:ea typeface="Open Sans" pitchFamily="2" charset="0"/>
                        <a:cs typeface="Open Sans" pitchFamily="2" charset="0"/>
                      </a:endParaRPr>
                    </a:p>
                  </a:txBody>
                  <a:tcPr anchor="ctr">
                    <a:lnL w="9525" cmpd="sng">
                      <a:noFill/>
                    </a:lnL>
                    <a:lnR w="9525"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FFY 2020</a:t>
                      </a:r>
                      <a:endParaRPr kumimoji="0" lang="en-US" sz="850" b="1" i="0" u="none" strike="noStrike" kern="1200" cap="none" spc="0" normalizeH="0" baseline="0" noProof="0" dirty="0">
                        <a:ln>
                          <a:noFill/>
                        </a:ln>
                        <a:solidFill>
                          <a:sysClr val="windowText" lastClr="000000"/>
                        </a:solidFill>
                        <a:effectLst/>
                        <a:uLnTx/>
                        <a:uFillTx/>
                        <a:latin typeface="+mn-lt"/>
                        <a:ea typeface="Open Sans" pitchFamily="2" charset="0"/>
                        <a:cs typeface="Open Sans" pitchFamily="2" charset="0"/>
                      </a:endParaRPr>
                    </a:p>
                  </a:txBody>
                  <a:tcPr anchor="ctr">
                    <a:lnL w="9525" cmpd="sng">
                      <a:noFill/>
                    </a:lnL>
                    <a:lnR w="9525"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FFY 2021</a:t>
                      </a:r>
                      <a:endParaRPr kumimoji="0" lang="en-US" sz="850" b="1" i="0" u="none" strike="noStrike" kern="1200" cap="none" spc="0" normalizeH="0" baseline="0" noProof="0" dirty="0">
                        <a:ln>
                          <a:noFill/>
                        </a:ln>
                        <a:solidFill>
                          <a:sysClr val="windowText" lastClr="000000"/>
                        </a:solidFill>
                        <a:effectLst/>
                        <a:uLnTx/>
                        <a:uFillTx/>
                        <a:latin typeface="+mn-lt"/>
                        <a:ea typeface="Open Sans" pitchFamily="2" charset="0"/>
                        <a:cs typeface="Open Sans" pitchFamily="2" charset="0"/>
                      </a:endParaRPr>
                    </a:p>
                  </a:txBody>
                  <a:tcPr anchor="ctr">
                    <a:lnL w="9525" cmpd="sng">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5830503"/>
                  </a:ext>
                </a:extLst>
              </a:tr>
              <a:tr h="498034">
                <a:tc>
                  <a:txBody>
                    <a:bodyPr/>
                    <a:lstStyle/>
                    <a:p>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Social Relationships</a:t>
                      </a:r>
                      <a:endParaRPr lang="en-US" sz="850" dirty="0">
                        <a:latin typeface="+mn-lt"/>
                        <a:ea typeface="Open Sans" pitchFamily="2" charset="0"/>
                        <a:cs typeface="Open Sans" pitchFamily="2" charset="0"/>
                      </a:endParaRPr>
                    </a:p>
                  </a:txBody>
                  <a:tcPr anchor="ctr">
                    <a:lnL>
                      <a:noFill/>
                    </a:lnL>
                    <a:lnR w="9585" cmpd="sng">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60</a:t>
                      </a:r>
                      <a:endParaRPr lang="en-US" sz="850" b="0" dirty="0">
                        <a:latin typeface="+mn-lt"/>
                        <a:ea typeface="Open Sans" pitchFamily="2" charset="0"/>
                        <a:cs typeface="Open Sans" pitchFamily="2" charset="0"/>
                      </a:endParaRPr>
                    </a:p>
                  </a:txBody>
                  <a:tcPr anchor="ctr">
                    <a:lnL w="9585" cmpd="sng">
                      <a:noFill/>
                    </a:lnL>
                    <a:lnR w="9585" cmpd="sng">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59</a:t>
                      </a:r>
                      <a:endParaRPr lang="en-US" sz="850" b="0" dirty="0">
                        <a:latin typeface="+mn-lt"/>
                        <a:ea typeface="Open Sans" pitchFamily="2" charset="0"/>
                        <a:cs typeface="Open Sans" pitchFamily="2" charset="0"/>
                      </a:endParaRPr>
                    </a:p>
                  </a:txBody>
                  <a:tcPr anchor="ctr">
                    <a:lnL w="9585" cmpd="sng">
                      <a:noFill/>
                    </a:lnL>
                    <a:lnR w="9585" cmpd="sng">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56</a:t>
                      </a:r>
                      <a:endParaRPr lang="en-US" sz="850" b="0" dirty="0">
                        <a:latin typeface="+mn-lt"/>
                        <a:ea typeface="Open Sans" pitchFamily="2" charset="0"/>
                        <a:cs typeface="Open Sans" pitchFamily="2" charset="0"/>
                      </a:endParaRPr>
                    </a:p>
                  </a:txBody>
                  <a:tcPr anchor="ctr">
                    <a:lnL w="9585" cmpd="sng">
                      <a:noFill/>
                    </a:lnL>
                    <a:lnR w="9585" cmpd="sng">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56</a:t>
                      </a:r>
                      <a:endParaRPr lang="en-US" sz="850" b="0" dirty="0">
                        <a:latin typeface="+mn-lt"/>
                        <a:ea typeface="Open Sans" pitchFamily="2" charset="0"/>
                        <a:cs typeface="Open Sans" pitchFamily="2" charset="0"/>
                      </a:endParaRPr>
                    </a:p>
                  </a:txBody>
                  <a:tcPr anchor="ctr">
                    <a:lnL w="9585" cmpd="sng">
                      <a:noFill/>
                    </a:lnL>
                    <a:lnR w="9585" cmpd="sng">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55</a:t>
                      </a:r>
                      <a:endParaRPr lang="en-US" sz="850" b="0" dirty="0">
                        <a:latin typeface="+mn-lt"/>
                        <a:ea typeface="Open Sans" pitchFamily="2" charset="0"/>
                        <a:cs typeface="Open Sans" pitchFamily="2" charset="0"/>
                      </a:endParaRPr>
                    </a:p>
                  </a:txBody>
                  <a:tcPr anchor="ctr">
                    <a:lnL w="9585" cmpd="sng">
                      <a:noFill/>
                    </a:lnL>
                    <a:lnR>
                      <a:noFill/>
                    </a:lnR>
                    <a:lnT w="12700" cap="flat" cmpd="sng" algn="ctr">
                      <a:solidFill>
                        <a:schemeClr val="bg1">
                          <a:lumMod val="75000"/>
                        </a:schemeClr>
                      </a:solidFill>
                      <a:prstDash val="solid"/>
                      <a:round/>
                      <a:headEnd type="none" w="med" len="med"/>
                      <a:tailEnd type="none" w="med" len="med"/>
                    </a:lnT>
                    <a:lnB w="9585" cmpd="sng">
                      <a:noFill/>
                    </a:lnB>
                    <a:lnTlToBr w="12700" cmpd="sng">
                      <a:noFill/>
                      <a:prstDash val="solid"/>
                    </a:lnTlToBr>
                    <a:lnBlToTr w="12700" cmpd="sng">
                      <a:noFill/>
                      <a:prstDash val="solid"/>
                    </a:lnBlToTr>
                    <a:solidFill>
                      <a:srgbClr val="FFEBD1"/>
                    </a:solidFill>
                  </a:tcPr>
                </a:tc>
                <a:extLst>
                  <a:ext uri="{0D108BD9-81ED-4DB2-BD59-A6C34878D82A}">
                    <a16:rowId xmlns:a16="http://schemas.microsoft.com/office/drawing/2014/main" val="2584269482"/>
                  </a:ext>
                </a:extLst>
              </a:tr>
              <a:tr h="498034">
                <a:tc>
                  <a:txBody>
                    <a:bodyPr/>
                    <a:lstStyle/>
                    <a:p>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Knowledge and Skills</a:t>
                      </a:r>
                      <a:endParaRPr lang="en-US" sz="850" dirty="0">
                        <a:latin typeface="+mn-lt"/>
                        <a:ea typeface="Open Sans" pitchFamily="2" charset="0"/>
                        <a:cs typeface="Open Sans" pitchFamily="2" charset="0"/>
                      </a:endParaRPr>
                    </a:p>
                  </a:txBody>
                  <a:tcPr anchor="ctr">
                    <a:lnL>
                      <a:noFill/>
                    </a:lnL>
                    <a:lnR w="9585" cmpd="sng">
                      <a:noFill/>
                    </a:lnR>
                    <a:lnT w="9585" cmpd="sng">
                      <a:noFill/>
                    </a:lnT>
                    <a:lnB w="9585" cmpd="sng">
                      <a:noFill/>
                    </a:lnB>
                    <a:lnTlToBr w="12700" cmpd="sng">
                      <a:noFill/>
                      <a:prstDash val="solid"/>
                    </a:lnTlToBr>
                    <a:lnBlToTr w="12700" cmpd="sng">
                      <a:noFill/>
                      <a:prstDash val="solid"/>
                    </a:lnBlToTr>
                    <a:solidFill>
                      <a:srgbClr val="D0EBFF"/>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56</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9585" cmpd="sng">
                      <a:noFill/>
                    </a:lnB>
                    <a:lnTlToBr w="12700" cmpd="sng">
                      <a:noFill/>
                      <a:prstDash val="solid"/>
                    </a:lnTlToBr>
                    <a:lnBlToTr w="12700" cmpd="sng">
                      <a:noFill/>
                      <a:prstDash val="solid"/>
                    </a:lnBlToTr>
                    <a:solidFill>
                      <a:srgbClr val="D0EBFF"/>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55</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9585" cmpd="sng">
                      <a:noFill/>
                    </a:lnB>
                    <a:lnTlToBr w="12700" cmpd="sng">
                      <a:noFill/>
                      <a:prstDash val="solid"/>
                    </a:lnTlToBr>
                    <a:lnBlToTr w="12700" cmpd="sng">
                      <a:noFill/>
                      <a:prstDash val="solid"/>
                    </a:lnBlToTr>
                    <a:solidFill>
                      <a:srgbClr val="D0EBFF"/>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53</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9585" cmpd="sng">
                      <a:noFill/>
                    </a:lnB>
                    <a:lnTlToBr w="12700" cmpd="sng">
                      <a:noFill/>
                      <a:prstDash val="solid"/>
                    </a:lnTlToBr>
                    <a:lnBlToTr w="12700" cmpd="sng">
                      <a:noFill/>
                      <a:prstDash val="solid"/>
                    </a:lnBlToTr>
                    <a:solidFill>
                      <a:srgbClr val="D0EBFF"/>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52</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9585" cmpd="sng">
                      <a:noFill/>
                    </a:lnB>
                    <a:lnTlToBr w="12700" cmpd="sng">
                      <a:noFill/>
                      <a:prstDash val="solid"/>
                    </a:lnTlToBr>
                    <a:lnBlToTr w="12700" cmpd="sng">
                      <a:noFill/>
                      <a:prstDash val="solid"/>
                    </a:lnBlToTr>
                    <a:solidFill>
                      <a:srgbClr val="D0EBFF"/>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51</a:t>
                      </a:r>
                      <a:endParaRPr lang="en-US" sz="850" b="0" dirty="0">
                        <a:latin typeface="+mn-lt"/>
                        <a:ea typeface="Open Sans" pitchFamily="2" charset="0"/>
                        <a:cs typeface="Open Sans" pitchFamily="2" charset="0"/>
                      </a:endParaRPr>
                    </a:p>
                  </a:txBody>
                  <a:tcPr anchor="ctr">
                    <a:lnL w="9585" cmpd="sng">
                      <a:noFill/>
                    </a:lnL>
                    <a:lnR>
                      <a:noFill/>
                    </a:lnR>
                    <a:lnT w="9585" cmpd="sng">
                      <a:noFill/>
                    </a:lnT>
                    <a:lnB w="9585" cmpd="sng">
                      <a:noFill/>
                    </a:lnB>
                    <a:lnTlToBr w="12700" cmpd="sng">
                      <a:noFill/>
                      <a:prstDash val="solid"/>
                    </a:lnTlToBr>
                    <a:lnBlToTr w="12700" cmpd="sng">
                      <a:noFill/>
                      <a:prstDash val="solid"/>
                    </a:lnBlToTr>
                    <a:solidFill>
                      <a:srgbClr val="D0EBFF"/>
                    </a:solidFill>
                  </a:tcPr>
                </a:tc>
                <a:extLst>
                  <a:ext uri="{0D108BD9-81ED-4DB2-BD59-A6C34878D82A}">
                    <a16:rowId xmlns:a16="http://schemas.microsoft.com/office/drawing/2014/main" val="2779559876"/>
                  </a:ext>
                </a:extLst>
              </a:tr>
              <a:tr h="498034">
                <a:tc>
                  <a:txBody>
                    <a:bodyPr/>
                    <a:lstStyle/>
                    <a:p>
                      <a:r>
                        <a:rPr kumimoji="0" lang="en-US" sz="850" b="1"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Action to Meet Needs</a:t>
                      </a:r>
                      <a:endParaRPr lang="en-US" sz="850" dirty="0">
                        <a:latin typeface="+mn-lt"/>
                        <a:ea typeface="Open Sans" pitchFamily="2" charset="0"/>
                        <a:cs typeface="Open Sans" pitchFamily="2" charset="0"/>
                      </a:endParaRPr>
                    </a:p>
                  </a:txBody>
                  <a:tcPr anchor="ctr">
                    <a:lnL>
                      <a:noFill/>
                    </a:lnL>
                    <a:lnR w="9585" cmpd="sng">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65</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64</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62</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61</a:t>
                      </a:r>
                      <a:endParaRPr lang="en-US" sz="850" b="0" dirty="0">
                        <a:latin typeface="+mn-lt"/>
                        <a:ea typeface="Open Sans" pitchFamily="2" charset="0"/>
                        <a:cs typeface="Open Sans" pitchFamily="2" charset="0"/>
                      </a:endParaRPr>
                    </a:p>
                  </a:txBody>
                  <a:tcPr anchor="ctr">
                    <a:lnL w="9585" cmpd="sng">
                      <a:noFill/>
                    </a:lnL>
                    <a:lnR w="9585" cmpd="sng">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tc>
                  <a:txBody>
                    <a:bodyPr/>
                    <a:lstStyle/>
                    <a:p>
                      <a:pPr algn="ctr"/>
                      <a:r>
                        <a:rPr kumimoji="0" lang="en-US" sz="850" b="0" i="0" u="none" strike="noStrike" kern="1200" cap="none" spc="0" normalizeH="0" baseline="0" noProof="0" dirty="0">
                          <a:ln>
                            <a:noFill/>
                          </a:ln>
                          <a:solidFill>
                            <a:prstClr val="black"/>
                          </a:solidFill>
                          <a:effectLst/>
                          <a:uLnTx/>
                          <a:uFillTx/>
                          <a:latin typeface="+mn-lt"/>
                          <a:ea typeface="Open Sans" pitchFamily="2" charset="0"/>
                          <a:cs typeface="Open Sans" pitchFamily="2" charset="0"/>
                        </a:rPr>
                        <a:t>61</a:t>
                      </a:r>
                      <a:endParaRPr lang="en-US" sz="850" b="0" dirty="0">
                        <a:latin typeface="+mn-lt"/>
                        <a:ea typeface="Open Sans" pitchFamily="2" charset="0"/>
                        <a:cs typeface="Open Sans" pitchFamily="2" charset="0"/>
                      </a:endParaRPr>
                    </a:p>
                  </a:txBody>
                  <a:tcPr anchor="ctr">
                    <a:lnL w="9585" cmpd="sng">
                      <a:noFill/>
                    </a:lnL>
                    <a:lnR>
                      <a:noFill/>
                    </a:lnR>
                    <a:lnT w="9585"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FFEE"/>
                    </a:solidFill>
                  </a:tcPr>
                </a:tc>
                <a:extLst>
                  <a:ext uri="{0D108BD9-81ED-4DB2-BD59-A6C34878D82A}">
                    <a16:rowId xmlns:a16="http://schemas.microsoft.com/office/drawing/2014/main" val="250835012"/>
                  </a:ext>
                </a:extLst>
              </a:tr>
            </a:tbl>
          </a:graphicData>
        </a:graphic>
      </p:graphicFrame>
      <p:sp>
        <p:nvSpPr>
          <p:cNvPr id="5" name="TextBox 4" descr="ECTA IDEA Child Outcomes Highlights for FFY 2021">
            <a:extLst>
              <a:ext uri="{FF2B5EF4-FFF2-40B4-BE49-F238E27FC236}">
                <a16:creationId xmlns:a16="http://schemas.microsoft.com/office/drawing/2014/main" id="{7F3B3318-AA7C-824F-6CAD-EB0C55C01233}"/>
              </a:ext>
            </a:extLst>
          </p:cNvPr>
          <p:cNvSpPr txBox="1"/>
          <p:nvPr/>
        </p:nvSpPr>
        <p:spPr>
          <a:xfrm>
            <a:off x="2385249" y="6154559"/>
            <a:ext cx="4355795" cy="276999"/>
          </a:xfrm>
          <a:prstGeom prst="rect">
            <a:avLst/>
          </a:prstGeom>
          <a:noFill/>
        </p:spPr>
        <p:txBody>
          <a:bodyPr wrap="square" rtlCol="0">
            <a:spAutoFit/>
          </a:bodyPr>
          <a:lstStyle/>
          <a:p>
            <a:r>
              <a:rPr lang="en-US" sz="1200" dirty="0">
                <a:hlinkClick r:id="rId11" tooltip="ECTA IDEA Child Outcomes Highlights for FFY 2021"/>
              </a:rPr>
              <a:t>http://ectacenter.org/eco/pages/childoutcomeshighlights.asp</a:t>
            </a:r>
            <a:endParaRPr lang="en-US" sz="1200" dirty="0"/>
          </a:p>
        </p:txBody>
      </p:sp>
      <p:sp>
        <p:nvSpPr>
          <p:cNvPr id="4" name="Slide Number Placeholder 3">
            <a:extLst>
              <a:ext uri="{FF2B5EF4-FFF2-40B4-BE49-F238E27FC236}">
                <a16:creationId xmlns:a16="http://schemas.microsoft.com/office/drawing/2014/main" id="{4122F2A2-C146-77E7-63EE-330B5441E2DF}"/>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6</a:t>
            </a:fld>
            <a:endParaRPr lang="en-US"/>
          </a:p>
        </p:txBody>
      </p:sp>
    </p:spTree>
    <p:extLst>
      <p:ext uri="{BB962C8B-B14F-4D97-AF65-F5344CB8AC3E}">
        <p14:creationId xmlns:p14="http://schemas.microsoft.com/office/powerpoint/2010/main" val="92882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2756A-5723-9E49-1796-2C00782DEF52}"/>
              </a:ext>
            </a:extLst>
          </p:cNvPr>
          <p:cNvSpPr>
            <a:spLocks noGrp="1"/>
          </p:cNvSpPr>
          <p:nvPr>
            <p:ph type="title"/>
          </p:nvPr>
        </p:nvSpPr>
        <p:spPr/>
        <p:txBody>
          <a:bodyPr/>
          <a:lstStyle/>
          <a:p>
            <a:r>
              <a:rPr lang="en-US" dirty="0"/>
              <a:t>Which children need Indicator 7 data?</a:t>
            </a:r>
          </a:p>
        </p:txBody>
      </p:sp>
      <p:sp>
        <p:nvSpPr>
          <p:cNvPr id="2" name="Content Placeholder 1">
            <a:extLst>
              <a:ext uri="{FF2B5EF4-FFF2-40B4-BE49-F238E27FC236}">
                <a16:creationId xmlns:a16="http://schemas.microsoft.com/office/drawing/2014/main" id="{D3D2A712-4F0A-E8BD-9E65-A6AC8E65C91F}"/>
              </a:ext>
            </a:extLst>
          </p:cNvPr>
          <p:cNvSpPr>
            <a:spLocks noGrp="1"/>
          </p:cNvSpPr>
          <p:nvPr>
            <p:ph idx="1"/>
          </p:nvPr>
        </p:nvSpPr>
        <p:spPr>
          <a:xfrm>
            <a:off x="812801" y="1524001"/>
            <a:ext cx="4307840" cy="4040731"/>
          </a:xfrm>
        </p:spPr>
        <p:txBody>
          <a:bodyPr/>
          <a:lstStyle/>
          <a:p>
            <a:r>
              <a:rPr lang="en-US" sz="2300" b="1" i="1" dirty="0"/>
              <a:t>All children who enter or exit preschool special education</a:t>
            </a:r>
            <a:r>
              <a:rPr lang="en-US" sz="2300" b="1" dirty="0"/>
              <a:t> </a:t>
            </a:r>
            <a:r>
              <a:rPr lang="en-US" dirty="0"/>
              <a:t>annually.</a:t>
            </a:r>
          </a:p>
          <a:p>
            <a:r>
              <a:rPr lang="en-US" dirty="0"/>
              <a:t>Cohort system phase-out will be complete in 2024–25 school year (meaning all children should have entry and exit data).</a:t>
            </a:r>
          </a:p>
        </p:txBody>
      </p:sp>
      <p:pic>
        <p:nvPicPr>
          <p:cNvPr id="6" name="Picture 5">
            <a:extLst>
              <a:ext uri="{FF2B5EF4-FFF2-40B4-BE49-F238E27FC236}">
                <a16:creationId xmlns:a16="http://schemas.microsoft.com/office/drawing/2014/main" id="{2B6BBAD6-0F30-422F-35C8-1939341AC3F2}"/>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319611" y="1633185"/>
            <a:ext cx="6298715" cy="3321588"/>
          </a:xfrm>
          <a:prstGeom prst="rect">
            <a:avLst/>
          </a:prstGeom>
        </p:spPr>
      </p:pic>
      <p:sp>
        <p:nvSpPr>
          <p:cNvPr id="5" name="Slide Number Placeholder 4">
            <a:extLst>
              <a:ext uri="{FF2B5EF4-FFF2-40B4-BE49-F238E27FC236}">
                <a16:creationId xmlns:a16="http://schemas.microsoft.com/office/drawing/2014/main" id="{51D94380-DA3E-5DD9-03DA-B4968FFA4515}"/>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7</a:t>
            </a:fld>
            <a:endParaRPr lang="en-US"/>
          </a:p>
        </p:txBody>
      </p:sp>
    </p:spTree>
    <p:extLst>
      <p:ext uri="{BB962C8B-B14F-4D97-AF65-F5344CB8AC3E}">
        <p14:creationId xmlns:p14="http://schemas.microsoft.com/office/powerpoint/2010/main" val="338921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2756A-5723-9E49-1796-2C00782DEF52}"/>
              </a:ext>
            </a:extLst>
          </p:cNvPr>
          <p:cNvSpPr>
            <a:spLocks noGrp="1"/>
          </p:cNvSpPr>
          <p:nvPr>
            <p:ph type="title"/>
          </p:nvPr>
        </p:nvSpPr>
        <p:spPr>
          <a:xfrm>
            <a:off x="2496182" y="274638"/>
            <a:ext cx="8883018" cy="1143000"/>
          </a:xfrm>
        </p:spPr>
        <p:txBody>
          <a:bodyPr/>
          <a:lstStyle/>
          <a:p>
            <a:r>
              <a:rPr lang="en-US" dirty="0"/>
              <a:t>Indicator 7 Data Collection and Entry</a:t>
            </a:r>
          </a:p>
        </p:txBody>
      </p:sp>
      <p:graphicFrame>
        <p:nvGraphicFramePr>
          <p:cNvPr id="6" name="Content Placeholder 5" descr="Entry and Exit for four data collection points">
            <a:extLst>
              <a:ext uri="{FF2B5EF4-FFF2-40B4-BE49-F238E27FC236}">
                <a16:creationId xmlns:a16="http://schemas.microsoft.com/office/drawing/2014/main" id="{1AA9D87D-BDA3-48F7-9B6E-E3B6E643DBA5}"/>
              </a:ext>
            </a:extLst>
          </p:cNvPr>
          <p:cNvGraphicFramePr>
            <a:graphicFrameLocks noGrp="1"/>
          </p:cNvGraphicFramePr>
          <p:nvPr>
            <p:ph idx="1"/>
            <p:extLst>
              <p:ext uri="{D42A27DB-BD31-4B8C-83A1-F6EECF244321}">
                <p14:modId xmlns:p14="http://schemas.microsoft.com/office/powerpoint/2010/main" val="2091442792"/>
              </p:ext>
            </p:extLst>
          </p:nvPr>
        </p:nvGraphicFramePr>
        <p:xfrm>
          <a:off x="937258" y="1630998"/>
          <a:ext cx="10317483" cy="4028440"/>
        </p:xfrm>
        <a:graphic>
          <a:graphicData uri="http://schemas.openxmlformats.org/drawingml/2006/table">
            <a:tbl>
              <a:tblPr firstRow="1" bandRow="1">
                <a:tableStyleId>{577794B7-0F68-450A-8CF4-2D9CDB5CE098}</a:tableStyleId>
              </a:tblPr>
              <a:tblGrid>
                <a:gridCol w="3439161">
                  <a:extLst>
                    <a:ext uri="{9D8B030D-6E8A-4147-A177-3AD203B41FA5}">
                      <a16:colId xmlns:a16="http://schemas.microsoft.com/office/drawing/2014/main" val="3778692722"/>
                    </a:ext>
                  </a:extLst>
                </a:gridCol>
                <a:gridCol w="3439161">
                  <a:extLst>
                    <a:ext uri="{9D8B030D-6E8A-4147-A177-3AD203B41FA5}">
                      <a16:colId xmlns:a16="http://schemas.microsoft.com/office/drawing/2014/main" val="1142125025"/>
                    </a:ext>
                  </a:extLst>
                </a:gridCol>
                <a:gridCol w="3439161">
                  <a:extLst>
                    <a:ext uri="{9D8B030D-6E8A-4147-A177-3AD203B41FA5}">
                      <a16:colId xmlns:a16="http://schemas.microsoft.com/office/drawing/2014/main" val="2595188670"/>
                    </a:ext>
                  </a:extLst>
                </a:gridCol>
              </a:tblGrid>
              <a:tr h="370840">
                <a:tc>
                  <a:txBody>
                    <a:bodyPr/>
                    <a:lstStyle/>
                    <a:p>
                      <a:r>
                        <a:rPr lang="en-US" dirty="0">
                          <a:solidFill>
                            <a:schemeClr val="bg1"/>
                          </a:solidFill>
                        </a:rPr>
                        <a:t>Data Points to Collect</a:t>
                      </a:r>
                    </a:p>
                  </a:txBody>
                  <a:tcPr>
                    <a:solidFill>
                      <a:srgbClr val="657D36"/>
                    </a:solidFill>
                  </a:tcPr>
                </a:tc>
                <a:tc>
                  <a:txBody>
                    <a:bodyPr/>
                    <a:lstStyle/>
                    <a:p>
                      <a:r>
                        <a:rPr lang="en-US" dirty="0">
                          <a:solidFill>
                            <a:schemeClr val="bg1"/>
                          </a:solidFill>
                        </a:rPr>
                        <a:t>Entry</a:t>
                      </a:r>
                    </a:p>
                  </a:txBody>
                  <a:tcPr>
                    <a:solidFill>
                      <a:srgbClr val="657D36"/>
                    </a:solidFill>
                  </a:tcPr>
                </a:tc>
                <a:tc>
                  <a:txBody>
                    <a:bodyPr/>
                    <a:lstStyle/>
                    <a:p>
                      <a:r>
                        <a:rPr lang="en-US" dirty="0">
                          <a:solidFill>
                            <a:schemeClr val="bg1"/>
                          </a:solidFill>
                        </a:rPr>
                        <a:t>Exit</a:t>
                      </a:r>
                    </a:p>
                  </a:txBody>
                  <a:tcPr>
                    <a:solidFill>
                      <a:srgbClr val="657D36"/>
                    </a:solidFill>
                  </a:tcPr>
                </a:tc>
                <a:extLst>
                  <a:ext uri="{0D108BD9-81ED-4DB2-BD59-A6C34878D82A}">
                    <a16:rowId xmlns:a16="http://schemas.microsoft.com/office/drawing/2014/main" val="3925301784"/>
                  </a:ext>
                </a:extLst>
              </a:tr>
              <a:tr h="370840">
                <a:tc>
                  <a:txBody>
                    <a:bodyPr/>
                    <a:lstStyle/>
                    <a:p>
                      <a:r>
                        <a:rPr lang="en-US" dirty="0"/>
                        <a:t>Date</a:t>
                      </a:r>
                    </a:p>
                  </a:txBody>
                  <a:tcPr/>
                </a:tc>
                <a:tc>
                  <a:txBody>
                    <a:bodyPr/>
                    <a:lstStyle/>
                    <a:p>
                      <a:r>
                        <a:rPr lang="en-US" dirty="0"/>
                        <a:t>Date the child </a:t>
                      </a:r>
                      <a:r>
                        <a:rPr lang="en-US" b="1" dirty="0"/>
                        <a:t>started receiving </a:t>
                      </a:r>
                      <a:r>
                        <a:rPr lang="en-US" dirty="0"/>
                        <a:t>preschool special education services; may not always be the IEP date</a:t>
                      </a:r>
                    </a:p>
                  </a:txBody>
                  <a:tcPr/>
                </a:tc>
                <a:tc>
                  <a:txBody>
                    <a:bodyPr/>
                    <a:lstStyle/>
                    <a:p>
                      <a:r>
                        <a:rPr lang="en-US" dirty="0"/>
                        <a:t>Date the child </a:t>
                      </a:r>
                      <a:r>
                        <a:rPr lang="en-US" b="1" dirty="0"/>
                        <a:t>exited preschool special education services</a:t>
                      </a:r>
                      <a:endParaRPr lang="en-US" dirty="0"/>
                    </a:p>
                  </a:txBody>
                  <a:tcPr/>
                </a:tc>
                <a:extLst>
                  <a:ext uri="{0D108BD9-81ED-4DB2-BD59-A6C34878D82A}">
                    <a16:rowId xmlns:a16="http://schemas.microsoft.com/office/drawing/2014/main" val="1854220022"/>
                  </a:ext>
                </a:extLst>
              </a:tr>
              <a:tr h="370840">
                <a:tc>
                  <a:txBody>
                    <a:bodyPr/>
                    <a:lstStyle/>
                    <a:p>
                      <a:r>
                        <a:rPr lang="en-US" dirty="0"/>
                        <a:t>Exception for collecting data</a:t>
                      </a:r>
                    </a:p>
                  </a:txBody>
                  <a:tcPr/>
                </a:tc>
                <a:tc>
                  <a:txBody>
                    <a:bodyPr/>
                    <a:lstStyle/>
                    <a:p>
                      <a:r>
                        <a:rPr lang="en-US"/>
                        <a:t>--</a:t>
                      </a:r>
                    </a:p>
                  </a:txBody>
                  <a:tcPr/>
                </a:tc>
                <a:tc>
                  <a:txBody>
                    <a:bodyPr/>
                    <a:lstStyle/>
                    <a:p>
                      <a:r>
                        <a:rPr lang="en-US"/>
                        <a:t>“Exit Exception:” Did the student exit the district without having exit data collected? Y/N</a:t>
                      </a:r>
                    </a:p>
                  </a:txBody>
                  <a:tcPr/>
                </a:tc>
                <a:extLst>
                  <a:ext uri="{0D108BD9-81ED-4DB2-BD59-A6C34878D82A}">
                    <a16:rowId xmlns:a16="http://schemas.microsoft.com/office/drawing/2014/main" val="4113230352"/>
                  </a:ext>
                </a:extLst>
              </a:tr>
              <a:tr h="370840">
                <a:tc>
                  <a:txBody>
                    <a:bodyPr/>
                    <a:lstStyle/>
                    <a:p>
                      <a:r>
                        <a:rPr lang="en-US"/>
                        <a:t>Outcome ratings on a 1</a:t>
                      </a:r>
                      <a:r>
                        <a:rPr lang="en-US" baseline="0"/>
                        <a:t>–</a:t>
                      </a:r>
                      <a:r>
                        <a:rPr lang="en-US"/>
                        <a:t>7 scale (described later)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Data should be collected within 4–6 weeks of first day of services</a:t>
                      </a:r>
                    </a:p>
                  </a:txBody>
                  <a:tcPr/>
                </a:tc>
                <a:tc>
                  <a:txBody>
                    <a:bodyPr/>
                    <a:lstStyle/>
                    <a:p>
                      <a:r>
                        <a:rPr lang="en-US"/>
                        <a:t>Data should be collected before the child exits</a:t>
                      </a:r>
                    </a:p>
                  </a:txBody>
                  <a:tcPr/>
                </a:tc>
                <a:extLst>
                  <a:ext uri="{0D108BD9-81ED-4DB2-BD59-A6C34878D82A}">
                    <a16:rowId xmlns:a16="http://schemas.microsoft.com/office/drawing/2014/main" val="2437273571"/>
                  </a:ext>
                </a:extLst>
              </a:tr>
              <a:tr h="370840">
                <a:tc>
                  <a:txBody>
                    <a:bodyPr/>
                    <a:lstStyle/>
                    <a:p>
                      <a:r>
                        <a:rPr lang="en-US"/>
                        <a:t>Exit progress questions</a:t>
                      </a:r>
                    </a:p>
                  </a:txBody>
                  <a:tcPr/>
                </a:tc>
                <a:tc>
                  <a:txBody>
                    <a:bodyPr/>
                    <a:lstStyle/>
                    <a:p>
                      <a:r>
                        <a:rPr lang="en-US"/>
                        <a:t>--</a:t>
                      </a:r>
                    </a:p>
                  </a:txBody>
                  <a:tcPr/>
                </a:tc>
                <a:tc>
                  <a:txBody>
                    <a:bodyPr/>
                    <a:lstStyle/>
                    <a:p>
                      <a:r>
                        <a:rPr lang="en-US" dirty="0"/>
                        <a:t>Y/N progress question for all three outcomes</a:t>
                      </a:r>
                    </a:p>
                  </a:txBody>
                  <a:tcPr/>
                </a:tc>
                <a:extLst>
                  <a:ext uri="{0D108BD9-81ED-4DB2-BD59-A6C34878D82A}">
                    <a16:rowId xmlns:a16="http://schemas.microsoft.com/office/drawing/2014/main" val="19073698"/>
                  </a:ext>
                </a:extLst>
              </a:tr>
            </a:tbl>
          </a:graphicData>
        </a:graphic>
      </p:graphicFrame>
      <p:sp>
        <p:nvSpPr>
          <p:cNvPr id="5" name="Slide Number Placeholder 4">
            <a:extLst>
              <a:ext uri="{FF2B5EF4-FFF2-40B4-BE49-F238E27FC236}">
                <a16:creationId xmlns:a16="http://schemas.microsoft.com/office/drawing/2014/main" id="{51D94380-DA3E-5DD9-03DA-B4968FFA4515}"/>
              </a:ext>
              <a:ext uri="{C183D7F6-B498-43B3-948B-1728B52AA6E4}">
                <adec:decorative xmlns:adec="http://schemas.microsoft.com/office/drawing/2017/decorative" val="1"/>
              </a:ext>
            </a:extLst>
          </p:cNvPr>
          <p:cNvSpPr>
            <a:spLocks noGrp="1"/>
          </p:cNvSpPr>
          <p:nvPr>
            <p:ph type="sldNum" sz="quarter" idx="4"/>
          </p:nvPr>
        </p:nvSpPr>
        <p:spPr>
          <a:xfrm>
            <a:off x="11478228" y="5259716"/>
            <a:ext cx="561372" cy="400110"/>
          </a:xfrm>
        </p:spPr>
        <p:txBody>
          <a:bodyPr/>
          <a:lstStyle/>
          <a:p>
            <a:fld id="{FD8A3D92-8AB3-43F4-9305-439883AB87A7}" type="slidenum">
              <a:rPr lang="en-US" smtClean="0"/>
              <a:pPr/>
              <a:t>8</a:t>
            </a:fld>
            <a:endParaRPr lang="en-US"/>
          </a:p>
        </p:txBody>
      </p:sp>
    </p:spTree>
    <p:extLst>
      <p:ext uri="{BB962C8B-B14F-4D97-AF65-F5344CB8AC3E}">
        <p14:creationId xmlns:p14="http://schemas.microsoft.com/office/powerpoint/2010/main" val="320935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D83BB3-B885-1300-B2DB-50481771E239}"/>
              </a:ext>
            </a:extLst>
          </p:cNvPr>
          <p:cNvSpPr>
            <a:spLocks noGrp="1"/>
          </p:cNvSpPr>
          <p:nvPr>
            <p:ph type="ctrTitle"/>
          </p:nvPr>
        </p:nvSpPr>
        <p:spPr/>
        <p:txBody>
          <a:bodyPr/>
          <a:lstStyle/>
          <a:p>
            <a:r>
              <a:rPr lang="en-US" dirty="0"/>
              <a:t>Overview of the Child Outcomes Summary Process</a:t>
            </a:r>
          </a:p>
        </p:txBody>
      </p:sp>
      <p:sp>
        <p:nvSpPr>
          <p:cNvPr id="4" name="Slide Number Placeholder 3">
            <a:extLst>
              <a:ext uri="{FF2B5EF4-FFF2-40B4-BE49-F238E27FC236}">
                <a16:creationId xmlns:a16="http://schemas.microsoft.com/office/drawing/2014/main" id="{3A882F4B-D2A9-7D3C-4EC5-01E73CD9C8A9}"/>
              </a:ext>
              <a:ext uri="{C183D7F6-B498-43B3-948B-1728B52AA6E4}">
                <adec:decorative xmlns:adec="http://schemas.microsoft.com/office/drawing/2017/decorative" val="1"/>
              </a:ext>
            </a:extLst>
          </p:cNvPr>
          <p:cNvSpPr>
            <a:spLocks noGrp="1"/>
          </p:cNvSpPr>
          <p:nvPr>
            <p:ph type="sldNum" sz="quarter" idx="4"/>
          </p:nvPr>
        </p:nvSpPr>
        <p:spPr/>
        <p:txBody>
          <a:bodyPr/>
          <a:lstStyle/>
          <a:p>
            <a:pPr>
              <a:defRPr/>
            </a:pPr>
            <a:fld id="{FD8A3D92-8AB3-43F4-9305-439883AB87A7}" type="slidenum">
              <a:rPr lang="en-US" smtClean="0"/>
              <a:pPr>
                <a:defRPr/>
              </a:pPr>
              <a:t>9</a:t>
            </a:fld>
            <a:endParaRPr lang="en-US"/>
          </a:p>
        </p:txBody>
      </p:sp>
    </p:spTree>
    <p:extLst>
      <p:ext uri="{BB962C8B-B14F-4D97-AF65-F5344CB8AC3E}">
        <p14:creationId xmlns:p14="http://schemas.microsoft.com/office/powerpoint/2010/main" val="414970360"/>
      </p:ext>
    </p:extLst>
  </p:cSld>
  <p:clrMapOvr>
    <a:masterClrMapping/>
  </p:clrMapOvr>
</p:sld>
</file>

<file path=ppt/theme/theme1.xml><?xml version="1.0" encoding="utf-8"?>
<a:theme xmlns:a="http://schemas.openxmlformats.org/drawingml/2006/main" name="MA_ESE PPT template">
  <a:themeElements>
    <a:clrScheme name="MA Pyramid Model State">
      <a:dk1>
        <a:sysClr val="windowText" lastClr="000000"/>
      </a:dk1>
      <a:lt1>
        <a:sysClr val="window" lastClr="FFFFFF"/>
      </a:lt1>
      <a:dk2>
        <a:srgbClr val="0D1969"/>
      </a:dk2>
      <a:lt2>
        <a:srgbClr val="DFBB80"/>
      </a:lt2>
      <a:accent1>
        <a:srgbClr val="164785"/>
      </a:accent1>
      <a:accent2>
        <a:srgbClr val="E28626"/>
      </a:accent2>
      <a:accent3>
        <a:srgbClr val="9BBB5E"/>
      </a:accent3>
      <a:accent4>
        <a:srgbClr val="907AAF"/>
      </a:accent4>
      <a:accent5>
        <a:srgbClr val="53749A"/>
      </a:accent5>
      <a:accent6>
        <a:srgbClr val="AB651D"/>
      </a:accent6>
      <a:hlink>
        <a:srgbClr val="0000FF"/>
      </a:hlink>
      <a:folHlink>
        <a:srgbClr val="800080"/>
      </a:folHlink>
    </a:clrScheme>
    <a:fontScheme name="MA ESE">
      <a:majorFont>
        <a:latin typeface="Georgia"/>
        <a:ea typeface=""/>
        <a:cs typeface=""/>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E07BCD6-D6C4-43A2-8D5C-771603D4485C}" vid="{22935418-9DE8-40D8-8C77-F445703F4308}"/>
    </a:ext>
  </a:extLst>
</a:theme>
</file>

<file path=ppt/theme/theme2.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ppt/theme/theme3.xml><?xml version="1.0" encoding="utf-8"?>
<a:theme xmlns:a="http://schemas.openxmlformats.org/drawingml/2006/main" name="Office Theme">
  <a:themeElements>
    <a:clrScheme name="AIR_2021_MS_Office_Theme_Colors">
      <a:dk1>
        <a:srgbClr val="000000"/>
      </a:dk1>
      <a:lt1>
        <a:srgbClr val="FFFFFF"/>
      </a:lt1>
      <a:dk2>
        <a:srgbClr val="1C252D"/>
      </a:dk2>
      <a:lt2>
        <a:srgbClr val="D1EEFC"/>
      </a:lt2>
      <a:accent1>
        <a:srgbClr val="00507F"/>
      </a:accent1>
      <a:accent2>
        <a:srgbClr val="009DD7"/>
      </a:accent2>
      <a:accent3>
        <a:srgbClr val="006E9F"/>
      </a:accent3>
      <a:accent4>
        <a:srgbClr val="08A94F"/>
      </a:accent4>
      <a:accent5>
        <a:srgbClr val="028342"/>
      </a:accent5>
      <a:accent6>
        <a:srgbClr val="E2E6E8"/>
      </a:accent6>
      <a:hlink>
        <a:srgbClr val="00507F"/>
      </a:hlink>
      <a:folHlink>
        <a:srgbClr val="49134C"/>
      </a:folHlink>
    </a:clrScheme>
    <a:fontScheme name="2021 AI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50 pct Ice">
      <a:srgbClr val="E8F7FE"/>
    </a:custClr>
    <a:custClr name="Accent 3 Ocean">
      <a:srgbClr val="006E9F"/>
    </a:custClr>
    <a:custClr name="Blank">
      <a:srgbClr val="FFFFFF"/>
    </a:custClr>
    <a:custClr name="Light Sage">
      <a:srgbClr val="D8ECDB"/>
    </a:custClr>
    <a:custClr name="Leaf">
      <a:srgbClr val="056233"/>
    </a:custClr>
    <a:custClr name="Blank">
      <a:srgbClr val="FFFFFF"/>
    </a:custClr>
    <a:custClr name="Accent 6 Cement">
      <a:srgbClr val="E2E6E8"/>
    </a:custClr>
    <a:custClr name="Text 2 Charcoal">
      <a:srgbClr val="1C252D"/>
    </a:custClr>
    <a:custClr name="Blank">
      <a:srgbClr val="FFFFFF"/>
    </a:custClr>
    <a:custClr name="Blank">
      <a:srgbClr val="FFFFFF"/>
    </a:custClr>
    <a:custClr name="Background 2 Ice">
      <a:srgbClr val="D1EEFC"/>
    </a:custClr>
    <a:custClr name="Accent 1 Classic Blue">
      <a:srgbClr val="00507F"/>
    </a:custClr>
    <a:custClr name="Blank">
      <a:srgbClr val="FFFFFF"/>
    </a:custClr>
    <a:custClr name="Sage">
      <a:srgbClr val="B4D8BE"/>
    </a:custClr>
    <a:custClr name="Blank">
      <a:srgbClr val="FFFFFF"/>
    </a:custClr>
    <a:custClr name="Blank">
      <a:srgbClr val="FFFFFF"/>
    </a:custClr>
    <a:custClr name="Fog">
      <a:srgbClr val="C6CDD1"/>
    </a:custClr>
    <a:custClr name="Background 1 White">
      <a:srgbClr val="FFFFFF"/>
    </a:custClr>
    <a:custClr name="Blank">
      <a:srgbClr val="FFFFFF"/>
    </a:custClr>
    <a:custClr name="Blank">
      <a:srgbClr val="FFFFFF"/>
    </a:custClr>
    <a:custClr name="Hydrangea">
      <a:srgbClr val="98C7E9"/>
    </a:custClr>
    <a:custClr name="Deep Blue">
      <a:srgbClr val="063C5C"/>
    </a:custClr>
    <a:custClr name="Blank">
      <a:srgbClr val="FFFFFF"/>
    </a:custClr>
    <a:custClr name="Mint">
      <a:srgbClr val="7AC79B"/>
    </a:custClr>
    <a:custClr name="Blank">
      <a:srgbClr val="FFFFFF"/>
    </a:custClr>
    <a:custClr name="Blank">
      <a:srgbClr val="FFFFFF"/>
    </a:custClr>
    <a:custClr name="Pewter">
      <a:srgbClr val="A3AAAD"/>
    </a:custClr>
    <a:custClr name="Blank">
      <a:srgbClr val="FFFFFF"/>
    </a:custClr>
    <a:custClr name="Blank">
      <a:srgbClr val="FFFFFF"/>
    </a:custClr>
    <a:custClr name="Blank">
      <a:srgbClr val="FFFFFF"/>
    </a:custClr>
    <a:custClr name="Wedgewood">
      <a:srgbClr val="5393BD"/>
    </a:custClr>
    <a:custClr name="Blank">
      <a:srgbClr val="FFFFFF"/>
    </a:custClr>
    <a:custClr name="Blank">
      <a:srgbClr val="FFFFFF"/>
    </a:custClr>
    <a:custClr name="Accent 4 Lime">
      <a:srgbClr val="08A94F"/>
    </a:custClr>
    <a:custClr name="Blank">
      <a:srgbClr val="FFFFFF"/>
    </a:custClr>
    <a:custClr name="Blank">
      <a:srgbClr val="FFFFFF"/>
    </a:custClr>
    <a:custClr name="Stone">
      <a:srgbClr val="72808A"/>
    </a:custClr>
    <a:custClr name="Blank">
      <a:srgbClr val="FFFFFF"/>
    </a:custClr>
    <a:custClr name="Blank">
      <a:srgbClr val="FFFFFF"/>
    </a:custClr>
    <a:custClr name="Blank">
      <a:srgbClr val="FFFFFF"/>
    </a:custClr>
    <a:custClr name="Accent 2 Pool">
      <a:srgbClr val="009DD7"/>
    </a:custClr>
    <a:custClr name="Blank">
      <a:srgbClr val="FFFFFF"/>
    </a:custClr>
    <a:custClr name="Blank">
      <a:srgbClr val="FFFFFF"/>
    </a:custClr>
    <a:custClr name="Accent 5 Grass">
      <a:srgbClr val="028342"/>
    </a:custClr>
    <a:custClr name="Blank">
      <a:srgbClr val="FFFFFF"/>
    </a:custClr>
    <a:custClr name="Blank">
      <a:srgbClr val="FFFFFF"/>
    </a:custClr>
    <a:custClr name="Slate">
      <a:srgbClr val="333F48"/>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AIR-PPT_Widescreen-AJ-052621-LKR-done.potx" id="{0952796C-6EA5-48B4-AE60-77A4C315F0F1}" vid="{864877BF-2A90-4677-AEF0-35102AFB9C3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90bfb52-4b80-43ea-b15d-743541cffc12">
      <UserInfo>
        <DisplayName>Ruedel, Kristin</DisplayName>
        <AccountId>2464</AccountId>
        <AccountType/>
      </UserInfo>
      <UserInfo>
        <DisplayName>Weingarten, Zachary</DisplayName>
        <AccountId>291</AccountId>
        <AccountType/>
      </UserInfo>
      <UserInfo>
        <DisplayName>Baskin, Bertha</DisplayName>
        <AccountId>8226</AccountId>
        <AccountType/>
      </UserInfo>
      <UserInfo>
        <DisplayName>Sacco, Helen</DisplayName>
        <AccountId>3076</AccountId>
        <AccountType/>
      </UserInfo>
    </SharedWithUsers>
    <TaxCatchAll xmlns="b8759a14-0f36-467b-89bb-6221a083b0fc" xsi:nil="true"/>
    <lcf76f155ced4ddcb4097134ff3c332f xmlns="8fe64c1c-85ae-40dd-8c80-b3310d8b85c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22AD763387E341B3E82D0F81189E47" ma:contentTypeVersion="" ma:contentTypeDescription="Create a new document." ma:contentTypeScope="" ma:versionID="84bf6c6922b60d151f29916c28776e22">
  <xsd:schema xmlns:xsd="http://www.w3.org/2001/XMLSchema" xmlns:xs="http://www.w3.org/2001/XMLSchema" xmlns:p="http://schemas.microsoft.com/office/2006/metadata/properties" xmlns:ns2="8fe64c1c-85ae-40dd-8c80-b3310d8b85cd" xmlns:ns3="890bfb52-4b80-43ea-b15d-743541cffc12" xmlns:ns4="b8759a14-0f36-467b-89bb-6221a083b0fc" targetNamespace="http://schemas.microsoft.com/office/2006/metadata/properties" ma:root="true" ma:fieldsID="5edbf83de398f44dafa9888591a1d955" ns2:_="" ns3:_="" ns4:_="">
    <xsd:import namespace="8fe64c1c-85ae-40dd-8c80-b3310d8b85cd"/>
    <xsd:import namespace="890bfb52-4b80-43ea-b15d-743541cffc12"/>
    <xsd:import namespace="b8759a14-0f36-467b-89bb-6221a083b0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64c1c-85ae-40dd-8c80-b3310d8b85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90bfb52-4b80-43ea-b15d-743541cffc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759a14-0f36-467b-89bb-6221a083b0f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0a7f5ae-f627-4195-acdb-56615c0bbd96}" ma:internalName="TaxCatchAll" ma:showField="CatchAllData" ma:web="b8759a14-0f36-467b-89bb-6221a083b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890bfb52-4b80-43ea-b15d-743541cffc12"/>
    <ds:schemaRef ds:uri="http://www.w3.org/XML/1998/namespace"/>
    <ds:schemaRef ds:uri="http://purl.org/dc/terms/"/>
    <ds:schemaRef ds:uri="http://purl.org/dc/dcmitype/"/>
    <ds:schemaRef ds:uri="http://purl.org/dc/elements/1.1/"/>
    <ds:schemaRef ds:uri="http://schemas.microsoft.com/office/2006/documentManagement/types"/>
    <ds:schemaRef ds:uri="b8759a14-0f36-467b-89bb-6221a083b0fc"/>
    <ds:schemaRef ds:uri="http://schemas.microsoft.com/office/infopath/2007/PartnerControls"/>
    <ds:schemaRef ds:uri="http://schemas.openxmlformats.org/package/2006/metadata/core-properties"/>
    <ds:schemaRef ds:uri="8fe64c1c-85ae-40dd-8c80-b3310d8b85cd"/>
    <ds:schemaRef ds:uri="http://schemas.microsoft.com/office/2006/metadata/properties"/>
  </ds:schemaRefs>
</ds:datastoreItem>
</file>

<file path=customXml/itemProps2.xml><?xml version="1.0" encoding="utf-8"?>
<ds:datastoreItem xmlns:ds="http://schemas.openxmlformats.org/officeDocument/2006/customXml" ds:itemID="{AABE78A8-1E6C-41AA-8F78-2AABAE1AC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64c1c-85ae-40dd-8c80-b3310d8b85cd"/>
    <ds:schemaRef ds:uri="890bfb52-4b80-43ea-b15d-743541cffc12"/>
    <ds:schemaRef ds:uri="b8759a14-0f36-467b-89bb-6221a083b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 ESE-Edwin PPT Masters in AIR 2021 Widescreen</Template>
  <TotalTime>725</TotalTime>
  <Words>2518</Words>
  <Application>Microsoft Office PowerPoint</Application>
  <PresentationFormat>Widescreen</PresentationFormat>
  <Paragraphs>394</Paragraphs>
  <Slides>51</Slides>
  <Notes>45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MS PGothic</vt:lpstr>
      <vt:lpstr>Segoe</vt:lpstr>
      <vt:lpstr>Arial</vt:lpstr>
      <vt:lpstr>Calibri</vt:lpstr>
      <vt:lpstr>Courier New</vt:lpstr>
      <vt:lpstr>Georgia</vt:lpstr>
      <vt:lpstr>Lato</vt:lpstr>
      <vt:lpstr>Segoe UI</vt:lpstr>
      <vt:lpstr>Segoe UI Semibold</vt:lpstr>
      <vt:lpstr>Tahoma</vt:lpstr>
      <vt:lpstr>Wingdings</vt:lpstr>
      <vt:lpstr>Wingdings 2</vt:lpstr>
      <vt:lpstr>MA_ESE PPT template</vt:lpstr>
      <vt:lpstr>Indicator 7 Data Collection, Entry, and Submission</vt:lpstr>
      <vt:lpstr>Agenda</vt:lpstr>
      <vt:lpstr>Introduction</vt:lpstr>
      <vt:lpstr>Why do we collect Indicator 7 early childhood outcomes data?</vt:lpstr>
      <vt:lpstr>Indicator 7 Data Measures Three Child Outcomes</vt:lpstr>
      <vt:lpstr>Why are the data important?</vt:lpstr>
      <vt:lpstr>Which children need Indicator 7 data?</vt:lpstr>
      <vt:lpstr>Indicator 7 Data Collection and Entry</vt:lpstr>
      <vt:lpstr>Overview of the Child Outcomes Summary Process</vt:lpstr>
      <vt:lpstr>The Child Outcome Summary (COS) Process</vt:lpstr>
      <vt:lpstr>The COS Process Is Conducted by a Team</vt:lpstr>
      <vt:lpstr>Use Multiple Sources of Information</vt:lpstr>
      <vt:lpstr>COS Form</vt:lpstr>
      <vt:lpstr>Definitions for COS Ratings</vt:lpstr>
      <vt:lpstr>Decision Tree for Summary Ratings Discussions</vt:lpstr>
      <vt:lpstr>The COS Progress Question</vt:lpstr>
      <vt:lpstr>COS Professional Development Module</vt:lpstr>
      <vt:lpstr>Entering Data Into the Early Childhood Outcomes Summary Database</vt:lpstr>
      <vt:lpstr>The Early Childhood Outcomes Summary (ECOS) Database Quick Facts</vt:lpstr>
      <vt:lpstr>Celebrate Data Completeness Improvements!</vt:lpstr>
      <vt:lpstr>Understand the ECOS Data Timeline</vt:lpstr>
      <vt:lpstr>Tip: Enter Data After Each SIMS Certification Is Transferred to ECOS</vt:lpstr>
      <vt:lpstr>Poll – Where are you in Indicator 7 data entry?</vt:lpstr>
      <vt:lpstr>Tip: Create a Secure Way to Store Data Throughout the Year</vt:lpstr>
      <vt:lpstr>Sustainability/Institutionalization</vt:lpstr>
      <vt:lpstr>Frequently Asked Questions About Indicator 7 Data Entry</vt:lpstr>
      <vt:lpstr>How do I access ECOS and how do I grant my staff access?  (Part 1)</vt:lpstr>
      <vt:lpstr>How do I grant my staff access?  (Part 2)</vt:lpstr>
      <vt:lpstr>What do I do if I don’t have entry data for a student?</vt:lpstr>
      <vt:lpstr>What do I do if a student isn’t exiting this year?</vt:lpstr>
      <vt:lpstr>How do I communicate with DESE for questions about specific students?</vt:lpstr>
      <vt:lpstr>How to I edit entry data (slide 1)?</vt:lpstr>
      <vt:lpstr>How to I edit entry data (slide 2)?</vt:lpstr>
      <vt:lpstr>How to I edit entry data (slide 3)?</vt:lpstr>
      <vt:lpstr>How do I clear errors? (Entry Data Error)</vt:lpstr>
      <vt:lpstr>How do I clear errors? (Exit Data Error #1)</vt:lpstr>
      <vt:lpstr>How do I clear errors? (Exit Data Error #2)</vt:lpstr>
      <vt:lpstr>How do I clear errors? (Exit Data Error #3)</vt:lpstr>
      <vt:lpstr>How do I complete end of year reporting?</vt:lpstr>
      <vt:lpstr>How do I use the reports in the ECOS database?</vt:lpstr>
      <vt:lpstr>ECOS Report Access</vt:lpstr>
      <vt:lpstr>ECOS Report Features</vt:lpstr>
      <vt:lpstr>ECOS Reports Features (continued)</vt:lpstr>
      <vt:lpstr>Question: How can districts use Indicator 7 data to measure student progress?</vt:lpstr>
      <vt:lpstr>Question: How can districts use Indicator 7 data for continuous improvement?</vt:lpstr>
      <vt:lpstr>Questions and Answers</vt:lpstr>
      <vt:lpstr>Summary of Key Points</vt:lpstr>
      <vt:lpstr>Poll: Next Steps</vt:lpstr>
      <vt:lpstr>Final Tips: Useful Links</vt:lpstr>
      <vt:lpstr>Evaluation Survey</vt:lpstr>
      <vt:lpstr>Presenters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7 Data Collection, Entry, and Submission</dc:title>
  <dc:subject/>
  <dc:creator>DESE</dc:creator>
  <cp:keywords>Massahusetts; data collection; education; elementary education; secondary education; childhood outcomes;</cp:keywords>
  <cp:lastModifiedBy>Zou, Dong (EOE)</cp:lastModifiedBy>
  <cp:revision>33</cp:revision>
  <cp:lastPrinted>2017-10-19T00:36:21Z</cp:lastPrinted>
  <dcterms:created xsi:type="dcterms:W3CDTF">2021-10-15T19:06:47Z</dcterms:created>
  <dcterms:modified xsi:type="dcterms:W3CDTF">2024-06-03T14:47:12Z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3 2024 12:00AM</vt:lpwstr>
  </property>
</Properties>
</file>