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99" r:id="rId5"/>
    <p:sldId id="301" r:id="rId6"/>
    <p:sldId id="303" r:id="rId7"/>
    <p:sldId id="302" r:id="rId8"/>
    <p:sldId id="491" r:id="rId9"/>
    <p:sldId id="304" r:id="rId10"/>
  </p:sldIdLst>
  <p:sldSz cx="12192000" cy="6858000"/>
  <p:notesSz cx="7010400" cy="92964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CF0509-D93B-A708-0A85-E73BCEDE75FF}" name="Liu, Yi-Juin (DESE)" initials="L(" userId="S::yi-juin.liu@mass.gov::a229a15b-912c-4e13-aee0-8798d91d5d6f" providerId="AD"/>
  <p188:author id="{CDAA351D-6375-E68A-91FE-A6ECE07DFDBE}" name="Joanna Bivins" initials="JB" userId="Joanna Bivins" providerId="None"/>
  <p188:author id="{A0F8839B-F52A-24E4-6C5B-254636F3EEC1}" name="Rachel Wilkinson" initials="RW" userId="Rachel Wilkin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u, Yi-Juin (DESE)" initials="LYJ(" lastIdx="1" clrIdx="0">
    <p:extLst>
      <p:ext uri="{19B8F6BF-5375-455C-9EA6-DF929625EA0E}">
        <p15:presenceInfo xmlns:p15="http://schemas.microsoft.com/office/powerpoint/2012/main" userId="S::Yi-Juin.Liu@mass.gov::a229a15b-912c-4e13-aee0-8798d91d5d6f" providerId="AD"/>
      </p:ext>
    </p:extLst>
  </p:cmAuthor>
  <p:cmAuthor id="2" name="Tobey, Gregory (DESE)" initials="T(" lastIdx="1" clrIdx="1">
    <p:extLst>
      <p:ext uri="{19B8F6BF-5375-455C-9EA6-DF929625EA0E}">
        <p15:presenceInfo xmlns:p15="http://schemas.microsoft.com/office/powerpoint/2012/main" userId="S::gregory.tobey@mass.gov::12968eda-ee05-4bb6-837b-2d6d4faa13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35"/>
    <a:srgbClr val="40577C"/>
    <a:srgbClr val="FFC000"/>
    <a:srgbClr val="3B3838"/>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06B91-EE0A-438D-85CD-41C9011C87B4}" v="3" dt="2022-04-04T13:14:21.185"/>
    <p1510:client id="{4791C618-FDF1-6088-3F86-11D0918A54D6}" v="2" dt="2022-04-04T13:10:03.453"/>
    <p1510:client id="{DDE71BD9-1C87-A54D-2BEB-8579EABB15C0}" v="11" dt="2022-04-06T17:04:52.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3242" autoAdjust="0"/>
  </p:normalViewPr>
  <p:slideViewPr>
    <p:cSldViewPr snapToGrid="0">
      <p:cViewPr varScale="1">
        <p:scale>
          <a:sx n="47" d="100"/>
          <a:sy n="47" d="100"/>
        </p:scale>
        <p:origin x="66" y="912"/>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574781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1/26/2023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sites.ed.gov/idea/regs/b/d/300.323" TargetMode="External"/><Relationship Id="rId2" Type="http://schemas.openxmlformats.org/officeDocument/2006/relationships/hyperlink" Target="https://sites.ed.gov/idea/regs/b/b/300.124" TargetMode="External"/><Relationship Id="rId1" Type="http://schemas.openxmlformats.org/officeDocument/2006/relationships/slideLayout" Target="../slideLayouts/slideLayout5.xml"/><Relationship Id="rId5" Type="http://schemas.openxmlformats.org/officeDocument/2006/relationships/hyperlink" Target="https://sites.ed.gov/idea/regs/b/b/300.101" TargetMode="External"/><Relationship Id="rId4" Type="http://schemas.openxmlformats.org/officeDocument/2006/relationships/hyperlink" Target="https://www.doe.mass.edu/lawsregs/603cmr28.html?section=a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mass.edu/sped/advisories/2019-2.html" TargetMode="External"/><Relationship Id="rId2" Type="http://schemas.openxmlformats.org/officeDocument/2006/relationships/hyperlink" Target="https://www.doe.mass.edu/sped/iep/forms/english/n1.docx"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sped/training.html" TargetMode="External"/><Relationship Id="rId7" Type="http://schemas.openxmlformats.org/officeDocument/2006/relationships/hyperlink" Target="https://ectacenter.org/~docs/topics/transition/transition-review-documentation.docx" TargetMode="External"/><Relationship Id="rId2" Type="http://schemas.openxmlformats.org/officeDocument/2006/relationships/hyperlink" Target="https://ectacenter.org/topics/earlyid/tools.asp" TargetMode="External"/><Relationship Id="rId1" Type="http://schemas.openxmlformats.org/officeDocument/2006/relationships/slideLayout" Target="../slideLayouts/slideLayout5.xml"/><Relationship Id="rId6" Type="http://schemas.openxmlformats.org/officeDocument/2006/relationships/hyperlink" Target="https://www.doe.mass.edu/psm/resources/tfm-toolkit.docx" TargetMode="External"/><Relationship Id="rId5" Type="http://schemas.openxmlformats.org/officeDocument/2006/relationships/hyperlink" Target="https://www.doe.mass.edu/sped/ecse/StrategicAreas.html#transition" TargetMode="External"/><Relationship Id="rId4" Type="http://schemas.openxmlformats.org/officeDocument/2006/relationships/hyperlink" Target="https://ectacenter.org/topics/transition/monitrans.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AB02-D98F-47B7-89A3-AA1A9595750E}"/>
              </a:ext>
            </a:extLst>
          </p:cNvPr>
          <p:cNvSpPr>
            <a:spLocks noGrp="1"/>
          </p:cNvSpPr>
          <p:nvPr>
            <p:ph type="title"/>
          </p:nvPr>
        </p:nvSpPr>
        <p:spPr>
          <a:xfrm>
            <a:off x="556592" y="288925"/>
            <a:ext cx="11509512" cy="679905"/>
          </a:xfrm>
        </p:spPr>
        <p:txBody>
          <a:bodyPr/>
          <a:lstStyle/>
          <a:p>
            <a:r>
              <a:rPr lang="en-US" sz="2500" dirty="0"/>
              <a:t>What is Indicator 12 (Transition from Early Intervention to Special Education)?</a:t>
            </a:r>
          </a:p>
        </p:txBody>
      </p:sp>
      <p:sp>
        <p:nvSpPr>
          <p:cNvPr id="3" name="Content Placeholder 2">
            <a:extLst>
              <a:ext uri="{FF2B5EF4-FFF2-40B4-BE49-F238E27FC236}">
                <a16:creationId xmlns:a16="http://schemas.microsoft.com/office/drawing/2014/main" id="{DCF1D76E-330F-42C9-9DE4-15FF47DA739D}"/>
              </a:ext>
            </a:extLst>
          </p:cNvPr>
          <p:cNvSpPr>
            <a:spLocks noGrp="1"/>
          </p:cNvSpPr>
          <p:nvPr>
            <p:ph idx="1"/>
          </p:nvPr>
        </p:nvSpPr>
        <p:spPr>
          <a:xfrm>
            <a:off x="556591" y="1245588"/>
            <a:ext cx="11370972" cy="4747708"/>
          </a:xfrm>
        </p:spPr>
        <p:txBody>
          <a:bodyPr vert="horz" lIns="91440" tIns="45720" rIns="91440" bIns="45720" rtlCol="0" anchor="t">
            <a:noAutofit/>
          </a:bodyPr>
          <a:lstStyle/>
          <a:p>
            <a:r>
              <a:rPr lang="en-US" sz="2800" dirty="0">
                <a:latin typeface="Segoe UI"/>
                <a:cs typeface="Segoe UI"/>
              </a:rPr>
              <a:t>Indicator 12 measures the percentage of children referred from Early Intervention who are found eligible for special education services and who have an Individualized Education Program (IEP) implemented on their 3</a:t>
            </a:r>
            <a:r>
              <a:rPr lang="en-US" sz="2800" baseline="30000" dirty="0">
                <a:latin typeface="Segoe UI"/>
                <a:cs typeface="Segoe UI"/>
              </a:rPr>
              <a:t>rd</a:t>
            </a:r>
            <a:r>
              <a:rPr lang="en-US" sz="2800" dirty="0">
                <a:latin typeface="Segoe UI"/>
                <a:cs typeface="Segoe UI"/>
              </a:rPr>
              <a:t> birthday.</a:t>
            </a:r>
          </a:p>
          <a:p>
            <a:r>
              <a:rPr lang="en-US" sz="2800" dirty="0"/>
              <a:t>Indicator 12 includes:</a:t>
            </a:r>
          </a:p>
          <a:p>
            <a:pPr lvl="1"/>
            <a:r>
              <a:rPr lang="en-US" sz="2200" dirty="0"/>
              <a:t>Children who received Early Intervention services before their 3</a:t>
            </a:r>
            <a:r>
              <a:rPr lang="en-US" sz="2200" baseline="30000" dirty="0"/>
              <a:t>rd</a:t>
            </a:r>
            <a:r>
              <a:rPr lang="en-US" sz="2200" dirty="0"/>
              <a:t> birthday and who were referred by Early Intervention to the school district. </a:t>
            </a:r>
          </a:p>
          <a:p>
            <a:pPr lvl="1"/>
            <a:r>
              <a:rPr lang="en-US" sz="2200" dirty="0"/>
              <a:t>Children who are determined eligible and not eligible for special education services.</a:t>
            </a:r>
          </a:p>
          <a:p>
            <a:r>
              <a:rPr lang="en-US" sz="2800" dirty="0"/>
              <a:t>It excludes: </a:t>
            </a:r>
          </a:p>
          <a:p>
            <a:pPr lvl="1"/>
            <a:r>
              <a:rPr lang="en-US" sz="2200" dirty="0"/>
              <a:t>Children referred by a parent or agency other than Early Intervention.</a:t>
            </a:r>
          </a:p>
          <a:p>
            <a:pPr marL="0" indent="0">
              <a:buNone/>
            </a:pPr>
            <a:endParaRPr lang="en-US" sz="2400" dirty="0"/>
          </a:p>
        </p:txBody>
      </p:sp>
      <p:sp>
        <p:nvSpPr>
          <p:cNvPr id="4" name="Slide Number Placeholder 3">
            <a:extLst>
              <a:ext uri="{FF2B5EF4-FFF2-40B4-BE49-F238E27FC236}">
                <a16:creationId xmlns:a16="http://schemas.microsoft.com/office/drawing/2014/main" id="{8230F9FC-0BD5-4135-9DB3-454D2EA9C283}"/>
              </a:ext>
            </a:extLst>
          </p:cNvPr>
          <p:cNvSpPr>
            <a:spLocks noGrp="1"/>
          </p:cNvSpPr>
          <p:nvPr>
            <p:ph type="sldNum" sz="quarter" idx="12"/>
          </p:nvPr>
        </p:nvSpPr>
        <p:spPr/>
        <p:txBody>
          <a:bodyPr/>
          <a:lstStyle/>
          <a:p>
            <a:fld id="{FF27229C-EC7B-4063-A33B-28A5E87E32ED}" type="slidenum">
              <a:rPr lang="zh-CN" altLang="en-US" smtClean="0"/>
              <a:pPr/>
              <a:t>1</a:t>
            </a:fld>
            <a:endParaRPr lang="zh-CN" altLang="en-US" dirty="0"/>
          </a:p>
        </p:txBody>
      </p:sp>
    </p:spTree>
    <p:custDataLst>
      <p:tags r:id="rId1"/>
    </p:custDataLst>
    <p:extLst>
      <p:ext uri="{BB962C8B-B14F-4D97-AF65-F5344CB8AC3E}">
        <p14:creationId xmlns:p14="http://schemas.microsoft.com/office/powerpoint/2010/main" val="96615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BE92-372A-44A4-A779-B629703B150B}"/>
              </a:ext>
            </a:extLst>
          </p:cNvPr>
          <p:cNvSpPr>
            <a:spLocks noGrp="1"/>
          </p:cNvSpPr>
          <p:nvPr>
            <p:ph type="title"/>
          </p:nvPr>
        </p:nvSpPr>
        <p:spPr/>
        <p:txBody>
          <a:bodyPr/>
          <a:lstStyle/>
          <a:p>
            <a:r>
              <a:rPr lang="en-US" dirty="0"/>
              <a:t>Why is Indicator 12 important?</a:t>
            </a:r>
          </a:p>
        </p:txBody>
      </p:sp>
      <p:sp>
        <p:nvSpPr>
          <p:cNvPr id="3" name="Content Placeholder 2">
            <a:extLst>
              <a:ext uri="{FF2B5EF4-FFF2-40B4-BE49-F238E27FC236}">
                <a16:creationId xmlns:a16="http://schemas.microsoft.com/office/drawing/2014/main" id="{61E48F68-01F1-43A0-B374-B6691C7FA0B2}"/>
              </a:ext>
            </a:extLst>
          </p:cNvPr>
          <p:cNvSpPr>
            <a:spLocks noGrp="1"/>
          </p:cNvSpPr>
          <p:nvPr>
            <p:ph idx="1"/>
          </p:nvPr>
        </p:nvSpPr>
        <p:spPr/>
        <p:txBody>
          <a:bodyPr vert="horz" lIns="91440" tIns="45720" rIns="91440" bIns="45720" rtlCol="0" anchor="t">
            <a:noAutofit/>
          </a:bodyPr>
          <a:lstStyle/>
          <a:p>
            <a:r>
              <a:rPr lang="en-US" sz="2600" dirty="0">
                <a:latin typeface="+mn-lt"/>
              </a:rPr>
              <a:t>Indicator 12 is one way that Massachusetts ensures that schools and districts comply with Individuals with Disabilities Act (</a:t>
            </a:r>
            <a:r>
              <a:rPr lang="en-US" sz="2600" b="0" i="0" dirty="0">
                <a:solidFill>
                  <a:srgbClr val="212529"/>
                </a:solidFill>
                <a:effectLst/>
                <a:latin typeface="+mn-lt"/>
              </a:rPr>
              <a:t>IDEA) regulations (</a:t>
            </a:r>
            <a:r>
              <a:rPr lang="en-US" sz="2600" b="0" i="0" dirty="0">
                <a:solidFill>
                  <a:srgbClr val="212529"/>
                </a:solidFill>
                <a:effectLst/>
                <a:latin typeface="+mn-lt"/>
                <a:hlinkClick r:id="rId2"/>
              </a:rPr>
              <a:t>34 CFR 300.124</a:t>
            </a:r>
            <a:r>
              <a:rPr lang="en-US" sz="2600" b="0" i="0" dirty="0">
                <a:solidFill>
                  <a:srgbClr val="212529"/>
                </a:solidFill>
                <a:effectLst/>
                <a:latin typeface="+mn-lt"/>
              </a:rPr>
              <a:t> and </a:t>
            </a:r>
            <a:r>
              <a:rPr lang="en-US" sz="2600" b="0" i="0" dirty="0">
                <a:solidFill>
                  <a:srgbClr val="212529"/>
                </a:solidFill>
                <a:effectLst/>
                <a:latin typeface="+mn-lt"/>
                <a:hlinkClick r:id="rId3"/>
              </a:rPr>
              <a:t>34 CFR 300.323</a:t>
            </a:r>
            <a:r>
              <a:rPr lang="en-US" sz="2600" b="0" i="0" dirty="0">
                <a:solidFill>
                  <a:srgbClr val="212529"/>
                </a:solidFill>
                <a:effectLst/>
                <a:latin typeface="+mn-lt"/>
              </a:rPr>
              <a:t>) and Massachusetts special education regulations (</a:t>
            </a:r>
            <a:r>
              <a:rPr lang="en-US" sz="2600" b="0" i="0" dirty="0">
                <a:solidFill>
                  <a:srgbClr val="212529"/>
                </a:solidFill>
                <a:effectLst/>
                <a:latin typeface="+mn-lt"/>
                <a:hlinkClick r:id="rId4"/>
              </a:rPr>
              <a:t>603 CMR 28:04 - 28:06</a:t>
            </a:r>
            <a:r>
              <a:rPr lang="en-US" sz="2600" b="0" i="0" dirty="0">
                <a:solidFill>
                  <a:srgbClr val="212529"/>
                </a:solidFill>
                <a:effectLst/>
                <a:latin typeface="+mn-lt"/>
              </a:rPr>
              <a:t>) for the transition of children from Early Intervention (birth to age 3) to special education (ages 3 to 22 years old). </a:t>
            </a:r>
          </a:p>
          <a:p>
            <a:r>
              <a:rPr lang="en-US" sz="2600" dirty="0">
                <a:latin typeface="+mn-lt"/>
                <a:cs typeface="Segoe UI"/>
              </a:rPr>
              <a:t>This Indicator ensures that children are evaluated in a timely way so that those determined eligible </a:t>
            </a:r>
            <a:r>
              <a:rPr lang="en-US" sz="2600" dirty="0">
                <a:solidFill>
                  <a:srgbClr val="101D35"/>
                </a:solidFill>
                <a:latin typeface="+mn-lt"/>
                <a:cs typeface="Segoe UI"/>
              </a:rPr>
              <a:t>begin receiving</a:t>
            </a:r>
            <a:r>
              <a:rPr lang="en-US" sz="2600" dirty="0">
                <a:solidFill>
                  <a:srgbClr val="FF0000"/>
                </a:solidFill>
                <a:latin typeface="+mn-lt"/>
                <a:cs typeface="Segoe UI"/>
              </a:rPr>
              <a:t> </a:t>
            </a:r>
            <a:r>
              <a:rPr lang="en-US" sz="2600" dirty="0">
                <a:latin typeface="+mn-lt"/>
                <a:cs typeface="Segoe UI"/>
              </a:rPr>
              <a:t>needed services and supports </a:t>
            </a:r>
            <a:r>
              <a:rPr lang="en-US" sz="2600" dirty="0">
                <a:solidFill>
                  <a:srgbClr val="101D35"/>
                </a:solidFill>
                <a:latin typeface="+mn-lt"/>
                <a:cs typeface="Segoe UI"/>
              </a:rPr>
              <a:t>at age three</a:t>
            </a:r>
            <a:r>
              <a:rPr lang="en-US" sz="2600" dirty="0">
                <a:latin typeface="+mn-lt"/>
                <a:cs typeface="Segoe UI"/>
              </a:rPr>
              <a:t>. </a:t>
            </a:r>
            <a:endParaRPr lang="en-US" sz="2600" dirty="0">
              <a:latin typeface="+mn-lt"/>
            </a:endParaRPr>
          </a:p>
          <a:p>
            <a:r>
              <a:rPr lang="en-US" sz="2600" dirty="0">
                <a:latin typeface="+mn-lt"/>
              </a:rPr>
              <a:t>If children do not receive evaluations and IEP services according to legally required timelines, this may result in delay or denial of a </a:t>
            </a:r>
            <a:r>
              <a:rPr lang="en-US" sz="2600" dirty="0">
                <a:latin typeface="+mn-lt"/>
                <a:hlinkClick r:id="rId5"/>
              </a:rPr>
              <a:t>free and appropriate public education</a:t>
            </a:r>
            <a:r>
              <a:rPr lang="en-US" sz="2600" dirty="0">
                <a:latin typeface="+mn-lt"/>
              </a:rPr>
              <a:t>.</a:t>
            </a:r>
            <a:endParaRPr lang="en-US" sz="2800" b="0" i="0" dirty="0">
              <a:solidFill>
                <a:srgbClr val="212529"/>
              </a:solidFill>
              <a:effectLst/>
              <a:latin typeface="-apple-system"/>
            </a:endParaRPr>
          </a:p>
          <a:p>
            <a:endParaRPr lang="en-US" sz="2800" dirty="0"/>
          </a:p>
        </p:txBody>
      </p:sp>
      <p:sp>
        <p:nvSpPr>
          <p:cNvPr id="4" name="Slide Number Placeholder 3">
            <a:extLst>
              <a:ext uri="{FF2B5EF4-FFF2-40B4-BE49-F238E27FC236}">
                <a16:creationId xmlns:a16="http://schemas.microsoft.com/office/drawing/2014/main" id="{0BB4522F-854E-4C29-A53D-E10153A51A6F}"/>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68252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A1EA-4DE5-4AF8-A37F-0ED40E91993B}"/>
              </a:ext>
            </a:extLst>
          </p:cNvPr>
          <p:cNvSpPr>
            <a:spLocks noGrp="1"/>
          </p:cNvSpPr>
          <p:nvPr>
            <p:ph type="title"/>
          </p:nvPr>
        </p:nvSpPr>
        <p:spPr/>
        <p:txBody>
          <a:bodyPr/>
          <a:lstStyle/>
          <a:p>
            <a:r>
              <a:rPr lang="en-US" dirty="0"/>
              <a:t>How is Indicator 12 data collected?</a:t>
            </a:r>
          </a:p>
        </p:txBody>
      </p:sp>
      <p:sp>
        <p:nvSpPr>
          <p:cNvPr id="3" name="Content Placeholder 2">
            <a:extLst>
              <a:ext uri="{FF2B5EF4-FFF2-40B4-BE49-F238E27FC236}">
                <a16:creationId xmlns:a16="http://schemas.microsoft.com/office/drawing/2014/main" id="{F3AF0ACF-6BA7-4DC7-A525-E526D8657622}"/>
              </a:ext>
            </a:extLst>
          </p:cNvPr>
          <p:cNvSpPr>
            <a:spLocks noGrp="1"/>
          </p:cNvSpPr>
          <p:nvPr>
            <p:ph idx="1"/>
          </p:nvPr>
        </p:nvSpPr>
        <p:spPr/>
        <p:txBody>
          <a:bodyPr/>
          <a:lstStyle/>
          <a:p>
            <a:r>
              <a:rPr lang="en-US" sz="2600" dirty="0"/>
              <a:t>Indicator 12 data comes from information that school districts submit to the Department of Elementary and Secondary Education (DESE). </a:t>
            </a:r>
          </a:p>
          <a:p>
            <a:r>
              <a:rPr lang="en-US" sz="2600" dirty="0"/>
              <a:t>The information includes:</a:t>
            </a:r>
          </a:p>
          <a:p>
            <a:pPr lvl="1"/>
            <a:r>
              <a:rPr lang="en-US" sz="2200" dirty="0"/>
              <a:t>Date school district received referral from Early Intervention.</a:t>
            </a:r>
          </a:p>
          <a:p>
            <a:pPr lvl="1"/>
            <a:r>
              <a:rPr lang="en-US" sz="2200" dirty="0"/>
              <a:t>Date parents consented to initial evaluation.</a:t>
            </a:r>
          </a:p>
          <a:p>
            <a:pPr lvl="1"/>
            <a:r>
              <a:rPr lang="en-US" sz="2200" dirty="0"/>
              <a:t>Date of team meeting.</a:t>
            </a:r>
          </a:p>
          <a:p>
            <a:pPr lvl="1"/>
            <a:r>
              <a:rPr lang="en-US" sz="2200" dirty="0"/>
              <a:t>Whether the student was eligible for services.</a:t>
            </a:r>
          </a:p>
          <a:p>
            <a:pPr lvl="1"/>
            <a:r>
              <a:rPr lang="en-US" sz="2200" dirty="0"/>
              <a:t>Reasons for delays.</a:t>
            </a:r>
          </a:p>
          <a:p>
            <a:r>
              <a:rPr lang="en-US" sz="2600" dirty="0"/>
              <a:t>DESE reviews the submitted information to determine Indicator 12 compliance. </a:t>
            </a:r>
          </a:p>
          <a:p>
            <a:r>
              <a:rPr lang="en-US" sz="2600" dirty="0"/>
              <a:t>100% compliance is required. </a:t>
            </a:r>
            <a:endParaRPr lang="en-US" dirty="0"/>
          </a:p>
        </p:txBody>
      </p:sp>
      <p:sp>
        <p:nvSpPr>
          <p:cNvPr id="4" name="Slide Number Placeholder 3">
            <a:extLst>
              <a:ext uri="{FF2B5EF4-FFF2-40B4-BE49-F238E27FC236}">
                <a16:creationId xmlns:a16="http://schemas.microsoft.com/office/drawing/2014/main" id="{B005E820-C1B2-44D3-8E1A-2F92E4765A0F}"/>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65135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6616-A88D-4E39-BA76-5AF9AF8F667A}"/>
              </a:ext>
            </a:extLst>
          </p:cNvPr>
          <p:cNvSpPr>
            <a:spLocks noGrp="1"/>
          </p:cNvSpPr>
          <p:nvPr>
            <p:ph type="title"/>
          </p:nvPr>
        </p:nvSpPr>
        <p:spPr/>
        <p:txBody>
          <a:bodyPr/>
          <a:lstStyle/>
          <a:p>
            <a:r>
              <a:rPr lang="en-US" dirty="0"/>
              <a:t>How is Indicator 12 calculated?</a:t>
            </a:r>
          </a:p>
        </p:txBody>
      </p:sp>
      <p:sp>
        <p:nvSpPr>
          <p:cNvPr id="3" name="Content Placeholder 2">
            <a:extLst>
              <a:ext uri="{FF2B5EF4-FFF2-40B4-BE49-F238E27FC236}">
                <a16:creationId xmlns:a16="http://schemas.microsoft.com/office/drawing/2014/main" id="{DBB90455-B223-4339-97E9-CF6C30F365FD}"/>
              </a:ext>
            </a:extLst>
          </p:cNvPr>
          <p:cNvSpPr>
            <a:spLocks noGrp="1"/>
          </p:cNvSpPr>
          <p:nvPr>
            <p:ph idx="1"/>
          </p:nvPr>
        </p:nvSpPr>
        <p:spPr>
          <a:xfrm>
            <a:off x="567743" y="1409307"/>
            <a:ext cx="11370972" cy="4255997"/>
          </a:xfrm>
        </p:spPr>
        <p:txBody>
          <a:bodyPr/>
          <a:lstStyle/>
          <a:p>
            <a:pPr marL="0" indent="0">
              <a:buNone/>
            </a:pPr>
            <a:r>
              <a:rPr lang="en-US" sz="3000" dirty="0"/>
              <a:t>Indicator 12 is measured using:</a:t>
            </a:r>
          </a:p>
          <a:p>
            <a:pPr lvl="1">
              <a:buFont typeface="Arial" panose="020B0604020202020204" pitchFamily="34" charset="0"/>
              <a:buChar char="•"/>
            </a:pPr>
            <a:r>
              <a:rPr lang="en-US" sz="2400" dirty="0"/>
              <a:t>Number of children served in Early Intervention and referred to special education.</a:t>
            </a:r>
          </a:p>
          <a:p>
            <a:pPr lvl="1">
              <a:buFont typeface="Arial" panose="020B0604020202020204" pitchFamily="34" charset="0"/>
              <a:buChar char="•"/>
            </a:pPr>
            <a:r>
              <a:rPr lang="en-US" sz="2400" dirty="0"/>
              <a:t>Number of children referred and determined not eligible.</a:t>
            </a:r>
          </a:p>
          <a:p>
            <a:pPr lvl="1">
              <a:buFont typeface="Arial" panose="020B0604020202020204" pitchFamily="34" charset="0"/>
              <a:buChar char="•"/>
            </a:pPr>
            <a:r>
              <a:rPr lang="en-US" sz="2400" dirty="0"/>
              <a:t>Number of children found eligible with an IEP in place by their 3</a:t>
            </a:r>
            <a:r>
              <a:rPr lang="en-US" sz="2400" baseline="30000" dirty="0"/>
              <a:t>rd</a:t>
            </a:r>
            <a:r>
              <a:rPr lang="en-US" sz="2400" dirty="0"/>
              <a:t> birthdays.</a:t>
            </a:r>
          </a:p>
          <a:p>
            <a:pPr lvl="1">
              <a:buFont typeface="Arial" panose="020B0604020202020204" pitchFamily="34" charset="0"/>
              <a:buChar char="•"/>
            </a:pPr>
            <a:r>
              <a:rPr lang="en-US" sz="2400" dirty="0"/>
              <a:t>Number of children for whom parent refusal to provide consent caused delays in evaluation or services OR to whom allowable exceptions applied under 34 CFR §300.301(d).</a:t>
            </a:r>
          </a:p>
          <a:p>
            <a:pPr lvl="1">
              <a:buFont typeface="Arial" panose="020B0604020202020204" pitchFamily="34" charset="0"/>
              <a:buChar char="•"/>
            </a:pPr>
            <a:r>
              <a:rPr lang="en-US" sz="2400" dirty="0"/>
              <a:t>Number of children determined eligible for Early Intervention services less than 90 days before their 3</a:t>
            </a:r>
            <a:r>
              <a:rPr lang="en-US" sz="2400" baseline="30000" dirty="0"/>
              <a:t>rd</a:t>
            </a:r>
            <a:r>
              <a:rPr lang="en-US" sz="2400" dirty="0"/>
              <a:t> birthdays.</a:t>
            </a:r>
          </a:p>
          <a:p>
            <a:endParaRPr lang="en-US" dirty="0"/>
          </a:p>
        </p:txBody>
      </p:sp>
      <p:sp>
        <p:nvSpPr>
          <p:cNvPr id="4" name="Slide Number Placeholder 3">
            <a:extLst>
              <a:ext uri="{FF2B5EF4-FFF2-40B4-BE49-F238E27FC236}">
                <a16:creationId xmlns:a16="http://schemas.microsoft.com/office/drawing/2014/main" id="{9FC39482-EB21-478D-96CC-F5DFB66EC2F2}"/>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10280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021F-9EAE-4C49-B906-E5CDFEB63436}"/>
              </a:ext>
            </a:extLst>
          </p:cNvPr>
          <p:cNvSpPr>
            <a:spLocks noGrp="1"/>
          </p:cNvSpPr>
          <p:nvPr>
            <p:ph type="title"/>
          </p:nvPr>
        </p:nvSpPr>
        <p:spPr/>
        <p:txBody>
          <a:bodyPr/>
          <a:lstStyle/>
          <a:p>
            <a:r>
              <a:rPr lang="en-US" dirty="0"/>
              <a:t>IEP Implementation – Allowable Reasons for Delay</a:t>
            </a:r>
          </a:p>
        </p:txBody>
      </p:sp>
      <p:sp>
        <p:nvSpPr>
          <p:cNvPr id="3" name="Content Placeholder 2">
            <a:extLst>
              <a:ext uri="{FF2B5EF4-FFF2-40B4-BE49-F238E27FC236}">
                <a16:creationId xmlns:a16="http://schemas.microsoft.com/office/drawing/2014/main" id="{A751869B-623D-47D0-940B-700C7F56A35A}"/>
              </a:ext>
            </a:extLst>
          </p:cNvPr>
          <p:cNvSpPr>
            <a:spLocks noGrp="1"/>
          </p:cNvSpPr>
          <p:nvPr>
            <p:ph idx="1"/>
          </p:nvPr>
        </p:nvSpPr>
        <p:spPr>
          <a:xfrm>
            <a:off x="567743" y="1230403"/>
            <a:ext cx="11370972" cy="5491072"/>
          </a:xfrm>
        </p:spPr>
        <p:txBody>
          <a:bodyPr/>
          <a:lstStyle/>
          <a:p>
            <a:pPr marL="0" indent="0">
              <a:spcBef>
                <a:spcPts val="0"/>
              </a:spcBef>
              <a:spcAft>
                <a:spcPts val="6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Allowable Reasons for Delay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The child was determined eligible for early intervention services under Part C fewer than 90 days before their third birthday.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Despite repeated* requests from the LEA, the parent of the child: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buFont typeface="+mj-lt"/>
              <a:buAutoNum type="alphaLcPeriod"/>
            </a:pPr>
            <a:r>
              <a:rPr lang="en-US" sz="1600" dirty="0">
                <a:latin typeface="Calibri" panose="020F0502020204030204" pitchFamily="34" charset="0"/>
                <a:ea typeface="Calibri" panose="020F0502020204030204" pitchFamily="34" charset="0"/>
                <a:cs typeface="Times New Roman" panose="02020603050405020304" pitchFamily="18" charset="0"/>
              </a:rPr>
              <a:t>did not provide consent or revoked consent for evaluation.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buFont typeface="+mj-lt"/>
              <a:buAutoNum type="alphaLcPeriod"/>
            </a:pPr>
            <a:r>
              <a:rPr lang="en-US" sz="1600" dirty="0">
                <a:latin typeface="Calibri" panose="020F0502020204030204" pitchFamily="34" charset="0"/>
                <a:ea typeface="Calibri" panose="020F0502020204030204" pitchFamily="34" charset="0"/>
                <a:cs typeface="Times New Roman" panose="02020603050405020304" pitchFamily="18" charset="0"/>
              </a:rPr>
              <a:t>did not produce the child for evaluation.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buFont typeface="+mj-lt"/>
              <a:buAutoNum type="alphaLcPeriod"/>
            </a:pPr>
            <a:r>
              <a:rPr lang="en-US" sz="1600" dirty="0">
                <a:latin typeface="Calibri" panose="020F0502020204030204" pitchFamily="34" charset="0"/>
                <a:ea typeface="Calibri" panose="020F0502020204030204" pitchFamily="34" charset="0"/>
                <a:cs typeface="Times New Roman" panose="02020603050405020304" pitchFamily="18" charset="0"/>
              </a:rPr>
              <a:t>did not attend scheduled meetings.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buFont typeface="+mj-lt"/>
              <a:buAutoNum type="alphaLcPeriod"/>
            </a:pPr>
            <a:r>
              <a:rPr lang="en-US" sz="1600" dirty="0">
                <a:latin typeface="Calibri" panose="020F0502020204030204" pitchFamily="34" charset="0"/>
                <a:ea typeface="Calibri" panose="020F0502020204030204" pitchFamily="34" charset="0"/>
                <a:cs typeface="Times New Roman" panose="02020603050405020304" pitchFamily="18" charset="0"/>
              </a:rPr>
              <a:t>did not provide consent for initial services.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Child is deceased.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Child moved out of the jurisdiction of the LEA before their third birthday.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6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Child’s third birthday occurred over the summer; parents and LEA agree on the date IEP services will begin, and agreement is documented on the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N1</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600"/>
              </a:spcAft>
            </a:pPr>
            <a:r>
              <a:rPr lang="en-US" sz="1600" dirty="0">
                <a:latin typeface="Calibri" panose="020F0502020204030204" pitchFamily="34" charset="0"/>
                <a:ea typeface="Calibri" panose="020F0502020204030204" pitchFamily="34" charset="0"/>
                <a:cs typeface="Times New Roman" panose="02020603050405020304" pitchFamily="18" charset="0"/>
              </a:rPr>
              <a:t>*“Repeated requests from the LEA” is defined as two or more attempts by the LEA. All attempts (emails, phone calls, letters, etc.) must be documented and maintained by the LEA and are subject to review by the Department of Elementary and Secondary Education.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Reasons for Delay not Allowed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600"/>
              </a:spcAft>
            </a:pPr>
            <a:r>
              <a:rPr lang="en-US" sz="1600" dirty="0">
                <a:latin typeface="Calibri" panose="020F0502020204030204" pitchFamily="34" charset="0"/>
                <a:ea typeface="Calibri" panose="020F0502020204030204" pitchFamily="34" charset="0"/>
                <a:cs typeface="Times New Roman" panose="02020603050405020304" pitchFamily="18" charset="0"/>
              </a:rPr>
              <a:t>All other reasons for development and implementation of an IEP past the child’s third birthday result in a finding of noncompliance for Indicator 12, per the Individuals with Disabilities Education Act (IDEA). This includes children served in Part C but referred to Part B fewer than 90 days before the child’s third birthday. The need for an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Extended Evaluation</a:t>
            </a:r>
            <a:r>
              <a:rPr lang="en-US" sz="1600" dirty="0">
                <a:latin typeface="Calibri" panose="020F0502020204030204" pitchFamily="34" charset="0"/>
                <a:ea typeface="Calibri" panose="020F0502020204030204" pitchFamily="34" charset="0"/>
                <a:cs typeface="Times New Roman" panose="02020603050405020304" pitchFamily="18" charset="0"/>
              </a:rPr>
              <a:t> under 603 CMR 28.05(2)(b) is not an allowable reason for delay.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090F5AA-1A66-4371-9E1F-3670893BA767}"/>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252323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A9D7-F7F8-4B38-90C0-76470DBFFF8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28721D0-9284-4E22-B6E4-CCBEBFD18A7E}"/>
              </a:ext>
            </a:extLst>
          </p:cNvPr>
          <p:cNvSpPr>
            <a:spLocks noGrp="1"/>
          </p:cNvSpPr>
          <p:nvPr>
            <p:ph idx="1"/>
          </p:nvPr>
        </p:nvSpPr>
        <p:spPr>
          <a:xfrm>
            <a:off x="322416" y="1366317"/>
            <a:ext cx="11616299" cy="3315013"/>
          </a:xfrm>
        </p:spPr>
        <p:txBody>
          <a:bodyPr/>
          <a:lstStyle/>
          <a:p>
            <a:r>
              <a:rPr lang="en-US" sz="2600" dirty="0">
                <a:latin typeface="+mn-lt"/>
                <a:hlinkClick r:id="rId2"/>
              </a:rPr>
              <a:t>Child Find Self-Assessment</a:t>
            </a:r>
            <a:r>
              <a:rPr lang="en-US" sz="2600" dirty="0">
                <a:latin typeface="+mn-lt"/>
              </a:rPr>
              <a:t> </a:t>
            </a:r>
          </a:p>
          <a:p>
            <a:r>
              <a:rPr lang="en-US" sz="2600" dirty="0">
                <a:latin typeface="+mn-lt"/>
                <a:hlinkClick r:id="rId3"/>
              </a:rPr>
              <a:t>MA Online Training for Indicator 12 Technical Assistance</a:t>
            </a:r>
            <a:r>
              <a:rPr lang="en-US" sz="2600" dirty="0">
                <a:latin typeface="+mn-lt"/>
              </a:rPr>
              <a:t> </a:t>
            </a:r>
          </a:p>
          <a:p>
            <a:r>
              <a:rPr lang="en-US" sz="2600" dirty="0">
                <a:latin typeface="+mn-lt"/>
                <a:hlinkClick r:id="rId4"/>
              </a:rPr>
              <a:t>Monitoring Transition from Part C</a:t>
            </a:r>
            <a:r>
              <a:rPr lang="en-US" sz="2600" dirty="0">
                <a:latin typeface="+mn-lt"/>
              </a:rPr>
              <a:t> </a:t>
            </a:r>
          </a:p>
          <a:p>
            <a:r>
              <a:rPr lang="en-US" sz="2600" dirty="0">
                <a:latin typeface="+mn-lt"/>
                <a:hlinkClick r:id="rId5"/>
              </a:rPr>
              <a:t>Strategic Areas - Early Childhood Special Education</a:t>
            </a:r>
            <a:endParaRPr lang="en-US" sz="2600" dirty="0">
              <a:latin typeface="+mn-lt"/>
              <a:hlinkClick r:id="rId6">
                <a:extLst>
                  <a:ext uri="{A12FA001-AC4F-418D-AE19-62706E023703}">
                    <ahyp:hlinkClr xmlns:ahyp="http://schemas.microsoft.com/office/drawing/2018/hyperlinkcolor" val="tx"/>
                  </a:ext>
                </a:extLst>
              </a:hlinkClick>
            </a:endParaRPr>
          </a:p>
          <a:p>
            <a:r>
              <a:rPr lang="en-US" sz="2600" b="0" i="0" u="none" strike="noStrike" dirty="0">
                <a:effectLst/>
                <a:latin typeface="+mn-lt"/>
                <a:hlinkClick r:id="rId7"/>
              </a:rPr>
              <a:t>Transition from Part C to Part B, Section 619 Services: Review of Existing Documentation for Children</a:t>
            </a:r>
            <a:endParaRPr lang="en-US" sz="2800" b="0" i="0" dirty="0">
              <a:solidFill>
                <a:srgbClr val="222222"/>
              </a:solidFill>
              <a:effectLst/>
              <a:latin typeface="-apple-system"/>
            </a:endParaRPr>
          </a:p>
        </p:txBody>
      </p:sp>
      <p:sp>
        <p:nvSpPr>
          <p:cNvPr id="4" name="Slide Number Placeholder 3">
            <a:extLst>
              <a:ext uri="{FF2B5EF4-FFF2-40B4-BE49-F238E27FC236}">
                <a16:creationId xmlns:a16="http://schemas.microsoft.com/office/drawing/2014/main" id="{EDBF88F5-E075-4838-8D0C-53DBEF6B2316}"/>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2343812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71EE5-0110-40E3-87F4-83805C8BC535}">
  <ds:schemaRefs>
    <ds:schemaRef ds:uri="http://schemas.microsoft.com/sharepoint/v3/contenttype/forms"/>
  </ds:schemaRefs>
</ds:datastoreItem>
</file>

<file path=customXml/itemProps2.xml><?xml version="1.0" encoding="utf-8"?>
<ds:datastoreItem xmlns:ds="http://schemas.openxmlformats.org/officeDocument/2006/customXml" ds:itemID="{7A9127DD-9DF6-48CE-92D4-7FE30DCADC4F}">
  <ds:schemaRefs>
    <ds:schemaRef ds:uri="http://purl.org/dc/dcmitype/"/>
    <ds:schemaRef ds:uri="http://schemas.microsoft.com/office/infopath/2007/PartnerControls"/>
    <ds:schemaRef ds:uri="http://purl.org/dc/elements/1.1/"/>
    <ds:schemaRef ds:uri="http://schemas.microsoft.com/office/2006/documentManagement/types"/>
    <ds:schemaRef ds:uri="cc23f7d9-a29c-42d6-b193-fa0a263dd66f"/>
    <ds:schemaRef ds:uri="http://purl.org/dc/terms/"/>
    <ds:schemaRef ds:uri="55966e0c-939d-4bbf-90b4-42061a5e5694"/>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CDFD54D-145B-479A-823E-9B4BF0A02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9223</TotalTime>
  <Words>719</Words>
  <Application>Microsoft Office PowerPoint</Application>
  <PresentationFormat>Widescreen</PresentationFormat>
  <Paragraphs>56</Paragraphs>
  <Slides>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等线</vt:lpstr>
      <vt:lpstr>-apple-system</vt:lpstr>
      <vt:lpstr>Arial</vt:lpstr>
      <vt:lpstr>Calibri</vt:lpstr>
      <vt:lpstr>Courier New</vt:lpstr>
      <vt:lpstr>Segoe</vt:lpstr>
      <vt:lpstr>Segoe SemiBold</vt:lpstr>
      <vt:lpstr>Segoe UI</vt:lpstr>
      <vt:lpstr>Segoe UI Semibold</vt:lpstr>
      <vt:lpstr>Wingdings</vt:lpstr>
      <vt:lpstr>ESE​​</vt:lpstr>
      <vt:lpstr>What is Indicator 12 (Transition from Early Intervention to Special Education)?</vt:lpstr>
      <vt:lpstr>Why is Indicator 12 important?</vt:lpstr>
      <vt:lpstr>How is Indicator 12 data collected?</vt:lpstr>
      <vt:lpstr>How is Indicator 12 calculated?</vt:lpstr>
      <vt:lpstr>IEP Implementation – Allowable Reasons for Delay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12 PowerPoint</dc:title>
  <dc:creator>DESE</dc:creator>
  <cp:lastModifiedBy>Zou, Dong (EOE)</cp:lastModifiedBy>
  <cp:revision>57</cp:revision>
  <cp:lastPrinted>2017-08-07T14:46:10Z</cp:lastPrinted>
  <dcterms:created xsi:type="dcterms:W3CDTF">2019-01-07T13:34:46Z</dcterms:created>
  <dcterms:modified xsi:type="dcterms:W3CDTF">2023-01-26T19:01:57Z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26 2023 12:00AM</vt:lpwstr>
  </property>
</Properties>
</file>