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300" r:id="rId5"/>
    <p:sldId id="309" r:id="rId6"/>
    <p:sldId id="308" r:id="rId7"/>
    <p:sldId id="301" r:id="rId8"/>
    <p:sldId id="305" r:id="rId9"/>
  </p:sldIdLst>
  <p:sldSz cx="12192000" cy="6858000"/>
  <p:notesSz cx="7010400" cy="92964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AA351D-6375-E68A-91FE-A6ECE07DFDBE}" name="Joanna Bivins" initials="JB" userId="Joanna Bivins" providerId="None"/>
  <p188:author id="{A0F8839B-F52A-24E4-6C5B-254636F3EEC1}" name="Rachel Wilkinson" initials="RW" userId="Rachel Wilkin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35"/>
    <a:srgbClr val="40577C"/>
    <a:srgbClr val="FFC000"/>
    <a:srgbClr val="3B3838"/>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90" y="12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2023/1/26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2023/1/26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1/26/2023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www.doe.mass.edu/sped/secondary-transition/indicator13-transition-assessment.docx" TargetMode="External"/><Relationship Id="rId3" Type="http://schemas.openxmlformats.org/officeDocument/2006/relationships/hyperlink" Target="https://fcsn.org/linkcenter/transition-resources/brochures/" TargetMode="External"/><Relationship Id="rId7" Type="http://schemas.openxmlformats.org/officeDocument/2006/relationships/hyperlink" Target="https://www.doe.mass.edu/sped/secondary-transition/indicator13-goals-example-sheet.docx" TargetMode="External"/><Relationship Id="rId2" Type="http://schemas.openxmlformats.org/officeDocument/2006/relationships/hyperlink" Target="https://www.doe.mass.edu/sped/secondary-transition/default.html" TargetMode="External"/><Relationship Id="rId1" Type="http://schemas.openxmlformats.org/officeDocument/2006/relationships/slideLayout" Target="../slideLayouts/slideLayout5.xml"/><Relationship Id="rId6" Type="http://schemas.openxmlformats.org/officeDocument/2006/relationships/hyperlink" Target="https://www.doe.mass.edu/sped/secondary-transition/indicator13-measurement.docx" TargetMode="External"/><Relationship Id="rId5" Type="http://schemas.openxmlformats.org/officeDocument/2006/relationships/hyperlink" Target="https://profiles.doe.mass.edu/statereport/special_education.aspx" TargetMode="External"/><Relationship Id="rId4" Type="http://schemas.openxmlformats.org/officeDocument/2006/relationships/hyperlink" Target="https://www.parentcenterhub.org/transitionadul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AB02-D98F-47B7-89A3-AA1A9595750E}"/>
              </a:ext>
            </a:extLst>
          </p:cNvPr>
          <p:cNvSpPr>
            <a:spLocks noGrp="1"/>
          </p:cNvSpPr>
          <p:nvPr>
            <p:ph type="title"/>
          </p:nvPr>
        </p:nvSpPr>
        <p:spPr/>
        <p:txBody>
          <a:bodyPr/>
          <a:lstStyle/>
          <a:p>
            <a:r>
              <a:rPr lang="en-US"/>
              <a:t>What is Indicator 13 (Secondary Transition)?</a:t>
            </a:r>
          </a:p>
        </p:txBody>
      </p:sp>
      <p:sp>
        <p:nvSpPr>
          <p:cNvPr id="3" name="Content Placeholder 2">
            <a:extLst>
              <a:ext uri="{FF2B5EF4-FFF2-40B4-BE49-F238E27FC236}">
                <a16:creationId xmlns:a16="http://schemas.microsoft.com/office/drawing/2014/main" id="{DCF1D76E-330F-42C9-9DE4-15FF47DA739D}"/>
              </a:ext>
            </a:extLst>
          </p:cNvPr>
          <p:cNvSpPr>
            <a:spLocks noGrp="1"/>
          </p:cNvSpPr>
          <p:nvPr>
            <p:ph idx="1"/>
          </p:nvPr>
        </p:nvSpPr>
        <p:spPr>
          <a:xfrm>
            <a:off x="567743" y="1188886"/>
            <a:ext cx="11370972" cy="5167463"/>
          </a:xfrm>
        </p:spPr>
        <p:txBody>
          <a:bodyPr/>
          <a:lstStyle/>
          <a:p>
            <a:pPr>
              <a:spcAft>
                <a:spcPts val="600"/>
              </a:spcAft>
            </a:pPr>
            <a:r>
              <a:rPr lang="en-US" sz="2800"/>
              <a:t>Indicator 13 checks to see whether Massachusetts students with Individualized Education Programs (IEPs) who are aged 14 and above receive secondary transition planning and services that comply with the federal Individuals with Disabilities Education Act (IDEA).</a:t>
            </a:r>
          </a:p>
          <a:p>
            <a:pPr>
              <a:spcAft>
                <a:spcPts val="600"/>
              </a:spcAft>
            </a:pPr>
            <a:r>
              <a:rPr lang="en-US" sz="2800"/>
              <a:t>IDEA transition planning and services are mandated in federal regulations in these and other sections: § 300.43, § 300.305, § 300.320, § 300.321, § 300.322, § 300.324, § 300.520, § 300.622.</a:t>
            </a:r>
          </a:p>
          <a:p>
            <a:pPr>
              <a:spcAft>
                <a:spcPts val="600"/>
              </a:spcAft>
            </a:pPr>
            <a:r>
              <a:rPr lang="en-US" sz="2800"/>
              <a:t>Massachusetts state law requires that transition planning and services begin no later than the student’s 14</a:t>
            </a:r>
            <a:r>
              <a:rPr lang="en-US" sz="2800" baseline="30000"/>
              <a:t>th</a:t>
            </a:r>
            <a:r>
              <a:rPr lang="en-US" sz="2800"/>
              <a:t> birthday, two years earlier than the federal requirement of age 16. Therefore Massachusetts uses age 14 for the Indicator 13 review. </a:t>
            </a:r>
          </a:p>
        </p:txBody>
      </p:sp>
      <p:sp>
        <p:nvSpPr>
          <p:cNvPr id="4" name="Slide Number Placeholder 3">
            <a:extLst>
              <a:ext uri="{FF2B5EF4-FFF2-40B4-BE49-F238E27FC236}">
                <a16:creationId xmlns:a16="http://schemas.microsoft.com/office/drawing/2014/main" id="{8230F9FC-0BD5-4135-9DB3-454D2EA9C283}"/>
              </a:ext>
            </a:extLst>
          </p:cNvPr>
          <p:cNvSpPr>
            <a:spLocks noGrp="1"/>
          </p:cNvSpPr>
          <p:nvPr>
            <p:ph type="sldNum" sz="quarter" idx="12"/>
          </p:nvPr>
        </p:nvSpPr>
        <p:spPr/>
        <p:txBody>
          <a:bodyPr/>
          <a:lstStyle/>
          <a:p>
            <a:fld id="{FF27229C-EC7B-4063-A33B-28A5E87E32ED}" type="slidenum">
              <a:rPr lang="zh-CN" altLang="en-US" smtClean="0"/>
              <a:pPr/>
              <a:t>1</a:t>
            </a:fld>
            <a:endParaRPr lang="zh-CN" altLang="en-US"/>
          </a:p>
        </p:txBody>
      </p:sp>
    </p:spTree>
    <p:custDataLst>
      <p:tags r:id="rId1"/>
    </p:custDataLst>
    <p:extLst>
      <p:ext uri="{BB962C8B-B14F-4D97-AF65-F5344CB8AC3E}">
        <p14:creationId xmlns:p14="http://schemas.microsoft.com/office/powerpoint/2010/main" val="288844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B79A-A434-452F-A7FB-12E25E252C5C}"/>
              </a:ext>
            </a:extLst>
          </p:cNvPr>
          <p:cNvSpPr>
            <a:spLocks noGrp="1"/>
          </p:cNvSpPr>
          <p:nvPr>
            <p:ph type="title"/>
          </p:nvPr>
        </p:nvSpPr>
        <p:spPr/>
        <p:txBody>
          <a:bodyPr/>
          <a:lstStyle/>
          <a:p>
            <a:r>
              <a:rPr lang="en-US"/>
              <a:t>How does Massachusetts collect Indicator 13 data?</a:t>
            </a:r>
          </a:p>
        </p:txBody>
      </p:sp>
      <p:sp>
        <p:nvSpPr>
          <p:cNvPr id="3" name="Content Placeholder 2">
            <a:extLst>
              <a:ext uri="{FF2B5EF4-FFF2-40B4-BE49-F238E27FC236}">
                <a16:creationId xmlns:a16="http://schemas.microsoft.com/office/drawing/2014/main" id="{6AA103BB-E4BA-44BB-AA46-0598CD6A0CC7}"/>
              </a:ext>
            </a:extLst>
          </p:cNvPr>
          <p:cNvSpPr>
            <a:spLocks noGrp="1"/>
          </p:cNvSpPr>
          <p:nvPr>
            <p:ph idx="1"/>
          </p:nvPr>
        </p:nvSpPr>
        <p:spPr>
          <a:xfrm>
            <a:off x="567743" y="1595528"/>
            <a:ext cx="11370972" cy="4602190"/>
          </a:xfrm>
        </p:spPr>
        <p:txBody>
          <a:bodyPr vert="horz" lIns="91440" tIns="45720" rIns="91440" bIns="45720" rtlCol="0" anchor="t">
            <a:noAutofit/>
          </a:bodyPr>
          <a:lstStyle/>
          <a:p>
            <a:pPr marL="0" indent="0">
              <a:buNone/>
            </a:pPr>
            <a:r>
              <a:rPr lang="en-US" sz="3200">
                <a:latin typeface="Segoe UI"/>
                <a:cs typeface="Segoe UI"/>
              </a:rPr>
              <a:t>Each year, the Department of Elementary and Secondary Education (DESE) requires Massachusetts districts to review a sample of files for students with IEPs who are aged 14 and above, using a checklist with Indicator 13 requirements. The results of these file reviews are used in a federally required calculation to determine the statewide percentage rate for Indicator 13 compliance.</a:t>
            </a:r>
          </a:p>
          <a:p>
            <a:pPr marL="0" indent="0">
              <a:buNone/>
            </a:pPr>
            <a:r>
              <a:rPr lang="en-US">
                <a:latin typeface="Segoe UI"/>
                <a:cs typeface="Segoe UI"/>
              </a:rPr>
              <a:t>Because this is a measure of compliance, the federal government requires a target of 100% compliance.  </a:t>
            </a:r>
          </a:p>
          <a:p>
            <a:endParaRPr lang="en-US" b="1"/>
          </a:p>
        </p:txBody>
      </p:sp>
      <p:sp>
        <p:nvSpPr>
          <p:cNvPr id="4" name="Slide Number Placeholder 3">
            <a:extLst>
              <a:ext uri="{FF2B5EF4-FFF2-40B4-BE49-F238E27FC236}">
                <a16:creationId xmlns:a16="http://schemas.microsoft.com/office/drawing/2014/main" id="{ED4930C8-127A-45B3-9011-9824C9C43185}"/>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188347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E966-7EC2-4478-AB99-638276EDC743}"/>
              </a:ext>
            </a:extLst>
          </p:cNvPr>
          <p:cNvSpPr>
            <a:spLocks noGrp="1"/>
          </p:cNvSpPr>
          <p:nvPr>
            <p:ph type="title"/>
          </p:nvPr>
        </p:nvSpPr>
        <p:spPr/>
        <p:txBody>
          <a:bodyPr/>
          <a:lstStyle/>
          <a:p>
            <a:r>
              <a:rPr lang="en-US"/>
              <a:t>How is the Indicator 13 statewide compliance rate measured?</a:t>
            </a:r>
          </a:p>
        </p:txBody>
      </p:sp>
      <p:sp>
        <p:nvSpPr>
          <p:cNvPr id="3" name="Content Placeholder 2">
            <a:extLst>
              <a:ext uri="{FF2B5EF4-FFF2-40B4-BE49-F238E27FC236}">
                <a16:creationId xmlns:a16="http://schemas.microsoft.com/office/drawing/2014/main" id="{8B7C3D96-51F8-4346-AF7B-0C1F93E5FF9E}"/>
              </a:ext>
            </a:extLst>
          </p:cNvPr>
          <p:cNvSpPr>
            <a:spLocks noGrp="1"/>
          </p:cNvSpPr>
          <p:nvPr>
            <p:ph idx="1"/>
          </p:nvPr>
        </p:nvSpPr>
        <p:spPr>
          <a:xfrm>
            <a:off x="567743" y="1137717"/>
            <a:ext cx="11370972" cy="5431358"/>
          </a:xfrm>
        </p:spPr>
        <p:txBody>
          <a:bodyPr/>
          <a:lstStyle/>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r>
              <a:rPr kumimoji="0" lang="en-US" sz="2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Percent of youth with IEPs aged 14 and above with an IEP that includes:</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2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appropriate measurable postsecondary goals that are annually updated and based upon an age appropriate transition assessment, </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2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transition services, including courses of study, that will reasonably enable the student to meet those postsecondary goals, </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2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annual IEP goals related to the student’s transition services needs.</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2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evidence that the student was invited to the IEP Team meeting where transition services are to be discussed </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2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evidence that, if appropriate, a representative of any participating agency that is likely to be responsible for providing or paying for transition services, including, if appropriate, pre-employment transition services, was invited to the IEP Team meeting with the prior consent of the parent or student who has reached the age of majority.</a:t>
            </a:r>
          </a:p>
          <a:p>
            <a:endParaRPr lang="en-US"/>
          </a:p>
        </p:txBody>
      </p:sp>
      <p:sp>
        <p:nvSpPr>
          <p:cNvPr id="4" name="Slide Number Placeholder 3">
            <a:extLst>
              <a:ext uri="{FF2B5EF4-FFF2-40B4-BE49-F238E27FC236}">
                <a16:creationId xmlns:a16="http://schemas.microsoft.com/office/drawing/2014/main" id="{6E46DFAA-52D0-4615-A11D-2B31D4C006CF}"/>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4571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BE92-372A-44A4-A779-B629703B150B}"/>
              </a:ext>
            </a:extLst>
          </p:cNvPr>
          <p:cNvSpPr>
            <a:spLocks noGrp="1"/>
          </p:cNvSpPr>
          <p:nvPr>
            <p:ph type="title"/>
          </p:nvPr>
        </p:nvSpPr>
        <p:spPr>
          <a:xfrm>
            <a:off x="567743" y="318108"/>
            <a:ext cx="11370972" cy="679905"/>
          </a:xfrm>
        </p:spPr>
        <p:txBody>
          <a:bodyPr/>
          <a:lstStyle/>
          <a:p>
            <a:r>
              <a:rPr lang="en-US"/>
              <a:t>Why is Indicator 13 important?</a:t>
            </a:r>
          </a:p>
        </p:txBody>
      </p:sp>
      <p:sp>
        <p:nvSpPr>
          <p:cNvPr id="3" name="Content Placeholder 2">
            <a:extLst>
              <a:ext uri="{FF2B5EF4-FFF2-40B4-BE49-F238E27FC236}">
                <a16:creationId xmlns:a16="http://schemas.microsoft.com/office/drawing/2014/main" id="{61E48F68-01F1-43A0-B374-B6691C7FA0B2}"/>
              </a:ext>
            </a:extLst>
          </p:cNvPr>
          <p:cNvSpPr>
            <a:spLocks noGrp="1"/>
          </p:cNvSpPr>
          <p:nvPr>
            <p:ph idx="1"/>
          </p:nvPr>
        </p:nvSpPr>
        <p:spPr>
          <a:xfrm>
            <a:off x="567743" y="1489166"/>
            <a:ext cx="11370972" cy="4773848"/>
          </a:xfrm>
        </p:spPr>
        <p:txBody>
          <a:bodyPr/>
          <a:lstStyle/>
          <a:p>
            <a:pPr>
              <a:spcAft>
                <a:spcPts val="600"/>
              </a:spcAft>
            </a:pPr>
            <a:r>
              <a:rPr lang="en-US" sz="3000" dirty="0"/>
              <a:t>Indicator 13 is one way that Massachusetts ensures that schools and districts comply with federal and state special education law. </a:t>
            </a:r>
          </a:p>
          <a:p>
            <a:pPr>
              <a:spcAft>
                <a:spcPts val="600"/>
              </a:spcAft>
            </a:pPr>
            <a:r>
              <a:rPr lang="en-US" sz="3000" dirty="0"/>
              <a:t>If students with IEPs have compliant secondary transition planning and services, they are more likely to have positive outcomes in post-high school education/training, employment</a:t>
            </a:r>
            <a:r>
              <a:rPr lang="en-US" sz="3000"/>
              <a:t>, independent </a:t>
            </a:r>
            <a:r>
              <a:rPr lang="en-US" sz="3000" dirty="0"/>
              <a:t>living, and community participation. </a:t>
            </a:r>
          </a:p>
          <a:p>
            <a:pPr>
              <a:spcAft>
                <a:spcPts val="600"/>
              </a:spcAft>
            </a:pPr>
            <a:r>
              <a:rPr lang="en-US" sz="3000" dirty="0"/>
              <a:t>Indicator 13 also helps DESE to understand which schools and districts may need additional professional development and other resources to support students’ secondary transition needs.</a:t>
            </a:r>
          </a:p>
        </p:txBody>
      </p:sp>
      <p:sp>
        <p:nvSpPr>
          <p:cNvPr id="4" name="Slide Number Placeholder 3">
            <a:extLst>
              <a:ext uri="{FF2B5EF4-FFF2-40B4-BE49-F238E27FC236}">
                <a16:creationId xmlns:a16="http://schemas.microsoft.com/office/drawing/2014/main" id="{0BB4522F-854E-4C29-A53D-E10153A51A6F}"/>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368252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A9D7-F7F8-4B38-90C0-76470DBFFF86}"/>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128721D0-9284-4E22-B6E4-CCBEBFD18A7E}"/>
              </a:ext>
            </a:extLst>
          </p:cNvPr>
          <p:cNvSpPr>
            <a:spLocks noGrp="1"/>
          </p:cNvSpPr>
          <p:nvPr>
            <p:ph idx="1"/>
          </p:nvPr>
        </p:nvSpPr>
        <p:spPr>
          <a:xfrm>
            <a:off x="567743" y="1110513"/>
            <a:ext cx="11370972" cy="5245837"/>
          </a:xfrm>
        </p:spPr>
        <p:txBody>
          <a:bodyPr/>
          <a:lstStyle/>
          <a:p>
            <a:r>
              <a:rPr lang="en-US" sz="2200"/>
              <a:t>Secondary Transition: </a:t>
            </a:r>
          </a:p>
          <a:p>
            <a:pPr lvl="1"/>
            <a:r>
              <a:rPr lang="en-US" sz="1900"/>
              <a:t>DESE website: </a:t>
            </a:r>
            <a:r>
              <a:rPr lang="en-US" sz="1900">
                <a:hlinkClick r:id="rId2"/>
              </a:rPr>
              <a:t>https://www.doe.mass.edu/sped/secondary-transition/default.html</a:t>
            </a:r>
            <a:r>
              <a:rPr lang="en-US" sz="1900"/>
              <a:t> </a:t>
            </a:r>
          </a:p>
          <a:p>
            <a:pPr lvl="1"/>
            <a:r>
              <a:rPr lang="en-US" sz="1900"/>
              <a:t>Eleven Massachusetts parent/student brochures in 6 languages, </a:t>
            </a:r>
            <a:r>
              <a:rPr lang="en-US" sz="1900">
                <a:hlinkClick r:id="rId3"/>
              </a:rPr>
              <a:t>https://fcsn.org/linkcenter/transition-resources/brochures/</a:t>
            </a:r>
            <a:r>
              <a:rPr lang="en-US" sz="1900"/>
              <a:t> </a:t>
            </a:r>
          </a:p>
          <a:p>
            <a:pPr lvl="1"/>
            <a:r>
              <a:rPr lang="en-US" sz="1900"/>
              <a:t>National Center for Parent Information and Resources: </a:t>
            </a:r>
            <a:r>
              <a:rPr lang="en-US" sz="1900">
                <a:hlinkClick r:id="rId4"/>
              </a:rPr>
              <a:t>https://www.parentcenterhub.org/transitionadult/</a:t>
            </a:r>
            <a:r>
              <a:rPr lang="en-US" sz="1900"/>
              <a:t> </a:t>
            </a:r>
          </a:p>
          <a:p>
            <a:r>
              <a:rPr lang="en-US" sz="2200"/>
              <a:t>Indicator 13:</a:t>
            </a:r>
          </a:p>
          <a:p>
            <a:pPr lvl="1"/>
            <a:r>
              <a:rPr lang="en-US" sz="1900">
                <a:effectLst/>
                <a:latin typeface="Segoe UI" panose="020B0502040204020203" pitchFamily="34" charset="0"/>
                <a:ea typeface="Calibri" panose="020F0502020204030204" pitchFamily="34" charset="0"/>
                <a:cs typeface="Times New Roman" panose="02020603050405020304" pitchFamily="18" charset="0"/>
              </a:rPr>
              <a:t>Massachusetts Statewide and District-Specific Indicator Data, </a:t>
            </a:r>
            <a:r>
              <a:rPr lang="en-US" sz="1900" u="sng">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https://profiles.doe.mass.edu/statereport/special_education.aspx</a:t>
            </a:r>
            <a:r>
              <a:rPr lang="en-US" sz="1900">
                <a:effectLst/>
                <a:latin typeface="Segoe UI" panose="020B0502040204020203" pitchFamily="34" charset="0"/>
                <a:ea typeface="Calibri" panose="020F0502020204030204" pitchFamily="34"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900"/>
              <a:t>Key to Terms and Phrases Used in the SPP/APR Indicator 13 Measurement, </a:t>
            </a:r>
            <a:r>
              <a:rPr lang="en-US" sz="1900">
                <a:hlinkClick r:id="rId6"/>
              </a:rPr>
              <a:t>https://www.doe.mass.edu/sped/secondary-transition/indicator13-measurement.docx</a:t>
            </a:r>
            <a:r>
              <a:rPr lang="en-US" sz="1900"/>
              <a:t> </a:t>
            </a:r>
          </a:p>
          <a:p>
            <a:pPr lvl="1"/>
            <a:r>
              <a:rPr lang="en-US" sz="1900"/>
              <a:t>Massachusetts Postsecondary Transition Planning: Goals Example Sheet,    </a:t>
            </a:r>
            <a:r>
              <a:rPr lang="en-US" sz="1900">
                <a:hlinkClick r:id="rId7"/>
              </a:rPr>
              <a:t>https://www.doe.mass.edu/sped/secondary-transition/indicator13-goals-example-sheet.docx</a:t>
            </a:r>
            <a:endParaRPr lang="en-US" sz="1900"/>
          </a:p>
          <a:p>
            <a:pPr lvl="1"/>
            <a:r>
              <a:rPr lang="en-US" sz="1900"/>
              <a:t>Transition Assessments Example Sheet, </a:t>
            </a:r>
            <a:r>
              <a:rPr lang="en-US" sz="1900">
                <a:hlinkClick r:id="rId8"/>
              </a:rPr>
              <a:t>https://www.doe.mass.edu/sped/secondary-transition/indicator13-transition-assessment.docx</a:t>
            </a:r>
            <a:r>
              <a:rPr lang="en-US" sz="1900"/>
              <a:t>   </a:t>
            </a:r>
          </a:p>
        </p:txBody>
      </p:sp>
      <p:sp>
        <p:nvSpPr>
          <p:cNvPr id="4" name="Slide Number Placeholder 3">
            <a:extLst>
              <a:ext uri="{FF2B5EF4-FFF2-40B4-BE49-F238E27FC236}">
                <a16:creationId xmlns:a16="http://schemas.microsoft.com/office/drawing/2014/main" id="{EDBF88F5-E075-4838-8D0C-53DBEF6B2316}"/>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944556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C8BFFC-A771-4196-8C61-33E6879D2AD7}">
  <ds:schemaRefs>
    <ds:schemaRef ds:uri="http://schemas.microsoft.com/sharepoint/v3/contenttype/forms"/>
  </ds:schemaRefs>
</ds:datastoreItem>
</file>

<file path=customXml/itemProps2.xml><?xml version="1.0" encoding="utf-8"?>
<ds:datastoreItem xmlns:ds="http://schemas.openxmlformats.org/officeDocument/2006/customXml" ds:itemID="{224AF5C4-0206-4FE7-BCF9-008EFDED6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668515-60DA-4D5C-9798-D59F4DA1A740}">
  <ds:schemaRefs>
    <ds:schemaRef ds:uri="55966e0c-939d-4bbf-90b4-42061a5e5694"/>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cc23f7d9-a29c-42d6-b193-fa0a263dd66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0</TotalTime>
  <Words>636</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等线</vt:lpstr>
      <vt:lpstr>Arial</vt:lpstr>
      <vt:lpstr>Calibri</vt:lpstr>
      <vt:lpstr>Courier New</vt:lpstr>
      <vt:lpstr>Segoe</vt:lpstr>
      <vt:lpstr>Segoe SemiBold</vt:lpstr>
      <vt:lpstr>Segoe UI</vt:lpstr>
      <vt:lpstr>Segoe UI Semibold</vt:lpstr>
      <vt:lpstr>Wingdings</vt:lpstr>
      <vt:lpstr>ESE​​</vt:lpstr>
      <vt:lpstr>What is Indicator 13 (Secondary Transition)?</vt:lpstr>
      <vt:lpstr>How does Massachusetts collect Indicator 13 data?</vt:lpstr>
      <vt:lpstr>How is the Indicator 13 statewide compliance rate measured?</vt:lpstr>
      <vt:lpstr>Why is Indicator 13 important?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13 PowerPoint</dc:title>
  <dc:creator>DESE</dc:creator>
  <cp:lastModifiedBy>Zou, Dong (EOE)</cp:lastModifiedBy>
  <cp:revision>3</cp:revision>
  <cp:lastPrinted>2017-08-07T14:46:10Z</cp:lastPrinted>
  <dcterms:created xsi:type="dcterms:W3CDTF">2019-01-07T13:34:46Z</dcterms:created>
  <dcterms:modified xsi:type="dcterms:W3CDTF">2023-01-26T19:55:23Z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26 2023 12:00AM</vt:lpwstr>
  </property>
</Properties>
</file>