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62" r:id="rId5"/>
    <p:sldId id="272" r:id="rId6"/>
    <p:sldId id="271" r:id="rId7"/>
    <p:sldId id="300" r:id="rId8"/>
    <p:sldId id="270" r:id="rId9"/>
    <p:sldId id="304" r:id="rId10"/>
    <p:sldId id="275" r:id="rId11"/>
    <p:sldId id="261" r:id="rId12"/>
    <p:sldId id="264" r:id="rId13"/>
    <p:sldId id="274" r:id="rId14"/>
    <p:sldId id="289" r:id="rId15"/>
    <p:sldId id="290" r:id="rId16"/>
    <p:sldId id="292" r:id="rId17"/>
    <p:sldId id="293" r:id="rId18"/>
    <p:sldId id="301" r:id="rId19"/>
    <p:sldId id="302" r:id="rId20"/>
    <p:sldId id="296" r:id="rId21"/>
    <p:sldId id="297" r:id="rId22"/>
    <p:sldId id="305"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D7835-41CD-47F5-9007-8F192A4E354C}" v="1" dt="2025-03-12T13:02:29.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398" autoAdjust="0"/>
  </p:normalViewPr>
  <p:slideViewPr>
    <p:cSldViewPr snapToGrid="0">
      <p:cViewPr varScale="1">
        <p:scale>
          <a:sx n="55" d="100"/>
          <a:sy n="55" d="100"/>
        </p:scale>
        <p:origin x="96" y="588"/>
      </p:cViewPr>
      <p:guideLst/>
    </p:cSldViewPr>
  </p:slideViewPr>
  <p:outlineViewPr>
    <p:cViewPr>
      <p:scale>
        <a:sx n="33" d="100"/>
        <a:sy n="33" d="100"/>
      </p:scale>
      <p:origin x="0" y="-11610"/>
    </p:cViewPr>
  </p:outlineViewPr>
  <p:notesTextViewPr>
    <p:cViewPr>
      <p:scale>
        <a:sx n="1" d="1"/>
        <a:sy n="1" d="1"/>
      </p:scale>
      <p:origin x="0" y="0"/>
    </p:cViewPr>
  </p:notesTextViewPr>
  <p:notesViewPr>
    <p:cSldViewPr snapToGrid="0">
      <p:cViewPr varScale="1">
        <p:scale>
          <a:sx n="85" d="100"/>
          <a:sy n="85"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3/12/2025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1493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400759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C0C0C0"/>
              </a:highlight>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412427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235404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744383"/>
          </a:xfrm>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95096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3834478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respondents are separated into six demographic categories: Gender, Ethnicity, Exit Type, Level of Need, and Type of Disability, and Economically Disadvantaged. After reviewing how accurate and representative your survey results are, consider the demographic categories by their reported type of engagement. This can provide insight into how well prepared each demographic group was prepared for further education and employment and independent living after high school. The columns below represent the Demographic Category, count of respondents in each row, the count and percentage of respondents by their type of Engagement under Indicator 14, the total Indicator 14 Engagement Rate for the row, and any respondents who did not report meeting Indicator 14’s criteria for being Engaged.</a:t>
            </a: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246077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424385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807844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18183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401726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52256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66170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29143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20643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165575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149070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53079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606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mailto:kristin.castner@mass.gov"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mailto:shephers@potsdam.edu" TargetMode="External"/><Relationship Id="rId4" Type="http://schemas.openxmlformats.org/officeDocument/2006/relationships/hyperlink" Target="mailto:turbetjp@potsdam.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8631677" cy="2407851"/>
          </a:xfrm>
        </p:spPr>
        <p:txBody>
          <a:bodyPr>
            <a:normAutofit/>
          </a:bodyPr>
          <a:lstStyle/>
          <a:p>
            <a:r>
              <a:rPr lang="en-US" dirty="0"/>
              <a:t>Indicator 14 District Reports</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SEPP and PIAR</a:t>
            </a:r>
          </a:p>
          <a:p>
            <a:r>
              <a:rPr lang="en-US" dirty="0"/>
              <a:t>April 2025</a:t>
            </a:r>
          </a:p>
        </p:txBody>
      </p:sp>
      <p:sp>
        <p:nvSpPr>
          <p:cNvPr id="4" name="Subtitle 2">
            <a:extLst>
              <a:ext uri="{FF2B5EF4-FFF2-40B4-BE49-F238E27FC236}">
                <a16:creationId xmlns:a16="http://schemas.microsoft.com/office/drawing/2014/main" id="{62659AAD-F756-472B-84BB-F74D2534358A}"/>
              </a:ext>
            </a:extLst>
          </p:cNvPr>
          <p:cNvSpPr txBox="1">
            <a:spLocks/>
          </p:cNvSpPr>
          <p:nvPr/>
        </p:nvSpPr>
        <p:spPr>
          <a:xfrm>
            <a:off x="505838" y="3064271"/>
            <a:ext cx="11338331" cy="60408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a:cs typeface="Arial"/>
              </a:rPr>
              <a:t>Based on School Year 2022-2023 Indicator 14 Data Collection</a:t>
            </a:r>
          </a:p>
        </p:txBody>
      </p:sp>
    </p:spTree>
    <p:extLst>
      <p:ext uri="{BB962C8B-B14F-4D97-AF65-F5344CB8AC3E}">
        <p14:creationId xmlns:p14="http://schemas.microsoft.com/office/powerpoint/2010/main" val="25335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527BB-6AF2-9CA7-EED5-D90B350565FA}"/>
              </a:ext>
            </a:extLst>
          </p:cNvPr>
          <p:cNvSpPr txBox="1">
            <a:spLocks noGrp="1"/>
          </p:cNvSpPr>
          <p:nvPr>
            <p:ph type="title" idx="4294967295"/>
          </p:nvPr>
        </p:nvSpPr>
        <p:spPr>
          <a:xfrm>
            <a:off x="838200" y="2760862"/>
            <a:ext cx="10488168" cy="1336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j-ea"/>
                <a:cs typeface="Arial" panose="020B0604020202020204" pitchFamily="34" charset="0"/>
              </a:rPr>
              <a:t>Let’s look at today’s sample, </a:t>
            </a:r>
            <a:br>
              <a:rPr kumimoji="0" lang="en-US" sz="4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j-ea"/>
                <a:cs typeface="Arial" panose="020B0604020202020204" pitchFamily="34" charset="0"/>
              </a:rPr>
            </a:br>
            <a:r>
              <a:rPr kumimoji="0" lang="en-US" sz="4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j-ea"/>
                <a:cs typeface="Arial" panose="020B0604020202020204" pitchFamily="34" charset="0"/>
              </a:rPr>
              <a:t>the statewide report.</a:t>
            </a:r>
          </a:p>
        </p:txBody>
      </p:sp>
    </p:spTree>
    <p:extLst>
      <p:ext uri="{BB962C8B-B14F-4D97-AF65-F5344CB8AC3E}">
        <p14:creationId xmlns:p14="http://schemas.microsoft.com/office/powerpoint/2010/main" val="48714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932237" cy="722520"/>
          </a:xfrm>
        </p:spPr>
        <p:txBody>
          <a:bodyPr>
            <a:normAutofit/>
          </a:bodyPr>
          <a:lstStyle/>
          <a:p>
            <a:r>
              <a:rPr lang="en-US" sz="2800" u="sng"/>
              <a:t>Page One</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69" y="1719470"/>
            <a:ext cx="3932237" cy="4864209"/>
          </a:xfrm>
        </p:spPr>
        <p:txBody>
          <a:bodyPr>
            <a:normAutofit/>
          </a:bodyPr>
          <a:lstStyle/>
          <a:p>
            <a:pPr marL="342900" indent="-342900">
              <a:buFont typeface="Arial" panose="020B0604020202020204" pitchFamily="34" charset="0"/>
              <a:buChar char="•"/>
            </a:pPr>
            <a:r>
              <a:rPr lang="en-US" dirty="0"/>
              <a:t>Report Title</a:t>
            </a:r>
          </a:p>
          <a:p>
            <a:pPr marL="342900" indent="-342900">
              <a:buFont typeface="Arial" panose="020B0604020202020204" pitchFamily="34" charset="0"/>
              <a:buChar char="•"/>
            </a:pPr>
            <a:r>
              <a:rPr lang="en-US" dirty="0"/>
              <a:t>Short introduction with link to information about Indicator 14</a:t>
            </a:r>
          </a:p>
          <a:p>
            <a:pPr marL="342900" indent="-342900">
              <a:buFont typeface="Arial" panose="020B0604020202020204" pitchFamily="34" charset="0"/>
              <a:buChar char="•"/>
            </a:pPr>
            <a:r>
              <a:rPr lang="en-US" dirty="0"/>
              <a:t>District Engagement</a:t>
            </a:r>
          </a:p>
          <a:p>
            <a:pPr marL="342900" indent="-342900">
              <a:buFont typeface="Arial" panose="020B0604020202020204" pitchFamily="34" charset="0"/>
              <a:buChar char="•"/>
            </a:pPr>
            <a:r>
              <a:rPr lang="en-US" dirty="0"/>
              <a:t>Statewide Engagement </a:t>
            </a:r>
          </a:p>
          <a:p>
            <a:pPr marL="342900" indent="-342900">
              <a:buFont typeface="Arial" panose="020B0604020202020204" pitchFamily="34" charset="0"/>
              <a:buChar char="•"/>
            </a:pPr>
            <a:r>
              <a:rPr lang="en-US" dirty="0"/>
              <a:t>Each pie chart includes each measurement in Indicator 14:</a:t>
            </a:r>
          </a:p>
          <a:p>
            <a:pPr marL="800100" lvl="1" indent="-342900">
              <a:buFont typeface="Arial" panose="020B0604020202020204" pitchFamily="34" charset="0"/>
              <a:buChar char="•"/>
            </a:pPr>
            <a:r>
              <a:rPr lang="en-US" dirty="0"/>
              <a:t>Higher Education</a:t>
            </a:r>
          </a:p>
          <a:p>
            <a:pPr marL="800100" lvl="1" indent="-342900">
              <a:buFont typeface="Arial" panose="020B0604020202020204" pitchFamily="34" charset="0"/>
              <a:buChar char="•"/>
            </a:pPr>
            <a:r>
              <a:rPr lang="en-US" dirty="0"/>
              <a:t>Competitive Employment</a:t>
            </a:r>
          </a:p>
          <a:p>
            <a:pPr marL="800100" lvl="1" indent="-342900">
              <a:buFont typeface="Arial" panose="020B0604020202020204" pitchFamily="34" charset="0"/>
              <a:buChar char="•"/>
            </a:pPr>
            <a:r>
              <a:rPr lang="en-US" dirty="0"/>
              <a:t>Other Education</a:t>
            </a:r>
          </a:p>
          <a:p>
            <a:pPr marL="800100" lvl="1" indent="-342900">
              <a:buFont typeface="Arial" panose="020B0604020202020204" pitchFamily="34" charset="0"/>
              <a:buChar char="•"/>
            </a:pPr>
            <a:r>
              <a:rPr lang="en-US" dirty="0"/>
              <a:t>Other Employment</a:t>
            </a:r>
          </a:p>
          <a:p>
            <a:pPr marL="800100" lvl="1" indent="-342900">
              <a:buFont typeface="Arial" panose="020B0604020202020204" pitchFamily="34" charset="0"/>
              <a:buChar char="•"/>
            </a:pPr>
            <a:r>
              <a:rPr lang="en-US" dirty="0"/>
              <a:t>Not Engaged</a:t>
            </a:r>
          </a:p>
        </p:txBody>
      </p:sp>
      <p:pic>
        <p:nvPicPr>
          <p:cNvPr id="3" name="Picture 2" descr="The insert shows a snapshot of the Statewide Indicator 14 data report as as example of a typical report. The key elements of the report are: Report Title (&quot;Indicator 14: Post School Outcomes&quot;), a short introduction with a link to information about Indicator 14, a pie chart showing the Statewide Response Rate and how it breaks down by measure (Statewide N=3033 students surveyed (or 25.5% response rate), 1155 students surveyed are in higher education, 942 competitively employed, 105 report being involved in other education or training, 260 report some other employment, and 571 report no engagement. What is missing on the Statewide Report but included in District reports is a comparative pie chart showing the District's data to compare it with the Statewide data.">
            <a:extLst>
              <a:ext uri="{FF2B5EF4-FFF2-40B4-BE49-F238E27FC236}">
                <a16:creationId xmlns:a16="http://schemas.microsoft.com/office/drawing/2014/main" id="{E231142C-B98E-39F6-EC91-CF6AE71A9C03}"/>
              </a:ext>
            </a:extLst>
          </p:cNvPr>
          <p:cNvPicPr>
            <a:picLocks noChangeAspect="1"/>
          </p:cNvPicPr>
          <p:nvPr/>
        </p:nvPicPr>
        <p:blipFill>
          <a:blip r:embed="rId3"/>
          <a:stretch>
            <a:fillRect/>
          </a:stretch>
        </p:blipFill>
        <p:spPr>
          <a:xfrm>
            <a:off x="4719998" y="171450"/>
            <a:ext cx="7459754" cy="6243637"/>
          </a:xfrm>
          <a:prstGeom prst="rect">
            <a:avLst/>
          </a:prstGeom>
        </p:spPr>
      </p:pic>
    </p:spTree>
    <p:extLst>
      <p:ext uri="{BB962C8B-B14F-4D97-AF65-F5344CB8AC3E}">
        <p14:creationId xmlns:p14="http://schemas.microsoft.com/office/powerpoint/2010/main" val="143921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9" y="996950"/>
            <a:ext cx="3044775" cy="722520"/>
          </a:xfrm>
        </p:spPr>
        <p:txBody>
          <a:bodyPr>
            <a:normAutofit fontScale="90000"/>
          </a:bodyPr>
          <a:lstStyle/>
          <a:p>
            <a:r>
              <a:rPr lang="en-US" sz="2800" u="sng" dirty="0"/>
              <a:t>Page One (continued)</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70" y="1719471"/>
            <a:ext cx="3393022" cy="4141579"/>
          </a:xfrm>
        </p:spPr>
        <p:txBody>
          <a:bodyPr>
            <a:normAutofit/>
          </a:bodyPr>
          <a:lstStyle/>
          <a:p>
            <a:r>
              <a:rPr lang="en-US"/>
              <a:t>Reviews the factors to consider: </a:t>
            </a:r>
          </a:p>
          <a:p>
            <a:pPr marL="342900" indent="-342900">
              <a:buFont typeface="Arial" panose="020B0604020202020204" pitchFamily="34" charset="0"/>
              <a:buChar char="•"/>
            </a:pPr>
            <a:r>
              <a:rPr lang="en-US"/>
              <a:t>The number of Respondents </a:t>
            </a:r>
          </a:p>
          <a:p>
            <a:pPr marL="342900" indent="-342900">
              <a:buFont typeface="Arial" panose="020B0604020202020204" pitchFamily="34" charset="0"/>
              <a:buChar char="•"/>
            </a:pPr>
            <a:r>
              <a:rPr lang="en-US"/>
              <a:t>Your district’s Response Rate</a:t>
            </a:r>
          </a:p>
          <a:p>
            <a:r>
              <a:rPr lang="en-US"/>
              <a:t>Introduces Page Two and explains how to determine if your Response Group is demographically similar your Exiter Group</a:t>
            </a:r>
          </a:p>
          <a:p>
            <a:endParaRPr lang="en-US"/>
          </a:p>
        </p:txBody>
      </p:sp>
      <p:sp>
        <p:nvSpPr>
          <p:cNvPr id="3" name="Oval 2">
            <a:extLst>
              <a:ext uri="{FF2B5EF4-FFF2-40B4-BE49-F238E27FC236}">
                <a16:creationId xmlns:a16="http://schemas.microsoft.com/office/drawing/2014/main" id="{F0A289DC-97BE-68B8-8F09-D3425838643E}"/>
              </a:ext>
              <a:ext uri="{C183D7F6-B498-43B3-948B-1728B52AA6E4}">
                <adec:decorative xmlns:adec="http://schemas.microsoft.com/office/drawing/2017/decorative" val="1"/>
              </a:ext>
            </a:extLst>
          </p:cNvPr>
          <p:cNvSpPr/>
          <p:nvPr/>
        </p:nvSpPr>
        <p:spPr>
          <a:xfrm>
            <a:off x="11945073" y="22686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box description of Indicator 14 Representativeness.">
            <a:extLst>
              <a:ext uri="{FF2B5EF4-FFF2-40B4-BE49-F238E27FC236}">
                <a16:creationId xmlns:a16="http://schemas.microsoft.com/office/drawing/2014/main" id="{E4475E28-DC0D-5B4B-BE6E-67105DBE7481}"/>
              </a:ext>
            </a:extLst>
          </p:cNvPr>
          <p:cNvPicPr>
            <a:picLocks noChangeAspect="1"/>
          </p:cNvPicPr>
          <p:nvPr/>
        </p:nvPicPr>
        <p:blipFill>
          <a:blip r:embed="rId3"/>
          <a:stretch>
            <a:fillRect/>
          </a:stretch>
        </p:blipFill>
        <p:spPr>
          <a:xfrm>
            <a:off x="4235063" y="996950"/>
            <a:ext cx="7755729" cy="4864100"/>
          </a:xfrm>
          <a:prstGeom prst="rect">
            <a:avLst/>
          </a:prstGeom>
        </p:spPr>
      </p:pic>
    </p:spTree>
    <p:extLst>
      <p:ext uri="{BB962C8B-B14F-4D97-AF65-F5344CB8AC3E}">
        <p14:creationId xmlns:p14="http://schemas.microsoft.com/office/powerpoint/2010/main" val="276564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932237" cy="722520"/>
          </a:xfrm>
        </p:spPr>
        <p:txBody>
          <a:bodyPr>
            <a:normAutofit fontScale="90000"/>
          </a:bodyPr>
          <a:lstStyle/>
          <a:p>
            <a:r>
              <a:rPr lang="en-US" sz="3100" u="sng"/>
              <a:t>Page Two</a:t>
            </a:r>
            <a:br>
              <a:rPr lang="en-US" sz="2800"/>
            </a:br>
            <a:br>
              <a:rPr lang="en-US" sz="2800"/>
            </a:br>
            <a:endParaRPr lang="en-US" sz="2800"/>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69" y="1719471"/>
            <a:ext cx="3932237" cy="4141580"/>
          </a:xfrm>
        </p:spPr>
        <p:txBody>
          <a:bodyPr vert="horz" lIns="91440" tIns="45720" rIns="91440" bIns="45720" rtlCol="0" anchor="t">
            <a:normAutofit/>
          </a:bodyPr>
          <a:lstStyle/>
          <a:p>
            <a:r>
              <a:rPr lang="en-US">
                <a:latin typeface="Arial"/>
                <a:cs typeface="Arial"/>
              </a:rPr>
              <a:t>Comparison of </a:t>
            </a:r>
            <a:r>
              <a:rPr lang="en-US" err="1">
                <a:latin typeface="Arial"/>
                <a:cs typeface="Arial"/>
              </a:rPr>
              <a:t>Exiters</a:t>
            </a:r>
            <a:r>
              <a:rPr lang="en-US">
                <a:latin typeface="Arial"/>
                <a:cs typeface="Arial"/>
              </a:rPr>
              <a:t> and Respondents by: </a:t>
            </a:r>
            <a:endParaRPr lang="en-US"/>
          </a:p>
          <a:p>
            <a:pPr marL="342900" indent="-342900">
              <a:buFont typeface="Arial" panose="020B0604020202020204" pitchFamily="34" charset="0"/>
              <a:buChar char="•"/>
            </a:pPr>
            <a:r>
              <a:rPr lang="en-US"/>
              <a:t>Gender</a:t>
            </a:r>
          </a:p>
          <a:p>
            <a:pPr marL="342900" indent="-342900">
              <a:buFont typeface="Arial" panose="020B0604020202020204" pitchFamily="34" charset="0"/>
              <a:buChar char="•"/>
            </a:pPr>
            <a:r>
              <a:rPr lang="en-US"/>
              <a:t>Ethnicity</a:t>
            </a:r>
          </a:p>
          <a:p>
            <a:pPr marL="342900" indent="-342900">
              <a:buFont typeface="Arial" panose="020B0604020202020204" pitchFamily="34" charset="0"/>
              <a:buChar char="•"/>
            </a:pPr>
            <a:r>
              <a:rPr lang="en-US"/>
              <a:t>Exit Type </a:t>
            </a:r>
          </a:p>
          <a:p>
            <a:pPr marL="342900" indent="-342900">
              <a:buFont typeface="Arial" panose="020B0604020202020204" pitchFamily="34" charset="0"/>
              <a:buChar char="•"/>
            </a:pPr>
            <a:endParaRPr lang="en-US"/>
          </a:p>
        </p:txBody>
      </p:sp>
      <p:pic>
        <p:nvPicPr>
          <p:cNvPr id="6" name="Picture 5" descr="The insert is a section of the Statewide Representativeness data from the Statewide Indicator 14 Report, which shows a comparison of exiter/respondent data broken down by Gender, Ethnicity, and Exit Type. This is the same format in each district's data report.">
            <a:extLst>
              <a:ext uri="{FF2B5EF4-FFF2-40B4-BE49-F238E27FC236}">
                <a16:creationId xmlns:a16="http://schemas.microsoft.com/office/drawing/2014/main" id="{3E5C611A-A29D-6A2C-8964-D23AAF622BCB}"/>
              </a:ext>
            </a:extLst>
          </p:cNvPr>
          <p:cNvPicPr>
            <a:picLocks noChangeAspect="1"/>
          </p:cNvPicPr>
          <p:nvPr/>
        </p:nvPicPr>
        <p:blipFill>
          <a:blip r:embed="rId3"/>
          <a:stretch>
            <a:fillRect/>
          </a:stretch>
        </p:blipFill>
        <p:spPr>
          <a:xfrm>
            <a:off x="4491579" y="375227"/>
            <a:ext cx="7547427" cy="5348679"/>
          </a:xfrm>
          <a:prstGeom prst="rect">
            <a:avLst/>
          </a:prstGeom>
        </p:spPr>
      </p:pic>
    </p:spTree>
    <p:extLst>
      <p:ext uri="{BB962C8B-B14F-4D97-AF65-F5344CB8AC3E}">
        <p14:creationId xmlns:p14="http://schemas.microsoft.com/office/powerpoint/2010/main" val="157360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115007" cy="722520"/>
          </a:xfrm>
        </p:spPr>
        <p:txBody>
          <a:bodyPr>
            <a:normAutofit/>
          </a:bodyPr>
          <a:lstStyle/>
          <a:p>
            <a:r>
              <a:rPr lang="en-US" sz="2800" u="sng"/>
              <a:t>Page Two</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173183" y="1719470"/>
            <a:ext cx="3932237" cy="4141580"/>
          </a:xfrm>
        </p:spPr>
        <p:txBody>
          <a:bodyPr vert="horz" lIns="91440" tIns="45720" rIns="91440" bIns="45720" rtlCol="0" anchor="t">
            <a:normAutofit/>
          </a:bodyPr>
          <a:lstStyle/>
          <a:p>
            <a:r>
              <a:rPr lang="en-US">
                <a:latin typeface="Arial"/>
                <a:cs typeface="Arial"/>
              </a:rPr>
              <a:t>Comparison of </a:t>
            </a:r>
            <a:r>
              <a:rPr lang="en-US" err="1">
                <a:latin typeface="Arial"/>
                <a:cs typeface="Arial"/>
              </a:rPr>
              <a:t>Exiters</a:t>
            </a:r>
            <a:r>
              <a:rPr lang="en-US">
                <a:latin typeface="Arial"/>
                <a:cs typeface="Arial"/>
              </a:rPr>
              <a:t> and Respondents by: </a:t>
            </a:r>
            <a:endParaRPr lang="en-US"/>
          </a:p>
          <a:p>
            <a:pPr marL="342900" indent="-342900">
              <a:buFont typeface="Arial" panose="020B0604020202020204" pitchFamily="34" charset="0"/>
              <a:buChar char="•"/>
            </a:pPr>
            <a:r>
              <a:rPr lang="en-US"/>
              <a:t>Level of Need</a:t>
            </a:r>
          </a:p>
          <a:p>
            <a:pPr marL="342900" indent="-342900">
              <a:buFont typeface="Arial" panose="020B0604020202020204" pitchFamily="34" charset="0"/>
              <a:buChar char="•"/>
            </a:pPr>
            <a:r>
              <a:rPr lang="en-US"/>
              <a:t>Type of Disability</a:t>
            </a:r>
          </a:p>
          <a:p>
            <a:pPr marL="342900" indent="-342900">
              <a:buFont typeface="Arial" panose="020B0604020202020204" pitchFamily="34" charset="0"/>
              <a:buChar char="•"/>
            </a:pPr>
            <a:endParaRPr lang="en-US"/>
          </a:p>
        </p:txBody>
      </p:sp>
      <p:pic>
        <p:nvPicPr>
          <p:cNvPr id="4" name="Picture 3" descr="The insert is a snapshot of Statewide data, this time the comparison of exiter/respondents by Level of Need and Type of Disability.  Again, the Statewide data snapshot is being used as an example of what districts will see on their own report (with district data substituted for Statewide data on the district's report).">
            <a:extLst>
              <a:ext uri="{FF2B5EF4-FFF2-40B4-BE49-F238E27FC236}">
                <a16:creationId xmlns:a16="http://schemas.microsoft.com/office/drawing/2014/main" id="{1DA4661C-E91E-74E6-FDA7-E5ECAD9F5B6F}"/>
              </a:ext>
            </a:extLst>
          </p:cNvPr>
          <p:cNvPicPr>
            <a:picLocks noChangeAspect="1"/>
          </p:cNvPicPr>
          <p:nvPr/>
        </p:nvPicPr>
        <p:blipFill>
          <a:blip r:embed="rId3"/>
          <a:stretch>
            <a:fillRect/>
          </a:stretch>
        </p:blipFill>
        <p:spPr>
          <a:xfrm>
            <a:off x="3443001" y="1041999"/>
            <a:ext cx="8575816" cy="4444401"/>
          </a:xfrm>
          <a:prstGeom prst="rect">
            <a:avLst/>
          </a:prstGeom>
        </p:spPr>
      </p:pic>
    </p:spTree>
    <p:extLst>
      <p:ext uri="{BB962C8B-B14F-4D97-AF65-F5344CB8AC3E}">
        <p14:creationId xmlns:p14="http://schemas.microsoft.com/office/powerpoint/2010/main" val="24354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115007" cy="722520"/>
          </a:xfrm>
        </p:spPr>
        <p:txBody>
          <a:bodyPr>
            <a:normAutofit/>
          </a:bodyPr>
          <a:lstStyle/>
          <a:p>
            <a:r>
              <a:rPr lang="en-US" sz="2800" u="sng"/>
              <a:t>Page Three</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173183" y="1719470"/>
            <a:ext cx="3932237" cy="4567783"/>
          </a:xfrm>
        </p:spPr>
        <p:txBody>
          <a:bodyPr vert="horz" lIns="91440" tIns="45720" rIns="91440" bIns="45720" rtlCol="0" anchor="t">
            <a:normAutofit fontScale="85000" lnSpcReduction="10000"/>
          </a:bodyPr>
          <a:lstStyle/>
          <a:p>
            <a:r>
              <a:rPr lang="en-US" sz="2000"/>
              <a:t>Includes a table of Indicator 14 Engagement by demographic groups, by each measurement type: </a:t>
            </a:r>
          </a:p>
          <a:p>
            <a:pPr marL="342900" indent="-342900">
              <a:buFont typeface="Arial" panose="020B0604020202020204" pitchFamily="34" charset="0"/>
              <a:buChar char="•"/>
            </a:pPr>
            <a:r>
              <a:rPr lang="en-US" sz="2000"/>
              <a:t>1 - Higher Ed </a:t>
            </a:r>
          </a:p>
          <a:p>
            <a:pPr marL="342900" indent="-342900">
              <a:buFont typeface="Arial" panose="020B0604020202020204" pitchFamily="34" charset="0"/>
              <a:buChar char="•"/>
            </a:pPr>
            <a:r>
              <a:rPr lang="en-US" sz="2000"/>
              <a:t>2 - Competitive Employment </a:t>
            </a:r>
          </a:p>
          <a:p>
            <a:pPr marL="342900" indent="-342900">
              <a:buFont typeface="Arial" panose="020B0604020202020204" pitchFamily="34" charset="0"/>
              <a:buChar char="•"/>
            </a:pPr>
            <a:r>
              <a:rPr lang="en-US" sz="2000"/>
              <a:t>3 - Other Education </a:t>
            </a:r>
          </a:p>
          <a:p>
            <a:pPr marL="342900" indent="-342900">
              <a:buFont typeface="Arial" panose="020B0604020202020204" pitchFamily="34" charset="0"/>
              <a:buChar char="•"/>
            </a:pPr>
            <a:r>
              <a:rPr lang="en-US" sz="2000"/>
              <a:t>4 - Other Employment </a:t>
            </a:r>
          </a:p>
          <a:p>
            <a:pPr marL="342900" indent="-342900">
              <a:buFont typeface="Arial" panose="020B0604020202020204" pitchFamily="34" charset="0"/>
              <a:buChar char="•"/>
            </a:pPr>
            <a:r>
              <a:rPr lang="en-US" sz="2000"/>
              <a:t>E - Total Engagement</a:t>
            </a:r>
          </a:p>
          <a:p>
            <a:pPr marL="342900" indent="-342900">
              <a:buFont typeface="Arial" panose="020B0604020202020204" pitchFamily="34" charset="0"/>
              <a:buChar char="•"/>
            </a:pPr>
            <a:r>
              <a:rPr lang="en-US" sz="2000"/>
              <a:t>NE - Not Engaged</a:t>
            </a:r>
          </a:p>
          <a:p>
            <a:endParaRPr lang="en-US">
              <a:latin typeface="Arial"/>
              <a:cs typeface="Arial"/>
            </a:endParaRPr>
          </a:p>
          <a:p>
            <a:r>
              <a:rPr lang="en-US" sz="2000">
                <a:latin typeface="Arial"/>
                <a:cs typeface="Arial"/>
              </a:rPr>
              <a:t>Start by comparing E and NE for all:</a:t>
            </a:r>
            <a:endParaRPr lang="en-US">
              <a:latin typeface="Arial"/>
              <a:cs typeface="Arial"/>
            </a:endParaRPr>
          </a:p>
          <a:p>
            <a:pPr marL="342900" indent="-342900">
              <a:buFont typeface="Arial" panose="020B0604020202020204" pitchFamily="34" charset="0"/>
              <a:buChar char="•"/>
            </a:pPr>
            <a:r>
              <a:rPr lang="en-US" sz="2000"/>
              <a:t>Then consider the detail that is provided</a:t>
            </a:r>
          </a:p>
          <a:p>
            <a:r>
              <a:rPr lang="en-US" sz="2000"/>
              <a:t>Let’s look at the first Demographic group, Gender</a:t>
            </a:r>
          </a:p>
        </p:txBody>
      </p:sp>
      <p:pic>
        <p:nvPicPr>
          <p:cNvPr id="3" name="Picture 2" descr="The insert is a snapshot of the Statewide Indicator 14 data from page 3 of the Statewide Indicator 14 data report, outlining demographic groups by engagement type. Again, the Statewide data snapshot is being used as an example of what districts will see on their own report (with district data substituted for Statewide data on the district's report).">
            <a:extLst>
              <a:ext uri="{FF2B5EF4-FFF2-40B4-BE49-F238E27FC236}">
                <a16:creationId xmlns:a16="http://schemas.microsoft.com/office/drawing/2014/main" id="{44DBC220-E205-1E3F-FD6B-9BA1CF5DDEE4}"/>
              </a:ext>
            </a:extLst>
          </p:cNvPr>
          <p:cNvPicPr>
            <a:picLocks noChangeAspect="1"/>
          </p:cNvPicPr>
          <p:nvPr/>
        </p:nvPicPr>
        <p:blipFill>
          <a:blip r:embed="rId3"/>
          <a:stretch>
            <a:fillRect/>
          </a:stretch>
        </p:blipFill>
        <p:spPr>
          <a:xfrm>
            <a:off x="3899922" y="682831"/>
            <a:ext cx="8332425" cy="5492338"/>
          </a:xfrm>
          <a:prstGeom prst="rect">
            <a:avLst/>
          </a:prstGeom>
        </p:spPr>
      </p:pic>
    </p:spTree>
    <p:extLst>
      <p:ext uri="{BB962C8B-B14F-4D97-AF65-F5344CB8AC3E}">
        <p14:creationId xmlns:p14="http://schemas.microsoft.com/office/powerpoint/2010/main" val="234310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559DBF-2835-4893-8222-FF63D164247A}"/>
              </a:ext>
            </a:extLst>
          </p:cNvPr>
          <p:cNvSpPr txBox="1">
            <a:spLocks noGrp="1"/>
          </p:cNvSpPr>
          <p:nvPr>
            <p:ph type="title" idx="4294967295"/>
          </p:nvPr>
        </p:nvSpPr>
        <p:spPr>
          <a:xfrm>
            <a:off x="408397" y="1692555"/>
            <a:ext cx="3855378" cy="36625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Page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Ethnicity: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First review the proportion of all for each Ethnic group focusing on groups including larger numbers of respondents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Then consider Engagement vs Not Engaged percentages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Then consider detail provided under each of the Measures, especially M1 and M2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Exit Type</a:t>
            </a:r>
          </a:p>
        </p:txBody>
      </p:sp>
      <p:pic>
        <p:nvPicPr>
          <p:cNvPr id="4" name="Picture 3" descr="The insert is a snapshot from page 3 of the Statewide Indicator 14 report showing the proportion of all for each ethnic group and by exit type. Again, the Statewide data snapshot is being used as an example of what districts will see on their own report (with district data substituted for Statewide data on the district's report).">
            <a:extLst>
              <a:ext uri="{FF2B5EF4-FFF2-40B4-BE49-F238E27FC236}">
                <a16:creationId xmlns:a16="http://schemas.microsoft.com/office/drawing/2014/main" id="{603DBB2B-2F0F-BFEA-0C40-616A9CE27849}"/>
              </a:ext>
            </a:extLst>
          </p:cNvPr>
          <p:cNvPicPr>
            <a:picLocks noChangeAspect="1"/>
          </p:cNvPicPr>
          <p:nvPr/>
        </p:nvPicPr>
        <p:blipFill>
          <a:blip r:embed="rId3"/>
          <a:stretch>
            <a:fillRect/>
          </a:stretch>
        </p:blipFill>
        <p:spPr>
          <a:xfrm>
            <a:off x="4291484" y="1117171"/>
            <a:ext cx="7729567" cy="4237925"/>
          </a:xfrm>
          <a:prstGeom prst="rect">
            <a:avLst/>
          </a:prstGeom>
        </p:spPr>
      </p:pic>
    </p:spTree>
    <p:extLst>
      <p:ext uri="{BB962C8B-B14F-4D97-AF65-F5344CB8AC3E}">
        <p14:creationId xmlns:p14="http://schemas.microsoft.com/office/powerpoint/2010/main" val="319533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9" y="996950"/>
            <a:ext cx="3685518" cy="722520"/>
          </a:xfrm>
        </p:spPr>
        <p:txBody>
          <a:bodyPr>
            <a:normAutofit/>
          </a:bodyPr>
          <a:lstStyle/>
          <a:p>
            <a:r>
              <a:rPr lang="en-US" sz="2800" u="sng"/>
              <a:t>Page Four</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69" y="1817913"/>
            <a:ext cx="3932237" cy="4043137"/>
          </a:xfrm>
        </p:spPr>
        <p:txBody>
          <a:bodyPr>
            <a:normAutofit/>
          </a:bodyPr>
          <a:lstStyle/>
          <a:p>
            <a:pPr marL="342900" indent="-342900">
              <a:buFont typeface="Arial" panose="020B0604020202020204" pitchFamily="34" charset="0"/>
              <a:buChar char="•"/>
            </a:pPr>
            <a:r>
              <a:rPr lang="en-US" sz="2400"/>
              <a:t>Respondents by Level of Need</a:t>
            </a:r>
          </a:p>
          <a:p>
            <a:pPr marL="342900" indent="-342900">
              <a:buFont typeface="Arial" panose="020B0604020202020204" pitchFamily="34" charset="0"/>
              <a:buChar char="•"/>
            </a:pPr>
            <a:r>
              <a:rPr lang="en-US" sz="2400"/>
              <a:t>Respondents by Type of Disability </a:t>
            </a:r>
          </a:p>
        </p:txBody>
      </p:sp>
      <p:pic>
        <p:nvPicPr>
          <p:cNvPr id="4" name="Picture 3" descr="The insert is a snapshot of the Statewide Indicator 14 data report that breaks down exiter data by Level of Need and Type of Disability. Again, the Statewide data snapshot is being used as an example of what districts will see on their own report (with district data substituted for Statewide data on the district's report).">
            <a:extLst>
              <a:ext uri="{FF2B5EF4-FFF2-40B4-BE49-F238E27FC236}">
                <a16:creationId xmlns:a16="http://schemas.microsoft.com/office/drawing/2014/main" id="{1117659A-504E-B320-68AC-8335CA1C10DA}"/>
              </a:ext>
            </a:extLst>
          </p:cNvPr>
          <p:cNvPicPr>
            <a:picLocks noChangeAspect="1"/>
          </p:cNvPicPr>
          <p:nvPr/>
        </p:nvPicPr>
        <p:blipFill>
          <a:blip r:embed="rId3"/>
          <a:stretch>
            <a:fillRect/>
          </a:stretch>
        </p:blipFill>
        <p:spPr>
          <a:xfrm>
            <a:off x="4817490" y="1211283"/>
            <a:ext cx="7243606" cy="4043137"/>
          </a:xfrm>
          <a:prstGeom prst="rect">
            <a:avLst/>
          </a:prstGeom>
        </p:spPr>
      </p:pic>
    </p:spTree>
    <p:extLst>
      <p:ext uri="{BB962C8B-B14F-4D97-AF65-F5344CB8AC3E}">
        <p14:creationId xmlns:p14="http://schemas.microsoft.com/office/powerpoint/2010/main" val="36413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315403" cy="722520"/>
          </a:xfrm>
        </p:spPr>
        <p:txBody>
          <a:bodyPr>
            <a:normAutofit fontScale="90000"/>
          </a:bodyPr>
          <a:lstStyle/>
          <a:p>
            <a:r>
              <a:rPr lang="en-US" sz="2800" u="sng" dirty="0"/>
              <a:t>Page Four </a:t>
            </a:r>
            <a:r>
              <a:rPr lang="en-US" sz="2800" u="sng"/>
              <a:t>(continued)</a:t>
            </a:r>
            <a:endParaRPr lang="en-US" sz="2800" u="sng" dirty="0"/>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69" y="1719471"/>
            <a:ext cx="3932237" cy="4141580"/>
          </a:xfrm>
        </p:spPr>
        <p:txBody>
          <a:bodyPr>
            <a:normAutofit lnSpcReduction="10000"/>
          </a:bodyPr>
          <a:lstStyle/>
          <a:p>
            <a:r>
              <a:rPr lang="en-US" dirty="0"/>
              <a:t>Type of Disability</a:t>
            </a:r>
          </a:p>
          <a:p>
            <a:endParaRPr lang="en-US" dirty="0"/>
          </a:p>
          <a:p>
            <a:r>
              <a:rPr lang="en-US" dirty="0"/>
              <a:t>Economically Disadvantaged:</a:t>
            </a:r>
          </a:p>
          <a:p>
            <a:pPr marL="342900" indent="-342900">
              <a:buFont typeface="Arial" panose="020B0604020202020204" pitchFamily="34" charset="0"/>
              <a:buChar char="•"/>
            </a:pPr>
            <a:r>
              <a:rPr lang="en-US" dirty="0"/>
              <a:t>Although overall Engagement is similar for each group, there is great variation in the type of Engagement reported, for example:</a:t>
            </a:r>
          </a:p>
          <a:p>
            <a:pPr marL="342900" indent="-342900">
              <a:buFont typeface="Arial" panose="020B0604020202020204" pitchFamily="34" charset="0"/>
              <a:buChar char="•"/>
            </a:pPr>
            <a:r>
              <a:rPr lang="en-US" dirty="0"/>
              <a:t>1 Higher Education: Yes 26% vs No 47%</a:t>
            </a:r>
          </a:p>
          <a:p>
            <a:r>
              <a:rPr lang="en-US" dirty="0"/>
              <a:t>Considering what you know as educators, what might explain this?</a:t>
            </a:r>
          </a:p>
        </p:txBody>
      </p:sp>
      <p:pic>
        <p:nvPicPr>
          <p:cNvPr id="8" name="Picture 7" descr="Data table of engagement types by sub-groups.">
            <a:extLst>
              <a:ext uri="{FF2B5EF4-FFF2-40B4-BE49-F238E27FC236}">
                <a16:creationId xmlns:a16="http://schemas.microsoft.com/office/drawing/2014/main" id="{10A89769-DBA5-9543-1779-17C73AD7D015}"/>
              </a:ext>
            </a:extLst>
          </p:cNvPr>
          <p:cNvPicPr>
            <a:picLocks noChangeAspect="1"/>
          </p:cNvPicPr>
          <p:nvPr/>
        </p:nvPicPr>
        <p:blipFill>
          <a:blip r:embed="rId3"/>
          <a:stretch>
            <a:fillRect/>
          </a:stretch>
        </p:blipFill>
        <p:spPr>
          <a:xfrm>
            <a:off x="4753405" y="2916626"/>
            <a:ext cx="7331506" cy="310474"/>
          </a:xfrm>
          <a:prstGeom prst="rect">
            <a:avLst/>
          </a:prstGeom>
        </p:spPr>
      </p:pic>
      <p:pic>
        <p:nvPicPr>
          <p:cNvPr id="3" name="Picture 2" descr="The insert is a snapshot of Statewide Indicator 14 data from Page 4 of the Statewide Indicator 14 data report showing statewide data broken down by Type of Disability and Economically Disadvantaged status. Again, the Statewide data snapshot is being used as an example of what districts will see on their own report (with district data substituted for Statewide data on the district's report).">
            <a:extLst>
              <a:ext uri="{FF2B5EF4-FFF2-40B4-BE49-F238E27FC236}">
                <a16:creationId xmlns:a16="http://schemas.microsoft.com/office/drawing/2014/main" id="{19E79F42-6483-A6DF-D563-D394785C4FD7}"/>
              </a:ext>
            </a:extLst>
          </p:cNvPr>
          <p:cNvPicPr>
            <a:picLocks noChangeAspect="1"/>
          </p:cNvPicPr>
          <p:nvPr/>
        </p:nvPicPr>
        <p:blipFill>
          <a:blip r:embed="rId4"/>
          <a:stretch>
            <a:fillRect/>
          </a:stretch>
        </p:blipFill>
        <p:spPr>
          <a:xfrm>
            <a:off x="4753405" y="3227100"/>
            <a:ext cx="7331506" cy="2532330"/>
          </a:xfrm>
          <a:prstGeom prst="rect">
            <a:avLst/>
          </a:prstGeom>
        </p:spPr>
      </p:pic>
    </p:spTree>
    <p:extLst>
      <p:ext uri="{BB962C8B-B14F-4D97-AF65-F5344CB8AC3E}">
        <p14:creationId xmlns:p14="http://schemas.microsoft.com/office/powerpoint/2010/main" val="2150169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178E9A-1C8C-AA79-092A-773F9B7B07A8}"/>
              </a:ext>
            </a:extLst>
          </p:cNvPr>
          <p:cNvSpPr>
            <a:spLocks noGrp="1"/>
          </p:cNvSpPr>
          <p:nvPr>
            <p:ph type="title"/>
          </p:nvPr>
        </p:nvSpPr>
        <p:spPr/>
        <p:txBody>
          <a:bodyPr/>
          <a:lstStyle/>
          <a:p>
            <a:r>
              <a:rPr lang="en-US" dirty="0">
                <a:latin typeface="Arial"/>
                <a:cs typeface="Arial"/>
              </a:rPr>
              <a:t>Contact Information</a:t>
            </a:r>
            <a:endParaRPr lang="en-US" dirty="0"/>
          </a:p>
        </p:txBody>
      </p:sp>
      <p:sp>
        <p:nvSpPr>
          <p:cNvPr id="2" name="Text Placeholder 1">
            <a:extLst>
              <a:ext uri="{FF2B5EF4-FFF2-40B4-BE49-F238E27FC236}">
                <a16:creationId xmlns:a16="http://schemas.microsoft.com/office/drawing/2014/main" id="{4C64BD1B-08DE-D524-70E4-15F6CAB0CDD7}"/>
              </a:ext>
            </a:extLst>
          </p:cNvPr>
          <p:cNvSpPr>
            <a:spLocks noGrp="1"/>
          </p:cNvSpPr>
          <p:nvPr>
            <p:ph type="body" idx="1"/>
          </p:nvPr>
        </p:nvSpPr>
        <p:spPr/>
        <p:txBody>
          <a:bodyPr/>
          <a:lstStyle/>
          <a:p>
            <a:r>
              <a:rPr lang="en-US"/>
              <a:t>DESE</a:t>
            </a:r>
          </a:p>
        </p:txBody>
      </p:sp>
      <p:sp>
        <p:nvSpPr>
          <p:cNvPr id="3" name="Content Placeholder 2">
            <a:extLst>
              <a:ext uri="{FF2B5EF4-FFF2-40B4-BE49-F238E27FC236}">
                <a16:creationId xmlns:a16="http://schemas.microsoft.com/office/drawing/2014/main" id="{96D843AD-AAF9-DD3A-098F-455ADDCAD7EA}"/>
              </a:ext>
            </a:extLst>
          </p:cNvPr>
          <p:cNvSpPr>
            <a:spLocks noGrp="1"/>
          </p:cNvSpPr>
          <p:nvPr>
            <p:ph sz="half" idx="2"/>
          </p:nvPr>
        </p:nvSpPr>
        <p:spPr/>
        <p:txBody>
          <a:bodyPr vert="horz" lIns="91440" tIns="45720" rIns="91440" bIns="45720" rtlCol="0" anchor="t">
            <a:normAutofit/>
          </a:bodyPr>
          <a:lstStyle/>
          <a:p>
            <a:r>
              <a:rPr lang="en-US" dirty="0">
                <a:latin typeface="Arial"/>
                <a:cs typeface="Arial"/>
              </a:rPr>
              <a:t>Kristin Castner</a:t>
            </a:r>
            <a:r>
              <a:rPr lang="en-US" dirty="0"/>
              <a:t>, </a:t>
            </a:r>
            <a:r>
              <a:rPr lang="en-US" dirty="0">
                <a:latin typeface="Arial"/>
                <a:cs typeface="Arial"/>
              </a:rPr>
              <a:t>Indicator 14 Lead</a:t>
            </a:r>
            <a:endParaRPr lang="en-US" dirty="0"/>
          </a:p>
          <a:p>
            <a:r>
              <a:rPr lang="en-US" dirty="0">
                <a:latin typeface="Arial"/>
                <a:cs typeface="Arial"/>
                <a:hlinkClick r:id="rId3"/>
              </a:rPr>
              <a:t>kristin.castner@mass.gov</a:t>
            </a:r>
            <a:r>
              <a:rPr lang="en-US" dirty="0">
                <a:latin typeface="Arial"/>
                <a:cs typeface="Arial"/>
              </a:rPr>
              <a:t> </a:t>
            </a:r>
            <a:endParaRPr lang="en-US" dirty="0"/>
          </a:p>
          <a:p>
            <a:r>
              <a:rPr lang="en-US" dirty="0">
                <a:latin typeface="Arial"/>
                <a:cs typeface="Arial"/>
              </a:rPr>
              <a:t>781-338-3576</a:t>
            </a:r>
            <a:endParaRPr lang="en-US" dirty="0"/>
          </a:p>
        </p:txBody>
      </p:sp>
      <p:sp>
        <p:nvSpPr>
          <p:cNvPr id="4" name="Text Placeholder 3">
            <a:extLst>
              <a:ext uri="{FF2B5EF4-FFF2-40B4-BE49-F238E27FC236}">
                <a16:creationId xmlns:a16="http://schemas.microsoft.com/office/drawing/2014/main" id="{1C6A5E88-B925-75D4-508E-11FDE477DD39}"/>
              </a:ext>
            </a:extLst>
          </p:cNvPr>
          <p:cNvSpPr>
            <a:spLocks noGrp="1"/>
          </p:cNvSpPr>
          <p:nvPr>
            <p:ph type="body" sz="quarter" idx="3"/>
          </p:nvPr>
        </p:nvSpPr>
        <p:spPr/>
        <p:txBody>
          <a:bodyPr/>
          <a:lstStyle/>
          <a:p>
            <a:r>
              <a:rPr lang="en-US"/>
              <a:t>PIAR</a:t>
            </a:r>
          </a:p>
        </p:txBody>
      </p:sp>
      <p:sp>
        <p:nvSpPr>
          <p:cNvPr id="5" name="Content Placeholder 4">
            <a:extLst>
              <a:ext uri="{FF2B5EF4-FFF2-40B4-BE49-F238E27FC236}">
                <a16:creationId xmlns:a16="http://schemas.microsoft.com/office/drawing/2014/main" id="{58952464-6358-18AC-7096-0AAC02114F41}"/>
              </a:ext>
            </a:extLst>
          </p:cNvPr>
          <p:cNvSpPr>
            <a:spLocks noGrp="1"/>
          </p:cNvSpPr>
          <p:nvPr>
            <p:ph sz="quarter" idx="4"/>
          </p:nvPr>
        </p:nvSpPr>
        <p:spPr>
          <a:xfrm>
            <a:off x="6172200" y="2861535"/>
            <a:ext cx="5790204" cy="3328128"/>
          </a:xfrm>
        </p:spPr>
        <p:txBody>
          <a:bodyPr vert="horz" lIns="91440" tIns="45720" rIns="91440" bIns="45720" rtlCol="0" anchor="t">
            <a:normAutofit/>
          </a:bodyPr>
          <a:lstStyle/>
          <a:p>
            <a:r>
              <a:rPr lang="en-US">
                <a:latin typeface="Arial"/>
                <a:cs typeface="Arial"/>
              </a:rPr>
              <a:t>Dr. Patrick Turbett</a:t>
            </a:r>
            <a:endParaRPr lang="en-US"/>
          </a:p>
          <a:p>
            <a:pPr marL="0" indent="0" algn="ctr">
              <a:buNone/>
            </a:pPr>
            <a:r>
              <a:rPr lang="en-US">
                <a:latin typeface="Arial"/>
                <a:cs typeface="Arial"/>
                <a:hlinkClick r:id="rId4"/>
              </a:rPr>
              <a:t>turbetjp@potsdam.edu</a:t>
            </a:r>
            <a:endParaRPr lang="en-US"/>
          </a:p>
          <a:p>
            <a:r>
              <a:rPr lang="en-US">
                <a:latin typeface="Arial"/>
                <a:cs typeface="Arial"/>
              </a:rPr>
              <a:t>Robert Shepherd </a:t>
            </a:r>
          </a:p>
          <a:p>
            <a:pPr marL="0" indent="0" algn="ctr">
              <a:buNone/>
            </a:pPr>
            <a:r>
              <a:rPr lang="en-US">
                <a:latin typeface="Arial"/>
                <a:cs typeface="Arial"/>
                <a:hlinkClick r:id="rId5"/>
              </a:rPr>
              <a:t>shephers@potsdam.edu</a:t>
            </a:r>
            <a:r>
              <a:rPr lang="en-US">
                <a:latin typeface="Arial"/>
                <a:cs typeface="Arial"/>
              </a:rPr>
              <a:t> </a:t>
            </a:r>
            <a:endParaRPr lang="en-US"/>
          </a:p>
          <a:p>
            <a:r>
              <a:rPr lang="en-US"/>
              <a:t>315-267-2718</a:t>
            </a:r>
          </a:p>
        </p:txBody>
      </p:sp>
    </p:spTree>
    <p:extLst>
      <p:ext uri="{BB962C8B-B14F-4D97-AF65-F5344CB8AC3E}">
        <p14:creationId xmlns:p14="http://schemas.microsoft.com/office/powerpoint/2010/main" val="56926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dirty="0"/>
              <a:t>Overview of Indicator 14</a:t>
            </a:r>
          </a:p>
          <a:p>
            <a:r>
              <a:rPr lang="en-US" dirty="0"/>
              <a:t>Purpose</a:t>
            </a:r>
          </a:p>
          <a:p>
            <a:r>
              <a:rPr lang="en-US" dirty="0"/>
              <a:t>Reports</a:t>
            </a:r>
          </a:p>
          <a:p>
            <a:pPr lvl="1"/>
            <a:r>
              <a:rPr lang="en-US" dirty="0"/>
              <a:t>Factors to Consider</a:t>
            </a:r>
          </a:p>
          <a:p>
            <a:pPr lvl="1"/>
            <a:r>
              <a:rPr lang="en-US" dirty="0"/>
              <a:t>Overview of the Content </a:t>
            </a:r>
          </a:p>
          <a:p>
            <a:pPr lvl="1"/>
            <a:r>
              <a:rPr lang="en-US" dirty="0"/>
              <a:t>Overview of Statewide Data</a:t>
            </a:r>
          </a:p>
          <a:p>
            <a:r>
              <a:rPr lang="en-US" dirty="0"/>
              <a:t>Wrap-up </a:t>
            </a:r>
          </a:p>
          <a:p>
            <a:endParaRPr lang="en-US" dirty="0"/>
          </a:p>
        </p:txBody>
      </p:sp>
    </p:spTree>
    <p:extLst>
      <p:ext uri="{BB962C8B-B14F-4D97-AF65-F5344CB8AC3E}">
        <p14:creationId xmlns:p14="http://schemas.microsoft.com/office/powerpoint/2010/main" val="36663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44577"/>
            <a:ext cx="10515600" cy="1042852"/>
          </a:xfrm>
        </p:spPr>
        <p:txBody>
          <a:bodyPr anchor="ctr">
            <a:normAutofit/>
          </a:bodyPr>
          <a:lstStyle/>
          <a:p>
            <a:r>
              <a:rPr lang="en-US" dirty="0"/>
              <a:t>Overview - Engagement Types</a:t>
            </a:r>
          </a:p>
        </p:txBody>
      </p:sp>
      <p:pic>
        <p:nvPicPr>
          <p:cNvPr id="5" name="Picture 4" descr="Description of each of the four engagement types ">
            <a:extLst>
              <a:ext uri="{FF2B5EF4-FFF2-40B4-BE49-F238E27FC236}">
                <a16:creationId xmlns:a16="http://schemas.microsoft.com/office/drawing/2014/main" id="{E6A8BF10-D557-B179-5EA6-136023FFDC75}"/>
              </a:ext>
            </a:extLst>
          </p:cNvPr>
          <p:cNvPicPr>
            <a:picLocks noChangeAspect="1"/>
          </p:cNvPicPr>
          <p:nvPr/>
        </p:nvPicPr>
        <p:blipFill>
          <a:blip r:embed="rId3"/>
          <a:stretch>
            <a:fillRect/>
          </a:stretch>
        </p:blipFill>
        <p:spPr>
          <a:xfrm>
            <a:off x="838200" y="2355782"/>
            <a:ext cx="10515600" cy="3514963"/>
          </a:xfrm>
          <a:prstGeom prst="rect">
            <a:avLst/>
          </a:prstGeom>
          <a:noFill/>
        </p:spPr>
      </p:pic>
    </p:spTree>
    <p:extLst>
      <p:ext uri="{BB962C8B-B14F-4D97-AF65-F5344CB8AC3E}">
        <p14:creationId xmlns:p14="http://schemas.microsoft.com/office/powerpoint/2010/main" val="275713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anchor="ctr">
            <a:normAutofit/>
          </a:bodyPr>
          <a:lstStyle/>
          <a:p>
            <a:r>
              <a:rPr kumimoji="0" lang="en-US" i="0" u="none" strike="noStrike" kern="1200" cap="none" spc="0" normalizeH="0" baseline="0" noProof="0">
                <a:ln>
                  <a:noFill/>
                </a:ln>
                <a:solidFill>
                  <a:prstClr val="white"/>
                </a:solidFill>
                <a:effectLst/>
                <a:uLnTx/>
                <a:uFillTx/>
              </a:rPr>
              <a:t>Overview - Measurement</a:t>
            </a:r>
            <a:endParaRPr lang="en-US"/>
          </a:p>
        </p:txBody>
      </p:sp>
      <p:sp>
        <p:nvSpPr>
          <p:cNvPr id="4" name="Content Placeholder 2">
            <a:extLst>
              <a:ext uri="{FF2B5EF4-FFF2-40B4-BE49-F238E27FC236}">
                <a16:creationId xmlns:a16="http://schemas.microsoft.com/office/drawing/2014/main" id="{CF85BF2F-E428-4600-9672-0953193C73A3}"/>
              </a:ext>
            </a:extLst>
          </p:cNvPr>
          <p:cNvSpPr>
            <a:spLocks noGrp="1"/>
          </p:cNvSpPr>
          <p:nvPr>
            <p:ph idx="1"/>
          </p:nvPr>
        </p:nvSpPr>
        <p:spPr>
          <a:xfrm>
            <a:off x="628564" y="2083434"/>
            <a:ext cx="11370972" cy="4409440"/>
          </a:xfrm>
        </p:spPr>
        <p:txBody>
          <a:bodyPr/>
          <a:lstStyle/>
          <a:p>
            <a:pPr marL="0" indent="0">
              <a:buNone/>
            </a:pPr>
            <a:r>
              <a:rPr lang="en-US" sz="3000" dirty="0"/>
              <a:t>Percent of youth who are no longer in secondary school, had IEPs in effect at the time they left school, and within one year of exiting high school were:</a:t>
            </a:r>
          </a:p>
          <a:p>
            <a:pPr marL="0" indent="0">
              <a:buNone/>
            </a:pPr>
            <a:r>
              <a:rPr lang="en-US" sz="3000" b="1" dirty="0"/>
              <a:t>A.</a:t>
            </a:r>
            <a:r>
              <a:rPr lang="en-US" sz="3000" dirty="0"/>
              <a:t>  Enrolled in higher education </a:t>
            </a:r>
            <a:br>
              <a:rPr lang="en-US" sz="3000" dirty="0"/>
            </a:br>
            <a:r>
              <a:rPr lang="en-US" sz="3000" b="1" dirty="0"/>
              <a:t>B.</a:t>
            </a:r>
            <a:r>
              <a:rPr lang="en-US" sz="3000" dirty="0"/>
              <a:t>  Enrolled in higher education </a:t>
            </a:r>
            <a:r>
              <a:rPr lang="en-US" sz="3000" b="1" dirty="0">
                <a:solidFill>
                  <a:schemeClr val="accent2"/>
                </a:solidFill>
              </a:rPr>
              <a:t>or</a:t>
            </a:r>
            <a:r>
              <a:rPr lang="en-US" sz="3000" dirty="0"/>
              <a:t> competitively employed   </a:t>
            </a:r>
            <a:br>
              <a:rPr lang="en-US" sz="3000" dirty="0"/>
            </a:br>
            <a:r>
              <a:rPr lang="en-US" sz="3000" b="1" dirty="0"/>
              <a:t>C.  </a:t>
            </a:r>
            <a:r>
              <a:rPr lang="en-US" sz="3000" dirty="0"/>
              <a:t>Enrolled in higher education </a:t>
            </a:r>
            <a:r>
              <a:rPr lang="en-US" sz="3000" b="1" dirty="0">
                <a:solidFill>
                  <a:schemeClr val="accent2"/>
                </a:solidFill>
              </a:rPr>
              <a:t>or</a:t>
            </a:r>
            <a:r>
              <a:rPr lang="en-US" sz="3000" dirty="0"/>
              <a:t> in some other postsecondary education or training program </a:t>
            </a:r>
            <a:r>
              <a:rPr lang="en-US" sz="3000" b="1" dirty="0">
                <a:solidFill>
                  <a:schemeClr val="accent2"/>
                </a:solidFill>
              </a:rPr>
              <a:t>or</a:t>
            </a:r>
            <a:r>
              <a:rPr lang="en-US" sz="3000" dirty="0"/>
              <a:t> competitively employed </a:t>
            </a:r>
            <a:r>
              <a:rPr lang="en-US" sz="3000" b="1" dirty="0">
                <a:solidFill>
                  <a:schemeClr val="accent2"/>
                </a:solidFill>
              </a:rPr>
              <a:t>or</a:t>
            </a:r>
            <a:r>
              <a:rPr lang="en-US" sz="3000" dirty="0"/>
              <a:t> in some other employment </a:t>
            </a:r>
          </a:p>
        </p:txBody>
      </p:sp>
    </p:spTree>
    <p:extLst>
      <p:ext uri="{BB962C8B-B14F-4D97-AF65-F5344CB8AC3E}">
        <p14:creationId xmlns:p14="http://schemas.microsoft.com/office/powerpoint/2010/main" val="82667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anchor="ctr">
            <a:normAutofit/>
          </a:bodyPr>
          <a:lstStyle/>
          <a:p>
            <a:r>
              <a:rPr lang="en-US" dirty="0"/>
              <a:t>Overview - Calculations</a:t>
            </a:r>
          </a:p>
        </p:txBody>
      </p:sp>
      <p:pic>
        <p:nvPicPr>
          <p:cNvPr id="6" name="Picture 5" descr="Overview of the different measurements included in Indicator 14. ">
            <a:extLst>
              <a:ext uri="{FF2B5EF4-FFF2-40B4-BE49-F238E27FC236}">
                <a16:creationId xmlns:a16="http://schemas.microsoft.com/office/drawing/2014/main" id="{0DF4B428-76CA-3A6C-9D23-7269D0110368}"/>
              </a:ext>
            </a:extLst>
          </p:cNvPr>
          <p:cNvPicPr>
            <a:picLocks noChangeAspect="1"/>
          </p:cNvPicPr>
          <p:nvPr/>
        </p:nvPicPr>
        <p:blipFill>
          <a:blip r:embed="rId3"/>
          <a:stretch>
            <a:fillRect/>
          </a:stretch>
        </p:blipFill>
        <p:spPr>
          <a:xfrm>
            <a:off x="838199" y="2966401"/>
            <a:ext cx="10863119" cy="2369528"/>
          </a:xfrm>
          <a:prstGeom prst="rect">
            <a:avLst/>
          </a:prstGeom>
          <a:noFill/>
        </p:spPr>
      </p:pic>
    </p:spTree>
    <p:extLst>
      <p:ext uri="{BB962C8B-B14F-4D97-AF65-F5344CB8AC3E}">
        <p14:creationId xmlns:p14="http://schemas.microsoft.com/office/powerpoint/2010/main" val="295053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DEB71D-7716-4533-A477-C48180433382}"/>
              </a:ext>
            </a:extLst>
          </p:cNvPr>
          <p:cNvSpPr>
            <a:spLocks noGrp="1"/>
          </p:cNvSpPr>
          <p:nvPr>
            <p:ph type="title"/>
          </p:nvPr>
        </p:nvSpPr>
        <p:spPr/>
        <p:txBody>
          <a:bodyPr/>
          <a:lstStyle/>
          <a:p>
            <a:r>
              <a:rPr lang="en-US" dirty="0"/>
              <a:t>Purpose</a:t>
            </a:r>
          </a:p>
        </p:txBody>
      </p:sp>
      <p:sp>
        <p:nvSpPr>
          <p:cNvPr id="2" name="Content Placeholder 1">
            <a:extLst>
              <a:ext uri="{FF2B5EF4-FFF2-40B4-BE49-F238E27FC236}">
                <a16:creationId xmlns:a16="http://schemas.microsoft.com/office/drawing/2014/main" id="{54D164AE-6C52-42A6-8C82-255C4C22E3E6}"/>
              </a:ext>
            </a:extLst>
          </p:cNvPr>
          <p:cNvSpPr>
            <a:spLocks noGrp="1"/>
          </p:cNvSpPr>
          <p:nvPr>
            <p:ph idx="1"/>
          </p:nvPr>
        </p:nvSpPr>
        <p:spPr/>
        <p:txBody>
          <a:bodyPr vert="horz" lIns="91440" tIns="45720" rIns="91440" bIns="45720" rtlCol="0" anchor="t">
            <a:normAutofit/>
          </a:bodyPr>
          <a:lstStyle/>
          <a:p>
            <a:r>
              <a:rPr lang="en-US">
                <a:latin typeface="Arial"/>
                <a:cs typeface="Arial"/>
              </a:rPr>
              <a:t>Provide districts with:</a:t>
            </a:r>
            <a:endParaRPr lang="en-US"/>
          </a:p>
          <a:p>
            <a:pPr lvl="1"/>
            <a:r>
              <a:rPr lang="en-US">
                <a:latin typeface="Arial"/>
                <a:cs typeface="Arial"/>
              </a:rPr>
              <a:t>An in-depth view of their </a:t>
            </a:r>
            <a:r>
              <a:rPr lang="en-US" err="1">
                <a:latin typeface="Arial"/>
                <a:cs typeface="Arial"/>
              </a:rPr>
              <a:t>exiter</a:t>
            </a:r>
            <a:r>
              <a:rPr lang="en-US">
                <a:latin typeface="Arial"/>
                <a:cs typeface="Arial"/>
              </a:rPr>
              <a:t> data</a:t>
            </a:r>
            <a:endParaRPr lang="en-US"/>
          </a:p>
          <a:p>
            <a:pPr lvl="1"/>
            <a:r>
              <a:rPr lang="en-US">
                <a:latin typeface="Arial"/>
                <a:cs typeface="Arial"/>
              </a:rPr>
              <a:t>More than just a simple percentage of engagement</a:t>
            </a:r>
          </a:p>
          <a:p>
            <a:pPr lvl="1"/>
            <a:r>
              <a:rPr lang="en-US">
                <a:latin typeface="Arial"/>
                <a:cs typeface="Arial"/>
              </a:rPr>
              <a:t>A tool to do a deep dive into demographic categories across each measurement</a:t>
            </a:r>
          </a:p>
          <a:p>
            <a:r>
              <a:rPr lang="en-US">
                <a:latin typeface="Arial"/>
                <a:cs typeface="Arial"/>
              </a:rPr>
              <a:t>Question(s) to Consider:</a:t>
            </a:r>
          </a:p>
          <a:p>
            <a:pPr lvl="1"/>
            <a:r>
              <a:rPr lang="en-US">
                <a:latin typeface="Arial"/>
                <a:cs typeface="Arial"/>
              </a:rPr>
              <a:t>How does this data impact programmatic decisions during high school?</a:t>
            </a:r>
          </a:p>
        </p:txBody>
      </p:sp>
    </p:spTree>
    <p:extLst>
      <p:ext uri="{BB962C8B-B14F-4D97-AF65-F5344CB8AC3E}">
        <p14:creationId xmlns:p14="http://schemas.microsoft.com/office/powerpoint/2010/main" val="172002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a:t>Factors to Consider</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a:bodyPr>
          <a:lstStyle/>
          <a:p>
            <a:r>
              <a:rPr lang="en-US" dirty="0">
                <a:latin typeface="Arial"/>
                <a:cs typeface="Arial"/>
              </a:rPr>
              <a:t>Three Main Factors:</a:t>
            </a:r>
          </a:p>
          <a:p>
            <a:pPr lvl="1"/>
            <a:r>
              <a:rPr lang="en-US" dirty="0">
                <a:latin typeface="Arial"/>
                <a:cs typeface="Arial"/>
              </a:rPr>
              <a:t>The Number of Respondents; </a:t>
            </a:r>
            <a:endParaRPr lang="en-US" dirty="0"/>
          </a:p>
          <a:p>
            <a:pPr lvl="1"/>
            <a:r>
              <a:rPr lang="en-US" dirty="0">
                <a:latin typeface="Arial"/>
                <a:cs typeface="Arial"/>
              </a:rPr>
              <a:t>Your District's Response Rate; and</a:t>
            </a:r>
          </a:p>
          <a:p>
            <a:pPr lvl="1"/>
            <a:r>
              <a:rPr lang="en-US" dirty="0">
                <a:latin typeface="Arial"/>
                <a:cs typeface="Arial"/>
              </a:rPr>
              <a:t>If your Response Group is Demographically Similar to your </a:t>
            </a:r>
            <a:r>
              <a:rPr lang="en-US" dirty="0" err="1">
                <a:latin typeface="Arial"/>
                <a:cs typeface="Arial"/>
              </a:rPr>
              <a:t>Exiter</a:t>
            </a:r>
            <a:r>
              <a:rPr lang="en-US" dirty="0">
                <a:latin typeface="Arial"/>
                <a:cs typeface="Arial"/>
              </a:rPr>
              <a:t> Group.</a:t>
            </a:r>
          </a:p>
          <a:p>
            <a:endParaRPr lang="en-US" dirty="0"/>
          </a:p>
          <a:p>
            <a:r>
              <a:rPr lang="en-US" dirty="0">
                <a:latin typeface="Arial"/>
                <a:cs typeface="Arial"/>
              </a:rPr>
              <a:t>District reports are structured to facilitate your focus upon these factors as you consider how Representative your data is. </a:t>
            </a:r>
            <a:endParaRPr lang="en-US" dirty="0"/>
          </a:p>
          <a:p>
            <a:endParaRPr lang="en-US" dirty="0"/>
          </a:p>
        </p:txBody>
      </p:sp>
    </p:spTree>
    <p:extLst>
      <p:ext uri="{BB962C8B-B14F-4D97-AF65-F5344CB8AC3E}">
        <p14:creationId xmlns:p14="http://schemas.microsoft.com/office/powerpoint/2010/main" val="111538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a:t>Organization of Reports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r>
              <a:rPr lang="en-US"/>
              <a:t>Page One:</a:t>
            </a:r>
          </a:p>
          <a:p>
            <a:pPr lvl="1"/>
            <a:r>
              <a:rPr lang="en-US"/>
              <a:t>Indicator 14 Introduction</a:t>
            </a:r>
          </a:p>
          <a:p>
            <a:pPr lvl="1"/>
            <a:r>
              <a:rPr lang="en-US"/>
              <a:t>District and Statewide Engagement Totals represented in pie charts.</a:t>
            </a:r>
          </a:p>
          <a:p>
            <a:pPr lvl="1"/>
            <a:r>
              <a:rPr lang="en-US"/>
              <a:t>Introduction to Representativeness</a:t>
            </a:r>
          </a:p>
          <a:p>
            <a:r>
              <a:rPr lang="en-US"/>
              <a:t>Page Two:</a:t>
            </a:r>
          </a:p>
          <a:p>
            <a:pPr lvl="1"/>
            <a:r>
              <a:rPr lang="en-US"/>
              <a:t>Table displaying your Exiters’ demographics compared to Respondents’ demographics</a:t>
            </a:r>
          </a:p>
          <a:p>
            <a:r>
              <a:rPr lang="en-US"/>
              <a:t>Pages Three and Four:</a:t>
            </a:r>
          </a:p>
          <a:p>
            <a:pPr lvl="1"/>
            <a:r>
              <a:rPr lang="en-US"/>
              <a:t>Indicator 14 Engagement across six demographic categories</a:t>
            </a:r>
          </a:p>
        </p:txBody>
      </p:sp>
    </p:spTree>
    <p:extLst>
      <p:ext uri="{BB962C8B-B14F-4D97-AF65-F5344CB8AC3E}">
        <p14:creationId xmlns:p14="http://schemas.microsoft.com/office/powerpoint/2010/main" val="176689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a:t>Demographic Groups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dirty="0"/>
              <a:t>Gender</a:t>
            </a:r>
          </a:p>
          <a:p>
            <a:r>
              <a:rPr lang="en-US" dirty="0"/>
              <a:t>Ethnicity</a:t>
            </a:r>
          </a:p>
          <a:p>
            <a:r>
              <a:rPr lang="en-US" dirty="0"/>
              <a:t>Exit Type</a:t>
            </a:r>
          </a:p>
          <a:p>
            <a:r>
              <a:rPr lang="en-US" dirty="0"/>
              <a:t>Level of Need</a:t>
            </a:r>
          </a:p>
          <a:p>
            <a:r>
              <a:rPr lang="en-US" dirty="0"/>
              <a:t>Type of Disability</a:t>
            </a:r>
          </a:p>
          <a:p>
            <a:r>
              <a:rPr lang="en-US" dirty="0"/>
              <a:t>Economically Disadvantaged</a:t>
            </a:r>
          </a:p>
        </p:txBody>
      </p:sp>
    </p:spTree>
    <p:extLst>
      <p:ext uri="{BB962C8B-B14F-4D97-AF65-F5344CB8AC3E}">
        <p14:creationId xmlns:p14="http://schemas.microsoft.com/office/powerpoint/2010/main" val="2216323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Bettencourt, Helene H. (DESE)</DisplayName>
        <AccountId>18</AccountId>
        <AccountType/>
      </UserInfo>
      <UserInfo>
        <DisplayName>Foley, Kinnon (DESE)</DisplayName>
        <AccountId>1477</AccountId>
        <AccountType/>
      </UserInfo>
    </SharedWithUsers>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53C99B75-C450-41AB-8099-C597FC329754}">
  <ds:schemaRefs>
    <ds:schemaRef ds:uri="55966e0c-939d-4bbf-90b4-42061a5e5694"/>
    <ds:schemaRef ds:uri="cc23f7d9-a29c-42d6-b193-fa0a263dd6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55966e0c-939d-4bbf-90b4-42061a5e5694"/>
    <ds:schemaRef ds:uri="http://purl.org/dc/elements/1.1/"/>
    <ds:schemaRef ds:uri="http://schemas.microsoft.com/office/2006/metadata/properties"/>
    <ds:schemaRef ds:uri="http://schemas.microsoft.com/office/2006/documentManagement/types"/>
    <ds:schemaRef ds:uri="http://purl.org/dc/dcmitype/"/>
    <ds:schemaRef ds:uri="cc23f7d9-a29c-42d6-b193-fa0a263dd66f"/>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208</TotalTime>
  <Words>764</Words>
  <Application>Microsoft Office PowerPoint</Application>
  <PresentationFormat>Widescreen</PresentationFormat>
  <Paragraphs>137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Indicator 14 District Reports</vt:lpstr>
      <vt:lpstr>Agenda</vt:lpstr>
      <vt:lpstr>Overview - Engagement Types</vt:lpstr>
      <vt:lpstr>Overview - Measurement</vt:lpstr>
      <vt:lpstr>Overview - Calculations</vt:lpstr>
      <vt:lpstr>Purpose</vt:lpstr>
      <vt:lpstr>Factors to Consider</vt:lpstr>
      <vt:lpstr>Organization of Reports</vt:lpstr>
      <vt:lpstr>Demographic Groups</vt:lpstr>
      <vt:lpstr>Let’s look at today’s sample,  the statewide report.</vt:lpstr>
      <vt:lpstr>Page One</vt:lpstr>
      <vt:lpstr>Page One (continued)</vt:lpstr>
      <vt:lpstr>Page Two  </vt:lpstr>
      <vt:lpstr>Page Two</vt:lpstr>
      <vt:lpstr>Page Three</vt:lpstr>
      <vt:lpstr>Page Three  Ethnicity: First review the proportion of all for each Ethnic group focusing on groups including larger numbers of respondents Then consider Engagement vs Not Engaged percentages Then consider detail provided under each of the Measures, especially M1 and M2 Exit Type</vt:lpstr>
      <vt:lpstr>Page Four</vt:lpstr>
      <vt:lpstr>Page Four (continued)</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14 District Report Seminar- April 2025</dc:title>
  <dc:creator>DESE</dc:creator>
  <cp:lastModifiedBy>Zou, Dong (EOE)</cp:lastModifiedBy>
  <cp:revision>10</cp:revision>
  <dcterms:created xsi:type="dcterms:W3CDTF">2022-10-11T20:32:22Z</dcterms:created>
  <dcterms:modified xsi:type="dcterms:W3CDTF">2025-03-12T15:30:33Z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12 2025 12:00AM</vt:lpwstr>
  </property>
</Properties>
</file>