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338" r:id="rId5"/>
    <p:sldId id="349" r:id="rId6"/>
    <p:sldId id="352" r:id="rId7"/>
    <p:sldId id="350" r:id="rId8"/>
    <p:sldId id="358" r:id="rId9"/>
    <p:sldId id="357" r:id="rId10"/>
    <p:sldId id="355" r:id="rId11"/>
    <p:sldId id="359" r:id="rId12"/>
  </p:sldIdLst>
  <p:sldSz cx="12192000" cy="6858000"/>
  <p:notesSz cx="7010400" cy="92964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gle, Martha (DESE)" initials="D(" lastIdx="3" clrIdx="0">
    <p:extLst>
      <p:ext uri="{19B8F6BF-5375-455C-9EA6-DF929625EA0E}">
        <p15:presenceInfo xmlns:p15="http://schemas.microsoft.com/office/powerpoint/2012/main" userId="S::martha.s.daigle@mass.gov::30cc7468-3554-4040-b5ec-110ac3e947d8" providerId="AD"/>
      </p:ext>
    </p:extLst>
  </p:cmAuthor>
  <p:cmAuthor id="2" name="Green, Amanda (DESE)" initials="G(" lastIdx="3" clrIdx="1">
    <p:extLst>
      <p:ext uri="{19B8F6BF-5375-455C-9EA6-DF929625EA0E}">
        <p15:presenceInfo xmlns:p15="http://schemas.microsoft.com/office/powerpoint/2012/main" userId="S::amanda.c.green@mass.gov::6fff5ba5-fd6f-4f87-81c0-cd17ee9e0f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6721" autoAdjust="0"/>
  </p:normalViewPr>
  <p:slideViewPr>
    <p:cSldViewPr snapToGrid="0">
      <p:cViewPr varScale="1">
        <p:scale>
          <a:sx n="84" d="100"/>
          <a:sy n="84" d="100"/>
        </p:scale>
        <p:origin x="1512" y="78"/>
      </p:cViewPr>
      <p:guideLst>
        <p:guide orient="horz" pos="2160"/>
        <p:guide pos="3840"/>
      </p:guideLst>
    </p:cSldViewPr>
  </p:slideViewPr>
  <p:outlineViewPr>
    <p:cViewPr>
      <p:scale>
        <a:sx n="33" d="100"/>
        <a:sy n="33" d="100"/>
      </p:scale>
      <p:origin x="0" y="-3186"/>
    </p:cViewPr>
  </p:outlineViewPr>
  <p:notesTextViewPr>
    <p:cViewPr>
      <p:scale>
        <a:sx n="1" d="1"/>
        <a:sy n="1" d="1"/>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Amanda (DESE)" userId="6fff5ba5-fd6f-4f87-81c0-cd17ee9e0f56" providerId="ADAL" clId="{26D254E2-0D0B-4E34-8F0B-5E5B49092191}"/>
    <pc:docChg chg="undo custSel addSld delSld modSld sldOrd">
      <pc:chgData name="Green, Amanda (DESE)" userId="6fff5ba5-fd6f-4f87-81c0-cd17ee9e0f56" providerId="ADAL" clId="{26D254E2-0D0B-4E34-8F0B-5E5B49092191}" dt="2022-04-20T17:54:55.529" v="1119"/>
      <pc:docMkLst>
        <pc:docMk/>
      </pc:docMkLst>
      <pc:sldChg chg="del">
        <pc:chgData name="Green, Amanda (DESE)" userId="6fff5ba5-fd6f-4f87-81c0-cd17ee9e0f56" providerId="ADAL" clId="{26D254E2-0D0B-4E34-8F0B-5E5B49092191}" dt="2022-04-20T14:51:44.008" v="576" actId="2696"/>
        <pc:sldMkLst>
          <pc:docMk/>
          <pc:sldMk cId="3472074559" sldId="343"/>
        </pc:sldMkLst>
      </pc:sldChg>
      <pc:sldChg chg="modSp mod">
        <pc:chgData name="Green, Amanda (DESE)" userId="6fff5ba5-fd6f-4f87-81c0-cd17ee9e0f56" providerId="ADAL" clId="{26D254E2-0D0B-4E34-8F0B-5E5B49092191}" dt="2022-04-20T17:54:00.101" v="1111" actId="20577"/>
        <pc:sldMkLst>
          <pc:docMk/>
          <pc:sldMk cId="3122326662" sldId="349"/>
        </pc:sldMkLst>
        <pc:spChg chg="mod">
          <ac:chgData name="Green, Amanda (DESE)" userId="6fff5ba5-fd6f-4f87-81c0-cd17ee9e0f56" providerId="ADAL" clId="{26D254E2-0D0B-4E34-8F0B-5E5B49092191}" dt="2022-04-20T17:54:00.101" v="1111" actId="20577"/>
          <ac:spMkLst>
            <pc:docMk/>
            <pc:sldMk cId="3122326662" sldId="349"/>
            <ac:spMk id="3" creationId="{3E8EFE88-D6F2-49C2-8EE2-20BB7835D9C8}"/>
          </ac:spMkLst>
        </pc:spChg>
      </pc:sldChg>
      <pc:sldChg chg="modSp mod modNotesTx">
        <pc:chgData name="Green, Amanda (DESE)" userId="6fff5ba5-fd6f-4f87-81c0-cd17ee9e0f56" providerId="ADAL" clId="{26D254E2-0D0B-4E34-8F0B-5E5B49092191}" dt="2022-04-20T14:28:17.872" v="150" actId="1076"/>
        <pc:sldMkLst>
          <pc:docMk/>
          <pc:sldMk cId="700271431" sldId="350"/>
        </pc:sldMkLst>
        <pc:spChg chg="mod">
          <ac:chgData name="Green, Amanda (DESE)" userId="6fff5ba5-fd6f-4f87-81c0-cd17ee9e0f56" providerId="ADAL" clId="{26D254E2-0D0B-4E34-8F0B-5E5B49092191}" dt="2022-04-20T14:28:17.872" v="150" actId="1076"/>
          <ac:spMkLst>
            <pc:docMk/>
            <pc:sldMk cId="700271431" sldId="350"/>
            <ac:spMk id="3" creationId="{903D5E4C-D776-4EFA-B75C-25F411598F37}"/>
          </ac:spMkLst>
        </pc:spChg>
      </pc:sldChg>
      <pc:sldChg chg="modSp mod modNotesTx">
        <pc:chgData name="Green, Amanda (DESE)" userId="6fff5ba5-fd6f-4f87-81c0-cd17ee9e0f56" providerId="ADAL" clId="{26D254E2-0D0B-4E34-8F0B-5E5B49092191}" dt="2022-04-20T15:35:55.457" v="1056" actId="20577"/>
        <pc:sldMkLst>
          <pc:docMk/>
          <pc:sldMk cId="3509182941" sldId="351"/>
        </pc:sldMkLst>
        <pc:spChg chg="mod">
          <ac:chgData name="Green, Amanda (DESE)" userId="6fff5ba5-fd6f-4f87-81c0-cd17ee9e0f56" providerId="ADAL" clId="{26D254E2-0D0B-4E34-8F0B-5E5B49092191}" dt="2022-04-20T14:42:11.497" v="535" actId="255"/>
          <ac:spMkLst>
            <pc:docMk/>
            <pc:sldMk cId="3509182941" sldId="351"/>
            <ac:spMk id="2" creationId="{6664318E-8F90-40A2-88C4-3C9B6D27637C}"/>
          </ac:spMkLst>
        </pc:spChg>
        <pc:spChg chg="mod">
          <ac:chgData name="Green, Amanda (DESE)" userId="6fff5ba5-fd6f-4f87-81c0-cd17ee9e0f56" providerId="ADAL" clId="{26D254E2-0D0B-4E34-8F0B-5E5B49092191}" dt="2022-04-20T15:35:55.457" v="1056" actId="20577"/>
          <ac:spMkLst>
            <pc:docMk/>
            <pc:sldMk cId="3509182941" sldId="351"/>
            <ac:spMk id="3" creationId="{78C30424-7B02-4BE1-A2DD-8BA3440370F9}"/>
          </ac:spMkLst>
        </pc:spChg>
      </pc:sldChg>
      <pc:sldChg chg="ord">
        <pc:chgData name="Green, Amanda (DESE)" userId="6fff5ba5-fd6f-4f87-81c0-cd17ee9e0f56" providerId="ADAL" clId="{26D254E2-0D0B-4E34-8F0B-5E5B49092191}" dt="2022-04-20T17:54:55.529" v="1119"/>
        <pc:sldMkLst>
          <pc:docMk/>
          <pc:sldMk cId="2457529248" sldId="352"/>
        </pc:sldMkLst>
      </pc:sldChg>
      <pc:sldChg chg="modSp mod modNotesTx">
        <pc:chgData name="Green, Amanda (DESE)" userId="6fff5ba5-fd6f-4f87-81c0-cd17ee9e0f56" providerId="ADAL" clId="{26D254E2-0D0B-4E34-8F0B-5E5B49092191}" dt="2022-04-20T15:01:06.959" v="839" actId="20577"/>
        <pc:sldMkLst>
          <pc:docMk/>
          <pc:sldMk cId="3732469913" sldId="355"/>
        </pc:sldMkLst>
        <pc:spChg chg="mod">
          <ac:chgData name="Green, Amanda (DESE)" userId="6fff5ba5-fd6f-4f87-81c0-cd17ee9e0f56" providerId="ADAL" clId="{26D254E2-0D0B-4E34-8F0B-5E5B49092191}" dt="2022-04-20T14:58:29.744" v="832" actId="255"/>
          <ac:spMkLst>
            <pc:docMk/>
            <pc:sldMk cId="3732469913" sldId="355"/>
            <ac:spMk id="3" creationId="{11B6261A-46CD-4F29-91CD-01A2B0098BC1}"/>
          </ac:spMkLst>
        </pc:spChg>
      </pc:sldChg>
      <pc:sldChg chg="modSp mod modNotesTx">
        <pc:chgData name="Green, Amanda (DESE)" userId="6fff5ba5-fd6f-4f87-81c0-cd17ee9e0f56" providerId="ADAL" clId="{26D254E2-0D0B-4E34-8F0B-5E5B49092191}" dt="2022-04-20T14:51:20.157" v="575" actId="20577"/>
        <pc:sldMkLst>
          <pc:docMk/>
          <pc:sldMk cId="1896973302" sldId="357"/>
        </pc:sldMkLst>
        <pc:spChg chg="mod">
          <ac:chgData name="Green, Amanda (DESE)" userId="6fff5ba5-fd6f-4f87-81c0-cd17ee9e0f56" providerId="ADAL" clId="{26D254E2-0D0B-4E34-8F0B-5E5B49092191}" dt="2022-04-20T14:42:58.578" v="537" actId="255"/>
          <ac:spMkLst>
            <pc:docMk/>
            <pc:sldMk cId="1896973302" sldId="357"/>
            <ac:spMk id="2" creationId="{AE1BCA75-B57D-8C62-040C-CD591D3381E5}"/>
          </ac:spMkLst>
        </pc:spChg>
        <pc:spChg chg="mod">
          <ac:chgData name="Green, Amanda (DESE)" userId="6fff5ba5-fd6f-4f87-81c0-cd17ee9e0f56" providerId="ADAL" clId="{26D254E2-0D0B-4E34-8F0B-5E5B49092191}" dt="2022-04-20T14:50:49.637" v="573" actId="255"/>
          <ac:spMkLst>
            <pc:docMk/>
            <pc:sldMk cId="1896973302" sldId="357"/>
            <ac:spMk id="3" creationId="{75E46249-CB98-6BF7-40D2-DE189080973E}"/>
          </ac:spMkLst>
        </pc:spChg>
      </pc:sldChg>
      <pc:sldChg chg="modSp new mod modNotesTx">
        <pc:chgData name="Green, Amanda (DESE)" userId="6fff5ba5-fd6f-4f87-81c0-cd17ee9e0f56" providerId="ADAL" clId="{26D254E2-0D0B-4E34-8F0B-5E5B49092191}" dt="2022-04-20T14:50:05.068" v="572" actId="113"/>
        <pc:sldMkLst>
          <pc:docMk/>
          <pc:sldMk cId="3430480062" sldId="358"/>
        </pc:sldMkLst>
        <pc:spChg chg="mod">
          <ac:chgData name="Green, Amanda (DESE)" userId="6fff5ba5-fd6f-4f87-81c0-cd17ee9e0f56" providerId="ADAL" clId="{26D254E2-0D0B-4E34-8F0B-5E5B49092191}" dt="2022-04-20T14:41:58.066" v="534" actId="255"/>
          <ac:spMkLst>
            <pc:docMk/>
            <pc:sldMk cId="3430480062" sldId="358"/>
            <ac:spMk id="2" creationId="{427630A7-0E76-4AC3-A33C-59384A77822B}"/>
          </ac:spMkLst>
        </pc:spChg>
        <pc:spChg chg="mod">
          <ac:chgData name="Green, Amanda (DESE)" userId="6fff5ba5-fd6f-4f87-81c0-cd17ee9e0f56" providerId="ADAL" clId="{26D254E2-0D0B-4E34-8F0B-5E5B49092191}" dt="2022-04-20T14:37:23.792" v="356" actId="20577"/>
          <ac:spMkLst>
            <pc:docMk/>
            <pc:sldMk cId="3430480062" sldId="358"/>
            <ac:spMk id="3" creationId="{F083F387-1AD4-4C43-9085-D679AC1F0B92}"/>
          </ac:spMkLst>
        </pc:spChg>
      </pc:sldChg>
      <pc:sldChg chg="modSp new mod">
        <pc:chgData name="Green, Amanda (DESE)" userId="6fff5ba5-fd6f-4f87-81c0-cd17ee9e0f56" providerId="ADAL" clId="{26D254E2-0D0B-4E34-8F0B-5E5B49092191}" dt="2022-04-20T17:54:29.288" v="1115" actId="1076"/>
        <pc:sldMkLst>
          <pc:docMk/>
          <pc:sldMk cId="3585890053" sldId="359"/>
        </pc:sldMkLst>
        <pc:spChg chg="mod">
          <ac:chgData name="Green, Amanda (DESE)" userId="6fff5ba5-fd6f-4f87-81c0-cd17ee9e0f56" providerId="ADAL" clId="{26D254E2-0D0B-4E34-8F0B-5E5B49092191}" dt="2022-04-20T15:02:55.895" v="950" actId="20577"/>
          <ac:spMkLst>
            <pc:docMk/>
            <pc:sldMk cId="3585890053" sldId="359"/>
            <ac:spMk id="2" creationId="{318B0A9A-5AE1-429D-A70E-2252D23E1DD0}"/>
          </ac:spMkLst>
        </pc:spChg>
        <pc:spChg chg="mod">
          <ac:chgData name="Green, Amanda (DESE)" userId="6fff5ba5-fd6f-4f87-81c0-cd17ee9e0f56" providerId="ADAL" clId="{26D254E2-0D0B-4E34-8F0B-5E5B49092191}" dt="2022-04-20T17:54:29.288" v="1115" actId="1076"/>
          <ac:spMkLst>
            <pc:docMk/>
            <pc:sldMk cId="3585890053" sldId="359"/>
            <ac:spMk id="3" creationId="{3250842C-9DB2-4148-8EC4-1D40DE273EBD}"/>
          </ac:spMkLst>
        </pc:spChg>
      </pc:sldChg>
    </pc:docChg>
  </pc:docChgLst>
  <pc:docChgLst>
    <pc:chgData name="Tobey, Gregory (DESE)" userId="S::gregory.tobey@mass.gov::12968eda-ee05-4bb6-837b-2d6d4faa13b6" providerId="AD" clId="Web-{E752EDB7-AAC8-219B-B6E1-5482D48715B1}"/>
    <pc:docChg chg="addSld delSld modSld">
      <pc:chgData name="Tobey, Gregory (DESE)" userId="S::gregory.tobey@mass.gov::12968eda-ee05-4bb6-837b-2d6d4faa13b6" providerId="AD" clId="Web-{E752EDB7-AAC8-219B-B6E1-5482D48715B1}" dt="2022-04-13T16:27:18.492" v="132" actId="20577"/>
      <pc:docMkLst>
        <pc:docMk/>
      </pc:docMkLst>
      <pc:sldChg chg="delSp modSp">
        <pc:chgData name="Tobey, Gregory (DESE)" userId="S::gregory.tobey@mass.gov::12968eda-ee05-4bb6-837b-2d6d4faa13b6" providerId="AD" clId="Web-{E752EDB7-AAC8-219B-B6E1-5482D48715B1}" dt="2022-04-13T16:16:14.137" v="3"/>
        <pc:sldMkLst>
          <pc:docMk/>
          <pc:sldMk cId="1691989795" sldId="338"/>
        </pc:sldMkLst>
        <pc:spChg chg="del mod">
          <ac:chgData name="Tobey, Gregory (DESE)" userId="S::gregory.tobey@mass.gov::12968eda-ee05-4bb6-837b-2d6d4faa13b6" providerId="AD" clId="Web-{E752EDB7-AAC8-219B-B6E1-5482D48715B1}" dt="2022-04-13T16:16:14.137" v="3"/>
          <ac:spMkLst>
            <pc:docMk/>
            <pc:sldMk cId="1691989795" sldId="338"/>
            <ac:spMk id="2" creationId="{BC4B84CC-DC8F-4BA5-8D9D-CA37B3254B2B}"/>
          </ac:spMkLst>
        </pc:spChg>
      </pc:sldChg>
      <pc:sldChg chg="modSp">
        <pc:chgData name="Tobey, Gregory (DESE)" userId="S::gregory.tobey@mass.gov::12968eda-ee05-4bb6-837b-2d6d4faa13b6" providerId="AD" clId="Web-{E752EDB7-AAC8-219B-B6E1-5482D48715B1}" dt="2022-04-13T16:19:56.438" v="109" actId="20577"/>
        <pc:sldMkLst>
          <pc:docMk/>
          <pc:sldMk cId="3122326662" sldId="349"/>
        </pc:sldMkLst>
        <pc:spChg chg="mod">
          <ac:chgData name="Tobey, Gregory (DESE)" userId="S::gregory.tobey@mass.gov::12968eda-ee05-4bb6-837b-2d6d4faa13b6" providerId="AD" clId="Web-{E752EDB7-AAC8-219B-B6E1-5482D48715B1}" dt="2022-04-13T16:19:56.438" v="109" actId="20577"/>
          <ac:spMkLst>
            <pc:docMk/>
            <pc:sldMk cId="3122326662" sldId="349"/>
            <ac:spMk id="3" creationId="{3E8EFE88-D6F2-49C2-8EE2-20BB7835D9C8}"/>
          </ac:spMkLst>
        </pc:spChg>
      </pc:sldChg>
      <pc:sldChg chg="delSp modSp">
        <pc:chgData name="Tobey, Gregory (DESE)" userId="S::gregory.tobey@mass.gov::12968eda-ee05-4bb6-837b-2d6d4faa13b6" providerId="AD" clId="Web-{E752EDB7-AAC8-219B-B6E1-5482D48715B1}" dt="2022-04-13T16:20:01.250" v="110" actId="20577"/>
        <pc:sldMkLst>
          <pc:docMk/>
          <pc:sldMk cId="700271431" sldId="350"/>
        </pc:sldMkLst>
        <pc:spChg chg="mod">
          <ac:chgData name="Tobey, Gregory (DESE)" userId="S::gregory.tobey@mass.gov::12968eda-ee05-4bb6-837b-2d6d4faa13b6" providerId="AD" clId="Web-{E752EDB7-AAC8-219B-B6E1-5482D48715B1}" dt="2022-04-13T16:20:01.250" v="110" actId="20577"/>
          <ac:spMkLst>
            <pc:docMk/>
            <pc:sldMk cId="700271431" sldId="350"/>
            <ac:spMk id="3" creationId="{903D5E4C-D776-4EFA-B75C-25F411598F37}"/>
          </ac:spMkLst>
        </pc:spChg>
        <pc:picChg chg="del">
          <ac:chgData name="Tobey, Gregory (DESE)" userId="S::gregory.tobey@mass.gov::12968eda-ee05-4bb6-837b-2d6d4faa13b6" providerId="AD" clId="Web-{E752EDB7-AAC8-219B-B6E1-5482D48715B1}" dt="2022-04-13T16:16:24.809" v="4"/>
          <ac:picMkLst>
            <pc:docMk/>
            <pc:sldMk cId="700271431" sldId="350"/>
            <ac:picMk id="7" creationId="{B0F4FD57-05F3-4A3D-B12A-F40ED4E26794}"/>
          </ac:picMkLst>
        </pc:picChg>
      </pc:sldChg>
      <pc:sldChg chg="modSp">
        <pc:chgData name="Tobey, Gregory (DESE)" userId="S::gregory.tobey@mass.gov::12968eda-ee05-4bb6-837b-2d6d4faa13b6" providerId="AD" clId="Web-{E752EDB7-AAC8-219B-B6E1-5482D48715B1}" dt="2022-04-13T16:20:23.188" v="117" actId="20577"/>
        <pc:sldMkLst>
          <pc:docMk/>
          <pc:sldMk cId="3509182941" sldId="351"/>
        </pc:sldMkLst>
        <pc:spChg chg="mod">
          <ac:chgData name="Tobey, Gregory (DESE)" userId="S::gregory.tobey@mass.gov::12968eda-ee05-4bb6-837b-2d6d4faa13b6" providerId="AD" clId="Web-{E752EDB7-AAC8-219B-B6E1-5482D48715B1}" dt="2022-04-13T16:20:23.188" v="117" actId="20577"/>
          <ac:spMkLst>
            <pc:docMk/>
            <pc:sldMk cId="3509182941" sldId="351"/>
            <ac:spMk id="3" creationId="{78C30424-7B02-4BE1-A2DD-8BA3440370F9}"/>
          </ac:spMkLst>
        </pc:spChg>
      </pc:sldChg>
      <pc:sldChg chg="modSp">
        <pc:chgData name="Tobey, Gregory (DESE)" userId="S::gregory.tobey@mass.gov::12968eda-ee05-4bb6-837b-2d6d4faa13b6" providerId="AD" clId="Web-{E752EDB7-AAC8-219B-B6E1-5482D48715B1}" dt="2022-04-13T16:20:56.408" v="123" actId="20577"/>
        <pc:sldMkLst>
          <pc:docMk/>
          <pc:sldMk cId="2457529248" sldId="352"/>
        </pc:sldMkLst>
        <pc:spChg chg="mod">
          <ac:chgData name="Tobey, Gregory (DESE)" userId="S::gregory.tobey@mass.gov::12968eda-ee05-4bb6-837b-2d6d4faa13b6" providerId="AD" clId="Web-{E752EDB7-AAC8-219B-B6E1-5482D48715B1}" dt="2022-04-13T16:20:56.408" v="123" actId="20577"/>
          <ac:spMkLst>
            <pc:docMk/>
            <pc:sldMk cId="2457529248" sldId="352"/>
            <ac:spMk id="3" creationId="{3C07BF78-32CD-4CAA-994A-B40783FC8556}"/>
          </ac:spMkLst>
        </pc:spChg>
      </pc:sldChg>
      <pc:sldChg chg="del">
        <pc:chgData name="Tobey, Gregory (DESE)" userId="S::gregory.tobey@mass.gov::12968eda-ee05-4bb6-837b-2d6d4faa13b6" providerId="AD" clId="Web-{E752EDB7-AAC8-219B-B6E1-5482D48715B1}" dt="2022-04-13T16:20:33.860" v="118"/>
        <pc:sldMkLst>
          <pc:docMk/>
          <pc:sldMk cId="943388906" sldId="353"/>
        </pc:sldMkLst>
      </pc:sldChg>
      <pc:sldChg chg="del">
        <pc:chgData name="Tobey, Gregory (DESE)" userId="S::gregory.tobey@mass.gov::12968eda-ee05-4bb6-837b-2d6d4faa13b6" providerId="AD" clId="Web-{E752EDB7-AAC8-219B-B6E1-5482D48715B1}" dt="2022-04-13T16:21:26.330" v="129"/>
        <pc:sldMkLst>
          <pc:docMk/>
          <pc:sldMk cId="251209341" sldId="354"/>
        </pc:sldMkLst>
      </pc:sldChg>
      <pc:sldChg chg="modSp">
        <pc:chgData name="Tobey, Gregory (DESE)" userId="S::gregory.tobey@mass.gov::12968eda-ee05-4bb6-837b-2d6d4faa13b6" providerId="AD" clId="Web-{E752EDB7-AAC8-219B-B6E1-5482D48715B1}" dt="2022-04-13T16:27:18.492" v="132" actId="20577"/>
        <pc:sldMkLst>
          <pc:docMk/>
          <pc:sldMk cId="3732469913" sldId="355"/>
        </pc:sldMkLst>
        <pc:spChg chg="mod">
          <ac:chgData name="Tobey, Gregory (DESE)" userId="S::gregory.tobey@mass.gov::12968eda-ee05-4bb6-837b-2d6d4faa13b6" providerId="AD" clId="Web-{E752EDB7-AAC8-219B-B6E1-5482D48715B1}" dt="2022-04-13T16:21:16.861" v="125" actId="20577"/>
          <ac:spMkLst>
            <pc:docMk/>
            <pc:sldMk cId="3732469913" sldId="355"/>
            <ac:spMk id="2" creationId="{327AF963-CDA8-49AA-B90A-AF9FA23531A0}"/>
          </ac:spMkLst>
        </pc:spChg>
        <pc:spChg chg="mod">
          <ac:chgData name="Tobey, Gregory (DESE)" userId="S::gregory.tobey@mass.gov::12968eda-ee05-4bb6-837b-2d6d4faa13b6" providerId="AD" clId="Web-{E752EDB7-AAC8-219B-B6E1-5482D48715B1}" dt="2022-04-13T16:27:18.492" v="132" actId="20577"/>
          <ac:spMkLst>
            <pc:docMk/>
            <pc:sldMk cId="3732469913" sldId="355"/>
            <ac:spMk id="3" creationId="{11B6261A-46CD-4F29-91CD-01A2B0098BC1}"/>
          </ac:spMkLst>
        </pc:spChg>
      </pc:sldChg>
      <pc:sldChg chg="del">
        <pc:chgData name="Tobey, Gregory (DESE)" userId="S::gregory.tobey@mass.gov::12968eda-ee05-4bb6-837b-2d6d4faa13b6" providerId="AD" clId="Web-{E752EDB7-AAC8-219B-B6E1-5482D48715B1}" dt="2022-04-13T16:21:20.845" v="126"/>
        <pc:sldMkLst>
          <pc:docMk/>
          <pc:sldMk cId="4136832713" sldId="356"/>
        </pc:sldMkLst>
      </pc:sldChg>
      <pc:sldChg chg="modSp new">
        <pc:chgData name="Tobey, Gregory (DESE)" userId="S::gregory.tobey@mass.gov::12968eda-ee05-4bb6-837b-2d6d4faa13b6" providerId="AD" clId="Web-{E752EDB7-AAC8-219B-B6E1-5482D48715B1}" dt="2022-04-13T16:17:22.716" v="15" actId="20577"/>
        <pc:sldMkLst>
          <pc:docMk/>
          <pc:sldMk cId="1896973302" sldId="357"/>
        </pc:sldMkLst>
        <pc:spChg chg="mod">
          <ac:chgData name="Tobey, Gregory (DESE)" userId="S::gregory.tobey@mass.gov::12968eda-ee05-4bb6-837b-2d6d4faa13b6" providerId="AD" clId="Web-{E752EDB7-AAC8-219B-B6E1-5482D48715B1}" dt="2022-04-13T16:17:22.716" v="15" actId="20577"/>
          <ac:spMkLst>
            <pc:docMk/>
            <pc:sldMk cId="1896973302" sldId="357"/>
            <ac:spMk id="2" creationId="{AE1BCA75-B57D-8C62-040C-CD591D3381E5}"/>
          </ac:spMkLst>
        </pc:spChg>
        <pc:spChg chg="mod">
          <ac:chgData name="Tobey, Gregory (DESE)" userId="S::gregory.tobey@mass.gov::12968eda-ee05-4bb6-837b-2d6d4faa13b6" providerId="AD" clId="Web-{E752EDB7-AAC8-219B-B6E1-5482D48715B1}" dt="2022-04-13T16:17:18.201" v="13" actId="20577"/>
          <ac:spMkLst>
            <pc:docMk/>
            <pc:sldMk cId="1896973302" sldId="357"/>
            <ac:spMk id="3" creationId="{75E46249-CB98-6BF7-40D2-DE189080973E}"/>
          </ac:spMkLst>
        </pc:spChg>
      </pc:sldChg>
      <pc:sldChg chg="add del replId">
        <pc:chgData name="Tobey, Gregory (DESE)" userId="S::gregory.tobey@mass.gov::12968eda-ee05-4bb6-837b-2d6d4faa13b6" providerId="AD" clId="Web-{E752EDB7-AAC8-219B-B6E1-5482D48715B1}" dt="2022-04-13T16:21:24.205" v="128"/>
        <pc:sldMkLst>
          <pc:docMk/>
          <pc:sldMk cId="3614567088" sldId="358"/>
        </pc:sldMkLst>
      </pc:sldChg>
    </pc:docChg>
  </pc:docChgLst>
  <pc:docChgLst>
    <pc:chgData name="Tobey, Gregory (DESE)" userId="12968eda-ee05-4bb6-837b-2d6d4faa13b6" providerId="ADAL" clId="{170612F3-BC48-480C-8218-180F1FEC9ACB}"/>
    <pc:docChg chg="delSld">
      <pc:chgData name="Tobey, Gregory (DESE)" userId="12968eda-ee05-4bb6-837b-2d6d4faa13b6" providerId="ADAL" clId="{170612F3-BC48-480C-8218-180F1FEC9ACB}" dt="2023-02-13T14:57:46.848" v="0" actId="2696"/>
      <pc:docMkLst>
        <pc:docMk/>
      </pc:docMkLst>
      <pc:sldChg chg="del">
        <pc:chgData name="Tobey, Gregory (DESE)" userId="12968eda-ee05-4bb6-837b-2d6d4faa13b6" providerId="ADAL" clId="{170612F3-BC48-480C-8218-180F1FEC9ACB}" dt="2023-02-13T14:57:46.848" v="0" actId="2696"/>
        <pc:sldMkLst>
          <pc:docMk/>
          <pc:sldMk cId="3509182941" sldId="3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2023/2/27</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2023/2/27</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deadata.org/sites/default/files/media/documents/2020-10/58103_IDC_LmntdCrds.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doe.mass.edu/sped/spp/maspp.html" TargetMode="External"/><Relationship Id="rId4" Type="http://schemas.openxmlformats.org/officeDocument/2006/relationships/hyperlink" Target="https://sites.ed.gov/idea/spp-ap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rofiles.doe.mass.edu/statereport/special_education.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 14: Post-School Outcomes</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429142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2400"/>
              </a:spcAft>
            </a:pPr>
            <a:r>
              <a:rPr lang="en-US" sz="1200" dirty="0">
                <a:effectLst/>
                <a:ea typeface="MS Mincho" panose="02020609040205080304" pitchFamily="49" charset="-128"/>
              </a:rPr>
              <a:t>Indicator 14 is one of the </a:t>
            </a:r>
            <a:r>
              <a:rPr lang="en-US" sz="1200" dirty="0">
                <a:effectLst/>
                <a:ea typeface="MS Mincho" panose="02020609040205080304" pitchFamily="49" charset="-128"/>
                <a:hlinkClick r:id="rId3"/>
              </a:rPr>
              <a:t>17 Indicators </a:t>
            </a:r>
            <a:r>
              <a:rPr lang="en-US" sz="1200" dirty="0">
                <a:effectLst/>
                <a:ea typeface="MS Mincho" panose="02020609040205080304" pitchFamily="49" charset="-128"/>
              </a:rPr>
              <a:t>that the United State Office of Special Education Programs (OSEP) uses to see whether school districts are following special education law and whether special education is improving outcomes for students with disabilities. </a:t>
            </a:r>
          </a:p>
          <a:p>
            <a:pPr>
              <a:spcBef>
                <a:spcPts val="0"/>
              </a:spcBef>
              <a:spcAft>
                <a:spcPts val="2400"/>
              </a:spcAft>
            </a:pPr>
            <a:r>
              <a:rPr lang="en-US" sz="1200" dirty="0">
                <a:effectLst/>
                <a:ea typeface="MS Mincho" panose="02020609040205080304" pitchFamily="49" charset="-128"/>
              </a:rPr>
              <a:t>Every year, each state </a:t>
            </a:r>
            <a:r>
              <a:rPr lang="en-US" sz="1200" dirty="0">
                <a:effectLst/>
                <a:ea typeface="MS Mincho" panose="02020609040205080304" pitchFamily="49" charset="-128"/>
                <a:hlinkClick r:id="rId4"/>
              </a:rPr>
              <a:t>submits to OSEP </a:t>
            </a:r>
            <a:r>
              <a:rPr lang="en-US" sz="1200" dirty="0">
                <a:effectLst/>
                <a:ea typeface="MS Mincho" panose="02020609040205080304" pitchFamily="49" charset="-128"/>
              </a:rPr>
              <a:t>a report on the 17 Indicators called the State Performance Plan/Annual Performance Report (</a:t>
            </a:r>
            <a:r>
              <a:rPr lang="en-US" sz="1200" dirty="0">
                <a:effectLst/>
                <a:ea typeface="MS Mincho" panose="02020609040205080304" pitchFamily="49" charset="-128"/>
                <a:hlinkClick r:id="rId5"/>
              </a:rPr>
              <a:t>SPP/APR</a:t>
            </a:r>
            <a:r>
              <a:rPr lang="en-US" sz="1200" dirty="0">
                <a:effectLst/>
                <a:ea typeface="MS Mincho" panose="02020609040205080304" pitchFamily="49" charset="-128"/>
              </a:rPr>
              <a:t>). </a:t>
            </a:r>
          </a:p>
          <a:p>
            <a:pPr>
              <a:spcBef>
                <a:spcPts val="0"/>
              </a:spcBef>
              <a:spcAft>
                <a:spcPts val="2400"/>
              </a:spcAft>
            </a:pPr>
            <a:r>
              <a:rPr lang="en-US" sz="1200" dirty="0">
                <a:effectLst/>
                <a:ea typeface="MS Mincho" panose="02020609040205080304" pitchFamily="49" charset="-128"/>
              </a:rPr>
              <a:t>Indicator 14 reports whether our students with Individualized Education Programs (IEPs) are in school or have a job one year after they leave high school by graduating, aging out at age 22, or dropping out. </a:t>
            </a:r>
            <a:endParaRPr lang="en-US" sz="1200"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293843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200"/>
              </a:spcAft>
              <a:buNone/>
            </a:pPr>
            <a:r>
              <a:rPr lang="en-US" sz="1200" dirty="0">
                <a:effectLst/>
                <a:latin typeface="+mn-lt"/>
                <a:ea typeface="Times New Roman" panose="02020603050405020304" pitchFamily="18" charset="0"/>
                <a:cs typeface="Times New Roman" panose="02020603050405020304" pitchFamily="18" charset="0"/>
              </a:rPr>
              <a:t>OSEP requires that we report “the percent of youth who are no longer in secondary school, had IEPs in effect at the time they left school, and within one year of exiting high school were:</a:t>
            </a:r>
          </a:p>
          <a:p>
            <a:pPr marR="0" indent="0">
              <a:spcBef>
                <a:spcPts val="0"/>
              </a:spcBef>
              <a:spcAft>
                <a:spcPts val="1200"/>
              </a:spcAft>
              <a:buNone/>
            </a:pPr>
            <a:r>
              <a:rPr lang="en-US" sz="1200" b="1" dirty="0">
                <a:effectLst/>
                <a:latin typeface="+mn-lt"/>
                <a:ea typeface="Times New Roman" panose="02020603050405020304" pitchFamily="18" charset="0"/>
                <a:cs typeface="Times New Roman" panose="02020603050405020304" pitchFamily="18" charset="0"/>
              </a:rPr>
              <a:t>A.</a:t>
            </a:r>
            <a:r>
              <a:rPr lang="en-US" sz="1200" dirty="0">
                <a:effectLst/>
                <a:latin typeface="+mn-lt"/>
                <a:ea typeface="Times New Roman" panose="02020603050405020304" pitchFamily="18" charset="0"/>
                <a:cs typeface="Times New Roman" panose="02020603050405020304" pitchFamily="18" charset="0"/>
              </a:rPr>
              <a:t>  Enrolled in higher education </a:t>
            </a:r>
            <a:br>
              <a:rPr lang="en-US" sz="1200" dirty="0">
                <a:effectLst/>
                <a:latin typeface="+mn-lt"/>
                <a:ea typeface="Times New Roman" panose="02020603050405020304" pitchFamily="18" charset="0"/>
                <a:cs typeface="Times New Roman" panose="02020603050405020304" pitchFamily="18" charset="0"/>
              </a:rPr>
            </a:br>
            <a:r>
              <a:rPr lang="en-US" sz="1200" b="1" dirty="0">
                <a:effectLst/>
                <a:latin typeface="+mn-lt"/>
                <a:ea typeface="Times New Roman" panose="02020603050405020304" pitchFamily="18" charset="0"/>
                <a:cs typeface="Times New Roman" panose="02020603050405020304" pitchFamily="18" charset="0"/>
              </a:rPr>
              <a:t>B.</a:t>
            </a:r>
            <a:r>
              <a:rPr lang="en-US" sz="1200" dirty="0">
                <a:effectLst/>
                <a:latin typeface="+mn-lt"/>
                <a:ea typeface="Times New Roman" panose="02020603050405020304" pitchFamily="18" charset="0"/>
                <a:cs typeface="Times New Roman" panose="02020603050405020304" pitchFamily="18" charset="0"/>
              </a:rPr>
              <a:t>  Enrolled in higher education or competitively employed   </a:t>
            </a:r>
            <a:br>
              <a:rPr lang="en-US" sz="1200" dirty="0">
                <a:effectLst/>
                <a:latin typeface="+mn-lt"/>
                <a:ea typeface="Times New Roman" panose="02020603050405020304" pitchFamily="18" charset="0"/>
                <a:cs typeface="Times New Roman" panose="02020603050405020304" pitchFamily="18" charset="0"/>
              </a:rPr>
            </a:br>
            <a:r>
              <a:rPr lang="en-US" sz="1200" b="1" dirty="0">
                <a:effectLst/>
                <a:latin typeface="+mn-lt"/>
                <a:ea typeface="Times New Roman" panose="02020603050405020304" pitchFamily="18" charset="0"/>
                <a:cs typeface="Times New Roman" panose="02020603050405020304" pitchFamily="18" charset="0"/>
              </a:rPr>
              <a:t>C.  </a:t>
            </a:r>
            <a:r>
              <a:rPr lang="en-US" sz="1200" dirty="0">
                <a:effectLst/>
                <a:latin typeface="+mn-lt"/>
                <a:ea typeface="Times New Roman" panose="02020603050405020304" pitchFamily="18" charset="0"/>
                <a:cs typeface="Times New Roman" panose="02020603050405020304" pitchFamily="18" charset="0"/>
              </a:rPr>
              <a:t>Enrolled in higher education or in some other postsecondary education or  training program; or competitively employed or in some other employment” </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28264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S Mincho" panose="02020609040205080304" pitchFamily="49" charset="-128"/>
              </a:rPr>
              <a:t>Indicator </a:t>
            </a:r>
            <a:r>
              <a:rPr lang="en-US" dirty="0">
                <a:latin typeface="Segoe UI"/>
                <a:ea typeface="MS Mincho"/>
                <a:cs typeface="Segoe UI"/>
              </a:rPr>
              <a:t>about the lives of our students with IEPs </a:t>
            </a:r>
            <a:r>
              <a:rPr lang="en-US" sz="1200" dirty="0">
                <a:ea typeface="MS Mincho" panose="02020609040205080304" pitchFamily="49" charset="-128"/>
              </a:rPr>
              <a:t>one year after they have left high school. It is one way to help us understand whether students’ education prepared them for adult life.</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247860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Segoe UI"/>
                <a:ea typeface="MS Mincho"/>
                <a:cs typeface="Segoe UI"/>
              </a:rPr>
              <a:t>In 2023 and beyond, Massachusetts </a:t>
            </a:r>
            <a:r>
              <a:rPr lang="en-US" sz="1200" dirty="0">
                <a:latin typeface="Segoe UI"/>
                <a:ea typeface="MS Mincho"/>
                <a:cs typeface="Segoe UI"/>
              </a:rPr>
              <a:t>is moving to statewide data collection. This will give us a more comprehensive picture of the lives of our students with IEPs one year after they have left high school. </a:t>
            </a:r>
          </a:p>
          <a:p>
            <a:pPr marL="231775" indent="0">
              <a:buNone/>
            </a:pPr>
            <a:r>
              <a:rPr lang="en-US" sz="1200" dirty="0">
                <a:latin typeface="Segoe UI"/>
                <a:ea typeface="MS Mincho"/>
                <a:cs typeface="Segoe UI"/>
              </a:rPr>
              <a:t>This change to all-state data collection will improve Massachusetts’ ability to disaggregate and analyze data in a statistically significant way and to better compare Indicator 14 data with graduation data (</a:t>
            </a:r>
            <a:r>
              <a:rPr lang="en-US" sz="1200" u="sng" dirty="0">
                <a:latin typeface="Segoe UI"/>
                <a:ea typeface="MS Mincho"/>
                <a:cs typeface="Segoe UI"/>
                <a:hlinkClick r:id="rId3"/>
              </a:rPr>
              <a:t>Indicator 1</a:t>
            </a:r>
            <a:r>
              <a:rPr lang="en-US" sz="1200" dirty="0">
                <a:latin typeface="Segoe UI"/>
                <a:ea typeface="MS Mincho"/>
                <a:cs typeface="Segoe UI"/>
              </a:rPr>
              <a:t>) and dropout data (</a:t>
            </a:r>
            <a:r>
              <a:rPr lang="en-US" sz="1200" u="sng" dirty="0">
                <a:latin typeface="Segoe UI"/>
                <a:ea typeface="MS Mincho"/>
                <a:cs typeface="Segoe UI"/>
                <a:hlinkClick r:id="rId3"/>
              </a:rPr>
              <a:t>Indicator 2</a:t>
            </a:r>
            <a:r>
              <a:rPr lang="en-US" sz="1200" dirty="0">
                <a:latin typeface="Segoe UI"/>
                <a:ea typeface="MS Mincho"/>
                <a:cs typeface="Segoe UI"/>
              </a:rPr>
              <a:t>). </a:t>
            </a:r>
            <a:endParaRPr lang="en-US" sz="1200" dirty="0"/>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56289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2400"/>
              </a:spcAft>
            </a:pPr>
            <a:r>
              <a:rPr lang="en-US" sz="1200" dirty="0">
                <a:latin typeface="Segoe UI"/>
                <a:cs typeface="Segoe UI"/>
              </a:rPr>
              <a:t>During the summer and early fall, districts survey their former students with IEPs using the </a:t>
            </a:r>
            <a:r>
              <a:rPr lang="en-US" sz="1200" i="1" dirty="0">
                <a:latin typeface="Segoe UI"/>
                <a:cs typeface="Segoe UI"/>
              </a:rPr>
              <a:t>Massachusetts After High School Survey.</a:t>
            </a:r>
            <a:endParaRPr lang="en-US" sz="1200" dirty="0">
              <a:latin typeface="Segoe UI"/>
              <a:cs typeface="Segoe UI"/>
            </a:endParaRPr>
          </a:p>
          <a:p>
            <a:pPr>
              <a:spcBef>
                <a:spcPts val="0"/>
              </a:spcBef>
              <a:spcAft>
                <a:spcPts val="2400"/>
              </a:spcAft>
            </a:pPr>
            <a:r>
              <a:rPr lang="en-US" sz="1200" dirty="0">
                <a:latin typeface="Segoe UI"/>
                <a:cs typeface="Segoe UI"/>
              </a:rPr>
              <a:t>The survey is online. It can be completed by the former student or by school staff on behalf of the former student. The survey is available in multiple languages, including English, Spanish, Portuguese, Chinese, Haitian Creole, and Vietnamese.</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07163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Several factors may affect Indicator 14 results, including the ones on this slide.</a:t>
            </a:r>
          </a:p>
          <a:p>
            <a:pPr>
              <a:spcAft>
                <a:spcPts val="1200"/>
              </a:spcAft>
            </a:pPr>
            <a:endParaRPr lang="en-US" sz="1200" dirty="0">
              <a:latin typeface="Segoe UI"/>
              <a:cs typeface="Segoe UI"/>
            </a:endParaRPr>
          </a:p>
          <a:p>
            <a:pPr marL="171450" indent="-171450">
              <a:spcAft>
                <a:spcPts val="1200"/>
              </a:spcAft>
              <a:buFont typeface="Arial" panose="020B0604020202020204" pitchFamily="34" charset="0"/>
              <a:buChar char="•"/>
            </a:pPr>
            <a:r>
              <a:rPr lang="en-US" sz="1200" dirty="0">
                <a:latin typeface="Segoe UI"/>
                <a:cs typeface="Segoe UI"/>
              </a:rPr>
              <a:t>The COVID-19 pandemic has influenced whether our former students with IEPs go to school and/or work after high school. </a:t>
            </a:r>
          </a:p>
          <a:p>
            <a:pPr marL="171450" indent="-171450">
              <a:spcAft>
                <a:spcPts val="1200"/>
              </a:spcAft>
              <a:buFont typeface="Arial" panose="020B0604020202020204" pitchFamily="34" charset="0"/>
              <a:buChar char="•"/>
            </a:pPr>
            <a:r>
              <a:rPr lang="en-US" sz="1200" dirty="0">
                <a:latin typeface="Segoe UI"/>
                <a:cs typeface="Segoe UI"/>
              </a:rPr>
              <a:t>If groups are under- or over-represented in the survey (for example, Latinx students, students with intellectual disabilities, or students who dropped out), the data may show that our former students with IEPs are more or less engaged in school or work than they really are. </a:t>
            </a:r>
            <a:endParaRPr lang="en-US" sz="1200" dirty="0"/>
          </a:p>
          <a:p>
            <a:pPr marL="171450" indent="-171450">
              <a:spcAft>
                <a:spcPts val="1200"/>
              </a:spcAft>
              <a:buFont typeface="Arial" panose="020B0604020202020204" pitchFamily="34" charset="0"/>
              <a:buChar char="•"/>
            </a:pPr>
            <a:r>
              <a:rPr lang="en-US" sz="1200" dirty="0"/>
              <a:t>Both the interviewers and the former students may be biased.</a:t>
            </a:r>
          </a:p>
          <a:p>
            <a:pPr marL="171450" indent="-171450">
              <a:spcAft>
                <a:spcPts val="1200"/>
              </a:spcAft>
              <a:buFont typeface="Arial" panose="020B0604020202020204" pitchFamily="34" charset="0"/>
              <a:buChar char="•"/>
            </a:pPr>
            <a:r>
              <a:rPr lang="en-US" sz="1200" dirty="0">
                <a:latin typeface="Segoe UI"/>
                <a:cs typeface="Segoe UI"/>
              </a:rPr>
              <a:t>Based on the response group size for Measures A, B, and C, there is a margin of error of approximately plus or minus three percent</a:t>
            </a:r>
            <a:r>
              <a:rPr lang="en-US" sz="1400" dirty="0">
                <a:latin typeface="Segoe UI"/>
                <a:cs typeface="Segoe UI"/>
              </a:rPr>
              <a:t>.</a:t>
            </a:r>
          </a:p>
          <a:p>
            <a:endParaRPr lang="en-US" dirty="0"/>
          </a:p>
          <a:p>
            <a:pPr marL="0" indent="0">
              <a:buNone/>
            </a:pPr>
            <a:r>
              <a:rPr lang="en-US" sz="1100" b="1" dirty="0"/>
              <a:t>Therefore, it is best to look at Indicator 14 results over several years.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426846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2/27/2023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hyperlink" Target="https://ideadata.org/sites/default/files/media/documents/2020-10/58103_IDC_LmntdCrds.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profiles.doe.mass.edu/statereport/special_education.aspx"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mass.edu/sped/spp/indicators/indicator14/" TargetMode="External"/><Relationship Id="rId2" Type="http://schemas.openxmlformats.org/officeDocument/2006/relationships/hyperlink" Target="https://www.doe.mass.edu/sped/spp/maspp.html" TargetMode="External"/><Relationship Id="rId1" Type="http://schemas.openxmlformats.org/officeDocument/2006/relationships/slideLayout" Target="../slideLayouts/slideLayout5.xml"/><Relationship Id="rId5" Type="http://schemas.openxmlformats.org/officeDocument/2006/relationships/hyperlink" Target="https://sites.ed.gov/idea/spp-apr-letters?selected-category=&amp;selected-year=&amp;state=Massachusetts" TargetMode="External"/><Relationship Id="rId4" Type="http://schemas.openxmlformats.org/officeDocument/2006/relationships/hyperlink" Target="https://profiles.doe.mass.edu/statereport/special_education.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71DF17-DB17-4B67-9257-A5F3F3359E17}"/>
              </a:ext>
            </a:extLst>
          </p:cNvPr>
          <p:cNvSpPr>
            <a:spLocks noGrp="1"/>
          </p:cNvSpPr>
          <p:nvPr>
            <p:ph type="ctrTitle"/>
          </p:nvPr>
        </p:nvSpPr>
        <p:spPr>
          <a:xfrm>
            <a:off x="5389382" y="2074020"/>
            <a:ext cx="6678954" cy="1656272"/>
          </a:xfrm>
        </p:spPr>
        <p:txBody>
          <a:bodyPr/>
          <a:lstStyle/>
          <a:p>
            <a:r>
              <a:rPr lang="en-US" sz="3200" dirty="0">
                <a:latin typeface="Segoe"/>
              </a:rPr>
              <a:t>Indicator 14: Post-school </a:t>
            </a:r>
            <a:r>
              <a:rPr lang="en-US" sz="3200">
                <a:latin typeface="Segoe"/>
              </a:rPr>
              <a:t>Outcomes for Students with IEPs</a:t>
            </a:r>
            <a:endParaRPr lang="en-US" sz="3200"/>
          </a:p>
        </p:txBody>
      </p:sp>
      <p:sp>
        <p:nvSpPr>
          <p:cNvPr id="4" name="Slide Number Placeholder 3">
            <a:extLst>
              <a:ext uri="{FF2B5EF4-FFF2-40B4-BE49-F238E27FC236}">
                <a16:creationId xmlns:a16="http://schemas.microsoft.com/office/drawing/2014/main" id="{1E466AA0-36E2-4DBE-9D48-8B5CAE51FF6B}"/>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1</a:t>
            </a:fld>
            <a:endParaRPr lang="zh-CN" altLang="en-US"/>
          </a:p>
        </p:txBody>
      </p:sp>
    </p:spTree>
    <p:custDataLst>
      <p:tags r:id="rId1"/>
    </p:custDataLst>
    <p:extLst>
      <p:ext uri="{BB962C8B-B14F-4D97-AF65-F5344CB8AC3E}">
        <p14:creationId xmlns:p14="http://schemas.microsoft.com/office/powerpoint/2010/main" val="169198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1E7F-B452-43A3-AFDF-3B451DEF32F9}"/>
              </a:ext>
            </a:extLst>
          </p:cNvPr>
          <p:cNvSpPr>
            <a:spLocks noGrp="1"/>
          </p:cNvSpPr>
          <p:nvPr>
            <p:ph type="title"/>
          </p:nvPr>
        </p:nvSpPr>
        <p:spPr/>
        <p:txBody>
          <a:bodyPr/>
          <a:lstStyle/>
          <a:p>
            <a:r>
              <a:rPr lang="en-US" dirty="0"/>
              <a:t>What is Indicator 14? </a:t>
            </a:r>
          </a:p>
        </p:txBody>
      </p:sp>
      <p:sp>
        <p:nvSpPr>
          <p:cNvPr id="3" name="Content Placeholder 2">
            <a:extLst>
              <a:ext uri="{FF2B5EF4-FFF2-40B4-BE49-F238E27FC236}">
                <a16:creationId xmlns:a16="http://schemas.microsoft.com/office/drawing/2014/main" id="{3E8EFE88-D6F2-49C2-8EE2-20BB7835D9C8}"/>
              </a:ext>
            </a:extLst>
          </p:cNvPr>
          <p:cNvSpPr>
            <a:spLocks noGrp="1"/>
          </p:cNvSpPr>
          <p:nvPr>
            <p:ph idx="1"/>
          </p:nvPr>
        </p:nvSpPr>
        <p:spPr>
          <a:xfrm>
            <a:off x="567743" y="1788342"/>
            <a:ext cx="11370972" cy="3884037"/>
          </a:xfrm>
        </p:spPr>
        <p:txBody>
          <a:bodyPr vert="horz" lIns="91440" tIns="45720" rIns="91440" bIns="45720" rtlCol="0" anchor="t">
            <a:noAutofit/>
          </a:bodyPr>
          <a:lstStyle/>
          <a:p>
            <a:pPr>
              <a:spcBef>
                <a:spcPts val="0"/>
              </a:spcBef>
              <a:spcAft>
                <a:spcPts val="2400"/>
              </a:spcAft>
            </a:pPr>
            <a:r>
              <a:rPr lang="en-US" sz="2800" dirty="0">
                <a:effectLst/>
                <a:ea typeface="MS Mincho" panose="02020609040205080304" pitchFamily="49" charset="-128"/>
              </a:rPr>
              <a:t>Indicator 14 is one of the </a:t>
            </a:r>
            <a:r>
              <a:rPr lang="en-US" sz="2800" dirty="0">
                <a:effectLst/>
                <a:ea typeface="MS Mincho" panose="02020609040205080304" pitchFamily="49" charset="-128"/>
                <a:hlinkClick r:id="rId3"/>
              </a:rPr>
              <a:t>17 Indicators </a:t>
            </a:r>
            <a:r>
              <a:rPr lang="en-US" sz="2800" dirty="0">
                <a:effectLst/>
                <a:ea typeface="MS Mincho" panose="02020609040205080304" pitchFamily="49" charset="-128"/>
              </a:rPr>
              <a:t>that the United States Office of Special Education Programs (OSEP) uses to see whether school districts are following special education law and whether special education is improving outcomes for students with disabilities. </a:t>
            </a:r>
          </a:p>
          <a:p>
            <a:pPr>
              <a:spcBef>
                <a:spcPts val="0"/>
              </a:spcBef>
              <a:spcAft>
                <a:spcPts val="2400"/>
              </a:spcAft>
            </a:pPr>
            <a:r>
              <a:rPr lang="en-US" sz="2800" dirty="0">
                <a:effectLst/>
                <a:latin typeface="Segoe UI"/>
                <a:ea typeface="MS Mincho"/>
                <a:cs typeface="Segoe UI"/>
              </a:rPr>
              <a:t>Indicator 14 reports whether our students with Individualized Education Programs (IEPs) are in school or have a job one year after they leave high school by graduating, aging out at age 22, or dropping out.</a:t>
            </a:r>
            <a:r>
              <a:rPr lang="en-US" sz="2800" dirty="0">
                <a:latin typeface="Segoe UI"/>
                <a:ea typeface="MS Mincho"/>
                <a:cs typeface="Segoe UI"/>
              </a:rPr>
              <a:t> </a:t>
            </a:r>
            <a:endParaRPr lang="en-US" sz="2800" dirty="0"/>
          </a:p>
        </p:txBody>
      </p:sp>
      <p:sp>
        <p:nvSpPr>
          <p:cNvPr id="4" name="Slide Number Placeholder 3">
            <a:extLst>
              <a:ext uri="{FF2B5EF4-FFF2-40B4-BE49-F238E27FC236}">
                <a16:creationId xmlns:a16="http://schemas.microsoft.com/office/drawing/2014/main" id="{48EACBE9-B0EB-4B04-A8C1-30A53F6CECB6}"/>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312232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6981-688C-462C-90B8-A23DC6988F22}"/>
              </a:ext>
            </a:extLst>
          </p:cNvPr>
          <p:cNvSpPr>
            <a:spLocks noGrp="1"/>
          </p:cNvSpPr>
          <p:nvPr>
            <p:ph type="title"/>
          </p:nvPr>
        </p:nvSpPr>
        <p:spPr/>
        <p:txBody>
          <a:bodyPr/>
          <a:lstStyle/>
          <a:p>
            <a:r>
              <a:rPr lang="en-US" dirty="0"/>
              <a:t>What are the three Indicator 14 measurements?</a:t>
            </a:r>
          </a:p>
        </p:txBody>
      </p:sp>
      <p:sp>
        <p:nvSpPr>
          <p:cNvPr id="3" name="Content Placeholder 2">
            <a:extLst>
              <a:ext uri="{FF2B5EF4-FFF2-40B4-BE49-F238E27FC236}">
                <a16:creationId xmlns:a16="http://schemas.microsoft.com/office/drawing/2014/main" id="{3C07BF78-32CD-4CAA-994A-B40783FC8556}"/>
              </a:ext>
            </a:extLst>
          </p:cNvPr>
          <p:cNvSpPr>
            <a:spLocks noGrp="1"/>
          </p:cNvSpPr>
          <p:nvPr>
            <p:ph idx="1"/>
          </p:nvPr>
        </p:nvSpPr>
        <p:spPr/>
        <p:txBody>
          <a:bodyPr vert="horz" lIns="91440" tIns="45720" rIns="91440" bIns="45720" rtlCol="0" anchor="t">
            <a:noAutofit/>
          </a:bodyPr>
          <a:lstStyle/>
          <a:p>
            <a:pPr marL="0" indent="0">
              <a:spcBef>
                <a:spcPts val="0"/>
              </a:spcBef>
              <a:spcAft>
                <a:spcPts val="1200"/>
              </a:spcAft>
              <a:buNone/>
            </a:pPr>
            <a:r>
              <a:rPr lang="en-US" sz="3200" dirty="0">
                <a:effectLst/>
                <a:latin typeface="+mn-lt"/>
                <a:ea typeface="Times New Roman" panose="02020603050405020304" pitchFamily="18" charset="0"/>
                <a:cs typeface="Times New Roman"/>
              </a:rPr>
              <a:t>OSEP requires </a:t>
            </a:r>
            <a:r>
              <a:rPr lang="en-US" dirty="0">
                <a:latin typeface="+mn-lt"/>
                <a:ea typeface="Times New Roman" panose="02020603050405020304" pitchFamily="18" charset="0"/>
                <a:cs typeface="Times New Roman"/>
              </a:rPr>
              <a:t>a</a:t>
            </a:r>
            <a:r>
              <a:rPr lang="en-US" sz="3200" dirty="0">
                <a:effectLst/>
                <a:latin typeface="+mn-lt"/>
                <a:ea typeface="Times New Roman" panose="02020603050405020304" pitchFamily="18" charset="0"/>
                <a:cs typeface="Times New Roman"/>
              </a:rPr>
              <a:t> report </a:t>
            </a:r>
            <a:r>
              <a:rPr lang="en-US" dirty="0">
                <a:latin typeface="+mn-lt"/>
                <a:ea typeface="Times New Roman" panose="02020603050405020304" pitchFamily="18" charset="0"/>
                <a:cs typeface="Times New Roman"/>
              </a:rPr>
              <a:t>of </a:t>
            </a:r>
            <a:r>
              <a:rPr lang="en-US" sz="3200" dirty="0">
                <a:effectLst/>
                <a:latin typeface="+mn-lt"/>
                <a:ea typeface="Times New Roman" panose="02020603050405020304" pitchFamily="18" charset="0"/>
                <a:cs typeface="Times New Roman"/>
              </a:rPr>
              <a:t>“the percent of youth who are no longer in secondary school, had IEPs in effect at the time they left school, and within one year of exiting high school were:</a:t>
            </a:r>
          </a:p>
          <a:p>
            <a:pPr marR="0" indent="0">
              <a:spcBef>
                <a:spcPts val="0"/>
              </a:spcBef>
              <a:spcAft>
                <a:spcPts val="1200"/>
              </a:spcAft>
              <a:buNone/>
            </a:pPr>
            <a:r>
              <a:rPr lang="en-US" sz="3200" b="1" dirty="0">
                <a:effectLst/>
                <a:latin typeface="+mn-lt"/>
                <a:ea typeface="Times New Roman" panose="02020603050405020304" pitchFamily="18" charset="0"/>
                <a:cs typeface="Times New Roman" panose="02020603050405020304" pitchFamily="18" charset="0"/>
              </a:rPr>
              <a:t>A.</a:t>
            </a:r>
            <a:r>
              <a:rPr lang="en-US" sz="3200" dirty="0">
                <a:effectLst/>
                <a:latin typeface="+mn-lt"/>
                <a:ea typeface="Times New Roman" panose="02020603050405020304" pitchFamily="18" charset="0"/>
                <a:cs typeface="Times New Roman" panose="02020603050405020304" pitchFamily="18" charset="0"/>
              </a:rPr>
              <a:t>  Enrolled in higher education </a:t>
            </a:r>
            <a:br>
              <a:rPr lang="en-US" sz="3200" dirty="0">
                <a:effectLst/>
                <a:latin typeface="+mn-lt"/>
                <a:ea typeface="Times New Roman" panose="02020603050405020304" pitchFamily="18" charset="0"/>
                <a:cs typeface="Times New Roman" panose="02020603050405020304" pitchFamily="18" charset="0"/>
              </a:rPr>
            </a:br>
            <a:r>
              <a:rPr lang="en-US" sz="3200" b="1" dirty="0">
                <a:effectLst/>
                <a:latin typeface="+mn-lt"/>
                <a:ea typeface="Times New Roman" panose="02020603050405020304" pitchFamily="18" charset="0"/>
                <a:cs typeface="Times New Roman" panose="02020603050405020304" pitchFamily="18" charset="0"/>
              </a:rPr>
              <a:t>B.</a:t>
            </a:r>
            <a:r>
              <a:rPr lang="en-US" sz="3200" dirty="0">
                <a:effectLst/>
                <a:latin typeface="+mn-lt"/>
                <a:ea typeface="Times New Roman" panose="02020603050405020304" pitchFamily="18" charset="0"/>
                <a:cs typeface="Times New Roman" panose="02020603050405020304" pitchFamily="18" charset="0"/>
              </a:rPr>
              <a:t>  Enrolled in higher education or competitively employed   </a:t>
            </a:r>
            <a:br>
              <a:rPr lang="en-US" sz="3200" dirty="0">
                <a:effectLst/>
                <a:latin typeface="+mn-lt"/>
                <a:ea typeface="Times New Roman" panose="02020603050405020304" pitchFamily="18" charset="0"/>
                <a:cs typeface="Times New Roman" panose="02020603050405020304" pitchFamily="18" charset="0"/>
              </a:rPr>
            </a:br>
            <a:r>
              <a:rPr lang="en-US" sz="3200" b="1" dirty="0">
                <a:effectLst/>
                <a:latin typeface="+mn-lt"/>
                <a:ea typeface="Times New Roman" panose="02020603050405020304" pitchFamily="18" charset="0"/>
                <a:cs typeface="Times New Roman" panose="02020603050405020304" pitchFamily="18" charset="0"/>
              </a:rPr>
              <a:t>C.  </a:t>
            </a:r>
            <a:r>
              <a:rPr lang="en-US" sz="3200" dirty="0">
                <a:effectLst/>
                <a:latin typeface="+mn-lt"/>
                <a:ea typeface="Times New Roman" panose="02020603050405020304" pitchFamily="18" charset="0"/>
                <a:cs typeface="Times New Roman" panose="02020603050405020304" pitchFamily="18" charset="0"/>
              </a:rPr>
              <a:t>Enrolled in higher education or in some other postsecondary education or  training program; or competitively employed or in some other employment” </a:t>
            </a:r>
          </a:p>
        </p:txBody>
      </p:sp>
      <p:sp>
        <p:nvSpPr>
          <p:cNvPr id="4" name="Slide Number Placeholder 3">
            <a:extLst>
              <a:ext uri="{FF2B5EF4-FFF2-40B4-BE49-F238E27FC236}">
                <a16:creationId xmlns:a16="http://schemas.microsoft.com/office/drawing/2014/main" id="{C4311BE3-8254-4B91-B453-DAF3AA6F1094}"/>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spTree>
    <p:extLst>
      <p:ext uri="{BB962C8B-B14F-4D97-AF65-F5344CB8AC3E}">
        <p14:creationId xmlns:p14="http://schemas.microsoft.com/office/powerpoint/2010/main" val="245752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D3FC-8486-4864-A9F9-305839593B1E}"/>
              </a:ext>
            </a:extLst>
          </p:cNvPr>
          <p:cNvSpPr>
            <a:spLocks noGrp="1"/>
          </p:cNvSpPr>
          <p:nvPr>
            <p:ph type="title"/>
          </p:nvPr>
        </p:nvSpPr>
        <p:spPr/>
        <p:txBody>
          <a:bodyPr/>
          <a:lstStyle/>
          <a:p>
            <a:r>
              <a:rPr lang="en-US" dirty="0"/>
              <a:t>Why is Indicator 14 important?</a:t>
            </a:r>
          </a:p>
        </p:txBody>
      </p:sp>
      <p:sp>
        <p:nvSpPr>
          <p:cNvPr id="3" name="Content Placeholder 2">
            <a:extLst>
              <a:ext uri="{FF2B5EF4-FFF2-40B4-BE49-F238E27FC236}">
                <a16:creationId xmlns:a16="http://schemas.microsoft.com/office/drawing/2014/main" id="{903D5E4C-D776-4EFA-B75C-25F411598F37}"/>
              </a:ext>
            </a:extLst>
          </p:cNvPr>
          <p:cNvSpPr>
            <a:spLocks noGrp="1"/>
          </p:cNvSpPr>
          <p:nvPr>
            <p:ph idx="1"/>
          </p:nvPr>
        </p:nvSpPr>
        <p:spPr>
          <a:xfrm>
            <a:off x="484719" y="2028836"/>
            <a:ext cx="11222562" cy="2512167"/>
          </a:xfrm>
        </p:spPr>
        <p:txBody>
          <a:bodyPr vert="horz" lIns="91440" tIns="45720" rIns="91440" bIns="45720" rtlCol="0" anchor="t">
            <a:noAutofit/>
          </a:bodyPr>
          <a:lstStyle/>
          <a:p>
            <a:pPr marR="0">
              <a:spcBef>
                <a:spcPts val="0"/>
              </a:spcBef>
              <a:spcAft>
                <a:spcPts val="2400"/>
              </a:spcAft>
            </a:pPr>
            <a:r>
              <a:rPr lang="en-US" dirty="0">
                <a:latin typeface="Segoe UI"/>
                <a:ea typeface="MS Mincho"/>
                <a:cs typeface="Segoe UI"/>
              </a:rPr>
              <a:t>Indicator 14 tells us about the lives of our students with IEPs one year after they have left high school. It is one way to help us understand whether students’ education prepared them for adult life.</a:t>
            </a:r>
            <a:endParaRPr lang="en-US" dirty="0"/>
          </a:p>
          <a:p>
            <a:endParaRPr lang="en-US" dirty="0"/>
          </a:p>
        </p:txBody>
      </p:sp>
      <p:sp>
        <p:nvSpPr>
          <p:cNvPr id="4" name="Slide Number Placeholder 3">
            <a:extLst>
              <a:ext uri="{FF2B5EF4-FFF2-40B4-BE49-F238E27FC236}">
                <a16:creationId xmlns:a16="http://schemas.microsoft.com/office/drawing/2014/main" id="{E3C49D45-6329-4753-861B-34C9324EE446}"/>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700271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30A7-0E76-4AC3-A33C-59384A77822B}"/>
              </a:ext>
            </a:extLst>
          </p:cNvPr>
          <p:cNvSpPr>
            <a:spLocks noGrp="1"/>
          </p:cNvSpPr>
          <p:nvPr>
            <p:ph type="title"/>
          </p:nvPr>
        </p:nvSpPr>
        <p:spPr/>
        <p:txBody>
          <a:bodyPr/>
          <a:lstStyle/>
          <a:p>
            <a:r>
              <a:rPr lang="en-US" sz="3100" dirty="0"/>
              <a:t>Starting in 2023, which districts will collect Indicator 14 data?</a:t>
            </a:r>
          </a:p>
        </p:txBody>
      </p:sp>
      <p:sp>
        <p:nvSpPr>
          <p:cNvPr id="3" name="Content Placeholder 2">
            <a:extLst>
              <a:ext uri="{FF2B5EF4-FFF2-40B4-BE49-F238E27FC236}">
                <a16:creationId xmlns:a16="http://schemas.microsoft.com/office/drawing/2014/main" id="{F083F387-1AD4-4C43-9085-D679AC1F0B92}"/>
              </a:ext>
            </a:extLst>
          </p:cNvPr>
          <p:cNvSpPr>
            <a:spLocks noGrp="1"/>
          </p:cNvSpPr>
          <p:nvPr>
            <p:ph idx="1"/>
          </p:nvPr>
        </p:nvSpPr>
        <p:spPr/>
        <p:txBody>
          <a:bodyPr/>
          <a:lstStyle/>
          <a:p>
            <a:r>
              <a:rPr lang="en-US" sz="3400" b="1" dirty="0">
                <a:latin typeface="Segoe UI"/>
                <a:ea typeface="MS Mincho"/>
                <a:cs typeface="Segoe UI"/>
              </a:rPr>
              <a:t>2023 and Beyond:</a:t>
            </a:r>
            <a:r>
              <a:rPr lang="en-US" sz="3400" dirty="0">
                <a:latin typeface="Segoe UI"/>
                <a:ea typeface="MS Mincho"/>
                <a:cs typeface="Segoe UI"/>
              </a:rPr>
              <a:t> Massachusetts is moving to statewide data collection. This will give us a more comprehensive picture of the lives of our students with IEPs one year after they have left high school. </a:t>
            </a:r>
          </a:p>
          <a:p>
            <a:pPr marL="231775" indent="0">
              <a:buNone/>
            </a:pPr>
            <a:r>
              <a:rPr lang="en-US" sz="3400" dirty="0">
                <a:latin typeface="Segoe UI"/>
                <a:ea typeface="MS Mincho"/>
                <a:cs typeface="Segoe UI"/>
              </a:rPr>
              <a:t>This change to all-state data collection will improve Massachusetts’ ability to disaggregate and analyze data in a statistically significant way and to better compare Indicator 14 data with graduation data (</a:t>
            </a:r>
            <a:r>
              <a:rPr lang="en-US" sz="3400" u="sng" dirty="0">
                <a:latin typeface="Segoe UI"/>
                <a:ea typeface="MS Mincho"/>
                <a:cs typeface="Segoe UI"/>
                <a:hlinkClick r:id="rId3"/>
              </a:rPr>
              <a:t>Indicator 1</a:t>
            </a:r>
            <a:r>
              <a:rPr lang="en-US" sz="3400" dirty="0">
                <a:latin typeface="Segoe UI"/>
                <a:ea typeface="MS Mincho"/>
                <a:cs typeface="Segoe UI"/>
              </a:rPr>
              <a:t>) and dropout data (</a:t>
            </a:r>
            <a:r>
              <a:rPr lang="en-US" sz="3400" u="sng" dirty="0">
                <a:latin typeface="Segoe UI"/>
                <a:ea typeface="MS Mincho"/>
                <a:cs typeface="Segoe UI"/>
                <a:hlinkClick r:id="rId3"/>
              </a:rPr>
              <a:t>Indicator 2</a:t>
            </a:r>
            <a:r>
              <a:rPr lang="en-US" sz="3400" dirty="0">
                <a:latin typeface="Segoe UI"/>
                <a:ea typeface="MS Mincho"/>
                <a:cs typeface="Segoe UI"/>
              </a:rPr>
              <a:t>). </a:t>
            </a:r>
            <a:endParaRPr lang="en-US" sz="3400" dirty="0"/>
          </a:p>
          <a:p>
            <a:endParaRPr lang="en-US" dirty="0"/>
          </a:p>
        </p:txBody>
      </p:sp>
      <p:sp>
        <p:nvSpPr>
          <p:cNvPr id="4" name="Slide Number Placeholder 3">
            <a:extLst>
              <a:ext uri="{FF2B5EF4-FFF2-40B4-BE49-F238E27FC236}">
                <a16:creationId xmlns:a16="http://schemas.microsoft.com/office/drawing/2014/main" id="{3CD88B28-7295-440D-85EF-2CE7278B74BD}"/>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343048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BCA75-B57D-8C62-040C-CD591D3381E5}"/>
              </a:ext>
            </a:extLst>
          </p:cNvPr>
          <p:cNvSpPr>
            <a:spLocks noGrp="1"/>
          </p:cNvSpPr>
          <p:nvPr>
            <p:ph type="title"/>
          </p:nvPr>
        </p:nvSpPr>
        <p:spPr/>
        <p:txBody>
          <a:bodyPr/>
          <a:lstStyle/>
          <a:p>
            <a:r>
              <a:rPr lang="en-US" sz="3200" dirty="0">
                <a:latin typeface="Segoe UI Semibold"/>
                <a:cs typeface="Segoe UI Semibold"/>
              </a:rPr>
              <a:t>How does Massachusetts collect Indicator 14 data? </a:t>
            </a:r>
            <a:endParaRPr lang="en-US" sz="3200" dirty="0"/>
          </a:p>
        </p:txBody>
      </p:sp>
      <p:sp>
        <p:nvSpPr>
          <p:cNvPr id="3" name="Content Placeholder 2">
            <a:extLst>
              <a:ext uri="{FF2B5EF4-FFF2-40B4-BE49-F238E27FC236}">
                <a16:creationId xmlns:a16="http://schemas.microsoft.com/office/drawing/2014/main" id="{75E46249-CB98-6BF7-40D2-DE189080973E}"/>
              </a:ext>
            </a:extLst>
          </p:cNvPr>
          <p:cNvSpPr>
            <a:spLocks noGrp="1"/>
          </p:cNvSpPr>
          <p:nvPr>
            <p:ph idx="1"/>
          </p:nvPr>
        </p:nvSpPr>
        <p:spPr/>
        <p:txBody>
          <a:bodyPr vert="horz" lIns="91440" tIns="45720" rIns="91440" bIns="45720" rtlCol="0" anchor="t">
            <a:noAutofit/>
          </a:bodyPr>
          <a:lstStyle/>
          <a:p>
            <a:pPr>
              <a:spcBef>
                <a:spcPts val="0"/>
              </a:spcBef>
              <a:spcAft>
                <a:spcPts val="2400"/>
              </a:spcAft>
            </a:pPr>
            <a:r>
              <a:rPr lang="en-US" sz="3400" b="1" dirty="0">
                <a:latin typeface="Segoe UI"/>
                <a:cs typeface="Segoe UI"/>
              </a:rPr>
              <a:t>Data Collection: </a:t>
            </a:r>
            <a:r>
              <a:rPr lang="en-US" sz="3400" dirty="0">
                <a:latin typeface="Segoe UI"/>
                <a:cs typeface="Segoe UI"/>
              </a:rPr>
              <a:t>During the summer and early fall, districts survey their former students with IEPs using the </a:t>
            </a:r>
            <a:r>
              <a:rPr lang="en-US" sz="3400" i="1" dirty="0">
                <a:latin typeface="Segoe UI"/>
                <a:cs typeface="Segoe UI"/>
              </a:rPr>
              <a:t>Massachusetts After High School Survey.</a:t>
            </a:r>
            <a:endParaRPr lang="en-US" sz="3400" dirty="0">
              <a:latin typeface="Segoe UI"/>
              <a:cs typeface="Segoe UI"/>
            </a:endParaRPr>
          </a:p>
          <a:p>
            <a:pPr>
              <a:spcBef>
                <a:spcPts val="0"/>
              </a:spcBef>
              <a:spcAft>
                <a:spcPts val="2400"/>
              </a:spcAft>
            </a:pPr>
            <a:r>
              <a:rPr lang="en-US" sz="3400" b="1" dirty="0">
                <a:latin typeface="Segoe UI"/>
                <a:cs typeface="Segoe UI"/>
              </a:rPr>
              <a:t>Multiple Languages: </a:t>
            </a:r>
            <a:r>
              <a:rPr lang="en-US" sz="3400" dirty="0">
                <a:latin typeface="Segoe UI"/>
                <a:cs typeface="Segoe UI"/>
              </a:rPr>
              <a:t>The survey is online. It can be completed by the former student or by school staff on behalf of the former student. The survey is available in multiple languages, including English, Spanish, Portuguese, Chinese, Haitian Creole, and Vietnamese.</a:t>
            </a:r>
          </a:p>
        </p:txBody>
      </p:sp>
      <p:sp>
        <p:nvSpPr>
          <p:cNvPr id="4" name="Slide Number Placeholder 3">
            <a:extLst>
              <a:ext uri="{FF2B5EF4-FFF2-40B4-BE49-F238E27FC236}">
                <a16:creationId xmlns:a16="http://schemas.microsoft.com/office/drawing/2014/main" id="{79D68E85-2CEF-A581-7D05-E9F798A199C6}"/>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1896973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AF963-CDA8-49AA-B90A-AF9FA23531A0}"/>
              </a:ext>
            </a:extLst>
          </p:cNvPr>
          <p:cNvSpPr>
            <a:spLocks noGrp="1"/>
          </p:cNvSpPr>
          <p:nvPr>
            <p:ph type="title"/>
          </p:nvPr>
        </p:nvSpPr>
        <p:spPr/>
        <p:txBody>
          <a:bodyPr/>
          <a:lstStyle/>
          <a:p>
            <a:r>
              <a:rPr lang="en-US" sz="2800" dirty="0">
                <a:latin typeface="Segoe UI Semibold"/>
                <a:cs typeface="Segoe UI Semibold"/>
              </a:rPr>
              <a:t>What factors affect Indicator 14 results?</a:t>
            </a:r>
          </a:p>
        </p:txBody>
      </p:sp>
      <p:sp>
        <p:nvSpPr>
          <p:cNvPr id="3" name="Content Placeholder 2">
            <a:extLst>
              <a:ext uri="{FF2B5EF4-FFF2-40B4-BE49-F238E27FC236}">
                <a16:creationId xmlns:a16="http://schemas.microsoft.com/office/drawing/2014/main" id="{11B6261A-46CD-4F29-91CD-01A2B0098BC1}"/>
              </a:ext>
            </a:extLst>
          </p:cNvPr>
          <p:cNvSpPr>
            <a:spLocks noGrp="1"/>
          </p:cNvSpPr>
          <p:nvPr>
            <p:ph idx="1"/>
          </p:nvPr>
        </p:nvSpPr>
        <p:spPr/>
        <p:txBody>
          <a:bodyPr vert="horz" lIns="91440" tIns="45720" rIns="91440" bIns="45720" rtlCol="0" anchor="t">
            <a:noAutofit/>
          </a:bodyPr>
          <a:lstStyle/>
          <a:p>
            <a:pPr>
              <a:spcAft>
                <a:spcPts val="1200"/>
              </a:spcAft>
            </a:pPr>
            <a:r>
              <a:rPr lang="en-US" sz="2800" dirty="0">
                <a:latin typeface="Segoe UI"/>
                <a:cs typeface="Segoe UI"/>
              </a:rPr>
              <a:t>The COVID-19 pandemic has influenced whether our former students with IEPs go to school and/or work after high school. </a:t>
            </a:r>
          </a:p>
          <a:p>
            <a:pPr>
              <a:spcAft>
                <a:spcPts val="1200"/>
              </a:spcAft>
            </a:pPr>
            <a:r>
              <a:rPr lang="en-US" sz="2800" dirty="0">
                <a:latin typeface="Segoe UI"/>
                <a:cs typeface="Segoe UI"/>
              </a:rPr>
              <a:t>If groups are under- or over-represented in the survey (for example, Latinx students, students with intellectual disabilities, or students who dropped out), the data may show that our former students with IEPs are more or less engaged in school or work than they really are. </a:t>
            </a:r>
            <a:endParaRPr lang="en-US" sz="2800" dirty="0"/>
          </a:p>
          <a:p>
            <a:pPr>
              <a:spcAft>
                <a:spcPts val="1200"/>
              </a:spcAft>
            </a:pPr>
            <a:r>
              <a:rPr lang="en-US" sz="2800" dirty="0"/>
              <a:t>Both the interviewers and the former students may be biased.</a:t>
            </a:r>
          </a:p>
          <a:p>
            <a:pPr>
              <a:spcAft>
                <a:spcPts val="1200"/>
              </a:spcAft>
            </a:pPr>
            <a:r>
              <a:rPr lang="en-US" sz="2800" dirty="0">
                <a:latin typeface="Segoe UI"/>
                <a:cs typeface="Segoe UI"/>
              </a:rPr>
              <a:t>Based on the response group size for Measures A, B, and C, there is a margin of error of approximately plus or minus three percent</a:t>
            </a:r>
            <a:r>
              <a:rPr lang="en-US" sz="2900" dirty="0">
                <a:latin typeface="Segoe UI"/>
                <a:cs typeface="Segoe UI"/>
              </a:rPr>
              <a:t>.</a:t>
            </a:r>
          </a:p>
          <a:p>
            <a:endParaRPr lang="en-US" dirty="0"/>
          </a:p>
        </p:txBody>
      </p:sp>
      <p:sp>
        <p:nvSpPr>
          <p:cNvPr id="4" name="Slide Number Placeholder 3">
            <a:extLst>
              <a:ext uri="{FF2B5EF4-FFF2-40B4-BE49-F238E27FC236}">
                <a16:creationId xmlns:a16="http://schemas.microsoft.com/office/drawing/2014/main" id="{2755A3CC-0ADB-4689-80EA-17E7168A4AF2}"/>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373246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0A9A-5AE1-429D-A70E-2252D23E1DD0}"/>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3250842C-9DB2-4148-8EC4-1D40DE273EBD}"/>
              </a:ext>
            </a:extLst>
          </p:cNvPr>
          <p:cNvSpPr>
            <a:spLocks noGrp="1"/>
          </p:cNvSpPr>
          <p:nvPr>
            <p:ph idx="1"/>
          </p:nvPr>
        </p:nvSpPr>
        <p:spPr>
          <a:xfrm>
            <a:off x="567743" y="1910308"/>
            <a:ext cx="11370972" cy="2946181"/>
          </a:xfrm>
        </p:spPr>
        <p:txBody>
          <a:bodyPr/>
          <a:lstStyle/>
          <a:p>
            <a:pPr>
              <a:spcAft>
                <a:spcPts val="1200"/>
              </a:spcAft>
            </a:pPr>
            <a:r>
              <a:rPr lang="en-US" dirty="0"/>
              <a:t>To learn more:</a:t>
            </a:r>
          </a:p>
          <a:p>
            <a:pPr lvl="1"/>
            <a:r>
              <a:rPr lang="en-US" dirty="0">
                <a:hlinkClick r:id="rId2"/>
              </a:rPr>
              <a:t>Massachusetts SPP/APR </a:t>
            </a:r>
            <a:endParaRPr lang="en-US" dirty="0"/>
          </a:p>
          <a:p>
            <a:pPr lvl="1"/>
            <a:r>
              <a:rPr lang="en-US" dirty="0">
                <a:hlinkClick r:id="rId3"/>
              </a:rPr>
              <a:t>Massachusetts Indicator 14</a:t>
            </a:r>
            <a:endParaRPr lang="en-US" dirty="0"/>
          </a:p>
          <a:p>
            <a:pPr lvl="1"/>
            <a:r>
              <a:rPr lang="en-US" dirty="0">
                <a:hlinkClick r:id="rId4"/>
              </a:rPr>
              <a:t>Statewide Indicator Data</a:t>
            </a:r>
            <a:endParaRPr lang="en-US" dirty="0"/>
          </a:p>
          <a:p>
            <a:pPr lvl="1"/>
            <a:r>
              <a:rPr lang="en-US" sz="2800" dirty="0">
                <a:effectLst/>
                <a:ea typeface="MS Mincho" panose="02020609040205080304" pitchFamily="49" charset="-128"/>
                <a:hlinkClick r:id="rId5"/>
              </a:rPr>
              <a:t>U.S. Office of Special Education Programs (OSEP) SPP/APR </a:t>
            </a:r>
            <a:r>
              <a:rPr lang="en-US" dirty="0">
                <a:ea typeface="MS Mincho" panose="02020609040205080304" pitchFamily="49" charset="-128"/>
                <a:hlinkClick r:id="rId5"/>
              </a:rPr>
              <a:t>Letters</a:t>
            </a:r>
            <a:endParaRPr lang="en-US" dirty="0"/>
          </a:p>
        </p:txBody>
      </p:sp>
      <p:sp>
        <p:nvSpPr>
          <p:cNvPr id="4" name="Slide Number Placeholder 3">
            <a:extLst>
              <a:ext uri="{FF2B5EF4-FFF2-40B4-BE49-F238E27FC236}">
                <a16:creationId xmlns:a16="http://schemas.microsoft.com/office/drawing/2014/main" id="{619D0D5F-8C6D-43FA-B1EB-4A4EAC31EAB4}"/>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3585890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5966e0c-939d-4bbf-90b4-42061a5e5694">
      <UserInfo>
        <DisplayName/>
        <AccountId xsi:nil="true"/>
        <AccountType/>
      </UserInfo>
    </SharedWithUsers>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7D92B5-E5BD-46E4-85A2-79FFA03E1C1F}">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cc23f7d9-a29c-42d6-b193-fa0a263dd66f"/>
    <ds:schemaRef ds:uri="http://purl.org/dc/terms/"/>
    <ds:schemaRef ds:uri="55966e0c-939d-4bbf-90b4-42061a5e569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CC49521-2080-4709-A3B6-BF09FD1C3D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F4AB2D-73B2-407B-94AB-B9E4F1175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728</TotalTime>
  <Words>1097</Words>
  <Application>Microsoft Office PowerPoint</Application>
  <PresentationFormat>Widescreen</PresentationFormat>
  <Paragraphs>60</Paragraphs>
  <Slides>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等线</vt:lpstr>
      <vt:lpstr>Arial</vt:lpstr>
      <vt:lpstr>Courier New</vt:lpstr>
      <vt:lpstr>Segoe</vt:lpstr>
      <vt:lpstr>Segoe SemiBold</vt:lpstr>
      <vt:lpstr>Segoe UI</vt:lpstr>
      <vt:lpstr>Segoe UI Semibold</vt:lpstr>
      <vt:lpstr>Wingdings</vt:lpstr>
      <vt:lpstr>ESE​​</vt:lpstr>
      <vt:lpstr>Indicator 14: Post-school Outcomes for Students with IEPs</vt:lpstr>
      <vt:lpstr>What is Indicator 14? </vt:lpstr>
      <vt:lpstr>What are the three Indicator 14 measurements?</vt:lpstr>
      <vt:lpstr>Why is Indicator 14 important?</vt:lpstr>
      <vt:lpstr>Starting in 2023, which districts will collect Indicator 14 data?</vt:lpstr>
      <vt:lpstr>How does Massachusetts collect Indicator 14 data? </vt:lpstr>
      <vt:lpstr>What factors affect Indicator 14 results?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14: Post-school Outcomes</dc:title>
  <dc:creator>DESE</dc:creator>
  <cp:lastModifiedBy>Zou, Dong (EOE)</cp:lastModifiedBy>
  <cp:revision>165</cp:revision>
  <dcterms:created xsi:type="dcterms:W3CDTF">2021-03-24T23:57:00Z</dcterms:created>
  <dcterms:modified xsi:type="dcterms:W3CDTF">2023-02-27T16:29:09Z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27 2023 12:00AM</vt:lpwstr>
  </property>
</Properties>
</file>