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0"/>
  </p:notesMasterIdLst>
  <p:sldIdLst>
    <p:sldId id="502" r:id="rId6"/>
    <p:sldId id="504" r:id="rId7"/>
    <p:sldId id="505" r:id="rId8"/>
    <p:sldId id="493"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1E195-67AC-6599-2573-43E593C10CAA}" v="2" dt="2022-05-02T16:06:49.061"/>
    <p1510:client id="{FDDE9094-AF31-4CF8-8266-962AA3E4F4D7}" v="1" dt="2022-04-27T14:58:58.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13F1C-4C8A-468D-803A-30DF070DCA1C}"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4A25D-751C-4CC9-A8BA-7D9A51EF4DD7}" type="slidenum">
              <a:rPr lang="en-US" smtClean="0"/>
              <a:t>‹#›</a:t>
            </a:fld>
            <a:endParaRPr lang="en-US"/>
          </a:p>
        </p:txBody>
      </p:sp>
    </p:spTree>
    <p:extLst>
      <p:ext uri="{BB962C8B-B14F-4D97-AF65-F5344CB8AC3E}">
        <p14:creationId xmlns:p14="http://schemas.microsoft.com/office/powerpoint/2010/main" val="309050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sites.ed.gov/idea/regs/b/e/300.510/a/3" TargetMode="External"/><Relationship Id="rId13" Type="http://schemas.openxmlformats.org/officeDocument/2006/relationships/hyperlink" Target="https://sites.ed.gov/idea/regs/b/e/300.510/b/1" TargetMode="External"/><Relationship Id="rId18" Type="http://schemas.openxmlformats.org/officeDocument/2006/relationships/hyperlink" Target="https://sites.ed.gov/idea/regs/b/e/300.510/c" TargetMode="External"/><Relationship Id="rId3" Type="http://schemas.openxmlformats.org/officeDocument/2006/relationships/hyperlink" Target="https://sites.ed.gov/idea/regs/b/e/300.510/a" TargetMode="External"/><Relationship Id="rId21" Type="http://schemas.openxmlformats.org/officeDocument/2006/relationships/hyperlink" Target="https://sites.ed.gov/idea/regs/b/e/300.510/c/3" TargetMode="External"/><Relationship Id="rId7" Type="http://schemas.openxmlformats.org/officeDocument/2006/relationships/hyperlink" Target="https://sites.ed.gov/idea/regs/b/e/300.510/a/2" TargetMode="External"/><Relationship Id="rId12" Type="http://schemas.openxmlformats.org/officeDocument/2006/relationships/hyperlink" Target="https://sites.ed.gov/idea/regs/b/e/300.510/b" TargetMode="External"/><Relationship Id="rId17" Type="http://schemas.openxmlformats.org/officeDocument/2006/relationships/hyperlink" Target="https://sites.ed.gov/idea/regs/b/e/300.510/b/5" TargetMode="External"/><Relationship Id="rId25" Type="http://schemas.openxmlformats.org/officeDocument/2006/relationships/hyperlink" Target="https://sites.ed.gov/idea/regs/b/e/300.510/e" TargetMode="External"/><Relationship Id="rId2" Type="http://schemas.openxmlformats.org/officeDocument/2006/relationships/slide" Target="../slides/slide2.xml"/><Relationship Id="rId16" Type="http://schemas.openxmlformats.org/officeDocument/2006/relationships/hyperlink" Target="https://sites.ed.gov/idea/regs/b/e/300.510/b/4" TargetMode="External"/><Relationship Id="rId20" Type="http://schemas.openxmlformats.org/officeDocument/2006/relationships/hyperlink" Target="https://sites.ed.gov/idea/regs/b/e/300.510/c/2" TargetMode="External"/><Relationship Id="rId1" Type="http://schemas.openxmlformats.org/officeDocument/2006/relationships/notesMaster" Target="../notesMasters/notesMaster1.xml"/><Relationship Id="rId6" Type="http://schemas.openxmlformats.org/officeDocument/2006/relationships/hyperlink" Target="https://sites.ed.gov/idea/regs/b/e/300.510/a/1/ii" TargetMode="External"/><Relationship Id="rId11" Type="http://schemas.openxmlformats.org/officeDocument/2006/relationships/hyperlink" Target="https://sites.ed.gov/idea/regs/b/e/300.510/a/4" TargetMode="External"/><Relationship Id="rId24" Type="http://schemas.openxmlformats.org/officeDocument/2006/relationships/hyperlink" Target="https://sites.ed.gov/idea/regs/b/e/300.510/d/2" TargetMode="External"/><Relationship Id="rId5" Type="http://schemas.openxmlformats.org/officeDocument/2006/relationships/hyperlink" Target="https://sites.ed.gov/idea/regs/b/e/300.510/a/1/i" TargetMode="External"/><Relationship Id="rId15" Type="http://schemas.openxmlformats.org/officeDocument/2006/relationships/hyperlink" Target="https://sites.ed.gov/idea/regs/b/e/300.510/b/3" TargetMode="External"/><Relationship Id="rId23" Type="http://schemas.openxmlformats.org/officeDocument/2006/relationships/hyperlink" Target="https://sites.ed.gov/idea/regs/b/e/300.510/d/1" TargetMode="External"/><Relationship Id="rId10" Type="http://schemas.openxmlformats.org/officeDocument/2006/relationships/hyperlink" Target="https://sites.ed.gov/idea/regs/b/e/300.510/a/3/ii" TargetMode="External"/><Relationship Id="rId19" Type="http://schemas.openxmlformats.org/officeDocument/2006/relationships/hyperlink" Target="https://sites.ed.gov/idea/regs/b/e/300.510/c/1" TargetMode="External"/><Relationship Id="rId4" Type="http://schemas.openxmlformats.org/officeDocument/2006/relationships/hyperlink" Target="https://sites.ed.gov/idea/regs/b/e/300.510/a/1" TargetMode="External"/><Relationship Id="rId9" Type="http://schemas.openxmlformats.org/officeDocument/2006/relationships/hyperlink" Target="https://sites.ed.gov/idea/regs/b/e/300.510/a/3/i" TargetMode="External"/><Relationship Id="rId14" Type="http://schemas.openxmlformats.org/officeDocument/2006/relationships/hyperlink" Target="https://sites.ed.gov/idea/regs/b/e/300.510/b/2" TargetMode="External"/><Relationship Id="rId22" Type="http://schemas.openxmlformats.org/officeDocument/2006/relationships/hyperlink" Target="https://sites.ed.gov/idea/regs/b/e/300.510/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u="sng">
                <a:solidFill>
                  <a:srgbClr val="316194"/>
                </a:solidFill>
                <a:effectLst/>
                <a:latin typeface="inherit"/>
                <a:hlinkClick r:id="rId3"/>
              </a:rPr>
              <a:t>(a)</a:t>
            </a:r>
            <a:r>
              <a:rPr lang="en-US" b="0" i="0">
                <a:solidFill>
                  <a:srgbClr val="343C47"/>
                </a:solidFill>
                <a:effectLst/>
                <a:latin typeface="Open Sans" panose="020B0606030504020204" pitchFamily="34" charset="0"/>
              </a:rPr>
              <a:t> Resolution meeting.</a:t>
            </a:r>
          </a:p>
          <a:p>
            <a:pPr algn="l" fontAlgn="base"/>
            <a:r>
              <a:rPr lang="en-US" b="0" i="0" u="sng">
                <a:solidFill>
                  <a:srgbClr val="316194"/>
                </a:solidFill>
                <a:effectLst/>
                <a:latin typeface="inherit"/>
                <a:hlinkClick r:id="rId4"/>
              </a:rPr>
              <a:t>(1)</a:t>
            </a:r>
            <a:r>
              <a:rPr lang="en-US" b="0" i="0">
                <a:solidFill>
                  <a:srgbClr val="343C47"/>
                </a:solidFill>
                <a:effectLst/>
                <a:latin typeface="Open Sans" panose="020B0606030504020204" pitchFamily="34" charset="0"/>
              </a:rPr>
              <a:t> Within 15 days of receiving notice of the parent’s due process complaint, and prior to the initiation of a due process hearing under §300.511, the LEA must convene a meeting with the parent and the relevant member or members of the IEP Team who have specific knowledge of the facts identified in the due process complaint that—</a:t>
            </a:r>
          </a:p>
          <a:p>
            <a:pPr algn="l" fontAlgn="base"/>
            <a:r>
              <a:rPr lang="en-US" b="0" i="0" u="sng">
                <a:solidFill>
                  <a:srgbClr val="316194"/>
                </a:solidFill>
                <a:effectLst/>
                <a:latin typeface="inherit"/>
                <a:hlinkClick r:id="rId5"/>
              </a:rPr>
              <a:t>(</a:t>
            </a:r>
            <a:r>
              <a:rPr lang="en-US" b="0" i="0" u="sng" err="1">
                <a:solidFill>
                  <a:srgbClr val="316194"/>
                </a:solidFill>
                <a:effectLst/>
                <a:latin typeface="inherit"/>
                <a:hlinkClick r:id="rId5"/>
              </a:rPr>
              <a:t>i</a:t>
            </a:r>
            <a:r>
              <a:rPr lang="en-US" b="0" i="0" u="sng">
                <a:solidFill>
                  <a:srgbClr val="316194"/>
                </a:solidFill>
                <a:effectLst/>
                <a:latin typeface="inherit"/>
                <a:hlinkClick r:id="rId5"/>
              </a:rPr>
              <a:t>)</a:t>
            </a:r>
            <a:r>
              <a:rPr lang="en-US" b="0" i="0">
                <a:solidFill>
                  <a:srgbClr val="343C47"/>
                </a:solidFill>
                <a:effectLst/>
                <a:latin typeface="Open Sans" panose="020B0606030504020204" pitchFamily="34" charset="0"/>
              </a:rPr>
              <a:t> Includes a representative of the public agency who has decision-making authority on behalf of that agency; and</a:t>
            </a:r>
          </a:p>
          <a:p>
            <a:pPr algn="l" fontAlgn="base"/>
            <a:r>
              <a:rPr lang="en-US" b="0" i="0" u="sng">
                <a:solidFill>
                  <a:srgbClr val="316194"/>
                </a:solidFill>
                <a:effectLst/>
                <a:latin typeface="inherit"/>
                <a:hlinkClick r:id="rId6"/>
              </a:rPr>
              <a:t>(ii)</a:t>
            </a:r>
            <a:r>
              <a:rPr lang="en-US" b="0" i="0">
                <a:solidFill>
                  <a:srgbClr val="343C47"/>
                </a:solidFill>
                <a:effectLst/>
                <a:latin typeface="Open Sans" panose="020B0606030504020204" pitchFamily="34" charset="0"/>
              </a:rPr>
              <a:t> May not include an attorney of the LEA unless the parent is accompanied by an attorney.</a:t>
            </a:r>
          </a:p>
          <a:p>
            <a:pPr algn="l" fontAlgn="base"/>
            <a:r>
              <a:rPr lang="en-US" b="0" i="0" u="sng">
                <a:solidFill>
                  <a:srgbClr val="316194"/>
                </a:solidFill>
                <a:effectLst/>
                <a:latin typeface="inherit"/>
                <a:hlinkClick r:id="rId7"/>
              </a:rPr>
              <a:t>(2)</a:t>
            </a:r>
            <a:r>
              <a:rPr lang="en-US" b="0" i="0">
                <a:solidFill>
                  <a:srgbClr val="343C47"/>
                </a:solidFill>
                <a:effectLst/>
                <a:latin typeface="Open Sans" panose="020B0606030504020204" pitchFamily="34" charset="0"/>
              </a:rPr>
              <a:t> The purpose of the meeting is for the parent of the child to discuss the due process complaint, and the facts that form the basis of the due process complaint, so that the LEA has the opportunity to resolve the dispute that is the basis for the due process complaint.</a:t>
            </a:r>
          </a:p>
          <a:p>
            <a:pPr algn="l" fontAlgn="base"/>
            <a:r>
              <a:rPr lang="en-US" b="0" i="0" u="sng">
                <a:solidFill>
                  <a:srgbClr val="316194"/>
                </a:solidFill>
                <a:effectLst/>
                <a:latin typeface="inherit"/>
                <a:hlinkClick r:id="rId8"/>
              </a:rPr>
              <a:t>(3)</a:t>
            </a:r>
            <a:r>
              <a:rPr lang="en-US" b="0" i="0">
                <a:solidFill>
                  <a:srgbClr val="343C47"/>
                </a:solidFill>
                <a:effectLst/>
                <a:latin typeface="Open Sans" panose="020B0606030504020204" pitchFamily="34" charset="0"/>
              </a:rPr>
              <a:t> The meeting described in paragraph (a)(1) and (2) of this section need not be held if—</a:t>
            </a:r>
          </a:p>
          <a:p>
            <a:pPr algn="l" fontAlgn="base"/>
            <a:r>
              <a:rPr lang="en-US" b="0" i="0" u="sng">
                <a:solidFill>
                  <a:srgbClr val="316194"/>
                </a:solidFill>
                <a:effectLst/>
                <a:latin typeface="inherit"/>
                <a:hlinkClick r:id="rId9"/>
              </a:rPr>
              <a:t>(</a:t>
            </a:r>
            <a:r>
              <a:rPr lang="en-US" b="0" i="0" u="sng" err="1">
                <a:solidFill>
                  <a:srgbClr val="316194"/>
                </a:solidFill>
                <a:effectLst/>
                <a:latin typeface="inherit"/>
                <a:hlinkClick r:id="rId9"/>
              </a:rPr>
              <a:t>i</a:t>
            </a:r>
            <a:r>
              <a:rPr lang="en-US" b="0" i="0" u="sng">
                <a:solidFill>
                  <a:srgbClr val="316194"/>
                </a:solidFill>
                <a:effectLst/>
                <a:latin typeface="inherit"/>
                <a:hlinkClick r:id="rId9"/>
              </a:rPr>
              <a:t>)</a:t>
            </a:r>
            <a:r>
              <a:rPr lang="en-US" b="0" i="0">
                <a:solidFill>
                  <a:srgbClr val="343C47"/>
                </a:solidFill>
                <a:effectLst/>
                <a:latin typeface="Open Sans" panose="020B0606030504020204" pitchFamily="34" charset="0"/>
              </a:rPr>
              <a:t> The parent and the LEA agree in writing to waive the meeting; or</a:t>
            </a:r>
          </a:p>
          <a:p>
            <a:pPr algn="l" fontAlgn="base"/>
            <a:r>
              <a:rPr lang="en-US" b="0" i="0" u="sng">
                <a:solidFill>
                  <a:srgbClr val="316194"/>
                </a:solidFill>
                <a:effectLst/>
                <a:latin typeface="inherit"/>
                <a:hlinkClick r:id="rId10"/>
              </a:rPr>
              <a:t>(ii)</a:t>
            </a:r>
            <a:r>
              <a:rPr lang="en-US" b="0" i="0">
                <a:solidFill>
                  <a:srgbClr val="343C47"/>
                </a:solidFill>
                <a:effectLst/>
                <a:latin typeface="Open Sans" panose="020B0606030504020204" pitchFamily="34" charset="0"/>
              </a:rPr>
              <a:t> The parent and the LEA agree to use the mediation process described in §300.506.</a:t>
            </a:r>
          </a:p>
          <a:p>
            <a:pPr algn="l" fontAlgn="base"/>
            <a:r>
              <a:rPr lang="en-US" b="0" i="0" u="sng">
                <a:solidFill>
                  <a:srgbClr val="316194"/>
                </a:solidFill>
                <a:effectLst/>
                <a:latin typeface="inherit"/>
                <a:hlinkClick r:id="rId11"/>
              </a:rPr>
              <a:t>(4)</a:t>
            </a:r>
            <a:r>
              <a:rPr lang="en-US" b="0" i="0">
                <a:solidFill>
                  <a:srgbClr val="343C47"/>
                </a:solidFill>
                <a:effectLst/>
                <a:latin typeface="Open Sans" panose="020B0606030504020204" pitchFamily="34" charset="0"/>
              </a:rPr>
              <a:t> The parent and the LEA determine the relevant members of the IEP Team to attend the meeting.</a:t>
            </a:r>
          </a:p>
          <a:p>
            <a:pPr algn="l" fontAlgn="base"/>
            <a:r>
              <a:rPr lang="en-US" b="0" i="0" u="sng">
                <a:solidFill>
                  <a:srgbClr val="316194"/>
                </a:solidFill>
                <a:effectLst/>
                <a:latin typeface="inherit"/>
                <a:hlinkClick r:id="rId12"/>
              </a:rPr>
              <a:t>(b)</a:t>
            </a:r>
            <a:r>
              <a:rPr lang="en-US" b="0" i="0">
                <a:solidFill>
                  <a:srgbClr val="343C47"/>
                </a:solidFill>
                <a:effectLst/>
                <a:latin typeface="Open Sans" panose="020B0606030504020204" pitchFamily="34" charset="0"/>
              </a:rPr>
              <a:t> Resolution period.</a:t>
            </a:r>
          </a:p>
          <a:p>
            <a:pPr algn="l" fontAlgn="base"/>
            <a:r>
              <a:rPr lang="en-US" b="0" i="0" u="sng">
                <a:solidFill>
                  <a:srgbClr val="316194"/>
                </a:solidFill>
                <a:effectLst/>
                <a:latin typeface="inherit"/>
                <a:hlinkClick r:id="rId13"/>
              </a:rPr>
              <a:t>(1)</a:t>
            </a:r>
            <a:r>
              <a:rPr lang="en-US" b="0" i="0">
                <a:solidFill>
                  <a:srgbClr val="343C47"/>
                </a:solidFill>
                <a:effectLst/>
                <a:latin typeface="Open Sans" panose="020B0606030504020204" pitchFamily="34" charset="0"/>
              </a:rPr>
              <a:t> If the LEA has not resolved the due process complaint to the satisfaction of the parent within 30 days of the receipt of the due process complaint, the due process hearing may occur.</a:t>
            </a:r>
          </a:p>
          <a:p>
            <a:pPr algn="l" fontAlgn="base"/>
            <a:r>
              <a:rPr lang="en-US" b="0" i="0" u="sng">
                <a:solidFill>
                  <a:srgbClr val="316194"/>
                </a:solidFill>
                <a:effectLst/>
                <a:latin typeface="inherit"/>
                <a:hlinkClick r:id="rId14"/>
              </a:rPr>
              <a:t>(2)</a:t>
            </a:r>
            <a:r>
              <a:rPr lang="en-US" b="0" i="0">
                <a:solidFill>
                  <a:srgbClr val="343C47"/>
                </a:solidFill>
                <a:effectLst/>
                <a:latin typeface="Open Sans" panose="020B0606030504020204" pitchFamily="34" charset="0"/>
              </a:rPr>
              <a:t> Except as provided in paragraph (c) of this section, the timeline for issuing a final decision under §300.515 begins at the expiration of this 30-day period.</a:t>
            </a:r>
          </a:p>
          <a:p>
            <a:pPr algn="l" fontAlgn="base"/>
            <a:r>
              <a:rPr lang="en-US" b="0" i="0" u="sng">
                <a:solidFill>
                  <a:srgbClr val="316194"/>
                </a:solidFill>
                <a:effectLst/>
                <a:latin typeface="inherit"/>
                <a:hlinkClick r:id="rId15"/>
              </a:rPr>
              <a:t>(3)</a:t>
            </a:r>
            <a:r>
              <a:rPr lang="en-US" b="0" i="0">
                <a:solidFill>
                  <a:srgbClr val="343C47"/>
                </a:solidFill>
                <a:effectLst/>
                <a:latin typeface="Open Sans" panose="020B0606030504020204" pitchFamily="34" charset="0"/>
              </a:rPr>
              <a:t> Except where the parties have jointly agreed to waive the resolution process or to use mediation, notwithstanding paragraphs (b)(1) and (2) of this section, the failure of the parent filing a due process complaint to participate in the resolution meeting will delay the timelines for the resolution process and due process hearing until the meeting is held.</a:t>
            </a:r>
          </a:p>
          <a:p>
            <a:pPr algn="l" fontAlgn="base"/>
            <a:r>
              <a:rPr lang="en-US" b="0" i="0" u="sng">
                <a:solidFill>
                  <a:srgbClr val="316194"/>
                </a:solidFill>
                <a:effectLst/>
                <a:latin typeface="inherit"/>
                <a:hlinkClick r:id="rId16"/>
              </a:rPr>
              <a:t>(4)</a:t>
            </a:r>
            <a:r>
              <a:rPr lang="en-US" b="0" i="0">
                <a:solidFill>
                  <a:srgbClr val="343C47"/>
                </a:solidFill>
                <a:effectLst/>
                <a:latin typeface="Open Sans" panose="020B0606030504020204" pitchFamily="34" charset="0"/>
              </a:rPr>
              <a:t> If the LEA is unable to obtain the participation of the parent in the resolution meeting after reasonable efforts have been made (and documented using the procedures in §300.322(d)), the LEA may, at the conclusion of the 30-day period, request that a hearing officer dismiss the parent’s due process complaint.</a:t>
            </a:r>
          </a:p>
          <a:p>
            <a:pPr algn="l" fontAlgn="base"/>
            <a:r>
              <a:rPr lang="en-US" b="0" i="0" u="sng">
                <a:solidFill>
                  <a:srgbClr val="316194"/>
                </a:solidFill>
                <a:effectLst/>
                <a:latin typeface="inherit"/>
                <a:hlinkClick r:id="rId17"/>
              </a:rPr>
              <a:t>(5)</a:t>
            </a:r>
            <a:r>
              <a:rPr lang="en-US" b="0" i="0">
                <a:solidFill>
                  <a:srgbClr val="343C47"/>
                </a:solidFill>
                <a:effectLst/>
                <a:latin typeface="Open Sans" panose="020B0606030504020204" pitchFamily="34" charset="0"/>
              </a:rPr>
              <a:t> If the LEA fails to hold the resolution meeting specified in paragraph (a) of this section within 15 days of receiving notice of a parent’s due process complaint or fails to participate in the resolution meeting, the parent may seek the intervention of a hearing officer to begin the due process hearing timeline.</a:t>
            </a:r>
          </a:p>
          <a:p>
            <a:pPr algn="l" fontAlgn="base"/>
            <a:r>
              <a:rPr lang="en-US" b="0" i="0" u="sng">
                <a:solidFill>
                  <a:srgbClr val="316194"/>
                </a:solidFill>
                <a:effectLst/>
                <a:latin typeface="inherit"/>
                <a:hlinkClick r:id="rId18"/>
              </a:rPr>
              <a:t>(c)</a:t>
            </a:r>
            <a:r>
              <a:rPr lang="en-US" b="0" i="0">
                <a:solidFill>
                  <a:srgbClr val="343C47"/>
                </a:solidFill>
                <a:effectLst/>
                <a:latin typeface="Open Sans" panose="020B0606030504020204" pitchFamily="34" charset="0"/>
              </a:rPr>
              <a:t> Adjustments to 30-day resolution period. The 45-day timeline for the due process hearing in §300.515(a) starts the day after one of the following events:</a:t>
            </a:r>
          </a:p>
          <a:p>
            <a:pPr algn="l" fontAlgn="base"/>
            <a:r>
              <a:rPr lang="en-US" b="0" i="0" u="sng">
                <a:solidFill>
                  <a:srgbClr val="316194"/>
                </a:solidFill>
                <a:effectLst/>
                <a:latin typeface="inherit"/>
                <a:hlinkClick r:id="rId19"/>
              </a:rPr>
              <a:t>(1)</a:t>
            </a:r>
            <a:r>
              <a:rPr lang="en-US" b="0" i="0">
                <a:solidFill>
                  <a:srgbClr val="343C47"/>
                </a:solidFill>
                <a:effectLst/>
                <a:latin typeface="Open Sans" panose="020B0606030504020204" pitchFamily="34" charset="0"/>
              </a:rPr>
              <a:t> Both parties agree in writing to waive the resolution meeting;</a:t>
            </a:r>
          </a:p>
          <a:p>
            <a:pPr algn="l" fontAlgn="base"/>
            <a:r>
              <a:rPr lang="en-US" b="0" i="0" u="sng">
                <a:solidFill>
                  <a:srgbClr val="316194"/>
                </a:solidFill>
                <a:effectLst/>
                <a:latin typeface="inherit"/>
                <a:hlinkClick r:id="rId20"/>
              </a:rPr>
              <a:t>(2)</a:t>
            </a:r>
            <a:r>
              <a:rPr lang="en-US" b="0" i="0">
                <a:solidFill>
                  <a:srgbClr val="343C47"/>
                </a:solidFill>
                <a:effectLst/>
                <a:latin typeface="Open Sans" panose="020B0606030504020204" pitchFamily="34" charset="0"/>
              </a:rPr>
              <a:t> After either the mediation or resolution meeting starts but before the end of the 30-day period, the parties agree in writing that no agreement is possible;</a:t>
            </a:r>
          </a:p>
          <a:p>
            <a:pPr algn="l" fontAlgn="base"/>
            <a:r>
              <a:rPr lang="en-US" b="0" i="0" u="sng">
                <a:solidFill>
                  <a:srgbClr val="316194"/>
                </a:solidFill>
                <a:effectLst/>
                <a:latin typeface="inherit"/>
                <a:hlinkClick r:id="rId21"/>
              </a:rPr>
              <a:t>(3)</a:t>
            </a:r>
            <a:r>
              <a:rPr lang="en-US" b="0" i="0">
                <a:solidFill>
                  <a:srgbClr val="343C47"/>
                </a:solidFill>
                <a:effectLst/>
                <a:latin typeface="Open Sans" panose="020B0606030504020204" pitchFamily="34" charset="0"/>
              </a:rPr>
              <a:t> If both parties agree in writing to continue the mediation at the end of the 30-day resolution period, but later, the parent or public agency withdraws from the mediation process.</a:t>
            </a:r>
          </a:p>
          <a:p>
            <a:pPr algn="l" fontAlgn="base"/>
            <a:r>
              <a:rPr lang="en-US" b="0" i="0" u="sng">
                <a:solidFill>
                  <a:srgbClr val="316194"/>
                </a:solidFill>
                <a:effectLst/>
                <a:latin typeface="inherit"/>
                <a:hlinkClick r:id="rId22"/>
              </a:rPr>
              <a:t>(d)</a:t>
            </a:r>
            <a:r>
              <a:rPr lang="en-US" b="0" i="0">
                <a:solidFill>
                  <a:srgbClr val="343C47"/>
                </a:solidFill>
                <a:effectLst/>
                <a:latin typeface="Open Sans" panose="020B0606030504020204" pitchFamily="34" charset="0"/>
              </a:rPr>
              <a:t> Written settlement agreement. If a resolution to the dispute is reached at the meeting described in paragraphs (a)(1) and (2) of this section, the parties must execute a legally binding agreement that is—</a:t>
            </a:r>
          </a:p>
          <a:p>
            <a:pPr algn="l" fontAlgn="base"/>
            <a:r>
              <a:rPr lang="en-US" b="0" i="0" u="sng">
                <a:solidFill>
                  <a:srgbClr val="316194"/>
                </a:solidFill>
                <a:effectLst/>
                <a:latin typeface="inherit"/>
                <a:hlinkClick r:id="rId23"/>
              </a:rPr>
              <a:t>(1)</a:t>
            </a:r>
            <a:r>
              <a:rPr lang="en-US" b="0" i="0">
                <a:solidFill>
                  <a:srgbClr val="343C47"/>
                </a:solidFill>
                <a:effectLst/>
                <a:latin typeface="Open Sans" panose="020B0606030504020204" pitchFamily="34" charset="0"/>
              </a:rPr>
              <a:t> Signed by both the parent and a representative of the agency who has the authority to bind the agency; and</a:t>
            </a:r>
          </a:p>
          <a:p>
            <a:pPr algn="l" fontAlgn="base"/>
            <a:r>
              <a:rPr lang="en-US" b="0" i="0" u="sng">
                <a:solidFill>
                  <a:srgbClr val="316194"/>
                </a:solidFill>
                <a:effectLst/>
                <a:latin typeface="inherit"/>
                <a:hlinkClick r:id="rId24"/>
              </a:rPr>
              <a:t>(2)</a:t>
            </a:r>
            <a:r>
              <a:rPr lang="en-US" b="0" i="0">
                <a:solidFill>
                  <a:srgbClr val="343C47"/>
                </a:solidFill>
                <a:effectLst/>
                <a:latin typeface="Open Sans" panose="020B0606030504020204" pitchFamily="34" charset="0"/>
              </a:rPr>
              <a:t> Enforceable in any State court of competent jurisdiction or in a district court of the United States, or, by the SEA, if the State has other mechanisms or procedures that permit parties to seek enforcement of resolution agreements, pursuant to §300.537.</a:t>
            </a:r>
          </a:p>
          <a:p>
            <a:pPr algn="l" fontAlgn="base"/>
            <a:r>
              <a:rPr lang="en-US" b="0" i="0" u="sng">
                <a:solidFill>
                  <a:srgbClr val="316194"/>
                </a:solidFill>
                <a:effectLst/>
                <a:latin typeface="inherit"/>
                <a:hlinkClick r:id="rId25"/>
              </a:rPr>
              <a:t>(e)</a:t>
            </a:r>
            <a:r>
              <a:rPr lang="en-US" b="0" i="0">
                <a:solidFill>
                  <a:srgbClr val="343C47"/>
                </a:solidFill>
                <a:effectLst/>
                <a:latin typeface="Open Sans" panose="020B0606030504020204" pitchFamily="34" charset="0"/>
              </a:rPr>
              <a:t> Agreement review period. If the parties execute an agreement pursuant to paragraph (d) of this section, a party may void the agreement within 3 business days of the agreement’s execution.</a:t>
            </a:r>
            <a:endParaRPr lang="en-US" b="0" i="0">
              <a:solidFill>
                <a:srgbClr val="343C47"/>
              </a:solidFill>
              <a:effectLst/>
              <a:latin typeface="inherit"/>
            </a:endParaRPr>
          </a:p>
          <a:p>
            <a:pPr algn="l" fontAlgn="base"/>
            <a:r>
              <a:rPr lang="en-US" b="0" i="0">
                <a:solidFill>
                  <a:srgbClr val="343C47"/>
                </a:solidFill>
                <a:effectLst/>
                <a:latin typeface="Open Sans" panose="020B0606030504020204" pitchFamily="34" charset="0"/>
              </a:rPr>
              <a:t>[71 FR 46753, Aug. 14, 2006, as amended at 72 FR 61307, Oct. 30, 2007]</a:t>
            </a:r>
          </a:p>
          <a:p>
            <a:endParaRPr lang="en-US"/>
          </a:p>
        </p:txBody>
      </p:sp>
      <p:sp>
        <p:nvSpPr>
          <p:cNvPr id="4" name="Slide Number Placeholder 3"/>
          <p:cNvSpPr>
            <a:spLocks noGrp="1"/>
          </p:cNvSpPr>
          <p:nvPr>
            <p:ph type="sldNum" sz="quarter" idx="5"/>
          </p:nvPr>
        </p:nvSpPr>
        <p:spPr/>
        <p:txBody>
          <a:bodyPr/>
          <a:lstStyle/>
          <a:p>
            <a:fld id="{FDE4A25D-751C-4CC9-A8BA-7D9A51EF4DD7}" type="slidenum">
              <a:rPr lang="en-US" smtClean="0"/>
              <a:t>2</a:t>
            </a:fld>
            <a:endParaRPr lang="en-US"/>
          </a:p>
        </p:txBody>
      </p:sp>
    </p:spTree>
    <p:extLst>
      <p:ext uri="{BB962C8B-B14F-4D97-AF65-F5344CB8AC3E}">
        <p14:creationId xmlns:p14="http://schemas.microsoft.com/office/powerpoint/2010/main" val="1464125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2279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0458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964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title="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2732925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title="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title="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2327902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title="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0749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title="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56336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title="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title="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title="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68849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title="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title="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54153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4278813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65472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52372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877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938331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endParaRPr lang="en-US"/>
          </a:p>
        </p:txBody>
      </p:sp>
    </p:spTree>
    <p:extLst>
      <p:ext uri="{BB962C8B-B14F-4D97-AF65-F5344CB8AC3E}">
        <p14:creationId xmlns:p14="http://schemas.microsoft.com/office/powerpoint/2010/main" val="138933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28496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872812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733309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49588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165982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4497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94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1/27/2023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2982460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1/27/2023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38366028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hyperlink" Target="https://ideadata.org/sites/default/files/media/documents/2020-10/58103_IDC_LmntdCrds.pdf"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0888FD-C2BE-48B6-94CB-B8A84FD5AA59}"/>
              </a:ext>
            </a:extLst>
          </p:cNvPr>
          <p:cNvSpPr>
            <a:spLocks noGrp="1"/>
          </p:cNvSpPr>
          <p:nvPr>
            <p:ph type="ctrTitle"/>
          </p:nvPr>
        </p:nvSpPr>
        <p:spPr>
          <a:xfrm>
            <a:off x="5406654" y="2323321"/>
            <a:ext cx="6678954" cy="1656272"/>
          </a:xfrm>
        </p:spPr>
        <p:txBody>
          <a:bodyPr/>
          <a:lstStyle/>
          <a:p>
            <a:r>
              <a:rPr lang="en-US" sz="3500"/>
              <a:t>Indicator 15: Resolution Sessions</a:t>
            </a:r>
          </a:p>
        </p:txBody>
      </p:sp>
      <p:sp>
        <p:nvSpPr>
          <p:cNvPr id="4" name="Slide Number Placeholder 3">
            <a:extLst>
              <a:ext uri="{FF2B5EF4-FFF2-40B4-BE49-F238E27FC236}">
                <a16:creationId xmlns:a16="http://schemas.microsoft.com/office/drawing/2014/main" id="{02407891-CD0F-441A-AC50-68A8D40513D4}"/>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1</a:t>
            </a:fld>
            <a:endParaRPr lang="zh-CN" altLang="en-US"/>
          </a:p>
        </p:txBody>
      </p:sp>
    </p:spTree>
    <p:custDataLst>
      <p:tags r:id="rId1"/>
    </p:custDataLst>
    <p:extLst>
      <p:ext uri="{BB962C8B-B14F-4D97-AF65-F5344CB8AC3E}">
        <p14:creationId xmlns:p14="http://schemas.microsoft.com/office/powerpoint/2010/main" val="361631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5A9E-114A-4149-ADE3-EB0801CD25D1}"/>
              </a:ext>
            </a:extLst>
          </p:cNvPr>
          <p:cNvSpPr>
            <a:spLocks noGrp="1"/>
          </p:cNvSpPr>
          <p:nvPr>
            <p:ph type="title"/>
          </p:nvPr>
        </p:nvSpPr>
        <p:spPr/>
        <p:txBody>
          <a:bodyPr/>
          <a:lstStyle/>
          <a:p>
            <a:r>
              <a:rPr lang="en-US"/>
              <a:t>What is Indicator 15?</a:t>
            </a:r>
          </a:p>
        </p:txBody>
      </p:sp>
      <p:sp>
        <p:nvSpPr>
          <p:cNvPr id="3" name="Content Placeholder 2">
            <a:extLst>
              <a:ext uri="{FF2B5EF4-FFF2-40B4-BE49-F238E27FC236}">
                <a16:creationId xmlns:a16="http://schemas.microsoft.com/office/drawing/2014/main" id="{229337EE-39CF-4A83-BD73-210F5EF88101}"/>
              </a:ext>
            </a:extLst>
          </p:cNvPr>
          <p:cNvSpPr>
            <a:spLocks noGrp="1"/>
          </p:cNvSpPr>
          <p:nvPr>
            <p:ph idx="1"/>
          </p:nvPr>
        </p:nvSpPr>
        <p:spPr/>
        <p:txBody>
          <a:bodyPr/>
          <a:lstStyle/>
          <a:p>
            <a:r>
              <a:rPr lang="en-US" sz="2700"/>
              <a:t>Indicator 15 is one of the </a:t>
            </a:r>
            <a:r>
              <a:rPr lang="en-US" sz="2700">
                <a:hlinkClick r:id="rId4"/>
              </a:rPr>
              <a:t>17 Indicators </a:t>
            </a:r>
            <a:r>
              <a:rPr lang="en-US" sz="2700"/>
              <a:t>that the United States Office of Special Education Programs (OSEP) uses to see whether school districts are following special education law and whether special education is improving outcomes for students with disabilities.</a:t>
            </a:r>
          </a:p>
          <a:p>
            <a:r>
              <a:rPr lang="en-US" sz="2700"/>
              <a:t>Indicator 15 measures the percentage of hearing requests that are resolved through resolution session settlement agreements.</a:t>
            </a:r>
          </a:p>
          <a:p>
            <a:r>
              <a:rPr lang="en-US" sz="2700"/>
              <a:t>A resolution session is a meeting which must be convened by a local education authority (LEA) after it receives a parent-filed hearing request.</a:t>
            </a:r>
            <a:endParaRPr lang="en-US" sz="2700" b="1"/>
          </a:p>
          <a:p>
            <a:r>
              <a:rPr lang="en-US" sz="2700"/>
              <a:t>The goal of the session is to attempt to resolve the dispute that triggered the hearing request without the need for litigation.</a:t>
            </a:r>
          </a:p>
        </p:txBody>
      </p:sp>
      <p:sp>
        <p:nvSpPr>
          <p:cNvPr id="4" name="Slide Number Placeholder 3">
            <a:extLst>
              <a:ext uri="{FF2B5EF4-FFF2-40B4-BE49-F238E27FC236}">
                <a16:creationId xmlns:a16="http://schemas.microsoft.com/office/drawing/2014/main" id="{1AEDFA00-9DB9-41E7-BA7F-C41207D7A6BA}"/>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custDataLst>
      <p:tags r:id="rId1"/>
    </p:custDataLst>
    <p:extLst>
      <p:ext uri="{BB962C8B-B14F-4D97-AF65-F5344CB8AC3E}">
        <p14:creationId xmlns:p14="http://schemas.microsoft.com/office/powerpoint/2010/main" val="3221204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121A-BE6D-4B0F-A6C9-534EAE633E70}"/>
              </a:ext>
            </a:extLst>
          </p:cNvPr>
          <p:cNvSpPr>
            <a:spLocks noGrp="1"/>
          </p:cNvSpPr>
          <p:nvPr>
            <p:ph type="title"/>
          </p:nvPr>
        </p:nvSpPr>
        <p:spPr/>
        <p:txBody>
          <a:bodyPr/>
          <a:lstStyle/>
          <a:p>
            <a:r>
              <a:rPr lang="en-US"/>
              <a:t>Resolution Session Guidelines</a:t>
            </a:r>
          </a:p>
        </p:txBody>
      </p:sp>
      <p:sp>
        <p:nvSpPr>
          <p:cNvPr id="3" name="Content Placeholder 2">
            <a:extLst>
              <a:ext uri="{FF2B5EF4-FFF2-40B4-BE49-F238E27FC236}">
                <a16:creationId xmlns:a16="http://schemas.microsoft.com/office/drawing/2014/main" id="{D4B6670C-5009-41F2-BF0E-71AC5F879E4E}"/>
              </a:ext>
            </a:extLst>
          </p:cNvPr>
          <p:cNvSpPr>
            <a:spLocks noGrp="1"/>
          </p:cNvSpPr>
          <p:nvPr>
            <p:ph idx="1"/>
          </p:nvPr>
        </p:nvSpPr>
        <p:spPr/>
        <p:txBody>
          <a:bodyPr/>
          <a:lstStyle/>
          <a:p>
            <a:r>
              <a:rPr lang="en-US" sz="2700"/>
              <a:t>A resolution session cannot be held in response to a parent’s hearing request until: </a:t>
            </a:r>
          </a:p>
          <a:p>
            <a:pPr lvl="1"/>
            <a:r>
              <a:rPr lang="en-US" sz="2700"/>
              <a:t>the LEA has convened, and the parent has participated in, a resolution meeting within 15 calendar days of receipt of the hearing request; </a:t>
            </a:r>
            <a:r>
              <a:rPr lang="en-US" sz="2700" b="1"/>
              <a:t>or</a:t>
            </a:r>
          </a:p>
          <a:p>
            <a:pPr lvl="1"/>
            <a:r>
              <a:rPr lang="en-US" sz="2700"/>
              <a:t>the parties have agreed to participate in mediation in lieu of the meeting; </a:t>
            </a:r>
            <a:r>
              <a:rPr lang="en-US" sz="2700" b="1"/>
              <a:t>or</a:t>
            </a:r>
          </a:p>
          <a:p>
            <a:pPr lvl="1"/>
            <a:r>
              <a:rPr lang="en-US" sz="2700"/>
              <a:t>the parties have waived the resolution session in writing.</a:t>
            </a:r>
          </a:p>
          <a:p>
            <a:endParaRPr lang="en-US"/>
          </a:p>
        </p:txBody>
      </p:sp>
      <p:sp>
        <p:nvSpPr>
          <p:cNvPr id="4" name="Slide Number Placeholder 3">
            <a:extLst>
              <a:ext uri="{FF2B5EF4-FFF2-40B4-BE49-F238E27FC236}">
                <a16:creationId xmlns:a16="http://schemas.microsoft.com/office/drawing/2014/main" id="{3909A91A-50DB-4F2F-97A8-332F5454F530}"/>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spTree>
    <p:custDataLst>
      <p:tags r:id="rId1"/>
    </p:custDataLst>
    <p:extLst>
      <p:ext uri="{BB962C8B-B14F-4D97-AF65-F5344CB8AC3E}">
        <p14:creationId xmlns:p14="http://schemas.microsoft.com/office/powerpoint/2010/main" val="59221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How is Indicator 15 Measured?</a:t>
            </a:r>
          </a:p>
        </p:txBody>
      </p:sp>
      <p:sp>
        <p:nvSpPr>
          <p:cNvPr id="3" name="TextBox 2">
            <a:extLst>
              <a:ext uri="{FF2B5EF4-FFF2-40B4-BE49-F238E27FC236}">
                <a16:creationId xmlns:a16="http://schemas.microsoft.com/office/drawing/2014/main" id="{08883E7E-6809-4C91-9E57-860956C4A89F}"/>
              </a:ext>
            </a:extLst>
          </p:cNvPr>
          <p:cNvSpPr txBox="1"/>
          <p:nvPr/>
        </p:nvSpPr>
        <p:spPr>
          <a:xfrm>
            <a:off x="658368" y="2044005"/>
            <a:ext cx="11280347" cy="1384995"/>
          </a:xfrm>
          <a:prstGeom prst="rect">
            <a:avLst/>
          </a:prstGeom>
          <a:solidFill>
            <a:schemeClr val="accent1">
              <a:lumMod val="20000"/>
              <a:lumOff val="80000"/>
            </a:schemeClr>
          </a:solidFill>
        </p:spPr>
        <p:txBody>
          <a:bodyPr wrap="square" rtlCol="0">
            <a:spAutoFit/>
          </a:bodyPr>
          <a:lstStyle/>
          <a:p>
            <a:pPr marL="0" indent="0">
              <a:buNone/>
            </a:pPr>
            <a:r>
              <a:rPr lang="en-US" sz="2800" b="1">
                <a:solidFill>
                  <a:schemeClr val="tx1">
                    <a:lumMod val="50000"/>
                  </a:schemeClr>
                </a:solidFill>
              </a:rPr>
              <a:t>Measurement</a:t>
            </a:r>
          </a:p>
          <a:p>
            <a:pPr marL="1588" indent="-1588">
              <a:buNone/>
            </a:pPr>
            <a:r>
              <a:rPr lang="en-US" sz="2800">
                <a:solidFill>
                  <a:schemeClr val="tx1">
                    <a:lumMod val="50000"/>
                  </a:schemeClr>
                </a:solidFill>
              </a:rPr>
              <a:t>Percent of hearing requests that went to resolution session that were resolved through resolution session settlement agreements.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custDataLst>
      <p:tags r:id="rId1"/>
    </p:custDataLst>
    <p:extLst>
      <p:ext uri="{BB962C8B-B14F-4D97-AF65-F5344CB8AC3E}">
        <p14:creationId xmlns:p14="http://schemas.microsoft.com/office/powerpoint/2010/main" val="11201952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4" ma:contentTypeDescription="Create a new document." ma:contentTypeScope="" ma:versionID="bf85bd3fa92504208f7da9b570c34793">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a600b848613c7fd4d4fa1d13c9abdf2b"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ca9679-bb29-4b29-84a6-2bd5bf46006f}" ma:internalName="TaxCatchAll" ma:showField="CatchAllData" ma:web="55966e0c-939d-4bbf-90b4-42061a5e5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5966e0c-939d-4bbf-90b4-42061a5e5694" xsi:nil="true"/>
    <lcf76f155ced4ddcb4097134ff3c332f xmlns="cc23f7d9-a29c-42d6-b193-fa0a263dd66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CA563E-8B9C-4BD4-B609-234F3150C9A1}">
  <ds:schemaRefs>
    <ds:schemaRef ds:uri="55966e0c-939d-4bbf-90b4-42061a5e5694"/>
    <ds:schemaRef ds:uri="cc23f7d9-a29c-42d6-b193-fa0a263dd6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3D964E2-20D7-4CB6-AEDC-34DD316EB4EB}">
  <ds:schemaRefs>
    <ds:schemaRef ds:uri="55966e0c-939d-4bbf-90b4-42061a5e5694"/>
    <ds:schemaRef ds:uri="cc23f7d9-a29c-42d6-b193-fa0a263dd66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DF75F4B-A6C1-4B24-ADD2-C40DE2C1C9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1032</Words>
  <Application>Microsoft Office PowerPoint</Application>
  <PresentationFormat>Widescreen</PresentationFormat>
  <Paragraphs>43</Paragraphs>
  <Slides>4</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vt:i4>
      </vt:variant>
    </vt:vector>
  </HeadingPairs>
  <TitlesOfParts>
    <vt:vector size="16" baseType="lpstr">
      <vt:lpstr>Arial</vt:lpstr>
      <vt:lpstr>Calibri</vt:lpstr>
      <vt:lpstr>Courier New</vt:lpstr>
      <vt:lpstr>inherit</vt:lpstr>
      <vt:lpstr>Open Sans</vt:lpstr>
      <vt:lpstr>Segoe</vt:lpstr>
      <vt:lpstr>Segoe SemiBold</vt:lpstr>
      <vt:lpstr>Segoe UI</vt:lpstr>
      <vt:lpstr>Segoe UI Semibold</vt:lpstr>
      <vt:lpstr>Wingdings</vt:lpstr>
      <vt:lpstr>ESE​​</vt:lpstr>
      <vt:lpstr>1_ESE PowerPoint Template 2017</vt:lpstr>
      <vt:lpstr>Indicator 15: Resolution Sessions</vt:lpstr>
      <vt:lpstr>What is Indicator 15?</vt:lpstr>
      <vt:lpstr>Resolution Session Guidelines</vt:lpstr>
      <vt:lpstr>How is Indicator 15 Measured?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15 PowerPoint</dc:title>
  <dc:creator>DESE</dc:creator>
  <cp:lastModifiedBy>Zou, Dong (EOE)</cp:lastModifiedBy>
  <cp:revision>4</cp:revision>
  <dcterms:created xsi:type="dcterms:W3CDTF">2021-12-06T17:46:43Z</dcterms:created>
  <dcterms:modified xsi:type="dcterms:W3CDTF">2023-01-27T16:50:04Z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27 2023 12:00AM</vt:lpwstr>
  </property>
</Properties>
</file>