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8"/>
  </p:notesMasterIdLst>
  <p:sldIdLst>
    <p:sldId id="502" r:id="rId5"/>
    <p:sldId id="499" r:id="rId6"/>
    <p:sldId id="498" r:id="rId7"/>
  </p:sldIdLst>
  <p:sldSz cx="12192000"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F733AC-A2F3-4E3B-9736-9A04ADF57BD2}" v="4" dt="2022-05-02T12:39:52.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3" autoAdjust="0"/>
    <p:restoredTop sz="96240" autoAdjust="0"/>
  </p:normalViewPr>
  <p:slideViewPr>
    <p:cSldViewPr snapToGrid="0">
      <p:cViewPr varScale="1">
        <p:scale>
          <a:sx n="49" d="100"/>
          <a:sy n="49" d="100"/>
        </p:scale>
        <p:origin x="48" y="91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tags" Target="tags/tag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013F1C-4C8A-468D-803A-30DF070DCA1C}"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E4A25D-751C-4CC9-A8BA-7D9A51EF4DD7}" type="slidenum">
              <a:rPr lang="en-US" smtClean="0"/>
              <a:t>‹#›</a:t>
            </a:fld>
            <a:endParaRPr lang="en-US"/>
          </a:p>
        </p:txBody>
      </p:sp>
    </p:spTree>
    <p:extLst>
      <p:ext uri="{BB962C8B-B14F-4D97-AF65-F5344CB8AC3E}">
        <p14:creationId xmlns:p14="http://schemas.microsoft.com/office/powerpoint/2010/main" val="309050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sites.ed.gov/idea/regs/b/e/300.506/b/1/iii" TargetMode="External"/><Relationship Id="rId13" Type="http://schemas.openxmlformats.org/officeDocument/2006/relationships/hyperlink" Target="https://sites.ed.gov/idea/regs/b/e/300.506/b/3/i" TargetMode="External"/><Relationship Id="rId18" Type="http://schemas.openxmlformats.org/officeDocument/2006/relationships/hyperlink" Target="https://sites.ed.gov/idea/regs/b/e/300.506/b/6/i" TargetMode="External"/><Relationship Id="rId26" Type="http://schemas.openxmlformats.org/officeDocument/2006/relationships/hyperlink" Target="https://sites.ed.gov/idea/regs/b/e/300.506/c/2" TargetMode="External"/><Relationship Id="rId3" Type="http://schemas.openxmlformats.org/officeDocument/2006/relationships/hyperlink" Target="https://sites.ed.gov/idea/regs/b/e/300.506/a" TargetMode="External"/><Relationship Id="rId21" Type="http://schemas.openxmlformats.org/officeDocument/2006/relationships/hyperlink" Target="https://sites.ed.gov/idea/regs/b/e/300.506/b/8" TargetMode="External"/><Relationship Id="rId7" Type="http://schemas.openxmlformats.org/officeDocument/2006/relationships/hyperlink" Target="https://sites.ed.gov/idea/regs/b/e/300.506/b/1/ii" TargetMode="External"/><Relationship Id="rId12" Type="http://schemas.openxmlformats.org/officeDocument/2006/relationships/hyperlink" Target="https://sites.ed.gov/idea/regs/b/e/300.506/b/3" TargetMode="External"/><Relationship Id="rId17" Type="http://schemas.openxmlformats.org/officeDocument/2006/relationships/hyperlink" Target="https://sites.ed.gov/idea/regs/b/e/300.506/b/6" TargetMode="External"/><Relationship Id="rId25" Type="http://schemas.openxmlformats.org/officeDocument/2006/relationships/hyperlink" Target="https://sites.ed.gov/idea/regs/b/e/300.506/c/1/ii" TargetMode="External"/><Relationship Id="rId2" Type="http://schemas.openxmlformats.org/officeDocument/2006/relationships/slide" Target="../slides/slide2.xml"/><Relationship Id="rId16" Type="http://schemas.openxmlformats.org/officeDocument/2006/relationships/hyperlink" Target="https://sites.ed.gov/idea/regs/b/e/300.506/b/5" TargetMode="External"/><Relationship Id="rId20" Type="http://schemas.openxmlformats.org/officeDocument/2006/relationships/hyperlink" Target="https://sites.ed.gov/idea/regs/b/e/300.506/b/7" TargetMode="External"/><Relationship Id="rId1" Type="http://schemas.openxmlformats.org/officeDocument/2006/relationships/notesMaster" Target="../notesMasters/notesMaster1.xml"/><Relationship Id="rId6" Type="http://schemas.openxmlformats.org/officeDocument/2006/relationships/hyperlink" Target="https://sites.ed.gov/idea/regs/b/e/300.506/b/1/i" TargetMode="External"/><Relationship Id="rId11" Type="http://schemas.openxmlformats.org/officeDocument/2006/relationships/hyperlink" Target="https://sites.ed.gov/idea/regs/b/e/300.506/b/2/ii" TargetMode="External"/><Relationship Id="rId24" Type="http://schemas.openxmlformats.org/officeDocument/2006/relationships/hyperlink" Target="https://sites.ed.gov/idea/regs/b/e/300.506/c/1/i" TargetMode="External"/><Relationship Id="rId5" Type="http://schemas.openxmlformats.org/officeDocument/2006/relationships/hyperlink" Target="https://sites.ed.gov/idea/regs/b/e/300.506/b/1" TargetMode="External"/><Relationship Id="rId15" Type="http://schemas.openxmlformats.org/officeDocument/2006/relationships/hyperlink" Target="https://sites.ed.gov/idea/regs/b/e/300.506/b/4" TargetMode="External"/><Relationship Id="rId23" Type="http://schemas.openxmlformats.org/officeDocument/2006/relationships/hyperlink" Target="https://sites.ed.gov/idea/regs/b/e/300.506/c/1" TargetMode="External"/><Relationship Id="rId10" Type="http://schemas.openxmlformats.org/officeDocument/2006/relationships/hyperlink" Target="https://sites.ed.gov/idea/regs/b/e/300.506/b/2/i" TargetMode="External"/><Relationship Id="rId19" Type="http://schemas.openxmlformats.org/officeDocument/2006/relationships/hyperlink" Target="https://sites.ed.gov/idea/regs/b/e/300.506/b/6/ii" TargetMode="External"/><Relationship Id="rId4" Type="http://schemas.openxmlformats.org/officeDocument/2006/relationships/hyperlink" Target="https://sites.ed.gov/idea/regs/b/e/300.506/b" TargetMode="External"/><Relationship Id="rId9" Type="http://schemas.openxmlformats.org/officeDocument/2006/relationships/hyperlink" Target="https://sites.ed.gov/idea/regs/b/e/300.506/b/2" TargetMode="External"/><Relationship Id="rId14" Type="http://schemas.openxmlformats.org/officeDocument/2006/relationships/hyperlink" Target="https://sites.ed.gov/idea/regs/b/e/300.506/b/3/ii" TargetMode="External"/><Relationship Id="rId22" Type="http://schemas.openxmlformats.org/officeDocument/2006/relationships/hyperlink" Target="https://sites.ed.gov/idea/regs/b/e/300.506/c"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effectLst/>
                <a:latin typeface="Oswald" panose="020B0604020202020204" pitchFamily="2" charset="0"/>
              </a:rPr>
              <a:t>Sec. 300.506 Mediation</a:t>
            </a:r>
          </a:p>
          <a:p>
            <a:pPr algn="l" fontAlgn="base"/>
            <a:r>
              <a:rPr lang="en-US" b="0" i="0" u="sng" dirty="0">
                <a:solidFill>
                  <a:srgbClr val="316194"/>
                </a:solidFill>
                <a:effectLst/>
                <a:latin typeface="inherit"/>
                <a:hlinkClick r:id="rId3"/>
              </a:rPr>
              <a:t>(a)</a:t>
            </a:r>
            <a:r>
              <a:rPr lang="en-US" b="0" i="0" dirty="0">
                <a:solidFill>
                  <a:srgbClr val="343C47"/>
                </a:solidFill>
                <a:effectLst/>
                <a:latin typeface="inherit"/>
              </a:rPr>
              <a:t> General. Each public agency must ensure that procedures are established and implemented to allow parties to disputes involving any matter under this part, including matters arising prior to the filing of a due process complaint, to resolve disputes through a mediation process.</a:t>
            </a:r>
          </a:p>
          <a:p>
            <a:pPr algn="l" fontAlgn="base"/>
            <a:r>
              <a:rPr lang="en-US" b="0" i="0" u="sng" dirty="0">
                <a:solidFill>
                  <a:srgbClr val="316194"/>
                </a:solidFill>
                <a:effectLst/>
                <a:latin typeface="inherit"/>
                <a:hlinkClick r:id="rId4"/>
              </a:rPr>
              <a:t>(b)</a:t>
            </a:r>
            <a:r>
              <a:rPr lang="en-US" b="0" i="0" dirty="0">
                <a:solidFill>
                  <a:srgbClr val="343C47"/>
                </a:solidFill>
                <a:effectLst/>
                <a:latin typeface="inherit"/>
              </a:rPr>
              <a:t> Requirements. The procedures must meet the following requirements:</a:t>
            </a:r>
          </a:p>
          <a:p>
            <a:pPr algn="l" fontAlgn="base"/>
            <a:r>
              <a:rPr lang="en-US" b="0" i="0" u="sng" dirty="0">
                <a:solidFill>
                  <a:srgbClr val="316194"/>
                </a:solidFill>
                <a:effectLst/>
                <a:latin typeface="inherit"/>
                <a:hlinkClick r:id="rId5"/>
              </a:rPr>
              <a:t>(1)</a:t>
            </a:r>
            <a:r>
              <a:rPr lang="en-US" b="0" i="0" dirty="0">
                <a:solidFill>
                  <a:srgbClr val="343C47"/>
                </a:solidFill>
                <a:effectLst/>
                <a:latin typeface="inherit"/>
              </a:rPr>
              <a:t> The procedures must ensure that the mediation process—</a:t>
            </a:r>
          </a:p>
          <a:p>
            <a:pPr algn="l" fontAlgn="base"/>
            <a:r>
              <a:rPr lang="en-US" b="0" i="0" u="sng" dirty="0">
                <a:solidFill>
                  <a:srgbClr val="316194"/>
                </a:solidFill>
                <a:effectLst/>
                <a:latin typeface="inherit"/>
                <a:hlinkClick r:id="rId6"/>
              </a:rPr>
              <a:t>(</a:t>
            </a:r>
            <a:r>
              <a:rPr lang="en-US" b="0" i="0" u="sng" dirty="0" err="1">
                <a:solidFill>
                  <a:srgbClr val="316194"/>
                </a:solidFill>
                <a:effectLst/>
                <a:latin typeface="inherit"/>
                <a:hlinkClick r:id="rId6"/>
              </a:rPr>
              <a:t>i</a:t>
            </a:r>
            <a:r>
              <a:rPr lang="en-US" b="0" i="0" u="sng" dirty="0">
                <a:solidFill>
                  <a:srgbClr val="316194"/>
                </a:solidFill>
                <a:effectLst/>
                <a:latin typeface="inherit"/>
                <a:hlinkClick r:id="rId6"/>
              </a:rPr>
              <a:t>)</a:t>
            </a:r>
            <a:r>
              <a:rPr lang="en-US" b="0" i="0" dirty="0">
                <a:solidFill>
                  <a:srgbClr val="343C47"/>
                </a:solidFill>
                <a:effectLst/>
                <a:latin typeface="inherit"/>
              </a:rPr>
              <a:t> Is voluntary on the part of the parties;</a:t>
            </a:r>
          </a:p>
          <a:p>
            <a:pPr algn="l" fontAlgn="base"/>
            <a:r>
              <a:rPr lang="en-US" b="0" i="0" u="sng" dirty="0">
                <a:solidFill>
                  <a:srgbClr val="316194"/>
                </a:solidFill>
                <a:effectLst/>
                <a:latin typeface="inherit"/>
                <a:hlinkClick r:id="rId7"/>
              </a:rPr>
              <a:t>(ii)</a:t>
            </a:r>
            <a:r>
              <a:rPr lang="en-US" b="0" i="0" dirty="0">
                <a:solidFill>
                  <a:srgbClr val="343C47"/>
                </a:solidFill>
                <a:effectLst/>
                <a:latin typeface="inherit"/>
              </a:rPr>
              <a:t> Is not used to deny or delay a parent’s right to a hearing on the parent’s due process complaint, or to deny any other rights afforded under Part B of the Act; and</a:t>
            </a:r>
          </a:p>
          <a:p>
            <a:pPr algn="l" fontAlgn="base"/>
            <a:r>
              <a:rPr lang="en-US" b="0" i="0" u="sng" dirty="0">
                <a:solidFill>
                  <a:srgbClr val="316194"/>
                </a:solidFill>
                <a:effectLst/>
                <a:latin typeface="inherit"/>
                <a:hlinkClick r:id="rId8"/>
              </a:rPr>
              <a:t>(iii)</a:t>
            </a:r>
            <a:r>
              <a:rPr lang="en-US" b="0" i="0" dirty="0">
                <a:solidFill>
                  <a:srgbClr val="343C47"/>
                </a:solidFill>
                <a:effectLst/>
                <a:latin typeface="inherit"/>
              </a:rPr>
              <a:t> Is conducted by a qualified and impartial mediator who is trained in effective mediation techniques.</a:t>
            </a:r>
          </a:p>
          <a:p>
            <a:pPr algn="l" fontAlgn="base"/>
            <a:r>
              <a:rPr lang="en-US" b="0" i="0" u="sng" dirty="0">
                <a:solidFill>
                  <a:srgbClr val="316194"/>
                </a:solidFill>
                <a:effectLst/>
                <a:latin typeface="inherit"/>
                <a:hlinkClick r:id="rId9"/>
              </a:rPr>
              <a:t>(2)</a:t>
            </a:r>
            <a:r>
              <a:rPr lang="en-US" b="0" i="0" dirty="0">
                <a:solidFill>
                  <a:srgbClr val="343C47"/>
                </a:solidFill>
                <a:effectLst/>
                <a:latin typeface="inherit"/>
              </a:rPr>
              <a:t> A public agency may establish procedures to offer to parents and schools that choose not to use the mediation process, an opportunity to meet, at a time and location convenient to the parents, with a disinterested party—</a:t>
            </a:r>
          </a:p>
          <a:p>
            <a:pPr algn="l" fontAlgn="base"/>
            <a:r>
              <a:rPr lang="en-US" b="0" i="0" u="sng" dirty="0">
                <a:solidFill>
                  <a:srgbClr val="316194"/>
                </a:solidFill>
                <a:effectLst/>
                <a:latin typeface="inherit"/>
                <a:hlinkClick r:id="rId10"/>
              </a:rPr>
              <a:t>(</a:t>
            </a:r>
            <a:r>
              <a:rPr lang="en-US" b="0" i="0" u="sng" dirty="0" err="1">
                <a:solidFill>
                  <a:srgbClr val="316194"/>
                </a:solidFill>
                <a:effectLst/>
                <a:latin typeface="inherit"/>
                <a:hlinkClick r:id="rId10"/>
              </a:rPr>
              <a:t>i</a:t>
            </a:r>
            <a:r>
              <a:rPr lang="en-US" b="0" i="0" u="sng" dirty="0">
                <a:solidFill>
                  <a:srgbClr val="316194"/>
                </a:solidFill>
                <a:effectLst/>
                <a:latin typeface="inherit"/>
                <a:hlinkClick r:id="rId10"/>
              </a:rPr>
              <a:t>)</a:t>
            </a:r>
            <a:r>
              <a:rPr lang="en-US" b="0" i="0" dirty="0">
                <a:solidFill>
                  <a:srgbClr val="343C47"/>
                </a:solidFill>
                <a:effectLst/>
                <a:latin typeface="inherit"/>
              </a:rPr>
              <a:t> Who is under contract with an appropriate alternative dispute resolution entity, or a parent training and information center or community parent resource center in the State established under section 671 or 672 of the Act; and</a:t>
            </a:r>
          </a:p>
          <a:p>
            <a:pPr algn="l" fontAlgn="base"/>
            <a:r>
              <a:rPr lang="en-US" b="0" i="0" u="sng" dirty="0">
                <a:solidFill>
                  <a:srgbClr val="316194"/>
                </a:solidFill>
                <a:effectLst/>
                <a:latin typeface="inherit"/>
                <a:hlinkClick r:id="rId11"/>
              </a:rPr>
              <a:t>(ii)</a:t>
            </a:r>
            <a:r>
              <a:rPr lang="en-US" b="0" i="0" dirty="0">
                <a:solidFill>
                  <a:srgbClr val="343C47"/>
                </a:solidFill>
                <a:effectLst/>
                <a:latin typeface="inherit"/>
              </a:rPr>
              <a:t> Who would explain the benefits of, and encourage the use of, the mediation process to the parents.</a:t>
            </a:r>
          </a:p>
          <a:p>
            <a:pPr algn="l" fontAlgn="base"/>
            <a:r>
              <a:rPr lang="en-US" b="0" i="0" u="sng" dirty="0">
                <a:solidFill>
                  <a:srgbClr val="316194"/>
                </a:solidFill>
                <a:effectLst/>
                <a:latin typeface="inherit"/>
                <a:hlinkClick r:id="rId12"/>
              </a:rPr>
              <a:t>(3)</a:t>
            </a:r>
            <a:endParaRPr lang="en-US" b="0" i="0" dirty="0">
              <a:solidFill>
                <a:srgbClr val="343C47"/>
              </a:solidFill>
              <a:effectLst/>
              <a:latin typeface="inherit"/>
            </a:endParaRPr>
          </a:p>
          <a:p>
            <a:pPr algn="l" fontAlgn="base"/>
            <a:r>
              <a:rPr lang="en-US" b="0" i="0" u="sng" dirty="0">
                <a:solidFill>
                  <a:srgbClr val="316194"/>
                </a:solidFill>
                <a:effectLst/>
                <a:latin typeface="inherit"/>
                <a:hlinkClick r:id="rId13"/>
              </a:rPr>
              <a:t>(</a:t>
            </a:r>
            <a:r>
              <a:rPr lang="en-US" b="0" i="0" u="sng" dirty="0" err="1">
                <a:solidFill>
                  <a:srgbClr val="316194"/>
                </a:solidFill>
                <a:effectLst/>
                <a:latin typeface="inherit"/>
                <a:hlinkClick r:id="rId13"/>
              </a:rPr>
              <a:t>i</a:t>
            </a:r>
            <a:r>
              <a:rPr lang="en-US" b="0" i="0" u="sng" dirty="0">
                <a:solidFill>
                  <a:srgbClr val="316194"/>
                </a:solidFill>
                <a:effectLst/>
                <a:latin typeface="inherit"/>
                <a:hlinkClick r:id="rId13"/>
              </a:rPr>
              <a:t>)</a:t>
            </a:r>
            <a:r>
              <a:rPr lang="en-US" b="0" i="0" dirty="0">
                <a:solidFill>
                  <a:srgbClr val="343C47"/>
                </a:solidFill>
                <a:effectLst/>
                <a:latin typeface="inherit"/>
              </a:rPr>
              <a:t> The State must maintain a list of individuals who are qualified mediators and knowledgeable in laws and regulations relating to the provision of special education and related services.</a:t>
            </a:r>
          </a:p>
          <a:p>
            <a:pPr algn="l" fontAlgn="base"/>
            <a:r>
              <a:rPr lang="en-US" b="0" i="0" u="sng" dirty="0">
                <a:solidFill>
                  <a:srgbClr val="316194"/>
                </a:solidFill>
                <a:effectLst/>
                <a:latin typeface="inherit"/>
                <a:hlinkClick r:id="rId14"/>
              </a:rPr>
              <a:t>(ii)</a:t>
            </a:r>
            <a:r>
              <a:rPr lang="en-US" b="0" i="0" dirty="0">
                <a:solidFill>
                  <a:srgbClr val="343C47"/>
                </a:solidFill>
                <a:effectLst/>
                <a:latin typeface="inherit"/>
              </a:rPr>
              <a:t> The SEA must select mediators on a random, rotational, or other impartial basis.</a:t>
            </a:r>
          </a:p>
          <a:p>
            <a:pPr algn="l" fontAlgn="base"/>
            <a:r>
              <a:rPr lang="en-US" b="0" i="0" u="sng" dirty="0">
                <a:solidFill>
                  <a:srgbClr val="316194"/>
                </a:solidFill>
                <a:effectLst/>
                <a:latin typeface="inherit"/>
                <a:hlinkClick r:id="rId15"/>
              </a:rPr>
              <a:t>(4)</a:t>
            </a:r>
            <a:r>
              <a:rPr lang="en-US" b="0" i="0" dirty="0">
                <a:solidFill>
                  <a:srgbClr val="343C47"/>
                </a:solidFill>
                <a:effectLst/>
                <a:latin typeface="inherit"/>
              </a:rPr>
              <a:t> The State must bear the cost of the mediation process, including the costs of meetings described in paragraph (b)(2) of this section.</a:t>
            </a:r>
          </a:p>
          <a:p>
            <a:pPr algn="l" fontAlgn="base"/>
            <a:r>
              <a:rPr lang="en-US" b="0" i="0" u="sng" dirty="0">
                <a:solidFill>
                  <a:srgbClr val="316194"/>
                </a:solidFill>
                <a:effectLst/>
                <a:latin typeface="inherit"/>
                <a:hlinkClick r:id="rId16"/>
              </a:rPr>
              <a:t>(5)</a:t>
            </a:r>
            <a:r>
              <a:rPr lang="en-US" b="0" i="0" dirty="0">
                <a:solidFill>
                  <a:srgbClr val="343C47"/>
                </a:solidFill>
                <a:effectLst/>
                <a:latin typeface="inherit"/>
              </a:rPr>
              <a:t> Each session in the mediation process must be scheduled in a timely manner and must be held in a location that is convenient to the parties to the dispute.</a:t>
            </a:r>
          </a:p>
          <a:p>
            <a:pPr algn="l" fontAlgn="base"/>
            <a:r>
              <a:rPr lang="en-US" b="0" i="0" u="sng" dirty="0">
                <a:solidFill>
                  <a:srgbClr val="316194"/>
                </a:solidFill>
                <a:effectLst/>
                <a:latin typeface="inherit"/>
                <a:hlinkClick r:id="rId17"/>
              </a:rPr>
              <a:t>(6)</a:t>
            </a:r>
            <a:r>
              <a:rPr lang="en-US" b="0" i="0" dirty="0">
                <a:solidFill>
                  <a:srgbClr val="343C47"/>
                </a:solidFill>
                <a:effectLst/>
                <a:latin typeface="inherit"/>
              </a:rPr>
              <a:t> If the parties resolve a dispute through the mediation process, the parties must execute a legally binding agreement that sets forth that resolution and that—</a:t>
            </a:r>
          </a:p>
          <a:p>
            <a:pPr algn="l" fontAlgn="base"/>
            <a:r>
              <a:rPr lang="en-US" b="0" i="0" u="sng" dirty="0">
                <a:solidFill>
                  <a:srgbClr val="316194"/>
                </a:solidFill>
                <a:effectLst/>
                <a:latin typeface="inherit"/>
                <a:hlinkClick r:id="rId18"/>
              </a:rPr>
              <a:t>(</a:t>
            </a:r>
            <a:r>
              <a:rPr lang="en-US" b="0" i="0" u="sng" dirty="0" err="1">
                <a:solidFill>
                  <a:srgbClr val="316194"/>
                </a:solidFill>
                <a:effectLst/>
                <a:latin typeface="inherit"/>
                <a:hlinkClick r:id="rId18"/>
              </a:rPr>
              <a:t>i</a:t>
            </a:r>
            <a:r>
              <a:rPr lang="en-US" b="0" i="0" u="sng" dirty="0">
                <a:solidFill>
                  <a:srgbClr val="316194"/>
                </a:solidFill>
                <a:effectLst/>
                <a:latin typeface="inherit"/>
                <a:hlinkClick r:id="rId18"/>
              </a:rPr>
              <a:t>)</a:t>
            </a:r>
            <a:r>
              <a:rPr lang="en-US" b="0" i="0" dirty="0">
                <a:solidFill>
                  <a:srgbClr val="343C47"/>
                </a:solidFill>
                <a:effectLst/>
                <a:latin typeface="inherit"/>
              </a:rPr>
              <a:t> States that all discussions that occurred during the mediation process will remain confidential and may not be used as evidence in any subsequent due process hearing or civil proceeding; and</a:t>
            </a:r>
          </a:p>
          <a:p>
            <a:pPr algn="l" fontAlgn="base"/>
            <a:r>
              <a:rPr lang="en-US" b="0" i="0" u="sng" dirty="0">
                <a:solidFill>
                  <a:srgbClr val="316194"/>
                </a:solidFill>
                <a:effectLst/>
                <a:latin typeface="inherit"/>
                <a:hlinkClick r:id="rId19"/>
              </a:rPr>
              <a:t>(ii)</a:t>
            </a:r>
            <a:r>
              <a:rPr lang="en-US" b="0" i="0" dirty="0">
                <a:solidFill>
                  <a:srgbClr val="343C47"/>
                </a:solidFill>
                <a:effectLst/>
                <a:latin typeface="inherit"/>
              </a:rPr>
              <a:t> Is signed by both the parent and a representative of the agency who has the authority to bind such agency.</a:t>
            </a:r>
          </a:p>
          <a:p>
            <a:pPr algn="l" fontAlgn="base"/>
            <a:r>
              <a:rPr lang="en-US" b="0" i="0" u="sng" dirty="0">
                <a:solidFill>
                  <a:srgbClr val="316194"/>
                </a:solidFill>
                <a:effectLst/>
                <a:latin typeface="inherit"/>
                <a:hlinkClick r:id="rId20"/>
              </a:rPr>
              <a:t>(7)</a:t>
            </a:r>
            <a:r>
              <a:rPr lang="en-US" b="0" i="0" dirty="0">
                <a:solidFill>
                  <a:srgbClr val="343C47"/>
                </a:solidFill>
                <a:effectLst/>
                <a:latin typeface="inherit"/>
              </a:rPr>
              <a:t> A written, signed mediation agreement under this paragraph is enforceable in any State court of competent jurisdiction or in a district court of the United States.</a:t>
            </a:r>
          </a:p>
          <a:p>
            <a:pPr algn="l" fontAlgn="base"/>
            <a:r>
              <a:rPr lang="en-US" b="0" i="0" u="sng" dirty="0">
                <a:solidFill>
                  <a:srgbClr val="316194"/>
                </a:solidFill>
                <a:effectLst/>
                <a:latin typeface="inherit"/>
                <a:hlinkClick r:id="rId21"/>
              </a:rPr>
              <a:t>(8)</a:t>
            </a:r>
            <a:r>
              <a:rPr lang="en-US" b="0" i="0" dirty="0">
                <a:solidFill>
                  <a:srgbClr val="343C47"/>
                </a:solidFill>
                <a:effectLst/>
                <a:latin typeface="inherit"/>
              </a:rPr>
              <a:t> Discussions that occur during the mediation process must be confidential and may not be used as evidence in any subsequent due process hearing or civil proceeding of any Federal court or State court of a State receiving assistance under this part.</a:t>
            </a:r>
          </a:p>
          <a:p>
            <a:pPr algn="l" fontAlgn="base"/>
            <a:r>
              <a:rPr lang="en-US" b="0" i="0" u="sng" dirty="0">
                <a:solidFill>
                  <a:srgbClr val="316194"/>
                </a:solidFill>
                <a:effectLst/>
                <a:latin typeface="inherit"/>
                <a:hlinkClick r:id="rId22"/>
              </a:rPr>
              <a:t>(c)</a:t>
            </a:r>
            <a:r>
              <a:rPr lang="en-US" b="0" i="0" dirty="0">
                <a:solidFill>
                  <a:srgbClr val="343C47"/>
                </a:solidFill>
                <a:effectLst/>
                <a:latin typeface="inherit"/>
              </a:rPr>
              <a:t> Impartiality of mediator.</a:t>
            </a:r>
          </a:p>
          <a:p>
            <a:pPr algn="l" fontAlgn="base"/>
            <a:r>
              <a:rPr lang="en-US" b="0" i="0" u="sng" dirty="0">
                <a:solidFill>
                  <a:srgbClr val="316194"/>
                </a:solidFill>
                <a:effectLst/>
                <a:latin typeface="inherit"/>
                <a:hlinkClick r:id="rId23"/>
              </a:rPr>
              <a:t>(1)</a:t>
            </a:r>
            <a:r>
              <a:rPr lang="en-US" b="0" i="0" dirty="0">
                <a:solidFill>
                  <a:srgbClr val="343C47"/>
                </a:solidFill>
                <a:effectLst/>
                <a:latin typeface="inherit"/>
              </a:rPr>
              <a:t> An individual who serves as a mediator under this part—</a:t>
            </a:r>
          </a:p>
          <a:p>
            <a:pPr algn="l" fontAlgn="base"/>
            <a:r>
              <a:rPr lang="en-US" b="0" i="0" u="sng" dirty="0">
                <a:solidFill>
                  <a:srgbClr val="316194"/>
                </a:solidFill>
                <a:effectLst/>
                <a:latin typeface="inherit"/>
                <a:hlinkClick r:id="rId24"/>
              </a:rPr>
              <a:t>(</a:t>
            </a:r>
            <a:r>
              <a:rPr lang="en-US" b="0" i="0" u="sng" dirty="0" err="1">
                <a:solidFill>
                  <a:srgbClr val="316194"/>
                </a:solidFill>
                <a:effectLst/>
                <a:latin typeface="inherit"/>
                <a:hlinkClick r:id="rId24"/>
              </a:rPr>
              <a:t>i</a:t>
            </a:r>
            <a:r>
              <a:rPr lang="en-US" b="0" i="0" u="sng" dirty="0">
                <a:solidFill>
                  <a:srgbClr val="316194"/>
                </a:solidFill>
                <a:effectLst/>
                <a:latin typeface="inherit"/>
                <a:hlinkClick r:id="rId24"/>
              </a:rPr>
              <a:t>)</a:t>
            </a:r>
            <a:r>
              <a:rPr lang="en-US" b="0" i="0" dirty="0">
                <a:solidFill>
                  <a:srgbClr val="343C47"/>
                </a:solidFill>
                <a:effectLst/>
                <a:latin typeface="inherit"/>
              </a:rPr>
              <a:t> May not be an employee of the SEA or the LEA that is involved in the education or care of the child; and</a:t>
            </a:r>
          </a:p>
          <a:p>
            <a:pPr algn="l" fontAlgn="base"/>
            <a:r>
              <a:rPr lang="en-US" b="0" i="0" u="sng" dirty="0">
                <a:solidFill>
                  <a:srgbClr val="316194"/>
                </a:solidFill>
                <a:effectLst/>
                <a:latin typeface="inherit"/>
                <a:hlinkClick r:id="rId25"/>
              </a:rPr>
              <a:t>(ii)</a:t>
            </a:r>
            <a:r>
              <a:rPr lang="en-US" b="0" i="0" dirty="0">
                <a:solidFill>
                  <a:srgbClr val="343C47"/>
                </a:solidFill>
                <a:effectLst/>
                <a:latin typeface="inherit"/>
              </a:rPr>
              <a:t> Must not have a personal or professional interest that conflicts with the person’s objectivity.</a:t>
            </a:r>
          </a:p>
          <a:p>
            <a:pPr algn="l" fontAlgn="base"/>
            <a:r>
              <a:rPr lang="en-US" b="0" i="0" u="sng" dirty="0">
                <a:solidFill>
                  <a:srgbClr val="316194"/>
                </a:solidFill>
                <a:effectLst/>
                <a:latin typeface="inherit"/>
                <a:hlinkClick r:id="rId26"/>
              </a:rPr>
              <a:t>(2)</a:t>
            </a:r>
            <a:r>
              <a:rPr lang="en-US" b="0" i="0" dirty="0">
                <a:solidFill>
                  <a:srgbClr val="343C47"/>
                </a:solidFill>
                <a:effectLst/>
                <a:latin typeface="inherit"/>
              </a:rPr>
              <a:t> A person who otherwise qualifies as a mediator is not an employee of an LEA or State agency described under §300.228 solely because he or she is paid by the agency to serve as a mediator.</a:t>
            </a:r>
          </a:p>
          <a:p>
            <a:pPr algn="l" fontAlgn="base"/>
            <a:r>
              <a:rPr lang="en-US" b="0" i="0" dirty="0">
                <a:solidFill>
                  <a:srgbClr val="343C47"/>
                </a:solidFill>
                <a:effectLst/>
                <a:latin typeface="inherit"/>
              </a:rPr>
              <a:t>[71 FR 46753, Aug. 14, 2006, as amended at 72 FR 61307, Oct. 30, 2007]</a:t>
            </a:r>
          </a:p>
          <a:p>
            <a:endParaRPr lang="en-US" dirty="0"/>
          </a:p>
        </p:txBody>
      </p:sp>
      <p:sp>
        <p:nvSpPr>
          <p:cNvPr id="4" name="Slide Number Placeholder 3"/>
          <p:cNvSpPr>
            <a:spLocks noGrp="1"/>
          </p:cNvSpPr>
          <p:nvPr>
            <p:ph type="sldNum" sz="quarter" idx="5"/>
          </p:nvPr>
        </p:nvSpPr>
        <p:spPr/>
        <p:txBody>
          <a:bodyPr/>
          <a:lstStyle/>
          <a:p>
            <a:fld id="{FDE4A25D-751C-4CC9-A8BA-7D9A51EF4DD7}" type="slidenum">
              <a:rPr lang="en-US" smtClean="0"/>
              <a:t>2</a:t>
            </a:fld>
            <a:endParaRPr lang="en-US"/>
          </a:p>
        </p:txBody>
      </p:sp>
    </p:spTree>
    <p:extLst>
      <p:ext uri="{BB962C8B-B14F-4D97-AF65-F5344CB8AC3E}">
        <p14:creationId xmlns:p14="http://schemas.microsoft.com/office/powerpoint/2010/main" val="38560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E4A25D-751C-4CC9-A8BA-7D9A51EF4DD7}" type="slidenum">
              <a:rPr lang="en-US" smtClean="0"/>
              <a:t>3</a:t>
            </a:fld>
            <a:endParaRPr lang="en-US"/>
          </a:p>
        </p:txBody>
      </p:sp>
    </p:spTree>
    <p:extLst>
      <p:ext uri="{BB962C8B-B14F-4D97-AF65-F5344CB8AC3E}">
        <p14:creationId xmlns:p14="http://schemas.microsoft.com/office/powerpoint/2010/main" val="3900569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title="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273292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938331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endParaRPr lang="en-US" dirty="0"/>
          </a:p>
        </p:txBody>
      </p:sp>
    </p:spTree>
    <p:extLst>
      <p:ext uri="{BB962C8B-B14F-4D97-AF65-F5344CB8AC3E}">
        <p14:creationId xmlns:p14="http://schemas.microsoft.com/office/powerpoint/2010/main" val="1389336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title="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title="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232790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title="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07498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title="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856336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title="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title="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title="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688493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title="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title="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554153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4278813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65472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87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1/26/2023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38366028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0888FD-C2BE-48B6-94CB-B8A84FD5AA59}"/>
              </a:ext>
            </a:extLst>
          </p:cNvPr>
          <p:cNvSpPr>
            <a:spLocks noGrp="1"/>
          </p:cNvSpPr>
          <p:nvPr>
            <p:ph type="ctrTitle"/>
          </p:nvPr>
        </p:nvSpPr>
        <p:spPr>
          <a:xfrm>
            <a:off x="5406654" y="2323321"/>
            <a:ext cx="6678954" cy="1656272"/>
          </a:xfrm>
        </p:spPr>
        <p:txBody>
          <a:bodyPr/>
          <a:lstStyle/>
          <a:p>
            <a:r>
              <a:rPr lang="en-US" sz="3500" dirty="0"/>
              <a:t>Indicator 16: Mediation </a:t>
            </a:r>
          </a:p>
        </p:txBody>
      </p:sp>
      <p:sp>
        <p:nvSpPr>
          <p:cNvPr id="4" name="Slide Number Placeholder 3">
            <a:extLst>
              <a:ext uri="{FF2B5EF4-FFF2-40B4-BE49-F238E27FC236}">
                <a16:creationId xmlns:a16="http://schemas.microsoft.com/office/drawing/2014/main" id="{02407891-CD0F-441A-AC50-68A8D40513D4}"/>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1</a:t>
            </a:fld>
            <a:endParaRPr lang="zh-CN" altLang="en-US" dirty="0"/>
          </a:p>
        </p:txBody>
      </p:sp>
    </p:spTree>
    <p:custDataLst>
      <p:tags r:id="rId1"/>
    </p:custDataLst>
    <p:extLst>
      <p:ext uri="{BB962C8B-B14F-4D97-AF65-F5344CB8AC3E}">
        <p14:creationId xmlns:p14="http://schemas.microsoft.com/office/powerpoint/2010/main" val="3616318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45A9E-114A-4149-ADE3-EB0801CD25D1}"/>
              </a:ext>
            </a:extLst>
          </p:cNvPr>
          <p:cNvSpPr>
            <a:spLocks noGrp="1"/>
          </p:cNvSpPr>
          <p:nvPr>
            <p:ph type="title"/>
          </p:nvPr>
        </p:nvSpPr>
        <p:spPr/>
        <p:txBody>
          <a:bodyPr/>
          <a:lstStyle/>
          <a:p>
            <a:r>
              <a:rPr lang="en-US" dirty="0"/>
              <a:t>Indicator 16: What is Mediation?</a:t>
            </a:r>
          </a:p>
        </p:txBody>
      </p:sp>
      <p:sp>
        <p:nvSpPr>
          <p:cNvPr id="3" name="Content Placeholder 2">
            <a:extLst>
              <a:ext uri="{FF2B5EF4-FFF2-40B4-BE49-F238E27FC236}">
                <a16:creationId xmlns:a16="http://schemas.microsoft.com/office/drawing/2014/main" id="{229337EE-39CF-4A83-BD73-210F5EF88101}"/>
              </a:ext>
            </a:extLst>
          </p:cNvPr>
          <p:cNvSpPr>
            <a:spLocks noGrp="1"/>
          </p:cNvSpPr>
          <p:nvPr>
            <p:ph idx="1"/>
          </p:nvPr>
        </p:nvSpPr>
        <p:spPr/>
        <p:txBody>
          <a:bodyPr/>
          <a:lstStyle/>
          <a:p>
            <a:pPr>
              <a:spcAft>
                <a:spcPts val="1200"/>
              </a:spcAft>
            </a:pPr>
            <a:r>
              <a:rPr lang="en-US" sz="2400" b="0" i="0" dirty="0">
                <a:solidFill>
                  <a:srgbClr val="141414"/>
                </a:solidFill>
                <a:effectLst/>
                <a:latin typeface="+mn-lt"/>
              </a:rPr>
              <a:t>BSEA Mediation is a voluntary and confidential dispute resolution process available at no cost through the Bureau of Special Education Appeals (BSEA). </a:t>
            </a:r>
          </a:p>
          <a:p>
            <a:pPr>
              <a:spcAft>
                <a:spcPts val="1200"/>
              </a:spcAft>
            </a:pPr>
            <a:r>
              <a:rPr lang="en-US" sz="2400" b="0" i="0" dirty="0">
                <a:solidFill>
                  <a:srgbClr val="141414"/>
                </a:solidFill>
                <a:effectLst/>
                <a:latin typeface="+mn-lt"/>
              </a:rPr>
              <a:t>In mediation, an impartial mediator helps parents and school staff clarify the issues and underlying concerns, explore interests, discuss options and collaborate to reach mutually satisfactory agreements that address the needs of the student. The mediator does not decide how to resolve the dispute. When the parties resolve all or some of the issues, they work together with the mediator to put their agreement(s) in writing.</a:t>
            </a:r>
          </a:p>
          <a:p>
            <a:pPr>
              <a:spcAft>
                <a:spcPts val="1200"/>
              </a:spcAft>
            </a:pPr>
            <a:r>
              <a:rPr lang="en-US" sz="2400" b="0" i="0" dirty="0">
                <a:solidFill>
                  <a:srgbClr val="141414"/>
                </a:solidFill>
                <a:effectLst/>
                <a:latin typeface="+mn-lt"/>
              </a:rPr>
              <a:t>This informal, collaborative problem-solving process encourages mutual respect, promotes communication and often provides the basis for positive working relationships between parents and school staff.</a:t>
            </a:r>
          </a:p>
          <a:p>
            <a:pPr marL="0" indent="0">
              <a:buNone/>
            </a:pPr>
            <a:endParaRPr lang="en-US" dirty="0"/>
          </a:p>
        </p:txBody>
      </p:sp>
      <p:sp>
        <p:nvSpPr>
          <p:cNvPr id="4" name="Slide Number Placeholder 3">
            <a:extLst>
              <a:ext uri="{FF2B5EF4-FFF2-40B4-BE49-F238E27FC236}">
                <a16:creationId xmlns:a16="http://schemas.microsoft.com/office/drawing/2014/main" id="{1AEDFA00-9DB9-41E7-BA7F-C41207D7A6BA}"/>
              </a:ext>
            </a:extLst>
          </p:cNvPr>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Tree>
    <p:custDataLst>
      <p:tags r:id="rId1"/>
    </p:custDataLst>
    <p:extLst>
      <p:ext uri="{BB962C8B-B14F-4D97-AF65-F5344CB8AC3E}">
        <p14:creationId xmlns:p14="http://schemas.microsoft.com/office/powerpoint/2010/main" val="225863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Indicator 16: Mediation Agreements	</a:t>
            </a:r>
          </a:p>
        </p:txBody>
      </p:sp>
      <p:sp>
        <p:nvSpPr>
          <p:cNvPr id="3" name="TextBox 2">
            <a:extLst>
              <a:ext uri="{FF2B5EF4-FFF2-40B4-BE49-F238E27FC236}">
                <a16:creationId xmlns:a16="http://schemas.microsoft.com/office/drawing/2014/main" id="{08883E7E-6809-4C91-9E57-860956C4A89F}"/>
              </a:ext>
            </a:extLst>
          </p:cNvPr>
          <p:cNvSpPr txBox="1"/>
          <p:nvPr/>
        </p:nvSpPr>
        <p:spPr>
          <a:xfrm>
            <a:off x="613055" y="2951946"/>
            <a:ext cx="11280347" cy="954107"/>
          </a:xfrm>
          <a:prstGeom prst="rect">
            <a:avLst/>
          </a:prstGeom>
          <a:solidFill>
            <a:schemeClr val="accent1">
              <a:lumMod val="20000"/>
              <a:lumOff val="80000"/>
            </a:schemeClr>
          </a:solidFill>
        </p:spPr>
        <p:txBody>
          <a:bodyPr wrap="square" rtlCol="0">
            <a:spAutoFit/>
          </a:bodyPr>
          <a:lstStyle/>
          <a:p>
            <a:pPr marL="0" indent="0">
              <a:buNone/>
            </a:pPr>
            <a:r>
              <a:rPr lang="en-US" sz="2800" b="1" dirty="0">
                <a:solidFill>
                  <a:schemeClr val="tx1">
                    <a:lumMod val="50000"/>
                  </a:schemeClr>
                </a:solidFill>
              </a:rPr>
              <a:t>Measurement</a:t>
            </a:r>
          </a:p>
          <a:p>
            <a:pPr>
              <a:buNone/>
            </a:pPr>
            <a:r>
              <a:rPr lang="en-US" sz="2800" dirty="0"/>
              <a:t>Percent of mediations that resulted in mediation agreements.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srgbClr val="203B6A"/>
              </a:solidFill>
              <a:effectLst/>
              <a:uLnTx/>
              <a:uFillTx/>
              <a:latin typeface="Segoe UI"/>
              <a:ea typeface="+mn-ea"/>
              <a:cs typeface="+mn-cs"/>
            </a:endParaRPr>
          </a:p>
        </p:txBody>
      </p:sp>
    </p:spTree>
    <p:custDataLst>
      <p:tags r:id="rId1"/>
    </p:custDataLst>
    <p:extLst>
      <p:ext uri="{BB962C8B-B14F-4D97-AF65-F5344CB8AC3E}">
        <p14:creationId xmlns:p14="http://schemas.microsoft.com/office/powerpoint/2010/main" val="4247066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5966e0c-939d-4bbf-90b4-42061a5e5694" xsi:nil="true"/>
    <lcf76f155ced4ddcb4097134ff3c332f xmlns="cc23f7d9-a29c-42d6-b193-fa0a263dd66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7481132F0AA394EAF33590719588E54" ma:contentTypeVersion="14" ma:contentTypeDescription="Create a new document." ma:contentTypeScope="" ma:versionID="bf85bd3fa92504208f7da9b570c34793">
  <xsd:schema xmlns:xsd="http://www.w3.org/2001/XMLSchema" xmlns:xs="http://www.w3.org/2001/XMLSchema" xmlns:p="http://schemas.microsoft.com/office/2006/metadata/properties" xmlns:ns2="cc23f7d9-a29c-42d6-b193-fa0a263dd66f" xmlns:ns3="55966e0c-939d-4bbf-90b4-42061a5e5694" targetNamespace="http://schemas.microsoft.com/office/2006/metadata/properties" ma:root="true" ma:fieldsID="a600b848613c7fd4d4fa1d13c9abdf2b" ns2:_="" ns3:_="">
    <xsd:import namespace="cc23f7d9-a29c-42d6-b193-fa0a263dd66f"/>
    <xsd:import namespace="55966e0c-939d-4bbf-90b4-42061a5e56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3f7d9-a29c-42d6-b193-fa0a263dd6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966e0c-939d-4bbf-90b4-42061a5e56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eca9679-bb29-4b29-84a6-2bd5bf46006f}" ma:internalName="TaxCatchAll" ma:showField="CatchAllData" ma:web="55966e0c-939d-4bbf-90b4-42061a5e56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D964E2-20D7-4CB6-AEDC-34DD316EB4EB}">
  <ds:schemaRefs>
    <ds:schemaRef ds:uri="http://schemas.microsoft.com/office/2006/metadata/properties"/>
    <ds:schemaRef ds:uri="http://schemas.microsoft.com/office/infopath/2007/PartnerControls"/>
    <ds:schemaRef ds:uri="55966e0c-939d-4bbf-90b4-42061a5e5694"/>
    <ds:schemaRef ds:uri="cc23f7d9-a29c-42d6-b193-fa0a263dd66f"/>
  </ds:schemaRefs>
</ds:datastoreItem>
</file>

<file path=customXml/itemProps2.xml><?xml version="1.0" encoding="utf-8"?>
<ds:datastoreItem xmlns:ds="http://schemas.openxmlformats.org/officeDocument/2006/customXml" ds:itemID="{CDF75F4B-A6C1-4B24-ADD2-C40DE2C1C910}">
  <ds:schemaRefs>
    <ds:schemaRef ds:uri="http://schemas.microsoft.com/sharepoint/v3/contenttype/forms"/>
  </ds:schemaRefs>
</ds:datastoreItem>
</file>

<file path=customXml/itemProps3.xml><?xml version="1.0" encoding="utf-8"?>
<ds:datastoreItem xmlns:ds="http://schemas.openxmlformats.org/officeDocument/2006/customXml" ds:itemID="{D102654D-00E5-422A-97BB-FEAA0B64C1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23f7d9-a29c-42d6-b193-fa0a263dd66f"/>
    <ds:schemaRef ds:uri="55966e0c-939d-4bbf-90b4-42061a5e56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611</TotalTime>
  <Words>827</Words>
  <Application>Microsoft Office PowerPoint</Application>
  <PresentationFormat>Widescreen</PresentationFormat>
  <Paragraphs>39</Paragraphs>
  <Slides>3</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vt:i4>
      </vt:variant>
    </vt:vector>
  </HeadingPairs>
  <TitlesOfParts>
    <vt:vector size="14" baseType="lpstr">
      <vt:lpstr>Arial</vt:lpstr>
      <vt:lpstr>Calibri</vt:lpstr>
      <vt:lpstr>Courier New</vt:lpstr>
      <vt:lpstr>inherit</vt:lpstr>
      <vt:lpstr>Oswald</vt:lpstr>
      <vt:lpstr>Segoe</vt:lpstr>
      <vt:lpstr>Segoe SemiBold</vt:lpstr>
      <vt:lpstr>Segoe UI</vt:lpstr>
      <vt:lpstr>Segoe UI Semibold</vt:lpstr>
      <vt:lpstr>Wingdings</vt:lpstr>
      <vt:lpstr>1_ESE PowerPoint Template 2017</vt:lpstr>
      <vt:lpstr>Indicator 16: Mediation </vt:lpstr>
      <vt:lpstr>Indicator 16: What is Mediation?</vt:lpstr>
      <vt:lpstr>Indicator 16: Mediation Agreements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16 PowerPoint</dc:title>
  <dc:creator>DESE</dc:creator>
  <cp:lastModifiedBy>Zou, Dong (EOE)</cp:lastModifiedBy>
  <cp:revision>25</cp:revision>
  <dcterms:created xsi:type="dcterms:W3CDTF">2021-12-06T17:46:43Z</dcterms:created>
  <dcterms:modified xsi:type="dcterms:W3CDTF">2023-01-26T21:20:37Z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26 2023 12:00AM</vt:lpwstr>
  </property>
</Properties>
</file>