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7"/>
  </p:notesMasterIdLst>
  <p:handoutMasterIdLst>
    <p:handoutMasterId r:id="rId18"/>
  </p:handoutMasterIdLst>
  <p:sldIdLst>
    <p:sldId id="277" r:id="rId6"/>
    <p:sldId id="282" r:id="rId7"/>
    <p:sldId id="283" r:id="rId8"/>
    <p:sldId id="287" r:id="rId9"/>
    <p:sldId id="854" r:id="rId10"/>
    <p:sldId id="294" r:id="rId11"/>
    <p:sldId id="852" r:id="rId12"/>
    <p:sldId id="846" r:id="rId13"/>
    <p:sldId id="849" r:id="rId14"/>
    <p:sldId id="851" r:id="rId15"/>
    <p:sldId id="853" r:id="rId16"/>
  </p:sldIdLst>
  <p:sldSz cx="12192000" cy="6858000"/>
  <p:notesSz cx="7010400" cy="92964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2"/>
            <p14:sldId id="283"/>
            <p14:sldId id="287"/>
            <p14:sldId id="854"/>
            <p14:sldId id="294"/>
            <p14:sldId id="852"/>
            <p14:sldId id="846"/>
            <p14:sldId id="849"/>
            <p14:sldId id="851"/>
            <p14:sldId id="8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6F8FC-CB71-119C-B63C-3E58C2D49283}" name="Weingarten, Zachary" initials="WZ" userId="S::zweingarten@air.org::ffaec3ee-184f-423d-85c9-0dd6195329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531"/>
    <a:srgbClr val="0A6CCE"/>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30" autoAdjust="0"/>
    <p:restoredTop sz="76890" autoAdjust="0"/>
  </p:normalViewPr>
  <p:slideViewPr>
    <p:cSldViewPr snapToGrid="0">
      <p:cViewPr varScale="1">
        <p:scale>
          <a:sx n="37" d="100"/>
          <a:sy n="37" d="100"/>
        </p:scale>
        <p:origin x="66" y="996"/>
      </p:cViewPr>
      <p:guideLst>
        <p:guide orient="horz" pos="2160"/>
        <p:guide pos="3840"/>
      </p:guideLst>
    </p:cSldViewPr>
  </p:slideViewPr>
  <p:outlineViewPr>
    <p:cViewPr>
      <p:scale>
        <a:sx n="33" d="100"/>
        <a:sy n="33" d="100"/>
      </p:scale>
      <p:origin x="0" y="-5021"/>
    </p:cViewPr>
  </p:outlin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Yi-Juin (DESE)" userId="S::yi-juin.liu@mass.gov::a229a15b-912c-4e13-aee0-8798d91d5d6f" providerId="AD" clId="Web-{DD2740B7-7DBB-46FA-8497-7F5A012524A3}"/>
    <pc:docChg chg="modSld">
      <pc:chgData name="Liu, Yi-Juin (DESE)" userId="S::yi-juin.liu@mass.gov::a229a15b-912c-4e13-aee0-8798d91d5d6f" providerId="AD" clId="Web-{DD2740B7-7DBB-46FA-8497-7F5A012524A3}" dt="2022-10-13T17:50:55.187" v="19"/>
      <pc:docMkLst>
        <pc:docMk/>
      </pc:docMkLst>
      <pc:sldChg chg="modNotes">
        <pc:chgData name="Liu, Yi-Juin (DESE)" userId="S::yi-juin.liu@mass.gov::a229a15b-912c-4e13-aee0-8798d91d5d6f" providerId="AD" clId="Web-{DD2740B7-7DBB-46FA-8497-7F5A012524A3}" dt="2022-10-13T17:50:55.187" v="19"/>
        <pc:sldMkLst>
          <pc:docMk/>
          <pc:sldMk cId="3958641426"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2023/2/9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hallengingbehavior.org/pyramid-model/behavior-intervention/pb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ctacenter.org/topics/ssip/" TargetMode="External"/><Relationship Id="rId4" Type="http://schemas.openxmlformats.org/officeDocument/2006/relationships/hyperlink" Target="https://www.pyramidmodel.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on Indicator 17, also called the State Systemic Improvement Plan or SSIP.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78438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three questions measuring the extent to which the various levels of supports (from the state to the classroom) improve the social-emotional outcomes of preschool children with IEPs.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45822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the Pyramid Model, please click on the National Center for Pyramid Model Innovations website: </a:t>
            </a:r>
            <a:r>
              <a:rPr lang="en-US" dirty="0">
                <a:hlinkClick r:id="rId3"/>
              </a:rPr>
              <a:t>PBS - National Center for Pyramid Model Innovations (challengingbehavior.org)</a:t>
            </a:r>
            <a:r>
              <a:rPr lang="en-US" dirty="0"/>
              <a:t> or the Pyramid Model Consortium website: </a:t>
            </a:r>
            <a:r>
              <a:rPr lang="en-US" dirty="0">
                <a:hlinkClick r:id="rId4"/>
              </a:rPr>
              <a:t>The Pyramid Model Consortium - Supporting Early Childhood PBIS</a:t>
            </a:r>
            <a:r>
              <a:rPr lang="en-US" dirty="0"/>
              <a:t>. </a:t>
            </a:r>
          </a:p>
          <a:p>
            <a:endParaRPr lang="en-US" dirty="0"/>
          </a:p>
          <a:p>
            <a:r>
              <a:rPr lang="en-US" dirty="0"/>
              <a:t>For more information on the State Systemic Improvement Plan, please click on ECTA’s webpage: </a:t>
            </a:r>
            <a:r>
              <a:rPr lang="en-US" dirty="0">
                <a:hlinkClick r:id="rId5"/>
              </a:rPr>
              <a:t>ECTA Center: State Systemic Improvement Plan (SSIP)</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00765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Systemic Improvement Plan (also called the SSIP) is part of Office of Special Education Programs’ (within the U.S. Department of Education) Results-Driven Accountability initiative to improve outcomes for children with disabilities. SSIP is Indicator 17 of the State Performance Plan/Annual Performance Report (also known as SPP/APR).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93620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SSIP has three phases. Phase 1 included data analysis, infrastructure analysis, the identification of the State-identified Measurable Result (or </a:t>
            </a:r>
            <a:r>
              <a:rPr lang="en-US" dirty="0" err="1"/>
              <a:t>SiMR</a:t>
            </a:r>
            <a:r>
              <a:rPr lang="en-US" dirty="0"/>
              <a:t>), identification of coherent improvement strategies, and the development of a Theory of Action to guide the SSIP. </a:t>
            </a:r>
          </a:p>
          <a:p>
            <a:endParaRPr lang="en-US" dirty="0"/>
          </a:p>
          <a:p>
            <a:r>
              <a:rPr lang="en-US" dirty="0"/>
              <a:t>Phase 2 consisted of developing the SSIP infrastructure, identification of supports for implementing the evidence-based practice, and the evaluation plan to measure the effectiveness of the evidence-based practice (which in Massachusetts is the Pyramid Model). </a:t>
            </a:r>
          </a:p>
          <a:p>
            <a:endParaRPr lang="en-US" dirty="0"/>
          </a:p>
          <a:p>
            <a:r>
              <a:rPr lang="en-US" dirty="0"/>
              <a:t>Phase 3 consists of an ongoing evaluation of the evidence-based practice and how it improves the outcomes of children with disabilities. Phase 3 also includes revisions to the SSIP as needed to better support children with disabilities.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9005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selected Indicator 7A, percentage of preschool children ages 3-5 with IEPs who demonstrate improved positive social-emotional skills, as the required State-identified Measurable Result for the SSIP. Two points of data are reported for the </a:t>
            </a:r>
            <a:r>
              <a:rPr lang="en-US" dirty="0" err="1"/>
              <a:t>SiMR</a:t>
            </a:r>
            <a:r>
              <a:rPr lang="en-US" dirty="0"/>
              <a:t>: </a:t>
            </a:r>
          </a:p>
          <a:p>
            <a:pPr marL="228600" indent="-228600">
              <a:buAutoNum type="arabicParenBoth"/>
            </a:pPr>
            <a:r>
              <a:rPr lang="en-US" dirty="0"/>
              <a:t>The percentage of preschool children with IEPs who entered the program below age expectations and made substantial growth in their social emotional skills by the time they turn 6 or exit from the preschool special education program. </a:t>
            </a:r>
          </a:p>
          <a:p>
            <a:pPr marL="228600" indent="-228600">
              <a:buAutoNum type="arabicParenBoth"/>
            </a:pPr>
            <a:r>
              <a:rPr lang="en-US" dirty="0"/>
              <a:t>The percentage of preschool children who are functioning within age expectations by the time they turn 6 or exit from the program. </a:t>
            </a:r>
          </a:p>
          <a:p>
            <a:pPr marL="228600" indent="-228600">
              <a:buAutoNum type="arabicParenBoth"/>
            </a:pPr>
            <a:endParaRPr lang="en-US" dirty="0"/>
          </a:p>
          <a:p>
            <a:pPr marL="0" indent="0">
              <a:buNone/>
            </a:pPr>
            <a:r>
              <a:rPr lang="en-US" dirty="0"/>
              <a:t>Massachusetts selected the Pyramid Model as the evidence-based practice for the state’s SSIP.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74239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impact of COVID on students’ social emotional well-being and cognitive development, Massachusetts set new targets for Federal Fiscal Year 2020 through Federal Fiscal Year 2025. </a:t>
            </a:r>
          </a:p>
          <a:p>
            <a:endParaRPr lang="en-US" dirty="0"/>
          </a:p>
          <a:p>
            <a:r>
              <a:rPr lang="en-US" dirty="0"/>
              <a:t>For Federal Fiscal Year 2020 through Federal Fiscal Year 2022, the </a:t>
            </a:r>
            <a:r>
              <a:rPr lang="en-US" dirty="0" err="1"/>
              <a:t>SiMR</a:t>
            </a:r>
            <a:r>
              <a:rPr lang="en-US" dirty="0"/>
              <a:t> target for Summary Statement 1 is 86.00% and the </a:t>
            </a:r>
            <a:r>
              <a:rPr lang="en-US" dirty="0" err="1"/>
              <a:t>SiMR</a:t>
            </a:r>
            <a:r>
              <a:rPr lang="en-US" dirty="0"/>
              <a:t> target for Summary Statement 2 is 50.00%.</a:t>
            </a:r>
          </a:p>
          <a:p>
            <a:endParaRPr lang="en-US" dirty="0"/>
          </a:p>
          <a:p>
            <a:r>
              <a:rPr lang="en-US" dirty="0"/>
              <a:t>For Federal Fiscal Year 2023, the </a:t>
            </a:r>
            <a:r>
              <a:rPr lang="en-US" dirty="0" err="1"/>
              <a:t>SiMR</a:t>
            </a:r>
            <a:r>
              <a:rPr lang="en-US" dirty="0"/>
              <a:t> target for Summary Statement 1 is 86.50% and the </a:t>
            </a:r>
            <a:r>
              <a:rPr lang="en-US" dirty="0" err="1"/>
              <a:t>SiMR</a:t>
            </a:r>
            <a:r>
              <a:rPr lang="en-US" dirty="0"/>
              <a:t> target for Summary Statement 2 is 50.25%.</a:t>
            </a:r>
          </a:p>
          <a:p>
            <a:endParaRPr lang="en-US" dirty="0"/>
          </a:p>
          <a:p>
            <a:r>
              <a:rPr lang="en-US" dirty="0"/>
              <a:t>For Federal Fiscal Year 2024, the </a:t>
            </a:r>
            <a:r>
              <a:rPr lang="en-US" dirty="0" err="1"/>
              <a:t>SiMR</a:t>
            </a:r>
            <a:r>
              <a:rPr lang="en-US" dirty="0"/>
              <a:t> target for Summary Statement 1 is 87.00% and the </a:t>
            </a:r>
            <a:r>
              <a:rPr lang="en-US" dirty="0" err="1"/>
              <a:t>SiMR</a:t>
            </a:r>
            <a:r>
              <a:rPr lang="en-US" dirty="0"/>
              <a:t> target for Summary Statement 2 is 50.50%.</a:t>
            </a:r>
          </a:p>
          <a:p>
            <a:endParaRPr lang="en-US" dirty="0"/>
          </a:p>
          <a:p>
            <a:r>
              <a:rPr lang="en-US" dirty="0"/>
              <a:t>For Federal Fiscal Year 2025, the </a:t>
            </a:r>
            <a:r>
              <a:rPr lang="en-US" dirty="0" err="1"/>
              <a:t>SiMR</a:t>
            </a:r>
            <a:r>
              <a:rPr lang="en-US" dirty="0"/>
              <a:t> target for Summary Statement 1 is 88.00% and the </a:t>
            </a:r>
            <a:r>
              <a:rPr lang="en-US" dirty="0" err="1"/>
              <a:t>SiMR</a:t>
            </a:r>
            <a:r>
              <a:rPr lang="en-US" dirty="0"/>
              <a:t> target for Summary Statement 2 is 51.00%.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60691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requirement of the SSIP, Massachusetts’ Theory of Action summarizes the roles and responsibilities of each entity (from the state level down to the classroom level) to support the state’s progress towards the identified </a:t>
            </a:r>
            <a:r>
              <a:rPr lang="en-US" dirty="0" err="1"/>
              <a:t>SiMR</a:t>
            </a:r>
            <a:r>
              <a:rPr lang="en-US" dirty="0"/>
              <a:t> targets. In short, the Theory of Action states that by collaborating with other agencies and community partners to leverage statewide initiatives and infrastructure to scale up implementation of the Pyramid Model, districts and programs will have the training and supports needed to effectively collaborate with families </a:t>
            </a:r>
            <a:r>
              <a:rPr lang="en-US" b="1" i="1" dirty="0"/>
              <a:t>and</a:t>
            </a:r>
            <a:r>
              <a:rPr lang="en-US" dirty="0"/>
              <a:t> use their data to guide their implementation of the Pyramid Model to improve social emotional outcomes of young children with IEPs. As a result, children will enter Kindergarten with the social/emotional competencies that will allow them to access and participate in the general curriculum and in all aspects of the school.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11995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Massachusetts’ SSIP evaluation plan is aligned with the Theory of Action outlined in the previous slide. Guided by the evaluation questions, information is collected at each level (from state to classroom) to examine how SSIP activities are being implemented and how they impact state and district infrastructure, teacher practice, and ultimately student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identifies the four questions guiding DESE’s responsibilities in supporting improved social-emotional outcomes of preschool children with IEPs.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2452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identifies the four questions guiding Massachusetts’ districts responsibilities in supporting improved social-emotional outcomes of preschool children with IEPs.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09994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identifies the three questions guiding classroom teachers’ responsibilities in supporting improved social-emotional outcomes of preschool children with IEPs.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35204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dirty="0"/>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377965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dirty="0"/>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118225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422023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199926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127983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2628582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280614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spTree>
    <p:extLst>
      <p:ext uri="{BB962C8B-B14F-4D97-AF65-F5344CB8AC3E}">
        <p14:creationId xmlns:p14="http://schemas.microsoft.com/office/powerpoint/2010/main" val="21541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8.png"/><Relationship Id="rId5" Type="http://schemas.openxmlformats.org/officeDocument/2006/relationships/slideLayout" Target="../slideLayouts/slideLayout16.xml"/><Relationship Id="rId10"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2/9/2023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0"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dirty="0"/>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1"/>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dirty="0"/>
              <a:t>American Institutes For Research</a:t>
            </a:r>
            <a:r>
              <a:rPr lang="en-US" baseline="30000" dirty="0"/>
              <a:t>®</a:t>
            </a:r>
            <a:r>
              <a:rPr lang="en-US" dirty="0"/>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endParaRPr lang="en-US" dirty="0"/>
          </a:p>
        </p:txBody>
      </p:sp>
    </p:spTree>
    <p:extLst>
      <p:ext uri="{BB962C8B-B14F-4D97-AF65-F5344CB8AC3E}">
        <p14:creationId xmlns:p14="http://schemas.microsoft.com/office/powerpoint/2010/main" val="2563713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500">
          <p15:clr>
            <a:srgbClr val="F26B43"/>
          </p15:clr>
        </p15:guide>
        <p15:guide id="4" pos="7584">
          <p15:clr>
            <a:srgbClr val="F26B43"/>
          </p15:clr>
        </p15:guide>
        <p15:guide id="6" pos="7174">
          <p15:clr>
            <a:srgbClr val="F26B43"/>
          </p15:clr>
        </p15:guide>
        <p15:guide id="7" pos="506">
          <p15:clr>
            <a:srgbClr val="F26B43"/>
          </p15:clr>
        </p15:guide>
        <p15:guide id="8" pos="1462">
          <p15:clr>
            <a:srgbClr val="F26B43"/>
          </p15:clr>
        </p15:guide>
        <p15:guide id="9" orient="horz" pos="1025">
          <p15:clr>
            <a:srgbClr val="F26B43"/>
          </p15:clr>
        </p15:guide>
        <p15:guide id="10" orient="horz" pos="3853">
          <p15:clr>
            <a:srgbClr val="F26B43"/>
          </p15:clr>
        </p15:guide>
        <p15:guide id="11" orient="horz" pos="1878">
          <p15:clr>
            <a:srgbClr val="F26B43"/>
          </p15:clr>
        </p15:guide>
        <p15:guide id="12" orient="horz" pos="2863">
          <p15:clr>
            <a:srgbClr val="F26B43"/>
          </p15:clr>
        </p15:guide>
        <p15:guide id="13" orient="horz" pos="2328">
          <p15:clr>
            <a:srgbClr val="F26B43"/>
          </p15:clr>
        </p15:guide>
        <p15:guide id="14" orient="horz" pos="4152">
          <p15:clr>
            <a:srgbClr val="F26B43"/>
          </p15:clr>
        </p15:guide>
        <p15:guide id="15" pos="16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challengingbehavior.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ectacenter.org/topics/ssip/" TargetMode="External"/><Relationship Id="rId4" Type="http://schemas.openxmlformats.org/officeDocument/2006/relationships/hyperlink" Target="https://www.pyramidmodel.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800" dirty="0">
                <a:latin typeface="Segoe" panose="020B0503040204020203"/>
              </a:rPr>
              <a:t>Indicator 17</a:t>
            </a:r>
            <a:br>
              <a:rPr lang="en-US" sz="2800" dirty="0">
                <a:latin typeface="Segoe" panose="020B0503040204020203"/>
              </a:rPr>
            </a:br>
            <a:r>
              <a:rPr lang="en-US" sz="2800" dirty="0">
                <a:latin typeface="Segoe" panose="020B0503040204020203"/>
              </a:rPr>
              <a:t>State Systemic Improvement Plan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21B7-5DBF-7C07-8A08-945D6C861544}"/>
              </a:ext>
            </a:extLst>
          </p:cNvPr>
          <p:cNvSpPr>
            <a:spLocks noGrp="1"/>
          </p:cNvSpPr>
          <p:nvPr>
            <p:ph type="title"/>
          </p:nvPr>
        </p:nvSpPr>
        <p:spPr/>
        <p:txBody>
          <a:bodyPr/>
          <a:lstStyle/>
          <a:p>
            <a:r>
              <a:rPr lang="en-US" dirty="0"/>
              <a:t>SSIP Evaluation Questions: Student Level</a:t>
            </a:r>
          </a:p>
        </p:txBody>
      </p:sp>
      <p:sp>
        <p:nvSpPr>
          <p:cNvPr id="3" name="Content Placeholder 2">
            <a:extLst>
              <a:ext uri="{FF2B5EF4-FFF2-40B4-BE49-F238E27FC236}">
                <a16:creationId xmlns:a16="http://schemas.microsoft.com/office/drawing/2014/main" id="{4C72937B-6279-EB38-5D57-950CC441EBD3}"/>
              </a:ext>
            </a:extLst>
          </p:cNvPr>
          <p:cNvSpPr>
            <a:spLocks noGrp="1"/>
          </p:cNvSpPr>
          <p:nvPr>
            <p:ph idx="1"/>
          </p:nvPr>
        </p:nvSpPr>
        <p:spPr/>
        <p:txBody>
          <a:bodyPr/>
          <a:lstStyle/>
          <a:p>
            <a:pPr marL="0" indent="0">
              <a:buNone/>
            </a:pPr>
            <a:r>
              <a:rPr lang="en-US" sz="2000" b="1" dirty="0">
                <a:solidFill>
                  <a:schemeClr val="bg2">
                    <a:lumMod val="10000"/>
                  </a:schemeClr>
                </a:solidFill>
              </a:rPr>
              <a:t>4b</a:t>
            </a:r>
            <a:r>
              <a:rPr lang="en-US" sz="2000" dirty="0">
                <a:solidFill>
                  <a:schemeClr val="bg2">
                    <a:lumMod val="10000"/>
                  </a:schemeClr>
                </a:solidFill>
              </a:rPr>
              <a:t>: Is the percentage of children in MA with disabilities who exit from early childhood special education services with age-expected social and emotional functioning increasing?</a:t>
            </a:r>
          </a:p>
          <a:p>
            <a:pPr lvl="1"/>
            <a:r>
              <a:rPr lang="en-US" sz="2000" dirty="0">
                <a:solidFill>
                  <a:schemeClr val="bg2">
                    <a:lumMod val="10000"/>
                  </a:schemeClr>
                </a:solidFill>
              </a:rPr>
              <a:t>Does being served by an SSIP district increase the likelihood that children in MA with disabilities will exit from preschool special education services with age-expected social and emotional functioning in comparison to their peers in non-SSIP districts?</a:t>
            </a:r>
          </a:p>
          <a:p>
            <a:pPr lvl="1"/>
            <a:r>
              <a:rPr lang="en-US" sz="2000" dirty="0">
                <a:solidFill>
                  <a:schemeClr val="bg2">
                    <a:lumMod val="10000"/>
                  </a:schemeClr>
                </a:solidFill>
              </a:rPr>
              <a:t>Does being served in a Pyramid classroom increase the likelihood that children in MA with disabilities will exit from preschool special education services with age-expected social emotional functioning in comparison to their peers in non-Pyramid districts?</a:t>
            </a:r>
          </a:p>
          <a:p>
            <a:pPr marL="0" indent="0">
              <a:buNone/>
            </a:pPr>
            <a:r>
              <a:rPr lang="en-US" sz="2000" b="1" dirty="0">
                <a:solidFill>
                  <a:schemeClr val="bg2">
                    <a:lumMod val="10000"/>
                  </a:schemeClr>
                </a:solidFill>
              </a:rPr>
              <a:t>4c:</a:t>
            </a:r>
            <a:r>
              <a:rPr lang="en-US" sz="2000" dirty="0">
                <a:solidFill>
                  <a:schemeClr val="bg2">
                    <a:lumMod val="10000"/>
                  </a:schemeClr>
                </a:solidFill>
              </a:rPr>
              <a:t> Is the percentage of children in MA with disabilities who exit from early childhood special education with greater than expected growth in social and emotional functioning increasing? </a:t>
            </a:r>
          </a:p>
          <a:p>
            <a:pPr lvl="1"/>
            <a:r>
              <a:rPr lang="en-US" sz="2000" dirty="0">
                <a:solidFill>
                  <a:schemeClr val="bg2">
                    <a:lumMod val="10000"/>
                  </a:schemeClr>
                </a:solidFill>
                <a:effectLst/>
                <a:latin typeface="+mn-lt"/>
                <a:ea typeface="Calibri" panose="020F0502020204030204" pitchFamily="34" charset="0"/>
                <a:cs typeface="Times New Roman" panose="02020603050405020304" pitchFamily="18" charset="0"/>
              </a:rPr>
              <a:t>Do changes differ by SSIP district status?</a:t>
            </a:r>
          </a:p>
          <a:p>
            <a:pPr marL="0" indent="0">
              <a:buNone/>
            </a:pPr>
            <a:r>
              <a:rPr lang="en-US" sz="2000" b="1" dirty="0">
                <a:solidFill>
                  <a:schemeClr val="bg2">
                    <a:lumMod val="10000"/>
                  </a:schemeClr>
                </a:solidFill>
                <a:latin typeface="+mn-lt"/>
              </a:rPr>
              <a:t>4d: </a:t>
            </a:r>
            <a:r>
              <a:rPr lang="en-US" sz="2000" dirty="0">
                <a:solidFill>
                  <a:schemeClr val="bg2">
                    <a:lumMod val="10000"/>
                  </a:schemeClr>
                </a:solidFill>
                <a:effectLst/>
                <a:latin typeface="+mn-lt"/>
                <a:ea typeface="Calibri" panose="020F0502020204030204" pitchFamily="34" charset="0"/>
                <a:cs typeface="Times New Roman" panose="02020603050405020304" pitchFamily="18" charset="0"/>
              </a:rPr>
              <a:t>How do improvements in children’s social emotional functioning compare across subgroups? </a:t>
            </a:r>
            <a:endParaRPr lang="en-US" sz="2000" b="1" dirty="0">
              <a:solidFill>
                <a:schemeClr val="bg2">
                  <a:lumMod val="10000"/>
                </a:schemeClr>
              </a:solidFill>
              <a:latin typeface="+mn-lt"/>
            </a:endParaRPr>
          </a:p>
          <a:p>
            <a:pPr marL="0" indent="0">
              <a:buNone/>
            </a:pPr>
            <a:endParaRPr lang="en-US" sz="2000" b="1"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67ABEDCB-D87B-8ECB-E9A0-6C997A3D04B4}"/>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420476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CCF3-532A-4AB1-A709-CDE83D4D4584}"/>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CD53D3C0-12B6-44F4-BAF8-E3A582550114}"/>
              </a:ext>
            </a:extLst>
          </p:cNvPr>
          <p:cNvSpPr>
            <a:spLocks noGrp="1"/>
          </p:cNvSpPr>
          <p:nvPr>
            <p:ph idx="1"/>
          </p:nvPr>
        </p:nvSpPr>
        <p:spPr/>
        <p:txBody>
          <a:bodyPr/>
          <a:lstStyle/>
          <a:p>
            <a:r>
              <a:rPr lang="en-US" sz="2800" dirty="0"/>
              <a:t>National Center for Pyramid Model Innovations: </a:t>
            </a:r>
            <a:r>
              <a:rPr lang="en-US" sz="2800" dirty="0">
                <a:hlinkClick r:id="rId3"/>
              </a:rPr>
              <a:t>National Center for Pyramid Model Innovations (challengingbehavior.org)</a:t>
            </a:r>
            <a:endParaRPr lang="en-US" sz="2800" dirty="0"/>
          </a:p>
          <a:p>
            <a:r>
              <a:rPr lang="en-US" sz="2800" dirty="0"/>
              <a:t>Pyramid Model Consortium: </a:t>
            </a:r>
            <a:r>
              <a:rPr lang="en-US" sz="2800" dirty="0">
                <a:hlinkClick r:id="rId4"/>
              </a:rPr>
              <a:t>The Pyramid Model Consortium - Supporting Early Childhood PBIS</a:t>
            </a:r>
            <a:endParaRPr lang="en-US" sz="2800" dirty="0"/>
          </a:p>
          <a:p>
            <a:r>
              <a:rPr lang="en-US" sz="2800"/>
              <a:t>State </a:t>
            </a:r>
            <a:r>
              <a:rPr lang="en-US" sz="2800" dirty="0"/>
              <a:t>Systemic Improvement Plan (SSIP): </a:t>
            </a:r>
            <a:r>
              <a:rPr lang="en-US" sz="2800" dirty="0">
                <a:hlinkClick r:id="rId5"/>
              </a:rPr>
              <a:t>ECTA Center: State Systemic Improvement Plan (SSIP)</a:t>
            </a: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FD6DA973-722C-49B0-9E99-D282D89E3DA3}"/>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300193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Indicator 17/State Systemic Improvement Plan (SSIP)</a:t>
            </a:r>
          </a:p>
        </p:txBody>
      </p:sp>
      <p:sp>
        <p:nvSpPr>
          <p:cNvPr id="9" name="Content Placeholder 8"/>
          <p:cNvSpPr>
            <a:spLocks noGrp="1"/>
          </p:cNvSpPr>
          <p:nvPr>
            <p:ph idx="1"/>
          </p:nvPr>
        </p:nvSpPr>
        <p:spPr>
          <a:xfrm>
            <a:off x="308758" y="1246909"/>
            <a:ext cx="11768447" cy="5201391"/>
          </a:xfrm>
        </p:spPr>
        <p:txBody>
          <a:bodyPr/>
          <a:lstStyle/>
          <a:p>
            <a:r>
              <a:rPr lang="en-US" sz="2800" b="0" i="0" dirty="0">
                <a:solidFill>
                  <a:srgbClr val="0A0A0A"/>
                </a:solidFill>
                <a:effectLst/>
              </a:rPr>
              <a:t>Comprehensive multi-year plan focusing on improving outcomes for children with disabilities</a:t>
            </a:r>
          </a:p>
          <a:p>
            <a:r>
              <a:rPr lang="en-US" sz="2800" b="0" i="0" dirty="0">
                <a:solidFill>
                  <a:srgbClr val="0A0A0A"/>
                </a:solidFill>
                <a:effectLst/>
              </a:rPr>
              <a:t>Part of OSEP’s Results-Driven Accountability (RDA) initiative to improve results for children with disabilities </a:t>
            </a:r>
          </a:p>
          <a:p>
            <a:r>
              <a:rPr lang="en-US" sz="2800" dirty="0">
                <a:solidFill>
                  <a:srgbClr val="0A0A0A"/>
                </a:solidFill>
              </a:rPr>
              <a:t>Indicator 17 of the </a:t>
            </a:r>
            <a:r>
              <a:rPr lang="en-US" sz="2800" b="0" i="0" dirty="0">
                <a:solidFill>
                  <a:srgbClr val="0A0A0A"/>
                </a:solidFill>
                <a:effectLst/>
              </a:rPr>
              <a:t>State Performance Plan/Annual Performance Report (SPP/APR)</a:t>
            </a:r>
          </a:p>
          <a:p>
            <a:pPr marL="0" indent="0">
              <a:buNone/>
            </a:pPr>
            <a:endParaRPr lang="en-US" sz="2800" b="0" i="0" dirty="0">
              <a:solidFill>
                <a:srgbClr val="0A0A0A"/>
              </a:solidFill>
              <a:effectLst/>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289C5-540B-4D6A-8E88-ACD92EB4BA62}"/>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
        <p:nvSpPr>
          <p:cNvPr id="2" name="Title 1">
            <a:extLst>
              <a:ext uri="{FF2B5EF4-FFF2-40B4-BE49-F238E27FC236}">
                <a16:creationId xmlns:a16="http://schemas.microsoft.com/office/drawing/2014/main" id="{4A7FFFD2-B82F-4BF2-A41D-8A741D220DC4}"/>
              </a:ext>
            </a:extLst>
          </p:cNvPr>
          <p:cNvSpPr>
            <a:spLocks noGrp="1"/>
          </p:cNvSpPr>
          <p:nvPr>
            <p:ph type="title"/>
          </p:nvPr>
        </p:nvSpPr>
        <p:spPr/>
        <p:txBody>
          <a:bodyPr/>
          <a:lstStyle/>
          <a:p>
            <a:r>
              <a:rPr lang="en-US" dirty="0"/>
              <a:t>Indicator 17/SSIP Phases</a:t>
            </a:r>
          </a:p>
        </p:txBody>
      </p:sp>
      <p:sp>
        <p:nvSpPr>
          <p:cNvPr id="3" name="Content Placeholder 2">
            <a:extLst>
              <a:ext uri="{FF2B5EF4-FFF2-40B4-BE49-F238E27FC236}">
                <a16:creationId xmlns:a16="http://schemas.microsoft.com/office/drawing/2014/main" id="{EE4EEAB6-63AC-4663-AC78-F759129D9E17}"/>
              </a:ext>
              <a:ext uri="{C183D7F6-B498-43B3-948B-1728B52AA6E4}">
                <adec:decorative xmlns:adec="http://schemas.microsoft.com/office/drawing/2017/decorative" val="0"/>
              </a:ext>
            </a:extLst>
          </p:cNvPr>
          <p:cNvSpPr>
            <a:spLocks noGrp="1"/>
          </p:cNvSpPr>
          <p:nvPr>
            <p:ph idx="13"/>
          </p:nvPr>
        </p:nvSpPr>
        <p:spPr>
          <a:xfrm>
            <a:off x="426229" y="1163040"/>
            <a:ext cx="5452057" cy="3799267"/>
          </a:xfrm>
        </p:spPr>
        <p:txBody>
          <a:bodyPr/>
          <a:lstStyle/>
          <a:p>
            <a:r>
              <a:rPr lang="en-US" sz="2600" b="1" dirty="0"/>
              <a:t>Phase I</a:t>
            </a:r>
          </a:p>
          <a:p>
            <a:pPr lvl="1"/>
            <a:r>
              <a:rPr lang="en-US" dirty="0"/>
              <a:t>Data analysis</a:t>
            </a:r>
          </a:p>
          <a:p>
            <a:pPr lvl="1"/>
            <a:r>
              <a:rPr lang="en-US" dirty="0"/>
              <a:t>Infrastructure analysis</a:t>
            </a:r>
          </a:p>
          <a:p>
            <a:pPr lvl="1"/>
            <a:r>
              <a:rPr lang="en-US" dirty="0"/>
              <a:t>State-identified Measurable Result (</a:t>
            </a:r>
            <a:r>
              <a:rPr lang="en-US" dirty="0" err="1"/>
              <a:t>SiMR</a:t>
            </a:r>
            <a:r>
              <a:rPr lang="en-US" dirty="0"/>
              <a:t>: 7A)</a:t>
            </a:r>
          </a:p>
          <a:p>
            <a:pPr lvl="1"/>
            <a:r>
              <a:rPr lang="en-US" dirty="0"/>
              <a:t>Coherent improvement strategies</a:t>
            </a:r>
          </a:p>
          <a:p>
            <a:pPr lvl="1"/>
            <a:r>
              <a:rPr lang="en-US" dirty="0"/>
              <a:t>Theory of Action</a:t>
            </a:r>
          </a:p>
          <a:p>
            <a:endParaRPr lang="en-US" sz="2800" dirty="0"/>
          </a:p>
        </p:txBody>
      </p:sp>
      <p:sp>
        <p:nvSpPr>
          <p:cNvPr id="7" name="Content Placeholder 6">
            <a:extLst>
              <a:ext uri="{FF2B5EF4-FFF2-40B4-BE49-F238E27FC236}">
                <a16:creationId xmlns:a16="http://schemas.microsoft.com/office/drawing/2014/main" id="{6F9D99F3-5C59-4CA3-85DC-A3FD63A22403}"/>
              </a:ext>
            </a:extLst>
          </p:cNvPr>
          <p:cNvSpPr>
            <a:spLocks noGrp="1"/>
          </p:cNvSpPr>
          <p:nvPr>
            <p:ph idx="16"/>
          </p:nvPr>
        </p:nvSpPr>
        <p:spPr>
          <a:xfrm>
            <a:off x="6313716" y="1163040"/>
            <a:ext cx="5452057" cy="3799267"/>
          </a:xfrm>
        </p:spPr>
        <p:txBody>
          <a:bodyPr/>
          <a:lstStyle/>
          <a:p>
            <a:r>
              <a:rPr lang="en-US" sz="2600" b="1" dirty="0"/>
              <a:t>Phase II</a:t>
            </a:r>
          </a:p>
          <a:p>
            <a:pPr lvl="1"/>
            <a:r>
              <a:rPr lang="en-US" dirty="0"/>
              <a:t>Infrastructure development</a:t>
            </a:r>
          </a:p>
          <a:p>
            <a:pPr lvl="1"/>
            <a:r>
              <a:rPr lang="en-US" dirty="0"/>
              <a:t>Supports for implementing evidence-based practices (MA: Pyramid Model)</a:t>
            </a:r>
          </a:p>
          <a:p>
            <a:pPr lvl="1"/>
            <a:r>
              <a:rPr lang="en-US" dirty="0"/>
              <a:t>Evaluation Plan</a:t>
            </a:r>
            <a:endParaRPr lang="en-US" sz="2600" b="1" dirty="0"/>
          </a:p>
          <a:p>
            <a:r>
              <a:rPr lang="en-US" sz="2600" b="1" dirty="0"/>
              <a:t>Phase III</a:t>
            </a:r>
          </a:p>
          <a:p>
            <a:pPr lvl="1"/>
            <a:r>
              <a:rPr lang="en-US" dirty="0"/>
              <a:t>Results of ongoing evaluation</a:t>
            </a:r>
          </a:p>
          <a:p>
            <a:pPr lvl="1"/>
            <a:r>
              <a:rPr lang="en-US" dirty="0"/>
              <a:t>Extent of progress</a:t>
            </a:r>
          </a:p>
          <a:p>
            <a:pPr lvl="1"/>
            <a:r>
              <a:rPr lang="en-US" dirty="0"/>
              <a:t>Revisions to the SSIP</a:t>
            </a:r>
          </a:p>
        </p:txBody>
      </p:sp>
    </p:spTree>
    <p:extLst>
      <p:ext uri="{BB962C8B-B14F-4D97-AF65-F5344CB8AC3E}">
        <p14:creationId xmlns:p14="http://schemas.microsoft.com/office/powerpoint/2010/main" val="224847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043816-36D1-40A9-A04C-08244E1F16B6}"/>
              </a:ext>
            </a:extLst>
          </p:cNvPr>
          <p:cNvSpPr>
            <a:spLocks noGrp="1"/>
          </p:cNvSpPr>
          <p:nvPr>
            <p:ph type="title"/>
          </p:nvPr>
        </p:nvSpPr>
        <p:spPr/>
        <p:txBody>
          <a:bodyPr/>
          <a:lstStyle/>
          <a:p>
            <a:r>
              <a:rPr lang="en-US" dirty="0"/>
              <a:t>Massachusetts State-identified Measurable Result (</a:t>
            </a:r>
            <a:r>
              <a:rPr lang="en-US" dirty="0" err="1"/>
              <a:t>SiMR</a:t>
            </a:r>
            <a:r>
              <a:rPr lang="en-US" dirty="0"/>
              <a:t>) for Indicator 17/SSIP</a:t>
            </a:r>
          </a:p>
        </p:txBody>
      </p:sp>
      <p:sp>
        <p:nvSpPr>
          <p:cNvPr id="9" name="Content Placeholder 8">
            <a:extLst>
              <a:ext uri="{FF2B5EF4-FFF2-40B4-BE49-F238E27FC236}">
                <a16:creationId xmlns:a16="http://schemas.microsoft.com/office/drawing/2014/main" id="{7D0343F7-8A81-4FD8-9D1F-C076B573B850}"/>
              </a:ext>
            </a:extLst>
          </p:cNvPr>
          <p:cNvSpPr>
            <a:spLocks noGrp="1"/>
          </p:cNvSpPr>
          <p:nvPr>
            <p:ph idx="1"/>
          </p:nvPr>
        </p:nvSpPr>
        <p:spPr/>
        <p:txBody>
          <a:bodyPr/>
          <a:lstStyle/>
          <a:p>
            <a:pPr marL="0" indent="0">
              <a:buNone/>
            </a:pPr>
            <a:r>
              <a:rPr lang="en-US" sz="2800" dirty="0">
                <a:effectLst/>
                <a:latin typeface="Arial" panose="020B0604020202020204" pitchFamily="34" charset="0"/>
                <a:ea typeface="Calibri" panose="020F0502020204030204" pitchFamily="34" charset="0"/>
              </a:rPr>
              <a:t>MA </a:t>
            </a:r>
            <a:r>
              <a:rPr lang="en-US" sz="2800" dirty="0" err="1">
                <a:effectLst/>
                <a:latin typeface="Arial" panose="020B0604020202020204" pitchFamily="34" charset="0"/>
                <a:ea typeface="Calibri" panose="020F0502020204030204" pitchFamily="34" charset="0"/>
              </a:rPr>
              <a:t>SiMR</a:t>
            </a:r>
            <a:r>
              <a:rPr lang="en-US" sz="2800" dirty="0">
                <a:effectLst/>
                <a:latin typeface="Arial" panose="020B0604020202020204" pitchFamily="34" charset="0"/>
                <a:ea typeface="Calibri" panose="020F0502020204030204" pitchFamily="34" charset="0"/>
              </a:rPr>
              <a:t>: Percent of preschool children ages 3-5 with IEPs who demonstrate improved positive social-emotional skills (Indicator 7A):</a:t>
            </a:r>
          </a:p>
          <a:p>
            <a:r>
              <a:rPr lang="en-US" sz="2400" dirty="0">
                <a:effectLst/>
                <a:latin typeface="Arial" panose="020B0604020202020204" pitchFamily="34" charset="0"/>
                <a:ea typeface="Calibri" panose="020F0502020204030204" pitchFamily="34" charset="0"/>
              </a:rPr>
              <a:t>SS1 = Of preschool children who </a:t>
            </a:r>
            <a:r>
              <a:rPr lang="en-US" sz="2400" u="sng" dirty="0">
                <a:effectLst/>
                <a:latin typeface="Arial" panose="020B0604020202020204" pitchFamily="34" charset="0"/>
                <a:ea typeface="Calibri" panose="020F0502020204030204" pitchFamily="34" charset="0"/>
              </a:rPr>
              <a:t>entered the program below age expectations</a:t>
            </a:r>
            <a:r>
              <a:rPr lang="en-US" sz="2400" dirty="0">
                <a:effectLst/>
                <a:latin typeface="Arial" panose="020B0604020202020204" pitchFamily="34" charset="0"/>
                <a:ea typeface="Calibri" panose="020F0502020204030204" pitchFamily="34" charset="0"/>
              </a:rPr>
              <a:t> the percent </a:t>
            </a:r>
            <a:r>
              <a:rPr lang="en-US" sz="2400" u="sng" dirty="0">
                <a:effectLst/>
                <a:latin typeface="Arial" panose="020B0604020202020204" pitchFamily="34" charset="0"/>
                <a:ea typeface="Calibri" panose="020F0502020204030204" pitchFamily="34" charset="0"/>
              </a:rPr>
              <a:t>who substantially increased their rate of growth </a:t>
            </a:r>
            <a:r>
              <a:rPr lang="en-US" sz="2400" dirty="0">
                <a:effectLst/>
                <a:latin typeface="Arial" panose="020B0604020202020204" pitchFamily="34" charset="0"/>
                <a:ea typeface="Calibri" panose="020F0502020204030204" pitchFamily="34" charset="0"/>
              </a:rPr>
              <a:t>by age 6 or exit from the program. </a:t>
            </a:r>
          </a:p>
          <a:p>
            <a:r>
              <a:rPr lang="en-US" sz="2400" dirty="0">
                <a:effectLst/>
                <a:latin typeface="Arial" panose="020B0604020202020204" pitchFamily="34" charset="0"/>
                <a:ea typeface="Calibri" panose="020F0502020204030204" pitchFamily="34" charset="0"/>
              </a:rPr>
              <a:t>SS2 = The percent of preschool children who were </a:t>
            </a:r>
            <a:r>
              <a:rPr lang="en-US" sz="2400" u="sng" dirty="0">
                <a:effectLst/>
                <a:latin typeface="Arial" panose="020B0604020202020204" pitchFamily="34" charset="0"/>
                <a:ea typeface="Calibri" panose="020F0502020204030204" pitchFamily="34" charset="0"/>
              </a:rPr>
              <a:t>functioning within age expectations</a:t>
            </a:r>
            <a:r>
              <a:rPr lang="en-US" sz="2400" dirty="0">
                <a:effectLst/>
                <a:latin typeface="Arial" panose="020B0604020202020204" pitchFamily="34" charset="0"/>
                <a:ea typeface="Calibri" panose="020F0502020204030204" pitchFamily="34" charset="0"/>
              </a:rPr>
              <a:t> by age 6 or exit from the program. </a:t>
            </a:r>
          </a:p>
          <a:p>
            <a:endParaRPr lang="en-US" sz="2400" dirty="0">
              <a:latin typeface="Arial" panose="020B0604020202020204" pitchFamily="34" charset="0"/>
            </a:endParaRPr>
          </a:p>
          <a:p>
            <a:pPr marL="0" indent="0">
              <a:buNone/>
            </a:pPr>
            <a:r>
              <a:rPr lang="en-US" sz="2800" dirty="0">
                <a:latin typeface="Arial" panose="020B0604020202020204" pitchFamily="34" charset="0"/>
              </a:rPr>
              <a:t>MA selected the Pyramid Model as the evidence-based practice for the SSIP</a:t>
            </a:r>
            <a:endParaRPr lang="en-US" sz="2800" dirty="0"/>
          </a:p>
        </p:txBody>
      </p:sp>
      <p:sp>
        <p:nvSpPr>
          <p:cNvPr id="2" name="Slide Number Placeholder 1">
            <a:extLst>
              <a:ext uri="{FF2B5EF4-FFF2-40B4-BE49-F238E27FC236}">
                <a16:creationId xmlns:a16="http://schemas.microsoft.com/office/drawing/2014/main" id="{008C38BE-3887-4257-89BE-F8C17CA87547}"/>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02433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F44D-E027-4842-8A9A-CD4C52D9CAD9}"/>
              </a:ext>
            </a:extLst>
          </p:cNvPr>
          <p:cNvSpPr>
            <a:spLocks noGrp="1"/>
          </p:cNvSpPr>
          <p:nvPr>
            <p:ph type="title"/>
          </p:nvPr>
        </p:nvSpPr>
        <p:spPr/>
        <p:txBody>
          <a:bodyPr/>
          <a:lstStyle/>
          <a:p>
            <a:r>
              <a:rPr lang="en-US" dirty="0" err="1"/>
              <a:t>SiMR</a:t>
            </a:r>
            <a:r>
              <a:rPr lang="en-US" dirty="0"/>
              <a:t> Targets for FFY2020-FFY2025</a:t>
            </a:r>
          </a:p>
        </p:txBody>
      </p:sp>
      <p:graphicFrame>
        <p:nvGraphicFramePr>
          <p:cNvPr id="7" name="Table 7">
            <a:extLst>
              <a:ext uri="{FF2B5EF4-FFF2-40B4-BE49-F238E27FC236}">
                <a16:creationId xmlns:a16="http://schemas.microsoft.com/office/drawing/2014/main" id="{A58C397D-F9E9-4643-9D01-9B4695FA132D}"/>
              </a:ext>
            </a:extLst>
          </p:cNvPr>
          <p:cNvGraphicFramePr>
            <a:graphicFrameLocks noGrp="1"/>
          </p:cNvGraphicFramePr>
          <p:nvPr>
            <p:ph idx="1"/>
            <p:extLst>
              <p:ext uri="{D42A27DB-BD31-4B8C-83A1-F6EECF244321}">
                <p14:modId xmlns:p14="http://schemas.microsoft.com/office/powerpoint/2010/main" val="762943119"/>
              </p:ext>
            </p:extLst>
          </p:nvPr>
        </p:nvGraphicFramePr>
        <p:xfrm>
          <a:off x="568325" y="1230312"/>
          <a:ext cx="11101706" cy="3611728"/>
        </p:xfrm>
        <a:graphic>
          <a:graphicData uri="http://schemas.openxmlformats.org/drawingml/2006/table">
            <a:tbl>
              <a:tblPr firstRow="1" bandRow="1">
                <a:tableStyleId>{5C22544A-7EE6-4342-B048-85BDC9FD1C3A}</a:tableStyleId>
              </a:tblPr>
              <a:tblGrid>
                <a:gridCol w="1888272">
                  <a:extLst>
                    <a:ext uri="{9D8B030D-6E8A-4147-A177-3AD203B41FA5}">
                      <a16:colId xmlns:a16="http://schemas.microsoft.com/office/drawing/2014/main" val="2377983954"/>
                    </a:ext>
                  </a:extLst>
                </a:gridCol>
                <a:gridCol w="1583140">
                  <a:extLst>
                    <a:ext uri="{9D8B030D-6E8A-4147-A177-3AD203B41FA5}">
                      <a16:colId xmlns:a16="http://schemas.microsoft.com/office/drawing/2014/main" val="2199642172"/>
                    </a:ext>
                  </a:extLst>
                </a:gridCol>
                <a:gridCol w="1460311">
                  <a:extLst>
                    <a:ext uri="{9D8B030D-6E8A-4147-A177-3AD203B41FA5}">
                      <a16:colId xmlns:a16="http://schemas.microsoft.com/office/drawing/2014/main" val="4218878334"/>
                    </a:ext>
                  </a:extLst>
                </a:gridCol>
                <a:gridCol w="1501253">
                  <a:extLst>
                    <a:ext uri="{9D8B030D-6E8A-4147-A177-3AD203B41FA5}">
                      <a16:colId xmlns:a16="http://schemas.microsoft.com/office/drawing/2014/main" val="872552606"/>
                    </a:ext>
                  </a:extLst>
                </a:gridCol>
                <a:gridCol w="1528550">
                  <a:extLst>
                    <a:ext uri="{9D8B030D-6E8A-4147-A177-3AD203B41FA5}">
                      <a16:colId xmlns:a16="http://schemas.microsoft.com/office/drawing/2014/main" val="1487959517"/>
                    </a:ext>
                  </a:extLst>
                </a:gridCol>
                <a:gridCol w="1554222">
                  <a:extLst>
                    <a:ext uri="{9D8B030D-6E8A-4147-A177-3AD203B41FA5}">
                      <a16:colId xmlns:a16="http://schemas.microsoft.com/office/drawing/2014/main" val="2959477490"/>
                    </a:ext>
                  </a:extLst>
                </a:gridCol>
                <a:gridCol w="1585958">
                  <a:extLst>
                    <a:ext uri="{9D8B030D-6E8A-4147-A177-3AD203B41FA5}">
                      <a16:colId xmlns:a16="http://schemas.microsoft.com/office/drawing/2014/main" val="2414677159"/>
                    </a:ext>
                  </a:extLst>
                </a:gridCol>
              </a:tblGrid>
              <a:tr h="655638">
                <a:tc>
                  <a:txBody>
                    <a:bodyPr/>
                    <a:lstStyle/>
                    <a:p>
                      <a:r>
                        <a:rPr lang="en-US" sz="2400" dirty="0" err="1"/>
                        <a:t>SiMR</a:t>
                      </a:r>
                      <a:r>
                        <a:rPr lang="en-US" sz="2400" dirty="0"/>
                        <a:t> (7A)</a:t>
                      </a:r>
                    </a:p>
                  </a:txBody>
                  <a:tcPr/>
                </a:tc>
                <a:tc>
                  <a:txBody>
                    <a:bodyPr/>
                    <a:lstStyle/>
                    <a:p>
                      <a:endParaRPr lang="en-US" sz="2400" dirty="0"/>
                    </a:p>
                  </a:txBody>
                  <a:tcPr>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05170435"/>
                  </a:ext>
                </a:extLst>
              </a:tr>
              <a:tr h="1058415">
                <a:tc>
                  <a:txBody>
                    <a:bodyPr/>
                    <a:lstStyle/>
                    <a:p>
                      <a:r>
                        <a:rPr lang="en-US" b="1" dirty="0"/>
                        <a:t>FFY</a:t>
                      </a:r>
                    </a:p>
                  </a:txBody>
                  <a:tcPr/>
                </a:tc>
                <a:tc>
                  <a:txBody>
                    <a:bodyPr/>
                    <a:lstStyle/>
                    <a:p>
                      <a:r>
                        <a:rPr lang="en-US" b="1" dirty="0"/>
                        <a:t>2020</a:t>
                      </a:r>
                    </a:p>
                  </a:txBody>
                  <a:tcPr/>
                </a:tc>
                <a:tc>
                  <a:txBody>
                    <a:bodyPr/>
                    <a:lstStyle/>
                    <a:p>
                      <a:r>
                        <a:rPr lang="en-US" b="1" dirty="0"/>
                        <a:t>2021</a:t>
                      </a:r>
                    </a:p>
                  </a:txBody>
                  <a:tcPr/>
                </a:tc>
                <a:tc>
                  <a:txBody>
                    <a:bodyPr/>
                    <a:lstStyle/>
                    <a:p>
                      <a:r>
                        <a:rPr lang="en-US" b="1" dirty="0"/>
                        <a:t>2022</a:t>
                      </a:r>
                    </a:p>
                  </a:txBody>
                  <a:tcPr/>
                </a:tc>
                <a:tc>
                  <a:txBody>
                    <a:bodyPr/>
                    <a:lstStyle/>
                    <a:p>
                      <a:r>
                        <a:rPr lang="en-US" b="1" dirty="0"/>
                        <a:t>2023</a:t>
                      </a:r>
                    </a:p>
                  </a:txBody>
                  <a:tcPr/>
                </a:tc>
                <a:tc>
                  <a:txBody>
                    <a:bodyPr/>
                    <a:lstStyle/>
                    <a:p>
                      <a:r>
                        <a:rPr lang="en-US" b="1" dirty="0"/>
                        <a:t>2024</a:t>
                      </a:r>
                    </a:p>
                  </a:txBody>
                  <a:tcPr/>
                </a:tc>
                <a:tc>
                  <a:txBody>
                    <a:bodyPr/>
                    <a:lstStyle/>
                    <a:p>
                      <a:r>
                        <a:rPr lang="en-US" b="1" dirty="0"/>
                        <a:t>2025</a:t>
                      </a:r>
                    </a:p>
                  </a:txBody>
                  <a:tcPr/>
                </a:tc>
                <a:extLst>
                  <a:ext uri="{0D108BD9-81ED-4DB2-BD59-A6C34878D82A}">
                    <a16:rowId xmlns:a16="http://schemas.microsoft.com/office/drawing/2014/main" val="3330606688"/>
                  </a:ext>
                </a:extLst>
              </a:tr>
              <a:tr h="1058415">
                <a:tc>
                  <a:txBody>
                    <a:bodyPr/>
                    <a:lstStyle/>
                    <a:p>
                      <a:r>
                        <a:rPr lang="en-US" b="1" dirty="0"/>
                        <a:t>Summary Statement 1</a:t>
                      </a:r>
                    </a:p>
                  </a:txBody>
                  <a:tcPr/>
                </a:tc>
                <a:tc>
                  <a:txBody>
                    <a:bodyPr/>
                    <a:lstStyle/>
                    <a:p>
                      <a:r>
                        <a:rPr lang="en-US" dirty="0"/>
                        <a:t>86.00%</a:t>
                      </a:r>
                    </a:p>
                  </a:txBody>
                  <a:tcPr/>
                </a:tc>
                <a:tc>
                  <a:txBody>
                    <a:bodyPr/>
                    <a:lstStyle/>
                    <a:p>
                      <a:r>
                        <a:rPr lang="en-US" dirty="0"/>
                        <a:t>86.00%</a:t>
                      </a:r>
                    </a:p>
                  </a:txBody>
                  <a:tcPr/>
                </a:tc>
                <a:tc>
                  <a:txBody>
                    <a:bodyPr/>
                    <a:lstStyle/>
                    <a:p>
                      <a:r>
                        <a:rPr lang="en-US" dirty="0"/>
                        <a:t>86.00%</a:t>
                      </a:r>
                    </a:p>
                  </a:txBody>
                  <a:tcPr/>
                </a:tc>
                <a:tc>
                  <a:txBody>
                    <a:bodyPr/>
                    <a:lstStyle/>
                    <a:p>
                      <a:r>
                        <a:rPr lang="en-US" dirty="0"/>
                        <a:t>86.50%</a:t>
                      </a:r>
                    </a:p>
                  </a:txBody>
                  <a:tcPr/>
                </a:tc>
                <a:tc>
                  <a:txBody>
                    <a:bodyPr/>
                    <a:lstStyle/>
                    <a:p>
                      <a:r>
                        <a:rPr lang="en-US" dirty="0"/>
                        <a:t>87.00%</a:t>
                      </a:r>
                    </a:p>
                  </a:txBody>
                  <a:tcPr/>
                </a:tc>
                <a:tc>
                  <a:txBody>
                    <a:bodyPr/>
                    <a:lstStyle/>
                    <a:p>
                      <a:r>
                        <a:rPr lang="en-US" dirty="0"/>
                        <a:t>88.00%</a:t>
                      </a:r>
                    </a:p>
                  </a:txBody>
                  <a:tcPr/>
                </a:tc>
                <a:extLst>
                  <a:ext uri="{0D108BD9-81ED-4DB2-BD59-A6C34878D82A}">
                    <a16:rowId xmlns:a16="http://schemas.microsoft.com/office/drawing/2014/main" val="4292921841"/>
                  </a:ext>
                </a:extLst>
              </a:tr>
              <a:tr h="839260">
                <a:tc>
                  <a:txBody>
                    <a:bodyPr/>
                    <a:lstStyle/>
                    <a:p>
                      <a:r>
                        <a:rPr lang="en-US" b="1" dirty="0"/>
                        <a:t>Summary Statement 2</a:t>
                      </a:r>
                    </a:p>
                  </a:txBody>
                  <a:tcPr/>
                </a:tc>
                <a:tc>
                  <a:txBody>
                    <a:bodyPr/>
                    <a:lstStyle/>
                    <a:p>
                      <a:r>
                        <a:rPr lang="en-US" dirty="0"/>
                        <a:t>50.00%</a:t>
                      </a:r>
                    </a:p>
                  </a:txBody>
                  <a:tcPr/>
                </a:tc>
                <a:tc>
                  <a:txBody>
                    <a:bodyPr/>
                    <a:lstStyle/>
                    <a:p>
                      <a:r>
                        <a:rPr lang="en-US" dirty="0"/>
                        <a:t>50.00%</a:t>
                      </a:r>
                    </a:p>
                  </a:txBody>
                  <a:tcPr/>
                </a:tc>
                <a:tc>
                  <a:txBody>
                    <a:bodyPr/>
                    <a:lstStyle/>
                    <a:p>
                      <a:r>
                        <a:rPr lang="en-US" dirty="0"/>
                        <a:t>50.00%</a:t>
                      </a:r>
                    </a:p>
                  </a:txBody>
                  <a:tcPr/>
                </a:tc>
                <a:tc>
                  <a:txBody>
                    <a:bodyPr/>
                    <a:lstStyle/>
                    <a:p>
                      <a:r>
                        <a:rPr lang="en-US" dirty="0"/>
                        <a:t>50.25%</a:t>
                      </a:r>
                    </a:p>
                  </a:txBody>
                  <a:tcPr/>
                </a:tc>
                <a:tc>
                  <a:txBody>
                    <a:bodyPr/>
                    <a:lstStyle/>
                    <a:p>
                      <a:r>
                        <a:rPr lang="en-US" dirty="0"/>
                        <a:t>50.50%</a:t>
                      </a:r>
                    </a:p>
                  </a:txBody>
                  <a:tcPr/>
                </a:tc>
                <a:tc>
                  <a:txBody>
                    <a:bodyPr/>
                    <a:lstStyle/>
                    <a:p>
                      <a:r>
                        <a:rPr lang="en-US" dirty="0"/>
                        <a:t>51.00%</a:t>
                      </a:r>
                    </a:p>
                  </a:txBody>
                  <a:tcPr/>
                </a:tc>
                <a:extLst>
                  <a:ext uri="{0D108BD9-81ED-4DB2-BD59-A6C34878D82A}">
                    <a16:rowId xmlns:a16="http://schemas.microsoft.com/office/drawing/2014/main" val="2704227153"/>
                  </a:ext>
                </a:extLst>
              </a:tr>
            </a:tbl>
          </a:graphicData>
        </a:graphic>
      </p:graphicFrame>
      <p:sp>
        <p:nvSpPr>
          <p:cNvPr id="4" name="Slide Number Placeholder 3">
            <a:extLst>
              <a:ext uri="{FF2B5EF4-FFF2-40B4-BE49-F238E27FC236}">
                <a16:creationId xmlns:a16="http://schemas.microsoft.com/office/drawing/2014/main" id="{C7CF1421-EB0C-49CA-872A-E83DE844F2F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111832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B037-16BD-407D-8405-2F0C1C9B582F}"/>
              </a:ext>
            </a:extLst>
          </p:cNvPr>
          <p:cNvSpPr>
            <a:spLocks noGrp="1"/>
          </p:cNvSpPr>
          <p:nvPr>
            <p:ph type="title"/>
          </p:nvPr>
        </p:nvSpPr>
        <p:spPr/>
        <p:txBody>
          <a:bodyPr/>
          <a:lstStyle/>
          <a:p>
            <a:r>
              <a:rPr lang="en-US" dirty="0"/>
              <a:t>SSIP Theory of Action</a:t>
            </a:r>
          </a:p>
        </p:txBody>
      </p:sp>
      <p:sp>
        <p:nvSpPr>
          <p:cNvPr id="4" name="Slide Number Placeholder 3">
            <a:extLst>
              <a:ext uri="{FF2B5EF4-FFF2-40B4-BE49-F238E27FC236}">
                <a16:creationId xmlns:a16="http://schemas.microsoft.com/office/drawing/2014/main" id="{7501E093-D9FA-4412-9BFD-3C09E986FDB9}"/>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6" name="Text Placeholder 4">
            <a:extLst>
              <a:ext uri="{FF2B5EF4-FFF2-40B4-BE49-F238E27FC236}">
                <a16:creationId xmlns:a16="http://schemas.microsoft.com/office/drawing/2014/main" id="{238802FE-E657-42F4-B56B-3343B3F9A883}"/>
              </a:ext>
            </a:extLst>
          </p:cNvPr>
          <p:cNvSpPr txBox="1">
            <a:spLocks/>
          </p:cNvSpPr>
          <p:nvPr/>
        </p:nvSpPr>
        <p:spPr>
          <a:xfrm>
            <a:off x="1734769" y="889175"/>
            <a:ext cx="8247431" cy="9906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Font typeface="Wingdings 2" pitchFamily="18" charset="2"/>
              <a:buNone/>
              <a:defRPr sz="2800" b="1" kern="1200">
                <a:solidFill>
                  <a:schemeClr val="tx1"/>
                </a:solidFill>
                <a:latin typeface="Tahoma" pitchFamily="34" charset="0"/>
                <a:ea typeface="Tahoma" pitchFamily="34" charset="0"/>
                <a:cs typeface="Tahoma" pitchFamily="34" charset="0"/>
              </a:defRPr>
            </a:lvl1pPr>
            <a:lvl2pPr marL="457200" indent="0" algn="l" defTabSz="914400" rtl="0" eaLnBrk="1" latinLnBrk="0" hangingPunct="1">
              <a:spcBef>
                <a:spcPct val="20000"/>
              </a:spcBef>
              <a:buClr>
                <a:schemeClr val="accent1"/>
              </a:buClr>
              <a:buFont typeface="Wingdings 2" pitchFamily="18" charset="2"/>
              <a:buNone/>
              <a:defRPr sz="2000" b="1" kern="1200">
                <a:solidFill>
                  <a:schemeClr val="tx1"/>
                </a:solidFill>
                <a:latin typeface="Tahoma" pitchFamily="34" charset="0"/>
                <a:ea typeface="Tahoma" pitchFamily="34" charset="0"/>
                <a:cs typeface="Tahoma" pitchFamily="34" charset="0"/>
              </a:defRPr>
            </a:lvl2pPr>
            <a:lvl3pPr marL="914400" indent="0" algn="l" defTabSz="914400" rtl="0" eaLnBrk="1" latinLnBrk="0" hangingPunct="1">
              <a:spcBef>
                <a:spcPct val="20000"/>
              </a:spcBef>
              <a:buClr>
                <a:schemeClr val="accent1"/>
              </a:buClr>
              <a:buFont typeface="Wingdings 2" pitchFamily="18" charset="2"/>
              <a:buNone/>
              <a:defRPr sz="1800" b="1" kern="1200">
                <a:solidFill>
                  <a:schemeClr val="tx1"/>
                </a:solidFill>
                <a:latin typeface="Tahoma" pitchFamily="34" charset="0"/>
                <a:ea typeface="Tahoma" pitchFamily="34" charset="0"/>
                <a:cs typeface="Tahoma" pitchFamily="34" charset="0"/>
              </a:defRPr>
            </a:lvl3pPr>
            <a:lvl4pPr marL="1371600" indent="0" algn="l" defTabSz="914400" rtl="0" eaLnBrk="1" latinLnBrk="0" hangingPunct="1">
              <a:spcBef>
                <a:spcPct val="20000"/>
              </a:spcBef>
              <a:buClr>
                <a:schemeClr val="accent1"/>
              </a:buClr>
              <a:buFont typeface="Wingdings 2" pitchFamily="18" charset="2"/>
              <a:buNone/>
              <a:defRPr sz="1600" b="1" kern="1200">
                <a:solidFill>
                  <a:schemeClr val="tx1"/>
                </a:solidFill>
                <a:latin typeface="Tahoma" pitchFamily="34" charset="0"/>
                <a:ea typeface="Tahoma" pitchFamily="34" charset="0"/>
                <a:cs typeface="Tahoma" pitchFamily="34" charset="0"/>
              </a:defRPr>
            </a:lvl4pPr>
            <a:lvl5pPr marL="1828800" indent="0" algn="l" defTabSz="914400" rtl="0" eaLnBrk="1" latinLnBrk="0" hangingPunct="1">
              <a:spcBef>
                <a:spcPct val="20000"/>
              </a:spcBef>
              <a:buClr>
                <a:schemeClr val="accent1"/>
              </a:buClr>
              <a:buFont typeface="Wingdings 2" pitchFamily="18" charset="2"/>
              <a:buNone/>
              <a:defRPr sz="1600" b="1" kern="1200">
                <a:solidFill>
                  <a:schemeClr val="tx1"/>
                </a:solidFill>
                <a:latin typeface="Tahoma" pitchFamily="34" charset="0"/>
                <a:ea typeface="Tahoma" pitchFamily="34" charset="0"/>
                <a:cs typeface="Tahoma"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en-US" sz="1200" b="0" dirty="0">
              <a:latin typeface="Calibri" pitchFamily="34" charset="0"/>
            </a:endParaRPr>
          </a:p>
          <a:p>
            <a:pPr algn="ctr"/>
            <a:r>
              <a:rPr lang="en-US" sz="1400" dirty="0">
                <a:latin typeface="Calibri" pitchFamily="34" charset="0"/>
              </a:rPr>
              <a:t>Massachusetts ECSE mission is to promote positive outcomes and success in school </a:t>
            </a:r>
            <a:r>
              <a:rPr lang="en-US" sz="1400" dirty="0">
                <a:solidFill>
                  <a:schemeClr val="bg2">
                    <a:lumMod val="10000"/>
                  </a:schemeClr>
                </a:solidFill>
                <a:latin typeface="Calibri" pitchFamily="34" charset="0"/>
              </a:rPr>
              <a:t>for </a:t>
            </a:r>
            <a:r>
              <a:rPr lang="en-US" sz="1400" u="sng" dirty="0">
                <a:solidFill>
                  <a:schemeClr val="bg2">
                    <a:lumMod val="10000"/>
                  </a:schemeClr>
                </a:solidFill>
                <a:latin typeface="Calibri" pitchFamily="34" charset="0"/>
              </a:rPr>
              <a:t>all children </a:t>
            </a:r>
            <a:r>
              <a:rPr lang="en-US" sz="1400" dirty="0">
                <a:solidFill>
                  <a:schemeClr val="bg2">
                    <a:lumMod val="10000"/>
                  </a:schemeClr>
                </a:solidFill>
                <a:latin typeface="Calibri" pitchFamily="34" charset="0"/>
              </a:rPr>
              <a:t>with disabilities by </a:t>
            </a:r>
            <a:r>
              <a:rPr lang="en-US" sz="1400" u="sng" dirty="0">
                <a:solidFill>
                  <a:schemeClr val="bg2">
                    <a:lumMod val="10000"/>
                  </a:schemeClr>
                </a:solidFill>
                <a:latin typeface="Calibri" pitchFamily="34" charset="0"/>
              </a:rPr>
              <a:t>ensuring equitable access </a:t>
            </a:r>
            <a:r>
              <a:rPr lang="en-US" sz="1400" dirty="0">
                <a:solidFill>
                  <a:schemeClr val="bg2">
                    <a:lumMod val="10000"/>
                  </a:schemeClr>
                </a:solidFill>
                <a:latin typeface="Calibri" pitchFamily="34" charset="0"/>
              </a:rPr>
              <a:t>to individualized services and resources for the c</a:t>
            </a:r>
            <a:r>
              <a:rPr lang="en-US" sz="1400" dirty="0">
                <a:latin typeface="Calibri" pitchFamily="34" charset="0"/>
              </a:rPr>
              <a:t>hildren and their families.</a:t>
            </a:r>
            <a:endParaRPr lang="en-US" sz="1400" b="0" dirty="0">
              <a:latin typeface="Calibri" pitchFamily="34" charset="0"/>
            </a:endParaRPr>
          </a:p>
        </p:txBody>
      </p:sp>
      <p:grpSp>
        <p:nvGrpSpPr>
          <p:cNvPr id="7" name="Group 6" descr="The revised Theory of Action integrates diversity, equity, and inclusion principles throughout the model, from highlighting DESE's focus on DEI practices in key state and interagency initiatives to examining data with a DEI lens and creating culturally responsive evaluation plans at the program level to culturally responsive practices at the classroom level. ">
            <a:extLst>
              <a:ext uri="{FF2B5EF4-FFF2-40B4-BE49-F238E27FC236}">
                <a16:creationId xmlns:a16="http://schemas.microsoft.com/office/drawing/2014/main" id="{83FAB83D-29FF-4B1F-8EA0-3E8BD701B0C7}"/>
              </a:ext>
            </a:extLst>
          </p:cNvPr>
          <p:cNvGrpSpPr/>
          <p:nvPr/>
        </p:nvGrpSpPr>
        <p:grpSpPr>
          <a:xfrm>
            <a:off x="611658" y="1210964"/>
            <a:ext cx="9492462" cy="5145386"/>
            <a:chOff x="76199" y="761998"/>
            <a:chExt cx="8478982" cy="5562602"/>
          </a:xfrm>
        </p:grpSpPr>
        <p:grpSp>
          <p:nvGrpSpPr>
            <p:cNvPr id="8" name="Diagram group">
              <a:extLst>
                <a:ext uri="{FF2B5EF4-FFF2-40B4-BE49-F238E27FC236}">
                  <a16:creationId xmlns:a16="http://schemas.microsoft.com/office/drawing/2014/main" id="{B83CEB06-9652-4274-9D9C-E73682CA9560}"/>
                </a:ext>
              </a:extLst>
            </p:cNvPr>
            <p:cNvGrpSpPr/>
            <p:nvPr/>
          </p:nvGrpSpPr>
          <p:grpSpPr>
            <a:xfrm>
              <a:off x="7321518" y="3066649"/>
              <a:ext cx="1233663" cy="1319468"/>
              <a:chOff x="4211437" y="1985764"/>
              <a:chExt cx="1181390" cy="1319468"/>
            </a:xfrm>
            <a:scene3d>
              <a:camera prst="orthographicFront">
                <a:rot lat="0" lon="0" rev="0"/>
              </a:camera>
              <a:lightRig rig="threePt" dir="t"/>
            </a:scene3d>
          </p:grpSpPr>
          <p:grpSp>
            <p:nvGrpSpPr>
              <p:cNvPr id="29" name="Group 28">
                <a:extLst>
                  <a:ext uri="{FF2B5EF4-FFF2-40B4-BE49-F238E27FC236}">
                    <a16:creationId xmlns:a16="http://schemas.microsoft.com/office/drawing/2014/main" id="{E9F3BDD2-C2F8-4337-848B-A74F0B9AF359}"/>
                  </a:ext>
                </a:extLst>
              </p:cNvPr>
              <p:cNvGrpSpPr/>
              <p:nvPr/>
            </p:nvGrpSpPr>
            <p:grpSpPr>
              <a:xfrm>
                <a:off x="4211437" y="1985764"/>
                <a:ext cx="1181390" cy="1319468"/>
                <a:chOff x="4211437" y="1985764"/>
                <a:chExt cx="1181390" cy="1319468"/>
              </a:xfrm>
              <a:scene3d>
                <a:camera prst="orthographicFront">
                  <a:rot lat="0" lon="0" rev="0"/>
                </a:camera>
                <a:lightRig rig="threePt" dir="t"/>
              </a:scene3d>
            </p:grpSpPr>
            <p:sp>
              <p:nvSpPr>
                <p:cNvPr id="30" name="Trapezoid 29">
                  <a:extLst>
                    <a:ext uri="{FF2B5EF4-FFF2-40B4-BE49-F238E27FC236}">
                      <a16:creationId xmlns:a16="http://schemas.microsoft.com/office/drawing/2014/main" id="{3F70B02A-61AD-45ED-ACFD-0767BA3AAF96}"/>
                    </a:ext>
                  </a:extLst>
                </p:cNvPr>
                <p:cNvSpPr/>
                <p:nvPr/>
              </p:nvSpPr>
              <p:spPr>
                <a:xfrm rot="5400000">
                  <a:off x="4167607" y="2080012"/>
                  <a:ext cx="1319467" cy="1130972"/>
                </a:xfrm>
                <a:prstGeom prst="trapezoid">
                  <a:avLst>
                    <a:gd name="adj" fmla="val 58333"/>
                  </a:avLst>
                </a:prstGeom>
                <a:solidFill>
                  <a:srgbClr val="0D1969">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1" name="Trapezoid 4">
                  <a:extLst>
                    <a:ext uri="{FF2B5EF4-FFF2-40B4-BE49-F238E27FC236}">
                      <a16:creationId xmlns:a16="http://schemas.microsoft.com/office/drawing/2014/main" id="{2019BE88-9A93-4E7D-9515-2E95C03F5B1B}"/>
                    </a:ext>
                  </a:extLst>
                </p:cNvPr>
                <p:cNvSpPr/>
                <p:nvPr/>
              </p:nvSpPr>
              <p:spPr>
                <a:xfrm rot="5400000">
                  <a:off x="4117189" y="2080013"/>
                  <a:ext cx="1319467" cy="1130971"/>
                </a:xfrm>
                <a:prstGeom prst="rect">
                  <a:avLst/>
                </a:prstGeom>
                <a:noFill/>
                <a:ln>
                  <a:noFill/>
                </a:ln>
                <a:effectLst/>
              </p:spPr>
              <p:txBody>
                <a:bodyPr spcFirstLastPara="0" vert="vert270" wrap="square" lIns="0" tIns="0" rIns="0" bIns="91440" numCol="1" spcCol="1270" anchor="ctr" anchorCtr="0">
                  <a:noAutofit/>
                </a:bodyPr>
                <a:lstStyle/>
                <a:p>
                  <a:pPr marL="0" marR="0" lvl="0" indent="0" defTabSz="386714" eaLnBrk="1" fontAlgn="auto"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IMPROVED</a:t>
                  </a:r>
                  <a:b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b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EARLY</a:t>
                  </a:r>
                  <a:b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b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CHILDHOOD SOCIAL</a:t>
                  </a:r>
                  <a:b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b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EMOTIONAL </a:t>
                  </a:r>
                  <a:b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b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OUTCOMES</a:t>
                  </a:r>
                  <a:b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b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FOR </a:t>
                  </a:r>
                  <a:r>
                    <a:rPr kumimoji="0" lang="en-US" sz="700" b="1" i="0" u="sng" strike="noStrike" kern="0" cap="none" spc="0" normalizeH="0" baseline="0" noProof="0" dirty="0">
                      <a:ln>
                        <a:noFill/>
                      </a:ln>
                      <a:solidFill>
                        <a:schemeClr val="bg1"/>
                      </a:solidFill>
                      <a:effectLst/>
                      <a:uLnTx/>
                      <a:uFillTx/>
                      <a:latin typeface="Calibri" pitchFamily="34" charset="0"/>
                      <a:ea typeface="+mn-ea"/>
                      <a:cs typeface="+mn-cs"/>
                    </a:rPr>
                    <a:t>ALL</a:t>
                  </a:r>
                  <a:r>
                    <a:rPr kumimoji="0" lang="en-US" sz="700" b="1" i="0" u="none" strike="noStrike" kern="0" cap="none" spc="0" normalizeH="0" baseline="0" noProof="0" dirty="0">
                      <a:ln>
                        <a:noFill/>
                      </a:ln>
                      <a:solidFill>
                        <a:schemeClr val="bg1"/>
                      </a:solidFill>
                      <a:effectLst/>
                      <a:uLnTx/>
                      <a:uFillTx/>
                      <a:latin typeface="Calibri" pitchFamily="34" charset="0"/>
                      <a:ea typeface="+mn-ea"/>
                      <a:cs typeface="+mn-cs"/>
                    </a:rPr>
                    <a:t> SWD</a:t>
                  </a:r>
                </a:p>
              </p:txBody>
            </p:sp>
          </p:grpSp>
        </p:grpSp>
        <p:grpSp>
          <p:nvGrpSpPr>
            <p:cNvPr id="9" name="Diagram group">
              <a:extLst>
                <a:ext uri="{FF2B5EF4-FFF2-40B4-BE49-F238E27FC236}">
                  <a16:creationId xmlns:a16="http://schemas.microsoft.com/office/drawing/2014/main" id="{68101998-19DF-4669-AF17-E91C12480934}"/>
                </a:ext>
              </a:extLst>
            </p:cNvPr>
            <p:cNvGrpSpPr/>
            <p:nvPr/>
          </p:nvGrpSpPr>
          <p:grpSpPr>
            <a:xfrm>
              <a:off x="5479474" y="2362200"/>
              <a:ext cx="960667" cy="2760687"/>
              <a:chOff x="3255334" y="1238216"/>
              <a:chExt cx="919961" cy="2760687"/>
            </a:xfrm>
            <a:scene3d>
              <a:camera prst="orthographicFront">
                <a:rot lat="0" lon="0" rev="0"/>
              </a:camera>
              <a:lightRig rig="threePt" dir="t"/>
            </a:scene3d>
          </p:grpSpPr>
          <p:grpSp>
            <p:nvGrpSpPr>
              <p:cNvPr id="26" name="Group 25">
                <a:extLst>
                  <a:ext uri="{FF2B5EF4-FFF2-40B4-BE49-F238E27FC236}">
                    <a16:creationId xmlns:a16="http://schemas.microsoft.com/office/drawing/2014/main" id="{B4C710E7-2DF3-4CB1-9625-7E417E77CF16}"/>
                  </a:ext>
                </a:extLst>
              </p:cNvPr>
              <p:cNvGrpSpPr/>
              <p:nvPr/>
            </p:nvGrpSpPr>
            <p:grpSpPr>
              <a:xfrm>
                <a:off x="3255334" y="1238216"/>
                <a:ext cx="919961" cy="2760687"/>
                <a:chOff x="3255334" y="1238216"/>
                <a:chExt cx="919961" cy="2760687"/>
              </a:xfrm>
              <a:scene3d>
                <a:camera prst="orthographicFront">
                  <a:rot lat="0" lon="0" rev="0"/>
                </a:camera>
                <a:lightRig rig="threePt" dir="t"/>
              </a:scene3d>
            </p:grpSpPr>
            <p:sp>
              <p:nvSpPr>
                <p:cNvPr id="27" name="Trapezoid 26">
                  <a:extLst>
                    <a:ext uri="{FF2B5EF4-FFF2-40B4-BE49-F238E27FC236}">
                      <a16:creationId xmlns:a16="http://schemas.microsoft.com/office/drawing/2014/main" id="{8D58B87B-AE70-4B35-8A4F-FC4A41884D46}"/>
                    </a:ext>
                  </a:extLst>
                </p:cNvPr>
                <p:cNvSpPr/>
                <p:nvPr/>
              </p:nvSpPr>
              <p:spPr>
                <a:xfrm rot="5400000">
                  <a:off x="2334971" y="2158579"/>
                  <a:ext cx="2760687" cy="919961"/>
                </a:xfrm>
                <a:prstGeom prst="trapezoid">
                  <a:avLst>
                    <a:gd name="adj" fmla="val 58333"/>
                  </a:avLst>
                </a:prstGeom>
                <a:solidFill>
                  <a:srgbClr val="800080"/>
                </a:solidFill>
                <a:ln w="25400" cap="flat" cmpd="sng" algn="ctr">
                  <a:solidFill>
                    <a:sysClr val="window" lastClr="FFFFFF">
                      <a:hueOff val="0"/>
                      <a:satOff val="0"/>
                      <a:lumOff val="0"/>
                      <a:alphaOff val="0"/>
                    </a:sysClr>
                  </a:solidFill>
                  <a:prstDash val="solid"/>
                </a:ln>
                <a:effectLst/>
              </p:spPr>
            </p:sp>
            <p:sp>
              <p:nvSpPr>
                <p:cNvPr id="28" name="Trapezoid 4">
                  <a:extLst>
                    <a:ext uri="{FF2B5EF4-FFF2-40B4-BE49-F238E27FC236}">
                      <a16:creationId xmlns:a16="http://schemas.microsoft.com/office/drawing/2014/main" id="{3AAEBE7F-3566-440A-90C0-E001125CF560}"/>
                    </a:ext>
                  </a:extLst>
                </p:cNvPr>
                <p:cNvSpPr/>
                <p:nvPr/>
              </p:nvSpPr>
              <p:spPr>
                <a:xfrm rot="5400000">
                  <a:off x="2946495" y="2161137"/>
                  <a:ext cx="1510015" cy="860257"/>
                </a:xfrm>
                <a:prstGeom prst="rect">
                  <a:avLst/>
                </a:prstGeom>
                <a:noFill/>
                <a:ln>
                  <a:noFill/>
                </a:ln>
                <a:effectLst/>
              </p:spPr>
              <p:txBody>
                <a:bodyPr spcFirstLastPara="0" vert="vert270" wrap="square" lIns="0" tIns="0" rIns="0" bIns="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850" b="1" i="0" u="none" strike="noStrike" kern="0" cap="none" spc="0" normalizeH="0" baseline="0" noProof="0" dirty="0">
                      <a:ln>
                        <a:noFill/>
                      </a:ln>
                      <a:solidFill>
                        <a:prstClr val="white"/>
                      </a:solidFill>
                      <a:effectLst/>
                      <a:uLnTx/>
                      <a:uFillTx/>
                      <a:latin typeface="Calibri" pitchFamily="34" charset="0"/>
                      <a:ea typeface="+mn-ea"/>
                      <a:cs typeface="+mn-cs"/>
                    </a:rPr>
                    <a:t>CLASSROOM</a:t>
                  </a:r>
                  <a:br>
                    <a:rPr kumimoji="0" lang="en-US" sz="850" b="1" i="0" u="none" strike="noStrike" kern="0" cap="none" spc="0" normalizeH="0" baseline="0" noProof="0" dirty="0">
                      <a:ln>
                        <a:noFill/>
                      </a:ln>
                      <a:solidFill>
                        <a:prstClr val="white"/>
                      </a:solidFill>
                      <a:effectLst/>
                      <a:uLnTx/>
                      <a:uFillTx/>
                      <a:latin typeface="Calibri" pitchFamily="34" charset="0"/>
                      <a:ea typeface="+mn-ea"/>
                      <a:cs typeface="+mn-cs"/>
                    </a:rPr>
                  </a:br>
                  <a:r>
                    <a:rPr kumimoji="0" lang="en-US" sz="850" b="1" i="0" u="none" strike="noStrike" kern="0" cap="none" spc="0" normalizeH="0" baseline="0" noProof="0" dirty="0">
                      <a:ln>
                        <a:noFill/>
                      </a:ln>
                      <a:solidFill>
                        <a:prstClr val="white"/>
                      </a:solidFill>
                      <a:effectLst/>
                      <a:uLnTx/>
                      <a:uFillTx/>
                      <a:latin typeface="Calibri" pitchFamily="34" charset="0"/>
                      <a:ea typeface="+mn-ea"/>
                      <a:cs typeface="+mn-cs"/>
                    </a:rPr>
                    <a:t>LEVEL ACTIVITIES</a:t>
                  </a:r>
                </a:p>
                <a:p>
                  <a:pPr marL="0" marR="0" lvl="0" indent="0" algn="ctr" defTabSz="488950" eaLnBrk="1" fontAlgn="auto" latinLnBrk="0" hangingPunct="1">
                    <a:lnSpc>
                      <a:spcPct val="90000"/>
                    </a:lnSpc>
                    <a:spcBef>
                      <a:spcPct val="0"/>
                    </a:spcBef>
                    <a:spcAft>
                      <a:spcPct val="35000"/>
                    </a:spcAft>
                    <a:buClrTx/>
                    <a:buSzTx/>
                    <a:buFontTx/>
                    <a:buNone/>
                    <a:tabLst/>
                    <a:defRPr/>
                  </a:pPr>
                  <a:endParaRPr kumimoji="0" lang="en-US" sz="750" b="1"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750" b="1" i="0" u="none" strike="noStrike" kern="0" cap="none" spc="0" normalizeH="0" baseline="0" noProof="0" dirty="0">
                      <a:ln>
                        <a:noFill/>
                      </a:ln>
                      <a:solidFill>
                        <a:prstClr val="white"/>
                      </a:solidFill>
                      <a:effectLst/>
                      <a:uLnTx/>
                      <a:uFillTx/>
                      <a:latin typeface="Calibri" pitchFamily="34" charset="0"/>
                      <a:ea typeface="+mn-ea"/>
                      <a:cs typeface="+mn-cs"/>
                    </a:rPr>
                    <a:t>PBS Instruction and Curriculum</a:t>
                  </a:r>
                </a:p>
                <a:p>
                  <a:pPr marL="0" marR="0" lvl="0" indent="0" algn="ctr" defTabSz="488950" eaLnBrk="1" fontAlgn="auto" latinLnBrk="0" hangingPunct="1">
                    <a:lnSpc>
                      <a:spcPct val="90000"/>
                    </a:lnSpc>
                    <a:spcBef>
                      <a:spcPct val="0"/>
                    </a:spcBef>
                    <a:spcAft>
                      <a:spcPct val="35000"/>
                    </a:spcAft>
                    <a:buClrTx/>
                    <a:buSzTx/>
                    <a:buFontTx/>
                    <a:buNone/>
                    <a:tabLst/>
                    <a:defRPr/>
                  </a:pPr>
                  <a:endParaRPr kumimoji="0" lang="en-US" sz="750" b="1"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750" b="1" i="0" u="sng" strike="noStrike" kern="0" cap="none" spc="0" normalizeH="0" baseline="0" noProof="0" dirty="0">
                      <a:ln>
                        <a:noFill/>
                      </a:ln>
                      <a:solidFill>
                        <a:schemeClr val="bg2">
                          <a:lumMod val="10000"/>
                        </a:schemeClr>
                      </a:solidFill>
                      <a:effectLst/>
                      <a:uLnTx/>
                      <a:uFillTx/>
                      <a:latin typeface="Calibri" pitchFamily="34" charset="0"/>
                      <a:ea typeface="+mn-ea"/>
                      <a:cs typeface="+mn-cs"/>
                    </a:rPr>
                    <a:t>Culturally-Responsive</a:t>
                  </a:r>
                  <a:r>
                    <a:rPr kumimoji="0" lang="en-US" sz="750" b="1" i="0" u="none" strike="noStrike" kern="0" cap="none" spc="0" normalizeH="0" baseline="0" noProof="0" dirty="0">
                      <a:ln>
                        <a:noFill/>
                      </a:ln>
                      <a:solidFill>
                        <a:prstClr val="white"/>
                      </a:solidFill>
                      <a:effectLst/>
                      <a:uLnTx/>
                      <a:uFillTx/>
                      <a:latin typeface="Calibri" pitchFamily="34" charset="0"/>
                      <a:ea typeface="+mn-ea"/>
                      <a:cs typeface="+mn-cs"/>
                    </a:rPr>
                    <a:t> PBS Work with Families</a:t>
                  </a:r>
                </a:p>
                <a:p>
                  <a:pPr marL="0" marR="0" lvl="0" indent="0" algn="ctr" defTabSz="488950" eaLnBrk="1" fontAlgn="auto" latinLnBrk="0" hangingPunct="1">
                    <a:lnSpc>
                      <a:spcPct val="90000"/>
                    </a:lnSpc>
                    <a:spcBef>
                      <a:spcPct val="0"/>
                    </a:spcBef>
                    <a:spcAft>
                      <a:spcPct val="35000"/>
                    </a:spcAft>
                    <a:buClrTx/>
                    <a:buSzTx/>
                    <a:buFontTx/>
                    <a:buNone/>
                    <a:tabLst/>
                    <a:defRPr/>
                  </a:pPr>
                  <a:endParaRPr kumimoji="0" lang="en-US" sz="750" b="1"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750" b="1" i="0" u="none" strike="noStrike" kern="0" cap="none" spc="0" normalizeH="0" baseline="0" noProof="0" dirty="0">
                      <a:ln>
                        <a:noFill/>
                      </a:ln>
                      <a:solidFill>
                        <a:prstClr val="white"/>
                      </a:solidFill>
                      <a:effectLst/>
                      <a:uLnTx/>
                      <a:uFillTx/>
                      <a:latin typeface="Calibri" pitchFamily="34" charset="0"/>
                      <a:ea typeface="+mn-ea"/>
                      <a:cs typeface="+mn-cs"/>
                    </a:rPr>
                    <a:t>PBS Data Collection and Analysis through DEI Lens</a:t>
                  </a:r>
                </a:p>
              </p:txBody>
            </p:sp>
          </p:grpSp>
        </p:grpSp>
        <p:grpSp>
          <p:nvGrpSpPr>
            <p:cNvPr id="10" name="Diagram group">
              <a:extLst>
                <a:ext uri="{FF2B5EF4-FFF2-40B4-BE49-F238E27FC236}">
                  <a16:creationId xmlns:a16="http://schemas.microsoft.com/office/drawing/2014/main" id="{4B9D3BF4-5631-4629-BBB6-6AE6B391AC48}"/>
                </a:ext>
              </a:extLst>
            </p:cNvPr>
            <p:cNvGrpSpPr/>
            <p:nvPr/>
          </p:nvGrpSpPr>
          <p:grpSpPr>
            <a:xfrm>
              <a:off x="3737490" y="1934122"/>
              <a:ext cx="898321" cy="3480218"/>
              <a:chOff x="2324670" y="793103"/>
              <a:chExt cx="860258" cy="3480218"/>
            </a:xfrm>
            <a:scene3d>
              <a:camera prst="orthographicFront">
                <a:rot lat="0" lon="0" rev="0"/>
              </a:camera>
              <a:lightRig rig="threePt" dir="t"/>
            </a:scene3d>
          </p:grpSpPr>
          <p:grpSp>
            <p:nvGrpSpPr>
              <p:cNvPr id="23" name="Group 22">
                <a:extLst>
                  <a:ext uri="{FF2B5EF4-FFF2-40B4-BE49-F238E27FC236}">
                    <a16:creationId xmlns:a16="http://schemas.microsoft.com/office/drawing/2014/main" id="{603AD086-3D36-4675-A972-3FFFF1FE0973}"/>
                  </a:ext>
                </a:extLst>
              </p:cNvPr>
              <p:cNvGrpSpPr/>
              <p:nvPr/>
            </p:nvGrpSpPr>
            <p:grpSpPr>
              <a:xfrm>
                <a:off x="2324670" y="793103"/>
                <a:ext cx="860258" cy="3480218"/>
                <a:chOff x="2324670" y="793103"/>
                <a:chExt cx="860258" cy="3480218"/>
              </a:xfrm>
              <a:scene3d>
                <a:camera prst="orthographicFront">
                  <a:rot lat="0" lon="0" rev="0"/>
                </a:camera>
                <a:lightRig rig="threePt" dir="t"/>
              </a:scene3d>
            </p:grpSpPr>
            <p:sp>
              <p:nvSpPr>
                <p:cNvPr id="24" name="Trapezoid 23">
                  <a:extLst>
                    <a:ext uri="{FF2B5EF4-FFF2-40B4-BE49-F238E27FC236}">
                      <a16:creationId xmlns:a16="http://schemas.microsoft.com/office/drawing/2014/main" id="{DB625929-4155-4A5F-A6A3-B7307A80C64B}"/>
                    </a:ext>
                  </a:extLst>
                </p:cNvPr>
                <p:cNvSpPr/>
                <p:nvPr/>
              </p:nvSpPr>
              <p:spPr>
                <a:xfrm rot="5400000">
                  <a:off x="1014690" y="2103083"/>
                  <a:ext cx="3480218" cy="860258"/>
                </a:xfrm>
                <a:prstGeom prst="trapezoid">
                  <a:avLst>
                    <a:gd name="adj" fmla="val 58333"/>
                  </a:avLst>
                </a:prstGeom>
                <a:solidFill>
                  <a:srgbClr val="006600">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5" name="Trapezoid 4">
                  <a:extLst>
                    <a:ext uri="{FF2B5EF4-FFF2-40B4-BE49-F238E27FC236}">
                      <a16:creationId xmlns:a16="http://schemas.microsoft.com/office/drawing/2014/main" id="{E4C849CA-4244-403C-9ADE-022E3AB86E7E}"/>
                    </a:ext>
                  </a:extLst>
                </p:cNvPr>
                <p:cNvSpPr/>
                <p:nvPr/>
              </p:nvSpPr>
              <p:spPr>
                <a:xfrm rot="5400000">
                  <a:off x="1318976" y="2122024"/>
                  <a:ext cx="2949865" cy="764209"/>
                </a:xfrm>
                <a:prstGeom prst="rect">
                  <a:avLst/>
                </a:prstGeom>
                <a:noFill/>
                <a:ln>
                  <a:noFill/>
                </a:ln>
                <a:effectLst/>
              </p:spPr>
              <p:txBody>
                <a:bodyPr spcFirstLastPara="0" vert="vert270" wrap="square" lIns="17780" tIns="17780" rIns="17780" bIns="1778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950" b="1" i="0" u="none" strike="noStrike" kern="0" cap="none" spc="0" normalizeH="0" baseline="0" noProof="0" dirty="0">
                      <a:ln>
                        <a:noFill/>
                      </a:ln>
                      <a:solidFill>
                        <a:prstClr val="white"/>
                      </a:solidFill>
                      <a:effectLst/>
                      <a:uLnTx/>
                      <a:uFillTx/>
                      <a:latin typeface="Calibri" pitchFamily="34" charset="0"/>
                      <a:ea typeface="+mn-ea"/>
                      <a:cs typeface="+mn-cs"/>
                    </a:rPr>
                    <a:t>PROGRAM LEVEL ACTIVITIES</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prstClr val="white"/>
                      </a:solidFill>
                      <a:effectLst/>
                      <a:uLnTx/>
                      <a:uFillTx/>
                      <a:latin typeface="Calibri" pitchFamily="34" charset="0"/>
                      <a:ea typeface="+mn-ea"/>
                      <a:cs typeface="+mn-cs"/>
                    </a:rPr>
                    <a:t>Seamless Integration of DEI and PBS PD</a:t>
                  </a:r>
                  <a:r>
                    <a:rPr kumimoji="0" lang="en-US" sz="600" b="1" i="0" u="none" strike="noStrike" kern="0" cap="none" spc="0" normalizeH="0" baseline="0" noProof="0" dirty="0">
                      <a:ln>
                        <a:noFill/>
                      </a:ln>
                      <a:solidFill>
                        <a:prstClr val="white"/>
                      </a:solidFill>
                      <a:effectLst/>
                      <a:uLnTx/>
                      <a:uFillTx/>
                      <a:latin typeface="Calibri" pitchFamily="34" charset="0"/>
                      <a:ea typeface="+mn-ea"/>
                      <a:cs typeface="+mn-cs"/>
                    </a:rPr>
                    <a:t>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Program–wide PBS PD for all personnel</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PBS Coaching and Mentoring for program staff</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 Program-wide family engagement and support</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Program-wide use of data inquiry cycles</a:t>
                  </a:r>
                </a:p>
              </p:txBody>
            </p:sp>
          </p:grpSp>
        </p:grpSp>
        <p:grpSp>
          <p:nvGrpSpPr>
            <p:cNvPr id="11" name="Diagram group">
              <a:extLst>
                <a:ext uri="{FF2B5EF4-FFF2-40B4-BE49-F238E27FC236}">
                  <a16:creationId xmlns:a16="http://schemas.microsoft.com/office/drawing/2014/main" id="{B43F3E84-EC54-4180-AE0F-ADECCA18577F}"/>
                </a:ext>
              </a:extLst>
            </p:cNvPr>
            <p:cNvGrpSpPr/>
            <p:nvPr/>
          </p:nvGrpSpPr>
          <p:grpSpPr>
            <a:xfrm>
              <a:off x="1988128" y="1295399"/>
              <a:ext cx="898320" cy="4572002"/>
              <a:chOff x="1363301" y="250645"/>
              <a:chExt cx="860256" cy="4572002"/>
            </a:xfrm>
            <a:scene3d>
              <a:camera prst="orthographicFront">
                <a:rot lat="0" lon="0" rev="0"/>
              </a:camera>
              <a:lightRig rig="threePt" dir="t"/>
            </a:scene3d>
          </p:grpSpPr>
          <p:grpSp>
            <p:nvGrpSpPr>
              <p:cNvPr id="20" name="Group 19">
                <a:extLst>
                  <a:ext uri="{FF2B5EF4-FFF2-40B4-BE49-F238E27FC236}">
                    <a16:creationId xmlns:a16="http://schemas.microsoft.com/office/drawing/2014/main" id="{FFCC236F-B8DA-40B6-8085-2AA51CBD8856}"/>
                  </a:ext>
                </a:extLst>
              </p:cNvPr>
              <p:cNvGrpSpPr/>
              <p:nvPr/>
            </p:nvGrpSpPr>
            <p:grpSpPr>
              <a:xfrm>
                <a:off x="1363301" y="250645"/>
                <a:ext cx="860256" cy="4572002"/>
                <a:chOff x="1363301" y="250645"/>
                <a:chExt cx="860256" cy="4572002"/>
              </a:xfrm>
              <a:scene3d>
                <a:camera prst="orthographicFront">
                  <a:rot lat="0" lon="0" rev="0"/>
                </a:camera>
                <a:lightRig rig="threePt" dir="t"/>
              </a:scene3d>
            </p:grpSpPr>
            <p:sp>
              <p:nvSpPr>
                <p:cNvPr id="21" name="Trapezoid 20">
                  <a:extLst>
                    <a:ext uri="{FF2B5EF4-FFF2-40B4-BE49-F238E27FC236}">
                      <a16:creationId xmlns:a16="http://schemas.microsoft.com/office/drawing/2014/main" id="{521CF744-1688-4FD4-BAEA-E0CF94A5B7D4}"/>
                    </a:ext>
                  </a:extLst>
                </p:cNvPr>
                <p:cNvSpPr/>
                <p:nvPr/>
              </p:nvSpPr>
              <p:spPr>
                <a:xfrm rot="5400000">
                  <a:off x="-492572" y="2106518"/>
                  <a:ext cx="4572002" cy="860256"/>
                </a:xfrm>
                <a:prstGeom prst="trapezoid">
                  <a:avLst>
                    <a:gd name="adj" fmla="val 58333"/>
                  </a:avLst>
                </a:prstGeom>
                <a:solidFill>
                  <a:srgbClr val="C00000">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2" name="Trapezoid 4">
                  <a:extLst>
                    <a:ext uri="{FF2B5EF4-FFF2-40B4-BE49-F238E27FC236}">
                      <a16:creationId xmlns:a16="http://schemas.microsoft.com/office/drawing/2014/main" id="{E2D1E827-577D-446F-A10D-545778A4E78B}"/>
                    </a:ext>
                  </a:extLst>
                </p:cNvPr>
                <p:cNvSpPr/>
                <p:nvPr/>
              </p:nvSpPr>
              <p:spPr>
                <a:xfrm rot="5400000">
                  <a:off x="374523" y="2229068"/>
                  <a:ext cx="2814738" cy="825238"/>
                </a:xfrm>
                <a:prstGeom prst="rect">
                  <a:avLst/>
                </a:prstGeom>
                <a:noFill/>
                <a:ln>
                  <a:noFill/>
                </a:ln>
                <a:effectLst/>
              </p:spPr>
              <p:txBody>
                <a:bodyPr spcFirstLastPara="0" vert="vert270"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pitchFamily="34" charset="0"/>
                      <a:ea typeface="+mn-ea"/>
                      <a:cs typeface="+mn-cs"/>
                    </a:rPr>
                    <a:t>KEY STATE AND INTERAGENCY ECSE</a:t>
                  </a:r>
                  <a:br>
                    <a:rPr kumimoji="0" lang="en-US" sz="900" b="1" i="0" u="none" strike="noStrike" kern="0" cap="none" spc="0" normalizeH="0" baseline="0" noProof="0" dirty="0">
                      <a:ln>
                        <a:noFill/>
                      </a:ln>
                      <a:solidFill>
                        <a:prstClr val="white"/>
                      </a:solidFill>
                      <a:effectLst/>
                      <a:uLnTx/>
                      <a:uFillTx/>
                      <a:latin typeface="Calibri" pitchFamily="34" charset="0"/>
                      <a:ea typeface="+mn-ea"/>
                      <a:cs typeface="+mn-cs"/>
                    </a:rPr>
                  </a:br>
                  <a:r>
                    <a:rPr kumimoji="0" lang="en-US" sz="900" b="1" i="0" u="none" strike="noStrike" kern="0" cap="none" spc="0" normalizeH="0" baseline="0" noProof="0" dirty="0">
                      <a:ln>
                        <a:noFill/>
                      </a:ln>
                      <a:solidFill>
                        <a:prstClr val="white"/>
                      </a:solidFill>
                      <a:effectLst/>
                      <a:uLnTx/>
                      <a:uFillTx/>
                      <a:latin typeface="Calibri" pitchFamily="34" charset="0"/>
                      <a:ea typeface="+mn-ea"/>
                      <a:cs typeface="+mn-cs"/>
                    </a:rPr>
                    <a:t> INITIATIVES</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200" b="1"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prstClr val="white"/>
                      </a:solidFill>
                      <a:effectLst/>
                      <a:uLnTx/>
                      <a:uFillTx/>
                      <a:latin typeface="Calibri" pitchFamily="34" charset="0"/>
                      <a:ea typeface="+mn-ea"/>
                      <a:cs typeface="+mn-cs"/>
                    </a:rPr>
                    <a:t>Partnerships:</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Transition Forums and MOUs</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2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Partnership with FCSN</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2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Promoting Positive Social/Emotional  Outcomes Grants and Communities of Practice</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prstClr val="white"/>
                      </a:solidFill>
                      <a:effectLst/>
                      <a:uLnTx/>
                      <a:uFillTx/>
                      <a:latin typeface="Calibri" pitchFamily="34" charset="0"/>
                      <a:ea typeface="+mn-ea"/>
                      <a:cs typeface="+mn-cs"/>
                    </a:rPr>
                    <a:t>ESE led</a:t>
                  </a: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Comprehensive System of Personnel  Development (CSPD)</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2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Early Childhood Special Education Leadership Institute</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2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Home-School Partnership Initiative</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p:txBody>
            </p:sp>
          </p:grpSp>
        </p:grpSp>
        <p:grpSp>
          <p:nvGrpSpPr>
            <p:cNvPr id="12" name="Diagram group">
              <a:extLst>
                <a:ext uri="{FF2B5EF4-FFF2-40B4-BE49-F238E27FC236}">
                  <a16:creationId xmlns:a16="http://schemas.microsoft.com/office/drawing/2014/main" id="{6A1BAEBA-72BE-4280-8A35-F0EA8626E1AF}"/>
                </a:ext>
              </a:extLst>
            </p:cNvPr>
            <p:cNvGrpSpPr/>
            <p:nvPr/>
          </p:nvGrpSpPr>
          <p:grpSpPr>
            <a:xfrm>
              <a:off x="76199" y="761998"/>
              <a:ext cx="898323" cy="5562602"/>
              <a:chOff x="173284" y="-152402"/>
              <a:chExt cx="860259" cy="5562602"/>
            </a:xfrm>
            <a:scene3d>
              <a:camera prst="orthographicFront">
                <a:rot lat="0" lon="0" rev="0"/>
              </a:camera>
              <a:lightRig rig="threePt" dir="t"/>
            </a:scene3d>
          </p:grpSpPr>
          <p:grpSp>
            <p:nvGrpSpPr>
              <p:cNvPr id="17" name="Group 16">
                <a:extLst>
                  <a:ext uri="{FF2B5EF4-FFF2-40B4-BE49-F238E27FC236}">
                    <a16:creationId xmlns:a16="http://schemas.microsoft.com/office/drawing/2014/main" id="{F34B03D5-55E7-4DBD-8103-2CAF35F4E68C}"/>
                  </a:ext>
                </a:extLst>
              </p:cNvPr>
              <p:cNvGrpSpPr/>
              <p:nvPr/>
            </p:nvGrpSpPr>
            <p:grpSpPr>
              <a:xfrm>
                <a:off x="173284" y="-152402"/>
                <a:ext cx="860259" cy="5562602"/>
                <a:chOff x="173284" y="-152402"/>
                <a:chExt cx="860259" cy="5562602"/>
              </a:xfrm>
              <a:scene3d>
                <a:camera prst="orthographicFront">
                  <a:rot lat="0" lon="0" rev="0"/>
                </a:camera>
                <a:lightRig rig="threePt" dir="t"/>
              </a:scene3d>
            </p:grpSpPr>
            <p:sp>
              <p:nvSpPr>
                <p:cNvPr id="18" name="Trapezoid 17">
                  <a:extLst>
                    <a:ext uri="{FF2B5EF4-FFF2-40B4-BE49-F238E27FC236}">
                      <a16:creationId xmlns:a16="http://schemas.microsoft.com/office/drawing/2014/main" id="{E30D62EA-2636-4D2F-A987-82E5F07848FB}"/>
                    </a:ext>
                  </a:extLst>
                </p:cNvPr>
                <p:cNvSpPr/>
                <p:nvPr/>
              </p:nvSpPr>
              <p:spPr>
                <a:xfrm rot="5400000">
                  <a:off x="-2177886" y="2198771"/>
                  <a:ext cx="5562602" cy="860256"/>
                </a:xfrm>
                <a:prstGeom prst="trapezoid">
                  <a:avLst>
                    <a:gd name="adj" fmla="val 58333"/>
                  </a:avLst>
                </a:prstGeom>
                <a:solidFill>
                  <a:srgbClr val="E86B01"/>
                </a:solidFill>
                <a:ln w="38100" cap="flat" cmpd="sng" algn="ctr">
                  <a:noFill/>
                  <a:prstDash val="solid"/>
                </a:ln>
                <a:effectLst>
                  <a:outerShdw blurRad="40000" dist="20000" dir="5400000" rotWithShape="0">
                    <a:srgbClr val="000000">
                      <a:alpha val="38000"/>
                    </a:srgbClr>
                  </a:outerShdw>
                </a:effectLst>
              </p:spPr>
            </p:sp>
            <p:sp>
              <p:nvSpPr>
                <p:cNvPr id="19" name="Trapezoid 4">
                  <a:extLst>
                    <a:ext uri="{FF2B5EF4-FFF2-40B4-BE49-F238E27FC236}">
                      <a16:creationId xmlns:a16="http://schemas.microsoft.com/office/drawing/2014/main" id="{56E8A49E-D500-4404-B22E-E02978F34CA5}"/>
                    </a:ext>
                  </a:extLst>
                </p:cNvPr>
                <p:cNvSpPr/>
                <p:nvPr/>
              </p:nvSpPr>
              <p:spPr>
                <a:xfrm rot="5400000">
                  <a:off x="-1130137" y="2462007"/>
                  <a:ext cx="3467100" cy="860257"/>
                </a:xfrm>
                <a:prstGeom prst="rect">
                  <a:avLst/>
                </a:prstGeom>
                <a:noFill/>
                <a:ln>
                  <a:noFill/>
                </a:ln>
                <a:effectLst/>
              </p:spPr>
              <p:txBody>
                <a:bodyPr spcFirstLastPara="0" vert="vert270" wrap="square" lIns="17780" tIns="17780" rIns="17780" bIns="1778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pitchFamily="34" charset="0"/>
                      <a:ea typeface="+mn-ea"/>
                      <a:cs typeface="+mn-cs"/>
                    </a:rPr>
                    <a:t>KEY STATE AND INTERAGENCY  INITIATIVES SUPPORTING SOCIAL EMOTIONAL OUTCOMES</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1"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Birth-to-Grade Three Strategies</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State Leadership Team  to support statewide implementation</a:t>
                  </a:r>
                  <a:b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b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 of PBS strategies and  the Pyramid Model </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EC Social Emotional Standards and Approaches to Learning</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Evidence-Based Practices for Early Childhood Social Emotional Competence</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sng" strike="noStrike" kern="0" cap="none" spc="0" normalizeH="0" baseline="0" noProof="0" dirty="0">
                      <a:ln>
                        <a:noFill/>
                      </a:ln>
                      <a:solidFill>
                        <a:srgbClr val="FF0000"/>
                      </a:solidFill>
                      <a:effectLst/>
                      <a:uLnTx/>
                      <a:uFillTx/>
                      <a:latin typeface="Calibri" pitchFamily="34" charset="0"/>
                      <a:ea typeface="+mn-ea"/>
                      <a:cs typeface="+mn-cs"/>
                    </a:rPr>
                    <a:t>DESE’s Focus on DEI Practices</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Massachusetts Tiered System of Support</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MA Discipline Bill</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itchFamily="34" charset="0"/>
                      <a:ea typeface="+mn-ea"/>
                      <a:cs typeface="+mn-cs"/>
                    </a:rPr>
                    <a:t>Bullying Prevention and Intervention Plans</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pitchFamily="34" charset="0"/>
                    <a:ea typeface="+mn-ea"/>
                    <a:cs typeface="+mn-cs"/>
                  </a:endParaRPr>
                </a:p>
              </p:txBody>
            </p:sp>
          </p:grpSp>
        </p:grpSp>
        <p:sp>
          <p:nvSpPr>
            <p:cNvPr id="13" name="TextBox 12">
              <a:extLst>
                <a:ext uri="{FF2B5EF4-FFF2-40B4-BE49-F238E27FC236}">
                  <a16:creationId xmlns:a16="http://schemas.microsoft.com/office/drawing/2014/main" id="{2938437B-AB1F-45C8-A2FF-C3B3CE7795E9}"/>
                </a:ext>
              </a:extLst>
            </p:cNvPr>
            <p:cNvSpPr txBox="1"/>
            <p:nvPr/>
          </p:nvSpPr>
          <p:spPr>
            <a:xfrm>
              <a:off x="999883" y="1736404"/>
              <a:ext cx="941830" cy="306377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D1969"/>
                  </a:solidFill>
                  <a:effectLst/>
                  <a:uLnTx/>
                  <a:uFillTx/>
                  <a:latin typeface="Calibri" pitchFamily="34" charset="0"/>
                </a:rPr>
                <a:t>IF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D1969"/>
                  </a:solidFill>
                  <a:effectLst/>
                  <a:uLnTx/>
                  <a:uFillTx/>
                  <a:latin typeface="Calibri" pitchFamily="34" charset="0"/>
                </a:rPr>
                <a:t>Massachusetts leverages broader statewide initiatives, infrastructure  and interagency drivers to </a:t>
              </a:r>
              <a:r>
                <a:rPr kumimoji="0" lang="en-US" sz="900" b="1" i="1" u="none" strike="noStrike" kern="0" cap="none" spc="0" normalizeH="0" baseline="0" noProof="0" dirty="0">
                  <a:ln>
                    <a:noFill/>
                  </a:ln>
                  <a:solidFill>
                    <a:srgbClr val="0D1969"/>
                  </a:solidFill>
                  <a:effectLst/>
                  <a:uLnTx/>
                  <a:uFillTx/>
                  <a:latin typeface="Calibri" pitchFamily="34" charset="0"/>
                </a:rPr>
                <a:t>scale-up the implementation of evidence-based practices</a:t>
              </a:r>
              <a:r>
                <a:rPr kumimoji="0" lang="en-US" sz="900" b="1" i="1" u="none" strike="noStrike" kern="0" cap="none" spc="0" normalizeH="0" baseline="0" noProof="0" dirty="0">
                  <a:ln>
                    <a:noFill/>
                  </a:ln>
                  <a:solidFill>
                    <a:schemeClr val="bg2">
                      <a:lumMod val="10000"/>
                    </a:schemeClr>
                  </a:solidFill>
                  <a:effectLst/>
                  <a:uLnTx/>
                  <a:uFillTx/>
                  <a:latin typeface="Calibri" pitchFamily="34" charset="0"/>
                </a:rPr>
                <a:t>, </a:t>
              </a:r>
              <a:r>
                <a:rPr kumimoji="0" lang="en-US" sz="900" b="1" i="1" u="sng" strike="noStrike" kern="0" cap="none" spc="0" normalizeH="0" baseline="0" noProof="0" dirty="0">
                  <a:ln>
                    <a:noFill/>
                  </a:ln>
                  <a:solidFill>
                    <a:schemeClr val="bg2">
                      <a:lumMod val="10000"/>
                    </a:schemeClr>
                  </a:solidFill>
                  <a:effectLst/>
                  <a:uLnTx/>
                  <a:uFillTx/>
                  <a:latin typeface="Calibri" pitchFamily="34" charset="0"/>
                </a:rPr>
                <a:t>with a focus on culturally responsive/ trauma-informed care</a:t>
              </a:r>
              <a:r>
                <a:rPr kumimoji="0" lang="en-US" sz="900" b="1" i="1" u="none" strike="noStrike" kern="0" cap="none" spc="0" normalizeH="0" baseline="0" noProof="0" dirty="0">
                  <a:ln>
                    <a:noFill/>
                  </a:ln>
                  <a:solidFill>
                    <a:schemeClr val="bg2">
                      <a:lumMod val="10000"/>
                    </a:schemeClr>
                  </a:solidFill>
                  <a:effectLst/>
                  <a:uLnTx/>
                  <a:uFillTx/>
                  <a:latin typeface="Calibri" pitchFamily="34" charset="0"/>
                </a:rPr>
                <a:t>,  for early </a:t>
              </a:r>
              <a:r>
                <a:rPr kumimoji="0" lang="en-US" sz="900" b="1" i="1" u="none" strike="noStrike" kern="0" cap="none" spc="0" normalizeH="0" baseline="0" noProof="0" dirty="0">
                  <a:ln>
                    <a:noFill/>
                  </a:ln>
                  <a:solidFill>
                    <a:srgbClr val="0D1969"/>
                  </a:solidFill>
                  <a:effectLst/>
                  <a:uLnTx/>
                  <a:uFillTx/>
                  <a:latin typeface="Calibri" pitchFamily="34" charset="0"/>
                </a:rPr>
                <a:t>childhood social emotional competence</a:t>
              </a:r>
              <a:r>
                <a:rPr kumimoji="0" lang="en-US" sz="900" b="1" i="0" u="none" strike="noStrike" kern="0" cap="none" spc="0" normalizeH="0" baseline="0" noProof="0" dirty="0">
                  <a:ln>
                    <a:noFill/>
                  </a:ln>
                  <a:solidFill>
                    <a:srgbClr val="0D1969"/>
                  </a:solidFill>
                  <a:effectLst/>
                  <a:uLnTx/>
                  <a:uFillTx/>
                  <a:latin typeface="Calibri" pitchFamily="34" charset="0"/>
                </a:rPr>
                <a:t>, </a:t>
              </a:r>
              <a:r>
                <a:rPr kumimoji="0" lang="en-US" sz="900" b="1" i="1" u="none" strike="noStrike" kern="0" cap="none" spc="0" normalizeH="0" baseline="0" noProof="0" dirty="0">
                  <a:ln>
                    <a:noFill/>
                  </a:ln>
                  <a:solidFill>
                    <a:srgbClr val="0D1969"/>
                  </a:solidFill>
                  <a:effectLst/>
                  <a:uLnTx/>
                  <a:uFillTx/>
                  <a:latin typeface="Calibri" pitchFamily="34" charset="0"/>
                </a:rPr>
                <a:t>including the Pyramid Model;</a:t>
              </a:r>
            </a:p>
          </p:txBody>
        </p:sp>
        <p:sp>
          <p:nvSpPr>
            <p:cNvPr id="14" name="TextBox 13">
              <a:extLst>
                <a:ext uri="{FF2B5EF4-FFF2-40B4-BE49-F238E27FC236}">
                  <a16:creationId xmlns:a16="http://schemas.microsoft.com/office/drawing/2014/main" id="{85FFF85E-2265-4F3B-9927-5C6479F372E2}"/>
                </a:ext>
              </a:extLst>
            </p:cNvPr>
            <p:cNvSpPr txBox="1"/>
            <p:nvPr/>
          </p:nvSpPr>
          <p:spPr>
            <a:xfrm>
              <a:off x="6465056" y="2800844"/>
              <a:ext cx="914400" cy="134756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D1969"/>
                  </a:solidFill>
                  <a:effectLst/>
                  <a:uLnTx/>
                  <a:uFillTx/>
                  <a:latin typeface="Calibri" pitchFamily="34" charset="0"/>
                </a:rPr>
                <a:t>THEN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D1969"/>
                  </a:solidFill>
                  <a:effectLst/>
                  <a:uLnTx/>
                  <a:uFillTx/>
                  <a:latin typeface="Calibri" pitchFamily="34" charset="0"/>
                </a:rPr>
                <a:t>Evidence-based, universally designed social emotional supports will </a:t>
              </a: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be </a:t>
              </a:r>
              <a:r>
                <a:rPr kumimoji="0" lang="en-US" sz="900" b="0" i="0" u="sng" strike="noStrike" kern="0" cap="none" spc="0" normalizeH="0" baseline="0" noProof="0" dirty="0">
                  <a:ln>
                    <a:noFill/>
                  </a:ln>
                  <a:solidFill>
                    <a:schemeClr val="bg2">
                      <a:lumMod val="10000"/>
                    </a:schemeClr>
                  </a:solidFill>
                  <a:effectLst/>
                  <a:uLnTx/>
                  <a:uFillTx/>
                  <a:latin typeface="Calibri" pitchFamily="34" charset="0"/>
                </a:rPr>
                <a:t>culturally responsive </a:t>
              </a: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and implemented with fidelity.</a:t>
              </a:r>
            </a:p>
          </p:txBody>
        </p:sp>
        <p:sp>
          <p:nvSpPr>
            <p:cNvPr id="15" name="TextBox 14">
              <a:extLst>
                <a:ext uri="{FF2B5EF4-FFF2-40B4-BE49-F238E27FC236}">
                  <a16:creationId xmlns:a16="http://schemas.microsoft.com/office/drawing/2014/main" id="{0639413D-1051-4A69-9588-C0EBAE8D4460}"/>
                </a:ext>
              </a:extLst>
            </p:cNvPr>
            <p:cNvSpPr txBox="1"/>
            <p:nvPr/>
          </p:nvSpPr>
          <p:spPr>
            <a:xfrm>
              <a:off x="2907812" y="1862437"/>
              <a:ext cx="800936" cy="3460421"/>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D1969"/>
                  </a:solidFill>
                  <a:effectLst/>
                  <a:uLnTx/>
                  <a:uFillTx/>
                  <a:latin typeface="Calibri" pitchFamily="34" charset="0"/>
                </a:rPr>
                <a:t>THEN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D1969"/>
                  </a:solidFill>
                  <a:effectLst/>
                  <a:uLnTx/>
                  <a:uFillTx/>
                  <a:latin typeface="Calibri" pitchFamily="34" charset="0"/>
                </a:rPr>
                <a:t>ECSE programs will participate in high quality PD, develop leadership teams that examine </a:t>
              </a: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data </a:t>
              </a:r>
              <a:r>
                <a:rPr kumimoji="0" lang="en-US" sz="900" b="0" i="0" u="sng" strike="noStrike" kern="0" cap="none" spc="0" normalizeH="0" baseline="0" noProof="0" dirty="0">
                  <a:ln>
                    <a:noFill/>
                  </a:ln>
                  <a:solidFill>
                    <a:schemeClr val="bg2">
                      <a:lumMod val="10000"/>
                    </a:schemeClr>
                  </a:solidFill>
                  <a:effectLst/>
                  <a:uLnTx/>
                  <a:uFillTx/>
                  <a:latin typeface="Calibri" pitchFamily="34" charset="0"/>
                </a:rPr>
                <a:t>(including discipline/ suspension data) with a DEI lens </a:t>
              </a: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and use data for continuous program improvement, train coaches and mentors, and </a:t>
              </a:r>
              <a:r>
                <a:rPr kumimoji="0" lang="en-US" sz="900" b="0" i="0" u="sng" strike="noStrike" kern="0" cap="none" spc="0" normalizeH="0" baseline="0" noProof="0" dirty="0">
                  <a:ln>
                    <a:noFill/>
                  </a:ln>
                  <a:solidFill>
                    <a:schemeClr val="bg2">
                      <a:lumMod val="10000"/>
                    </a:schemeClr>
                  </a:solidFill>
                  <a:effectLst/>
                  <a:uLnTx/>
                  <a:uFillTx/>
                  <a:latin typeface="Calibri" pitchFamily="34" charset="0"/>
                </a:rPr>
                <a:t>create culturally responsive evaluation plans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in partnership </a:t>
              </a:r>
              <a:r>
                <a:rPr kumimoji="0" lang="en-US" sz="900" b="0" i="0" u="none" strike="noStrike" kern="0" cap="none" spc="0" normalizeH="0" baseline="0" noProof="0" dirty="0">
                  <a:ln>
                    <a:noFill/>
                  </a:ln>
                  <a:solidFill>
                    <a:srgbClr val="0D1969"/>
                  </a:solidFill>
                  <a:effectLst/>
                  <a:uLnTx/>
                  <a:uFillTx/>
                  <a:latin typeface="Calibri" pitchFamily="34" charset="0"/>
                </a:rPr>
                <a:t>with families</a:t>
              </a:r>
              <a:r>
                <a:rPr kumimoji="0" lang="en-US" sz="1000" b="0" i="0" u="none" strike="noStrike" kern="0" cap="none" spc="0" normalizeH="0" baseline="0" noProof="0" dirty="0">
                  <a:ln>
                    <a:noFill/>
                  </a:ln>
                  <a:solidFill>
                    <a:srgbClr val="0D1969"/>
                  </a:solidFill>
                  <a:effectLst/>
                  <a:uLnTx/>
                  <a:uFillTx/>
                  <a:latin typeface="Calibri" pitchFamily="34" charset="0"/>
                </a:rPr>
                <a:t>;</a:t>
              </a:r>
              <a:endParaRPr kumimoji="0" lang="en-US" sz="1000" b="0" i="0" u="none" strike="noStrike" kern="0" cap="none" spc="0" normalizeH="0" baseline="0" noProof="0" dirty="0">
                <a:ln>
                  <a:noFill/>
                </a:ln>
                <a:solidFill>
                  <a:prstClr val="white"/>
                </a:solidFill>
                <a:effectLst/>
                <a:uLnTx/>
                <a:uFillTx/>
                <a:latin typeface="Calibri" pitchFamily="34" charset="0"/>
              </a:endParaRPr>
            </a:p>
          </p:txBody>
        </p:sp>
        <p:sp>
          <p:nvSpPr>
            <p:cNvPr id="16" name="TextBox 15">
              <a:extLst>
                <a:ext uri="{FF2B5EF4-FFF2-40B4-BE49-F238E27FC236}">
                  <a16:creationId xmlns:a16="http://schemas.microsoft.com/office/drawing/2014/main" id="{89F12FC5-401D-42E0-B817-D35E32673314}"/>
                </a:ext>
              </a:extLst>
            </p:cNvPr>
            <p:cNvSpPr txBox="1"/>
            <p:nvPr/>
          </p:nvSpPr>
          <p:spPr>
            <a:xfrm>
              <a:off x="4643149" y="2170215"/>
              <a:ext cx="838200" cy="28448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D1969"/>
                  </a:solidFill>
                  <a:effectLst/>
                  <a:uLnTx/>
                  <a:uFillTx/>
                  <a:latin typeface="Calibri" pitchFamily="34" charset="0"/>
                </a:rPr>
                <a:t>THEN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D1969"/>
                  </a:solidFill>
                  <a:effectLst/>
                  <a:uLnTx/>
                  <a:uFillTx/>
                  <a:latin typeface="Calibri" pitchFamily="34" charset="0"/>
                </a:rPr>
                <a:t>ECSE staff will implement </a:t>
              </a:r>
              <a:r>
                <a:rPr kumimoji="0" lang="en-US" sz="900" b="0" i="0" u="sng" strike="noStrike" kern="0" cap="none" spc="0" normalizeH="0" baseline="0" noProof="0" dirty="0">
                  <a:ln>
                    <a:noFill/>
                  </a:ln>
                  <a:solidFill>
                    <a:schemeClr val="bg2">
                      <a:lumMod val="10000"/>
                    </a:schemeClr>
                  </a:solidFill>
                  <a:effectLst/>
                  <a:uLnTx/>
                  <a:uFillTx/>
                  <a:latin typeface="Calibri" pitchFamily="34" charset="0"/>
                </a:rPr>
                <a:t>culturally-responsive, evidence-based practices program-wide, engage families using DEI practices, examine and use data with DEI lens,</a:t>
              </a: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 and adjust instruction in order to support social-emotional outcomes </a:t>
              </a:r>
              <a:r>
                <a:rPr kumimoji="0" lang="en-US" sz="900" b="0" i="0" u="sng" strike="noStrike" kern="0" cap="none" spc="0" normalizeH="0" baseline="0" noProof="0" dirty="0">
                  <a:ln>
                    <a:noFill/>
                  </a:ln>
                  <a:solidFill>
                    <a:schemeClr val="bg2">
                      <a:lumMod val="10000"/>
                    </a:schemeClr>
                  </a:solidFill>
                  <a:effectLst/>
                  <a:uLnTx/>
                  <a:uFillTx/>
                  <a:latin typeface="Calibri" pitchFamily="34" charset="0"/>
                </a:rPr>
                <a:t>of all </a:t>
              </a:r>
              <a:r>
                <a:rPr kumimoji="0" lang="en-US" sz="900" b="0" i="0" u="none" strike="noStrike" kern="0" cap="none" spc="0" normalizeH="0" baseline="0" noProof="0" dirty="0">
                  <a:ln>
                    <a:noFill/>
                  </a:ln>
                  <a:solidFill>
                    <a:schemeClr val="bg2">
                      <a:lumMod val="10000"/>
                    </a:schemeClr>
                  </a:solidFill>
                  <a:effectLst/>
                  <a:uLnTx/>
                  <a:uFillTx/>
                  <a:latin typeface="Calibri" pitchFamily="34" charset="0"/>
                </a:rPr>
                <a:t>children;</a:t>
              </a:r>
            </a:p>
          </p:txBody>
        </p:sp>
      </p:grpSp>
      <p:sp>
        <p:nvSpPr>
          <p:cNvPr id="33" name="Left-Right Arrow 40">
            <a:extLst>
              <a:ext uri="{FF2B5EF4-FFF2-40B4-BE49-F238E27FC236}">
                <a16:creationId xmlns:a16="http://schemas.microsoft.com/office/drawing/2014/main" id="{72CDE1EF-DFDC-4BC2-BF51-3FC12B67021C}"/>
              </a:ext>
            </a:extLst>
          </p:cNvPr>
          <p:cNvSpPr/>
          <p:nvPr/>
        </p:nvSpPr>
        <p:spPr>
          <a:xfrm>
            <a:off x="4269311" y="6109267"/>
            <a:ext cx="3962400" cy="381000"/>
          </a:xfrm>
          <a:prstGeom prst="leftRightArrow">
            <a:avLst/>
          </a:prstGeom>
          <a:solidFill>
            <a:srgbClr val="E86B01"/>
          </a:solidFill>
          <a:ln w="25400" cap="flat" cmpd="sng" algn="ctr">
            <a:solidFill>
              <a:srgbClr val="E86B0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ahoma"/>
                <a:ea typeface="+mn-ea"/>
                <a:cs typeface="+mn-cs"/>
              </a:rPr>
              <a:t>Family Engagement</a:t>
            </a:r>
          </a:p>
        </p:txBody>
      </p:sp>
      <p:pic>
        <p:nvPicPr>
          <p:cNvPr id="34" name="Picture 33">
            <a:extLst>
              <a:ext uri="{FF2B5EF4-FFF2-40B4-BE49-F238E27FC236}">
                <a16:creationId xmlns:a16="http://schemas.microsoft.com/office/drawing/2014/main" id="{6C25B697-FC2C-44E2-81D6-2D30A436AE99}"/>
              </a:ex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10366248" y="2761919"/>
            <a:ext cx="987552" cy="216525"/>
          </a:xfrm>
          <a:prstGeom prst="rect">
            <a:avLst/>
          </a:prstGeom>
        </p:spPr>
      </p:pic>
      <p:grpSp>
        <p:nvGrpSpPr>
          <p:cNvPr id="35" name="Group 34" descr="If all the proposed practices and activities are in place then ALL students with disabilities will enter the K-12 system with social/emotional competencies that will allow them to access and participate in the general curriculum and in all aspects of the school. ">
            <a:extLst>
              <a:ext uri="{FF2B5EF4-FFF2-40B4-BE49-F238E27FC236}">
                <a16:creationId xmlns:a16="http://schemas.microsoft.com/office/drawing/2014/main" id="{37DC4F44-2858-4562-A3B4-3F83B98989FD}"/>
              </a:ext>
            </a:extLst>
          </p:cNvPr>
          <p:cNvGrpSpPr/>
          <p:nvPr/>
        </p:nvGrpSpPr>
        <p:grpSpPr>
          <a:xfrm>
            <a:off x="10404149" y="2960667"/>
            <a:ext cx="990996" cy="2041039"/>
            <a:chOff x="7924800" y="2819400"/>
            <a:chExt cx="990996" cy="2041039"/>
          </a:xfrm>
        </p:grpSpPr>
        <p:sp>
          <p:nvSpPr>
            <p:cNvPr id="36" name="TextBox 35">
              <a:extLst>
                <a:ext uri="{FF2B5EF4-FFF2-40B4-BE49-F238E27FC236}">
                  <a16:creationId xmlns:a16="http://schemas.microsoft.com/office/drawing/2014/main" id="{7DA7673F-AA2C-4333-A9B7-25D21F56299B}"/>
                </a:ext>
              </a:extLst>
            </p:cNvPr>
            <p:cNvSpPr txBox="1"/>
            <p:nvPr/>
          </p:nvSpPr>
          <p:spPr>
            <a:xfrm>
              <a:off x="7924800" y="2819400"/>
              <a:ext cx="987097" cy="1762021"/>
            </a:xfrm>
            <a:prstGeom prst="rect">
              <a:avLst/>
            </a:prstGeom>
            <a:noFill/>
          </p:spPr>
          <p:txBody>
            <a:bodyPr wrap="square" lIns="0" tIns="0" rIns="0" bIns="0" rtlCol="0">
              <a:spAutoFit/>
            </a:bodyPr>
            <a:lstStyle/>
            <a:p>
              <a:pPr algn="ctr"/>
              <a:r>
                <a:rPr lang="en-US" sz="1000" b="1" dirty="0">
                  <a:solidFill>
                    <a:srgbClr val="0D1969"/>
                  </a:solidFill>
                  <a:latin typeface="Calibri" pitchFamily="34" charset="0"/>
                </a:rPr>
                <a:t>THEN</a:t>
              </a:r>
            </a:p>
            <a:p>
              <a:pPr algn="ctr"/>
              <a:r>
                <a:rPr lang="en-US" sz="950" u="sng" dirty="0">
                  <a:solidFill>
                    <a:schemeClr val="bg2">
                      <a:lumMod val="10000"/>
                    </a:schemeClr>
                  </a:solidFill>
                  <a:latin typeface="Calibri" pitchFamily="34" charset="0"/>
                </a:rPr>
                <a:t>ALL</a:t>
              </a:r>
              <a:r>
                <a:rPr lang="en-US" sz="950" dirty="0">
                  <a:solidFill>
                    <a:srgbClr val="0D1969"/>
                  </a:solidFill>
                  <a:latin typeface="Calibri" pitchFamily="34" charset="0"/>
                </a:rPr>
                <a:t> SWD will enter the K-12 system with social/ emotional competencies that will allow them to access and participate in the general curriculum and in all aspects of the school. </a:t>
              </a:r>
              <a:endParaRPr lang="en-US" sz="950" strike="sngStrike" dirty="0">
                <a:solidFill>
                  <a:srgbClr val="0D1969"/>
                </a:solidFill>
                <a:latin typeface="Calibri" pitchFamily="34" charset="0"/>
              </a:endParaRPr>
            </a:p>
          </p:txBody>
        </p:sp>
        <p:pic>
          <p:nvPicPr>
            <p:cNvPr id="37" name="Picture 36" descr="Capture.PNG">
              <a:extLst>
                <a:ext uri="{FF2B5EF4-FFF2-40B4-BE49-F238E27FC236}">
                  <a16:creationId xmlns:a16="http://schemas.microsoft.com/office/drawing/2014/main" id="{ED096AA8-F17B-438D-BD5D-187C9A83BC65}"/>
                </a:ext>
              </a:extLst>
            </p:cNvPr>
            <p:cNvPicPr>
              <a:picLocks noChangeAspect="1"/>
            </p:cNvPicPr>
            <p:nvPr/>
          </p:nvPicPr>
          <p:blipFill>
            <a:blip r:embed="rId3" cstate="print"/>
            <a:stretch>
              <a:fillRect/>
            </a:stretch>
          </p:blipFill>
          <p:spPr>
            <a:xfrm>
              <a:off x="7928244" y="4643914"/>
              <a:ext cx="987552" cy="216525"/>
            </a:xfrm>
            <a:prstGeom prst="rect">
              <a:avLst/>
            </a:prstGeom>
          </p:spPr>
        </p:pic>
      </p:grpSp>
      <p:pic>
        <p:nvPicPr>
          <p:cNvPr id="38" name="Picture 2">
            <a:extLst>
              <a:ext uri="{FF2B5EF4-FFF2-40B4-BE49-F238E27FC236}">
                <a16:creationId xmlns:a16="http://schemas.microsoft.com/office/drawing/2014/main" id="{1897C3FC-5811-4730-96C2-F00CB604EEDB}"/>
              </a:ex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4494425" y="5313498"/>
            <a:ext cx="3429000" cy="818761"/>
          </a:xfrm>
          <a:prstGeom prst="rect">
            <a:avLst/>
          </a:prstGeom>
          <a:noFill/>
          <a:ln w="9525">
            <a:noFill/>
            <a:miter lim="800000"/>
            <a:headEnd/>
            <a:tailEnd/>
          </a:ln>
        </p:spPr>
      </p:pic>
    </p:spTree>
    <p:extLst>
      <p:ext uri="{BB962C8B-B14F-4D97-AF65-F5344CB8AC3E}">
        <p14:creationId xmlns:p14="http://schemas.microsoft.com/office/powerpoint/2010/main" val="127517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1C2C-9B60-436C-9FC2-DA82B4F46B98}"/>
              </a:ext>
            </a:extLst>
          </p:cNvPr>
          <p:cNvSpPr>
            <a:spLocks noGrp="1"/>
          </p:cNvSpPr>
          <p:nvPr>
            <p:ph type="title"/>
          </p:nvPr>
        </p:nvSpPr>
        <p:spPr/>
        <p:txBody>
          <a:bodyPr/>
          <a:lstStyle/>
          <a:p>
            <a:r>
              <a:rPr lang="en-US" dirty="0"/>
              <a:t>SSIP Evaluation Questions: State Level</a:t>
            </a:r>
          </a:p>
        </p:txBody>
      </p:sp>
      <p:sp>
        <p:nvSpPr>
          <p:cNvPr id="3" name="Content Placeholder 2">
            <a:extLst>
              <a:ext uri="{FF2B5EF4-FFF2-40B4-BE49-F238E27FC236}">
                <a16:creationId xmlns:a16="http://schemas.microsoft.com/office/drawing/2014/main" id="{3FE257E0-694C-4377-BB9D-859FCB8A95AE}"/>
              </a:ext>
            </a:extLst>
          </p:cNvPr>
          <p:cNvSpPr>
            <a:spLocks noGrp="1"/>
          </p:cNvSpPr>
          <p:nvPr>
            <p:ph idx="1"/>
          </p:nvPr>
        </p:nvSpPr>
        <p:spPr/>
        <p:txBody>
          <a:bodyPr/>
          <a:lstStyle/>
          <a:p>
            <a:r>
              <a:rPr lang="en-US" sz="2800" b="1" dirty="0"/>
              <a:t>1a: </a:t>
            </a:r>
            <a:r>
              <a:rPr lang="en-US" sz="2800" dirty="0"/>
              <a:t>In what ways is MA DESE using the SSIP to build state-level capacity to support improved social and emotional outcomes for young children with disabilities?</a:t>
            </a:r>
          </a:p>
          <a:p>
            <a:r>
              <a:rPr lang="en-US" sz="2800" b="1" dirty="0"/>
              <a:t>1b</a:t>
            </a:r>
            <a:r>
              <a:rPr lang="en-US" sz="2800" dirty="0"/>
              <a:t>: To what extent is implementation of EC-PBS through Pyramid strategies in MA integrated with other early childhood and/or MA DESE initiatives at the community/local and state levels?</a:t>
            </a:r>
          </a:p>
          <a:p>
            <a:r>
              <a:rPr lang="en-US" sz="2800" b="1" dirty="0"/>
              <a:t>1c: </a:t>
            </a:r>
            <a:r>
              <a:rPr lang="en-US" sz="2800" dirty="0"/>
              <a:t>To what extent is MA DESE making the intended improvements to the workforce development structure?</a:t>
            </a:r>
          </a:p>
          <a:p>
            <a:r>
              <a:rPr lang="en-US" sz="2800" b="1" dirty="0">
                <a:solidFill>
                  <a:schemeClr val="bg2">
                    <a:lumMod val="10000"/>
                  </a:schemeClr>
                </a:solidFill>
              </a:rPr>
              <a:t>1d. </a:t>
            </a:r>
            <a:r>
              <a:rPr lang="en-US" sz="2800" dirty="0">
                <a:solidFill>
                  <a:schemeClr val="bg2">
                    <a:lumMod val="10000"/>
                  </a:schemeClr>
                </a:solidFill>
              </a:rPr>
              <a:t>In what ways is MA DESE providing guidance on the integration of DEI principles across early childhood special education initiatives and programs? </a:t>
            </a:r>
          </a:p>
        </p:txBody>
      </p:sp>
      <p:sp>
        <p:nvSpPr>
          <p:cNvPr id="4" name="Slide Number Placeholder 3">
            <a:extLst>
              <a:ext uri="{FF2B5EF4-FFF2-40B4-BE49-F238E27FC236}">
                <a16:creationId xmlns:a16="http://schemas.microsoft.com/office/drawing/2014/main" id="{F02C8C88-E452-43D4-9D85-CB7C8DD80F47}"/>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171741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B109-D6A0-5998-D0D3-D0BFF9E0F349}"/>
              </a:ext>
            </a:extLst>
          </p:cNvPr>
          <p:cNvSpPr>
            <a:spLocks noGrp="1"/>
          </p:cNvSpPr>
          <p:nvPr>
            <p:ph type="title"/>
          </p:nvPr>
        </p:nvSpPr>
        <p:spPr/>
        <p:txBody>
          <a:bodyPr/>
          <a:lstStyle/>
          <a:p>
            <a:r>
              <a:rPr lang="en-US" dirty="0"/>
              <a:t>SSIP Evaluation Questions: District Level</a:t>
            </a:r>
          </a:p>
        </p:txBody>
      </p:sp>
      <p:sp>
        <p:nvSpPr>
          <p:cNvPr id="3" name="Content Placeholder 2">
            <a:extLst>
              <a:ext uri="{FF2B5EF4-FFF2-40B4-BE49-F238E27FC236}">
                <a16:creationId xmlns:a16="http://schemas.microsoft.com/office/drawing/2014/main" id="{A5E68816-084D-5067-4745-FD5D186F8A4E}"/>
              </a:ext>
            </a:extLst>
          </p:cNvPr>
          <p:cNvSpPr>
            <a:spLocks noGrp="1"/>
          </p:cNvSpPr>
          <p:nvPr>
            <p:ph idx="1"/>
          </p:nvPr>
        </p:nvSpPr>
        <p:spPr/>
        <p:txBody>
          <a:bodyPr/>
          <a:lstStyle/>
          <a:p>
            <a:pPr marL="0" indent="0">
              <a:buNone/>
            </a:pPr>
            <a:r>
              <a:rPr lang="en-US" sz="2600" b="1" dirty="0">
                <a:solidFill>
                  <a:srgbClr val="002060"/>
                </a:solidFill>
              </a:rPr>
              <a:t>2a:</a:t>
            </a:r>
            <a:r>
              <a:rPr lang="en-US" sz="2600" b="1" dirty="0">
                <a:solidFill>
                  <a:srgbClr val="002060"/>
                </a:solidFill>
                <a:latin typeface="+mn-lt"/>
              </a:rPr>
              <a:t> </a:t>
            </a:r>
            <a:r>
              <a:rPr lang="en-US" sz="2600" dirty="0">
                <a:effectLst/>
                <a:latin typeface="+mn-lt"/>
                <a:ea typeface="Calibri" panose="020F0502020204030204" pitchFamily="34" charset="0"/>
                <a:cs typeface="Times New Roman" panose="02020603050405020304" pitchFamily="18" charset="0"/>
              </a:rPr>
              <a:t>Is the state-level plan resulting in the number of districts, schools, and classrooms participating in PBS through Pyramid strategies growing over time? </a:t>
            </a:r>
          </a:p>
          <a:p>
            <a:pPr marL="0" indent="0">
              <a:buNone/>
            </a:pPr>
            <a:r>
              <a:rPr lang="en-US" sz="2600" b="1" dirty="0"/>
              <a:t>2b: </a:t>
            </a:r>
            <a:r>
              <a:rPr lang="en-US" sz="2600" dirty="0"/>
              <a:t>To what extent are districts developing systems to support and sustain program-wide EC-PBS through Pyramid strategies? </a:t>
            </a:r>
            <a:r>
              <a:rPr lang="en-US" sz="2600" dirty="0">
                <a:solidFill>
                  <a:schemeClr val="bg2">
                    <a:lumMod val="10000"/>
                  </a:schemeClr>
                </a:solidFill>
              </a:rPr>
              <a:t>Are districts advancing toward Pyramid Model implementation that is sustainable without active external coach support?</a:t>
            </a:r>
          </a:p>
          <a:p>
            <a:pPr marL="0" indent="0">
              <a:buNone/>
            </a:pPr>
            <a:r>
              <a:rPr lang="en-US" sz="2600" b="1" dirty="0">
                <a:solidFill>
                  <a:schemeClr val="bg2">
                    <a:lumMod val="10000"/>
                  </a:schemeClr>
                </a:solidFill>
              </a:rPr>
              <a:t>2c. </a:t>
            </a:r>
            <a:r>
              <a:rPr lang="en-US" sz="2600" dirty="0">
                <a:solidFill>
                  <a:schemeClr val="bg2">
                    <a:lumMod val="10000"/>
                  </a:schemeClr>
                </a:solidFill>
              </a:rPr>
              <a:t>To what extent are districts collecting early childhood discipline/suspension data? How are districts early childhood discipline/suspension data?</a:t>
            </a:r>
          </a:p>
          <a:p>
            <a:pPr marL="0" indent="0">
              <a:buNone/>
            </a:pPr>
            <a:r>
              <a:rPr lang="en-US" sz="2600" b="1" dirty="0">
                <a:solidFill>
                  <a:schemeClr val="bg2">
                    <a:lumMod val="10000"/>
                  </a:schemeClr>
                </a:solidFill>
              </a:rPr>
              <a:t>2d. </a:t>
            </a:r>
            <a:r>
              <a:rPr lang="en-US" sz="2600" dirty="0">
                <a:solidFill>
                  <a:schemeClr val="bg2">
                    <a:lumMod val="10000"/>
                  </a:schemeClr>
                </a:solidFill>
              </a:rPr>
              <a:t>In what ways are districts using early childhood discipline/suspension data to inform program improvement and support for staff?</a:t>
            </a:r>
            <a:endParaRPr lang="en-US" sz="2600" b="1" dirty="0">
              <a:solidFill>
                <a:schemeClr val="bg2">
                  <a:lumMod val="10000"/>
                </a:schemeClr>
              </a:solidFill>
            </a:endParaRPr>
          </a:p>
          <a:p>
            <a:pPr marL="0" indent="0">
              <a:buNone/>
            </a:pPr>
            <a:endParaRPr lang="en-US" sz="24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C39D4F7-31A4-10AC-62FF-2E1D04D36E60}"/>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311537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28E6-C2E8-8E67-E56F-2410FE3F51E8}"/>
              </a:ext>
            </a:extLst>
          </p:cNvPr>
          <p:cNvSpPr>
            <a:spLocks noGrp="1"/>
          </p:cNvSpPr>
          <p:nvPr>
            <p:ph type="title"/>
          </p:nvPr>
        </p:nvSpPr>
        <p:spPr/>
        <p:txBody>
          <a:bodyPr/>
          <a:lstStyle/>
          <a:p>
            <a:r>
              <a:rPr lang="en-US" dirty="0"/>
              <a:t>SSIP Evaluation Questions: Classroom Level</a:t>
            </a:r>
          </a:p>
        </p:txBody>
      </p:sp>
      <p:sp>
        <p:nvSpPr>
          <p:cNvPr id="3" name="Content Placeholder 2">
            <a:extLst>
              <a:ext uri="{FF2B5EF4-FFF2-40B4-BE49-F238E27FC236}">
                <a16:creationId xmlns:a16="http://schemas.microsoft.com/office/drawing/2014/main" id="{3C24A3C9-2C22-1BD0-122A-E8A2CCA3F1A9}"/>
              </a:ext>
            </a:extLst>
          </p:cNvPr>
          <p:cNvSpPr>
            <a:spLocks noGrp="1"/>
          </p:cNvSpPr>
          <p:nvPr>
            <p:ph idx="1"/>
          </p:nvPr>
        </p:nvSpPr>
        <p:spPr/>
        <p:txBody>
          <a:bodyPr/>
          <a:lstStyle/>
          <a:p>
            <a:pPr marL="0" indent="0">
              <a:buNone/>
            </a:pPr>
            <a:r>
              <a:rPr lang="en-US" sz="2800" b="1" dirty="0"/>
              <a:t>3a: </a:t>
            </a:r>
            <a:r>
              <a:rPr lang="en-US" sz="2800" dirty="0"/>
              <a:t>To what extent are teachers implementing EC-PBS through Pyramid strategies in their classrooms? </a:t>
            </a:r>
          </a:p>
          <a:p>
            <a:pPr marL="0" indent="-50800">
              <a:buNone/>
            </a:pPr>
            <a:r>
              <a:rPr lang="en-US" sz="2800" b="1" dirty="0"/>
              <a:t>3b</a:t>
            </a:r>
            <a:r>
              <a:rPr lang="en-US" sz="2800" dirty="0"/>
              <a:t>: Does the fidelity of classroom implementation improve over time?</a:t>
            </a:r>
          </a:p>
          <a:p>
            <a:pPr marL="0" indent="-50800">
              <a:buNone/>
            </a:pPr>
            <a:r>
              <a:rPr lang="en-US" sz="2800" b="1" dirty="0">
                <a:solidFill>
                  <a:schemeClr val="bg2">
                    <a:lumMod val="10000"/>
                  </a:schemeClr>
                </a:solidFill>
              </a:rPr>
              <a:t>3c. </a:t>
            </a:r>
            <a:r>
              <a:rPr lang="en-US" sz="2800" dirty="0">
                <a:solidFill>
                  <a:schemeClr val="bg2">
                    <a:lumMod val="10000"/>
                  </a:schemeClr>
                </a:solidFill>
              </a:rPr>
              <a:t>In what ways are teachers in Pyramid Model classrooms using culturally sustaining practices when supporting the social and emotional development of preschool children with IEPs?</a:t>
            </a:r>
          </a:p>
          <a:p>
            <a:pPr marL="0" indent="-50800">
              <a:buNone/>
            </a:pPr>
            <a:endParaRPr lang="en-US" dirty="0"/>
          </a:p>
          <a:p>
            <a:pPr marL="0" indent="-50800">
              <a:buNone/>
            </a:pPr>
            <a:endParaRPr lang="en-US" dirty="0"/>
          </a:p>
        </p:txBody>
      </p:sp>
      <p:sp>
        <p:nvSpPr>
          <p:cNvPr id="4" name="Slide Number Placeholder 3">
            <a:extLst>
              <a:ext uri="{FF2B5EF4-FFF2-40B4-BE49-F238E27FC236}">
                <a16:creationId xmlns:a16="http://schemas.microsoft.com/office/drawing/2014/main" id="{80DAF27D-91C7-5969-49F3-7C0BD289BC63}"/>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490923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0-2022 SEAP TOA and Eval Plan " id="{A1C5DAA6-855E-4B86-90CA-B79750BA1508}" vid="{5000D3C8-7733-4B67-8726-6BC173DAE809}"/>
    </a:ext>
  </a:extLst>
</a:theme>
</file>

<file path=ppt/theme/theme2.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Bhasin, Komal (DESE)</DisplayName>
        <AccountId>408</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C0EB41-56F4-49A6-9D28-8AB934483C23}">
  <ds:schemaRefs>
    <ds:schemaRef ds:uri="http://purl.org/dc/elements/1.1/"/>
    <ds:schemaRef ds:uri="http://schemas.microsoft.com/office/2006/metadata/properties"/>
    <ds:schemaRef ds:uri="cc23f7d9-a29c-42d6-b193-fa0a263dd66f"/>
    <ds:schemaRef ds:uri="http://purl.org/dc/terms/"/>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CFC74ED-C102-4C07-812B-E709B5A29DE0}">
  <ds:schemaRefs>
    <ds:schemaRef ds:uri="http://schemas.microsoft.com/sharepoint/v3/contenttype/forms"/>
  </ds:schemaRefs>
</ds:datastoreItem>
</file>

<file path=customXml/itemProps3.xml><?xml version="1.0" encoding="utf-8"?>
<ds:datastoreItem xmlns:ds="http://schemas.openxmlformats.org/officeDocument/2006/customXml" ds:itemID="{B8186AF8-B744-4AA4-8FEF-BF5500140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5-10-2022 SEAP TOA and Eval Plan </Template>
  <TotalTime>3752</TotalTime>
  <Words>2020</Words>
  <Application>Microsoft Office PowerPoint</Application>
  <PresentationFormat>Widescreen</PresentationFormat>
  <Paragraphs>195</Paragraphs>
  <Slides>11</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等线</vt:lpstr>
      <vt:lpstr>Arial</vt:lpstr>
      <vt:lpstr>Calibri</vt:lpstr>
      <vt:lpstr>Courier New</vt:lpstr>
      <vt:lpstr>Georgia</vt:lpstr>
      <vt:lpstr>Segoe</vt:lpstr>
      <vt:lpstr>Segoe SemiBold</vt:lpstr>
      <vt:lpstr>Segoe UI</vt:lpstr>
      <vt:lpstr>Segoe UI Semibold</vt:lpstr>
      <vt:lpstr>Tahoma</vt:lpstr>
      <vt:lpstr>Wingdings</vt:lpstr>
      <vt:lpstr>Wingdings 2</vt:lpstr>
      <vt:lpstr>ESE​​</vt:lpstr>
      <vt:lpstr>MA_ESE PPT template</vt:lpstr>
      <vt:lpstr>Indicator 17 State Systemic Improvement Plan</vt:lpstr>
      <vt:lpstr>Indicator 17/State Systemic Improvement Plan (SSIP)</vt:lpstr>
      <vt:lpstr>Indicator 17/SSIP Phases</vt:lpstr>
      <vt:lpstr>Massachusetts State-identified Measurable Result (SiMR) for Indicator 17/SSIP</vt:lpstr>
      <vt:lpstr>SiMR Targets for FFY2020-FFY2025</vt:lpstr>
      <vt:lpstr>SSIP Theory of Action</vt:lpstr>
      <vt:lpstr>SSIP Evaluation Questions: State Level</vt:lpstr>
      <vt:lpstr>SSIP Evaluation Questions: District Level</vt:lpstr>
      <vt:lpstr>SSIP Evaluation Questions: Classroom Level</vt:lpstr>
      <vt:lpstr>SSIP Evaluation Questions: Student Level</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17: State Systemic Improvement Plan PowerPoint</dc:title>
  <dc:creator>DESE</dc:creator>
  <cp:lastModifiedBy>Zou, Dong (EOE)</cp:lastModifiedBy>
  <cp:revision>31</cp:revision>
  <cp:lastPrinted>2017-08-07T14:46:10Z</cp:lastPrinted>
  <dcterms:created xsi:type="dcterms:W3CDTF">2022-04-29T14:49:56Z</dcterms:created>
  <dcterms:modified xsi:type="dcterms:W3CDTF">2023-02-09T20:09:22Z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9 2023 12:00AM</vt:lpwstr>
  </property>
</Properties>
</file>