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77" r:id="rId5"/>
    <p:sldId id="285" r:id="rId6"/>
    <p:sldId id="290" r:id="rId7"/>
  </p:sldIdLst>
  <p:sldSz cx="12192000" cy="6858000"/>
  <p:notesSz cx="7010400" cy="92964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0" y="270"/>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65570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2 reports the dropout rate for students ages 14-21 with IEPs.</a:t>
            </a:r>
          </a:p>
          <a:p>
            <a:r>
              <a:rPr lang="en-US" dirty="0"/>
              <a:t>The percent that is reported is calculated by taking the number of students who left high school by dropping out in a given year (for example, the 2019-2020 school year) and dividing that number by the total number of all the students with IEPs who left high school that same year. </a:t>
            </a:r>
          </a:p>
          <a:p>
            <a:endParaRPr lang="en-US"/>
          </a:p>
          <a:p>
            <a:r>
              <a:rPr lang="en-US" dirty="0"/>
              <a:t>The term “left high school” means that a student no longer attends school because they earned a regular high school diploma, </a:t>
            </a:r>
            <a:r>
              <a:rPr lang="en-US" u="sng" dirty="0"/>
              <a:t>or</a:t>
            </a:r>
            <a:r>
              <a:rPr lang="en-US" dirty="0"/>
              <a:t> they received a certificate, </a:t>
            </a:r>
            <a:r>
              <a:rPr lang="en-US" u="sng" dirty="0"/>
              <a:t>or </a:t>
            </a:r>
            <a:r>
              <a:rPr lang="en-US" dirty="0"/>
              <a:t>they reached maximum age, </a:t>
            </a:r>
            <a:r>
              <a:rPr lang="en-US" u="sng" dirty="0"/>
              <a:t>or</a:t>
            </a:r>
            <a:r>
              <a:rPr lang="en-US" dirty="0"/>
              <a:t> they dropped out. </a:t>
            </a:r>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10901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School year 2020-2021 remained affected by Covid as schools began in a virtual or hybrid model so students went back and forth between attending school online some days and in person other days. All schools were in-person by the end of the year which may have provided more stability for students who struggled with the two different models of learning. The dropout rate shows improvement when compared to the </a:t>
            </a:r>
            <a:r>
              <a:rPr lang="en-US"/>
              <a:t>new baseline of 13.97%  </a:t>
            </a: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89224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1/9/2023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a:latin typeface="Segoe SemiBold"/>
                <a:cs typeface="Segoe SemiBold" panose="020B0703040204020203" pitchFamily="34" charset="0"/>
              </a:rPr>
              <a:t>Indicator 2: Dropout Rate for Students with IEPs</a:t>
            </a:r>
            <a:endParaRPr lang="en-US"/>
          </a:p>
        </p:txBody>
      </p:sp>
      <p:sp>
        <p:nvSpPr>
          <p:cNvPr id="3" name="Subtitle 2"/>
          <p:cNvSpPr>
            <a:spLocks noGrp="1"/>
          </p:cNvSpPr>
          <p:nvPr>
            <p:ph type="subTitle" idx="1"/>
          </p:nvPr>
        </p:nvSpPr>
        <p:spPr/>
        <p:txBody>
          <a:bodyPr/>
          <a:lstStyle/>
          <a:p>
            <a:r>
              <a:rPr lang="en-US" altLang="zh-CN">
                <a:latin typeface="Segoe"/>
                <a:cs typeface="Segoe SemiBold" panose="020B0703040204020203" pitchFamily="34" charset="0"/>
              </a:rPr>
              <a:t>Lisa Harney</a:t>
            </a:r>
          </a:p>
          <a:p>
            <a:r>
              <a:rPr lang="en-US">
                <a:latin typeface="Segoe"/>
              </a:rPr>
              <a:t>specialeducation@doe.mass.edu</a:t>
            </a:r>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E0FE-AE87-46A5-AAC7-A23C7595E024}"/>
              </a:ext>
            </a:extLst>
          </p:cNvPr>
          <p:cNvSpPr>
            <a:spLocks noGrp="1"/>
          </p:cNvSpPr>
          <p:nvPr>
            <p:ph type="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What is Indicator 2?</a:t>
            </a:r>
          </a:p>
        </p:txBody>
      </p:sp>
      <p:sp>
        <p:nvSpPr>
          <p:cNvPr id="3" name="Content Placeholder 2">
            <a:extLst>
              <a:ext uri="{FF2B5EF4-FFF2-40B4-BE49-F238E27FC236}">
                <a16:creationId xmlns:a16="http://schemas.microsoft.com/office/drawing/2014/main" id="{A0534A26-74C8-4987-9DC6-BCB896B95666}"/>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
            </a:pPr>
            <a:r>
              <a:rPr lang="en-US" sz="2400">
                <a:latin typeface="Tahoma"/>
                <a:ea typeface="Tahoma"/>
                <a:cs typeface="Tahoma"/>
              </a:rPr>
              <a:t>Reports the percentage of students ages 14-21 with IEPs who </a:t>
            </a:r>
            <a:r>
              <a:rPr lang="en-US" sz="2400" i="1">
                <a:latin typeface="Tahoma"/>
                <a:ea typeface="Tahoma"/>
                <a:cs typeface="Tahoma"/>
              </a:rPr>
              <a:t>left high school</a:t>
            </a:r>
            <a:r>
              <a:rPr lang="en-US" sz="2400">
                <a:latin typeface="Tahoma"/>
                <a:ea typeface="Tahoma"/>
                <a:cs typeface="Tahoma"/>
              </a:rPr>
              <a:t> having dropped out of school, compared with the total number of students ages 14-21 with IEPs who left high school in the reporting year. </a:t>
            </a:r>
            <a:endParaRPr lang="en-US" sz="240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80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400" b="1">
                <a:latin typeface="Tahoma" panose="020B0604030504040204" pitchFamily="34" charset="0"/>
                <a:ea typeface="Tahoma" panose="020B0604030504040204" pitchFamily="34" charset="0"/>
                <a:cs typeface="Tahoma" panose="020B0604030504040204" pitchFamily="34" charset="0"/>
              </a:rPr>
              <a:t>Left high school </a:t>
            </a:r>
            <a:r>
              <a:rPr lang="en-US" sz="2400">
                <a:latin typeface="Tahoma" panose="020B0604030504040204" pitchFamily="34" charset="0"/>
                <a:ea typeface="Tahoma" panose="020B0604030504040204" pitchFamily="34" charset="0"/>
                <a:cs typeface="Tahoma" panose="020B0604030504040204" pitchFamily="34" charset="0"/>
              </a:rPr>
              <a:t>means a student:</a:t>
            </a:r>
          </a:p>
          <a:p>
            <a:pPr marL="457200" indent="-457200">
              <a:buFont typeface="+mj-lt"/>
              <a:buAutoNum type="alphaLcPeriod"/>
            </a:pPr>
            <a:r>
              <a:rPr lang="en-US" sz="2400">
                <a:latin typeface="Tahoma" panose="020B0604030504040204" pitchFamily="34" charset="0"/>
                <a:ea typeface="Tahoma" panose="020B0604030504040204" pitchFamily="34" charset="0"/>
                <a:cs typeface="Tahoma" panose="020B0604030504040204" pitchFamily="34" charset="0"/>
              </a:rPr>
              <a:t>Graduated with a regular high school diploma OR</a:t>
            </a:r>
          </a:p>
          <a:p>
            <a:pPr marL="457200" indent="-457200">
              <a:buFont typeface="+mj-lt"/>
              <a:buAutoNum type="alphaLcPeriod"/>
            </a:pPr>
            <a:r>
              <a:rPr lang="en-US" sz="2400">
                <a:latin typeface="Tahoma" panose="020B0604030504040204" pitchFamily="34" charset="0"/>
                <a:ea typeface="Tahoma" panose="020B0604030504040204" pitchFamily="34" charset="0"/>
                <a:cs typeface="Tahoma" panose="020B0604030504040204" pitchFamily="34" charset="0"/>
              </a:rPr>
              <a:t>Received a certificate OR</a:t>
            </a:r>
          </a:p>
          <a:p>
            <a:pPr marL="457200" indent="-457200">
              <a:buFont typeface="+mj-lt"/>
              <a:buAutoNum type="alphaLcPeriod"/>
            </a:pPr>
            <a:r>
              <a:rPr lang="en-US" sz="2400">
                <a:latin typeface="Tahoma" panose="020B0604030504040204" pitchFamily="34" charset="0"/>
                <a:ea typeface="Tahoma" panose="020B0604030504040204" pitchFamily="34" charset="0"/>
                <a:cs typeface="Tahoma" panose="020B0604030504040204" pitchFamily="34" charset="0"/>
              </a:rPr>
              <a:t>Reached maximum age OR</a:t>
            </a:r>
          </a:p>
          <a:p>
            <a:pPr marL="457200" indent="-457200">
              <a:buFont typeface="+mj-lt"/>
              <a:buAutoNum type="alphaLcPeriod"/>
            </a:pPr>
            <a:r>
              <a:rPr lang="en-US" sz="2400">
                <a:latin typeface="Tahoma"/>
                <a:ea typeface="Tahoma"/>
                <a:cs typeface="Tahoma"/>
              </a:rPr>
              <a:t>Dropped out </a:t>
            </a:r>
          </a:p>
          <a:p>
            <a:pPr>
              <a:buFont typeface="Courier New" panose="02070309020205020404" pitchFamily="49" charset="0"/>
              <a:buChar char="o"/>
            </a:pPr>
            <a:endParaRPr lang="en-US" sz="2800">
              <a:latin typeface="Tahoma" panose="020B0604030504040204" pitchFamily="34" charset="0"/>
              <a:ea typeface="Tahoma" panose="020B0604030504040204" pitchFamily="34" charset="0"/>
              <a:cs typeface="Tahoma" panose="020B0604030504040204" pitchFamily="34" charset="0"/>
            </a:endParaRPr>
          </a:p>
          <a:p>
            <a:pPr>
              <a:buFont typeface="Courier New" panose="02070309020205020404" pitchFamily="49" charset="0"/>
              <a:buChar char="o"/>
            </a:pP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B2CE64-88F8-4B46-ACD6-2857E751DDD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custDataLst>
      <p:tags r:id="rId1"/>
    </p:custDataLst>
    <p:extLst>
      <p:ext uri="{BB962C8B-B14F-4D97-AF65-F5344CB8AC3E}">
        <p14:creationId xmlns:p14="http://schemas.microsoft.com/office/powerpoint/2010/main" val="344750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D694BD-6927-4DAF-A5D5-F195F2879B63}"/>
              </a:ext>
            </a:extLst>
          </p:cNvPr>
          <p:cNvSpPr>
            <a:spLocks noGrp="1"/>
          </p:cNvSpPr>
          <p:nvPr>
            <p:ph type="title"/>
          </p:nvPr>
        </p:nvSpPr>
        <p:spPr/>
        <p:txBody>
          <a:bodyPr/>
          <a:lstStyle/>
          <a:p>
            <a:r>
              <a:rPr lang="en-US" dirty="0"/>
              <a:t>Baseline </a:t>
            </a:r>
          </a:p>
        </p:txBody>
      </p:sp>
      <p:sp>
        <p:nvSpPr>
          <p:cNvPr id="6" name="Content Placeholder 5">
            <a:extLst>
              <a:ext uri="{FF2B5EF4-FFF2-40B4-BE49-F238E27FC236}">
                <a16:creationId xmlns:a16="http://schemas.microsoft.com/office/drawing/2014/main" id="{0070A261-FC98-4D5D-AF55-E48BD081AA96}"/>
              </a:ext>
            </a:extLst>
          </p:cNvPr>
          <p:cNvSpPr>
            <a:spLocks noGrp="1"/>
          </p:cNvSpPr>
          <p:nvPr>
            <p:ph idx="1"/>
          </p:nvPr>
        </p:nvSpPr>
        <p:spPr>
          <a:xfrm>
            <a:off x="410514" y="1099616"/>
            <a:ext cx="11370972" cy="5125947"/>
          </a:xfrm>
        </p:spPr>
        <p:txBody>
          <a:bodyPr vert="horz" lIns="91440" tIns="45720" rIns="91440" bIns="45720" rtlCol="0" anchor="t">
            <a:noAutofit/>
          </a:bodyPr>
          <a:lstStyle/>
          <a:p>
            <a:pPr marL="0"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Baseline</a:t>
            </a:r>
            <a:r>
              <a:rPr lang="en-US" sz="2400" dirty="0">
                <a:latin typeface="Tahoma" panose="020B0604030504040204" pitchFamily="34" charset="0"/>
                <a:ea typeface="Tahoma" panose="020B0604030504040204" pitchFamily="34" charset="0"/>
                <a:cs typeface="Tahoma" panose="020B0604030504040204" pitchFamily="34" charset="0"/>
              </a:rPr>
              <a:t>: 13.97%  (2019 School year actual) </a:t>
            </a:r>
          </a:p>
          <a:p>
            <a:pPr marL="0" indent="0">
              <a:buNone/>
            </a:pPr>
            <a:r>
              <a:rPr lang="en-US" sz="2400" b="1" dirty="0">
                <a:latin typeface="Tahoma"/>
                <a:ea typeface="Tahoma"/>
                <a:cs typeface="Tahoma"/>
              </a:rPr>
              <a:t>Target</a:t>
            </a:r>
            <a:r>
              <a:rPr lang="en-US" sz="2400" dirty="0">
                <a:latin typeface="Tahoma"/>
                <a:ea typeface="Tahoma"/>
                <a:cs typeface="Tahoma"/>
              </a:rPr>
              <a:t>: 0.5% drop through FFY2025 </a:t>
            </a:r>
          </a:p>
          <a:p>
            <a:pPr marL="0"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F27A778E-06F1-4925-90C8-4266D3BB22D6}"/>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custDataLst>
      <p:tags r:id="rId1"/>
    </p:custDataLst>
    <p:extLst>
      <p:ext uri="{BB962C8B-B14F-4D97-AF65-F5344CB8AC3E}">
        <p14:creationId xmlns:p14="http://schemas.microsoft.com/office/powerpoint/2010/main" val="3783816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SharedWithUsers xmlns="55966e0c-939d-4bbf-90b4-42061a5e5694">
      <UserInfo>
        <DisplayName>Hanafin, Bob (DESE)</DisplayName>
        <AccountId>25</AccountId>
        <AccountType/>
      </UserInfo>
    </SharedWithUsers>
  </documentManagement>
</p:properties>
</file>

<file path=customXml/itemProps1.xml><?xml version="1.0" encoding="utf-8"?>
<ds:datastoreItem xmlns:ds="http://schemas.openxmlformats.org/officeDocument/2006/customXml" ds:itemID="{4A25ED26-AE7D-4C1F-8379-9B3453FC9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EFFC9-66E4-46D7-AAF4-3A4D189AB841}">
  <ds:schemaRefs>
    <ds:schemaRef ds:uri="http://schemas.microsoft.com/sharepoint/v3/contenttype/forms"/>
  </ds:schemaRefs>
</ds:datastoreItem>
</file>

<file path=customXml/itemProps3.xml><?xml version="1.0" encoding="utf-8"?>
<ds:datastoreItem xmlns:ds="http://schemas.openxmlformats.org/officeDocument/2006/customXml" ds:itemID="{D502F47E-A9A7-4C74-ADE5-B718902F1947}">
  <ds:schemaRefs>
    <ds:schemaRef ds:uri="http://schemas.microsoft.com/office/2006/documentManagement/types"/>
    <ds:schemaRef ds:uri="http://schemas.microsoft.com/office/2006/metadata/properties"/>
    <ds:schemaRef ds:uri="cc23f7d9-a29c-42d6-b193-fa0a263dd66f"/>
    <ds:schemaRef ds:uri="http://purl.org/dc/terms/"/>
    <ds:schemaRef ds:uri="55966e0c-939d-4bbf-90b4-42061a5e5694"/>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DESE PowerPoint Template 2017</Template>
  <TotalTime>127</TotalTime>
  <Words>295</Words>
  <Application>Microsoft Office PowerPoint</Application>
  <PresentationFormat>Widescreen</PresentationFormat>
  <Paragraphs>26</Paragraphs>
  <Slides>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等线</vt:lpstr>
      <vt:lpstr>Arial</vt:lpstr>
      <vt:lpstr>Courier New</vt:lpstr>
      <vt:lpstr>Segoe</vt:lpstr>
      <vt:lpstr>Segoe SemiBold</vt:lpstr>
      <vt:lpstr>Segoe UI</vt:lpstr>
      <vt:lpstr>Segoe UI Semibold</vt:lpstr>
      <vt:lpstr>Tahoma</vt:lpstr>
      <vt:lpstr>Wingdings</vt:lpstr>
      <vt:lpstr>ESE​​</vt:lpstr>
      <vt:lpstr>Indicator 2: Dropout Rate for Students with IEPs</vt:lpstr>
      <vt:lpstr>What is Indicator 2?</vt:lpstr>
      <vt:lpstr>Baseline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2: Dropout Rate for Students with IEPs PowerPoint</dc:title>
  <dc:creator>DESE</dc:creator>
  <cp:lastModifiedBy>Zou, Dong (EOE)</cp:lastModifiedBy>
  <cp:revision>23</cp:revision>
  <cp:lastPrinted>2017-08-07T14:46:10Z</cp:lastPrinted>
  <dcterms:created xsi:type="dcterms:W3CDTF">2020-05-15T15:06:05Z</dcterms:created>
  <dcterms:modified xsi:type="dcterms:W3CDTF">2023-01-09T15:28:24Z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9 2023 12:00AM</vt:lpwstr>
  </property>
</Properties>
</file>