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13"/>
  </p:notesMasterIdLst>
  <p:handoutMasterIdLst>
    <p:handoutMasterId r:id="rId14"/>
  </p:handoutMasterIdLst>
  <p:sldIdLst>
    <p:sldId id="338" r:id="rId6"/>
    <p:sldId id="584" r:id="rId7"/>
    <p:sldId id="259" r:id="rId8"/>
    <p:sldId id="583" r:id="rId9"/>
    <p:sldId id="414" r:id="rId10"/>
    <p:sldId id="520" r:id="rId11"/>
    <p:sldId id="582" r:id="rId12"/>
  </p:sldIdLst>
  <p:sldSz cx="12192000" cy="6858000"/>
  <p:notesSz cx="7010400" cy="92964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338"/>
            <p14:sldId id="584"/>
            <p14:sldId id="259"/>
            <p14:sldId id="583"/>
            <p14:sldId id="414"/>
            <p14:sldId id="520"/>
            <p14:sldId id="582"/>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3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D35"/>
    <a:srgbClr val="FF4B4B"/>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2" autoAdjust="0"/>
    <p:restoredTop sz="70980" autoAdjust="0"/>
  </p:normalViewPr>
  <p:slideViewPr>
    <p:cSldViewPr snapToGrid="0">
      <p:cViewPr varScale="1">
        <p:scale>
          <a:sx n="77" d="100"/>
          <a:sy n="77" d="100"/>
        </p:scale>
        <p:origin x="954" y="90"/>
      </p:cViewPr>
      <p:guideLst>
        <p:guide orient="horz" pos="2160"/>
        <p:guide pos="3840"/>
      </p:guideLst>
    </p:cSldViewPr>
  </p:slideViewPr>
  <p:outlineViewPr>
    <p:cViewPr>
      <p:scale>
        <a:sx n="33" d="100"/>
        <a:sy n="33" d="100"/>
      </p:scale>
      <p:origin x="0" y="-57320"/>
    </p:cViewPr>
  </p:outlineViewPr>
  <p:notesTextViewPr>
    <p:cViewPr>
      <p:scale>
        <a:sx n="125" d="100"/>
        <a:sy n="125" d="100"/>
      </p:scale>
      <p:origin x="0" y="0"/>
    </p:cViewPr>
  </p:notesTextViewPr>
  <p:sorterViewPr>
    <p:cViewPr varScale="1">
      <p:scale>
        <a:sx n="1" d="1"/>
        <a:sy n="1" d="1"/>
      </p:scale>
      <p:origin x="0" y="0"/>
    </p:cViewPr>
  </p:sorterViewPr>
  <p:notesViewPr>
    <p:cSldViewPr snapToGrid="0">
      <p:cViewPr varScale="1">
        <p:scale>
          <a:sx n="53" d="100"/>
          <a:sy n="53" d="100"/>
        </p:scale>
        <p:origin x="-86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2023/3/27</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2023/3/27</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en-US" i="0" dirty="0"/>
              <a:t>This presentation is for Indicator 3. I</a:t>
            </a:r>
            <a:r>
              <a:rPr lang="en-US" sz="1800" b="0" i="0" dirty="0">
                <a:solidFill>
                  <a:srgbClr val="000000"/>
                </a:solidFill>
                <a:effectLst/>
                <a:latin typeface="Calibri" panose="020F0502020204030204" pitchFamily="34" charset="0"/>
              </a:rPr>
              <a:t>ndicator 3 reports the participation and performance of students with IEPs on statewide assessments. </a:t>
            </a:r>
            <a:r>
              <a:rPr lang="en-US" sz="1800" b="1" i="0" dirty="0">
                <a:solidFill>
                  <a:srgbClr val="000000"/>
                </a:solidFill>
                <a:effectLst/>
                <a:latin typeface="Calibri" panose="020F0502020204030204" pitchFamily="34" charset="0"/>
              </a:rPr>
              <a:t>In Massachusetts, the statewide assessment for Indicator 3 is the MCAS. </a:t>
            </a:r>
          </a:p>
          <a:p>
            <a:pPr marL="0" marR="0" indent="0">
              <a:spcBef>
                <a:spcPts val="0"/>
              </a:spcBef>
              <a:spcAft>
                <a:spcPts val="0"/>
              </a:spcAft>
              <a:buNone/>
            </a:pPr>
            <a:endParaRPr lang="en-US" sz="1800" b="0" i="0" dirty="0">
              <a:solidFill>
                <a:srgbClr val="000000"/>
              </a:solidFill>
              <a:effectLst/>
              <a:latin typeface="Calibri" panose="020F0502020204030204" pitchFamily="34" charset="0"/>
            </a:endParaRPr>
          </a:p>
          <a:p>
            <a:pPr marL="0" marR="0" indent="0">
              <a:spcBef>
                <a:spcPts val="0"/>
              </a:spcBef>
              <a:spcAft>
                <a:spcPts val="0"/>
              </a:spcAft>
              <a:buNone/>
            </a:pPr>
            <a:r>
              <a:rPr lang="en-US" sz="1800" b="0" i="0" dirty="0">
                <a:solidFill>
                  <a:srgbClr val="000000"/>
                </a:solidFill>
                <a:effectLst/>
                <a:latin typeface="Calibri" panose="020F0502020204030204" pitchFamily="34" charset="0"/>
              </a:rPr>
              <a:t>Massachusetts reports specifically on students with IEPs in grades 4, 8, and 10 who have an IEP at the time of testing. It includes students who may be enrolled for the full academic year or only part of it. </a:t>
            </a:r>
          </a:p>
          <a:p>
            <a:pPr marL="0" marR="0" indent="0">
              <a:spcBef>
                <a:spcPts val="0"/>
              </a:spcBef>
              <a:spcAft>
                <a:spcPts val="0"/>
              </a:spcAft>
              <a:buNone/>
            </a:pPr>
            <a:endParaRPr lang="en-US" sz="1800" b="0" i="0" dirty="0">
              <a:solidFill>
                <a:srgbClr val="000000"/>
              </a:solidFill>
              <a:effectLst/>
              <a:latin typeface="Calibri" panose="020F0502020204030204" pitchFamily="34" charset="0"/>
            </a:endParaRPr>
          </a:p>
          <a:p>
            <a:pPr marL="0" marR="0" indent="0">
              <a:spcBef>
                <a:spcPts val="0"/>
              </a:spcBef>
              <a:spcAft>
                <a:spcPts val="0"/>
              </a:spcAft>
              <a:buNone/>
            </a:pPr>
            <a:r>
              <a:rPr lang="en-US" sz="1800" b="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Indicator 3 is Important because: </a:t>
            </a:r>
          </a:p>
          <a:p>
            <a:pPr marL="171450" indent="-171450"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All students with disabilities are required to participate in a state's accountability system.  </a:t>
            </a:r>
          </a:p>
          <a:p>
            <a:pPr marL="171450" indent="-171450"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State assessment helps show whether learning is happening. </a:t>
            </a:r>
          </a:p>
          <a:p>
            <a:pPr marL="171450" indent="-171450"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Test results help identify where students have mastered a subject or need more help, and where educators might need to adjust.  </a:t>
            </a:r>
          </a:p>
          <a:p>
            <a:pPr marL="171450" indent="-171450"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Participation leads to informed teaching and improved learning. </a:t>
            </a:r>
            <a:endParaRPr lang="en-US" sz="12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2429142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2800" i="0" dirty="0">
                <a:solidFill>
                  <a:schemeClr val="accent1"/>
                </a:solidFill>
                <a:effectLst/>
                <a:latin typeface="+mn-lt"/>
                <a:ea typeface="Calibri" panose="020F0502020204030204" pitchFamily="34" charset="0"/>
                <a:cs typeface="Times New Roman" panose="02020603050405020304" pitchFamily="18" charset="0"/>
              </a:rPr>
              <a:t>Indicator 3A measures Participation Rate percent. This is equal to the </a:t>
            </a:r>
            <a:r>
              <a:rPr lang="en-US" sz="2800" i="0" u="sng" dirty="0">
                <a:solidFill>
                  <a:schemeClr val="accent1"/>
                </a:solidFill>
                <a:effectLst/>
                <a:latin typeface="+mn-lt"/>
                <a:ea typeface="Calibri" panose="020F0502020204030204" pitchFamily="34" charset="0"/>
                <a:cs typeface="Times New Roman" panose="02020603050405020304" pitchFamily="18" charset="0"/>
              </a:rPr>
              <a:t>number of children with IEPs participating in a state assessment</a:t>
            </a:r>
            <a:r>
              <a:rPr lang="en-US" sz="2800" i="0" dirty="0">
                <a:solidFill>
                  <a:schemeClr val="accent1"/>
                </a:solidFill>
                <a:effectLst/>
                <a:latin typeface="+mn-lt"/>
                <a:ea typeface="Calibri" panose="020F0502020204030204" pitchFamily="34" charset="0"/>
                <a:cs typeface="Times New Roman" panose="02020603050405020304" pitchFamily="18" charset="0"/>
              </a:rPr>
              <a:t> divided by the total </a:t>
            </a:r>
            <a:r>
              <a:rPr lang="en-US" sz="2800" i="0" u="sng" dirty="0">
                <a:solidFill>
                  <a:schemeClr val="accent1"/>
                </a:solidFill>
                <a:effectLst/>
                <a:latin typeface="+mn-lt"/>
                <a:ea typeface="Calibri" panose="020F0502020204030204" pitchFamily="34" charset="0"/>
                <a:cs typeface="Times New Roman" panose="02020603050405020304" pitchFamily="18" charset="0"/>
              </a:rPr>
              <a:t>number of children with IEPs enrolled during the testing window</a:t>
            </a:r>
            <a:r>
              <a:rPr lang="en-US" sz="2800" i="0" dirty="0">
                <a:solidFill>
                  <a:schemeClr val="accent1"/>
                </a:solidFill>
                <a:effectLst/>
                <a:latin typeface="+mn-lt"/>
                <a:ea typeface="Calibri" panose="020F0502020204030204" pitchFamily="34" charset="0"/>
                <a:cs typeface="Times New Roman" panose="02020603050405020304" pitchFamily="18" charset="0"/>
              </a:rPr>
              <a:t>, calculated separately for English Language Arts (ELA) and mathematics. ​</a:t>
            </a:r>
          </a:p>
          <a:p>
            <a:pPr>
              <a:buFont typeface="Wingdings" panose="05000000000000000000" pitchFamily="2" charset="2"/>
              <a:buNone/>
            </a:pPr>
            <a:endParaRPr lang="en-US" sz="2800" i="0" dirty="0">
              <a:solidFill>
                <a:schemeClr val="accent1"/>
              </a:solidFill>
              <a:effectLst/>
              <a:latin typeface="+mn-lt"/>
              <a:ea typeface="Calibri" panose="020F0502020204030204" pitchFamily="34" charset="0"/>
              <a:cs typeface="Times New Roman" panose="02020603050405020304" pitchFamily="18" charset="0"/>
            </a:endParaRPr>
          </a:p>
          <a:p>
            <a:pPr>
              <a:buFont typeface="Wingdings" panose="05000000000000000000" pitchFamily="2" charset="2"/>
              <a:buNone/>
            </a:pPr>
            <a:r>
              <a:rPr lang="en-US" sz="2800" i="0" dirty="0">
                <a:solidFill>
                  <a:schemeClr val="accent1"/>
                </a:solidFill>
                <a:effectLst/>
                <a:latin typeface="+mn-lt"/>
                <a:ea typeface="Calibri" panose="020F0502020204030204" pitchFamily="34" charset="0"/>
                <a:cs typeface="Times New Roman" panose="02020603050405020304" pitchFamily="18" charset="0"/>
              </a:rPr>
              <a:t>It includes both students with IEPs enrolled for a full academic year and those not enrolled for a full academic year. </a:t>
            </a:r>
          </a:p>
          <a:p>
            <a:pPr>
              <a:buFont typeface="Wingdings" panose="05000000000000000000" pitchFamily="2" charset="2"/>
              <a:buNone/>
            </a:pPr>
            <a:endParaRPr lang="en-US" sz="2800" i="0" dirty="0">
              <a:solidFill>
                <a:schemeClr val="accent1"/>
              </a:solidFill>
              <a:effectLst/>
              <a:latin typeface="+mn-lt"/>
              <a:ea typeface="Calibri" panose="020F0502020204030204" pitchFamily="34" charset="0"/>
              <a:cs typeface="Times New Roman" panose="02020603050405020304" pitchFamily="18" charset="0"/>
            </a:endParaRPr>
          </a:p>
          <a:p>
            <a:pPr>
              <a:buFont typeface="Wingdings" panose="05000000000000000000" pitchFamily="2" charset="2"/>
              <a:buNone/>
            </a:pPr>
            <a:r>
              <a:rPr lang="en-US" sz="2800" i="0" dirty="0">
                <a:solidFill>
                  <a:schemeClr val="accent1"/>
                </a:solidFill>
                <a:effectLst/>
                <a:latin typeface="+mn-lt"/>
                <a:ea typeface="Calibri" panose="020F0502020204030204" pitchFamily="34" charset="0"/>
                <a:cs typeface="Times New Roman" panose="02020603050405020304" pitchFamily="18" charset="0"/>
              </a:rPr>
              <a:t>T</a:t>
            </a:r>
            <a:r>
              <a:rPr lang="en-US" sz="2800" i="0" kern="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he United States Education Department (USED) determines the participation rate goal and always sets a participation rate no less than 95%.  Massachusetts’ data is from the MCAS.  </a:t>
            </a:r>
            <a:endParaRPr lang="en-US" sz="2800" i="0" dirty="0">
              <a:solidFill>
                <a:schemeClr val="accent1"/>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110241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i="0" dirty="0"/>
              <a:t>Indicator 3B measures proficiency for children with IEPs against grade level achievement standards on MCAS. Proficiency means attaining a score of either Meeting Expectations or Exceeding Expectations on the MCAS tests.</a:t>
            </a:r>
          </a:p>
          <a:p>
            <a:pPr>
              <a:defRPr/>
            </a:pPr>
            <a:endParaRPr lang="en-US" i="0" dirty="0"/>
          </a:p>
          <a:p>
            <a:pPr>
              <a:defRPr/>
            </a:pPr>
            <a:r>
              <a:rPr lang="en-US" i="0" dirty="0"/>
              <a:t>Proficiency rate for 3B is calculated as follows: The </a:t>
            </a:r>
            <a:r>
              <a:rPr lang="en-US" i="0" u="sng" dirty="0"/>
              <a:t>number of children with IEPs scoring meeting expectations or exceeding expectations on MCAS</a:t>
            </a:r>
            <a:r>
              <a:rPr lang="en-US" i="0" dirty="0"/>
              <a:t>, divided by the </a:t>
            </a:r>
            <a:r>
              <a:rPr lang="en-US" i="0" u="sng" dirty="0"/>
              <a:t>total number of children with IEPs who received a valid score</a:t>
            </a:r>
            <a:r>
              <a:rPr lang="en-US" i="0" dirty="0"/>
              <a:t>. </a:t>
            </a:r>
          </a:p>
          <a:p>
            <a:pPr>
              <a:defRPr/>
            </a:pPr>
            <a:endParaRPr lang="en-US" i="0" dirty="0">
              <a:ea typeface="等线"/>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proficiency rate includes both children with IEPs enrolled for a full academic year and those not enrolled for a full academic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1530975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i="0" dirty="0"/>
              <a:t>Indicator 3C measures the proficiency rate for children with IEPs against alternate academic achievement standards on the MCAS Alternate Assessment, known as the “MCAS Alt.”</a:t>
            </a:r>
          </a:p>
          <a:p>
            <a:pPr>
              <a:defRPr/>
            </a:pPr>
            <a:endParaRPr lang="en-US" i="0" dirty="0">
              <a:ea typeface="等线"/>
            </a:endParaRPr>
          </a:p>
          <a:p>
            <a:pPr>
              <a:defRPr/>
            </a:pPr>
            <a:r>
              <a:rPr lang="en-US" i="0" dirty="0"/>
              <a:t>The proficiency rate for Indicator 3C is calculated using the </a:t>
            </a:r>
            <a:r>
              <a:rPr lang="en-US" i="0" u="sng" dirty="0"/>
              <a:t>number of children with IEPs scoring Progressing on MCAS-Alt</a:t>
            </a:r>
            <a:r>
              <a:rPr lang="en-US" i="0" dirty="0"/>
              <a:t> divided by the </a:t>
            </a:r>
            <a:r>
              <a:rPr lang="en-US" i="0" u="sng" dirty="0"/>
              <a:t>total number of children with IEPs who received a valid score</a:t>
            </a:r>
            <a:r>
              <a:rPr lang="en-US" i="0" dirty="0"/>
              <a:t>. </a:t>
            </a:r>
          </a:p>
          <a:p>
            <a:pPr>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ea typeface="等线"/>
              </a:rPr>
              <a:t>It is important to note that in MCAS Alt </a:t>
            </a:r>
            <a:r>
              <a:rPr lang="en-US" sz="1200" i="0" dirty="0">
                <a:latin typeface="Segoe UI"/>
                <a:ea typeface="等线"/>
                <a:cs typeface="Segoe UI"/>
              </a:rPr>
              <a:t>s</a:t>
            </a:r>
            <a:r>
              <a:rPr lang="en-US" sz="1200" i="0" dirty="0">
                <a:latin typeface="Segoe UI"/>
                <a:cs typeface="Segoe UI"/>
              </a:rPr>
              <a:t>tudents are considered proficient if they received a score of Progressing, the highest possible score on the MCAS-Alt, the state's alternate assessment.</a:t>
            </a:r>
            <a:endParaRPr lang="en-US" sz="1200" i="0" u="sng" dirty="0">
              <a:latin typeface="Segoe UI"/>
              <a:cs typeface="Segoe UI"/>
            </a:endParaRPr>
          </a:p>
        </p:txBody>
      </p:sp>
      <p:sp>
        <p:nvSpPr>
          <p:cNvPr id="4" name="Slide Number Placeholder 3"/>
          <p:cNvSpPr>
            <a:spLocks noGrp="1"/>
          </p:cNvSpPr>
          <p:nvPr>
            <p:ph type="sldNum" sz="quarter" idx="10"/>
          </p:nvPr>
        </p:nvSpPr>
        <p:spPr/>
        <p:txBody>
          <a:bodyPr/>
          <a:lstStyle/>
          <a:p>
            <a:fld id="{145724FF-A098-4B60-9000-6891DF0985A5}" type="slidenum">
              <a:rPr lang="en-US" smtClean="0"/>
              <a:pPr/>
              <a:t>5</a:t>
            </a:fld>
            <a:endParaRPr lang="en-US" dirty="0"/>
          </a:p>
        </p:txBody>
      </p:sp>
      <p:sp>
        <p:nvSpPr>
          <p:cNvPr id="5" name="Footer Placeholder 4"/>
          <p:cNvSpPr>
            <a:spLocks noGrp="1"/>
          </p:cNvSpPr>
          <p:nvPr>
            <p:ph type="ftr" sz="quarter" idx="11"/>
          </p:nvPr>
        </p:nvSpPr>
        <p:spPr/>
        <p:txBody>
          <a:bodyPr/>
          <a:lstStyle/>
          <a:p>
            <a:r>
              <a:rPr lang="en-US" dirty="0"/>
              <a:t>Massachusetts Department of Elementary and Secondary Education</a:t>
            </a:r>
          </a:p>
        </p:txBody>
      </p:sp>
    </p:spTree>
    <p:extLst>
      <p:ext uri="{BB962C8B-B14F-4D97-AF65-F5344CB8AC3E}">
        <p14:creationId xmlns:p14="http://schemas.microsoft.com/office/powerpoint/2010/main" val="270823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Indicator 3D Measures the gap in performance of students with disabilities compared to all students. It Includes all children enrolled for a full academic year, as well as those not enrolled for a full academic year. </a:t>
            </a:r>
            <a:r>
              <a:rPr lang="en-US" i="0"/>
              <a:t>It only </a:t>
            </a:r>
            <a:r>
              <a:rPr lang="en-US" i="0" dirty="0"/>
              <a:t>includes children with disabilities who had an IEP at the time of testing.</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541945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FFFFFF"/>
                </a:solidFill>
                <a:effectLst/>
                <a:latin typeface="Segoe UI Semibold" panose="020B0702040204020203" pitchFamily="34" charset="0"/>
              </a:rPr>
              <a:t>How has COVID-19 affected Indicator 3?</a:t>
            </a:r>
            <a:r>
              <a:rPr lang="en-US" b="0" i="0" dirty="0">
                <a:solidFill>
                  <a:srgbClr val="000000"/>
                </a:solidFill>
                <a:effectLst/>
                <a:latin typeface="Segoe UI Semibold" panose="020B0702040204020203" pitchFamily="34" charset="0"/>
              </a:rPr>
              <a:t>​</a:t>
            </a:r>
          </a:p>
          <a:p>
            <a:endParaRPr lang="en-US" b="0" i="0" dirty="0">
              <a:solidFill>
                <a:srgbClr val="000000"/>
              </a:solidFill>
              <a:effectLst/>
              <a:latin typeface="Segoe UI Semibold" panose="020B0702040204020203" pitchFamily="34" charset="0"/>
            </a:endParaRPr>
          </a:p>
          <a:p>
            <a:pPr marL="0" indent="0">
              <a:buNone/>
            </a:pPr>
            <a:r>
              <a:rPr lang="en-US" i="0" dirty="0"/>
              <a:t>COVID-19 has had an impact on students' learning and MCAS administration:</a:t>
            </a:r>
          </a:p>
          <a:p>
            <a:pPr marL="0" indent="0">
              <a:buNone/>
            </a:pPr>
            <a:endParaRPr lang="en-US" i="0" dirty="0">
              <a:latin typeface="Segoe UI"/>
              <a:cs typeface="Segoe UI"/>
            </a:endParaRPr>
          </a:p>
          <a:p>
            <a:pPr marL="171450" indent="-171450">
              <a:buFont typeface="Arial" panose="020B0604020202020204" pitchFamily="34" charset="0"/>
              <a:buChar char="•"/>
            </a:pPr>
            <a:r>
              <a:rPr lang="en-US" dirty="0">
                <a:latin typeface="Segoe UI"/>
                <a:cs typeface="Segoe UI"/>
              </a:rPr>
              <a:t>The federal government granted Massachusetts a waiver to allow us to cancel statewide academic assessments for the 2019-2020 school year.</a:t>
            </a:r>
          </a:p>
          <a:p>
            <a:pPr marL="171450" indent="-171450">
              <a:buFont typeface="Arial" panose="020B0604020202020204" pitchFamily="34" charset="0"/>
              <a:buChar char="•"/>
            </a:pPr>
            <a:r>
              <a:rPr lang="en-US" dirty="0">
                <a:latin typeface="Segoe UI"/>
                <a:cs typeface="Segoe UI"/>
              </a:rPr>
              <a:t>Students were mostly educated remotely, but also in hybrid and in-person environments</a:t>
            </a:r>
          </a:p>
          <a:p>
            <a:pPr marL="171450" indent="-171450">
              <a:buFont typeface="Arial" panose="020B0604020202020204" pitchFamily="34" charset="0"/>
              <a:buChar char="•"/>
            </a:pPr>
            <a:r>
              <a:rPr lang="en-US" dirty="0">
                <a:latin typeface="Segoe UI"/>
                <a:cs typeface="Segoe UI"/>
              </a:rPr>
              <a:t>Students, teachers, and families were required to adapt to changing learning environments.</a:t>
            </a:r>
          </a:p>
          <a:p>
            <a:pPr marL="171450" indent="-171450">
              <a:buFont typeface="Arial" panose="020B0604020202020204" pitchFamily="34" charset="0"/>
              <a:buChar char="•"/>
            </a:pPr>
            <a:r>
              <a:rPr lang="en-US" sz="1200" b="0" i="0" dirty="0">
                <a:solidFill>
                  <a:srgbClr val="000000"/>
                </a:solidFill>
                <a:effectLst/>
                <a:latin typeface="Calibri" panose="020F0502020204030204" pitchFamily="34" charset="0"/>
              </a:rPr>
              <a:t>Disruptions and disparities in student access to instruction and assessments led to disparities in learning and achievement. </a:t>
            </a:r>
            <a:endParaRPr lang="en-US" dirty="0"/>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2247580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title="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endParaRPr lang="en-US" dirty="0"/>
          </a:p>
        </p:txBody>
      </p: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089491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294914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640719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7880691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997044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714818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2895258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37036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title="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title="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25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021897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1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title="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title="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title="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title="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title="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title="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title="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3/27/2023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3/27/2023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244735853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71DF17-DB17-4B67-9257-A5F3F3359E17}"/>
              </a:ext>
            </a:extLst>
          </p:cNvPr>
          <p:cNvSpPr>
            <a:spLocks noGrp="1"/>
          </p:cNvSpPr>
          <p:nvPr>
            <p:ph type="ctrTitle"/>
          </p:nvPr>
        </p:nvSpPr>
        <p:spPr>
          <a:xfrm>
            <a:off x="5389382" y="2074020"/>
            <a:ext cx="6678954" cy="2265872"/>
          </a:xfrm>
        </p:spPr>
        <p:txBody>
          <a:bodyPr/>
          <a:lstStyle/>
          <a:p>
            <a:r>
              <a:rPr lang="en-US" sz="3400" dirty="0">
                <a:latin typeface="Segoe"/>
              </a:rPr>
              <a:t>Indicator 3: Statewide Assessment of Students with IEPs</a:t>
            </a:r>
            <a:br>
              <a:rPr lang="en-US" sz="3400" dirty="0">
                <a:latin typeface="Segoe"/>
              </a:rPr>
            </a:br>
            <a:br>
              <a:rPr lang="en-US" sz="3400" dirty="0">
                <a:latin typeface="Segoe"/>
              </a:rPr>
            </a:br>
            <a:r>
              <a:rPr lang="en-US" sz="2600" dirty="0">
                <a:latin typeface="Segoe"/>
              </a:rPr>
              <a:t>Zhaneta Liti</a:t>
            </a:r>
            <a:br>
              <a:rPr lang="en-US" sz="2600" dirty="0">
                <a:latin typeface="Segoe"/>
              </a:rPr>
            </a:br>
            <a:r>
              <a:rPr lang="en-US" sz="2600" dirty="0">
                <a:latin typeface="Segoe"/>
              </a:rPr>
              <a:t>specialeducation@doe.mass.edu</a:t>
            </a:r>
          </a:p>
        </p:txBody>
      </p:sp>
      <p:sp>
        <p:nvSpPr>
          <p:cNvPr id="4" name="Slide Number Placeholder 3">
            <a:extLst>
              <a:ext uri="{FF2B5EF4-FFF2-40B4-BE49-F238E27FC236}">
                <a16:creationId xmlns:a16="http://schemas.microsoft.com/office/drawing/2014/main" id="{1E466AA0-36E2-4DBE-9D48-8B5CAE51FF6B}"/>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1</a:t>
            </a:fld>
            <a:endParaRPr lang="zh-CN" altLang="en-US"/>
          </a:p>
        </p:txBody>
      </p:sp>
    </p:spTree>
    <p:extLst>
      <p:ext uri="{BB962C8B-B14F-4D97-AF65-F5344CB8AC3E}">
        <p14:creationId xmlns:p14="http://schemas.microsoft.com/office/powerpoint/2010/main" val="1691989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C7420-73E7-431A-868E-3D3643C5476E}"/>
              </a:ext>
            </a:extLst>
          </p:cNvPr>
          <p:cNvSpPr>
            <a:spLocks noGrp="1"/>
          </p:cNvSpPr>
          <p:nvPr>
            <p:ph type="title"/>
          </p:nvPr>
        </p:nvSpPr>
        <p:spPr/>
        <p:txBody>
          <a:bodyPr/>
          <a:lstStyle/>
          <a:p>
            <a:r>
              <a:rPr lang="en-US" dirty="0"/>
              <a:t>Indicator 3- Assessment</a:t>
            </a:r>
          </a:p>
        </p:txBody>
      </p:sp>
      <p:sp>
        <p:nvSpPr>
          <p:cNvPr id="3" name="Content Placeholder 2">
            <a:extLst>
              <a:ext uri="{FF2B5EF4-FFF2-40B4-BE49-F238E27FC236}">
                <a16:creationId xmlns:a16="http://schemas.microsoft.com/office/drawing/2014/main" id="{6BB11515-D0F2-4046-B433-3E6E511FA0D8}"/>
              </a:ext>
            </a:extLst>
          </p:cNvPr>
          <p:cNvSpPr>
            <a:spLocks noGrp="1"/>
          </p:cNvSpPr>
          <p:nvPr>
            <p:ph idx="1"/>
          </p:nvPr>
        </p:nvSpPr>
        <p:spPr/>
        <p:txBody>
          <a:bodyPr/>
          <a:lstStyle/>
          <a:p>
            <a:r>
              <a:rPr lang="en-US" sz="2800" dirty="0"/>
              <a:t>Indicator 3 is one of 17 Indicators of Special Education included in the SPP/APR, this Indicator focuses on Assessment of children with IEPs.</a:t>
            </a:r>
          </a:p>
          <a:p>
            <a:r>
              <a:rPr lang="en-US" sz="2800" dirty="0"/>
              <a:t>Indicator 3 includes four separate measurements:</a:t>
            </a:r>
          </a:p>
          <a:p>
            <a:pPr lvl="1"/>
            <a:r>
              <a:rPr lang="en-US" sz="2400" b="1" i="1" dirty="0">
                <a:solidFill>
                  <a:srgbClr val="FF0000"/>
                </a:solidFill>
                <a:latin typeface="Arial"/>
                <a:cs typeface="Arial"/>
              </a:rPr>
              <a:t>3A: </a:t>
            </a:r>
            <a:r>
              <a:rPr lang="en-US" sz="2400" b="1" i="1" spc="-5" dirty="0">
                <a:solidFill>
                  <a:srgbClr val="101D35"/>
                </a:solidFill>
                <a:latin typeface="Arial"/>
                <a:cs typeface="Arial"/>
              </a:rPr>
              <a:t>Participation rate</a:t>
            </a:r>
            <a:r>
              <a:rPr lang="en-US" sz="2400" b="1" i="1" spc="5" dirty="0">
                <a:solidFill>
                  <a:srgbClr val="101D35"/>
                </a:solidFill>
                <a:latin typeface="Arial"/>
                <a:cs typeface="Arial"/>
              </a:rPr>
              <a:t> </a:t>
            </a:r>
            <a:r>
              <a:rPr lang="en-US" sz="2400" spc="-5" dirty="0">
                <a:solidFill>
                  <a:srgbClr val="101D35"/>
                </a:solidFill>
                <a:latin typeface="Arial"/>
                <a:cs typeface="Arial"/>
              </a:rPr>
              <a:t>for</a:t>
            </a:r>
            <a:r>
              <a:rPr lang="en-US" sz="2400" spc="15" dirty="0">
                <a:solidFill>
                  <a:srgbClr val="101D35"/>
                </a:solidFill>
                <a:latin typeface="Arial"/>
                <a:cs typeface="Arial"/>
              </a:rPr>
              <a:t> </a:t>
            </a:r>
            <a:r>
              <a:rPr lang="en-US" sz="2400" dirty="0">
                <a:solidFill>
                  <a:srgbClr val="101D35"/>
                </a:solidFill>
                <a:latin typeface="Arial"/>
                <a:cs typeface="Arial"/>
              </a:rPr>
              <a:t>children</a:t>
            </a:r>
            <a:r>
              <a:rPr lang="en-US" sz="2400" spc="-20" dirty="0">
                <a:solidFill>
                  <a:srgbClr val="101D35"/>
                </a:solidFill>
                <a:latin typeface="Arial"/>
                <a:cs typeface="Arial"/>
              </a:rPr>
              <a:t> </a:t>
            </a:r>
            <a:r>
              <a:rPr lang="en-US" sz="2400" spc="-5" dirty="0">
                <a:solidFill>
                  <a:srgbClr val="101D35"/>
                </a:solidFill>
                <a:latin typeface="Arial"/>
                <a:cs typeface="Arial"/>
              </a:rPr>
              <a:t>with</a:t>
            </a:r>
            <a:r>
              <a:rPr lang="en-US" sz="2400" spc="15" dirty="0">
                <a:solidFill>
                  <a:srgbClr val="101D35"/>
                </a:solidFill>
                <a:latin typeface="Arial"/>
                <a:cs typeface="Arial"/>
              </a:rPr>
              <a:t> </a:t>
            </a:r>
            <a:r>
              <a:rPr lang="en-US" sz="2400" spc="-5" dirty="0">
                <a:solidFill>
                  <a:srgbClr val="101D35"/>
                </a:solidFill>
                <a:latin typeface="Arial"/>
                <a:cs typeface="Arial"/>
              </a:rPr>
              <a:t>IEPs.</a:t>
            </a:r>
          </a:p>
          <a:p>
            <a:pPr lvl="1"/>
            <a:r>
              <a:rPr lang="en-US" sz="2400" b="1" i="1" dirty="0">
                <a:solidFill>
                  <a:srgbClr val="FF0000"/>
                </a:solidFill>
                <a:latin typeface="Arial"/>
                <a:cs typeface="Arial"/>
              </a:rPr>
              <a:t>3B: </a:t>
            </a:r>
            <a:r>
              <a:rPr lang="en-US" sz="2400" b="1" i="1" spc="-5" dirty="0">
                <a:latin typeface="Arial"/>
                <a:cs typeface="Arial"/>
              </a:rPr>
              <a:t>Proficiency</a:t>
            </a:r>
            <a:r>
              <a:rPr lang="en-US" sz="2400" b="1" i="1" spc="-20" dirty="0">
                <a:latin typeface="Arial"/>
                <a:cs typeface="Arial"/>
              </a:rPr>
              <a:t> </a:t>
            </a:r>
            <a:r>
              <a:rPr lang="en-US" sz="2400" b="1" i="1" spc="-5" dirty="0">
                <a:latin typeface="Arial"/>
                <a:cs typeface="Arial"/>
              </a:rPr>
              <a:t>rate</a:t>
            </a:r>
            <a:r>
              <a:rPr lang="en-US" sz="2400" b="1" i="1" spc="20" dirty="0">
                <a:latin typeface="Arial"/>
                <a:cs typeface="Arial"/>
              </a:rPr>
              <a:t> </a:t>
            </a:r>
            <a:r>
              <a:rPr lang="en-US" sz="2400" spc="-5" dirty="0">
                <a:latin typeface="Arial"/>
                <a:cs typeface="Arial"/>
              </a:rPr>
              <a:t>for</a:t>
            </a:r>
            <a:r>
              <a:rPr lang="en-US" sz="2400" dirty="0">
                <a:latin typeface="Arial"/>
                <a:cs typeface="Arial"/>
              </a:rPr>
              <a:t> children</a:t>
            </a:r>
            <a:r>
              <a:rPr lang="en-US" sz="2400" spc="-5" dirty="0">
                <a:latin typeface="Arial"/>
                <a:cs typeface="Arial"/>
              </a:rPr>
              <a:t> with</a:t>
            </a:r>
            <a:r>
              <a:rPr lang="en-US" sz="2400" spc="10" dirty="0">
                <a:latin typeface="Arial"/>
                <a:cs typeface="Arial"/>
              </a:rPr>
              <a:t> </a:t>
            </a:r>
            <a:r>
              <a:rPr lang="en-US" sz="2400" spc="-5" dirty="0">
                <a:latin typeface="Arial"/>
                <a:cs typeface="Arial"/>
              </a:rPr>
              <a:t>IEPs</a:t>
            </a:r>
            <a:r>
              <a:rPr lang="en-US" sz="2400" spc="5" dirty="0">
                <a:latin typeface="Arial"/>
                <a:cs typeface="Arial"/>
              </a:rPr>
              <a:t> </a:t>
            </a:r>
            <a:r>
              <a:rPr lang="en-US" sz="2400" spc="-5" dirty="0">
                <a:latin typeface="Arial"/>
                <a:cs typeface="Arial"/>
              </a:rPr>
              <a:t>against </a:t>
            </a:r>
            <a:r>
              <a:rPr lang="en-US" sz="2400" spc="-455" dirty="0">
                <a:latin typeface="Arial"/>
                <a:cs typeface="Arial"/>
              </a:rPr>
              <a:t> </a:t>
            </a:r>
            <a:r>
              <a:rPr lang="en-US" sz="2400" spc="-5" dirty="0">
                <a:latin typeface="Arial"/>
                <a:cs typeface="Arial"/>
              </a:rPr>
              <a:t>grade</a:t>
            </a:r>
            <a:r>
              <a:rPr lang="en-US" sz="2400" spc="5" dirty="0">
                <a:latin typeface="Arial"/>
                <a:cs typeface="Arial"/>
              </a:rPr>
              <a:t> </a:t>
            </a:r>
            <a:r>
              <a:rPr lang="en-US" sz="2400" spc="-5" dirty="0">
                <a:latin typeface="Arial"/>
                <a:cs typeface="Arial"/>
              </a:rPr>
              <a:t>level</a:t>
            </a:r>
            <a:r>
              <a:rPr lang="en-US" sz="2400" spc="-15" dirty="0">
                <a:latin typeface="Arial"/>
                <a:cs typeface="Arial"/>
              </a:rPr>
              <a:t> </a:t>
            </a:r>
            <a:r>
              <a:rPr lang="en-US" sz="2400" spc="-5" dirty="0">
                <a:latin typeface="Arial"/>
                <a:cs typeface="Arial"/>
              </a:rPr>
              <a:t>academic</a:t>
            </a:r>
            <a:r>
              <a:rPr lang="en-US" sz="2400" dirty="0">
                <a:latin typeface="Arial"/>
                <a:cs typeface="Arial"/>
              </a:rPr>
              <a:t> </a:t>
            </a:r>
            <a:r>
              <a:rPr lang="en-US" sz="2400" spc="-5" dirty="0">
                <a:latin typeface="Arial"/>
                <a:cs typeface="Arial"/>
              </a:rPr>
              <a:t>achievement</a:t>
            </a:r>
            <a:r>
              <a:rPr lang="en-US" sz="2400" dirty="0">
                <a:latin typeface="Arial"/>
                <a:cs typeface="Arial"/>
              </a:rPr>
              <a:t> </a:t>
            </a:r>
            <a:r>
              <a:rPr lang="en-US" sz="2400" spc="-5" dirty="0">
                <a:latin typeface="Arial"/>
                <a:cs typeface="Arial"/>
              </a:rPr>
              <a:t>standards </a:t>
            </a:r>
            <a:r>
              <a:rPr lang="en-US" sz="2400" dirty="0">
                <a:latin typeface="Arial"/>
                <a:cs typeface="Arial"/>
              </a:rPr>
              <a:t> </a:t>
            </a:r>
            <a:r>
              <a:rPr lang="en-US" sz="2400" spc="-5" dirty="0">
                <a:latin typeface="Arial"/>
                <a:cs typeface="Arial"/>
              </a:rPr>
              <a:t>(regular</a:t>
            </a:r>
            <a:r>
              <a:rPr lang="en-US" sz="2400" spc="-15" dirty="0">
                <a:latin typeface="Arial"/>
                <a:cs typeface="Arial"/>
              </a:rPr>
              <a:t> </a:t>
            </a:r>
            <a:r>
              <a:rPr lang="en-US" sz="2400" spc="-5" dirty="0">
                <a:latin typeface="Arial"/>
                <a:cs typeface="Arial"/>
              </a:rPr>
              <a:t>assessment).</a:t>
            </a:r>
            <a:endParaRPr lang="en-US" sz="2400" dirty="0">
              <a:latin typeface="Arial"/>
              <a:cs typeface="Arial"/>
            </a:endParaRPr>
          </a:p>
          <a:p>
            <a:pPr lvl="1"/>
            <a:r>
              <a:rPr lang="en-US" sz="2400" b="1" i="1" dirty="0">
                <a:solidFill>
                  <a:srgbClr val="FF0000"/>
                </a:solidFill>
                <a:latin typeface="Arial"/>
                <a:cs typeface="Arial"/>
              </a:rPr>
              <a:t>3C:</a:t>
            </a:r>
            <a:r>
              <a:rPr lang="en-US" sz="2400" b="1" i="1" spc="-10" dirty="0">
                <a:solidFill>
                  <a:srgbClr val="FF0000"/>
                </a:solidFill>
                <a:latin typeface="Arial"/>
                <a:cs typeface="Arial"/>
              </a:rPr>
              <a:t> </a:t>
            </a:r>
            <a:r>
              <a:rPr lang="en-US" sz="2400" b="1" i="1" spc="-5" dirty="0">
                <a:latin typeface="Arial"/>
                <a:cs typeface="Arial"/>
              </a:rPr>
              <a:t>Proficiency</a:t>
            </a:r>
            <a:r>
              <a:rPr lang="en-US" sz="2400" b="1" i="1" dirty="0">
                <a:latin typeface="Arial"/>
                <a:cs typeface="Arial"/>
              </a:rPr>
              <a:t> </a:t>
            </a:r>
            <a:r>
              <a:rPr lang="en-US" sz="2400" b="1" i="1" spc="-5" dirty="0">
                <a:latin typeface="Arial"/>
                <a:cs typeface="Arial"/>
              </a:rPr>
              <a:t>rate</a:t>
            </a:r>
            <a:r>
              <a:rPr lang="en-US" sz="2400" b="1" i="1" spc="5" dirty="0">
                <a:latin typeface="Arial"/>
                <a:cs typeface="Arial"/>
              </a:rPr>
              <a:t> </a:t>
            </a:r>
            <a:r>
              <a:rPr lang="en-US" sz="2400" spc="-5" dirty="0">
                <a:latin typeface="Arial"/>
                <a:cs typeface="Arial"/>
              </a:rPr>
              <a:t>for</a:t>
            </a:r>
            <a:r>
              <a:rPr lang="en-US" sz="2400" spc="5" dirty="0">
                <a:latin typeface="Arial"/>
                <a:cs typeface="Arial"/>
              </a:rPr>
              <a:t> </a:t>
            </a:r>
            <a:r>
              <a:rPr lang="en-US" sz="2400" dirty="0">
                <a:latin typeface="Arial"/>
                <a:cs typeface="Arial"/>
              </a:rPr>
              <a:t>children</a:t>
            </a:r>
            <a:r>
              <a:rPr lang="en-US" sz="2400" spc="-5" dirty="0">
                <a:latin typeface="Arial"/>
                <a:cs typeface="Arial"/>
              </a:rPr>
              <a:t> with</a:t>
            </a:r>
            <a:r>
              <a:rPr lang="en-US" sz="2400" spc="10" dirty="0">
                <a:latin typeface="Arial"/>
                <a:cs typeface="Arial"/>
              </a:rPr>
              <a:t> </a:t>
            </a:r>
            <a:r>
              <a:rPr lang="en-US" sz="2400" spc="-5" dirty="0">
                <a:latin typeface="Arial"/>
                <a:cs typeface="Arial"/>
              </a:rPr>
              <a:t>IEPs</a:t>
            </a:r>
            <a:r>
              <a:rPr lang="en-US" sz="2400" spc="5" dirty="0">
                <a:latin typeface="Arial"/>
                <a:cs typeface="Arial"/>
              </a:rPr>
              <a:t> </a:t>
            </a:r>
            <a:r>
              <a:rPr lang="en-US" sz="2400" spc="-5" dirty="0">
                <a:latin typeface="Arial"/>
                <a:cs typeface="Arial"/>
              </a:rPr>
              <a:t>against </a:t>
            </a:r>
            <a:r>
              <a:rPr lang="en-US" sz="2400" spc="-455" dirty="0">
                <a:latin typeface="Arial"/>
                <a:cs typeface="Arial"/>
              </a:rPr>
              <a:t> </a:t>
            </a:r>
            <a:r>
              <a:rPr lang="en-US" sz="2400" b="1" i="1" spc="-5" dirty="0">
                <a:latin typeface="Arial"/>
                <a:cs typeface="Arial"/>
              </a:rPr>
              <a:t>alternate</a:t>
            </a:r>
            <a:r>
              <a:rPr lang="en-US" sz="2400" b="1" i="1" spc="15" dirty="0">
                <a:latin typeface="Arial"/>
                <a:cs typeface="Arial"/>
              </a:rPr>
              <a:t> </a:t>
            </a:r>
            <a:r>
              <a:rPr lang="en-US" sz="2400" b="1" i="1" spc="-5" dirty="0">
                <a:latin typeface="Arial"/>
                <a:cs typeface="Arial"/>
              </a:rPr>
              <a:t>academic </a:t>
            </a:r>
            <a:r>
              <a:rPr lang="en-US" sz="2400" spc="-5" dirty="0">
                <a:latin typeface="Arial"/>
                <a:cs typeface="Arial"/>
              </a:rPr>
              <a:t>achievement</a:t>
            </a:r>
            <a:r>
              <a:rPr lang="en-US" sz="2400" spc="-10" dirty="0">
                <a:latin typeface="Arial"/>
                <a:cs typeface="Arial"/>
              </a:rPr>
              <a:t> </a:t>
            </a:r>
            <a:r>
              <a:rPr lang="en-US" sz="2400" spc="-5" dirty="0">
                <a:latin typeface="Arial"/>
                <a:cs typeface="Arial"/>
              </a:rPr>
              <a:t>standards </a:t>
            </a:r>
            <a:r>
              <a:rPr lang="en-US" sz="2400" dirty="0">
                <a:latin typeface="Arial"/>
                <a:cs typeface="Arial"/>
              </a:rPr>
              <a:t> </a:t>
            </a:r>
            <a:r>
              <a:rPr lang="en-US" sz="2400" spc="-5" dirty="0">
                <a:latin typeface="Arial"/>
                <a:cs typeface="Arial"/>
              </a:rPr>
              <a:t>(alternate</a:t>
            </a:r>
            <a:r>
              <a:rPr lang="en-US" sz="2400" spc="10" dirty="0">
                <a:latin typeface="Arial"/>
                <a:cs typeface="Arial"/>
              </a:rPr>
              <a:t> </a:t>
            </a:r>
            <a:r>
              <a:rPr lang="en-US" sz="2400" spc="-5" dirty="0">
                <a:latin typeface="Arial"/>
                <a:cs typeface="Arial"/>
              </a:rPr>
              <a:t>assessment).</a:t>
            </a:r>
          </a:p>
          <a:p>
            <a:pPr lvl="1"/>
            <a:r>
              <a:rPr lang="en-US" sz="2400" b="1" i="1" dirty="0">
                <a:solidFill>
                  <a:srgbClr val="FF0000"/>
                </a:solidFill>
                <a:latin typeface="Arial"/>
                <a:cs typeface="Arial"/>
              </a:rPr>
              <a:t>3D:</a:t>
            </a:r>
            <a:r>
              <a:rPr lang="en-US" sz="2400" b="1" i="1" spc="-10" dirty="0">
                <a:solidFill>
                  <a:srgbClr val="FF0000"/>
                </a:solidFill>
                <a:latin typeface="Arial"/>
                <a:cs typeface="Arial"/>
              </a:rPr>
              <a:t> </a:t>
            </a:r>
            <a:r>
              <a:rPr lang="en-US" sz="2400" b="1" i="1" spc="-5" dirty="0">
                <a:latin typeface="Arial"/>
                <a:cs typeface="Arial"/>
              </a:rPr>
              <a:t>Gap</a:t>
            </a:r>
            <a:r>
              <a:rPr lang="en-US" sz="2400" b="1" i="1" spc="15" dirty="0">
                <a:latin typeface="Arial"/>
                <a:cs typeface="Arial"/>
              </a:rPr>
              <a:t> </a:t>
            </a:r>
            <a:r>
              <a:rPr lang="en-US" sz="2400" b="1" i="1" dirty="0">
                <a:latin typeface="Arial"/>
                <a:cs typeface="Arial"/>
              </a:rPr>
              <a:t>in</a:t>
            </a:r>
            <a:r>
              <a:rPr lang="en-US" sz="2400" b="1" i="1" spc="-5" dirty="0">
                <a:latin typeface="Arial"/>
                <a:cs typeface="Arial"/>
              </a:rPr>
              <a:t> proficiency</a:t>
            </a:r>
            <a:r>
              <a:rPr lang="en-US" sz="2400" b="1" i="1" spc="-20" dirty="0">
                <a:latin typeface="Arial"/>
                <a:cs typeface="Arial"/>
              </a:rPr>
              <a:t> </a:t>
            </a:r>
            <a:r>
              <a:rPr lang="en-US" sz="2400" spc="-5" dirty="0">
                <a:latin typeface="Arial"/>
                <a:cs typeface="Arial"/>
              </a:rPr>
              <a:t>rates</a:t>
            </a:r>
            <a:r>
              <a:rPr lang="en-US" sz="2400" spc="20" dirty="0">
                <a:latin typeface="Arial"/>
                <a:cs typeface="Arial"/>
              </a:rPr>
              <a:t> </a:t>
            </a:r>
            <a:r>
              <a:rPr lang="en-US" sz="2400" spc="-5" dirty="0">
                <a:latin typeface="Arial"/>
                <a:cs typeface="Arial"/>
              </a:rPr>
              <a:t>for</a:t>
            </a:r>
            <a:r>
              <a:rPr lang="en-US" sz="2400" dirty="0">
                <a:latin typeface="Arial"/>
                <a:cs typeface="Arial"/>
              </a:rPr>
              <a:t> children</a:t>
            </a:r>
            <a:r>
              <a:rPr lang="en-US" sz="2400" spc="-20" dirty="0">
                <a:latin typeface="Arial"/>
                <a:cs typeface="Arial"/>
              </a:rPr>
              <a:t> </a:t>
            </a:r>
            <a:r>
              <a:rPr lang="en-US" sz="2400" spc="-5" dirty="0">
                <a:latin typeface="Arial"/>
                <a:cs typeface="Arial"/>
              </a:rPr>
              <a:t>with</a:t>
            </a:r>
            <a:r>
              <a:rPr lang="en-US" sz="2400" spc="15" dirty="0">
                <a:latin typeface="Arial"/>
                <a:cs typeface="Arial"/>
              </a:rPr>
              <a:t> </a:t>
            </a:r>
            <a:r>
              <a:rPr lang="en-US" sz="2400" spc="-5" dirty="0">
                <a:latin typeface="Arial"/>
                <a:cs typeface="Arial"/>
              </a:rPr>
              <a:t>IEPs </a:t>
            </a:r>
            <a:r>
              <a:rPr lang="en-US" sz="2400" spc="-455" dirty="0">
                <a:latin typeface="Arial"/>
                <a:cs typeface="Arial"/>
              </a:rPr>
              <a:t> </a:t>
            </a:r>
            <a:r>
              <a:rPr lang="en-US" sz="2400" spc="-5" dirty="0">
                <a:latin typeface="Arial"/>
                <a:cs typeface="Arial"/>
              </a:rPr>
              <a:t>and</a:t>
            </a:r>
            <a:r>
              <a:rPr lang="en-US" sz="2400" spc="5" dirty="0">
                <a:latin typeface="Arial"/>
                <a:cs typeface="Arial"/>
              </a:rPr>
              <a:t> </a:t>
            </a:r>
            <a:r>
              <a:rPr lang="en-US" sz="2400" dirty="0">
                <a:latin typeface="Arial"/>
                <a:cs typeface="Arial"/>
              </a:rPr>
              <a:t>all</a:t>
            </a:r>
            <a:r>
              <a:rPr lang="en-US" sz="2400" spc="-15" dirty="0">
                <a:latin typeface="Arial"/>
                <a:cs typeface="Arial"/>
              </a:rPr>
              <a:t> </a:t>
            </a:r>
            <a:r>
              <a:rPr lang="en-US" sz="2400" spc="-5" dirty="0">
                <a:latin typeface="Arial"/>
                <a:cs typeface="Arial"/>
              </a:rPr>
              <a:t>students</a:t>
            </a:r>
            <a:r>
              <a:rPr lang="en-US" sz="2400" spc="20" dirty="0">
                <a:latin typeface="Arial"/>
                <a:cs typeface="Arial"/>
              </a:rPr>
              <a:t> </a:t>
            </a:r>
            <a:r>
              <a:rPr lang="en-US" sz="2400" spc="-5" dirty="0">
                <a:latin typeface="Arial"/>
                <a:cs typeface="Arial"/>
              </a:rPr>
              <a:t>against</a:t>
            </a:r>
            <a:r>
              <a:rPr lang="en-US" sz="2400" dirty="0">
                <a:latin typeface="Arial"/>
                <a:cs typeface="Arial"/>
              </a:rPr>
              <a:t> </a:t>
            </a:r>
            <a:r>
              <a:rPr lang="en-US" sz="2400" spc="-5" dirty="0">
                <a:latin typeface="Arial"/>
                <a:cs typeface="Arial"/>
              </a:rPr>
              <a:t>grade</a:t>
            </a:r>
            <a:r>
              <a:rPr lang="en-US" sz="2400" spc="10" dirty="0">
                <a:latin typeface="Arial"/>
                <a:cs typeface="Arial"/>
              </a:rPr>
              <a:t> </a:t>
            </a:r>
            <a:r>
              <a:rPr lang="en-US" sz="2400" spc="-5" dirty="0">
                <a:latin typeface="Arial"/>
                <a:cs typeface="Arial"/>
              </a:rPr>
              <a:t>level</a:t>
            </a:r>
            <a:r>
              <a:rPr lang="en-US" sz="2400" dirty="0">
                <a:latin typeface="Arial"/>
                <a:cs typeface="Arial"/>
              </a:rPr>
              <a:t> </a:t>
            </a:r>
            <a:r>
              <a:rPr lang="en-US" sz="2400" spc="-5" dirty="0">
                <a:latin typeface="Arial"/>
                <a:cs typeface="Arial"/>
              </a:rPr>
              <a:t>academic </a:t>
            </a:r>
            <a:r>
              <a:rPr lang="en-US" sz="2400" dirty="0">
                <a:latin typeface="Arial"/>
                <a:cs typeface="Arial"/>
              </a:rPr>
              <a:t> </a:t>
            </a:r>
            <a:r>
              <a:rPr lang="en-US" sz="2400" spc="-5" dirty="0">
                <a:latin typeface="Arial"/>
                <a:cs typeface="Arial"/>
              </a:rPr>
              <a:t>achievement</a:t>
            </a:r>
            <a:r>
              <a:rPr lang="en-US" sz="2400" dirty="0">
                <a:latin typeface="Arial"/>
                <a:cs typeface="Arial"/>
              </a:rPr>
              <a:t> </a:t>
            </a:r>
            <a:r>
              <a:rPr lang="en-US" sz="2400" spc="-5" dirty="0">
                <a:latin typeface="Arial"/>
                <a:cs typeface="Arial"/>
              </a:rPr>
              <a:t>standards</a:t>
            </a:r>
            <a:r>
              <a:rPr lang="en-US" sz="2400" spc="5" dirty="0">
                <a:latin typeface="Arial"/>
                <a:cs typeface="Arial"/>
              </a:rPr>
              <a:t> </a:t>
            </a:r>
            <a:r>
              <a:rPr lang="en-US" sz="2400" spc="-5" dirty="0">
                <a:latin typeface="Arial"/>
                <a:cs typeface="Arial"/>
              </a:rPr>
              <a:t>(regular</a:t>
            </a:r>
            <a:r>
              <a:rPr lang="en-US" sz="2400" spc="-10" dirty="0">
                <a:latin typeface="Arial"/>
                <a:cs typeface="Arial"/>
              </a:rPr>
              <a:t> </a:t>
            </a:r>
            <a:r>
              <a:rPr lang="en-US" sz="2400" spc="-5" dirty="0">
                <a:latin typeface="Arial"/>
                <a:cs typeface="Arial"/>
              </a:rPr>
              <a:t>assessment).</a:t>
            </a:r>
          </a:p>
          <a:p>
            <a:r>
              <a:rPr lang="en-US" sz="2800" spc="-5" dirty="0">
                <a:latin typeface="Arial"/>
                <a:cs typeface="Arial"/>
              </a:rPr>
              <a:t>Indicator 3 uses the English Language Arts (ELA) and Mathematics MCAS for students in Grades 4, 8, and High School.</a:t>
            </a:r>
            <a:endParaRPr lang="en-US" sz="2800" dirty="0">
              <a:latin typeface="Arial"/>
              <a:cs typeface="Arial"/>
            </a:endParaRPr>
          </a:p>
          <a:p>
            <a:pPr lvl="1"/>
            <a:endParaRPr lang="en-US" sz="2800" dirty="0">
              <a:solidFill>
                <a:srgbClr val="101D35"/>
              </a:solidFill>
              <a:latin typeface="Arial"/>
              <a:cs typeface="Arial"/>
            </a:endParaRPr>
          </a:p>
          <a:p>
            <a:pPr lvl="1"/>
            <a:endParaRPr lang="en-US" dirty="0"/>
          </a:p>
        </p:txBody>
      </p:sp>
      <p:sp>
        <p:nvSpPr>
          <p:cNvPr id="4" name="Slide Number Placeholder 3">
            <a:extLst>
              <a:ext uri="{FF2B5EF4-FFF2-40B4-BE49-F238E27FC236}">
                <a16:creationId xmlns:a16="http://schemas.microsoft.com/office/drawing/2014/main" id="{811C3E99-8865-4B5B-96F1-564B5358DD80}"/>
              </a:ext>
            </a:extLst>
          </p:cNvPr>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spTree>
    <p:extLst>
      <p:ext uri="{BB962C8B-B14F-4D97-AF65-F5344CB8AC3E}">
        <p14:creationId xmlns:p14="http://schemas.microsoft.com/office/powerpoint/2010/main" val="3439660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199ED-7E08-4DC0-8A03-A9F017C5D602}"/>
              </a:ext>
            </a:extLst>
          </p:cNvPr>
          <p:cNvSpPr>
            <a:spLocks noGrp="1"/>
          </p:cNvSpPr>
          <p:nvPr>
            <p:ph type="title"/>
          </p:nvPr>
        </p:nvSpPr>
        <p:spPr/>
        <p:txBody>
          <a:bodyPr/>
          <a:lstStyle/>
          <a:p>
            <a:r>
              <a:rPr lang="en-US" dirty="0"/>
              <a:t>3A/Measurement and Data Source  </a:t>
            </a:r>
          </a:p>
        </p:txBody>
      </p:sp>
      <p:sp>
        <p:nvSpPr>
          <p:cNvPr id="3" name="Content Placeholder 2">
            <a:extLst>
              <a:ext uri="{FF2B5EF4-FFF2-40B4-BE49-F238E27FC236}">
                <a16:creationId xmlns:a16="http://schemas.microsoft.com/office/drawing/2014/main" id="{D82512CC-82DB-44CF-88D3-7F74C19A4B4A}"/>
              </a:ext>
            </a:extLst>
          </p:cNvPr>
          <p:cNvSpPr>
            <a:spLocks noGrp="1"/>
          </p:cNvSpPr>
          <p:nvPr>
            <p:ph idx="1"/>
          </p:nvPr>
        </p:nvSpPr>
        <p:spPr>
          <a:xfrm>
            <a:off x="567743" y="1230403"/>
            <a:ext cx="11370972" cy="5338672"/>
          </a:xfrm>
        </p:spPr>
        <p:txBody>
          <a:bodyPr>
            <a:normAutofit fontScale="92500" lnSpcReduction="10000"/>
          </a:bodyPr>
          <a:lstStyle/>
          <a:p>
            <a:pPr>
              <a:spcBef>
                <a:spcPts val="600"/>
              </a:spcBef>
              <a:spcAft>
                <a:spcPts val="600"/>
              </a:spcAft>
            </a:pPr>
            <a:r>
              <a:rPr lang="en-US" sz="2800" dirty="0">
                <a:solidFill>
                  <a:schemeClr val="accent1"/>
                </a:solidFill>
                <a:effectLst/>
                <a:latin typeface="+mn-lt"/>
                <a:ea typeface="Calibri" panose="020F0502020204030204" pitchFamily="34" charset="0"/>
                <a:cs typeface="Times New Roman" panose="02020603050405020304" pitchFamily="18" charset="0"/>
              </a:rPr>
              <a:t>3A measures the Participation Rate percent. </a:t>
            </a:r>
          </a:p>
          <a:p>
            <a:pPr>
              <a:spcBef>
                <a:spcPts val="600"/>
              </a:spcBef>
              <a:spcAft>
                <a:spcPts val="600"/>
              </a:spcAft>
            </a:pPr>
            <a:r>
              <a:rPr lang="en-US" sz="2800" dirty="0">
                <a:solidFill>
                  <a:schemeClr val="accent1"/>
                </a:solidFill>
                <a:effectLst/>
                <a:latin typeface="+mn-lt"/>
                <a:ea typeface="Calibri" panose="020F0502020204030204" pitchFamily="34" charset="0"/>
                <a:cs typeface="Times New Roman" panose="02020603050405020304" pitchFamily="18" charset="0"/>
              </a:rPr>
              <a:t>This is equal to the number of children with IEPs participating in a state assessment divided by the total </a:t>
            </a:r>
            <a:r>
              <a:rPr lang="en-US" sz="2800" dirty="0">
                <a:solidFill>
                  <a:schemeClr val="accent1"/>
                </a:solidFill>
                <a:latin typeface="+mn-lt"/>
                <a:ea typeface="Calibri" panose="020F0502020204030204" pitchFamily="34" charset="0"/>
                <a:cs typeface="Times New Roman" panose="02020603050405020304" pitchFamily="18" charset="0"/>
              </a:rPr>
              <a:t>number</a:t>
            </a:r>
            <a:r>
              <a:rPr lang="en-US" sz="2800" dirty="0">
                <a:solidFill>
                  <a:schemeClr val="accent1"/>
                </a:solidFill>
                <a:effectLst/>
                <a:latin typeface="+mn-lt"/>
                <a:ea typeface="Calibri" panose="020F0502020204030204" pitchFamily="34" charset="0"/>
                <a:cs typeface="Times New Roman" panose="02020603050405020304" pitchFamily="18" charset="0"/>
              </a:rPr>
              <a:t> of children with IEPs enrolled during the testing window. </a:t>
            </a:r>
          </a:p>
          <a:p>
            <a:pPr>
              <a:spcBef>
                <a:spcPts val="600"/>
              </a:spcBef>
              <a:spcAft>
                <a:spcPts val="600"/>
              </a:spcAft>
            </a:pPr>
            <a:r>
              <a:rPr lang="en-US" sz="2800" dirty="0">
                <a:solidFill>
                  <a:schemeClr val="accent1"/>
                </a:solidFill>
                <a:effectLst/>
                <a:latin typeface="+mn-lt"/>
                <a:ea typeface="Calibri" panose="020F0502020204030204" pitchFamily="34" charset="0"/>
                <a:cs typeface="Times New Roman" panose="02020603050405020304" pitchFamily="18" charset="0"/>
              </a:rPr>
              <a:t>This is calculated separately for ELA and mathematics</a:t>
            </a:r>
            <a:r>
              <a:rPr lang="en-US" sz="2800" dirty="0">
                <a:solidFill>
                  <a:schemeClr val="accent1"/>
                </a:solidFill>
                <a:latin typeface="+mn-lt"/>
                <a:ea typeface="Calibri" panose="020F0502020204030204" pitchFamily="34" charset="0"/>
                <a:cs typeface="Times New Roman" panose="02020603050405020304" pitchFamily="18" charset="0"/>
              </a:rPr>
              <a:t>, for students in grades 4, 8, and High School (HS).</a:t>
            </a:r>
            <a:endParaRPr lang="en-US" sz="2800" dirty="0">
              <a:solidFill>
                <a:schemeClr val="accent1"/>
              </a:solidFill>
              <a:effectLst/>
              <a:latin typeface="+mn-lt"/>
              <a:ea typeface="Calibri" panose="020F0502020204030204" pitchFamily="34" charset="0"/>
              <a:cs typeface="Times New Roman" panose="02020603050405020304" pitchFamily="18" charset="0"/>
            </a:endParaRPr>
          </a:p>
          <a:p>
            <a:pPr>
              <a:spcBef>
                <a:spcPts val="600"/>
              </a:spcBef>
              <a:spcAft>
                <a:spcPts val="600"/>
              </a:spcAft>
            </a:pPr>
            <a:r>
              <a:rPr lang="en-US" sz="2800" dirty="0">
                <a:solidFill>
                  <a:schemeClr val="accent1"/>
                </a:solidFill>
                <a:effectLst/>
                <a:latin typeface="+mn-lt"/>
                <a:ea typeface="Calibri" panose="020F0502020204030204" pitchFamily="34" charset="0"/>
                <a:cs typeface="Times New Roman" panose="02020603050405020304" pitchFamily="18" charset="0"/>
              </a:rPr>
              <a:t>Includes both students with IEPs enrolled for a full academic year and those not enrolled for a full academic year.</a:t>
            </a:r>
          </a:p>
          <a:p>
            <a:pPr marR="0" lvl="0">
              <a:spcBef>
                <a:spcPts val="600"/>
              </a:spcBef>
              <a:spcAft>
                <a:spcPts val="600"/>
              </a:spcAft>
              <a:tabLst>
                <a:tab pos="457200" algn="l"/>
              </a:tabLst>
            </a:pPr>
            <a:r>
              <a:rPr lang="en-US" sz="2800" kern="1200" dirty="0">
                <a:solidFill>
                  <a:schemeClr val="accent1"/>
                </a:solidFill>
                <a:effectLst/>
                <a:latin typeface="+mn-lt"/>
                <a:ea typeface="Calibri" panose="020F0502020204030204" pitchFamily="34" charset="0"/>
                <a:cs typeface="Times New Roman" panose="02020603050405020304" pitchFamily="18" charset="0"/>
              </a:rPr>
              <a:t>For Indicator 3A, the United States Department of Education (USED) determines the participation rate goal and always sets a participation rate no less than 95%. </a:t>
            </a:r>
          </a:p>
          <a:p>
            <a:pPr marR="0" lvl="0">
              <a:spcBef>
                <a:spcPts val="600"/>
              </a:spcBef>
              <a:spcAft>
                <a:spcPts val="600"/>
              </a:spcAft>
              <a:tabLst>
                <a:tab pos="457200" algn="l"/>
              </a:tabLst>
            </a:pPr>
            <a:r>
              <a:rPr lang="en-US" sz="2800" dirty="0">
                <a:solidFill>
                  <a:schemeClr val="accent1"/>
                </a:solidFill>
                <a:latin typeface="+mn-lt"/>
                <a:cs typeface="Times New Roman" panose="02020603050405020304" pitchFamily="18" charset="0"/>
              </a:rPr>
              <a:t>Data Source for Indicator 3: Massachusetts Next Generation MCAS.</a:t>
            </a:r>
          </a:p>
          <a:p>
            <a:pPr>
              <a:buFont typeface="Wingdings" panose="05000000000000000000" pitchFamily="2" charset="2"/>
              <a:buChar char="Ø"/>
            </a:pPr>
            <a:endParaRPr lang="en-US" sz="3200" i="1" dirty="0">
              <a:solidFill>
                <a:schemeClr val="tx1"/>
              </a:solidFill>
              <a:effectLst/>
              <a:latin typeface="+mn-lt"/>
              <a:ea typeface="Calibri" panose="020F0502020204030204" pitchFamily="34" charset="0"/>
              <a:cs typeface="Times New Roman" panose="02020603050405020304" pitchFamily="18" charset="0"/>
            </a:endParaRPr>
          </a:p>
          <a:p>
            <a:pPr>
              <a:buFont typeface="Wingdings" panose="05000000000000000000" pitchFamily="2" charset="2"/>
              <a:buChar char="Ø"/>
            </a:pPr>
            <a:endParaRPr lang="en-US" sz="3200" i="1" dirty="0">
              <a:solidFill>
                <a:schemeClr val="tx1"/>
              </a:solidFill>
              <a:effectLst/>
              <a:latin typeface="+mn-lt"/>
              <a:ea typeface="Calibri" panose="020F0502020204030204" pitchFamily="34" charset="0"/>
              <a:cs typeface="Times New Roman" panose="02020603050405020304" pitchFamily="18" charset="0"/>
            </a:endParaRPr>
          </a:p>
          <a:p>
            <a:pPr marL="0" indent="0">
              <a:buNone/>
            </a:pPr>
            <a:endParaRPr lang="en-US" sz="3200" i="1" dirty="0">
              <a:solidFill>
                <a:schemeClr val="tx1"/>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0251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5CFB-34A3-48FD-B166-053317070621}"/>
              </a:ext>
            </a:extLst>
          </p:cNvPr>
          <p:cNvSpPr>
            <a:spLocks noGrp="1"/>
          </p:cNvSpPr>
          <p:nvPr>
            <p:ph type="title"/>
          </p:nvPr>
        </p:nvSpPr>
        <p:spPr/>
        <p:txBody>
          <a:bodyPr/>
          <a:lstStyle/>
          <a:p>
            <a:r>
              <a:rPr lang="en-US" dirty="0"/>
              <a:t>3B Measurement and Data Source </a:t>
            </a:r>
          </a:p>
        </p:txBody>
      </p:sp>
      <p:sp>
        <p:nvSpPr>
          <p:cNvPr id="3" name="Content Placeholder 2">
            <a:extLst>
              <a:ext uri="{FF2B5EF4-FFF2-40B4-BE49-F238E27FC236}">
                <a16:creationId xmlns:a16="http://schemas.microsoft.com/office/drawing/2014/main" id="{6ABC0449-928A-4318-9C7A-7E79E6D0B895}"/>
              </a:ext>
            </a:extLst>
          </p:cNvPr>
          <p:cNvSpPr>
            <a:spLocks noGrp="1"/>
          </p:cNvSpPr>
          <p:nvPr>
            <p:ph idx="1"/>
          </p:nvPr>
        </p:nvSpPr>
        <p:spPr/>
        <p:txBody>
          <a:bodyPr/>
          <a:lstStyle/>
          <a:p>
            <a:pPr marL="342900" indent="-342900">
              <a:spcBef>
                <a:spcPts val="1200"/>
              </a:spcBef>
              <a:spcAft>
                <a:spcPts val="600"/>
              </a:spcAft>
              <a:buFont typeface="Arial" panose="020B0604020202020204" pitchFamily="34" charset="0"/>
              <a:buChar char="•"/>
            </a:pPr>
            <a:r>
              <a:rPr lang="en-US" sz="2600" dirty="0">
                <a:latin typeface="Segoe UI"/>
                <a:cs typeface="Segoe UI"/>
              </a:rPr>
              <a:t>3B measures the Proficiency rate percent. Proficiency means attaining a score of either Meeting Expectations or Exceeding Expectations on the MCAS.</a:t>
            </a:r>
          </a:p>
          <a:p>
            <a:pPr marL="342900" indent="-342900">
              <a:spcBef>
                <a:spcPts val="1200"/>
              </a:spcBef>
              <a:spcAft>
                <a:spcPts val="600"/>
              </a:spcAft>
              <a:buFont typeface="Arial" panose="020B0604020202020204" pitchFamily="34" charset="0"/>
              <a:buChar char="•"/>
            </a:pPr>
            <a:r>
              <a:rPr lang="en-US" sz="2600" dirty="0">
                <a:latin typeface="Segoe UI"/>
                <a:cs typeface="Segoe UI"/>
              </a:rPr>
              <a:t>Total number of children with IEPs scoring at or above proficient against grade level academic achievement standards divided by the total number of children with IEPs who received a valid score and for whom a proficiency level was assigned for the regular assessment.</a:t>
            </a:r>
          </a:p>
          <a:p>
            <a:pPr marL="342900" indent="-342900">
              <a:spcBef>
                <a:spcPts val="1200"/>
              </a:spcBef>
              <a:spcAft>
                <a:spcPts val="600"/>
              </a:spcAft>
              <a:buFont typeface="Arial" panose="020B0604020202020204" pitchFamily="34" charset="0"/>
              <a:buChar char="•"/>
            </a:pPr>
            <a:r>
              <a:rPr lang="en-US" sz="2600" dirty="0">
                <a:latin typeface="Segoe UI"/>
                <a:cs typeface="Segoe UI"/>
              </a:rPr>
              <a:t>Calculated separately for ELA and Math for students in grades 4, 8, and 10. </a:t>
            </a:r>
          </a:p>
          <a:p>
            <a:pPr marL="342900" indent="-342900">
              <a:spcBef>
                <a:spcPts val="1200"/>
              </a:spcBef>
              <a:spcAft>
                <a:spcPts val="600"/>
              </a:spcAft>
              <a:buFont typeface="Arial" panose="020B0604020202020204" pitchFamily="34" charset="0"/>
              <a:buChar char="•"/>
            </a:pPr>
            <a:r>
              <a:rPr lang="en-US" sz="2600" dirty="0">
                <a:latin typeface="Segoe UI"/>
                <a:cs typeface="Segoe UI"/>
              </a:rPr>
              <a:t>The proficiency rate includes both children with IEPs enrolled for a full academic year and those not enrolled for a full academic year. </a:t>
            </a:r>
            <a:endParaRPr lang="en-US" sz="2600" dirty="0"/>
          </a:p>
          <a:p>
            <a:endParaRPr lang="en-US" dirty="0"/>
          </a:p>
        </p:txBody>
      </p:sp>
      <p:sp>
        <p:nvSpPr>
          <p:cNvPr id="4" name="Slide Number Placeholder 3">
            <a:extLst>
              <a:ext uri="{FF2B5EF4-FFF2-40B4-BE49-F238E27FC236}">
                <a16:creationId xmlns:a16="http://schemas.microsoft.com/office/drawing/2014/main" id="{4764C21B-3232-4AF7-8A8B-FEE530CFEE4B}"/>
              </a:ext>
            </a:extLst>
          </p:cNvPr>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Tree>
    <p:extLst>
      <p:ext uri="{BB962C8B-B14F-4D97-AF65-F5344CB8AC3E}">
        <p14:creationId xmlns:p14="http://schemas.microsoft.com/office/powerpoint/2010/main" val="533592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3C Measurement and Data Source </a:t>
            </a:r>
          </a:p>
        </p:txBody>
      </p:sp>
      <p:sp>
        <p:nvSpPr>
          <p:cNvPr id="7" name="Content Placeholder 6"/>
          <p:cNvSpPr>
            <a:spLocks noGrp="1"/>
          </p:cNvSpPr>
          <p:nvPr>
            <p:ph idx="1"/>
          </p:nvPr>
        </p:nvSpPr>
        <p:spPr>
          <a:xfrm>
            <a:off x="438726" y="1285308"/>
            <a:ext cx="11046691" cy="4754563"/>
          </a:xfrm>
        </p:spPr>
        <p:txBody>
          <a:bodyPr>
            <a:normAutofit fontScale="92500" lnSpcReduction="10000"/>
          </a:bodyPr>
          <a:lstStyle/>
          <a:p>
            <a:pPr marL="342900" indent="-342900">
              <a:lnSpc>
                <a:spcPct val="110000"/>
              </a:lnSpc>
              <a:spcBef>
                <a:spcPts val="600"/>
              </a:spcBef>
              <a:spcAft>
                <a:spcPts val="600"/>
              </a:spcAft>
              <a:buFont typeface="Arial" panose="020B0604020202020204" pitchFamily="34" charset="0"/>
              <a:buChar char="•"/>
            </a:pPr>
            <a:r>
              <a:rPr lang="en-US" sz="2400" dirty="0">
                <a:latin typeface="Segoe UI"/>
                <a:cs typeface="Segoe UI"/>
              </a:rPr>
              <a:t>3C measures the Proficiency rate percent for children with IEPs against the alternate academic achievement standards on the MCAS Alternative Assessment, or MCAS-Alt.</a:t>
            </a:r>
          </a:p>
          <a:p>
            <a:pPr marL="342900" indent="-342900">
              <a:lnSpc>
                <a:spcPct val="110000"/>
              </a:lnSpc>
              <a:spcBef>
                <a:spcPts val="600"/>
              </a:spcBef>
              <a:spcAft>
                <a:spcPts val="600"/>
              </a:spcAft>
              <a:buFont typeface="Arial" panose="020B0604020202020204" pitchFamily="34" charset="0"/>
              <a:buChar char="•"/>
            </a:pPr>
            <a:r>
              <a:rPr lang="en-US" sz="2400" dirty="0">
                <a:latin typeface="Segoe UI"/>
                <a:cs typeface="Segoe UI"/>
              </a:rPr>
              <a:t>The total number of children with IEPs scoring at or above proficient against alternate academic achievement standards divided by the total number of children with IEPs who received a valid score and for whom a proficiency level was assigned for the alternate assessment.</a:t>
            </a:r>
          </a:p>
          <a:p>
            <a:pPr marL="342900" indent="-342900">
              <a:lnSpc>
                <a:spcPct val="110000"/>
              </a:lnSpc>
              <a:spcBef>
                <a:spcPts val="600"/>
              </a:spcBef>
              <a:spcAft>
                <a:spcPts val="600"/>
              </a:spcAft>
              <a:buFont typeface="Arial" panose="020B0604020202020204" pitchFamily="34" charset="0"/>
              <a:buChar char="•"/>
            </a:pPr>
            <a:r>
              <a:rPr lang="en-US" sz="2400" dirty="0">
                <a:latin typeface="Segoe UI"/>
                <a:cs typeface="Segoe UI"/>
              </a:rPr>
              <a:t>In Massachusetts, students are considered proficient if they received a score of Progressing, the highest possible score on the MCAS-Alt, the state's alternate assessment.</a:t>
            </a:r>
            <a:endParaRPr lang="en-US" sz="2400" u="sng" dirty="0">
              <a:latin typeface="Segoe UI"/>
              <a:cs typeface="Segoe UI"/>
            </a:endParaRPr>
          </a:p>
          <a:p>
            <a:pPr marL="342900" indent="-342900">
              <a:lnSpc>
                <a:spcPct val="110000"/>
              </a:lnSpc>
              <a:spcBef>
                <a:spcPts val="600"/>
              </a:spcBef>
              <a:spcAft>
                <a:spcPts val="600"/>
              </a:spcAft>
              <a:buFont typeface="Arial" panose="020B0604020202020204" pitchFamily="34" charset="0"/>
              <a:buChar char="•"/>
            </a:pPr>
            <a:r>
              <a:rPr lang="en-US" sz="2400" dirty="0">
                <a:latin typeface="Segoe UI"/>
                <a:cs typeface="Segoe UI"/>
              </a:rPr>
              <a:t>Calculated separately for ELA and Math for students in grades 4, 8, and grade 10. </a:t>
            </a:r>
          </a:p>
          <a:p>
            <a:pPr marL="342900" indent="-342900">
              <a:lnSpc>
                <a:spcPct val="110000"/>
              </a:lnSpc>
              <a:spcBef>
                <a:spcPts val="600"/>
              </a:spcBef>
              <a:spcAft>
                <a:spcPts val="600"/>
              </a:spcAft>
              <a:buFont typeface="Arial" panose="020B0604020202020204" pitchFamily="34" charset="0"/>
              <a:buChar char="•"/>
            </a:pPr>
            <a:r>
              <a:rPr lang="en-US" sz="2400" dirty="0">
                <a:latin typeface="Segoe UI"/>
                <a:cs typeface="Segoe UI"/>
              </a:rPr>
              <a:t>The proficiency rate includes both children with IEPs enrolled for a full academic year and those not enrolled for a full academic year. </a:t>
            </a:r>
            <a:endParaRPr lang="en-US" sz="2400"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5</a:t>
            </a:fld>
            <a:endParaRPr lang="en-US" dirty="0"/>
          </a:p>
        </p:txBody>
      </p:sp>
      <p:sp>
        <p:nvSpPr>
          <p:cNvPr id="4" name="Footer Placeholder 3"/>
          <p:cNvSpPr>
            <a:spLocks noGrp="1"/>
          </p:cNvSpPr>
          <p:nvPr>
            <p:ph type="ftr" sz="quarter" idx="4294967295"/>
          </p:nvPr>
        </p:nvSpPr>
        <p:spPr>
          <a:xfrm>
            <a:off x="4165600" y="6356351"/>
            <a:ext cx="7213600" cy="365125"/>
          </a:xfrm>
          <a:prstGeom prst="rect">
            <a:avLst/>
          </a:prstGeom>
        </p:spPr>
        <p:txBody>
          <a:bodyPr/>
          <a:lstStyle/>
          <a:p>
            <a:r>
              <a:rPr lang="en-US" dirty="0"/>
              <a:t>Massachusetts Department of Elementary and Secondary Education</a:t>
            </a:r>
          </a:p>
        </p:txBody>
      </p:sp>
    </p:spTree>
    <p:extLst>
      <p:ext uri="{BB962C8B-B14F-4D97-AF65-F5344CB8AC3E}">
        <p14:creationId xmlns:p14="http://schemas.microsoft.com/office/powerpoint/2010/main" val="121618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776B8-EA72-485D-BE31-68F26D44A3C4}"/>
              </a:ext>
            </a:extLst>
          </p:cNvPr>
          <p:cNvSpPr>
            <a:spLocks noGrp="1"/>
          </p:cNvSpPr>
          <p:nvPr>
            <p:ph type="title"/>
          </p:nvPr>
        </p:nvSpPr>
        <p:spPr/>
        <p:txBody>
          <a:bodyPr/>
          <a:lstStyle/>
          <a:p>
            <a:r>
              <a:rPr lang="en-US" dirty="0"/>
              <a:t> 3D/ Measurement and Data Source </a:t>
            </a:r>
          </a:p>
        </p:txBody>
      </p:sp>
      <p:sp>
        <p:nvSpPr>
          <p:cNvPr id="3" name="Content Placeholder 2">
            <a:extLst>
              <a:ext uri="{FF2B5EF4-FFF2-40B4-BE49-F238E27FC236}">
                <a16:creationId xmlns:a16="http://schemas.microsoft.com/office/drawing/2014/main" id="{428576AA-5D2E-46F4-B272-124591ED9C71}"/>
              </a:ext>
            </a:extLst>
          </p:cNvPr>
          <p:cNvSpPr>
            <a:spLocks noGrp="1"/>
          </p:cNvSpPr>
          <p:nvPr>
            <p:ph idx="1"/>
          </p:nvPr>
        </p:nvSpPr>
        <p:spPr/>
        <p:txBody>
          <a:bodyPr/>
          <a:lstStyle/>
          <a:p>
            <a:pPr marL="342900" indent="-342900">
              <a:spcBef>
                <a:spcPts val="600"/>
              </a:spcBef>
              <a:spcAft>
                <a:spcPts val="600"/>
              </a:spcAft>
            </a:pPr>
            <a:r>
              <a:rPr lang="en-US" sz="2600" dirty="0">
                <a:latin typeface="Segoe UI"/>
                <a:cs typeface="Segoe UI"/>
              </a:rPr>
              <a:t>3D measures the gap in performance of students with disabilities compared to all students. </a:t>
            </a:r>
          </a:p>
          <a:p>
            <a:pPr marL="342900" marR="0" indent="-342900">
              <a:spcBef>
                <a:spcPts val="600"/>
              </a:spcBef>
              <a:spcAft>
                <a:spcPts val="600"/>
              </a:spcAft>
            </a:pPr>
            <a:r>
              <a:rPr lang="en-US" sz="2600" dirty="0">
                <a:latin typeface="Segoe UI"/>
                <a:cs typeface="Segoe UI"/>
              </a:rPr>
              <a:t>Gap calculations in this SPP/APR must result in:</a:t>
            </a:r>
          </a:p>
          <a:p>
            <a:pPr marL="508000" lvl="1" indent="0">
              <a:spcBef>
                <a:spcPts val="600"/>
              </a:spcBef>
              <a:spcAft>
                <a:spcPts val="600"/>
              </a:spcAft>
              <a:buNone/>
            </a:pPr>
            <a:r>
              <a:rPr lang="en-US" sz="2200" i="1" dirty="0">
                <a:latin typeface="Segoe UI"/>
                <a:cs typeface="Segoe UI"/>
              </a:rPr>
              <a:t>the proficiency rate for children with IEPs who were proficient against grade level academic achievement standards for the 2020-2021 school year </a:t>
            </a:r>
            <a:r>
              <a:rPr lang="en-US" sz="2200" b="1" dirty="0">
                <a:latin typeface="Segoe UI"/>
                <a:cs typeface="Segoe UI"/>
              </a:rPr>
              <a:t>compared to </a:t>
            </a:r>
            <a:r>
              <a:rPr lang="en-US" sz="2200" i="1" dirty="0">
                <a:latin typeface="Segoe UI"/>
                <a:cs typeface="Segoe UI"/>
              </a:rPr>
              <a:t>the proficiency rate for all students who were proficient against grade level academic achievement standards for the 2020-2021 school year. </a:t>
            </a:r>
          </a:p>
          <a:p>
            <a:pPr marL="342900" marR="0" indent="-342900">
              <a:spcBef>
                <a:spcPts val="600"/>
              </a:spcBef>
              <a:spcAft>
                <a:spcPts val="600"/>
              </a:spcAft>
            </a:pPr>
            <a:r>
              <a:rPr lang="en-US" sz="2600" dirty="0">
                <a:latin typeface="Segoe UI"/>
                <a:cs typeface="Segoe UI"/>
              </a:rPr>
              <a:t>Include all children enrolled for a full academic  year and those not enrolled for a full academic year.  </a:t>
            </a:r>
          </a:p>
          <a:p>
            <a:pPr marL="342900" marR="0" indent="-342900">
              <a:spcBef>
                <a:spcPts val="600"/>
              </a:spcBef>
              <a:spcAft>
                <a:spcPts val="600"/>
              </a:spcAft>
            </a:pPr>
            <a:r>
              <a:rPr lang="en-US" sz="2600" dirty="0">
                <a:latin typeface="Segoe UI"/>
                <a:cs typeface="Segoe UI"/>
              </a:rPr>
              <a:t>Only include children with disabilities who had an IEP at the time of testing.</a:t>
            </a:r>
          </a:p>
          <a:p>
            <a:pPr marR="0">
              <a:lnSpc>
                <a:spcPct val="107000"/>
              </a:lnSpc>
              <a:spcBef>
                <a:spcPts val="0"/>
              </a:spcBef>
              <a:spcAft>
                <a:spcPts val="0"/>
              </a:spcAft>
              <a:buFont typeface="Wingdings" panose="05000000000000000000" pitchFamily="2" charset="2"/>
              <a:buChar char="Ø"/>
            </a:pPr>
            <a:endParaRPr lang="en-US" sz="2800" dirty="0">
              <a:solidFill>
                <a:srgbClr val="101D35"/>
              </a:solidFill>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3200" dirty="0">
              <a:solidFill>
                <a:schemeClr val="tx1"/>
              </a:solidFill>
              <a:effectLst/>
              <a:latin typeface="+mn-lt"/>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4EAF753-1E93-4B19-A9C4-2461A4207E08}"/>
              </a:ext>
            </a:extLst>
          </p:cNvPr>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Tree>
    <p:extLst>
      <p:ext uri="{BB962C8B-B14F-4D97-AF65-F5344CB8AC3E}">
        <p14:creationId xmlns:p14="http://schemas.microsoft.com/office/powerpoint/2010/main" val="3883035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E19B0-24C0-40B6-8E7C-808D6979ED68}"/>
              </a:ext>
            </a:extLst>
          </p:cNvPr>
          <p:cNvSpPr>
            <a:spLocks noGrp="1"/>
          </p:cNvSpPr>
          <p:nvPr>
            <p:ph type="title"/>
          </p:nvPr>
        </p:nvSpPr>
        <p:spPr/>
        <p:txBody>
          <a:bodyPr/>
          <a:lstStyle/>
          <a:p>
            <a:r>
              <a:rPr lang="en-US" b="0" i="0" u="none" strike="noStrike" dirty="0">
                <a:solidFill>
                  <a:srgbClr val="FFFFFF"/>
                </a:solidFill>
                <a:effectLst/>
                <a:latin typeface="Segoe UI Semibold" panose="020B0702040204020203" pitchFamily="34" charset="0"/>
              </a:rPr>
              <a:t>How has COVID-19 affected Indicator 3?</a:t>
            </a:r>
            <a:r>
              <a:rPr lang="en-US" b="0" i="0" dirty="0">
                <a:solidFill>
                  <a:srgbClr val="000000"/>
                </a:solidFill>
                <a:effectLst/>
                <a:latin typeface="Segoe UI Semibold" panose="020B0702040204020203" pitchFamily="34" charset="0"/>
              </a:rPr>
              <a:t>​</a:t>
            </a:r>
            <a:endParaRPr lang="en-US" dirty="0"/>
          </a:p>
        </p:txBody>
      </p:sp>
      <p:sp>
        <p:nvSpPr>
          <p:cNvPr id="3" name="Content Placeholder 2">
            <a:extLst>
              <a:ext uri="{FF2B5EF4-FFF2-40B4-BE49-F238E27FC236}">
                <a16:creationId xmlns:a16="http://schemas.microsoft.com/office/drawing/2014/main" id="{997C4CAD-3DF6-493C-9170-502F75BA6406}"/>
              </a:ext>
            </a:extLst>
          </p:cNvPr>
          <p:cNvSpPr>
            <a:spLocks noGrp="1"/>
          </p:cNvSpPr>
          <p:nvPr>
            <p:ph idx="1"/>
          </p:nvPr>
        </p:nvSpPr>
        <p:spPr>
          <a:xfrm>
            <a:off x="567743" y="1099616"/>
            <a:ext cx="11370972" cy="5469459"/>
          </a:xfrm>
        </p:spPr>
        <p:txBody>
          <a:bodyPr vert="horz" lIns="91440" tIns="45720" rIns="91440" bIns="45720" rtlCol="0" anchor="t">
            <a:normAutofit fontScale="92500" lnSpcReduction="10000"/>
          </a:bodyPr>
          <a:lstStyle/>
          <a:p>
            <a:pPr marL="0" indent="0">
              <a:spcBef>
                <a:spcPts val="800"/>
              </a:spcBef>
              <a:spcAft>
                <a:spcPts val="800"/>
              </a:spcAft>
              <a:buNone/>
            </a:pPr>
            <a:r>
              <a:rPr lang="en-US" dirty="0"/>
              <a:t>COVID-19 has had an impact on students' learning and MCAS administration:</a:t>
            </a:r>
            <a:endParaRPr lang="en-US" dirty="0">
              <a:latin typeface="Segoe UI"/>
              <a:cs typeface="Segoe UI"/>
            </a:endParaRPr>
          </a:p>
          <a:p>
            <a:pPr>
              <a:spcBef>
                <a:spcPts val="800"/>
              </a:spcBef>
              <a:spcAft>
                <a:spcPts val="800"/>
              </a:spcAft>
            </a:pPr>
            <a:r>
              <a:rPr lang="en-US" dirty="0">
                <a:latin typeface="Segoe UI"/>
                <a:cs typeface="Segoe UI"/>
              </a:rPr>
              <a:t>The federal government granted Massachusetts a waiver to allow us to cancel statewide academic assessments for the 2019-2020 school year.</a:t>
            </a:r>
          </a:p>
          <a:p>
            <a:pPr>
              <a:spcBef>
                <a:spcPts val="800"/>
              </a:spcBef>
              <a:spcAft>
                <a:spcPts val="800"/>
              </a:spcAft>
            </a:pPr>
            <a:r>
              <a:rPr lang="en-US" dirty="0">
                <a:latin typeface="Segoe UI"/>
                <a:cs typeface="Segoe UI"/>
              </a:rPr>
              <a:t>Students were mostly educated remotely, but also in hybrid and in-person environments</a:t>
            </a:r>
          </a:p>
          <a:p>
            <a:pPr>
              <a:spcBef>
                <a:spcPts val="800"/>
              </a:spcBef>
              <a:spcAft>
                <a:spcPts val="800"/>
              </a:spcAft>
            </a:pPr>
            <a:r>
              <a:rPr lang="en-US" dirty="0">
                <a:latin typeface="Segoe UI"/>
                <a:cs typeface="Segoe UI"/>
              </a:rPr>
              <a:t>Students, teachers, and families were required to adapt to changing learning environments.</a:t>
            </a:r>
          </a:p>
          <a:p>
            <a:pPr>
              <a:spcBef>
                <a:spcPts val="800"/>
              </a:spcBef>
              <a:spcAft>
                <a:spcPts val="800"/>
              </a:spcAft>
            </a:pPr>
            <a:r>
              <a:rPr lang="en-US" dirty="0">
                <a:latin typeface="Segoe UI"/>
                <a:cs typeface="Segoe UI"/>
              </a:rPr>
              <a:t>Disruptions and disparities in student access to instruction and assessments led to disparities in learning and achievement.</a:t>
            </a:r>
            <a:endParaRPr lang="en-US" dirty="0"/>
          </a:p>
        </p:txBody>
      </p:sp>
      <p:sp>
        <p:nvSpPr>
          <p:cNvPr id="4" name="Slide Number Placeholder 3">
            <a:extLst>
              <a:ext uri="{FF2B5EF4-FFF2-40B4-BE49-F238E27FC236}">
                <a16:creationId xmlns:a16="http://schemas.microsoft.com/office/drawing/2014/main" id="{35808777-DAAC-4F02-8CC7-D7535D9AB6DB}"/>
              </a:ext>
            </a:extLst>
          </p:cNvPr>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spTree>
    <p:extLst>
      <p:ext uri="{BB962C8B-B14F-4D97-AF65-F5344CB8AC3E}">
        <p14:creationId xmlns:p14="http://schemas.microsoft.com/office/powerpoint/2010/main" val="3154863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5966e0c-939d-4bbf-90b4-42061a5e5694">
      <UserInfo>
        <DisplayName>Viviani, Lauren (DESE)</DisplayName>
        <AccountId>23</AccountId>
        <AccountType/>
      </UserInfo>
    </SharedWithUsers>
    <TaxCatchAll xmlns="55966e0c-939d-4bbf-90b4-42061a5e5694" xsi:nil="true"/>
    <lcf76f155ced4ddcb4097134ff3c332f xmlns="cc23f7d9-a29c-42d6-b193-fa0a263dd66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7481132F0AA394EAF33590719588E54" ma:contentTypeVersion="14" ma:contentTypeDescription="Create a new document." ma:contentTypeScope="" ma:versionID="bf85bd3fa92504208f7da9b570c34793">
  <xsd:schema xmlns:xsd="http://www.w3.org/2001/XMLSchema" xmlns:xs="http://www.w3.org/2001/XMLSchema" xmlns:p="http://schemas.microsoft.com/office/2006/metadata/properties" xmlns:ns2="cc23f7d9-a29c-42d6-b193-fa0a263dd66f" xmlns:ns3="55966e0c-939d-4bbf-90b4-42061a5e5694" targetNamespace="http://schemas.microsoft.com/office/2006/metadata/properties" ma:root="true" ma:fieldsID="a600b848613c7fd4d4fa1d13c9abdf2b" ns2:_="" ns3:_="">
    <xsd:import namespace="cc23f7d9-a29c-42d6-b193-fa0a263dd66f"/>
    <xsd:import namespace="55966e0c-939d-4bbf-90b4-42061a5e56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3f7d9-a29c-42d6-b193-fa0a263dd6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5966e0c-939d-4bbf-90b4-42061a5e56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eca9679-bb29-4b29-84a6-2bd5bf46006f}" ma:internalName="TaxCatchAll" ma:showField="CatchAllData" ma:web="55966e0c-939d-4bbf-90b4-42061a5e56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A9B44B-1FEA-4CB7-BC0B-AD947DD2570A}">
  <ds:schemaRefs>
    <ds:schemaRef ds:uri="http://schemas.microsoft.com/sharepoint/v3/contenttype/forms"/>
  </ds:schemaRefs>
</ds:datastoreItem>
</file>

<file path=customXml/itemProps2.xml><?xml version="1.0" encoding="utf-8"?>
<ds:datastoreItem xmlns:ds="http://schemas.openxmlformats.org/officeDocument/2006/customXml" ds:itemID="{858666B8-32BC-40C9-861B-FA7FF4436C61}">
  <ds:schemaRefs>
    <ds:schemaRef ds:uri="http://purl.org/dc/dcmitype/"/>
    <ds:schemaRef ds:uri="http://purl.org/dc/elements/1.1/"/>
    <ds:schemaRef ds:uri="http://schemas.microsoft.com/office/2006/metadata/properties"/>
    <ds:schemaRef ds:uri="http://schemas.microsoft.com/office/2006/documentManagement/types"/>
    <ds:schemaRef ds:uri="cc23f7d9-a29c-42d6-b193-fa0a263dd66f"/>
    <ds:schemaRef ds:uri="http://purl.org/dc/terms/"/>
    <ds:schemaRef ds:uri="http://schemas.microsoft.com/office/infopath/2007/PartnerControls"/>
    <ds:schemaRef ds:uri="http://schemas.openxmlformats.org/package/2006/metadata/core-properties"/>
    <ds:schemaRef ds:uri="55966e0c-939d-4bbf-90b4-42061a5e5694"/>
    <ds:schemaRef ds:uri="http://www.w3.org/XML/1998/namespace"/>
  </ds:schemaRefs>
</ds:datastoreItem>
</file>

<file path=customXml/itemProps3.xml><?xml version="1.0" encoding="utf-8"?>
<ds:datastoreItem xmlns:ds="http://schemas.openxmlformats.org/officeDocument/2006/customXml" ds:itemID="{22242C1F-294F-4DA0-A1BD-61FE8D2CA6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23f7d9-a29c-42d6-b193-fa0a263dd66f"/>
    <ds:schemaRef ds:uri="55966e0c-939d-4bbf-90b4-42061a5e56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163</TotalTime>
  <Words>1337</Words>
  <Application>Microsoft Office PowerPoint</Application>
  <PresentationFormat>Widescreen</PresentationFormat>
  <Paragraphs>88</Paragraphs>
  <Slides>7</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7</vt:i4>
      </vt:variant>
    </vt:vector>
  </HeadingPairs>
  <TitlesOfParts>
    <vt:vector size="19" baseType="lpstr">
      <vt:lpstr>等线</vt:lpstr>
      <vt:lpstr>Arial</vt:lpstr>
      <vt:lpstr>Calibri</vt:lpstr>
      <vt:lpstr>Courier New</vt:lpstr>
      <vt:lpstr>Segoe</vt:lpstr>
      <vt:lpstr>Segoe SemiBold</vt:lpstr>
      <vt:lpstr>Segoe UI</vt:lpstr>
      <vt:lpstr>Segoe UI Semibold</vt:lpstr>
      <vt:lpstr>Times New Roman</vt:lpstr>
      <vt:lpstr>Wingdings</vt:lpstr>
      <vt:lpstr>ESE PowerPoint Template 2017</vt:lpstr>
      <vt:lpstr>ESE​​</vt:lpstr>
      <vt:lpstr>Indicator 3: Statewide Assessment of Students with IEPs  Zhaneta Liti specialeducation@doe.mass.edu</vt:lpstr>
      <vt:lpstr>Indicator 3- Assessment</vt:lpstr>
      <vt:lpstr>3A/Measurement and Data Source  </vt:lpstr>
      <vt:lpstr>3B Measurement and Data Source </vt:lpstr>
      <vt:lpstr>3C Measurement and Data Source </vt:lpstr>
      <vt:lpstr> 3D/ Measurement and Data Source </vt:lpstr>
      <vt:lpstr>How has COVID-19 affected Indicator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 3: Statewide Assessment of Students with IEPs</dc:title>
  <dc:creator>DESE</dc:creator>
  <cp:lastModifiedBy>Zou, Dong (EOE)</cp:lastModifiedBy>
  <cp:revision>26</cp:revision>
  <dcterms:created xsi:type="dcterms:W3CDTF">2021-04-27T20:54:45Z</dcterms:created>
  <dcterms:modified xsi:type="dcterms:W3CDTF">2023-03-27T16:16:04Z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Mar 27 2023 12:00AM</vt:lpwstr>
  </property>
</Properties>
</file>