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468" r:id="rId5"/>
    <p:sldId id="473" r:id="rId6"/>
    <p:sldId id="462" r:id="rId7"/>
    <p:sldId id="467" r:id="rId8"/>
    <p:sldId id="487" r:id="rId9"/>
    <p:sldId id="478" r:id="rId10"/>
    <p:sldId id="488" r:id="rId11"/>
    <p:sldId id="482" r:id="rId12"/>
  </p:sldIdLst>
  <p:sldSz cx="12192000" cy="6858000"/>
  <p:notesSz cx="7010400" cy="92964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onley, Brian (DESE)" initials="CB(" lastIdx="8" clrIdx="0">
    <p:extLst>
      <p:ext uri="{19B8F6BF-5375-455C-9EA6-DF929625EA0E}">
        <p15:presenceInfo xmlns:p15="http://schemas.microsoft.com/office/powerpoint/2012/main" userId="S::Brian.Coonley@mass.gov::9dc2155b-58ac-4cdb-8629-a595a378b0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55F70E-C503-CD71-4384-8B108AFC8C92}" v="124" dt="2022-10-07T17:24:53.042"/>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1129" autoAdjust="0"/>
  </p:normalViewPr>
  <p:slideViewPr>
    <p:cSldViewPr snapToGrid="0">
      <p:cViewPr varScale="1">
        <p:scale>
          <a:sx n="49" d="100"/>
          <a:sy n="49" d="100"/>
        </p:scale>
        <p:origin x="42" y="390"/>
      </p:cViewPr>
      <p:guideLst/>
    </p:cSldViewPr>
  </p:slideViewPr>
  <p:outlineViewPr>
    <p:cViewPr>
      <p:scale>
        <a:sx n="33" d="100"/>
        <a:sy n="33" d="100"/>
      </p:scale>
      <p:origin x="0" y="-2420"/>
    </p:cViewPr>
  </p:outlineViewPr>
  <p:notesTextViewPr>
    <p:cViewPr>
      <p:scale>
        <a:sx n="1" d="1"/>
        <a:sy n="1" d="1"/>
      </p:scale>
      <p:origin x="0" y="0"/>
    </p:cViewPr>
  </p:notesTextViewPr>
  <p:notesViewPr>
    <p:cSldViewPr snapToGrid="0">
      <p:cViewPr>
        <p:scale>
          <a:sx n="110" d="100"/>
          <a:sy n="110" d="100"/>
        </p:scale>
        <p:origin x="3216" y="-2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73A3A73-B85B-4442-8F92-2D1C70F49D81}" type="datetimeFigureOut">
              <a:rPr lang="en-US" smtClean="0"/>
              <a:t>2/6/2023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3E78092-6A80-4A48-ACBF-D7F5B64E6ED2}" type="slidenum">
              <a:rPr lang="en-US" smtClean="0"/>
              <a:t>‹#›</a:t>
            </a:fld>
            <a:endParaRPr lang="en-US"/>
          </a:p>
        </p:txBody>
      </p:sp>
    </p:spTree>
    <p:extLst>
      <p:ext uri="{BB962C8B-B14F-4D97-AF65-F5344CB8AC3E}">
        <p14:creationId xmlns:p14="http://schemas.microsoft.com/office/powerpoint/2010/main" val="296181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acer.org/ec/early-intervention/natural-environments.asp"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ideadata.org/news/item/2280/summary-of-changes-to-the-new-ffy-2020-2025-state-performance-planannual-performance#:~:text=Another%20change%20in%20Indicator%206%20is%20that%20states,5%20enrolled%20in%20preschool%20program%20in%20each%20sub-indicator." TargetMode="External"/><Relationship Id="rId4" Type="http://schemas.openxmlformats.org/officeDocument/2006/relationships/hyperlink" Target="https://www.parentcenterhub.org/placement-l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is on Indicator 6.</a:t>
            </a:r>
          </a:p>
        </p:txBody>
      </p:sp>
      <p:sp>
        <p:nvSpPr>
          <p:cNvPr id="4" name="Slide Number Placeholder 3"/>
          <p:cNvSpPr>
            <a:spLocks noGrp="1"/>
          </p:cNvSpPr>
          <p:nvPr>
            <p:ph type="sldNum" sz="quarter" idx="5"/>
          </p:nvPr>
        </p:nvSpPr>
        <p:spPr/>
        <p:txBody>
          <a:bodyPr/>
          <a:lstStyle/>
          <a:p>
            <a:fld id="{83E78092-6A80-4A48-ACBF-D7F5B64E6ED2}" type="slidenum">
              <a:rPr lang="en-US" smtClean="0"/>
              <a:t>1</a:t>
            </a:fld>
            <a:endParaRPr lang="en-US"/>
          </a:p>
        </p:txBody>
      </p:sp>
    </p:spTree>
    <p:extLst>
      <p:ext uri="{BB962C8B-B14F-4D97-AF65-F5344CB8AC3E}">
        <p14:creationId xmlns:p14="http://schemas.microsoft.com/office/powerpoint/2010/main" val="417465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goes over what Indicator 6 is and why it’s important. Additionally, because the federal government made changes to Indicator 6, Massachusetts needs to set new targets and baselines. As a result, this presentation also summarizes the existing targets and baselines to provide a basis for you to consider what the new targets and baselines should be. At the end of the presentation, links are provided in case you are interested in learning more about what Indicator 6 measures. </a:t>
            </a:r>
          </a:p>
        </p:txBody>
      </p:sp>
      <p:sp>
        <p:nvSpPr>
          <p:cNvPr id="4" name="Slide Number Placeholder 3"/>
          <p:cNvSpPr>
            <a:spLocks noGrp="1"/>
          </p:cNvSpPr>
          <p:nvPr>
            <p:ph type="sldNum" sz="quarter" idx="5"/>
          </p:nvPr>
        </p:nvSpPr>
        <p:spPr/>
        <p:txBody>
          <a:bodyPr/>
          <a:lstStyle/>
          <a:p>
            <a:fld id="{83E78092-6A80-4A48-ACBF-D7F5B64E6ED2}" type="slidenum">
              <a:rPr lang="en-US" smtClean="0"/>
              <a:t>2</a:t>
            </a:fld>
            <a:endParaRPr lang="en-US"/>
          </a:p>
        </p:txBody>
      </p:sp>
    </p:spTree>
    <p:extLst>
      <p:ext uri="{BB962C8B-B14F-4D97-AF65-F5344CB8AC3E}">
        <p14:creationId xmlns:p14="http://schemas.microsoft.com/office/powerpoint/2010/main" val="2165367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 6 looks at the percentage of children with IEPs, or Individualized Education Programs, who receive most of their educational services and support in (A) regular preschool settings, (B) separate special education settings, or (C) home settings. 6C, home-based education setting, is a new sub-indicator.</a:t>
            </a:r>
          </a:p>
        </p:txBody>
      </p:sp>
      <p:sp>
        <p:nvSpPr>
          <p:cNvPr id="4" name="Slide Number Placeholder 3"/>
          <p:cNvSpPr>
            <a:spLocks noGrp="1"/>
          </p:cNvSpPr>
          <p:nvPr>
            <p:ph type="sldNum" sz="quarter" idx="10"/>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3</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2120135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Indicator 6 important? </a:t>
            </a:r>
          </a:p>
          <a:p>
            <a:endParaRPr lang="en-US" dirty="0"/>
          </a:p>
          <a:p>
            <a:r>
              <a:rPr lang="en-US" dirty="0"/>
              <a:t>As required by the Individuals with Disabilities Education Act of 2004, to the maximum extent possible, children with and without disabilities should be taught in the same general education classroom, also known as the “Least Restrictive Environment” or LRE. This inclusive environment benefits children with and without disabilities. For example, according to the National Association for the Education of Young Children, inclusive classrooms provide opportunities for children without disabilities to develop empathy and compassion, and act as peer models for children with disabilities. Furthermore, positive outcomes for children with disabilities in inclusive classrooms have been found to include reduced severity of autism, increased language development, and increased social skills. </a:t>
            </a:r>
            <a:endParaRPr lang="en-US" dirty="0">
              <a:cs typeface="Calibri"/>
            </a:endParaRPr>
          </a:p>
          <a:p>
            <a:endParaRPr lang="en-US" dirty="0"/>
          </a:p>
          <a:p>
            <a:r>
              <a:rPr lang="en-US" dirty="0"/>
              <a:t>With that said, Indicator 6 has traditionally looked at 2 learning environments – inclusive environment, with children without disabilities, and separate classrooms for children with disabilities. Indicator 6C, home-based educational services, was added to measure the extent to which home environment is an educational setting for young children with disabilities since for many, the home is the least restrictive and most appropriate learning environment. Because of the new sub-indicator, DESE needs to set new targets and baselines. </a:t>
            </a:r>
          </a:p>
        </p:txBody>
      </p:sp>
      <p:sp>
        <p:nvSpPr>
          <p:cNvPr id="4" name="Slide Number Placeholder 3"/>
          <p:cNvSpPr>
            <a:spLocks noGrp="1"/>
          </p:cNvSpPr>
          <p:nvPr>
            <p:ph type="sldNum" sz="quarter" idx="5"/>
          </p:nvPr>
        </p:nvSpPr>
        <p:spPr/>
        <p:txBody>
          <a:bodyPr/>
          <a:lstStyle/>
          <a:p>
            <a:fld id="{83E78092-6A80-4A48-ACBF-D7F5B64E6ED2}" type="slidenum">
              <a:rPr lang="en-US" smtClean="0"/>
              <a:t>4</a:t>
            </a:fld>
            <a:endParaRPr lang="en-US"/>
          </a:p>
        </p:txBody>
      </p:sp>
    </p:spTree>
    <p:extLst>
      <p:ext uri="{BB962C8B-B14F-4D97-AF65-F5344CB8AC3E}">
        <p14:creationId xmlns:p14="http://schemas.microsoft.com/office/powerpoint/2010/main" val="54600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new Federal Fiscal Year 2020-2025 State Performance Plan/Annual Performance Report, two changes were made to Indicator 6. First, a new sub-indicator was introduced. The new sub-indicator, 6C, looks at the percentage of preschool children whose educational environment is the home. </a:t>
            </a:r>
          </a:p>
          <a:p>
            <a:endParaRPr lang="en-US" dirty="0"/>
          </a:p>
          <a:p>
            <a:r>
              <a:rPr lang="en-US" dirty="0"/>
              <a:t>The second change is that states now have the option to set targets for each age (targets for 3 year-olds, targets for 4 year-olds, and targets for 5 year-olds) OR states can set a single target (for the whole group of 3, 4, and 5 year-olds in preschool) for each sub-indicator. For 6C, states can also set a discrete target or identify a target range. </a:t>
            </a:r>
          </a:p>
          <a:p>
            <a:endParaRPr lang="en-US" dirty="0"/>
          </a:p>
          <a:p>
            <a:r>
              <a:rPr lang="en-US" dirty="0"/>
              <a:t>Because of the changes to Indicator 6, Massachusetts identified new baselines and targets. </a:t>
            </a:r>
          </a:p>
        </p:txBody>
      </p:sp>
      <p:sp>
        <p:nvSpPr>
          <p:cNvPr id="4" name="Slide Number Placeholder 3"/>
          <p:cNvSpPr>
            <a:spLocks noGrp="1"/>
          </p:cNvSpPr>
          <p:nvPr>
            <p:ph type="sldNum" sz="quarter" idx="5"/>
          </p:nvPr>
        </p:nvSpPr>
        <p:spPr/>
        <p:txBody>
          <a:bodyPr/>
          <a:lstStyle/>
          <a:p>
            <a:fld id="{83E78092-6A80-4A48-ACBF-D7F5B64E6ED2}" type="slidenum">
              <a:rPr lang="en-US" smtClean="0"/>
              <a:t>5</a:t>
            </a:fld>
            <a:endParaRPr lang="en-US"/>
          </a:p>
        </p:txBody>
      </p:sp>
    </p:spTree>
    <p:extLst>
      <p:ext uri="{BB962C8B-B14F-4D97-AF65-F5344CB8AC3E}">
        <p14:creationId xmlns:p14="http://schemas.microsoft.com/office/powerpoint/2010/main" val="1669916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Calibri" panose="020F0502020204030204" pitchFamily="34" charset="0"/>
              </a:rPr>
              <a:t>Massachusetts used the state’s 2020 Indicator 6 data as the baseline data for the next several years - FFY2020-FFY2025. The new state baseline for 6A, regular preschool setting, is 52.31%; 6B, separate special education setting, is 19.36%; and 6C, home setting, is 0.13%.</a:t>
            </a:r>
            <a:endParaRPr lang="en-US" dirty="0"/>
          </a:p>
        </p:txBody>
      </p:sp>
      <p:sp>
        <p:nvSpPr>
          <p:cNvPr id="4" name="Slide Number Placeholder 3"/>
          <p:cNvSpPr>
            <a:spLocks noGrp="1"/>
          </p:cNvSpPr>
          <p:nvPr>
            <p:ph type="sldNum" sz="quarter" idx="5"/>
          </p:nvPr>
        </p:nvSpPr>
        <p:spPr/>
        <p:txBody>
          <a:bodyPr/>
          <a:lstStyle/>
          <a:p>
            <a:fld id="{83E78092-6A80-4A48-ACBF-D7F5B64E6ED2}" type="slidenum">
              <a:rPr lang="en-US" smtClean="0"/>
              <a:t>6</a:t>
            </a:fld>
            <a:endParaRPr lang="en-US"/>
          </a:p>
        </p:txBody>
      </p:sp>
    </p:spTree>
    <p:extLst>
      <p:ext uri="{BB962C8B-B14F-4D97-AF65-F5344CB8AC3E}">
        <p14:creationId xmlns:p14="http://schemas.microsoft.com/office/powerpoint/2010/main" val="220763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targets for Indicator 6A and 6B are as follows:</a:t>
            </a:r>
          </a:p>
          <a:p>
            <a:r>
              <a:rPr lang="en-US" dirty="0"/>
              <a:t>For the 2020-2021 school year, the target for 6A is 52.31% and 6B is 19.36%.</a:t>
            </a:r>
          </a:p>
          <a:p>
            <a:r>
              <a:rPr lang="en-US" dirty="0"/>
              <a:t>For the 2021-2022 school year, the target for 6A is 52.31% and 6B is 19.36%.</a:t>
            </a:r>
          </a:p>
          <a:p>
            <a:r>
              <a:rPr lang="en-US" dirty="0"/>
              <a:t>For the 2022-2023 school year, the target for 6A is 52.31% and 6B is 19.36%.</a:t>
            </a:r>
          </a:p>
          <a:p>
            <a:r>
              <a:rPr lang="en-US" dirty="0"/>
              <a:t>For the 2023-2024 school year, the target for 6A is 52.31% and 6B is 19.36%. </a:t>
            </a:r>
          </a:p>
          <a:p>
            <a:r>
              <a:rPr lang="en-US" dirty="0"/>
              <a:t>For the 2024-2025 school year, the target for 6A is 53.36% and 6B is 18.02%. </a:t>
            </a:r>
          </a:p>
          <a:p>
            <a:r>
              <a:rPr lang="en-US" dirty="0"/>
              <a:t>For the 2025-2026 school year, the target for 6A is 54.41% and 6B is 16.68%.</a:t>
            </a:r>
          </a:p>
          <a:p>
            <a:endParaRPr lang="en-US" dirty="0">
              <a:cs typeface="Calibri" panose="020F0502020204030204"/>
            </a:endParaRPr>
          </a:p>
          <a:p>
            <a:r>
              <a:rPr lang="en-US" dirty="0"/>
              <a:t>Massachusetts identified target ranges for Indicator 6C. The new targets for Indicator 6C are as follows:</a:t>
            </a:r>
            <a:endParaRPr lang="en-US" dirty="0">
              <a:cs typeface="Calibri" panose="020F0502020204030204"/>
            </a:endParaRPr>
          </a:p>
          <a:p>
            <a:r>
              <a:rPr lang="en-US" dirty="0"/>
              <a:t>For the 2020-2021 school year, the target range for 6C is 0.11% to 0.13%.</a:t>
            </a:r>
            <a:endParaRPr lang="en-US" dirty="0">
              <a:cs typeface="Calibri" panose="020F0502020204030204"/>
            </a:endParaRPr>
          </a:p>
          <a:p>
            <a:r>
              <a:rPr lang="en-US" dirty="0"/>
              <a:t>For the 2021-2022 school year, the target range for 6C is 0.11% to 0.13%.</a:t>
            </a:r>
            <a:endParaRPr lang="en-US" dirty="0">
              <a:cs typeface="Calibri" panose="020F0502020204030204"/>
            </a:endParaRPr>
          </a:p>
          <a:p>
            <a:r>
              <a:rPr lang="en-US" dirty="0"/>
              <a:t>For the 2022-2023 school year, the target range for 6C is 0.11% to 0.13%.</a:t>
            </a:r>
            <a:endParaRPr lang="en-US" dirty="0">
              <a:cs typeface="Calibri" panose="020F0502020204030204"/>
            </a:endParaRPr>
          </a:p>
          <a:p>
            <a:r>
              <a:rPr lang="en-US" dirty="0"/>
              <a:t>For the 2023-2024 school year, the target range for 6C is 0.11% to 0.13%.</a:t>
            </a:r>
            <a:endParaRPr lang="en-US" dirty="0">
              <a:cs typeface="Calibri" panose="020F0502020204030204"/>
            </a:endParaRPr>
          </a:p>
          <a:p>
            <a:r>
              <a:rPr lang="en-US" dirty="0"/>
              <a:t>For the 2024-2025 school year, the target range for 6C is 0.10% to 0.12%.</a:t>
            </a:r>
            <a:endParaRPr lang="en-US" dirty="0">
              <a:cs typeface="Calibri" panose="020F0502020204030204"/>
            </a:endParaRPr>
          </a:p>
          <a:p>
            <a:r>
              <a:rPr lang="en-US" dirty="0"/>
              <a:t>For the 2025-2026 school year, the target range for 6C is 0.09% to 0.11%.</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83E78092-6A80-4A48-ACBF-D7F5B64E6ED2}" type="slidenum">
              <a:rPr lang="en-US" smtClean="0"/>
              <a:t>7</a:t>
            </a:fld>
            <a:endParaRPr lang="en-US"/>
          </a:p>
        </p:txBody>
      </p:sp>
    </p:spTree>
    <p:extLst>
      <p:ext uri="{BB962C8B-B14F-4D97-AF65-F5344CB8AC3E}">
        <p14:creationId xmlns:p14="http://schemas.microsoft.com/office/powerpoint/2010/main" val="279163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more information relevant to Indictor 6, please see the following resources:</a:t>
            </a:r>
          </a:p>
          <a:p>
            <a:pPr marL="171450" indent="-171450">
              <a:buFont typeface="Arial" panose="020B0604020202020204" pitchFamily="34" charset="0"/>
              <a:buChar char="•"/>
            </a:pPr>
            <a:r>
              <a:rPr lang="en-US" dirty="0"/>
              <a:t>The PACER Center has a resource that discussed how natural environments support early intervention services: </a:t>
            </a:r>
            <a:r>
              <a:rPr lang="en-US" dirty="0">
                <a:hlinkClick r:id="rId3"/>
              </a:rPr>
              <a:t>https://www.pacer.org/ec/early-intervention/natural-environments.asp</a:t>
            </a:r>
            <a:endParaRPr lang="en-US" dirty="0"/>
          </a:p>
          <a:p>
            <a:pPr marL="171450" indent="-171450">
              <a:buFont typeface="Arial" panose="020B0604020202020204" pitchFamily="34" charset="0"/>
              <a:buChar char="•"/>
            </a:pPr>
            <a:r>
              <a:rPr lang="en-US" dirty="0"/>
              <a:t>The PACER Center has another resource on least restrictive environment: </a:t>
            </a:r>
            <a:r>
              <a:rPr lang="en-US" dirty="0">
                <a:hlinkClick r:id="rId4"/>
              </a:rPr>
              <a:t>https://www.parentcenterhub.org/placement-lre/</a:t>
            </a:r>
            <a:endParaRPr lang="en-US" dirty="0"/>
          </a:p>
          <a:p>
            <a:pPr marL="171450" indent="-171450">
              <a:buFont typeface="Arial" panose="020B0604020202020204" pitchFamily="34" charset="0"/>
              <a:buChar char="•"/>
            </a:pPr>
            <a:r>
              <a:rPr lang="en-US" dirty="0"/>
              <a:t>The IDEA Data Center </a:t>
            </a:r>
            <a:r>
              <a:rPr lang="en-US"/>
              <a:t>has information on Indicator </a:t>
            </a:r>
            <a:r>
              <a:rPr lang="en-US" dirty="0"/>
              <a:t>6 changes: </a:t>
            </a:r>
            <a:r>
              <a:rPr lang="en-US" dirty="0">
                <a:hlinkClick r:id="rId5"/>
              </a:rPr>
              <a:t>https://ideadata.org/news/item/2280/summary-of-changes-to-the-new-ffy-2020-2025-state-performance-planannual-performance#:~:text=Another%20change%20in%20Indicator%206%20is%20that%20states,5%20enrolled%20in%20preschool%20program%20in%20each%20sub-indicator.</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3E78092-6A80-4A48-ACBF-D7F5B64E6ED2}" type="slidenum">
              <a:rPr lang="en-US" smtClean="0"/>
              <a:t>8</a:t>
            </a:fld>
            <a:endParaRPr lang="en-US"/>
          </a:p>
        </p:txBody>
      </p:sp>
    </p:spTree>
    <p:extLst>
      <p:ext uri="{BB962C8B-B14F-4D97-AF65-F5344CB8AC3E}">
        <p14:creationId xmlns:p14="http://schemas.microsoft.com/office/powerpoint/2010/main" val="654580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3192118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57228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endParaRPr lang="en-US"/>
          </a:p>
        </p:txBody>
      </p:sp>
    </p:spTree>
    <p:extLst>
      <p:ext uri="{BB962C8B-B14F-4D97-AF65-F5344CB8AC3E}">
        <p14:creationId xmlns:p14="http://schemas.microsoft.com/office/powerpoint/2010/main" val="12610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title="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title="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377248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title="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2326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title="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21326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title="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498472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title="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title="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342882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476319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9337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60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2/6/2023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3148582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ideadata.org/resources/resource/1410/sppapr-indicator-card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doe.mass.edu/sped/iep/default.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ites.ed.gov/idea/statute-chapter-33/subchapter-ii/1412/a/5"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naeyc.org/our-work/families/inclusion-preschool-progra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pacer.org/ec/early-intervention/natural-environments.asp"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ideadata.org/news/item/2280/summary-of-changes-to-the-new-ffy-2020-2025-state-performance-planannual-performance#:~:text=Another%20change%20in%20Indicator%206%20is%20that%20states,5%20enrolled%20in%20preschool%20program%20in%20each%20sub-indicator." TargetMode="External"/><Relationship Id="rId4" Type="http://schemas.openxmlformats.org/officeDocument/2006/relationships/hyperlink" Target="https://www.parentcenterhub.org/placement-l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219A46-C102-4DF0-A79B-96EE97F7F25F}"/>
              </a:ext>
            </a:extLst>
          </p:cNvPr>
          <p:cNvSpPr>
            <a:spLocks noGrp="1"/>
          </p:cNvSpPr>
          <p:nvPr>
            <p:ph type="ctrTitle"/>
          </p:nvPr>
        </p:nvSpPr>
        <p:spPr>
          <a:xfrm>
            <a:off x="5406654" y="1958196"/>
            <a:ext cx="6678954" cy="2538648"/>
          </a:xfrm>
        </p:spPr>
        <p:txBody>
          <a:bodyPr/>
          <a:lstStyle/>
          <a:p>
            <a:r>
              <a:rPr lang="en-US" dirty="0">
                <a:latin typeface="Segoe"/>
              </a:rPr>
              <a:t>Indicator 6: Education Settings (Ages 3 – 5) </a:t>
            </a:r>
            <a:br>
              <a:rPr lang="en-US" dirty="0">
                <a:latin typeface="Segoe"/>
              </a:rPr>
            </a:br>
            <a:br>
              <a:rPr lang="en-US" sz="800" dirty="0">
                <a:latin typeface="Segoe"/>
              </a:rPr>
            </a:br>
            <a:r>
              <a:rPr lang="en-US" sz="2800" dirty="0">
                <a:latin typeface="Segoe"/>
              </a:rPr>
              <a:t>Juin Liu</a:t>
            </a:r>
            <a:br>
              <a:rPr lang="en-US" sz="2800" dirty="0">
                <a:latin typeface="Segoe"/>
              </a:rPr>
            </a:br>
            <a:r>
              <a:rPr lang="en-US" sz="2800" dirty="0">
                <a:latin typeface="Segoe"/>
              </a:rPr>
              <a:t>specialeducation@doe.mass.edu</a:t>
            </a:r>
          </a:p>
        </p:txBody>
      </p:sp>
      <p:sp>
        <p:nvSpPr>
          <p:cNvPr id="4" name="Slide Number Placeholder 3">
            <a:extLst>
              <a:ext uri="{FF2B5EF4-FFF2-40B4-BE49-F238E27FC236}">
                <a16:creationId xmlns:a16="http://schemas.microsoft.com/office/drawing/2014/main" id="{087A26D3-2B23-4289-9659-F8D0B0698706}"/>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1</a:t>
            </a:fld>
            <a:endParaRPr lang="zh-CN" altLang="en-US"/>
          </a:p>
        </p:txBody>
      </p:sp>
    </p:spTree>
    <p:custDataLst>
      <p:tags r:id="rId1"/>
    </p:custDataLst>
    <p:extLst>
      <p:ext uri="{BB962C8B-B14F-4D97-AF65-F5344CB8AC3E}">
        <p14:creationId xmlns:p14="http://schemas.microsoft.com/office/powerpoint/2010/main" val="2110183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81D71-9FFF-453B-8730-FC31F4414403}"/>
              </a:ext>
            </a:extLst>
          </p:cNvPr>
          <p:cNvSpPr>
            <a:spLocks noGrp="1"/>
          </p:cNvSpPr>
          <p:nvPr>
            <p:ph type="title"/>
          </p:nvPr>
        </p:nvSpPr>
        <p:spPr/>
        <p:txBody>
          <a:bodyPr/>
          <a:lstStyle/>
          <a:p>
            <a:r>
              <a:rPr lang="en-US" sz="3600" dirty="0"/>
              <a:t>Presentation Outline</a:t>
            </a:r>
          </a:p>
        </p:txBody>
      </p:sp>
      <p:sp>
        <p:nvSpPr>
          <p:cNvPr id="3" name="Content Placeholder 2">
            <a:extLst>
              <a:ext uri="{FF2B5EF4-FFF2-40B4-BE49-F238E27FC236}">
                <a16:creationId xmlns:a16="http://schemas.microsoft.com/office/drawing/2014/main" id="{D22FE2EF-087A-41E0-99DC-3BFE3C11EB5C}"/>
              </a:ext>
            </a:extLst>
          </p:cNvPr>
          <p:cNvSpPr>
            <a:spLocks noGrp="1"/>
          </p:cNvSpPr>
          <p:nvPr>
            <p:ph idx="1"/>
          </p:nvPr>
        </p:nvSpPr>
        <p:spPr/>
        <p:txBody>
          <a:bodyPr/>
          <a:lstStyle/>
          <a:p>
            <a:r>
              <a:rPr lang="en-US" dirty="0"/>
              <a:t>What Indicator 6 is</a:t>
            </a:r>
          </a:p>
          <a:p>
            <a:r>
              <a:rPr lang="en-US" dirty="0"/>
              <a:t>Why Indicator 6 is important</a:t>
            </a:r>
          </a:p>
          <a:p>
            <a:r>
              <a:rPr lang="en-US" dirty="0"/>
              <a:t>Indicator 6 targets</a:t>
            </a:r>
          </a:p>
          <a:p>
            <a:r>
              <a:rPr lang="en-US" dirty="0"/>
              <a:t>Additional resources</a:t>
            </a:r>
          </a:p>
          <a:p>
            <a:endParaRPr lang="en-US" dirty="0"/>
          </a:p>
          <a:p>
            <a:endParaRPr lang="en-US" dirty="0"/>
          </a:p>
          <a:p>
            <a:endParaRPr lang="en-US" dirty="0"/>
          </a:p>
        </p:txBody>
      </p:sp>
    </p:spTree>
    <p:extLst>
      <p:ext uri="{BB962C8B-B14F-4D97-AF65-F5344CB8AC3E}">
        <p14:creationId xmlns:p14="http://schemas.microsoft.com/office/powerpoint/2010/main" val="1521030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a:t>What is Indicator 6?</a:t>
            </a:r>
          </a:p>
        </p:txBody>
      </p:sp>
      <p:sp>
        <p:nvSpPr>
          <p:cNvPr id="9" name="Content Placeholder 8"/>
          <p:cNvSpPr>
            <a:spLocks noGrp="1"/>
          </p:cNvSpPr>
          <p:nvPr>
            <p:ph idx="1"/>
          </p:nvPr>
        </p:nvSpPr>
        <p:spPr>
          <a:xfrm>
            <a:off x="567743" y="1230403"/>
            <a:ext cx="11019206" cy="4593927"/>
          </a:xfrm>
        </p:spPr>
        <p:txBody>
          <a:bodyPr/>
          <a:lstStyle/>
          <a:p>
            <a:pPr marL="0" marR="0" indent="0">
              <a:lnSpc>
                <a:spcPct val="107000"/>
              </a:lnSpc>
              <a:spcBef>
                <a:spcPts val="0"/>
              </a:spcBef>
              <a:spcAft>
                <a:spcPts val="800"/>
              </a:spcAft>
              <a:buNone/>
            </a:pPr>
            <a:r>
              <a:rPr lang="en-US" u="sng" dirty="0">
                <a:solidFill>
                  <a:srgbClr val="0563C1"/>
                </a:solidFill>
                <a:effectLst/>
                <a:latin typeface="+mn-lt"/>
                <a:ea typeface="Calibri" panose="020F0502020204030204" pitchFamily="34" charset="0"/>
                <a:cs typeface="Arial" panose="020B0604020202020204" pitchFamily="34" charset="0"/>
                <a:hlinkClick r:id="rId3"/>
              </a:rPr>
              <a:t>Indicator 6</a:t>
            </a:r>
            <a:r>
              <a:rPr lang="en-US" dirty="0">
                <a:effectLst/>
                <a:latin typeface="+mn-lt"/>
                <a:ea typeface="Calibri" panose="020F0502020204030204" pitchFamily="34" charset="0"/>
                <a:cs typeface="Arial" panose="020B0604020202020204" pitchFamily="34" charset="0"/>
              </a:rPr>
              <a:t> looks at children who have </a:t>
            </a:r>
            <a:r>
              <a:rPr lang="en-US" u="sng" dirty="0">
                <a:solidFill>
                  <a:srgbClr val="0563C1"/>
                </a:solidFill>
                <a:effectLst/>
                <a:latin typeface="+mn-lt"/>
                <a:ea typeface="Calibri" panose="020F0502020204030204" pitchFamily="34" charset="0"/>
                <a:cs typeface="Arial" panose="020B0604020202020204" pitchFamily="34" charset="0"/>
                <a:hlinkClick r:id="rId4"/>
              </a:rPr>
              <a:t>IEPs</a:t>
            </a:r>
            <a:r>
              <a:rPr lang="en-US" dirty="0">
                <a:effectLst/>
                <a:latin typeface="+mn-lt"/>
                <a:ea typeface="Calibri" panose="020F0502020204030204" pitchFamily="34" charset="0"/>
                <a:cs typeface="Arial" panose="020B0604020202020204" pitchFamily="34" charset="0"/>
              </a:rPr>
              <a:t> and receive most of their services and support in:</a:t>
            </a:r>
          </a:p>
          <a:p>
            <a:pPr marL="514350" marR="0" lvl="0" indent="-514350">
              <a:lnSpc>
                <a:spcPct val="107000"/>
              </a:lnSpc>
              <a:spcBef>
                <a:spcPts val="0"/>
              </a:spcBef>
              <a:spcAft>
                <a:spcPts val="0"/>
              </a:spcAft>
              <a:buFont typeface="+mj-lt"/>
              <a:buAutoNum type="alphaUcPeriod"/>
            </a:pPr>
            <a:r>
              <a:rPr lang="en-US" dirty="0">
                <a:effectLst/>
                <a:latin typeface="+mn-lt"/>
                <a:ea typeface="Calibri" panose="020F0502020204030204" pitchFamily="34" charset="0"/>
                <a:cs typeface="Arial" panose="020B0604020202020204" pitchFamily="34" charset="0"/>
              </a:rPr>
              <a:t>Regular preschool setting </a:t>
            </a:r>
          </a:p>
          <a:p>
            <a:pPr marL="514350" marR="0" lvl="0" indent="-514350">
              <a:lnSpc>
                <a:spcPct val="107000"/>
              </a:lnSpc>
              <a:spcBef>
                <a:spcPts val="0"/>
              </a:spcBef>
              <a:spcAft>
                <a:spcPts val="0"/>
              </a:spcAft>
              <a:buFont typeface="+mj-lt"/>
              <a:buAutoNum type="alphaUcPeriod"/>
            </a:pPr>
            <a:r>
              <a:rPr lang="en-US" dirty="0">
                <a:effectLst/>
                <a:latin typeface="+mn-lt"/>
                <a:ea typeface="Calibri" panose="020F0502020204030204" pitchFamily="34" charset="0"/>
                <a:cs typeface="Arial" panose="020B0604020202020204" pitchFamily="34" charset="0"/>
              </a:rPr>
              <a:t>Separate special education setting</a:t>
            </a:r>
          </a:p>
          <a:p>
            <a:pPr marL="514350" marR="0" lvl="0" indent="-514350">
              <a:lnSpc>
                <a:spcPct val="107000"/>
              </a:lnSpc>
              <a:spcBef>
                <a:spcPts val="0"/>
              </a:spcBef>
              <a:spcAft>
                <a:spcPts val="800"/>
              </a:spcAft>
              <a:buFont typeface="+mj-lt"/>
              <a:buAutoNum type="alphaUcPeriod"/>
            </a:pPr>
            <a:r>
              <a:rPr lang="en-US" dirty="0">
                <a:effectLst/>
                <a:latin typeface="+mn-lt"/>
                <a:ea typeface="Calibri" panose="020F0502020204030204" pitchFamily="34" charset="0"/>
                <a:cs typeface="Arial" panose="020B0604020202020204" pitchFamily="34" charset="0"/>
              </a:rPr>
              <a:t>Home-based education setting (new since 2020-2021 school year)</a:t>
            </a:r>
            <a:endParaRPr lang="en-US" dirty="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943266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CEDB-490D-4DB1-910B-FDCB0967A3C3}"/>
              </a:ext>
            </a:extLst>
          </p:cNvPr>
          <p:cNvSpPr>
            <a:spLocks noGrp="1"/>
          </p:cNvSpPr>
          <p:nvPr>
            <p:ph type="title"/>
          </p:nvPr>
        </p:nvSpPr>
        <p:spPr/>
        <p:txBody>
          <a:bodyPr/>
          <a:lstStyle/>
          <a:p>
            <a:r>
              <a:rPr lang="en-US" sz="3600" dirty="0"/>
              <a:t>Why is Indicator 6 Important?</a:t>
            </a:r>
          </a:p>
        </p:txBody>
      </p:sp>
      <p:sp>
        <p:nvSpPr>
          <p:cNvPr id="3" name="Content Placeholder 2">
            <a:extLst>
              <a:ext uri="{FF2B5EF4-FFF2-40B4-BE49-F238E27FC236}">
                <a16:creationId xmlns:a16="http://schemas.microsoft.com/office/drawing/2014/main" id="{D474A015-9246-4981-99A4-F04DB58B0784}"/>
              </a:ext>
            </a:extLst>
          </p:cNvPr>
          <p:cNvSpPr>
            <a:spLocks noGrp="1"/>
          </p:cNvSpPr>
          <p:nvPr>
            <p:ph idx="1"/>
          </p:nvPr>
        </p:nvSpPr>
        <p:spPr/>
        <p:txBody>
          <a:bodyPr/>
          <a:lstStyle/>
          <a:p>
            <a:pPr marL="0" indent="0">
              <a:lnSpc>
                <a:spcPct val="107000"/>
              </a:lnSpc>
              <a:spcBef>
                <a:spcPts val="0"/>
              </a:spcBef>
              <a:buNone/>
            </a:pPr>
            <a:r>
              <a:rPr lang="en-US" sz="3600" dirty="0">
                <a:effectLst/>
                <a:latin typeface="+mn-lt"/>
                <a:ea typeface="Yu Mincho" panose="02020400000000000000" pitchFamily="18" charset="-128"/>
                <a:cs typeface="Arial" panose="020B0604020202020204" pitchFamily="34" charset="0"/>
              </a:rPr>
              <a:t>As much as possible, children of all abilities should be taught in the same classroom (</a:t>
            </a:r>
            <a:r>
              <a:rPr lang="en-US" sz="3600" u="sng" dirty="0">
                <a:solidFill>
                  <a:srgbClr val="0563C1"/>
                </a:solidFill>
                <a:effectLst/>
                <a:latin typeface="+mn-lt"/>
                <a:ea typeface="Yu Mincho" panose="02020400000000000000" pitchFamily="18" charset="-128"/>
                <a:cs typeface="Arial" panose="020B0604020202020204" pitchFamily="34" charset="0"/>
                <a:hlinkClick r:id="rId3"/>
              </a:rPr>
              <a:t>IDEA, 2004</a:t>
            </a:r>
            <a:r>
              <a:rPr lang="en-US" sz="3600" dirty="0">
                <a:effectLst/>
                <a:latin typeface="+mn-lt"/>
                <a:ea typeface="Yu Mincho" panose="02020400000000000000" pitchFamily="18" charset="-128"/>
                <a:cs typeface="Arial" panose="020B0604020202020204" pitchFamily="34" charset="0"/>
              </a:rPr>
              <a:t>). According to the </a:t>
            </a:r>
            <a:r>
              <a:rPr lang="en-US" sz="3600" u="sng" kern="1200" dirty="0">
                <a:solidFill>
                  <a:srgbClr val="0563C1"/>
                </a:solidFill>
                <a:effectLst/>
                <a:latin typeface="+mn-lt"/>
                <a:ea typeface="Yu Mincho" panose="02020400000000000000" pitchFamily="18" charset="-128"/>
                <a:cs typeface="Arial" panose="020B0604020202020204" pitchFamily="34" charset="0"/>
                <a:hlinkClick r:id="rId4"/>
              </a:rPr>
              <a:t>National Association for the Education of Young Children</a:t>
            </a:r>
            <a:r>
              <a:rPr lang="en-US" sz="3600" kern="1200" dirty="0">
                <a:solidFill>
                  <a:srgbClr val="0563C1"/>
                </a:solidFill>
                <a:effectLst/>
                <a:latin typeface="+mn-lt"/>
                <a:ea typeface="Yu Mincho" panose="02020400000000000000" pitchFamily="18" charset="-128"/>
                <a:cs typeface="Arial" panose="020B0604020202020204" pitchFamily="34" charset="0"/>
              </a:rPr>
              <a:t>, </a:t>
            </a:r>
            <a:r>
              <a:rPr lang="en-US" sz="3600" kern="1200" dirty="0">
                <a:effectLst/>
                <a:latin typeface="+mn-lt"/>
                <a:ea typeface="Yu Mincho" panose="02020400000000000000" pitchFamily="18" charset="-128"/>
                <a:cs typeface="Arial" panose="020B0604020202020204" pitchFamily="34" charset="0"/>
              </a:rPr>
              <a:t>this</a:t>
            </a:r>
            <a:r>
              <a:rPr lang="en-US" sz="3600" dirty="0">
                <a:effectLst/>
                <a:latin typeface="+mn-lt"/>
                <a:ea typeface="Yu Mincho" panose="02020400000000000000" pitchFamily="18" charset="-128"/>
                <a:cs typeface="Arial" panose="020B0604020202020204" pitchFamily="34" charset="0"/>
              </a:rPr>
              <a:t> opportunity</a:t>
            </a:r>
            <a:r>
              <a:rPr lang="en-US" sz="3600" kern="1200" dirty="0">
                <a:effectLst/>
                <a:latin typeface="+mn-lt"/>
                <a:ea typeface="Yu Mincho" panose="02020400000000000000" pitchFamily="18" charset="-128"/>
                <a:cs typeface="Arial" panose="020B0604020202020204" pitchFamily="34" charset="0"/>
              </a:rPr>
              <a:t>:</a:t>
            </a:r>
            <a:endParaRPr lang="en-US" sz="3600" dirty="0">
              <a:latin typeface="+mn-lt"/>
              <a:ea typeface="Yu Mincho" panose="02020400000000000000" pitchFamily="18" charset="-128"/>
              <a:cs typeface="Arial" panose="020B0604020202020204" pitchFamily="34" charset="0"/>
            </a:endParaRPr>
          </a:p>
          <a:p>
            <a:pPr lvl="1">
              <a:lnSpc>
                <a:spcPct val="107000"/>
              </a:lnSpc>
              <a:spcBef>
                <a:spcPts val="0"/>
              </a:spcBef>
            </a:pPr>
            <a:r>
              <a:rPr lang="en-US" sz="3200" kern="1200" dirty="0">
                <a:effectLst/>
                <a:latin typeface="+mn-lt"/>
                <a:ea typeface="Yu Mincho" panose="02020400000000000000" pitchFamily="18" charset="-128"/>
                <a:cs typeface="Calibri" panose="020F0502020204030204" pitchFamily="34" charset="0"/>
              </a:rPr>
              <a:t>Helps children develop compassion</a:t>
            </a:r>
            <a:endParaRPr lang="en-US" sz="3200" dirty="0">
              <a:latin typeface="+mn-lt"/>
              <a:ea typeface="Yu Mincho" panose="02020400000000000000" pitchFamily="18" charset="-128"/>
              <a:cs typeface="Arial" panose="020B0604020202020204" pitchFamily="34" charset="0"/>
            </a:endParaRPr>
          </a:p>
          <a:p>
            <a:pPr lvl="1">
              <a:lnSpc>
                <a:spcPct val="107000"/>
              </a:lnSpc>
              <a:spcBef>
                <a:spcPts val="0"/>
              </a:spcBef>
            </a:pPr>
            <a:r>
              <a:rPr lang="en-US" sz="3200" kern="1200" dirty="0">
                <a:effectLst/>
                <a:latin typeface="+mn-lt"/>
                <a:ea typeface="Yu Mincho" panose="02020400000000000000" pitchFamily="18" charset="-128"/>
                <a:cs typeface="Arial" panose="020B0604020202020204" pitchFamily="34" charset="0"/>
              </a:rPr>
              <a:t>Helps with children’s social skills and language </a:t>
            </a:r>
            <a:endParaRPr lang="en-US" sz="1400" dirty="0">
              <a:effectLst/>
              <a:latin typeface="+mn-lt"/>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08889BE-9787-4F94-B678-F553D85BDF1D}"/>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1598547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A26CC-A923-4EBB-886B-BF8098FABDB9}"/>
              </a:ext>
            </a:extLst>
          </p:cNvPr>
          <p:cNvSpPr>
            <a:spLocks noGrp="1"/>
          </p:cNvSpPr>
          <p:nvPr>
            <p:ph type="title"/>
          </p:nvPr>
        </p:nvSpPr>
        <p:spPr/>
        <p:txBody>
          <a:bodyPr/>
          <a:lstStyle/>
          <a:p>
            <a:r>
              <a:rPr lang="en-US" dirty="0"/>
              <a:t>Changes to Indicator 6</a:t>
            </a:r>
          </a:p>
        </p:txBody>
      </p:sp>
      <p:sp>
        <p:nvSpPr>
          <p:cNvPr id="3" name="Content Placeholder 2">
            <a:extLst>
              <a:ext uri="{FF2B5EF4-FFF2-40B4-BE49-F238E27FC236}">
                <a16:creationId xmlns:a16="http://schemas.microsoft.com/office/drawing/2014/main" id="{4722F530-9326-4C73-BB3E-5F9D2E7FF4EA}"/>
              </a:ext>
            </a:extLst>
          </p:cNvPr>
          <p:cNvSpPr>
            <a:spLocks noGrp="1"/>
          </p:cNvSpPr>
          <p:nvPr>
            <p:ph idx="1"/>
          </p:nvPr>
        </p:nvSpPr>
        <p:spPr>
          <a:xfrm>
            <a:off x="567743" y="1230403"/>
            <a:ext cx="11370972" cy="4836568"/>
          </a:xfrm>
        </p:spPr>
        <p:txBody>
          <a:bodyPr/>
          <a:lstStyle/>
          <a:p>
            <a:pPr marL="0" marR="0" lvl="0" indent="0">
              <a:lnSpc>
                <a:spcPct val="107000"/>
              </a:lnSpc>
              <a:spcBef>
                <a:spcPts val="0"/>
              </a:spcBef>
              <a:spcAft>
                <a:spcPts val="0"/>
              </a:spcAft>
              <a:buNone/>
            </a:pPr>
            <a:r>
              <a:rPr lang="en-US" sz="2800" dirty="0">
                <a:effectLst/>
                <a:latin typeface="+mn-lt"/>
                <a:ea typeface="Calibri" panose="020F0502020204030204" pitchFamily="34" charset="0"/>
                <a:cs typeface="Arial" panose="020B0604020202020204" pitchFamily="34" charset="0"/>
              </a:rPr>
              <a:t>Two changes were made to Indicator 6:</a:t>
            </a:r>
          </a:p>
          <a:p>
            <a:pPr marL="342900" marR="0" lvl="0" indent="-342900">
              <a:lnSpc>
                <a:spcPct val="107000"/>
              </a:lnSpc>
              <a:spcBef>
                <a:spcPts val="0"/>
              </a:spcBef>
              <a:spcAft>
                <a:spcPts val="0"/>
              </a:spcAft>
              <a:buFont typeface="Symbol" panose="05050102010706020507" pitchFamily="18" charset="2"/>
              <a:buChar char=""/>
            </a:pPr>
            <a:r>
              <a:rPr lang="en-US" sz="2800" dirty="0">
                <a:effectLst/>
                <a:latin typeface="+mn-lt"/>
                <a:ea typeface="Calibri" panose="020F0502020204030204" pitchFamily="34" charset="0"/>
                <a:cs typeface="Arial" panose="020B0604020202020204" pitchFamily="34" charset="0"/>
              </a:rPr>
              <a:t>New sub-indicator (6C): percent of preschool children whose educational environment is the home</a:t>
            </a:r>
          </a:p>
          <a:p>
            <a:pPr marL="342900" marR="0" lvl="0" indent="-342900">
              <a:lnSpc>
                <a:spcPct val="107000"/>
              </a:lnSpc>
              <a:spcBef>
                <a:spcPts val="0"/>
              </a:spcBef>
              <a:spcAft>
                <a:spcPts val="800"/>
              </a:spcAft>
              <a:buFont typeface="Symbol" panose="05050102010706020507" pitchFamily="18" charset="2"/>
              <a:buChar char=""/>
            </a:pPr>
            <a:r>
              <a:rPr lang="en-US" sz="2800" dirty="0">
                <a:effectLst/>
                <a:latin typeface="+mn-lt"/>
                <a:ea typeface="Calibri" panose="020F0502020204030204" pitchFamily="34" charset="0"/>
                <a:cs typeface="Arial" panose="020B0604020202020204" pitchFamily="34" charset="0"/>
              </a:rPr>
              <a:t>Flexibility for states to: </a:t>
            </a:r>
          </a:p>
          <a:p>
            <a:pPr marL="850900" lvl="1" indent="-342900">
              <a:lnSpc>
                <a:spcPct val="107000"/>
              </a:lnSpc>
              <a:spcBef>
                <a:spcPts val="0"/>
              </a:spcBef>
              <a:spcAft>
                <a:spcPts val="800"/>
              </a:spcAft>
              <a:buFont typeface="Symbol" panose="05050102010706020507" pitchFamily="18" charset="2"/>
              <a:buChar char=""/>
            </a:pPr>
            <a:r>
              <a:rPr lang="en-US" sz="2600" dirty="0">
                <a:effectLst/>
                <a:latin typeface="+mn-lt"/>
                <a:ea typeface="Calibri" panose="020F0502020204030204" pitchFamily="34" charset="0"/>
                <a:cs typeface="Arial" panose="020B0604020202020204" pitchFamily="34" charset="0"/>
              </a:rPr>
              <a:t>Set targets for each age (age 3, age 4, and age 5 enrolled in preschool) for each sub-indicator </a:t>
            </a:r>
            <a:r>
              <a:rPr lang="en-US" sz="2600" b="1" i="1" dirty="0">
                <a:effectLst/>
                <a:latin typeface="+mn-lt"/>
                <a:ea typeface="Calibri" panose="020F0502020204030204" pitchFamily="34" charset="0"/>
                <a:cs typeface="Arial" panose="020B0604020202020204" pitchFamily="34" charset="0"/>
              </a:rPr>
              <a:t>or</a:t>
            </a:r>
            <a:r>
              <a:rPr lang="en-US" sz="2600" dirty="0">
                <a:effectLst/>
                <a:latin typeface="+mn-lt"/>
                <a:ea typeface="Calibri" panose="020F0502020204030204" pitchFamily="34" charset="0"/>
                <a:cs typeface="Arial" panose="020B0604020202020204" pitchFamily="34" charset="0"/>
              </a:rPr>
              <a:t> set a single target for 3-, 4-, and 5-year-olds in preschool for each sub-indicator</a:t>
            </a:r>
          </a:p>
          <a:p>
            <a:pPr marL="850900" lvl="1" indent="-342900">
              <a:lnSpc>
                <a:spcPct val="107000"/>
              </a:lnSpc>
              <a:spcBef>
                <a:spcPts val="0"/>
              </a:spcBef>
              <a:spcAft>
                <a:spcPts val="800"/>
              </a:spcAft>
              <a:buFont typeface="Symbol" panose="05050102010706020507" pitchFamily="18" charset="2"/>
              <a:buChar char=""/>
            </a:pPr>
            <a:r>
              <a:rPr lang="en-US" sz="2600" dirty="0">
                <a:latin typeface="+mn-lt"/>
                <a:ea typeface="Calibri" panose="020F0502020204030204" pitchFamily="34" charset="0"/>
                <a:cs typeface="Arial" panose="020B0604020202020204" pitchFamily="34" charset="0"/>
              </a:rPr>
              <a:t>Identify discrete targets </a:t>
            </a:r>
            <a:r>
              <a:rPr lang="en-US" sz="2600" b="1" i="1" dirty="0">
                <a:latin typeface="+mn-lt"/>
                <a:ea typeface="Calibri" panose="020F0502020204030204" pitchFamily="34" charset="0"/>
                <a:cs typeface="Arial" panose="020B0604020202020204" pitchFamily="34" charset="0"/>
              </a:rPr>
              <a:t>or</a:t>
            </a:r>
            <a:r>
              <a:rPr lang="en-US" sz="2600" dirty="0">
                <a:latin typeface="+mn-lt"/>
                <a:ea typeface="Calibri" panose="020F0502020204030204" pitchFamily="34" charset="0"/>
                <a:cs typeface="Arial" panose="020B0604020202020204" pitchFamily="34" charset="0"/>
              </a:rPr>
              <a:t> identify target ranges for 6C</a:t>
            </a:r>
            <a:endParaRPr lang="en-US" sz="2600" dirty="0">
              <a:effectLst/>
              <a:latin typeface="+mn-lt"/>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endParaRPr lang="en-US" sz="1200" dirty="0">
              <a:latin typeface="+mn-lt"/>
              <a:ea typeface="Calibri" panose="020F0502020204030204" pitchFamily="34" charset="0"/>
              <a:cs typeface="Arial" panose="020B0604020202020204" pitchFamily="34" charset="0"/>
            </a:endParaRPr>
          </a:p>
          <a:p>
            <a:pPr marL="0" indent="0">
              <a:lnSpc>
                <a:spcPct val="107000"/>
              </a:lnSpc>
              <a:spcBef>
                <a:spcPts val="0"/>
              </a:spcBef>
              <a:spcAft>
                <a:spcPts val="800"/>
              </a:spcAft>
              <a:buNone/>
            </a:pPr>
            <a:r>
              <a:rPr lang="en-US" sz="2800" dirty="0">
                <a:latin typeface="+mn-lt"/>
                <a:ea typeface="Calibri" panose="020F0502020204030204" pitchFamily="34" charset="0"/>
                <a:cs typeface="Arial" panose="020B0604020202020204" pitchFamily="34" charset="0"/>
              </a:rPr>
              <a:t>Because of the changes, Massachusetts identified new Indicator 6 baselines and targets.</a:t>
            </a:r>
          </a:p>
          <a:p>
            <a:pPr marL="0" indent="0">
              <a:lnSpc>
                <a:spcPct val="107000"/>
              </a:lnSpc>
              <a:spcBef>
                <a:spcPts val="0"/>
              </a:spcBef>
              <a:spcAft>
                <a:spcPts val="800"/>
              </a:spcAft>
              <a:buNone/>
            </a:pPr>
            <a:endParaRPr lang="en-US" sz="3000" dirty="0">
              <a:effectLst/>
              <a:latin typeface="+mn-lt"/>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9156C07-AED0-4402-ACD8-4215D7095EA1}"/>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3205584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07F874-DA6E-49F5-96CF-F7584F14EAEF}"/>
              </a:ext>
            </a:extLst>
          </p:cNvPr>
          <p:cNvSpPr>
            <a:spLocks noGrp="1"/>
          </p:cNvSpPr>
          <p:nvPr>
            <p:ph type="title"/>
          </p:nvPr>
        </p:nvSpPr>
        <p:spPr/>
        <p:txBody>
          <a:bodyPr/>
          <a:lstStyle/>
          <a:p>
            <a:r>
              <a:rPr lang="en-US" dirty="0"/>
              <a:t>New Baselines for Indicator 6 (FFY2020-FFY2025)</a:t>
            </a:r>
          </a:p>
        </p:txBody>
      </p:sp>
      <p:graphicFrame>
        <p:nvGraphicFramePr>
          <p:cNvPr id="6" name="Table 6">
            <a:extLst>
              <a:ext uri="{FF2B5EF4-FFF2-40B4-BE49-F238E27FC236}">
                <a16:creationId xmlns:a16="http://schemas.microsoft.com/office/drawing/2014/main" id="{5FA324BE-85F3-4628-8997-E06BA33ABD56}"/>
              </a:ext>
            </a:extLst>
          </p:cNvPr>
          <p:cNvGraphicFramePr>
            <a:graphicFrameLocks noGrp="1"/>
          </p:cNvGraphicFramePr>
          <p:nvPr>
            <p:ph idx="1"/>
            <p:extLst>
              <p:ext uri="{D42A27DB-BD31-4B8C-83A1-F6EECF244321}">
                <p14:modId xmlns:p14="http://schemas.microsoft.com/office/powerpoint/2010/main" val="3439853864"/>
              </p:ext>
            </p:extLst>
          </p:nvPr>
        </p:nvGraphicFramePr>
        <p:xfrm>
          <a:off x="567743" y="1382714"/>
          <a:ext cx="11099324" cy="3190553"/>
        </p:xfrm>
        <a:graphic>
          <a:graphicData uri="http://schemas.openxmlformats.org/drawingml/2006/table">
            <a:tbl>
              <a:tblPr firstRow="1" bandRow="1">
                <a:tableStyleId>{5C22544A-7EE6-4342-B048-85BDC9FD1C3A}</a:tableStyleId>
              </a:tblPr>
              <a:tblGrid>
                <a:gridCol w="2850511">
                  <a:extLst>
                    <a:ext uri="{9D8B030D-6E8A-4147-A177-3AD203B41FA5}">
                      <a16:colId xmlns:a16="http://schemas.microsoft.com/office/drawing/2014/main" val="1490697325"/>
                    </a:ext>
                  </a:extLst>
                </a:gridCol>
                <a:gridCol w="8248813">
                  <a:extLst>
                    <a:ext uri="{9D8B030D-6E8A-4147-A177-3AD203B41FA5}">
                      <a16:colId xmlns:a16="http://schemas.microsoft.com/office/drawing/2014/main" val="3448314426"/>
                    </a:ext>
                  </a:extLst>
                </a:gridCol>
              </a:tblGrid>
              <a:tr h="675782">
                <a:tc>
                  <a:txBody>
                    <a:bodyPr/>
                    <a:lstStyle/>
                    <a:p>
                      <a:r>
                        <a:rPr lang="en-US" sz="2800" dirty="0"/>
                        <a:t>Sub-indicator</a:t>
                      </a:r>
                    </a:p>
                  </a:txBody>
                  <a:tcPr/>
                </a:tc>
                <a:tc>
                  <a:txBody>
                    <a:bodyPr/>
                    <a:lstStyle/>
                    <a:p>
                      <a:r>
                        <a:rPr lang="en-US" sz="2800" dirty="0"/>
                        <a:t>Baselines</a:t>
                      </a:r>
                    </a:p>
                  </a:txBody>
                  <a:tcPr/>
                </a:tc>
                <a:extLst>
                  <a:ext uri="{0D108BD9-81ED-4DB2-BD59-A6C34878D82A}">
                    <a16:rowId xmlns:a16="http://schemas.microsoft.com/office/drawing/2014/main" val="867865831"/>
                  </a:ext>
                </a:extLst>
              </a:tr>
              <a:tr h="837530">
                <a:tc>
                  <a:txBody>
                    <a:bodyPr/>
                    <a:lstStyle/>
                    <a:p>
                      <a:r>
                        <a:rPr lang="en-US" sz="2400" dirty="0"/>
                        <a:t>6A: regular preschool setting</a:t>
                      </a:r>
                    </a:p>
                  </a:txBody>
                  <a:tcPr/>
                </a:tc>
                <a:tc>
                  <a:txBody>
                    <a:bodyPr/>
                    <a:lstStyle/>
                    <a:p>
                      <a:r>
                        <a:rPr lang="en-US" sz="2400" dirty="0"/>
                        <a:t>52.31%</a:t>
                      </a:r>
                    </a:p>
                  </a:txBody>
                  <a:tcPr/>
                </a:tc>
                <a:extLst>
                  <a:ext uri="{0D108BD9-81ED-4DB2-BD59-A6C34878D82A}">
                    <a16:rowId xmlns:a16="http://schemas.microsoft.com/office/drawing/2014/main" val="3837037689"/>
                  </a:ext>
                </a:extLst>
              </a:tr>
              <a:tr h="737027">
                <a:tc>
                  <a:txBody>
                    <a:bodyPr/>
                    <a:lstStyle/>
                    <a:p>
                      <a:r>
                        <a:rPr lang="en-US" sz="2400" dirty="0"/>
                        <a:t>6B: separate special education setting</a:t>
                      </a:r>
                    </a:p>
                  </a:txBody>
                  <a:tcPr/>
                </a:tc>
                <a:tc>
                  <a:txBody>
                    <a:bodyPr/>
                    <a:lstStyle/>
                    <a:p>
                      <a:r>
                        <a:rPr lang="en-US" sz="2400" dirty="0"/>
                        <a:t>19.36%</a:t>
                      </a:r>
                    </a:p>
                  </a:txBody>
                  <a:tcPr/>
                </a:tc>
                <a:extLst>
                  <a:ext uri="{0D108BD9-81ED-4DB2-BD59-A6C34878D82A}">
                    <a16:rowId xmlns:a16="http://schemas.microsoft.com/office/drawing/2014/main" val="3004958435"/>
                  </a:ext>
                </a:extLst>
              </a:tr>
              <a:tr h="854281">
                <a:tc>
                  <a:txBody>
                    <a:bodyPr/>
                    <a:lstStyle/>
                    <a:p>
                      <a:r>
                        <a:rPr lang="en-US" sz="2400" dirty="0"/>
                        <a:t>6C: home setting</a:t>
                      </a:r>
                    </a:p>
                  </a:txBody>
                  <a:tcPr/>
                </a:tc>
                <a:tc>
                  <a:txBody>
                    <a:bodyPr/>
                    <a:lstStyle/>
                    <a:p>
                      <a:r>
                        <a:rPr lang="en-US" sz="2400" dirty="0"/>
                        <a:t>0.13%</a:t>
                      </a:r>
                    </a:p>
                  </a:txBody>
                  <a:tcPr/>
                </a:tc>
                <a:extLst>
                  <a:ext uri="{0D108BD9-81ED-4DB2-BD59-A6C34878D82A}">
                    <a16:rowId xmlns:a16="http://schemas.microsoft.com/office/drawing/2014/main" val="261905088"/>
                  </a:ext>
                </a:extLst>
              </a:tr>
            </a:tbl>
          </a:graphicData>
        </a:graphic>
      </p:graphicFrame>
    </p:spTree>
    <p:extLst>
      <p:ext uri="{BB962C8B-B14F-4D97-AF65-F5344CB8AC3E}">
        <p14:creationId xmlns:p14="http://schemas.microsoft.com/office/powerpoint/2010/main" val="575029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AE0C-185F-4A42-B0EF-898F22E9D3DB}"/>
              </a:ext>
            </a:extLst>
          </p:cNvPr>
          <p:cNvSpPr>
            <a:spLocks noGrp="1"/>
          </p:cNvSpPr>
          <p:nvPr>
            <p:ph type="title"/>
          </p:nvPr>
        </p:nvSpPr>
        <p:spPr/>
        <p:txBody>
          <a:bodyPr/>
          <a:lstStyle/>
          <a:p>
            <a:r>
              <a:rPr lang="en-US" dirty="0">
                <a:latin typeface="Segoe UI Semibold"/>
                <a:cs typeface="Segoe UI Semibold"/>
              </a:rPr>
              <a:t>New Targets for Indicator 6 (FFY2020-FFY2025)</a:t>
            </a:r>
          </a:p>
        </p:txBody>
      </p:sp>
      <p:sp>
        <p:nvSpPr>
          <p:cNvPr id="4" name="Slide Number Placeholder 3">
            <a:extLst>
              <a:ext uri="{FF2B5EF4-FFF2-40B4-BE49-F238E27FC236}">
                <a16:creationId xmlns:a16="http://schemas.microsoft.com/office/drawing/2014/main" id="{D89267A2-EC7E-43F7-8E0D-235811B0F0EF}"/>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graphicFrame>
        <p:nvGraphicFramePr>
          <p:cNvPr id="10" name="Table 10">
            <a:extLst>
              <a:ext uri="{FF2B5EF4-FFF2-40B4-BE49-F238E27FC236}">
                <a16:creationId xmlns:a16="http://schemas.microsoft.com/office/drawing/2014/main" id="{7EA13B78-AC02-4275-839D-ECD3B73CC304}"/>
              </a:ext>
            </a:extLst>
          </p:cNvPr>
          <p:cNvGraphicFramePr>
            <a:graphicFrameLocks noGrp="1"/>
          </p:cNvGraphicFramePr>
          <p:nvPr>
            <p:ph idx="1"/>
            <p:extLst>
              <p:ext uri="{D42A27DB-BD31-4B8C-83A1-F6EECF244321}">
                <p14:modId xmlns:p14="http://schemas.microsoft.com/office/powerpoint/2010/main" val="146248458"/>
              </p:ext>
            </p:extLst>
          </p:nvPr>
        </p:nvGraphicFramePr>
        <p:xfrm>
          <a:off x="367042" y="1259067"/>
          <a:ext cx="11465062" cy="3573962"/>
        </p:xfrm>
        <a:graphic>
          <a:graphicData uri="http://schemas.openxmlformats.org/drawingml/2006/table">
            <a:tbl>
              <a:tblPr firstRow="1" bandRow="1">
                <a:tableStyleId>{5C22544A-7EE6-4342-B048-85BDC9FD1C3A}</a:tableStyleId>
              </a:tblPr>
              <a:tblGrid>
                <a:gridCol w="1637866">
                  <a:extLst>
                    <a:ext uri="{9D8B030D-6E8A-4147-A177-3AD203B41FA5}">
                      <a16:colId xmlns:a16="http://schemas.microsoft.com/office/drawing/2014/main" val="2193458086"/>
                    </a:ext>
                  </a:extLst>
                </a:gridCol>
                <a:gridCol w="1637866">
                  <a:extLst>
                    <a:ext uri="{9D8B030D-6E8A-4147-A177-3AD203B41FA5}">
                      <a16:colId xmlns:a16="http://schemas.microsoft.com/office/drawing/2014/main" val="176466784"/>
                    </a:ext>
                  </a:extLst>
                </a:gridCol>
                <a:gridCol w="1637866">
                  <a:extLst>
                    <a:ext uri="{9D8B030D-6E8A-4147-A177-3AD203B41FA5}">
                      <a16:colId xmlns:a16="http://schemas.microsoft.com/office/drawing/2014/main" val="1680630479"/>
                    </a:ext>
                  </a:extLst>
                </a:gridCol>
                <a:gridCol w="1637866">
                  <a:extLst>
                    <a:ext uri="{9D8B030D-6E8A-4147-A177-3AD203B41FA5}">
                      <a16:colId xmlns:a16="http://schemas.microsoft.com/office/drawing/2014/main" val="3770095970"/>
                    </a:ext>
                  </a:extLst>
                </a:gridCol>
                <a:gridCol w="1637866">
                  <a:extLst>
                    <a:ext uri="{9D8B030D-6E8A-4147-A177-3AD203B41FA5}">
                      <a16:colId xmlns:a16="http://schemas.microsoft.com/office/drawing/2014/main" val="1162999828"/>
                    </a:ext>
                  </a:extLst>
                </a:gridCol>
                <a:gridCol w="1637866">
                  <a:extLst>
                    <a:ext uri="{9D8B030D-6E8A-4147-A177-3AD203B41FA5}">
                      <a16:colId xmlns:a16="http://schemas.microsoft.com/office/drawing/2014/main" val="959266762"/>
                    </a:ext>
                  </a:extLst>
                </a:gridCol>
                <a:gridCol w="1637866">
                  <a:extLst>
                    <a:ext uri="{9D8B030D-6E8A-4147-A177-3AD203B41FA5}">
                      <a16:colId xmlns:a16="http://schemas.microsoft.com/office/drawing/2014/main" val="2857675317"/>
                    </a:ext>
                  </a:extLst>
                </a:gridCol>
              </a:tblGrid>
              <a:tr h="1077319">
                <a:tc>
                  <a:txBody>
                    <a:bodyPr/>
                    <a:lstStyle/>
                    <a:p>
                      <a:r>
                        <a:rPr lang="en-US" sz="2400" dirty="0"/>
                        <a:t>Sub-indicator</a:t>
                      </a:r>
                    </a:p>
                  </a:txBody>
                  <a:tcPr/>
                </a:tc>
                <a:tc>
                  <a:txBody>
                    <a:bodyPr/>
                    <a:lstStyle/>
                    <a:p>
                      <a:endParaRPr lang="en-US" sz="2400" dirty="0"/>
                    </a:p>
                  </a:txBody>
                  <a:tcPr>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sz="2400" dirty="0"/>
                        <a:t>Targets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400"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4612775"/>
                  </a:ext>
                </a:extLst>
              </a:tr>
              <a:tr h="624161">
                <a:tc>
                  <a:txBody>
                    <a:bodyPr/>
                    <a:lstStyle/>
                    <a:p>
                      <a:r>
                        <a:rPr lang="en-US" sz="2000" b="1" dirty="0"/>
                        <a:t>FFY</a:t>
                      </a:r>
                    </a:p>
                  </a:txBody>
                  <a:tcPr/>
                </a:tc>
                <a:tc>
                  <a:txBody>
                    <a:bodyPr/>
                    <a:lstStyle/>
                    <a:p>
                      <a:r>
                        <a:rPr lang="en-US" sz="2000" b="1" dirty="0"/>
                        <a:t>2020-2021</a:t>
                      </a:r>
                    </a:p>
                  </a:txBody>
                  <a:tcPr/>
                </a:tc>
                <a:tc>
                  <a:txBody>
                    <a:bodyPr/>
                    <a:lstStyle/>
                    <a:p>
                      <a:r>
                        <a:rPr lang="en-US" sz="2000" b="1" dirty="0"/>
                        <a:t>2021-2022</a:t>
                      </a:r>
                    </a:p>
                  </a:txBody>
                  <a:tcPr/>
                </a:tc>
                <a:tc>
                  <a:txBody>
                    <a:bodyPr/>
                    <a:lstStyle/>
                    <a:p>
                      <a:r>
                        <a:rPr lang="en-US" sz="2000" b="1" dirty="0"/>
                        <a:t>2022-2023</a:t>
                      </a:r>
                    </a:p>
                  </a:txBody>
                  <a:tcPr/>
                </a:tc>
                <a:tc>
                  <a:txBody>
                    <a:bodyPr/>
                    <a:lstStyle/>
                    <a:p>
                      <a:r>
                        <a:rPr lang="en-US" sz="2000" b="1" dirty="0"/>
                        <a:t>2023-2024</a:t>
                      </a:r>
                    </a:p>
                  </a:txBody>
                  <a:tcPr/>
                </a:tc>
                <a:tc>
                  <a:txBody>
                    <a:bodyPr/>
                    <a:lstStyle/>
                    <a:p>
                      <a:r>
                        <a:rPr lang="en-US" sz="2000" b="1" dirty="0"/>
                        <a:t>2024-2025</a:t>
                      </a:r>
                    </a:p>
                  </a:txBody>
                  <a:tcPr/>
                </a:tc>
                <a:tc>
                  <a:txBody>
                    <a:bodyPr/>
                    <a:lstStyle/>
                    <a:p>
                      <a:r>
                        <a:rPr lang="en-US" sz="2000" b="1" dirty="0"/>
                        <a:t>2025-2026</a:t>
                      </a:r>
                    </a:p>
                  </a:txBody>
                  <a:tcPr/>
                </a:tc>
                <a:extLst>
                  <a:ext uri="{0D108BD9-81ED-4DB2-BD59-A6C34878D82A}">
                    <a16:rowId xmlns:a16="http://schemas.microsoft.com/office/drawing/2014/main" val="3189335829"/>
                  </a:ext>
                </a:extLst>
              </a:tr>
              <a:tr h="6241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6A</a:t>
                      </a:r>
                    </a:p>
                  </a:txBody>
                  <a:tcPr/>
                </a:tc>
                <a:tc>
                  <a:txBody>
                    <a:bodyPr/>
                    <a:lstStyle/>
                    <a:p>
                      <a:r>
                        <a:rPr lang="en-US" sz="2000" dirty="0"/>
                        <a:t>52.31%</a:t>
                      </a:r>
                    </a:p>
                  </a:txBody>
                  <a:tcPr/>
                </a:tc>
                <a:tc>
                  <a:txBody>
                    <a:bodyPr/>
                    <a:lstStyle/>
                    <a:p>
                      <a:r>
                        <a:rPr lang="en-US" sz="2000" dirty="0"/>
                        <a:t>52.31%</a:t>
                      </a:r>
                    </a:p>
                  </a:txBody>
                  <a:tcPr/>
                </a:tc>
                <a:tc>
                  <a:txBody>
                    <a:bodyPr/>
                    <a:lstStyle/>
                    <a:p>
                      <a:r>
                        <a:rPr lang="en-US" sz="2000" dirty="0"/>
                        <a:t>52.31%</a:t>
                      </a:r>
                    </a:p>
                  </a:txBody>
                  <a:tcPr/>
                </a:tc>
                <a:tc>
                  <a:txBody>
                    <a:bodyPr/>
                    <a:lstStyle/>
                    <a:p>
                      <a:r>
                        <a:rPr lang="en-US" sz="2000" dirty="0"/>
                        <a:t>52.31%</a:t>
                      </a:r>
                    </a:p>
                  </a:txBody>
                  <a:tcPr/>
                </a:tc>
                <a:tc>
                  <a:txBody>
                    <a:bodyPr/>
                    <a:lstStyle/>
                    <a:p>
                      <a:r>
                        <a:rPr lang="en-US" sz="2000" dirty="0"/>
                        <a:t>53.36%</a:t>
                      </a:r>
                    </a:p>
                  </a:txBody>
                  <a:tcPr/>
                </a:tc>
                <a:tc>
                  <a:txBody>
                    <a:bodyPr/>
                    <a:lstStyle/>
                    <a:p>
                      <a:r>
                        <a:rPr lang="en-US" sz="2000" dirty="0"/>
                        <a:t>54.41%</a:t>
                      </a:r>
                    </a:p>
                  </a:txBody>
                  <a:tcPr/>
                </a:tc>
                <a:extLst>
                  <a:ext uri="{0D108BD9-81ED-4DB2-BD59-A6C34878D82A}">
                    <a16:rowId xmlns:a16="http://schemas.microsoft.com/office/drawing/2014/main" val="3637367367"/>
                  </a:ext>
                </a:extLst>
              </a:tr>
              <a:tr h="624161">
                <a:tc>
                  <a:txBody>
                    <a:bodyPr/>
                    <a:lstStyle/>
                    <a:p>
                      <a:r>
                        <a:rPr lang="en-US" sz="2000" dirty="0"/>
                        <a:t>6B</a:t>
                      </a:r>
                    </a:p>
                  </a:txBody>
                  <a:tcPr/>
                </a:tc>
                <a:tc>
                  <a:txBody>
                    <a:bodyPr/>
                    <a:lstStyle/>
                    <a:p>
                      <a:r>
                        <a:rPr lang="en-US" sz="2000" dirty="0"/>
                        <a:t>19.36%</a:t>
                      </a:r>
                    </a:p>
                  </a:txBody>
                  <a:tcPr/>
                </a:tc>
                <a:tc>
                  <a:txBody>
                    <a:bodyPr/>
                    <a:lstStyle/>
                    <a:p>
                      <a:r>
                        <a:rPr lang="en-US" sz="2000" dirty="0"/>
                        <a:t>19.36%</a:t>
                      </a:r>
                    </a:p>
                  </a:txBody>
                  <a:tcPr/>
                </a:tc>
                <a:tc>
                  <a:txBody>
                    <a:bodyPr/>
                    <a:lstStyle/>
                    <a:p>
                      <a:r>
                        <a:rPr lang="en-US" sz="2000" dirty="0"/>
                        <a:t>19.36%</a:t>
                      </a:r>
                    </a:p>
                  </a:txBody>
                  <a:tcPr/>
                </a:tc>
                <a:tc>
                  <a:txBody>
                    <a:bodyPr/>
                    <a:lstStyle/>
                    <a:p>
                      <a:r>
                        <a:rPr lang="en-US" sz="2000" dirty="0"/>
                        <a:t>19.36%</a:t>
                      </a:r>
                    </a:p>
                  </a:txBody>
                  <a:tcPr/>
                </a:tc>
                <a:tc>
                  <a:txBody>
                    <a:bodyPr/>
                    <a:lstStyle/>
                    <a:p>
                      <a:r>
                        <a:rPr lang="en-US" sz="2000" dirty="0"/>
                        <a:t>18.02%</a:t>
                      </a:r>
                    </a:p>
                  </a:txBody>
                  <a:tcPr/>
                </a:tc>
                <a:tc>
                  <a:txBody>
                    <a:bodyPr/>
                    <a:lstStyle/>
                    <a:p>
                      <a:r>
                        <a:rPr lang="en-US" sz="2000" dirty="0"/>
                        <a:t>16.68%</a:t>
                      </a:r>
                    </a:p>
                  </a:txBody>
                  <a:tcPr/>
                </a:tc>
                <a:extLst>
                  <a:ext uri="{0D108BD9-81ED-4DB2-BD59-A6C34878D82A}">
                    <a16:rowId xmlns:a16="http://schemas.microsoft.com/office/drawing/2014/main" val="1848692071"/>
                  </a:ext>
                </a:extLst>
              </a:tr>
              <a:tr h="624160">
                <a:tc>
                  <a:txBody>
                    <a:bodyPr/>
                    <a:lstStyle/>
                    <a:p>
                      <a:pPr lvl="0">
                        <a:buNone/>
                      </a:pPr>
                      <a:r>
                        <a:rPr lang="en-US" sz="2000" dirty="0"/>
                        <a:t>6C</a:t>
                      </a:r>
                    </a:p>
                  </a:txBody>
                  <a:tcPr/>
                </a:tc>
                <a:tc>
                  <a:txBody>
                    <a:bodyPr/>
                    <a:lstStyle/>
                    <a:p>
                      <a:pPr lvl="0">
                        <a:buNone/>
                      </a:pPr>
                      <a:r>
                        <a:rPr lang="en-US" sz="2000" dirty="0"/>
                        <a:t>0.11%-0.13%</a:t>
                      </a:r>
                    </a:p>
                  </a:txBody>
                  <a:tcPr/>
                </a:tc>
                <a:tc>
                  <a:txBody>
                    <a:bodyPr/>
                    <a:lstStyle/>
                    <a:p>
                      <a:pPr lvl="0">
                        <a:buNone/>
                      </a:pPr>
                      <a:r>
                        <a:rPr lang="en-US" sz="2000" b="0" i="0" u="none" strike="noStrike" noProof="0" dirty="0">
                          <a:latin typeface="Segoe UI"/>
                        </a:rPr>
                        <a:t>0.11%-0.13%</a:t>
                      </a:r>
                      <a:endParaRPr lang="en-US" dirty="0"/>
                    </a:p>
                  </a:txBody>
                  <a:tcPr/>
                </a:tc>
                <a:tc>
                  <a:txBody>
                    <a:bodyPr/>
                    <a:lstStyle/>
                    <a:p>
                      <a:pPr lvl="0">
                        <a:buNone/>
                      </a:pPr>
                      <a:r>
                        <a:rPr lang="en-US" sz="2000" b="0" i="0" u="none" strike="noStrike" noProof="0" dirty="0">
                          <a:latin typeface="Segoe UI"/>
                        </a:rPr>
                        <a:t>0.11%-0.13%</a:t>
                      </a:r>
                      <a:endParaRPr lang="en-US" dirty="0"/>
                    </a:p>
                  </a:txBody>
                  <a:tcPr/>
                </a:tc>
                <a:tc>
                  <a:txBody>
                    <a:bodyPr/>
                    <a:lstStyle/>
                    <a:p>
                      <a:pPr lvl="0">
                        <a:buNone/>
                      </a:pPr>
                      <a:r>
                        <a:rPr lang="en-US" sz="2000" b="0" i="0" u="none" strike="noStrike" noProof="0" dirty="0">
                          <a:latin typeface="Segoe UI"/>
                        </a:rPr>
                        <a:t>0.11%-0.13%</a:t>
                      </a:r>
                      <a:endParaRPr lang="en-US" dirty="0"/>
                    </a:p>
                  </a:txBody>
                  <a:tcPr/>
                </a:tc>
                <a:tc>
                  <a:txBody>
                    <a:bodyPr/>
                    <a:lstStyle/>
                    <a:p>
                      <a:pPr lvl="0">
                        <a:buNone/>
                      </a:pPr>
                      <a:r>
                        <a:rPr lang="en-US" sz="2000" dirty="0"/>
                        <a:t>0.10%-0.12%</a:t>
                      </a:r>
                    </a:p>
                  </a:txBody>
                  <a:tcPr/>
                </a:tc>
                <a:tc>
                  <a:txBody>
                    <a:bodyPr/>
                    <a:lstStyle/>
                    <a:p>
                      <a:pPr lvl="0">
                        <a:buNone/>
                      </a:pPr>
                      <a:r>
                        <a:rPr lang="en-US" sz="2000" dirty="0"/>
                        <a:t>0.09%-0.11%</a:t>
                      </a:r>
                    </a:p>
                  </a:txBody>
                  <a:tcPr/>
                </a:tc>
                <a:extLst>
                  <a:ext uri="{0D108BD9-81ED-4DB2-BD59-A6C34878D82A}">
                    <a16:rowId xmlns:a16="http://schemas.microsoft.com/office/drawing/2014/main" val="49483071"/>
                  </a:ext>
                </a:extLst>
              </a:tr>
            </a:tbl>
          </a:graphicData>
        </a:graphic>
      </p:graphicFrame>
    </p:spTree>
    <p:extLst>
      <p:ext uri="{BB962C8B-B14F-4D97-AF65-F5344CB8AC3E}">
        <p14:creationId xmlns:p14="http://schemas.microsoft.com/office/powerpoint/2010/main" val="195216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7E86A-72CA-4ADC-9582-7C8AFD880C46}"/>
              </a:ext>
            </a:extLst>
          </p:cNvPr>
          <p:cNvSpPr>
            <a:spLocks noGrp="1"/>
          </p:cNvSpPr>
          <p:nvPr>
            <p:ph type="title"/>
          </p:nvPr>
        </p:nvSpPr>
        <p:spPr/>
        <p:txBody>
          <a:bodyPr/>
          <a:lstStyle/>
          <a:p>
            <a:r>
              <a:rPr lang="en-US" sz="3200" dirty="0"/>
              <a:t>Additional Information</a:t>
            </a:r>
          </a:p>
        </p:txBody>
      </p:sp>
      <p:sp>
        <p:nvSpPr>
          <p:cNvPr id="3" name="Content Placeholder 2">
            <a:extLst>
              <a:ext uri="{FF2B5EF4-FFF2-40B4-BE49-F238E27FC236}">
                <a16:creationId xmlns:a16="http://schemas.microsoft.com/office/drawing/2014/main" id="{E0E6694F-1F76-4764-A6DB-048749D87733}"/>
              </a:ext>
            </a:extLst>
          </p:cNvPr>
          <p:cNvSpPr>
            <a:spLocks noGrp="1"/>
          </p:cNvSpPr>
          <p:nvPr>
            <p:ph idx="1"/>
          </p:nvPr>
        </p:nvSpPr>
        <p:spPr/>
        <p:txBody>
          <a:bodyPr/>
          <a:lstStyle/>
          <a:p>
            <a:pPr marL="0" marR="0">
              <a:lnSpc>
                <a:spcPct val="107000"/>
              </a:lnSpc>
              <a:spcBef>
                <a:spcPts val="0"/>
              </a:spcBef>
              <a:spcAft>
                <a:spcPts val="0"/>
              </a:spcAft>
            </a:pPr>
            <a:r>
              <a:rPr lang="en-US" u="sng" dirty="0">
                <a:solidFill>
                  <a:srgbClr val="0563C1"/>
                </a:solidFill>
                <a:effectLst/>
                <a:latin typeface="+mn-lt"/>
                <a:ea typeface="Calibri" panose="020F0502020204030204" pitchFamily="34" charset="0"/>
                <a:cs typeface="Arial" panose="020B0604020202020204" pitchFamily="34" charset="0"/>
                <a:hlinkClick r:id="rId3"/>
              </a:rPr>
              <a:t>Natural Environments</a:t>
            </a:r>
            <a:endParaRPr lang="en-US" dirty="0">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u="sng" dirty="0">
                <a:solidFill>
                  <a:srgbClr val="0563C1"/>
                </a:solidFill>
                <a:effectLst/>
                <a:latin typeface="+mn-lt"/>
                <a:ea typeface="Calibri" panose="020F0502020204030204" pitchFamily="34" charset="0"/>
                <a:cs typeface="Arial" panose="020B0604020202020204" pitchFamily="34" charset="0"/>
                <a:hlinkClick r:id="rId4"/>
              </a:rPr>
              <a:t>Considering LRE</a:t>
            </a:r>
            <a:endParaRPr lang="en-US" u="sng" dirty="0">
              <a:solidFill>
                <a:srgbClr val="0563C1"/>
              </a:solidFill>
              <a:effectLst/>
              <a:latin typeface="+mn-lt"/>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u="sng" dirty="0">
                <a:solidFill>
                  <a:srgbClr val="0563C1"/>
                </a:solidFill>
                <a:latin typeface="+mn-lt"/>
                <a:ea typeface="Calibri" panose="020F0502020204030204" pitchFamily="34" charset="0"/>
                <a:cs typeface="Arial" panose="020B0604020202020204" pitchFamily="34" charset="0"/>
                <a:hlinkClick r:id="rId5"/>
              </a:rPr>
              <a:t>Indicator 6 changes</a:t>
            </a:r>
            <a:endParaRPr lang="en-US" dirty="0">
              <a:effectLst/>
              <a:latin typeface="+mn-lt"/>
              <a:ea typeface="Calibri" panose="020F050202020403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EB250B7-B961-4A07-8ED4-C50887357486}"/>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3189849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3CC780-5493-415D-B8D0-EAE96AAFD37D}">
  <ds:schemaRefs>
    <ds:schemaRef ds:uri="55966e0c-939d-4bbf-90b4-42061a5e5694"/>
    <ds:schemaRef ds:uri="http://schemas.microsoft.com/office/2006/documentManagement/types"/>
    <ds:schemaRef ds:uri="http://schemas.microsoft.com/office/infopath/2007/PartnerControls"/>
    <ds:schemaRef ds:uri="http://purl.org/dc/elements/1.1/"/>
    <ds:schemaRef ds:uri="http://schemas.microsoft.com/office/2006/metadata/properties"/>
    <ds:schemaRef ds:uri="cc23f7d9-a29c-42d6-b193-fa0a263dd66f"/>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24578A62-18A6-4631-8440-330B6006A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23f7d9-a29c-42d6-b193-fa0a263dd66f"/>
    <ds:schemaRef ds:uri="55966e0c-939d-4bbf-90b4-42061a5e56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4B6226-D49B-428D-BCC7-325F316DCD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3355</TotalTime>
  <Words>1278</Words>
  <Application>Microsoft Office PowerPoint</Application>
  <PresentationFormat>Widescreen</PresentationFormat>
  <Paragraphs>115</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等线</vt:lpstr>
      <vt:lpstr>Arial</vt:lpstr>
      <vt:lpstr>Calibri</vt:lpstr>
      <vt:lpstr>Courier New</vt:lpstr>
      <vt:lpstr>Segoe</vt:lpstr>
      <vt:lpstr>Segoe SemiBold</vt:lpstr>
      <vt:lpstr>Segoe UI</vt:lpstr>
      <vt:lpstr>Segoe UI Semibold</vt:lpstr>
      <vt:lpstr>Symbol</vt:lpstr>
      <vt:lpstr>Wingdings</vt:lpstr>
      <vt:lpstr>ESE PowerPoint Template 2017</vt:lpstr>
      <vt:lpstr>Indicator 6: Education Settings (Ages 3 – 5)   Juin Liu specialeducation@doe.mass.edu</vt:lpstr>
      <vt:lpstr>Presentation Outline</vt:lpstr>
      <vt:lpstr>What is Indicator 6?</vt:lpstr>
      <vt:lpstr>Why is Indicator 6 Important?</vt:lpstr>
      <vt:lpstr>Changes to Indicator 6</vt:lpstr>
      <vt:lpstr>New Baselines for Indicator 6 (FFY2020-FFY2025)</vt:lpstr>
      <vt:lpstr>New Targets for Indicator 6 (FFY2020-FFY2025)</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 6: Education Settings (Ages 3 – 5)</dc:title>
  <dc:creator>DESE</dc:creator>
  <cp:lastModifiedBy>Zou, Dong (EOE)</cp:lastModifiedBy>
  <cp:revision>117</cp:revision>
  <cp:lastPrinted>2021-04-12T20:23:40Z</cp:lastPrinted>
  <dcterms:created xsi:type="dcterms:W3CDTF">2021-04-12T20:00:06Z</dcterms:created>
  <dcterms:modified xsi:type="dcterms:W3CDTF">2023-02-06T18:59:26Z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6 2023 12:00AM</vt:lpwstr>
  </property>
</Properties>
</file>