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468" r:id="rId5"/>
    <p:sldId id="473" r:id="rId6"/>
    <p:sldId id="462" r:id="rId7"/>
    <p:sldId id="463" r:id="rId8"/>
    <p:sldId id="467" r:id="rId9"/>
    <p:sldId id="478" r:id="rId10"/>
    <p:sldId id="481" r:id="rId11"/>
  </p:sldIdLst>
  <p:sldSz cx="12192000" cy="6858000"/>
  <p:notesSz cx="7010400" cy="92964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nley, Brian (DESE)" initials="CB(" lastIdx="8" clrIdx="0">
    <p:extLst>
      <p:ext uri="{19B8F6BF-5375-455C-9EA6-DF929625EA0E}">
        <p15:presenceInfo xmlns:p15="http://schemas.microsoft.com/office/powerpoint/2012/main" userId="S::Brian.Coonley@mass.gov::9dc2155b-58ac-4cdb-8629-a595a378b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5C685-5C63-4C59-87B8-A33E58541905}" v="1" dt="2023-02-09T13:25:25.01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1129" autoAdjust="0"/>
  </p:normalViewPr>
  <p:slideViewPr>
    <p:cSldViewPr snapToGrid="0">
      <p:cViewPr varScale="1">
        <p:scale>
          <a:sx n="49" d="100"/>
          <a:sy n="49" d="100"/>
        </p:scale>
        <p:origin x="42" y="390"/>
      </p:cViewPr>
      <p:guideLst/>
    </p:cSldViewPr>
  </p:slideViewPr>
  <p:outlineViewPr>
    <p:cViewPr>
      <p:scale>
        <a:sx n="33" d="100"/>
        <a:sy n="33" d="100"/>
      </p:scale>
      <p:origin x="0" y="-24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AF05C685-5C63-4C59-87B8-A33E58541905}"/>
    <pc:docChg chg="modSld">
      <pc:chgData name="Hanafin, Bob (DESE)" userId="25a69306-b138-4eaf-8c82-7191c527c81b" providerId="ADAL" clId="{AF05C685-5C63-4C59-87B8-A33E58541905}" dt="2023-02-09T13:25:43.658" v="0"/>
      <pc:docMkLst>
        <pc:docMk/>
      </pc:docMkLst>
      <pc:sldChg chg="modNotesTx">
        <pc:chgData name="Hanafin, Bob (DESE)" userId="25a69306-b138-4eaf-8c82-7191c527c81b" providerId="ADAL" clId="{AF05C685-5C63-4C59-87B8-A33E58541905}" dt="2023-02-09T13:25:43.658" v="0"/>
        <pc:sldMkLst>
          <pc:docMk/>
          <pc:sldMk cId="2540720652" sldId="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3A3A73-B85B-4442-8F92-2D1C70F49D81}" type="datetimeFigureOut">
              <a:rPr lang="en-US" smtClean="0"/>
              <a:t>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E78092-6A80-4A48-ACBF-D7F5B64E6ED2}" type="slidenum">
              <a:rPr lang="en-US" smtClean="0"/>
              <a:t>‹#›</a:t>
            </a:fld>
            <a:endParaRPr lang="en-US"/>
          </a:p>
        </p:txBody>
      </p:sp>
    </p:spTree>
    <p:extLst>
      <p:ext uri="{BB962C8B-B14F-4D97-AF65-F5344CB8AC3E}">
        <p14:creationId xmlns:p14="http://schemas.microsoft.com/office/powerpoint/2010/main" val="296181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e.mass.edu/sped/ecs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akercenter.org/application/files/6316/4753/1314/impact_of_the_covid-19_pandemic_on_children_youth_and_families__2.pdf" TargetMode="External"/><Relationship Id="rId4" Type="http://schemas.openxmlformats.org/officeDocument/2006/relationships/hyperlink" Target="https://ectacenter.org/eco/pages/childoutcomes.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on Indicator 7.</a:t>
            </a:r>
          </a:p>
        </p:txBody>
      </p:sp>
      <p:sp>
        <p:nvSpPr>
          <p:cNvPr id="4" name="Slide Number Placeholder 3"/>
          <p:cNvSpPr>
            <a:spLocks noGrp="1"/>
          </p:cNvSpPr>
          <p:nvPr>
            <p:ph type="sldNum" sz="quarter" idx="5"/>
          </p:nvPr>
        </p:nvSpPr>
        <p:spPr/>
        <p:txBody>
          <a:bodyPr/>
          <a:lstStyle/>
          <a:p>
            <a:fld id="{83E78092-6A80-4A48-ACBF-D7F5B64E6ED2}" type="slidenum">
              <a:rPr lang="en-US" smtClean="0"/>
              <a:t>1</a:t>
            </a:fld>
            <a:endParaRPr lang="en-US"/>
          </a:p>
        </p:txBody>
      </p:sp>
    </p:spTree>
    <p:extLst>
      <p:ext uri="{BB962C8B-B14F-4D97-AF65-F5344CB8AC3E}">
        <p14:creationId xmlns:p14="http://schemas.microsoft.com/office/powerpoint/2010/main" val="417465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this presentation </a:t>
            </a:r>
            <a:r>
              <a:rPr lang="en-US"/>
              <a:t>goes over what </a:t>
            </a:r>
            <a:r>
              <a:rPr lang="en-US" dirty="0"/>
              <a:t>Indicator 7 is and why Indicator 7 is important. Data from the past few years are provided so that you can see how well Massachusetts districts have been supporting the social-emotional and cognitive development of preschool children with IEPs, or Individualized Education Programs. The data will help inform you when you think about what our new targets should be. At the end of the presentation, links are provided in case you’re interested in learning more about Indicator 7. </a:t>
            </a:r>
          </a:p>
          <a:p>
            <a:endParaRPr lang="en-US" dirty="0"/>
          </a:p>
        </p:txBody>
      </p:sp>
      <p:sp>
        <p:nvSpPr>
          <p:cNvPr id="4" name="Slide Number Placeholder 3"/>
          <p:cNvSpPr>
            <a:spLocks noGrp="1"/>
          </p:cNvSpPr>
          <p:nvPr>
            <p:ph type="sldNum" sz="quarter" idx="5"/>
          </p:nvPr>
        </p:nvSpPr>
        <p:spPr/>
        <p:txBody>
          <a:bodyPr/>
          <a:lstStyle/>
          <a:p>
            <a:fld id="{83E78092-6A80-4A48-ACBF-D7F5B64E6ED2}" type="slidenum">
              <a:rPr lang="en-US" smtClean="0"/>
              <a:t>2</a:t>
            </a:fld>
            <a:endParaRPr lang="en-US"/>
          </a:p>
        </p:txBody>
      </p:sp>
    </p:spTree>
    <p:extLst>
      <p:ext uri="{BB962C8B-B14F-4D97-AF65-F5344CB8AC3E}">
        <p14:creationId xmlns:p14="http://schemas.microsoft.com/office/powerpoint/2010/main" val="216536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Indicator 7 looks at the percentage of preschool children with IEPs who improves in each of the following 3 outcomes: positive social-emotional skills, acquisition and use of knowledge and skills, and use of appropriate behaviors to meet their needs. </a:t>
            </a:r>
          </a:p>
          <a:p>
            <a:endParaRPr lang="en-US" dirty="0"/>
          </a:p>
        </p:txBody>
      </p:sp>
      <p:sp>
        <p:nvSpPr>
          <p:cNvPr id="4" name="Slide Number Placeholder 3"/>
          <p:cNvSpPr>
            <a:spLocks noGrp="1"/>
          </p:cNvSpPr>
          <p:nvPr>
            <p:ph type="sldNum" sz="quarter" idx="10"/>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3</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212013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outcome, data are reported according to two summary statements. Summary Statement 1 reports the percentage of preschool children with IEPs who entered preschool programs below age expectations and made significant gains by the time they turned 6 or exited the program. Summary Statement 2 reports the percentage of preschool children with IEPs who performed within age expectations by the time they turned 6 or exited the program. </a:t>
            </a:r>
          </a:p>
          <a:p>
            <a:endParaRPr lang="en-US" dirty="0"/>
          </a:p>
        </p:txBody>
      </p:sp>
      <p:sp>
        <p:nvSpPr>
          <p:cNvPr id="4" name="Slide Number Placeholder 3"/>
          <p:cNvSpPr>
            <a:spLocks noGrp="1"/>
          </p:cNvSpPr>
          <p:nvPr>
            <p:ph type="sldNum" sz="quarter" idx="10"/>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4</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424247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the 3 outcomes in Indicator 7 important? Because research has shown that young children’s social-emotional wellbeing impacts their development and learning. Children’s self confidence and ability to adapt to their surroundings, regulate their emotions, and get along with others affect their motivation and attitude toward school, their focus and participation in class activities, and how well they do in school. In the preschool years, these skills along with language and cognitive development help predict school readiness. </a:t>
            </a:r>
          </a:p>
          <a:p>
            <a:endParaRPr lang="en-US" dirty="0"/>
          </a:p>
        </p:txBody>
      </p:sp>
      <p:sp>
        <p:nvSpPr>
          <p:cNvPr id="4" name="Slide Number Placeholder 3"/>
          <p:cNvSpPr>
            <a:spLocks noGrp="1"/>
          </p:cNvSpPr>
          <p:nvPr>
            <p:ph type="sldNum" sz="quarter" idx="5"/>
          </p:nvPr>
        </p:nvSpPr>
        <p:spPr/>
        <p:txBody>
          <a:bodyPr/>
          <a:lstStyle/>
          <a:p>
            <a:fld id="{83E78092-6A80-4A48-ACBF-D7F5B64E6ED2}" type="slidenum">
              <a:rPr lang="en-US" smtClean="0"/>
              <a:t>5</a:t>
            </a:fld>
            <a:endParaRPr lang="en-US"/>
          </a:p>
        </p:txBody>
      </p:sp>
    </p:spTree>
    <p:extLst>
      <p:ext uri="{BB962C8B-B14F-4D97-AF65-F5344CB8AC3E}">
        <p14:creationId xmlns:p14="http://schemas.microsoft.com/office/powerpoint/2010/main" val="54600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impact of COVID on students’ social emotional well-being and cognitive development, Massachusetts set new targets for Federal Fiscal Year 2020 through Federal Fiscal Year 2025. </a:t>
            </a:r>
          </a:p>
          <a:p>
            <a:endParaRPr lang="en-US" dirty="0"/>
          </a:p>
          <a:p>
            <a:r>
              <a:rPr lang="en-US" dirty="0"/>
              <a:t>For Federal Fiscal Year 2020 through Federal Fiscal Year 2022: </a:t>
            </a:r>
          </a:p>
          <a:p>
            <a:r>
              <a:rPr lang="en-US" dirty="0"/>
              <a:t>The 7A Summary Statement 1 target is 86.00% and the 7A Summary Statement 2 target is 50.00%</a:t>
            </a:r>
          </a:p>
          <a:p>
            <a:r>
              <a:rPr lang="en-US" dirty="0"/>
              <a:t>The 7B Summary Statement 1 target is 85.00% and the 7B Summary Statement 2 target is 49.00%</a:t>
            </a:r>
          </a:p>
          <a:p>
            <a:r>
              <a:rPr lang="en-US" dirty="0"/>
              <a:t>The 7C Summary Statement 1 target is 86.00% and the 7C Summary Statement 2 target is 63.00%</a:t>
            </a:r>
          </a:p>
          <a:p>
            <a:endParaRPr lang="en-US" dirty="0"/>
          </a:p>
          <a:p>
            <a:r>
              <a:rPr lang="en-US" dirty="0"/>
              <a:t>For Federal Fiscal Year 2023:</a:t>
            </a:r>
          </a:p>
          <a:p>
            <a:r>
              <a:rPr lang="en-US" dirty="0"/>
              <a:t>The 7A Summary Statement 1 target is 86.50% and the 7A Summary Statement 2 target is 50.25%</a:t>
            </a:r>
          </a:p>
          <a:p>
            <a:r>
              <a:rPr lang="en-US" dirty="0"/>
              <a:t>The 7B Summary Statement 1 target is 85.50% and the 7B Summary Statement 2 target is 49.25%</a:t>
            </a:r>
          </a:p>
          <a:p>
            <a:r>
              <a:rPr lang="en-US" dirty="0"/>
              <a:t>The 7C Summary Statement 1 target is 86.50% and the 7C Summary Statement 2 target is 63.25%</a:t>
            </a:r>
          </a:p>
          <a:p>
            <a:endParaRPr lang="en-US" dirty="0"/>
          </a:p>
          <a:p>
            <a:r>
              <a:rPr lang="en-US" dirty="0"/>
              <a:t>For Federal Fiscal Year 2024:</a:t>
            </a:r>
          </a:p>
          <a:p>
            <a:r>
              <a:rPr lang="en-US" dirty="0"/>
              <a:t>The 7A Summary Statement 1 target is 87.00% and the 7A Summary Statement 2 target is 50.50%</a:t>
            </a:r>
          </a:p>
          <a:p>
            <a:r>
              <a:rPr lang="en-US" dirty="0"/>
              <a:t>The 7B Summary Statement 1 target is 86.00% and the 7B Summary Statement 2 target is 49.50%</a:t>
            </a:r>
          </a:p>
          <a:p>
            <a:r>
              <a:rPr lang="en-US" dirty="0"/>
              <a:t>The 7C Summary Statement 1 target is 87.00% and the 7C Summary Statement 2 target is 63.50%</a:t>
            </a:r>
          </a:p>
          <a:p>
            <a:endParaRPr lang="en-US" dirty="0"/>
          </a:p>
          <a:p>
            <a:r>
              <a:rPr lang="en-US" dirty="0"/>
              <a:t>For Federal Fiscal Year 2025:</a:t>
            </a:r>
          </a:p>
          <a:p>
            <a:r>
              <a:rPr lang="en-US" dirty="0"/>
              <a:t>The 7A Summary Statement 1 target is 88.00% and the 7A Summary Statement 2 target is 51.00%</a:t>
            </a:r>
          </a:p>
          <a:p>
            <a:r>
              <a:rPr lang="en-US" dirty="0"/>
              <a:t>The 7B Summary Statement 1 target is 87.00% and the 7B Summary Statement 2 target is 50.00%</a:t>
            </a:r>
          </a:p>
          <a:p>
            <a:r>
              <a:rPr lang="en-US" dirty="0"/>
              <a:t>The 7C Summary Statement 1 target is 88.00% and the 7C Summary Statement 2 target is 64.00%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3E78092-6A80-4A48-ACBF-D7F5B64E6ED2}" type="slidenum">
              <a:rPr lang="en-US" smtClean="0"/>
              <a:t>6</a:t>
            </a:fld>
            <a:endParaRPr lang="en-US"/>
          </a:p>
        </p:txBody>
      </p:sp>
    </p:spTree>
    <p:extLst>
      <p:ext uri="{BB962C8B-B14F-4D97-AF65-F5344CB8AC3E}">
        <p14:creationId xmlns:p14="http://schemas.microsoft.com/office/powerpoint/2010/main" val="42186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more information relevant to Indicator 7, please click on the following links:</a:t>
            </a:r>
          </a:p>
          <a:p>
            <a:endParaRPr lang="en-US" dirty="0"/>
          </a:p>
          <a:p>
            <a:r>
              <a:rPr lang="en-US" dirty="0"/>
              <a:t>DESE’s Early Childhood Special Education strategic areas: </a:t>
            </a:r>
            <a:r>
              <a:rPr lang="en-US" dirty="0">
                <a:hlinkClick r:id="rId3"/>
              </a:rPr>
              <a:t>https://www.doe.mass.edu/sped/ecse/</a:t>
            </a:r>
            <a:endParaRPr lang="en-US" dirty="0"/>
          </a:p>
          <a:p>
            <a:r>
              <a:rPr lang="en-US" dirty="0"/>
              <a:t>Indicator 7 data collection process: </a:t>
            </a:r>
            <a:r>
              <a:rPr lang="en-US" dirty="0">
                <a:hlinkClick r:id="rId4"/>
              </a:rPr>
              <a:t>https://ectacenter.org/eco/pages/childoutcomes.asp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of the pandemic on children’s development</a:t>
            </a:r>
            <a:r>
              <a:rPr lang="en-US"/>
              <a:t>: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https://www.bakercenter.org/application/files/6316/4753/1314/impact_of_the_covid-19_pandemic_on_children_youth_and_families__2.pdf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E78092-6A80-4A48-ACBF-D7F5B64E6ED2}" type="slidenum">
              <a:rPr lang="en-US" smtClean="0"/>
              <a:t>7</a:t>
            </a:fld>
            <a:endParaRPr lang="en-US"/>
          </a:p>
        </p:txBody>
      </p:sp>
    </p:spTree>
    <p:extLst>
      <p:ext uri="{BB962C8B-B14F-4D97-AF65-F5344CB8AC3E}">
        <p14:creationId xmlns:p14="http://schemas.microsoft.com/office/powerpoint/2010/main" val="3142012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31921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7228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a:p>
        </p:txBody>
      </p:sp>
    </p:spTree>
    <p:extLst>
      <p:ext uri="{BB962C8B-B14F-4D97-AF65-F5344CB8AC3E}">
        <p14:creationId xmlns:p14="http://schemas.microsoft.com/office/powerpoint/2010/main" val="12610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7724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2326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132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9847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42882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47631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933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6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2/9/2023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148582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deadata.org/resources/resource/1410/sppapr-indicator-cards#:~:text=IDC%20has%20created%20a%20laminated%20card%20that%20states,back%20includes%20information%20about%20the%20SSIP%20Indicator%20B17."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doe.mass.edu/sped/iep/default.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aeyc.org/resources/pubs/yc/mar2018/promoting-social-and-emotional-health"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ccrscenter.org/products-resources/predictors-postsecondary-success#:~:text=This%20brief%20summarizes%20early%20childhood%20through%20early%20postsecondary,early%20as%20prekindergarten%20and%20throughout%20their%20academic%20care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ped/ecs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bakercenter.org/application/files/6316/4753/1314/impact_of_the_covid-19_pandemic_on_children_youth_and_families__2.pdf" TargetMode="External"/><Relationship Id="rId4" Type="http://schemas.openxmlformats.org/officeDocument/2006/relationships/hyperlink" Target="https://ectacenter.org/eco/pages/childoutcomes.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19A46-C102-4DF0-A79B-96EE97F7F25F}"/>
              </a:ext>
            </a:extLst>
          </p:cNvPr>
          <p:cNvSpPr>
            <a:spLocks noGrp="1"/>
          </p:cNvSpPr>
          <p:nvPr>
            <p:ph type="ctrTitle"/>
          </p:nvPr>
        </p:nvSpPr>
        <p:spPr/>
        <p:txBody>
          <a:bodyPr/>
          <a:lstStyle/>
          <a:p>
            <a:r>
              <a:rPr lang="en-US" dirty="0"/>
              <a:t>Indicator 7: Preschool Outcomes</a:t>
            </a:r>
          </a:p>
        </p:txBody>
      </p:sp>
      <p:sp>
        <p:nvSpPr>
          <p:cNvPr id="4" name="Slide Number Placeholder 3">
            <a:extLst>
              <a:ext uri="{FF2B5EF4-FFF2-40B4-BE49-F238E27FC236}">
                <a16:creationId xmlns:a16="http://schemas.microsoft.com/office/drawing/2014/main" id="{087A26D3-2B23-4289-9659-F8D0B0698706}"/>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Tree>
    <p:custDataLst>
      <p:tags r:id="rId1"/>
    </p:custDataLst>
    <p:extLst>
      <p:ext uri="{BB962C8B-B14F-4D97-AF65-F5344CB8AC3E}">
        <p14:creationId xmlns:p14="http://schemas.microsoft.com/office/powerpoint/2010/main" val="211018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1D71-9FFF-453B-8730-FC31F4414403}"/>
              </a:ext>
            </a:extLst>
          </p:cNvPr>
          <p:cNvSpPr>
            <a:spLocks noGrp="1"/>
          </p:cNvSpPr>
          <p:nvPr>
            <p:ph type="title"/>
          </p:nvPr>
        </p:nvSpPr>
        <p:spPr/>
        <p:txBody>
          <a:bodyPr/>
          <a:lstStyle/>
          <a:p>
            <a:r>
              <a:rPr lang="en-US" sz="3600" dirty="0"/>
              <a:t>Presentation Outline</a:t>
            </a:r>
          </a:p>
        </p:txBody>
      </p:sp>
      <p:sp>
        <p:nvSpPr>
          <p:cNvPr id="3" name="Content Placeholder 2">
            <a:extLst>
              <a:ext uri="{FF2B5EF4-FFF2-40B4-BE49-F238E27FC236}">
                <a16:creationId xmlns:a16="http://schemas.microsoft.com/office/drawing/2014/main" id="{D22FE2EF-087A-41E0-99DC-3BFE3C11EB5C}"/>
              </a:ext>
            </a:extLst>
          </p:cNvPr>
          <p:cNvSpPr>
            <a:spLocks noGrp="1"/>
          </p:cNvSpPr>
          <p:nvPr>
            <p:ph idx="1"/>
          </p:nvPr>
        </p:nvSpPr>
        <p:spPr/>
        <p:txBody>
          <a:bodyPr/>
          <a:lstStyle/>
          <a:p>
            <a:r>
              <a:rPr lang="en-US" dirty="0"/>
              <a:t>What Indicator 7 is</a:t>
            </a:r>
          </a:p>
          <a:p>
            <a:r>
              <a:rPr lang="en-US" dirty="0"/>
              <a:t>Why Indicator 7 is important</a:t>
            </a:r>
          </a:p>
          <a:p>
            <a:r>
              <a:rPr lang="en-US" dirty="0"/>
              <a:t>Indicator 7 data overview</a:t>
            </a:r>
          </a:p>
          <a:p>
            <a:r>
              <a:rPr lang="en-US" dirty="0"/>
              <a:t>Setting new Indicator 7 targets</a:t>
            </a:r>
          </a:p>
          <a:p>
            <a:r>
              <a:rPr lang="en-US" dirty="0"/>
              <a:t>Additional resources</a:t>
            </a:r>
          </a:p>
          <a:p>
            <a:endParaRPr lang="en-US" dirty="0"/>
          </a:p>
          <a:p>
            <a:endParaRPr lang="en-US" dirty="0"/>
          </a:p>
          <a:p>
            <a:endParaRPr lang="en-US" dirty="0"/>
          </a:p>
        </p:txBody>
      </p:sp>
    </p:spTree>
    <p:extLst>
      <p:ext uri="{BB962C8B-B14F-4D97-AF65-F5344CB8AC3E}">
        <p14:creationId xmlns:p14="http://schemas.microsoft.com/office/powerpoint/2010/main" val="152103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What is Indicator 7?</a:t>
            </a:r>
          </a:p>
        </p:txBody>
      </p:sp>
      <p:sp>
        <p:nvSpPr>
          <p:cNvPr id="9" name="Content Placeholder 8"/>
          <p:cNvSpPr>
            <a:spLocks noGrp="1"/>
          </p:cNvSpPr>
          <p:nvPr>
            <p:ph idx="1"/>
          </p:nvPr>
        </p:nvSpPr>
        <p:spPr>
          <a:xfrm>
            <a:off x="567743" y="1230403"/>
            <a:ext cx="11019206" cy="4593927"/>
          </a:xfrm>
        </p:spPr>
        <p:txBody>
          <a:bodyPr/>
          <a:lstStyle/>
          <a:p>
            <a:pPr marL="0" marR="0" indent="0">
              <a:lnSpc>
                <a:spcPct val="107000"/>
              </a:lnSpc>
              <a:spcBef>
                <a:spcPts val="0"/>
              </a:spcBef>
              <a:spcAft>
                <a:spcPts val="600"/>
              </a:spcAft>
              <a:buNone/>
            </a:pPr>
            <a:r>
              <a:rPr lang="en-US" sz="3600" b="1" u="sng" dirty="0">
                <a:solidFill>
                  <a:srgbClr val="2F5496"/>
                </a:solidFill>
                <a:effectLst/>
                <a:latin typeface="+mj-lt"/>
                <a:ea typeface="Times New Roman" panose="02020603050405020304" pitchFamily="18" charset="0"/>
                <a:cs typeface="Times New Roman" panose="02020603050405020304" pitchFamily="18" charset="0"/>
                <a:hlinkClick r:id="rId3"/>
              </a:rPr>
              <a:t>Indicator 7</a:t>
            </a:r>
            <a:r>
              <a:rPr lang="en-US" sz="3600" b="1" dirty="0">
                <a:solidFill>
                  <a:srgbClr val="2F5496"/>
                </a:solidFill>
                <a:effectLst/>
                <a:latin typeface="+mj-lt"/>
                <a:ea typeface="Calibri" panose="020F0502020204030204" pitchFamily="34" charset="0"/>
                <a:cs typeface="Times New Roman" panose="02020603050405020304" pitchFamily="18" charset="0"/>
              </a:rPr>
              <a:t> </a:t>
            </a:r>
            <a:r>
              <a:rPr lang="en-US" sz="3600" b="1" dirty="0">
                <a:effectLst/>
                <a:latin typeface="+mj-lt"/>
                <a:ea typeface="Calibri" panose="020F0502020204030204" pitchFamily="34" charset="0"/>
                <a:cs typeface="Times New Roman" panose="02020603050405020304" pitchFamily="18" charset="0"/>
              </a:rPr>
              <a:t>looks at the percentage of preschool children with </a:t>
            </a:r>
            <a:r>
              <a:rPr lang="en-US" sz="3600" b="1" u="sng" dirty="0">
                <a:solidFill>
                  <a:srgbClr val="0563C1"/>
                </a:solidFill>
                <a:effectLst/>
                <a:latin typeface="+mj-lt"/>
                <a:ea typeface="Calibri" panose="020F0502020204030204" pitchFamily="34" charset="0"/>
                <a:cs typeface="Times New Roman" panose="02020603050405020304" pitchFamily="18" charset="0"/>
                <a:hlinkClick r:id="rId4"/>
              </a:rPr>
              <a:t>IEPs</a:t>
            </a:r>
            <a:r>
              <a:rPr lang="en-US" sz="3600" b="1" dirty="0">
                <a:effectLst/>
                <a:latin typeface="+mj-lt"/>
                <a:ea typeface="Calibri" panose="020F0502020204030204" pitchFamily="34" charset="0"/>
                <a:cs typeface="Times New Roman" panose="02020603050405020304" pitchFamily="18" charset="0"/>
              </a:rPr>
              <a:t> (ages 3 to 5) who improve in 3 outcomes: </a:t>
            </a:r>
            <a:endParaRPr lang="en-US" sz="3600" dirty="0">
              <a:effectLst/>
              <a:latin typeface="+mj-lt"/>
              <a:ea typeface="Calibri" panose="020F0502020204030204" pitchFamily="34" charset="0"/>
              <a:cs typeface="Times New Roman" panose="02020603050405020304" pitchFamily="18" charset="0"/>
            </a:endParaRPr>
          </a:p>
          <a:p>
            <a:pPr marL="514350" indent="-514350">
              <a:buFont typeface="+mj-lt"/>
              <a:buAutoNum type="alphaUcPeriod"/>
            </a:pPr>
            <a:r>
              <a:rPr lang="en-US" dirty="0"/>
              <a:t>Positive social-emotional skills (including social relationships)</a:t>
            </a:r>
          </a:p>
          <a:p>
            <a:pPr marL="514350" indent="-514350">
              <a:buFont typeface="+mj-lt"/>
              <a:buAutoNum type="alphaUcPeriod"/>
            </a:pPr>
            <a:r>
              <a:rPr lang="en-US" dirty="0"/>
              <a:t>Acquisition and use of knowledge and skills (language and literacy)</a:t>
            </a:r>
          </a:p>
          <a:p>
            <a:pPr marL="514350" indent="-514350">
              <a:buFont typeface="+mj-lt"/>
              <a:buAutoNum type="alphaUcPeriod"/>
            </a:pPr>
            <a:r>
              <a:rPr lang="en-US" dirty="0"/>
              <a:t>Use of appropriate behaviors to meet their needs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94326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8" name="Title 7" title="Indicator 7: Categories"/>
          <p:cNvSpPr>
            <a:spLocks noGrp="1"/>
          </p:cNvSpPr>
          <p:nvPr>
            <p:ph type="title"/>
          </p:nvPr>
        </p:nvSpPr>
        <p:spPr/>
        <p:txBody>
          <a:bodyPr/>
          <a:lstStyle/>
          <a:p>
            <a:r>
              <a:rPr lang="en-US" sz="3600" dirty="0"/>
              <a:t>Indicator 7 Measurements</a:t>
            </a:r>
          </a:p>
        </p:txBody>
      </p:sp>
      <p:sp>
        <p:nvSpPr>
          <p:cNvPr id="9" name="Content Placeholder 8"/>
          <p:cNvSpPr>
            <a:spLocks noGrp="1"/>
          </p:cNvSpPr>
          <p:nvPr>
            <p:ph idx="1"/>
          </p:nvPr>
        </p:nvSpPr>
        <p:spPr>
          <a:xfrm>
            <a:off x="488950" y="1439333"/>
            <a:ext cx="11527844" cy="4765524"/>
          </a:xfrm>
        </p:spPr>
        <p:txBody>
          <a:bodyPr>
            <a:normAutofit/>
          </a:bodyPr>
          <a:lstStyle/>
          <a:p>
            <a:pPr marL="0" indent="0">
              <a:buNone/>
            </a:pPr>
            <a:r>
              <a:rPr lang="en-US" b="1" dirty="0"/>
              <a:t>Each outcome has two summary statements:</a:t>
            </a:r>
          </a:p>
          <a:p>
            <a:r>
              <a:rPr lang="en-US" sz="2800" b="1" dirty="0"/>
              <a:t>Summary Statement 1: </a:t>
            </a:r>
            <a:r>
              <a:rPr lang="en-US" sz="2800" dirty="0"/>
              <a:t>Of the preschool children with IEPs who entered preschool program below age expectations, the percent who made gains by the time they turned 6 years of age or exited the program.</a:t>
            </a:r>
          </a:p>
          <a:p>
            <a:r>
              <a:rPr lang="en-US" sz="2800" b="1" dirty="0"/>
              <a:t>Summary Statement 2: </a:t>
            </a:r>
            <a:r>
              <a:rPr lang="en-US" sz="2800" dirty="0"/>
              <a:t>The percent of preschool children who were within age expectations by the time they turned 6 years of age or exited the program. </a:t>
            </a:r>
          </a:p>
          <a:p>
            <a:pPr marL="0" indent="0">
              <a:buNone/>
            </a:pPr>
            <a:endParaRPr lang="en-US" sz="2200" dirty="0"/>
          </a:p>
        </p:txBody>
      </p:sp>
    </p:spTree>
    <p:extLst>
      <p:ext uri="{BB962C8B-B14F-4D97-AF65-F5344CB8AC3E}">
        <p14:creationId xmlns:p14="http://schemas.microsoft.com/office/powerpoint/2010/main" val="99909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CEDB-490D-4DB1-910B-FDCB0967A3C3}"/>
              </a:ext>
            </a:extLst>
          </p:cNvPr>
          <p:cNvSpPr>
            <a:spLocks noGrp="1"/>
          </p:cNvSpPr>
          <p:nvPr>
            <p:ph type="title"/>
          </p:nvPr>
        </p:nvSpPr>
        <p:spPr/>
        <p:txBody>
          <a:bodyPr/>
          <a:lstStyle/>
          <a:p>
            <a:r>
              <a:rPr lang="en-US" sz="3600" dirty="0"/>
              <a:t>Why is Indicator 7 Important?</a:t>
            </a:r>
          </a:p>
        </p:txBody>
      </p:sp>
      <p:sp>
        <p:nvSpPr>
          <p:cNvPr id="3" name="Content Placeholder 2">
            <a:extLst>
              <a:ext uri="{FF2B5EF4-FFF2-40B4-BE49-F238E27FC236}">
                <a16:creationId xmlns:a16="http://schemas.microsoft.com/office/drawing/2014/main" id="{D474A015-9246-4981-99A4-F04DB58B0784}"/>
              </a:ext>
            </a:extLst>
          </p:cNvPr>
          <p:cNvSpPr>
            <a:spLocks noGrp="1"/>
          </p:cNvSpPr>
          <p:nvPr>
            <p:ph idx="1"/>
          </p:nvPr>
        </p:nvSpPr>
        <p:spPr/>
        <p:txBody>
          <a:bodyPr/>
          <a:lstStyle/>
          <a:p>
            <a:r>
              <a:rPr lang="en-US" dirty="0"/>
              <a:t>Social/emotional health impacts development and learning (</a:t>
            </a:r>
            <a:r>
              <a:rPr lang="en-US" dirty="0">
                <a:hlinkClick r:id="rId3"/>
              </a:rPr>
              <a:t>NAEYC, 2018</a:t>
            </a:r>
            <a:r>
              <a:rPr lang="en-US" dirty="0"/>
              <a:t>)</a:t>
            </a:r>
          </a:p>
          <a:p>
            <a:pPr lvl="1"/>
            <a:r>
              <a:rPr lang="en-US" dirty="0"/>
              <a:t>Motivation and attitude toward school </a:t>
            </a:r>
          </a:p>
          <a:p>
            <a:pPr lvl="1"/>
            <a:r>
              <a:rPr lang="en-US" dirty="0"/>
              <a:t>Focus and participation in class activities</a:t>
            </a:r>
          </a:p>
          <a:p>
            <a:pPr lvl="1"/>
            <a:r>
              <a:rPr lang="en-US" dirty="0"/>
              <a:t>Academic performance</a:t>
            </a:r>
          </a:p>
          <a:p>
            <a:pPr lvl="1"/>
            <a:r>
              <a:rPr lang="en-US" dirty="0"/>
              <a:t>Emotional regulation</a:t>
            </a:r>
          </a:p>
          <a:p>
            <a:r>
              <a:rPr lang="en-US" dirty="0"/>
              <a:t>Social/emotional development, cognitive development, and language help predict school readiness (</a:t>
            </a:r>
            <a:r>
              <a:rPr lang="en-US" dirty="0">
                <a:hlinkClick r:id="rId4"/>
              </a:rPr>
              <a:t>The College &amp; Career Readiness &amp; Success Center, 2013</a:t>
            </a:r>
            <a:r>
              <a:rPr lang="en-US" dirty="0"/>
              <a:t>)</a:t>
            </a:r>
          </a:p>
        </p:txBody>
      </p:sp>
      <p:sp>
        <p:nvSpPr>
          <p:cNvPr id="4" name="Slide Number Placeholder 3">
            <a:extLst>
              <a:ext uri="{FF2B5EF4-FFF2-40B4-BE49-F238E27FC236}">
                <a16:creationId xmlns:a16="http://schemas.microsoft.com/office/drawing/2014/main" id="{508889BE-9787-4F94-B678-F553D85BDF1D}"/>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59854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07F874-DA6E-49F5-96CF-F7584F14EAEF}"/>
              </a:ext>
            </a:extLst>
          </p:cNvPr>
          <p:cNvSpPr>
            <a:spLocks noGrp="1"/>
          </p:cNvSpPr>
          <p:nvPr>
            <p:ph type="title"/>
          </p:nvPr>
        </p:nvSpPr>
        <p:spPr/>
        <p:txBody>
          <a:bodyPr/>
          <a:lstStyle/>
          <a:p>
            <a:r>
              <a:rPr lang="en-US" dirty="0"/>
              <a:t>Indicator 7 Targets for FFY20-FFY25</a:t>
            </a:r>
          </a:p>
        </p:txBody>
      </p:sp>
      <p:graphicFrame>
        <p:nvGraphicFramePr>
          <p:cNvPr id="9" name="Content Placeholder 8">
            <a:extLst>
              <a:ext uri="{FF2B5EF4-FFF2-40B4-BE49-F238E27FC236}">
                <a16:creationId xmlns:a16="http://schemas.microsoft.com/office/drawing/2014/main" id="{19197AA5-4CF1-4176-B381-D43A265DD175}"/>
              </a:ext>
            </a:extLst>
          </p:cNvPr>
          <p:cNvGraphicFramePr>
            <a:graphicFrameLocks noGrp="1"/>
          </p:cNvGraphicFramePr>
          <p:nvPr>
            <p:ph idx="1"/>
            <p:extLst>
              <p:ext uri="{D42A27DB-BD31-4B8C-83A1-F6EECF244321}">
                <p14:modId xmlns:p14="http://schemas.microsoft.com/office/powerpoint/2010/main" val="1942887153"/>
              </p:ext>
            </p:extLst>
          </p:nvPr>
        </p:nvGraphicFramePr>
        <p:xfrm>
          <a:off x="493093" y="1219199"/>
          <a:ext cx="11445622" cy="5065248"/>
        </p:xfrm>
        <a:graphic>
          <a:graphicData uri="http://schemas.openxmlformats.org/drawingml/2006/table">
            <a:tbl>
              <a:tblPr firstRow="1"/>
              <a:tblGrid>
                <a:gridCol w="1306285">
                  <a:extLst>
                    <a:ext uri="{9D8B030D-6E8A-4147-A177-3AD203B41FA5}">
                      <a16:colId xmlns:a16="http://schemas.microsoft.com/office/drawing/2014/main" val="1978673207"/>
                    </a:ext>
                  </a:extLst>
                </a:gridCol>
                <a:gridCol w="1625600">
                  <a:extLst>
                    <a:ext uri="{9D8B030D-6E8A-4147-A177-3AD203B41FA5}">
                      <a16:colId xmlns:a16="http://schemas.microsoft.com/office/drawing/2014/main" val="1927033764"/>
                    </a:ext>
                  </a:extLst>
                </a:gridCol>
                <a:gridCol w="1814286">
                  <a:extLst>
                    <a:ext uri="{9D8B030D-6E8A-4147-A177-3AD203B41FA5}">
                      <a16:colId xmlns:a16="http://schemas.microsoft.com/office/drawing/2014/main" val="4018041743"/>
                    </a:ext>
                  </a:extLst>
                </a:gridCol>
                <a:gridCol w="1741714">
                  <a:extLst>
                    <a:ext uri="{9D8B030D-6E8A-4147-A177-3AD203B41FA5}">
                      <a16:colId xmlns:a16="http://schemas.microsoft.com/office/drawing/2014/main" val="3870465928"/>
                    </a:ext>
                  </a:extLst>
                </a:gridCol>
                <a:gridCol w="1640114">
                  <a:extLst>
                    <a:ext uri="{9D8B030D-6E8A-4147-A177-3AD203B41FA5}">
                      <a16:colId xmlns:a16="http://schemas.microsoft.com/office/drawing/2014/main" val="3689714033"/>
                    </a:ext>
                  </a:extLst>
                </a:gridCol>
                <a:gridCol w="1683657">
                  <a:extLst>
                    <a:ext uri="{9D8B030D-6E8A-4147-A177-3AD203B41FA5}">
                      <a16:colId xmlns:a16="http://schemas.microsoft.com/office/drawing/2014/main" val="2709578199"/>
                    </a:ext>
                  </a:extLst>
                </a:gridCol>
                <a:gridCol w="1633966">
                  <a:extLst>
                    <a:ext uri="{9D8B030D-6E8A-4147-A177-3AD203B41FA5}">
                      <a16:colId xmlns:a16="http://schemas.microsoft.com/office/drawing/2014/main" val="286409767"/>
                    </a:ext>
                  </a:extLst>
                </a:gridCol>
              </a:tblGrid>
              <a:tr h="584966">
                <a:tc>
                  <a:txBody>
                    <a:bodyPr/>
                    <a:lstStyle/>
                    <a:p>
                      <a:pPr marL="0" marR="0" algn="l">
                        <a:lnSpc>
                          <a:spcPct val="107000"/>
                        </a:lnSpc>
                        <a:spcBef>
                          <a:spcPts val="300"/>
                        </a:spcBef>
                        <a:spcAft>
                          <a:spcPts val="300"/>
                        </a:spcAft>
                      </a:pPr>
                      <a:r>
                        <a:rPr lang="en-US" sz="2000" b="1" dirty="0">
                          <a:solidFill>
                            <a:srgbClr val="000000"/>
                          </a:solidFill>
                          <a:effectLst/>
                          <a:latin typeface="+mn-lt"/>
                          <a:ea typeface="Calibri" panose="020F0502020204030204" pitchFamily="34" charset="0"/>
                          <a:cs typeface="Calibri" panose="020F0502020204030204" pitchFamily="34" charset="0"/>
                        </a:rPr>
                        <a:t>Sub-Indicator</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endParaRPr lang="en-US" sz="2000" baseline="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endParaRPr lang="en-US" sz="2000" baseline="0" dirty="0">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2000" b="1" baseline="0" dirty="0">
                          <a:solidFill>
                            <a:schemeClr val="bg2">
                              <a:lumMod val="10000"/>
                            </a:schemeClr>
                          </a:solidFill>
                          <a:latin typeface="+mn-lt"/>
                        </a:rPr>
                        <a:t>Targets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endParaRPr lang="en-US" sz="1800" baseline="0" dirty="0">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endParaRPr lang="en-US" sz="1800" baseline="0" dirty="0">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endParaRPr lang="en-US" sz="1800" baseline="0"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943772166"/>
                  </a:ext>
                </a:extLst>
              </a:tr>
              <a:tr h="338259">
                <a:tc>
                  <a:txBody>
                    <a:bodyPr/>
                    <a:lstStyle/>
                    <a:p>
                      <a:pPr marL="0" marR="0">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FFY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2020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2021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2022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2023</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2024</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2025</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69458315"/>
                  </a:ext>
                </a:extLst>
              </a:tr>
              <a:tr h="683120">
                <a:tc>
                  <a:txBody>
                    <a:bodyPr/>
                    <a:lstStyle/>
                    <a:p>
                      <a:pPr marL="0" marR="0">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7A</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SS1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86.00%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86.00%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86.50%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87.00%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88.00%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9322725"/>
                  </a:ext>
                </a:extLst>
              </a:tr>
              <a:tr h="683120">
                <a:tc>
                  <a:txBody>
                    <a:bodyPr/>
                    <a:lstStyle/>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7A</a:t>
                      </a:r>
                      <a:endParaRPr lang="en-US" sz="1800">
                        <a:effectLst/>
                        <a:latin typeface="+mn-lt"/>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SS2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50.00%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50.00%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50.00%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50.25%</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50.50%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51.00%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712904"/>
                  </a:ext>
                </a:extLst>
              </a:tr>
              <a:tr h="683120">
                <a:tc>
                  <a:txBody>
                    <a:bodyPr/>
                    <a:lstStyle/>
                    <a:p>
                      <a:pPr marL="0" marR="0">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7B</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b="1" dirty="0">
                          <a:solidFill>
                            <a:srgbClr val="000000"/>
                          </a:solidFill>
                          <a:effectLst/>
                          <a:latin typeface="+mn-lt"/>
                          <a:ea typeface="Calibri" panose="020F0502020204030204" pitchFamily="34" charset="0"/>
                          <a:cs typeface="Calibri" panose="020F0502020204030204" pitchFamily="34" charset="0"/>
                        </a:rPr>
                        <a:t>SS1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85.00%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85.00%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85.00%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85.50%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87.00%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028385641"/>
                  </a:ext>
                </a:extLst>
              </a:tr>
              <a:tr h="683120">
                <a:tc>
                  <a:txBody>
                    <a:bodyPr/>
                    <a:lstStyle/>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7B</a:t>
                      </a:r>
                      <a:endParaRPr lang="en-US" sz="1800">
                        <a:effectLst/>
                        <a:latin typeface="+mn-lt"/>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SS2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49.00%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49.00%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49.00%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49.25%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49.50%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50.00%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465466272"/>
                  </a:ext>
                </a:extLst>
              </a:tr>
              <a:tr h="683120">
                <a:tc>
                  <a:txBody>
                    <a:bodyPr/>
                    <a:lstStyle/>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7C</a:t>
                      </a:r>
                      <a:endParaRPr lang="en-US" sz="1800">
                        <a:effectLst/>
                        <a:latin typeface="+mn-lt"/>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SS1</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86.50%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87.00%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88.00%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4142062"/>
                  </a:ext>
                </a:extLst>
              </a:tr>
              <a:tr h="683120">
                <a:tc>
                  <a:txBody>
                    <a:bodyPr/>
                    <a:lstStyle/>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7C</a:t>
                      </a:r>
                      <a:endParaRPr lang="en-US" sz="1800">
                        <a:effectLst/>
                        <a:latin typeface="+mn-lt"/>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b="1">
                          <a:solidFill>
                            <a:srgbClr val="000000"/>
                          </a:solidFill>
                          <a:effectLst/>
                          <a:latin typeface="+mn-lt"/>
                          <a:ea typeface="Calibri" panose="020F0502020204030204" pitchFamily="34" charset="0"/>
                          <a:cs typeface="Calibri" panose="020F0502020204030204" pitchFamily="34" charset="0"/>
                        </a:rPr>
                        <a:t>SS2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63.00%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a:solidFill>
                            <a:srgbClr val="000000"/>
                          </a:solidFill>
                          <a:effectLst/>
                          <a:latin typeface="+mn-lt"/>
                          <a:ea typeface="Calibri" panose="020F0502020204030204" pitchFamily="34" charset="0"/>
                          <a:cs typeface="Calibri" panose="020F0502020204030204" pitchFamily="34" charset="0"/>
                        </a:rPr>
                        <a:t>63.00%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63.00%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63.25%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63.50%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pPr>
                      <a:r>
                        <a:rPr lang="en-US" sz="1800" dirty="0">
                          <a:solidFill>
                            <a:srgbClr val="000000"/>
                          </a:solidFill>
                          <a:effectLst/>
                          <a:latin typeface="+mn-lt"/>
                          <a:ea typeface="Calibri" panose="020F0502020204030204" pitchFamily="34" charset="0"/>
                          <a:cs typeface="Calibri" panose="020F0502020204030204" pitchFamily="34" charset="0"/>
                        </a:rPr>
                        <a:t>64.00%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9563442"/>
                  </a:ext>
                </a:extLst>
              </a:tr>
            </a:tbl>
          </a:graphicData>
        </a:graphic>
      </p:graphicFrame>
    </p:spTree>
    <p:extLst>
      <p:ext uri="{BB962C8B-B14F-4D97-AF65-F5344CB8AC3E}">
        <p14:creationId xmlns:p14="http://schemas.microsoft.com/office/powerpoint/2010/main" val="57502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F09D-6864-4FB3-B642-518FC8D60220}"/>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D57D1DE3-E360-4DCE-A352-0B35EE9A22C1}"/>
              </a:ext>
            </a:extLst>
          </p:cNvPr>
          <p:cNvSpPr>
            <a:spLocks noGrp="1"/>
          </p:cNvSpPr>
          <p:nvPr>
            <p:ph idx="1"/>
          </p:nvPr>
        </p:nvSpPr>
        <p:spPr/>
        <p:txBody>
          <a:bodyPr/>
          <a:lstStyle/>
          <a:p>
            <a:pPr>
              <a:lnSpc>
                <a:spcPct val="107000"/>
              </a:lnSpc>
              <a:spcBef>
                <a:spcPts val="0"/>
              </a:spcBef>
            </a:pPr>
            <a:r>
              <a:rPr lang="en-US" u="sng" dirty="0">
                <a:solidFill>
                  <a:srgbClr val="0563C1"/>
                </a:solidFill>
                <a:effectLst/>
                <a:latin typeface="+mn-lt"/>
                <a:ea typeface="Calibri" panose="020F0502020204030204" pitchFamily="34" charset="0"/>
                <a:cs typeface="Times New Roman" panose="02020603050405020304" pitchFamily="18" charset="0"/>
                <a:hlinkClick r:id="rId3"/>
              </a:rPr>
              <a:t>DESE - Early Childhood Special Education</a:t>
            </a:r>
            <a:endParaRPr lang="en-US" dirty="0">
              <a:effectLst/>
              <a:latin typeface="+mn-lt"/>
              <a:ea typeface="Calibri" panose="020F0502020204030204" pitchFamily="34" charset="0"/>
              <a:cs typeface="Times New Roman" panose="02020603050405020304" pitchFamily="18" charset="0"/>
            </a:endParaRPr>
          </a:p>
          <a:p>
            <a:pPr>
              <a:lnSpc>
                <a:spcPct val="107000"/>
              </a:lnSpc>
              <a:spcBef>
                <a:spcPts val="0"/>
              </a:spcBef>
            </a:pPr>
            <a:r>
              <a:rPr lang="en-US" u="sng" dirty="0">
                <a:solidFill>
                  <a:srgbClr val="0070C0"/>
                </a:solidFill>
                <a:effectLst/>
                <a:latin typeface="+mn-lt"/>
                <a:ea typeface="Calibri" panose="020F0502020204030204" pitchFamily="34" charset="0"/>
                <a:cs typeface="Times New Roman" panose="02020603050405020304" pitchFamily="18" charset="0"/>
                <a:hlinkClick r:id="rId4"/>
              </a:rPr>
              <a:t>ECTA Center: Child Outcomes</a:t>
            </a:r>
            <a:endParaRPr lang="en-US" dirty="0">
              <a:effectLst/>
              <a:latin typeface="+mn-lt"/>
              <a:ea typeface="Calibri" panose="020F0502020204030204" pitchFamily="34" charset="0"/>
              <a:cs typeface="Times New Roman" panose="02020603050405020304" pitchFamily="18" charset="0"/>
            </a:endParaRPr>
          </a:p>
          <a:p>
            <a:pPr>
              <a:lnSpc>
                <a:spcPct val="107000"/>
              </a:lnSpc>
              <a:spcBef>
                <a:spcPts val="0"/>
              </a:spcBef>
            </a:pPr>
            <a:r>
              <a:rPr lang="en-US" u="sng" dirty="0">
                <a:solidFill>
                  <a:srgbClr val="0070C0"/>
                </a:solidFill>
                <a:effectLst/>
                <a:latin typeface="+mn-lt"/>
                <a:ea typeface="Calibri" panose="020F0502020204030204" pitchFamily="34" charset="0"/>
                <a:cs typeface="Times New Roman" panose="02020603050405020304" pitchFamily="18" charset="0"/>
                <a:hlinkClick r:id="rId5"/>
              </a:rPr>
              <a:t>Impact of COVID 19 Pandemic on Children, Youth, and Families</a:t>
            </a:r>
            <a:endParaRPr lang="en-US"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CE54426-3427-4BCE-8C04-E69CD781240D}"/>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2540720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831A87-6C89-4C07-9CA9-4927E4E1E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4B6226-D49B-428D-BCC7-325F316DCD91}">
  <ds:schemaRefs>
    <ds:schemaRef ds:uri="http://schemas.microsoft.com/sharepoint/v3/contenttype/forms"/>
  </ds:schemaRefs>
</ds:datastoreItem>
</file>

<file path=customXml/itemProps3.xml><?xml version="1.0" encoding="utf-8"?>
<ds:datastoreItem xmlns:ds="http://schemas.openxmlformats.org/officeDocument/2006/customXml" ds:itemID="{B83CC780-5493-415D-B8D0-EAE96AAFD37D}">
  <ds:schemaRefs>
    <ds:schemaRef ds:uri="http://schemas.microsoft.com/office/2006/metadata/properties"/>
    <ds:schemaRef ds:uri="http://purl.org/dc/terms/"/>
    <ds:schemaRef ds:uri="http://schemas.microsoft.com/office/2006/documentManagement/types"/>
    <ds:schemaRef ds:uri="55966e0c-939d-4bbf-90b4-42061a5e5694"/>
    <ds:schemaRef ds:uri="http://www.w3.org/XML/1998/namespace"/>
    <ds:schemaRef ds:uri="http://purl.org/dc/elements/1.1/"/>
    <ds:schemaRef ds:uri="http://schemas.microsoft.com/office/infopath/2007/PartnerControls"/>
    <ds:schemaRef ds:uri="http://schemas.openxmlformats.org/package/2006/metadata/core-properties"/>
    <ds:schemaRef ds:uri="cc23f7d9-a29c-42d6-b193-fa0a263dd66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2757</TotalTime>
  <Words>1045</Words>
  <Application>Microsoft Office PowerPoint</Application>
  <PresentationFormat>Widescreen</PresentationFormat>
  <Paragraphs>130</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Indicator 7: Preschool Outcomes</vt:lpstr>
      <vt:lpstr>Presentation Outline</vt:lpstr>
      <vt:lpstr>What is Indicator 7?</vt:lpstr>
      <vt:lpstr>Indicator 7 Measurements</vt:lpstr>
      <vt:lpstr>Why is Indicator 7 Important?</vt:lpstr>
      <vt:lpstr>Indicator 7 Targets for FFY20-FFY25</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7: Preschool Outcomes PowerPoint</dc:title>
  <dc:creator>DESE</dc:creator>
  <cp:lastModifiedBy>Zou, Dong (EOE)</cp:lastModifiedBy>
  <cp:revision>76</cp:revision>
  <cp:lastPrinted>2021-04-12T20:23:40Z</cp:lastPrinted>
  <dcterms:created xsi:type="dcterms:W3CDTF">2021-04-12T20:00:06Z</dcterms:created>
  <dcterms:modified xsi:type="dcterms:W3CDTF">2023-02-09T19:11:17Z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9 2023 12:00AM</vt:lpwstr>
  </property>
  <property fmtid="{D5CDD505-2E9C-101B-9397-08002B2CF9AE}" pid="3" name="ArticulateGUID">
    <vt:lpwstr>13A628D8-3D99-4F13-9A3C-EF059846D783</vt:lpwstr>
  </property>
  <property fmtid="{D5CDD505-2E9C-101B-9397-08002B2CF9AE}" pid="4" name="ArticulatePath">
    <vt:lpwstr>Indicator 7 website new</vt:lpwstr>
  </property>
</Properties>
</file>