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338" r:id="rId5"/>
    <p:sldId id="263" r:id="rId6"/>
    <p:sldId id="344" r:id="rId7"/>
    <p:sldId id="343" r:id="rId8"/>
    <p:sldId id="345" r:id="rId9"/>
  </p:sldIdLst>
  <p:sldSz cx="12192000" cy="6858000"/>
  <p:notesSz cx="7010400" cy="92964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338"/>
            <p14:sldId id="263"/>
            <p14:sldId id="344"/>
            <p14:sldId id="343"/>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87451-2D23-4FD8-936F-3560456C2770}" v="2" dt="2021-11-19T16:23:32.498"/>
    <p1510:client id="{55571FBF-6AD3-46EB-A07A-A9100DEE4219}" v="1" dt="2021-11-19T19:33:10.587"/>
    <p1510:client id="{6D9D8CF5-C2A9-4AAE-82BD-F4DC3B955CBF}" v="1" dt="2021-11-19T16:57:20.942"/>
    <p1510:client id="{A267D25C-1EBA-439A-A96D-EC269FA201D2}" v="1" dt="2022-10-31T13:33:18.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76" autoAdjust="0"/>
  </p:normalViewPr>
  <p:slideViewPr>
    <p:cSldViewPr snapToGrid="0">
      <p:cViewPr varScale="1">
        <p:scale>
          <a:sx n="59" d="100"/>
          <a:sy n="59" d="100"/>
        </p:scale>
        <p:origin x="90" y="22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2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gle, Martha (DESE)" userId="S::martha.s.daigle@mass.gov::30cc7468-3554-4040-b5ec-110ac3e947d8" providerId="AD" clId="Web-{A267D25C-1EBA-439A-A96D-EC269FA201D2}"/>
    <pc:docChg chg="delSld modSection">
      <pc:chgData name="Daigle, Martha (DESE)" userId="S::martha.s.daigle@mass.gov::30cc7468-3554-4040-b5ec-110ac3e947d8" providerId="AD" clId="Web-{A267D25C-1EBA-439A-A96D-EC269FA201D2}" dt="2022-10-31T13:33:18.551" v="0"/>
      <pc:docMkLst>
        <pc:docMk/>
      </pc:docMkLst>
      <pc:sldChg chg="del">
        <pc:chgData name="Daigle, Martha (DESE)" userId="S::martha.s.daigle@mass.gov::30cc7468-3554-4040-b5ec-110ac3e947d8" providerId="AD" clId="Web-{A267D25C-1EBA-439A-A96D-EC269FA201D2}" dt="2022-10-31T13:33:18.551" v="0"/>
        <pc:sldMkLst>
          <pc:docMk/>
          <pc:sldMk cId="3641885215"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2023/2/13</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2023/2/13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9139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Times New Roman" panose="02020603050405020304" pitchFamily="18" charset="0"/>
                <a:cs typeface="Calibri" panose="020F0502020204030204" pitchFamily="34" charset="0"/>
              </a:rPr>
              <a:t>The slide includes the Office of Special Education Program or OSEP’s  measurement and formula for Indicator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Indicator 8 </a:t>
            </a:r>
            <a:r>
              <a:rPr lang="en-US" sz="1500" dirty="0">
                <a:effectLst/>
                <a:latin typeface="Calibri" panose="020F0502020204030204" pitchFamily="34" charset="0"/>
                <a:ea typeface="Times New Roman" panose="02020603050405020304" pitchFamily="18" charset="0"/>
                <a:cs typeface="Calibri" panose="020F0502020204030204" pitchFamily="34" charset="0"/>
              </a:rPr>
              <a:t>reports the percentage of parents with a child receiving special education services who report that schools facilitated parent involvement as a means of improving services and results for children with disabilities</a:t>
            </a:r>
          </a:p>
          <a:p>
            <a:pPr marL="0" marR="0">
              <a:spcBef>
                <a:spcPts val="0"/>
              </a:spcBef>
              <a:spcAft>
                <a:spcPts val="0"/>
              </a:spcAft>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500" b="1" dirty="0">
                <a:effectLst/>
                <a:latin typeface="Calibri" panose="020F0502020204030204" pitchFamily="34" charset="0"/>
                <a:ea typeface="Times New Roman" panose="02020603050405020304" pitchFamily="18" charset="0"/>
                <a:cs typeface="Calibri" panose="020F0502020204030204" pitchFamily="34" charset="0"/>
              </a:rPr>
              <a:t>How does Massachusetts define “parent” for Indicator 8? </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For this work, the term ”</a:t>
            </a:r>
            <a:r>
              <a:rPr lang="en-US" sz="1500" dirty="0">
                <a:effectLst/>
                <a:latin typeface="Calibri" panose="020F0502020204030204" pitchFamily="34" charset="0"/>
                <a:ea typeface="Times New Roman" panose="02020603050405020304" pitchFamily="18" charset="0"/>
                <a:cs typeface="Calibri" panose="020F0502020204030204" pitchFamily="34" charset="0"/>
              </a:rPr>
              <a:t>parent” includes father, mother, legal guardian, any person acting as a parent of the child, foster parent, or an educational surrogate parent.</a:t>
            </a:r>
          </a:p>
          <a:p>
            <a:pPr marL="0" marR="0">
              <a:spcBef>
                <a:spcPts val="0"/>
              </a:spcBef>
              <a:spcAft>
                <a:spcPts val="0"/>
              </a:spcAft>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500" b="1" dirty="0">
                <a:effectLst/>
                <a:latin typeface="Calibri" panose="020F0502020204030204" pitchFamily="34" charset="0"/>
                <a:ea typeface="Times New Roman" panose="02020603050405020304" pitchFamily="18" charset="0"/>
                <a:cs typeface="Calibri" panose="020F0502020204030204" pitchFamily="34" charset="0"/>
              </a:rPr>
              <a:t>Massachusetts uses a parent survey to hear from parents.</a:t>
            </a:r>
            <a:endParaRPr lang="en-US" sz="15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500" b="1" dirty="0">
                <a:effectLst/>
                <a:latin typeface="Calibri" panose="020F0502020204030204" pitchFamily="34" charset="0"/>
                <a:ea typeface="Times New Roman" panose="02020603050405020304" pitchFamily="18" charset="0"/>
                <a:cs typeface="Calibri" panose="020F0502020204030204" pitchFamily="34" charset="0"/>
              </a:rPr>
              <a:t>How are the survey responses used?  </a:t>
            </a:r>
            <a:r>
              <a:rPr lang="en-US" sz="1500" dirty="0">
                <a:effectLst/>
                <a:latin typeface="Calibri" panose="020F0502020204030204" pitchFamily="34" charset="0"/>
                <a:ea typeface="Times New Roman" panose="02020603050405020304" pitchFamily="18" charset="0"/>
                <a:cs typeface="Calibri" panose="020F0502020204030204" pitchFamily="34" charset="0"/>
              </a:rPr>
              <a:t>When the Department gets all returned surveys, they calculate the agreement rate:  They use the total number of parent surveys returned and divide it by the total number of students with disabilities in the schools participating in the survey.  That number is then multiplied by 100 to get a percentage.  </a:t>
            </a:r>
          </a:p>
          <a:p>
            <a:pPr marL="0" marR="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Massachusetts Department of Elementary and Secondary Education</a:t>
            </a:r>
          </a:p>
        </p:txBody>
      </p:sp>
    </p:spTree>
    <p:extLst>
      <p:ext uri="{BB962C8B-B14F-4D97-AF65-F5344CB8AC3E}">
        <p14:creationId xmlns:p14="http://schemas.microsoft.com/office/powerpoint/2010/main" val="89586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663" y="4473892"/>
            <a:ext cx="6273579" cy="3819318"/>
          </a:xfrm>
        </p:spPr>
        <p:txBody>
          <a:bodyPr/>
          <a:lstStyle/>
          <a:p>
            <a:pPr marL="63500" marR="0">
              <a:lnSpc>
                <a:spcPts val="2000"/>
              </a:lnSpc>
              <a:spcBef>
                <a:spcPts val="1280"/>
              </a:spcBef>
              <a:spcAft>
                <a:spcPts val="0"/>
              </a:spcAft>
            </a:pPr>
            <a:r>
              <a:rPr lang="en-US" sz="1100" b="1" dirty="0">
                <a:latin typeface="Calibri" panose="020F0502020204030204" pitchFamily="34" charset="0"/>
                <a:ea typeface="Times New Roman" panose="02020603050405020304" pitchFamily="18" charset="0"/>
                <a:cs typeface="Calibri" panose="020F0502020204030204" pitchFamily="34" charset="0"/>
              </a:rPr>
              <a:t>W</a:t>
            </a:r>
            <a:r>
              <a:rPr lang="en-US" sz="1100" b="1" dirty="0">
                <a:effectLst/>
                <a:latin typeface="Calibri" panose="020F0502020204030204" pitchFamily="34" charset="0"/>
                <a:ea typeface="Times New Roman" panose="02020603050405020304" pitchFamily="18" charset="0"/>
                <a:cs typeface="Calibri" panose="020F0502020204030204" pitchFamily="34" charset="0"/>
              </a:rPr>
              <a:t>hat is the Parent Survey?  </a:t>
            </a:r>
            <a:r>
              <a:rPr lang="en-US" sz="1100" dirty="0">
                <a:effectLst/>
                <a:latin typeface="Calibri" panose="020F0502020204030204" pitchFamily="34" charset="0"/>
                <a:ea typeface="Times New Roman" panose="02020603050405020304" pitchFamily="18" charset="0"/>
                <a:cs typeface="Calibri" panose="020F0502020204030204" pitchFamily="34" charset="0"/>
              </a:rPr>
              <a:t>A Parent Survey is shared with parents as part of the district review process. </a:t>
            </a:r>
          </a:p>
          <a:p>
            <a:pPr marL="63500" marR="0">
              <a:lnSpc>
                <a:spcPts val="2000"/>
              </a:lnSpc>
              <a:spcBef>
                <a:spcPts val="1280"/>
              </a:spcBef>
              <a:spcAft>
                <a:spcPts val="0"/>
              </a:spcAft>
            </a:pPr>
            <a:r>
              <a:rPr lang="en-US" sz="1100" kern="1200" dirty="0">
                <a:effectLst/>
                <a:latin typeface="Calibri" panose="020F0502020204030204" pitchFamily="34" charset="0"/>
                <a:ea typeface="Segoe UI" panose="020B0502040204020203" pitchFamily="34" charset="0"/>
                <a:cs typeface="Calibri" panose="020F0502020204030204" pitchFamily="34" charset="0"/>
              </a:rPr>
              <a:t>The Office of Public-School Monitoring (PSM) works with school districts and charter schools to promote positive student outcomes by engaging in Tiered Focused Monitoring which monitors the implementation of special education and civil rights requirements to support improved outcomes for students in Massachusetts</a:t>
            </a:r>
            <a:r>
              <a:rPr lang="en-US" sz="1100" b="1" dirty="0">
                <a:effectLst/>
                <a:latin typeface="Calibri" panose="020F0502020204030204" pitchFamily="34" charset="0"/>
                <a:ea typeface="Segoe UI" panose="020B0502040204020203" pitchFamily="34" charset="0"/>
                <a:cs typeface="Calibri" panose="020F0502020204030204" pitchFamily="34" charset="0"/>
              </a:rPr>
              <a:t>.</a:t>
            </a:r>
          </a:p>
          <a:p>
            <a:pPr marL="63500" marR="0">
              <a:lnSpc>
                <a:spcPts val="2000"/>
              </a:lnSpc>
              <a:spcBef>
                <a:spcPts val="128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For families that agree, the Department asks school districts to share emails of parents with students who receive special education services, so they can contact parents about the Parent Survey.</a:t>
            </a:r>
            <a:endParaRPr lang="en-US" sz="1100" b="1" dirty="0">
              <a:effectLst/>
              <a:latin typeface="Calibri" panose="020F0502020204030204" pitchFamily="34" charset="0"/>
              <a:ea typeface="Times New Roman" panose="02020603050405020304" pitchFamily="18" charset="0"/>
              <a:cs typeface="Calibri" panose="020F0502020204030204" pitchFamily="34" charset="0"/>
            </a:endParaRPr>
          </a:p>
          <a:p>
            <a:pPr marL="63500" marR="0">
              <a:lnSpc>
                <a:spcPts val="2000"/>
              </a:lnSpc>
              <a:spcBef>
                <a:spcPts val="128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survey gives parents a chance to provide their feedback about the special education process with the state.</a:t>
            </a:r>
          </a:p>
          <a:p>
            <a:endParaRPr lang="en-US" sz="1100" dirty="0">
              <a:effectLst/>
              <a:latin typeface="Calibri" panose="020F0502020204030204" pitchFamily="34" charset="0"/>
              <a:ea typeface="Segoe UI" panose="020B0502040204020203" pitchFamily="34" charset="0"/>
              <a:cs typeface="Calibri" panose="020F0502020204030204" pitchFamily="34" charset="0"/>
            </a:endParaRPr>
          </a:p>
          <a:p>
            <a:r>
              <a:rPr lang="en-US" sz="1100" b="1" dirty="0">
                <a:effectLst/>
                <a:latin typeface="Calibri" panose="020F0502020204030204" pitchFamily="34" charset="0"/>
                <a:ea typeface="Segoe UI" panose="020B0502040204020203" pitchFamily="34" charset="0"/>
                <a:cs typeface="Calibri" panose="020F0502020204030204" pitchFamily="34" charset="0"/>
              </a:rPr>
              <a:t>When is the survey used? </a:t>
            </a:r>
            <a:r>
              <a:rPr lang="en-US" sz="1100" dirty="0">
                <a:effectLst/>
                <a:latin typeface="Calibri" panose="020F0502020204030204" pitchFamily="34" charset="0"/>
                <a:ea typeface="Segoe UI" panose="020B0502040204020203" pitchFamily="34" charset="0"/>
                <a:cs typeface="Calibri" panose="020F0502020204030204" pitchFamily="34" charset="0"/>
              </a:rPr>
              <a:t>All school districts and charter schools participate in the public-school monitoring process every three years.</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100" dirty="0">
                <a:effectLst/>
                <a:latin typeface="Calibri" panose="020F0502020204030204" pitchFamily="34" charset="0"/>
                <a:ea typeface="Times New Roman" panose="02020603050405020304" pitchFamily="18" charset="0"/>
                <a:cs typeface="Calibri" panose="020F0502020204030204" pitchFamily="34" charset="0"/>
              </a:rPr>
              <a:t>*Unlike other districts, the Boston Public Schools shares the survey results with parents in some of their schools every year.</a:t>
            </a:r>
          </a:p>
          <a:p>
            <a:pPr marL="0" marR="0" fontAlgn="base">
              <a:spcBef>
                <a:spcPts val="0"/>
              </a:spcBef>
              <a:spcAft>
                <a:spcPts val="0"/>
              </a:spcAft>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96665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Massachusetts feels that Family Engagement involves connecting with families, interacting as equal partners, and establishing strong two-way communication.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“Meaningful and long-term family engagement can be established only when organizations create a systemic culture of engagement and collaboration. Creating a culture of family engagement involves a primary and on-going focus on engagement rather than a series of isolated or arbitrary efforts….A strong culture of family engagement is respectful of families and grows and evolves with the needs of children, parents, families, and practitioners.”</a:t>
            </a:r>
          </a:p>
          <a:p>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great resource for learning about family engagement in Massachusetts is the document, STRENGTHENING PARTNERSHIPS, A Framework for Prenatal through Young Adulthood Family Engagement in Massachusetts.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96606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Each fiscal year (October 1 to September 30), the Department of Elementary and Secondary Education sets a target for the agreement rate based on comments from parents, advocates, and educators. It is required to set these targets at least every 5 years, and they must show improvement over time. </a:t>
            </a:r>
          </a:p>
          <a:p>
            <a:pPr marL="0" marR="0">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pPr>
            <a:r>
              <a:rPr lang="en-US" b="0" i="0" u="none" strike="noStrike" dirty="0">
                <a:solidFill>
                  <a:srgbClr val="101D35"/>
                </a:solidFill>
                <a:effectLst/>
                <a:latin typeface="Calibri" panose="020F0502020204030204" pitchFamily="34" charset="0"/>
                <a:cs typeface="Calibri" panose="020F0502020204030204" pitchFamily="34" charset="0"/>
              </a:rPr>
              <a:t>Each year, there is the opportunity to adjust the baseline and targets as more data and information becomes available</a:t>
            </a:r>
            <a:r>
              <a:rPr lang="en-US" b="0" i="0" dirty="0">
                <a:solidFill>
                  <a:srgbClr val="000000"/>
                </a:solidFill>
                <a:effectLst/>
                <a:latin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20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702200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2/13/2023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psm/resources/tfm-toolkit.docx"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sfs/family-engagement-framework.pdf#search=%22family%20engagement%2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1DF17-DB17-4B67-9257-A5F3F3359E17}"/>
              </a:ext>
            </a:extLst>
          </p:cNvPr>
          <p:cNvSpPr>
            <a:spLocks noGrp="1"/>
          </p:cNvSpPr>
          <p:nvPr>
            <p:ph type="ctrTitle"/>
          </p:nvPr>
        </p:nvSpPr>
        <p:spPr>
          <a:xfrm>
            <a:off x="5292061" y="1993489"/>
            <a:ext cx="6678954" cy="1656272"/>
          </a:xfrm>
        </p:spPr>
        <p:txBody>
          <a:bodyPr/>
          <a:lstStyle/>
          <a:p>
            <a:r>
              <a:rPr lang="en-US" sz="3200" b="1" dirty="0">
                <a:latin typeface="+mj-lt"/>
              </a:rPr>
              <a:t>Indicator 8: </a:t>
            </a:r>
            <a:r>
              <a:rPr lang="en-US" sz="3000" b="1" dirty="0">
                <a:latin typeface="+mj-lt"/>
              </a:rPr>
              <a:t>Parent Involvement – Students with IEPs</a:t>
            </a:r>
            <a:endParaRPr lang="en-US" sz="3000" dirty="0"/>
          </a:p>
        </p:txBody>
      </p:sp>
      <p:sp>
        <p:nvSpPr>
          <p:cNvPr id="4" name="Slide Number Placeholder 3">
            <a:extLst>
              <a:ext uri="{FF2B5EF4-FFF2-40B4-BE49-F238E27FC236}">
                <a16:creationId xmlns:a16="http://schemas.microsoft.com/office/drawing/2014/main" id="{1E466AA0-36E2-4DBE-9D48-8B5CAE51FF6B}"/>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
        <p:nvSpPr>
          <p:cNvPr id="2" name="TextBox 1">
            <a:extLst>
              <a:ext uri="{FF2B5EF4-FFF2-40B4-BE49-F238E27FC236}">
                <a16:creationId xmlns:a16="http://schemas.microsoft.com/office/drawing/2014/main" id="{04A4914F-FC59-4578-B1D1-8791314F0776}"/>
              </a:ext>
            </a:extLst>
          </p:cNvPr>
          <p:cNvSpPr txBox="1"/>
          <p:nvPr/>
        </p:nvSpPr>
        <p:spPr>
          <a:xfrm>
            <a:off x="5292061" y="3429000"/>
            <a:ext cx="6678954" cy="954107"/>
          </a:xfrm>
          <a:prstGeom prst="rect">
            <a:avLst/>
          </a:prstGeom>
          <a:noFill/>
        </p:spPr>
        <p:txBody>
          <a:bodyPr wrap="square" rtlCol="0">
            <a:spAutoFit/>
          </a:bodyPr>
          <a:lstStyle/>
          <a:p>
            <a:r>
              <a:rPr lang="en-US" sz="2800" dirty="0">
                <a:solidFill>
                  <a:schemeClr val="bg1"/>
                </a:solidFill>
              </a:rPr>
              <a:t>Martha Daigle</a:t>
            </a:r>
          </a:p>
          <a:p>
            <a:r>
              <a:rPr lang="en-US" sz="2800" dirty="0">
                <a:solidFill>
                  <a:schemeClr val="bg1"/>
                </a:solidFill>
              </a:rPr>
              <a:t>specialeducation@doe.mass.edu</a:t>
            </a:r>
          </a:p>
        </p:txBody>
      </p:sp>
    </p:spTree>
    <p:custDataLst>
      <p:tags r:id="rId1"/>
    </p:custDataLst>
    <p:extLst>
      <p:ext uri="{BB962C8B-B14F-4D97-AF65-F5344CB8AC3E}">
        <p14:creationId xmlns:p14="http://schemas.microsoft.com/office/powerpoint/2010/main" val="169198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218364"/>
            <a:ext cx="10956119" cy="818866"/>
          </a:xfrm>
        </p:spPr>
        <p:txBody>
          <a:bodyPr>
            <a:noAutofit/>
          </a:bodyPr>
          <a:lstStyle/>
          <a:p>
            <a:r>
              <a:rPr lang="en-US" sz="3200" b="1" dirty="0">
                <a:latin typeface="+mj-lt"/>
                <a:cs typeface="Segoe UI Semibold"/>
              </a:rPr>
              <a:t>What is Indicator 8: Parent Involvement?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6C40E-487C-40A4-A841-8174FD7B7142}" type="slidenum">
              <a:rPr kumimoji="0" 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3" name="Content Placeholder 2"/>
          <p:cNvSpPr>
            <a:spLocks noGrp="1"/>
          </p:cNvSpPr>
          <p:nvPr>
            <p:ph idx="1"/>
          </p:nvPr>
        </p:nvSpPr>
        <p:spPr>
          <a:xfrm>
            <a:off x="330315" y="1307650"/>
            <a:ext cx="11345838" cy="4549811"/>
          </a:xfrm>
        </p:spPr>
        <p:txBody>
          <a:bodyPr/>
          <a:lstStyle/>
          <a:p>
            <a:pPr marL="0" indent="0">
              <a:buNone/>
            </a:pPr>
            <a:r>
              <a:rPr lang="en-US" sz="2600" b="1">
                <a:latin typeface="+mn-lt"/>
              </a:rPr>
              <a:t>Measurement:</a:t>
            </a:r>
          </a:p>
          <a:p>
            <a:pPr marL="0" indent="0">
              <a:buNone/>
            </a:pPr>
            <a:r>
              <a:rPr lang="en-US" sz="2600">
                <a:latin typeface="+mn-lt"/>
              </a:rPr>
              <a:t>Percent of parents with a child receiving special education services who report that schools facilitated parent involvement as a means of improving services and results for children with disabilities</a:t>
            </a:r>
            <a:endParaRPr lang="en-US" sz="2600" b="1">
              <a:solidFill>
                <a:srgbClr val="ED7D31"/>
              </a:solidFill>
              <a:latin typeface="+mn-lt"/>
              <a:cs typeface="+mn-cs"/>
            </a:endParaRPr>
          </a:p>
          <a:p>
            <a:pPr marL="0" indent="0">
              <a:buNone/>
            </a:pPr>
            <a:endParaRPr lang="en-US" sz="2600" b="1">
              <a:latin typeface="+mn-lt"/>
            </a:endParaRPr>
          </a:p>
          <a:p>
            <a:pPr marL="0" indent="0">
              <a:buNone/>
            </a:pPr>
            <a:r>
              <a:rPr lang="en-US" sz="2600" b="0" i="0">
                <a:effectLst/>
                <a:latin typeface="+mn-lt"/>
              </a:rPr>
              <a:t>Percent = [(# of respondent parents who report schools facilitated parent involvement as a means of improving services and results for children with disabilities) divided by the (total # of respondent parents of children with disabilities)] times 100.</a:t>
            </a:r>
            <a:endParaRPr lang="en-US" sz="2600" b="1" i="1">
              <a:latin typeface="+mn-lt"/>
            </a:endParaRPr>
          </a:p>
        </p:txBody>
      </p:sp>
    </p:spTree>
    <p:extLst>
      <p:ext uri="{BB962C8B-B14F-4D97-AF65-F5344CB8AC3E}">
        <p14:creationId xmlns:p14="http://schemas.microsoft.com/office/powerpoint/2010/main" val="409264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FABD-ACE2-441C-A173-B599ABD5A3C5}"/>
              </a:ext>
            </a:extLst>
          </p:cNvPr>
          <p:cNvSpPr>
            <a:spLocks noGrp="1"/>
          </p:cNvSpPr>
          <p:nvPr>
            <p:ph type="title"/>
          </p:nvPr>
        </p:nvSpPr>
        <p:spPr>
          <a:xfrm>
            <a:off x="422910" y="288925"/>
            <a:ext cx="11515805" cy="561664"/>
          </a:xfrm>
        </p:spPr>
        <p:txBody>
          <a:bodyPr/>
          <a:lstStyle/>
          <a:p>
            <a:br>
              <a:rPr lang="en-US" sz="3200" b="1" dirty="0">
                <a:latin typeface="Calibri" panose="020F0502020204030204" pitchFamily="34" charset="0"/>
                <a:ea typeface="Times New Roman" panose="02020603050405020304" pitchFamily="18" charset="0"/>
                <a:cs typeface="Times New Roman" panose="02020603050405020304" pitchFamily="18" charset="0"/>
              </a:rPr>
            </a:br>
            <a:r>
              <a:rPr lang="en-US" sz="3200" b="1" dirty="0">
                <a:latin typeface="+mj-lt"/>
                <a:ea typeface="Times New Roman" panose="02020603050405020304" pitchFamily="18" charset="0"/>
                <a:cs typeface="Times New Roman"/>
              </a:rPr>
              <a:t>How does Massachusetts collect parent feedback?</a:t>
            </a:r>
            <a:br>
              <a:rPr lang="en-US" sz="3200">
                <a:latin typeface="Calibri" panose="020F0502020204030204" pitchFamily="34" charset="0"/>
                <a:ea typeface="Times New Roman" panose="02020603050405020304" pitchFamily="18"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D9FE019A-65E8-4441-8345-4C9843530AD7}"/>
              </a:ext>
            </a:extLst>
          </p:cNvPr>
          <p:cNvSpPr>
            <a:spLocks noGrp="1"/>
          </p:cNvSpPr>
          <p:nvPr>
            <p:ph idx="1"/>
          </p:nvPr>
        </p:nvSpPr>
        <p:spPr/>
        <p:txBody>
          <a:bodyPr/>
          <a:lstStyle/>
          <a:p>
            <a:endParaRPr lang="en-US" sz="2800">
              <a:effectLst/>
              <a:latin typeface="+mn-lt"/>
              <a:ea typeface="Times New Roman" panose="02020603050405020304" pitchFamily="18" charset="0"/>
            </a:endParaRPr>
          </a:p>
          <a:p>
            <a:r>
              <a:rPr lang="en-US" sz="2800">
                <a:effectLst/>
                <a:latin typeface="+mn-lt"/>
                <a:ea typeface="Times New Roman" panose="02020603050405020304" pitchFamily="18" charset="0"/>
              </a:rPr>
              <a:t>The Department of Elementary and Secondary Education emails surveys to parents of children who receive special education services as part of district reviews called “</a:t>
            </a:r>
            <a:r>
              <a:rPr lang="en-US" sz="2800" u="sng">
                <a:solidFill>
                  <a:srgbClr val="0563C1"/>
                </a:solidFill>
                <a:effectLst/>
                <a:latin typeface="+mn-lt"/>
                <a:ea typeface="Times New Roman" panose="02020603050405020304" pitchFamily="18" charset="0"/>
                <a:hlinkClick r:id="rId3"/>
              </a:rPr>
              <a:t>Tiered Focused Monitoring</a:t>
            </a:r>
            <a:r>
              <a:rPr lang="en-US" sz="2800">
                <a:effectLst/>
                <a:latin typeface="+mn-lt"/>
                <a:ea typeface="Times New Roman" panose="02020603050405020304" pitchFamily="18" charset="0"/>
              </a:rPr>
              <a:t>.” </a:t>
            </a:r>
          </a:p>
          <a:p>
            <a:endParaRPr lang="en-US" sz="2800">
              <a:latin typeface="+mn-lt"/>
              <a:ea typeface="Times New Roman" panose="02020603050405020304" pitchFamily="18" charset="0"/>
            </a:endParaRPr>
          </a:p>
          <a:p>
            <a:r>
              <a:rPr lang="en-US" sz="2800">
                <a:latin typeface="+mn-lt"/>
              </a:rPr>
              <a:t>The survey answers are used to find the agreement rate for the Indicator 8.</a:t>
            </a:r>
          </a:p>
          <a:p>
            <a:endParaRPr lang="en-US">
              <a:latin typeface="+mn-lt"/>
            </a:endParaRPr>
          </a:p>
          <a:p>
            <a:endParaRPr lang="en-US">
              <a:latin typeface="+mn-lt"/>
            </a:endParaRPr>
          </a:p>
        </p:txBody>
      </p:sp>
      <p:sp>
        <p:nvSpPr>
          <p:cNvPr id="4" name="Slide Number Placeholder 3">
            <a:extLst>
              <a:ext uri="{FF2B5EF4-FFF2-40B4-BE49-F238E27FC236}">
                <a16:creationId xmlns:a16="http://schemas.microsoft.com/office/drawing/2014/main" id="{69349BF8-3207-4322-88F7-48F87E5399FB}"/>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252217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4FDB-85AD-4DCC-9507-BBA7A9CEF160}"/>
              </a:ext>
            </a:extLst>
          </p:cNvPr>
          <p:cNvSpPr>
            <a:spLocks noGrp="1"/>
          </p:cNvSpPr>
          <p:nvPr>
            <p:ph type="title"/>
          </p:nvPr>
        </p:nvSpPr>
        <p:spPr>
          <a:xfrm>
            <a:off x="457200" y="288925"/>
            <a:ext cx="11481515" cy="679905"/>
          </a:xfrm>
        </p:spPr>
        <p:txBody>
          <a:bodyPr/>
          <a:lstStyle/>
          <a:p>
            <a:r>
              <a:rPr lang="en-US" sz="3200" b="1" dirty="0">
                <a:latin typeface="Segoe UI Semibold"/>
                <a:cs typeface="Segoe UI Semibold"/>
              </a:rPr>
              <a:t>Why is Indicator 8 important?</a:t>
            </a:r>
          </a:p>
        </p:txBody>
      </p:sp>
      <p:sp>
        <p:nvSpPr>
          <p:cNvPr id="3" name="Content Placeholder 2">
            <a:extLst>
              <a:ext uri="{FF2B5EF4-FFF2-40B4-BE49-F238E27FC236}">
                <a16:creationId xmlns:a16="http://schemas.microsoft.com/office/drawing/2014/main" id="{8FFE1DD5-F3D5-41A4-AD30-5C90D411B997}"/>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endParaRPr lang="en-US" sz="2800" dirty="0">
              <a:solidFill>
                <a:srgbClr val="000000"/>
              </a:solidFill>
              <a:effectLst/>
              <a:latin typeface="+mn-lt"/>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rgbClr val="000000"/>
                </a:solidFill>
                <a:effectLst/>
                <a:latin typeface="+mn-lt"/>
                <a:ea typeface="Times New Roman" panose="02020603050405020304" pitchFamily="18" charset="0"/>
                <a:cs typeface="Calibri" panose="020F0502020204030204" pitchFamily="34" charset="0"/>
              </a:rPr>
              <a:t>Parent involvement impacts a child’s:</a:t>
            </a:r>
            <a:endParaRPr lang="en-US" sz="2800" dirty="0">
              <a:effectLst/>
              <a:latin typeface="+mn-l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dirty="0">
                <a:solidFill>
                  <a:srgbClr val="000000"/>
                </a:solidFill>
                <a:effectLst/>
                <a:latin typeface="+mn-lt"/>
                <a:ea typeface="Times New Roman" panose="02020603050405020304" pitchFamily="18" charset="0"/>
                <a:cs typeface="Calibri" panose="020F0502020204030204" pitchFamily="34" charset="0"/>
              </a:rPr>
              <a:t>social-emotional and physical health</a:t>
            </a:r>
            <a:endParaRPr lang="en-US" sz="2400" dirty="0">
              <a:effectLst/>
              <a:latin typeface="+mn-l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dirty="0">
                <a:solidFill>
                  <a:srgbClr val="000000"/>
                </a:solidFill>
                <a:effectLst/>
                <a:latin typeface="+mn-lt"/>
                <a:ea typeface="Times New Roman" panose="02020603050405020304" pitchFamily="18" charset="0"/>
                <a:cs typeface="Calibri" panose="020F0502020204030204" pitchFamily="34" charset="0"/>
              </a:rPr>
              <a:t>school readiness</a:t>
            </a:r>
            <a:endParaRPr lang="en-US" sz="2400" dirty="0">
              <a:effectLst/>
              <a:latin typeface="+mn-l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dirty="0">
                <a:solidFill>
                  <a:srgbClr val="000000"/>
                </a:solidFill>
                <a:effectLst/>
                <a:latin typeface="+mn-lt"/>
                <a:ea typeface="Times New Roman" panose="02020603050405020304" pitchFamily="18" charset="0"/>
                <a:cs typeface="Calibri" panose="020F0502020204030204" pitchFamily="34" charset="0"/>
              </a:rPr>
              <a:t>success in school</a:t>
            </a:r>
            <a:endParaRPr lang="en-US" sz="2400" dirty="0">
              <a:effectLst/>
              <a:latin typeface="+mn-l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dirty="0">
                <a:solidFill>
                  <a:srgbClr val="000000"/>
                </a:solidFill>
                <a:effectLst/>
                <a:latin typeface="+mn-lt"/>
                <a:ea typeface="Times New Roman" panose="02020603050405020304" pitchFamily="18" charset="0"/>
                <a:cs typeface="Calibri" panose="020F0502020204030204" pitchFamily="34" charset="0"/>
              </a:rPr>
              <a:t>success in life </a:t>
            </a:r>
          </a:p>
          <a:p>
            <a:pPr marL="457200" marR="0" lvl="1" indent="0">
              <a:spcBef>
                <a:spcPts val="0"/>
              </a:spcBef>
              <a:spcAft>
                <a:spcPts val="0"/>
              </a:spcAft>
              <a:buNone/>
            </a:pPr>
            <a:endParaRPr lang="en-US"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000000"/>
                </a:solidFill>
                <a:effectLst/>
                <a:latin typeface="+mn-lt"/>
                <a:ea typeface="Times New Roman" panose="02020603050405020304" pitchFamily="18" charset="0"/>
                <a:cs typeface="Calibri" panose="020F0502020204030204" pitchFamily="34" charset="0"/>
              </a:rPr>
              <a:t>Parent involvement can help educators see new ways to build safe, welcoming, and trusting environments</a:t>
            </a:r>
          </a:p>
          <a:p>
            <a:pPr marL="0" marR="0" lvl="0" indent="0">
              <a:spcBef>
                <a:spcPts val="0"/>
              </a:spcBef>
              <a:spcAft>
                <a:spcPts val="0"/>
              </a:spcAft>
              <a:buNone/>
            </a:pPr>
            <a:endParaRPr lang="en-US" sz="2800" dirty="0">
              <a:solidFill>
                <a:srgbClr val="000000"/>
              </a:solidFill>
              <a:effectLst/>
              <a:latin typeface="+mn-lt"/>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latin typeface="+mn-lt"/>
              </a:rPr>
              <a:t>STRENGTHENING PARTNERSHIPS, A Framework for Prenatal through Young Adulthood Family Engagement in Massachusetts: </a:t>
            </a:r>
            <a:r>
              <a:rPr lang="en-US" sz="1800" dirty="0">
                <a:effectLst/>
                <a:latin typeface="+mn-lt"/>
                <a:ea typeface="Times New Roman" panose="02020603050405020304" pitchFamily="18" charset="0"/>
                <a:cs typeface="Times New Roman" panose="02020603050405020304" pitchFamily="18" charset="0"/>
                <a:hlinkClick r:id="rId3"/>
              </a:rPr>
              <a:t>https://www.doe.mass.edu/sfs/family-engagement-framework.pdf#search=%22family%20engagement%22</a:t>
            </a:r>
            <a:r>
              <a:rPr lang="en-US" sz="1800" dirty="0">
                <a:solidFill>
                  <a:srgbClr val="000000"/>
                </a:solidFill>
                <a:latin typeface="+mn-lt"/>
                <a:ea typeface="Times New Roman" panose="02020603050405020304" pitchFamily="18" charset="0"/>
                <a:cs typeface="Calibri" panose="020F0502020204030204" pitchFamily="34" charset="0"/>
              </a:rPr>
              <a:t> </a:t>
            </a:r>
            <a:endParaRPr lang="en-US" sz="18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EA483BF-8050-4D95-83AB-8EE93834FAC3}"/>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365526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56B5-1F8F-47F6-84F0-C6B37CD9F123}"/>
              </a:ext>
            </a:extLst>
          </p:cNvPr>
          <p:cNvSpPr>
            <a:spLocks noGrp="1"/>
          </p:cNvSpPr>
          <p:nvPr>
            <p:ph type="title"/>
          </p:nvPr>
        </p:nvSpPr>
        <p:spPr>
          <a:xfrm>
            <a:off x="400050" y="288925"/>
            <a:ext cx="11538665" cy="522250"/>
          </a:xfrm>
        </p:spPr>
        <p:txBody>
          <a:bodyPr/>
          <a:lstStyle/>
          <a:p>
            <a:br>
              <a:rPr lang="en-US" sz="3200" b="1" dirty="0">
                <a:latin typeface="Calibri" panose="020F0502020204030204" pitchFamily="34" charset="0"/>
                <a:ea typeface="Times New Roman" panose="02020603050405020304" pitchFamily="18" charset="0"/>
                <a:cs typeface="Times New Roman" panose="02020603050405020304" pitchFamily="18" charset="0"/>
              </a:rPr>
            </a:br>
            <a:r>
              <a:rPr lang="en-US" sz="3200" b="1" dirty="0">
                <a:latin typeface="+mj-lt"/>
                <a:ea typeface="Times New Roman" panose="02020603050405020304" pitchFamily="18" charset="0"/>
                <a:cs typeface="Times New Roman"/>
              </a:rPr>
              <a:t>Massachusetts targets</a:t>
            </a:r>
            <a:br>
              <a:rPr lang="en-US" sz="320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7699C658-CB83-44D3-90A1-E3254975AE5D}"/>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graphicFrame>
        <p:nvGraphicFramePr>
          <p:cNvPr id="8" name="Table 7">
            <a:extLst>
              <a:ext uri="{FF2B5EF4-FFF2-40B4-BE49-F238E27FC236}">
                <a16:creationId xmlns:a16="http://schemas.microsoft.com/office/drawing/2014/main" id="{3682510E-E5D6-43B1-A8E1-C0B72B787AB4}"/>
              </a:ext>
            </a:extLst>
          </p:cNvPr>
          <p:cNvGraphicFramePr>
            <a:graphicFrameLocks noGrp="1"/>
          </p:cNvGraphicFramePr>
          <p:nvPr>
            <p:extLst>
              <p:ext uri="{D42A27DB-BD31-4B8C-83A1-F6EECF244321}">
                <p14:modId xmlns:p14="http://schemas.microsoft.com/office/powerpoint/2010/main" val="3107196883"/>
              </p:ext>
            </p:extLst>
          </p:nvPr>
        </p:nvGraphicFramePr>
        <p:xfrm>
          <a:off x="400050" y="1338146"/>
          <a:ext cx="11330937" cy="4839788"/>
        </p:xfrm>
        <a:graphic>
          <a:graphicData uri="http://schemas.openxmlformats.org/drawingml/2006/table">
            <a:tbl>
              <a:tblPr firstRow="1" firstCol="1" bandRow="1">
                <a:tableStyleId>{5C22544A-7EE6-4342-B048-85BDC9FD1C3A}</a:tableStyleId>
              </a:tblPr>
              <a:tblGrid>
                <a:gridCol w="5208774">
                  <a:extLst>
                    <a:ext uri="{9D8B030D-6E8A-4147-A177-3AD203B41FA5}">
                      <a16:colId xmlns:a16="http://schemas.microsoft.com/office/drawing/2014/main" val="2476262848"/>
                    </a:ext>
                  </a:extLst>
                </a:gridCol>
                <a:gridCol w="6122163">
                  <a:extLst>
                    <a:ext uri="{9D8B030D-6E8A-4147-A177-3AD203B41FA5}">
                      <a16:colId xmlns:a16="http://schemas.microsoft.com/office/drawing/2014/main" val="1143529786"/>
                    </a:ext>
                  </a:extLst>
                </a:gridCol>
              </a:tblGrid>
              <a:tr h="1072508">
                <a:tc>
                  <a:txBody>
                    <a:bodyPr/>
                    <a:lstStyle/>
                    <a:p>
                      <a:pPr marL="0" marR="0" algn="ctr">
                        <a:spcBef>
                          <a:spcPts val="0"/>
                        </a:spcBef>
                        <a:spcAft>
                          <a:spcPts val="0"/>
                        </a:spcAft>
                      </a:pPr>
                      <a:r>
                        <a:rPr lang="en-US" sz="2800" dirty="0">
                          <a:effectLst/>
                        </a:rPr>
                        <a:t>Federal Fiscal Year (FFY)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 Target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9589026"/>
                  </a:ext>
                </a:extLst>
              </a:tr>
              <a:tr h="627880">
                <a:tc>
                  <a:txBody>
                    <a:bodyPr/>
                    <a:lstStyle/>
                    <a:p>
                      <a:pPr marL="0" marR="0">
                        <a:spcBef>
                          <a:spcPts val="0"/>
                        </a:spcBef>
                        <a:spcAft>
                          <a:spcPts val="0"/>
                        </a:spcAft>
                      </a:pPr>
                      <a:r>
                        <a:rPr lang="en-US" sz="2000" dirty="0">
                          <a:effectLst/>
                        </a:rPr>
                        <a:t>FFY 20 (school year 2020-2021)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89%</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2585111"/>
                  </a:ext>
                </a:extLst>
              </a:tr>
              <a:tr h="627880">
                <a:tc>
                  <a:txBody>
                    <a:bodyPr/>
                    <a:lstStyle/>
                    <a:p>
                      <a:pPr marL="0" marR="0">
                        <a:spcBef>
                          <a:spcPts val="0"/>
                        </a:spcBef>
                        <a:spcAft>
                          <a:spcPts val="0"/>
                        </a:spcAft>
                      </a:pPr>
                      <a:r>
                        <a:rPr lang="en-US" sz="2000" dirty="0">
                          <a:effectLst/>
                        </a:rPr>
                        <a:t>FFY 21 (school year 2021-2022)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89%</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5797360"/>
                  </a:ext>
                </a:extLst>
              </a:tr>
              <a:tr h="627880">
                <a:tc>
                  <a:txBody>
                    <a:bodyPr/>
                    <a:lstStyle/>
                    <a:p>
                      <a:pPr marL="0" marR="0">
                        <a:spcBef>
                          <a:spcPts val="0"/>
                        </a:spcBef>
                        <a:spcAft>
                          <a:spcPts val="0"/>
                        </a:spcAft>
                      </a:pPr>
                      <a:r>
                        <a:rPr lang="en-US" sz="2000" dirty="0">
                          <a:effectLst/>
                        </a:rPr>
                        <a:t>FFY 22 (school year 2022-2023)</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89.5%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6180370"/>
                  </a:ext>
                </a:extLst>
              </a:tr>
              <a:tr h="627880">
                <a:tc>
                  <a:txBody>
                    <a:bodyPr/>
                    <a:lstStyle/>
                    <a:p>
                      <a:pPr marL="0" marR="0">
                        <a:spcBef>
                          <a:spcPts val="0"/>
                        </a:spcBef>
                        <a:spcAft>
                          <a:spcPts val="0"/>
                        </a:spcAft>
                      </a:pPr>
                      <a:r>
                        <a:rPr lang="en-US" sz="2000" dirty="0">
                          <a:effectLst/>
                        </a:rPr>
                        <a:t>FFY 23 (school year 2023-2024)</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90%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0259804"/>
                  </a:ext>
                </a:extLst>
              </a:tr>
              <a:tr h="627880">
                <a:tc>
                  <a:txBody>
                    <a:bodyPr/>
                    <a:lstStyle/>
                    <a:p>
                      <a:pPr marL="0" marR="0">
                        <a:spcBef>
                          <a:spcPts val="0"/>
                        </a:spcBef>
                        <a:spcAft>
                          <a:spcPts val="0"/>
                        </a:spcAft>
                      </a:pPr>
                      <a:r>
                        <a:rPr lang="en-US" sz="2000" dirty="0">
                          <a:effectLst/>
                        </a:rPr>
                        <a:t>FFY 25 (school year 2024-2025)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90.5%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5949024"/>
                  </a:ext>
                </a:extLst>
              </a:tr>
              <a:tr h="627880">
                <a:tc>
                  <a:txBody>
                    <a:bodyPr/>
                    <a:lstStyle/>
                    <a:p>
                      <a:pPr marL="0" lvl="0">
                        <a:spcBef>
                          <a:spcPts val="0"/>
                        </a:spcBef>
                        <a:spcAft>
                          <a:spcPts val="0"/>
                        </a:spcAft>
                        <a:buNone/>
                      </a:pPr>
                      <a:r>
                        <a:rPr lang="en-US" sz="2000" dirty="0">
                          <a:effectLst/>
                        </a:rPr>
                        <a:t>FFY 25 (school year 2025-2026)</a:t>
                      </a:r>
                    </a:p>
                  </a:txBody>
                  <a:tcPr marL="68580" marR="68580" marT="0" marB="0"/>
                </a:tc>
                <a:tc>
                  <a:txBody>
                    <a:bodyPr/>
                    <a:lstStyle/>
                    <a:p>
                      <a:pPr marL="0" lvl="0" algn="ctr">
                        <a:spcBef>
                          <a:spcPts val="0"/>
                        </a:spcBef>
                        <a:spcAft>
                          <a:spcPts val="0"/>
                        </a:spcAft>
                        <a:buNone/>
                      </a:pPr>
                      <a:r>
                        <a:rPr lang="en-US" sz="2000" dirty="0">
                          <a:effectLst/>
                        </a:rPr>
                        <a:t>91%</a:t>
                      </a:r>
                    </a:p>
                  </a:txBody>
                  <a:tcPr marL="68580" marR="68580" marT="0" marB="0"/>
                </a:tc>
                <a:extLst>
                  <a:ext uri="{0D108BD9-81ED-4DB2-BD59-A6C34878D82A}">
                    <a16:rowId xmlns:a16="http://schemas.microsoft.com/office/drawing/2014/main" val="3722681503"/>
                  </a:ext>
                </a:extLst>
              </a:tr>
            </a:tbl>
          </a:graphicData>
        </a:graphic>
      </p:graphicFrame>
    </p:spTree>
    <p:extLst>
      <p:ext uri="{BB962C8B-B14F-4D97-AF65-F5344CB8AC3E}">
        <p14:creationId xmlns:p14="http://schemas.microsoft.com/office/powerpoint/2010/main" val="244558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0B90B-310B-4B73-ADB8-7629D2FF6729}">
  <ds:schemaRefs>
    <ds:schemaRef ds:uri="http://www.w3.org/XML/1998/namespace"/>
    <ds:schemaRef ds:uri="http://schemas.microsoft.com/office/infopath/2007/PartnerControls"/>
    <ds:schemaRef ds:uri="http://purl.org/dc/terms/"/>
    <ds:schemaRef ds:uri="http://schemas.microsoft.com/office/2006/documentManagement/types"/>
    <ds:schemaRef ds:uri="cc23f7d9-a29c-42d6-b193-fa0a263dd66f"/>
    <ds:schemaRef ds:uri="http://purl.org/dc/elements/1.1/"/>
    <ds:schemaRef ds:uri="55966e0c-939d-4bbf-90b4-42061a5e5694"/>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D98B34E-B58C-49CA-A7E0-DB81CA67D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30674-9D78-404C-B37D-77AD949BF4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DESE PowerPoint Template 2021</Template>
  <TotalTime>17</TotalTime>
  <Words>848</Words>
  <Application>Microsoft Office PowerPoint</Application>
  <PresentationFormat>Widescreen</PresentationFormat>
  <Paragraphs>76</Paragraphs>
  <Slides>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等线</vt:lpstr>
      <vt:lpstr>Arial</vt:lpstr>
      <vt:lpstr>Calibri</vt:lpstr>
      <vt:lpstr>Courier New</vt:lpstr>
      <vt:lpstr>Segoe</vt:lpstr>
      <vt:lpstr>Segoe SemiBold</vt:lpstr>
      <vt:lpstr>Segoe UI</vt:lpstr>
      <vt:lpstr>Segoe UI Semibold</vt:lpstr>
      <vt:lpstr>Symbol</vt:lpstr>
      <vt:lpstr>Times New Roman</vt:lpstr>
      <vt:lpstr>Wingdings</vt:lpstr>
      <vt:lpstr>ESE​​</vt:lpstr>
      <vt:lpstr>Indicator 8: Parent Involvement – Students with IEPs</vt:lpstr>
      <vt:lpstr>What is Indicator 8: Parent Involvement?</vt:lpstr>
      <vt:lpstr> How does Massachusetts collect parent feedback? </vt:lpstr>
      <vt:lpstr>Why is Indicator 8 important?</vt:lpstr>
      <vt:lpstr> Massachusetts targets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8: Parent Involvement – Students with IEPs</dc:title>
  <dc:creator>DESE</dc:creator>
  <cp:lastModifiedBy>Zou, Dong (EOE)</cp:lastModifiedBy>
  <cp:revision>28</cp:revision>
  <cp:lastPrinted>2021-11-04T14:47:53Z</cp:lastPrinted>
  <dcterms:created xsi:type="dcterms:W3CDTF">2021-05-23T19:14:54Z</dcterms:created>
  <dcterms:modified xsi:type="dcterms:W3CDTF">2023-02-13T19:39:45Z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D7C98E45-FCFB-4943-9A80-0AFDE42AD06E</vt:lpwstr>
  </property>
  <property fmtid="{D5CDD505-2E9C-101B-9397-08002B2CF9AE}" pid="3" name="ArticulatePath">
    <vt:lpwstr>indicator8-slides</vt:lpwstr>
  </property>
  <property fmtid="{D5CDD505-2E9C-101B-9397-08002B2CF9AE}" pid="4" name="metadate">
    <vt:lpwstr>Feb 13 2023 12:00AM</vt:lpwstr>
  </property>
</Properties>
</file>