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3"/>
  </p:notesMasterIdLst>
  <p:handoutMasterIdLst>
    <p:handoutMasterId r:id="rId14"/>
  </p:handoutMasterIdLst>
  <p:sldIdLst>
    <p:sldId id="277" r:id="rId5"/>
    <p:sldId id="496" r:id="rId6"/>
    <p:sldId id="499" r:id="rId7"/>
    <p:sldId id="500" r:id="rId8"/>
    <p:sldId id="497" r:id="rId9"/>
    <p:sldId id="498" r:id="rId10"/>
    <p:sldId id="449" r:id="rId11"/>
    <p:sldId id="451"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3" name="Alvarez, Iraida (DESE)" initials="A(" lastIdx="32" clrIdx="2">
    <p:extLst>
      <p:ext uri="{19B8F6BF-5375-455C-9EA6-DF929625EA0E}">
        <p15:presenceInfo xmlns:p15="http://schemas.microsoft.com/office/powerpoint/2012/main" userId="S::iraida.j.alvarez@mass.gov::66b89c24-7507-40c7-9620-66ed0feaf784"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8" name="Camacho, Jamie L. (DESE)" initials="C(" lastIdx="1" clrIdx="7">
    <p:extLst>
      <p:ext uri="{19B8F6BF-5375-455C-9EA6-DF929625EA0E}">
        <p15:presenceInfo xmlns:p15="http://schemas.microsoft.com/office/powerpoint/2012/main" userId="S::jamie.l.camacho@mass.gov::21f49f1e-e593-4860-b32e-bdd5656b5338"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11" name="Coonley, Brian (DESE)" initials="CB(" lastIdx="12" clrIdx="10">
    <p:extLst>
      <p:ext uri="{19B8F6BF-5375-455C-9EA6-DF929625EA0E}">
        <p15:presenceInfo xmlns:p15="http://schemas.microsoft.com/office/powerpoint/2012/main" userId="S::Brian.Coonley@mass.gov::9dc2155b-58ac-4cdb-8629-a595a378b023" providerId="AD"/>
      </p:ext>
    </p:extLst>
  </p:cmAuthor>
  <p:cmAuthor id="12" name="Green, Amanda (DESE)" initials="GA(" lastIdx="13" clrIdx="11">
    <p:extLst>
      <p:ext uri="{19B8F6BF-5375-455C-9EA6-DF929625EA0E}">
        <p15:presenceInfo xmlns:p15="http://schemas.microsoft.com/office/powerpoint/2012/main" userId="S::Amanda.C.Green@mass.gov::6fff5ba5-fd6f-4f87-81c0-cd17ee9e0f56" providerId="AD"/>
      </p:ext>
    </p:extLst>
  </p:cmAuthor>
  <p:cmAuthor id="13" name="Bennett, Rachelle Engler (DESE)" initials="BRE(" lastIdx="2" clrIdx="12">
    <p:extLst>
      <p:ext uri="{19B8F6BF-5375-455C-9EA6-DF929625EA0E}">
        <p15:presenceInfo xmlns:p15="http://schemas.microsoft.com/office/powerpoint/2012/main" userId="S::RachelleEngler.Bennett@mass.gov::a21d5eb0-8f40-45e8-806c-8b2ef2307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01" autoAdjust="0"/>
  </p:normalViewPr>
  <p:slideViewPr>
    <p:cSldViewPr snapToGrid="0">
      <p:cViewPr varScale="1">
        <p:scale>
          <a:sx n="89" d="100"/>
          <a:sy n="89" d="100"/>
        </p:scale>
        <p:origin x="67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Calibri" panose="020F0502020204030204" pitchFamily="34" charset="0"/>
              </a:rPr>
              <a:t>A weighted risk ratio adjusts for district variability in the racial/ethnic composition of the comparison group. Because the weighted formula accounts for variance in the size of ethnic groups in each district, it allows comparison of risk ratios across districts and allows the Department to rank districts when deciding how to target technical assistance. </a:t>
            </a:r>
            <a:br>
              <a:rPr lang="en-US" sz="1200" b="0" i="0" u="none" strike="noStrike" baseline="0">
                <a:solidFill>
                  <a:srgbClr val="000000"/>
                </a:solidFill>
                <a:latin typeface="Calibri" panose="020F0502020204030204" pitchFamily="34" charset="0"/>
              </a:rPr>
            </a:br>
            <a:endParaRPr lang="en-US" sz="1200" b="0" i="0" u="none" strike="noStrike" baseline="0">
              <a:solidFill>
                <a:srgbClr val="000000"/>
              </a:solidFill>
              <a:latin typeface="Calibri" panose="020F0502020204030204" pitchFamily="34" charset="0"/>
            </a:endParaRPr>
          </a:p>
          <a:p>
            <a:r>
              <a:rPr lang="en-US" sz="1200" b="0" i="0" u="none" strike="noStrike" baseline="0">
                <a:solidFill>
                  <a:srgbClr val="000000"/>
                </a:solidFill>
                <a:latin typeface="Calibri" panose="020F0502020204030204" pitchFamily="34" charset="0"/>
              </a:rPr>
              <a:t>In comparison to the weighted risk ratio, an alternate risk ratio yields similar risk information but, because of the small size of the district’s comparison group, compares district risk against the risk for all other racial/ethnic groups in the state. </a:t>
            </a:r>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3648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98153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7</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8</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0765" y="2353307"/>
            <a:ext cx="6664843" cy="1070156"/>
          </a:xfrm>
        </p:spPr>
        <p:txBody>
          <a:bodyPr>
            <a:normAutofit/>
          </a:bodyPr>
          <a:lstStyle/>
          <a:p>
            <a:r>
              <a:rPr lang="en-US" altLang="zh-CN" b="1" dirty="0">
                <a:latin typeface="Segoe SemiBold"/>
              </a:rPr>
              <a:t>Indicators 9 and 10</a:t>
            </a:r>
            <a:endParaRPr lang="en-US" b="1" dirty="0"/>
          </a:p>
        </p:txBody>
      </p:sp>
      <p:sp>
        <p:nvSpPr>
          <p:cNvPr id="3" name="Subtitle 2"/>
          <p:cNvSpPr>
            <a:spLocks noGrp="1"/>
          </p:cNvSpPr>
          <p:nvPr>
            <p:ph type="subTitle" idx="1"/>
          </p:nvPr>
        </p:nvSpPr>
        <p:spPr>
          <a:xfrm>
            <a:off x="5420765" y="3630488"/>
            <a:ext cx="6659592" cy="826214"/>
          </a:xfrm>
        </p:spPr>
        <p:txBody>
          <a:bodyPr/>
          <a:lstStyle/>
          <a:p>
            <a:r>
              <a:rPr lang="en-US" dirty="0"/>
              <a:t>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CF4E-09E4-4125-9ABE-F00364A4B2B4}"/>
              </a:ext>
            </a:extLst>
          </p:cNvPr>
          <p:cNvSpPr>
            <a:spLocks noGrp="1"/>
          </p:cNvSpPr>
          <p:nvPr>
            <p:ph type="title"/>
          </p:nvPr>
        </p:nvSpPr>
        <p:spPr/>
        <p:txBody>
          <a:bodyPr/>
          <a:lstStyle/>
          <a:p>
            <a:r>
              <a:rPr lang="en-US"/>
              <a:t>Indicators 9 &amp; 10</a:t>
            </a:r>
          </a:p>
        </p:txBody>
      </p:sp>
      <p:sp>
        <p:nvSpPr>
          <p:cNvPr id="3" name="Content Placeholder 2">
            <a:extLst>
              <a:ext uri="{FF2B5EF4-FFF2-40B4-BE49-F238E27FC236}">
                <a16:creationId xmlns:a16="http://schemas.microsoft.com/office/drawing/2014/main" id="{2E309919-F23B-413B-A6A2-789E0472408F}"/>
              </a:ext>
            </a:extLst>
          </p:cNvPr>
          <p:cNvSpPr>
            <a:spLocks noGrp="1"/>
          </p:cNvSpPr>
          <p:nvPr>
            <p:ph idx="1"/>
          </p:nvPr>
        </p:nvSpPr>
        <p:spPr/>
        <p:txBody>
          <a:bodyPr vert="horz" lIns="91440" tIns="45720" rIns="91440" bIns="45720" rtlCol="0" anchor="t">
            <a:noAutofit/>
          </a:bodyPr>
          <a:lstStyle/>
          <a:p>
            <a:r>
              <a:rPr lang="en-US">
                <a:latin typeface="Segoe UI"/>
                <a:cs typeface="Segoe UI"/>
              </a:rPr>
              <a:t>Indicator 9: the overall </a:t>
            </a:r>
            <a:r>
              <a:rPr lang="en-US" b="1">
                <a:latin typeface="Segoe UI"/>
                <a:cs typeface="Segoe UI"/>
              </a:rPr>
              <a:t>disproportionate representation</a:t>
            </a:r>
            <a:r>
              <a:rPr lang="en-US">
                <a:latin typeface="Segoe UI"/>
                <a:cs typeface="Segoe UI"/>
              </a:rPr>
              <a:t> of racial and ethnic groups identified as eligible for special education</a:t>
            </a:r>
          </a:p>
          <a:p>
            <a:r>
              <a:rPr lang="en-US">
                <a:latin typeface="Segoe UI"/>
                <a:cs typeface="Segoe UI"/>
              </a:rPr>
              <a:t>Indicator 10: </a:t>
            </a:r>
            <a:r>
              <a:rPr lang="en-US" b="1">
                <a:latin typeface="Segoe UI"/>
                <a:cs typeface="Segoe UI"/>
              </a:rPr>
              <a:t>disproportionate representation </a:t>
            </a:r>
            <a:r>
              <a:rPr lang="en-US">
                <a:latin typeface="Segoe UI"/>
                <a:cs typeface="Segoe UI"/>
              </a:rPr>
              <a:t>of racial and ethnic groups within specific disability categories.</a:t>
            </a:r>
          </a:p>
        </p:txBody>
      </p:sp>
      <p:sp>
        <p:nvSpPr>
          <p:cNvPr id="4" name="Slide Number Placeholder 3">
            <a:extLst>
              <a:ext uri="{FF2B5EF4-FFF2-40B4-BE49-F238E27FC236}">
                <a16:creationId xmlns:a16="http://schemas.microsoft.com/office/drawing/2014/main" id="{42D11185-0DEC-4EDA-A002-D5487E67057E}"/>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196950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B083-43E3-480C-9340-8ECABB82B550}"/>
              </a:ext>
            </a:extLst>
          </p:cNvPr>
          <p:cNvSpPr>
            <a:spLocks noGrp="1"/>
          </p:cNvSpPr>
          <p:nvPr>
            <p:ph type="title"/>
          </p:nvPr>
        </p:nvSpPr>
        <p:spPr/>
        <p:txBody>
          <a:bodyPr/>
          <a:lstStyle/>
          <a:p>
            <a:r>
              <a:rPr lang="en-US">
                <a:latin typeface="Segoe UI Semibold"/>
                <a:cs typeface="Segoe UI Semibold"/>
              </a:rPr>
              <a:t>Weighted Risk Ratio</a:t>
            </a:r>
            <a:endParaRPr lang="en-US"/>
          </a:p>
        </p:txBody>
      </p:sp>
      <p:sp>
        <p:nvSpPr>
          <p:cNvPr id="3" name="Content Placeholder 2">
            <a:extLst>
              <a:ext uri="{FF2B5EF4-FFF2-40B4-BE49-F238E27FC236}">
                <a16:creationId xmlns:a16="http://schemas.microsoft.com/office/drawing/2014/main" id="{37ACED17-B6AD-4759-8F41-B521D1BB6503}"/>
              </a:ext>
            </a:extLst>
          </p:cNvPr>
          <p:cNvSpPr>
            <a:spLocks noGrp="1"/>
          </p:cNvSpPr>
          <p:nvPr>
            <p:ph idx="1"/>
          </p:nvPr>
        </p:nvSpPr>
        <p:spPr/>
        <p:txBody>
          <a:bodyPr vert="horz" lIns="91440" tIns="45720" rIns="91440" bIns="45720" rtlCol="0" anchor="t">
            <a:noAutofit/>
          </a:bodyPr>
          <a:lstStyle/>
          <a:p>
            <a:pPr marL="0" indent="-50800">
              <a:buNone/>
            </a:pPr>
            <a:r>
              <a:rPr lang="en-US" sz="2400" b="0" i="0" u="none" strike="noStrike" baseline="0">
                <a:solidFill>
                  <a:srgbClr val="000000"/>
                </a:solidFill>
                <a:latin typeface="Calibri"/>
                <a:cs typeface="Segoe UI"/>
              </a:rPr>
              <a:t>How many times greater is a </a:t>
            </a:r>
            <a:r>
              <a:rPr lang="en-US" sz="2400" b="0" i="0" u="sng" strike="noStrike" baseline="0">
                <a:solidFill>
                  <a:srgbClr val="000000"/>
                </a:solidFill>
                <a:latin typeface="Calibri"/>
                <a:cs typeface="Segoe UI"/>
              </a:rPr>
              <a:t>Hispanic students’ </a:t>
            </a:r>
            <a:r>
              <a:rPr lang="en-US" sz="2400" b="0" i="0" u="none" strike="noStrike" baseline="0">
                <a:solidFill>
                  <a:srgbClr val="000000"/>
                </a:solidFill>
                <a:latin typeface="Calibri"/>
                <a:cs typeface="Segoe UI"/>
              </a:rPr>
              <a:t>risk of being identified as eligible for special education and related services for a </a:t>
            </a:r>
            <a:r>
              <a:rPr lang="en-US" sz="2400" b="0" i="0" u="sng" strike="noStrike" baseline="0">
                <a:solidFill>
                  <a:srgbClr val="000000"/>
                </a:solidFill>
                <a:latin typeface="Calibri"/>
                <a:cs typeface="Segoe UI"/>
              </a:rPr>
              <a:t>Specific Learning Disability </a:t>
            </a:r>
            <a:r>
              <a:rPr lang="en-US" sz="2400" b="0" i="0" u="none" strike="noStrike" baseline="0">
                <a:solidFill>
                  <a:srgbClr val="000000"/>
                </a:solidFill>
                <a:latin typeface="Calibri"/>
                <a:cs typeface="Segoe UI"/>
              </a:rPr>
              <a:t>(SLD) in comparison with all other racial/ethnic groups in the district?</a:t>
            </a:r>
            <a:r>
              <a:rPr lang="en-US" sz="2400">
                <a:solidFill>
                  <a:srgbClr val="000000"/>
                </a:solidFill>
                <a:latin typeface="Calibri"/>
                <a:cs typeface="Segoe UI"/>
              </a:rPr>
              <a:t> </a:t>
            </a:r>
            <a:endParaRPr lang="en-US" sz="2400"/>
          </a:p>
        </p:txBody>
      </p:sp>
      <p:sp>
        <p:nvSpPr>
          <p:cNvPr id="6" name="TextBox 5">
            <a:extLst>
              <a:ext uri="{FF2B5EF4-FFF2-40B4-BE49-F238E27FC236}">
                <a16:creationId xmlns:a16="http://schemas.microsoft.com/office/drawing/2014/main" id="{1F2A54C9-BE29-4287-9BD5-2CDA4DCD5097}"/>
              </a:ext>
            </a:extLst>
          </p:cNvPr>
          <p:cNvSpPr txBox="1"/>
          <p:nvPr/>
        </p:nvSpPr>
        <p:spPr>
          <a:xfrm>
            <a:off x="1168400" y="2814321"/>
            <a:ext cx="10185400" cy="3693319"/>
          </a:xfrm>
          <a:prstGeom prst="rect">
            <a:avLst/>
          </a:prstGeom>
          <a:noFill/>
        </p:spPr>
        <p:txBody>
          <a:bodyPr wrap="square">
            <a:spAutoFit/>
          </a:bodyPr>
          <a:lstStyle/>
          <a:p>
            <a:pPr marR="910" algn="ctr"/>
            <a:r>
              <a:rPr lang="en-US" sz="1800" b="0" i="0" u="none" strike="noStrike" baseline="0">
                <a:solidFill>
                  <a:schemeClr val="tx1">
                    <a:lumMod val="50000"/>
                  </a:schemeClr>
                </a:solidFill>
                <a:latin typeface="Calibri" panose="020F0502020204030204" pitchFamily="34" charset="0"/>
              </a:rPr>
              <a:t>[(1-State composition of Hispanic Students) * District Risk for Hispanic SLD Students]</a:t>
            </a:r>
          </a:p>
          <a:p>
            <a:pPr marR="910" algn="ctr"/>
            <a:r>
              <a:rPr lang="en-US" sz="1800" b="0" i="1" u="none" strike="noStrike" baseline="0">
                <a:solidFill>
                  <a:schemeClr val="tx1">
                    <a:lumMod val="50000"/>
                  </a:schemeClr>
                </a:solidFill>
                <a:latin typeface="Calibri" panose="020F0502020204030204" pitchFamily="34" charset="0"/>
              </a:rPr>
              <a:t>÷ (Divided by)</a:t>
            </a:r>
          </a:p>
          <a:p>
            <a:pPr marR="910" algn="ctr"/>
            <a:r>
              <a:rPr lang="en-US" sz="1800" b="0" i="0" u="none" strike="noStrike" baseline="0">
                <a:solidFill>
                  <a:schemeClr val="tx1">
                    <a:lumMod val="50000"/>
                  </a:schemeClr>
                </a:solidFill>
                <a:latin typeface="Calibri" panose="020F0502020204030204" pitchFamily="34" charset="0"/>
              </a:rPr>
              <a:t>[(State composition of African American Students * District Risk for African American SLD Students)</a:t>
            </a:r>
          </a:p>
          <a:p>
            <a:pPr marR="91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910" algn="ctr"/>
            <a:r>
              <a:rPr lang="en-US" sz="1800" b="0" i="0" u="none" strike="noStrike" baseline="0">
                <a:solidFill>
                  <a:schemeClr val="tx1">
                    <a:lumMod val="50000"/>
                  </a:schemeClr>
                </a:solidFill>
                <a:latin typeface="Calibri" panose="020F0502020204030204" pitchFamily="34" charset="0"/>
              </a:rPr>
              <a:t>(State composition of Asian Students* District Risk for Asian SLD Students)</a:t>
            </a:r>
          </a:p>
          <a:p>
            <a:pPr marR="91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910" algn="ctr"/>
            <a:r>
              <a:rPr lang="en-US" sz="1800" b="0" i="0" u="none" strike="noStrike" baseline="0">
                <a:solidFill>
                  <a:schemeClr val="tx1">
                    <a:lumMod val="50000"/>
                  </a:schemeClr>
                </a:solidFill>
                <a:latin typeface="Calibri" panose="020F0502020204030204" pitchFamily="34" charset="0"/>
              </a:rPr>
              <a:t>(State composition of Native American Students * District Risk for Native American SLD Students)</a:t>
            </a:r>
          </a:p>
          <a:p>
            <a:pPr marR="91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910" algn="ctr"/>
            <a:r>
              <a:rPr lang="en-US" sz="1800" b="0" i="0" u="none" strike="noStrike" baseline="0">
                <a:solidFill>
                  <a:schemeClr val="tx1">
                    <a:lumMod val="50000"/>
                  </a:schemeClr>
                </a:solidFill>
                <a:latin typeface="Calibri" panose="020F0502020204030204" pitchFamily="34" charset="0"/>
              </a:rPr>
              <a:t>(State composition of Native Hawaiian Students * District Risk for Native Hawaiian SLD Students)</a:t>
            </a:r>
          </a:p>
          <a:p>
            <a:pPr marR="91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910" algn="ctr"/>
            <a:r>
              <a:rPr lang="en-US" sz="1800" b="0" i="0" u="none" strike="noStrike" baseline="0">
                <a:solidFill>
                  <a:schemeClr val="tx1">
                    <a:lumMod val="50000"/>
                  </a:schemeClr>
                </a:solidFill>
                <a:latin typeface="Calibri" panose="020F0502020204030204" pitchFamily="34" charset="0"/>
              </a:rPr>
              <a:t>(State composition of Multiracial Students * District Risk for Multiracial SLD Students)</a:t>
            </a:r>
          </a:p>
          <a:p>
            <a:pPr marR="91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910" algn="ctr"/>
            <a:r>
              <a:rPr lang="en-US" sz="1800" b="0" i="0" u="none" strike="noStrike" baseline="0">
                <a:solidFill>
                  <a:schemeClr val="tx1">
                    <a:lumMod val="50000"/>
                  </a:schemeClr>
                </a:solidFill>
                <a:latin typeface="Calibri" panose="020F0502020204030204" pitchFamily="34" charset="0"/>
              </a:rPr>
              <a:t>(State composition of White Students * District Risk for White SLD Students)]</a:t>
            </a:r>
          </a:p>
        </p:txBody>
      </p:sp>
      <p:sp>
        <p:nvSpPr>
          <p:cNvPr id="4" name="Slide Number Placeholder 3">
            <a:extLst>
              <a:ext uri="{FF2B5EF4-FFF2-40B4-BE49-F238E27FC236}">
                <a16:creationId xmlns:a16="http://schemas.microsoft.com/office/drawing/2014/main" id="{7C287C8E-0FA3-4E74-B85F-F47F23698013}"/>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323913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B083-43E3-480C-9340-8ECABB82B550}"/>
              </a:ext>
            </a:extLst>
          </p:cNvPr>
          <p:cNvSpPr>
            <a:spLocks noGrp="1"/>
          </p:cNvSpPr>
          <p:nvPr>
            <p:ph type="title"/>
          </p:nvPr>
        </p:nvSpPr>
        <p:spPr/>
        <p:txBody>
          <a:bodyPr/>
          <a:lstStyle/>
          <a:p>
            <a:r>
              <a:rPr lang="en-US">
                <a:latin typeface="Segoe UI Semibold"/>
                <a:cs typeface="Segoe UI Semibold"/>
              </a:rPr>
              <a:t>Alternative Risk Ratio</a:t>
            </a:r>
            <a:endParaRPr lang="en-US"/>
          </a:p>
        </p:txBody>
      </p:sp>
      <p:sp>
        <p:nvSpPr>
          <p:cNvPr id="3" name="Content Placeholder 2">
            <a:extLst>
              <a:ext uri="{FF2B5EF4-FFF2-40B4-BE49-F238E27FC236}">
                <a16:creationId xmlns:a16="http://schemas.microsoft.com/office/drawing/2014/main" id="{37ACED17-B6AD-4759-8F41-B521D1BB6503}"/>
              </a:ext>
            </a:extLst>
          </p:cNvPr>
          <p:cNvSpPr>
            <a:spLocks noGrp="1"/>
          </p:cNvSpPr>
          <p:nvPr>
            <p:ph idx="1"/>
          </p:nvPr>
        </p:nvSpPr>
        <p:spPr/>
        <p:txBody>
          <a:bodyPr vert="horz" lIns="91440" tIns="45720" rIns="91440" bIns="45720" rtlCol="0" anchor="t">
            <a:noAutofit/>
          </a:bodyPr>
          <a:lstStyle/>
          <a:p>
            <a:pPr marL="0" indent="-50800">
              <a:buNone/>
            </a:pPr>
            <a:r>
              <a:rPr lang="en-US" sz="2800" b="0" i="0" u="none" strike="noStrike" baseline="0">
                <a:solidFill>
                  <a:srgbClr val="000000"/>
                </a:solidFill>
                <a:latin typeface="Calibri"/>
                <a:cs typeface="Segoe UI"/>
              </a:rPr>
              <a:t>How many times greater is a </a:t>
            </a:r>
            <a:r>
              <a:rPr lang="en-US" sz="2800" b="0" i="0" u="sng" strike="noStrike" baseline="0">
                <a:solidFill>
                  <a:srgbClr val="000000"/>
                </a:solidFill>
                <a:latin typeface="Calibri"/>
                <a:cs typeface="Segoe UI"/>
              </a:rPr>
              <a:t>Hispanic students’ </a:t>
            </a:r>
            <a:r>
              <a:rPr lang="en-US" sz="2800" b="0" i="0" u="none" strike="noStrike" baseline="0">
                <a:solidFill>
                  <a:srgbClr val="000000"/>
                </a:solidFill>
                <a:latin typeface="Calibri"/>
                <a:cs typeface="Segoe UI"/>
              </a:rPr>
              <a:t>risk of being identified as eligible for special education and related services for a </a:t>
            </a:r>
            <a:r>
              <a:rPr lang="en-US" sz="2800" b="0" i="0" u="sng" strike="noStrike" baseline="0">
                <a:solidFill>
                  <a:srgbClr val="000000"/>
                </a:solidFill>
                <a:latin typeface="Calibri"/>
                <a:cs typeface="Segoe UI"/>
              </a:rPr>
              <a:t>Specific Learning Disability (SLD) </a:t>
            </a:r>
            <a:r>
              <a:rPr lang="en-US" sz="2800" b="0" i="0" u="none" strike="noStrike" baseline="0">
                <a:solidFill>
                  <a:srgbClr val="000000"/>
                </a:solidFill>
                <a:latin typeface="Calibri"/>
                <a:cs typeface="Segoe UI"/>
              </a:rPr>
              <a:t>in comparison with all other racial/ethnic groups in the </a:t>
            </a:r>
            <a:r>
              <a:rPr lang="en-US" sz="2800" b="0" i="0" u="sng" strike="noStrike" baseline="0">
                <a:solidFill>
                  <a:srgbClr val="000000"/>
                </a:solidFill>
                <a:latin typeface="Calibri"/>
                <a:cs typeface="Segoe UI"/>
              </a:rPr>
              <a:t>state</a:t>
            </a:r>
            <a:r>
              <a:rPr lang="en-US" sz="2800" b="0" i="0" u="none" strike="noStrike" baseline="0">
                <a:solidFill>
                  <a:srgbClr val="000000"/>
                </a:solidFill>
                <a:latin typeface="Calibri"/>
                <a:cs typeface="Segoe UI"/>
              </a:rPr>
              <a:t>?</a:t>
            </a:r>
            <a:r>
              <a:rPr lang="en-US" sz="2800">
                <a:solidFill>
                  <a:srgbClr val="000000"/>
                </a:solidFill>
                <a:latin typeface="Calibri"/>
                <a:cs typeface="Segoe UI"/>
              </a:rPr>
              <a:t> </a:t>
            </a:r>
            <a:endParaRPr lang="en-US" sz="2800"/>
          </a:p>
        </p:txBody>
      </p:sp>
      <p:sp>
        <p:nvSpPr>
          <p:cNvPr id="7" name="TextBox 6">
            <a:extLst>
              <a:ext uri="{FF2B5EF4-FFF2-40B4-BE49-F238E27FC236}">
                <a16:creationId xmlns:a16="http://schemas.microsoft.com/office/drawing/2014/main" id="{965EE756-B5A7-4B9C-8AB1-D8668092ED4E}"/>
              </a:ext>
            </a:extLst>
          </p:cNvPr>
          <p:cNvSpPr txBox="1"/>
          <p:nvPr/>
        </p:nvSpPr>
        <p:spPr>
          <a:xfrm>
            <a:off x="2946400" y="2624930"/>
            <a:ext cx="6096000" cy="3693319"/>
          </a:xfrm>
          <a:prstGeom prst="rect">
            <a:avLst/>
          </a:prstGeom>
          <a:noFill/>
        </p:spPr>
        <p:txBody>
          <a:bodyPr wrap="square">
            <a:spAutoFit/>
          </a:bodyPr>
          <a:lstStyle/>
          <a:p>
            <a:pPr marR="22860" algn="ctr"/>
            <a:r>
              <a:rPr lang="en-US" sz="1800" b="0" i="0" u="none" strike="noStrike" baseline="0">
                <a:solidFill>
                  <a:schemeClr val="tx1">
                    <a:lumMod val="50000"/>
                  </a:schemeClr>
                </a:solidFill>
                <a:latin typeface="Calibri" panose="020F0502020204030204" pitchFamily="34" charset="0"/>
              </a:rPr>
              <a:t>(District Risk for Hispanic SLD Students)</a:t>
            </a:r>
          </a:p>
          <a:p>
            <a:pPr marR="22860" algn="ctr"/>
            <a:r>
              <a:rPr lang="en-US" sz="1800" b="0" i="1" u="none" strike="noStrike" baseline="0">
                <a:solidFill>
                  <a:schemeClr val="tx1">
                    <a:lumMod val="50000"/>
                  </a:schemeClr>
                </a:solidFill>
                <a:latin typeface="Calibri" panose="020F0502020204030204" pitchFamily="34" charset="0"/>
              </a:rPr>
              <a:t>÷ (Divided by)</a:t>
            </a:r>
          </a:p>
          <a:p>
            <a:pPr marR="22860" algn="ctr"/>
            <a:r>
              <a:rPr lang="en-US" sz="1800" b="0" i="0" u="none" strike="noStrike" baseline="0">
                <a:solidFill>
                  <a:schemeClr val="tx1">
                    <a:lumMod val="50000"/>
                  </a:schemeClr>
                </a:solidFill>
                <a:latin typeface="Calibri" panose="020F0502020204030204" pitchFamily="34" charset="0"/>
              </a:rPr>
              <a:t>[(State Risk for African American SLD Students)</a:t>
            </a:r>
          </a:p>
          <a:p>
            <a:pPr marR="2286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22860" algn="ctr"/>
            <a:r>
              <a:rPr lang="en-US" sz="1800" b="0" i="0" u="none" strike="noStrike" baseline="0">
                <a:solidFill>
                  <a:schemeClr val="tx1">
                    <a:lumMod val="50000"/>
                  </a:schemeClr>
                </a:solidFill>
                <a:latin typeface="Calibri" panose="020F0502020204030204" pitchFamily="34" charset="0"/>
              </a:rPr>
              <a:t>(State Risk for Asian SLD Students)</a:t>
            </a:r>
          </a:p>
          <a:p>
            <a:pPr marR="2286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22860" algn="ctr"/>
            <a:r>
              <a:rPr lang="en-US" sz="1800" b="0" i="0" u="none" strike="noStrike" baseline="0">
                <a:solidFill>
                  <a:schemeClr val="tx1">
                    <a:lumMod val="50000"/>
                  </a:schemeClr>
                </a:solidFill>
                <a:latin typeface="Calibri" panose="020F0502020204030204" pitchFamily="34" charset="0"/>
              </a:rPr>
              <a:t>(State Risk for Native American SLD Students)</a:t>
            </a:r>
          </a:p>
          <a:p>
            <a:pPr marR="2286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22860" algn="ctr"/>
            <a:r>
              <a:rPr lang="en-US" sz="1800" b="0" i="0" u="none" strike="noStrike" baseline="0">
                <a:solidFill>
                  <a:schemeClr val="tx1">
                    <a:lumMod val="50000"/>
                  </a:schemeClr>
                </a:solidFill>
                <a:latin typeface="Calibri" panose="020F0502020204030204" pitchFamily="34" charset="0"/>
              </a:rPr>
              <a:t>(State Risk for Native Hawaiian SLD Students)</a:t>
            </a:r>
          </a:p>
          <a:p>
            <a:pPr marR="2286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22860" algn="ctr"/>
            <a:r>
              <a:rPr lang="en-US" sz="1800" b="0" i="0" u="none" strike="noStrike" baseline="0">
                <a:solidFill>
                  <a:schemeClr val="tx1">
                    <a:lumMod val="50000"/>
                  </a:schemeClr>
                </a:solidFill>
                <a:latin typeface="Calibri" panose="020F0502020204030204" pitchFamily="34" charset="0"/>
              </a:rPr>
              <a:t>(State Risk for Multiracial SLD Students)</a:t>
            </a:r>
          </a:p>
          <a:p>
            <a:pPr marR="22860" algn="ctr"/>
            <a:r>
              <a:rPr lang="en-US" sz="1800" b="0" i="0" u="none" strike="noStrike" baseline="0">
                <a:solidFill>
                  <a:schemeClr val="tx1">
                    <a:lumMod val="50000"/>
                  </a:schemeClr>
                </a:solidFill>
                <a:latin typeface="Calibri" panose="020F0502020204030204" pitchFamily="34" charset="0"/>
              </a:rPr>
              <a:t>+ </a:t>
            </a:r>
            <a:r>
              <a:rPr lang="en-US" sz="1800" b="0" i="1" u="none" strike="noStrike" baseline="0">
                <a:solidFill>
                  <a:schemeClr val="tx1">
                    <a:lumMod val="50000"/>
                  </a:schemeClr>
                </a:solidFill>
                <a:latin typeface="Calibri" panose="020F0502020204030204" pitchFamily="34" charset="0"/>
              </a:rPr>
              <a:t>(Added to)</a:t>
            </a:r>
          </a:p>
          <a:p>
            <a:pPr marR="22860" algn="ctr"/>
            <a:r>
              <a:rPr lang="en-US" sz="1800" b="0" i="0" u="none" strike="noStrike" baseline="0">
                <a:solidFill>
                  <a:schemeClr val="tx1">
                    <a:lumMod val="50000"/>
                  </a:schemeClr>
                </a:solidFill>
                <a:latin typeface="Calibri" panose="020F0502020204030204" pitchFamily="34" charset="0"/>
              </a:rPr>
              <a:t>(State Risk for White SLD Students)]</a:t>
            </a:r>
          </a:p>
        </p:txBody>
      </p:sp>
      <p:sp>
        <p:nvSpPr>
          <p:cNvPr id="4" name="Slide Number Placeholder 3">
            <a:extLst>
              <a:ext uri="{FF2B5EF4-FFF2-40B4-BE49-F238E27FC236}">
                <a16:creationId xmlns:a16="http://schemas.microsoft.com/office/drawing/2014/main" id="{7C287C8E-0FA3-4E74-B85F-F47F23698013}"/>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87370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4AA4-7C71-4B7C-A73E-13FC645E5328}"/>
              </a:ext>
            </a:extLst>
          </p:cNvPr>
          <p:cNvSpPr>
            <a:spLocks noGrp="1"/>
          </p:cNvSpPr>
          <p:nvPr>
            <p:ph type="title"/>
          </p:nvPr>
        </p:nvSpPr>
        <p:spPr/>
        <p:txBody>
          <a:bodyPr/>
          <a:lstStyle/>
          <a:p>
            <a:r>
              <a:rPr lang="en-US" dirty="0"/>
              <a:t>Indicators 9 </a:t>
            </a:r>
            <a:r>
              <a:rPr lang="en-US"/>
              <a:t>&amp; 10 </a:t>
            </a:r>
            <a:endParaRPr lang="en-US" dirty="0"/>
          </a:p>
        </p:txBody>
      </p:sp>
      <p:sp>
        <p:nvSpPr>
          <p:cNvPr id="3" name="Content Placeholder 2">
            <a:extLst>
              <a:ext uri="{FF2B5EF4-FFF2-40B4-BE49-F238E27FC236}">
                <a16:creationId xmlns:a16="http://schemas.microsoft.com/office/drawing/2014/main" id="{E6037052-07E1-4BDC-9B0B-7A3CE1121D9E}"/>
              </a:ext>
            </a:extLst>
          </p:cNvPr>
          <p:cNvSpPr>
            <a:spLocks noGrp="1"/>
          </p:cNvSpPr>
          <p:nvPr>
            <p:ph idx="1"/>
          </p:nvPr>
        </p:nvSpPr>
        <p:spPr/>
        <p:txBody>
          <a:bodyPr/>
          <a:lstStyle/>
          <a:p>
            <a:r>
              <a:rPr lang="en-US"/>
              <a:t>Indicator 9: Districts are </a:t>
            </a:r>
            <a:r>
              <a:rPr lang="en-US" b="1"/>
              <a:t>flagged</a:t>
            </a:r>
            <a:r>
              <a:rPr lang="en-US"/>
              <a:t> for disproportionate representation if, for three consecutive years, the district exhibits </a:t>
            </a:r>
            <a:r>
              <a:rPr lang="en-US" b="1"/>
              <a:t>a weighted or alternative risk ratio of 3.0 or greater for possible over-representation</a:t>
            </a:r>
            <a:r>
              <a:rPr lang="en-US"/>
              <a:t>. </a:t>
            </a:r>
          </a:p>
          <a:p>
            <a:r>
              <a:rPr lang="en-US"/>
              <a:t>Indicator 10: Districts are </a:t>
            </a:r>
            <a:r>
              <a:rPr lang="en-US" b="1"/>
              <a:t>flagged</a:t>
            </a:r>
            <a:r>
              <a:rPr lang="en-US"/>
              <a:t> for disproportionate representation in a specific disability category if, for three consecutive years, the district exhibits </a:t>
            </a:r>
            <a:r>
              <a:rPr lang="en-US" b="1"/>
              <a:t>a weighted or alternative risk ratio of 4.0 or greater for possible over-representation</a:t>
            </a:r>
          </a:p>
        </p:txBody>
      </p:sp>
      <p:sp>
        <p:nvSpPr>
          <p:cNvPr id="4" name="Slide Number Placeholder 3">
            <a:extLst>
              <a:ext uri="{FF2B5EF4-FFF2-40B4-BE49-F238E27FC236}">
                <a16:creationId xmlns:a16="http://schemas.microsoft.com/office/drawing/2014/main" id="{59FAD618-06B3-4262-8B1C-34E8B884EF80}"/>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9679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39B6-43F8-4437-8BF7-F2A2C26C3424}"/>
              </a:ext>
            </a:extLst>
          </p:cNvPr>
          <p:cNvSpPr>
            <a:spLocks noGrp="1"/>
          </p:cNvSpPr>
          <p:nvPr>
            <p:ph type="title"/>
          </p:nvPr>
        </p:nvSpPr>
        <p:spPr/>
        <p:txBody>
          <a:bodyPr/>
          <a:lstStyle/>
          <a:p>
            <a:r>
              <a:rPr lang="en-US" dirty="0"/>
              <a:t>Indicators 9 &amp; 10.</a:t>
            </a:r>
          </a:p>
        </p:txBody>
      </p:sp>
      <p:sp>
        <p:nvSpPr>
          <p:cNvPr id="3" name="Content Placeholder 2">
            <a:extLst>
              <a:ext uri="{FF2B5EF4-FFF2-40B4-BE49-F238E27FC236}">
                <a16:creationId xmlns:a16="http://schemas.microsoft.com/office/drawing/2014/main" id="{C534C782-CF61-4D27-8C65-046EAFB35731}"/>
              </a:ext>
            </a:extLst>
          </p:cNvPr>
          <p:cNvSpPr>
            <a:spLocks noGrp="1"/>
          </p:cNvSpPr>
          <p:nvPr>
            <p:ph idx="1"/>
          </p:nvPr>
        </p:nvSpPr>
        <p:spPr/>
        <p:txBody>
          <a:bodyPr vert="horz" lIns="91440" tIns="45720" rIns="91440" bIns="45720" rtlCol="0" anchor="t">
            <a:normAutofit fontScale="85000" lnSpcReduction="10000"/>
          </a:bodyPr>
          <a:lstStyle/>
          <a:p>
            <a:r>
              <a:rPr lang="en-US" dirty="0">
                <a:latin typeface="Segoe UI"/>
                <a:cs typeface="Segoe UI"/>
              </a:rPr>
              <a:t>All districts flagged by way of this quantitative analysis are required to send policies, practices and procedures  (PPPs) to the Department. </a:t>
            </a:r>
            <a:endParaRPr lang="en-US" dirty="0"/>
          </a:p>
          <a:p>
            <a:r>
              <a:rPr lang="en-US" dirty="0">
                <a:latin typeface="Segoe UI"/>
                <a:cs typeface="Segoe UI"/>
              </a:rPr>
              <a:t>IDEA requires the Department to determine whether the disproportionate representation is due to inappropriate identification of students for special education services by reviewing the district’s PPPs regarding disability determination and eligibility determination. </a:t>
            </a:r>
            <a:endParaRPr lang="en-US" dirty="0"/>
          </a:p>
          <a:p>
            <a:r>
              <a:rPr lang="en-US" dirty="0">
                <a:latin typeface="Segoe UI"/>
                <a:cs typeface="Segoe UI"/>
              </a:rPr>
              <a:t>If it is determined that PPPs are inappropriate and are contributing to the disproportionate representation, corrective action procedures are required.</a:t>
            </a:r>
          </a:p>
          <a:p>
            <a:r>
              <a:rPr lang="en-US" dirty="0">
                <a:latin typeface="Segoe UI"/>
                <a:cs typeface="Segoe UI"/>
              </a:rPr>
              <a:t>All flagged districts are invited to participate in equity in special education PD and TA offered by SEPP</a:t>
            </a:r>
          </a:p>
        </p:txBody>
      </p:sp>
      <p:sp>
        <p:nvSpPr>
          <p:cNvPr id="4" name="Slide Number Placeholder 3">
            <a:extLst>
              <a:ext uri="{FF2B5EF4-FFF2-40B4-BE49-F238E27FC236}">
                <a16:creationId xmlns:a16="http://schemas.microsoft.com/office/drawing/2014/main" id="{61FC07D9-EC0F-4D10-A0CA-AFF3BB91AFEE}"/>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280783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a:t>Indicator 9: Disproportionality</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812800" y="1167319"/>
            <a:ext cx="10566400" cy="5462081"/>
          </a:xfrm>
        </p:spPr>
        <p:txBody>
          <a:bodyPr vert="horz" lIns="91440" tIns="45720" rIns="91440" bIns="45720" rtlCol="0" anchor="t">
            <a:normAutofit/>
          </a:bodyPr>
          <a:lstStyle/>
          <a:p>
            <a:r>
              <a:rPr lang="en-US" sz="3800" b="1" dirty="0">
                <a:latin typeface="Segoe UI"/>
                <a:cs typeface="Segoe UI"/>
              </a:rPr>
              <a:t>SPP-APR Measurement: </a:t>
            </a:r>
            <a:r>
              <a:rPr lang="en-US" sz="3800" dirty="0">
                <a:latin typeface="Segoe UI"/>
                <a:cs typeface="Segoe UI"/>
              </a:rPr>
              <a:t>Percent of districts with disproportionate representation of racial and ethnic groups in special education and related services that is the result of inappropriate identification. </a:t>
            </a:r>
            <a:endParaRPr lang="en-US" sz="3800" dirty="0"/>
          </a:p>
          <a:p>
            <a:pPr lvl="1"/>
            <a:r>
              <a:rPr lang="en-US" sz="3000" dirty="0">
                <a:latin typeface="Segoe UI"/>
                <a:cs typeface="Segoe UI"/>
              </a:rPr>
              <a:t>Target: 0%</a:t>
            </a:r>
            <a:endParaRPr lang="en-US" sz="3000" dirty="0"/>
          </a:p>
          <a:p>
            <a:pPr marL="0" indent="0">
              <a:buNone/>
            </a:pPr>
            <a:endParaRPr lang="en-US" i="1" dirty="0"/>
          </a:p>
          <a:p>
            <a:r>
              <a:rPr lang="en-US" sz="2000" i="1" dirty="0">
                <a:latin typeface="Segoe UI"/>
                <a:cs typeface="Segoe UI"/>
              </a:rPr>
              <a:t>Data Source: </a:t>
            </a:r>
            <a:r>
              <a:rPr lang="en-US" sz="2000" dirty="0">
                <a:latin typeface="Segoe UI"/>
                <a:cs typeface="Segoe UI"/>
              </a:rPr>
              <a:t>SIMS </a:t>
            </a:r>
            <a:endParaRPr lang="en-US" sz="2000" dirty="0"/>
          </a:p>
        </p:txBody>
      </p:sp>
      <p:sp>
        <p:nvSpPr>
          <p:cNvPr id="4" name="Slide Number Placeholder 3">
            <a:extLst>
              <a:ext uri="{FF2B5EF4-FFF2-40B4-BE49-F238E27FC236}">
                <a16:creationId xmlns:a16="http://schemas.microsoft.com/office/drawing/2014/main" id="{86D2A150-E675-48E2-8C88-20D3DF96AFFE}"/>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7</a:t>
            </a:fld>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Indicator 10: Disproportionality in specific disability categories </a:t>
            </a:r>
          </a:p>
        </p:txBody>
      </p:sp>
      <p:sp>
        <p:nvSpPr>
          <p:cNvPr id="7" name="Content Placeholder 6"/>
          <p:cNvSpPr>
            <a:spLocks noGrp="1"/>
          </p:cNvSpPr>
          <p:nvPr>
            <p:ph idx="1"/>
          </p:nvPr>
        </p:nvSpPr>
        <p:spPr>
          <a:xfrm>
            <a:off x="812800" y="1214651"/>
            <a:ext cx="10566400" cy="5490949"/>
          </a:xfrm>
        </p:spPr>
        <p:txBody>
          <a:bodyPr vert="horz" lIns="91440" tIns="45720" rIns="91440" bIns="45720" rtlCol="0" anchor="t">
            <a:normAutofit/>
          </a:bodyPr>
          <a:lstStyle/>
          <a:p>
            <a:r>
              <a:rPr lang="en-US" sz="4000" b="1" dirty="0">
                <a:latin typeface="Segoe UI"/>
                <a:cs typeface="Segoe UI"/>
              </a:rPr>
              <a:t>SPP-APR Measurement</a:t>
            </a:r>
            <a:r>
              <a:rPr lang="en-US" sz="3800" b="1" dirty="0">
                <a:latin typeface="Segoe UI"/>
                <a:cs typeface="Segoe UI"/>
              </a:rPr>
              <a:t>: </a:t>
            </a:r>
            <a:r>
              <a:rPr lang="en-US" sz="3800" dirty="0">
                <a:latin typeface="Segoe UI"/>
                <a:cs typeface="Segoe UI"/>
              </a:rPr>
              <a:t>Percent of districts with disproportionate representation of racial and ethnic groups in specific disability categories that is the result of inappropriate identification. </a:t>
            </a:r>
            <a:endParaRPr lang="en-US" sz="3800" dirty="0"/>
          </a:p>
          <a:p>
            <a:pPr lvl="1"/>
            <a:r>
              <a:rPr lang="en-US" sz="3000" dirty="0">
                <a:latin typeface="Segoe UI"/>
                <a:cs typeface="Segoe UI"/>
              </a:rPr>
              <a:t>Target: 0%</a:t>
            </a:r>
          </a:p>
          <a:p>
            <a:pPr>
              <a:buNone/>
            </a:pPr>
            <a:endParaRPr lang="en-US" dirty="0"/>
          </a:p>
          <a:p>
            <a:pPr lvl="1">
              <a:buNone/>
            </a:pPr>
            <a:endParaRPr lang="en-US" dirty="0"/>
          </a:p>
          <a:p>
            <a:r>
              <a:rPr lang="en-US" i="1" dirty="0">
                <a:latin typeface="Segoe UI"/>
                <a:cs typeface="Segoe UI"/>
              </a:rPr>
              <a:t>Data Source: </a:t>
            </a:r>
            <a:r>
              <a:rPr lang="en-US" dirty="0">
                <a:latin typeface="Segoe UI"/>
                <a:cs typeface="Segoe UI"/>
              </a:rPr>
              <a:t>SIMS</a:t>
            </a:r>
          </a:p>
        </p:txBody>
      </p:sp>
      <p:sp>
        <p:nvSpPr>
          <p:cNvPr id="4" name="Slide Number Placeholder 3">
            <a:extLst>
              <a:ext uri="{FF2B5EF4-FFF2-40B4-BE49-F238E27FC236}">
                <a16:creationId xmlns:a16="http://schemas.microsoft.com/office/drawing/2014/main" id="{923F36DF-E66A-4A0E-BCD5-8F7349F5A22B}"/>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8</a:t>
            </a:fld>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Coonley, Brian (DESE)</DisplayName>
        <AccountId>73</AccountId>
        <AccountType/>
      </UserInfo>
      <UserInfo>
        <DisplayName>Camacho, Jamie L. (DESE)</DisplayName>
        <AccountId>24</AccountId>
        <AccountType/>
      </UserInfo>
      <UserInfo>
        <DisplayName>Alvarez, Iraida (DESE)</DisplayName>
        <AccountId>25</AccountId>
        <AccountType/>
      </UserInfo>
      <UserInfo>
        <DisplayName>Rist, April K.</DisplayName>
        <AccountId>26</AccountId>
        <AccountType/>
      </UserInfo>
      <UserInfo>
        <DisplayName>Wiener, Daniel J (DESE)</DisplayName>
        <AccountId>107</AccountId>
        <AccountType/>
      </UserInfo>
      <UserInfo>
        <DisplayName>Hand, Debra (DESE)</DisplayName>
        <AccountId>108</AccountId>
        <AccountType/>
      </UserInfo>
      <UserInfo>
        <DisplayName>Thomas, Arabela (DESE)</DisplayName>
        <AccountId>69</AccountId>
        <AccountType/>
      </UserInfo>
      <UserInfo>
        <DisplayName>Looby, Caitlin R. (DESE)</DisplayName>
        <AccountId>65</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F8FE2F-4F00-4F13-9CCD-DA33166748F7}">
  <ds:schemaRefs>
    <ds:schemaRef ds:uri="http://schemas.microsoft.com/sharepoint/v3/contenttype/forms"/>
  </ds:schemaRefs>
</ds:datastoreItem>
</file>

<file path=customXml/itemProps2.xml><?xml version="1.0" encoding="utf-8"?>
<ds:datastoreItem xmlns:ds="http://schemas.openxmlformats.org/officeDocument/2006/customXml" ds:itemID="{8638AAA8-E888-4E19-B99A-E7D0B51C0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163624-F102-48A3-BF83-524480A44CE1}">
  <ds:schemaRefs>
    <ds:schemaRef ds:uri="cc23f7d9-a29c-42d6-b193-fa0a263dd66f"/>
    <ds:schemaRef ds:uri="http://schemas.microsoft.com/office/2006/documentManagement/types"/>
    <ds:schemaRef ds:uri="55966e0c-939d-4bbf-90b4-42061a5e5694"/>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1360</TotalTime>
  <Words>747</Words>
  <Application>Microsoft Office PowerPoint</Application>
  <PresentationFormat>Widescreen</PresentationFormat>
  <Paragraphs>70</Paragraphs>
  <Slides>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等线</vt:lpstr>
      <vt:lpstr>Arial</vt:lpstr>
      <vt:lpstr>Calibri</vt:lpstr>
      <vt:lpstr>Courier New</vt:lpstr>
      <vt:lpstr>Segoe</vt:lpstr>
      <vt:lpstr>Segoe SemiBold</vt:lpstr>
      <vt:lpstr>Segoe UI</vt:lpstr>
      <vt:lpstr>Segoe UI Semibold</vt:lpstr>
      <vt:lpstr>Wingdings</vt:lpstr>
      <vt:lpstr>ESE​​</vt:lpstr>
      <vt:lpstr>Indicators 9 and 10</vt:lpstr>
      <vt:lpstr>Indicators 9 &amp; 10</vt:lpstr>
      <vt:lpstr>Weighted Risk Ratio</vt:lpstr>
      <vt:lpstr>Alternative Risk Ratio</vt:lpstr>
      <vt:lpstr>Indicators 9 &amp; 10 </vt:lpstr>
      <vt:lpstr>Indicators 9 &amp; 10.</vt:lpstr>
      <vt:lpstr>Indicator 9: Disproportionality</vt:lpstr>
      <vt:lpstr>Indicator 10: Disproportionality in specific disability categories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9 and 10 PowerPoint</dc:title>
  <dc:creator>DESE</dc:creator>
  <cp:lastModifiedBy>Zou, Dong (EOE)</cp:lastModifiedBy>
  <cp:revision>37</cp:revision>
  <dcterms:created xsi:type="dcterms:W3CDTF">2020-11-20T13:45:11Z</dcterms:created>
  <dcterms:modified xsi:type="dcterms:W3CDTF">2023-01-26T17:09:22Z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2023 12:00AM</vt:lpwstr>
  </property>
</Properties>
</file>