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4"/>
    <p:sldMasterId id="2147483741" r:id="rId5"/>
    <p:sldMasterId id="2147483664" r:id="rId6"/>
    <p:sldMasterId id="2147483711" r:id="rId7"/>
  </p:sldMasterIdLst>
  <p:notesMasterIdLst>
    <p:notesMasterId r:id="rId118"/>
  </p:notesMasterIdLst>
  <p:handoutMasterIdLst>
    <p:handoutMasterId r:id="rId119"/>
  </p:handoutMasterIdLst>
  <p:sldIdLst>
    <p:sldId id="256" r:id="rId8"/>
    <p:sldId id="259" r:id="rId9"/>
    <p:sldId id="4188" r:id="rId10"/>
    <p:sldId id="4189" r:id="rId11"/>
    <p:sldId id="404" r:id="rId12"/>
    <p:sldId id="4473" r:id="rId13"/>
    <p:sldId id="261" r:id="rId14"/>
    <p:sldId id="264" r:id="rId15"/>
    <p:sldId id="408" r:id="rId16"/>
    <p:sldId id="4474" r:id="rId17"/>
    <p:sldId id="393" r:id="rId18"/>
    <p:sldId id="4219" r:id="rId19"/>
    <p:sldId id="4224" r:id="rId20"/>
    <p:sldId id="4518" r:id="rId21"/>
    <p:sldId id="4533" r:id="rId22"/>
    <p:sldId id="4534" r:id="rId23"/>
    <p:sldId id="4516" r:id="rId24"/>
    <p:sldId id="317" r:id="rId25"/>
    <p:sldId id="4461" r:id="rId26"/>
    <p:sldId id="4187" r:id="rId27"/>
    <p:sldId id="4523" r:id="rId28"/>
    <p:sldId id="4430" r:id="rId29"/>
    <p:sldId id="4512" r:id="rId30"/>
    <p:sldId id="4475" r:id="rId31"/>
    <p:sldId id="4186" r:id="rId32"/>
    <p:sldId id="4185" r:id="rId33"/>
    <p:sldId id="4184" r:id="rId34"/>
    <p:sldId id="4196" r:id="rId35"/>
    <p:sldId id="4513" r:id="rId36"/>
    <p:sldId id="4514" r:id="rId37"/>
    <p:sldId id="306" r:id="rId38"/>
    <p:sldId id="323" r:id="rId39"/>
    <p:sldId id="324" r:id="rId40"/>
    <p:sldId id="325" r:id="rId41"/>
    <p:sldId id="4477" r:id="rId42"/>
    <p:sldId id="4478" r:id="rId43"/>
    <p:sldId id="4479" r:id="rId44"/>
    <p:sldId id="4524" r:id="rId45"/>
    <p:sldId id="4525" r:id="rId46"/>
    <p:sldId id="4519" r:id="rId47"/>
    <p:sldId id="4520" r:id="rId48"/>
    <p:sldId id="326" r:id="rId49"/>
    <p:sldId id="327" r:id="rId50"/>
    <p:sldId id="4510" r:id="rId51"/>
    <p:sldId id="328" r:id="rId52"/>
    <p:sldId id="329" r:id="rId53"/>
    <p:sldId id="330" r:id="rId54"/>
    <p:sldId id="331" r:id="rId55"/>
    <p:sldId id="288" r:id="rId56"/>
    <p:sldId id="4529" r:id="rId57"/>
    <p:sldId id="4542" r:id="rId58"/>
    <p:sldId id="257" r:id="rId59"/>
    <p:sldId id="258" r:id="rId60"/>
    <p:sldId id="4543" r:id="rId61"/>
    <p:sldId id="260" r:id="rId62"/>
    <p:sldId id="4544" r:id="rId63"/>
    <p:sldId id="262" r:id="rId64"/>
    <p:sldId id="263" r:id="rId65"/>
    <p:sldId id="4545" r:id="rId66"/>
    <p:sldId id="265" r:id="rId67"/>
    <p:sldId id="266" r:id="rId68"/>
    <p:sldId id="267" r:id="rId69"/>
    <p:sldId id="268" r:id="rId70"/>
    <p:sldId id="269" r:id="rId71"/>
    <p:sldId id="270" r:id="rId72"/>
    <p:sldId id="4546" r:id="rId73"/>
    <p:sldId id="272" r:id="rId74"/>
    <p:sldId id="273" r:id="rId75"/>
    <p:sldId id="274" r:id="rId76"/>
    <p:sldId id="275" r:id="rId77"/>
    <p:sldId id="276" r:id="rId78"/>
    <p:sldId id="277" r:id="rId79"/>
    <p:sldId id="278" r:id="rId80"/>
    <p:sldId id="279" r:id="rId81"/>
    <p:sldId id="280" r:id="rId82"/>
    <p:sldId id="281" r:id="rId83"/>
    <p:sldId id="282" r:id="rId84"/>
    <p:sldId id="283" r:id="rId85"/>
    <p:sldId id="284" r:id="rId86"/>
    <p:sldId id="285" r:id="rId87"/>
    <p:sldId id="286" r:id="rId88"/>
    <p:sldId id="287" r:id="rId89"/>
    <p:sldId id="4547" r:id="rId90"/>
    <p:sldId id="289" r:id="rId91"/>
    <p:sldId id="290" r:id="rId92"/>
    <p:sldId id="291" r:id="rId93"/>
    <p:sldId id="292" r:id="rId94"/>
    <p:sldId id="293" r:id="rId95"/>
    <p:sldId id="294" r:id="rId96"/>
    <p:sldId id="295" r:id="rId97"/>
    <p:sldId id="296" r:id="rId98"/>
    <p:sldId id="4223" r:id="rId99"/>
    <p:sldId id="4482" r:id="rId100"/>
    <p:sldId id="4481" r:id="rId101"/>
    <p:sldId id="4535" r:id="rId102"/>
    <p:sldId id="4536" r:id="rId103"/>
    <p:sldId id="4537" r:id="rId104"/>
    <p:sldId id="4538" r:id="rId105"/>
    <p:sldId id="4539" r:id="rId106"/>
    <p:sldId id="4540" r:id="rId107"/>
    <p:sldId id="4521" r:id="rId108"/>
    <p:sldId id="4485" r:id="rId109"/>
    <p:sldId id="4483" r:id="rId110"/>
    <p:sldId id="4484" r:id="rId111"/>
    <p:sldId id="4486" r:id="rId112"/>
    <p:sldId id="4522" r:id="rId113"/>
    <p:sldId id="271" r:id="rId114"/>
    <p:sldId id="301" r:id="rId115"/>
    <p:sldId id="4229" r:id="rId116"/>
    <p:sldId id="414" r:id="rId117"/>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D4B40F-AF8E-6D72-4C2D-CA4F5FC88935}" name="Rist, April K." initials="RAK" userId="S::April.K.Rist@mass.gov::4389eada-97b1-467b-82fe-16345834928a" providerId="AD"/>
  <p188:author id="{D0FB6E14-862F-1FEB-8152-AD447093A35E}" name="Davis, Timara" initials="DT" userId="S::tdavis@air.org::94889f4c-def3-4e78-9e04-acf3cd78f46d" providerId="AD"/>
  <p188:author id="{C51A521F-9E2E-05AE-51BC-BFDA52CCF4BA}" name="Cartagena, Sacha" initials="CS" userId="S::scartagena@air.org::0c4c60cf-e79a-4c23-add6-36e76d95132b" providerId="AD"/>
  <p188:author id="{F410952C-46EE-7DCE-1929-7C3FA786BDE0}" name="Demetri, Avalon" initials="DA" userId="S::ademetri@air.org::b9aace03-09db-4596-8cbe-3ac9a160962e" providerId="AD"/>
  <p188:author id="{85CA4B5D-EAD4-FCF5-E700-19607F3EA263}" name="Foley, Abby" initials="FA" userId="S::afoley@air.org::4aabb9d2-eea5-43a4-873b-d4e846913f00" providerId="AD"/>
  <p188:author id="{CC904D67-ACE9-9B01-55BD-94E0819865B9}" name="zhaneta.liti@state.ma.us" initials="zh" userId="S::urn:spo:guest#zhaneta.liti@state.ma.us::" providerId="AD"/>
  <p188:author id="{FA386F96-275F-D0CF-D65C-DC54AC4B8928}" name="Battal, Jill" initials="BJ" userId="S::jbattal@air.org::fda1bb4d-bfba-4b60-bdd5-9ab5ac686316" providerId="AD"/>
  <p188:author id="{B1B6E2BE-BED0-F24A-FFBE-7F3B689E8A97}" name="Sacco, Donna" initials="SD" userId="S::dsacco@air.org::625d7b60-79d1-4e54-8a86-48fa6fb7a311" providerId="AD"/>
  <p188:author id="{67021DCA-ACE2-04AF-E165-AEF7D4EBE86A}" name="Evans, Sara" initials="ES" userId="S::sevans@air.org::23a26cd3-3fce-4bc6-98a3-bbc2cecbcc68" providerId="AD"/>
  <p188:author id="{45A83CD7-1D5D-395C-EA0B-E0F8CFA3D72C}" name="jbattal@air.org" initials="jb" userId="S::urn:spo:guest#jbattal@air.org::" providerId="AD"/>
  <p188:author id="{398A46E7-3C84-D40F-372E-E284C414F260}" name="Holdheide, Lynn" initials="HL" userId="S::lholdheide@air.org::bc9ddedf-2b6a-4928-97f3-7593b50a8c99" providerId="AD"/>
  <p188:author id="{A5CFFDF8-75C0-B3AB-6CE9-0840AA8D77DB}" name="april.k.rist@state.ma.us" initials="ap" userId="S::urn:spo:guest#april.k.rist@state.ma.u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8B6"/>
    <a:srgbClr val="3647B6"/>
    <a:srgbClr val="AFCBFD"/>
    <a:srgbClr val="8397E7"/>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68" autoAdjust="0"/>
  </p:normalViewPr>
  <p:slideViewPr>
    <p:cSldViewPr snapToGrid="0">
      <p:cViewPr varScale="1">
        <p:scale>
          <a:sx n="93" d="100"/>
          <a:sy n="93" d="100"/>
        </p:scale>
        <p:origin x="786" y="66"/>
      </p:cViewPr>
      <p:guideLst>
        <p:guide orient="horz" pos="2160"/>
        <p:guide pos="3840"/>
      </p:guideLst>
    </p:cSldViewPr>
  </p:slideViewPr>
  <p:outlineViewPr>
    <p:cViewPr>
      <p:scale>
        <a:sx n="33" d="100"/>
        <a:sy n="33" d="100"/>
      </p:scale>
      <p:origin x="0" y="-329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notesMaster" Target="notesMasters/notesMaster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microsoft.com/office/2018/10/relationships/authors" Target="author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handoutMaster" Target="handoutMasters/handoutMaster1.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3C323-D3A1-4A93-AA4E-EA9FC6CE6D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F62CF69-17D0-45FC-A612-BB4DC59D451D}">
      <dgm:prSet phldrT="[Text]"/>
      <dgm:spPr/>
      <dgm:t>
        <a:bodyPr/>
        <a:lstStyle/>
        <a:p>
          <a:r>
            <a:rPr lang="en-US">
              <a:solidFill>
                <a:schemeClr val="tx1"/>
              </a:solidFill>
            </a:rPr>
            <a:t>Family and student voice</a:t>
          </a:r>
        </a:p>
      </dgm:t>
    </dgm:pt>
    <dgm:pt modelId="{40536165-AC1F-4989-889C-D434CDB6DFBB}" type="parTrans" cxnId="{110F76A9-EE6F-4205-8BFB-01544C989F45}">
      <dgm:prSet/>
      <dgm:spPr/>
      <dgm:t>
        <a:bodyPr/>
        <a:lstStyle/>
        <a:p>
          <a:endParaRPr lang="en-US"/>
        </a:p>
      </dgm:t>
    </dgm:pt>
    <dgm:pt modelId="{B0797A7E-16C1-4F75-8B28-366ECEBA2ADF}" type="sibTrans" cxnId="{110F76A9-EE6F-4205-8BFB-01544C989F45}">
      <dgm:prSet/>
      <dgm:spPr/>
      <dgm:t>
        <a:bodyPr/>
        <a:lstStyle/>
        <a:p>
          <a:endParaRPr lang="en-US"/>
        </a:p>
      </dgm:t>
    </dgm:pt>
    <dgm:pt modelId="{8CF6B438-777E-4AD5-B5D7-82F52190E1E0}">
      <dgm:prSet phldrT="[Text]"/>
      <dgm:spPr/>
      <dgm:t>
        <a:bodyPr/>
        <a:lstStyle/>
        <a:p>
          <a:r>
            <a:rPr lang="en-US">
              <a:solidFill>
                <a:schemeClr val="tx1"/>
              </a:solidFill>
            </a:rPr>
            <a:t>Form documents process</a:t>
          </a:r>
        </a:p>
      </dgm:t>
    </dgm:pt>
    <dgm:pt modelId="{574A7273-135B-4998-AD9E-931F3BA58E46}" type="parTrans" cxnId="{2852D79D-CCE3-4838-B5ED-0610189A91E5}">
      <dgm:prSet/>
      <dgm:spPr/>
      <dgm:t>
        <a:bodyPr/>
        <a:lstStyle/>
        <a:p>
          <a:endParaRPr lang="en-US"/>
        </a:p>
      </dgm:t>
    </dgm:pt>
    <dgm:pt modelId="{BC568DA5-A431-450D-B86B-B4D471AE433A}" type="sibTrans" cxnId="{2852D79D-CCE3-4838-B5ED-0610189A91E5}">
      <dgm:prSet/>
      <dgm:spPr/>
      <dgm:t>
        <a:bodyPr/>
        <a:lstStyle/>
        <a:p>
          <a:endParaRPr lang="en-US"/>
        </a:p>
      </dgm:t>
    </dgm:pt>
    <dgm:pt modelId="{C8B521F1-FF5D-4EBE-93BD-80ECA6477872}">
      <dgm:prSet phldrT="[Text]"/>
      <dgm:spPr/>
      <dgm:t>
        <a:bodyPr/>
        <a:lstStyle/>
        <a:p>
          <a:r>
            <a:rPr lang="en-US">
              <a:solidFill>
                <a:schemeClr val="tx1"/>
              </a:solidFill>
            </a:rPr>
            <a:t>Least Restrictive Environment</a:t>
          </a:r>
        </a:p>
      </dgm:t>
    </dgm:pt>
    <dgm:pt modelId="{6C84F612-F55C-4F5D-AF15-A7E9CDCF3BFD}" type="parTrans" cxnId="{BB654E79-F39D-4B92-B2F7-28699626F889}">
      <dgm:prSet/>
      <dgm:spPr/>
      <dgm:t>
        <a:bodyPr/>
        <a:lstStyle/>
        <a:p>
          <a:endParaRPr lang="en-US"/>
        </a:p>
      </dgm:t>
    </dgm:pt>
    <dgm:pt modelId="{CD74C90F-AD19-4CC4-BF3D-007E53AC36C2}" type="sibTrans" cxnId="{BB654E79-F39D-4B92-B2F7-28699626F889}">
      <dgm:prSet/>
      <dgm:spPr/>
      <dgm:t>
        <a:bodyPr/>
        <a:lstStyle/>
        <a:p>
          <a:endParaRPr lang="en-US"/>
        </a:p>
      </dgm:t>
    </dgm:pt>
    <dgm:pt modelId="{E4E98068-575D-4075-8341-553AC1585350}">
      <dgm:prSet phldrT="[Text]"/>
      <dgm:spPr/>
      <dgm:t>
        <a:bodyPr/>
        <a:lstStyle/>
        <a:p>
          <a:r>
            <a:rPr lang="en-US">
              <a:solidFill>
                <a:schemeClr val="tx1"/>
              </a:solidFill>
            </a:rPr>
            <a:t>Integrated transition planning</a:t>
          </a:r>
        </a:p>
      </dgm:t>
    </dgm:pt>
    <dgm:pt modelId="{1521D80E-8E1E-4AF1-AEBF-B12493979671}" type="parTrans" cxnId="{88393D33-79A2-4C01-B3D2-907AB9E0B114}">
      <dgm:prSet/>
      <dgm:spPr/>
      <dgm:t>
        <a:bodyPr/>
        <a:lstStyle/>
        <a:p>
          <a:endParaRPr lang="en-US"/>
        </a:p>
      </dgm:t>
    </dgm:pt>
    <dgm:pt modelId="{31364B5F-43EB-4399-AF4F-EAE631DF3BB8}" type="sibTrans" cxnId="{88393D33-79A2-4C01-B3D2-907AB9E0B114}">
      <dgm:prSet/>
      <dgm:spPr/>
      <dgm:t>
        <a:bodyPr/>
        <a:lstStyle/>
        <a:p>
          <a:endParaRPr lang="en-US"/>
        </a:p>
      </dgm:t>
    </dgm:pt>
    <dgm:pt modelId="{131BEE79-A086-4A67-8EC9-E14751A0E9EF}">
      <dgm:prSet phldrT="[Text]"/>
      <dgm:spPr/>
      <dgm:t>
        <a:bodyPr/>
        <a:lstStyle/>
        <a:p>
          <a:r>
            <a:rPr lang="en-US">
              <a:solidFill>
                <a:schemeClr val="tx1"/>
              </a:solidFill>
            </a:rPr>
            <a:t>Accessibility of language</a:t>
          </a:r>
        </a:p>
      </dgm:t>
    </dgm:pt>
    <dgm:pt modelId="{C63F4F44-5265-4167-85AC-3930DAC2E3A8}" type="parTrans" cxnId="{09361742-AA6A-4870-909B-079282D20CA6}">
      <dgm:prSet/>
      <dgm:spPr/>
      <dgm:t>
        <a:bodyPr/>
        <a:lstStyle/>
        <a:p>
          <a:endParaRPr lang="en-US"/>
        </a:p>
      </dgm:t>
    </dgm:pt>
    <dgm:pt modelId="{0C1630A8-C6E5-4052-8132-73FF61308757}" type="sibTrans" cxnId="{09361742-AA6A-4870-909B-079282D20CA6}">
      <dgm:prSet/>
      <dgm:spPr/>
      <dgm:t>
        <a:bodyPr/>
        <a:lstStyle/>
        <a:p>
          <a:endParaRPr lang="en-US"/>
        </a:p>
      </dgm:t>
    </dgm:pt>
    <dgm:pt modelId="{C32D2F6E-44D3-4C78-B7C6-9B2760BD5558}" type="pres">
      <dgm:prSet presAssocID="{9623C323-D3A1-4A93-AA4E-EA9FC6CE6D4C}" presName="diagram" presStyleCnt="0">
        <dgm:presLayoutVars>
          <dgm:dir/>
          <dgm:resizeHandles val="exact"/>
        </dgm:presLayoutVars>
      </dgm:prSet>
      <dgm:spPr/>
    </dgm:pt>
    <dgm:pt modelId="{23CEB678-F894-44ED-8515-DBEFAC470EFC}" type="pres">
      <dgm:prSet presAssocID="{FF62CF69-17D0-45FC-A612-BB4DC59D451D}" presName="node" presStyleLbl="node1" presStyleIdx="0" presStyleCnt="5">
        <dgm:presLayoutVars>
          <dgm:bulletEnabled val="1"/>
        </dgm:presLayoutVars>
      </dgm:prSet>
      <dgm:spPr/>
    </dgm:pt>
    <dgm:pt modelId="{B60D23EB-59A8-4FD7-8E06-6C48EFB2A495}" type="pres">
      <dgm:prSet presAssocID="{B0797A7E-16C1-4F75-8B28-366ECEBA2ADF}" presName="sibTrans" presStyleCnt="0"/>
      <dgm:spPr/>
    </dgm:pt>
    <dgm:pt modelId="{4E9067C7-8AA4-48CE-B2F1-11B147C5866A}" type="pres">
      <dgm:prSet presAssocID="{8CF6B438-777E-4AD5-B5D7-82F52190E1E0}" presName="node" presStyleLbl="node1" presStyleIdx="1" presStyleCnt="5">
        <dgm:presLayoutVars>
          <dgm:bulletEnabled val="1"/>
        </dgm:presLayoutVars>
      </dgm:prSet>
      <dgm:spPr/>
    </dgm:pt>
    <dgm:pt modelId="{95A6461F-FACA-4F2D-BB8A-34EB2FD0B7E7}" type="pres">
      <dgm:prSet presAssocID="{BC568DA5-A431-450D-B86B-B4D471AE433A}" presName="sibTrans" presStyleCnt="0"/>
      <dgm:spPr/>
    </dgm:pt>
    <dgm:pt modelId="{8EFE704B-DBA9-4864-B23C-6B87DB1F1183}" type="pres">
      <dgm:prSet presAssocID="{C8B521F1-FF5D-4EBE-93BD-80ECA6477872}" presName="node" presStyleLbl="node1" presStyleIdx="2" presStyleCnt="5">
        <dgm:presLayoutVars>
          <dgm:bulletEnabled val="1"/>
        </dgm:presLayoutVars>
      </dgm:prSet>
      <dgm:spPr/>
    </dgm:pt>
    <dgm:pt modelId="{C5C16BC2-1710-4D36-A81B-E7B4962B7667}" type="pres">
      <dgm:prSet presAssocID="{CD74C90F-AD19-4CC4-BF3D-007E53AC36C2}" presName="sibTrans" presStyleCnt="0"/>
      <dgm:spPr/>
    </dgm:pt>
    <dgm:pt modelId="{230B2F89-5AEB-499C-993E-EC4C3DBE1B40}" type="pres">
      <dgm:prSet presAssocID="{E4E98068-575D-4075-8341-553AC1585350}" presName="node" presStyleLbl="node1" presStyleIdx="3" presStyleCnt="5">
        <dgm:presLayoutVars>
          <dgm:bulletEnabled val="1"/>
        </dgm:presLayoutVars>
      </dgm:prSet>
      <dgm:spPr/>
    </dgm:pt>
    <dgm:pt modelId="{5AA905ED-603D-4A24-A930-7DEFE70B4141}" type="pres">
      <dgm:prSet presAssocID="{31364B5F-43EB-4399-AF4F-EAE631DF3BB8}" presName="sibTrans" presStyleCnt="0"/>
      <dgm:spPr/>
    </dgm:pt>
    <dgm:pt modelId="{56FCEA50-E148-4FA4-984C-0F8540D5DC2B}" type="pres">
      <dgm:prSet presAssocID="{131BEE79-A086-4A67-8EC9-E14751A0E9EF}" presName="node" presStyleLbl="node1" presStyleIdx="4" presStyleCnt="5">
        <dgm:presLayoutVars>
          <dgm:bulletEnabled val="1"/>
        </dgm:presLayoutVars>
      </dgm:prSet>
      <dgm:spPr/>
    </dgm:pt>
  </dgm:ptLst>
  <dgm:cxnLst>
    <dgm:cxn modelId="{4660D631-4313-4A4E-884B-CA15299926F1}" type="presOf" srcId="{FF62CF69-17D0-45FC-A612-BB4DC59D451D}" destId="{23CEB678-F894-44ED-8515-DBEFAC470EFC}" srcOrd="0" destOrd="0" presId="urn:microsoft.com/office/officeart/2005/8/layout/default"/>
    <dgm:cxn modelId="{88393D33-79A2-4C01-B3D2-907AB9E0B114}" srcId="{9623C323-D3A1-4A93-AA4E-EA9FC6CE6D4C}" destId="{E4E98068-575D-4075-8341-553AC1585350}" srcOrd="3" destOrd="0" parTransId="{1521D80E-8E1E-4AF1-AEBF-B12493979671}" sibTransId="{31364B5F-43EB-4399-AF4F-EAE631DF3BB8}"/>
    <dgm:cxn modelId="{09361742-AA6A-4870-909B-079282D20CA6}" srcId="{9623C323-D3A1-4A93-AA4E-EA9FC6CE6D4C}" destId="{131BEE79-A086-4A67-8EC9-E14751A0E9EF}" srcOrd="4" destOrd="0" parTransId="{C63F4F44-5265-4167-85AC-3930DAC2E3A8}" sibTransId="{0C1630A8-C6E5-4052-8132-73FF61308757}"/>
    <dgm:cxn modelId="{1887064F-2F61-4B0E-B716-BB0401210C21}" type="presOf" srcId="{C8B521F1-FF5D-4EBE-93BD-80ECA6477872}" destId="{8EFE704B-DBA9-4864-B23C-6B87DB1F1183}" srcOrd="0" destOrd="0" presId="urn:microsoft.com/office/officeart/2005/8/layout/default"/>
    <dgm:cxn modelId="{4EA35D55-7C8F-4CE3-BA12-61104C02759B}" type="presOf" srcId="{E4E98068-575D-4075-8341-553AC1585350}" destId="{230B2F89-5AEB-499C-993E-EC4C3DBE1B40}" srcOrd="0" destOrd="0" presId="urn:microsoft.com/office/officeart/2005/8/layout/default"/>
    <dgm:cxn modelId="{BB654E79-F39D-4B92-B2F7-28699626F889}" srcId="{9623C323-D3A1-4A93-AA4E-EA9FC6CE6D4C}" destId="{C8B521F1-FF5D-4EBE-93BD-80ECA6477872}" srcOrd="2" destOrd="0" parTransId="{6C84F612-F55C-4F5D-AF15-A7E9CDCF3BFD}" sibTransId="{CD74C90F-AD19-4CC4-BF3D-007E53AC36C2}"/>
    <dgm:cxn modelId="{E3CAB985-573D-445A-959D-B312317E3B58}" type="presOf" srcId="{131BEE79-A086-4A67-8EC9-E14751A0E9EF}" destId="{56FCEA50-E148-4FA4-984C-0F8540D5DC2B}" srcOrd="0" destOrd="0" presId="urn:microsoft.com/office/officeart/2005/8/layout/default"/>
    <dgm:cxn modelId="{58453288-7BED-43B1-9572-A77A0F028918}" type="presOf" srcId="{9623C323-D3A1-4A93-AA4E-EA9FC6CE6D4C}" destId="{C32D2F6E-44D3-4C78-B7C6-9B2760BD5558}" srcOrd="0" destOrd="0" presId="urn:microsoft.com/office/officeart/2005/8/layout/default"/>
    <dgm:cxn modelId="{2852D79D-CCE3-4838-B5ED-0610189A91E5}" srcId="{9623C323-D3A1-4A93-AA4E-EA9FC6CE6D4C}" destId="{8CF6B438-777E-4AD5-B5D7-82F52190E1E0}" srcOrd="1" destOrd="0" parTransId="{574A7273-135B-4998-AD9E-931F3BA58E46}" sibTransId="{BC568DA5-A431-450D-B86B-B4D471AE433A}"/>
    <dgm:cxn modelId="{110F76A9-EE6F-4205-8BFB-01544C989F45}" srcId="{9623C323-D3A1-4A93-AA4E-EA9FC6CE6D4C}" destId="{FF62CF69-17D0-45FC-A612-BB4DC59D451D}" srcOrd="0" destOrd="0" parTransId="{40536165-AC1F-4989-889C-D434CDB6DFBB}" sibTransId="{B0797A7E-16C1-4F75-8B28-366ECEBA2ADF}"/>
    <dgm:cxn modelId="{780A92B4-86EA-401D-9C82-B3EC25B470A6}" type="presOf" srcId="{8CF6B438-777E-4AD5-B5D7-82F52190E1E0}" destId="{4E9067C7-8AA4-48CE-B2F1-11B147C5866A}" srcOrd="0" destOrd="0" presId="urn:microsoft.com/office/officeart/2005/8/layout/default"/>
    <dgm:cxn modelId="{CB659195-73BB-48C0-8FDB-24402DF93078}" type="presParOf" srcId="{C32D2F6E-44D3-4C78-B7C6-9B2760BD5558}" destId="{23CEB678-F894-44ED-8515-DBEFAC470EFC}" srcOrd="0" destOrd="0" presId="urn:microsoft.com/office/officeart/2005/8/layout/default"/>
    <dgm:cxn modelId="{569A5664-8B84-4BCB-8DB5-0317334B4D4B}" type="presParOf" srcId="{C32D2F6E-44D3-4C78-B7C6-9B2760BD5558}" destId="{B60D23EB-59A8-4FD7-8E06-6C48EFB2A495}" srcOrd="1" destOrd="0" presId="urn:microsoft.com/office/officeart/2005/8/layout/default"/>
    <dgm:cxn modelId="{8C6FA8CD-1760-4A44-B778-B7BCAE7C333C}" type="presParOf" srcId="{C32D2F6E-44D3-4C78-B7C6-9B2760BD5558}" destId="{4E9067C7-8AA4-48CE-B2F1-11B147C5866A}" srcOrd="2" destOrd="0" presId="urn:microsoft.com/office/officeart/2005/8/layout/default"/>
    <dgm:cxn modelId="{27E07240-1FDE-4948-BBC6-91A94F408C73}" type="presParOf" srcId="{C32D2F6E-44D3-4C78-B7C6-9B2760BD5558}" destId="{95A6461F-FACA-4F2D-BB8A-34EB2FD0B7E7}" srcOrd="3" destOrd="0" presId="urn:microsoft.com/office/officeart/2005/8/layout/default"/>
    <dgm:cxn modelId="{C9CC2C6B-25BC-4B8E-A362-0793D3C6A5CB}" type="presParOf" srcId="{C32D2F6E-44D3-4C78-B7C6-9B2760BD5558}" destId="{8EFE704B-DBA9-4864-B23C-6B87DB1F1183}" srcOrd="4" destOrd="0" presId="urn:microsoft.com/office/officeart/2005/8/layout/default"/>
    <dgm:cxn modelId="{9C6FB7BA-622E-4999-8801-84334441EFF5}" type="presParOf" srcId="{C32D2F6E-44D3-4C78-B7C6-9B2760BD5558}" destId="{C5C16BC2-1710-4D36-A81B-E7B4962B7667}" srcOrd="5" destOrd="0" presId="urn:microsoft.com/office/officeart/2005/8/layout/default"/>
    <dgm:cxn modelId="{4BF49024-327A-4A11-9DC7-DDF3FFD75CC4}" type="presParOf" srcId="{C32D2F6E-44D3-4C78-B7C6-9B2760BD5558}" destId="{230B2F89-5AEB-499C-993E-EC4C3DBE1B40}" srcOrd="6" destOrd="0" presId="urn:microsoft.com/office/officeart/2005/8/layout/default"/>
    <dgm:cxn modelId="{F50EC7F8-08C3-43AF-899E-52F398D392E3}" type="presParOf" srcId="{C32D2F6E-44D3-4C78-B7C6-9B2760BD5558}" destId="{5AA905ED-603D-4A24-A930-7DEFE70B4141}" srcOrd="7" destOrd="0" presId="urn:microsoft.com/office/officeart/2005/8/layout/default"/>
    <dgm:cxn modelId="{1B504DAC-6AD8-461E-BA3F-05E8D8C18DA7}" type="presParOf" srcId="{C32D2F6E-44D3-4C78-B7C6-9B2760BD5558}" destId="{56FCEA50-E148-4FA4-984C-0F8540D5DC2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DBD11-52C0-46E3-8181-96BE828395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6DF75B5-A1B4-4FF0-BE22-82D30A8F90A0}">
      <dgm:prSet phldrT="[Text]"/>
      <dgm:spPr/>
      <dgm:t>
        <a:bodyPr/>
        <a:lstStyle/>
        <a:p>
          <a:r>
            <a:rPr lang="en-US"/>
            <a:t>Does this change HOW a student learns, or WHAT a student learns?</a:t>
          </a:r>
        </a:p>
      </dgm:t>
    </dgm:pt>
    <dgm:pt modelId="{1E07D5B5-A16D-4B37-AE6F-004D9A88A925}" type="parTrans" cxnId="{17AFA8DF-5B21-4D50-A713-96942CBB6A7F}">
      <dgm:prSet/>
      <dgm:spPr/>
      <dgm:t>
        <a:bodyPr/>
        <a:lstStyle/>
        <a:p>
          <a:endParaRPr lang="en-US"/>
        </a:p>
      </dgm:t>
    </dgm:pt>
    <dgm:pt modelId="{A2D2BFA7-6A32-4B89-85F4-DAFBCEF3729D}" type="sibTrans" cxnId="{17AFA8DF-5B21-4D50-A713-96942CBB6A7F}">
      <dgm:prSet/>
      <dgm:spPr/>
      <dgm:t>
        <a:bodyPr/>
        <a:lstStyle/>
        <a:p>
          <a:endParaRPr lang="en-US"/>
        </a:p>
      </dgm:t>
    </dgm:pt>
    <dgm:pt modelId="{2FEAA2A2-E128-4C83-86D1-ED8A29B539FC}">
      <dgm:prSet phldrT="[Text]"/>
      <dgm:spPr/>
      <dgm:t>
        <a:bodyPr/>
        <a:lstStyle/>
        <a:p>
          <a:r>
            <a:rPr lang="en-US"/>
            <a:t>In what way is this change made?</a:t>
          </a:r>
        </a:p>
      </dgm:t>
    </dgm:pt>
    <dgm:pt modelId="{C01A8C18-E3AE-4EE4-AB3A-82E654AA3CFF}" type="parTrans" cxnId="{A66C5056-4DDC-4DFA-BE6F-10F7BC6D4762}">
      <dgm:prSet/>
      <dgm:spPr/>
      <dgm:t>
        <a:bodyPr/>
        <a:lstStyle/>
        <a:p>
          <a:endParaRPr lang="en-US"/>
        </a:p>
      </dgm:t>
    </dgm:pt>
    <dgm:pt modelId="{152E2E39-345C-4673-BE2E-2AC83535B2CE}" type="sibTrans" cxnId="{A66C5056-4DDC-4DFA-BE6F-10F7BC6D4762}">
      <dgm:prSet/>
      <dgm:spPr/>
      <dgm:t>
        <a:bodyPr/>
        <a:lstStyle/>
        <a:p>
          <a:endParaRPr lang="en-US"/>
        </a:p>
      </dgm:t>
    </dgm:pt>
    <dgm:pt modelId="{90BE7E64-A6B9-4D8F-833A-DB77ED3F6ABB}">
      <dgm:prSet phldrT="[Text]"/>
      <dgm:spPr/>
      <dgm:t>
        <a:bodyPr/>
        <a:lstStyle/>
        <a:p>
          <a:r>
            <a:rPr lang="en-US"/>
            <a:t>In what setting(s) will this change apply?</a:t>
          </a:r>
        </a:p>
      </dgm:t>
    </dgm:pt>
    <dgm:pt modelId="{C9972CDE-424E-4643-8B2A-AB48F16A4DCF}" type="parTrans" cxnId="{4542BA11-4092-484E-A643-CED1A79640F1}">
      <dgm:prSet/>
      <dgm:spPr/>
      <dgm:t>
        <a:bodyPr/>
        <a:lstStyle/>
        <a:p>
          <a:endParaRPr lang="en-US"/>
        </a:p>
      </dgm:t>
    </dgm:pt>
    <dgm:pt modelId="{CA85447E-C12D-4B71-A28F-41BDDD53ED69}" type="sibTrans" cxnId="{4542BA11-4092-484E-A643-CED1A79640F1}">
      <dgm:prSet/>
      <dgm:spPr/>
      <dgm:t>
        <a:bodyPr/>
        <a:lstStyle/>
        <a:p>
          <a:endParaRPr lang="en-US"/>
        </a:p>
      </dgm:t>
    </dgm:pt>
    <dgm:pt modelId="{7D60642E-F724-4EBB-A1D9-1355563A98F3}">
      <dgm:prSet phldrT="[Text]"/>
      <dgm:spPr/>
      <dgm:t>
        <a:bodyPr/>
        <a:lstStyle/>
        <a:p>
          <a:r>
            <a:rPr lang="en-US"/>
            <a:t>For Accommodations: Presentation, Response, Timing or Setting</a:t>
          </a:r>
        </a:p>
      </dgm:t>
    </dgm:pt>
    <dgm:pt modelId="{0DF6ECD9-0558-47B3-8074-510BB555D77E}" type="parTrans" cxnId="{07E1F428-7E8E-46E0-813D-08BE6373BD53}">
      <dgm:prSet/>
      <dgm:spPr/>
      <dgm:t>
        <a:bodyPr/>
        <a:lstStyle/>
        <a:p>
          <a:endParaRPr lang="en-US"/>
        </a:p>
      </dgm:t>
    </dgm:pt>
    <dgm:pt modelId="{073F1579-A210-4F4F-BF4B-008B53157800}" type="sibTrans" cxnId="{07E1F428-7E8E-46E0-813D-08BE6373BD53}">
      <dgm:prSet/>
      <dgm:spPr/>
      <dgm:t>
        <a:bodyPr/>
        <a:lstStyle/>
        <a:p>
          <a:endParaRPr lang="en-US"/>
        </a:p>
      </dgm:t>
    </dgm:pt>
    <dgm:pt modelId="{A372368B-FA84-47D5-9378-4ED127AC3E36}">
      <dgm:prSet phldrT="[Text]"/>
      <dgm:spPr/>
      <dgm:t>
        <a:bodyPr/>
        <a:lstStyle/>
        <a:p>
          <a:r>
            <a:rPr lang="en-US"/>
            <a:t>For Modifications: Content, Instruction, or Student Output</a:t>
          </a:r>
        </a:p>
      </dgm:t>
    </dgm:pt>
    <dgm:pt modelId="{1018DADD-F765-4DA4-966A-C4651106FA43}" type="parTrans" cxnId="{123215C8-FBB4-4703-88A0-5FD8641EEA81}">
      <dgm:prSet/>
      <dgm:spPr/>
      <dgm:t>
        <a:bodyPr/>
        <a:lstStyle/>
        <a:p>
          <a:endParaRPr lang="en-US"/>
        </a:p>
      </dgm:t>
    </dgm:pt>
    <dgm:pt modelId="{D7B9F2C6-20EA-4E8F-BEA9-6EF102B1A451}" type="sibTrans" cxnId="{123215C8-FBB4-4703-88A0-5FD8641EEA81}">
      <dgm:prSet/>
      <dgm:spPr/>
      <dgm:t>
        <a:bodyPr/>
        <a:lstStyle/>
        <a:p>
          <a:endParaRPr lang="en-US"/>
        </a:p>
      </dgm:t>
    </dgm:pt>
    <dgm:pt modelId="{22870A82-C387-48EE-99BE-4AEDAFA31FAF}" type="pres">
      <dgm:prSet presAssocID="{BD6DBD11-52C0-46E3-8181-96BE82839551}" presName="outerComposite" presStyleCnt="0">
        <dgm:presLayoutVars>
          <dgm:chMax val="5"/>
          <dgm:dir/>
          <dgm:resizeHandles val="exact"/>
        </dgm:presLayoutVars>
      </dgm:prSet>
      <dgm:spPr/>
    </dgm:pt>
    <dgm:pt modelId="{32DE4109-2189-4B67-B23C-02C4C5F16A01}" type="pres">
      <dgm:prSet presAssocID="{BD6DBD11-52C0-46E3-8181-96BE82839551}" presName="dummyMaxCanvas" presStyleCnt="0">
        <dgm:presLayoutVars/>
      </dgm:prSet>
      <dgm:spPr/>
    </dgm:pt>
    <dgm:pt modelId="{37989D21-75A9-4A19-BD76-B73EA4B2E775}" type="pres">
      <dgm:prSet presAssocID="{BD6DBD11-52C0-46E3-8181-96BE82839551}" presName="ThreeNodes_1" presStyleLbl="node1" presStyleIdx="0" presStyleCnt="3">
        <dgm:presLayoutVars>
          <dgm:bulletEnabled val="1"/>
        </dgm:presLayoutVars>
      </dgm:prSet>
      <dgm:spPr/>
    </dgm:pt>
    <dgm:pt modelId="{8832DBC0-E89A-484B-B668-742335EA74B2}" type="pres">
      <dgm:prSet presAssocID="{BD6DBD11-52C0-46E3-8181-96BE82839551}" presName="ThreeNodes_2" presStyleLbl="node1" presStyleIdx="1" presStyleCnt="3" custLinFactNeighborX="-649">
        <dgm:presLayoutVars>
          <dgm:bulletEnabled val="1"/>
        </dgm:presLayoutVars>
      </dgm:prSet>
      <dgm:spPr/>
    </dgm:pt>
    <dgm:pt modelId="{1934A532-9968-4727-8206-AA1E07503020}" type="pres">
      <dgm:prSet presAssocID="{BD6DBD11-52C0-46E3-8181-96BE82839551}" presName="ThreeNodes_3" presStyleLbl="node1" presStyleIdx="2" presStyleCnt="3">
        <dgm:presLayoutVars>
          <dgm:bulletEnabled val="1"/>
        </dgm:presLayoutVars>
      </dgm:prSet>
      <dgm:spPr/>
    </dgm:pt>
    <dgm:pt modelId="{FA03349B-3C41-427B-AABD-024A4BC67731}" type="pres">
      <dgm:prSet presAssocID="{BD6DBD11-52C0-46E3-8181-96BE82839551}" presName="ThreeConn_1-2" presStyleLbl="fgAccFollowNode1" presStyleIdx="0" presStyleCnt="2">
        <dgm:presLayoutVars>
          <dgm:bulletEnabled val="1"/>
        </dgm:presLayoutVars>
      </dgm:prSet>
      <dgm:spPr/>
    </dgm:pt>
    <dgm:pt modelId="{37DA7404-5B7D-4D0A-AECF-43B4577296EB}" type="pres">
      <dgm:prSet presAssocID="{BD6DBD11-52C0-46E3-8181-96BE82839551}" presName="ThreeConn_2-3" presStyleLbl="fgAccFollowNode1" presStyleIdx="1" presStyleCnt="2">
        <dgm:presLayoutVars>
          <dgm:bulletEnabled val="1"/>
        </dgm:presLayoutVars>
      </dgm:prSet>
      <dgm:spPr/>
    </dgm:pt>
    <dgm:pt modelId="{D934E4AE-E1DC-4511-AD76-884567BF8985}" type="pres">
      <dgm:prSet presAssocID="{BD6DBD11-52C0-46E3-8181-96BE82839551}" presName="ThreeNodes_1_text" presStyleLbl="node1" presStyleIdx="2" presStyleCnt="3">
        <dgm:presLayoutVars>
          <dgm:bulletEnabled val="1"/>
        </dgm:presLayoutVars>
      </dgm:prSet>
      <dgm:spPr/>
    </dgm:pt>
    <dgm:pt modelId="{242FB1CF-D6CB-4BFA-BD07-6529820B6892}" type="pres">
      <dgm:prSet presAssocID="{BD6DBD11-52C0-46E3-8181-96BE82839551}" presName="ThreeNodes_2_text" presStyleLbl="node1" presStyleIdx="2" presStyleCnt="3">
        <dgm:presLayoutVars>
          <dgm:bulletEnabled val="1"/>
        </dgm:presLayoutVars>
      </dgm:prSet>
      <dgm:spPr/>
    </dgm:pt>
    <dgm:pt modelId="{54A5D888-F5F2-49F5-88EC-FD29A6525293}" type="pres">
      <dgm:prSet presAssocID="{BD6DBD11-52C0-46E3-8181-96BE82839551}" presName="ThreeNodes_3_text" presStyleLbl="node1" presStyleIdx="2" presStyleCnt="3">
        <dgm:presLayoutVars>
          <dgm:bulletEnabled val="1"/>
        </dgm:presLayoutVars>
      </dgm:prSet>
      <dgm:spPr/>
    </dgm:pt>
  </dgm:ptLst>
  <dgm:cxnLst>
    <dgm:cxn modelId="{4542BA11-4092-484E-A643-CED1A79640F1}" srcId="{BD6DBD11-52C0-46E3-8181-96BE82839551}" destId="{90BE7E64-A6B9-4D8F-833A-DB77ED3F6ABB}" srcOrd="2" destOrd="0" parTransId="{C9972CDE-424E-4643-8B2A-AB48F16A4DCF}" sibTransId="{CA85447E-C12D-4B71-A28F-41BDDD53ED69}"/>
    <dgm:cxn modelId="{8FA2C513-3CEA-4993-87A3-916F1086E5CB}" type="presOf" srcId="{BD6DBD11-52C0-46E3-8181-96BE82839551}" destId="{22870A82-C387-48EE-99BE-4AEDAFA31FAF}" srcOrd="0" destOrd="0" presId="urn:microsoft.com/office/officeart/2005/8/layout/vProcess5"/>
    <dgm:cxn modelId="{249EB319-761D-421D-9D6F-D931CE05234E}" type="presOf" srcId="{D6DF75B5-A1B4-4FF0-BE22-82D30A8F90A0}" destId="{D934E4AE-E1DC-4511-AD76-884567BF8985}" srcOrd="1" destOrd="0" presId="urn:microsoft.com/office/officeart/2005/8/layout/vProcess5"/>
    <dgm:cxn modelId="{07E1F428-7E8E-46E0-813D-08BE6373BD53}" srcId="{2FEAA2A2-E128-4C83-86D1-ED8A29B539FC}" destId="{7D60642E-F724-4EBB-A1D9-1355563A98F3}" srcOrd="0" destOrd="0" parTransId="{0DF6ECD9-0558-47B3-8074-510BB555D77E}" sibTransId="{073F1579-A210-4F4F-BF4B-008B53157800}"/>
    <dgm:cxn modelId="{5001F32C-E2FD-42E8-9407-BD4CD965BD4A}" type="presOf" srcId="{2FEAA2A2-E128-4C83-86D1-ED8A29B539FC}" destId="{242FB1CF-D6CB-4BFA-BD07-6529820B6892}" srcOrd="1" destOrd="0" presId="urn:microsoft.com/office/officeart/2005/8/layout/vProcess5"/>
    <dgm:cxn modelId="{B13D0065-1890-4DC7-8EFA-C063AE0C1E90}" type="presOf" srcId="{7D60642E-F724-4EBB-A1D9-1355563A98F3}" destId="{242FB1CF-D6CB-4BFA-BD07-6529820B6892}" srcOrd="1" destOrd="1" presId="urn:microsoft.com/office/officeart/2005/8/layout/vProcess5"/>
    <dgm:cxn modelId="{2D32156A-E3A7-422E-9A34-58276932D598}" type="presOf" srcId="{90BE7E64-A6B9-4D8F-833A-DB77ED3F6ABB}" destId="{54A5D888-F5F2-49F5-88EC-FD29A6525293}" srcOrd="1" destOrd="0" presId="urn:microsoft.com/office/officeart/2005/8/layout/vProcess5"/>
    <dgm:cxn modelId="{A66C5056-4DDC-4DFA-BE6F-10F7BC6D4762}" srcId="{BD6DBD11-52C0-46E3-8181-96BE82839551}" destId="{2FEAA2A2-E128-4C83-86D1-ED8A29B539FC}" srcOrd="1" destOrd="0" parTransId="{C01A8C18-E3AE-4EE4-AB3A-82E654AA3CFF}" sibTransId="{152E2E39-345C-4673-BE2E-2AC83535B2CE}"/>
    <dgm:cxn modelId="{A17A0177-D303-4016-ABCF-4116137A715F}" type="presOf" srcId="{7D60642E-F724-4EBB-A1D9-1355563A98F3}" destId="{8832DBC0-E89A-484B-B668-742335EA74B2}" srcOrd="0" destOrd="1" presId="urn:microsoft.com/office/officeart/2005/8/layout/vProcess5"/>
    <dgm:cxn modelId="{18851E58-75EB-4F36-9A6F-A649BEA37346}" type="presOf" srcId="{D6DF75B5-A1B4-4FF0-BE22-82D30A8F90A0}" destId="{37989D21-75A9-4A19-BD76-B73EA4B2E775}" srcOrd="0" destOrd="0" presId="urn:microsoft.com/office/officeart/2005/8/layout/vProcess5"/>
    <dgm:cxn modelId="{A9E9FB7E-6DD7-462D-8588-79EFC1CE67F6}" type="presOf" srcId="{2FEAA2A2-E128-4C83-86D1-ED8A29B539FC}" destId="{8832DBC0-E89A-484B-B668-742335EA74B2}" srcOrd="0" destOrd="0" presId="urn:microsoft.com/office/officeart/2005/8/layout/vProcess5"/>
    <dgm:cxn modelId="{949FB082-1F43-4F50-A512-C40108DEB988}" type="presOf" srcId="{A372368B-FA84-47D5-9378-4ED127AC3E36}" destId="{8832DBC0-E89A-484B-B668-742335EA74B2}" srcOrd="0" destOrd="2" presId="urn:microsoft.com/office/officeart/2005/8/layout/vProcess5"/>
    <dgm:cxn modelId="{5FF4D7A5-D5BE-483B-9448-EFE1DCEDB01B}" type="presOf" srcId="{90BE7E64-A6B9-4D8F-833A-DB77ED3F6ABB}" destId="{1934A532-9968-4727-8206-AA1E07503020}" srcOrd="0" destOrd="0" presId="urn:microsoft.com/office/officeart/2005/8/layout/vProcess5"/>
    <dgm:cxn modelId="{D02AA9B3-BDC1-4C99-A1CF-6CCBC22BDF6A}" type="presOf" srcId="{152E2E39-345C-4673-BE2E-2AC83535B2CE}" destId="{37DA7404-5B7D-4D0A-AECF-43B4577296EB}" srcOrd="0" destOrd="0" presId="urn:microsoft.com/office/officeart/2005/8/layout/vProcess5"/>
    <dgm:cxn modelId="{A8F244C0-10D2-48C6-9C74-1117F102330C}" type="presOf" srcId="{A2D2BFA7-6A32-4B89-85F4-DAFBCEF3729D}" destId="{FA03349B-3C41-427B-AABD-024A4BC67731}" srcOrd="0" destOrd="0" presId="urn:microsoft.com/office/officeart/2005/8/layout/vProcess5"/>
    <dgm:cxn modelId="{123215C8-FBB4-4703-88A0-5FD8641EEA81}" srcId="{2FEAA2A2-E128-4C83-86D1-ED8A29B539FC}" destId="{A372368B-FA84-47D5-9378-4ED127AC3E36}" srcOrd="1" destOrd="0" parTransId="{1018DADD-F765-4DA4-966A-C4651106FA43}" sibTransId="{D7B9F2C6-20EA-4E8F-BEA9-6EF102B1A451}"/>
    <dgm:cxn modelId="{17AFA8DF-5B21-4D50-A713-96942CBB6A7F}" srcId="{BD6DBD11-52C0-46E3-8181-96BE82839551}" destId="{D6DF75B5-A1B4-4FF0-BE22-82D30A8F90A0}" srcOrd="0" destOrd="0" parTransId="{1E07D5B5-A16D-4B37-AE6F-004D9A88A925}" sibTransId="{A2D2BFA7-6A32-4B89-85F4-DAFBCEF3729D}"/>
    <dgm:cxn modelId="{6C2C4AE1-3A59-488E-BD28-87F7CF390592}" type="presOf" srcId="{A372368B-FA84-47D5-9378-4ED127AC3E36}" destId="{242FB1CF-D6CB-4BFA-BD07-6529820B6892}" srcOrd="1" destOrd="2" presId="urn:microsoft.com/office/officeart/2005/8/layout/vProcess5"/>
    <dgm:cxn modelId="{B5C27DC3-B819-4361-97FF-7B1407DA2394}" type="presParOf" srcId="{22870A82-C387-48EE-99BE-4AEDAFA31FAF}" destId="{32DE4109-2189-4B67-B23C-02C4C5F16A01}" srcOrd="0" destOrd="0" presId="urn:microsoft.com/office/officeart/2005/8/layout/vProcess5"/>
    <dgm:cxn modelId="{7458B562-DBD4-477D-BE3E-CA96878ED238}" type="presParOf" srcId="{22870A82-C387-48EE-99BE-4AEDAFA31FAF}" destId="{37989D21-75A9-4A19-BD76-B73EA4B2E775}" srcOrd="1" destOrd="0" presId="urn:microsoft.com/office/officeart/2005/8/layout/vProcess5"/>
    <dgm:cxn modelId="{3DC00A13-487E-47DC-87A1-A7C8D14A5BD6}" type="presParOf" srcId="{22870A82-C387-48EE-99BE-4AEDAFA31FAF}" destId="{8832DBC0-E89A-484B-B668-742335EA74B2}" srcOrd="2" destOrd="0" presId="urn:microsoft.com/office/officeart/2005/8/layout/vProcess5"/>
    <dgm:cxn modelId="{CB95C004-5CA5-4A65-9406-6DF6315FDD77}" type="presParOf" srcId="{22870A82-C387-48EE-99BE-4AEDAFA31FAF}" destId="{1934A532-9968-4727-8206-AA1E07503020}" srcOrd="3" destOrd="0" presId="urn:microsoft.com/office/officeart/2005/8/layout/vProcess5"/>
    <dgm:cxn modelId="{611A18B7-FD4D-4E3B-9455-E49F1104EEE9}" type="presParOf" srcId="{22870A82-C387-48EE-99BE-4AEDAFA31FAF}" destId="{FA03349B-3C41-427B-AABD-024A4BC67731}" srcOrd="4" destOrd="0" presId="urn:microsoft.com/office/officeart/2005/8/layout/vProcess5"/>
    <dgm:cxn modelId="{C50DB463-6B0B-4FDB-94D5-CBA9B9C82A66}" type="presParOf" srcId="{22870A82-C387-48EE-99BE-4AEDAFA31FAF}" destId="{37DA7404-5B7D-4D0A-AECF-43B4577296EB}" srcOrd="5" destOrd="0" presId="urn:microsoft.com/office/officeart/2005/8/layout/vProcess5"/>
    <dgm:cxn modelId="{185CD81B-C451-4DD0-A0B7-28950C88211D}" type="presParOf" srcId="{22870A82-C387-48EE-99BE-4AEDAFA31FAF}" destId="{D934E4AE-E1DC-4511-AD76-884567BF8985}" srcOrd="6" destOrd="0" presId="urn:microsoft.com/office/officeart/2005/8/layout/vProcess5"/>
    <dgm:cxn modelId="{5C280D41-7B9A-4FA7-AAD1-9191F8F3F965}" type="presParOf" srcId="{22870A82-C387-48EE-99BE-4AEDAFA31FAF}" destId="{242FB1CF-D6CB-4BFA-BD07-6529820B6892}" srcOrd="7" destOrd="0" presId="urn:microsoft.com/office/officeart/2005/8/layout/vProcess5"/>
    <dgm:cxn modelId="{233B227A-0A17-4D8C-955B-0F3B5FB960B2}" type="presParOf" srcId="{22870A82-C387-48EE-99BE-4AEDAFA31FAF}" destId="{54A5D888-F5F2-49F5-88EC-FD29A652529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DBD11-52C0-46E3-8181-96BE828395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6DF75B5-A1B4-4FF0-BE22-82D30A8F90A0}">
      <dgm:prSet phldrT="[Text]"/>
      <dgm:spPr/>
      <dgm:t>
        <a:bodyPr/>
        <a:lstStyle/>
        <a:p>
          <a:r>
            <a:rPr lang="en-US"/>
            <a:t>Does this change HOW a student learns, or WHAT a student learns?</a:t>
          </a:r>
        </a:p>
      </dgm:t>
    </dgm:pt>
    <dgm:pt modelId="{1E07D5B5-A16D-4B37-AE6F-004D9A88A925}" type="parTrans" cxnId="{17AFA8DF-5B21-4D50-A713-96942CBB6A7F}">
      <dgm:prSet/>
      <dgm:spPr/>
      <dgm:t>
        <a:bodyPr/>
        <a:lstStyle/>
        <a:p>
          <a:endParaRPr lang="en-US"/>
        </a:p>
      </dgm:t>
    </dgm:pt>
    <dgm:pt modelId="{A2D2BFA7-6A32-4B89-85F4-DAFBCEF3729D}" type="sibTrans" cxnId="{17AFA8DF-5B21-4D50-A713-96942CBB6A7F}">
      <dgm:prSet/>
      <dgm:spPr/>
      <dgm:t>
        <a:bodyPr/>
        <a:lstStyle/>
        <a:p>
          <a:endParaRPr lang="en-US"/>
        </a:p>
      </dgm:t>
    </dgm:pt>
    <dgm:pt modelId="{2FEAA2A2-E128-4C83-86D1-ED8A29B539FC}">
      <dgm:prSet phldrT="[Text]"/>
      <dgm:spPr/>
      <dgm:t>
        <a:bodyPr/>
        <a:lstStyle/>
        <a:p>
          <a:r>
            <a:rPr lang="en-US"/>
            <a:t>In what way is this change made?</a:t>
          </a:r>
        </a:p>
      </dgm:t>
    </dgm:pt>
    <dgm:pt modelId="{C01A8C18-E3AE-4EE4-AB3A-82E654AA3CFF}" type="parTrans" cxnId="{A66C5056-4DDC-4DFA-BE6F-10F7BC6D4762}">
      <dgm:prSet/>
      <dgm:spPr/>
      <dgm:t>
        <a:bodyPr/>
        <a:lstStyle/>
        <a:p>
          <a:endParaRPr lang="en-US"/>
        </a:p>
      </dgm:t>
    </dgm:pt>
    <dgm:pt modelId="{152E2E39-345C-4673-BE2E-2AC83535B2CE}" type="sibTrans" cxnId="{A66C5056-4DDC-4DFA-BE6F-10F7BC6D4762}">
      <dgm:prSet/>
      <dgm:spPr/>
      <dgm:t>
        <a:bodyPr/>
        <a:lstStyle/>
        <a:p>
          <a:endParaRPr lang="en-US"/>
        </a:p>
      </dgm:t>
    </dgm:pt>
    <dgm:pt modelId="{90BE7E64-A6B9-4D8F-833A-DB77ED3F6ABB}">
      <dgm:prSet phldrT="[Text]"/>
      <dgm:spPr/>
      <dgm:t>
        <a:bodyPr/>
        <a:lstStyle/>
        <a:p>
          <a:r>
            <a:rPr lang="en-US"/>
            <a:t>In what setting(s) will this change apply?</a:t>
          </a:r>
        </a:p>
      </dgm:t>
    </dgm:pt>
    <dgm:pt modelId="{C9972CDE-424E-4643-8B2A-AB48F16A4DCF}" type="parTrans" cxnId="{4542BA11-4092-484E-A643-CED1A79640F1}">
      <dgm:prSet/>
      <dgm:spPr/>
      <dgm:t>
        <a:bodyPr/>
        <a:lstStyle/>
        <a:p>
          <a:endParaRPr lang="en-US"/>
        </a:p>
      </dgm:t>
    </dgm:pt>
    <dgm:pt modelId="{CA85447E-C12D-4B71-A28F-41BDDD53ED69}" type="sibTrans" cxnId="{4542BA11-4092-484E-A643-CED1A79640F1}">
      <dgm:prSet/>
      <dgm:spPr/>
      <dgm:t>
        <a:bodyPr/>
        <a:lstStyle/>
        <a:p>
          <a:endParaRPr lang="en-US"/>
        </a:p>
      </dgm:t>
    </dgm:pt>
    <dgm:pt modelId="{7D60642E-F724-4EBB-A1D9-1355563A98F3}">
      <dgm:prSet phldrT="[Text]"/>
      <dgm:spPr/>
      <dgm:t>
        <a:bodyPr/>
        <a:lstStyle/>
        <a:p>
          <a:r>
            <a:rPr lang="en-US"/>
            <a:t>For Accommodations: Presentation, Response, Timing or Setting</a:t>
          </a:r>
        </a:p>
      </dgm:t>
    </dgm:pt>
    <dgm:pt modelId="{0DF6ECD9-0558-47B3-8074-510BB555D77E}" type="parTrans" cxnId="{07E1F428-7E8E-46E0-813D-08BE6373BD53}">
      <dgm:prSet/>
      <dgm:spPr/>
      <dgm:t>
        <a:bodyPr/>
        <a:lstStyle/>
        <a:p>
          <a:endParaRPr lang="en-US"/>
        </a:p>
      </dgm:t>
    </dgm:pt>
    <dgm:pt modelId="{073F1579-A210-4F4F-BF4B-008B53157800}" type="sibTrans" cxnId="{07E1F428-7E8E-46E0-813D-08BE6373BD53}">
      <dgm:prSet/>
      <dgm:spPr/>
      <dgm:t>
        <a:bodyPr/>
        <a:lstStyle/>
        <a:p>
          <a:endParaRPr lang="en-US"/>
        </a:p>
      </dgm:t>
    </dgm:pt>
    <dgm:pt modelId="{A372368B-FA84-47D5-9378-4ED127AC3E36}">
      <dgm:prSet phldrT="[Text]"/>
      <dgm:spPr/>
      <dgm:t>
        <a:bodyPr/>
        <a:lstStyle/>
        <a:p>
          <a:r>
            <a:rPr lang="en-US"/>
            <a:t>For Modifications: Content, Instruction, or Student Output</a:t>
          </a:r>
        </a:p>
      </dgm:t>
    </dgm:pt>
    <dgm:pt modelId="{1018DADD-F765-4DA4-966A-C4651106FA43}" type="parTrans" cxnId="{123215C8-FBB4-4703-88A0-5FD8641EEA81}">
      <dgm:prSet/>
      <dgm:spPr/>
      <dgm:t>
        <a:bodyPr/>
        <a:lstStyle/>
        <a:p>
          <a:endParaRPr lang="en-US"/>
        </a:p>
      </dgm:t>
    </dgm:pt>
    <dgm:pt modelId="{D7B9F2C6-20EA-4E8F-BEA9-6EF102B1A451}" type="sibTrans" cxnId="{123215C8-FBB4-4703-88A0-5FD8641EEA81}">
      <dgm:prSet/>
      <dgm:spPr/>
      <dgm:t>
        <a:bodyPr/>
        <a:lstStyle/>
        <a:p>
          <a:endParaRPr lang="en-US"/>
        </a:p>
      </dgm:t>
    </dgm:pt>
    <dgm:pt modelId="{22870A82-C387-48EE-99BE-4AEDAFA31FAF}" type="pres">
      <dgm:prSet presAssocID="{BD6DBD11-52C0-46E3-8181-96BE82839551}" presName="outerComposite" presStyleCnt="0">
        <dgm:presLayoutVars>
          <dgm:chMax val="5"/>
          <dgm:dir/>
          <dgm:resizeHandles val="exact"/>
        </dgm:presLayoutVars>
      </dgm:prSet>
      <dgm:spPr/>
    </dgm:pt>
    <dgm:pt modelId="{32DE4109-2189-4B67-B23C-02C4C5F16A01}" type="pres">
      <dgm:prSet presAssocID="{BD6DBD11-52C0-46E3-8181-96BE82839551}" presName="dummyMaxCanvas" presStyleCnt="0">
        <dgm:presLayoutVars/>
      </dgm:prSet>
      <dgm:spPr/>
    </dgm:pt>
    <dgm:pt modelId="{37989D21-75A9-4A19-BD76-B73EA4B2E775}" type="pres">
      <dgm:prSet presAssocID="{BD6DBD11-52C0-46E3-8181-96BE82839551}" presName="ThreeNodes_1" presStyleLbl="node1" presStyleIdx="0" presStyleCnt="3">
        <dgm:presLayoutVars>
          <dgm:bulletEnabled val="1"/>
        </dgm:presLayoutVars>
      </dgm:prSet>
      <dgm:spPr/>
    </dgm:pt>
    <dgm:pt modelId="{8832DBC0-E89A-484B-B668-742335EA74B2}" type="pres">
      <dgm:prSet presAssocID="{BD6DBD11-52C0-46E3-8181-96BE82839551}" presName="ThreeNodes_2" presStyleLbl="node1" presStyleIdx="1" presStyleCnt="3">
        <dgm:presLayoutVars>
          <dgm:bulletEnabled val="1"/>
        </dgm:presLayoutVars>
      </dgm:prSet>
      <dgm:spPr/>
    </dgm:pt>
    <dgm:pt modelId="{1934A532-9968-4727-8206-AA1E07503020}" type="pres">
      <dgm:prSet presAssocID="{BD6DBD11-52C0-46E3-8181-96BE82839551}" presName="ThreeNodes_3" presStyleLbl="node1" presStyleIdx="2" presStyleCnt="3">
        <dgm:presLayoutVars>
          <dgm:bulletEnabled val="1"/>
        </dgm:presLayoutVars>
      </dgm:prSet>
      <dgm:spPr/>
    </dgm:pt>
    <dgm:pt modelId="{FA03349B-3C41-427B-AABD-024A4BC67731}" type="pres">
      <dgm:prSet presAssocID="{BD6DBD11-52C0-46E3-8181-96BE82839551}" presName="ThreeConn_1-2" presStyleLbl="fgAccFollowNode1" presStyleIdx="0" presStyleCnt="2">
        <dgm:presLayoutVars>
          <dgm:bulletEnabled val="1"/>
        </dgm:presLayoutVars>
      </dgm:prSet>
      <dgm:spPr/>
    </dgm:pt>
    <dgm:pt modelId="{37DA7404-5B7D-4D0A-AECF-43B4577296EB}" type="pres">
      <dgm:prSet presAssocID="{BD6DBD11-52C0-46E3-8181-96BE82839551}" presName="ThreeConn_2-3" presStyleLbl="fgAccFollowNode1" presStyleIdx="1" presStyleCnt="2">
        <dgm:presLayoutVars>
          <dgm:bulletEnabled val="1"/>
        </dgm:presLayoutVars>
      </dgm:prSet>
      <dgm:spPr/>
    </dgm:pt>
    <dgm:pt modelId="{D934E4AE-E1DC-4511-AD76-884567BF8985}" type="pres">
      <dgm:prSet presAssocID="{BD6DBD11-52C0-46E3-8181-96BE82839551}" presName="ThreeNodes_1_text" presStyleLbl="node1" presStyleIdx="2" presStyleCnt="3">
        <dgm:presLayoutVars>
          <dgm:bulletEnabled val="1"/>
        </dgm:presLayoutVars>
      </dgm:prSet>
      <dgm:spPr/>
    </dgm:pt>
    <dgm:pt modelId="{242FB1CF-D6CB-4BFA-BD07-6529820B6892}" type="pres">
      <dgm:prSet presAssocID="{BD6DBD11-52C0-46E3-8181-96BE82839551}" presName="ThreeNodes_2_text" presStyleLbl="node1" presStyleIdx="2" presStyleCnt="3">
        <dgm:presLayoutVars>
          <dgm:bulletEnabled val="1"/>
        </dgm:presLayoutVars>
      </dgm:prSet>
      <dgm:spPr/>
    </dgm:pt>
    <dgm:pt modelId="{54A5D888-F5F2-49F5-88EC-FD29A6525293}" type="pres">
      <dgm:prSet presAssocID="{BD6DBD11-52C0-46E3-8181-96BE82839551}" presName="ThreeNodes_3_text" presStyleLbl="node1" presStyleIdx="2" presStyleCnt="3">
        <dgm:presLayoutVars>
          <dgm:bulletEnabled val="1"/>
        </dgm:presLayoutVars>
      </dgm:prSet>
      <dgm:spPr/>
    </dgm:pt>
  </dgm:ptLst>
  <dgm:cxnLst>
    <dgm:cxn modelId="{4542BA11-4092-484E-A643-CED1A79640F1}" srcId="{BD6DBD11-52C0-46E3-8181-96BE82839551}" destId="{90BE7E64-A6B9-4D8F-833A-DB77ED3F6ABB}" srcOrd="2" destOrd="0" parTransId="{C9972CDE-424E-4643-8B2A-AB48F16A4DCF}" sibTransId="{CA85447E-C12D-4B71-A28F-41BDDD53ED69}"/>
    <dgm:cxn modelId="{8FA2C513-3CEA-4993-87A3-916F1086E5CB}" type="presOf" srcId="{BD6DBD11-52C0-46E3-8181-96BE82839551}" destId="{22870A82-C387-48EE-99BE-4AEDAFA31FAF}" srcOrd="0" destOrd="0" presId="urn:microsoft.com/office/officeart/2005/8/layout/vProcess5"/>
    <dgm:cxn modelId="{249EB319-761D-421D-9D6F-D931CE05234E}" type="presOf" srcId="{D6DF75B5-A1B4-4FF0-BE22-82D30A8F90A0}" destId="{D934E4AE-E1DC-4511-AD76-884567BF8985}" srcOrd="1" destOrd="0" presId="urn:microsoft.com/office/officeart/2005/8/layout/vProcess5"/>
    <dgm:cxn modelId="{07E1F428-7E8E-46E0-813D-08BE6373BD53}" srcId="{2FEAA2A2-E128-4C83-86D1-ED8A29B539FC}" destId="{7D60642E-F724-4EBB-A1D9-1355563A98F3}" srcOrd="0" destOrd="0" parTransId="{0DF6ECD9-0558-47B3-8074-510BB555D77E}" sibTransId="{073F1579-A210-4F4F-BF4B-008B53157800}"/>
    <dgm:cxn modelId="{5001F32C-E2FD-42E8-9407-BD4CD965BD4A}" type="presOf" srcId="{2FEAA2A2-E128-4C83-86D1-ED8A29B539FC}" destId="{242FB1CF-D6CB-4BFA-BD07-6529820B6892}" srcOrd="1" destOrd="0" presId="urn:microsoft.com/office/officeart/2005/8/layout/vProcess5"/>
    <dgm:cxn modelId="{B13D0065-1890-4DC7-8EFA-C063AE0C1E90}" type="presOf" srcId="{7D60642E-F724-4EBB-A1D9-1355563A98F3}" destId="{242FB1CF-D6CB-4BFA-BD07-6529820B6892}" srcOrd="1" destOrd="1" presId="urn:microsoft.com/office/officeart/2005/8/layout/vProcess5"/>
    <dgm:cxn modelId="{2D32156A-E3A7-422E-9A34-58276932D598}" type="presOf" srcId="{90BE7E64-A6B9-4D8F-833A-DB77ED3F6ABB}" destId="{54A5D888-F5F2-49F5-88EC-FD29A6525293}" srcOrd="1" destOrd="0" presId="urn:microsoft.com/office/officeart/2005/8/layout/vProcess5"/>
    <dgm:cxn modelId="{A66C5056-4DDC-4DFA-BE6F-10F7BC6D4762}" srcId="{BD6DBD11-52C0-46E3-8181-96BE82839551}" destId="{2FEAA2A2-E128-4C83-86D1-ED8A29B539FC}" srcOrd="1" destOrd="0" parTransId="{C01A8C18-E3AE-4EE4-AB3A-82E654AA3CFF}" sibTransId="{152E2E39-345C-4673-BE2E-2AC83535B2CE}"/>
    <dgm:cxn modelId="{A17A0177-D303-4016-ABCF-4116137A715F}" type="presOf" srcId="{7D60642E-F724-4EBB-A1D9-1355563A98F3}" destId="{8832DBC0-E89A-484B-B668-742335EA74B2}" srcOrd="0" destOrd="1" presId="urn:microsoft.com/office/officeart/2005/8/layout/vProcess5"/>
    <dgm:cxn modelId="{18851E58-75EB-4F36-9A6F-A649BEA37346}" type="presOf" srcId="{D6DF75B5-A1B4-4FF0-BE22-82D30A8F90A0}" destId="{37989D21-75A9-4A19-BD76-B73EA4B2E775}" srcOrd="0" destOrd="0" presId="urn:microsoft.com/office/officeart/2005/8/layout/vProcess5"/>
    <dgm:cxn modelId="{A9E9FB7E-6DD7-462D-8588-79EFC1CE67F6}" type="presOf" srcId="{2FEAA2A2-E128-4C83-86D1-ED8A29B539FC}" destId="{8832DBC0-E89A-484B-B668-742335EA74B2}" srcOrd="0" destOrd="0" presId="urn:microsoft.com/office/officeart/2005/8/layout/vProcess5"/>
    <dgm:cxn modelId="{949FB082-1F43-4F50-A512-C40108DEB988}" type="presOf" srcId="{A372368B-FA84-47D5-9378-4ED127AC3E36}" destId="{8832DBC0-E89A-484B-B668-742335EA74B2}" srcOrd="0" destOrd="2" presId="urn:microsoft.com/office/officeart/2005/8/layout/vProcess5"/>
    <dgm:cxn modelId="{5FF4D7A5-D5BE-483B-9448-EFE1DCEDB01B}" type="presOf" srcId="{90BE7E64-A6B9-4D8F-833A-DB77ED3F6ABB}" destId="{1934A532-9968-4727-8206-AA1E07503020}" srcOrd="0" destOrd="0" presId="urn:microsoft.com/office/officeart/2005/8/layout/vProcess5"/>
    <dgm:cxn modelId="{D02AA9B3-BDC1-4C99-A1CF-6CCBC22BDF6A}" type="presOf" srcId="{152E2E39-345C-4673-BE2E-2AC83535B2CE}" destId="{37DA7404-5B7D-4D0A-AECF-43B4577296EB}" srcOrd="0" destOrd="0" presId="urn:microsoft.com/office/officeart/2005/8/layout/vProcess5"/>
    <dgm:cxn modelId="{A8F244C0-10D2-48C6-9C74-1117F102330C}" type="presOf" srcId="{A2D2BFA7-6A32-4B89-85F4-DAFBCEF3729D}" destId="{FA03349B-3C41-427B-AABD-024A4BC67731}" srcOrd="0" destOrd="0" presId="urn:microsoft.com/office/officeart/2005/8/layout/vProcess5"/>
    <dgm:cxn modelId="{123215C8-FBB4-4703-88A0-5FD8641EEA81}" srcId="{2FEAA2A2-E128-4C83-86D1-ED8A29B539FC}" destId="{A372368B-FA84-47D5-9378-4ED127AC3E36}" srcOrd="1" destOrd="0" parTransId="{1018DADD-F765-4DA4-966A-C4651106FA43}" sibTransId="{D7B9F2C6-20EA-4E8F-BEA9-6EF102B1A451}"/>
    <dgm:cxn modelId="{17AFA8DF-5B21-4D50-A713-96942CBB6A7F}" srcId="{BD6DBD11-52C0-46E3-8181-96BE82839551}" destId="{D6DF75B5-A1B4-4FF0-BE22-82D30A8F90A0}" srcOrd="0" destOrd="0" parTransId="{1E07D5B5-A16D-4B37-AE6F-004D9A88A925}" sibTransId="{A2D2BFA7-6A32-4B89-85F4-DAFBCEF3729D}"/>
    <dgm:cxn modelId="{6C2C4AE1-3A59-488E-BD28-87F7CF390592}" type="presOf" srcId="{A372368B-FA84-47D5-9378-4ED127AC3E36}" destId="{242FB1CF-D6CB-4BFA-BD07-6529820B6892}" srcOrd="1" destOrd="2" presId="urn:microsoft.com/office/officeart/2005/8/layout/vProcess5"/>
    <dgm:cxn modelId="{B5C27DC3-B819-4361-97FF-7B1407DA2394}" type="presParOf" srcId="{22870A82-C387-48EE-99BE-4AEDAFA31FAF}" destId="{32DE4109-2189-4B67-B23C-02C4C5F16A01}" srcOrd="0" destOrd="0" presId="urn:microsoft.com/office/officeart/2005/8/layout/vProcess5"/>
    <dgm:cxn modelId="{7458B562-DBD4-477D-BE3E-CA96878ED238}" type="presParOf" srcId="{22870A82-C387-48EE-99BE-4AEDAFA31FAF}" destId="{37989D21-75A9-4A19-BD76-B73EA4B2E775}" srcOrd="1" destOrd="0" presId="urn:microsoft.com/office/officeart/2005/8/layout/vProcess5"/>
    <dgm:cxn modelId="{3DC00A13-487E-47DC-87A1-A7C8D14A5BD6}" type="presParOf" srcId="{22870A82-C387-48EE-99BE-4AEDAFA31FAF}" destId="{8832DBC0-E89A-484B-B668-742335EA74B2}" srcOrd="2" destOrd="0" presId="urn:microsoft.com/office/officeart/2005/8/layout/vProcess5"/>
    <dgm:cxn modelId="{CB95C004-5CA5-4A65-9406-6DF6315FDD77}" type="presParOf" srcId="{22870A82-C387-48EE-99BE-4AEDAFA31FAF}" destId="{1934A532-9968-4727-8206-AA1E07503020}" srcOrd="3" destOrd="0" presId="urn:microsoft.com/office/officeart/2005/8/layout/vProcess5"/>
    <dgm:cxn modelId="{611A18B7-FD4D-4E3B-9455-E49F1104EEE9}" type="presParOf" srcId="{22870A82-C387-48EE-99BE-4AEDAFA31FAF}" destId="{FA03349B-3C41-427B-AABD-024A4BC67731}" srcOrd="4" destOrd="0" presId="urn:microsoft.com/office/officeart/2005/8/layout/vProcess5"/>
    <dgm:cxn modelId="{C50DB463-6B0B-4FDB-94D5-CBA9B9C82A66}" type="presParOf" srcId="{22870A82-C387-48EE-99BE-4AEDAFA31FAF}" destId="{37DA7404-5B7D-4D0A-AECF-43B4577296EB}" srcOrd="5" destOrd="0" presId="urn:microsoft.com/office/officeart/2005/8/layout/vProcess5"/>
    <dgm:cxn modelId="{185CD81B-C451-4DD0-A0B7-28950C88211D}" type="presParOf" srcId="{22870A82-C387-48EE-99BE-4AEDAFA31FAF}" destId="{D934E4AE-E1DC-4511-AD76-884567BF8985}" srcOrd="6" destOrd="0" presId="urn:microsoft.com/office/officeart/2005/8/layout/vProcess5"/>
    <dgm:cxn modelId="{5C280D41-7B9A-4FA7-AAD1-9191F8F3F965}" type="presParOf" srcId="{22870A82-C387-48EE-99BE-4AEDAFA31FAF}" destId="{242FB1CF-D6CB-4BFA-BD07-6529820B6892}" srcOrd="7" destOrd="0" presId="urn:microsoft.com/office/officeart/2005/8/layout/vProcess5"/>
    <dgm:cxn modelId="{233B227A-0A17-4D8C-955B-0F3B5FB960B2}" type="presParOf" srcId="{22870A82-C387-48EE-99BE-4AEDAFA31FAF}" destId="{54A5D888-F5F2-49F5-88EC-FD29A652529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DBD11-52C0-46E3-8181-96BE828395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6DF75B5-A1B4-4FF0-BE22-82D30A8F90A0}">
      <dgm:prSet phldrT="[Text]"/>
      <dgm:spPr/>
      <dgm:t>
        <a:bodyPr/>
        <a:lstStyle/>
        <a:p>
          <a:r>
            <a:rPr lang="en-US"/>
            <a:t>Does this change HOW a student learns, or WHAT a student learns?</a:t>
          </a:r>
        </a:p>
      </dgm:t>
    </dgm:pt>
    <dgm:pt modelId="{1E07D5B5-A16D-4B37-AE6F-004D9A88A925}" type="parTrans" cxnId="{17AFA8DF-5B21-4D50-A713-96942CBB6A7F}">
      <dgm:prSet/>
      <dgm:spPr/>
      <dgm:t>
        <a:bodyPr/>
        <a:lstStyle/>
        <a:p>
          <a:endParaRPr lang="en-US"/>
        </a:p>
      </dgm:t>
    </dgm:pt>
    <dgm:pt modelId="{A2D2BFA7-6A32-4B89-85F4-DAFBCEF3729D}" type="sibTrans" cxnId="{17AFA8DF-5B21-4D50-A713-96942CBB6A7F}">
      <dgm:prSet/>
      <dgm:spPr/>
      <dgm:t>
        <a:bodyPr/>
        <a:lstStyle/>
        <a:p>
          <a:endParaRPr lang="en-US"/>
        </a:p>
      </dgm:t>
    </dgm:pt>
    <dgm:pt modelId="{2FEAA2A2-E128-4C83-86D1-ED8A29B539FC}">
      <dgm:prSet phldrT="[Text]"/>
      <dgm:spPr/>
      <dgm:t>
        <a:bodyPr/>
        <a:lstStyle/>
        <a:p>
          <a:r>
            <a:rPr lang="en-US"/>
            <a:t>In what way is this change made?</a:t>
          </a:r>
        </a:p>
      </dgm:t>
    </dgm:pt>
    <dgm:pt modelId="{C01A8C18-E3AE-4EE4-AB3A-82E654AA3CFF}" type="parTrans" cxnId="{A66C5056-4DDC-4DFA-BE6F-10F7BC6D4762}">
      <dgm:prSet/>
      <dgm:spPr/>
      <dgm:t>
        <a:bodyPr/>
        <a:lstStyle/>
        <a:p>
          <a:endParaRPr lang="en-US"/>
        </a:p>
      </dgm:t>
    </dgm:pt>
    <dgm:pt modelId="{152E2E39-345C-4673-BE2E-2AC83535B2CE}" type="sibTrans" cxnId="{A66C5056-4DDC-4DFA-BE6F-10F7BC6D4762}">
      <dgm:prSet/>
      <dgm:spPr/>
      <dgm:t>
        <a:bodyPr/>
        <a:lstStyle/>
        <a:p>
          <a:endParaRPr lang="en-US"/>
        </a:p>
      </dgm:t>
    </dgm:pt>
    <dgm:pt modelId="{90BE7E64-A6B9-4D8F-833A-DB77ED3F6ABB}">
      <dgm:prSet phldrT="[Text]"/>
      <dgm:spPr/>
      <dgm:t>
        <a:bodyPr/>
        <a:lstStyle/>
        <a:p>
          <a:r>
            <a:rPr lang="en-US"/>
            <a:t>In what setting(s) will this change apply?</a:t>
          </a:r>
        </a:p>
      </dgm:t>
    </dgm:pt>
    <dgm:pt modelId="{C9972CDE-424E-4643-8B2A-AB48F16A4DCF}" type="parTrans" cxnId="{4542BA11-4092-484E-A643-CED1A79640F1}">
      <dgm:prSet/>
      <dgm:spPr/>
      <dgm:t>
        <a:bodyPr/>
        <a:lstStyle/>
        <a:p>
          <a:endParaRPr lang="en-US"/>
        </a:p>
      </dgm:t>
    </dgm:pt>
    <dgm:pt modelId="{CA85447E-C12D-4B71-A28F-41BDDD53ED69}" type="sibTrans" cxnId="{4542BA11-4092-484E-A643-CED1A79640F1}">
      <dgm:prSet/>
      <dgm:spPr/>
      <dgm:t>
        <a:bodyPr/>
        <a:lstStyle/>
        <a:p>
          <a:endParaRPr lang="en-US"/>
        </a:p>
      </dgm:t>
    </dgm:pt>
    <dgm:pt modelId="{7D60642E-F724-4EBB-A1D9-1355563A98F3}">
      <dgm:prSet phldrT="[Text]"/>
      <dgm:spPr/>
      <dgm:t>
        <a:bodyPr/>
        <a:lstStyle/>
        <a:p>
          <a:r>
            <a:rPr lang="en-US"/>
            <a:t>For Accommodations: Presentation, Response, Timing or Setting</a:t>
          </a:r>
        </a:p>
      </dgm:t>
    </dgm:pt>
    <dgm:pt modelId="{0DF6ECD9-0558-47B3-8074-510BB555D77E}" type="parTrans" cxnId="{07E1F428-7E8E-46E0-813D-08BE6373BD53}">
      <dgm:prSet/>
      <dgm:spPr/>
      <dgm:t>
        <a:bodyPr/>
        <a:lstStyle/>
        <a:p>
          <a:endParaRPr lang="en-US"/>
        </a:p>
      </dgm:t>
    </dgm:pt>
    <dgm:pt modelId="{073F1579-A210-4F4F-BF4B-008B53157800}" type="sibTrans" cxnId="{07E1F428-7E8E-46E0-813D-08BE6373BD53}">
      <dgm:prSet/>
      <dgm:spPr/>
      <dgm:t>
        <a:bodyPr/>
        <a:lstStyle/>
        <a:p>
          <a:endParaRPr lang="en-US"/>
        </a:p>
      </dgm:t>
    </dgm:pt>
    <dgm:pt modelId="{A372368B-FA84-47D5-9378-4ED127AC3E36}">
      <dgm:prSet phldrT="[Text]"/>
      <dgm:spPr/>
      <dgm:t>
        <a:bodyPr/>
        <a:lstStyle/>
        <a:p>
          <a:r>
            <a:rPr lang="en-US"/>
            <a:t>For Modifications: Content, Instruction, or Student Output</a:t>
          </a:r>
        </a:p>
      </dgm:t>
    </dgm:pt>
    <dgm:pt modelId="{1018DADD-F765-4DA4-966A-C4651106FA43}" type="parTrans" cxnId="{123215C8-FBB4-4703-88A0-5FD8641EEA81}">
      <dgm:prSet/>
      <dgm:spPr/>
      <dgm:t>
        <a:bodyPr/>
        <a:lstStyle/>
        <a:p>
          <a:endParaRPr lang="en-US"/>
        </a:p>
      </dgm:t>
    </dgm:pt>
    <dgm:pt modelId="{D7B9F2C6-20EA-4E8F-BEA9-6EF102B1A451}" type="sibTrans" cxnId="{123215C8-FBB4-4703-88A0-5FD8641EEA81}">
      <dgm:prSet/>
      <dgm:spPr/>
      <dgm:t>
        <a:bodyPr/>
        <a:lstStyle/>
        <a:p>
          <a:endParaRPr lang="en-US"/>
        </a:p>
      </dgm:t>
    </dgm:pt>
    <dgm:pt modelId="{22870A82-C387-48EE-99BE-4AEDAFA31FAF}" type="pres">
      <dgm:prSet presAssocID="{BD6DBD11-52C0-46E3-8181-96BE82839551}" presName="outerComposite" presStyleCnt="0">
        <dgm:presLayoutVars>
          <dgm:chMax val="5"/>
          <dgm:dir/>
          <dgm:resizeHandles val="exact"/>
        </dgm:presLayoutVars>
      </dgm:prSet>
      <dgm:spPr/>
    </dgm:pt>
    <dgm:pt modelId="{32DE4109-2189-4B67-B23C-02C4C5F16A01}" type="pres">
      <dgm:prSet presAssocID="{BD6DBD11-52C0-46E3-8181-96BE82839551}" presName="dummyMaxCanvas" presStyleCnt="0">
        <dgm:presLayoutVars/>
      </dgm:prSet>
      <dgm:spPr/>
    </dgm:pt>
    <dgm:pt modelId="{37989D21-75A9-4A19-BD76-B73EA4B2E775}" type="pres">
      <dgm:prSet presAssocID="{BD6DBD11-52C0-46E3-8181-96BE82839551}" presName="ThreeNodes_1" presStyleLbl="node1" presStyleIdx="0" presStyleCnt="3">
        <dgm:presLayoutVars>
          <dgm:bulletEnabled val="1"/>
        </dgm:presLayoutVars>
      </dgm:prSet>
      <dgm:spPr/>
    </dgm:pt>
    <dgm:pt modelId="{8832DBC0-E89A-484B-B668-742335EA74B2}" type="pres">
      <dgm:prSet presAssocID="{BD6DBD11-52C0-46E3-8181-96BE82839551}" presName="ThreeNodes_2" presStyleLbl="node1" presStyleIdx="1" presStyleCnt="3">
        <dgm:presLayoutVars>
          <dgm:bulletEnabled val="1"/>
        </dgm:presLayoutVars>
      </dgm:prSet>
      <dgm:spPr/>
    </dgm:pt>
    <dgm:pt modelId="{1934A532-9968-4727-8206-AA1E07503020}" type="pres">
      <dgm:prSet presAssocID="{BD6DBD11-52C0-46E3-8181-96BE82839551}" presName="ThreeNodes_3" presStyleLbl="node1" presStyleIdx="2" presStyleCnt="3">
        <dgm:presLayoutVars>
          <dgm:bulletEnabled val="1"/>
        </dgm:presLayoutVars>
      </dgm:prSet>
      <dgm:spPr/>
    </dgm:pt>
    <dgm:pt modelId="{FA03349B-3C41-427B-AABD-024A4BC67731}" type="pres">
      <dgm:prSet presAssocID="{BD6DBD11-52C0-46E3-8181-96BE82839551}" presName="ThreeConn_1-2" presStyleLbl="fgAccFollowNode1" presStyleIdx="0" presStyleCnt="2">
        <dgm:presLayoutVars>
          <dgm:bulletEnabled val="1"/>
        </dgm:presLayoutVars>
      </dgm:prSet>
      <dgm:spPr/>
    </dgm:pt>
    <dgm:pt modelId="{37DA7404-5B7D-4D0A-AECF-43B4577296EB}" type="pres">
      <dgm:prSet presAssocID="{BD6DBD11-52C0-46E3-8181-96BE82839551}" presName="ThreeConn_2-3" presStyleLbl="fgAccFollowNode1" presStyleIdx="1" presStyleCnt="2">
        <dgm:presLayoutVars>
          <dgm:bulletEnabled val="1"/>
        </dgm:presLayoutVars>
      </dgm:prSet>
      <dgm:spPr/>
    </dgm:pt>
    <dgm:pt modelId="{D934E4AE-E1DC-4511-AD76-884567BF8985}" type="pres">
      <dgm:prSet presAssocID="{BD6DBD11-52C0-46E3-8181-96BE82839551}" presName="ThreeNodes_1_text" presStyleLbl="node1" presStyleIdx="2" presStyleCnt="3">
        <dgm:presLayoutVars>
          <dgm:bulletEnabled val="1"/>
        </dgm:presLayoutVars>
      </dgm:prSet>
      <dgm:spPr/>
    </dgm:pt>
    <dgm:pt modelId="{242FB1CF-D6CB-4BFA-BD07-6529820B6892}" type="pres">
      <dgm:prSet presAssocID="{BD6DBD11-52C0-46E3-8181-96BE82839551}" presName="ThreeNodes_2_text" presStyleLbl="node1" presStyleIdx="2" presStyleCnt="3">
        <dgm:presLayoutVars>
          <dgm:bulletEnabled val="1"/>
        </dgm:presLayoutVars>
      </dgm:prSet>
      <dgm:spPr/>
    </dgm:pt>
    <dgm:pt modelId="{54A5D888-F5F2-49F5-88EC-FD29A6525293}" type="pres">
      <dgm:prSet presAssocID="{BD6DBD11-52C0-46E3-8181-96BE82839551}" presName="ThreeNodes_3_text" presStyleLbl="node1" presStyleIdx="2" presStyleCnt="3">
        <dgm:presLayoutVars>
          <dgm:bulletEnabled val="1"/>
        </dgm:presLayoutVars>
      </dgm:prSet>
      <dgm:spPr/>
    </dgm:pt>
  </dgm:ptLst>
  <dgm:cxnLst>
    <dgm:cxn modelId="{4542BA11-4092-484E-A643-CED1A79640F1}" srcId="{BD6DBD11-52C0-46E3-8181-96BE82839551}" destId="{90BE7E64-A6B9-4D8F-833A-DB77ED3F6ABB}" srcOrd="2" destOrd="0" parTransId="{C9972CDE-424E-4643-8B2A-AB48F16A4DCF}" sibTransId="{CA85447E-C12D-4B71-A28F-41BDDD53ED69}"/>
    <dgm:cxn modelId="{8FA2C513-3CEA-4993-87A3-916F1086E5CB}" type="presOf" srcId="{BD6DBD11-52C0-46E3-8181-96BE82839551}" destId="{22870A82-C387-48EE-99BE-4AEDAFA31FAF}" srcOrd="0" destOrd="0" presId="urn:microsoft.com/office/officeart/2005/8/layout/vProcess5"/>
    <dgm:cxn modelId="{249EB319-761D-421D-9D6F-D931CE05234E}" type="presOf" srcId="{D6DF75B5-A1B4-4FF0-BE22-82D30A8F90A0}" destId="{D934E4AE-E1DC-4511-AD76-884567BF8985}" srcOrd="1" destOrd="0" presId="urn:microsoft.com/office/officeart/2005/8/layout/vProcess5"/>
    <dgm:cxn modelId="{07E1F428-7E8E-46E0-813D-08BE6373BD53}" srcId="{2FEAA2A2-E128-4C83-86D1-ED8A29B539FC}" destId="{7D60642E-F724-4EBB-A1D9-1355563A98F3}" srcOrd="0" destOrd="0" parTransId="{0DF6ECD9-0558-47B3-8074-510BB555D77E}" sibTransId="{073F1579-A210-4F4F-BF4B-008B53157800}"/>
    <dgm:cxn modelId="{5001F32C-E2FD-42E8-9407-BD4CD965BD4A}" type="presOf" srcId="{2FEAA2A2-E128-4C83-86D1-ED8A29B539FC}" destId="{242FB1CF-D6CB-4BFA-BD07-6529820B6892}" srcOrd="1" destOrd="0" presId="urn:microsoft.com/office/officeart/2005/8/layout/vProcess5"/>
    <dgm:cxn modelId="{B13D0065-1890-4DC7-8EFA-C063AE0C1E90}" type="presOf" srcId="{7D60642E-F724-4EBB-A1D9-1355563A98F3}" destId="{242FB1CF-D6CB-4BFA-BD07-6529820B6892}" srcOrd="1" destOrd="1" presId="urn:microsoft.com/office/officeart/2005/8/layout/vProcess5"/>
    <dgm:cxn modelId="{2D32156A-E3A7-422E-9A34-58276932D598}" type="presOf" srcId="{90BE7E64-A6B9-4D8F-833A-DB77ED3F6ABB}" destId="{54A5D888-F5F2-49F5-88EC-FD29A6525293}" srcOrd="1" destOrd="0" presId="urn:microsoft.com/office/officeart/2005/8/layout/vProcess5"/>
    <dgm:cxn modelId="{A66C5056-4DDC-4DFA-BE6F-10F7BC6D4762}" srcId="{BD6DBD11-52C0-46E3-8181-96BE82839551}" destId="{2FEAA2A2-E128-4C83-86D1-ED8A29B539FC}" srcOrd="1" destOrd="0" parTransId="{C01A8C18-E3AE-4EE4-AB3A-82E654AA3CFF}" sibTransId="{152E2E39-345C-4673-BE2E-2AC83535B2CE}"/>
    <dgm:cxn modelId="{A17A0177-D303-4016-ABCF-4116137A715F}" type="presOf" srcId="{7D60642E-F724-4EBB-A1D9-1355563A98F3}" destId="{8832DBC0-E89A-484B-B668-742335EA74B2}" srcOrd="0" destOrd="1" presId="urn:microsoft.com/office/officeart/2005/8/layout/vProcess5"/>
    <dgm:cxn modelId="{18851E58-75EB-4F36-9A6F-A649BEA37346}" type="presOf" srcId="{D6DF75B5-A1B4-4FF0-BE22-82D30A8F90A0}" destId="{37989D21-75A9-4A19-BD76-B73EA4B2E775}" srcOrd="0" destOrd="0" presId="urn:microsoft.com/office/officeart/2005/8/layout/vProcess5"/>
    <dgm:cxn modelId="{A9E9FB7E-6DD7-462D-8588-79EFC1CE67F6}" type="presOf" srcId="{2FEAA2A2-E128-4C83-86D1-ED8A29B539FC}" destId="{8832DBC0-E89A-484B-B668-742335EA74B2}" srcOrd="0" destOrd="0" presId="urn:microsoft.com/office/officeart/2005/8/layout/vProcess5"/>
    <dgm:cxn modelId="{949FB082-1F43-4F50-A512-C40108DEB988}" type="presOf" srcId="{A372368B-FA84-47D5-9378-4ED127AC3E36}" destId="{8832DBC0-E89A-484B-B668-742335EA74B2}" srcOrd="0" destOrd="2" presId="urn:microsoft.com/office/officeart/2005/8/layout/vProcess5"/>
    <dgm:cxn modelId="{5FF4D7A5-D5BE-483B-9448-EFE1DCEDB01B}" type="presOf" srcId="{90BE7E64-A6B9-4D8F-833A-DB77ED3F6ABB}" destId="{1934A532-9968-4727-8206-AA1E07503020}" srcOrd="0" destOrd="0" presId="urn:microsoft.com/office/officeart/2005/8/layout/vProcess5"/>
    <dgm:cxn modelId="{D02AA9B3-BDC1-4C99-A1CF-6CCBC22BDF6A}" type="presOf" srcId="{152E2E39-345C-4673-BE2E-2AC83535B2CE}" destId="{37DA7404-5B7D-4D0A-AECF-43B4577296EB}" srcOrd="0" destOrd="0" presId="urn:microsoft.com/office/officeart/2005/8/layout/vProcess5"/>
    <dgm:cxn modelId="{A8F244C0-10D2-48C6-9C74-1117F102330C}" type="presOf" srcId="{A2D2BFA7-6A32-4B89-85F4-DAFBCEF3729D}" destId="{FA03349B-3C41-427B-AABD-024A4BC67731}" srcOrd="0" destOrd="0" presId="urn:microsoft.com/office/officeart/2005/8/layout/vProcess5"/>
    <dgm:cxn modelId="{123215C8-FBB4-4703-88A0-5FD8641EEA81}" srcId="{2FEAA2A2-E128-4C83-86D1-ED8A29B539FC}" destId="{A372368B-FA84-47D5-9378-4ED127AC3E36}" srcOrd="1" destOrd="0" parTransId="{1018DADD-F765-4DA4-966A-C4651106FA43}" sibTransId="{D7B9F2C6-20EA-4E8F-BEA9-6EF102B1A451}"/>
    <dgm:cxn modelId="{17AFA8DF-5B21-4D50-A713-96942CBB6A7F}" srcId="{BD6DBD11-52C0-46E3-8181-96BE82839551}" destId="{D6DF75B5-A1B4-4FF0-BE22-82D30A8F90A0}" srcOrd="0" destOrd="0" parTransId="{1E07D5B5-A16D-4B37-AE6F-004D9A88A925}" sibTransId="{A2D2BFA7-6A32-4B89-85F4-DAFBCEF3729D}"/>
    <dgm:cxn modelId="{6C2C4AE1-3A59-488E-BD28-87F7CF390592}" type="presOf" srcId="{A372368B-FA84-47D5-9378-4ED127AC3E36}" destId="{242FB1CF-D6CB-4BFA-BD07-6529820B6892}" srcOrd="1" destOrd="2" presId="urn:microsoft.com/office/officeart/2005/8/layout/vProcess5"/>
    <dgm:cxn modelId="{B5C27DC3-B819-4361-97FF-7B1407DA2394}" type="presParOf" srcId="{22870A82-C387-48EE-99BE-4AEDAFA31FAF}" destId="{32DE4109-2189-4B67-B23C-02C4C5F16A01}" srcOrd="0" destOrd="0" presId="urn:microsoft.com/office/officeart/2005/8/layout/vProcess5"/>
    <dgm:cxn modelId="{7458B562-DBD4-477D-BE3E-CA96878ED238}" type="presParOf" srcId="{22870A82-C387-48EE-99BE-4AEDAFA31FAF}" destId="{37989D21-75A9-4A19-BD76-B73EA4B2E775}" srcOrd="1" destOrd="0" presId="urn:microsoft.com/office/officeart/2005/8/layout/vProcess5"/>
    <dgm:cxn modelId="{3DC00A13-487E-47DC-87A1-A7C8D14A5BD6}" type="presParOf" srcId="{22870A82-C387-48EE-99BE-4AEDAFA31FAF}" destId="{8832DBC0-E89A-484B-B668-742335EA74B2}" srcOrd="2" destOrd="0" presId="urn:microsoft.com/office/officeart/2005/8/layout/vProcess5"/>
    <dgm:cxn modelId="{CB95C004-5CA5-4A65-9406-6DF6315FDD77}" type="presParOf" srcId="{22870A82-C387-48EE-99BE-4AEDAFA31FAF}" destId="{1934A532-9968-4727-8206-AA1E07503020}" srcOrd="3" destOrd="0" presId="urn:microsoft.com/office/officeart/2005/8/layout/vProcess5"/>
    <dgm:cxn modelId="{611A18B7-FD4D-4E3B-9455-E49F1104EEE9}" type="presParOf" srcId="{22870A82-C387-48EE-99BE-4AEDAFA31FAF}" destId="{FA03349B-3C41-427B-AABD-024A4BC67731}" srcOrd="4" destOrd="0" presId="urn:microsoft.com/office/officeart/2005/8/layout/vProcess5"/>
    <dgm:cxn modelId="{C50DB463-6B0B-4FDB-94D5-CBA9B9C82A66}" type="presParOf" srcId="{22870A82-C387-48EE-99BE-4AEDAFA31FAF}" destId="{37DA7404-5B7D-4D0A-AECF-43B4577296EB}" srcOrd="5" destOrd="0" presId="urn:microsoft.com/office/officeart/2005/8/layout/vProcess5"/>
    <dgm:cxn modelId="{185CD81B-C451-4DD0-A0B7-28950C88211D}" type="presParOf" srcId="{22870A82-C387-48EE-99BE-4AEDAFA31FAF}" destId="{D934E4AE-E1DC-4511-AD76-884567BF8985}" srcOrd="6" destOrd="0" presId="urn:microsoft.com/office/officeart/2005/8/layout/vProcess5"/>
    <dgm:cxn modelId="{5C280D41-7B9A-4FA7-AAD1-9191F8F3F965}" type="presParOf" srcId="{22870A82-C387-48EE-99BE-4AEDAFA31FAF}" destId="{242FB1CF-D6CB-4BFA-BD07-6529820B6892}" srcOrd="7" destOrd="0" presId="urn:microsoft.com/office/officeart/2005/8/layout/vProcess5"/>
    <dgm:cxn modelId="{233B227A-0A17-4D8C-955B-0F3B5FB960B2}" type="presParOf" srcId="{22870A82-C387-48EE-99BE-4AEDAFA31FAF}" destId="{54A5D888-F5F2-49F5-88EC-FD29A652529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DBD11-52C0-46E3-8181-96BE828395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6DF75B5-A1B4-4FF0-BE22-82D30A8F90A0}">
      <dgm:prSet phldrT="[Text]"/>
      <dgm:spPr/>
      <dgm:t>
        <a:bodyPr/>
        <a:lstStyle/>
        <a:p>
          <a:r>
            <a:rPr lang="en-US"/>
            <a:t>Does this change HOW a student learns, or WHAT a student learns?</a:t>
          </a:r>
        </a:p>
      </dgm:t>
    </dgm:pt>
    <dgm:pt modelId="{1E07D5B5-A16D-4B37-AE6F-004D9A88A925}" type="parTrans" cxnId="{17AFA8DF-5B21-4D50-A713-96942CBB6A7F}">
      <dgm:prSet/>
      <dgm:spPr/>
      <dgm:t>
        <a:bodyPr/>
        <a:lstStyle/>
        <a:p>
          <a:endParaRPr lang="en-US"/>
        </a:p>
      </dgm:t>
    </dgm:pt>
    <dgm:pt modelId="{A2D2BFA7-6A32-4B89-85F4-DAFBCEF3729D}" type="sibTrans" cxnId="{17AFA8DF-5B21-4D50-A713-96942CBB6A7F}">
      <dgm:prSet/>
      <dgm:spPr/>
      <dgm:t>
        <a:bodyPr/>
        <a:lstStyle/>
        <a:p>
          <a:endParaRPr lang="en-US"/>
        </a:p>
      </dgm:t>
    </dgm:pt>
    <dgm:pt modelId="{2FEAA2A2-E128-4C83-86D1-ED8A29B539FC}">
      <dgm:prSet phldrT="[Text]"/>
      <dgm:spPr/>
      <dgm:t>
        <a:bodyPr/>
        <a:lstStyle/>
        <a:p>
          <a:r>
            <a:rPr lang="en-US"/>
            <a:t>In what way is this change made?</a:t>
          </a:r>
        </a:p>
      </dgm:t>
    </dgm:pt>
    <dgm:pt modelId="{C01A8C18-E3AE-4EE4-AB3A-82E654AA3CFF}" type="parTrans" cxnId="{A66C5056-4DDC-4DFA-BE6F-10F7BC6D4762}">
      <dgm:prSet/>
      <dgm:spPr/>
      <dgm:t>
        <a:bodyPr/>
        <a:lstStyle/>
        <a:p>
          <a:endParaRPr lang="en-US"/>
        </a:p>
      </dgm:t>
    </dgm:pt>
    <dgm:pt modelId="{152E2E39-345C-4673-BE2E-2AC83535B2CE}" type="sibTrans" cxnId="{A66C5056-4DDC-4DFA-BE6F-10F7BC6D4762}">
      <dgm:prSet/>
      <dgm:spPr/>
      <dgm:t>
        <a:bodyPr/>
        <a:lstStyle/>
        <a:p>
          <a:endParaRPr lang="en-US"/>
        </a:p>
      </dgm:t>
    </dgm:pt>
    <dgm:pt modelId="{90BE7E64-A6B9-4D8F-833A-DB77ED3F6ABB}">
      <dgm:prSet phldrT="[Text]"/>
      <dgm:spPr/>
      <dgm:t>
        <a:bodyPr/>
        <a:lstStyle/>
        <a:p>
          <a:r>
            <a:rPr lang="en-US"/>
            <a:t>In what setting(s) will this change apply?</a:t>
          </a:r>
        </a:p>
      </dgm:t>
    </dgm:pt>
    <dgm:pt modelId="{C9972CDE-424E-4643-8B2A-AB48F16A4DCF}" type="parTrans" cxnId="{4542BA11-4092-484E-A643-CED1A79640F1}">
      <dgm:prSet/>
      <dgm:spPr/>
      <dgm:t>
        <a:bodyPr/>
        <a:lstStyle/>
        <a:p>
          <a:endParaRPr lang="en-US"/>
        </a:p>
      </dgm:t>
    </dgm:pt>
    <dgm:pt modelId="{CA85447E-C12D-4B71-A28F-41BDDD53ED69}" type="sibTrans" cxnId="{4542BA11-4092-484E-A643-CED1A79640F1}">
      <dgm:prSet/>
      <dgm:spPr/>
      <dgm:t>
        <a:bodyPr/>
        <a:lstStyle/>
        <a:p>
          <a:endParaRPr lang="en-US"/>
        </a:p>
      </dgm:t>
    </dgm:pt>
    <dgm:pt modelId="{7D60642E-F724-4EBB-A1D9-1355563A98F3}">
      <dgm:prSet phldrT="[Text]"/>
      <dgm:spPr/>
      <dgm:t>
        <a:bodyPr/>
        <a:lstStyle/>
        <a:p>
          <a:r>
            <a:rPr lang="en-US"/>
            <a:t>For Accommodations: Presentation, Response, Timing or Setting</a:t>
          </a:r>
        </a:p>
      </dgm:t>
    </dgm:pt>
    <dgm:pt modelId="{0DF6ECD9-0558-47B3-8074-510BB555D77E}" type="parTrans" cxnId="{07E1F428-7E8E-46E0-813D-08BE6373BD53}">
      <dgm:prSet/>
      <dgm:spPr/>
      <dgm:t>
        <a:bodyPr/>
        <a:lstStyle/>
        <a:p>
          <a:endParaRPr lang="en-US"/>
        </a:p>
      </dgm:t>
    </dgm:pt>
    <dgm:pt modelId="{073F1579-A210-4F4F-BF4B-008B53157800}" type="sibTrans" cxnId="{07E1F428-7E8E-46E0-813D-08BE6373BD53}">
      <dgm:prSet/>
      <dgm:spPr/>
      <dgm:t>
        <a:bodyPr/>
        <a:lstStyle/>
        <a:p>
          <a:endParaRPr lang="en-US"/>
        </a:p>
      </dgm:t>
    </dgm:pt>
    <dgm:pt modelId="{A372368B-FA84-47D5-9378-4ED127AC3E36}">
      <dgm:prSet phldrT="[Text]"/>
      <dgm:spPr/>
      <dgm:t>
        <a:bodyPr/>
        <a:lstStyle/>
        <a:p>
          <a:r>
            <a:rPr lang="en-US"/>
            <a:t>For Modifications: Content, Instruction, or Student Output</a:t>
          </a:r>
        </a:p>
      </dgm:t>
    </dgm:pt>
    <dgm:pt modelId="{1018DADD-F765-4DA4-966A-C4651106FA43}" type="parTrans" cxnId="{123215C8-FBB4-4703-88A0-5FD8641EEA81}">
      <dgm:prSet/>
      <dgm:spPr/>
      <dgm:t>
        <a:bodyPr/>
        <a:lstStyle/>
        <a:p>
          <a:endParaRPr lang="en-US"/>
        </a:p>
      </dgm:t>
    </dgm:pt>
    <dgm:pt modelId="{D7B9F2C6-20EA-4E8F-BEA9-6EF102B1A451}" type="sibTrans" cxnId="{123215C8-FBB4-4703-88A0-5FD8641EEA81}">
      <dgm:prSet/>
      <dgm:spPr/>
      <dgm:t>
        <a:bodyPr/>
        <a:lstStyle/>
        <a:p>
          <a:endParaRPr lang="en-US"/>
        </a:p>
      </dgm:t>
    </dgm:pt>
    <dgm:pt modelId="{22870A82-C387-48EE-99BE-4AEDAFA31FAF}" type="pres">
      <dgm:prSet presAssocID="{BD6DBD11-52C0-46E3-8181-96BE82839551}" presName="outerComposite" presStyleCnt="0">
        <dgm:presLayoutVars>
          <dgm:chMax val="5"/>
          <dgm:dir/>
          <dgm:resizeHandles val="exact"/>
        </dgm:presLayoutVars>
      </dgm:prSet>
      <dgm:spPr/>
    </dgm:pt>
    <dgm:pt modelId="{32DE4109-2189-4B67-B23C-02C4C5F16A01}" type="pres">
      <dgm:prSet presAssocID="{BD6DBD11-52C0-46E3-8181-96BE82839551}" presName="dummyMaxCanvas" presStyleCnt="0">
        <dgm:presLayoutVars/>
      </dgm:prSet>
      <dgm:spPr/>
    </dgm:pt>
    <dgm:pt modelId="{37989D21-75A9-4A19-BD76-B73EA4B2E775}" type="pres">
      <dgm:prSet presAssocID="{BD6DBD11-52C0-46E3-8181-96BE82839551}" presName="ThreeNodes_1" presStyleLbl="node1" presStyleIdx="0" presStyleCnt="3">
        <dgm:presLayoutVars>
          <dgm:bulletEnabled val="1"/>
        </dgm:presLayoutVars>
      </dgm:prSet>
      <dgm:spPr/>
    </dgm:pt>
    <dgm:pt modelId="{8832DBC0-E89A-484B-B668-742335EA74B2}" type="pres">
      <dgm:prSet presAssocID="{BD6DBD11-52C0-46E3-8181-96BE82839551}" presName="ThreeNodes_2" presStyleLbl="node1" presStyleIdx="1" presStyleCnt="3">
        <dgm:presLayoutVars>
          <dgm:bulletEnabled val="1"/>
        </dgm:presLayoutVars>
      </dgm:prSet>
      <dgm:spPr/>
    </dgm:pt>
    <dgm:pt modelId="{1934A532-9968-4727-8206-AA1E07503020}" type="pres">
      <dgm:prSet presAssocID="{BD6DBD11-52C0-46E3-8181-96BE82839551}" presName="ThreeNodes_3" presStyleLbl="node1" presStyleIdx="2" presStyleCnt="3">
        <dgm:presLayoutVars>
          <dgm:bulletEnabled val="1"/>
        </dgm:presLayoutVars>
      </dgm:prSet>
      <dgm:spPr/>
    </dgm:pt>
    <dgm:pt modelId="{FA03349B-3C41-427B-AABD-024A4BC67731}" type="pres">
      <dgm:prSet presAssocID="{BD6DBD11-52C0-46E3-8181-96BE82839551}" presName="ThreeConn_1-2" presStyleLbl="fgAccFollowNode1" presStyleIdx="0" presStyleCnt="2">
        <dgm:presLayoutVars>
          <dgm:bulletEnabled val="1"/>
        </dgm:presLayoutVars>
      </dgm:prSet>
      <dgm:spPr/>
    </dgm:pt>
    <dgm:pt modelId="{37DA7404-5B7D-4D0A-AECF-43B4577296EB}" type="pres">
      <dgm:prSet presAssocID="{BD6DBD11-52C0-46E3-8181-96BE82839551}" presName="ThreeConn_2-3" presStyleLbl="fgAccFollowNode1" presStyleIdx="1" presStyleCnt="2">
        <dgm:presLayoutVars>
          <dgm:bulletEnabled val="1"/>
        </dgm:presLayoutVars>
      </dgm:prSet>
      <dgm:spPr/>
    </dgm:pt>
    <dgm:pt modelId="{D934E4AE-E1DC-4511-AD76-884567BF8985}" type="pres">
      <dgm:prSet presAssocID="{BD6DBD11-52C0-46E3-8181-96BE82839551}" presName="ThreeNodes_1_text" presStyleLbl="node1" presStyleIdx="2" presStyleCnt="3">
        <dgm:presLayoutVars>
          <dgm:bulletEnabled val="1"/>
        </dgm:presLayoutVars>
      </dgm:prSet>
      <dgm:spPr/>
    </dgm:pt>
    <dgm:pt modelId="{242FB1CF-D6CB-4BFA-BD07-6529820B6892}" type="pres">
      <dgm:prSet presAssocID="{BD6DBD11-52C0-46E3-8181-96BE82839551}" presName="ThreeNodes_2_text" presStyleLbl="node1" presStyleIdx="2" presStyleCnt="3">
        <dgm:presLayoutVars>
          <dgm:bulletEnabled val="1"/>
        </dgm:presLayoutVars>
      </dgm:prSet>
      <dgm:spPr/>
    </dgm:pt>
    <dgm:pt modelId="{54A5D888-F5F2-49F5-88EC-FD29A6525293}" type="pres">
      <dgm:prSet presAssocID="{BD6DBD11-52C0-46E3-8181-96BE82839551}" presName="ThreeNodes_3_text" presStyleLbl="node1" presStyleIdx="2" presStyleCnt="3">
        <dgm:presLayoutVars>
          <dgm:bulletEnabled val="1"/>
        </dgm:presLayoutVars>
      </dgm:prSet>
      <dgm:spPr/>
    </dgm:pt>
  </dgm:ptLst>
  <dgm:cxnLst>
    <dgm:cxn modelId="{4542BA11-4092-484E-A643-CED1A79640F1}" srcId="{BD6DBD11-52C0-46E3-8181-96BE82839551}" destId="{90BE7E64-A6B9-4D8F-833A-DB77ED3F6ABB}" srcOrd="2" destOrd="0" parTransId="{C9972CDE-424E-4643-8B2A-AB48F16A4DCF}" sibTransId="{CA85447E-C12D-4B71-A28F-41BDDD53ED69}"/>
    <dgm:cxn modelId="{8FA2C513-3CEA-4993-87A3-916F1086E5CB}" type="presOf" srcId="{BD6DBD11-52C0-46E3-8181-96BE82839551}" destId="{22870A82-C387-48EE-99BE-4AEDAFA31FAF}" srcOrd="0" destOrd="0" presId="urn:microsoft.com/office/officeart/2005/8/layout/vProcess5"/>
    <dgm:cxn modelId="{249EB319-761D-421D-9D6F-D931CE05234E}" type="presOf" srcId="{D6DF75B5-A1B4-4FF0-BE22-82D30A8F90A0}" destId="{D934E4AE-E1DC-4511-AD76-884567BF8985}" srcOrd="1" destOrd="0" presId="urn:microsoft.com/office/officeart/2005/8/layout/vProcess5"/>
    <dgm:cxn modelId="{07E1F428-7E8E-46E0-813D-08BE6373BD53}" srcId="{2FEAA2A2-E128-4C83-86D1-ED8A29B539FC}" destId="{7D60642E-F724-4EBB-A1D9-1355563A98F3}" srcOrd="0" destOrd="0" parTransId="{0DF6ECD9-0558-47B3-8074-510BB555D77E}" sibTransId="{073F1579-A210-4F4F-BF4B-008B53157800}"/>
    <dgm:cxn modelId="{5001F32C-E2FD-42E8-9407-BD4CD965BD4A}" type="presOf" srcId="{2FEAA2A2-E128-4C83-86D1-ED8A29B539FC}" destId="{242FB1CF-D6CB-4BFA-BD07-6529820B6892}" srcOrd="1" destOrd="0" presId="urn:microsoft.com/office/officeart/2005/8/layout/vProcess5"/>
    <dgm:cxn modelId="{B13D0065-1890-4DC7-8EFA-C063AE0C1E90}" type="presOf" srcId="{7D60642E-F724-4EBB-A1D9-1355563A98F3}" destId="{242FB1CF-D6CB-4BFA-BD07-6529820B6892}" srcOrd="1" destOrd="1" presId="urn:microsoft.com/office/officeart/2005/8/layout/vProcess5"/>
    <dgm:cxn modelId="{2D32156A-E3A7-422E-9A34-58276932D598}" type="presOf" srcId="{90BE7E64-A6B9-4D8F-833A-DB77ED3F6ABB}" destId="{54A5D888-F5F2-49F5-88EC-FD29A6525293}" srcOrd="1" destOrd="0" presId="urn:microsoft.com/office/officeart/2005/8/layout/vProcess5"/>
    <dgm:cxn modelId="{A66C5056-4DDC-4DFA-BE6F-10F7BC6D4762}" srcId="{BD6DBD11-52C0-46E3-8181-96BE82839551}" destId="{2FEAA2A2-E128-4C83-86D1-ED8A29B539FC}" srcOrd="1" destOrd="0" parTransId="{C01A8C18-E3AE-4EE4-AB3A-82E654AA3CFF}" sibTransId="{152E2E39-345C-4673-BE2E-2AC83535B2CE}"/>
    <dgm:cxn modelId="{A17A0177-D303-4016-ABCF-4116137A715F}" type="presOf" srcId="{7D60642E-F724-4EBB-A1D9-1355563A98F3}" destId="{8832DBC0-E89A-484B-B668-742335EA74B2}" srcOrd="0" destOrd="1" presId="urn:microsoft.com/office/officeart/2005/8/layout/vProcess5"/>
    <dgm:cxn modelId="{18851E58-75EB-4F36-9A6F-A649BEA37346}" type="presOf" srcId="{D6DF75B5-A1B4-4FF0-BE22-82D30A8F90A0}" destId="{37989D21-75A9-4A19-BD76-B73EA4B2E775}" srcOrd="0" destOrd="0" presId="urn:microsoft.com/office/officeart/2005/8/layout/vProcess5"/>
    <dgm:cxn modelId="{A9E9FB7E-6DD7-462D-8588-79EFC1CE67F6}" type="presOf" srcId="{2FEAA2A2-E128-4C83-86D1-ED8A29B539FC}" destId="{8832DBC0-E89A-484B-B668-742335EA74B2}" srcOrd="0" destOrd="0" presId="urn:microsoft.com/office/officeart/2005/8/layout/vProcess5"/>
    <dgm:cxn modelId="{949FB082-1F43-4F50-A512-C40108DEB988}" type="presOf" srcId="{A372368B-FA84-47D5-9378-4ED127AC3E36}" destId="{8832DBC0-E89A-484B-B668-742335EA74B2}" srcOrd="0" destOrd="2" presId="urn:microsoft.com/office/officeart/2005/8/layout/vProcess5"/>
    <dgm:cxn modelId="{5FF4D7A5-D5BE-483B-9448-EFE1DCEDB01B}" type="presOf" srcId="{90BE7E64-A6B9-4D8F-833A-DB77ED3F6ABB}" destId="{1934A532-9968-4727-8206-AA1E07503020}" srcOrd="0" destOrd="0" presId="urn:microsoft.com/office/officeart/2005/8/layout/vProcess5"/>
    <dgm:cxn modelId="{D02AA9B3-BDC1-4C99-A1CF-6CCBC22BDF6A}" type="presOf" srcId="{152E2E39-345C-4673-BE2E-2AC83535B2CE}" destId="{37DA7404-5B7D-4D0A-AECF-43B4577296EB}" srcOrd="0" destOrd="0" presId="urn:microsoft.com/office/officeart/2005/8/layout/vProcess5"/>
    <dgm:cxn modelId="{A8F244C0-10D2-48C6-9C74-1117F102330C}" type="presOf" srcId="{A2D2BFA7-6A32-4B89-85F4-DAFBCEF3729D}" destId="{FA03349B-3C41-427B-AABD-024A4BC67731}" srcOrd="0" destOrd="0" presId="urn:microsoft.com/office/officeart/2005/8/layout/vProcess5"/>
    <dgm:cxn modelId="{123215C8-FBB4-4703-88A0-5FD8641EEA81}" srcId="{2FEAA2A2-E128-4C83-86D1-ED8A29B539FC}" destId="{A372368B-FA84-47D5-9378-4ED127AC3E36}" srcOrd="1" destOrd="0" parTransId="{1018DADD-F765-4DA4-966A-C4651106FA43}" sibTransId="{D7B9F2C6-20EA-4E8F-BEA9-6EF102B1A451}"/>
    <dgm:cxn modelId="{17AFA8DF-5B21-4D50-A713-96942CBB6A7F}" srcId="{BD6DBD11-52C0-46E3-8181-96BE82839551}" destId="{D6DF75B5-A1B4-4FF0-BE22-82D30A8F90A0}" srcOrd="0" destOrd="0" parTransId="{1E07D5B5-A16D-4B37-AE6F-004D9A88A925}" sibTransId="{A2D2BFA7-6A32-4B89-85F4-DAFBCEF3729D}"/>
    <dgm:cxn modelId="{6C2C4AE1-3A59-488E-BD28-87F7CF390592}" type="presOf" srcId="{A372368B-FA84-47D5-9378-4ED127AC3E36}" destId="{242FB1CF-D6CB-4BFA-BD07-6529820B6892}" srcOrd="1" destOrd="2" presId="urn:microsoft.com/office/officeart/2005/8/layout/vProcess5"/>
    <dgm:cxn modelId="{B5C27DC3-B819-4361-97FF-7B1407DA2394}" type="presParOf" srcId="{22870A82-C387-48EE-99BE-4AEDAFA31FAF}" destId="{32DE4109-2189-4B67-B23C-02C4C5F16A01}" srcOrd="0" destOrd="0" presId="urn:microsoft.com/office/officeart/2005/8/layout/vProcess5"/>
    <dgm:cxn modelId="{7458B562-DBD4-477D-BE3E-CA96878ED238}" type="presParOf" srcId="{22870A82-C387-48EE-99BE-4AEDAFA31FAF}" destId="{37989D21-75A9-4A19-BD76-B73EA4B2E775}" srcOrd="1" destOrd="0" presId="urn:microsoft.com/office/officeart/2005/8/layout/vProcess5"/>
    <dgm:cxn modelId="{3DC00A13-487E-47DC-87A1-A7C8D14A5BD6}" type="presParOf" srcId="{22870A82-C387-48EE-99BE-4AEDAFA31FAF}" destId="{8832DBC0-E89A-484B-B668-742335EA74B2}" srcOrd="2" destOrd="0" presId="urn:microsoft.com/office/officeart/2005/8/layout/vProcess5"/>
    <dgm:cxn modelId="{CB95C004-5CA5-4A65-9406-6DF6315FDD77}" type="presParOf" srcId="{22870A82-C387-48EE-99BE-4AEDAFA31FAF}" destId="{1934A532-9968-4727-8206-AA1E07503020}" srcOrd="3" destOrd="0" presId="urn:microsoft.com/office/officeart/2005/8/layout/vProcess5"/>
    <dgm:cxn modelId="{611A18B7-FD4D-4E3B-9455-E49F1104EEE9}" type="presParOf" srcId="{22870A82-C387-48EE-99BE-4AEDAFA31FAF}" destId="{FA03349B-3C41-427B-AABD-024A4BC67731}" srcOrd="4" destOrd="0" presId="urn:microsoft.com/office/officeart/2005/8/layout/vProcess5"/>
    <dgm:cxn modelId="{C50DB463-6B0B-4FDB-94D5-CBA9B9C82A66}" type="presParOf" srcId="{22870A82-C387-48EE-99BE-4AEDAFA31FAF}" destId="{37DA7404-5B7D-4D0A-AECF-43B4577296EB}" srcOrd="5" destOrd="0" presId="urn:microsoft.com/office/officeart/2005/8/layout/vProcess5"/>
    <dgm:cxn modelId="{185CD81B-C451-4DD0-A0B7-28950C88211D}" type="presParOf" srcId="{22870A82-C387-48EE-99BE-4AEDAFA31FAF}" destId="{D934E4AE-E1DC-4511-AD76-884567BF8985}" srcOrd="6" destOrd="0" presId="urn:microsoft.com/office/officeart/2005/8/layout/vProcess5"/>
    <dgm:cxn modelId="{5C280D41-7B9A-4FA7-AAD1-9191F8F3F965}" type="presParOf" srcId="{22870A82-C387-48EE-99BE-4AEDAFA31FAF}" destId="{242FB1CF-D6CB-4BFA-BD07-6529820B6892}" srcOrd="7" destOrd="0" presId="urn:microsoft.com/office/officeart/2005/8/layout/vProcess5"/>
    <dgm:cxn modelId="{233B227A-0A17-4D8C-955B-0F3B5FB960B2}" type="presParOf" srcId="{22870A82-C387-48EE-99BE-4AEDAFA31FAF}" destId="{54A5D888-F5F2-49F5-88EC-FD29A652529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EB678-F894-44ED-8515-DBEFAC470EFC}">
      <dsp:nvSpPr>
        <dsp:cNvPr id="0" name=""/>
        <dsp:cNvSpPr/>
      </dsp:nvSpPr>
      <dsp:spPr>
        <a:xfrm>
          <a:off x="279320" y="3142"/>
          <a:ext cx="3111549" cy="18669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tx1"/>
              </a:solidFill>
            </a:rPr>
            <a:t>Family and student voice</a:t>
          </a:r>
        </a:p>
      </dsp:txBody>
      <dsp:txXfrm>
        <a:off x="279320" y="3142"/>
        <a:ext cx="3111549" cy="1866929"/>
      </dsp:txXfrm>
    </dsp:sp>
    <dsp:sp modelId="{4E9067C7-8AA4-48CE-B2F1-11B147C5866A}">
      <dsp:nvSpPr>
        <dsp:cNvPr id="0" name=""/>
        <dsp:cNvSpPr/>
      </dsp:nvSpPr>
      <dsp:spPr>
        <a:xfrm>
          <a:off x="3702025" y="3142"/>
          <a:ext cx="3111549" cy="18669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tx1"/>
              </a:solidFill>
            </a:rPr>
            <a:t>Form documents process</a:t>
          </a:r>
        </a:p>
      </dsp:txBody>
      <dsp:txXfrm>
        <a:off x="3702025" y="3142"/>
        <a:ext cx="3111549" cy="1866929"/>
      </dsp:txXfrm>
    </dsp:sp>
    <dsp:sp modelId="{8EFE704B-DBA9-4864-B23C-6B87DB1F1183}">
      <dsp:nvSpPr>
        <dsp:cNvPr id="0" name=""/>
        <dsp:cNvSpPr/>
      </dsp:nvSpPr>
      <dsp:spPr>
        <a:xfrm>
          <a:off x="7124729" y="3142"/>
          <a:ext cx="3111549" cy="18669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tx1"/>
              </a:solidFill>
            </a:rPr>
            <a:t>Least Restrictive Environment</a:t>
          </a:r>
        </a:p>
      </dsp:txBody>
      <dsp:txXfrm>
        <a:off x="7124729" y="3142"/>
        <a:ext cx="3111549" cy="1866929"/>
      </dsp:txXfrm>
    </dsp:sp>
    <dsp:sp modelId="{230B2F89-5AEB-499C-993E-EC4C3DBE1B40}">
      <dsp:nvSpPr>
        <dsp:cNvPr id="0" name=""/>
        <dsp:cNvSpPr/>
      </dsp:nvSpPr>
      <dsp:spPr>
        <a:xfrm>
          <a:off x="1990672" y="2181227"/>
          <a:ext cx="3111549" cy="18669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tx1"/>
              </a:solidFill>
            </a:rPr>
            <a:t>Integrated transition planning</a:t>
          </a:r>
        </a:p>
      </dsp:txBody>
      <dsp:txXfrm>
        <a:off x="1990672" y="2181227"/>
        <a:ext cx="3111549" cy="1866929"/>
      </dsp:txXfrm>
    </dsp:sp>
    <dsp:sp modelId="{56FCEA50-E148-4FA4-984C-0F8540D5DC2B}">
      <dsp:nvSpPr>
        <dsp:cNvPr id="0" name=""/>
        <dsp:cNvSpPr/>
      </dsp:nvSpPr>
      <dsp:spPr>
        <a:xfrm>
          <a:off x="5413377" y="2181227"/>
          <a:ext cx="3111549" cy="18669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solidFill>
                <a:schemeClr val="tx1"/>
              </a:solidFill>
            </a:rPr>
            <a:t>Accessibility of language</a:t>
          </a:r>
        </a:p>
      </dsp:txBody>
      <dsp:txXfrm>
        <a:off x="5413377" y="2181227"/>
        <a:ext cx="3111549" cy="1866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9D21-75A9-4A19-BD76-B73EA4B2E775}">
      <dsp:nvSpPr>
        <dsp:cNvPr id="0" name=""/>
        <dsp:cNvSpPr/>
      </dsp:nvSpPr>
      <dsp:spPr>
        <a:xfrm>
          <a:off x="0" y="0"/>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Does this change HOW a student learns, or WHAT a student learns?</a:t>
          </a:r>
        </a:p>
      </dsp:txBody>
      <dsp:txXfrm>
        <a:off x="35653" y="35653"/>
        <a:ext cx="3090804" cy="1145989"/>
      </dsp:txXfrm>
    </dsp:sp>
    <dsp:sp modelId="{8832DBC0-E89A-484B-B668-742335EA74B2}">
      <dsp:nvSpPr>
        <dsp:cNvPr id="0" name=""/>
        <dsp:cNvSpPr/>
      </dsp:nvSpPr>
      <dsp:spPr>
        <a:xfrm>
          <a:off x="360035" y="1420177"/>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way is this change made?</a:t>
          </a:r>
        </a:p>
        <a:p>
          <a:pPr marL="114300" lvl="1" indent="-114300" algn="l" defTabSz="533400">
            <a:lnSpc>
              <a:spcPct val="90000"/>
            </a:lnSpc>
            <a:spcBef>
              <a:spcPct val="0"/>
            </a:spcBef>
            <a:spcAft>
              <a:spcPct val="15000"/>
            </a:spcAft>
            <a:buChar char="•"/>
          </a:pPr>
          <a:r>
            <a:rPr lang="en-US" sz="1200" kern="1200"/>
            <a:t>For Accommodations: Presentation, Response, Timing or Setting</a:t>
          </a:r>
        </a:p>
        <a:p>
          <a:pPr marL="114300" lvl="1" indent="-114300" algn="l" defTabSz="533400">
            <a:lnSpc>
              <a:spcPct val="90000"/>
            </a:lnSpc>
            <a:spcBef>
              <a:spcPct val="0"/>
            </a:spcBef>
            <a:spcAft>
              <a:spcPct val="15000"/>
            </a:spcAft>
            <a:buChar char="•"/>
          </a:pPr>
          <a:r>
            <a:rPr lang="en-US" sz="1200" kern="1200"/>
            <a:t>For Modifications: Content, Instruction, or Student Output</a:t>
          </a:r>
        </a:p>
      </dsp:txBody>
      <dsp:txXfrm>
        <a:off x="395688" y="1455830"/>
        <a:ext cx="3153192" cy="1145989"/>
      </dsp:txXfrm>
    </dsp:sp>
    <dsp:sp modelId="{1934A532-9968-4727-8206-AA1E07503020}">
      <dsp:nvSpPr>
        <dsp:cNvPr id="0" name=""/>
        <dsp:cNvSpPr/>
      </dsp:nvSpPr>
      <dsp:spPr>
        <a:xfrm>
          <a:off x="777239" y="2840355"/>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setting(s) will this change apply?</a:t>
          </a:r>
        </a:p>
      </dsp:txBody>
      <dsp:txXfrm>
        <a:off x="812892" y="2876008"/>
        <a:ext cx="3153192" cy="1145989"/>
      </dsp:txXfrm>
    </dsp:sp>
    <dsp:sp modelId="{FA03349B-3C41-427B-AABD-024A4BC67731}">
      <dsp:nvSpPr>
        <dsp:cNvPr id="0" name=""/>
        <dsp:cNvSpPr/>
      </dsp:nvSpPr>
      <dsp:spPr>
        <a:xfrm>
          <a:off x="3613118" y="923115"/>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91147" y="923115"/>
        <a:ext cx="435183" cy="595409"/>
      </dsp:txXfrm>
    </dsp:sp>
    <dsp:sp modelId="{37DA7404-5B7D-4D0A-AECF-43B4577296EB}">
      <dsp:nvSpPr>
        <dsp:cNvPr id="0" name=""/>
        <dsp:cNvSpPr/>
      </dsp:nvSpPr>
      <dsp:spPr>
        <a:xfrm>
          <a:off x="4001738" y="2335177"/>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79767" y="2335177"/>
        <a:ext cx="435183" cy="595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9D21-75A9-4A19-BD76-B73EA4B2E775}">
      <dsp:nvSpPr>
        <dsp:cNvPr id="0" name=""/>
        <dsp:cNvSpPr/>
      </dsp:nvSpPr>
      <dsp:spPr>
        <a:xfrm>
          <a:off x="0" y="0"/>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Does this change HOW a student learns, or WHAT a student learns?</a:t>
          </a:r>
        </a:p>
      </dsp:txBody>
      <dsp:txXfrm>
        <a:off x="35653" y="35653"/>
        <a:ext cx="3090804" cy="1145989"/>
      </dsp:txXfrm>
    </dsp:sp>
    <dsp:sp modelId="{8832DBC0-E89A-484B-B668-742335EA74B2}">
      <dsp:nvSpPr>
        <dsp:cNvPr id="0" name=""/>
        <dsp:cNvSpPr/>
      </dsp:nvSpPr>
      <dsp:spPr>
        <a:xfrm>
          <a:off x="388619" y="1420177"/>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way is this change made?</a:t>
          </a:r>
        </a:p>
        <a:p>
          <a:pPr marL="114300" lvl="1" indent="-114300" algn="l" defTabSz="533400">
            <a:lnSpc>
              <a:spcPct val="90000"/>
            </a:lnSpc>
            <a:spcBef>
              <a:spcPct val="0"/>
            </a:spcBef>
            <a:spcAft>
              <a:spcPct val="15000"/>
            </a:spcAft>
            <a:buChar char="•"/>
          </a:pPr>
          <a:r>
            <a:rPr lang="en-US" sz="1200" kern="1200"/>
            <a:t>For Accommodations: Presentation, Response, Timing or Setting</a:t>
          </a:r>
        </a:p>
        <a:p>
          <a:pPr marL="114300" lvl="1" indent="-114300" algn="l" defTabSz="533400">
            <a:lnSpc>
              <a:spcPct val="90000"/>
            </a:lnSpc>
            <a:spcBef>
              <a:spcPct val="0"/>
            </a:spcBef>
            <a:spcAft>
              <a:spcPct val="15000"/>
            </a:spcAft>
            <a:buChar char="•"/>
          </a:pPr>
          <a:r>
            <a:rPr lang="en-US" sz="1200" kern="1200"/>
            <a:t>For Modifications: Content, Instruction, or Student Output</a:t>
          </a:r>
        </a:p>
      </dsp:txBody>
      <dsp:txXfrm>
        <a:off x="424272" y="1455830"/>
        <a:ext cx="3153192" cy="1145989"/>
      </dsp:txXfrm>
    </dsp:sp>
    <dsp:sp modelId="{1934A532-9968-4727-8206-AA1E07503020}">
      <dsp:nvSpPr>
        <dsp:cNvPr id="0" name=""/>
        <dsp:cNvSpPr/>
      </dsp:nvSpPr>
      <dsp:spPr>
        <a:xfrm>
          <a:off x="777239" y="2840355"/>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setting(s) will this change apply?</a:t>
          </a:r>
        </a:p>
      </dsp:txBody>
      <dsp:txXfrm>
        <a:off x="812892" y="2876008"/>
        <a:ext cx="3153192" cy="1145989"/>
      </dsp:txXfrm>
    </dsp:sp>
    <dsp:sp modelId="{FA03349B-3C41-427B-AABD-024A4BC67731}">
      <dsp:nvSpPr>
        <dsp:cNvPr id="0" name=""/>
        <dsp:cNvSpPr/>
      </dsp:nvSpPr>
      <dsp:spPr>
        <a:xfrm>
          <a:off x="3613118" y="923115"/>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91147" y="923115"/>
        <a:ext cx="435183" cy="595409"/>
      </dsp:txXfrm>
    </dsp:sp>
    <dsp:sp modelId="{37DA7404-5B7D-4D0A-AECF-43B4577296EB}">
      <dsp:nvSpPr>
        <dsp:cNvPr id="0" name=""/>
        <dsp:cNvSpPr/>
      </dsp:nvSpPr>
      <dsp:spPr>
        <a:xfrm>
          <a:off x="4001738" y="2335177"/>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79767" y="2335177"/>
        <a:ext cx="435183" cy="595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9D21-75A9-4A19-BD76-B73EA4B2E775}">
      <dsp:nvSpPr>
        <dsp:cNvPr id="0" name=""/>
        <dsp:cNvSpPr/>
      </dsp:nvSpPr>
      <dsp:spPr>
        <a:xfrm>
          <a:off x="0" y="0"/>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Does this change HOW a student learns, or WHAT a student learns?</a:t>
          </a:r>
        </a:p>
      </dsp:txBody>
      <dsp:txXfrm>
        <a:off x="35653" y="35653"/>
        <a:ext cx="3090804" cy="1145989"/>
      </dsp:txXfrm>
    </dsp:sp>
    <dsp:sp modelId="{8832DBC0-E89A-484B-B668-742335EA74B2}">
      <dsp:nvSpPr>
        <dsp:cNvPr id="0" name=""/>
        <dsp:cNvSpPr/>
      </dsp:nvSpPr>
      <dsp:spPr>
        <a:xfrm>
          <a:off x="388619" y="1420177"/>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way is this change made?</a:t>
          </a:r>
        </a:p>
        <a:p>
          <a:pPr marL="114300" lvl="1" indent="-114300" algn="l" defTabSz="533400">
            <a:lnSpc>
              <a:spcPct val="90000"/>
            </a:lnSpc>
            <a:spcBef>
              <a:spcPct val="0"/>
            </a:spcBef>
            <a:spcAft>
              <a:spcPct val="15000"/>
            </a:spcAft>
            <a:buChar char="•"/>
          </a:pPr>
          <a:r>
            <a:rPr lang="en-US" sz="1200" kern="1200"/>
            <a:t>For Accommodations: Presentation, Response, Timing or Setting</a:t>
          </a:r>
        </a:p>
        <a:p>
          <a:pPr marL="114300" lvl="1" indent="-114300" algn="l" defTabSz="533400">
            <a:lnSpc>
              <a:spcPct val="90000"/>
            </a:lnSpc>
            <a:spcBef>
              <a:spcPct val="0"/>
            </a:spcBef>
            <a:spcAft>
              <a:spcPct val="15000"/>
            </a:spcAft>
            <a:buChar char="•"/>
          </a:pPr>
          <a:r>
            <a:rPr lang="en-US" sz="1200" kern="1200"/>
            <a:t>For Modifications: Content, Instruction, or Student Output</a:t>
          </a:r>
        </a:p>
      </dsp:txBody>
      <dsp:txXfrm>
        <a:off x="424272" y="1455830"/>
        <a:ext cx="3153192" cy="1145989"/>
      </dsp:txXfrm>
    </dsp:sp>
    <dsp:sp modelId="{1934A532-9968-4727-8206-AA1E07503020}">
      <dsp:nvSpPr>
        <dsp:cNvPr id="0" name=""/>
        <dsp:cNvSpPr/>
      </dsp:nvSpPr>
      <dsp:spPr>
        <a:xfrm>
          <a:off x="777239" y="2840355"/>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setting(s) will this change apply?</a:t>
          </a:r>
        </a:p>
      </dsp:txBody>
      <dsp:txXfrm>
        <a:off x="812892" y="2876008"/>
        <a:ext cx="3153192" cy="1145989"/>
      </dsp:txXfrm>
    </dsp:sp>
    <dsp:sp modelId="{FA03349B-3C41-427B-AABD-024A4BC67731}">
      <dsp:nvSpPr>
        <dsp:cNvPr id="0" name=""/>
        <dsp:cNvSpPr/>
      </dsp:nvSpPr>
      <dsp:spPr>
        <a:xfrm>
          <a:off x="3613118" y="923115"/>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91147" y="923115"/>
        <a:ext cx="435183" cy="595409"/>
      </dsp:txXfrm>
    </dsp:sp>
    <dsp:sp modelId="{37DA7404-5B7D-4D0A-AECF-43B4577296EB}">
      <dsp:nvSpPr>
        <dsp:cNvPr id="0" name=""/>
        <dsp:cNvSpPr/>
      </dsp:nvSpPr>
      <dsp:spPr>
        <a:xfrm>
          <a:off x="4001738" y="2335177"/>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79767" y="2335177"/>
        <a:ext cx="435183" cy="595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9D21-75A9-4A19-BD76-B73EA4B2E775}">
      <dsp:nvSpPr>
        <dsp:cNvPr id="0" name=""/>
        <dsp:cNvSpPr/>
      </dsp:nvSpPr>
      <dsp:spPr>
        <a:xfrm>
          <a:off x="0" y="0"/>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Does this change HOW a student learns, or WHAT a student learns?</a:t>
          </a:r>
        </a:p>
      </dsp:txBody>
      <dsp:txXfrm>
        <a:off x="35653" y="35653"/>
        <a:ext cx="3090804" cy="1145989"/>
      </dsp:txXfrm>
    </dsp:sp>
    <dsp:sp modelId="{8832DBC0-E89A-484B-B668-742335EA74B2}">
      <dsp:nvSpPr>
        <dsp:cNvPr id="0" name=""/>
        <dsp:cNvSpPr/>
      </dsp:nvSpPr>
      <dsp:spPr>
        <a:xfrm>
          <a:off x="388619" y="1420177"/>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way is this change made?</a:t>
          </a:r>
        </a:p>
        <a:p>
          <a:pPr marL="114300" lvl="1" indent="-114300" algn="l" defTabSz="533400">
            <a:lnSpc>
              <a:spcPct val="90000"/>
            </a:lnSpc>
            <a:spcBef>
              <a:spcPct val="0"/>
            </a:spcBef>
            <a:spcAft>
              <a:spcPct val="15000"/>
            </a:spcAft>
            <a:buChar char="•"/>
          </a:pPr>
          <a:r>
            <a:rPr lang="en-US" sz="1200" kern="1200"/>
            <a:t>For Accommodations: Presentation, Response, Timing or Setting</a:t>
          </a:r>
        </a:p>
        <a:p>
          <a:pPr marL="114300" lvl="1" indent="-114300" algn="l" defTabSz="533400">
            <a:lnSpc>
              <a:spcPct val="90000"/>
            </a:lnSpc>
            <a:spcBef>
              <a:spcPct val="0"/>
            </a:spcBef>
            <a:spcAft>
              <a:spcPct val="15000"/>
            </a:spcAft>
            <a:buChar char="•"/>
          </a:pPr>
          <a:r>
            <a:rPr lang="en-US" sz="1200" kern="1200"/>
            <a:t>For Modifications: Content, Instruction, or Student Output</a:t>
          </a:r>
        </a:p>
      </dsp:txBody>
      <dsp:txXfrm>
        <a:off x="424272" y="1455830"/>
        <a:ext cx="3153192" cy="1145989"/>
      </dsp:txXfrm>
    </dsp:sp>
    <dsp:sp modelId="{1934A532-9968-4727-8206-AA1E07503020}">
      <dsp:nvSpPr>
        <dsp:cNvPr id="0" name=""/>
        <dsp:cNvSpPr/>
      </dsp:nvSpPr>
      <dsp:spPr>
        <a:xfrm>
          <a:off x="777239" y="2840355"/>
          <a:ext cx="4404360" cy="121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 what setting(s) will this change apply?</a:t>
          </a:r>
        </a:p>
      </dsp:txBody>
      <dsp:txXfrm>
        <a:off x="812892" y="2876008"/>
        <a:ext cx="3153192" cy="1145989"/>
      </dsp:txXfrm>
    </dsp:sp>
    <dsp:sp modelId="{FA03349B-3C41-427B-AABD-024A4BC67731}">
      <dsp:nvSpPr>
        <dsp:cNvPr id="0" name=""/>
        <dsp:cNvSpPr/>
      </dsp:nvSpPr>
      <dsp:spPr>
        <a:xfrm>
          <a:off x="3613118" y="923115"/>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91147" y="923115"/>
        <a:ext cx="435183" cy="595409"/>
      </dsp:txXfrm>
    </dsp:sp>
    <dsp:sp modelId="{37DA7404-5B7D-4D0A-AECF-43B4577296EB}">
      <dsp:nvSpPr>
        <dsp:cNvPr id="0" name=""/>
        <dsp:cNvSpPr/>
      </dsp:nvSpPr>
      <dsp:spPr>
        <a:xfrm>
          <a:off x="4001738" y="2335177"/>
          <a:ext cx="791241" cy="791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79767" y="2335177"/>
        <a:ext cx="435183" cy="5954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0211163C-EE2E-7546-90F8-CF22AAE91DD9}" type="datetimeFigureOut">
              <a:rPr lang="en-US" smtClean="0"/>
              <a:t>10/13/2023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8A251491-C050-C142-BE35-A9B9D73644B3}" type="datetimeFigureOut">
              <a:rPr lang="en-US" smtClean="0"/>
              <a:t>10/13/2023</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nam10.safelinks.protection.outlook.com/?url=https%3A%2F%2Fwww.research.net%2Fr%2FDESE-ToT&amp;data=05%7C01%7Cjbattal%40air.org%7C67e4b88c35544e6cdae708db629a1398%7C9ea45dbc7b724abfa77cc770a0a8b962%7C0%7C0%7C638212186140219951%7CUnknown%7CTWFpbGZsb3d8eyJWIjoiMC4wLjAwMDAiLCJQIjoiV2luMzIiLCJBTiI6Ik1haWwiLCJXVCI6Mn0%3D%7C3000%7C%7C%7C&amp;sdata=7w%2BijhvABu%2BkOXD8%2B%2BWD15rT3tYqe6NrrDGHrlX0Cow%3D&amp;reserved=0"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68712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98777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Answer: They are 20 Years Old</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25130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4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71902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Setting the stage: The purpose of this activity is not to give you an in depth understanding of each section, but rather to give you familiarity and understanding with the form overall. As trainers, you will be training a variety of audiences, including some people who may never have seen the actual IEP form (old or new). Please note that for this activity, our goal is to provide you with something that is turnkey and easy to bring back to your communities; and while we know that some of the information may be </a:t>
            </a:r>
            <a:r>
              <a:rPr lang="en-US" b="1"/>
              <a:t>very</a:t>
            </a:r>
            <a:r>
              <a:rPr lang="en-US"/>
              <a:t> familiar for you all as trainers and experts in the special ed process, we have put this together with your broader range of trainees in mind. </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69405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7 Segments</a:t>
            </a:r>
          </a:p>
          <a:p>
            <a:endParaRPr lang="en-GB"/>
          </a:p>
        </p:txBody>
      </p:sp>
      <p:sp>
        <p:nvSpPr>
          <p:cNvPr id="4" name="Slide Number Placeholder 3"/>
          <p:cNvSpPr>
            <a:spLocks noGrp="1"/>
          </p:cNvSpPr>
          <p:nvPr>
            <p:ph type="sldNum" sz="quarter" idx="10"/>
          </p:nvPr>
        </p:nvSpPr>
        <p:spPr/>
        <p:txBody>
          <a:bodyPr/>
          <a:lstStyle/>
          <a:p>
            <a:fld id="{3549B328-75EF-4903-B932-E7F60FD8E0DE}" type="slidenum">
              <a:rPr lang="en-GB" smtClean="0"/>
              <a:t>15</a:t>
            </a:fld>
            <a:endParaRPr lang="en-GB"/>
          </a:p>
        </p:txBody>
      </p:sp>
    </p:spTree>
    <p:extLst>
      <p:ext uri="{BB962C8B-B14F-4D97-AF65-F5344CB8AC3E}">
        <p14:creationId xmlns:p14="http://schemas.microsoft.com/office/powerpoint/2010/main" val="3424540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7 Segments</a:t>
            </a:r>
          </a:p>
          <a:p>
            <a:endParaRPr lang="en-GB"/>
          </a:p>
        </p:txBody>
      </p:sp>
      <p:sp>
        <p:nvSpPr>
          <p:cNvPr id="4" name="Slide Number Placeholder 3"/>
          <p:cNvSpPr>
            <a:spLocks noGrp="1"/>
          </p:cNvSpPr>
          <p:nvPr>
            <p:ph type="sldNum" sz="quarter" idx="10"/>
          </p:nvPr>
        </p:nvSpPr>
        <p:spPr/>
        <p:txBody>
          <a:bodyPr/>
          <a:lstStyle/>
          <a:p>
            <a:fld id="{3549B328-75EF-4903-B932-E7F60FD8E0DE}" type="slidenum">
              <a:rPr lang="en-GB" smtClean="0"/>
              <a:t>16</a:t>
            </a:fld>
            <a:endParaRPr lang="en-GB"/>
          </a:p>
        </p:txBody>
      </p:sp>
    </p:spTree>
    <p:extLst>
      <p:ext uri="{BB962C8B-B14F-4D97-AF65-F5344CB8AC3E}">
        <p14:creationId xmlns:p14="http://schemas.microsoft.com/office/powerpoint/2010/main" val="342063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71124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Page 1 of new IEP- Box 1- </a:t>
            </a:r>
            <a:r>
              <a:rPr lang="en-US" b="1" u="sng"/>
              <a:t>Student and Parent Concerns</a:t>
            </a:r>
            <a:r>
              <a:rPr lang="en-US" b="1" u="none"/>
              <a:t> </a:t>
            </a:r>
            <a:r>
              <a:rPr lang="en-US" u="none"/>
              <a:t>(</a:t>
            </a:r>
            <a:r>
              <a:rPr lang="en-US" i="1" u="none"/>
              <a:t>follow the animation on the slide to identify box 1)</a:t>
            </a:r>
            <a:endParaRPr lang="en-US" u="none"/>
          </a:p>
          <a:p>
            <a:pPr marL="173525" indent="-173525">
              <a:buFont typeface="Arial" panose="020B0604020202020204" pitchFamily="34" charset="0"/>
              <a:buChar char="•"/>
            </a:pPr>
            <a:r>
              <a:rPr lang="en-US" u="none"/>
              <a:t>New IEP (Page 1, top) – The format has changed in this section but the same information is required as previous IEP version.</a:t>
            </a:r>
            <a:r>
              <a:rPr lang="en-US"/>
              <a:t> </a:t>
            </a:r>
            <a:endParaRPr lang="en-US" u="none"/>
          </a:p>
          <a:p>
            <a:endParaRPr lang="en-US" u="sng"/>
          </a:p>
          <a:p>
            <a:pPr defTabSz="925464">
              <a:defRPr/>
            </a:pPr>
            <a:r>
              <a:rPr lang="en-US" u="sng"/>
              <a:t>Page 1 of new IEP- Box 2 </a:t>
            </a:r>
            <a:r>
              <a:rPr lang="en-US" b="1" u="sng"/>
              <a:t>Student and Team Vision </a:t>
            </a:r>
            <a:r>
              <a:rPr lang="en-US" u="none"/>
              <a:t>(</a:t>
            </a:r>
            <a:r>
              <a:rPr lang="en-US" i="1" u="none"/>
              <a:t>follow the animation on the slide to identify box 2)</a:t>
            </a:r>
            <a:endParaRPr lang="en-US" u="sng"/>
          </a:p>
          <a:p>
            <a:pPr marL="173525" indent="-173525">
              <a:buFont typeface="Arial" panose="020B0604020202020204" pitchFamily="34" charset="0"/>
              <a:buChar char="•"/>
            </a:pPr>
            <a:r>
              <a:rPr lang="en-US" u="none"/>
              <a:t>New IEP (page 1 bottom) – The Student and Team Vision section is the same as the vision section from the previous version except in a new format. The new IEP breaks apart vision questions by student age group and team.</a:t>
            </a:r>
            <a:r>
              <a:rPr lang="en-US"/>
              <a:t> </a:t>
            </a:r>
            <a:endParaRPr lang="en-US" u="none">
              <a:cs typeface="Calibri"/>
            </a:endParaRPr>
          </a:p>
          <a:p>
            <a:pPr marL="173525" indent="-173525" defTabSz="925464">
              <a:buFont typeface="Arial" panose="020B0604020202020204" pitchFamily="34" charset="0"/>
              <a:buChar char="•"/>
              <a:defRPr/>
            </a:pPr>
            <a:r>
              <a:rPr lang="en-US" i="1" u="none"/>
              <a:t>Postsecondary goals will not appear unless the child is aged 14 – 22</a:t>
            </a:r>
            <a:endParaRPr lang="en-US" i="1" u="none">
              <a:cs typeface="Calibri"/>
            </a:endParaRPr>
          </a:p>
          <a:p>
            <a:pPr defTabSz="925464">
              <a:defRPr/>
            </a:pPr>
            <a:endParaRPr lang="en-US" i="1" u="none"/>
          </a:p>
          <a:p>
            <a:endParaRPr lang="en-US" u="none"/>
          </a:p>
          <a:p>
            <a:r>
              <a:rPr lang="en-US" b="1" u="sng"/>
              <a:t>KEY DIFFERENCES TO NOTE </a:t>
            </a:r>
            <a:r>
              <a:rPr lang="en-US" b="0" i="1" u="none"/>
              <a:t>(reference the omission of the student strength section on the first page of the previous version IEP)</a:t>
            </a:r>
            <a:endParaRPr lang="en-US" b="0" i="1" u="none">
              <a:cs typeface="Calibri"/>
            </a:endParaRPr>
          </a:p>
          <a:p>
            <a:r>
              <a:rPr lang="en-US" b="0" i="0" u="none">
                <a:cs typeface="Calibri"/>
              </a:rPr>
              <a:t>There is one key difference to note from the previous version. The previous version’s first page included a “</a:t>
            </a:r>
            <a:r>
              <a:rPr lang="en-US" b="0" u="none"/>
              <a:t>Student Strengths and Key Evaluation Results Summary” section. This section was split into different areas of the new IEP document. The key evaluation results summary falls into the new document under “Student Profile”. The student strengths is now embedded with in the Present Level of Academic and Functional Performances Sections on pages 4, 5 and 6.</a:t>
            </a:r>
            <a:r>
              <a:rPr lang="en-US"/>
              <a:t> This will be highlighted when we review the Student Profile and Present Level statements sections a little later. </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193272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u="sng"/>
              <a:t>Page 2- Box 1- </a:t>
            </a:r>
            <a:r>
              <a:rPr lang="en-US" b="1" u="sng"/>
              <a:t>Student Profile</a:t>
            </a:r>
          </a:p>
          <a:p>
            <a:pPr defTabSz="925464">
              <a:defRPr/>
            </a:pPr>
            <a:endParaRPr lang="en-US" b="0" i="0" u="none"/>
          </a:p>
          <a:p>
            <a:pPr defTabSz="925464">
              <a:defRPr/>
            </a:pPr>
            <a:r>
              <a:rPr lang="en-US" b="0" i="0" u="none"/>
              <a:t>On page two of the new IEP document is the Student Profile. This sections includes information regarding the student’s identified disability based on the most current evaluation results. </a:t>
            </a:r>
            <a:r>
              <a:rPr lang="en-US" b="1" i="0" u="none"/>
              <a:t>A major addition to this section of the IEP is the inclusion of information regarding students’ English as a Second Language services, if applicable. This change is intended to help us better support our dually identified students. </a:t>
            </a:r>
          </a:p>
          <a:p>
            <a:pPr defTabSz="925464">
              <a:defRPr/>
            </a:pPr>
            <a:endParaRPr lang="en-US" b="1" i="0" u="none"/>
          </a:p>
          <a:p>
            <a:pPr defTabSz="925464">
              <a:defRPr/>
            </a:pPr>
            <a:r>
              <a:rPr lang="en-US" b="0" i="0" u="none"/>
              <a:t>In this section, you will also indicate whether or not the student requires assistive technology devices or services. If you select yes, then you will be prompted to identify </a:t>
            </a:r>
            <a:r>
              <a:rPr lang="en-US" b="1" i="0" u="none"/>
              <a:t>one or more </a:t>
            </a:r>
            <a:r>
              <a:rPr lang="en-US" b="0" i="0" u="none"/>
              <a:t>sections in the IEP which will address these assistive technology devices or services. </a:t>
            </a:r>
          </a:p>
          <a:p>
            <a:endParaRPr lang="en-US" u="sng"/>
          </a:p>
          <a:p>
            <a:endParaRPr lang="en-US" b="1" u="sng"/>
          </a:p>
          <a:p>
            <a:endParaRPr lang="en-US" b="1" u="sng"/>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81200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87679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Once participants have confirmed the information, ask them to set the list aside. The list will be needed after the review of the present level slides. </a:t>
            </a: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4267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four pages of the new IEP form are </a:t>
            </a:r>
            <a:r>
              <a:rPr lang="en-US" b="1"/>
              <a:t>Present Level of Academic Achievement and Functional Performance </a:t>
            </a:r>
            <a:r>
              <a:rPr lang="en-US" u="none"/>
              <a:t>statements. </a:t>
            </a:r>
            <a:r>
              <a:rPr lang="en-US" b="0" u="none"/>
              <a:t>We will refer to these pages as </a:t>
            </a:r>
            <a:r>
              <a:rPr lang="en-US" b="1" u="none"/>
              <a:t>“Present Levels” </a:t>
            </a:r>
            <a:r>
              <a:rPr lang="en-US" b="0" u="none"/>
              <a:t>pages moving forward and </a:t>
            </a:r>
            <a:r>
              <a:rPr lang="en-US" u="none">
                <a:cs typeface="Calibri"/>
              </a:rPr>
              <a:t>contain some of the major changes from the previous IEP form and are designed to address the three major goals of the larger IEP Improvement Project: (1) Improve Outcomes, (2) Equitable Process, and (3) Meaningful Access. </a:t>
            </a:r>
            <a:r>
              <a:rPr lang="en-US" b="0" u="none">
                <a:cs typeface="Calibri"/>
              </a:rPr>
              <a:t>W</a:t>
            </a:r>
            <a:r>
              <a:rPr lang="en-US" b="0" u="none"/>
              <a:t>e want to pause here to highlight some of the </a:t>
            </a:r>
            <a:r>
              <a:rPr lang="en-US" b="0" i="1" u="none"/>
              <a:t>opportunities</a:t>
            </a:r>
            <a:r>
              <a:rPr lang="en-US" b="0" u="none"/>
              <a:t> that these new sections provide. </a:t>
            </a:r>
          </a:p>
          <a:p>
            <a:endParaRPr lang="en-US" b="0" u="none">
              <a:cs typeface="+mn-cs"/>
            </a:endParaRPr>
          </a:p>
          <a:p>
            <a:r>
              <a:rPr lang="en-US" u="none">
                <a:cs typeface="Calibri"/>
              </a:rPr>
              <a:t>The Present Levels pages of the New IEP Form</a:t>
            </a:r>
          </a:p>
          <a:p>
            <a:pPr marL="171450" indent="-171450">
              <a:buFont typeface="Arial" panose="020B0604020202020204" pitchFamily="34" charset="0"/>
              <a:buChar char="•"/>
            </a:pPr>
            <a:r>
              <a:rPr lang="en-US" u="none">
                <a:cs typeface="Calibri"/>
              </a:rPr>
              <a:t>At the top of each Present Level’s page, you’ll see that </a:t>
            </a:r>
            <a:r>
              <a:rPr lang="en-US" b="1" u="none">
                <a:cs typeface="Calibri"/>
              </a:rPr>
              <a:t>“data” is defined broadly </a:t>
            </a:r>
            <a:r>
              <a:rPr lang="en-US" u="none">
                <a:cs typeface="Calibri"/>
              </a:rPr>
              <a:t>here to extend </a:t>
            </a:r>
            <a:r>
              <a:rPr lang="en-US" i="1" u="none">
                <a:cs typeface="Calibri"/>
              </a:rPr>
              <a:t>beyond</a:t>
            </a:r>
            <a:r>
              <a:rPr lang="en-US" u="none">
                <a:cs typeface="Calibri"/>
              </a:rPr>
              <a:t> evaluation results, in include curriculum-based measurements, input from parents, students and/or teachers, and information about classroom performance. [LOOK AT TECHNICAL GUIDE FOR LANGUAGE?]</a:t>
            </a:r>
          </a:p>
          <a:p>
            <a:pPr marL="171450" indent="-171450">
              <a:buFont typeface="Arial" panose="020B0604020202020204" pitchFamily="34" charset="0"/>
              <a:buChar char="•"/>
            </a:pPr>
            <a:r>
              <a:rPr lang="en-US" u="none">
                <a:cs typeface="Calibri"/>
              </a:rPr>
              <a:t>The Present Levels pages also leverage a </a:t>
            </a:r>
            <a:r>
              <a:rPr lang="en-US" b="1" u="none">
                <a:cs typeface="Calibri"/>
              </a:rPr>
              <a:t>strengths-based approach</a:t>
            </a:r>
            <a:r>
              <a:rPr lang="en-US" u="none">
                <a:cs typeface="Calibri"/>
              </a:rPr>
              <a:t>, by including a center column to capture student strengths, interest areas, and preferences across all domains. </a:t>
            </a:r>
          </a:p>
          <a:p>
            <a:pPr marL="171450" indent="-171450">
              <a:buFont typeface="Arial" panose="020B0604020202020204" pitchFamily="34" charset="0"/>
              <a:buChar char="•"/>
            </a:pPr>
            <a:r>
              <a:rPr lang="en-US" u="none">
                <a:cs typeface="Calibri"/>
              </a:rPr>
              <a:t>At the end of each Present Levels page, you’ll also see a designated space to address </a:t>
            </a:r>
            <a:r>
              <a:rPr lang="en-US" b="1" u="none">
                <a:cs typeface="Calibri"/>
              </a:rPr>
              <a:t>additional concerns</a:t>
            </a:r>
            <a:r>
              <a:rPr lang="en-US" u="none">
                <a:cs typeface="Calibri"/>
              </a:rPr>
              <a:t>. The important thing to note here is that nothing has changed in terms of the requirements around these considerations; the only thing that has changed is a designated place in the IEP to document those considerations. </a:t>
            </a:r>
          </a:p>
          <a:p>
            <a:pPr marL="171450" indent="-171450">
              <a:buFont typeface="Arial" panose="020B0604020202020204" pitchFamily="34" charset="0"/>
              <a:buChar char="•"/>
            </a:pPr>
            <a:endParaRPr lang="en-US" u="none">
              <a:cs typeface="Calibri"/>
            </a:endParaRPr>
          </a:p>
          <a:p>
            <a:pPr marL="0" indent="0">
              <a:buFont typeface="Arial" panose="020B0604020202020204" pitchFamily="34" charset="0"/>
              <a:buNone/>
            </a:pPr>
            <a:endParaRPr lang="en-US" u="none">
              <a:cs typeface="Calibri"/>
            </a:endParaRPr>
          </a:p>
          <a:p>
            <a:endParaRPr lang="en-US" b="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040938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Page 3- Box 1-Present Level of Academic Achievement and Functional Performance : </a:t>
            </a:r>
            <a:r>
              <a:rPr lang="en-US" b="1" u="sng"/>
              <a:t>Academics</a:t>
            </a:r>
            <a:endParaRPr lang="en-US" b="1" u="sng">
              <a:cs typeface="Calibri"/>
            </a:endParaRPr>
          </a:p>
          <a:p>
            <a:r>
              <a:rPr lang="en-US" u="none"/>
              <a:t>The first Present Levels page is focused on academics. It is designed to give a clear picture of how the disability is impacting the student’s performance in academic areas. </a:t>
            </a:r>
          </a:p>
          <a:p>
            <a:endParaRPr lang="en-US" u="none"/>
          </a:p>
          <a:p>
            <a:pPr>
              <a:defRPr/>
            </a:pPr>
            <a:r>
              <a:rPr lang="en-US" u="none"/>
              <a:t>Take 30 seconds to look at the new layout. </a:t>
            </a:r>
            <a:r>
              <a:rPr lang="en-US" i="1" u="none"/>
              <a:t>(Pause and let the audience review the form). </a:t>
            </a:r>
            <a:r>
              <a:rPr lang="en-US" i="0" u="none"/>
              <a:t>The three major box contain the current performance, strengths and preferences and then the impact statement. D</a:t>
            </a:r>
            <a:r>
              <a:rPr lang="en-US" u="none"/>
              <a:t>ata must be included in all three boxes to show the student’s strength and needs in the area. IEP team will include </a:t>
            </a:r>
            <a:r>
              <a:rPr lang="en-US"/>
              <a:t>evaluation results from three-year or initials in all three boxes. Teams also need to include other assessment data such as CBM, screenings, progress monitoring, etc. that has been collected outside of the evaluation process to build a robust statement of student’s needs in the area of academic achievement. </a:t>
            </a:r>
            <a:endParaRPr lang="en-US" u="none">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74200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a:t>Speaker Notes: </a:t>
            </a:r>
          </a:p>
          <a:p>
            <a:endParaRPr lang="en-US" b="0" i="0" u="none"/>
          </a:p>
          <a:p>
            <a:r>
              <a:rPr lang="en-US" b="0" i="0" u="none"/>
              <a:t>Page 4- Box 1-PLAAFP: </a:t>
            </a:r>
            <a:r>
              <a:rPr lang="en-US" b="1" i="0" u="none"/>
              <a:t>Behavioral/Social/Emotional</a:t>
            </a:r>
            <a:endParaRPr lang="en-US" b="1" i="0" u="none">
              <a:cs typeface="Calibri"/>
            </a:endParaRPr>
          </a:p>
          <a:p>
            <a:r>
              <a:rPr lang="en-US" b="0" i="0" u="none"/>
              <a:t>The behavior/social/emotional section is laid out in the same manner as the academic</a:t>
            </a:r>
            <a:r>
              <a:rPr lang="en-US"/>
              <a:t> Present Level of Academic Achievement and Functional Performance  </a:t>
            </a:r>
            <a:r>
              <a:rPr lang="en-US" b="0" i="0" u="none"/>
              <a:t>with three boxes capturing current performance, strength and preferences, and the impact statement. Take 30 seconds to review this page. </a:t>
            </a:r>
            <a:r>
              <a:rPr lang="en-US" b="0" i="1" u="none"/>
              <a:t>(pause for the audience to review). </a:t>
            </a:r>
            <a:r>
              <a:rPr lang="en-US" b="0" i="0" u="none"/>
              <a:t>It is important to highlight both evaluation and classroom-based data will also need to be included in all three boxes in this </a:t>
            </a:r>
            <a:r>
              <a:rPr lang="en-US"/>
              <a:t>Present Level of Academic Achievement and Functional Performance </a:t>
            </a:r>
            <a:r>
              <a:rPr lang="en-US" b="0" i="0" u="none"/>
              <a:t>statement.</a:t>
            </a:r>
            <a:r>
              <a:rPr lang="en-US"/>
              <a:t> </a:t>
            </a:r>
            <a:endParaRPr lang="en-US" b="0" i="0" u="none">
              <a:cs typeface="Calibri"/>
            </a:endParaRPr>
          </a:p>
          <a:p>
            <a:endParaRPr lang="en-US" b="0" i="0" u="none"/>
          </a:p>
          <a:p>
            <a:endParaRPr lang="en-US" b="0" i="0" u="none"/>
          </a:p>
          <a:p>
            <a:pPr>
              <a:defRPr/>
            </a:pPr>
            <a:r>
              <a:rPr lang="en-US" b="1" i="1" u="sng"/>
              <a:t>KEY DIFFERENCES TO NOTE </a:t>
            </a:r>
            <a:endParaRPr lang="en-US" u="sng"/>
          </a:p>
          <a:p>
            <a:r>
              <a:rPr lang="en-US"/>
              <a:t>This page has two important changes to note. The Behavioral/Social/Emotional Present Level of Academic Achievement and Functional Performance now includes the bullying and needs statement as well as the area 5 Autism-specific questions. It is important the questions/considerations have not changed and come from the Massachusetts regulations. The new IEP gives teams a designated location to address the questions/considerations. </a:t>
            </a: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2609185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a:t>Speaker Notes: </a:t>
            </a:r>
          </a:p>
          <a:p>
            <a:pPr defTabSz="925464">
              <a:defRPr/>
            </a:pPr>
            <a:endParaRPr lang="en-US" u="sng"/>
          </a:p>
          <a:p>
            <a:pPr defTabSz="925464">
              <a:defRPr/>
            </a:pPr>
            <a:r>
              <a:rPr lang="en-US" u="sng"/>
              <a:t>Page 5- Box 1-PLAAFP: </a:t>
            </a:r>
            <a:r>
              <a:rPr lang="en-US" b="1" u="sng"/>
              <a:t>Communication</a:t>
            </a:r>
            <a:endParaRPr lang="en-US" b="1" u="sng">
              <a:cs typeface="Calibri"/>
            </a:endParaRPr>
          </a:p>
          <a:p>
            <a:r>
              <a:rPr lang="en-US"/>
              <a:t>As you take a moment to review the Communication Present Level of Academic Achievement and Functional Performance notice the configuration is the same  as the previous two slide. The page starts off with the same three boxes designated to capture the current performances and needs of the student.</a:t>
            </a:r>
            <a:endParaRPr lang="en-US">
              <a:cs typeface="Calibri"/>
            </a:endParaRPr>
          </a:p>
          <a:p>
            <a:endParaRPr lang="en-US"/>
          </a:p>
          <a:p>
            <a:pPr>
              <a:defRPr/>
            </a:pPr>
            <a:r>
              <a:rPr lang="en-US" b="1" i="1" u="sng"/>
              <a:t>KEY DIFFERENCES TO NOTE </a:t>
            </a:r>
            <a:endParaRPr lang="en-US" u="sng"/>
          </a:p>
          <a:p>
            <a:r>
              <a:rPr lang="en-US"/>
              <a:t>As you review this page you may have noticed a few additions to this Present Level of Academic Achievement and Functional Performance page. New augmentative and alternative communication questions were added to document the need and use of and AAC device. In addition to the AAC questions area 1 Autism-specific questions were added to this section as well.  </a:t>
            </a: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42771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a:t>
            </a:r>
            <a:endParaRPr lang="en-US"/>
          </a:p>
          <a:p>
            <a:r>
              <a:rPr lang="en-US" u="sng"/>
              <a:t>Page 6- Box 1-PLAAFP: </a:t>
            </a:r>
            <a:r>
              <a:rPr lang="en-US" b="1" u="sng"/>
              <a:t>Additional Areas</a:t>
            </a:r>
            <a:endParaRPr lang="en-US"/>
          </a:p>
          <a:p>
            <a:r>
              <a:rPr lang="en-US"/>
              <a:t>The final present level page can be used to address other areas of needs that do not fall in the previous three pages. Potential uses for this page could be needs for visual or hearing impairments, vocational, sensory impairments, etc. The format continues to follow that of the previous three pages. </a:t>
            </a:r>
          </a:p>
          <a:p>
            <a:r>
              <a:rPr lang="en-US" b="1" i="1" u="sng"/>
              <a:t>KEY DIFFERENCES TO NOTE </a:t>
            </a:r>
            <a:endParaRPr lang="en-US"/>
          </a:p>
          <a:p>
            <a:r>
              <a:rPr lang="en-US"/>
              <a:t>Notice on this page, documentation and question related to students with deaf or blindness needs have been included.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21966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a:t>Speaker Notes: </a:t>
            </a:r>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90846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resource that you have available to use as Trainers are the sample IEPs that are available on the IEP Improvement Project website. Here we’ve included a slide with the Present Levels (Academic) page from the pre-k sample IEP so that you can see an example of a completed present levels page. </a:t>
            </a: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030882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a:t>Speaker Notes: </a:t>
            </a:r>
            <a:endParaRPr lang="en-US"/>
          </a:p>
          <a:p>
            <a:pPr>
              <a:defRPr/>
            </a:pPr>
            <a:r>
              <a:rPr lang="en-US"/>
              <a:t>As we move into the next three slides, we will discuss transition planning. To signify the focus on transition the focus boxes are now green.  Look at Technical guide -  Careful with language  - transition plan was outside of the IEP – Frame when students transition planning is a bigger part of present levels – include critical information in the overarching document to develop services </a:t>
            </a:r>
            <a:r>
              <a:rPr lang="en-US" err="1"/>
              <a:t>etc</a:t>
            </a:r>
            <a:r>
              <a:rPr lang="en-US"/>
              <a:t> and all that is needed…</a:t>
            </a:r>
            <a:endParaRPr lang="en-US">
              <a:cs typeface="Calibri"/>
            </a:endParaRPr>
          </a:p>
          <a:p>
            <a:pPr>
              <a:defRPr/>
            </a:pPr>
            <a:endParaRPr lang="en-US" u="sng"/>
          </a:p>
          <a:p>
            <a:pPr>
              <a:defRPr/>
            </a:pPr>
            <a:r>
              <a:rPr lang="en-US" u="sng"/>
              <a:t>Page 7- Box 1-</a:t>
            </a:r>
            <a:r>
              <a:rPr lang="en-US" b="1" u="sng"/>
              <a:t>POSTSECONDARY TRANISTION PLANNING</a:t>
            </a:r>
            <a:endParaRPr lang="en-US">
              <a:cs typeface="Calibri"/>
            </a:endParaRPr>
          </a:p>
          <a:p>
            <a:pPr>
              <a:defRPr/>
            </a:pPr>
            <a:r>
              <a:rPr lang="en-US"/>
              <a:t>Please take a few moments to review the first page of the transition plan </a:t>
            </a:r>
            <a:r>
              <a:rPr lang="en-US" i="1"/>
              <a:t>(Pause and allow the audience 30 seconds to review the page). </a:t>
            </a:r>
            <a:r>
              <a:rPr lang="en-US"/>
              <a:t>During your review you may have noticed the addition of the last two questions on this page. Team’s will need to include documentation on the student’s progress toward graduation and a course of study.   </a:t>
            </a:r>
            <a:endParaRPr lang="en-US">
              <a:cs typeface="Calibri"/>
            </a:endParaRPr>
          </a:p>
          <a:p>
            <a:pPr>
              <a:defRPr/>
            </a:pPr>
            <a:endParaRPr lang="en-US" b="1" i="1" u="sng"/>
          </a:p>
          <a:p>
            <a:pPr>
              <a:defRPr/>
            </a:pPr>
            <a:r>
              <a:rPr lang="en-US" b="1" i="1" u="sng"/>
              <a:t>KEY DIFFERENCES TO NOTE </a:t>
            </a:r>
            <a:endParaRPr lang="en-US">
              <a:cs typeface="Calibri"/>
            </a:endParaRPr>
          </a:p>
          <a:p>
            <a:pPr>
              <a:defRPr/>
            </a:pPr>
            <a:r>
              <a:rPr lang="en-US" i="1"/>
              <a:t>(Advance the reminder call out as the last statement before advancing the slide) </a:t>
            </a:r>
            <a:r>
              <a:rPr lang="en-US"/>
              <a:t>REMINDER! The transition pages will only be used when the IEP team decides to address transition</a:t>
            </a:r>
          </a:p>
          <a:p>
            <a:pPr>
              <a:defRPr/>
            </a:pPr>
            <a:endParaRPr lang="en-US">
              <a:cs typeface="Calibri"/>
            </a:endParaRPr>
          </a:p>
          <a:p>
            <a:pPr>
              <a:defRPr/>
            </a:pPr>
            <a:r>
              <a:rPr lang="en-US">
                <a:cs typeface="Calibri"/>
              </a:rPr>
              <a:t>Take time to point out </a:t>
            </a:r>
          </a:p>
          <a:p>
            <a:pPr>
              <a:defRPr/>
            </a:pPr>
            <a:endParaRPr lang="en-US" u="sng">
              <a:cs typeface="Calibri"/>
            </a:endParaRPr>
          </a:p>
          <a:p>
            <a:pPr defTabSz="925464">
              <a:defRPr/>
            </a:pPr>
            <a:endParaRPr lang="en-US" u="sng"/>
          </a:p>
          <a:p>
            <a:pPr defTabSz="925464">
              <a:defRPr/>
            </a:pPr>
            <a:endParaRPr lang="en-US" u="sng"/>
          </a:p>
          <a:p>
            <a:pPr defTabSz="925464">
              <a:defRPr/>
            </a:pP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3197192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a:t>Speaker Notes: </a:t>
            </a:r>
            <a:endParaRPr lang="en-US"/>
          </a:p>
          <a:p>
            <a:pPr>
              <a:defRPr/>
            </a:pPr>
            <a:r>
              <a:rPr lang="en-US"/>
              <a:t>In the top box of this page, you will find community and interagency connections. This is a new section within the transition plan.  It is important to not confuse this section with the 688 referral on the next page. </a:t>
            </a:r>
            <a:endParaRPr lang="en-US">
              <a:cs typeface="Calibri"/>
            </a:endParaRPr>
          </a:p>
          <a:p>
            <a:pPr>
              <a:defRPr/>
            </a:pPr>
            <a:endParaRPr lang="en-US" u="sng"/>
          </a:p>
          <a:p>
            <a:pPr>
              <a:defRPr/>
            </a:pPr>
            <a:r>
              <a:rPr lang="en-US" u="sng"/>
              <a:t>Page 8- </a:t>
            </a:r>
            <a:r>
              <a:rPr lang="en-US" b="1" u="sng"/>
              <a:t>TRANSITION: COMMUNITY AND INTERAGENCY CONNECTIONS</a:t>
            </a:r>
            <a:endParaRPr lang="en-US">
              <a:cs typeface="Calibri"/>
            </a:endParaRPr>
          </a:p>
          <a:p>
            <a:pPr>
              <a:defRPr/>
            </a:pPr>
            <a:r>
              <a:rPr lang="en-US"/>
              <a:t>The community and interagency connections section is a location to capture any </a:t>
            </a:r>
            <a:r>
              <a:rPr lang="en-US" b="1"/>
              <a:t>current </a:t>
            </a:r>
            <a:r>
              <a:rPr lang="en-US" i="1"/>
              <a:t>(make a strong emphasis on current)</a:t>
            </a:r>
            <a:r>
              <a:rPr lang="en-US"/>
              <a:t> connections and supports that exist thought outside agencies. Many students access services from DDS, MCDHH, MCB, DMH while still in school. MRC does work with students still in HS through the Pre-ETS model. A team may also capture other community connections that the parents may share during the meeting.  Teams will need to gather a release of information from the community and interagency providers to allow for open communication.   </a:t>
            </a:r>
            <a:endParaRPr lang="en-US">
              <a:cs typeface="Calibri"/>
            </a:endParaRPr>
          </a:p>
          <a:p>
            <a:pPr>
              <a:defRPr/>
            </a:pPr>
            <a:endParaRPr lang="en-US" u="sng">
              <a:cs typeface="Calibri" panose="020F0502020204030204"/>
            </a:endParaRPr>
          </a:p>
          <a:p>
            <a:pPr>
              <a:defRPr/>
            </a:pPr>
            <a:r>
              <a:rPr lang="en-US" u="sng"/>
              <a:t>Page 8- Box 2- </a:t>
            </a:r>
            <a:r>
              <a:rPr lang="en-US" b="1" u="sng"/>
              <a:t>TRANSFER OF RIGHTS</a:t>
            </a:r>
            <a:endParaRPr lang="en-US">
              <a:cs typeface="Calibri"/>
            </a:endParaRPr>
          </a:p>
          <a:p>
            <a:pPr>
              <a:defRPr/>
            </a:pPr>
            <a:r>
              <a:rPr lang="en-US"/>
              <a:t>As you can see in the second box on this page, the IEP team will now document the notification of transfer of right. </a:t>
            </a:r>
            <a:endParaRPr lang="en-US">
              <a:cs typeface="Calibri"/>
            </a:endParaRPr>
          </a:p>
          <a:p>
            <a:pPr>
              <a:defRPr/>
            </a:pPr>
            <a:endParaRPr lang="en-US">
              <a:cs typeface="Calibri"/>
            </a:endParaRPr>
          </a:p>
          <a:p>
            <a:pPr>
              <a:defRPr/>
            </a:pPr>
            <a:r>
              <a:rPr lang="en-US" b="1" i="1" u="sng"/>
              <a:t>KEY DIFFERENCES TO NOTE </a:t>
            </a:r>
            <a:endParaRPr lang="en-US"/>
          </a:p>
          <a:p>
            <a:pPr>
              <a:defRPr/>
            </a:pPr>
            <a:r>
              <a:rPr lang="en-US"/>
              <a:t>It is important to remember an IEP team should not wait till the required 1 year prior to the 18th birthday to start discussing the transfer of rights. This conversation should start early and include the parents and student. Teams should focus on incorporating skills into the IEP that students may need to assist with assuming their rights. Think bigger then just attending and signing the IEP. </a:t>
            </a: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149317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732090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a:t>Speaker Notes: </a:t>
            </a:r>
            <a:endParaRPr lang="en-US"/>
          </a:p>
          <a:p>
            <a:pPr>
              <a:defRPr/>
            </a:pPr>
            <a:endParaRPr lang="en-US" u="sng"/>
          </a:p>
          <a:p>
            <a:pPr>
              <a:defRPr/>
            </a:pPr>
            <a:r>
              <a:rPr lang="en-US" u="sng"/>
              <a:t>Page 9 Box 1- </a:t>
            </a:r>
            <a:r>
              <a:rPr lang="en-US" b="1" u="sng"/>
              <a:t>TRANSITION: DECISION MAKING OPIONS FOR STUDENTS</a:t>
            </a:r>
            <a:endParaRPr lang="en-US">
              <a:cs typeface="Calibri"/>
            </a:endParaRPr>
          </a:p>
          <a:p>
            <a:pPr>
              <a:defRPr/>
            </a:pPr>
            <a:r>
              <a:rPr lang="en-US"/>
              <a:t>The first box on the last page of the transition portion of the IEP is a location to document who will take over the decision making for the student on the 18th birthday. It is still a requirement of a school or district to have students sign-off indicating the decision-making choice. Again, it is important to start discussing this with students and families early in the transition process. </a:t>
            </a:r>
          </a:p>
          <a:p>
            <a:pPr>
              <a:defRPr/>
            </a:pPr>
            <a:endParaRPr lang="en-US">
              <a:cs typeface="Calibri" panose="020F0502020204030204"/>
            </a:endParaRPr>
          </a:p>
          <a:p>
            <a:pPr>
              <a:defRPr/>
            </a:pPr>
            <a:r>
              <a:rPr lang="en-US"/>
              <a:t>Page 9 Box 2- </a:t>
            </a:r>
            <a:r>
              <a:rPr lang="en-US" b="1" u="sng"/>
              <a:t>TRANSITION TO ADULT SERVICE AGENCY OR AGENCIS- 688 Referral </a:t>
            </a:r>
            <a:endParaRPr lang="en-US">
              <a:cs typeface="Calibri"/>
            </a:endParaRPr>
          </a:p>
          <a:p>
            <a:pPr>
              <a:defRPr/>
            </a:pPr>
            <a:r>
              <a:rPr lang="en-US"/>
              <a:t>The 688-referral process has not changed. This section as been incorporated into the transition planning portion of the IEP to remind team to have the discussion early and well before these decisions are made. </a:t>
            </a:r>
            <a:endParaRPr lang="en-US">
              <a:cs typeface="Calibri"/>
            </a:endParaRPr>
          </a:p>
          <a:p>
            <a:pPr>
              <a:defRPr/>
            </a:pPr>
            <a:endParaRPr lang="en-US" b="1" i="1" u="sng"/>
          </a:p>
          <a:p>
            <a:pPr>
              <a:defRPr/>
            </a:pPr>
            <a:r>
              <a:rPr lang="en-US" b="1" i="1" u="sng"/>
              <a:t>KEY DIFFERENCES TO NOTE </a:t>
            </a:r>
            <a:endParaRPr lang="en-US">
              <a:cs typeface="Calibri"/>
            </a:endParaRPr>
          </a:p>
          <a:p>
            <a:pPr>
              <a:defRPr/>
            </a:pPr>
            <a:r>
              <a:rPr lang="en-US"/>
              <a:t>(</a:t>
            </a:r>
            <a:r>
              <a:rPr lang="en-US" i="1"/>
              <a:t>Read with emphasis</a:t>
            </a:r>
            <a:r>
              <a:rPr lang="en-US"/>
              <a:t>) Schools and districts are still required to complete all the other forms used in this process. For example, 688 forms will still be processed separately. </a:t>
            </a:r>
            <a:endParaRPr lang="en-US">
              <a:cs typeface="Calibri"/>
            </a:endParaRPr>
          </a:p>
          <a:p>
            <a:pPr defTabSz="925464">
              <a:defRPr/>
            </a:pPr>
            <a:endParaRPr lang="en-US" u="sng">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1896427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a:t>
            </a:r>
            <a:r>
              <a:rPr lang="en-US" u="sng"/>
              <a:t> </a:t>
            </a:r>
            <a:endParaRPr lang="en-US"/>
          </a:p>
          <a:p>
            <a:endParaRPr lang="en-US" u="sng"/>
          </a:p>
          <a:p>
            <a:r>
              <a:rPr lang="en-US" u="sng"/>
              <a:t>Page 10- Box 1- </a:t>
            </a:r>
            <a:r>
              <a:rPr lang="en-US" b="1" u="sng"/>
              <a:t>Accommodations </a:t>
            </a:r>
            <a:endParaRPr lang="en-US" b="1">
              <a:cs typeface="Calibri"/>
            </a:endParaRPr>
          </a:p>
          <a:p>
            <a:pPr marL="173525" indent="-173525">
              <a:buFont typeface="Arial"/>
              <a:buChar char="•"/>
            </a:pPr>
            <a:r>
              <a:rPr lang="en-US"/>
              <a:t>When considering accommodations for learning remember accommodations do not change </a:t>
            </a:r>
            <a:r>
              <a:rPr lang="en-US" b="1"/>
              <a:t>what</a:t>
            </a:r>
            <a:r>
              <a:rPr lang="en-US"/>
              <a:t> students learn but rather </a:t>
            </a:r>
            <a:r>
              <a:rPr lang="en-US" b="1"/>
              <a:t>how</a:t>
            </a:r>
            <a:r>
              <a:rPr lang="en-US"/>
              <a:t> they access learning.</a:t>
            </a:r>
            <a:r>
              <a:rPr lang="en-US">
                <a:cs typeface="Calibri"/>
              </a:rPr>
              <a:t> The accommodation section is broke down into four parts. IEP teams need to address each part and the four delivery methods. As stated in the IRIS Module "</a:t>
            </a:r>
            <a:r>
              <a:rPr lang="en-US"/>
              <a:t>students with disabilities often face challenges or </a:t>
            </a:r>
            <a:r>
              <a:rPr lang="en-US" i="1"/>
              <a:t>barriers</a:t>
            </a:r>
            <a:r>
              <a:rPr lang="en-US"/>
              <a:t> that inhibit or restrict their ability to access and demonstrate learning." To eliminate these barriers consider the following definitions taken for the IRIS module on accommodation.</a:t>
            </a:r>
            <a:endParaRPr lang="en-US">
              <a:cs typeface="Calibri"/>
            </a:endParaRPr>
          </a:p>
          <a:p>
            <a:pPr marL="173525" indent="-173525">
              <a:buFont typeface="Arial"/>
              <a:buChar char="•"/>
            </a:pPr>
            <a:r>
              <a:rPr lang="en-US"/>
              <a:t> </a:t>
            </a:r>
            <a:r>
              <a:rPr lang="en-US" b="1"/>
              <a:t>Presentation of Instruction:</a:t>
            </a:r>
            <a:r>
              <a:rPr lang="en-US"/>
              <a:t> how information is presented (e.g., as text, in a lecture)</a:t>
            </a:r>
            <a:endParaRPr lang="en-US">
              <a:cs typeface="Calibri"/>
            </a:endParaRPr>
          </a:p>
          <a:p>
            <a:pPr marL="173525" indent="-173525">
              <a:buFont typeface="Arial"/>
              <a:buChar char="•"/>
            </a:pPr>
            <a:r>
              <a:rPr lang="en-US" b="1"/>
              <a:t>Response</a:t>
            </a:r>
            <a:r>
              <a:rPr lang="en-US"/>
              <a:t>: the manner in which students are asked to respond (e.g., in writing, through speech)</a:t>
            </a:r>
            <a:endParaRPr lang="en-US">
              <a:cs typeface="Calibri"/>
            </a:endParaRPr>
          </a:p>
          <a:p>
            <a:pPr marL="173525" indent="-173525">
              <a:buFont typeface="Arial"/>
              <a:buChar char="•"/>
            </a:pPr>
            <a:r>
              <a:rPr lang="en-US" b="1"/>
              <a:t>Timing and/or Scheduling</a:t>
            </a:r>
            <a:r>
              <a:rPr lang="en-US"/>
              <a:t>: the timing and scheduling of instruction (e.g., the time of day, the length of a given assignment)</a:t>
            </a:r>
            <a:endParaRPr lang="en-US">
              <a:cs typeface="Calibri"/>
            </a:endParaRPr>
          </a:p>
          <a:p>
            <a:pPr marL="173525" indent="-173525">
              <a:buFont typeface="Arial"/>
              <a:buChar char="•"/>
            </a:pPr>
            <a:r>
              <a:rPr lang="en-US" b="1"/>
              <a:t>Setting and or Environment:</a:t>
            </a:r>
            <a:r>
              <a:rPr lang="en-US"/>
              <a:t> the characteristics of the setting (e.g., the levels of noise and lighting)</a:t>
            </a:r>
            <a:endParaRPr lang="en-US">
              <a:cs typeface="Calibri"/>
            </a:endParaRPr>
          </a:p>
          <a:p>
            <a:endParaRPr lang="en-US">
              <a:cs typeface="Calibri"/>
            </a:endParaRPr>
          </a:p>
          <a:p>
            <a:endParaRPr lang="en-US" u="sng"/>
          </a:p>
          <a:p>
            <a:r>
              <a:rPr lang="en-US" u="sng"/>
              <a:t>Page 10- Box 2 – </a:t>
            </a:r>
            <a:r>
              <a:rPr lang="en-US" b="1" u="sng"/>
              <a:t>Modifications</a:t>
            </a:r>
            <a:r>
              <a:rPr lang="en-US" u="sng"/>
              <a:t> </a:t>
            </a:r>
            <a:endParaRPr lang="en-US" u="sng">
              <a:cs typeface="Calibri"/>
            </a:endParaRPr>
          </a:p>
          <a:p>
            <a:r>
              <a:rPr lang="en-US">
                <a:cs typeface="Calibri"/>
              </a:rPr>
              <a:t>Remember </a:t>
            </a:r>
            <a:r>
              <a:rPr lang="en-US"/>
              <a:t>modifications are adaptations that change </a:t>
            </a:r>
            <a:r>
              <a:rPr lang="en-US" b="1"/>
              <a:t>what</a:t>
            </a:r>
            <a:r>
              <a:rPr lang="en-US"/>
              <a:t> students learn and are used with students who require more support or adjustments than accommodations can provide. Whereas accommodations </a:t>
            </a:r>
            <a:r>
              <a:rPr lang="en-US" b="1"/>
              <a:t>level</a:t>
            </a:r>
            <a:r>
              <a:rPr lang="en-US"/>
              <a:t> the playing field, modifications </a:t>
            </a:r>
            <a:r>
              <a:rPr lang="en-US" b="1"/>
              <a:t>change</a:t>
            </a:r>
            <a:r>
              <a:rPr lang="en-US"/>
              <a:t> the playing field. </a:t>
            </a:r>
          </a:p>
          <a:p>
            <a:endParaRPr lang="en-US" b="1" i="1" u="sng"/>
          </a:p>
          <a:p>
            <a:r>
              <a:rPr lang="en-US" b="1" i="1" u="sng"/>
              <a:t>KEY DIFFERENCES TO NOTE </a:t>
            </a:r>
            <a:endParaRPr lang="en-US">
              <a:cs typeface="Calibri" panose="020F0502020204030204"/>
            </a:endParaRPr>
          </a:p>
          <a:p>
            <a:r>
              <a:rPr lang="en-US">
                <a:cs typeface="Calibri" panose="020F0502020204030204"/>
              </a:rPr>
              <a:t>Accommodations and modification were embedded in several sections of the previous IEP document. This new pages is to allow teams to capture all accommodations and modification into one area. This will help families, general education teachers and other staff easily locate the needs for these services.</a:t>
            </a:r>
            <a:endParaRPr lang="en-US" i="1">
              <a:cs typeface="Calibri" panose="020F0502020204030204"/>
            </a:endParaRPr>
          </a:p>
          <a:p>
            <a:endParaRPr lang="en-US"/>
          </a:p>
          <a:p>
            <a:r>
              <a:rPr lang="en-US"/>
              <a:t>It is also important to note, if an accommodation or modification are needed in multiple settings, repeat in each section. Do not just say “see classroom accommodations" etc. </a:t>
            </a: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925381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Accommodations and Modifications, provide examples. </a:t>
            </a:r>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2726587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Activity. Participants with work in small groups to sort example accommodations and modifications using the MA IEP form. </a:t>
            </a: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1091819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 example. Walk participants through questioning to determine if this is an accommodation or modification and in what setting(s) it would be best situated.</a:t>
            </a:r>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3405194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 example. Walk participants through questioning to determine if this is an accommodation or modification and in what setting(s) it would be best situated.</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245603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 example. Walk participants through questioning to determine if this is an accommodation or modification and in what setting(s) it would be best situated.</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4002351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will work in small groups to complete the tabletop sorting activity. Participants will receive example accommodations and modifications, which they will use to sort using the accommodations and modifications page within the IEP form. </a:t>
            </a:r>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a:p>
        </p:txBody>
      </p:sp>
    </p:spTree>
    <p:extLst>
      <p:ext uri="{BB962C8B-B14F-4D97-AF65-F5344CB8AC3E}">
        <p14:creationId xmlns:p14="http://schemas.microsoft.com/office/powerpoint/2010/main" val="883521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Turn&amp;talk</a:t>
            </a:r>
            <a:r>
              <a:rPr lang="en-US"/>
              <a:t> discussion.</a:t>
            </a:r>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2149698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a:t>
            </a:r>
            <a:endParaRPr lang="en-US"/>
          </a:p>
          <a:p>
            <a:endParaRPr lang="en-US" u="sng"/>
          </a:p>
          <a:p>
            <a:r>
              <a:rPr lang="en-US" u="sng"/>
              <a:t>Page 11- Box 1</a:t>
            </a:r>
            <a:r>
              <a:rPr lang="en-US" b="1" u="sng"/>
              <a:t>-STATE AND/OR DISTRIWIDE ASSESSMENTS/ALTERNATE ASSESSMENT</a:t>
            </a:r>
            <a:endParaRPr lang="en-US">
              <a:cs typeface="Calibri"/>
            </a:endParaRPr>
          </a:p>
          <a:p>
            <a:r>
              <a:rPr lang="en-US"/>
              <a:t>The state and district assessment page similar to the previous version of the IEP. The new format now allows for a team to decide the best way to meet a student’s needs when assessing with district or state assessments. </a:t>
            </a:r>
            <a:endParaRPr lang="en-US">
              <a:cs typeface="Calibri"/>
            </a:endParaRPr>
          </a:p>
          <a:p>
            <a:endParaRPr lang="en-US" b="1" i="1" u="sng"/>
          </a:p>
          <a:p>
            <a:r>
              <a:rPr lang="en-US" b="1" i="1" u="sng"/>
              <a:t>KEY DIFFERENCES TO NOTE </a:t>
            </a:r>
            <a:endParaRPr lang="en-US">
              <a:cs typeface="Calibri"/>
            </a:endParaRPr>
          </a:p>
          <a:p>
            <a:r>
              <a:rPr lang="en-US"/>
              <a:t>At the bottom of this page is the addition of a question regarding the alternate assessment. This was built in to allow a team to successful document how and why a student will need alternative assessment(s). </a:t>
            </a:r>
            <a:r>
              <a:rPr lang="en-US" i="1"/>
              <a:t>(Note that a student can take the alternate assessment in one or all of the designated areas) </a:t>
            </a:r>
            <a:endParaRPr lang="en-US" i="1">
              <a:cs typeface="Calibri"/>
            </a:endParaRPr>
          </a:p>
          <a:p>
            <a:endParaRPr lang="en-US" i="1"/>
          </a:p>
          <a:p>
            <a:endParaRPr lang="en-US"/>
          </a:p>
          <a:p>
            <a:endParaRPr lang="en-US" u="sng">
              <a:cs typeface="Calibri"/>
            </a:endParaRP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88714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843711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a:t>
            </a:r>
            <a:endParaRPr lang="en-US"/>
          </a:p>
          <a:p>
            <a:endParaRPr lang="en-US" u="sng"/>
          </a:p>
          <a:p>
            <a:r>
              <a:rPr lang="en-US" u="sng"/>
              <a:t>Page 12- Box 1</a:t>
            </a:r>
            <a:r>
              <a:rPr lang="en-US" b="1" u="sng"/>
              <a:t>-MEASURABLE ANNUAL GOALS </a:t>
            </a:r>
            <a:endParaRPr lang="en-US">
              <a:cs typeface="Calibri"/>
            </a:endParaRPr>
          </a:p>
          <a:p>
            <a:r>
              <a:rPr lang="en-US"/>
              <a:t>Take a moment a review page 12. </a:t>
            </a:r>
            <a:r>
              <a:rPr lang="en-US" i="1"/>
              <a:t>(Pause and allow for 30 seconds to review). </a:t>
            </a:r>
            <a:r>
              <a:rPr lang="en-US"/>
              <a:t>During your review you may have noticed some similarities and some differences between the previous version and the new IEP form. The previous version required a current performance level, the goal, and benchmarks/objectives. The new version had taken those three elements and break them down to allow for more specificity. </a:t>
            </a:r>
            <a:endParaRPr lang="en-US">
              <a:cs typeface="Calibri"/>
            </a:endParaRPr>
          </a:p>
          <a:p>
            <a:endParaRPr lang="en-US"/>
          </a:p>
          <a:p>
            <a:r>
              <a:rPr lang="en-US"/>
              <a:t>Let’s break it down. The current performance level from the previous version is now the baseline of the student. (</a:t>
            </a:r>
            <a:r>
              <a:rPr lang="en-US" i="1"/>
              <a:t>NOTE) </a:t>
            </a:r>
            <a:r>
              <a:rPr lang="en-US"/>
              <a:t>The baseline information should be taken from the data within the PLAAFP. The measurable annual goal is now separated into three parts annual goal, criteria, and method with schedule and person responsible for monitoring progress added.</a:t>
            </a:r>
            <a:endParaRPr lang="en-US">
              <a:cs typeface="Calibri"/>
            </a:endParaRPr>
          </a:p>
          <a:p>
            <a:endParaRPr lang="en-US" u="sng">
              <a:cs typeface="Calibri"/>
            </a:endParaRPr>
          </a:p>
          <a:p>
            <a:r>
              <a:rPr lang="en-US" b="1" i="1" u="sng"/>
              <a:t>KEY ITEMS TO NOTE </a:t>
            </a:r>
            <a:endParaRPr lang="en-US"/>
          </a:p>
          <a:p>
            <a:pPr marL="173355" indent="-173355">
              <a:buFont typeface="Arial"/>
              <a:buChar char="•"/>
            </a:pPr>
            <a:r>
              <a:rPr lang="en-US"/>
              <a:t>For</a:t>
            </a:r>
            <a:r>
              <a:rPr lang="en-US" u="none">
                <a:cs typeface="Calibri"/>
              </a:rPr>
              <a:t> person responsible – write role, not name</a:t>
            </a:r>
            <a:endParaRPr lang="en-US">
              <a:cs typeface="Calibri"/>
            </a:endParaRPr>
          </a:p>
          <a:p>
            <a:pPr marL="173355" indent="-173355">
              <a:buFont typeface="Arial"/>
              <a:buChar char="•"/>
            </a:pPr>
            <a:r>
              <a:rPr lang="en-US" u="none">
                <a:cs typeface="Calibri"/>
              </a:rPr>
              <a:t>There is no required state progress report form</a:t>
            </a:r>
            <a:r>
              <a:rPr lang="en-US">
                <a:cs typeface="Calibri"/>
              </a:rPr>
              <a:t>. </a:t>
            </a:r>
            <a:endParaRPr lang="en-US" u="none">
              <a:cs typeface="Calibri"/>
            </a:endParaRPr>
          </a:p>
          <a:p>
            <a:endParaRPr lang="en-US" u="none">
              <a:cs typeface="Calibri"/>
            </a:endParaRPr>
          </a:p>
          <a:p>
            <a:endParaRPr lang="en-US" u="none">
              <a:cs typeface="Calibri"/>
            </a:endParaRPr>
          </a:p>
          <a:p>
            <a:endParaRPr lang="en-US" u="none">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43</a:t>
            </a:fld>
            <a:endParaRPr lang="en-US"/>
          </a:p>
        </p:txBody>
      </p:sp>
    </p:spTree>
    <p:extLst>
      <p:ext uri="{BB962C8B-B14F-4D97-AF65-F5344CB8AC3E}">
        <p14:creationId xmlns:p14="http://schemas.microsoft.com/office/powerpoint/2010/main" val="860046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Area in which the goal elements are written depends on the information laid out in the overall goal. For example the timeframe may be placed prior to the condition in some instances and after the performance criterion in others.</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a:p>
        </p:txBody>
      </p:sp>
    </p:spTree>
    <p:extLst>
      <p:ext uri="{BB962C8B-B14F-4D97-AF65-F5344CB8AC3E}">
        <p14:creationId xmlns:p14="http://schemas.microsoft.com/office/powerpoint/2010/main" val="3208362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a:t>
            </a:r>
            <a:endParaRPr lang="en-US"/>
          </a:p>
          <a:p>
            <a:endParaRPr lang="en-US" u="sng"/>
          </a:p>
          <a:p>
            <a:r>
              <a:rPr lang="en-US" u="sng"/>
              <a:t>Page 13- Box 1- </a:t>
            </a:r>
            <a:r>
              <a:rPr lang="en-US" b="1" u="sng"/>
              <a:t>PARTICIPATION IN THE GENRERAL EDUCATION SETTING</a:t>
            </a:r>
            <a:endParaRPr lang="en-US">
              <a:cs typeface="Calibri"/>
            </a:endParaRPr>
          </a:p>
          <a:p>
            <a:r>
              <a:rPr lang="en-US"/>
              <a:t>In the previous version there was a nonparticipation justification sections. That section of the IEP has now been updating to the participation in the general education setting. Team will be documenting the least restrictive environment (LRE) in this section. </a:t>
            </a:r>
            <a:r>
              <a:rPr lang="en-US" i="1"/>
              <a:t>(NOTE with emphasis)</a:t>
            </a:r>
            <a:r>
              <a:rPr lang="en-US"/>
              <a:t> This is a change in the order from the previous version. The LRE question now comes before the service delivery grid. </a:t>
            </a:r>
          </a:p>
          <a:p>
            <a:endParaRPr lang="en-US" u="sng">
              <a:cs typeface="Calibri" panose="020F0502020204030204"/>
            </a:endParaRPr>
          </a:p>
          <a:p>
            <a:r>
              <a:rPr lang="en-US" u="sng"/>
              <a:t>Page 13- Box 2- </a:t>
            </a:r>
            <a:r>
              <a:rPr lang="en-US" b="1" u="sng"/>
              <a:t>SERVICE DEVLIERY</a:t>
            </a:r>
            <a:endParaRPr lang="en-US">
              <a:cs typeface="Calibri"/>
            </a:endParaRPr>
          </a:p>
          <a:p>
            <a:r>
              <a:rPr lang="en-US"/>
              <a:t>Within the service delivery grid you will find one new addition. Teams will now be asked to identify the location in which the service will be provided. For example, general education classroom, special education classroom, community site, etc. </a:t>
            </a:r>
            <a:endParaRPr lang="en-US">
              <a:cs typeface="Calibri"/>
            </a:endParaRPr>
          </a:p>
          <a:p>
            <a:endParaRPr lang="en-US" u="sng">
              <a:cs typeface="Calibri"/>
            </a:endParaRP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45</a:t>
            </a:fld>
            <a:endParaRPr lang="en-US"/>
          </a:p>
        </p:txBody>
      </p:sp>
    </p:spTree>
    <p:extLst>
      <p:ext uri="{BB962C8B-B14F-4D97-AF65-F5344CB8AC3E}">
        <p14:creationId xmlns:p14="http://schemas.microsoft.com/office/powerpoint/2010/main" val="2953813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a:t>
            </a:r>
            <a:endParaRPr lang="en-US"/>
          </a:p>
          <a:p>
            <a:r>
              <a:rPr lang="en-US"/>
              <a:t>It is important to note the order of these two sections have changed in the new IEP document. Schedule modifications now comes before the transportation schedule. </a:t>
            </a:r>
            <a:endParaRPr lang="en-US">
              <a:cs typeface="Calibri"/>
            </a:endParaRPr>
          </a:p>
          <a:p>
            <a:endParaRPr lang="en-US" u="sng"/>
          </a:p>
          <a:p>
            <a:r>
              <a:rPr lang="en-US" u="sng"/>
              <a:t>Page 14- Box 1- </a:t>
            </a:r>
            <a:r>
              <a:rPr lang="en-US" b="1" u="sng"/>
              <a:t>TRANSPORTATION SERVICES</a:t>
            </a:r>
            <a:endParaRPr lang="en-US">
              <a:cs typeface="Calibri"/>
            </a:endParaRPr>
          </a:p>
          <a:p>
            <a:pPr marL="173525" indent="-173525">
              <a:buFont typeface="Arial"/>
              <a:buChar char="•"/>
            </a:pPr>
            <a:r>
              <a:rPr lang="en-US"/>
              <a:t>Make sure you address the fact that there is a transportation section and grid for the Schedule Modification section (Extended School Year)</a:t>
            </a:r>
            <a:endParaRPr lang="en-US">
              <a:cs typeface="Calibri"/>
            </a:endParaRPr>
          </a:p>
          <a:p>
            <a:endParaRPr lang="en-US" u="sng"/>
          </a:p>
          <a:p>
            <a:r>
              <a:rPr lang="en-US" u="sng"/>
              <a:t>Page 2- Box 2 </a:t>
            </a:r>
            <a:r>
              <a:rPr lang="en-US" b="1" u="sng"/>
              <a:t>SCHEDULE MODIFICATIONS</a:t>
            </a:r>
            <a:endParaRPr lang="en-US">
              <a:cs typeface="Calibri"/>
            </a:endParaRPr>
          </a:p>
          <a:p>
            <a:endParaRPr lang="en-US" u="sng">
              <a:cs typeface="Calibri"/>
            </a:endParaRPr>
          </a:p>
          <a:p>
            <a:endParaRPr lang="en-US" u="sng"/>
          </a:p>
          <a:p>
            <a:r>
              <a:rPr lang="en-US" u="sng"/>
              <a:t>Table transportation services – DESE to follow up with additional guidance</a:t>
            </a:r>
            <a:endParaRPr lang="en-US" u="sng">
              <a:cs typeface="Calibri"/>
            </a:endParaRPr>
          </a:p>
          <a:p>
            <a:r>
              <a:rPr lang="en-US" u="sng"/>
              <a:t>Schedule Modification – biggest change is to not highlight the fact that a shortened day is an option.</a:t>
            </a:r>
            <a:endParaRPr lang="en-US" u="sng">
              <a:cs typeface="Calibri"/>
            </a:endParaRPr>
          </a:p>
          <a:p>
            <a:pPr marL="173525" indent="-173525">
              <a:buFontTx/>
              <a:buChar cha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2183103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  Have to ID – ESP transportation - </a:t>
            </a:r>
            <a:endParaRPr lang="en-US"/>
          </a:p>
          <a:p>
            <a:endParaRPr lang="en-US" u="sng"/>
          </a:p>
          <a:p>
            <a:r>
              <a:rPr lang="en-US" u="sng"/>
              <a:t>Page 15- Box 1- </a:t>
            </a:r>
            <a:r>
              <a:rPr lang="en-US" b="1" u="sng"/>
              <a:t>SERVICE DELIVERY FOR EXTENDED SCHOOL YEAR</a:t>
            </a:r>
            <a:endParaRPr lang="en-US" b="1">
              <a:cs typeface="Calibri"/>
            </a:endParaRPr>
          </a:p>
          <a:p>
            <a:r>
              <a:rPr lang="en-US">
                <a:cs typeface="Calibri"/>
              </a:rPr>
              <a:t>IEP team will need to consider the need for </a:t>
            </a:r>
            <a:r>
              <a:rPr lang="en-US"/>
              <a:t>Extended School Year</a:t>
            </a:r>
            <a:r>
              <a:rPr lang="en-US">
                <a:cs typeface="Calibri"/>
              </a:rPr>
              <a:t> services. If the student is in need this new section allows the team to document what the services should look like for the student. This is separate from the Service Delivery for the school year. If a student is not in need of </a:t>
            </a:r>
            <a:r>
              <a:rPr lang="en-US"/>
              <a:t>Extended School Year services</a:t>
            </a:r>
            <a:r>
              <a:rPr lang="en-US">
                <a:cs typeface="Calibri"/>
              </a:rPr>
              <a:t>, level the box blank. </a:t>
            </a:r>
            <a:endParaRPr lang="en-US" u="sng">
              <a:cs typeface="Calibri"/>
            </a:endParaRPr>
          </a:p>
          <a:p>
            <a:endParaRPr lang="en-US" u="sng"/>
          </a:p>
          <a:p>
            <a:r>
              <a:rPr lang="en-US" u="sng"/>
              <a:t>Page 15- Box 2- </a:t>
            </a:r>
            <a:r>
              <a:rPr lang="en-US" b="1" u="sng"/>
              <a:t>ESY Transportation</a:t>
            </a:r>
            <a:endParaRPr lang="en-US" b="1" u="sng">
              <a:cs typeface="Calibri"/>
            </a:endParaRPr>
          </a:p>
          <a:p>
            <a:r>
              <a:rPr lang="en-US">
                <a:cs typeface="Calibri"/>
              </a:rPr>
              <a:t>On the last section of this page teams will need to consider and document transportation needs for the </a:t>
            </a:r>
            <a:r>
              <a:rPr lang="en-US"/>
              <a:t>Extended School Year</a:t>
            </a:r>
            <a:r>
              <a:rPr lang="en-US">
                <a:cs typeface="Calibri"/>
              </a:rPr>
              <a:t> program. It is critical that teams consider how a location or schedule change may impact the need for transportation to Extended School Year. </a:t>
            </a:r>
            <a:r>
              <a:rPr lang="en-US" err="1">
                <a:cs typeface="Calibri"/>
              </a:rPr>
              <a:t>Transporation</a:t>
            </a:r>
            <a:r>
              <a:rPr lang="en-US">
                <a:cs typeface="Calibri"/>
              </a:rPr>
              <a:t> could look different from the regular school year. </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3846727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a:t>
            </a:r>
            <a:r>
              <a:rPr lang="en-US" u="sng"/>
              <a:t> </a:t>
            </a:r>
            <a:endParaRPr lang="en-US"/>
          </a:p>
          <a:p>
            <a:endParaRPr lang="en-US" u="sng"/>
          </a:p>
          <a:p>
            <a:r>
              <a:rPr lang="en-US" u="sng"/>
              <a:t>Page 16- Box 1-</a:t>
            </a:r>
            <a:r>
              <a:rPr lang="en-US" b="1" u="sng"/>
              <a:t> ADDITIONAL INFORMATION</a:t>
            </a:r>
            <a:r>
              <a:rPr lang="en-US" u="sng"/>
              <a:t> </a:t>
            </a:r>
            <a:endParaRPr lang="en-US">
              <a:cs typeface="Calibri"/>
            </a:endParaRPr>
          </a:p>
          <a:p>
            <a:r>
              <a:rPr lang="en-US">
                <a:cs typeface="Calibri"/>
              </a:rPr>
              <a:t>This section is a location for IEP teams to capture any additional relevant information about the student that  did not fit into other sections of the IEP document. If there is not additional information to add, do not leave the box blank. Use a general statement such as "no additional information at this time" to document the team addressed this section of the IEP. </a:t>
            </a:r>
            <a:endParaRPr lang="en-US"/>
          </a:p>
          <a:p>
            <a:endParaRPr lang="en-US" u="sng"/>
          </a:p>
          <a:p>
            <a:r>
              <a:rPr lang="en-US" u="sng"/>
              <a:t>Page 16- Box 2- </a:t>
            </a:r>
            <a:r>
              <a:rPr lang="en-US" b="1" u="sng"/>
              <a:t>RESPONSE SECTION </a:t>
            </a:r>
          </a:p>
          <a:p>
            <a:r>
              <a:rPr lang="en-US">
                <a:cs typeface="Calibri"/>
              </a:rPr>
              <a:t>This section is the same as the previous IEP. </a:t>
            </a:r>
            <a:endParaRPr lang="en-US" b="1" u="sng">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48</a:t>
            </a:fld>
            <a:endParaRPr lang="en-US"/>
          </a:p>
        </p:txBody>
      </p:sp>
    </p:spTree>
    <p:extLst>
      <p:ext uri="{BB962C8B-B14F-4D97-AF65-F5344CB8AC3E}">
        <p14:creationId xmlns:p14="http://schemas.microsoft.com/office/powerpoint/2010/main" val="879204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Speaker Notes:</a:t>
            </a:r>
            <a:endParaRPr lang="en-US"/>
          </a:p>
          <a:p>
            <a:r>
              <a:rPr lang="en-US"/>
              <a:t>We have just covered a lot of detailed information about each page of the IEP form itself. If we “zoom out” a little bit and consider the broader goals or purpose of improving outcomes and meaningful access for students with disabilities, what opportunities come to mind? Related, what supports are you thinking about?</a:t>
            </a:r>
          </a:p>
          <a:p>
            <a:endParaRPr lang="en-US" b="1" i="1" u="sng"/>
          </a:p>
          <a:p>
            <a:r>
              <a:rPr lang="en-US" b="1" i="1" u="sng"/>
              <a:t>Activity Guide (do not read aloud) </a:t>
            </a:r>
            <a:endParaRPr lang="en-US">
              <a:cs typeface="Calibri"/>
            </a:endParaRPr>
          </a:p>
          <a:p>
            <a:r>
              <a:rPr lang="en-US" i="1"/>
              <a:t>Step 1: Pause and allow 5-10 minutes for participants to reflect on their notes. </a:t>
            </a:r>
            <a:endParaRPr lang="en-US"/>
          </a:p>
          <a:p>
            <a:r>
              <a:rPr lang="en-US" i="1"/>
              <a:t>Step 2: After the given time bring the group back together for a larger group share out. </a:t>
            </a:r>
            <a:endParaRPr lang="en-US"/>
          </a:p>
          <a:p>
            <a:r>
              <a:rPr lang="en-US" i="1"/>
              <a:t>Step 3: Capture the answer to the questions for future planning and training. </a:t>
            </a:r>
            <a:endParaRPr lang="en-US"/>
          </a:p>
          <a:p>
            <a:r>
              <a:rPr lang="en-US" i="1"/>
              <a:t>Step 4: Ensure all stakeholders have an opportunity to share reflections.</a:t>
            </a:r>
          </a:p>
          <a:p>
            <a:endParaRPr lang="en-US" i="1"/>
          </a:p>
          <a:p>
            <a:r>
              <a:rPr lang="en-US" i="1"/>
              <a:t>Discuss with your table –or shoulder partner… </a:t>
            </a:r>
          </a:p>
          <a:p>
            <a:r>
              <a:rPr lang="en-US" i="1"/>
              <a:t>TRANSITION TO RENNIE AND CAST </a:t>
            </a:r>
            <a:endParaRPr lang="en-US"/>
          </a:p>
          <a:p>
            <a:endParaRPr lang="en-US"/>
          </a:p>
          <a:p>
            <a:endParaRPr lang="en-US">
              <a:highlight>
                <a:srgbClr val="FFFF00"/>
              </a:highlight>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49</a:t>
            </a:fld>
            <a:endParaRPr lang="en-US"/>
          </a:p>
        </p:txBody>
      </p:sp>
    </p:spTree>
    <p:extLst>
      <p:ext uri="{BB962C8B-B14F-4D97-AF65-F5344CB8AC3E}">
        <p14:creationId xmlns:p14="http://schemas.microsoft.com/office/powerpoint/2010/main" val="679876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Share what we did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349418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5" name="Google Shape;25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54</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570088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Emphasis on trainers – everyone in attendance is expected to support the training of </a:t>
            </a:r>
            <a:r>
              <a:rPr lang="en-US" b="1" i="1">
                <a:cs typeface="Calibri"/>
              </a:rPr>
              <a:t>educators and other stakeholders </a:t>
            </a: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5241124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89821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92</a:t>
            </a:fld>
            <a:endParaRPr lang="en-US"/>
          </a:p>
        </p:txBody>
      </p:sp>
    </p:spTree>
    <p:extLst>
      <p:ext uri="{BB962C8B-B14F-4D97-AF65-F5344CB8AC3E}">
        <p14:creationId xmlns:p14="http://schemas.microsoft.com/office/powerpoint/2010/main" val="24306729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100</a:t>
            </a:fld>
            <a:endParaRPr lang="en-US"/>
          </a:p>
        </p:txBody>
      </p:sp>
    </p:spTree>
    <p:extLst>
      <p:ext uri="{BB962C8B-B14F-4D97-AF65-F5344CB8AC3E}">
        <p14:creationId xmlns:p14="http://schemas.microsoft.com/office/powerpoint/2010/main" val="388110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7944708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remainder of these slides may not be relevant for all training audiences and are primarily designed to support trainers and systems level teams to successfully implement </a:t>
            </a:r>
            <a:r>
              <a:rPr lang="en-US" sz="1200" b="1"/>
              <a:t>adaptive change </a:t>
            </a:r>
            <a:r>
              <a:rPr lang="en-US" sz="1200"/>
              <a:t>that results in effective and efficient collaboration between general educators, special educators, related service providers, parents, and students to support students eligible for special education. </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102</a:t>
            </a:fld>
            <a:endParaRPr lang="en-US"/>
          </a:p>
        </p:txBody>
      </p:sp>
    </p:spTree>
    <p:extLst>
      <p:ext uri="{BB962C8B-B14F-4D97-AF65-F5344CB8AC3E}">
        <p14:creationId xmlns:p14="http://schemas.microsoft.com/office/powerpoint/2010/main" val="26693523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103</a:t>
            </a:fld>
            <a:endParaRPr lang="en-US"/>
          </a:p>
        </p:txBody>
      </p:sp>
    </p:spTree>
    <p:extLst>
      <p:ext uri="{BB962C8B-B14F-4D97-AF65-F5344CB8AC3E}">
        <p14:creationId xmlns:p14="http://schemas.microsoft.com/office/powerpoint/2010/main" val="42172192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This document is designed as a tool to help you develop a plan for successful adoption of the new IEP forms in your district / organization. We have put some sample language here around goals and action steps, but teams are encouraged to modify this form as needed to build a comprehensive roll-out plan for your setting. This is a tool/plan for your internal purposes only, and there is no obligation or expectation to share this plan with DESE.</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104</a:t>
            </a:fld>
            <a:endParaRPr lang="en-US"/>
          </a:p>
        </p:txBody>
      </p:sp>
    </p:spTree>
    <p:extLst>
      <p:ext uri="{BB962C8B-B14F-4D97-AF65-F5344CB8AC3E}">
        <p14:creationId xmlns:p14="http://schemas.microsoft.com/office/powerpoint/2010/main" val="40817965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Independent reflection: What stands out for you as either wind, island/shore, or anchors for your team and local context? (3 minutes)</a:t>
            </a:r>
          </a:p>
          <a:p>
            <a:r>
              <a:rPr lang="en-US"/>
              <a:t>Now, find someone that you don’t know. Introduce yourself and your setting, and then share about </a:t>
            </a:r>
            <a:r>
              <a:rPr lang="en-US" b="1" i="1"/>
              <a:t>at least one </a:t>
            </a:r>
            <a:r>
              <a:rPr lang="en-US"/>
              <a:t>wind, shore, or anchor that you’re bringing with you on your journey. </a:t>
            </a:r>
          </a:p>
        </p:txBody>
      </p:sp>
      <p:sp>
        <p:nvSpPr>
          <p:cNvPr id="4" name="Slide Number Placeholder 3"/>
          <p:cNvSpPr>
            <a:spLocks noGrp="1"/>
          </p:cNvSpPr>
          <p:nvPr>
            <p:ph type="sldNum" sz="quarter" idx="5"/>
          </p:nvPr>
        </p:nvSpPr>
        <p:spPr/>
        <p:txBody>
          <a:bodyPr/>
          <a:lstStyle/>
          <a:p>
            <a:fld id="{825FC15E-7FD1-034A-9729-2C6FA6821FBB}" type="slidenum">
              <a:rPr lang="en-US" smtClean="0"/>
              <a:t>106</a:t>
            </a:fld>
            <a:endParaRPr lang="en-US"/>
          </a:p>
        </p:txBody>
      </p:sp>
    </p:spTree>
    <p:extLst>
      <p:ext uri="{BB962C8B-B14F-4D97-AF65-F5344CB8AC3E}">
        <p14:creationId xmlns:p14="http://schemas.microsoft.com/office/powerpoint/2010/main" val="29318786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107</a:t>
            </a:fld>
            <a:endParaRPr lang="en-US"/>
          </a:p>
        </p:txBody>
      </p:sp>
    </p:spTree>
    <p:extLst>
      <p:ext uri="{BB962C8B-B14F-4D97-AF65-F5344CB8AC3E}">
        <p14:creationId xmlns:p14="http://schemas.microsoft.com/office/powerpoint/2010/main" val="24187265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https://www.research.net/r/DESE-ToT</a:t>
            </a: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108</a:t>
            </a:fld>
            <a:endParaRPr lang="en-US"/>
          </a:p>
        </p:txBody>
      </p:sp>
    </p:spTree>
    <p:extLst>
      <p:ext uri="{BB962C8B-B14F-4D97-AF65-F5344CB8AC3E}">
        <p14:creationId xmlns:p14="http://schemas.microsoft.com/office/powerpoint/2010/main" val="2920972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1889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110</a:t>
            </a:fld>
            <a:endParaRPr lang="en-US"/>
          </a:p>
        </p:txBody>
      </p:sp>
    </p:spTree>
    <p:extLst>
      <p:ext uri="{BB962C8B-B14F-4D97-AF65-F5344CB8AC3E}">
        <p14:creationId xmlns:p14="http://schemas.microsoft.com/office/powerpoint/2010/main" val="60346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4.svg"/><Relationship Id="rId4" Type="http://schemas.openxmlformats.org/officeDocument/2006/relationships/image" Target="../media/image11.jpeg"/><Relationship Id="rId9"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Massachusetts Department of</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Elementary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and</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Secondary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Education</a:t>
            </a:r>
          </a:p>
        </p:txBody>
      </p:sp>
    </p:spTree>
    <p:extLst>
      <p:ext uri="{BB962C8B-B14F-4D97-AF65-F5344CB8AC3E}">
        <p14:creationId xmlns:p14="http://schemas.microsoft.com/office/powerpoint/2010/main" val="18146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50392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1" name="Google Shape;21;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8035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3"/>
        <p:cNvGrpSpPr/>
        <p:nvPr/>
      </p:nvGrpSpPr>
      <p:grpSpPr>
        <a:xfrm>
          <a:off x="0" y="0"/>
          <a:ext cx="0" cy="0"/>
          <a:chOff x="0" y="0"/>
          <a:chExt cx="0" cy="0"/>
        </a:xfrm>
      </p:grpSpPr>
      <p:sp>
        <p:nvSpPr>
          <p:cNvPr id="34" name="Google Shape;34;p5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5540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332708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843720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7" name="Holder 7"/>
          <p:cNvSpPr>
            <a:spLocks noGrp="1"/>
          </p:cNvSpPr>
          <p:nvPr>
            <p:ph type="sldNum" sz="quarter" idx="7"/>
          </p:nvPr>
        </p:nvSpPr>
        <p:spPr/>
        <p:txBody>
          <a:bodyPr lIns="0" tIns="0" rIns="0" bIns="0"/>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1356368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5" name="Holder 5"/>
          <p:cNvSpPr>
            <a:spLocks noGrp="1"/>
          </p:cNvSpPr>
          <p:nvPr>
            <p:ph type="sldNum" sz="quarter" idx="7"/>
          </p:nvPr>
        </p:nvSpPr>
        <p:spPr/>
        <p:txBody>
          <a:bodyPr lIns="0" tIns="0" rIns="0" bIns="0"/>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33497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4" name="Holder 4"/>
          <p:cNvSpPr>
            <a:spLocks noGrp="1"/>
          </p:cNvSpPr>
          <p:nvPr>
            <p:ph type="sldNum" sz="quarter" idx="7"/>
          </p:nvPr>
        </p:nvSpPr>
        <p:spPr/>
        <p:txBody>
          <a:bodyPr lIns="0" tIns="0" rIns="0" bIns="0"/>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1984265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872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23426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7233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1328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20004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9300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729398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50535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842679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678671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13.10.2023</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1795918217"/>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7239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24768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4032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3850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2278224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76978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89185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205033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364051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709536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0958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019321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935170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6386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58360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78361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306268625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3385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90"/>
            <a:ext cx="11337925" cy="192087"/>
          </a:xfrm>
        </p:spPr>
        <p:txBody>
          <a:bodyPr anchor="b" anchorCtr="0">
            <a:noAutofit/>
          </a:bodyPr>
          <a:lstStyle>
            <a:lvl1pPr marL="0" indent="0">
              <a:lnSpc>
                <a:spcPct val="100000"/>
              </a:lnSpc>
              <a:spcBef>
                <a:spcPts val="0"/>
              </a:spcBef>
              <a:buNone/>
              <a:defRPr sz="1000"/>
            </a:lvl1pPr>
            <a:lvl2pPr marL="320032" indent="0">
              <a:lnSpc>
                <a:spcPct val="100000"/>
              </a:lnSpc>
              <a:spcBef>
                <a:spcPts val="0"/>
              </a:spcBef>
              <a:buNone/>
              <a:defRPr sz="1000"/>
            </a:lvl2pPr>
            <a:lvl3pPr marL="685783" indent="0">
              <a:lnSpc>
                <a:spcPct val="100000"/>
              </a:lnSpc>
              <a:spcBef>
                <a:spcPts val="0"/>
              </a:spcBef>
              <a:buNone/>
              <a:defRPr sz="1000"/>
            </a:lvl3pPr>
            <a:lvl4pPr marL="1005815" indent="0">
              <a:lnSpc>
                <a:spcPct val="100000"/>
              </a:lnSpc>
              <a:spcBef>
                <a:spcPts val="0"/>
              </a:spcBef>
              <a:buNone/>
              <a:defRPr sz="1000"/>
            </a:lvl4pPr>
            <a:lvl5pPr marL="1325847"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444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115675" y="6350710"/>
            <a:ext cx="6858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182349" y="6379285"/>
            <a:ext cx="657225"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072551"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070962" y="6457888"/>
            <a:ext cx="835287"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08" r:id="rId10"/>
    <p:sldLayoutId id="2147483730" r:id="rId11"/>
    <p:sldLayoutId id="2147483743" r:id="rId12"/>
    <p:sldLayoutId id="2147483744"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31152" y="6353455"/>
            <a:ext cx="2759364" cy="102592"/>
          </a:xfrm>
          <a:prstGeom prst="rect">
            <a:avLst/>
          </a:prstGeom>
        </p:spPr>
        <p:txBody>
          <a:bodyPr wrap="square" lIns="0" tIns="0" rIns="0" bIns="0">
            <a:spAutoFit/>
          </a:bodyPr>
          <a:lstStyle>
            <a:lvl1pPr>
              <a:defRPr sz="706" b="0" i="0">
                <a:solidFill>
                  <a:schemeClr val="tx1"/>
                </a:solidFill>
                <a:latin typeface="Calibri"/>
                <a:cs typeface="Calibri"/>
              </a:defRPr>
            </a:lvl1pPr>
          </a:lstStyle>
          <a:p>
            <a:pPr marL="11206">
              <a:lnSpc>
                <a:spcPts val="759"/>
              </a:lnSpc>
            </a:pPr>
            <a:r>
              <a:rPr lang="en-US"/>
              <a:t>Massachusetts</a:t>
            </a:r>
            <a:r>
              <a:rPr lang="en-US" spc="-22"/>
              <a:t> </a:t>
            </a:r>
            <a:r>
              <a:rPr lang="en-US"/>
              <a:t>DESE</a:t>
            </a:r>
            <a:r>
              <a:rPr lang="en-US" spc="-13"/>
              <a:t> </a:t>
            </a:r>
            <a:r>
              <a:rPr lang="en-US"/>
              <a:t>Individualized</a:t>
            </a:r>
            <a:r>
              <a:rPr lang="en-US" spc="-22"/>
              <a:t> </a:t>
            </a:r>
            <a:r>
              <a:rPr lang="en-US"/>
              <a:t>Education</a:t>
            </a:r>
            <a:r>
              <a:rPr lang="en-US" spc="-22"/>
              <a:t> </a:t>
            </a:r>
            <a:r>
              <a:rPr lang="en-US" spc="-9"/>
              <a:t>Program</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a:xfrm>
            <a:off x="11190931" y="6353455"/>
            <a:ext cx="230909" cy="102592"/>
          </a:xfrm>
          <a:prstGeom prst="rect">
            <a:avLst/>
          </a:prstGeom>
        </p:spPr>
        <p:txBody>
          <a:bodyPr wrap="square" lIns="0" tIns="0" rIns="0" bIns="0">
            <a:spAutoFit/>
          </a:bodyPr>
          <a:lstStyle>
            <a:lvl1pPr>
              <a:defRPr sz="706" b="0" i="0">
                <a:solidFill>
                  <a:schemeClr val="tx1"/>
                </a:solidFill>
                <a:latin typeface="Calibri"/>
                <a:cs typeface="Calibri"/>
              </a:defRPr>
            </a:lvl1pPr>
          </a:lstStyle>
          <a:p>
            <a:pPr marL="33619">
              <a:lnSpc>
                <a:spcPts val="759"/>
              </a:lnSpc>
            </a:pPr>
            <a:fld id="{81D60167-4931-47E6-BA6A-407CBD079E47}" type="slidenum">
              <a:rPr lang="en-US" spc="-22" smtClean="0"/>
              <a:pPr marL="33619">
                <a:lnSpc>
                  <a:spcPts val="759"/>
                </a:lnSpc>
              </a:pPr>
              <a:t>‹#›</a:t>
            </a:fld>
            <a:endParaRPr lang="en-US" spc="-22"/>
          </a:p>
        </p:txBody>
      </p:sp>
    </p:spTree>
    <p:extLst>
      <p:ext uri="{BB962C8B-B14F-4D97-AF65-F5344CB8AC3E}">
        <p14:creationId xmlns:p14="http://schemas.microsoft.com/office/powerpoint/2010/main" val="3999538408"/>
      </p:ext>
    </p:extLst>
  </p:cSld>
  <p:clrMap bg1="lt1" tx1="dk1" bg2="lt2" tx2="dk2" accent1="accent1" accent2="accent2" accent3="accent3" accent4="accent4" accent5="accent5" accent6="accent6" hlink="hlink" folHlink="folHlink"/>
  <p:sldLayoutIdLst>
    <p:sldLayoutId id="2147483742" r:id="rId1"/>
    <p:sldLayoutId id="2147483660" r:id="rId2"/>
    <p:sldLayoutId id="2147483661" r:id="rId3"/>
    <p:sldLayoutId id="2147483662"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1207629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5" r:id="rId10"/>
    <p:sldLayoutId id="2147483677" r:id="rId11"/>
    <p:sldLayoutId id="214748371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055611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hyperlink" Target="https://nam10.safelinks.protection.outlook.com/?url=https%3A%2F%2Fwww.research.net%2Fr%2FDESE-ToT-23&amp;data=05%7C01%7Cdsacco%40air.org%7C6cc7981817254a8da2ab08dbc677bfbe%7C9ea45dbc7b724abfa77cc770a0a8b962%7C0%7C0%7C638321989879270172%7CUnknown%7CTWFpbGZsb3d8eyJWIjoiMC4wLjAwMDAiLCJQIjoiV2luMzIiLCJBTiI6Ik1haWwiLCJXVCI6Mn0%3D%7C3000%7C%7C%7C&amp;sdata=omMllkQqx%2B0%2BMfrQI3mXVqwRd%2FOOWYmTl%2FPcZi%2B%2BH14%3D&amp;reserved=0"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25.jpeg"/><Relationship Id="rId4" Type="http://schemas.openxmlformats.org/officeDocument/2006/relationships/image" Target="../media/image24.jpe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s://pixabay.com/en/opportunity-directory-option-many-3962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mailto:lcinelli@renniecenter.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mailto:rtempleton@cast.org"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0"/>
            <a:ext cx="8631677" cy="3485409"/>
          </a:xfrm>
        </p:spPr>
        <p:txBody>
          <a:bodyPr>
            <a:normAutofit fontScale="90000"/>
          </a:bodyPr>
          <a:lstStyle/>
          <a:p>
            <a:r>
              <a:rPr lang="en-US" dirty="0">
                <a:latin typeface="Arial"/>
                <a:cs typeface="Arial"/>
              </a:rPr>
              <a:t>IEP Improvement Project</a:t>
            </a:r>
            <a:br>
              <a:rPr lang="en-US" dirty="0"/>
            </a:br>
            <a:r>
              <a:rPr lang="en-US" dirty="0">
                <a:latin typeface="Arial"/>
                <a:cs typeface="Arial"/>
              </a:rPr>
              <a:t>Training of Trainers (TOT)</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FFDADB-8582-B971-40FD-DA70F3B1677C}"/>
              </a:ext>
            </a:extLst>
          </p:cNvPr>
          <p:cNvSpPr>
            <a:spLocks noGrp="1"/>
          </p:cNvSpPr>
          <p:nvPr>
            <p:ph type="title"/>
          </p:nvPr>
        </p:nvSpPr>
        <p:spPr/>
        <p:txBody>
          <a:bodyPr/>
          <a:lstStyle/>
          <a:p>
            <a:r>
              <a:rPr lang="en-US"/>
              <a:t>New IEP Form</a:t>
            </a:r>
          </a:p>
        </p:txBody>
      </p:sp>
      <p:sp>
        <p:nvSpPr>
          <p:cNvPr id="8" name="Text Placeholder 7">
            <a:extLst>
              <a:ext uri="{FF2B5EF4-FFF2-40B4-BE49-F238E27FC236}">
                <a16:creationId xmlns:a16="http://schemas.microsoft.com/office/drawing/2014/main" id="{1E4FFA97-EE39-3360-FF42-27DAB3ACB7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27596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of the service delivery page of the high school IEP document ">
            <a:extLst>
              <a:ext uri="{FF2B5EF4-FFF2-40B4-BE49-F238E27FC236}">
                <a16:creationId xmlns:a16="http://schemas.microsoft.com/office/drawing/2014/main" id="{859A1F26-4CE2-F514-EC26-0B003ED818B7}"/>
              </a:ext>
            </a:extLst>
          </p:cNvPr>
          <p:cNvPicPr>
            <a:picLocks noChangeAspect="1"/>
          </p:cNvPicPr>
          <p:nvPr/>
        </p:nvPicPr>
        <p:blipFill>
          <a:blip r:embed="rId3"/>
          <a:stretch>
            <a:fillRect/>
          </a:stretch>
        </p:blipFill>
        <p:spPr>
          <a:xfrm>
            <a:off x="410966" y="318499"/>
            <a:ext cx="11465960" cy="6349429"/>
          </a:xfrm>
          <a:prstGeom prst="rect">
            <a:avLst/>
          </a:prstGeom>
        </p:spPr>
      </p:pic>
      <p:sp>
        <p:nvSpPr>
          <p:cNvPr id="2" name="Title 1">
            <a:extLst>
              <a:ext uri="{FF2B5EF4-FFF2-40B4-BE49-F238E27FC236}">
                <a16:creationId xmlns:a16="http://schemas.microsoft.com/office/drawing/2014/main" id="{A90C4276-9F98-1B3F-32A5-1E2DB90BAB1E}"/>
              </a:ext>
            </a:extLst>
          </p:cNvPr>
          <p:cNvSpPr>
            <a:spLocks noGrp="1"/>
          </p:cNvSpPr>
          <p:nvPr>
            <p:ph type="title" idx="4294967295"/>
          </p:nvPr>
        </p:nvSpPr>
        <p:spPr>
          <a:xfrm>
            <a:off x="609600" y="-276999"/>
            <a:ext cx="10972800" cy="276999"/>
          </a:xfrm>
        </p:spPr>
        <p:txBody>
          <a:bodyPr wrap="square" lIns="0" tIns="0" rIns="0" bIns="0" anchor="b">
            <a:spAutoFit/>
          </a:bodyPr>
          <a:lstStyle/>
          <a:p>
            <a:r>
              <a:rPr lang="en-US" dirty="0"/>
              <a:t>Service delivery</a:t>
            </a:r>
          </a:p>
        </p:txBody>
      </p:sp>
    </p:spTree>
    <p:extLst>
      <p:ext uri="{BB962C8B-B14F-4D97-AF65-F5344CB8AC3E}">
        <p14:creationId xmlns:p14="http://schemas.microsoft.com/office/powerpoint/2010/main" val="29279378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D7FF5-9CBA-F6E1-EA31-FAEBFDDB13D1}"/>
              </a:ext>
            </a:extLst>
          </p:cNvPr>
          <p:cNvSpPr>
            <a:spLocks noGrp="1"/>
          </p:cNvSpPr>
          <p:nvPr>
            <p:ph type="title"/>
          </p:nvPr>
        </p:nvSpPr>
        <p:spPr/>
        <p:txBody>
          <a:bodyPr/>
          <a:lstStyle/>
          <a:p>
            <a:r>
              <a:rPr lang="en-US"/>
              <a:t>Connections! (Discussion)</a:t>
            </a:r>
          </a:p>
        </p:txBody>
      </p:sp>
      <p:sp>
        <p:nvSpPr>
          <p:cNvPr id="4" name="Content Placeholder 3">
            <a:extLst>
              <a:ext uri="{FF2B5EF4-FFF2-40B4-BE49-F238E27FC236}">
                <a16:creationId xmlns:a16="http://schemas.microsoft.com/office/drawing/2014/main" id="{1E56120F-72DC-5BF5-090B-61442D362994}"/>
              </a:ext>
            </a:extLst>
          </p:cNvPr>
          <p:cNvSpPr>
            <a:spLocks noGrp="1"/>
          </p:cNvSpPr>
          <p:nvPr>
            <p:ph idx="1"/>
          </p:nvPr>
        </p:nvSpPr>
        <p:spPr/>
        <p:txBody>
          <a:bodyPr>
            <a:normAutofit/>
          </a:bodyPr>
          <a:lstStyle/>
          <a:p>
            <a:pPr marL="457200" lvl="1" indent="-342900">
              <a:buFont typeface="Arial" panose="020B0604020202020204" pitchFamily="34" charset="0"/>
              <a:buChar char="•"/>
            </a:pPr>
            <a:r>
              <a:rPr lang="en-US" sz="2800" kern="1200">
                <a:solidFill>
                  <a:schemeClr val="dk1"/>
                </a:solidFill>
                <a:effectLst/>
                <a:latin typeface="+mn-lt"/>
                <a:ea typeface="+mn-ea"/>
                <a:cs typeface="+mn-cs"/>
              </a:rPr>
              <a:t>To what extent is the student’s current reality and needs clearly identified in the vision, parent concerns, and present level statements? </a:t>
            </a:r>
          </a:p>
          <a:p>
            <a:pPr marL="457200" lvl="1" indent="-342900">
              <a:buFont typeface="Arial" panose="020B0604020202020204" pitchFamily="34" charset="0"/>
              <a:buChar char="•"/>
            </a:pPr>
            <a:r>
              <a:rPr lang="en-US" sz="2800" kern="1200">
                <a:solidFill>
                  <a:schemeClr val="dk1"/>
                </a:solidFill>
                <a:effectLst/>
                <a:latin typeface="+mn-lt"/>
                <a:ea typeface="+mn-ea"/>
                <a:cs typeface="+mn-cs"/>
              </a:rPr>
              <a:t>Is it clear that the needs are a result of the child’s disability? </a:t>
            </a:r>
          </a:p>
          <a:p>
            <a:pPr marL="457200" lvl="1" indent="-342900">
              <a:buFont typeface="Arial" panose="020B0604020202020204" pitchFamily="34" charset="0"/>
              <a:buChar char="•"/>
            </a:pPr>
            <a:r>
              <a:rPr lang="en-US" sz="2800" kern="1200">
                <a:solidFill>
                  <a:schemeClr val="dk1"/>
                </a:solidFill>
                <a:effectLst/>
                <a:latin typeface="+mn-lt"/>
                <a:ea typeface="+mn-ea"/>
                <a:cs typeface="+mn-cs"/>
              </a:rPr>
              <a:t>To what extent did every need have a clearly aligned service, aid, or program modification and goals? Do you see internal consistency?</a:t>
            </a:r>
          </a:p>
          <a:p>
            <a:pPr marL="457200" lvl="1" indent="-342900">
              <a:buFont typeface="Arial" panose="020B0604020202020204" pitchFamily="34" charset="0"/>
              <a:buChar char="•"/>
            </a:pPr>
            <a:r>
              <a:rPr lang="en-US" sz="2800" kern="1200">
                <a:solidFill>
                  <a:schemeClr val="dk1"/>
                </a:solidFill>
                <a:effectLst/>
                <a:latin typeface="+mn-lt"/>
                <a:ea typeface="+mn-ea"/>
                <a:cs typeface="+mn-cs"/>
              </a:rPr>
              <a:t>What practices or systems will need to change to ensure internally consistent IEPs that will lead to increased outcomes for students with disabilities? </a:t>
            </a:r>
          </a:p>
          <a:p>
            <a:endParaRPr lang="en-US"/>
          </a:p>
        </p:txBody>
      </p:sp>
    </p:spTree>
    <p:extLst>
      <p:ext uri="{BB962C8B-B14F-4D97-AF65-F5344CB8AC3E}">
        <p14:creationId xmlns:p14="http://schemas.microsoft.com/office/powerpoint/2010/main" val="1869194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F9A8F7-4DA6-164F-4B04-C87ED368D452}"/>
              </a:ext>
            </a:extLst>
          </p:cNvPr>
          <p:cNvSpPr>
            <a:spLocks noGrp="1"/>
          </p:cNvSpPr>
          <p:nvPr>
            <p:ph type="title"/>
          </p:nvPr>
        </p:nvSpPr>
        <p:spPr/>
        <p:txBody>
          <a:bodyPr/>
          <a:lstStyle/>
          <a:p>
            <a:r>
              <a:rPr lang="en-US"/>
              <a:t>Next Steps &amp; Action Planning</a:t>
            </a:r>
          </a:p>
        </p:txBody>
      </p:sp>
      <p:sp>
        <p:nvSpPr>
          <p:cNvPr id="5" name="Text Placeholder 4">
            <a:extLst>
              <a:ext uri="{FF2B5EF4-FFF2-40B4-BE49-F238E27FC236}">
                <a16:creationId xmlns:a16="http://schemas.microsoft.com/office/drawing/2014/main" id="{066FAABE-E9EA-9F31-2C18-CDE7A717C1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61202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380F3-EA8C-983A-52CD-F2C822DF612F}"/>
              </a:ext>
            </a:extLst>
          </p:cNvPr>
          <p:cNvSpPr>
            <a:spLocks noGrp="1"/>
          </p:cNvSpPr>
          <p:nvPr>
            <p:ph type="title"/>
          </p:nvPr>
        </p:nvSpPr>
        <p:spPr/>
        <p:txBody>
          <a:bodyPr/>
          <a:lstStyle/>
          <a:p>
            <a:r>
              <a:rPr lang="en-US"/>
              <a:t>Action Planning</a:t>
            </a:r>
          </a:p>
        </p:txBody>
      </p:sp>
      <p:pic>
        <p:nvPicPr>
          <p:cNvPr id="5" name="Picture 4" descr="View of Action Plan Document.">
            <a:extLst>
              <a:ext uri="{FF2B5EF4-FFF2-40B4-BE49-F238E27FC236}">
                <a16:creationId xmlns:a16="http://schemas.microsoft.com/office/drawing/2014/main" id="{4469EFB0-7E38-0936-7D61-8DE9B3A32E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25320" y="1875154"/>
            <a:ext cx="8341360" cy="4683760"/>
          </a:xfrm>
          <a:prstGeom prst="rect">
            <a:avLst/>
          </a:prstGeom>
        </p:spPr>
      </p:pic>
    </p:spTree>
    <p:extLst>
      <p:ext uri="{BB962C8B-B14F-4D97-AF65-F5344CB8AC3E}">
        <p14:creationId xmlns:p14="http://schemas.microsoft.com/office/powerpoint/2010/main" val="28032680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F6D69-2EE8-36F1-BAAF-F25ACBA04B79}"/>
              </a:ext>
            </a:extLst>
          </p:cNvPr>
          <p:cNvSpPr>
            <a:spLocks noGrp="1"/>
          </p:cNvSpPr>
          <p:nvPr>
            <p:ph type="title"/>
          </p:nvPr>
        </p:nvSpPr>
        <p:spPr/>
        <p:txBody>
          <a:bodyPr/>
          <a:lstStyle/>
          <a:p>
            <a:r>
              <a:rPr lang="en-US"/>
              <a:t>Action Planning Template</a:t>
            </a:r>
          </a:p>
        </p:txBody>
      </p:sp>
      <p:sp>
        <p:nvSpPr>
          <p:cNvPr id="2" name="Content Placeholder 1">
            <a:extLst>
              <a:ext uri="{FF2B5EF4-FFF2-40B4-BE49-F238E27FC236}">
                <a16:creationId xmlns:a16="http://schemas.microsoft.com/office/drawing/2014/main" id="{0EF48DEC-4B53-CA9E-1807-525B27D1DB06}"/>
              </a:ext>
            </a:extLst>
          </p:cNvPr>
          <p:cNvSpPr>
            <a:spLocks noGrp="1"/>
          </p:cNvSpPr>
          <p:nvPr>
            <p:ph idx="1"/>
          </p:nvPr>
        </p:nvSpPr>
        <p:spPr/>
        <p:txBody>
          <a:bodyPr>
            <a:normAutofit lnSpcReduction="10000"/>
          </a:bodyPr>
          <a:lstStyle/>
          <a:p>
            <a:pPr marL="514350" lvl="0" indent="-514350" rtl="0">
              <a:buFont typeface="+mj-lt"/>
              <a:buAutoNum type="arabicPeriod"/>
            </a:pPr>
            <a:r>
              <a:rPr lang="en-US"/>
              <a:t>Determine District-Level Training and Implementation Team </a:t>
            </a:r>
          </a:p>
          <a:p>
            <a:pPr marL="514350" lvl="0" indent="-514350" rtl="0">
              <a:buFont typeface="+mj-lt"/>
              <a:buAutoNum type="arabicPeriod"/>
            </a:pPr>
            <a:r>
              <a:rPr lang="en-US"/>
              <a:t>Develop Communication Plan </a:t>
            </a:r>
          </a:p>
          <a:p>
            <a:pPr marL="514350" lvl="0" indent="-514350">
              <a:buFont typeface="+mj-lt"/>
              <a:buAutoNum type="arabicPeriod"/>
            </a:pPr>
            <a:r>
              <a:rPr lang="en-US"/>
              <a:t>Develop a Training Plan for School-Level Teams</a:t>
            </a:r>
          </a:p>
          <a:p>
            <a:pPr marL="514350" lvl="0" indent="-514350">
              <a:buFont typeface="+mj-lt"/>
              <a:buAutoNum type="arabicPeriod"/>
            </a:pPr>
            <a:r>
              <a:rPr lang="en-US"/>
              <a:t>Customize Training Materials</a:t>
            </a:r>
          </a:p>
          <a:p>
            <a:pPr marL="514350" lvl="0" indent="-514350">
              <a:buFont typeface="+mj-lt"/>
              <a:buAutoNum type="arabicPeriod"/>
            </a:pPr>
            <a:r>
              <a:rPr lang="en-US"/>
              <a:t>Train Existing and New Staff on New IEP Forms and Development</a:t>
            </a:r>
          </a:p>
          <a:p>
            <a:pPr marL="514350" lvl="0" indent="-514350">
              <a:buFont typeface="+mj-lt"/>
              <a:buAutoNum type="arabicPeriod"/>
            </a:pPr>
            <a:r>
              <a:rPr lang="en-US"/>
              <a:t>Develop Roll-out Plan</a:t>
            </a:r>
          </a:p>
          <a:p>
            <a:pPr marL="514350" lvl="0" indent="-514350">
              <a:buFont typeface="+mj-lt"/>
              <a:buAutoNum type="arabicPeriod"/>
            </a:pPr>
            <a:r>
              <a:rPr lang="en-US"/>
              <a:t>Monitor Progress of School-level Teams’ Early Adoption Experiences</a:t>
            </a:r>
          </a:p>
          <a:p>
            <a:pPr marL="0" indent="0">
              <a:buNone/>
            </a:pPr>
            <a:endParaRPr lang="en-US"/>
          </a:p>
        </p:txBody>
      </p:sp>
    </p:spTree>
    <p:extLst>
      <p:ext uri="{BB962C8B-B14F-4D97-AF65-F5344CB8AC3E}">
        <p14:creationId xmlns:p14="http://schemas.microsoft.com/office/powerpoint/2010/main" val="23371126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1D26E0-51A4-B819-25A3-1A18213EA246}"/>
              </a:ext>
            </a:extLst>
          </p:cNvPr>
          <p:cNvSpPr>
            <a:spLocks noGrp="1"/>
          </p:cNvSpPr>
          <p:nvPr>
            <p:ph type="title"/>
          </p:nvPr>
        </p:nvSpPr>
        <p:spPr>
          <a:xfrm>
            <a:off x="838200" y="365126"/>
            <a:ext cx="10515600" cy="1042852"/>
          </a:xfrm>
        </p:spPr>
        <p:txBody>
          <a:bodyPr anchor="ctr">
            <a:normAutofit/>
          </a:bodyPr>
          <a:lstStyle/>
          <a:p>
            <a:r>
              <a:rPr lang="en-US"/>
              <a:t>Action Planning </a:t>
            </a:r>
            <a:r>
              <a:rPr lang="en-US">
                <a:solidFill>
                  <a:schemeClr val="accent1">
                    <a:lumMod val="50000"/>
                  </a:schemeClr>
                </a:solidFill>
              </a:rPr>
              <a:t>2</a:t>
            </a:r>
          </a:p>
        </p:txBody>
      </p:sp>
      <p:pic>
        <p:nvPicPr>
          <p:cNvPr id="5" name="Graphic 4" descr="Sailboat outline">
            <a:extLst>
              <a:ext uri="{FF2B5EF4-FFF2-40B4-BE49-F238E27FC236}">
                <a16:creationId xmlns:a16="http://schemas.microsoft.com/office/drawing/2014/main" id="{E91BE0E3-4E58-2B8B-2469-D0B7130226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0146" y="2119256"/>
            <a:ext cx="4057707" cy="4057707"/>
          </a:xfrm>
          <a:prstGeom prst="rect">
            <a:avLst/>
          </a:prstGeom>
        </p:spPr>
      </p:pic>
      <p:sp>
        <p:nvSpPr>
          <p:cNvPr id="2" name="Content Placeholder 1">
            <a:extLst>
              <a:ext uri="{FF2B5EF4-FFF2-40B4-BE49-F238E27FC236}">
                <a16:creationId xmlns:a16="http://schemas.microsoft.com/office/drawing/2014/main" id="{8B9D409C-C44A-A8D2-84F6-D510F278D3FD}"/>
              </a:ext>
            </a:extLst>
          </p:cNvPr>
          <p:cNvSpPr>
            <a:spLocks noGrp="1"/>
          </p:cNvSpPr>
          <p:nvPr>
            <p:ph sz="half" idx="2"/>
          </p:nvPr>
        </p:nvSpPr>
        <p:spPr>
          <a:xfrm>
            <a:off x="6172200" y="2119256"/>
            <a:ext cx="5181600" cy="4057707"/>
          </a:xfrm>
        </p:spPr>
        <p:txBody>
          <a:bodyPr>
            <a:normAutofit/>
          </a:bodyPr>
          <a:lstStyle/>
          <a:p>
            <a:pPr marL="0" indent="0">
              <a:buNone/>
            </a:pPr>
            <a:r>
              <a:rPr lang="en-US"/>
              <a:t>Please return at 3:30 PM and be ready to share a few highlights. </a:t>
            </a:r>
          </a:p>
          <a:p>
            <a:pPr marL="0" indent="0">
              <a:buNone/>
            </a:pPr>
            <a:endParaRPr lang="en-US"/>
          </a:p>
        </p:txBody>
      </p:sp>
    </p:spTree>
    <p:extLst>
      <p:ext uri="{BB962C8B-B14F-4D97-AF65-F5344CB8AC3E}">
        <p14:creationId xmlns:p14="http://schemas.microsoft.com/office/powerpoint/2010/main" val="29257432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9B9FC-E733-A0CB-208F-B2B3ADA4C15F}"/>
              </a:ext>
            </a:extLst>
          </p:cNvPr>
          <p:cNvSpPr>
            <a:spLocks noGrp="1"/>
          </p:cNvSpPr>
          <p:nvPr>
            <p:ph type="title"/>
          </p:nvPr>
        </p:nvSpPr>
        <p:spPr>
          <a:xfrm>
            <a:off x="838200" y="365126"/>
            <a:ext cx="10515600" cy="1042852"/>
          </a:xfrm>
        </p:spPr>
        <p:txBody>
          <a:bodyPr anchor="ctr">
            <a:normAutofit/>
          </a:bodyPr>
          <a:lstStyle/>
          <a:p>
            <a:r>
              <a:rPr lang="en-US"/>
              <a:t>Share Out – Sailboat Retrospective</a:t>
            </a:r>
          </a:p>
        </p:txBody>
      </p:sp>
      <p:pic>
        <p:nvPicPr>
          <p:cNvPr id="5" name="Content Placeholder 4" descr="A sailboat on the water&#10;&#10;">
            <a:extLst>
              <a:ext uri="{FF2B5EF4-FFF2-40B4-BE49-F238E27FC236}">
                <a16:creationId xmlns:a16="http://schemas.microsoft.com/office/drawing/2014/main" id="{6DCDE377-59E6-12AC-5BDD-ABD20C959DC6}"/>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38200" y="2119256"/>
            <a:ext cx="5181600" cy="4057707"/>
          </a:xfrm>
          <a:noFill/>
        </p:spPr>
      </p:pic>
      <p:sp>
        <p:nvSpPr>
          <p:cNvPr id="10" name="Content Placeholder 2">
            <a:extLst>
              <a:ext uri="{FF2B5EF4-FFF2-40B4-BE49-F238E27FC236}">
                <a16:creationId xmlns:a16="http://schemas.microsoft.com/office/drawing/2014/main" id="{AEB6CBF3-4AE2-9191-16E8-45A113684C2A}"/>
              </a:ext>
            </a:extLst>
          </p:cNvPr>
          <p:cNvSpPr>
            <a:spLocks noGrp="1"/>
          </p:cNvSpPr>
          <p:nvPr>
            <p:ph sz="half" idx="2"/>
          </p:nvPr>
        </p:nvSpPr>
        <p:spPr>
          <a:xfrm>
            <a:off x="6172200" y="2119256"/>
            <a:ext cx="5181600" cy="4057707"/>
          </a:xfrm>
        </p:spPr>
        <p:txBody>
          <a:bodyPr/>
          <a:lstStyle/>
          <a:p>
            <a:pPr algn="l">
              <a:buFont typeface="Arial" panose="020B0604020202020204" pitchFamily="34" charset="0"/>
              <a:buChar char="•"/>
            </a:pPr>
            <a:r>
              <a:rPr lang="en-US" b="0" i="0">
                <a:effectLst/>
                <a:latin typeface="Inter"/>
              </a:rPr>
              <a:t>The </a:t>
            </a:r>
            <a:r>
              <a:rPr lang="en-US" b="1" i="0">
                <a:effectLst/>
                <a:latin typeface="Inter"/>
              </a:rPr>
              <a:t>wind blowing </a:t>
            </a:r>
            <a:r>
              <a:rPr lang="en-US" b="0" i="0">
                <a:effectLst/>
                <a:latin typeface="Inter"/>
              </a:rPr>
              <a:t>represents the strengths of the team.</a:t>
            </a:r>
          </a:p>
          <a:p>
            <a:pPr algn="l">
              <a:buFont typeface="Arial" panose="020B0604020202020204" pitchFamily="34" charset="0"/>
              <a:buChar char="•"/>
            </a:pPr>
            <a:r>
              <a:rPr lang="en-US" b="0" i="0">
                <a:effectLst/>
                <a:latin typeface="Inter"/>
              </a:rPr>
              <a:t>The </a:t>
            </a:r>
            <a:r>
              <a:rPr lang="en-US" b="1" i="0">
                <a:effectLst/>
                <a:latin typeface="Inter"/>
              </a:rPr>
              <a:t>island or shore </a:t>
            </a:r>
            <a:r>
              <a:rPr lang="en-US" b="0" i="0">
                <a:effectLst/>
                <a:latin typeface="Inter"/>
              </a:rPr>
              <a:t>that represents the goals or visions of the team.</a:t>
            </a:r>
          </a:p>
          <a:p>
            <a:pPr algn="l">
              <a:buFont typeface="Arial" panose="020B0604020202020204" pitchFamily="34" charset="0"/>
              <a:buChar char="•"/>
            </a:pPr>
            <a:r>
              <a:rPr lang="en-US" b="0" i="0">
                <a:effectLst/>
                <a:latin typeface="Inter"/>
              </a:rPr>
              <a:t>The </a:t>
            </a:r>
            <a:r>
              <a:rPr lang="en-US" b="1" i="0">
                <a:effectLst/>
                <a:latin typeface="Inter"/>
              </a:rPr>
              <a:t>anchor</a:t>
            </a:r>
            <a:r>
              <a:rPr lang="en-US" b="0" i="0">
                <a:effectLst/>
                <a:latin typeface="Inter"/>
              </a:rPr>
              <a:t> represents the things holding the team back or delaying progress (areas of weakness, etc.). </a:t>
            </a:r>
          </a:p>
        </p:txBody>
      </p:sp>
    </p:spTree>
    <p:extLst>
      <p:ext uri="{BB962C8B-B14F-4D97-AF65-F5344CB8AC3E}">
        <p14:creationId xmlns:p14="http://schemas.microsoft.com/office/powerpoint/2010/main" val="3650098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AC21-7D9B-2C70-431E-E5589396C164}"/>
              </a:ext>
            </a:extLst>
          </p:cNvPr>
          <p:cNvSpPr>
            <a:spLocks noGrp="1"/>
          </p:cNvSpPr>
          <p:nvPr>
            <p:ph type="title"/>
          </p:nvPr>
        </p:nvSpPr>
        <p:spPr/>
        <p:txBody>
          <a:bodyPr/>
          <a:lstStyle/>
          <a:p>
            <a:r>
              <a:rPr lang="en-US"/>
              <a:t>Wrap Up &amp; Evaluation</a:t>
            </a:r>
          </a:p>
        </p:txBody>
      </p:sp>
      <p:sp>
        <p:nvSpPr>
          <p:cNvPr id="3" name="Text Placeholder 2">
            <a:extLst>
              <a:ext uri="{FF2B5EF4-FFF2-40B4-BE49-F238E27FC236}">
                <a16:creationId xmlns:a16="http://schemas.microsoft.com/office/drawing/2014/main" id="{17B560AB-B84E-EB2E-054D-94B8CB4EDA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9299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510E6-9C7B-4899-0206-983B09989D3C}"/>
              </a:ext>
            </a:extLst>
          </p:cNvPr>
          <p:cNvSpPr>
            <a:spLocks noGrp="1"/>
          </p:cNvSpPr>
          <p:nvPr>
            <p:ph type="title"/>
          </p:nvPr>
        </p:nvSpPr>
        <p:spPr>
          <a:xfrm>
            <a:off x="838200" y="365126"/>
            <a:ext cx="10515600" cy="1042852"/>
          </a:xfrm>
        </p:spPr>
        <p:txBody>
          <a:bodyPr anchor="ctr">
            <a:normAutofit/>
          </a:bodyPr>
          <a:lstStyle/>
          <a:p>
            <a:r>
              <a:rPr lang="en-US"/>
              <a:t>Evaluation Form</a:t>
            </a:r>
          </a:p>
        </p:txBody>
      </p:sp>
      <p:sp>
        <p:nvSpPr>
          <p:cNvPr id="9" name="Content Placeholder 1">
            <a:extLst>
              <a:ext uri="{FF2B5EF4-FFF2-40B4-BE49-F238E27FC236}">
                <a16:creationId xmlns:a16="http://schemas.microsoft.com/office/drawing/2014/main" id="{BEDC695D-2583-1000-17D4-2C878ED85B33}"/>
              </a:ext>
            </a:extLst>
          </p:cNvPr>
          <p:cNvSpPr>
            <a:spLocks noGrp="1"/>
          </p:cNvSpPr>
          <p:nvPr>
            <p:ph sz="half" idx="1"/>
          </p:nvPr>
        </p:nvSpPr>
        <p:spPr>
          <a:xfrm>
            <a:off x="838200" y="2119256"/>
            <a:ext cx="5181600" cy="4057707"/>
          </a:xfrm>
        </p:spPr>
        <p:txBody>
          <a:bodyPr vert="horz" lIns="91440" tIns="45720" rIns="91440" bIns="45720" rtlCol="0" anchor="t">
            <a:normAutofit/>
          </a:bodyPr>
          <a:lstStyle/>
          <a:p>
            <a:pPr marL="0" indent="0">
              <a:buNone/>
            </a:pPr>
            <a:r>
              <a:rPr lang="en-US" sz="2600">
                <a:latin typeface="Arial"/>
                <a:cs typeface="Arial"/>
              </a:rPr>
              <a:t>Please take </a:t>
            </a:r>
            <a:r>
              <a:rPr lang="en-US" sz="2600" b="1">
                <a:latin typeface="Arial"/>
                <a:cs typeface="Arial"/>
              </a:rPr>
              <a:t>5 minutes </a:t>
            </a:r>
            <a:r>
              <a:rPr lang="en-US" sz="2600">
                <a:latin typeface="Arial"/>
                <a:cs typeface="Arial"/>
              </a:rPr>
              <a:t>to provide feedback on this Symposium!</a:t>
            </a:r>
          </a:p>
          <a:p>
            <a:r>
              <a:rPr lang="en-US" sz="2600">
                <a:latin typeface="Arial"/>
                <a:cs typeface="Arial"/>
              </a:rPr>
              <a:t>All Feedback is Anonymous</a:t>
            </a:r>
          </a:p>
          <a:p>
            <a:r>
              <a:rPr lang="en-US" sz="2600">
                <a:latin typeface="Arial"/>
                <a:cs typeface="Arial"/>
              </a:rPr>
              <a:t>Feedback will be used to inform future training and resources</a:t>
            </a:r>
          </a:p>
          <a:p>
            <a:pPr marL="0" indent="0">
              <a:buNone/>
            </a:pPr>
            <a:endParaRPr lang="en-US" sz="2600"/>
          </a:p>
          <a:p>
            <a:pPr marL="0" indent="0">
              <a:buNone/>
            </a:pPr>
            <a:r>
              <a:rPr lang="en-US" sz="2000" u="sng">
                <a:solidFill>
                  <a:srgbClr val="0000FF"/>
                </a:solidFill>
                <a:latin typeface="Arial"/>
                <a:cs typeface="Arial"/>
                <a:hlinkClick r:id="rId3"/>
              </a:rPr>
              <a:t>https://www.research.net/r/DESE-ToT-23</a:t>
            </a:r>
            <a:endParaRPr lang="en-US" sz="2000">
              <a:latin typeface="Arial"/>
              <a:cs typeface="Arial"/>
            </a:endParaRPr>
          </a:p>
        </p:txBody>
      </p:sp>
      <p:pic>
        <p:nvPicPr>
          <p:cNvPr id="6" name="Content Placeholder 5" descr="QR code for survey">
            <a:extLst>
              <a:ext uri="{FF2B5EF4-FFF2-40B4-BE49-F238E27FC236}">
                <a16:creationId xmlns:a16="http://schemas.microsoft.com/office/drawing/2014/main" id="{989DB3E3-EB2A-1C48-2F9B-D41D13D229AD}"/>
              </a:ext>
            </a:extLst>
          </p:cNvPr>
          <p:cNvPicPr>
            <a:picLocks noGrp="1" noChangeAspect="1"/>
          </p:cNvPicPr>
          <p:nvPr>
            <p:ph sz="half" idx="2"/>
          </p:nvPr>
        </p:nvPicPr>
        <p:blipFill>
          <a:blip r:embed="rId4"/>
          <a:stretch>
            <a:fillRect/>
          </a:stretch>
        </p:blipFill>
        <p:spPr>
          <a:xfrm>
            <a:off x="6734146" y="2119256"/>
            <a:ext cx="4057707" cy="4057707"/>
          </a:xfrm>
          <a:noFill/>
        </p:spPr>
      </p:pic>
    </p:spTree>
    <p:extLst>
      <p:ext uri="{BB962C8B-B14F-4D97-AF65-F5344CB8AC3E}">
        <p14:creationId xmlns:p14="http://schemas.microsoft.com/office/powerpoint/2010/main" val="25070764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57F45-B5BA-6C05-07AD-D26AFCB8086B}"/>
              </a:ext>
            </a:extLst>
          </p:cNvPr>
          <p:cNvSpPr>
            <a:spLocks noGrp="1"/>
          </p:cNvSpPr>
          <p:nvPr>
            <p:ph type="title"/>
          </p:nvPr>
        </p:nvSpPr>
        <p:spPr>
          <a:xfrm>
            <a:off x="838200" y="730525"/>
            <a:ext cx="10515600" cy="2852737"/>
          </a:xfrm>
        </p:spPr>
        <p:txBody>
          <a:bodyPr anchor="b">
            <a:normAutofit/>
          </a:bodyPr>
          <a:lstStyle/>
          <a:p>
            <a:r>
              <a:rPr lang="en-US"/>
              <a:t>Additional Questions?</a:t>
            </a:r>
          </a:p>
        </p:txBody>
      </p:sp>
      <p:sp>
        <p:nvSpPr>
          <p:cNvPr id="2" name="Content Placeholder 1">
            <a:extLst>
              <a:ext uri="{FF2B5EF4-FFF2-40B4-BE49-F238E27FC236}">
                <a16:creationId xmlns:a16="http://schemas.microsoft.com/office/drawing/2014/main" id="{1A6E9495-9C01-A172-2EE1-AC25D53617A1}"/>
              </a:ext>
            </a:extLst>
          </p:cNvPr>
          <p:cNvSpPr>
            <a:spLocks noGrp="1"/>
          </p:cNvSpPr>
          <p:nvPr>
            <p:ph type="body" idx="1"/>
          </p:nvPr>
        </p:nvSpPr>
        <p:spPr>
          <a:xfrm>
            <a:off x="838200" y="3712387"/>
            <a:ext cx="10515600" cy="1500187"/>
          </a:xfrm>
        </p:spPr>
        <p:txBody>
          <a:bodyPr vert="horz" lIns="91440" tIns="45720" rIns="91440" bIns="45720" rtlCol="0">
            <a:normAutofit/>
          </a:bodyPr>
          <a:lstStyle/>
          <a:p>
            <a:pPr marL="0" indent="0">
              <a:buNone/>
            </a:pPr>
            <a:r>
              <a:rPr lang="en-US">
                <a:effectLst/>
              </a:rPr>
              <a:t>For questions specific to the IEP Improvement Project and/or IEP Form(s), please email </a:t>
            </a:r>
          </a:p>
          <a:p>
            <a:pPr marL="0" indent="0">
              <a:buNone/>
            </a:pPr>
            <a:r>
              <a:rPr lang="en-US" sz="3600" b="1">
                <a:effectLst/>
              </a:rPr>
              <a:t>specialeducation@doe.mass.edu</a:t>
            </a:r>
            <a:endParaRPr lang="en-US" sz="3600" b="1"/>
          </a:p>
          <a:p>
            <a:endParaRPr lang="en-US"/>
          </a:p>
        </p:txBody>
      </p:sp>
    </p:spTree>
    <p:extLst>
      <p:ext uri="{BB962C8B-B14F-4D97-AF65-F5344CB8AC3E}">
        <p14:creationId xmlns:p14="http://schemas.microsoft.com/office/powerpoint/2010/main" val="191415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09790-3D02-572E-1717-07B037DE9A47}"/>
              </a:ext>
            </a:extLst>
          </p:cNvPr>
          <p:cNvSpPr>
            <a:spLocks noGrp="1"/>
          </p:cNvSpPr>
          <p:nvPr>
            <p:ph type="title"/>
          </p:nvPr>
        </p:nvSpPr>
        <p:spPr/>
        <p:txBody>
          <a:bodyPr>
            <a:normAutofit fontScale="90000"/>
          </a:bodyPr>
          <a:lstStyle/>
          <a:p>
            <a:r>
              <a:rPr lang="en-US">
                <a:latin typeface="Arial"/>
                <a:cs typeface="Arial"/>
              </a:rPr>
              <a:t>What Do These Things Have in Common?</a:t>
            </a:r>
            <a:endParaRPr lang="en-US"/>
          </a:p>
        </p:txBody>
      </p:sp>
      <p:sp>
        <p:nvSpPr>
          <p:cNvPr id="8" name="TextBox 7">
            <a:extLst>
              <a:ext uri="{FF2B5EF4-FFF2-40B4-BE49-F238E27FC236}">
                <a16:creationId xmlns:a16="http://schemas.microsoft.com/office/drawing/2014/main" id="{E8339BDF-F5AD-C6C8-2F03-C88D50C2C34F}"/>
              </a:ext>
            </a:extLst>
          </p:cNvPr>
          <p:cNvSpPr txBox="1"/>
          <p:nvPr/>
        </p:nvSpPr>
        <p:spPr>
          <a:xfrm>
            <a:off x="1034143" y="2242457"/>
            <a:ext cx="2264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Nokia 1100</a:t>
            </a:r>
            <a:endParaRPr lang="en-US" sz="2400"/>
          </a:p>
        </p:txBody>
      </p:sp>
      <p:pic>
        <p:nvPicPr>
          <p:cNvPr id="7" name="Picture 7" descr="Nokia phone 1100">
            <a:extLst>
              <a:ext uri="{FF2B5EF4-FFF2-40B4-BE49-F238E27FC236}">
                <a16:creationId xmlns:a16="http://schemas.microsoft.com/office/drawing/2014/main" id="{85EA79FF-2937-7C34-800A-27CFFB6E92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2164" y="3056144"/>
            <a:ext cx="2248186" cy="2881412"/>
          </a:xfrm>
          <a:prstGeom prst="rect">
            <a:avLst/>
          </a:prstGeom>
        </p:spPr>
      </p:pic>
      <p:sp>
        <p:nvSpPr>
          <p:cNvPr id="10" name="TextBox 9">
            <a:extLst>
              <a:ext uri="{FF2B5EF4-FFF2-40B4-BE49-F238E27FC236}">
                <a16:creationId xmlns:a16="http://schemas.microsoft.com/office/drawing/2014/main" id="{6E6BB8D3-F6DA-E19F-8741-B2B03A6F8DDC}"/>
              </a:ext>
            </a:extLst>
          </p:cNvPr>
          <p:cNvSpPr txBox="1"/>
          <p:nvPr/>
        </p:nvSpPr>
        <p:spPr>
          <a:xfrm>
            <a:off x="4966941" y="2242455"/>
            <a:ext cx="22533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MA IEP 1-8</a:t>
            </a:r>
          </a:p>
        </p:txBody>
      </p:sp>
      <p:pic>
        <p:nvPicPr>
          <p:cNvPr id="5" name="Picture 5" descr="Individualized Education Program form page">
            <a:extLst>
              <a:ext uri="{FF2B5EF4-FFF2-40B4-BE49-F238E27FC236}">
                <a16:creationId xmlns:a16="http://schemas.microsoft.com/office/drawing/2014/main" id="{91863190-850F-C43B-0875-470BCB4CD4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6941" y="3056144"/>
            <a:ext cx="2248186" cy="2881412"/>
          </a:xfrm>
          <a:prstGeom prst="rect">
            <a:avLst/>
          </a:prstGeom>
        </p:spPr>
      </p:pic>
      <p:sp>
        <p:nvSpPr>
          <p:cNvPr id="11" name="TextBox 10">
            <a:extLst>
              <a:ext uri="{FF2B5EF4-FFF2-40B4-BE49-F238E27FC236}">
                <a16:creationId xmlns:a16="http://schemas.microsoft.com/office/drawing/2014/main" id="{E8FC51A4-5605-E755-1588-18712FB00118}"/>
              </a:ext>
            </a:extLst>
          </p:cNvPr>
          <p:cNvSpPr txBox="1"/>
          <p:nvPr/>
        </p:nvSpPr>
        <p:spPr>
          <a:xfrm>
            <a:off x="8715287" y="2242454"/>
            <a:ext cx="24151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The DaVinci Code</a:t>
            </a:r>
            <a:endParaRPr lang="en-US"/>
          </a:p>
        </p:txBody>
      </p:sp>
      <p:pic>
        <p:nvPicPr>
          <p:cNvPr id="2050" name="Picture 2" descr="The Da Vinci Code - Wikipedia">
            <a:extLst>
              <a:ext uri="{FF2B5EF4-FFF2-40B4-BE49-F238E27FC236}">
                <a16:creationId xmlns:a16="http://schemas.microsoft.com/office/drawing/2014/main" id="{2FC15562-8CCF-08CB-5DA5-C0105BB0DB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59897" y="3056144"/>
            <a:ext cx="1925918" cy="288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934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D493DC-39EE-FE35-8D47-8E336C39E4DC}"/>
              </a:ext>
            </a:extLst>
          </p:cNvPr>
          <p:cNvSpPr>
            <a:spLocks noGrp="1"/>
          </p:cNvSpPr>
          <p:nvPr>
            <p:ph type="title"/>
          </p:nvPr>
        </p:nvSpPr>
        <p:spPr/>
        <p:txBody>
          <a:bodyPr/>
          <a:lstStyle/>
          <a:p>
            <a:r>
              <a:rPr lang="en-US"/>
              <a:t>Thank You</a:t>
            </a:r>
          </a:p>
        </p:txBody>
      </p:sp>
      <p:pic>
        <p:nvPicPr>
          <p:cNvPr id="5" name="Content Placeholder 4" descr="People clapping hands">
            <a:extLst>
              <a:ext uri="{FF2B5EF4-FFF2-40B4-BE49-F238E27FC236}">
                <a16:creationId xmlns:a16="http://schemas.microsoft.com/office/drawing/2014/main" id="{803181D5-2B01-63FA-28CD-C3AD828655E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605914" y="2087563"/>
            <a:ext cx="4980171" cy="4051300"/>
          </a:xfrm>
        </p:spPr>
      </p:pic>
    </p:spTree>
    <p:extLst>
      <p:ext uri="{BB962C8B-B14F-4D97-AF65-F5344CB8AC3E}">
        <p14:creationId xmlns:p14="http://schemas.microsoft.com/office/powerpoint/2010/main" val="229036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86BBA-F0D6-469E-81CB-E80B21DA5C26}"/>
              </a:ext>
            </a:extLst>
          </p:cNvPr>
          <p:cNvSpPr>
            <a:spLocks noGrp="1"/>
          </p:cNvSpPr>
          <p:nvPr>
            <p:ph type="title"/>
          </p:nvPr>
        </p:nvSpPr>
        <p:spPr/>
        <p:txBody>
          <a:bodyPr>
            <a:normAutofit/>
          </a:bodyPr>
          <a:lstStyle/>
          <a:p>
            <a:r>
              <a:rPr lang="en-US" sz="4800">
                <a:latin typeface="Arial"/>
                <a:cs typeface="Arial"/>
              </a:rPr>
              <a:t>IEP Project Goals</a:t>
            </a:r>
          </a:p>
        </p:txBody>
      </p:sp>
      <p:sp>
        <p:nvSpPr>
          <p:cNvPr id="5" name="Content Placeholder 4">
            <a:extLst>
              <a:ext uri="{FF2B5EF4-FFF2-40B4-BE49-F238E27FC236}">
                <a16:creationId xmlns:a16="http://schemas.microsoft.com/office/drawing/2014/main" id="{11851EC4-B4E6-4BDC-9EEF-F6C3D9F23B96}"/>
              </a:ext>
            </a:extLst>
          </p:cNvPr>
          <p:cNvSpPr>
            <a:spLocks noGrp="1"/>
          </p:cNvSpPr>
          <p:nvPr>
            <p:ph idx="1"/>
          </p:nvPr>
        </p:nvSpPr>
        <p:spPr/>
        <p:txBody>
          <a:bodyPr vert="horz" lIns="91440" tIns="45720" rIns="91440" bIns="45720" rtlCol="0" anchor="t">
            <a:normAutofit/>
          </a:bodyPr>
          <a:lstStyle/>
          <a:p>
            <a:pPr marL="0" indent="0">
              <a:buNone/>
            </a:pPr>
            <a:r>
              <a:rPr lang="en-US" sz="3600">
                <a:latin typeface="Arial"/>
                <a:cs typeface="Arial"/>
              </a:rPr>
              <a:t>To </a:t>
            </a:r>
            <a:r>
              <a:rPr lang="en-US" sz="3600" b="1">
                <a:solidFill>
                  <a:schemeClr val="accent1">
                    <a:lumMod val="50000"/>
                  </a:schemeClr>
                </a:solidFill>
                <a:latin typeface="Arial"/>
                <a:cs typeface="Arial"/>
              </a:rPr>
              <a:t>improve outcomes </a:t>
            </a:r>
            <a:r>
              <a:rPr lang="en-US" sz="3600">
                <a:latin typeface="Arial"/>
                <a:cs typeface="Arial"/>
              </a:rPr>
              <a:t>for all students with disabilities by providing guidance, technical assistance, and tools on </a:t>
            </a:r>
            <a:r>
              <a:rPr lang="en-US" sz="3600" b="1">
                <a:solidFill>
                  <a:schemeClr val="accent1">
                    <a:lumMod val="50000"/>
                  </a:schemeClr>
                </a:solidFill>
                <a:latin typeface="Arial"/>
                <a:cs typeface="Arial"/>
              </a:rPr>
              <a:t>equitable processes</a:t>
            </a:r>
            <a:r>
              <a:rPr lang="en-US" sz="3600">
                <a:solidFill>
                  <a:schemeClr val="accent1">
                    <a:lumMod val="50000"/>
                  </a:schemeClr>
                </a:solidFill>
                <a:latin typeface="Arial"/>
                <a:cs typeface="Arial"/>
              </a:rPr>
              <a:t> </a:t>
            </a:r>
            <a:r>
              <a:rPr lang="en-US" sz="3600">
                <a:latin typeface="Arial"/>
                <a:cs typeface="Arial"/>
              </a:rPr>
              <a:t>to school and district professionals, families, and students so that all students with disabilities have </a:t>
            </a:r>
            <a:r>
              <a:rPr lang="en-US" sz="3600" b="1">
                <a:solidFill>
                  <a:schemeClr val="accent1">
                    <a:lumMod val="50000"/>
                  </a:schemeClr>
                </a:solidFill>
                <a:latin typeface="Arial"/>
                <a:cs typeface="Arial"/>
              </a:rPr>
              <a:t>meaningful access</a:t>
            </a:r>
            <a:r>
              <a:rPr lang="en-US" sz="3600">
                <a:solidFill>
                  <a:schemeClr val="accent1">
                    <a:lumMod val="50000"/>
                  </a:schemeClr>
                </a:solidFill>
                <a:latin typeface="Arial"/>
                <a:cs typeface="Arial"/>
              </a:rPr>
              <a:t> </a:t>
            </a:r>
            <a:r>
              <a:rPr lang="en-US" sz="3600">
                <a:latin typeface="Arial"/>
                <a:cs typeface="Arial"/>
              </a:rPr>
              <a:t>to the curriculum frameworks and life of the school.</a:t>
            </a:r>
          </a:p>
        </p:txBody>
      </p:sp>
    </p:spTree>
    <p:extLst>
      <p:ext uri="{BB962C8B-B14F-4D97-AF65-F5344CB8AC3E}">
        <p14:creationId xmlns:p14="http://schemas.microsoft.com/office/powerpoint/2010/main" val="15101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4E79A-D0A5-BF68-35FB-CF9C99D6F8C8}"/>
              </a:ext>
            </a:extLst>
          </p:cNvPr>
          <p:cNvSpPr>
            <a:spLocks noGrp="1"/>
          </p:cNvSpPr>
          <p:nvPr>
            <p:ph type="title"/>
          </p:nvPr>
        </p:nvSpPr>
        <p:spPr/>
        <p:txBody>
          <a:bodyPr/>
          <a:lstStyle/>
          <a:p>
            <a:r>
              <a:rPr lang="en-US"/>
              <a:t>Areas of Focus for Improved IEP Form</a:t>
            </a:r>
          </a:p>
        </p:txBody>
      </p:sp>
      <p:graphicFrame>
        <p:nvGraphicFramePr>
          <p:cNvPr id="4" name="Content Placeholder 3" descr="Family and student voice. Form Documents process, Least Restrictive environment, Integrated transition planning, assessibility of language">
            <a:extLst>
              <a:ext uri="{FF2B5EF4-FFF2-40B4-BE49-F238E27FC236}">
                <a16:creationId xmlns:a16="http://schemas.microsoft.com/office/drawing/2014/main" id="{79F91DCF-7802-B0D9-2919-FF44FEE30E36}"/>
              </a:ext>
            </a:extLst>
          </p:cNvPr>
          <p:cNvGraphicFramePr>
            <a:graphicFrameLocks noGrp="1"/>
          </p:cNvGraphicFramePr>
          <p:nvPr>
            <p:ph idx="1"/>
            <p:extLst>
              <p:ext uri="{D42A27DB-BD31-4B8C-83A1-F6EECF244321}">
                <p14:modId xmlns:p14="http://schemas.microsoft.com/office/powerpoint/2010/main" val="1943929430"/>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96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702C78-A729-073F-06A0-98003A890042}"/>
              </a:ext>
            </a:extLst>
          </p:cNvPr>
          <p:cNvSpPr>
            <a:spLocks noGrp="1"/>
          </p:cNvSpPr>
          <p:nvPr>
            <p:ph type="title"/>
          </p:nvPr>
        </p:nvSpPr>
        <p:spPr/>
        <p:txBody>
          <a:bodyPr>
            <a:normAutofit/>
          </a:bodyPr>
          <a:lstStyle/>
          <a:p>
            <a:r>
              <a:rPr lang="en-US"/>
              <a:t>Getting to Know Your MA IEP</a:t>
            </a:r>
          </a:p>
        </p:txBody>
      </p:sp>
      <p:pic>
        <p:nvPicPr>
          <p:cNvPr id="8" name="Graphic 7" descr="Stopwatch 75% with solid fill">
            <a:extLst>
              <a:ext uri="{FF2B5EF4-FFF2-40B4-BE49-F238E27FC236}">
                <a16:creationId xmlns:a16="http://schemas.microsoft.com/office/drawing/2014/main" id="{9FAA5486-478B-D9FD-FD2C-4BDC1ED6C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6600" y="219667"/>
            <a:ext cx="914400" cy="914400"/>
          </a:xfrm>
          <a:prstGeom prst="rect">
            <a:avLst/>
          </a:prstGeom>
        </p:spPr>
      </p:pic>
      <p:sp>
        <p:nvSpPr>
          <p:cNvPr id="9" name="TextBox 8">
            <a:extLst>
              <a:ext uri="{FF2B5EF4-FFF2-40B4-BE49-F238E27FC236}">
                <a16:creationId xmlns:a16="http://schemas.microsoft.com/office/drawing/2014/main" id="{7644DF37-A4B4-93FF-5408-4B46E0AE485F}"/>
              </a:ext>
            </a:extLst>
          </p:cNvPr>
          <p:cNvSpPr txBox="1"/>
          <p:nvPr/>
        </p:nvSpPr>
        <p:spPr>
          <a:xfrm>
            <a:off x="10712245" y="919920"/>
            <a:ext cx="1283110" cy="523220"/>
          </a:xfrm>
          <a:prstGeom prst="rect">
            <a:avLst/>
          </a:prstGeom>
          <a:noFill/>
        </p:spPr>
        <p:txBody>
          <a:bodyPr wrap="square" rtlCol="0">
            <a:spAutoFit/>
          </a:bodyPr>
          <a:lstStyle/>
          <a:p>
            <a:r>
              <a:rPr lang="en-US" sz="2800">
                <a:solidFill>
                  <a:schemeClr val="bg1"/>
                </a:solidFill>
              </a:rPr>
              <a:t>20 min</a:t>
            </a:r>
          </a:p>
        </p:txBody>
      </p:sp>
      <p:graphicFrame>
        <p:nvGraphicFramePr>
          <p:cNvPr id="10" name="Table 10">
            <a:extLst>
              <a:ext uri="{FF2B5EF4-FFF2-40B4-BE49-F238E27FC236}">
                <a16:creationId xmlns:a16="http://schemas.microsoft.com/office/drawing/2014/main" id="{EA4FA3D3-BCE9-02B9-C469-4E72D0ABEB42}"/>
              </a:ext>
            </a:extLst>
          </p:cNvPr>
          <p:cNvGraphicFramePr>
            <a:graphicFrameLocks noGrp="1"/>
          </p:cNvGraphicFramePr>
          <p:nvPr>
            <p:ph idx="1"/>
            <p:extLst>
              <p:ext uri="{D42A27DB-BD31-4B8C-83A1-F6EECF244321}">
                <p14:modId xmlns:p14="http://schemas.microsoft.com/office/powerpoint/2010/main" val="721859560"/>
              </p:ext>
            </p:extLst>
          </p:nvPr>
        </p:nvGraphicFramePr>
        <p:xfrm>
          <a:off x="838200" y="1782762"/>
          <a:ext cx="10515600" cy="4529455"/>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649813513"/>
                    </a:ext>
                  </a:extLst>
                </a:gridCol>
                <a:gridCol w="8166100">
                  <a:extLst>
                    <a:ext uri="{9D8B030D-6E8A-4147-A177-3AD203B41FA5}">
                      <a16:colId xmlns:a16="http://schemas.microsoft.com/office/drawing/2014/main" val="1778703690"/>
                    </a:ext>
                  </a:extLst>
                </a:gridCol>
              </a:tblGrid>
              <a:tr h="343807">
                <a:tc>
                  <a:txBody>
                    <a:bodyPr/>
                    <a:lstStyle/>
                    <a:p>
                      <a:r>
                        <a:rPr lang="en-US"/>
                        <a:t>Step</a:t>
                      </a:r>
                    </a:p>
                  </a:txBody>
                  <a:tcPr/>
                </a:tc>
                <a:tc>
                  <a:txBody>
                    <a:bodyPr/>
                    <a:lstStyle/>
                    <a:p>
                      <a:r>
                        <a:rPr lang="en-US"/>
                        <a:t>Description of Step</a:t>
                      </a:r>
                    </a:p>
                  </a:txBody>
                  <a:tcPr/>
                </a:tc>
                <a:extLst>
                  <a:ext uri="{0D108BD9-81ED-4DB2-BD59-A6C34878D82A}">
                    <a16:rowId xmlns:a16="http://schemas.microsoft.com/office/drawing/2014/main" val="3588269936"/>
                  </a:ext>
                </a:extLst>
              </a:tr>
              <a:tr h="847744">
                <a:tc>
                  <a:txBody>
                    <a:bodyPr/>
                    <a:lstStyle/>
                    <a:p>
                      <a:pPr>
                        <a:lnSpc>
                          <a:spcPct val="150000"/>
                        </a:lnSpc>
                      </a:pPr>
                      <a:r>
                        <a:rPr lang="en-US" b="1"/>
                        <a:t>Set the Stage</a:t>
                      </a:r>
                    </a:p>
                    <a:p>
                      <a:pPr>
                        <a:lnSpc>
                          <a:spcPct val="150000"/>
                        </a:lnSpc>
                      </a:pPr>
                      <a:r>
                        <a:rPr lang="en-US"/>
                        <a:t>(5 minutes)</a:t>
                      </a:r>
                    </a:p>
                  </a:txBody>
                  <a:tcPr anchor="ctr"/>
                </a:tc>
                <a:tc>
                  <a:txBody>
                    <a:bodyPr/>
                    <a:lstStyle/>
                    <a:p>
                      <a:r>
                        <a:rPr lang="en-US"/>
                        <a:t>The purpose of this activity is to help participants </a:t>
                      </a:r>
                      <a:r>
                        <a:rPr lang="en-US" b="1" u="sng"/>
                        <a:t>locate</a:t>
                      </a:r>
                      <a:r>
                        <a:rPr lang="en-US"/>
                        <a:t> information in the new IEP form. Please have your blank copy of the new MA IEP Form in front of you as we go through this activity.</a:t>
                      </a:r>
                    </a:p>
                  </a:txBody>
                  <a:tcPr anchor="ctr"/>
                </a:tc>
                <a:extLst>
                  <a:ext uri="{0D108BD9-81ED-4DB2-BD59-A6C34878D82A}">
                    <a16:rowId xmlns:a16="http://schemas.microsoft.com/office/drawing/2014/main" val="3993188479"/>
                  </a:ext>
                </a:extLst>
              </a:tr>
              <a:tr h="808300">
                <a:tc>
                  <a:txBody>
                    <a:bodyPr/>
                    <a:lstStyle/>
                    <a:p>
                      <a:pPr>
                        <a:lnSpc>
                          <a:spcPct val="150000"/>
                        </a:lnSpc>
                      </a:pPr>
                      <a:r>
                        <a:rPr lang="en-US" b="1"/>
                        <a:t>Round 1</a:t>
                      </a:r>
                    </a:p>
                    <a:p>
                      <a:pPr>
                        <a:lnSpc>
                          <a:spcPct val="150000"/>
                        </a:lnSpc>
                      </a:pPr>
                      <a:r>
                        <a:rPr lang="en-US"/>
                        <a:t>(7 minutes)</a:t>
                      </a:r>
                    </a:p>
                  </a:txBody>
                  <a:tcPr anchor="ctr"/>
                </a:tc>
                <a:tc>
                  <a:txBody>
                    <a:bodyPr/>
                    <a:lstStyle/>
                    <a:p>
                      <a:r>
                        <a:rPr lang="en-US"/>
                        <a:t>To start, we’ll locate some of the </a:t>
                      </a:r>
                      <a:r>
                        <a:rPr lang="en-US" b="1"/>
                        <a:t>key sections </a:t>
                      </a:r>
                      <a:r>
                        <a:rPr lang="en-US"/>
                        <a:t>of the MA IEP form.</a:t>
                      </a:r>
                    </a:p>
                  </a:txBody>
                  <a:tcPr anchor="ctr"/>
                </a:tc>
                <a:extLst>
                  <a:ext uri="{0D108BD9-81ED-4DB2-BD59-A6C34878D82A}">
                    <a16:rowId xmlns:a16="http://schemas.microsoft.com/office/drawing/2014/main" val="3293472581"/>
                  </a:ext>
                </a:extLst>
              </a:tr>
              <a:tr h="847744">
                <a:tc>
                  <a:txBody>
                    <a:bodyPr/>
                    <a:lstStyle/>
                    <a:p>
                      <a:pPr>
                        <a:lnSpc>
                          <a:spcPct val="150000"/>
                        </a:lnSpc>
                      </a:pPr>
                      <a:r>
                        <a:rPr lang="en-US" b="1"/>
                        <a:t>Round 2</a:t>
                      </a:r>
                    </a:p>
                    <a:p>
                      <a:pPr>
                        <a:lnSpc>
                          <a:spcPct val="150000"/>
                        </a:lnSpc>
                      </a:pPr>
                      <a:r>
                        <a:rPr lang="en-US"/>
                        <a:t>(8 minutes)</a:t>
                      </a:r>
                    </a:p>
                  </a:txBody>
                  <a:tcPr anchor="ctr"/>
                </a:tc>
                <a:tc>
                  <a:txBody>
                    <a:bodyPr/>
                    <a:lstStyle/>
                    <a:p>
                      <a:r>
                        <a:rPr lang="en-US"/>
                        <a:t>For round two, we’ll go into some more </a:t>
                      </a:r>
                      <a:r>
                        <a:rPr lang="en-US" b="1"/>
                        <a:t>nuanced sections </a:t>
                      </a:r>
                      <a:r>
                        <a:rPr lang="en-US"/>
                        <a:t>of the MA IEP form, and in some cases highlight some of the changes to the new form, which we will discuss in more depth soon.</a:t>
                      </a:r>
                    </a:p>
                  </a:txBody>
                  <a:tcPr anchor="ctr"/>
                </a:tc>
                <a:extLst>
                  <a:ext uri="{0D108BD9-81ED-4DB2-BD59-A6C34878D82A}">
                    <a16:rowId xmlns:a16="http://schemas.microsoft.com/office/drawing/2014/main" val="4037395999"/>
                  </a:ext>
                </a:extLst>
              </a:tr>
              <a:tr h="1356390">
                <a:tc>
                  <a:txBody>
                    <a:bodyPr/>
                    <a:lstStyle/>
                    <a:p>
                      <a:pPr>
                        <a:lnSpc>
                          <a:spcPct val="150000"/>
                        </a:lnSpc>
                      </a:pPr>
                      <a:r>
                        <a:rPr lang="en-US" b="1"/>
                        <a:t>Discussion</a:t>
                      </a:r>
                    </a:p>
                    <a:p>
                      <a:pPr>
                        <a:lnSpc>
                          <a:spcPct val="150000"/>
                        </a:lnSpc>
                      </a:pPr>
                      <a:r>
                        <a:rPr lang="en-US"/>
                        <a:t>(10 minutes)</a:t>
                      </a:r>
                    </a:p>
                  </a:txBody>
                  <a:tcPr anchor="ctr"/>
                </a:tc>
                <a:tc>
                  <a:txBody>
                    <a:bodyPr/>
                    <a:lstStyle/>
                    <a:p>
                      <a:pPr marL="0" indent="0">
                        <a:buFont typeface="Arial" panose="020B0604020202020204" pitchFamily="34" charset="0"/>
                        <a:buNone/>
                      </a:pPr>
                      <a:r>
                        <a:rPr lang="en-US"/>
                        <a:t>With others at your table, please discuss the following:</a:t>
                      </a:r>
                    </a:p>
                    <a:p>
                      <a:pPr marL="285750" indent="-285750">
                        <a:buFont typeface="Arial" panose="020B0604020202020204" pitchFamily="34" charset="0"/>
                        <a:buChar char="•"/>
                      </a:pPr>
                      <a:r>
                        <a:rPr lang="en-US"/>
                        <a:t>Did this activity help you feel more familiar with the layout of the new IEP form?</a:t>
                      </a:r>
                    </a:p>
                    <a:p>
                      <a:pPr marL="285750" indent="-285750">
                        <a:buFont typeface="Arial" panose="020B0604020202020204" pitchFamily="34" charset="0"/>
                        <a:buChar char="•"/>
                      </a:pPr>
                      <a:r>
                        <a:rPr lang="en-US"/>
                        <a:t>Which sections of the IEP form are most (and least) familiar?</a:t>
                      </a:r>
                    </a:p>
                    <a:p>
                      <a:pPr marL="285750" indent="-285750">
                        <a:buFont typeface="Arial" panose="020B0604020202020204" pitchFamily="34" charset="0"/>
                        <a:buChar char="•"/>
                      </a:pPr>
                      <a:r>
                        <a:rPr lang="en-US"/>
                        <a:t>If you were a student or family member, which sections of the IEP form might feel most (and least) familiar?</a:t>
                      </a:r>
                    </a:p>
                  </a:txBody>
                  <a:tcPr anchor="ctr"/>
                </a:tc>
                <a:extLst>
                  <a:ext uri="{0D108BD9-81ED-4DB2-BD59-A6C34878D82A}">
                    <a16:rowId xmlns:a16="http://schemas.microsoft.com/office/drawing/2014/main" val="422580865"/>
                  </a:ext>
                </a:extLst>
              </a:tr>
            </a:tbl>
          </a:graphicData>
        </a:graphic>
      </p:graphicFrame>
      <p:sp>
        <p:nvSpPr>
          <p:cNvPr id="2" name="TextBox 1">
            <a:extLst>
              <a:ext uri="{FF2B5EF4-FFF2-40B4-BE49-F238E27FC236}">
                <a16:creationId xmlns:a16="http://schemas.microsoft.com/office/drawing/2014/main" id="{BA6F5B70-3ADA-11CA-C9BF-2E70F740DC79}"/>
              </a:ext>
            </a:extLst>
          </p:cNvPr>
          <p:cNvSpPr txBox="1"/>
          <p:nvPr/>
        </p:nvSpPr>
        <p:spPr>
          <a:xfrm>
            <a:off x="152400" y="6310602"/>
            <a:ext cx="3146759" cy="307777"/>
          </a:xfrm>
          <a:prstGeom prst="rect">
            <a:avLst/>
          </a:prstGeom>
          <a:noFill/>
        </p:spPr>
        <p:txBody>
          <a:bodyPr wrap="none" rtlCol="0">
            <a:spAutoFit/>
          </a:bodyPr>
          <a:lstStyle/>
          <a:p>
            <a:r>
              <a:rPr lang="en-US" sz="1400"/>
              <a:t>Content adapted from PROGRESS Center</a:t>
            </a:r>
          </a:p>
        </p:txBody>
      </p:sp>
    </p:spTree>
    <p:extLst>
      <p:ext uri="{BB962C8B-B14F-4D97-AF65-F5344CB8AC3E}">
        <p14:creationId xmlns:p14="http://schemas.microsoft.com/office/powerpoint/2010/main" val="409463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G" descr="Wheel with 7 options of present levels, student and team vision, service delivery grids, student and parent concerns, postsecondary transition planning, accommodations and modifications, and measurable annual goals.">
            <a:extLst>
              <a:ext uri="{FF2B5EF4-FFF2-40B4-BE49-F238E27FC236}">
                <a16:creationId xmlns:a16="http://schemas.microsoft.com/office/drawing/2014/main" id="{D40854B3-7181-4797-8793-E6FF00A296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951E07-8276-0F88-0C24-AC8D426B2AB2}"/>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spinner</a:t>
            </a:r>
          </a:p>
        </p:txBody>
      </p:sp>
      <p:sp>
        <p:nvSpPr>
          <p:cNvPr id="48" name="Marker">
            <a:extLst>
              <a:ext uri="{FF2B5EF4-FFF2-40B4-BE49-F238E27FC236}">
                <a16:creationId xmlns:a16="http://schemas.microsoft.com/office/drawing/2014/main" id="{6F381C54-25EF-445D-B869-A54C62C08DBE}"/>
              </a:ext>
              <a:ext uri="{C183D7F6-B498-43B3-948B-1728B52AA6E4}">
                <adec:decorative xmlns:adec="http://schemas.microsoft.com/office/drawing/2017/decorative" val="1"/>
              </a:ext>
            </a:extLst>
          </p:cNvPr>
          <p:cNvSpPr/>
          <p:nvPr/>
        </p:nvSpPr>
        <p:spPr>
          <a:xfrm rot="10800000">
            <a:off x="5741207" y="-2198"/>
            <a:ext cx="720000" cy="72000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Tekhnologic Logo">
            <a:extLst>
              <a:ext uri="{FF2B5EF4-FFF2-40B4-BE49-F238E27FC236}">
                <a16:creationId xmlns:a16="http://schemas.microsoft.com/office/drawing/2014/main" id="{C5D662CC-1BE3-434A-87C6-6DCBC37C88A8}"/>
              </a:ext>
              <a:ext uri="{C183D7F6-B498-43B3-948B-1728B52AA6E4}">
                <adec:decorative xmlns:adec="http://schemas.microsoft.com/office/drawing/2017/decorative" val="1"/>
              </a:ext>
            </a:extLst>
          </p:cNvPr>
          <p:cNvGrpSpPr/>
          <p:nvPr/>
        </p:nvGrpSpPr>
        <p:grpSpPr>
          <a:xfrm>
            <a:off x="5685616" y="6661025"/>
            <a:ext cx="820768" cy="180000"/>
            <a:chOff x="5464435" y="6630924"/>
            <a:chExt cx="820768" cy="180000"/>
          </a:xfrm>
        </p:grpSpPr>
        <p:pic>
          <p:nvPicPr>
            <p:cNvPr id="26" name="Image">
              <a:extLst>
                <a:ext uri="{FF2B5EF4-FFF2-40B4-BE49-F238E27FC236}">
                  <a16:creationId xmlns:a16="http://schemas.microsoft.com/office/drawing/2014/main" id="{B6C46ED3-364F-42FD-9E9B-2627FCCB1D41}"/>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464435" y="6630924"/>
              <a:ext cx="180000" cy="180000"/>
            </a:xfrm>
            <a:prstGeom prst="rect">
              <a:avLst/>
            </a:prstGeom>
          </p:spPr>
        </p:pic>
        <p:sp>
          <p:nvSpPr>
            <p:cNvPr id="27" name="Text">
              <a:extLst>
                <a:ext uri="{FF2B5EF4-FFF2-40B4-BE49-F238E27FC236}">
                  <a16:creationId xmlns:a16="http://schemas.microsoft.com/office/drawing/2014/main" id="{8C8A5E28-D2DF-40B5-802B-38576B3EE85E}"/>
                </a:ext>
              </a:extLst>
            </p:cNvPr>
            <p:cNvSpPr/>
            <p:nvPr/>
          </p:nvSpPr>
          <p:spPr>
            <a:xfrm>
              <a:off x="5624766" y="6651674"/>
              <a:ext cx="660437" cy="138499"/>
            </a:xfrm>
            <a:prstGeom prst="rect">
              <a:avLst/>
            </a:prstGeom>
            <a:noFill/>
          </p:spPr>
          <p:txBody>
            <a:bodyPr wrap="none" lIns="0" tIns="0" rIns="0" bIns="0">
              <a:spAutoFit/>
            </a:bodyPr>
            <a:lstStyle/>
            <a:p>
              <a:pPr algn="ctr"/>
              <a:r>
                <a:rPr lang="en-US" sz="900" b="1" cap="none" spc="0">
                  <a:ln w="0"/>
                  <a:solidFill>
                    <a:srgbClr val="3059A2"/>
                  </a:solidFill>
                  <a:latin typeface="Century Gothic" panose="020B0502020202020204" pitchFamily="34" charset="0"/>
                </a:rPr>
                <a:t>tekhnologic</a:t>
              </a:r>
            </a:p>
          </p:txBody>
        </p:sp>
      </p:grpSp>
      <p:sp>
        <p:nvSpPr>
          <p:cNvPr id="28" name="Spinner BG">
            <a:extLst>
              <a:ext uri="{FF2B5EF4-FFF2-40B4-BE49-F238E27FC236}">
                <a16:creationId xmlns:a16="http://schemas.microsoft.com/office/drawing/2014/main" id="{E7247EFC-DA6F-4517-958E-60940FA8DC84}"/>
              </a:ext>
              <a:ext uri="{C183D7F6-B498-43B3-948B-1728B52AA6E4}">
                <adec:decorative xmlns:adec="http://schemas.microsoft.com/office/drawing/2017/decorative" val="1"/>
              </a:ext>
            </a:extLst>
          </p:cNvPr>
          <p:cNvSpPr/>
          <p:nvPr/>
        </p:nvSpPr>
        <p:spPr>
          <a:xfrm>
            <a:off x="2856000" y="189000"/>
            <a:ext cx="6480000" cy="64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nchor">
            <a:extLst>
              <a:ext uri="{FF2B5EF4-FFF2-40B4-BE49-F238E27FC236}">
                <a16:creationId xmlns:a16="http://schemas.microsoft.com/office/drawing/2014/main" id="{B316AF16-047B-4F82-AB9C-1224E1DDA737}"/>
              </a:ext>
              <a:ext uri="{C183D7F6-B498-43B3-948B-1728B52AA6E4}">
                <adec:decorative xmlns:adec="http://schemas.microsoft.com/office/drawing/2017/decorative" val="1"/>
              </a:ext>
            </a:extLst>
          </p:cNvPr>
          <p:cNvSpPr/>
          <p:nvPr/>
        </p:nvSpPr>
        <p:spPr>
          <a:xfrm>
            <a:off x="5196000" y="2529000"/>
            <a:ext cx="1800000" cy="1800000"/>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latin typeface="Arial" panose="020B0604020202020204" pitchFamily="34" charset="0"/>
              <a:cs typeface="Arial" panose="020B0604020202020204" pitchFamily="34" charset="0"/>
            </a:endParaRPr>
          </a:p>
        </p:txBody>
      </p:sp>
      <p:grpSp>
        <p:nvGrpSpPr>
          <p:cNvPr id="29" name="Spinning Wheel 7">
            <a:extLst>
              <a:ext uri="{FF2B5EF4-FFF2-40B4-BE49-F238E27FC236}">
                <a16:creationId xmlns:a16="http://schemas.microsoft.com/office/drawing/2014/main" id="{5CEC20CF-CDD9-4BCB-B32A-B422CAF343A9}"/>
              </a:ext>
              <a:ext uri="{C183D7F6-B498-43B3-948B-1728B52AA6E4}">
                <adec:decorative xmlns:adec="http://schemas.microsoft.com/office/drawing/2017/decorative" val="1"/>
              </a:ext>
            </a:extLst>
          </p:cNvPr>
          <p:cNvGrpSpPr/>
          <p:nvPr/>
        </p:nvGrpSpPr>
        <p:grpSpPr>
          <a:xfrm>
            <a:off x="2668568" y="178469"/>
            <a:ext cx="6909873" cy="6789491"/>
            <a:chOff x="2668568" y="178469"/>
            <a:chExt cx="6909873" cy="6789491"/>
          </a:xfrm>
        </p:grpSpPr>
        <p:sp>
          <p:nvSpPr>
            <p:cNvPr id="30" name="Segment 7">
              <a:extLst>
                <a:ext uri="{FF2B5EF4-FFF2-40B4-BE49-F238E27FC236}">
                  <a16:creationId xmlns:a16="http://schemas.microsoft.com/office/drawing/2014/main" id="{8C26D571-B371-4275-B50A-3390FD6E0798}"/>
                </a:ext>
              </a:extLst>
            </p:cNvPr>
            <p:cNvSpPr/>
            <p:nvPr/>
          </p:nvSpPr>
          <p:spPr>
            <a:xfrm rot="2340000">
              <a:off x="4175329" y="178469"/>
              <a:ext cx="2516878" cy="2411318"/>
            </a:xfrm>
            <a:custGeom>
              <a:avLst/>
              <a:gdLst>
                <a:gd name="connsiteX0" fmla="*/ 1134249 w 2516878"/>
                <a:gd name="connsiteY0" fmla="*/ 0 h 2411318"/>
                <a:gd name="connsiteX1" fmla="*/ 2516878 w 2516878"/>
                <a:gd name="connsiteY1" fmla="*/ 1707405 h 2411318"/>
                <a:gd name="connsiteX2" fmla="*/ 2201715 w 2516878"/>
                <a:gd name="connsiteY2" fmla="*/ 2287861 h 2411318"/>
                <a:gd name="connsiteX3" fmla="*/ 2200584 w 2516878"/>
                <a:gd name="connsiteY3" fmla="*/ 2411318 h 2411318"/>
                <a:gd name="connsiteX4" fmla="*/ 2315 w 2516878"/>
                <a:gd name="connsiteY4" fmla="*/ 2411317 h 2411318"/>
                <a:gd name="connsiteX5" fmla="*/ 0 w 2516878"/>
                <a:gd name="connsiteY5" fmla="*/ 2351376 h 2411318"/>
                <a:gd name="connsiteX6" fmla="*/ 1134249 w 2516878"/>
                <a:gd name="connsiteY6" fmla="*/ 0 h 24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878" h="2411318">
                  <a:moveTo>
                    <a:pt x="1134249" y="0"/>
                  </a:moveTo>
                  <a:lnTo>
                    <a:pt x="2516878" y="1707405"/>
                  </a:lnTo>
                  <a:cubicBezTo>
                    <a:pt x="2331680" y="1857375"/>
                    <a:pt x="2224801" y="2068215"/>
                    <a:pt x="2201715" y="2287861"/>
                  </a:cubicBezTo>
                  <a:lnTo>
                    <a:pt x="2200584" y="2411318"/>
                  </a:lnTo>
                  <a:lnTo>
                    <a:pt x="2315" y="2411317"/>
                  </a:lnTo>
                  <a:lnTo>
                    <a:pt x="0" y="2351376"/>
                  </a:lnTo>
                  <a:cubicBezTo>
                    <a:pt x="8187" y="1469651"/>
                    <a:pt x="395478" y="598245"/>
                    <a:pt x="1134249" y="0"/>
                  </a:cubicBezTo>
                  <a:close/>
                </a:path>
              </a:pathLst>
            </a:cu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egment 6">
              <a:extLst>
                <a:ext uri="{FF2B5EF4-FFF2-40B4-BE49-F238E27FC236}">
                  <a16:creationId xmlns:a16="http://schemas.microsoft.com/office/drawing/2014/main" id="{12D5038B-7E98-4F53-915F-EA6C76BC6999}"/>
                </a:ext>
              </a:extLst>
            </p:cNvPr>
            <p:cNvSpPr/>
            <p:nvPr/>
          </p:nvSpPr>
          <p:spPr>
            <a:xfrm rot="2340000">
              <a:off x="2668568" y="2064064"/>
              <a:ext cx="2526428" cy="2372701"/>
            </a:xfrm>
            <a:custGeom>
              <a:avLst/>
              <a:gdLst>
                <a:gd name="connsiteX0" fmla="*/ 0 w 2526428"/>
                <a:gd name="connsiteY0" fmla="*/ 0 h 2372701"/>
                <a:gd name="connsiteX1" fmla="*/ 2198097 w 2526428"/>
                <a:gd name="connsiteY1" fmla="*/ 0 h 2372701"/>
                <a:gd name="connsiteX2" fmla="*/ 2197744 w 2526428"/>
                <a:gd name="connsiteY2" fmla="*/ 38516 h 2372701"/>
                <a:gd name="connsiteX3" fmla="*/ 2386853 w 2526428"/>
                <a:gd name="connsiteY3" fmla="*/ 506242 h 2372701"/>
                <a:gd name="connsiteX4" fmla="*/ 2509931 w 2526428"/>
                <a:gd name="connsiteY4" fmla="*/ 630370 h 2372701"/>
                <a:gd name="connsiteX5" fmla="*/ 2526428 w 2526428"/>
                <a:gd name="connsiteY5" fmla="*/ 642613 h 2372701"/>
                <a:gd name="connsiteX6" fmla="*/ 1174735 w 2526428"/>
                <a:gd name="connsiteY6" fmla="*/ 2372701 h 2372701"/>
                <a:gd name="connsiteX7" fmla="*/ 1115862 w 2526428"/>
                <a:gd name="connsiteY7" fmla="*/ 2329010 h 2372701"/>
                <a:gd name="connsiteX8" fmla="*/ 679449 w 2526428"/>
                <a:gd name="connsiteY8" fmla="*/ 1888870 h 2372701"/>
                <a:gd name="connsiteX9" fmla="*/ 8897 w 2526428"/>
                <a:gd name="connsiteY9" fmla="*/ 230388 h 2372701"/>
                <a:gd name="connsiteX10" fmla="*/ 0 w 2526428"/>
                <a:gd name="connsiteY10" fmla="*/ 0 h 23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428" h="2372701">
                  <a:moveTo>
                    <a:pt x="0" y="0"/>
                  </a:moveTo>
                  <a:lnTo>
                    <a:pt x="2198097" y="0"/>
                  </a:lnTo>
                  <a:lnTo>
                    <a:pt x="2197744" y="38516"/>
                  </a:lnTo>
                  <a:cubicBezTo>
                    <a:pt x="2212109" y="204113"/>
                    <a:pt x="2274375" y="367343"/>
                    <a:pt x="2386853" y="506242"/>
                  </a:cubicBezTo>
                  <a:cubicBezTo>
                    <a:pt x="2424346" y="552541"/>
                    <a:pt x="2465643" y="593946"/>
                    <a:pt x="2509931" y="630370"/>
                  </a:cubicBezTo>
                  <a:lnTo>
                    <a:pt x="2526428" y="642613"/>
                  </a:lnTo>
                  <a:lnTo>
                    <a:pt x="1174735" y="2372701"/>
                  </a:lnTo>
                  <a:lnTo>
                    <a:pt x="1115862" y="2329010"/>
                  </a:lnTo>
                  <a:cubicBezTo>
                    <a:pt x="958825" y="2199856"/>
                    <a:pt x="812392" y="2053042"/>
                    <a:pt x="679449" y="1888870"/>
                  </a:cubicBezTo>
                  <a:cubicBezTo>
                    <a:pt x="280619" y="1396357"/>
                    <a:pt x="59830" y="817570"/>
                    <a:pt x="8897" y="230388"/>
                  </a:cubicBezTo>
                  <a:lnTo>
                    <a:pt x="0" y="0"/>
                  </a:lnTo>
                  <a:close/>
                </a:path>
              </a:pathLst>
            </a:cu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egment 5">
              <a:extLst>
                <a:ext uri="{FF2B5EF4-FFF2-40B4-BE49-F238E27FC236}">
                  <a16:creationId xmlns:a16="http://schemas.microsoft.com/office/drawing/2014/main" id="{D838D939-CDAB-4C85-B9BD-D888D44F57B3}"/>
                </a:ext>
              </a:extLst>
            </p:cNvPr>
            <p:cNvSpPr/>
            <p:nvPr/>
          </p:nvSpPr>
          <p:spPr>
            <a:xfrm rot="2340000">
              <a:off x="3171904" y="3317657"/>
              <a:ext cx="2564759" cy="2378491"/>
            </a:xfrm>
            <a:custGeom>
              <a:avLst/>
              <a:gdLst>
                <a:gd name="connsiteX0" fmla="*/ 1351693 w 2564759"/>
                <a:gd name="connsiteY0" fmla="*/ 0 h 2378491"/>
                <a:gd name="connsiteX1" fmla="*/ 1400877 w 2564759"/>
                <a:gd name="connsiteY1" fmla="*/ 36501 h 2378491"/>
                <a:gd name="connsiteX2" fmla="*/ 1955254 w 2564759"/>
                <a:gd name="connsiteY2" fmla="*/ 178162 h 2378491"/>
                <a:gd name="connsiteX3" fmla="*/ 2070463 w 2564759"/>
                <a:gd name="connsiteY3" fmla="*/ 156794 h 2378491"/>
                <a:gd name="connsiteX4" fmla="*/ 2564759 w 2564759"/>
                <a:gd name="connsiteY4" fmla="*/ 2297827 h 2378491"/>
                <a:gd name="connsiteX5" fmla="*/ 2439656 w 2564759"/>
                <a:gd name="connsiteY5" fmla="*/ 2327350 h 2378491"/>
                <a:gd name="connsiteX6" fmla="*/ 181385 w 2564759"/>
                <a:gd name="connsiteY6" fmla="*/ 1864699 h 2378491"/>
                <a:gd name="connsiteX7" fmla="*/ 0 w 2564759"/>
                <a:gd name="connsiteY7" fmla="*/ 1730089 h 2378491"/>
                <a:gd name="connsiteX8" fmla="*/ 1351693 w 2564759"/>
                <a:gd name="connsiteY8" fmla="*/ 0 h 2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759" h="2378491">
                  <a:moveTo>
                    <a:pt x="1351693" y="0"/>
                  </a:moveTo>
                  <a:lnTo>
                    <a:pt x="1400877" y="36501"/>
                  </a:lnTo>
                  <a:cubicBezTo>
                    <a:pt x="1565640" y="146478"/>
                    <a:pt x="1762058" y="194921"/>
                    <a:pt x="1955254" y="178162"/>
                  </a:cubicBezTo>
                  <a:lnTo>
                    <a:pt x="2070463" y="156794"/>
                  </a:lnTo>
                  <a:lnTo>
                    <a:pt x="2564759" y="2297827"/>
                  </a:lnTo>
                  <a:lnTo>
                    <a:pt x="2439656" y="2327350"/>
                  </a:lnTo>
                  <a:cubicBezTo>
                    <a:pt x="1663364" y="2471056"/>
                    <a:pt x="849072" y="2310371"/>
                    <a:pt x="181385" y="1864699"/>
                  </a:cubicBezTo>
                  <a:lnTo>
                    <a:pt x="0" y="1730089"/>
                  </a:lnTo>
                  <a:lnTo>
                    <a:pt x="1351693" y="0"/>
                  </a:lnTo>
                  <a:close/>
                </a:path>
              </a:pathLst>
            </a:custGeom>
            <a:solidFill>
              <a:srgbClr val="00B050"/>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egment 4">
              <a:extLst>
                <a:ext uri="{FF2B5EF4-FFF2-40B4-BE49-F238E27FC236}">
                  <a16:creationId xmlns:a16="http://schemas.microsoft.com/office/drawing/2014/main" id="{03E56F99-F43C-4FFE-B9BB-6FF09BBC4925}"/>
                </a:ext>
              </a:extLst>
            </p:cNvPr>
            <p:cNvSpPr/>
            <p:nvPr/>
          </p:nvSpPr>
          <p:spPr>
            <a:xfrm rot="2340000">
              <a:off x="4907989" y="4353407"/>
              <a:ext cx="2576279" cy="2614553"/>
            </a:xfrm>
            <a:custGeom>
              <a:avLst/>
              <a:gdLst>
                <a:gd name="connsiteX0" fmla="*/ 0 w 2576279"/>
                <a:gd name="connsiteY0" fmla="*/ 473691 h 2614553"/>
                <a:gd name="connsiteX1" fmla="*/ 45243 w 2576279"/>
                <a:gd name="connsiteY1" fmla="*/ 465299 h 2614553"/>
                <a:gd name="connsiteX2" fmla="*/ 348974 w 2576279"/>
                <a:gd name="connsiteY2" fmla="*/ 306607 h 2614553"/>
                <a:gd name="connsiteX3" fmla="*/ 567347 w 2576279"/>
                <a:gd name="connsiteY3" fmla="*/ 42508 h 2614553"/>
                <a:gd name="connsiteX4" fmla="*/ 584961 w 2576279"/>
                <a:gd name="connsiteY4" fmla="*/ 0 h 2614553"/>
                <a:gd name="connsiteX5" fmla="*/ 2576279 w 2576279"/>
                <a:gd name="connsiteY5" fmla="*/ 928567 h 2614553"/>
                <a:gd name="connsiteX6" fmla="*/ 2505921 w 2576279"/>
                <a:gd name="connsiteY6" fmla="*/ 1077554 h 2614553"/>
                <a:gd name="connsiteX7" fmla="*/ 1731603 w 2576279"/>
                <a:gd name="connsiteY7" fmla="*/ 2014012 h 2614553"/>
                <a:gd name="connsiteX8" fmla="*/ 654619 w 2576279"/>
                <a:gd name="connsiteY8" fmla="*/ 2576709 h 2614553"/>
                <a:gd name="connsiteX9" fmla="*/ 494257 w 2576279"/>
                <a:gd name="connsiteY9" fmla="*/ 2614553 h 2614553"/>
                <a:gd name="connsiteX10" fmla="*/ 0 w 2576279"/>
                <a:gd name="connsiteY10" fmla="*/ 473691 h 26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6279" h="2614553">
                  <a:moveTo>
                    <a:pt x="0" y="473691"/>
                  </a:moveTo>
                  <a:lnTo>
                    <a:pt x="45243" y="465299"/>
                  </a:lnTo>
                  <a:cubicBezTo>
                    <a:pt x="152962" y="434262"/>
                    <a:pt x="256375" y="381593"/>
                    <a:pt x="348974" y="306607"/>
                  </a:cubicBezTo>
                  <a:cubicBezTo>
                    <a:pt x="441573" y="231622"/>
                    <a:pt x="514592" y="141420"/>
                    <a:pt x="567347" y="42508"/>
                  </a:cubicBezTo>
                  <a:lnTo>
                    <a:pt x="584961" y="0"/>
                  </a:lnTo>
                  <a:lnTo>
                    <a:pt x="2576279" y="928567"/>
                  </a:lnTo>
                  <a:lnTo>
                    <a:pt x="2505921" y="1077554"/>
                  </a:lnTo>
                  <a:cubicBezTo>
                    <a:pt x="2318860" y="1428281"/>
                    <a:pt x="2059945" y="1748125"/>
                    <a:pt x="1731603" y="2014012"/>
                  </a:cubicBezTo>
                  <a:cubicBezTo>
                    <a:pt x="1403260" y="2279898"/>
                    <a:pt x="1036574" y="2466655"/>
                    <a:pt x="654619" y="2576709"/>
                  </a:cubicBezTo>
                  <a:lnTo>
                    <a:pt x="494257" y="2614553"/>
                  </a:lnTo>
                  <a:lnTo>
                    <a:pt x="0" y="473691"/>
                  </a:lnTo>
                  <a:close/>
                </a:path>
              </a:pathLst>
            </a:cu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egment 3">
              <a:extLst>
                <a:ext uri="{FF2B5EF4-FFF2-40B4-BE49-F238E27FC236}">
                  <a16:creationId xmlns:a16="http://schemas.microsoft.com/office/drawing/2014/main" id="{BE5735DD-1156-4D54-8290-3C3998068573}"/>
                </a:ext>
              </a:extLst>
            </p:cNvPr>
            <p:cNvSpPr/>
            <p:nvPr/>
          </p:nvSpPr>
          <p:spPr>
            <a:xfrm rot="2340000">
              <a:off x="6460139" y="3304199"/>
              <a:ext cx="2283568" cy="2626753"/>
            </a:xfrm>
            <a:custGeom>
              <a:avLst/>
              <a:gdLst>
                <a:gd name="connsiteX0" fmla="*/ 0 w 2283568"/>
                <a:gd name="connsiteY0" fmla="*/ 962450 h 2626753"/>
                <a:gd name="connsiteX1" fmla="*/ 1973315 w 2283568"/>
                <a:gd name="connsiteY1" fmla="*/ 0 h 2626753"/>
                <a:gd name="connsiteX2" fmla="*/ 2067271 w 2283568"/>
                <a:gd name="connsiteY2" fmla="*/ 205408 h 2626753"/>
                <a:gd name="connsiteX3" fmla="*/ 2050291 w 2283568"/>
                <a:gd name="connsiteY3" fmla="*/ 2510521 h 2626753"/>
                <a:gd name="connsiteX4" fmla="*/ 1995402 w 2283568"/>
                <a:gd name="connsiteY4" fmla="*/ 2626753 h 2626753"/>
                <a:gd name="connsiteX5" fmla="*/ 3925 w 2283568"/>
                <a:gd name="connsiteY5" fmla="*/ 1698113 h 2626753"/>
                <a:gd name="connsiteX6" fmla="*/ 48781 w 2283568"/>
                <a:gd name="connsiteY6" fmla="*/ 1589863 h 2626753"/>
                <a:gd name="connsiteX7" fmla="*/ 25477 w 2283568"/>
                <a:gd name="connsiteY7" fmla="*/ 1018146 h 2626753"/>
                <a:gd name="connsiteX8" fmla="*/ 0 w 2283568"/>
                <a:gd name="connsiteY8" fmla="*/ 962450 h 262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568" h="2626753">
                  <a:moveTo>
                    <a:pt x="0" y="962450"/>
                  </a:moveTo>
                  <a:lnTo>
                    <a:pt x="1973315" y="0"/>
                  </a:lnTo>
                  <a:lnTo>
                    <a:pt x="2067271" y="205408"/>
                  </a:lnTo>
                  <a:cubicBezTo>
                    <a:pt x="2364384" y="951164"/>
                    <a:pt x="2352257" y="1781070"/>
                    <a:pt x="2050291" y="2510521"/>
                  </a:cubicBezTo>
                  <a:lnTo>
                    <a:pt x="1995402" y="2626753"/>
                  </a:lnTo>
                  <a:lnTo>
                    <a:pt x="3925" y="1698113"/>
                  </a:lnTo>
                  <a:lnTo>
                    <a:pt x="48781" y="1589863"/>
                  </a:lnTo>
                  <a:cubicBezTo>
                    <a:pt x="105341" y="1404373"/>
                    <a:pt x="98795" y="1202175"/>
                    <a:pt x="25477" y="1018146"/>
                  </a:cubicBezTo>
                  <a:lnTo>
                    <a:pt x="0" y="962450"/>
                  </a:lnTo>
                  <a:close/>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egment 2">
              <a:extLst>
                <a:ext uri="{FF2B5EF4-FFF2-40B4-BE49-F238E27FC236}">
                  <a16:creationId xmlns:a16="http://schemas.microsoft.com/office/drawing/2014/main" id="{41983595-B8BB-4C04-A81D-25AE3B03D2FD}"/>
                </a:ext>
              </a:extLst>
            </p:cNvPr>
            <p:cNvSpPr/>
            <p:nvPr/>
          </p:nvSpPr>
          <p:spPr>
            <a:xfrm rot="2340000">
              <a:off x="7010103" y="1734199"/>
              <a:ext cx="2568338" cy="2613531"/>
            </a:xfrm>
            <a:custGeom>
              <a:avLst/>
              <a:gdLst>
                <a:gd name="connsiteX0" fmla="*/ 457362 w 2568338"/>
                <a:gd name="connsiteY0" fmla="*/ 0 h 2613531"/>
                <a:gd name="connsiteX1" fmla="*/ 715231 w 2568338"/>
                <a:gd name="connsiteY1" fmla="*/ 65306 h 2613531"/>
                <a:gd name="connsiteX2" fmla="*/ 2198056 w 2568338"/>
                <a:gd name="connsiteY2" fmla="*/ 1066023 h 2613531"/>
                <a:gd name="connsiteX3" fmla="*/ 2537842 w 2568338"/>
                <a:gd name="connsiteY3" fmla="*/ 1584410 h 2613531"/>
                <a:gd name="connsiteX4" fmla="*/ 2568338 w 2568338"/>
                <a:gd name="connsiteY4" fmla="*/ 1651081 h 2613531"/>
                <a:gd name="connsiteX5" fmla="*/ 595024 w 2568338"/>
                <a:gd name="connsiteY5" fmla="*/ 2613531 h 2613531"/>
                <a:gd name="connsiteX6" fmla="*/ 586478 w 2568338"/>
                <a:gd name="connsiteY6" fmla="*/ 2594847 h 2613531"/>
                <a:gd name="connsiteX7" fmla="*/ 490651 w 2568338"/>
                <a:gd name="connsiteY7" fmla="*/ 2448652 h 2613531"/>
                <a:gd name="connsiteX8" fmla="*/ 72465 w 2568338"/>
                <a:gd name="connsiteY8" fmla="*/ 2166430 h 2613531"/>
                <a:gd name="connsiteX9" fmla="*/ 0 w 2568338"/>
                <a:gd name="connsiteY9" fmla="*/ 2151719 h 2613531"/>
                <a:gd name="connsiteX10" fmla="*/ 457362 w 2568338"/>
                <a:gd name="connsiteY10" fmla="*/ 0 h 26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338" h="2613531">
                  <a:moveTo>
                    <a:pt x="457362" y="0"/>
                  </a:moveTo>
                  <a:lnTo>
                    <a:pt x="715231" y="65306"/>
                  </a:lnTo>
                  <a:cubicBezTo>
                    <a:pt x="1278991" y="237209"/>
                    <a:pt x="1799226" y="573509"/>
                    <a:pt x="2198056" y="1066023"/>
                  </a:cubicBezTo>
                  <a:cubicBezTo>
                    <a:pt x="2330999" y="1230194"/>
                    <a:pt x="2444160" y="1403951"/>
                    <a:pt x="2537842" y="1584410"/>
                  </a:cubicBezTo>
                  <a:lnTo>
                    <a:pt x="2568338" y="1651081"/>
                  </a:lnTo>
                  <a:lnTo>
                    <a:pt x="595024" y="2613531"/>
                  </a:lnTo>
                  <a:lnTo>
                    <a:pt x="586478" y="2594847"/>
                  </a:lnTo>
                  <a:cubicBezTo>
                    <a:pt x="560058" y="2543954"/>
                    <a:pt x="528144" y="2494951"/>
                    <a:pt x="490651" y="2448652"/>
                  </a:cubicBezTo>
                  <a:cubicBezTo>
                    <a:pt x="378174" y="2309753"/>
                    <a:pt x="231457" y="2214910"/>
                    <a:pt x="72465" y="2166430"/>
                  </a:cubicBezTo>
                  <a:lnTo>
                    <a:pt x="0" y="2151719"/>
                  </a:lnTo>
                  <a:lnTo>
                    <a:pt x="457362" y="0"/>
                  </a:lnTo>
                  <a:close/>
                </a:path>
              </a:pathLst>
            </a:custGeom>
            <a:solidFill>
              <a:srgbClr val="FF3399"/>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egment 1">
              <a:extLst>
                <a:ext uri="{FF2B5EF4-FFF2-40B4-BE49-F238E27FC236}">
                  <a16:creationId xmlns:a16="http://schemas.microsoft.com/office/drawing/2014/main" id="{451E459B-9757-4846-894B-2F0CA1B3D7BE}"/>
                </a:ext>
              </a:extLst>
            </p:cNvPr>
            <p:cNvSpPr/>
            <p:nvPr/>
          </p:nvSpPr>
          <p:spPr>
            <a:xfrm rot="2340000">
              <a:off x="5491354" y="379251"/>
              <a:ext cx="2556746" cy="2387315"/>
            </a:xfrm>
            <a:custGeom>
              <a:avLst/>
              <a:gdLst>
                <a:gd name="connsiteX0" fmla="*/ 0 w 2556746"/>
                <a:gd name="connsiteY0" fmla="*/ 679840 h 2387315"/>
                <a:gd name="connsiteX1" fmla="*/ 122026 w 2556746"/>
                <a:gd name="connsiteY1" fmla="*/ 586032 h 2387315"/>
                <a:gd name="connsiteX2" fmla="*/ 2532960 w 2556746"/>
                <a:gd name="connsiteY2" fmla="*/ 61450 h 2387315"/>
                <a:gd name="connsiteX3" fmla="*/ 2556746 w 2556746"/>
                <a:gd name="connsiteY3" fmla="*/ 67474 h 2387315"/>
                <a:gd name="connsiteX4" fmla="*/ 2099348 w 2556746"/>
                <a:gd name="connsiteY4" fmla="*/ 2219361 h 2387315"/>
                <a:gd name="connsiteX5" fmla="*/ 2013071 w 2556746"/>
                <a:gd name="connsiteY5" fmla="*/ 2201847 h 2387315"/>
                <a:gd name="connsiteX6" fmla="*/ 1451149 w 2556746"/>
                <a:gd name="connsiteY6" fmla="*/ 2337373 h 2387315"/>
                <a:gd name="connsiteX7" fmla="*/ 1382686 w 2556746"/>
                <a:gd name="connsiteY7" fmla="*/ 2387315 h 2387315"/>
                <a:gd name="connsiteX8" fmla="*/ 0 w 2556746"/>
                <a:gd name="connsiteY8" fmla="*/ 679840 h 238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746" h="2387315">
                  <a:moveTo>
                    <a:pt x="0" y="679840"/>
                  </a:moveTo>
                  <a:lnTo>
                    <a:pt x="122026" y="586032"/>
                  </a:lnTo>
                  <a:cubicBezTo>
                    <a:pt x="839357" y="62980"/>
                    <a:pt x="1716810" y="-104123"/>
                    <a:pt x="2532960" y="61450"/>
                  </a:cubicBezTo>
                  <a:lnTo>
                    <a:pt x="2556746" y="67474"/>
                  </a:lnTo>
                  <a:lnTo>
                    <a:pt x="2099348" y="2219361"/>
                  </a:lnTo>
                  <a:lnTo>
                    <a:pt x="2013071" y="2201847"/>
                  </a:lnTo>
                  <a:cubicBezTo>
                    <a:pt x="1820881" y="2181647"/>
                    <a:pt x="1621948" y="2225601"/>
                    <a:pt x="1451149" y="2337373"/>
                  </a:cubicBezTo>
                  <a:lnTo>
                    <a:pt x="1382686" y="2387315"/>
                  </a:lnTo>
                  <a:lnTo>
                    <a:pt x="0" y="679840"/>
                  </a:lnTo>
                  <a:close/>
                </a:path>
              </a:pathLst>
            </a:cu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egment 7 Text">
              <a:extLst>
                <a:ext uri="{FF2B5EF4-FFF2-40B4-BE49-F238E27FC236}">
                  <a16:creationId xmlns:a16="http://schemas.microsoft.com/office/drawing/2014/main" id="{5AC64460-8705-42B5-89BB-D3C7EBBADAA5}"/>
                </a:ext>
              </a:extLst>
            </p:cNvPr>
            <p:cNvSpPr/>
            <p:nvPr/>
          </p:nvSpPr>
          <p:spPr>
            <a:xfrm rot="14498048">
              <a:off x="4142426" y="1291694"/>
              <a:ext cx="2134632" cy="815259"/>
            </a:xfrm>
            <a:prstGeom prst="rect">
              <a:avLst/>
            </a:prstGeom>
            <a:noFill/>
          </p:spPr>
          <p:txBody>
            <a:bodyPr vert="horz" wrap="square" lIns="36000" tIns="36000" rIns="36000" bIns="36000" anchor="ctr" anchorCtr="0">
              <a:normAutofit fontScale="850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Measurable Annual Goals</a:t>
              </a:r>
            </a:p>
          </p:txBody>
        </p:sp>
        <p:sp>
          <p:nvSpPr>
            <p:cNvPr id="54" name="Segment 6 Text">
              <a:extLst>
                <a:ext uri="{FF2B5EF4-FFF2-40B4-BE49-F238E27FC236}">
                  <a16:creationId xmlns:a16="http://schemas.microsoft.com/office/drawing/2014/main" id="{182654A7-BF3C-4115-B859-D05CDA7D022C}"/>
                </a:ext>
              </a:extLst>
            </p:cNvPr>
            <p:cNvSpPr/>
            <p:nvPr/>
          </p:nvSpPr>
          <p:spPr>
            <a:xfrm rot="11421067">
              <a:off x="3113808" y="2647103"/>
              <a:ext cx="2134632" cy="815259"/>
            </a:xfrm>
            <a:prstGeom prst="rect">
              <a:avLst/>
            </a:prstGeom>
            <a:noFill/>
          </p:spPr>
          <p:txBody>
            <a:bodyPr vert="horz" wrap="square" lIns="36000" tIns="36000" rIns="36000" bIns="36000" anchor="ctr" anchorCtr="0">
              <a:normAutofit/>
            </a:bodyPr>
            <a:lstStyle/>
            <a:p>
              <a:pPr algn="ctr"/>
              <a:r>
                <a:rPr lang="en-US" b="1" cap="none" spc="0">
                  <a:ln w="0"/>
                  <a:solidFill>
                    <a:schemeClr val="tx1"/>
                  </a:solidFill>
                  <a:latin typeface="Arial" panose="020B0604020202020204" pitchFamily="34" charset="0"/>
                  <a:cs typeface="Arial" panose="020B0604020202020204" pitchFamily="34" charset="0"/>
                </a:rPr>
                <a:t>Accommodations &amp; Modifications</a:t>
              </a:r>
            </a:p>
          </p:txBody>
        </p:sp>
        <p:sp>
          <p:nvSpPr>
            <p:cNvPr id="55" name="Segment 5 Text">
              <a:extLst>
                <a:ext uri="{FF2B5EF4-FFF2-40B4-BE49-F238E27FC236}">
                  <a16:creationId xmlns:a16="http://schemas.microsoft.com/office/drawing/2014/main" id="{F56E0EDF-4D8B-4F7F-958B-4AE7674240B5}"/>
                </a:ext>
              </a:extLst>
            </p:cNvPr>
            <p:cNvSpPr/>
            <p:nvPr/>
          </p:nvSpPr>
          <p:spPr>
            <a:xfrm rot="8507676">
              <a:off x="3508616" y="4246277"/>
              <a:ext cx="2134632" cy="815259"/>
            </a:xfrm>
            <a:prstGeom prst="rect">
              <a:avLst/>
            </a:prstGeom>
            <a:noFill/>
          </p:spPr>
          <p:txBody>
            <a:bodyPr vert="horz" wrap="square" lIns="36000" tIns="36000" rIns="36000" bIns="36000" anchor="ctr" anchorCtr="0">
              <a:normAutofit fontScale="700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Postsecondary Transition Planning</a:t>
              </a:r>
            </a:p>
          </p:txBody>
        </p:sp>
        <p:sp>
          <p:nvSpPr>
            <p:cNvPr id="56" name="Segment 4 Text">
              <a:extLst>
                <a:ext uri="{FF2B5EF4-FFF2-40B4-BE49-F238E27FC236}">
                  <a16:creationId xmlns:a16="http://schemas.microsoft.com/office/drawing/2014/main" id="{D4C54130-FFF5-4A27-9359-134A46B25382}"/>
                </a:ext>
              </a:extLst>
            </p:cNvPr>
            <p:cNvSpPr/>
            <p:nvPr/>
          </p:nvSpPr>
          <p:spPr>
            <a:xfrm rot="5400000">
              <a:off x="5013713" y="4973608"/>
              <a:ext cx="2134632" cy="815259"/>
            </a:xfrm>
            <a:prstGeom prst="rect">
              <a:avLst/>
            </a:prstGeom>
            <a:noFill/>
          </p:spPr>
          <p:txBody>
            <a:bodyPr vert="horz" wrap="square" lIns="36000" tIns="36000" rIns="36000" bIns="36000" anchor="ctr" anchorCtr="0">
              <a:normAutofit fontScale="700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Student and Parent Concerns</a:t>
              </a:r>
            </a:p>
          </p:txBody>
        </p:sp>
        <p:sp>
          <p:nvSpPr>
            <p:cNvPr id="57" name="Segment 3 Text">
              <a:extLst>
                <a:ext uri="{FF2B5EF4-FFF2-40B4-BE49-F238E27FC236}">
                  <a16:creationId xmlns:a16="http://schemas.microsoft.com/office/drawing/2014/main" id="{EE53CEA1-341D-4A78-86AF-0BFB06AF09CC}"/>
                </a:ext>
              </a:extLst>
            </p:cNvPr>
            <p:cNvSpPr/>
            <p:nvPr/>
          </p:nvSpPr>
          <p:spPr>
            <a:xfrm rot="2371044">
              <a:off x="6534608" y="4259451"/>
              <a:ext cx="2134632" cy="815259"/>
            </a:xfrm>
            <a:prstGeom prst="rect">
              <a:avLst/>
            </a:prstGeom>
            <a:noFill/>
          </p:spPr>
          <p:txBody>
            <a:bodyPr vert="horz" wrap="square" lIns="36000" tIns="36000" rIns="36000" bIns="36000" anchor="ctr" anchorCtr="0">
              <a:normAutofit fontScale="775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Service Delivery Grids</a:t>
              </a:r>
            </a:p>
          </p:txBody>
        </p:sp>
        <p:sp>
          <p:nvSpPr>
            <p:cNvPr id="58" name="Segment 2 Text">
              <a:extLst>
                <a:ext uri="{FF2B5EF4-FFF2-40B4-BE49-F238E27FC236}">
                  <a16:creationId xmlns:a16="http://schemas.microsoft.com/office/drawing/2014/main" id="{F7C54DF9-236F-46AC-A1A0-C19A33690196}"/>
                </a:ext>
              </a:extLst>
            </p:cNvPr>
            <p:cNvSpPr/>
            <p:nvPr/>
          </p:nvSpPr>
          <p:spPr>
            <a:xfrm rot="20877623">
              <a:off x="6952580" y="2616284"/>
              <a:ext cx="2134632" cy="815259"/>
            </a:xfrm>
            <a:prstGeom prst="rect">
              <a:avLst/>
            </a:prstGeom>
            <a:noFill/>
          </p:spPr>
          <p:txBody>
            <a:bodyPr vert="horz" wrap="square" lIns="36000" tIns="36000" rIns="36000" bIns="36000" anchor="ctr" anchorCtr="0">
              <a:normAutofit fontScale="925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Student and Team Vision</a:t>
              </a:r>
            </a:p>
          </p:txBody>
        </p:sp>
        <p:sp>
          <p:nvSpPr>
            <p:cNvPr id="59" name="Segment 1 Text">
              <a:extLst>
                <a:ext uri="{FF2B5EF4-FFF2-40B4-BE49-F238E27FC236}">
                  <a16:creationId xmlns:a16="http://schemas.microsoft.com/office/drawing/2014/main" id="{049FD788-521A-429C-8AE1-10AC27E65093}"/>
                </a:ext>
              </a:extLst>
            </p:cNvPr>
            <p:cNvSpPr/>
            <p:nvPr/>
          </p:nvSpPr>
          <p:spPr>
            <a:xfrm rot="17683812">
              <a:off x="5865927" y="1232261"/>
              <a:ext cx="2134632" cy="815259"/>
            </a:xfrm>
            <a:prstGeom prst="rect">
              <a:avLst/>
            </a:prstGeom>
            <a:noFill/>
          </p:spPr>
          <p:txBody>
            <a:bodyPr vert="horz" wrap="square" lIns="36000" tIns="36000" rIns="36000" bIns="36000" anchor="ctr" anchorCtr="0">
              <a:normAutofit fontScale="925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Present Levels</a:t>
              </a:r>
            </a:p>
          </p:txBody>
        </p:sp>
      </p:grpSp>
      <p:grpSp>
        <p:nvGrpSpPr>
          <p:cNvPr id="67" name="Spin Button">
            <a:extLst>
              <a:ext uri="{FF2B5EF4-FFF2-40B4-BE49-F238E27FC236}">
                <a16:creationId xmlns:a16="http://schemas.microsoft.com/office/drawing/2014/main" id="{1972FA71-9F7D-4B81-B488-7F26645D57CD}"/>
              </a:ext>
              <a:ext uri="{C183D7F6-B498-43B3-948B-1728B52AA6E4}">
                <adec:decorative xmlns:adec="http://schemas.microsoft.com/office/drawing/2017/decorative" val="1"/>
              </a:ext>
            </a:extLst>
          </p:cNvPr>
          <p:cNvGrpSpPr/>
          <p:nvPr/>
        </p:nvGrpSpPr>
        <p:grpSpPr>
          <a:xfrm>
            <a:off x="5196000" y="2529000"/>
            <a:ext cx="1800000" cy="1800000"/>
            <a:chOff x="5196000" y="2529000"/>
            <a:chExt cx="1800000" cy="1800000"/>
          </a:xfrm>
        </p:grpSpPr>
        <p:sp>
          <p:nvSpPr>
            <p:cNvPr id="51" name="Spin Button">
              <a:extLst>
                <a:ext uri="{FF2B5EF4-FFF2-40B4-BE49-F238E27FC236}">
                  <a16:creationId xmlns:a16="http://schemas.microsoft.com/office/drawing/2014/main" id="{B7650D7D-7FCB-4A79-BFAA-6C32C5E3579F}"/>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a:solidFill>
                    <a:schemeClr val="tx1"/>
                  </a:solidFill>
                  <a:latin typeface="Arial" panose="020B0604020202020204" pitchFamily="34" charset="0"/>
                  <a:cs typeface="Arial" panose="020B0604020202020204" pitchFamily="34" charset="0"/>
                </a:rPr>
                <a:t>SPIN</a:t>
              </a:r>
            </a:p>
          </p:txBody>
        </p:sp>
        <p:sp>
          <p:nvSpPr>
            <p:cNvPr id="63" name="Arrow: Curved Down 62">
              <a:extLst>
                <a:ext uri="{FF2B5EF4-FFF2-40B4-BE49-F238E27FC236}">
                  <a16:creationId xmlns:a16="http://schemas.microsoft.com/office/drawing/2014/main" id="{B210A41A-0C7E-475B-831B-931895C7011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Arrow: Curved Down 63">
              <a:extLst>
                <a:ext uri="{FF2B5EF4-FFF2-40B4-BE49-F238E27FC236}">
                  <a16:creationId xmlns:a16="http://schemas.microsoft.com/office/drawing/2014/main" id="{1CA3CB84-AD33-4099-80E9-01351CE5DBB5}"/>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486136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
                                        <p:tgtEl>
                                          <p:spTgt spid="46"/>
                                        </p:tgtEl>
                                      </p:cBhvr>
                                    </p:animEffect>
                                  </p:childTnLst>
                                </p:cTn>
                              </p:par>
                              <p:par>
                                <p:cTn id="12" presetID="10" presetClass="exit" presetSubtype="0" fill="hold" grpId="1" nodeType="withEffect">
                                  <p:stCondLst>
                                    <p:cond delay="0"/>
                                  </p:stCondLst>
                                  <p:childTnLst>
                                    <p:animEffect transition="out" filter="fade">
                                      <p:cBhvr>
                                        <p:cTn id="13" dur="10"/>
                                        <p:tgtEl>
                                          <p:spTgt spid="46"/>
                                        </p:tgtEl>
                                      </p:cBhvr>
                                    </p:animEffect>
                                    <p:set>
                                      <p:cBhvr>
                                        <p:cTn id="14" dur="1" fill="hold">
                                          <p:stCondLst>
                                            <p:cond delay="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6" grpId="0" animBg="1"/>
      <p:bldP spid="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G">
            <a:extLst>
              <a:ext uri="{FF2B5EF4-FFF2-40B4-BE49-F238E27FC236}">
                <a16:creationId xmlns:a16="http://schemas.microsoft.com/office/drawing/2014/main" id="{D40854B3-7181-4797-8793-E6FF00A296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Tekhnologic Logo">
            <a:extLst>
              <a:ext uri="{FF2B5EF4-FFF2-40B4-BE49-F238E27FC236}">
                <a16:creationId xmlns:a16="http://schemas.microsoft.com/office/drawing/2014/main" id="{C5D662CC-1BE3-434A-87C6-6DCBC37C88A8}"/>
              </a:ext>
              <a:ext uri="{C183D7F6-B498-43B3-948B-1728B52AA6E4}">
                <adec:decorative xmlns:adec="http://schemas.microsoft.com/office/drawing/2017/decorative" val="1"/>
              </a:ext>
            </a:extLst>
          </p:cNvPr>
          <p:cNvGrpSpPr/>
          <p:nvPr/>
        </p:nvGrpSpPr>
        <p:grpSpPr>
          <a:xfrm>
            <a:off x="5685616" y="6661025"/>
            <a:ext cx="820768" cy="180000"/>
            <a:chOff x="5464435" y="6630924"/>
            <a:chExt cx="820768" cy="180000"/>
          </a:xfrm>
        </p:grpSpPr>
        <p:pic>
          <p:nvPicPr>
            <p:cNvPr id="26" name="Image">
              <a:extLst>
                <a:ext uri="{FF2B5EF4-FFF2-40B4-BE49-F238E27FC236}">
                  <a16:creationId xmlns:a16="http://schemas.microsoft.com/office/drawing/2014/main" id="{B6C46ED3-364F-42FD-9E9B-2627FCCB1D41}"/>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464435" y="6630924"/>
              <a:ext cx="180000" cy="180000"/>
            </a:xfrm>
            <a:prstGeom prst="rect">
              <a:avLst/>
            </a:prstGeom>
          </p:spPr>
        </p:pic>
        <p:sp>
          <p:nvSpPr>
            <p:cNvPr id="27" name="Text">
              <a:extLst>
                <a:ext uri="{FF2B5EF4-FFF2-40B4-BE49-F238E27FC236}">
                  <a16:creationId xmlns:a16="http://schemas.microsoft.com/office/drawing/2014/main" id="{8C8A5E28-D2DF-40B5-802B-38576B3EE85E}"/>
                </a:ext>
              </a:extLst>
            </p:cNvPr>
            <p:cNvSpPr/>
            <p:nvPr/>
          </p:nvSpPr>
          <p:spPr>
            <a:xfrm>
              <a:off x="5624766" y="6651674"/>
              <a:ext cx="660437" cy="138499"/>
            </a:xfrm>
            <a:prstGeom prst="rect">
              <a:avLst/>
            </a:prstGeom>
            <a:noFill/>
          </p:spPr>
          <p:txBody>
            <a:bodyPr wrap="none" lIns="0" tIns="0" rIns="0" bIns="0">
              <a:spAutoFit/>
            </a:bodyPr>
            <a:lstStyle/>
            <a:p>
              <a:pPr algn="ctr"/>
              <a:r>
                <a:rPr lang="en-US" sz="900" b="1" cap="none" spc="0">
                  <a:ln w="0"/>
                  <a:solidFill>
                    <a:srgbClr val="3059A2"/>
                  </a:solidFill>
                  <a:latin typeface="Century Gothic" panose="020B0502020202020204" pitchFamily="34" charset="0"/>
                </a:rPr>
                <a:t>tekhnologic</a:t>
              </a:r>
            </a:p>
          </p:txBody>
        </p:sp>
      </p:grpSp>
      <p:sp>
        <p:nvSpPr>
          <p:cNvPr id="28" name="Spinner BG">
            <a:extLst>
              <a:ext uri="{FF2B5EF4-FFF2-40B4-BE49-F238E27FC236}">
                <a16:creationId xmlns:a16="http://schemas.microsoft.com/office/drawing/2014/main" id="{E7247EFC-DA6F-4517-958E-60940FA8DC84}"/>
              </a:ext>
              <a:ext uri="{C183D7F6-B498-43B3-948B-1728B52AA6E4}">
                <adec:decorative xmlns:adec="http://schemas.microsoft.com/office/drawing/2017/decorative" val="1"/>
              </a:ext>
            </a:extLst>
          </p:cNvPr>
          <p:cNvSpPr/>
          <p:nvPr/>
        </p:nvSpPr>
        <p:spPr>
          <a:xfrm>
            <a:off x="2856000" y="189000"/>
            <a:ext cx="6480000" cy="6480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nchor">
            <a:extLst>
              <a:ext uri="{FF2B5EF4-FFF2-40B4-BE49-F238E27FC236}">
                <a16:creationId xmlns:a16="http://schemas.microsoft.com/office/drawing/2014/main" id="{B316AF16-047B-4F82-AB9C-1224E1DDA737}"/>
              </a:ext>
              <a:ext uri="{C183D7F6-B498-43B3-948B-1728B52AA6E4}">
                <adec:decorative xmlns:adec="http://schemas.microsoft.com/office/drawing/2017/decorative" val="1"/>
              </a:ext>
            </a:extLst>
          </p:cNvPr>
          <p:cNvSpPr/>
          <p:nvPr/>
        </p:nvSpPr>
        <p:spPr>
          <a:xfrm>
            <a:off x="5196000" y="2529000"/>
            <a:ext cx="1800000" cy="1800000"/>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latin typeface="Arial" panose="020B0604020202020204" pitchFamily="34" charset="0"/>
              <a:cs typeface="Arial" panose="020B0604020202020204" pitchFamily="34" charset="0"/>
            </a:endParaRPr>
          </a:p>
        </p:txBody>
      </p:sp>
      <p:grpSp>
        <p:nvGrpSpPr>
          <p:cNvPr id="29" name="Spinning Wheel 7">
            <a:extLst>
              <a:ext uri="{FF2B5EF4-FFF2-40B4-BE49-F238E27FC236}">
                <a16:creationId xmlns:a16="http://schemas.microsoft.com/office/drawing/2014/main" id="{5CEC20CF-CDD9-4BCB-B32A-B422CAF343A9}"/>
              </a:ext>
              <a:ext uri="{C183D7F6-B498-43B3-948B-1728B52AA6E4}">
                <adec:decorative xmlns:adec="http://schemas.microsoft.com/office/drawing/2017/decorative" val="1"/>
              </a:ext>
            </a:extLst>
          </p:cNvPr>
          <p:cNvGrpSpPr/>
          <p:nvPr/>
        </p:nvGrpSpPr>
        <p:grpSpPr>
          <a:xfrm>
            <a:off x="2668568" y="178469"/>
            <a:ext cx="6909873" cy="6789491"/>
            <a:chOff x="2668568" y="178469"/>
            <a:chExt cx="6909873" cy="6789491"/>
          </a:xfrm>
        </p:grpSpPr>
        <p:sp>
          <p:nvSpPr>
            <p:cNvPr id="30" name="Segment 7">
              <a:extLst>
                <a:ext uri="{FF2B5EF4-FFF2-40B4-BE49-F238E27FC236}">
                  <a16:creationId xmlns:a16="http://schemas.microsoft.com/office/drawing/2014/main" id="{8C26D571-B371-4275-B50A-3390FD6E0798}"/>
                </a:ext>
              </a:extLst>
            </p:cNvPr>
            <p:cNvSpPr/>
            <p:nvPr/>
          </p:nvSpPr>
          <p:spPr>
            <a:xfrm rot="2340000">
              <a:off x="4175329" y="178469"/>
              <a:ext cx="2516878" cy="2411318"/>
            </a:xfrm>
            <a:custGeom>
              <a:avLst/>
              <a:gdLst>
                <a:gd name="connsiteX0" fmla="*/ 1134249 w 2516878"/>
                <a:gd name="connsiteY0" fmla="*/ 0 h 2411318"/>
                <a:gd name="connsiteX1" fmla="*/ 2516878 w 2516878"/>
                <a:gd name="connsiteY1" fmla="*/ 1707405 h 2411318"/>
                <a:gd name="connsiteX2" fmla="*/ 2201715 w 2516878"/>
                <a:gd name="connsiteY2" fmla="*/ 2287861 h 2411318"/>
                <a:gd name="connsiteX3" fmla="*/ 2200584 w 2516878"/>
                <a:gd name="connsiteY3" fmla="*/ 2411318 h 2411318"/>
                <a:gd name="connsiteX4" fmla="*/ 2315 w 2516878"/>
                <a:gd name="connsiteY4" fmla="*/ 2411317 h 2411318"/>
                <a:gd name="connsiteX5" fmla="*/ 0 w 2516878"/>
                <a:gd name="connsiteY5" fmla="*/ 2351376 h 2411318"/>
                <a:gd name="connsiteX6" fmla="*/ 1134249 w 2516878"/>
                <a:gd name="connsiteY6" fmla="*/ 0 h 24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878" h="2411318">
                  <a:moveTo>
                    <a:pt x="1134249" y="0"/>
                  </a:moveTo>
                  <a:lnTo>
                    <a:pt x="2516878" y="1707405"/>
                  </a:lnTo>
                  <a:cubicBezTo>
                    <a:pt x="2331680" y="1857375"/>
                    <a:pt x="2224801" y="2068215"/>
                    <a:pt x="2201715" y="2287861"/>
                  </a:cubicBezTo>
                  <a:lnTo>
                    <a:pt x="2200584" y="2411318"/>
                  </a:lnTo>
                  <a:lnTo>
                    <a:pt x="2315" y="2411317"/>
                  </a:lnTo>
                  <a:lnTo>
                    <a:pt x="0" y="2351376"/>
                  </a:lnTo>
                  <a:cubicBezTo>
                    <a:pt x="8187" y="1469651"/>
                    <a:pt x="395478" y="598245"/>
                    <a:pt x="1134249" y="0"/>
                  </a:cubicBezTo>
                  <a:close/>
                </a:path>
              </a:pathLst>
            </a:cu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egment 6">
              <a:extLst>
                <a:ext uri="{FF2B5EF4-FFF2-40B4-BE49-F238E27FC236}">
                  <a16:creationId xmlns:a16="http://schemas.microsoft.com/office/drawing/2014/main" id="{12D5038B-7E98-4F53-915F-EA6C76BC6999}"/>
                </a:ext>
              </a:extLst>
            </p:cNvPr>
            <p:cNvSpPr/>
            <p:nvPr/>
          </p:nvSpPr>
          <p:spPr>
            <a:xfrm rot="2340000">
              <a:off x="2668568" y="2064064"/>
              <a:ext cx="2526428" cy="2372701"/>
            </a:xfrm>
            <a:custGeom>
              <a:avLst/>
              <a:gdLst>
                <a:gd name="connsiteX0" fmla="*/ 0 w 2526428"/>
                <a:gd name="connsiteY0" fmla="*/ 0 h 2372701"/>
                <a:gd name="connsiteX1" fmla="*/ 2198097 w 2526428"/>
                <a:gd name="connsiteY1" fmla="*/ 0 h 2372701"/>
                <a:gd name="connsiteX2" fmla="*/ 2197744 w 2526428"/>
                <a:gd name="connsiteY2" fmla="*/ 38516 h 2372701"/>
                <a:gd name="connsiteX3" fmla="*/ 2386853 w 2526428"/>
                <a:gd name="connsiteY3" fmla="*/ 506242 h 2372701"/>
                <a:gd name="connsiteX4" fmla="*/ 2509931 w 2526428"/>
                <a:gd name="connsiteY4" fmla="*/ 630370 h 2372701"/>
                <a:gd name="connsiteX5" fmla="*/ 2526428 w 2526428"/>
                <a:gd name="connsiteY5" fmla="*/ 642613 h 2372701"/>
                <a:gd name="connsiteX6" fmla="*/ 1174735 w 2526428"/>
                <a:gd name="connsiteY6" fmla="*/ 2372701 h 2372701"/>
                <a:gd name="connsiteX7" fmla="*/ 1115862 w 2526428"/>
                <a:gd name="connsiteY7" fmla="*/ 2329010 h 2372701"/>
                <a:gd name="connsiteX8" fmla="*/ 679449 w 2526428"/>
                <a:gd name="connsiteY8" fmla="*/ 1888870 h 2372701"/>
                <a:gd name="connsiteX9" fmla="*/ 8897 w 2526428"/>
                <a:gd name="connsiteY9" fmla="*/ 230388 h 2372701"/>
                <a:gd name="connsiteX10" fmla="*/ 0 w 2526428"/>
                <a:gd name="connsiteY10" fmla="*/ 0 h 23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428" h="2372701">
                  <a:moveTo>
                    <a:pt x="0" y="0"/>
                  </a:moveTo>
                  <a:lnTo>
                    <a:pt x="2198097" y="0"/>
                  </a:lnTo>
                  <a:lnTo>
                    <a:pt x="2197744" y="38516"/>
                  </a:lnTo>
                  <a:cubicBezTo>
                    <a:pt x="2212109" y="204113"/>
                    <a:pt x="2274375" y="367343"/>
                    <a:pt x="2386853" y="506242"/>
                  </a:cubicBezTo>
                  <a:cubicBezTo>
                    <a:pt x="2424346" y="552541"/>
                    <a:pt x="2465643" y="593946"/>
                    <a:pt x="2509931" y="630370"/>
                  </a:cubicBezTo>
                  <a:lnTo>
                    <a:pt x="2526428" y="642613"/>
                  </a:lnTo>
                  <a:lnTo>
                    <a:pt x="1174735" y="2372701"/>
                  </a:lnTo>
                  <a:lnTo>
                    <a:pt x="1115862" y="2329010"/>
                  </a:lnTo>
                  <a:cubicBezTo>
                    <a:pt x="958825" y="2199856"/>
                    <a:pt x="812392" y="2053042"/>
                    <a:pt x="679449" y="1888870"/>
                  </a:cubicBezTo>
                  <a:cubicBezTo>
                    <a:pt x="280619" y="1396357"/>
                    <a:pt x="59830" y="817570"/>
                    <a:pt x="8897" y="230388"/>
                  </a:cubicBezTo>
                  <a:lnTo>
                    <a:pt x="0" y="0"/>
                  </a:lnTo>
                  <a:close/>
                </a:path>
              </a:pathLst>
            </a:cu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egment 5">
              <a:extLst>
                <a:ext uri="{FF2B5EF4-FFF2-40B4-BE49-F238E27FC236}">
                  <a16:creationId xmlns:a16="http://schemas.microsoft.com/office/drawing/2014/main" id="{D838D939-CDAB-4C85-B9BD-D888D44F57B3}"/>
                </a:ext>
              </a:extLst>
            </p:cNvPr>
            <p:cNvSpPr/>
            <p:nvPr/>
          </p:nvSpPr>
          <p:spPr>
            <a:xfrm rot="2340000">
              <a:off x="3171904" y="3317657"/>
              <a:ext cx="2564759" cy="2378491"/>
            </a:xfrm>
            <a:custGeom>
              <a:avLst/>
              <a:gdLst>
                <a:gd name="connsiteX0" fmla="*/ 1351693 w 2564759"/>
                <a:gd name="connsiteY0" fmla="*/ 0 h 2378491"/>
                <a:gd name="connsiteX1" fmla="*/ 1400877 w 2564759"/>
                <a:gd name="connsiteY1" fmla="*/ 36501 h 2378491"/>
                <a:gd name="connsiteX2" fmla="*/ 1955254 w 2564759"/>
                <a:gd name="connsiteY2" fmla="*/ 178162 h 2378491"/>
                <a:gd name="connsiteX3" fmla="*/ 2070463 w 2564759"/>
                <a:gd name="connsiteY3" fmla="*/ 156794 h 2378491"/>
                <a:gd name="connsiteX4" fmla="*/ 2564759 w 2564759"/>
                <a:gd name="connsiteY4" fmla="*/ 2297827 h 2378491"/>
                <a:gd name="connsiteX5" fmla="*/ 2439656 w 2564759"/>
                <a:gd name="connsiteY5" fmla="*/ 2327350 h 2378491"/>
                <a:gd name="connsiteX6" fmla="*/ 181385 w 2564759"/>
                <a:gd name="connsiteY6" fmla="*/ 1864699 h 2378491"/>
                <a:gd name="connsiteX7" fmla="*/ 0 w 2564759"/>
                <a:gd name="connsiteY7" fmla="*/ 1730089 h 2378491"/>
                <a:gd name="connsiteX8" fmla="*/ 1351693 w 2564759"/>
                <a:gd name="connsiteY8" fmla="*/ 0 h 2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759" h="2378491">
                  <a:moveTo>
                    <a:pt x="1351693" y="0"/>
                  </a:moveTo>
                  <a:lnTo>
                    <a:pt x="1400877" y="36501"/>
                  </a:lnTo>
                  <a:cubicBezTo>
                    <a:pt x="1565640" y="146478"/>
                    <a:pt x="1762058" y="194921"/>
                    <a:pt x="1955254" y="178162"/>
                  </a:cubicBezTo>
                  <a:lnTo>
                    <a:pt x="2070463" y="156794"/>
                  </a:lnTo>
                  <a:lnTo>
                    <a:pt x="2564759" y="2297827"/>
                  </a:lnTo>
                  <a:lnTo>
                    <a:pt x="2439656" y="2327350"/>
                  </a:lnTo>
                  <a:cubicBezTo>
                    <a:pt x="1663364" y="2471056"/>
                    <a:pt x="849072" y="2310371"/>
                    <a:pt x="181385" y="1864699"/>
                  </a:cubicBezTo>
                  <a:lnTo>
                    <a:pt x="0" y="1730089"/>
                  </a:lnTo>
                  <a:lnTo>
                    <a:pt x="1351693" y="0"/>
                  </a:lnTo>
                  <a:close/>
                </a:path>
              </a:pathLst>
            </a:custGeom>
            <a:solidFill>
              <a:srgbClr val="00B050"/>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egment 4">
              <a:extLst>
                <a:ext uri="{FF2B5EF4-FFF2-40B4-BE49-F238E27FC236}">
                  <a16:creationId xmlns:a16="http://schemas.microsoft.com/office/drawing/2014/main" id="{03E56F99-F43C-4FFE-B9BB-6FF09BBC4925}"/>
                </a:ext>
              </a:extLst>
            </p:cNvPr>
            <p:cNvSpPr/>
            <p:nvPr/>
          </p:nvSpPr>
          <p:spPr>
            <a:xfrm rot="2340000">
              <a:off x="4907989" y="4353407"/>
              <a:ext cx="2576279" cy="2614553"/>
            </a:xfrm>
            <a:custGeom>
              <a:avLst/>
              <a:gdLst>
                <a:gd name="connsiteX0" fmla="*/ 0 w 2576279"/>
                <a:gd name="connsiteY0" fmla="*/ 473691 h 2614553"/>
                <a:gd name="connsiteX1" fmla="*/ 45243 w 2576279"/>
                <a:gd name="connsiteY1" fmla="*/ 465299 h 2614553"/>
                <a:gd name="connsiteX2" fmla="*/ 348974 w 2576279"/>
                <a:gd name="connsiteY2" fmla="*/ 306607 h 2614553"/>
                <a:gd name="connsiteX3" fmla="*/ 567347 w 2576279"/>
                <a:gd name="connsiteY3" fmla="*/ 42508 h 2614553"/>
                <a:gd name="connsiteX4" fmla="*/ 584961 w 2576279"/>
                <a:gd name="connsiteY4" fmla="*/ 0 h 2614553"/>
                <a:gd name="connsiteX5" fmla="*/ 2576279 w 2576279"/>
                <a:gd name="connsiteY5" fmla="*/ 928567 h 2614553"/>
                <a:gd name="connsiteX6" fmla="*/ 2505921 w 2576279"/>
                <a:gd name="connsiteY6" fmla="*/ 1077554 h 2614553"/>
                <a:gd name="connsiteX7" fmla="*/ 1731603 w 2576279"/>
                <a:gd name="connsiteY7" fmla="*/ 2014012 h 2614553"/>
                <a:gd name="connsiteX8" fmla="*/ 654619 w 2576279"/>
                <a:gd name="connsiteY8" fmla="*/ 2576709 h 2614553"/>
                <a:gd name="connsiteX9" fmla="*/ 494257 w 2576279"/>
                <a:gd name="connsiteY9" fmla="*/ 2614553 h 2614553"/>
                <a:gd name="connsiteX10" fmla="*/ 0 w 2576279"/>
                <a:gd name="connsiteY10" fmla="*/ 473691 h 26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6279" h="2614553">
                  <a:moveTo>
                    <a:pt x="0" y="473691"/>
                  </a:moveTo>
                  <a:lnTo>
                    <a:pt x="45243" y="465299"/>
                  </a:lnTo>
                  <a:cubicBezTo>
                    <a:pt x="152962" y="434262"/>
                    <a:pt x="256375" y="381593"/>
                    <a:pt x="348974" y="306607"/>
                  </a:cubicBezTo>
                  <a:cubicBezTo>
                    <a:pt x="441573" y="231622"/>
                    <a:pt x="514592" y="141420"/>
                    <a:pt x="567347" y="42508"/>
                  </a:cubicBezTo>
                  <a:lnTo>
                    <a:pt x="584961" y="0"/>
                  </a:lnTo>
                  <a:lnTo>
                    <a:pt x="2576279" y="928567"/>
                  </a:lnTo>
                  <a:lnTo>
                    <a:pt x="2505921" y="1077554"/>
                  </a:lnTo>
                  <a:cubicBezTo>
                    <a:pt x="2318860" y="1428281"/>
                    <a:pt x="2059945" y="1748125"/>
                    <a:pt x="1731603" y="2014012"/>
                  </a:cubicBezTo>
                  <a:cubicBezTo>
                    <a:pt x="1403260" y="2279898"/>
                    <a:pt x="1036574" y="2466655"/>
                    <a:pt x="654619" y="2576709"/>
                  </a:cubicBezTo>
                  <a:lnTo>
                    <a:pt x="494257" y="2614553"/>
                  </a:lnTo>
                  <a:lnTo>
                    <a:pt x="0" y="473691"/>
                  </a:lnTo>
                  <a:close/>
                </a:path>
              </a:pathLst>
            </a:cu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egment 3">
              <a:extLst>
                <a:ext uri="{FF2B5EF4-FFF2-40B4-BE49-F238E27FC236}">
                  <a16:creationId xmlns:a16="http://schemas.microsoft.com/office/drawing/2014/main" id="{BE5735DD-1156-4D54-8290-3C3998068573}"/>
                </a:ext>
              </a:extLst>
            </p:cNvPr>
            <p:cNvSpPr/>
            <p:nvPr/>
          </p:nvSpPr>
          <p:spPr>
            <a:xfrm rot="2340000">
              <a:off x="6460139" y="3304199"/>
              <a:ext cx="2283568" cy="2626753"/>
            </a:xfrm>
            <a:custGeom>
              <a:avLst/>
              <a:gdLst>
                <a:gd name="connsiteX0" fmla="*/ 0 w 2283568"/>
                <a:gd name="connsiteY0" fmla="*/ 962450 h 2626753"/>
                <a:gd name="connsiteX1" fmla="*/ 1973315 w 2283568"/>
                <a:gd name="connsiteY1" fmla="*/ 0 h 2626753"/>
                <a:gd name="connsiteX2" fmla="*/ 2067271 w 2283568"/>
                <a:gd name="connsiteY2" fmla="*/ 205408 h 2626753"/>
                <a:gd name="connsiteX3" fmla="*/ 2050291 w 2283568"/>
                <a:gd name="connsiteY3" fmla="*/ 2510521 h 2626753"/>
                <a:gd name="connsiteX4" fmla="*/ 1995402 w 2283568"/>
                <a:gd name="connsiteY4" fmla="*/ 2626753 h 2626753"/>
                <a:gd name="connsiteX5" fmla="*/ 3925 w 2283568"/>
                <a:gd name="connsiteY5" fmla="*/ 1698113 h 2626753"/>
                <a:gd name="connsiteX6" fmla="*/ 48781 w 2283568"/>
                <a:gd name="connsiteY6" fmla="*/ 1589863 h 2626753"/>
                <a:gd name="connsiteX7" fmla="*/ 25477 w 2283568"/>
                <a:gd name="connsiteY7" fmla="*/ 1018146 h 2626753"/>
                <a:gd name="connsiteX8" fmla="*/ 0 w 2283568"/>
                <a:gd name="connsiteY8" fmla="*/ 962450 h 262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3568" h="2626753">
                  <a:moveTo>
                    <a:pt x="0" y="962450"/>
                  </a:moveTo>
                  <a:lnTo>
                    <a:pt x="1973315" y="0"/>
                  </a:lnTo>
                  <a:lnTo>
                    <a:pt x="2067271" y="205408"/>
                  </a:lnTo>
                  <a:cubicBezTo>
                    <a:pt x="2364384" y="951164"/>
                    <a:pt x="2352257" y="1781070"/>
                    <a:pt x="2050291" y="2510521"/>
                  </a:cubicBezTo>
                  <a:lnTo>
                    <a:pt x="1995402" y="2626753"/>
                  </a:lnTo>
                  <a:lnTo>
                    <a:pt x="3925" y="1698113"/>
                  </a:lnTo>
                  <a:lnTo>
                    <a:pt x="48781" y="1589863"/>
                  </a:lnTo>
                  <a:cubicBezTo>
                    <a:pt x="105341" y="1404373"/>
                    <a:pt x="98795" y="1202175"/>
                    <a:pt x="25477" y="1018146"/>
                  </a:cubicBezTo>
                  <a:lnTo>
                    <a:pt x="0" y="962450"/>
                  </a:lnTo>
                  <a:close/>
                </a:path>
              </a:pathLst>
            </a:custGeom>
            <a:solidFill>
              <a:srgbClr val="FFC0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egment 2">
              <a:extLst>
                <a:ext uri="{FF2B5EF4-FFF2-40B4-BE49-F238E27FC236}">
                  <a16:creationId xmlns:a16="http://schemas.microsoft.com/office/drawing/2014/main" id="{41983595-B8BB-4C04-A81D-25AE3B03D2FD}"/>
                </a:ext>
              </a:extLst>
            </p:cNvPr>
            <p:cNvSpPr/>
            <p:nvPr/>
          </p:nvSpPr>
          <p:spPr>
            <a:xfrm rot="2340000">
              <a:off x="7010103" y="1734199"/>
              <a:ext cx="2568338" cy="2613531"/>
            </a:xfrm>
            <a:custGeom>
              <a:avLst/>
              <a:gdLst>
                <a:gd name="connsiteX0" fmla="*/ 457362 w 2568338"/>
                <a:gd name="connsiteY0" fmla="*/ 0 h 2613531"/>
                <a:gd name="connsiteX1" fmla="*/ 715231 w 2568338"/>
                <a:gd name="connsiteY1" fmla="*/ 65306 h 2613531"/>
                <a:gd name="connsiteX2" fmla="*/ 2198056 w 2568338"/>
                <a:gd name="connsiteY2" fmla="*/ 1066023 h 2613531"/>
                <a:gd name="connsiteX3" fmla="*/ 2537842 w 2568338"/>
                <a:gd name="connsiteY3" fmla="*/ 1584410 h 2613531"/>
                <a:gd name="connsiteX4" fmla="*/ 2568338 w 2568338"/>
                <a:gd name="connsiteY4" fmla="*/ 1651081 h 2613531"/>
                <a:gd name="connsiteX5" fmla="*/ 595024 w 2568338"/>
                <a:gd name="connsiteY5" fmla="*/ 2613531 h 2613531"/>
                <a:gd name="connsiteX6" fmla="*/ 586478 w 2568338"/>
                <a:gd name="connsiteY6" fmla="*/ 2594847 h 2613531"/>
                <a:gd name="connsiteX7" fmla="*/ 490651 w 2568338"/>
                <a:gd name="connsiteY7" fmla="*/ 2448652 h 2613531"/>
                <a:gd name="connsiteX8" fmla="*/ 72465 w 2568338"/>
                <a:gd name="connsiteY8" fmla="*/ 2166430 h 2613531"/>
                <a:gd name="connsiteX9" fmla="*/ 0 w 2568338"/>
                <a:gd name="connsiteY9" fmla="*/ 2151719 h 2613531"/>
                <a:gd name="connsiteX10" fmla="*/ 457362 w 2568338"/>
                <a:gd name="connsiteY10" fmla="*/ 0 h 26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338" h="2613531">
                  <a:moveTo>
                    <a:pt x="457362" y="0"/>
                  </a:moveTo>
                  <a:lnTo>
                    <a:pt x="715231" y="65306"/>
                  </a:lnTo>
                  <a:cubicBezTo>
                    <a:pt x="1278991" y="237209"/>
                    <a:pt x="1799226" y="573509"/>
                    <a:pt x="2198056" y="1066023"/>
                  </a:cubicBezTo>
                  <a:cubicBezTo>
                    <a:pt x="2330999" y="1230194"/>
                    <a:pt x="2444160" y="1403951"/>
                    <a:pt x="2537842" y="1584410"/>
                  </a:cubicBezTo>
                  <a:lnTo>
                    <a:pt x="2568338" y="1651081"/>
                  </a:lnTo>
                  <a:lnTo>
                    <a:pt x="595024" y="2613531"/>
                  </a:lnTo>
                  <a:lnTo>
                    <a:pt x="586478" y="2594847"/>
                  </a:lnTo>
                  <a:cubicBezTo>
                    <a:pt x="560058" y="2543954"/>
                    <a:pt x="528144" y="2494951"/>
                    <a:pt x="490651" y="2448652"/>
                  </a:cubicBezTo>
                  <a:cubicBezTo>
                    <a:pt x="378174" y="2309753"/>
                    <a:pt x="231457" y="2214910"/>
                    <a:pt x="72465" y="2166430"/>
                  </a:cubicBezTo>
                  <a:lnTo>
                    <a:pt x="0" y="2151719"/>
                  </a:lnTo>
                  <a:lnTo>
                    <a:pt x="457362" y="0"/>
                  </a:lnTo>
                  <a:close/>
                </a:path>
              </a:pathLst>
            </a:custGeom>
            <a:solidFill>
              <a:srgbClr val="FF3399"/>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egment 1">
              <a:extLst>
                <a:ext uri="{FF2B5EF4-FFF2-40B4-BE49-F238E27FC236}">
                  <a16:creationId xmlns:a16="http://schemas.microsoft.com/office/drawing/2014/main" id="{451E459B-9757-4846-894B-2F0CA1B3D7BE}"/>
                </a:ext>
              </a:extLst>
            </p:cNvPr>
            <p:cNvSpPr/>
            <p:nvPr/>
          </p:nvSpPr>
          <p:spPr>
            <a:xfrm rot="2340000">
              <a:off x="5491354" y="379251"/>
              <a:ext cx="2556746" cy="2387315"/>
            </a:xfrm>
            <a:custGeom>
              <a:avLst/>
              <a:gdLst>
                <a:gd name="connsiteX0" fmla="*/ 0 w 2556746"/>
                <a:gd name="connsiteY0" fmla="*/ 679840 h 2387315"/>
                <a:gd name="connsiteX1" fmla="*/ 122026 w 2556746"/>
                <a:gd name="connsiteY1" fmla="*/ 586032 h 2387315"/>
                <a:gd name="connsiteX2" fmla="*/ 2532960 w 2556746"/>
                <a:gd name="connsiteY2" fmla="*/ 61450 h 2387315"/>
                <a:gd name="connsiteX3" fmla="*/ 2556746 w 2556746"/>
                <a:gd name="connsiteY3" fmla="*/ 67474 h 2387315"/>
                <a:gd name="connsiteX4" fmla="*/ 2099348 w 2556746"/>
                <a:gd name="connsiteY4" fmla="*/ 2219361 h 2387315"/>
                <a:gd name="connsiteX5" fmla="*/ 2013071 w 2556746"/>
                <a:gd name="connsiteY5" fmla="*/ 2201847 h 2387315"/>
                <a:gd name="connsiteX6" fmla="*/ 1451149 w 2556746"/>
                <a:gd name="connsiteY6" fmla="*/ 2337373 h 2387315"/>
                <a:gd name="connsiteX7" fmla="*/ 1382686 w 2556746"/>
                <a:gd name="connsiteY7" fmla="*/ 2387315 h 2387315"/>
                <a:gd name="connsiteX8" fmla="*/ 0 w 2556746"/>
                <a:gd name="connsiteY8" fmla="*/ 679840 h 238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746" h="2387315">
                  <a:moveTo>
                    <a:pt x="0" y="679840"/>
                  </a:moveTo>
                  <a:lnTo>
                    <a:pt x="122026" y="586032"/>
                  </a:lnTo>
                  <a:cubicBezTo>
                    <a:pt x="839357" y="62980"/>
                    <a:pt x="1716810" y="-104123"/>
                    <a:pt x="2532960" y="61450"/>
                  </a:cubicBezTo>
                  <a:lnTo>
                    <a:pt x="2556746" y="67474"/>
                  </a:lnTo>
                  <a:lnTo>
                    <a:pt x="2099348" y="2219361"/>
                  </a:lnTo>
                  <a:lnTo>
                    <a:pt x="2013071" y="2201847"/>
                  </a:lnTo>
                  <a:cubicBezTo>
                    <a:pt x="1820881" y="2181647"/>
                    <a:pt x="1621948" y="2225601"/>
                    <a:pt x="1451149" y="2337373"/>
                  </a:cubicBezTo>
                  <a:lnTo>
                    <a:pt x="1382686" y="2387315"/>
                  </a:lnTo>
                  <a:lnTo>
                    <a:pt x="0" y="679840"/>
                  </a:lnTo>
                  <a:close/>
                </a:path>
              </a:pathLst>
            </a:cu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egment 7 Text">
              <a:extLst>
                <a:ext uri="{FF2B5EF4-FFF2-40B4-BE49-F238E27FC236}">
                  <a16:creationId xmlns:a16="http://schemas.microsoft.com/office/drawing/2014/main" id="{5AC64460-8705-42B5-89BB-D3C7EBBADAA5}"/>
                </a:ext>
              </a:extLst>
            </p:cNvPr>
            <p:cNvSpPr/>
            <p:nvPr/>
          </p:nvSpPr>
          <p:spPr>
            <a:xfrm rot="14498048">
              <a:off x="4142426" y="1291694"/>
              <a:ext cx="2134632" cy="815259"/>
            </a:xfrm>
            <a:prstGeom prst="rect">
              <a:avLst/>
            </a:prstGeom>
            <a:noFill/>
          </p:spPr>
          <p:txBody>
            <a:bodyPr vert="horz" wrap="square" lIns="36000" tIns="36000" rIns="36000" bIns="36000" anchor="ctr" anchorCtr="0">
              <a:normAutofit fontScale="700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Autism Specific Questions</a:t>
              </a:r>
            </a:p>
          </p:txBody>
        </p:sp>
        <p:sp>
          <p:nvSpPr>
            <p:cNvPr id="54" name="Segment 6 Text">
              <a:extLst>
                <a:ext uri="{FF2B5EF4-FFF2-40B4-BE49-F238E27FC236}">
                  <a16:creationId xmlns:a16="http://schemas.microsoft.com/office/drawing/2014/main" id="{182654A7-BF3C-4115-B859-D05CDA7D022C}"/>
                </a:ext>
              </a:extLst>
            </p:cNvPr>
            <p:cNvSpPr/>
            <p:nvPr/>
          </p:nvSpPr>
          <p:spPr>
            <a:xfrm rot="11421067">
              <a:off x="3113808" y="2647103"/>
              <a:ext cx="2134632" cy="815259"/>
            </a:xfrm>
            <a:prstGeom prst="rect">
              <a:avLst/>
            </a:prstGeom>
            <a:noFill/>
          </p:spPr>
          <p:txBody>
            <a:bodyPr vert="horz" wrap="square" lIns="36000" tIns="36000" rIns="36000" bIns="36000" anchor="ctr" anchorCtr="0">
              <a:normAutofit/>
            </a:bodyPr>
            <a:lstStyle/>
            <a:p>
              <a:pPr algn="ctr"/>
              <a:r>
                <a:rPr lang="en-US" b="1" cap="none" spc="0">
                  <a:ln w="0"/>
                  <a:solidFill>
                    <a:schemeClr val="tx1"/>
                  </a:solidFill>
                  <a:latin typeface="Arial" panose="020B0604020202020204" pitchFamily="34" charset="0"/>
                  <a:cs typeface="Arial" panose="020B0604020202020204" pitchFamily="34" charset="0"/>
                </a:rPr>
                <a:t>Testing Accommodations</a:t>
              </a:r>
            </a:p>
          </p:txBody>
        </p:sp>
        <p:sp>
          <p:nvSpPr>
            <p:cNvPr id="55" name="Segment 5 Text">
              <a:extLst>
                <a:ext uri="{FF2B5EF4-FFF2-40B4-BE49-F238E27FC236}">
                  <a16:creationId xmlns:a16="http://schemas.microsoft.com/office/drawing/2014/main" id="{F56E0EDF-4D8B-4F7F-958B-4AE7674240B5}"/>
                </a:ext>
              </a:extLst>
            </p:cNvPr>
            <p:cNvSpPr/>
            <p:nvPr/>
          </p:nvSpPr>
          <p:spPr>
            <a:xfrm rot="8507676">
              <a:off x="3508616" y="4246277"/>
              <a:ext cx="2134632" cy="815259"/>
            </a:xfrm>
            <a:prstGeom prst="rect">
              <a:avLst/>
            </a:prstGeom>
            <a:noFill/>
          </p:spPr>
          <p:txBody>
            <a:bodyPr vert="horz" wrap="square" lIns="36000" tIns="36000" rIns="36000" bIns="36000" anchor="ctr" anchorCtr="0">
              <a:normAutofit fontScale="925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Transportation Needs</a:t>
              </a:r>
            </a:p>
          </p:txBody>
        </p:sp>
        <p:sp>
          <p:nvSpPr>
            <p:cNvPr id="56" name="Segment 4 Text">
              <a:extLst>
                <a:ext uri="{FF2B5EF4-FFF2-40B4-BE49-F238E27FC236}">
                  <a16:creationId xmlns:a16="http://schemas.microsoft.com/office/drawing/2014/main" id="{D4C54130-FFF5-4A27-9359-134A46B25382}"/>
                </a:ext>
              </a:extLst>
            </p:cNvPr>
            <p:cNvSpPr/>
            <p:nvPr/>
          </p:nvSpPr>
          <p:spPr>
            <a:xfrm rot="5400000">
              <a:off x="5013713" y="4973608"/>
              <a:ext cx="2134632" cy="815259"/>
            </a:xfrm>
            <a:prstGeom prst="rect">
              <a:avLst/>
            </a:prstGeom>
            <a:noFill/>
          </p:spPr>
          <p:txBody>
            <a:bodyPr vert="horz" wrap="square" lIns="36000" tIns="36000" rIns="36000" bIns="36000" anchor="ctr" anchorCtr="0">
              <a:normAutofit fontScale="700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ESY Transportation Needs</a:t>
              </a:r>
            </a:p>
          </p:txBody>
        </p:sp>
        <p:sp>
          <p:nvSpPr>
            <p:cNvPr id="57" name="Segment 3 Text">
              <a:extLst>
                <a:ext uri="{FF2B5EF4-FFF2-40B4-BE49-F238E27FC236}">
                  <a16:creationId xmlns:a16="http://schemas.microsoft.com/office/drawing/2014/main" id="{EE53CEA1-341D-4A78-86AF-0BFB06AF09CC}"/>
                </a:ext>
              </a:extLst>
            </p:cNvPr>
            <p:cNvSpPr/>
            <p:nvPr/>
          </p:nvSpPr>
          <p:spPr>
            <a:xfrm rot="2371044">
              <a:off x="6534608" y="4259451"/>
              <a:ext cx="2134632" cy="815259"/>
            </a:xfrm>
            <a:prstGeom prst="rect">
              <a:avLst/>
            </a:prstGeom>
            <a:noFill/>
          </p:spPr>
          <p:txBody>
            <a:bodyPr vert="horz" wrap="square" lIns="36000" tIns="36000" rIns="36000" bIns="36000" anchor="ctr" anchorCtr="0">
              <a:normAutofit fontScale="70000" lnSpcReduction="20000"/>
            </a:bodyPr>
            <a:lstStyle/>
            <a:p>
              <a:pPr algn="ctr"/>
              <a:r>
                <a:rPr lang="en-US" sz="2800" b="1" cap="none" spc="0">
                  <a:ln w="0"/>
                  <a:solidFill>
                    <a:schemeClr val="tx1"/>
                  </a:solidFill>
                  <a:latin typeface="Arial" panose="020B0604020202020204" pitchFamily="34" charset="0"/>
                  <a:cs typeface="Arial" panose="020B0604020202020204" pitchFamily="34" charset="0"/>
                </a:rPr>
                <a:t>Schedule of Progress Monitoring</a:t>
              </a:r>
            </a:p>
          </p:txBody>
        </p:sp>
        <p:sp>
          <p:nvSpPr>
            <p:cNvPr id="58" name="Segment 2 Text">
              <a:extLst>
                <a:ext uri="{FF2B5EF4-FFF2-40B4-BE49-F238E27FC236}">
                  <a16:creationId xmlns:a16="http://schemas.microsoft.com/office/drawing/2014/main" id="{F7C54DF9-236F-46AC-A1A0-C19A33690196}"/>
                </a:ext>
              </a:extLst>
            </p:cNvPr>
            <p:cNvSpPr/>
            <p:nvPr/>
          </p:nvSpPr>
          <p:spPr>
            <a:xfrm rot="20877623">
              <a:off x="6952580" y="2616284"/>
              <a:ext cx="2134632" cy="815259"/>
            </a:xfrm>
            <a:prstGeom prst="rect">
              <a:avLst/>
            </a:prstGeom>
            <a:noFill/>
          </p:spPr>
          <p:txBody>
            <a:bodyPr vert="horz" wrap="square" lIns="36000" tIns="36000" rIns="36000" bIns="36000" anchor="ctr" anchorCtr="0">
              <a:normAutofit fontScale="925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ESY Service Grid</a:t>
              </a:r>
            </a:p>
          </p:txBody>
        </p:sp>
        <p:sp>
          <p:nvSpPr>
            <p:cNvPr id="59" name="Segment 1 Text">
              <a:extLst>
                <a:ext uri="{FF2B5EF4-FFF2-40B4-BE49-F238E27FC236}">
                  <a16:creationId xmlns:a16="http://schemas.microsoft.com/office/drawing/2014/main" id="{049FD788-521A-429C-8AE1-10AC27E65093}"/>
                </a:ext>
              </a:extLst>
            </p:cNvPr>
            <p:cNvSpPr/>
            <p:nvPr/>
          </p:nvSpPr>
          <p:spPr>
            <a:xfrm rot="17683812">
              <a:off x="5865927" y="1232261"/>
              <a:ext cx="2134632" cy="815259"/>
            </a:xfrm>
            <a:prstGeom prst="rect">
              <a:avLst/>
            </a:prstGeom>
            <a:noFill/>
          </p:spPr>
          <p:txBody>
            <a:bodyPr vert="horz" wrap="square" lIns="36000" tIns="36000" rIns="36000" bIns="36000" anchor="ctr" anchorCtr="0">
              <a:normAutofit fontScale="92500" lnSpcReduction="10000"/>
            </a:bodyPr>
            <a:lstStyle/>
            <a:p>
              <a:pPr algn="ctr"/>
              <a:r>
                <a:rPr lang="en-US" sz="2800" b="1" cap="none" spc="0">
                  <a:ln w="0"/>
                  <a:solidFill>
                    <a:schemeClr val="tx1"/>
                  </a:solidFill>
                  <a:latin typeface="Arial" panose="020B0604020202020204" pitchFamily="34" charset="0"/>
                  <a:cs typeface="Arial" panose="020B0604020202020204" pitchFamily="34" charset="0"/>
                </a:rPr>
                <a:t>Bullying Questions</a:t>
              </a:r>
            </a:p>
          </p:txBody>
        </p:sp>
      </p:grpSp>
      <p:grpSp>
        <p:nvGrpSpPr>
          <p:cNvPr id="67" name="Spin Button">
            <a:extLst>
              <a:ext uri="{FF2B5EF4-FFF2-40B4-BE49-F238E27FC236}">
                <a16:creationId xmlns:a16="http://schemas.microsoft.com/office/drawing/2014/main" id="{1972FA71-9F7D-4B81-B488-7F26645D57CD}"/>
              </a:ext>
              <a:ext uri="{C183D7F6-B498-43B3-948B-1728B52AA6E4}">
                <adec:decorative xmlns:adec="http://schemas.microsoft.com/office/drawing/2017/decorative" val="1"/>
              </a:ext>
            </a:extLst>
          </p:cNvPr>
          <p:cNvGrpSpPr/>
          <p:nvPr/>
        </p:nvGrpSpPr>
        <p:grpSpPr>
          <a:xfrm>
            <a:off x="5196000" y="2529000"/>
            <a:ext cx="1800000" cy="1800000"/>
            <a:chOff x="5196000" y="2529000"/>
            <a:chExt cx="1800000" cy="1800000"/>
          </a:xfrm>
        </p:grpSpPr>
        <p:sp>
          <p:nvSpPr>
            <p:cNvPr id="51" name="Spin Button">
              <a:extLst>
                <a:ext uri="{FF2B5EF4-FFF2-40B4-BE49-F238E27FC236}">
                  <a16:creationId xmlns:a16="http://schemas.microsoft.com/office/drawing/2014/main" id="{B7650D7D-7FCB-4A79-BFAA-6C32C5E3579F}"/>
                </a:ext>
              </a:extLst>
            </p:cNvPr>
            <p:cNvSpPr/>
            <p:nvPr/>
          </p:nvSpPr>
          <p:spPr>
            <a:xfrm>
              <a:off x="5196000" y="2529000"/>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chemeClr val="accent6">
                <a:lumMod val="60000"/>
                <a:lumOff val="40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GB" sz="4000" b="1">
                  <a:solidFill>
                    <a:schemeClr val="tx1"/>
                  </a:solidFill>
                  <a:latin typeface="Arial" panose="020B0604020202020204" pitchFamily="34" charset="0"/>
                  <a:cs typeface="Arial" panose="020B0604020202020204" pitchFamily="34" charset="0"/>
                </a:rPr>
                <a:t>SPIN</a:t>
              </a:r>
            </a:p>
          </p:txBody>
        </p:sp>
        <p:sp>
          <p:nvSpPr>
            <p:cNvPr id="63" name="Arrow: Curved Down 62">
              <a:extLst>
                <a:ext uri="{FF2B5EF4-FFF2-40B4-BE49-F238E27FC236}">
                  <a16:creationId xmlns:a16="http://schemas.microsoft.com/office/drawing/2014/main" id="{B210A41A-0C7E-475B-831B-931895C7011C}"/>
                </a:ext>
              </a:extLst>
            </p:cNvPr>
            <p:cNvSpPr/>
            <p:nvPr/>
          </p:nvSpPr>
          <p:spPr>
            <a:xfrm>
              <a:off x="5392462" y="2664749"/>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Arrow: Curved Down 63">
              <a:extLst>
                <a:ext uri="{FF2B5EF4-FFF2-40B4-BE49-F238E27FC236}">
                  <a16:creationId xmlns:a16="http://schemas.microsoft.com/office/drawing/2014/main" id="{1CA3CB84-AD33-4099-80E9-01351CE5DBB5}"/>
                </a:ext>
              </a:extLst>
            </p:cNvPr>
            <p:cNvSpPr/>
            <p:nvPr/>
          </p:nvSpPr>
          <p:spPr>
            <a:xfrm flipH="1" flipV="1">
              <a:off x="5384979" y="3672555"/>
              <a:ext cx="1410677" cy="515092"/>
            </a:xfrm>
            <a:prstGeom prst="curved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8" name="Marker">
            <a:extLst>
              <a:ext uri="{FF2B5EF4-FFF2-40B4-BE49-F238E27FC236}">
                <a16:creationId xmlns:a16="http://schemas.microsoft.com/office/drawing/2014/main" id="{6F381C54-25EF-445D-B869-A54C62C08DBE}"/>
              </a:ext>
              <a:ext uri="{C183D7F6-B498-43B3-948B-1728B52AA6E4}">
                <adec:decorative xmlns:adec="http://schemas.microsoft.com/office/drawing/2017/decorative" val="1"/>
              </a:ext>
            </a:extLst>
          </p:cNvPr>
          <p:cNvSpPr/>
          <p:nvPr/>
        </p:nvSpPr>
        <p:spPr>
          <a:xfrm rot="10800000">
            <a:off x="5741207" y="-2198"/>
            <a:ext cx="720000" cy="720000"/>
          </a:xfrm>
          <a:prstGeom prst="triangle">
            <a:avLst/>
          </a:prstGeom>
          <a:solidFill>
            <a:srgbClr val="C0000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FD6C34-53DF-ABF2-5CF5-98931ACCB2E8}"/>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Spinner 2</a:t>
            </a:r>
          </a:p>
        </p:txBody>
      </p:sp>
    </p:spTree>
    <p:extLst>
      <p:ext uri="{BB962C8B-B14F-4D97-AF65-F5344CB8AC3E}">
        <p14:creationId xmlns:p14="http://schemas.microsoft.com/office/powerpoint/2010/main" val="3658641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
                                        <p:tgtEl>
                                          <p:spTgt spid="46"/>
                                        </p:tgtEl>
                                      </p:cBhvr>
                                    </p:animEffect>
                                  </p:childTnLst>
                                </p:cTn>
                              </p:par>
                              <p:par>
                                <p:cTn id="12" presetID="10" presetClass="exit" presetSubtype="0" fill="hold" grpId="1" nodeType="withEffect">
                                  <p:stCondLst>
                                    <p:cond delay="0"/>
                                  </p:stCondLst>
                                  <p:childTnLst>
                                    <p:animEffect transition="out" filter="fade">
                                      <p:cBhvr>
                                        <p:cTn id="13" dur="10"/>
                                        <p:tgtEl>
                                          <p:spTgt spid="46"/>
                                        </p:tgtEl>
                                      </p:cBhvr>
                                    </p:animEffect>
                                    <p:set>
                                      <p:cBhvr>
                                        <p:cTn id="14" dur="1" fill="hold">
                                          <p:stCondLst>
                                            <p:cond delay="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6" grpId="0" animBg="1"/>
      <p:bldP spid="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702C78-A729-073F-06A0-98003A890042}"/>
              </a:ext>
            </a:extLst>
          </p:cNvPr>
          <p:cNvSpPr>
            <a:spLocks noGrp="1"/>
          </p:cNvSpPr>
          <p:nvPr>
            <p:ph type="title"/>
          </p:nvPr>
        </p:nvSpPr>
        <p:spPr/>
        <p:txBody>
          <a:bodyPr>
            <a:normAutofit/>
          </a:bodyPr>
          <a:lstStyle/>
          <a:p>
            <a:r>
              <a:rPr lang="en-US"/>
              <a:t>Getting to Know Your MA IEP - Reflection</a:t>
            </a:r>
          </a:p>
        </p:txBody>
      </p:sp>
      <p:sp>
        <p:nvSpPr>
          <p:cNvPr id="6" name="Content Placeholder 5">
            <a:extLst>
              <a:ext uri="{FF2B5EF4-FFF2-40B4-BE49-F238E27FC236}">
                <a16:creationId xmlns:a16="http://schemas.microsoft.com/office/drawing/2014/main" id="{31530552-5356-7C51-54A0-43F6F3CFB2F2}"/>
              </a:ext>
            </a:extLst>
          </p:cNvPr>
          <p:cNvSpPr>
            <a:spLocks noGrp="1"/>
          </p:cNvSpPr>
          <p:nvPr>
            <p:ph idx="1"/>
          </p:nvPr>
        </p:nvSpPr>
        <p:spPr/>
        <p:txBody>
          <a:bodyPr/>
          <a:lstStyle/>
          <a:p>
            <a:pPr marL="0" indent="0">
              <a:buFont typeface="Arial" panose="020B0604020202020204" pitchFamily="34" charset="0"/>
              <a:buNone/>
            </a:pPr>
            <a:r>
              <a:rPr lang="en-US" b="1"/>
              <a:t>With others at your table, please discuss the following:</a:t>
            </a:r>
          </a:p>
          <a:p>
            <a:pPr marL="285750" indent="-285750">
              <a:buFont typeface="Arial" panose="020B0604020202020204" pitchFamily="34" charset="0"/>
              <a:buChar char="•"/>
            </a:pPr>
            <a:r>
              <a:rPr lang="en-US"/>
              <a:t>Did this activity help you feel more familiar with the layout of the new IEP form?</a:t>
            </a:r>
          </a:p>
          <a:p>
            <a:pPr marL="285750" indent="-285750">
              <a:buFont typeface="Arial" panose="020B0604020202020204" pitchFamily="34" charset="0"/>
              <a:buChar char="•"/>
            </a:pPr>
            <a:r>
              <a:rPr lang="en-US"/>
              <a:t>Which sections of the IEP form are most (and least) familiar?</a:t>
            </a:r>
          </a:p>
          <a:p>
            <a:pPr marL="285750" indent="-285750">
              <a:buFont typeface="Arial" panose="020B0604020202020204" pitchFamily="34" charset="0"/>
              <a:buChar char="•"/>
            </a:pPr>
            <a:r>
              <a:rPr lang="en-US"/>
              <a:t>If you were a student or family member, which sections of the IEP form might feel most (and least) familiar?</a:t>
            </a:r>
          </a:p>
          <a:p>
            <a:pPr marL="0" indent="0">
              <a:buNone/>
            </a:pPr>
            <a:endParaRPr lang="en-US"/>
          </a:p>
        </p:txBody>
      </p:sp>
    </p:spTree>
    <p:extLst>
      <p:ext uri="{BB962C8B-B14F-4D97-AF65-F5344CB8AC3E}">
        <p14:creationId xmlns:p14="http://schemas.microsoft.com/office/powerpoint/2010/main" val="162395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BE4DB-38C9-FCAB-40EE-5BFFE97C45D7}"/>
              </a:ext>
            </a:extLst>
          </p:cNvPr>
          <p:cNvSpPr>
            <a:spLocks noGrp="1"/>
          </p:cNvSpPr>
          <p:nvPr>
            <p:ph type="title"/>
          </p:nvPr>
        </p:nvSpPr>
        <p:spPr/>
        <p:txBody>
          <a:bodyPr/>
          <a:lstStyle/>
          <a:p>
            <a:r>
              <a:rPr lang="en-US">
                <a:solidFill>
                  <a:schemeClr val="bg1"/>
                </a:solidFill>
              </a:rPr>
              <a:t>Student and Parent Concerns</a:t>
            </a:r>
          </a:p>
        </p:txBody>
      </p:sp>
      <p:graphicFrame>
        <p:nvGraphicFramePr>
          <p:cNvPr id="2" name="Object 1" descr="Student and parent concerns page of IEP">
            <a:extLst>
              <a:ext uri="{FF2B5EF4-FFF2-40B4-BE49-F238E27FC236}">
                <a16:creationId xmlns:a16="http://schemas.microsoft.com/office/drawing/2014/main" id="{367B29A0-4326-F821-D279-23E8D147EF9E}"/>
              </a:ext>
            </a:extLst>
          </p:cNvPr>
          <p:cNvGraphicFramePr>
            <a:graphicFrameLocks noChangeAspect="1"/>
          </p:cNvGraphicFramePr>
          <p:nvPr>
            <p:extLst>
              <p:ext uri="{D42A27DB-BD31-4B8C-83A1-F6EECF244321}">
                <p14:modId xmlns:p14="http://schemas.microsoft.com/office/powerpoint/2010/main" val="3904113583"/>
              </p:ext>
            </p:extLst>
          </p:nvPr>
        </p:nvGraphicFramePr>
        <p:xfrm>
          <a:off x="1539554" y="162718"/>
          <a:ext cx="8937947" cy="6532563"/>
        </p:xfrm>
        <a:graphic>
          <a:graphicData uri="http://schemas.openxmlformats.org/presentationml/2006/ole">
            <mc:AlternateContent xmlns:mc="http://schemas.openxmlformats.org/markup-compatibility/2006">
              <mc:Choice xmlns:v="urn:schemas-microsoft-com:vml" Requires="v">
                <p:oleObj name="Document" r:id="rId3" imgW="9157491" imgH="6532054" progId="Word.Document.12">
                  <p:embed/>
                </p:oleObj>
              </mc:Choice>
              <mc:Fallback>
                <p:oleObj name="Document" r:id="rId3" imgW="9157491" imgH="6532054" progId="Word.Document.12">
                  <p:embed/>
                  <p:pic>
                    <p:nvPicPr>
                      <p:cNvPr id="2" name="Object 1" descr="Student and parent concerns page of IEP">
                        <a:extLst>
                          <a:ext uri="{FF2B5EF4-FFF2-40B4-BE49-F238E27FC236}">
                            <a16:creationId xmlns:a16="http://schemas.microsoft.com/office/drawing/2014/main" id="{367B29A0-4326-F821-D279-23E8D147EF9E}"/>
                          </a:ext>
                        </a:extLst>
                      </p:cNvPr>
                      <p:cNvPicPr/>
                      <p:nvPr/>
                    </p:nvPicPr>
                    <p:blipFill>
                      <a:blip r:embed="rId4"/>
                      <a:stretch>
                        <a:fillRect/>
                      </a:stretch>
                    </p:blipFill>
                    <p:spPr>
                      <a:xfrm>
                        <a:off x="1539554" y="162718"/>
                        <a:ext cx="8937947" cy="6532563"/>
                      </a:xfrm>
                      <a:prstGeom prst="rect">
                        <a:avLst/>
                      </a:prstGeom>
                      <a:solidFill>
                        <a:schemeClr val="bg1"/>
                      </a:solidFill>
                    </p:spPr>
                  </p:pic>
                </p:oleObj>
              </mc:Fallback>
            </mc:AlternateContent>
          </a:graphicData>
        </a:graphic>
      </p:graphicFrame>
      <p:sp>
        <p:nvSpPr>
          <p:cNvPr id="4" name="Rectangle 3" descr="Student and Parent concerns">
            <a:extLst>
              <a:ext uri="{FF2B5EF4-FFF2-40B4-BE49-F238E27FC236}">
                <a16:creationId xmlns:a16="http://schemas.microsoft.com/office/drawing/2014/main" id="{97CC2A96-8DE9-1983-536A-AB129AB9CB28}"/>
              </a:ext>
            </a:extLst>
          </p:cNvPr>
          <p:cNvSpPr/>
          <p:nvPr/>
        </p:nvSpPr>
        <p:spPr>
          <a:xfrm>
            <a:off x="1419135" y="893569"/>
            <a:ext cx="9191713" cy="1585509"/>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Student and Team Vision">
            <a:extLst>
              <a:ext uri="{FF2B5EF4-FFF2-40B4-BE49-F238E27FC236}">
                <a16:creationId xmlns:a16="http://schemas.microsoft.com/office/drawing/2014/main" id="{929A09A8-0873-F109-2F33-648CD0697D4D}"/>
              </a:ext>
            </a:extLst>
          </p:cNvPr>
          <p:cNvSpPr/>
          <p:nvPr/>
        </p:nvSpPr>
        <p:spPr>
          <a:xfrm>
            <a:off x="1414653" y="2478761"/>
            <a:ext cx="9193274" cy="401874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8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BC9A79-A30E-953B-AAFA-B58A8D833F6C}"/>
              </a:ext>
            </a:extLst>
          </p:cNvPr>
          <p:cNvSpPr>
            <a:spLocks noGrp="1"/>
          </p:cNvSpPr>
          <p:nvPr>
            <p:ph type="title"/>
          </p:nvPr>
        </p:nvSpPr>
        <p:spPr/>
        <p:txBody>
          <a:bodyPr>
            <a:normAutofit/>
          </a:bodyPr>
          <a:lstStyle/>
          <a:p>
            <a:r>
              <a:rPr lang="en-US"/>
              <a:t>Vision Activity</a:t>
            </a:r>
          </a:p>
        </p:txBody>
      </p:sp>
      <p:pic>
        <p:nvPicPr>
          <p:cNvPr id="4" name="Graphic 3" descr="Stopwatch 75% with solid fill">
            <a:extLst>
              <a:ext uri="{FF2B5EF4-FFF2-40B4-BE49-F238E27FC236}">
                <a16:creationId xmlns:a16="http://schemas.microsoft.com/office/drawing/2014/main" id="{AEDC9C05-C4B2-8D82-9E9D-1F9A83BDEA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96600" y="219667"/>
            <a:ext cx="914400" cy="914400"/>
          </a:xfrm>
          <a:prstGeom prst="rect">
            <a:avLst/>
          </a:prstGeom>
        </p:spPr>
      </p:pic>
      <p:sp>
        <p:nvSpPr>
          <p:cNvPr id="5" name="TextBox 4">
            <a:extLst>
              <a:ext uri="{FF2B5EF4-FFF2-40B4-BE49-F238E27FC236}">
                <a16:creationId xmlns:a16="http://schemas.microsoft.com/office/drawing/2014/main" id="{BF92F655-03FE-5D6F-0E03-E07BB712F156}"/>
              </a:ext>
            </a:extLst>
          </p:cNvPr>
          <p:cNvSpPr txBox="1"/>
          <p:nvPr/>
        </p:nvSpPr>
        <p:spPr>
          <a:xfrm>
            <a:off x="10712245" y="919920"/>
            <a:ext cx="1283110" cy="523220"/>
          </a:xfrm>
          <a:prstGeom prst="rect">
            <a:avLst/>
          </a:prstGeom>
          <a:noFill/>
        </p:spPr>
        <p:txBody>
          <a:bodyPr wrap="square" rtlCol="0">
            <a:spAutoFit/>
          </a:bodyPr>
          <a:lstStyle/>
          <a:p>
            <a:r>
              <a:rPr lang="en-US" sz="2800">
                <a:solidFill>
                  <a:schemeClr val="bg1"/>
                </a:solidFill>
              </a:rPr>
              <a:t>10 min</a:t>
            </a:r>
          </a:p>
        </p:txBody>
      </p:sp>
      <p:graphicFrame>
        <p:nvGraphicFramePr>
          <p:cNvPr id="6" name="Table 10">
            <a:extLst>
              <a:ext uri="{FF2B5EF4-FFF2-40B4-BE49-F238E27FC236}">
                <a16:creationId xmlns:a16="http://schemas.microsoft.com/office/drawing/2014/main" id="{5CE46CE3-89E8-F58F-7EB7-813DE709EF36}"/>
              </a:ext>
            </a:extLst>
          </p:cNvPr>
          <p:cNvGraphicFramePr>
            <a:graphicFrameLocks/>
          </p:cNvGraphicFramePr>
          <p:nvPr>
            <p:extLst>
              <p:ext uri="{D42A27DB-BD31-4B8C-83A1-F6EECF244321}">
                <p14:modId xmlns:p14="http://schemas.microsoft.com/office/powerpoint/2010/main" val="1913913787"/>
              </p:ext>
            </p:extLst>
          </p:nvPr>
        </p:nvGraphicFramePr>
        <p:xfrm>
          <a:off x="838200" y="2184133"/>
          <a:ext cx="10515600" cy="3937000"/>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649813513"/>
                    </a:ext>
                  </a:extLst>
                </a:gridCol>
                <a:gridCol w="8166100">
                  <a:extLst>
                    <a:ext uri="{9D8B030D-6E8A-4147-A177-3AD203B41FA5}">
                      <a16:colId xmlns:a16="http://schemas.microsoft.com/office/drawing/2014/main" val="1778703690"/>
                    </a:ext>
                  </a:extLst>
                </a:gridCol>
              </a:tblGrid>
              <a:tr h="370840">
                <a:tc>
                  <a:txBody>
                    <a:bodyPr/>
                    <a:lstStyle/>
                    <a:p>
                      <a:r>
                        <a:rPr lang="en-US"/>
                        <a:t>Step</a:t>
                      </a:r>
                    </a:p>
                  </a:txBody>
                  <a:tcPr/>
                </a:tc>
                <a:tc>
                  <a:txBody>
                    <a:bodyPr/>
                    <a:lstStyle/>
                    <a:p>
                      <a:r>
                        <a:rPr lang="en-US"/>
                        <a:t>Description of Step</a:t>
                      </a:r>
                    </a:p>
                  </a:txBody>
                  <a:tcPr/>
                </a:tc>
                <a:extLst>
                  <a:ext uri="{0D108BD9-81ED-4DB2-BD59-A6C34878D82A}">
                    <a16:rowId xmlns:a16="http://schemas.microsoft.com/office/drawing/2014/main" val="3588269936"/>
                  </a:ext>
                </a:extLst>
              </a:tr>
              <a:tr h="370840">
                <a:tc>
                  <a:txBody>
                    <a:bodyPr/>
                    <a:lstStyle/>
                    <a:p>
                      <a:pPr>
                        <a:lnSpc>
                          <a:spcPct val="150000"/>
                        </a:lnSpc>
                      </a:pPr>
                      <a:r>
                        <a:rPr lang="en-US" b="1"/>
                        <a:t>Set the Stage</a:t>
                      </a:r>
                    </a:p>
                    <a:p>
                      <a:pPr>
                        <a:lnSpc>
                          <a:spcPct val="150000"/>
                        </a:lnSpc>
                      </a:pPr>
                      <a:r>
                        <a:rPr lang="en-US"/>
                        <a:t>(2 minutes)</a:t>
                      </a:r>
                    </a:p>
                  </a:txBody>
                  <a:tcPr anchor="ctr"/>
                </a:tc>
                <a:tc>
                  <a:txBody>
                    <a:bodyPr/>
                    <a:lstStyle/>
                    <a:p>
                      <a:r>
                        <a:rPr lang="en-US" sz="1800" kern="1200">
                          <a:solidFill>
                            <a:schemeClr val="dk1"/>
                          </a:solidFill>
                          <a:effectLst/>
                          <a:latin typeface="+mn-lt"/>
                          <a:ea typeface="+mn-ea"/>
                          <a:cs typeface="+mn-cs"/>
                        </a:rPr>
                        <a:t>The purpose of this activity is to brainstorm changes to </a:t>
                      </a:r>
                      <a:r>
                        <a:rPr lang="en-US" sz="1800" b="1" kern="1200">
                          <a:solidFill>
                            <a:schemeClr val="dk1"/>
                          </a:solidFill>
                          <a:effectLst/>
                          <a:latin typeface="+mn-lt"/>
                          <a:ea typeface="+mn-ea"/>
                          <a:cs typeface="+mn-cs"/>
                        </a:rPr>
                        <a:t>process</a:t>
                      </a:r>
                      <a:r>
                        <a:rPr lang="en-US" sz="1800" kern="1200">
                          <a:solidFill>
                            <a:schemeClr val="dk1"/>
                          </a:solidFill>
                          <a:effectLst/>
                          <a:latin typeface="+mn-lt"/>
                          <a:ea typeface="+mn-ea"/>
                          <a:cs typeface="+mn-cs"/>
                        </a:rPr>
                        <a:t> that may help IEP Teams write high-quality student vision statements that incorporate student and family perspectives.</a:t>
                      </a:r>
                      <a:endParaRPr lang="en-US"/>
                    </a:p>
                  </a:txBody>
                  <a:tcPr anchor="ctr"/>
                </a:tc>
                <a:extLst>
                  <a:ext uri="{0D108BD9-81ED-4DB2-BD59-A6C34878D82A}">
                    <a16:rowId xmlns:a16="http://schemas.microsoft.com/office/drawing/2014/main" val="3993188479"/>
                  </a:ext>
                </a:extLst>
              </a:tr>
              <a:tr h="370840">
                <a:tc>
                  <a:txBody>
                    <a:bodyPr/>
                    <a:lstStyle/>
                    <a:p>
                      <a:pPr>
                        <a:lnSpc>
                          <a:spcPct val="150000"/>
                        </a:lnSpc>
                      </a:pPr>
                      <a:r>
                        <a:rPr lang="en-US" b="1"/>
                        <a:t>Tabletop Discussions</a:t>
                      </a:r>
                    </a:p>
                    <a:p>
                      <a:pPr>
                        <a:lnSpc>
                          <a:spcPct val="150000"/>
                        </a:lnSpc>
                      </a:pPr>
                      <a:r>
                        <a:rPr lang="en-US"/>
                        <a:t>(5 minutes)</a:t>
                      </a:r>
                    </a:p>
                  </a:txBody>
                  <a:tcPr anchor="ctr"/>
                </a:tc>
                <a:tc>
                  <a:txBody>
                    <a:bodyPr/>
                    <a:lstStyle/>
                    <a:p>
                      <a:r>
                        <a:rPr lang="en-US"/>
                        <a:t>As a group, select a specific age range to focus on (e.g., preschool, elementary, middle, high). Discuss approaches for gathering information about the student’s vision. Are there specific questions and/or processes that could lead to increased student engagement and participation in IEP development and implementation?</a:t>
                      </a:r>
                    </a:p>
                  </a:txBody>
                  <a:tcPr anchor="ctr"/>
                </a:tc>
                <a:extLst>
                  <a:ext uri="{0D108BD9-81ED-4DB2-BD59-A6C34878D82A}">
                    <a16:rowId xmlns:a16="http://schemas.microsoft.com/office/drawing/2014/main" val="3293472581"/>
                  </a:ext>
                </a:extLst>
              </a:tr>
              <a:tr h="370840">
                <a:tc>
                  <a:txBody>
                    <a:bodyPr/>
                    <a:lstStyle/>
                    <a:p>
                      <a:pPr>
                        <a:lnSpc>
                          <a:spcPct val="150000"/>
                        </a:lnSpc>
                      </a:pPr>
                      <a:r>
                        <a:rPr lang="en-US" b="1"/>
                        <a:t>Discussion</a:t>
                      </a:r>
                    </a:p>
                    <a:p>
                      <a:pPr>
                        <a:lnSpc>
                          <a:spcPct val="150000"/>
                        </a:lnSpc>
                      </a:pPr>
                      <a:r>
                        <a:rPr lang="en-US"/>
                        <a:t>(3 minutes)</a:t>
                      </a:r>
                    </a:p>
                  </a:txBody>
                  <a:tcPr anchor="ctr"/>
                </a:tc>
                <a:tc>
                  <a:txBody>
                    <a:bodyPr/>
                    <a:lstStyle/>
                    <a:p>
                      <a:pPr marL="285750" indent="-285750">
                        <a:buFont typeface="Arial" panose="020B0604020202020204" pitchFamily="34" charset="0"/>
                        <a:buChar char="•"/>
                      </a:pPr>
                      <a:r>
                        <a:rPr lang="en-US"/>
                        <a:t>For the age range your group focused on, what challenges exist for capturing a student’s vision in the IEP?</a:t>
                      </a:r>
                    </a:p>
                    <a:p>
                      <a:pPr marL="285750" indent="-285750">
                        <a:buFont typeface="Arial" panose="020B0604020202020204" pitchFamily="34" charset="0"/>
                        <a:buChar char="•"/>
                      </a:pPr>
                      <a:r>
                        <a:rPr lang="en-US"/>
                        <a:t>For the age range your group focused on, how might increased student engagement and participation in IEP development support improved and equitable student outcomes?</a:t>
                      </a:r>
                    </a:p>
                  </a:txBody>
                  <a:tcPr anchor="ctr"/>
                </a:tc>
                <a:extLst>
                  <a:ext uri="{0D108BD9-81ED-4DB2-BD59-A6C34878D82A}">
                    <a16:rowId xmlns:a16="http://schemas.microsoft.com/office/drawing/2014/main" val="422580865"/>
                  </a:ext>
                </a:extLst>
              </a:tr>
            </a:tbl>
          </a:graphicData>
        </a:graphic>
      </p:graphicFrame>
    </p:spTree>
    <p:extLst>
      <p:ext uri="{BB962C8B-B14F-4D97-AF65-F5344CB8AC3E}">
        <p14:creationId xmlns:p14="http://schemas.microsoft.com/office/powerpoint/2010/main" val="16315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a:t>Welcome &amp; Introductions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463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BE15760-D3EF-8210-D912-E2D02428CEF2}"/>
              </a:ext>
            </a:extLst>
          </p:cNvPr>
          <p:cNvSpPr>
            <a:spLocks noGrp="1"/>
          </p:cNvSpPr>
          <p:nvPr>
            <p:ph type="title"/>
          </p:nvPr>
        </p:nvSpPr>
        <p:spPr>
          <a:xfrm>
            <a:off x="370703" y="250590"/>
            <a:ext cx="10972800" cy="276999"/>
          </a:xfrm>
        </p:spPr>
        <p:txBody>
          <a:bodyPr/>
          <a:lstStyle/>
          <a:p>
            <a:r>
              <a:rPr lang="en-US">
                <a:solidFill>
                  <a:schemeClr val="bg1"/>
                </a:solidFill>
              </a:rPr>
              <a:t>Student Profile</a:t>
            </a:r>
          </a:p>
        </p:txBody>
      </p:sp>
      <p:sp>
        <p:nvSpPr>
          <p:cNvPr id="16" name="Rectangle 15" descr="Student profile of IEP">
            <a:extLst>
              <a:ext uri="{FF2B5EF4-FFF2-40B4-BE49-F238E27FC236}">
                <a16:creationId xmlns:a16="http://schemas.microsoft.com/office/drawing/2014/main" id="{A3A71720-CDCA-DF7A-B473-6FC5F4F2FA28}"/>
              </a:ext>
            </a:extLst>
          </p:cNvPr>
          <p:cNvSpPr/>
          <p:nvPr/>
        </p:nvSpPr>
        <p:spPr>
          <a:xfrm>
            <a:off x="1495168" y="333275"/>
            <a:ext cx="9391135" cy="590806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729946" y="374204"/>
            <a:ext cx="1202951"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STUDENT</a:t>
            </a:r>
            <a:r>
              <a:rPr sz="1235" b="1" kern="0" spc="-13">
                <a:solidFill>
                  <a:sysClr val="windowText" lastClr="000000"/>
                </a:solidFill>
                <a:latin typeface="Calibri"/>
                <a:cs typeface="Calibri"/>
              </a:rPr>
              <a:t> </a:t>
            </a:r>
            <a:r>
              <a:rPr sz="1235" b="1" kern="0" spc="-9">
                <a:solidFill>
                  <a:sysClr val="windowText" lastClr="000000"/>
                </a:solidFill>
                <a:latin typeface="Calibri"/>
                <a:cs typeface="Calibri"/>
              </a:rPr>
              <a:t>PROFILE</a:t>
            </a:r>
            <a:endParaRPr sz="1235" kern="0">
              <a:solidFill>
                <a:sysClr val="windowText" lastClr="000000"/>
              </a:solidFill>
              <a:latin typeface="Calibri"/>
              <a:cs typeface="Calibri"/>
            </a:endParaRPr>
          </a:p>
        </p:txBody>
      </p:sp>
      <p:sp>
        <p:nvSpPr>
          <p:cNvPr id="18" name="TextBox 17">
            <a:extLst>
              <a:ext uri="{FF2B5EF4-FFF2-40B4-BE49-F238E27FC236}">
                <a16:creationId xmlns:a16="http://schemas.microsoft.com/office/drawing/2014/main" id="{22F2A1E7-CB70-EE7E-84B1-6F04C780BE27}"/>
              </a:ext>
            </a:extLst>
          </p:cNvPr>
          <p:cNvSpPr txBox="1"/>
          <p:nvPr/>
        </p:nvSpPr>
        <p:spPr>
          <a:xfrm>
            <a:off x="1681368" y="556755"/>
            <a:ext cx="6019597" cy="276999"/>
          </a:xfrm>
          <a:prstGeom prst="rect">
            <a:avLst/>
          </a:prstGeom>
          <a:noFill/>
        </p:spPr>
        <p:txBody>
          <a:bodyPr wrap="none" rtlCol="0">
            <a:spAutoFit/>
          </a:bodyPr>
          <a:lstStyle/>
          <a:p>
            <a:r>
              <a:rPr lang="en-US" sz="1200"/>
              <a:t>The student is identified as having the following disability or disabilities. Include all that apply.</a:t>
            </a:r>
          </a:p>
        </p:txBody>
      </p:sp>
      <p:graphicFrame>
        <p:nvGraphicFramePr>
          <p:cNvPr id="3" name="object 3"/>
          <p:cNvGraphicFramePr>
            <a:graphicFrameLocks noGrp="1"/>
          </p:cNvGraphicFramePr>
          <p:nvPr>
            <p:extLst>
              <p:ext uri="{D42A27DB-BD31-4B8C-83A1-F6EECF244321}">
                <p14:modId xmlns:p14="http://schemas.microsoft.com/office/powerpoint/2010/main" val="1720384212"/>
              </p:ext>
            </p:extLst>
          </p:nvPr>
        </p:nvGraphicFramePr>
        <p:xfrm>
          <a:off x="1700463" y="839675"/>
          <a:ext cx="9049511" cy="1019735"/>
        </p:xfrm>
        <a:graphic>
          <a:graphicData uri="http://schemas.openxmlformats.org/drawingml/2006/table">
            <a:tbl>
              <a:tblPr firstRow="1" bandRow="1">
                <a:tableStyleId>{2D5ABB26-0587-4C30-8999-92F81FD0307C}</a:tableStyleId>
              </a:tblPr>
              <a:tblGrid>
                <a:gridCol w="3087548">
                  <a:extLst>
                    <a:ext uri="{9D8B030D-6E8A-4147-A177-3AD203B41FA5}">
                      <a16:colId xmlns:a16="http://schemas.microsoft.com/office/drawing/2014/main" val="20000"/>
                    </a:ext>
                  </a:extLst>
                </a:gridCol>
                <a:gridCol w="3064827">
                  <a:extLst>
                    <a:ext uri="{9D8B030D-6E8A-4147-A177-3AD203B41FA5}">
                      <a16:colId xmlns:a16="http://schemas.microsoft.com/office/drawing/2014/main" val="20001"/>
                    </a:ext>
                  </a:extLst>
                </a:gridCol>
                <a:gridCol w="2897136">
                  <a:extLst>
                    <a:ext uri="{9D8B030D-6E8A-4147-A177-3AD203B41FA5}">
                      <a16:colId xmlns:a16="http://schemas.microsoft.com/office/drawing/2014/main" val="20002"/>
                    </a:ext>
                  </a:extLst>
                </a:gridCol>
              </a:tblGrid>
              <a:tr h="1019735">
                <a:tc>
                  <a:txBody>
                    <a:bodyPr/>
                    <a:lstStyle/>
                    <a:p>
                      <a:pPr marL="213360" indent="-146050">
                        <a:lnSpc>
                          <a:spcPts val="1280"/>
                        </a:lnSpc>
                        <a:buSzPct val="81818"/>
                        <a:buFont typeface="MS Gothic"/>
                        <a:buChar char="☐"/>
                        <a:tabLst>
                          <a:tab pos="213995" algn="l"/>
                        </a:tabLst>
                      </a:pPr>
                      <a:r>
                        <a:rPr sz="1000" spc="-10">
                          <a:latin typeface="Calibri"/>
                          <a:cs typeface="Calibri"/>
                        </a:rPr>
                        <a:t>Autism</a:t>
                      </a:r>
                      <a:endParaRPr sz="1000">
                        <a:latin typeface="Calibri"/>
                        <a:cs typeface="Calibri"/>
                      </a:endParaRPr>
                    </a:p>
                    <a:p>
                      <a:pPr marL="238760" indent="-171450">
                        <a:lnSpc>
                          <a:spcPct val="100000"/>
                        </a:lnSpc>
                        <a:spcBef>
                          <a:spcPts val="100"/>
                        </a:spcBef>
                        <a:buFont typeface="MS Gothic"/>
                        <a:buChar char="☐"/>
                        <a:tabLst>
                          <a:tab pos="239395" algn="l"/>
                        </a:tabLst>
                      </a:pPr>
                      <a:r>
                        <a:rPr sz="1000" spc="-10">
                          <a:latin typeface="Calibri"/>
                          <a:cs typeface="Calibri"/>
                        </a:rPr>
                        <a:t>Communication</a:t>
                      </a:r>
                      <a:r>
                        <a:rPr sz="1000" spc="65">
                          <a:latin typeface="Calibri"/>
                          <a:cs typeface="Calibri"/>
                        </a:rPr>
                        <a:t> </a:t>
                      </a:r>
                      <a:r>
                        <a:rPr sz="1000" spc="-10">
                          <a:latin typeface="Calibri"/>
                          <a:cs typeface="Calibri"/>
                        </a:rPr>
                        <a:t>Impairment</a:t>
                      </a:r>
                      <a:endParaRPr sz="1000">
                        <a:latin typeface="Calibri"/>
                        <a:cs typeface="Calibri"/>
                      </a:endParaRPr>
                    </a:p>
                    <a:p>
                      <a:pPr marL="238760" indent="-171450">
                        <a:lnSpc>
                          <a:spcPct val="100000"/>
                        </a:lnSpc>
                        <a:spcBef>
                          <a:spcPts val="100"/>
                        </a:spcBef>
                        <a:buFont typeface="MS Gothic"/>
                        <a:buChar char="☐"/>
                        <a:tabLst>
                          <a:tab pos="239395" algn="l"/>
                        </a:tabLst>
                      </a:pPr>
                      <a:r>
                        <a:rPr sz="1000" spc="-10">
                          <a:latin typeface="Calibri"/>
                          <a:cs typeface="Calibri"/>
                        </a:rPr>
                        <a:t>Developmental</a:t>
                      </a:r>
                      <a:r>
                        <a:rPr sz="1000" spc="15">
                          <a:latin typeface="Calibri"/>
                          <a:cs typeface="Calibri"/>
                        </a:rPr>
                        <a:t> </a:t>
                      </a:r>
                      <a:r>
                        <a:rPr sz="1000">
                          <a:latin typeface="Calibri"/>
                          <a:cs typeface="Calibri"/>
                        </a:rPr>
                        <a:t>Delay</a:t>
                      </a:r>
                      <a:r>
                        <a:rPr sz="1000" spc="5">
                          <a:latin typeface="Calibri"/>
                          <a:cs typeface="Calibri"/>
                        </a:rPr>
                        <a:t> </a:t>
                      </a:r>
                      <a:r>
                        <a:rPr sz="1000">
                          <a:latin typeface="Calibri"/>
                          <a:cs typeface="Calibri"/>
                        </a:rPr>
                        <a:t>(ages</a:t>
                      </a:r>
                      <a:r>
                        <a:rPr sz="1000" spc="20">
                          <a:latin typeface="Calibri"/>
                          <a:cs typeface="Calibri"/>
                        </a:rPr>
                        <a:t> </a:t>
                      </a:r>
                      <a:r>
                        <a:rPr sz="1000" spc="-20">
                          <a:latin typeface="Calibri"/>
                          <a:cs typeface="Calibri"/>
                        </a:rPr>
                        <a:t>3–9)</a:t>
                      </a:r>
                      <a:endParaRPr sz="1000">
                        <a:latin typeface="Calibri"/>
                        <a:cs typeface="Calibri"/>
                      </a:endParaRPr>
                    </a:p>
                    <a:p>
                      <a:pPr marL="238760" indent="-171450">
                        <a:lnSpc>
                          <a:spcPct val="100000"/>
                        </a:lnSpc>
                        <a:spcBef>
                          <a:spcPts val="100"/>
                        </a:spcBef>
                        <a:buFont typeface="MS Gothic"/>
                        <a:buChar char="☐"/>
                        <a:tabLst>
                          <a:tab pos="239395" algn="l"/>
                        </a:tabLst>
                      </a:pPr>
                      <a:r>
                        <a:rPr sz="1000">
                          <a:latin typeface="Calibri"/>
                          <a:cs typeface="Calibri"/>
                        </a:rPr>
                        <a:t>Emotional</a:t>
                      </a:r>
                      <a:r>
                        <a:rPr sz="1000" spc="-35">
                          <a:latin typeface="Calibri"/>
                          <a:cs typeface="Calibri"/>
                        </a:rPr>
                        <a:t> </a:t>
                      </a:r>
                      <a:r>
                        <a:rPr sz="1000" spc="-10">
                          <a:latin typeface="Calibri"/>
                          <a:cs typeface="Calibri"/>
                        </a:rPr>
                        <a:t>Impairment</a:t>
                      </a:r>
                      <a:endParaRPr sz="1000">
                        <a:latin typeface="Calibri"/>
                        <a:cs typeface="Calibri"/>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238125" indent="-170815">
                        <a:lnSpc>
                          <a:spcPct val="100000"/>
                        </a:lnSpc>
                        <a:spcBef>
                          <a:spcPts val="20"/>
                        </a:spcBef>
                        <a:buFont typeface="MS Gothic"/>
                        <a:buChar char="☐"/>
                        <a:tabLst>
                          <a:tab pos="238760" algn="l"/>
                        </a:tabLst>
                      </a:pPr>
                      <a:r>
                        <a:rPr sz="1000">
                          <a:latin typeface="Calibri"/>
                          <a:cs typeface="Calibri"/>
                        </a:rPr>
                        <a:t>Health</a:t>
                      </a:r>
                      <a:r>
                        <a:rPr sz="1000" spc="-25">
                          <a:latin typeface="Calibri"/>
                          <a:cs typeface="Calibri"/>
                        </a:rPr>
                        <a:t> </a:t>
                      </a:r>
                      <a:r>
                        <a:rPr sz="1000" spc="-10">
                          <a:latin typeface="Calibri"/>
                          <a:cs typeface="Calibri"/>
                        </a:rPr>
                        <a:t>Impairment</a:t>
                      </a:r>
                      <a:endParaRPr sz="1000">
                        <a:latin typeface="Calibri"/>
                        <a:cs typeface="Calibri"/>
                      </a:endParaRPr>
                    </a:p>
                    <a:p>
                      <a:pPr marL="238125" indent="-170815">
                        <a:lnSpc>
                          <a:spcPct val="100000"/>
                        </a:lnSpc>
                        <a:spcBef>
                          <a:spcPts val="114"/>
                        </a:spcBef>
                        <a:buFont typeface="MS Gothic"/>
                        <a:buChar char="☐"/>
                        <a:tabLst>
                          <a:tab pos="238760" algn="l"/>
                        </a:tabLst>
                      </a:pPr>
                      <a:r>
                        <a:rPr sz="1000">
                          <a:latin typeface="Calibri"/>
                          <a:cs typeface="Calibri"/>
                        </a:rPr>
                        <a:t>Intellectual</a:t>
                      </a:r>
                      <a:r>
                        <a:rPr sz="1000" spc="-35">
                          <a:latin typeface="Calibri"/>
                          <a:cs typeface="Calibri"/>
                        </a:rPr>
                        <a:t> </a:t>
                      </a:r>
                      <a:r>
                        <a:rPr sz="1000" spc="-10">
                          <a:latin typeface="Calibri"/>
                          <a:cs typeface="Calibri"/>
                        </a:rPr>
                        <a:t>Impairment</a:t>
                      </a:r>
                      <a:endParaRPr sz="1000">
                        <a:latin typeface="Calibri"/>
                        <a:cs typeface="Calibri"/>
                      </a:endParaRPr>
                    </a:p>
                    <a:p>
                      <a:pPr marL="238125" indent="-170815">
                        <a:lnSpc>
                          <a:spcPct val="100000"/>
                        </a:lnSpc>
                        <a:spcBef>
                          <a:spcPts val="100"/>
                        </a:spcBef>
                        <a:buFont typeface="MS Gothic"/>
                        <a:buChar char="☐"/>
                        <a:tabLst>
                          <a:tab pos="238760" algn="l"/>
                        </a:tabLst>
                      </a:pPr>
                      <a:r>
                        <a:rPr sz="1000">
                          <a:latin typeface="Calibri"/>
                          <a:cs typeface="Calibri"/>
                        </a:rPr>
                        <a:t>Neurological</a:t>
                      </a:r>
                      <a:r>
                        <a:rPr sz="1000" spc="-50">
                          <a:latin typeface="Calibri"/>
                          <a:cs typeface="Calibri"/>
                        </a:rPr>
                        <a:t> </a:t>
                      </a:r>
                      <a:r>
                        <a:rPr sz="1000" spc="-10">
                          <a:latin typeface="Calibri"/>
                          <a:cs typeface="Calibri"/>
                        </a:rPr>
                        <a:t>Impairment</a:t>
                      </a:r>
                      <a:endParaRPr sz="1000">
                        <a:latin typeface="Calibri"/>
                        <a:cs typeface="Calibri"/>
                      </a:endParaRPr>
                    </a:p>
                    <a:p>
                      <a:pPr marL="238125" indent="-170815">
                        <a:lnSpc>
                          <a:spcPct val="100000"/>
                        </a:lnSpc>
                        <a:spcBef>
                          <a:spcPts val="105"/>
                        </a:spcBef>
                        <a:buFont typeface="MS Gothic"/>
                        <a:buChar char="☐"/>
                        <a:tabLst>
                          <a:tab pos="238760" algn="l"/>
                        </a:tabLst>
                      </a:pPr>
                      <a:r>
                        <a:rPr sz="1000">
                          <a:latin typeface="Calibri"/>
                          <a:cs typeface="Calibri"/>
                        </a:rPr>
                        <a:t>Physical</a:t>
                      </a:r>
                      <a:r>
                        <a:rPr sz="1000" spc="-30">
                          <a:latin typeface="Calibri"/>
                          <a:cs typeface="Calibri"/>
                        </a:rPr>
                        <a:t> </a:t>
                      </a:r>
                      <a:r>
                        <a:rPr sz="1000" spc="-10">
                          <a:latin typeface="Calibri"/>
                          <a:cs typeface="Calibri"/>
                        </a:rPr>
                        <a:t>Impairment</a:t>
                      </a:r>
                      <a:endParaRPr sz="1000">
                        <a:latin typeface="Calibri"/>
                        <a:cs typeface="Calibri"/>
                      </a:endParaRPr>
                    </a:p>
                  </a:txBody>
                  <a:tcPr marL="0" marR="0" marT="22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238760" indent="-170815">
                        <a:lnSpc>
                          <a:spcPct val="100000"/>
                        </a:lnSpc>
                        <a:spcBef>
                          <a:spcPts val="20"/>
                        </a:spcBef>
                        <a:buFont typeface="MS Gothic"/>
                        <a:buChar char="☐"/>
                        <a:tabLst>
                          <a:tab pos="238760" algn="l"/>
                        </a:tabLst>
                      </a:pPr>
                      <a:r>
                        <a:rPr sz="1000">
                          <a:latin typeface="Calibri"/>
                          <a:cs typeface="Calibri"/>
                        </a:rPr>
                        <a:t>Sensory</a:t>
                      </a:r>
                      <a:r>
                        <a:rPr sz="1000" spc="-40">
                          <a:latin typeface="Calibri"/>
                          <a:cs typeface="Calibri"/>
                        </a:rPr>
                        <a:t> </a:t>
                      </a:r>
                      <a:r>
                        <a:rPr sz="1000" spc="-10">
                          <a:latin typeface="Calibri"/>
                          <a:cs typeface="Calibri"/>
                        </a:rPr>
                        <a:t>Impairment</a:t>
                      </a:r>
                      <a:endParaRPr sz="1000">
                        <a:latin typeface="Calibri"/>
                        <a:cs typeface="Calibri"/>
                      </a:endParaRPr>
                    </a:p>
                    <a:p>
                      <a:pPr marL="421640" lvl="1" indent="-170815">
                        <a:lnSpc>
                          <a:spcPct val="100000"/>
                        </a:lnSpc>
                        <a:spcBef>
                          <a:spcPts val="114"/>
                        </a:spcBef>
                        <a:buFont typeface="MS Gothic"/>
                        <a:buChar char="☐"/>
                        <a:tabLst>
                          <a:tab pos="421640" algn="l"/>
                        </a:tabLst>
                      </a:pPr>
                      <a:r>
                        <a:rPr sz="1000" spc="-10">
                          <a:latin typeface="Calibri"/>
                          <a:cs typeface="Calibri"/>
                        </a:rPr>
                        <a:t>Hearing</a:t>
                      </a:r>
                      <a:endParaRPr sz="1000">
                        <a:latin typeface="Calibri"/>
                        <a:cs typeface="Calibri"/>
                      </a:endParaRPr>
                    </a:p>
                    <a:p>
                      <a:pPr marL="421640" lvl="1" indent="-170815">
                        <a:lnSpc>
                          <a:spcPct val="100000"/>
                        </a:lnSpc>
                        <a:spcBef>
                          <a:spcPts val="100"/>
                        </a:spcBef>
                        <a:buFont typeface="MS Gothic"/>
                        <a:buChar char="☐"/>
                        <a:tabLst>
                          <a:tab pos="421640" algn="l"/>
                        </a:tabLst>
                      </a:pPr>
                      <a:r>
                        <a:rPr sz="1000" spc="-10">
                          <a:latin typeface="Calibri"/>
                          <a:cs typeface="Calibri"/>
                        </a:rPr>
                        <a:t>Vision</a:t>
                      </a:r>
                      <a:endParaRPr sz="1000">
                        <a:latin typeface="Calibri"/>
                        <a:cs typeface="Calibri"/>
                      </a:endParaRPr>
                    </a:p>
                    <a:p>
                      <a:pPr marL="421640" lvl="1" indent="-170815">
                        <a:lnSpc>
                          <a:spcPct val="100000"/>
                        </a:lnSpc>
                        <a:spcBef>
                          <a:spcPts val="105"/>
                        </a:spcBef>
                        <a:buFont typeface="MS Gothic"/>
                        <a:buChar char="☐"/>
                        <a:tabLst>
                          <a:tab pos="421640" algn="l"/>
                        </a:tabLst>
                      </a:pPr>
                      <a:r>
                        <a:rPr lang="en-US" sz="1000" spc="-10">
                          <a:latin typeface="Calibri"/>
                          <a:cs typeface="Calibri"/>
                        </a:rPr>
                        <a:t>Deaf-Blind</a:t>
                      </a:r>
                      <a:endParaRPr sz="1000">
                        <a:latin typeface="Calibri"/>
                        <a:cs typeface="Calibri"/>
                      </a:endParaRPr>
                    </a:p>
                    <a:p>
                      <a:pPr marL="238760" indent="-170815">
                        <a:lnSpc>
                          <a:spcPct val="100000"/>
                        </a:lnSpc>
                        <a:spcBef>
                          <a:spcPts val="120"/>
                        </a:spcBef>
                        <a:buFont typeface="MS Gothic"/>
                        <a:buChar char="☐"/>
                        <a:tabLst>
                          <a:tab pos="238760" algn="l"/>
                        </a:tabLst>
                      </a:pPr>
                      <a:r>
                        <a:rPr sz="1000">
                          <a:latin typeface="Calibri"/>
                          <a:cs typeface="Calibri"/>
                        </a:rPr>
                        <a:t>Specific</a:t>
                      </a:r>
                      <a:r>
                        <a:rPr sz="1000" spc="-35">
                          <a:latin typeface="Calibri"/>
                          <a:cs typeface="Calibri"/>
                        </a:rPr>
                        <a:t> </a:t>
                      </a:r>
                      <a:r>
                        <a:rPr sz="1000">
                          <a:latin typeface="Calibri"/>
                          <a:cs typeface="Calibri"/>
                        </a:rPr>
                        <a:t>Learning</a:t>
                      </a:r>
                      <a:r>
                        <a:rPr sz="1000" spc="-30">
                          <a:latin typeface="Calibri"/>
                          <a:cs typeface="Calibri"/>
                        </a:rPr>
                        <a:t> </a:t>
                      </a:r>
                      <a:r>
                        <a:rPr sz="1000" spc="-10">
                          <a:latin typeface="Calibri"/>
                          <a:cs typeface="Calibri"/>
                        </a:rPr>
                        <a:t>Disability</a:t>
                      </a:r>
                      <a:endParaRPr sz="1000">
                        <a:latin typeface="Calibri"/>
                        <a:cs typeface="Calibri"/>
                      </a:endParaRPr>
                    </a:p>
                  </a:txBody>
                  <a:tcPr marL="0" marR="0" marT="2241"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object 4"/>
          <p:cNvSpPr txBox="1"/>
          <p:nvPr/>
        </p:nvSpPr>
        <p:spPr>
          <a:xfrm>
            <a:off x="1729947" y="1862754"/>
            <a:ext cx="8413618" cy="919241"/>
          </a:xfrm>
          <a:prstGeom prst="rect">
            <a:avLst/>
          </a:prstGeom>
        </p:spPr>
        <p:txBody>
          <a:bodyPr vert="horz" wrap="square" lIns="0" tIns="24653" rIns="0" bIns="0" rtlCol="0">
            <a:spAutoFit/>
          </a:bodyPr>
          <a:lstStyle/>
          <a:p>
            <a:pPr marL="24654" defTabSz="806867">
              <a:spcBef>
                <a:spcPts val="194"/>
              </a:spcBef>
            </a:pPr>
            <a:r>
              <a:rPr sz="971" b="1" kern="0">
                <a:solidFill>
                  <a:sysClr val="windowText" lastClr="000000"/>
                </a:solidFill>
                <a:latin typeface="Calibri"/>
                <a:cs typeface="Calibri"/>
              </a:rPr>
              <a:t>English</a:t>
            </a:r>
            <a:r>
              <a:rPr sz="971" b="1" kern="0" spc="-4">
                <a:solidFill>
                  <a:sysClr val="windowText" lastClr="000000"/>
                </a:solidFill>
                <a:latin typeface="Calibri"/>
                <a:cs typeface="Calibri"/>
              </a:rPr>
              <a:t> </a:t>
            </a:r>
            <a:r>
              <a:rPr sz="971" b="1" kern="0" spc="-9">
                <a:solidFill>
                  <a:sysClr val="windowText" lastClr="000000"/>
                </a:solidFill>
                <a:latin typeface="Calibri"/>
                <a:cs typeface="Calibri"/>
              </a:rPr>
              <a:t>Learner</a:t>
            </a:r>
            <a:endParaRPr sz="971" kern="0">
              <a:solidFill>
                <a:sysClr val="windowText" lastClr="000000"/>
              </a:solidFill>
              <a:latin typeface="Calibri"/>
              <a:cs typeface="Calibri"/>
            </a:endParaRPr>
          </a:p>
          <a:p>
            <a:pPr marL="24654" defTabSz="806867">
              <a:spcBef>
                <a:spcPts val="106"/>
              </a:spcBef>
            </a:pPr>
            <a:r>
              <a:rPr sz="971" kern="0">
                <a:solidFill>
                  <a:sysClr val="windowText" lastClr="000000"/>
                </a:solidFill>
                <a:latin typeface="Calibri"/>
                <a:cs typeface="Calibri"/>
              </a:rPr>
              <a:t>Has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been</a:t>
            </a:r>
            <a:r>
              <a:rPr sz="971" kern="0" spc="-18">
                <a:solidFill>
                  <a:sysClr val="windowText" lastClr="000000"/>
                </a:solidFill>
                <a:latin typeface="Calibri"/>
                <a:cs typeface="Calibri"/>
              </a:rPr>
              <a:t> </a:t>
            </a:r>
            <a:r>
              <a:rPr sz="971" kern="0">
                <a:solidFill>
                  <a:sysClr val="windowText" lastClr="000000"/>
                </a:solidFill>
                <a:latin typeface="Calibri"/>
                <a:cs typeface="Calibri"/>
              </a:rPr>
              <a:t>identified</a:t>
            </a:r>
            <a:r>
              <a:rPr sz="971" kern="0" spc="-22">
                <a:solidFill>
                  <a:sysClr val="windowText" lastClr="000000"/>
                </a:solidFill>
                <a:latin typeface="Calibri"/>
                <a:cs typeface="Calibri"/>
              </a:rPr>
              <a:t> </a:t>
            </a:r>
            <a:r>
              <a:rPr sz="971" kern="0">
                <a:solidFill>
                  <a:sysClr val="windowText" lastClr="000000"/>
                </a:solidFill>
                <a:latin typeface="Calibri"/>
                <a:cs typeface="Calibri"/>
              </a:rPr>
              <a:t>as</a:t>
            </a:r>
            <a:r>
              <a:rPr sz="971" kern="0" spc="-13">
                <a:solidFill>
                  <a:sysClr val="windowText" lastClr="000000"/>
                </a:solidFill>
                <a:latin typeface="Calibri"/>
                <a:cs typeface="Calibri"/>
              </a:rPr>
              <a:t> </a:t>
            </a:r>
            <a:r>
              <a:rPr sz="971" kern="0">
                <a:solidFill>
                  <a:sysClr val="windowText" lastClr="000000"/>
                </a:solidFill>
                <a:latin typeface="Calibri"/>
                <a:cs typeface="Calibri"/>
              </a:rPr>
              <a:t>an</a:t>
            </a:r>
            <a:r>
              <a:rPr sz="971" kern="0" spc="-18">
                <a:solidFill>
                  <a:sysClr val="windowText" lastClr="000000"/>
                </a:solidFill>
                <a:latin typeface="Calibri"/>
                <a:cs typeface="Calibri"/>
              </a:rPr>
              <a:t> </a:t>
            </a:r>
            <a:r>
              <a:rPr sz="971" kern="0">
                <a:solidFill>
                  <a:sysClr val="windowText" lastClr="000000"/>
                </a:solidFill>
                <a:latin typeface="Calibri"/>
                <a:cs typeface="Calibri"/>
              </a:rPr>
              <a:t>English</a:t>
            </a:r>
            <a:r>
              <a:rPr sz="971" kern="0" spc="9">
                <a:solidFill>
                  <a:sysClr val="windowText" lastClr="000000"/>
                </a:solidFill>
                <a:latin typeface="Calibri"/>
                <a:cs typeface="Calibri"/>
              </a:rPr>
              <a:t> </a:t>
            </a:r>
            <a:r>
              <a:rPr sz="971" kern="0" spc="-9">
                <a:solidFill>
                  <a:sysClr val="windowText" lastClr="000000"/>
                </a:solidFill>
                <a:latin typeface="Calibri"/>
                <a:cs typeface="Calibri"/>
              </a:rPr>
              <a:t>learner?</a:t>
            </a:r>
            <a:endParaRPr sz="971" kern="0">
              <a:solidFill>
                <a:sysClr val="windowText" lastClr="000000"/>
              </a:solidFill>
              <a:latin typeface="Calibri"/>
              <a:cs typeface="Calibri"/>
            </a:endParaRPr>
          </a:p>
          <a:p>
            <a:pPr marL="477396" indent="-150727" defTabSz="806867">
              <a:spcBef>
                <a:spcPts val="180"/>
              </a:spcBef>
              <a:buFont typeface="MS Gothic"/>
              <a:buChar char="☐"/>
              <a:tabLst>
                <a:tab pos="477956" algn="l"/>
                <a:tab pos="831521"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marR="4483" defTabSz="806867">
              <a:lnSpc>
                <a:spcPct val="109200"/>
              </a:lnSpc>
              <a:spcBef>
                <a:spcPts val="737"/>
              </a:spcBef>
            </a:pPr>
            <a:r>
              <a:rPr sz="971" kern="0">
                <a:solidFill>
                  <a:sysClr val="windowText" lastClr="000000"/>
                </a:solidFill>
                <a:latin typeface="Calibri"/>
                <a:cs typeface="Calibri"/>
              </a:rPr>
              <a:t>If</a:t>
            </a:r>
            <a:r>
              <a:rPr sz="971" kern="0" spc="115">
                <a:solidFill>
                  <a:sysClr val="windowText" lastClr="000000"/>
                </a:solidFill>
                <a:latin typeface="Calibri"/>
                <a:cs typeface="Calibri"/>
              </a:rPr>
              <a:t> </a:t>
            </a:r>
            <a:r>
              <a:rPr sz="971" kern="0">
                <a:solidFill>
                  <a:sysClr val="windowText" lastClr="000000"/>
                </a:solidFill>
                <a:latin typeface="Calibri"/>
                <a:cs typeface="Calibri"/>
              </a:rPr>
              <a:t>yes,</a:t>
            </a:r>
            <a:r>
              <a:rPr sz="971" kern="0" spc="124">
                <a:solidFill>
                  <a:sysClr val="windowText" lastClr="000000"/>
                </a:solidFill>
                <a:latin typeface="Calibri"/>
                <a:cs typeface="Calibri"/>
              </a:rPr>
              <a:t> </a:t>
            </a:r>
            <a:r>
              <a:rPr sz="971" kern="0">
                <a:solidFill>
                  <a:sysClr val="windowText" lastClr="000000"/>
                </a:solidFill>
                <a:latin typeface="Calibri"/>
                <a:cs typeface="Calibri"/>
              </a:rPr>
              <a:t>describe</a:t>
            </a:r>
            <a:r>
              <a:rPr sz="971" kern="0" spc="128">
                <a:solidFill>
                  <a:sysClr val="windowText" lastClr="000000"/>
                </a:solidFill>
                <a:latin typeface="Calibri"/>
                <a:cs typeface="Calibri"/>
              </a:rPr>
              <a:t> </a:t>
            </a:r>
            <a:r>
              <a:rPr sz="971" kern="0">
                <a:solidFill>
                  <a:sysClr val="windowText" lastClr="000000"/>
                </a:solidFill>
                <a:latin typeface="Calibri"/>
                <a:cs typeface="Calibri"/>
              </a:rPr>
              <a:t>the</a:t>
            </a:r>
            <a:r>
              <a:rPr sz="971" kern="0" spc="128">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2">
                <a:solidFill>
                  <a:sysClr val="windowText" lastClr="000000"/>
                </a:solidFill>
                <a:latin typeface="Calibri"/>
                <a:cs typeface="Calibri"/>
              </a:rPr>
              <a:t> </a:t>
            </a:r>
            <a:r>
              <a:rPr sz="971" kern="0">
                <a:solidFill>
                  <a:sysClr val="windowText" lastClr="000000"/>
                </a:solidFill>
                <a:latin typeface="Calibri"/>
                <a:cs typeface="Calibri"/>
              </a:rPr>
              <a:t>English</a:t>
            </a:r>
            <a:r>
              <a:rPr sz="971" kern="0" spc="119">
                <a:solidFill>
                  <a:sysClr val="windowText" lastClr="000000"/>
                </a:solidFill>
                <a:latin typeface="Calibri"/>
                <a:cs typeface="Calibri"/>
              </a:rPr>
              <a:t> </a:t>
            </a:r>
            <a:r>
              <a:rPr sz="971" kern="0">
                <a:solidFill>
                  <a:sysClr val="windowText" lastClr="000000"/>
                </a:solidFill>
                <a:latin typeface="Calibri"/>
                <a:cs typeface="Calibri"/>
              </a:rPr>
              <a:t>Learner</a:t>
            </a:r>
            <a:r>
              <a:rPr sz="971" kern="0" spc="115">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119">
                <a:solidFill>
                  <a:sysClr val="windowText" lastClr="000000"/>
                </a:solidFill>
                <a:latin typeface="Calibri"/>
                <a:cs typeface="Calibri"/>
              </a:rPr>
              <a:t> </a:t>
            </a:r>
            <a:r>
              <a:rPr sz="971" kern="0">
                <a:solidFill>
                  <a:sysClr val="windowText" lastClr="000000"/>
                </a:solidFill>
                <a:latin typeface="Calibri"/>
                <a:cs typeface="Calibri"/>
              </a:rPr>
              <a:t>program,</a:t>
            </a:r>
            <a:r>
              <a:rPr sz="971" kern="0" spc="128">
                <a:solidFill>
                  <a:sysClr val="windowText" lastClr="000000"/>
                </a:solidFill>
                <a:latin typeface="Calibri"/>
                <a:cs typeface="Calibri"/>
              </a:rPr>
              <a:t> </a:t>
            </a:r>
            <a:r>
              <a:rPr sz="971" kern="0">
                <a:solidFill>
                  <a:sysClr val="windowText" lastClr="000000"/>
                </a:solidFill>
                <a:latin typeface="Calibri"/>
                <a:cs typeface="Calibri"/>
              </a:rPr>
              <a:t>English</a:t>
            </a:r>
            <a:r>
              <a:rPr sz="971" kern="0" spc="119">
                <a:solidFill>
                  <a:sysClr val="windowText" lastClr="000000"/>
                </a:solidFill>
                <a:latin typeface="Calibri"/>
                <a:cs typeface="Calibri"/>
              </a:rPr>
              <a:t> </a:t>
            </a:r>
            <a:r>
              <a:rPr sz="971" kern="0">
                <a:solidFill>
                  <a:sysClr val="windowText" lastClr="000000"/>
                </a:solidFill>
                <a:latin typeface="Calibri"/>
                <a:cs typeface="Calibri"/>
              </a:rPr>
              <a:t>as</a:t>
            </a:r>
            <a:r>
              <a:rPr sz="971" kern="0" spc="137">
                <a:solidFill>
                  <a:sysClr val="windowText" lastClr="000000"/>
                </a:solidFill>
                <a:latin typeface="Calibri"/>
                <a:cs typeface="Calibri"/>
              </a:rPr>
              <a:t> </a:t>
            </a:r>
            <a:r>
              <a:rPr sz="971" kern="0">
                <a:solidFill>
                  <a:sysClr val="windowText" lastClr="000000"/>
                </a:solidFill>
                <a:latin typeface="Calibri"/>
                <a:cs typeface="Calibri"/>
              </a:rPr>
              <a:t>a</a:t>
            </a:r>
            <a:r>
              <a:rPr sz="971" kern="0" spc="132">
                <a:solidFill>
                  <a:sysClr val="windowText" lastClr="000000"/>
                </a:solidFill>
                <a:latin typeface="Calibri"/>
                <a:cs typeface="Calibri"/>
              </a:rPr>
              <a:t> </a:t>
            </a:r>
            <a:r>
              <a:rPr sz="971" kern="0">
                <a:solidFill>
                  <a:sysClr val="windowText" lastClr="000000"/>
                </a:solidFill>
                <a:latin typeface="Calibri"/>
                <a:cs typeface="Calibri"/>
              </a:rPr>
              <a:t>Second</a:t>
            </a:r>
            <a:r>
              <a:rPr sz="971" kern="0" spc="159">
                <a:solidFill>
                  <a:sysClr val="windowText" lastClr="000000"/>
                </a:solidFill>
                <a:latin typeface="Calibri"/>
                <a:cs typeface="Calibri"/>
              </a:rPr>
              <a:t> </a:t>
            </a:r>
            <a:r>
              <a:rPr sz="971" kern="0">
                <a:solidFill>
                  <a:sysClr val="windowText" lastClr="000000"/>
                </a:solidFill>
                <a:latin typeface="Calibri"/>
                <a:cs typeface="Calibri"/>
              </a:rPr>
              <a:t>Language</a:t>
            </a:r>
            <a:r>
              <a:rPr sz="971" kern="0" spc="137">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132">
                <a:solidFill>
                  <a:sysClr val="windowText" lastClr="000000"/>
                </a:solidFill>
                <a:latin typeface="Calibri"/>
                <a:cs typeface="Calibri"/>
              </a:rPr>
              <a:t> </a:t>
            </a:r>
            <a:r>
              <a:rPr sz="971" kern="0">
                <a:solidFill>
                  <a:sysClr val="windowText" lastClr="000000"/>
                </a:solidFill>
                <a:latin typeface="Calibri"/>
                <a:cs typeface="Calibri"/>
              </a:rPr>
              <a:t>and</a:t>
            </a:r>
            <a:r>
              <a:rPr sz="971" kern="0" spc="141">
                <a:solidFill>
                  <a:sysClr val="windowText" lastClr="000000"/>
                </a:solidFill>
                <a:latin typeface="Calibri"/>
                <a:cs typeface="Calibri"/>
              </a:rPr>
              <a:t> </a:t>
            </a:r>
            <a:r>
              <a:rPr sz="971" kern="0">
                <a:solidFill>
                  <a:sysClr val="windowText" lastClr="000000"/>
                </a:solidFill>
                <a:latin typeface="Calibri"/>
                <a:cs typeface="Calibri"/>
              </a:rPr>
              <a:t>progress</a:t>
            </a:r>
            <a:r>
              <a:rPr sz="971" kern="0" spc="128">
                <a:solidFill>
                  <a:sysClr val="windowText" lastClr="000000"/>
                </a:solidFill>
                <a:latin typeface="Calibri"/>
                <a:cs typeface="Calibri"/>
              </a:rPr>
              <a:t> </a:t>
            </a:r>
            <a:r>
              <a:rPr sz="971" kern="0">
                <a:solidFill>
                  <a:sysClr val="windowText" lastClr="000000"/>
                </a:solidFill>
                <a:latin typeface="Calibri"/>
                <a:cs typeface="Calibri"/>
              </a:rPr>
              <a:t>toward</a:t>
            </a:r>
            <a:r>
              <a:rPr sz="971" kern="0" spc="150">
                <a:solidFill>
                  <a:sysClr val="windowText" lastClr="000000"/>
                </a:solidFill>
                <a:latin typeface="Calibri"/>
                <a:cs typeface="Calibri"/>
              </a:rPr>
              <a:t> </a:t>
            </a:r>
            <a:r>
              <a:rPr sz="971" kern="0">
                <a:solidFill>
                  <a:sysClr val="windowText" lastClr="000000"/>
                </a:solidFill>
                <a:latin typeface="Calibri"/>
                <a:cs typeface="Calibri"/>
              </a:rPr>
              <a:t>English</a:t>
            </a:r>
            <a:r>
              <a:rPr sz="971" kern="0" spc="119">
                <a:solidFill>
                  <a:sysClr val="windowText" lastClr="000000"/>
                </a:solidFill>
                <a:latin typeface="Calibri"/>
                <a:cs typeface="Calibri"/>
              </a:rPr>
              <a:t> </a:t>
            </a:r>
            <a:r>
              <a:rPr sz="971" kern="0">
                <a:solidFill>
                  <a:sysClr val="windowText" lastClr="000000"/>
                </a:solidFill>
                <a:latin typeface="Calibri"/>
                <a:cs typeface="Calibri"/>
              </a:rPr>
              <a:t>language</a:t>
            </a:r>
            <a:r>
              <a:rPr sz="971" kern="0" spc="119">
                <a:solidFill>
                  <a:sysClr val="windowText" lastClr="000000"/>
                </a:solidFill>
                <a:latin typeface="Calibri"/>
                <a:cs typeface="Calibri"/>
              </a:rPr>
              <a:t> </a:t>
            </a:r>
            <a:r>
              <a:rPr sz="971" kern="0" spc="-9">
                <a:solidFill>
                  <a:sysClr val="windowText" lastClr="000000"/>
                </a:solidFill>
                <a:latin typeface="Calibri"/>
                <a:cs typeface="Calibri"/>
              </a:rPr>
              <a:t>proficiency benchmarks:</a:t>
            </a:r>
            <a:endParaRPr sz="971" kern="0">
              <a:solidFill>
                <a:sysClr val="windowText" lastClr="000000"/>
              </a:solidFill>
              <a:latin typeface="Calibri"/>
              <a:cs typeface="Calibri"/>
            </a:endParaRPr>
          </a:p>
        </p:txBody>
      </p:sp>
      <p:sp>
        <p:nvSpPr>
          <p:cNvPr id="5" name="object 5" descr="Box for benchmarks"/>
          <p:cNvSpPr/>
          <p:nvPr/>
        </p:nvSpPr>
        <p:spPr>
          <a:xfrm>
            <a:off x="1729946" y="2806749"/>
            <a:ext cx="9086234" cy="688601"/>
          </a:xfrm>
          <a:custGeom>
            <a:avLst/>
            <a:gdLst/>
            <a:ahLst/>
            <a:cxnLst/>
            <a:rect l="l" t="t" r="r" b="b"/>
            <a:pathLst>
              <a:path w="9156700" h="780414">
                <a:moveTo>
                  <a:pt x="9151226" y="775081"/>
                </a:moveTo>
                <a:lnTo>
                  <a:pt x="5080" y="775081"/>
                </a:lnTo>
                <a:lnTo>
                  <a:pt x="0" y="775081"/>
                </a:lnTo>
                <a:lnTo>
                  <a:pt x="0" y="780148"/>
                </a:lnTo>
                <a:lnTo>
                  <a:pt x="5080" y="780148"/>
                </a:lnTo>
                <a:lnTo>
                  <a:pt x="9151226" y="780148"/>
                </a:lnTo>
                <a:lnTo>
                  <a:pt x="9151226" y="775081"/>
                </a:lnTo>
                <a:close/>
              </a:path>
              <a:path w="9156700" h="780414">
                <a:moveTo>
                  <a:pt x="9151226" y="0"/>
                </a:moveTo>
                <a:lnTo>
                  <a:pt x="5080" y="0"/>
                </a:lnTo>
                <a:lnTo>
                  <a:pt x="0" y="0"/>
                </a:lnTo>
                <a:lnTo>
                  <a:pt x="0" y="127"/>
                </a:lnTo>
                <a:lnTo>
                  <a:pt x="0" y="5067"/>
                </a:lnTo>
                <a:lnTo>
                  <a:pt x="0" y="7670"/>
                </a:lnTo>
                <a:lnTo>
                  <a:pt x="0" y="775068"/>
                </a:lnTo>
                <a:lnTo>
                  <a:pt x="5080" y="775068"/>
                </a:lnTo>
                <a:lnTo>
                  <a:pt x="5080" y="7734"/>
                </a:lnTo>
                <a:lnTo>
                  <a:pt x="5080" y="5067"/>
                </a:lnTo>
                <a:lnTo>
                  <a:pt x="9151226" y="5067"/>
                </a:lnTo>
                <a:lnTo>
                  <a:pt x="9151226" y="0"/>
                </a:lnTo>
                <a:close/>
              </a:path>
              <a:path w="9156700" h="780414">
                <a:moveTo>
                  <a:pt x="9156446" y="775081"/>
                </a:moveTo>
                <a:lnTo>
                  <a:pt x="9151366" y="775081"/>
                </a:lnTo>
                <a:lnTo>
                  <a:pt x="9151366" y="780148"/>
                </a:lnTo>
                <a:lnTo>
                  <a:pt x="9156446" y="780148"/>
                </a:lnTo>
                <a:lnTo>
                  <a:pt x="9156446" y="775081"/>
                </a:lnTo>
                <a:close/>
              </a:path>
              <a:path w="9156700" h="780414">
                <a:moveTo>
                  <a:pt x="9156446" y="0"/>
                </a:moveTo>
                <a:lnTo>
                  <a:pt x="9151366" y="0"/>
                </a:lnTo>
                <a:lnTo>
                  <a:pt x="9151366" y="127"/>
                </a:lnTo>
                <a:lnTo>
                  <a:pt x="9151366" y="5067"/>
                </a:lnTo>
                <a:lnTo>
                  <a:pt x="9151366" y="7670"/>
                </a:lnTo>
                <a:lnTo>
                  <a:pt x="9151366" y="775068"/>
                </a:lnTo>
                <a:lnTo>
                  <a:pt x="9156446" y="775068"/>
                </a:lnTo>
                <a:lnTo>
                  <a:pt x="9156446" y="7734"/>
                </a:lnTo>
                <a:lnTo>
                  <a:pt x="9156446" y="5067"/>
                </a:lnTo>
                <a:lnTo>
                  <a:pt x="9156446" y="127"/>
                </a:lnTo>
                <a:lnTo>
                  <a:pt x="9156446"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6" name="object 6"/>
          <p:cNvSpPr txBox="1"/>
          <p:nvPr/>
        </p:nvSpPr>
        <p:spPr>
          <a:xfrm>
            <a:off x="1729946" y="3523708"/>
            <a:ext cx="3953996" cy="160715"/>
          </a:xfrm>
          <a:prstGeom prst="rect">
            <a:avLst/>
          </a:prstGeom>
        </p:spPr>
        <p:txBody>
          <a:bodyPr vert="horz" wrap="square" lIns="0" tIns="11206" rIns="0" bIns="0" rtlCol="0">
            <a:spAutoFit/>
          </a:bodyPr>
          <a:lstStyle/>
          <a:p>
            <a:pPr marL="11206" defTabSz="806867">
              <a:spcBef>
                <a:spcPts val="88"/>
              </a:spcBef>
            </a:pPr>
            <a:r>
              <a:rPr sz="971" kern="0">
                <a:solidFill>
                  <a:sysClr val="windowText" lastClr="000000"/>
                </a:solidFill>
                <a:latin typeface="Calibri"/>
                <a:cs typeface="Calibri"/>
              </a:rPr>
              <a:t>Identify</a:t>
            </a:r>
            <a:r>
              <a:rPr sz="971" kern="0" spc="-22">
                <a:solidFill>
                  <a:sysClr val="windowText" lastClr="000000"/>
                </a:solidFill>
                <a:latin typeface="Calibri"/>
                <a:cs typeface="Calibri"/>
              </a:rPr>
              <a:t> </a:t>
            </a:r>
            <a:r>
              <a:rPr sz="971" kern="0">
                <a:solidFill>
                  <a:sysClr val="windowText" lastClr="000000"/>
                </a:solidFill>
                <a:latin typeface="Calibri"/>
                <a:cs typeface="Calibri"/>
              </a:rPr>
              <a:t>any</a:t>
            </a:r>
            <a:r>
              <a:rPr sz="971" kern="0" spc="-18">
                <a:solidFill>
                  <a:sysClr val="windowText" lastClr="000000"/>
                </a:solidFill>
                <a:latin typeface="Calibri"/>
                <a:cs typeface="Calibri"/>
              </a:rPr>
              <a:t> </a:t>
            </a:r>
            <a:r>
              <a:rPr sz="971" kern="0">
                <a:solidFill>
                  <a:sysClr val="windowText" lastClr="000000"/>
                </a:solidFill>
                <a:latin typeface="Calibri"/>
                <a:cs typeface="Calibri"/>
              </a:rPr>
              <a:t>language</a:t>
            </a:r>
            <a:r>
              <a:rPr sz="971" kern="0" spc="-22">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and consider</a:t>
            </a:r>
            <a:r>
              <a:rPr sz="971" kern="0" spc="-26">
                <a:solidFill>
                  <a:sysClr val="windowText" lastClr="000000"/>
                </a:solidFill>
                <a:latin typeface="Calibri"/>
                <a:cs typeface="Calibri"/>
              </a:rPr>
              <a:t> </a:t>
            </a:r>
            <a:r>
              <a:rPr sz="971" kern="0">
                <a:solidFill>
                  <a:sysClr val="windowText" lastClr="000000"/>
                </a:solidFill>
                <a:latin typeface="Calibri"/>
                <a:cs typeface="Calibri"/>
              </a:rPr>
              <a:t>how</a:t>
            </a:r>
            <a:r>
              <a:rPr sz="971" kern="0" spc="-26">
                <a:solidFill>
                  <a:sysClr val="windowText" lastClr="000000"/>
                </a:solidFill>
                <a:latin typeface="Calibri"/>
                <a:cs typeface="Calibri"/>
              </a:rPr>
              <a:t> </a:t>
            </a:r>
            <a:r>
              <a:rPr sz="971" kern="0">
                <a:solidFill>
                  <a:sysClr val="windowText" lastClr="000000"/>
                </a:solidFill>
                <a:latin typeface="Calibri"/>
                <a:cs typeface="Calibri"/>
              </a:rPr>
              <a:t>they</a:t>
            </a:r>
            <a:r>
              <a:rPr sz="971" kern="0" spc="-4">
                <a:solidFill>
                  <a:sysClr val="windowText" lastClr="000000"/>
                </a:solidFill>
                <a:latin typeface="Calibri"/>
                <a:cs typeface="Calibri"/>
              </a:rPr>
              <a:t> </a:t>
            </a:r>
            <a:r>
              <a:rPr sz="971" kern="0">
                <a:solidFill>
                  <a:sysClr val="windowText" lastClr="000000"/>
                </a:solidFill>
                <a:latin typeface="Calibri"/>
                <a:cs typeface="Calibri"/>
              </a:rPr>
              <a:t>relate</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4">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4">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p:txBody>
      </p:sp>
      <p:sp>
        <p:nvSpPr>
          <p:cNvPr id="7" name="object 7" descr="Box for language needs"/>
          <p:cNvSpPr/>
          <p:nvPr/>
        </p:nvSpPr>
        <p:spPr>
          <a:xfrm>
            <a:off x="1729946" y="3748368"/>
            <a:ext cx="9086234" cy="699807"/>
          </a:xfrm>
          <a:custGeom>
            <a:avLst/>
            <a:gdLst/>
            <a:ahLst/>
            <a:cxnLst/>
            <a:rect l="l" t="t" r="r" b="b"/>
            <a:pathLst>
              <a:path w="9146540" h="793114">
                <a:moveTo>
                  <a:pt x="9146273" y="787781"/>
                </a:moveTo>
                <a:lnTo>
                  <a:pt x="9141206" y="787781"/>
                </a:lnTo>
                <a:lnTo>
                  <a:pt x="5080" y="787781"/>
                </a:lnTo>
                <a:lnTo>
                  <a:pt x="0" y="787781"/>
                </a:lnTo>
                <a:lnTo>
                  <a:pt x="0" y="792861"/>
                </a:lnTo>
                <a:lnTo>
                  <a:pt x="5080" y="792861"/>
                </a:lnTo>
                <a:lnTo>
                  <a:pt x="9141206" y="792861"/>
                </a:lnTo>
                <a:lnTo>
                  <a:pt x="9146273" y="792861"/>
                </a:lnTo>
                <a:lnTo>
                  <a:pt x="9146273" y="787781"/>
                </a:lnTo>
                <a:close/>
              </a:path>
              <a:path w="9146540" h="793114">
                <a:moveTo>
                  <a:pt x="9146273" y="0"/>
                </a:moveTo>
                <a:lnTo>
                  <a:pt x="9141206" y="0"/>
                </a:lnTo>
                <a:lnTo>
                  <a:pt x="5080" y="12"/>
                </a:lnTo>
                <a:lnTo>
                  <a:pt x="0" y="0"/>
                </a:lnTo>
                <a:lnTo>
                  <a:pt x="0" y="5080"/>
                </a:lnTo>
                <a:lnTo>
                  <a:pt x="0" y="7556"/>
                </a:lnTo>
                <a:lnTo>
                  <a:pt x="0" y="787654"/>
                </a:lnTo>
                <a:lnTo>
                  <a:pt x="5080" y="787654"/>
                </a:lnTo>
                <a:lnTo>
                  <a:pt x="5080" y="7620"/>
                </a:lnTo>
                <a:lnTo>
                  <a:pt x="5080" y="5080"/>
                </a:lnTo>
                <a:lnTo>
                  <a:pt x="9141206" y="5080"/>
                </a:lnTo>
                <a:lnTo>
                  <a:pt x="9141206" y="7556"/>
                </a:lnTo>
                <a:lnTo>
                  <a:pt x="9141206" y="787654"/>
                </a:lnTo>
                <a:lnTo>
                  <a:pt x="9146273" y="787654"/>
                </a:lnTo>
                <a:lnTo>
                  <a:pt x="9146273" y="7620"/>
                </a:lnTo>
                <a:lnTo>
                  <a:pt x="9146273" y="5080"/>
                </a:lnTo>
                <a:lnTo>
                  <a:pt x="9146273" y="12"/>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8" name="object 8"/>
          <p:cNvSpPr txBox="1"/>
          <p:nvPr/>
        </p:nvSpPr>
        <p:spPr>
          <a:xfrm>
            <a:off x="1729946" y="4483586"/>
            <a:ext cx="4127157" cy="740172"/>
          </a:xfrm>
          <a:prstGeom prst="rect">
            <a:avLst/>
          </a:prstGeom>
        </p:spPr>
        <p:txBody>
          <a:bodyPr vert="horz" wrap="square" lIns="0" tIns="26894" rIns="0" bIns="0" rtlCol="0">
            <a:spAutoFit/>
          </a:bodyPr>
          <a:lstStyle/>
          <a:p>
            <a:pPr marL="11206" defTabSz="806867">
              <a:spcBef>
                <a:spcPts val="212"/>
              </a:spcBef>
            </a:pPr>
            <a:r>
              <a:rPr sz="971" b="1" kern="0">
                <a:solidFill>
                  <a:sysClr val="windowText" lastClr="000000"/>
                </a:solidFill>
                <a:latin typeface="Calibri"/>
                <a:cs typeface="Calibri"/>
              </a:rPr>
              <a:t>Assistive</a:t>
            </a:r>
            <a:r>
              <a:rPr sz="971" b="1" kern="0" spc="-4">
                <a:solidFill>
                  <a:sysClr val="windowText" lastClr="000000"/>
                </a:solidFill>
                <a:latin typeface="Calibri"/>
                <a:cs typeface="Calibri"/>
              </a:rPr>
              <a:t> </a:t>
            </a:r>
            <a:r>
              <a:rPr sz="971" b="1" kern="0" spc="-9">
                <a:solidFill>
                  <a:sysClr val="windowText" lastClr="000000"/>
                </a:solidFill>
                <a:latin typeface="Calibri"/>
                <a:cs typeface="Calibri"/>
              </a:rPr>
              <a:t>Technology</a:t>
            </a:r>
            <a:endParaRPr sz="971" kern="0">
              <a:solidFill>
                <a:sysClr val="windowText" lastClr="000000"/>
              </a:solidFill>
              <a:latin typeface="Calibri"/>
              <a:cs typeface="Calibri"/>
            </a:endParaRPr>
          </a:p>
          <a:p>
            <a:pPr marL="11206" defTabSz="806867">
              <a:spcBef>
                <a:spcPts val="124"/>
              </a:spcBef>
            </a:pPr>
            <a:r>
              <a:rPr sz="971" kern="0">
                <a:solidFill>
                  <a:sysClr val="windowText" lastClr="000000"/>
                </a:solidFill>
                <a:latin typeface="Calibri"/>
                <a:cs typeface="Calibri"/>
              </a:rPr>
              <a:t>Does</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2">
                <a:solidFill>
                  <a:sysClr val="windowText" lastClr="000000"/>
                </a:solidFill>
                <a:latin typeface="Calibri"/>
                <a:cs typeface="Calibri"/>
              </a:rPr>
              <a:t> </a:t>
            </a:r>
            <a:r>
              <a:rPr sz="971" kern="0">
                <a:solidFill>
                  <a:sysClr val="windowText" lastClr="000000"/>
                </a:solidFill>
                <a:latin typeface="Calibri"/>
                <a:cs typeface="Calibri"/>
              </a:rPr>
              <a:t>assistive</a:t>
            </a:r>
            <a:r>
              <a:rPr sz="971" kern="0" spc="-22">
                <a:solidFill>
                  <a:sysClr val="windowText" lastClr="000000"/>
                </a:solidFill>
                <a:latin typeface="Calibri"/>
                <a:cs typeface="Calibri"/>
              </a:rPr>
              <a:t> </a:t>
            </a:r>
            <a:r>
              <a:rPr sz="971" kern="0">
                <a:solidFill>
                  <a:sysClr val="windowText" lastClr="000000"/>
                </a:solidFill>
                <a:latin typeface="Calibri"/>
                <a:cs typeface="Calibri"/>
              </a:rPr>
              <a:t>technology</a:t>
            </a:r>
            <a:r>
              <a:rPr sz="971" kern="0" spc="-9">
                <a:solidFill>
                  <a:sysClr val="windowText" lastClr="000000"/>
                </a:solidFill>
                <a:latin typeface="Calibri"/>
                <a:cs typeface="Calibri"/>
              </a:rPr>
              <a:t> </a:t>
            </a:r>
            <a:r>
              <a:rPr sz="971" kern="0">
                <a:solidFill>
                  <a:sysClr val="windowText" lastClr="000000"/>
                </a:solidFill>
                <a:latin typeface="Calibri"/>
                <a:cs typeface="Calibri"/>
              </a:rPr>
              <a:t>devices</a:t>
            </a:r>
            <a:r>
              <a:rPr sz="971" kern="0" spc="-18">
                <a:solidFill>
                  <a:sysClr val="windowText" lastClr="000000"/>
                </a:solidFill>
                <a:latin typeface="Calibri"/>
                <a:cs typeface="Calibri"/>
              </a:rPr>
              <a:t> </a:t>
            </a:r>
            <a:r>
              <a:rPr sz="971" kern="0">
                <a:solidFill>
                  <a:sysClr val="windowText" lastClr="000000"/>
                </a:solidFill>
                <a:latin typeface="Calibri"/>
                <a:cs typeface="Calibri"/>
              </a:rPr>
              <a:t>or</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services?</a:t>
            </a:r>
            <a:endParaRPr sz="971" kern="0">
              <a:solidFill>
                <a:sysClr val="windowText" lastClr="000000"/>
              </a:solidFill>
              <a:latin typeface="Calibri"/>
              <a:cs typeface="Calibri"/>
            </a:endParaRPr>
          </a:p>
          <a:p>
            <a:pPr marL="463948" indent="-150727" defTabSz="806867">
              <a:spcBef>
                <a:spcPts val="159"/>
              </a:spcBef>
              <a:buFont typeface="MS Gothic"/>
              <a:buChar char="☐"/>
              <a:tabLst>
                <a:tab pos="464509"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565"/>
              </a:spcBef>
            </a:pP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yes,</a:t>
            </a:r>
            <a:r>
              <a:rPr sz="971" kern="0" spc="-13">
                <a:solidFill>
                  <a:sysClr val="windowText" lastClr="000000"/>
                </a:solidFill>
                <a:latin typeface="Calibri"/>
                <a:cs typeface="Calibri"/>
              </a:rPr>
              <a:t> </a:t>
            </a:r>
            <a:r>
              <a:rPr sz="971" kern="0">
                <a:solidFill>
                  <a:sysClr val="windowText" lastClr="000000"/>
                </a:solidFill>
                <a:latin typeface="Calibri"/>
                <a:cs typeface="Calibri"/>
              </a:rPr>
              <a:t>this</a:t>
            </a:r>
            <a:r>
              <a:rPr sz="971" kern="0" spc="-13">
                <a:solidFill>
                  <a:sysClr val="windowText" lastClr="000000"/>
                </a:solidFill>
                <a:latin typeface="Calibri"/>
                <a:cs typeface="Calibri"/>
              </a:rPr>
              <a:t> </a:t>
            </a:r>
            <a:r>
              <a:rPr sz="971" kern="0">
                <a:solidFill>
                  <a:sysClr val="windowText" lastClr="000000"/>
                </a:solidFill>
                <a:latin typeface="Calibri"/>
                <a:cs typeface="Calibri"/>
              </a:rPr>
              <a:t>need</a:t>
            </a:r>
            <a:r>
              <a:rPr sz="971" kern="0" spc="-18">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9">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lang="en-US" sz="971" kern="0">
                <a:solidFill>
                  <a:sysClr val="windowText" lastClr="000000"/>
                </a:solidFill>
                <a:latin typeface="Calibri"/>
                <a:cs typeface="Calibri"/>
              </a:rPr>
              <a:t>section</a:t>
            </a:r>
            <a:r>
              <a:rPr sz="971" kern="0">
                <a:solidFill>
                  <a:sysClr val="windowText" lastClr="000000"/>
                </a:solidFill>
                <a:latin typeface="Calibri"/>
                <a:cs typeface="Calibri"/>
              </a:rPr>
              <a:t>(s)</a:t>
            </a:r>
            <a:r>
              <a:rPr sz="971" kern="0" spc="-13">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p:txBody>
      </p:sp>
      <p:sp>
        <p:nvSpPr>
          <p:cNvPr id="9" name="object 9" descr="Check box"/>
          <p:cNvSpPr/>
          <p:nvPr/>
        </p:nvSpPr>
        <p:spPr>
          <a:xfrm>
            <a:off x="1729946" y="5300897"/>
            <a:ext cx="128307" cy="127747"/>
          </a:xfrm>
          <a:custGeom>
            <a:avLst/>
            <a:gdLst/>
            <a:ahLst/>
            <a:cxnLst/>
            <a:rect l="l" t="t" r="r" b="b"/>
            <a:pathLst>
              <a:path w="145415" h="144779">
                <a:moveTo>
                  <a:pt x="0" y="144780"/>
                </a:moveTo>
                <a:lnTo>
                  <a:pt x="145097" y="144780"/>
                </a:lnTo>
                <a:lnTo>
                  <a:pt x="145097" y="0"/>
                </a:lnTo>
                <a:lnTo>
                  <a:pt x="0" y="0"/>
                </a:lnTo>
                <a:lnTo>
                  <a:pt x="0" y="144780"/>
                </a:lnTo>
                <a:close/>
              </a:path>
            </a:pathLst>
          </a:custGeom>
          <a:ln w="7619">
            <a:solidFill>
              <a:srgbClr val="000000"/>
            </a:solidFill>
          </a:ln>
        </p:spPr>
        <p:txBody>
          <a:bodyPr wrap="square" lIns="0" tIns="0" rIns="0" bIns="0" rtlCol="0"/>
          <a:lstStyle/>
          <a:p>
            <a:pPr defTabSz="806867"/>
            <a:endParaRPr sz="1588" kern="0">
              <a:solidFill>
                <a:sysClr val="windowText" lastClr="000000"/>
              </a:solidFill>
            </a:endParaRPr>
          </a:p>
        </p:txBody>
      </p:sp>
      <p:sp>
        <p:nvSpPr>
          <p:cNvPr id="11" name="object 11" descr="Check box"/>
          <p:cNvSpPr/>
          <p:nvPr/>
        </p:nvSpPr>
        <p:spPr>
          <a:xfrm>
            <a:off x="1729946" y="5529878"/>
            <a:ext cx="128307" cy="128307"/>
          </a:xfrm>
          <a:custGeom>
            <a:avLst/>
            <a:gdLst/>
            <a:ahLst/>
            <a:cxnLst/>
            <a:rect l="l" t="t" r="r" b="b"/>
            <a:pathLst>
              <a:path w="145415" h="145414">
                <a:moveTo>
                  <a:pt x="0" y="145097"/>
                </a:moveTo>
                <a:lnTo>
                  <a:pt x="145097" y="145097"/>
                </a:lnTo>
                <a:lnTo>
                  <a:pt x="145097" y="0"/>
                </a:lnTo>
                <a:lnTo>
                  <a:pt x="0" y="0"/>
                </a:lnTo>
                <a:lnTo>
                  <a:pt x="0" y="14509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10" name="object 10" descr="Checkbox accommodations modifications goals objectives service delivery grid additional information"/>
          <p:cNvGraphicFramePr>
            <a:graphicFrameLocks noGrp="1"/>
          </p:cNvGraphicFramePr>
          <p:nvPr>
            <p:extLst>
              <p:ext uri="{D42A27DB-BD31-4B8C-83A1-F6EECF244321}">
                <p14:modId xmlns:p14="http://schemas.microsoft.com/office/powerpoint/2010/main" val="2542176094"/>
              </p:ext>
            </p:extLst>
          </p:nvPr>
        </p:nvGraphicFramePr>
        <p:xfrm>
          <a:off x="1700463" y="5259170"/>
          <a:ext cx="9115719" cy="499080"/>
        </p:xfrm>
        <a:graphic>
          <a:graphicData uri="http://schemas.openxmlformats.org/drawingml/2006/table">
            <a:tbl>
              <a:tblPr firstRow="1" bandRow="1">
                <a:tableStyleId>{2D5ABB26-0587-4C30-8999-92F81FD0307C}</a:tableStyleId>
              </a:tblPr>
              <a:tblGrid>
                <a:gridCol w="4662529">
                  <a:extLst>
                    <a:ext uri="{9D8B030D-6E8A-4147-A177-3AD203B41FA5}">
                      <a16:colId xmlns:a16="http://schemas.microsoft.com/office/drawing/2014/main" val="20000"/>
                    </a:ext>
                  </a:extLst>
                </a:gridCol>
                <a:gridCol w="4453190">
                  <a:extLst>
                    <a:ext uri="{9D8B030D-6E8A-4147-A177-3AD203B41FA5}">
                      <a16:colId xmlns:a16="http://schemas.microsoft.com/office/drawing/2014/main" val="20001"/>
                    </a:ext>
                  </a:extLst>
                </a:gridCol>
              </a:tblGrid>
              <a:tr h="499080">
                <a:tc>
                  <a:txBody>
                    <a:bodyPr/>
                    <a:lstStyle/>
                    <a:p>
                      <a:pPr marL="269240" marR="2477135">
                        <a:lnSpc>
                          <a:spcPts val="1560"/>
                        </a:lnSpc>
                        <a:spcBef>
                          <a:spcPts val="10"/>
                        </a:spcBef>
                      </a:pPr>
                      <a:r>
                        <a:rPr sz="1000" spc="-10">
                          <a:latin typeface="Calibri"/>
                          <a:cs typeface="Calibri"/>
                        </a:rPr>
                        <a:t>Accommodations/Modifications </a:t>
                      </a:r>
                      <a:endParaRPr lang="en-US" sz="1000">
                        <a:latin typeface="Calibri"/>
                        <a:cs typeface="Calibri"/>
                      </a:endParaRPr>
                    </a:p>
                    <a:p>
                      <a:pPr marL="269240" marR="2477135" lvl="0">
                        <a:lnSpc>
                          <a:spcPts val="1560"/>
                        </a:lnSpc>
                        <a:spcBef>
                          <a:spcPts val="10"/>
                        </a:spcBef>
                        <a:buNone/>
                      </a:pPr>
                      <a:r>
                        <a:rPr sz="1000" spc="-10">
                          <a:latin typeface="Calibri"/>
                          <a:cs typeface="Calibri"/>
                        </a:rPr>
                        <a:t>Goals/Objectives</a:t>
                      </a:r>
                    </a:p>
                  </a:txBody>
                  <a:tcPr marL="0" marR="0" marT="1121"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266700" marR="2995295">
                        <a:lnSpc>
                          <a:spcPts val="1560"/>
                        </a:lnSpc>
                        <a:spcBef>
                          <a:spcPts val="10"/>
                        </a:spcBef>
                      </a:pP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a:t>
                      </a:r>
                      <a:endParaRPr lang="en-US" sz="1000">
                        <a:latin typeface="Calibri"/>
                        <a:cs typeface="Calibri"/>
                      </a:endParaRPr>
                    </a:p>
                    <a:p>
                      <a:pPr marL="266700" marR="2995295" lvl="0">
                        <a:lnSpc>
                          <a:spcPts val="1560"/>
                        </a:lnSpc>
                        <a:spcBef>
                          <a:spcPts val="10"/>
                        </a:spcBef>
                        <a:buNone/>
                      </a:pPr>
                      <a:r>
                        <a:rPr lang="en-US" sz="1000" spc="-20">
                          <a:latin typeface="Calibri"/>
                          <a:cs typeface="Calibri"/>
                        </a:rPr>
                        <a:t> </a:t>
                      </a: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1121"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object 12" descr="Checkbox"/>
          <p:cNvSpPr/>
          <p:nvPr/>
        </p:nvSpPr>
        <p:spPr>
          <a:xfrm flipH="1">
            <a:off x="6402548" y="5295591"/>
            <a:ext cx="128304" cy="141374"/>
          </a:xfrm>
          <a:custGeom>
            <a:avLst/>
            <a:gdLst/>
            <a:ahLst/>
            <a:cxnLst/>
            <a:rect l="l" t="t" r="r" b="b"/>
            <a:pathLst>
              <a:path w="144779" h="144779">
                <a:moveTo>
                  <a:pt x="0" y="144780"/>
                </a:moveTo>
                <a:lnTo>
                  <a:pt x="144779" y="144780"/>
                </a:lnTo>
                <a:lnTo>
                  <a:pt x="144779" y="0"/>
                </a:lnTo>
                <a:lnTo>
                  <a:pt x="0" y="0"/>
                </a:lnTo>
                <a:lnTo>
                  <a:pt x="0" y="144780"/>
                </a:lnTo>
                <a:close/>
              </a:path>
            </a:pathLst>
          </a:custGeom>
          <a:ln w="7619">
            <a:solidFill>
              <a:srgbClr val="000000"/>
            </a:solidFill>
          </a:ln>
        </p:spPr>
        <p:txBody>
          <a:bodyPr wrap="square" lIns="0" tIns="0" rIns="0" bIns="0" rtlCol="0"/>
          <a:lstStyle/>
          <a:p>
            <a:pPr defTabSz="806867"/>
            <a:endParaRPr sz="1588" kern="0">
              <a:solidFill>
                <a:sysClr val="windowText" lastClr="000000"/>
              </a:solidFill>
            </a:endParaRPr>
          </a:p>
        </p:txBody>
      </p:sp>
      <p:sp>
        <p:nvSpPr>
          <p:cNvPr id="13" name="object 13" descr="checkbox"/>
          <p:cNvSpPr/>
          <p:nvPr/>
        </p:nvSpPr>
        <p:spPr>
          <a:xfrm flipH="1">
            <a:off x="6402549" y="5529990"/>
            <a:ext cx="128306" cy="126913"/>
          </a:xfrm>
          <a:custGeom>
            <a:avLst/>
            <a:gdLst/>
            <a:ahLst/>
            <a:cxnLst/>
            <a:rect l="l" t="t" r="r" b="b"/>
            <a:pathLst>
              <a:path w="144779" h="145414">
                <a:moveTo>
                  <a:pt x="0" y="145097"/>
                </a:moveTo>
                <a:lnTo>
                  <a:pt x="144779" y="145097"/>
                </a:lnTo>
                <a:lnTo>
                  <a:pt x="144779" y="0"/>
                </a:lnTo>
                <a:lnTo>
                  <a:pt x="0" y="0"/>
                </a:lnTo>
                <a:lnTo>
                  <a:pt x="0" y="14509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Tree>
    <p:extLst>
      <p:ext uri="{BB962C8B-B14F-4D97-AF65-F5344CB8AC3E}">
        <p14:creationId xmlns:p14="http://schemas.microsoft.com/office/powerpoint/2010/main" val="24978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681F9B-B72C-F461-4B4F-FF795A97CE9A}"/>
              </a:ext>
            </a:extLst>
          </p:cNvPr>
          <p:cNvSpPr>
            <a:spLocks noGrp="1"/>
          </p:cNvSpPr>
          <p:nvPr>
            <p:ph type="title"/>
          </p:nvPr>
        </p:nvSpPr>
        <p:spPr/>
        <p:txBody>
          <a:bodyPr/>
          <a:lstStyle/>
          <a:p>
            <a:r>
              <a:rPr lang="en-US"/>
              <a:t>Know Your Student!</a:t>
            </a:r>
          </a:p>
        </p:txBody>
      </p:sp>
      <p:pic>
        <p:nvPicPr>
          <p:cNvPr id="6" name="Graphic 5" descr="Stopwatch 75% with solid fill">
            <a:extLst>
              <a:ext uri="{FF2B5EF4-FFF2-40B4-BE49-F238E27FC236}">
                <a16:creationId xmlns:a16="http://schemas.microsoft.com/office/drawing/2014/main" id="{8FD79D14-8662-7E02-ED2A-2286BC0A9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96600" y="219667"/>
            <a:ext cx="914400" cy="914400"/>
          </a:xfrm>
          <a:prstGeom prst="rect">
            <a:avLst/>
          </a:prstGeom>
        </p:spPr>
      </p:pic>
      <p:sp>
        <p:nvSpPr>
          <p:cNvPr id="7" name="TextBox 6">
            <a:extLst>
              <a:ext uri="{FF2B5EF4-FFF2-40B4-BE49-F238E27FC236}">
                <a16:creationId xmlns:a16="http://schemas.microsoft.com/office/drawing/2014/main" id="{669B35A2-6A22-5E3A-0CA6-5E9E92096637}"/>
              </a:ext>
            </a:extLst>
          </p:cNvPr>
          <p:cNvSpPr txBox="1"/>
          <p:nvPr/>
        </p:nvSpPr>
        <p:spPr>
          <a:xfrm>
            <a:off x="10712245" y="919920"/>
            <a:ext cx="1283110" cy="523220"/>
          </a:xfrm>
          <a:prstGeom prst="rect">
            <a:avLst/>
          </a:prstGeom>
          <a:noFill/>
        </p:spPr>
        <p:txBody>
          <a:bodyPr wrap="square" rtlCol="0">
            <a:spAutoFit/>
          </a:bodyPr>
          <a:lstStyle/>
          <a:p>
            <a:r>
              <a:rPr lang="en-US" sz="2800">
                <a:solidFill>
                  <a:schemeClr val="bg1"/>
                </a:solidFill>
              </a:rPr>
              <a:t>35 min</a:t>
            </a:r>
          </a:p>
        </p:txBody>
      </p:sp>
      <p:graphicFrame>
        <p:nvGraphicFramePr>
          <p:cNvPr id="5" name="Table 10">
            <a:extLst>
              <a:ext uri="{FF2B5EF4-FFF2-40B4-BE49-F238E27FC236}">
                <a16:creationId xmlns:a16="http://schemas.microsoft.com/office/drawing/2014/main" id="{96A6A0DA-4967-4643-FADA-AE9D8467AF66}"/>
              </a:ext>
            </a:extLst>
          </p:cNvPr>
          <p:cNvGraphicFramePr>
            <a:graphicFrameLocks/>
          </p:cNvGraphicFramePr>
          <p:nvPr>
            <p:extLst>
              <p:ext uri="{D42A27DB-BD31-4B8C-83A1-F6EECF244321}">
                <p14:modId xmlns:p14="http://schemas.microsoft.com/office/powerpoint/2010/main" val="3464147518"/>
              </p:ext>
            </p:extLst>
          </p:nvPr>
        </p:nvGraphicFramePr>
        <p:xfrm>
          <a:off x="449179" y="1553437"/>
          <a:ext cx="10904621" cy="4857750"/>
        </p:xfrm>
        <a:graphic>
          <a:graphicData uri="http://schemas.openxmlformats.org/drawingml/2006/table">
            <a:tbl>
              <a:tblPr firstRow="1" bandRow="1">
                <a:tableStyleId>{5C22544A-7EE6-4342-B048-85BDC9FD1C3A}</a:tableStyleId>
              </a:tblPr>
              <a:tblGrid>
                <a:gridCol w="2436419">
                  <a:extLst>
                    <a:ext uri="{9D8B030D-6E8A-4147-A177-3AD203B41FA5}">
                      <a16:colId xmlns:a16="http://schemas.microsoft.com/office/drawing/2014/main" val="649813513"/>
                    </a:ext>
                  </a:extLst>
                </a:gridCol>
                <a:gridCol w="8468202">
                  <a:extLst>
                    <a:ext uri="{9D8B030D-6E8A-4147-A177-3AD203B41FA5}">
                      <a16:colId xmlns:a16="http://schemas.microsoft.com/office/drawing/2014/main" val="1778703690"/>
                    </a:ext>
                  </a:extLst>
                </a:gridCol>
              </a:tblGrid>
              <a:tr h="370840">
                <a:tc>
                  <a:txBody>
                    <a:bodyPr/>
                    <a:lstStyle/>
                    <a:p>
                      <a:r>
                        <a:rPr lang="en-US"/>
                        <a:t>Step</a:t>
                      </a:r>
                    </a:p>
                  </a:txBody>
                  <a:tcPr/>
                </a:tc>
                <a:tc>
                  <a:txBody>
                    <a:bodyPr/>
                    <a:lstStyle/>
                    <a:p>
                      <a:r>
                        <a:rPr lang="en-US"/>
                        <a:t>Description of Step</a:t>
                      </a:r>
                    </a:p>
                  </a:txBody>
                  <a:tcPr/>
                </a:tc>
                <a:extLst>
                  <a:ext uri="{0D108BD9-81ED-4DB2-BD59-A6C34878D82A}">
                    <a16:rowId xmlns:a16="http://schemas.microsoft.com/office/drawing/2014/main" val="3588269936"/>
                  </a:ext>
                </a:extLst>
              </a:tr>
              <a:tr h="370840">
                <a:tc>
                  <a:txBody>
                    <a:bodyPr/>
                    <a:lstStyle/>
                    <a:p>
                      <a:pPr>
                        <a:lnSpc>
                          <a:spcPct val="150000"/>
                        </a:lnSpc>
                      </a:pPr>
                      <a:r>
                        <a:rPr lang="en-US" b="1"/>
                        <a:t>Set the Stage</a:t>
                      </a:r>
                    </a:p>
                    <a:p>
                      <a:pPr>
                        <a:lnSpc>
                          <a:spcPct val="150000"/>
                        </a:lnSpc>
                      </a:pPr>
                      <a:r>
                        <a:rPr lang="en-US"/>
                        <a:t>(5 minutes)</a:t>
                      </a:r>
                    </a:p>
                  </a:txBody>
                  <a:tcPr anchor="ctr"/>
                </a:tc>
                <a:tc>
                  <a:txBody>
                    <a:bodyPr/>
                    <a:lstStyle/>
                    <a:p>
                      <a:r>
                        <a:rPr lang="en-US"/>
                        <a:t>The purpose of this activity is to practice describing (step 1) and documenting (step 2) students’ strengths, interests, and areas of need. </a:t>
                      </a:r>
                    </a:p>
                  </a:txBody>
                  <a:tcPr anchor="ctr"/>
                </a:tc>
                <a:extLst>
                  <a:ext uri="{0D108BD9-81ED-4DB2-BD59-A6C34878D82A}">
                    <a16:rowId xmlns:a16="http://schemas.microsoft.com/office/drawing/2014/main" val="3993188479"/>
                  </a:ext>
                </a:extLst>
              </a:tr>
              <a:tr h="370840">
                <a:tc>
                  <a:txBody>
                    <a:bodyPr/>
                    <a:lstStyle/>
                    <a:p>
                      <a:pPr>
                        <a:lnSpc>
                          <a:spcPct val="150000"/>
                        </a:lnSpc>
                      </a:pPr>
                      <a:r>
                        <a:rPr lang="en-US" b="1"/>
                        <a:t>Step 1</a:t>
                      </a:r>
                    </a:p>
                    <a:p>
                      <a:pPr>
                        <a:lnSpc>
                          <a:spcPct val="150000"/>
                        </a:lnSpc>
                      </a:pPr>
                      <a:r>
                        <a:rPr lang="en-US"/>
                        <a:t>(7 minutes)</a:t>
                      </a:r>
                    </a:p>
                  </a:txBody>
                  <a:tcPr anchor="ctr"/>
                </a:tc>
                <a:tc>
                  <a:txBody>
                    <a:bodyPr/>
                    <a:lstStyle/>
                    <a:p>
                      <a:r>
                        <a:rPr lang="en-US"/>
                        <a:t>With a partner, engage in a </a:t>
                      </a:r>
                      <a:r>
                        <a:rPr lang="en-US" b="1"/>
                        <a:t>seven-minute conversation </a:t>
                      </a:r>
                      <a:r>
                        <a:rPr lang="en-US"/>
                        <a:t>to describe a student that one of you knows well. Both partners will take notes and ask clarifying questions to summarize the student and team vision and the student strengths, interests and preferences. </a:t>
                      </a:r>
                    </a:p>
                  </a:txBody>
                  <a:tcPr anchor="ctr"/>
                </a:tc>
                <a:extLst>
                  <a:ext uri="{0D108BD9-81ED-4DB2-BD59-A6C34878D82A}">
                    <a16:rowId xmlns:a16="http://schemas.microsoft.com/office/drawing/2014/main" val="3293472581"/>
                  </a:ext>
                </a:extLst>
              </a:tr>
              <a:tr h="370840">
                <a:tc>
                  <a:txBody>
                    <a:bodyPr/>
                    <a:lstStyle/>
                    <a:p>
                      <a:pPr>
                        <a:lnSpc>
                          <a:spcPct val="150000"/>
                        </a:lnSpc>
                      </a:pPr>
                      <a:r>
                        <a:rPr lang="en-US" b="1"/>
                        <a:t>Review Slides </a:t>
                      </a:r>
                    </a:p>
                    <a:p>
                      <a:pPr>
                        <a:lnSpc>
                          <a:spcPct val="150000"/>
                        </a:lnSpc>
                      </a:pPr>
                      <a:r>
                        <a:rPr lang="en-US"/>
                        <a:t>(10 minutes)</a:t>
                      </a:r>
                    </a:p>
                  </a:txBody>
                  <a:tcPr anchor="ctr"/>
                </a:tc>
                <a:tc>
                  <a:txBody>
                    <a:bodyPr/>
                    <a:lstStyle/>
                    <a:p>
                      <a:r>
                        <a:rPr lang="en-US"/>
                        <a:t>Review the Present Level pages and slides in more depth. Highlight key technical features of the Present Level pages in the new form, and opportunities for adaptive changes to systems, processes, and practices. </a:t>
                      </a:r>
                    </a:p>
                  </a:txBody>
                  <a:tcPr anchor="ctr"/>
                </a:tc>
                <a:extLst>
                  <a:ext uri="{0D108BD9-81ED-4DB2-BD59-A6C34878D82A}">
                    <a16:rowId xmlns:a16="http://schemas.microsoft.com/office/drawing/2014/main" val="1214030656"/>
                  </a:ext>
                </a:extLst>
              </a:tr>
              <a:tr h="370840">
                <a:tc>
                  <a:txBody>
                    <a:bodyPr/>
                    <a:lstStyle/>
                    <a:p>
                      <a:pPr>
                        <a:lnSpc>
                          <a:spcPct val="150000"/>
                        </a:lnSpc>
                      </a:pPr>
                      <a:r>
                        <a:rPr lang="en-US" b="1"/>
                        <a:t>Step 2</a:t>
                      </a:r>
                    </a:p>
                    <a:p>
                      <a:pPr>
                        <a:lnSpc>
                          <a:spcPct val="150000"/>
                        </a:lnSpc>
                      </a:pPr>
                      <a:r>
                        <a:rPr lang="en-US"/>
                        <a:t>(5 minutes)</a:t>
                      </a:r>
                    </a:p>
                  </a:txBody>
                  <a:tcPr anchor="ctr"/>
                </a:tc>
                <a:tc>
                  <a:txBody>
                    <a:bodyPr/>
                    <a:lstStyle/>
                    <a:p>
                      <a:r>
                        <a:rPr lang="en-US"/>
                        <a:t>Based on the conversation from Step 1, work with your partner to transfer key information into one Present Levels page from the new IEP form. </a:t>
                      </a:r>
                    </a:p>
                  </a:txBody>
                  <a:tcPr anchor="ctr"/>
                </a:tc>
                <a:extLst>
                  <a:ext uri="{0D108BD9-81ED-4DB2-BD59-A6C34878D82A}">
                    <a16:rowId xmlns:a16="http://schemas.microsoft.com/office/drawing/2014/main" val="4037395999"/>
                  </a:ext>
                </a:extLst>
              </a:tr>
              <a:tr h="370840">
                <a:tc>
                  <a:txBody>
                    <a:bodyPr/>
                    <a:lstStyle/>
                    <a:p>
                      <a:pPr>
                        <a:lnSpc>
                          <a:spcPct val="150000"/>
                        </a:lnSpc>
                      </a:pPr>
                      <a:r>
                        <a:rPr lang="en-US" b="1"/>
                        <a:t>Discussion</a:t>
                      </a:r>
                    </a:p>
                    <a:p>
                      <a:pPr>
                        <a:lnSpc>
                          <a:spcPct val="150000"/>
                        </a:lnSpc>
                      </a:pPr>
                      <a:r>
                        <a:rPr lang="en-US"/>
                        <a:t>(7 minutes)</a:t>
                      </a:r>
                    </a:p>
                  </a:txBody>
                  <a:tcPr anchor="ctr"/>
                </a:tc>
                <a:tc>
                  <a:txBody>
                    <a:bodyPr/>
                    <a:lstStyle/>
                    <a:p>
                      <a:pPr marL="285750" indent="-285750">
                        <a:buFont typeface="Arial" panose="020B0604020202020204" pitchFamily="34" charset="0"/>
                        <a:buChar char="•"/>
                      </a:pPr>
                      <a:r>
                        <a:rPr lang="en-US"/>
                        <a:t>What additional information would need to be included to support your statements (ex. Data, parent and student input)? </a:t>
                      </a:r>
                    </a:p>
                    <a:p>
                      <a:pPr marL="285750" indent="-285750">
                        <a:buFont typeface="Arial" panose="020B0604020202020204" pitchFamily="34" charset="0"/>
                        <a:buChar char="•"/>
                      </a:pPr>
                      <a:r>
                        <a:rPr lang="en-US"/>
                        <a:t>What adjustments will teams need to make to document this information?</a:t>
                      </a:r>
                    </a:p>
                  </a:txBody>
                  <a:tcPr anchor="ctr"/>
                </a:tc>
                <a:extLst>
                  <a:ext uri="{0D108BD9-81ED-4DB2-BD59-A6C34878D82A}">
                    <a16:rowId xmlns:a16="http://schemas.microsoft.com/office/drawing/2014/main" val="422580865"/>
                  </a:ext>
                </a:extLst>
              </a:tr>
            </a:tbl>
          </a:graphicData>
        </a:graphic>
      </p:graphicFrame>
    </p:spTree>
    <p:extLst>
      <p:ext uri="{BB962C8B-B14F-4D97-AF65-F5344CB8AC3E}">
        <p14:creationId xmlns:p14="http://schemas.microsoft.com/office/powerpoint/2010/main" val="87522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458D-9DBD-41C8-8F21-97B5649BE3FC}"/>
              </a:ext>
            </a:extLst>
          </p:cNvPr>
          <p:cNvSpPr>
            <a:spLocks noGrp="1"/>
          </p:cNvSpPr>
          <p:nvPr>
            <p:ph type="title"/>
          </p:nvPr>
        </p:nvSpPr>
        <p:spPr/>
        <p:txBody>
          <a:bodyPr/>
          <a:lstStyle/>
          <a:p>
            <a:r>
              <a:rPr lang="en-US"/>
              <a:t>Know Your Student! Step 1: </a:t>
            </a:r>
            <a:r>
              <a:rPr lang="en-US" b="1"/>
              <a:t>DESCRIBE</a:t>
            </a:r>
          </a:p>
        </p:txBody>
      </p:sp>
      <p:sp>
        <p:nvSpPr>
          <p:cNvPr id="3" name="Content Placeholder 2">
            <a:extLst>
              <a:ext uri="{FF2B5EF4-FFF2-40B4-BE49-F238E27FC236}">
                <a16:creationId xmlns:a16="http://schemas.microsoft.com/office/drawing/2014/main" id="{EF01EE86-357B-43F9-83AF-151E38CA741E}"/>
              </a:ext>
            </a:extLst>
          </p:cNvPr>
          <p:cNvSpPr>
            <a:spLocks noGrp="1"/>
          </p:cNvSpPr>
          <p:nvPr>
            <p:ph sz="quarter" idx="15"/>
          </p:nvPr>
        </p:nvSpPr>
        <p:spPr>
          <a:xfrm>
            <a:off x="561188" y="2019049"/>
            <a:ext cx="11443581" cy="4689695"/>
          </a:xfrm>
        </p:spPr>
        <p:txBody>
          <a:bodyPr>
            <a:normAutofit/>
          </a:bodyPr>
          <a:lstStyle/>
          <a:p>
            <a:pPr marL="0" indent="0">
              <a:buNone/>
            </a:pPr>
            <a:r>
              <a:rPr lang="en-US" b="1"/>
              <a:t>Person 1: </a:t>
            </a:r>
          </a:p>
          <a:p>
            <a:pPr marL="777240" lvl="1" indent="-457200"/>
            <a:r>
              <a:rPr lang="en-US"/>
              <a:t>Select a student with a disability you know well. </a:t>
            </a:r>
            <a:r>
              <a:rPr lang="en-US" b="1"/>
              <a:t>Describe</a:t>
            </a:r>
            <a:r>
              <a:rPr lang="en-US"/>
              <a:t> your vision or desired post-school outcomes for the student.</a:t>
            </a:r>
          </a:p>
          <a:p>
            <a:pPr marL="777240" lvl="1" indent="-457200"/>
            <a:r>
              <a:rPr lang="en-US"/>
              <a:t>In </a:t>
            </a:r>
            <a:r>
              <a:rPr lang="en-US" b="1"/>
              <a:t>4 minutes </a:t>
            </a:r>
            <a:r>
              <a:rPr lang="en-US"/>
              <a:t>or less, describe the disability and its impact on the student’s access and benefit from public education, and what you think needs to happen for the student to be successful.</a:t>
            </a:r>
          </a:p>
          <a:p>
            <a:pPr marL="777240" lvl="1" indent="-457200"/>
            <a:r>
              <a:rPr lang="en-US" sz="2400"/>
              <a:t>Focus on the student</a:t>
            </a:r>
            <a:r>
              <a:rPr lang="en-US"/>
              <a:t> and team</a:t>
            </a:r>
            <a:r>
              <a:rPr lang="en-US" sz="2400"/>
              <a:t> vision, and the student’s strengths, interests and preferences. </a:t>
            </a:r>
            <a:endParaRPr lang="en-US"/>
          </a:p>
          <a:p>
            <a:endParaRPr lang="en-US"/>
          </a:p>
        </p:txBody>
      </p:sp>
    </p:spTree>
    <p:extLst>
      <p:ext uri="{BB962C8B-B14F-4D97-AF65-F5344CB8AC3E}">
        <p14:creationId xmlns:p14="http://schemas.microsoft.com/office/powerpoint/2010/main" val="330710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8E72-5893-11D5-8C19-8D6BB04000B1}"/>
              </a:ext>
            </a:extLst>
          </p:cNvPr>
          <p:cNvSpPr>
            <a:spLocks noGrp="1"/>
          </p:cNvSpPr>
          <p:nvPr>
            <p:ph type="title"/>
          </p:nvPr>
        </p:nvSpPr>
        <p:spPr/>
        <p:txBody>
          <a:bodyPr/>
          <a:lstStyle/>
          <a:p>
            <a:r>
              <a:rPr lang="en-US"/>
              <a:t>Know Your Student Step 1: </a:t>
            </a:r>
            <a:r>
              <a:rPr lang="en-US" b="1"/>
              <a:t>DESCRIBE</a:t>
            </a:r>
          </a:p>
        </p:txBody>
      </p:sp>
      <p:sp>
        <p:nvSpPr>
          <p:cNvPr id="3" name="Content Placeholder 2">
            <a:extLst>
              <a:ext uri="{FF2B5EF4-FFF2-40B4-BE49-F238E27FC236}">
                <a16:creationId xmlns:a16="http://schemas.microsoft.com/office/drawing/2014/main" id="{854C3932-5E44-B888-42EE-CDFB51B5C53D}"/>
              </a:ext>
            </a:extLst>
          </p:cNvPr>
          <p:cNvSpPr>
            <a:spLocks noGrp="1"/>
          </p:cNvSpPr>
          <p:nvPr>
            <p:ph sz="quarter" idx="15"/>
          </p:nvPr>
        </p:nvSpPr>
        <p:spPr>
          <a:xfrm>
            <a:off x="457200" y="2230774"/>
            <a:ext cx="11338560" cy="4846320"/>
          </a:xfrm>
        </p:spPr>
        <p:txBody>
          <a:bodyPr/>
          <a:lstStyle/>
          <a:p>
            <a:pPr marL="457200" indent="-457200">
              <a:buFont typeface="Arial" panose="020B0604020202020204" pitchFamily="34" charset="0"/>
              <a:buChar char="•"/>
            </a:pPr>
            <a:r>
              <a:rPr lang="en-US" b="1"/>
              <a:t>Person 2: </a:t>
            </a:r>
          </a:p>
          <a:p>
            <a:pPr marL="777240" lvl="1" indent="-457200">
              <a:buFont typeface="Arial" panose="020B0604020202020204" pitchFamily="34" charset="0"/>
              <a:buChar char="•"/>
            </a:pPr>
            <a:r>
              <a:rPr lang="en-US"/>
              <a:t>As Person 1 speaks, create a list of the student and team vision and the student’s strengths, interests and preferences. Include high level notes about students areas of need.</a:t>
            </a:r>
          </a:p>
          <a:p>
            <a:pPr marL="777240" lvl="1" indent="-457200">
              <a:buFont typeface="Arial" panose="020B0604020202020204" pitchFamily="34" charset="0"/>
              <a:buChar char="•"/>
            </a:pPr>
            <a:r>
              <a:rPr lang="en-US"/>
              <a:t>When Person 1 finishes, take </a:t>
            </a:r>
            <a:r>
              <a:rPr lang="en-US" b="1"/>
              <a:t>2 minutes </a:t>
            </a:r>
            <a:r>
              <a:rPr lang="en-US"/>
              <a:t>to ask questions for clarification:</a:t>
            </a:r>
          </a:p>
          <a:p>
            <a:pPr lvl="2"/>
            <a:r>
              <a:rPr lang="en-US"/>
              <a:t>What does the student </a:t>
            </a:r>
            <a:r>
              <a:rPr lang="en-US" i="1"/>
              <a:t>need</a:t>
            </a:r>
            <a:r>
              <a:rPr lang="en-US"/>
              <a:t> to learn to access and benefit from general education? Or need to </a:t>
            </a:r>
            <a:r>
              <a:rPr lang="en-US" i="1"/>
              <a:t>access</a:t>
            </a:r>
            <a:r>
              <a:rPr lang="en-US"/>
              <a:t> from special instruction?</a:t>
            </a:r>
          </a:p>
          <a:p>
            <a:pPr lvl="2"/>
            <a:r>
              <a:rPr lang="en-US"/>
              <a:t>What does the school </a:t>
            </a:r>
            <a:r>
              <a:rPr lang="en-US" i="1"/>
              <a:t>need</a:t>
            </a:r>
            <a:r>
              <a:rPr lang="en-US"/>
              <a:t> to provide to ensure access? </a:t>
            </a:r>
          </a:p>
          <a:p>
            <a:pPr lvl="2"/>
            <a:r>
              <a:rPr lang="en-US"/>
              <a:t>What do teachers </a:t>
            </a:r>
            <a:r>
              <a:rPr lang="en-US" i="1"/>
              <a:t>need</a:t>
            </a:r>
            <a:r>
              <a:rPr lang="en-US"/>
              <a:t> to support the students?</a:t>
            </a:r>
          </a:p>
          <a:p>
            <a:pPr marL="457200" indent="-457200">
              <a:buFont typeface="Arial" panose="020B0604020202020204" pitchFamily="34" charset="0"/>
              <a:buChar char="•"/>
            </a:pPr>
            <a:r>
              <a:rPr lang="en-US" b="1"/>
              <a:t>Together: </a:t>
            </a:r>
          </a:p>
          <a:p>
            <a:pPr marL="914400" lvl="1" indent="-457200"/>
            <a:r>
              <a:rPr lang="en-US"/>
              <a:t>Take </a:t>
            </a:r>
            <a:r>
              <a:rPr lang="en-US" b="1"/>
              <a:t>1 minute </a:t>
            </a:r>
            <a:r>
              <a:rPr lang="en-US"/>
              <a:t>to confirm your description of the student, their strengths, needs, and what supports would be best. </a:t>
            </a:r>
          </a:p>
          <a:p>
            <a:endParaRPr lang="en-US"/>
          </a:p>
        </p:txBody>
      </p:sp>
    </p:spTree>
    <p:extLst>
      <p:ext uri="{BB962C8B-B14F-4D97-AF65-F5344CB8AC3E}">
        <p14:creationId xmlns:p14="http://schemas.microsoft.com/office/powerpoint/2010/main" val="179895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1AFC6-29A7-2AD6-535C-CEA957A912E5}"/>
              </a:ext>
            </a:extLst>
          </p:cNvPr>
          <p:cNvSpPr>
            <a:spLocks noGrp="1"/>
          </p:cNvSpPr>
          <p:nvPr>
            <p:ph type="title"/>
          </p:nvPr>
        </p:nvSpPr>
        <p:spPr>
          <a:xfrm>
            <a:off x="838200" y="365126"/>
            <a:ext cx="10515600" cy="1042852"/>
          </a:xfrm>
        </p:spPr>
        <p:txBody>
          <a:bodyPr anchor="ctr">
            <a:normAutofit/>
          </a:bodyPr>
          <a:lstStyle/>
          <a:p>
            <a:r>
              <a:rPr lang="en-US"/>
              <a:t>The Gift of the Present</a:t>
            </a:r>
          </a:p>
        </p:txBody>
      </p:sp>
      <p:pic>
        <p:nvPicPr>
          <p:cNvPr id="5" name="Picture 4" descr="Brown gift with red ribbon">
            <a:extLst>
              <a:ext uri="{FF2B5EF4-FFF2-40B4-BE49-F238E27FC236}">
                <a16:creationId xmlns:a16="http://schemas.microsoft.com/office/drawing/2014/main" id="{B78A7893-63CC-D33A-C1F8-5F81DC194F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086984"/>
            <a:ext cx="10515600" cy="4052559"/>
          </a:xfrm>
          <a:prstGeom prst="rect">
            <a:avLst/>
          </a:prstGeom>
          <a:noFill/>
        </p:spPr>
      </p:pic>
    </p:spTree>
    <p:extLst>
      <p:ext uri="{BB962C8B-B14F-4D97-AF65-F5344CB8AC3E}">
        <p14:creationId xmlns:p14="http://schemas.microsoft.com/office/powerpoint/2010/main" val="100194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0EE0337-9823-9610-B9BF-3EF5BDAC80DC}"/>
              </a:ext>
            </a:extLst>
          </p:cNvPr>
          <p:cNvSpPr>
            <a:spLocks noGrp="1"/>
          </p:cNvSpPr>
          <p:nvPr>
            <p:ph type="title"/>
          </p:nvPr>
        </p:nvSpPr>
        <p:spPr>
          <a:xfrm>
            <a:off x="1260389" y="193786"/>
            <a:ext cx="10972800" cy="276999"/>
          </a:xfrm>
        </p:spPr>
        <p:txBody>
          <a:bodyPr/>
          <a:lstStyle/>
          <a:p>
            <a:r>
              <a:rPr lang="en-US">
                <a:solidFill>
                  <a:schemeClr val="bg1"/>
                </a:solidFill>
              </a:rPr>
              <a:t>Present Levels Academic </a:t>
            </a:r>
          </a:p>
        </p:txBody>
      </p:sp>
      <p:sp>
        <p:nvSpPr>
          <p:cNvPr id="2" name="object 2"/>
          <p:cNvSpPr txBox="1"/>
          <p:nvPr/>
        </p:nvSpPr>
        <p:spPr>
          <a:xfrm>
            <a:off x="1528662" y="390426"/>
            <a:ext cx="8826299" cy="868737"/>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PRESENT</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LEVELS</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ACADEMIC</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ACHIEVEMENT</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FUNCTIONAL</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PERFORMANCE:</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ACADEMICS</a:t>
            </a:r>
            <a:endParaRPr sz="1235" kern="0">
              <a:solidFill>
                <a:sysClr val="windowText" lastClr="000000"/>
              </a:solidFill>
              <a:latin typeface="Calibri"/>
              <a:cs typeface="Calibri"/>
            </a:endParaRPr>
          </a:p>
          <a:p>
            <a:pPr marL="11206" defTabSz="806867">
              <a:spcBef>
                <a:spcPts val="194"/>
              </a:spcBef>
            </a:pPr>
            <a:r>
              <a:rPr sz="971" b="1" kern="0">
                <a:solidFill>
                  <a:sysClr val="windowText" lastClr="000000"/>
                </a:solidFill>
                <a:latin typeface="Calibri"/>
                <a:cs typeface="Calibri"/>
              </a:rPr>
              <a:t>Describe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the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student’s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present</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levels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of</a:t>
            </a:r>
            <a:r>
              <a:rPr sz="971" b="1" kern="0" spc="-4">
                <a:solidFill>
                  <a:sysClr val="windowText" lastClr="000000"/>
                </a:solidFill>
                <a:latin typeface="Calibri"/>
                <a:cs typeface="Calibri"/>
              </a:rPr>
              <a:t> </a:t>
            </a:r>
            <a:r>
              <a:rPr sz="971" b="1" kern="0">
                <a:solidFill>
                  <a:sysClr val="windowText" lastClr="000000"/>
                </a:solidFill>
                <a:latin typeface="Calibri"/>
                <a:cs typeface="Calibri"/>
              </a:rPr>
              <a:t>academic</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achievement</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and</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functional</a:t>
            </a:r>
            <a:r>
              <a:rPr sz="971" b="1" kern="0" spc="9">
                <a:solidFill>
                  <a:sysClr val="windowText" lastClr="000000"/>
                </a:solidFill>
                <a:latin typeface="Calibri"/>
                <a:cs typeface="Calibri"/>
              </a:rPr>
              <a:t> </a:t>
            </a:r>
            <a:r>
              <a:rPr sz="971" b="1" kern="0">
                <a:solidFill>
                  <a:sysClr val="windowText" lastClr="000000"/>
                </a:solidFill>
                <a:latin typeface="Calibri"/>
                <a:cs typeface="Calibri"/>
              </a:rPr>
              <a:t>performance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in</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the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relevant</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areas</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listed</a:t>
            </a:r>
            <a:r>
              <a:rPr sz="971" b="1" kern="0" spc="-13">
                <a:solidFill>
                  <a:sysClr val="windowText" lastClr="000000"/>
                </a:solidFill>
                <a:latin typeface="Calibri"/>
                <a:cs typeface="Calibri"/>
              </a:rPr>
              <a:t> </a:t>
            </a:r>
            <a:r>
              <a:rPr sz="971" b="1" kern="0" spc="-9">
                <a:solidFill>
                  <a:sysClr val="windowText" lastClr="000000"/>
                </a:solidFill>
                <a:latin typeface="Calibri"/>
                <a:cs typeface="Calibri"/>
              </a:rPr>
              <a:t>below.</a:t>
            </a:r>
            <a:endParaRPr sz="971" kern="0">
              <a:solidFill>
                <a:sysClr val="windowText" lastClr="000000"/>
              </a:solidFill>
              <a:latin typeface="Calibri"/>
              <a:cs typeface="Calibri"/>
            </a:endParaRPr>
          </a:p>
          <a:p>
            <a:pPr marL="11206" marR="4483" defTabSz="806867">
              <a:lnSpc>
                <a:spcPct val="101499"/>
              </a:lnSpc>
              <a:spcBef>
                <a:spcPts val="106"/>
              </a:spcBef>
            </a:pPr>
            <a:r>
              <a:rPr sz="971" kern="0">
                <a:solidFill>
                  <a:sysClr val="windowText" lastClr="000000"/>
                </a:solidFill>
                <a:latin typeface="Calibri"/>
                <a:cs typeface="Calibri"/>
              </a:rPr>
              <a:t>Consider</a:t>
            </a:r>
            <a:r>
              <a:rPr sz="971" kern="0" spc="-31">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areas</a:t>
            </a:r>
            <a:r>
              <a:rPr sz="971" kern="0" spc="-9">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learning</a:t>
            </a:r>
            <a:r>
              <a:rPr sz="971" kern="0" spc="-18">
                <a:solidFill>
                  <a:sysClr val="windowText" lastClr="000000"/>
                </a:solidFill>
                <a:latin typeface="Calibri"/>
                <a:cs typeface="Calibri"/>
              </a:rPr>
              <a:t> </a:t>
            </a:r>
            <a:r>
              <a:rPr sz="971" kern="0">
                <a:solidFill>
                  <a:sysClr val="windowText" lastClr="000000"/>
                </a:solidFill>
                <a:latin typeface="Calibri"/>
                <a:cs typeface="Calibri"/>
              </a:rPr>
              <a:t>listed</a:t>
            </a:r>
            <a:r>
              <a:rPr sz="971" kern="0" spc="-22">
                <a:solidFill>
                  <a:sysClr val="windowText" lastClr="000000"/>
                </a:solidFill>
                <a:latin typeface="Calibri"/>
                <a:cs typeface="Calibri"/>
              </a:rPr>
              <a:t> </a:t>
            </a:r>
            <a:r>
              <a:rPr sz="971" kern="0">
                <a:solidFill>
                  <a:sysClr val="windowText" lastClr="000000"/>
                </a:solidFill>
                <a:latin typeface="Calibri"/>
                <a:cs typeface="Calibri"/>
              </a:rPr>
              <a:t>below</a:t>
            </a:r>
            <a:r>
              <a:rPr sz="971" kern="0" spc="-4">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u="sng" kern="0">
                <a:solidFill>
                  <a:sysClr val="windowText" lastClr="000000"/>
                </a:solidFill>
                <a:uFill>
                  <a:solidFill>
                    <a:srgbClr val="000000"/>
                  </a:solidFill>
                </a:uFill>
                <a:latin typeface="Calibri"/>
                <a:cs typeface="Calibri"/>
              </a:rPr>
              <a:t>complete</a:t>
            </a:r>
            <a:r>
              <a:rPr sz="971" u="sng" kern="0" spc="-4">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only</a:t>
            </a:r>
            <a:r>
              <a:rPr sz="971" u="sng" kern="0" spc="-13">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the</a:t>
            </a:r>
            <a:r>
              <a:rPr sz="971" u="sng" kern="0" spc="-9">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sections</a:t>
            </a:r>
            <a:r>
              <a:rPr sz="971" u="sng" kern="0" spc="-9">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that</a:t>
            </a:r>
            <a:r>
              <a:rPr sz="971" u="sng" kern="0" spc="-26">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apply</a:t>
            </a:r>
            <a:r>
              <a:rPr sz="971" u="sng" kern="0" spc="-4">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to</a:t>
            </a:r>
            <a:r>
              <a:rPr sz="971" u="sng" kern="0" spc="-4">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the</a:t>
            </a:r>
            <a:r>
              <a:rPr sz="971" u="sng" kern="0" spc="-22">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student</a:t>
            </a:r>
            <a:r>
              <a:rPr sz="971" kern="0">
                <a:solidFill>
                  <a:sysClr val="windowText" lastClr="000000"/>
                </a:solidFill>
                <a:latin typeface="Calibri"/>
                <a:cs typeface="Calibri"/>
              </a:rPr>
              <a:t>.</a:t>
            </a:r>
            <a:r>
              <a:rPr sz="971" kern="0" spc="-4">
                <a:solidFill>
                  <a:sysClr val="windowText" lastClr="000000"/>
                </a:solidFill>
                <a:latin typeface="Calibri"/>
                <a:cs typeface="Calibri"/>
              </a:rPr>
              <a:t> </a:t>
            </a:r>
            <a:r>
              <a:rPr sz="971" kern="0">
                <a:solidFill>
                  <a:sysClr val="windowText" lastClr="000000"/>
                </a:solidFill>
                <a:latin typeface="Calibri"/>
                <a:cs typeface="Calibri"/>
              </a:rPr>
              <a:t>Include</a:t>
            </a:r>
            <a:r>
              <a:rPr sz="971" kern="0" spc="-22">
                <a:solidFill>
                  <a:sysClr val="windowText" lastClr="000000"/>
                </a:solidFill>
                <a:latin typeface="Calibri"/>
                <a:cs typeface="Calibri"/>
              </a:rPr>
              <a:t> </a:t>
            </a:r>
            <a:r>
              <a:rPr sz="971" kern="0">
                <a:solidFill>
                  <a:sysClr val="windowText" lastClr="000000"/>
                </a:solidFill>
                <a:latin typeface="Calibri"/>
                <a:cs typeface="Calibri"/>
              </a:rPr>
              <a:t>relevant</a:t>
            </a:r>
            <a:r>
              <a:rPr sz="971" kern="0" spc="-26">
                <a:solidFill>
                  <a:sysClr val="windowText" lastClr="000000"/>
                </a:solidFill>
                <a:latin typeface="Calibri"/>
                <a:cs typeface="Calibri"/>
              </a:rPr>
              <a:t> </a:t>
            </a:r>
            <a:r>
              <a:rPr sz="971" kern="0">
                <a:solidFill>
                  <a:sysClr val="windowText" lastClr="000000"/>
                </a:solidFill>
                <a:latin typeface="Calibri"/>
                <a:cs typeface="Calibri"/>
              </a:rPr>
              <a:t>information and</a:t>
            </a:r>
            <a:r>
              <a:rPr sz="971" kern="0" spc="-13">
                <a:solidFill>
                  <a:sysClr val="windowText" lastClr="000000"/>
                </a:solidFill>
                <a:latin typeface="Calibri"/>
                <a:cs typeface="Calibri"/>
              </a:rPr>
              <a:t> </a:t>
            </a:r>
            <a:r>
              <a:rPr sz="971" kern="0">
                <a:solidFill>
                  <a:sysClr val="windowText" lastClr="000000"/>
                </a:solidFill>
                <a:latin typeface="Calibri"/>
                <a:cs typeface="Calibri"/>
              </a:rPr>
              <a:t>data</a:t>
            </a:r>
            <a:r>
              <a:rPr sz="971" kern="0" spc="-9">
                <a:solidFill>
                  <a:sysClr val="windowText" lastClr="000000"/>
                </a:solidFill>
                <a:latin typeface="Calibri"/>
                <a:cs typeface="Calibri"/>
              </a:rPr>
              <a:t> </a:t>
            </a:r>
            <a:r>
              <a:rPr sz="971" kern="0">
                <a:solidFill>
                  <a:sysClr val="windowText" lastClr="000000"/>
                </a:solidFill>
                <a:latin typeface="Calibri"/>
                <a:cs typeface="Calibri"/>
              </a:rPr>
              <a:t>from</a:t>
            </a:r>
            <a:r>
              <a:rPr sz="971" kern="0" spc="-13">
                <a:solidFill>
                  <a:sysClr val="windowText" lastClr="000000"/>
                </a:solidFill>
                <a:latin typeface="Calibri"/>
                <a:cs typeface="Calibri"/>
              </a:rPr>
              <a:t> </a:t>
            </a:r>
            <a:r>
              <a:rPr sz="971" kern="0">
                <a:solidFill>
                  <a:sysClr val="windowText" lastClr="000000"/>
                </a:solidFill>
                <a:latin typeface="Calibri"/>
                <a:cs typeface="Calibri"/>
              </a:rPr>
              <a:t>sources</a:t>
            </a:r>
            <a:r>
              <a:rPr sz="971" kern="0" spc="-18">
                <a:solidFill>
                  <a:sysClr val="windowText" lastClr="000000"/>
                </a:solidFill>
                <a:latin typeface="Calibri"/>
                <a:cs typeface="Calibri"/>
              </a:rPr>
              <a:t> </a:t>
            </a:r>
            <a:r>
              <a:rPr sz="971" kern="0">
                <a:solidFill>
                  <a:sysClr val="windowText" lastClr="000000"/>
                </a:solidFill>
                <a:latin typeface="Calibri"/>
                <a:cs typeface="Calibri"/>
              </a:rPr>
              <a:t>such</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as </a:t>
            </a:r>
            <a:r>
              <a:rPr sz="971" kern="0">
                <a:solidFill>
                  <a:sysClr val="windowText" lastClr="000000"/>
                </a:solidFill>
                <a:latin typeface="Calibri"/>
                <a:cs typeface="Calibri"/>
              </a:rPr>
              <a:t>initial</a:t>
            </a:r>
            <a:r>
              <a:rPr sz="971" kern="0" spc="-22">
                <a:solidFill>
                  <a:sysClr val="windowText" lastClr="000000"/>
                </a:solidFill>
                <a:latin typeface="Calibri"/>
                <a:cs typeface="Calibri"/>
              </a:rPr>
              <a:t> </a:t>
            </a:r>
            <a:r>
              <a:rPr sz="971" kern="0">
                <a:solidFill>
                  <a:sysClr val="windowText" lastClr="000000"/>
                </a:solidFill>
                <a:latin typeface="Calibri"/>
                <a:cs typeface="Calibri"/>
              </a:rPr>
              <a:t>or</a:t>
            </a:r>
            <a:r>
              <a:rPr sz="971" kern="0" spc="-22">
                <a:solidFill>
                  <a:sysClr val="windowText" lastClr="000000"/>
                </a:solidFill>
                <a:latin typeface="Calibri"/>
                <a:cs typeface="Calibri"/>
              </a:rPr>
              <a:t> </a:t>
            </a:r>
            <a:r>
              <a:rPr sz="971" kern="0">
                <a:solidFill>
                  <a:sysClr val="windowText" lastClr="000000"/>
                </a:solidFill>
                <a:latin typeface="Calibri"/>
                <a:cs typeface="Calibri"/>
              </a:rPr>
              <a:t>most</a:t>
            </a:r>
            <a:r>
              <a:rPr sz="971" kern="0" spc="-26">
                <a:solidFill>
                  <a:sysClr val="windowText" lastClr="000000"/>
                </a:solidFill>
                <a:latin typeface="Calibri"/>
                <a:cs typeface="Calibri"/>
              </a:rPr>
              <a:t> </a:t>
            </a:r>
            <a:r>
              <a:rPr sz="971" kern="0">
                <a:solidFill>
                  <a:sysClr val="windowText" lastClr="000000"/>
                </a:solidFill>
                <a:latin typeface="Calibri"/>
                <a:cs typeface="Calibri"/>
              </a:rPr>
              <a:t>recent</a:t>
            </a:r>
            <a:r>
              <a:rPr sz="971" kern="0" spc="-9">
                <a:solidFill>
                  <a:sysClr val="windowText" lastClr="000000"/>
                </a:solidFill>
                <a:latin typeface="Calibri"/>
                <a:cs typeface="Calibri"/>
              </a:rPr>
              <a:t> </a:t>
            </a:r>
            <a:r>
              <a:rPr sz="971" kern="0">
                <a:solidFill>
                  <a:sysClr val="windowText" lastClr="000000"/>
                </a:solidFill>
                <a:latin typeface="Calibri"/>
                <a:cs typeface="Calibri"/>
              </a:rPr>
              <a:t>evaluations;</a:t>
            </a:r>
            <a:r>
              <a:rPr sz="971" kern="0" spc="-9">
                <a:solidFill>
                  <a:sysClr val="windowText" lastClr="000000"/>
                </a:solidFill>
                <a:latin typeface="Calibri"/>
                <a:cs typeface="Calibri"/>
              </a:rPr>
              <a:t> </a:t>
            </a:r>
            <a:r>
              <a:rPr sz="971" kern="0">
                <a:solidFill>
                  <a:sysClr val="windowText" lastClr="000000"/>
                </a:solidFill>
                <a:latin typeface="Calibri"/>
                <a:cs typeface="Calibri"/>
              </a:rPr>
              <a:t>documentation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from</a:t>
            </a:r>
            <a:r>
              <a:rPr sz="971" kern="0" spc="-18">
                <a:solidFill>
                  <a:sysClr val="windowText" lastClr="000000"/>
                </a:solidFill>
                <a:latin typeface="Calibri"/>
                <a:cs typeface="Calibri"/>
              </a:rPr>
              <a:t> </a:t>
            </a:r>
            <a:r>
              <a:rPr sz="971" kern="0">
                <a:solidFill>
                  <a:sysClr val="windowText" lastClr="000000"/>
                </a:solidFill>
                <a:latin typeface="Calibri"/>
                <a:cs typeface="Calibri"/>
              </a:rPr>
              <a:t>classroom</a:t>
            </a:r>
            <a:r>
              <a:rPr sz="971" kern="0" spc="-18">
                <a:solidFill>
                  <a:sysClr val="windowText" lastClr="000000"/>
                </a:solidFill>
                <a:latin typeface="Calibri"/>
                <a:cs typeface="Calibri"/>
              </a:rPr>
              <a:t> </a:t>
            </a:r>
            <a:r>
              <a:rPr sz="971" kern="0">
                <a:solidFill>
                  <a:sysClr val="windowText" lastClr="000000"/>
                </a:solidFill>
                <a:latin typeface="Calibri"/>
                <a:cs typeface="Calibri"/>
              </a:rPr>
              <a:t>performance;</a:t>
            </a:r>
            <a:r>
              <a:rPr sz="971" kern="0" spc="-13">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9">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3">
                <a:solidFill>
                  <a:sysClr val="windowText" lastClr="000000"/>
                </a:solidFill>
                <a:latin typeface="Calibri"/>
                <a:cs typeface="Calibri"/>
              </a:rPr>
              <a:t> </a:t>
            </a:r>
            <a:r>
              <a:rPr sz="971" kern="0">
                <a:solidFill>
                  <a:sysClr val="windowText" lastClr="000000"/>
                </a:solidFill>
                <a:latin typeface="Calibri"/>
                <a:cs typeface="Calibri"/>
              </a:rPr>
              <a:t>and teacher</a:t>
            </a:r>
            <a:r>
              <a:rPr sz="971" kern="0" spc="-13">
                <a:solidFill>
                  <a:sysClr val="windowText" lastClr="000000"/>
                </a:solidFill>
                <a:latin typeface="Calibri"/>
                <a:cs typeface="Calibri"/>
              </a:rPr>
              <a:t> </a:t>
            </a:r>
            <a:r>
              <a:rPr sz="971" kern="0">
                <a:solidFill>
                  <a:sysClr val="windowText" lastClr="000000"/>
                </a:solidFill>
                <a:latin typeface="Calibri"/>
                <a:cs typeface="Calibri"/>
              </a:rPr>
              <a:t>observations;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curriculum-</a:t>
            </a:r>
            <a:r>
              <a:rPr sz="971" kern="0">
                <a:solidFill>
                  <a:sysClr val="windowText" lastClr="000000"/>
                </a:solidFill>
                <a:latin typeface="Calibri"/>
                <a:cs typeface="Calibri"/>
              </a:rPr>
              <a:t>based</a:t>
            </a:r>
            <a:r>
              <a:rPr sz="971" kern="0" spc="-13">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a:solidFill>
                  <a:sysClr val="windowText" lastClr="000000"/>
                </a:solidFill>
                <a:latin typeface="Calibri"/>
                <a:cs typeface="Calibri"/>
              </a:rPr>
              <a:t>standardized</a:t>
            </a:r>
            <a:r>
              <a:rPr sz="971" kern="0" spc="-40">
                <a:solidFill>
                  <a:sysClr val="windowText" lastClr="000000"/>
                </a:solidFill>
                <a:latin typeface="Calibri"/>
                <a:cs typeface="Calibri"/>
              </a:rPr>
              <a:t> </a:t>
            </a:r>
            <a:r>
              <a:rPr sz="971" kern="0">
                <a:solidFill>
                  <a:sysClr val="windowText" lastClr="000000"/>
                </a:solidFill>
                <a:latin typeface="Calibri"/>
                <a:cs typeface="Calibri"/>
              </a:rPr>
              <a:t>assessments,</a:t>
            </a:r>
            <a:r>
              <a:rPr sz="971" kern="0" spc="-31">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13">
                <a:solidFill>
                  <a:sysClr val="windowText" lastClr="000000"/>
                </a:solidFill>
                <a:latin typeface="Calibri"/>
                <a:cs typeface="Calibri"/>
              </a:rPr>
              <a:t> </a:t>
            </a:r>
            <a:r>
              <a:rPr sz="971" kern="0" spc="-18">
                <a:solidFill>
                  <a:sysClr val="windowText" lastClr="000000"/>
                </a:solidFill>
                <a:latin typeface="Calibri"/>
                <a:cs typeface="Calibri"/>
              </a:rPr>
              <a:t>MCAS.</a:t>
            </a:r>
            <a:endParaRPr sz="971" kern="0">
              <a:solidFill>
                <a:sysClr val="windowText" lastClr="000000"/>
              </a:solidFill>
              <a:latin typeface="Calibri"/>
              <a:cs typeface="Calibri"/>
            </a:endParaRPr>
          </a:p>
        </p:txBody>
      </p:sp>
      <p:graphicFrame>
        <p:nvGraphicFramePr>
          <p:cNvPr id="3" name="object 3" descr=" Checkbox"/>
          <p:cNvGraphicFramePr>
            <a:graphicFrameLocks noGrp="1"/>
          </p:cNvGraphicFramePr>
          <p:nvPr>
            <p:extLst>
              <p:ext uri="{D42A27DB-BD31-4B8C-83A1-F6EECF244321}">
                <p14:modId xmlns:p14="http://schemas.microsoft.com/office/powerpoint/2010/main" val="1515120070"/>
              </p:ext>
            </p:extLst>
          </p:nvPr>
        </p:nvGraphicFramePr>
        <p:xfrm>
          <a:off x="1528663" y="1253155"/>
          <a:ext cx="9041057" cy="3248114"/>
        </p:xfrm>
        <a:graphic>
          <a:graphicData uri="http://schemas.openxmlformats.org/drawingml/2006/table">
            <a:tbl>
              <a:tblPr firstRow="1" bandRow="1">
                <a:tableStyleId>{2D5ABB26-0587-4C30-8999-92F81FD0307C}</a:tableStyleId>
              </a:tblPr>
              <a:tblGrid>
                <a:gridCol w="3265759">
                  <a:extLst>
                    <a:ext uri="{9D8B030D-6E8A-4147-A177-3AD203B41FA5}">
                      <a16:colId xmlns:a16="http://schemas.microsoft.com/office/drawing/2014/main" val="20000"/>
                    </a:ext>
                  </a:extLst>
                </a:gridCol>
                <a:gridCol w="2842054">
                  <a:extLst>
                    <a:ext uri="{9D8B030D-6E8A-4147-A177-3AD203B41FA5}">
                      <a16:colId xmlns:a16="http://schemas.microsoft.com/office/drawing/2014/main" val="20001"/>
                    </a:ext>
                  </a:extLst>
                </a:gridCol>
                <a:gridCol w="2933244">
                  <a:extLst>
                    <a:ext uri="{9D8B030D-6E8A-4147-A177-3AD203B41FA5}">
                      <a16:colId xmlns:a16="http://schemas.microsoft.com/office/drawing/2014/main" val="20002"/>
                    </a:ext>
                  </a:extLst>
                </a:gridCol>
              </a:tblGrid>
              <a:tr h="1093466">
                <a:tc>
                  <a:txBody>
                    <a:bodyPr/>
                    <a:lstStyle/>
                    <a:p>
                      <a:pPr algn="ctr">
                        <a:lnSpc>
                          <a:spcPts val="1300"/>
                        </a:lnSpc>
                      </a:pPr>
                      <a:r>
                        <a:rPr sz="1000">
                          <a:latin typeface="Calibri"/>
                          <a:cs typeface="Calibri"/>
                        </a:rPr>
                        <a:t>Briefly</a:t>
                      </a:r>
                      <a:r>
                        <a:rPr sz="1000" spc="-30">
                          <a:latin typeface="Calibri"/>
                          <a:cs typeface="Calibri"/>
                        </a:rPr>
                        <a:t> </a:t>
                      </a:r>
                      <a:r>
                        <a:rPr sz="1000">
                          <a:latin typeface="Calibri"/>
                          <a:cs typeface="Calibri"/>
                        </a:rPr>
                        <a:t>describe</a:t>
                      </a:r>
                      <a:r>
                        <a:rPr sz="1000" spc="-30">
                          <a:latin typeface="Calibri"/>
                          <a:cs typeface="Calibri"/>
                        </a:rPr>
                        <a:t> </a:t>
                      </a:r>
                      <a:r>
                        <a:rPr sz="1000">
                          <a:latin typeface="Calibri"/>
                          <a:cs typeface="Calibri"/>
                        </a:rPr>
                        <a:t>current</a:t>
                      </a:r>
                      <a:r>
                        <a:rPr sz="1000" spc="-25">
                          <a:latin typeface="Calibri"/>
                          <a:cs typeface="Calibri"/>
                        </a:rPr>
                        <a:t> </a:t>
                      </a:r>
                      <a:r>
                        <a:rPr sz="1000">
                          <a:latin typeface="Calibri"/>
                          <a:cs typeface="Calibri"/>
                        </a:rPr>
                        <a:t>academic</a:t>
                      </a:r>
                      <a:r>
                        <a:rPr sz="1000" spc="-25">
                          <a:latin typeface="Calibri"/>
                          <a:cs typeface="Calibri"/>
                        </a:rPr>
                        <a:t> </a:t>
                      </a:r>
                      <a:r>
                        <a:rPr sz="1000" spc="-10">
                          <a:latin typeface="Calibri"/>
                          <a:cs typeface="Calibri"/>
                        </a:rPr>
                        <a:t>performance.</a:t>
                      </a:r>
                      <a:endParaRPr sz="1000">
                        <a:latin typeface="Calibri"/>
                        <a:cs typeface="Calibri"/>
                      </a:endParaRPr>
                    </a:p>
                    <a:p>
                      <a:pPr algn="ctr">
                        <a:lnSpc>
                          <a:spcPct val="100000"/>
                        </a:lnSpc>
                        <a:spcBef>
                          <a:spcPts val="20"/>
                        </a:spcBef>
                      </a:pPr>
                      <a:r>
                        <a:rPr sz="1000">
                          <a:latin typeface="Calibri"/>
                          <a:cs typeface="Calibri"/>
                        </a:rPr>
                        <a:t>Check</a:t>
                      </a:r>
                      <a:r>
                        <a:rPr sz="1000" spc="-15">
                          <a:latin typeface="Calibri"/>
                          <a:cs typeface="Calibri"/>
                        </a:rPr>
                        <a:t> </a:t>
                      </a:r>
                      <a:r>
                        <a:rPr sz="1000">
                          <a:latin typeface="Calibri"/>
                          <a:cs typeface="Calibri"/>
                        </a:rPr>
                        <a:t>all</a:t>
                      </a:r>
                      <a:r>
                        <a:rPr sz="1000" spc="-25">
                          <a:latin typeface="Calibri"/>
                          <a:cs typeface="Calibri"/>
                        </a:rPr>
                        <a:t> </a:t>
                      </a:r>
                      <a:r>
                        <a:rPr sz="1000">
                          <a:latin typeface="Calibri"/>
                          <a:cs typeface="Calibri"/>
                        </a:rPr>
                        <a:t>that</a:t>
                      </a:r>
                      <a:r>
                        <a:rPr sz="1000" spc="-15">
                          <a:latin typeface="Calibri"/>
                          <a:cs typeface="Calibri"/>
                        </a:rPr>
                        <a:t> </a:t>
                      </a:r>
                      <a:r>
                        <a:rPr sz="1000" spc="-10">
                          <a:latin typeface="Calibri"/>
                          <a:cs typeface="Calibri"/>
                        </a:rPr>
                        <a:t>apply:</a:t>
                      </a:r>
                      <a:endParaRPr sz="1000">
                        <a:latin typeface="Calibri"/>
                        <a:cs typeface="Calibri"/>
                      </a:endParaRPr>
                    </a:p>
                    <a:p>
                      <a:pPr marL="497840" marR="1021715">
                        <a:lnSpc>
                          <a:spcPct val="116700"/>
                        </a:lnSpc>
                        <a:spcBef>
                          <a:spcPts val="400"/>
                        </a:spcBef>
                      </a:pPr>
                      <a:r>
                        <a:rPr sz="1000">
                          <a:latin typeface="Calibri"/>
                          <a:cs typeface="Calibri"/>
                        </a:rPr>
                        <a:t>English</a:t>
                      </a:r>
                      <a:r>
                        <a:rPr sz="1000" spc="-35">
                          <a:latin typeface="Calibri"/>
                          <a:cs typeface="Calibri"/>
                        </a:rPr>
                        <a:t> </a:t>
                      </a:r>
                      <a:r>
                        <a:rPr sz="1000">
                          <a:latin typeface="Calibri"/>
                          <a:cs typeface="Calibri"/>
                        </a:rPr>
                        <a:t>Language</a:t>
                      </a:r>
                      <a:r>
                        <a:rPr sz="1000" spc="-20">
                          <a:latin typeface="Calibri"/>
                          <a:cs typeface="Calibri"/>
                        </a:rPr>
                        <a:t> Arts</a:t>
                      </a:r>
                      <a:endParaRPr lang="en-US" sz="1000" spc="-20">
                        <a:latin typeface="Calibri"/>
                        <a:cs typeface="Calibri"/>
                      </a:endParaRPr>
                    </a:p>
                    <a:p>
                      <a:pPr marL="497840" marR="1021715">
                        <a:lnSpc>
                          <a:spcPct val="116700"/>
                        </a:lnSpc>
                        <a:spcBef>
                          <a:spcPts val="400"/>
                        </a:spcBef>
                      </a:pPr>
                      <a:r>
                        <a:rPr sz="1000">
                          <a:latin typeface="Calibri"/>
                          <a:cs typeface="Calibri"/>
                        </a:rPr>
                        <a:t>History</a:t>
                      </a:r>
                      <a:r>
                        <a:rPr sz="1000" spc="-30">
                          <a:latin typeface="Calibri"/>
                          <a:cs typeface="Calibri"/>
                        </a:rPr>
                        <a:t> </a:t>
                      </a:r>
                      <a:r>
                        <a:rPr sz="1000">
                          <a:latin typeface="Calibri"/>
                          <a:cs typeface="Calibri"/>
                        </a:rPr>
                        <a:t>and</a:t>
                      </a:r>
                      <a:r>
                        <a:rPr sz="1000" spc="-15">
                          <a:latin typeface="Calibri"/>
                          <a:cs typeface="Calibri"/>
                        </a:rPr>
                        <a:t> </a:t>
                      </a:r>
                      <a:r>
                        <a:rPr sz="1000">
                          <a:latin typeface="Calibri"/>
                          <a:cs typeface="Calibri"/>
                        </a:rPr>
                        <a:t>Social</a:t>
                      </a:r>
                      <a:r>
                        <a:rPr sz="1000" spc="-20">
                          <a:latin typeface="Calibri"/>
                          <a:cs typeface="Calibri"/>
                        </a:rPr>
                        <a:t> </a:t>
                      </a:r>
                      <a:r>
                        <a:rPr sz="1000" spc="-10">
                          <a:latin typeface="Calibri"/>
                          <a:cs typeface="Calibri"/>
                        </a:rPr>
                        <a:t>Sciences </a:t>
                      </a:r>
                      <a:endParaRPr lang="en-US" sz="1000" spc="-10">
                        <a:latin typeface="Calibri"/>
                        <a:cs typeface="Calibri"/>
                      </a:endParaRPr>
                    </a:p>
                    <a:p>
                      <a:pPr marL="497840" marR="1021715">
                        <a:lnSpc>
                          <a:spcPct val="116700"/>
                        </a:lnSpc>
                        <a:spcBef>
                          <a:spcPts val="400"/>
                        </a:spcBef>
                      </a:pPr>
                      <a:r>
                        <a:rPr sz="1000" spc="-20">
                          <a:latin typeface="Calibri"/>
                          <a:cs typeface="Calibri"/>
                        </a:rPr>
                        <a:t>Math</a:t>
                      </a:r>
                      <a:endParaRPr sz="1000">
                        <a:latin typeface="Calibri"/>
                        <a:cs typeface="Calibri"/>
                      </a:endParaRPr>
                    </a:p>
                    <a:p>
                      <a:pPr marL="497840">
                        <a:lnSpc>
                          <a:spcPct val="100000"/>
                        </a:lnSpc>
                        <a:spcBef>
                          <a:spcPts val="240"/>
                        </a:spcBef>
                      </a:pPr>
                      <a:r>
                        <a:rPr sz="1000">
                          <a:latin typeface="Calibri"/>
                          <a:cs typeface="Calibri"/>
                        </a:rPr>
                        <a:t>Science,</a:t>
                      </a:r>
                      <a:r>
                        <a:rPr sz="1000" spc="-15">
                          <a:latin typeface="Calibri"/>
                          <a:cs typeface="Calibri"/>
                        </a:rPr>
                        <a:t> </a:t>
                      </a:r>
                      <a:r>
                        <a:rPr sz="1000">
                          <a:latin typeface="Calibri"/>
                          <a:cs typeface="Calibri"/>
                        </a:rPr>
                        <a:t>Technology,</a:t>
                      </a:r>
                      <a:r>
                        <a:rPr sz="1000" spc="-35">
                          <a:latin typeface="Calibri"/>
                          <a:cs typeface="Calibri"/>
                        </a:rPr>
                        <a:t> </a:t>
                      </a:r>
                      <a:r>
                        <a:rPr sz="1000">
                          <a:latin typeface="Calibri"/>
                          <a:cs typeface="Calibri"/>
                        </a:rPr>
                        <a:t>and</a:t>
                      </a:r>
                      <a:r>
                        <a:rPr sz="1000" spc="-30">
                          <a:latin typeface="Calibri"/>
                          <a:cs typeface="Calibri"/>
                        </a:rPr>
                        <a:t> </a:t>
                      </a:r>
                      <a:r>
                        <a:rPr sz="1000" spc="-10">
                          <a:latin typeface="Calibri"/>
                          <a:cs typeface="Calibri"/>
                        </a:rPr>
                        <a:t>Engineering</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2740">
                        <a:lnSpc>
                          <a:spcPts val="1300"/>
                        </a:lnSpc>
                      </a:pPr>
                      <a:r>
                        <a:rPr sz="1000">
                          <a:latin typeface="Calibri"/>
                          <a:cs typeface="Calibri"/>
                        </a:rPr>
                        <a:t>Strengths,</a:t>
                      </a:r>
                      <a:r>
                        <a:rPr sz="1000" spc="-30">
                          <a:latin typeface="Calibri"/>
                          <a:cs typeface="Calibri"/>
                        </a:rPr>
                        <a:t> </a:t>
                      </a:r>
                      <a:r>
                        <a:rPr sz="1000">
                          <a:latin typeface="Calibri"/>
                          <a:cs typeface="Calibri"/>
                        </a:rPr>
                        <a:t>interest</a:t>
                      </a:r>
                      <a:r>
                        <a:rPr sz="1000" spc="-20">
                          <a:latin typeface="Calibri"/>
                          <a:cs typeface="Calibri"/>
                        </a:rPr>
                        <a:t> </a:t>
                      </a:r>
                      <a:r>
                        <a:rPr sz="1000">
                          <a:latin typeface="Calibri"/>
                          <a:cs typeface="Calibri"/>
                        </a:rPr>
                        <a:t>areas,</a:t>
                      </a:r>
                      <a:r>
                        <a:rPr sz="1000" spc="-30">
                          <a:latin typeface="Calibri"/>
                          <a:cs typeface="Calibri"/>
                        </a:rPr>
                        <a:t> </a:t>
                      </a:r>
                      <a:r>
                        <a:rPr sz="1000">
                          <a:latin typeface="Calibri"/>
                          <a:cs typeface="Calibri"/>
                        </a:rPr>
                        <a:t>and</a:t>
                      </a:r>
                      <a:r>
                        <a:rPr sz="1000" spc="-5">
                          <a:latin typeface="Calibri"/>
                          <a:cs typeface="Calibri"/>
                        </a:rPr>
                        <a:t> </a:t>
                      </a:r>
                      <a:r>
                        <a:rPr sz="1000" spc="-10">
                          <a:latin typeface="Calibri"/>
                          <a:cs typeface="Calibri"/>
                        </a:rPr>
                        <a:t>preferences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9380" marR="120650" algn="ctr">
                        <a:lnSpc>
                          <a:spcPts val="1340"/>
                        </a:lnSpc>
                        <a:spcBef>
                          <a:spcPts val="10"/>
                        </a:spcBef>
                      </a:pPr>
                      <a:r>
                        <a:rPr sz="1000">
                          <a:latin typeface="Calibri"/>
                          <a:cs typeface="Calibri"/>
                        </a:rPr>
                        <a:t>Impact</a:t>
                      </a:r>
                      <a:r>
                        <a:rPr sz="1000" spc="-35">
                          <a:latin typeface="Calibri"/>
                          <a:cs typeface="Calibri"/>
                        </a:rPr>
                        <a:t> </a:t>
                      </a:r>
                      <a:r>
                        <a:rPr sz="1000">
                          <a:latin typeface="Calibri"/>
                          <a:cs typeface="Calibri"/>
                        </a:rPr>
                        <a:t>of</a:t>
                      </a:r>
                      <a:r>
                        <a:rPr sz="1000" spc="-20">
                          <a:latin typeface="Calibri"/>
                          <a:cs typeface="Calibri"/>
                        </a:rPr>
                        <a:t> </a:t>
                      </a:r>
                      <a:r>
                        <a:rPr sz="1000">
                          <a:latin typeface="Calibri"/>
                          <a:cs typeface="Calibri"/>
                        </a:rPr>
                        <a:t>student’s</a:t>
                      </a:r>
                      <a:r>
                        <a:rPr sz="1000" spc="-15">
                          <a:latin typeface="Calibri"/>
                          <a:cs typeface="Calibri"/>
                        </a:rPr>
                        <a:t> </a:t>
                      </a:r>
                      <a:r>
                        <a:rPr sz="1000">
                          <a:latin typeface="Calibri"/>
                          <a:cs typeface="Calibri"/>
                        </a:rPr>
                        <a:t>disability</a:t>
                      </a:r>
                      <a:r>
                        <a:rPr sz="1000" spc="-25">
                          <a:latin typeface="Calibri"/>
                          <a:cs typeface="Calibri"/>
                        </a:rPr>
                        <a:t> </a:t>
                      </a:r>
                      <a:r>
                        <a:rPr sz="1000">
                          <a:latin typeface="Calibri"/>
                          <a:cs typeface="Calibri"/>
                        </a:rPr>
                        <a:t>on</a:t>
                      </a:r>
                      <a:r>
                        <a:rPr sz="1000" spc="-20">
                          <a:latin typeface="Calibri"/>
                          <a:cs typeface="Calibri"/>
                        </a:rPr>
                        <a:t> </a:t>
                      </a:r>
                      <a:r>
                        <a:rPr sz="1000">
                          <a:latin typeface="Calibri"/>
                          <a:cs typeface="Calibri"/>
                        </a:rPr>
                        <a:t>involvement</a:t>
                      </a:r>
                      <a:r>
                        <a:rPr sz="1000" spc="-25">
                          <a:latin typeface="Calibri"/>
                          <a:cs typeface="Calibri"/>
                        </a:rPr>
                        <a:t> and </a:t>
                      </a:r>
                      <a:r>
                        <a:rPr sz="1000">
                          <a:latin typeface="Calibri"/>
                          <a:cs typeface="Calibri"/>
                        </a:rPr>
                        <a:t>progress</a:t>
                      </a:r>
                      <a:r>
                        <a:rPr sz="1000" spc="-30">
                          <a:latin typeface="Calibri"/>
                          <a:cs typeface="Calibri"/>
                        </a:rPr>
                        <a:t> </a:t>
                      </a:r>
                      <a:r>
                        <a:rPr sz="1000">
                          <a:latin typeface="Calibri"/>
                          <a:cs typeface="Calibri"/>
                        </a:rPr>
                        <a:t>in</a:t>
                      </a:r>
                      <a:r>
                        <a:rPr sz="1000" spc="-30">
                          <a:latin typeface="Calibri"/>
                          <a:cs typeface="Calibri"/>
                        </a:rPr>
                        <a:t> </a:t>
                      </a:r>
                      <a:r>
                        <a:rPr sz="1000">
                          <a:latin typeface="Calibri"/>
                          <a:cs typeface="Calibri"/>
                        </a:rPr>
                        <a:t>the</a:t>
                      </a:r>
                      <a:r>
                        <a:rPr sz="1000" spc="-35">
                          <a:latin typeface="Calibri"/>
                          <a:cs typeface="Calibri"/>
                        </a:rPr>
                        <a:t> </a:t>
                      </a:r>
                      <a:r>
                        <a:rPr sz="1000">
                          <a:latin typeface="Calibri"/>
                          <a:cs typeface="Calibri"/>
                        </a:rPr>
                        <a:t>general</a:t>
                      </a:r>
                      <a:r>
                        <a:rPr sz="1000" spc="-25">
                          <a:latin typeface="Calibri"/>
                          <a:cs typeface="Calibri"/>
                        </a:rPr>
                        <a:t> </a:t>
                      </a:r>
                      <a:r>
                        <a:rPr sz="1000">
                          <a:latin typeface="Calibri"/>
                          <a:cs typeface="Calibri"/>
                        </a:rPr>
                        <a:t>education</a:t>
                      </a:r>
                      <a:r>
                        <a:rPr sz="1000" spc="-10">
                          <a:latin typeface="Calibri"/>
                          <a:cs typeface="Calibri"/>
                        </a:rPr>
                        <a:t> </a:t>
                      </a:r>
                      <a:r>
                        <a:rPr sz="1000">
                          <a:latin typeface="Calibri"/>
                          <a:cs typeface="Calibri"/>
                        </a:rPr>
                        <a:t>curriculum</a:t>
                      </a:r>
                      <a:r>
                        <a:rPr sz="1000" spc="-30">
                          <a:latin typeface="Calibri"/>
                          <a:cs typeface="Calibri"/>
                        </a:rPr>
                        <a:t> </a:t>
                      </a:r>
                      <a:r>
                        <a:rPr sz="1000" spc="-25">
                          <a:latin typeface="Calibri"/>
                          <a:cs typeface="Calibri"/>
                        </a:rPr>
                        <a:t>or </a:t>
                      </a:r>
                      <a:r>
                        <a:rPr sz="1000">
                          <a:latin typeface="Calibri"/>
                          <a:cs typeface="Calibri"/>
                        </a:rPr>
                        <a:t>appropriate</a:t>
                      </a:r>
                      <a:r>
                        <a:rPr sz="1000" spc="-50">
                          <a:latin typeface="Calibri"/>
                          <a:cs typeface="Calibri"/>
                        </a:rPr>
                        <a:t> </a:t>
                      </a:r>
                      <a:r>
                        <a:rPr sz="1000">
                          <a:latin typeface="Calibri"/>
                          <a:cs typeface="Calibri"/>
                        </a:rPr>
                        <a:t>preschool</a:t>
                      </a:r>
                      <a:r>
                        <a:rPr sz="1000" spc="-35">
                          <a:latin typeface="Calibri"/>
                          <a:cs typeface="Calibri"/>
                        </a:rPr>
                        <a:t> </a:t>
                      </a:r>
                      <a:r>
                        <a:rPr sz="1000" spc="-10">
                          <a:latin typeface="Calibri"/>
                          <a:cs typeface="Calibri"/>
                        </a:rPr>
                        <a:t>activities</a:t>
                      </a:r>
                      <a:endParaRPr sz="1000">
                        <a:latin typeface="Calibri"/>
                        <a:cs typeface="Calibri"/>
                      </a:endParaRPr>
                    </a:p>
                  </a:txBody>
                  <a:tcPr marL="0" marR="0" marT="112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65490">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descr="Checkbox"/>
          <p:cNvSpPr/>
          <p:nvPr/>
        </p:nvSpPr>
        <p:spPr>
          <a:xfrm>
            <a:off x="1686713" y="1708177"/>
            <a:ext cx="127747" cy="472888"/>
          </a:xfrm>
          <a:custGeom>
            <a:avLst/>
            <a:gdLst/>
            <a:ahLst/>
            <a:cxnLst/>
            <a:rect l="l" t="t" r="r" b="b"/>
            <a:pathLst>
              <a:path w="144780" h="535939">
                <a:moveTo>
                  <a:pt x="0" y="144779"/>
                </a:moveTo>
                <a:lnTo>
                  <a:pt x="144780" y="144779"/>
                </a:lnTo>
                <a:lnTo>
                  <a:pt x="144780" y="0"/>
                </a:lnTo>
                <a:lnTo>
                  <a:pt x="0" y="0"/>
                </a:lnTo>
                <a:lnTo>
                  <a:pt x="0" y="144779"/>
                </a:lnTo>
                <a:close/>
              </a:path>
              <a:path w="144780" h="535939">
                <a:moveTo>
                  <a:pt x="0" y="340360"/>
                </a:moveTo>
                <a:lnTo>
                  <a:pt x="144780" y="340360"/>
                </a:lnTo>
                <a:lnTo>
                  <a:pt x="144780" y="195580"/>
                </a:lnTo>
                <a:lnTo>
                  <a:pt x="0" y="195580"/>
                </a:lnTo>
                <a:lnTo>
                  <a:pt x="0" y="340360"/>
                </a:lnTo>
                <a:close/>
              </a:path>
              <a:path w="144780" h="535939">
                <a:moveTo>
                  <a:pt x="0" y="535939"/>
                </a:moveTo>
                <a:lnTo>
                  <a:pt x="144780" y="535939"/>
                </a:lnTo>
                <a:lnTo>
                  <a:pt x="144780" y="391160"/>
                </a:lnTo>
                <a:lnTo>
                  <a:pt x="0" y="391160"/>
                </a:lnTo>
                <a:lnTo>
                  <a:pt x="0" y="535939"/>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5" name="object 5" descr="Checkbox"/>
          <p:cNvSpPr/>
          <p:nvPr/>
        </p:nvSpPr>
        <p:spPr>
          <a:xfrm>
            <a:off x="1686713" y="2260003"/>
            <a:ext cx="127747" cy="127747"/>
          </a:xfrm>
          <a:custGeom>
            <a:avLst/>
            <a:gdLst/>
            <a:ahLst/>
            <a:cxnLst/>
            <a:rect l="l" t="t" r="r" b="b"/>
            <a:pathLst>
              <a:path w="144780" h="144780">
                <a:moveTo>
                  <a:pt x="0" y="144779"/>
                </a:moveTo>
                <a:lnTo>
                  <a:pt x="144780" y="144779"/>
                </a:lnTo>
                <a:lnTo>
                  <a:pt x="144780" y="0"/>
                </a:lnTo>
                <a:lnTo>
                  <a:pt x="0" y="0"/>
                </a:lnTo>
                <a:lnTo>
                  <a:pt x="0" y="144779"/>
                </a:lnTo>
                <a:close/>
              </a:path>
            </a:pathLst>
          </a:custGeom>
          <a:ln w="7619">
            <a:solidFill>
              <a:srgbClr val="000000"/>
            </a:solidFill>
          </a:ln>
        </p:spPr>
        <p:txBody>
          <a:bodyPr wrap="square" lIns="0" tIns="0" rIns="0" bIns="0" rtlCol="0"/>
          <a:lstStyle/>
          <a:p>
            <a:pPr defTabSz="806867"/>
            <a:endParaRPr sz="1588" kern="0">
              <a:solidFill>
                <a:sysClr val="windowText" lastClr="000000"/>
              </a:solidFill>
            </a:endParaRPr>
          </a:p>
        </p:txBody>
      </p:sp>
      <p:sp>
        <p:nvSpPr>
          <p:cNvPr id="6" name="object 6"/>
          <p:cNvSpPr txBox="1"/>
          <p:nvPr/>
        </p:nvSpPr>
        <p:spPr>
          <a:xfrm>
            <a:off x="1742303" y="4470250"/>
            <a:ext cx="8612658" cy="702568"/>
          </a:xfrm>
          <a:prstGeom prst="rect">
            <a:avLst/>
          </a:prstGeom>
        </p:spPr>
        <p:txBody>
          <a:bodyPr vert="horz" wrap="square" lIns="0" tIns="6163" rIns="0" bIns="0" rtlCol="0">
            <a:spAutoFit/>
          </a:bodyPr>
          <a:lstStyle/>
          <a:p>
            <a:pPr marL="11206" marR="4483" defTabSz="806867">
              <a:lnSpc>
                <a:spcPct val="103299"/>
              </a:lnSpc>
              <a:spcBef>
                <a:spcPts val="49"/>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26">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have</a:t>
            </a:r>
            <a:r>
              <a:rPr sz="971" kern="0" spc="-9">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resulting</a:t>
            </a:r>
            <a:r>
              <a:rPr sz="971" kern="0" spc="-18">
                <a:solidFill>
                  <a:sysClr val="windowText" lastClr="000000"/>
                </a:solidFill>
                <a:latin typeface="Calibri"/>
                <a:cs typeface="Calibri"/>
              </a:rPr>
              <a:t> </a:t>
            </a:r>
            <a:r>
              <a:rPr sz="971" kern="0">
                <a:solidFill>
                  <a:sysClr val="windowText" lastClr="000000"/>
                </a:solidFill>
                <a:latin typeface="Calibri"/>
                <a:cs typeface="Calibri"/>
              </a:rPr>
              <a:t>from</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disability</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22">
                <a:solidFill>
                  <a:sysClr val="windowText" lastClr="000000"/>
                </a:solidFill>
                <a:latin typeface="Calibri"/>
                <a:cs typeface="Calibri"/>
              </a:rPr>
              <a:t> </a:t>
            </a:r>
            <a:r>
              <a:rPr sz="971" kern="0">
                <a:solidFill>
                  <a:sysClr val="windowText" lastClr="000000"/>
                </a:solidFill>
                <a:latin typeface="Calibri"/>
                <a:cs typeface="Calibri"/>
              </a:rPr>
              <a:t>impact</a:t>
            </a:r>
            <a:r>
              <a:rPr sz="971" kern="0" spc="-26">
                <a:solidFill>
                  <a:sysClr val="windowText" lastClr="000000"/>
                </a:solidFill>
                <a:latin typeface="Calibri"/>
                <a:cs typeface="Calibri"/>
              </a:rPr>
              <a:t> </a:t>
            </a:r>
            <a:r>
              <a:rPr sz="971" kern="0">
                <a:solidFill>
                  <a:sysClr val="windowText" lastClr="000000"/>
                </a:solidFill>
                <a:latin typeface="Calibri"/>
                <a:cs typeface="Calibri"/>
              </a:rPr>
              <a:t>progress</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general</a:t>
            </a:r>
            <a:r>
              <a:rPr sz="971" kern="0" spc="4">
                <a:solidFill>
                  <a:sysClr val="windowText" lastClr="000000"/>
                </a:solidFill>
                <a:latin typeface="Calibri"/>
                <a:cs typeface="Calibri"/>
              </a:rPr>
              <a:t> </a:t>
            </a:r>
            <a:r>
              <a:rPr sz="971" kern="0">
                <a:solidFill>
                  <a:sysClr val="windowText" lastClr="000000"/>
                </a:solidFill>
                <a:latin typeface="Calibri"/>
                <a:cs typeface="Calibri"/>
              </a:rPr>
              <a:t>curriculum,</a:t>
            </a:r>
            <a:r>
              <a:rPr sz="971" kern="0" spc="-13">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18">
                <a:solidFill>
                  <a:sysClr val="windowText" lastClr="000000"/>
                </a:solidFill>
                <a:latin typeface="Calibri"/>
                <a:cs typeface="Calibri"/>
              </a:rPr>
              <a:t> </a:t>
            </a:r>
            <a:r>
              <a:rPr sz="971" kern="0">
                <a:solidFill>
                  <a:sysClr val="windowText" lastClr="000000"/>
                </a:solidFill>
                <a:latin typeface="Calibri"/>
                <a:cs typeface="Calibri"/>
              </a:rPr>
              <a:t>social</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a:solidFill>
                  <a:sysClr val="windowText" lastClr="000000"/>
                </a:solidFill>
                <a:latin typeface="Calibri"/>
                <a:cs typeface="Calibri"/>
              </a:rPr>
              <a:t>emotional</a:t>
            </a:r>
            <a:r>
              <a:rPr sz="971" kern="0" spc="-35">
                <a:solidFill>
                  <a:sysClr val="windowText" lastClr="000000"/>
                </a:solidFill>
                <a:latin typeface="Calibri"/>
                <a:cs typeface="Calibri"/>
              </a:rPr>
              <a:t> </a:t>
            </a:r>
            <a:r>
              <a:rPr sz="971" kern="0">
                <a:solidFill>
                  <a:sysClr val="windowText" lastClr="000000"/>
                </a:solidFill>
                <a:latin typeface="Calibri"/>
                <a:cs typeface="Calibri"/>
              </a:rPr>
              <a:t>development</a:t>
            </a:r>
            <a:r>
              <a:rPr sz="971" kern="0" spc="-18">
                <a:solidFill>
                  <a:sysClr val="windowText" lastClr="000000"/>
                </a:solidFill>
                <a:latin typeface="Calibri"/>
                <a:cs typeface="Calibri"/>
              </a:rPr>
              <a:t> </a:t>
            </a:r>
            <a:r>
              <a:rPr sz="971" kern="0">
                <a:solidFill>
                  <a:sysClr val="windowText" lastClr="000000"/>
                </a:solidFill>
                <a:latin typeface="Calibri"/>
                <a:cs typeface="Calibri"/>
              </a:rPr>
              <a:t>(e.g.,</a:t>
            </a:r>
            <a:r>
              <a:rPr sz="971" kern="0" spc="-22">
                <a:solidFill>
                  <a:sysClr val="windowText" lastClr="000000"/>
                </a:solidFill>
                <a:latin typeface="Calibri"/>
                <a:cs typeface="Calibri"/>
              </a:rPr>
              <a:t> </a:t>
            </a:r>
            <a:r>
              <a:rPr sz="971" kern="0">
                <a:solidFill>
                  <a:sysClr val="windowText" lastClr="000000"/>
                </a:solidFill>
                <a:latin typeface="Calibri"/>
                <a:cs typeface="Calibri"/>
              </a:rPr>
              <a:t>organizational</a:t>
            </a:r>
            <a:r>
              <a:rPr sz="971" kern="0" spc="-4">
                <a:solidFill>
                  <a:sysClr val="windowText" lastClr="000000"/>
                </a:solidFill>
                <a:latin typeface="Calibri"/>
                <a:cs typeface="Calibri"/>
              </a:rPr>
              <a:t> </a:t>
            </a:r>
            <a:r>
              <a:rPr sz="971" kern="0">
                <a:solidFill>
                  <a:sysClr val="windowText" lastClr="000000"/>
                </a:solidFill>
                <a:latin typeface="Calibri"/>
                <a:cs typeface="Calibri"/>
              </a:rPr>
              <a:t>support,</a:t>
            </a:r>
            <a:r>
              <a:rPr sz="971" kern="0" spc="-26">
                <a:solidFill>
                  <a:sysClr val="windowText" lastClr="000000"/>
                </a:solidFill>
                <a:latin typeface="Calibri"/>
                <a:cs typeface="Calibri"/>
              </a:rPr>
              <a:t> </a:t>
            </a:r>
            <a:r>
              <a:rPr sz="971" kern="0">
                <a:solidFill>
                  <a:sysClr val="windowText" lastClr="000000"/>
                </a:solidFill>
                <a:latin typeface="Calibri"/>
                <a:cs typeface="Calibri"/>
              </a:rPr>
              <a:t>generalizing</a:t>
            </a:r>
            <a:r>
              <a:rPr sz="971" kern="0" spc="-26">
                <a:solidFill>
                  <a:sysClr val="windowText" lastClr="000000"/>
                </a:solidFill>
                <a:latin typeface="Calibri"/>
                <a:cs typeface="Calibri"/>
              </a:rPr>
              <a:t> </a:t>
            </a:r>
            <a:r>
              <a:rPr sz="971" kern="0">
                <a:solidFill>
                  <a:sysClr val="windowText" lastClr="000000"/>
                </a:solidFill>
                <a:latin typeface="Calibri"/>
                <a:cs typeface="Calibri"/>
              </a:rPr>
              <a:t>skills,</a:t>
            </a:r>
            <a:r>
              <a:rPr sz="971" kern="0" spc="-22">
                <a:solidFill>
                  <a:sysClr val="windowText" lastClr="000000"/>
                </a:solidFill>
                <a:latin typeface="Calibri"/>
                <a:cs typeface="Calibri"/>
              </a:rPr>
              <a:t> </a:t>
            </a:r>
            <a:r>
              <a:rPr sz="971" kern="0">
                <a:solidFill>
                  <a:sysClr val="windowText" lastClr="000000"/>
                </a:solidFill>
                <a:latin typeface="Calibri"/>
                <a:cs typeface="Calibri"/>
              </a:rPr>
              <a:t>practicing</a:t>
            </a:r>
            <a:r>
              <a:rPr sz="971" kern="0" spc="-26">
                <a:solidFill>
                  <a:sysClr val="windowText" lastClr="000000"/>
                </a:solidFill>
                <a:latin typeface="Calibri"/>
                <a:cs typeface="Calibri"/>
              </a:rPr>
              <a:t> </a:t>
            </a:r>
            <a:r>
              <a:rPr sz="971" kern="0">
                <a:solidFill>
                  <a:sysClr val="windowText" lastClr="000000"/>
                </a:solidFill>
                <a:latin typeface="Calibri"/>
                <a:cs typeface="Calibri"/>
              </a:rPr>
              <a:t>skills</a:t>
            </a:r>
            <a:r>
              <a:rPr sz="971" kern="0" spc="-22">
                <a:solidFill>
                  <a:sysClr val="windowText" lastClr="000000"/>
                </a:solidFill>
                <a:latin typeface="Calibri"/>
                <a:cs typeface="Calibri"/>
              </a:rPr>
              <a:t> </a:t>
            </a:r>
            <a:r>
              <a:rPr sz="971" kern="0">
                <a:solidFill>
                  <a:sysClr val="windowText" lastClr="000000"/>
                </a:solidFill>
                <a:latin typeface="Calibri"/>
                <a:cs typeface="Calibri"/>
              </a:rPr>
              <a:t>in</a:t>
            </a:r>
            <a:r>
              <a:rPr sz="971" kern="0" spc="9">
                <a:solidFill>
                  <a:sysClr val="windowText" lastClr="000000"/>
                </a:solidFill>
                <a:latin typeface="Calibri"/>
                <a:cs typeface="Calibri"/>
              </a:rPr>
              <a:t> </a:t>
            </a:r>
            <a:r>
              <a:rPr sz="971" kern="0">
                <a:solidFill>
                  <a:sysClr val="windowText" lastClr="000000"/>
                </a:solidFill>
                <a:latin typeface="Calibri"/>
                <a:cs typeface="Calibri"/>
              </a:rPr>
              <a:t>multiple</a:t>
            </a:r>
            <a:r>
              <a:rPr sz="971" kern="0" spc="-31">
                <a:solidFill>
                  <a:sysClr val="windowText" lastClr="000000"/>
                </a:solidFill>
                <a:latin typeface="Calibri"/>
                <a:cs typeface="Calibri"/>
              </a:rPr>
              <a:t> </a:t>
            </a:r>
            <a:r>
              <a:rPr sz="971" kern="0" spc="-9">
                <a:solidFill>
                  <a:sysClr val="windowText" lastClr="000000"/>
                </a:solidFill>
                <a:latin typeface="Calibri"/>
                <a:cs typeface="Calibri"/>
              </a:rPr>
              <a:t>environments)?</a:t>
            </a:r>
            <a:endParaRPr sz="971" kern="0">
              <a:solidFill>
                <a:sysClr val="windowText" lastClr="000000"/>
              </a:solidFill>
              <a:latin typeface="Calibri"/>
              <a:cs typeface="Calibri"/>
            </a:endParaRPr>
          </a:p>
          <a:p>
            <a:pPr marL="463948" indent="-150727" defTabSz="806867">
              <a:spcBef>
                <a:spcPts val="71"/>
              </a:spcBef>
              <a:buFont typeface="MS Gothic"/>
              <a:buChar char="☐"/>
              <a:tabLst>
                <a:tab pos="464509"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565"/>
              </a:spcBef>
            </a:pP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yes,</a:t>
            </a:r>
            <a:r>
              <a:rPr sz="971" kern="0" spc="-13">
                <a:solidFill>
                  <a:sysClr val="windowText" lastClr="000000"/>
                </a:solidFill>
                <a:latin typeface="Calibri"/>
                <a:cs typeface="Calibri"/>
              </a:rPr>
              <a:t> </a:t>
            </a:r>
            <a:r>
              <a:rPr sz="971" kern="0">
                <a:solidFill>
                  <a:sysClr val="windowText" lastClr="000000"/>
                </a:solidFill>
                <a:latin typeface="Calibri"/>
                <a:cs typeface="Calibri"/>
              </a:rPr>
              <a:t>this</a:t>
            </a:r>
            <a:r>
              <a:rPr sz="971" kern="0" spc="-13">
                <a:solidFill>
                  <a:sysClr val="windowText" lastClr="000000"/>
                </a:solidFill>
                <a:latin typeface="Calibri"/>
                <a:cs typeface="Calibri"/>
              </a:rPr>
              <a:t> </a:t>
            </a:r>
            <a:r>
              <a:rPr sz="971" kern="0">
                <a:solidFill>
                  <a:sysClr val="windowText" lastClr="000000"/>
                </a:solidFill>
                <a:latin typeface="Calibri"/>
                <a:cs typeface="Calibri"/>
              </a:rPr>
              <a:t>need</a:t>
            </a:r>
            <a:r>
              <a:rPr sz="971" kern="0" spc="-18">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9">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section(s)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p:txBody>
      </p:sp>
      <p:sp>
        <p:nvSpPr>
          <p:cNvPr id="7" name="object 7" descr="Checkbox"/>
          <p:cNvSpPr/>
          <p:nvPr/>
        </p:nvSpPr>
        <p:spPr>
          <a:xfrm>
            <a:off x="1622280" y="5172818"/>
            <a:ext cx="128307" cy="300318"/>
          </a:xfrm>
          <a:custGeom>
            <a:avLst/>
            <a:gdLst/>
            <a:ahLst/>
            <a:cxnLst/>
            <a:rect l="l" t="t" r="r" b="b"/>
            <a:pathLst>
              <a:path w="145415" h="340360">
                <a:moveTo>
                  <a:pt x="0" y="144780"/>
                </a:moveTo>
                <a:lnTo>
                  <a:pt x="145097" y="144780"/>
                </a:lnTo>
                <a:lnTo>
                  <a:pt x="145097" y="0"/>
                </a:lnTo>
                <a:lnTo>
                  <a:pt x="0" y="0"/>
                </a:lnTo>
                <a:lnTo>
                  <a:pt x="0" y="144780"/>
                </a:lnTo>
                <a:close/>
              </a:path>
              <a:path w="145415" h="340360">
                <a:moveTo>
                  <a:pt x="0" y="340360"/>
                </a:moveTo>
                <a:lnTo>
                  <a:pt x="145097" y="340360"/>
                </a:lnTo>
                <a:lnTo>
                  <a:pt x="145097"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8" name="object 8" descr=" checkbox"/>
          <p:cNvGraphicFramePr>
            <a:graphicFrameLocks noGrp="1"/>
          </p:cNvGraphicFramePr>
          <p:nvPr>
            <p:extLst>
              <p:ext uri="{D42A27DB-BD31-4B8C-83A1-F6EECF244321}">
                <p14:modId xmlns:p14="http://schemas.microsoft.com/office/powerpoint/2010/main" val="930214747"/>
              </p:ext>
            </p:extLst>
          </p:nvPr>
        </p:nvGraphicFramePr>
        <p:xfrm>
          <a:off x="1528662" y="5157000"/>
          <a:ext cx="9041058" cy="374276"/>
        </p:xfrm>
        <a:graphic>
          <a:graphicData uri="http://schemas.openxmlformats.org/drawingml/2006/table">
            <a:tbl>
              <a:tblPr firstRow="1" bandRow="1">
                <a:tableStyleId>{2D5ABB26-0587-4C30-8999-92F81FD0307C}</a:tableStyleId>
              </a:tblPr>
              <a:tblGrid>
                <a:gridCol w="4528065">
                  <a:extLst>
                    <a:ext uri="{9D8B030D-6E8A-4147-A177-3AD203B41FA5}">
                      <a16:colId xmlns:a16="http://schemas.microsoft.com/office/drawing/2014/main" val="20000"/>
                    </a:ext>
                  </a:extLst>
                </a:gridCol>
                <a:gridCol w="4512993">
                  <a:extLst>
                    <a:ext uri="{9D8B030D-6E8A-4147-A177-3AD203B41FA5}">
                      <a16:colId xmlns:a16="http://schemas.microsoft.com/office/drawing/2014/main" val="20001"/>
                    </a:ext>
                  </a:extLst>
                </a:gridCol>
              </a:tblGrid>
              <a:tr h="374276">
                <a:tc>
                  <a:txBody>
                    <a:bodyPr/>
                    <a:lstStyle/>
                    <a:p>
                      <a:pPr marL="269240" marR="2477135">
                        <a:lnSpc>
                          <a:spcPts val="1540"/>
                        </a:lnSpc>
                        <a:spcBef>
                          <a:spcPts val="45"/>
                        </a:spcBef>
                      </a:pPr>
                      <a:r>
                        <a:rPr sz="1000" spc="-10">
                          <a:latin typeface="Calibri"/>
                          <a:cs typeface="Calibri"/>
                        </a:rPr>
                        <a:t>Accommodations/Modifications Goals/Objectives</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6700" marR="2994660">
                        <a:lnSpc>
                          <a:spcPts val="1540"/>
                        </a:lnSpc>
                        <a:spcBef>
                          <a:spcPts val="45"/>
                        </a:spcBef>
                      </a:pP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 </a:t>
                      </a: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9" name="object 9" descr="checkbox"/>
          <p:cNvSpPr/>
          <p:nvPr/>
        </p:nvSpPr>
        <p:spPr>
          <a:xfrm>
            <a:off x="6096000" y="5179394"/>
            <a:ext cx="127747" cy="300318"/>
          </a:xfrm>
          <a:custGeom>
            <a:avLst/>
            <a:gdLst/>
            <a:ahLst/>
            <a:cxnLst/>
            <a:rect l="l" t="t" r="r" b="b"/>
            <a:pathLst>
              <a:path w="144779" h="340360">
                <a:moveTo>
                  <a:pt x="0" y="144780"/>
                </a:moveTo>
                <a:lnTo>
                  <a:pt x="144779" y="144780"/>
                </a:lnTo>
                <a:lnTo>
                  <a:pt x="144779" y="0"/>
                </a:lnTo>
                <a:lnTo>
                  <a:pt x="0" y="0"/>
                </a:lnTo>
                <a:lnTo>
                  <a:pt x="0" y="144780"/>
                </a:lnTo>
                <a:close/>
              </a:path>
              <a:path w="144779" h="340360">
                <a:moveTo>
                  <a:pt x="0" y="340360"/>
                </a:moveTo>
                <a:lnTo>
                  <a:pt x="144779" y="340360"/>
                </a:lnTo>
                <a:lnTo>
                  <a:pt x="144779"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2" name="Rectangle 11" descr="Present levels">
            <a:extLst>
              <a:ext uri="{FF2B5EF4-FFF2-40B4-BE49-F238E27FC236}">
                <a16:creationId xmlns:a16="http://schemas.microsoft.com/office/drawing/2014/main" id="{849F78BB-D7A1-4512-C2E6-F551276E84D8}"/>
              </a:ext>
            </a:extLst>
          </p:cNvPr>
          <p:cNvSpPr/>
          <p:nvPr/>
        </p:nvSpPr>
        <p:spPr>
          <a:xfrm>
            <a:off x="1285103" y="355055"/>
            <a:ext cx="9539415" cy="548969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cademics">
            <a:extLst>
              <a:ext uri="{FF2B5EF4-FFF2-40B4-BE49-F238E27FC236}">
                <a16:creationId xmlns:a16="http://schemas.microsoft.com/office/drawing/2014/main" id="{AEEBD654-0D2C-095B-F42B-D9393924CFD7}"/>
              </a:ext>
            </a:extLst>
          </p:cNvPr>
          <p:cNvSpPr/>
          <p:nvPr/>
        </p:nvSpPr>
        <p:spPr>
          <a:xfrm>
            <a:off x="6746789" y="313635"/>
            <a:ext cx="1235675" cy="432028"/>
          </a:xfrm>
          <a:prstGeom prst="ellipse">
            <a:avLst/>
          </a:prstGeom>
          <a:solidFill>
            <a:schemeClr val="accent1">
              <a:alpha val="50000"/>
            </a:schemeClr>
          </a:solidFill>
          <a:ln w="5715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bject 15">
            <a:extLst>
              <a:ext uri="{FF2B5EF4-FFF2-40B4-BE49-F238E27FC236}">
                <a16:creationId xmlns:a16="http://schemas.microsoft.com/office/drawing/2014/main" id="{DC7B13E5-C734-0F9D-6C39-36B9D0FCFB46}"/>
              </a:ext>
            </a:extLst>
          </p:cNvPr>
          <p:cNvSpPr txBox="1">
            <a:spLocks noGrp="1"/>
          </p:cNvSpPr>
          <p:nvPr>
            <p:ph type="sldNum" sz="quarter" idx="7"/>
          </p:nvPr>
        </p:nvSpPr>
        <p:spPr>
          <a:xfrm>
            <a:off x="11190931" y="6353455"/>
            <a:ext cx="277169" cy="102592"/>
          </a:xfrm>
          <a:prstGeom prst="rect">
            <a:avLst/>
          </a:prstGeom>
        </p:spPr>
        <p:txBody>
          <a:bodyPr vert="horz" wrap="square" lIns="0" tIns="0" rIns="0" bIns="0" rtlCol="0">
            <a:spAutoFit/>
          </a:bodyPr>
          <a:lstStyle/>
          <a:p>
            <a:pPr marL="33619" defTabSz="806867">
              <a:lnSpc>
                <a:spcPts val="759"/>
              </a:lnSpc>
            </a:pPr>
            <a:r>
              <a:rPr lang="en-US" kern="0" spc="-22">
                <a:solidFill>
                  <a:prstClr val="black"/>
                </a:solidFill>
              </a:rPr>
              <a:t>26</a:t>
            </a:r>
            <a:endParaRPr kern="0" spc="-22">
              <a:solidFill>
                <a:prstClr val="black"/>
              </a:solidFill>
            </a:endParaRPr>
          </a:p>
        </p:txBody>
      </p:sp>
    </p:spTree>
    <p:extLst>
      <p:ext uri="{BB962C8B-B14F-4D97-AF65-F5344CB8AC3E}">
        <p14:creationId xmlns:p14="http://schemas.microsoft.com/office/powerpoint/2010/main" val="363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AE78BFF-0175-4AEA-386D-75FA0AEA2F41}"/>
              </a:ext>
            </a:extLst>
          </p:cNvPr>
          <p:cNvSpPr>
            <a:spLocks noGrp="1"/>
          </p:cNvSpPr>
          <p:nvPr>
            <p:ph type="title"/>
          </p:nvPr>
        </p:nvSpPr>
        <p:spPr/>
        <p:txBody>
          <a:bodyPr/>
          <a:lstStyle/>
          <a:p>
            <a:r>
              <a:rPr lang="en-US">
                <a:solidFill>
                  <a:schemeClr val="bg1"/>
                </a:solidFill>
              </a:rPr>
              <a:t>Present levels Behavioral Social Emotional</a:t>
            </a:r>
          </a:p>
        </p:txBody>
      </p:sp>
      <p:sp>
        <p:nvSpPr>
          <p:cNvPr id="2" name="object 2"/>
          <p:cNvSpPr txBox="1"/>
          <p:nvPr/>
        </p:nvSpPr>
        <p:spPr>
          <a:xfrm>
            <a:off x="2050676" y="385706"/>
            <a:ext cx="7645774"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PRESENT</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LEVELS</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ACADEMIC</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ACHIEVEMENT</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FUNCTIONAL</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PERFORMANCE:</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BEHAVIORAL/SOCIAL/EMOTIONAL</a:t>
            </a:r>
            <a:endParaRPr sz="1235" kern="0">
              <a:solidFill>
                <a:sysClr val="windowText" lastClr="000000"/>
              </a:solidFill>
              <a:latin typeface="Calibri"/>
              <a:cs typeface="Calibri"/>
            </a:endParaRPr>
          </a:p>
        </p:txBody>
      </p:sp>
      <p:sp>
        <p:nvSpPr>
          <p:cNvPr id="12" name="Oval 11" descr="Behavioral social emotional">
            <a:extLst>
              <a:ext uri="{FF2B5EF4-FFF2-40B4-BE49-F238E27FC236}">
                <a16:creationId xmlns:a16="http://schemas.microsoft.com/office/drawing/2014/main" id="{B7361AB8-8F79-1732-75B1-04C52F249AC5}"/>
              </a:ext>
            </a:extLst>
          </p:cNvPr>
          <p:cNvSpPr/>
          <p:nvPr/>
        </p:nvSpPr>
        <p:spPr>
          <a:xfrm>
            <a:off x="7239001" y="238125"/>
            <a:ext cx="2568388" cy="528410"/>
          </a:xfrm>
          <a:prstGeom prst="ellipse">
            <a:avLst/>
          </a:prstGeom>
          <a:solidFill>
            <a:schemeClr val="accent1">
              <a:alpha val="50000"/>
            </a:schemeClr>
          </a:solidFill>
          <a:ln w="5715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object 3"/>
          <p:cNvGraphicFramePr>
            <a:graphicFrameLocks noGrp="1"/>
          </p:cNvGraphicFramePr>
          <p:nvPr>
            <p:extLst>
              <p:ext uri="{D42A27DB-BD31-4B8C-83A1-F6EECF244321}">
                <p14:modId xmlns:p14="http://schemas.microsoft.com/office/powerpoint/2010/main" val="3602844901"/>
              </p:ext>
            </p:extLst>
          </p:nvPr>
        </p:nvGraphicFramePr>
        <p:xfrm>
          <a:off x="2050676" y="667434"/>
          <a:ext cx="8873848" cy="1420480"/>
        </p:xfrm>
        <a:graphic>
          <a:graphicData uri="http://schemas.openxmlformats.org/drawingml/2006/table">
            <a:tbl>
              <a:tblPr firstRow="1" bandRow="1">
                <a:tableStyleId>{2D5ABB26-0587-4C30-8999-92F81FD0307C}</a:tableStyleId>
              </a:tblPr>
              <a:tblGrid>
                <a:gridCol w="3565519">
                  <a:extLst>
                    <a:ext uri="{9D8B030D-6E8A-4147-A177-3AD203B41FA5}">
                      <a16:colId xmlns:a16="http://schemas.microsoft.com/office/drawing/2014/main" val="20000"/>
                    </a:ext>
                  </a:extLst>
                </a:gridCol>
                <a:gridCol w="2492173">
                  <a:extLst>
                    <a:ext uri="{9D8B030D-6E8A-4147-A177-3AD203B41FA5}">
                      <a16:colId xmlns:a16="http://schemas.microsoft.com/office/drawing/2014/main" val="20001"/>
                    </a:ext>
                  </a:extLst>
                </a:gridCol>
                <a:gridCol w="2816156">
                  <a:extLst>
                    <a:ext uri="{9D8B030D-6E8A-4147-A177-3AD203B41FA5}">
                      <a16:colId xmlns:a16="http://schemas.microsoft.com/office/drawing/2014/main" val="20002"/>
                    </a:ext>
                  </a:extLst>
                </a:gridCol>
              </a:tblGrid>
              <a:tr h="493059">
                <a:tc>
                  <a:txBody>
                    <a:bodyPr/>
                    <a:lstStyle/>
                    <a:p>
                      <a:pPr marL="180340" marR="182880" indent="20320" algn="just">
                        <a:lnSpc>
                          <a:spcPct val="101600"/>
                        </a:lnSpc>
                        <a:spcBef>
                          <a:spcPts val="275"/>
                        </a:spcBef>
                      </a:pPr>
                      <a:r>
                        <a:rPr sz="1000">
                          <a:latin typeface="Calibri"/>
                          <a:cs typeface="Calibri"/>
                        </a:rPr>
                        <a:t>Briefly</a:t>
                      </a:r>
                      <a:r>
                        <a:rPr sz="1000" spc="-45">
                          <a:latin typeface="Calibri"/>
                          <a:cs typeface="Calibri"/>
                        </a:rPr>
                        <a:t> </a:t>
                      </a:r>
                      <a:r>
                        <a:rPr sz="1000">
                          <a:latin typeface="Calibri"/>
                          <a:cs typeface="Calibri"/>
                        </a:rPr>
                        <a:t>describe</a:t>
                      </a:r>
                      <a:r>
                        <a:rPr sz="1000" spc="-45">
                          <a:latin typeface="Calibri"/>
                          <a:cs typeface="Calibri"/>
                        </a:rPr>
                        <a:t> </a:t>
                      </a:r>
                      <a:r>
                        <a:rPr sz="1000">
                          <a:latin typeface="Calibri"/>
                          <a:cs typeface="Calibri"/>
                        </a:rPr>
                        <a:t>current</a:t>
                      </a:r>
                      <a:r>
                        <a:rPr sz="1000" spc="-40">
                          <a:latin typeface="Calibri"/>
                          <a:cs typeface="Calibri"/>
                        </a:rPr>
                        <a:t> </a:t>
                      </a:r>
                      <a:r>
                        <a:rPr sz="1000">
                          <a:latin typeface="Calibri"/>
                          <a:cs typeface="Calibri"/>
                        </a:rPr>
                        <a:t>behavioral/social/emotional</a:t>
                      </a:r>
                      <a:r>
                        <a:rPr sz="1000" spc="-20">
                          <a:latin typeface="Calibri"/>
                          <a:cs typeface="Calibri"/>
                        </a:rPr>
                        <a:t> </a:t>
                      </a:r>
                      <a:r>
                        <a:rPr sz="1000" spc="-10">
                          <a:latin typeface="Calibri"/>
                          <a:cs typeface="Calibri"/>
                        </a:rPr>
                        <a:t>performance. </a:t>
                      </a:r>
                      <a:r>
                        <a:rPr sz="1000">
                          <a:latin typeface="Calibri"/>
                          <a:cs typeface="Calibri"/>
                        </a:rPr>
                        <a:t>Consider</a:t>
                      </a:r>
                      <a:r>
                        <a:rPr sz="1000" spc="-40">
                          <a:latin typeface="Calibri"/>
                          <a:cs typeface="Calibri"/>
                        </a:rPr>
                        <a:t> </a:t>
                      </a:r>
                      <a:r>
                        <a:rPr sz="1000">
                          <a:latin typeface="Calibri"/>
                          <a:cs typeface="Calibri"/>
                        </a:rPr>
                        <a:t>the</a:t>
                      </a:r>
                      <a:r>
                        <a:rPr sz="1000" spc="-30">
                          <a:latin typeface="Calibri"/>
                          <a:cs typeface="Calibri"/>
                        </a:rPr>
                        <a:t> </a:t>
                      </a:r>
                      <a:r>
                        <a:rPr sz="1000">
                          <a:latin typeface="Calibri"/>
                          <a:cs typeface="Calibri"/>
                        </a:rPr>
                        <a:t>use</a:t>
                      </a:r>
                      <a:r>
                        <a:rPr sz="1000" spc="-15">
                          <a:latin typeface="Calibri"/>
                          <a:cs typeface="Calibri"/>
                        </a:rPr>
                        <a:t> </a:t>
                      </a:r>
                      <a:r>
                        <a:rPr sz="1000">
                          <a:latin typeface="Calibri"/>
                          <a:cs typeface="Calibri"/>
                        </a:rPr>
                        <a:t>of</a:t>
                      </a:r>
                      <a:r>
                        <a:rPr sz="1000" spc="-25">
                          <a:latin typeface="Calibri"/>
                          <a:cs typeface="Calibri"/>
                        </a:rPr>
                        <a:t> </a:t>
                      </a:r>
                      <a:r>
                        <a:rPr sz="1000">
                          <a:latin typeface="Calibri"/>
                          <a:cs typeface="Calibri"/>
                        </a:rPr>
                        <a:t>positive</a:t>
                      </a:r>
                      <a:r>
                        <a:rPr sz="1000" spc="-30">
                          <a:latin typeface="Calibri"/>
                          <a:cs typeface="Calibri"/>
                        </a:rPr>
                        <a:t> </a:t>
                      </a:r>
                      <a:r>
                        <a:rPr sz="1000">
                          <a:latin typeface="Calibri"/>
                          <a:cs typeface="Calibri"/>
                        </a:rPr>
                        <a:t>behavioral</a:t>
                      </a:r>
                      <a:r>
                        <a:rPr sz="1000" spc="-20">
                          <a:latin typeface="Calibri"/>
                          <a:cs typeface="Calibri"/>
                        </a:rPr>
                        <a:t> </a:t>
                      </a:r>
                      <a:r>
                        <a:rPr sz="1000">
                          <a:latin typeface="Calibri"/>
                          <a:cs typeface="Calibri"/>
                        </a:rPr>
                        <a:t>interventions</a:t>
                      </a:r>
                      <a:r>
                        <a:rPr sz="1000" spc="-15">
                          <a:latin typeface="Calibri"/>
                          <a:cs typeface="Calibri"/>
                        </a:rPr>
                        <a:t> </a:t>
                      </a:r>
                      <a:r>
                        <a:rPr sz="1000">
                          <a:latin typeface="Calibri"/>
                          <a:cs typeface="Calibri"/>
                        </a:rPr>
                        <a:t>and</a:t>
                      </a:r>
                      <a:r>
                        <a:rPr sz="1000" spc="-20">
                          <a:latin typeface="Calibri"/>
                          <a:cs typeface="Calibri"/>
                        </a:rPr>
                        <a:t> </a:t>
                      </a:r>
                      <a:r>
                        <a:rPr sz="1000" spc="-10">
                          <a:latin typeface="Calibri"/>
                          <a:cs typeface="Calibri"/>
                        </a:rPr>
                        <a:t>supports, </a:t>
                      </a:r>
                      <a:r>
                        <a:rPr sz="1000">
                          <a:latin typeface="Calibri"/>
                          <a:cs typeface="Calibri"/>
                        </a:rPr>
                        <a:t>and</a:t>
                      </a:r>
                      <a:r>
                        <a:rPr sz="1000" spc="-35">
                          <a:latin typeface="Calibri"/>
                          <a:cs typeface="Calibri"/>
                        </a:rPr>
                        <a:t> </a:t>
                      </a:r>
                      <a:r>
                        <a:rPr sz="1000">
                          <a:latin typeface="Calibri"/>
                          <a:cs typeface="Calibri"/>
                        </a:rPr>
                        <a:t>other</a:t>
                      </a:r>
                      <a:r>
                        <a:rPr sz="1000" spc="-15">
                          <a:latin typeface="Calibri"/>
                          <a:cs typeface="Calibri"/>
                        </a:rPr>
                        <a:t> </a:t>
                      </a:r>
                      <a:r>
                        <a:rPr sz="1000">
                          <a:latin typeface="Calibri"/>
                          <a:cs typeface="Calibri"/>
                        </a:rPr>
                        <a:t>strategies,</a:t>
                      </a:r>
                      <a:r>
                        <a:rPr sz="1000" spc="-25">
                          <a:latin typeface="Calibri"/>
                          <a:cs typeface="Calibri"/>
                        </a:rPr>
                        <a:t> </a:t>
                      </a:r>
                      <a:r>
                        <a:rPr sz="1000">
                          <a:latin typeface="Calibri"/>
                          <a:cs typeface="Calibri"/>
                        </a:rPr>
                        <a:t>to</a:t>
                      </a:r>
                      <a:r>
                        <a:rPr sz="1000" spc="-10">
                          <a:latin typeface="Calibri"/>
                          <a:cs typeface="Calibri"/>
                        </a:rPr>
                        <a:t> </a:t>
                      </a:r>
                      <a:r>
                        <a:rPr sz="1000">
                          <a:latin typeface="Calibri"/>
                          <a:cs typeface="Calibri"/>
                        </a:rPr>
                        <a:t>address</a:t>
                      </a:r>
                      <a:r>
                        <a:rPr sz="1000" spc="-25">
                          <a:latin typeface="Calibri"/>
                          <a:cs typeface="Calibri"/>
                        </a:rPr>
                        <a:t> </a:t>
                      </a:r>
                      <a:r>
                        <a:rPr sz="1000">
                          <a:latin typeface="Calibri"/>
                          <a:cs typeface="Calibri"/>
                        </a:rPr>
                        <a:t>behavior</a:t>
                      </a:r>
                      <a:r>
                        <a:rPr sz="1000" spc="5">
                          <a:latin typeface="Calibri"/>
                          <a:cs typeface="Calibri"/>
                        </a:rPr>
                        <a:t> </a:t>
                      </a:r>
                      <a:r>
                        <a:rPr sz="1000">
                          <a:latin typeface="Calibri"/>
                          <a:cs typeface="Calibri"/>
                        </a:rPr>
                        <a:t>that</a:t>
                      </a:r>
                      <a:r>
                        <a:rPr sz="1000" spc="-35">
                          <a:latin typeface="Calibri"/>
                          <a:cs typeface="Calibri"/>
                        </a:rPr>
                        <a:t> </a:t>
                      </a:r>
                      <a:r>
                        <a:rPr sz="1000">
                          <a:latin typeface="Calibri"/>
                          <a:cs typeface="Calibri"/>
                        </a:rPr>
                        <a:t>impedes</a:t>
                      </a:r>
                      <a:r>
                        <a:rPr sz="1000" spc="-20">
                          <a:latin typeface="Calibri"/>
                          <a:cs typeface="Calibri"/>
                        </a:rPr>
                        <a:t> </a:t>
                      </a:r>
                      <a:r>
                        <a:rPr sz="1000" spc="-10">
                          <a:latin typeface="Calibri"/>
                          <a:cs typeface="Calibri"/>
                        </a:rPr>
                        <a:t>learning.</a:t>
                      </a:r>
                      <a:endParaRPr sz="1000">
                        <a:latin typeface="Calibri"/>
                        <a:cs typeface="Calibri"/>
                      </a:endParaRPr>
                    </a:p>
                  </a:txBody>
                  <a:tcPr marL="0" marR="0" marT="308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1000">
                        <a:latin typeface="Times New Roman"/>
                        <a:cs typeface="Times New Roman"/>
                      </a:endParaRPr>
                    </a:p>
                    <a:p>
                      <a:pPr marL="713740" marR="220979" indent="-495300">
                        <a:lnSpc>
                          <a:spcPct val="110700"/>
                        </a:lnSpc>
                      </a:pPr>
                      <a:r>
                        <a:rPr sz="1000">
                          <a:latin typeface="Calibri"/>
                          <a:cs typeface="Calibri"/>
                        </a:rPr>
                        <a:t>Strengths,</a:t>
                      </a:r>
                      <a:r>
                        <a:rPr sz="1000" spc="-30">
                          <a:latin typeface="Calibri"/>
                          <a:cs typeface="Calibri"/>
                        </a:rPr>
                        <a:t> </a:t>
                      </a:r>
                      <a:r>
                        <a:rPr sz="1000">
                          <a:latin typeface="Calibri"/>
                          <a:cs typeface="Calibri"/>
                        </a:rPr>
                        <a:t>interest</a:t>
                      </a:r>
                      <a:r>
                        <a:rPr sz="1000" spc="-20">
                          <a:latin typeface="Calibri"/>
                          <a:cs typeface="Calibri"/>
                        </a:rPr>
                        <a:t> </a:t>
                      </a:r>
                      <a:r>
                        <a:rPr sz="1000">
                          <a:latin typeface="Calibri"/>
                          <a:cs typeface="Calibri"/>
                        </a:rPr>
                        <a:t>areas,</a:t>
                      </a:r>
                      <a:r>
                        <a:rPr sz="1000" spc="-25">
                          <a:latin typeface="Calibri"/>
                          <a:cs typeface="Calibri"/>
                        </a:rPr>
                        <a:t> and </a:t>
                      </a:r>
                      <a:r>
                        <a:rPr sz="1000" spc="-10">
                          <a:latin typeface="Calibri"/>
                          <a:cs typeface="Calibri"/>
                        </a:rPr>
                        <a:t>preferences</a:t>
                      </a:r>
                      <a:endParaRPr sz="1000">
                        <a:latin typeface="Calibri"/>
                        <a:cs typeface="Calibri"/>
                      </a:endParaRPr>
                    </a:p>
                  </a:txBody>
                  <a:tcPr marL="0" marR="0" marT="112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00"/>
                        </a:lnSpc>
                      </a:pPr>
                      <a:r>
                        <a:rPr sz="1000">
                          <a:latin typeface="Calibri"/>
                          <a:cs typeface="Calibri"/>
                        </a:rPr>
                        <a:t>Impact</a:t>
                      </a:r>
                      <a:r>
                        <a:rPr sz="1000" spc="-30">
                          <a:latin typeface="Calibri"/>
                          <a:cs typeface="Calibri"/>
                        </a:rPr>
                        <a:t> </a:t>
                      </a:r>
                      <a:r>
                        <a:rPr sz="1000">
                          <a:latin typeface="Calibri"/>
                          <a:cs typeface="Calibri"/>
                        </a:rPr>
                        <a:t>of</a:t>
                      </a:r>
                      <a:r>
                        <a:rPr sz="1000" spc="-15">
                          <a:latin typeface="Calibri"/>
                          <a:cs typeface="Calibri"/>
                        </a:rPr>
                        <a:t> </a:t>
                      </a:r>
                      <a:r>
                        <a:rPr sz="1000">
                          <a:latin typeface="Calibri"/>
                          <a:cs typeface="Calibri"/>
                        </a:rPr>
                        <a:t>student’s</a:t>
                      </a:r>
                      <a:r>
                        <a:rPr sz="1000" spc="-10">
                          <a:latin typeface="Calibri"/>
                          <a:cs typeface="Calibri"/>
                        </a:rPr>
                        <a:t> </a:t>
                      </a:r>
                      <a:r>
                        <a:rPr sz="1000">
                          <a:latin typeface="Calibri"/>
                          <a:cs typeface="Calibri"/>
                        </a:rPr>
                        <a:t>disability</a:t>
                      </a:r>
                      <a:r>
                        <a:rPr sz="1000" spc="-15">
                          <a:latin typeface="Calibri"/>
                          <a:cs typeface="Calibri"/>
                        </a:rPr>
                        <a:t> </a:t>
                      </a:r>
                      <a:r>
                        <a:rPr sz="1000">
                          <a:latin typeface="Calibri"/>
                          <a:cs typeface="Calibri"/>
                        </a:rPr>
                        <a:t>on</a:t>
                      </a:r>
                      <a:r>
                        <a:rPr sz="1000" spc="-15">
                          <a:latin typeface="Calibri"/>
                          <a:cs typeface="Calibri"/>
                        </a:rPr>
                        <a:t> </a:t>
                      </a:r>
                      <a:r>
                        <a:rPr sz="1000" spc="-10">
                          <a:latin typeface="Calibri"/>
                          <a:cs typeface="Calibri"/>
                        </a:rPr>
                        <a:t>involvement</a:t>
                      </a:r>
                      <a:endParaRPr sz="1000">
                        <a:latin typeface="Calibri"/>
                        <a:cs typeface="Calibri"/>
                      </a:endParaRPr>
                    </a:p>
                    <a:p>
                      <a:pPr marL="129539" marR="127000" indent="1905" algn="ctr">
                        <a:lnSpc>
                          <a:spcPts val="1460"/>
                        </a:lnSpc>
                        <a:spcBef>
                          <a:spcPts val="50"/>
                        </a:spcBef>
                      </a:pPr>
                      <a:r>
                        <a:rPr sz="1000">
                          <a:latin typeface="Calibri"/>
                          <a:cs typeface="Calibri"/>
                        </a:rPr>
                        <a:t>and</a:t>
                      </a:r>
                      <a:r>
                        <a:rPr sz="1000" spc="-25">
                          <a:latin typeface="Calibri"/>
                          <a:cs typeface="Calibri"/>
                        </a:rPr>
                        <a:t> </a:t>
                      </a:r>
                      <a:r>
                        <a:rPr sz="1000">
                          <a:latin typeface="Calibri"/>
                          <a:cs typeface="Calibri"/>
                        </a:rPr>
                        <a:t>progress</a:t>
                      </a:r>
                      <a:r>
                        <a:rPr sz="1000" spc="-20">
                          <a:latin typeface="Calibri"/>
                          <a:cs typeface="Calibri"/>
                        </a:rPr>
                        <a:t> </a:t>
                      </a:r>
                      <a:r>
                        <a:rPr sz="1000">
                          <a:latin typeface="Calibri"/>
                          <a:cs typeface="Calibri"/>
                        </a:rPr>
                        <a:t>in</a:t>
                      </a:r>
                      <a:r>
                        <a:rPr sz="1000" spc="-25">
                          <a:latin typeface="Calibri"/>
                          <a:cs typeface="Calibri"/>
                        </a:rPr>
                        <a:t> </a:t>
                      </a:r>
                      <a:r>
                        <a:rPr sz="1000">
                          <a:latin typeface="Calibri"/>
                          <a:cs typeface="Calibri"/>
                        </a:rPr>
                        <a:t>the</a:t>
                      </a:r>
                      <a:r>
                        <a:rPr sz="1000" spc="-15">
                          <a:latin typeface="Calibri"/>
                          <a:cs typeface="Calibri"/>
                        </a:rPr>
                        <a:t> </a:t>
                      </a:r>
                      <a:r>
                        <a:rPr sz="1000">
                          <a:latin typeface="Calibri"/>
                          <a:cs typeface="Calibri"/>
                        </a:rPr>
                        <a:t>general</a:t>
                      </a:r>
                      <a:r>
                        <a:rPr sz="1000" spc="-20">
                          <a:latin typeface="Calibri"/>
                          <a:cs typeface="Calibri"/>
                        </a:rPr>
                        <a:t> </a:t>
                      </a:r>
                      <a:r>
                        <a:rPr sz="1000" spc="-10">
                          <a:latin typeface="Calibri"/>
                          <a:cs typeface="Calibri"/>
                        </a:rPr>
                        <a:t>education </a:t>
                      </a:r>
                      <a:r>
                        <a:rPr sz="1000">
                          <a:latin typeface="Calibri"/>
                          <a:cs typeface="Calibri"/>
                        </a:rPr>
                        <a:t>curriculum</a:t>
                      </a:r>
                      <a:r>
                        <a:rPr sz="1000" spc="-40">
                          <a:latin typeface="Calibri"/>
                          <a:cs typeface="Calibri"/>
                        </a:rPr>
                        <a:t> </a:t>
                      </a:r>
                      <a:r>
                        <a:rPr sz="1000">
                          <a:latin typeface="Calibri"/>
                          <a:cs typeface="Calibri"/>
                        </a:rPr>
                        <a:t>or</a:t>
                      </a:r>
                      <a:r>
                        <a:rPr sz="1000" spc="-35">
                          <a:latin typeface="Calibri"/>
                          <a:cs typeface="Calibri"/>
                        </a:rPr>
                        <a:t> </a:t>
                      </a:r>
                      <a:r>
                        <a:rPr sz="1000">
                          <a:latin typeface="Calibri"/>
                          <a:cs typeface="Calibri"/>
                        </a:rPr>
                        <a:t>appropriate</a:t>
                      </a:r>
                      <a:r>
                        <a:rPr sz="1000" spc="-45">
                          <a:latin typeface="Calibri"/>
                          <a:cs typeface="Calibri"/>
                        </a:rPr>
                        <a:t> </a:t>
                      </a:r>
                      <a:r>
                        <a:rPr sz="1000">
                          <a:latin typeface="Calibri"/>
                          <a:cs typeface="Calibri"/>
                        </a:rPr>
                        <a:t>preschool</a:t>
                      </a:r>
                      <a:r>
                        <a:rPr sz="1000" spc="-30">
                          <a:latin typeface="Calibri"/>
                          <a:cs typeface="Calibri"/>
                        </a:rPr>
                        <a:t> </a:t>
                      </a:r>
                      <a:r>
                        <a:rPr sz="1000" spc="-10">
                          <a:latin typeface="Calibri"/>
                          <a:cs typeface="Calibri"/>
                        </a:rPr>
                        <a:t>activities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773206">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4" name="object 4"/>
          <p:cNvGraphicFramePr>
            <a:graphicFrameLocks noGrp="1"/>
          </p:cNvGraphicFramePr>
          <p:nvPr>
            <p:extLst>
              <p:ext uri="{D42A27DB-BD31-4B8C-83A1-F6EECF244321}">
                <p14:modId xmlns:p14="http://schemas.microsoft.com/office/powerpoint/2010/main" val="3285541009"/>
              </p:ext>
            </p:extLst>
          </p:nvPr>
        </p:nvGraphicFramePr>
        <p:xfrm>
          <a:off x="2061882" y="2154655"/>
          <a:ext cx="8873848" cy="1375288"/>
        </p:xfrm>
        <a:graphic>
          <a:graphicData uri="http://schemas.openxmlformats.org/drawingml/2006/table">
            <a:tbl>
              <a:tblPr firstRow="1" bandRow="1">
                <a:tableStyleId>{2D5ABB26-0587-4C30-8999-92F81FD0307C}</a:tableStyleId>
              </a:tblPr>
              <a:tblGrid>
                <a:gridCol w="6050676">
                  <a:extLst>
                    <a:ext uri="{9D8B030D-6E8A-4147-A177-3AD203B41FA5}">
                      <a16:colId xmlns:a16="http://schemas.microsoft.com/office/drawing/2014/main" val="20000"/>
                    </a:ext>
                  </a:extLst>
                </a:gridCol>
                <a:gridCol w="2823172">
                  <a:extLst>
                    <a:ext uri="{9D8B030D-6E8A-4147-A177-3AD203B41FA5}">
                      <a16:colId xmlns:a16="http://schemas.microsoft.com/office/drawing/2014/main" val="20001"/>
                    </a:ext>
                  </a:extLst>
                </a:gridCol>
              </a:tblGrid>
              <a:tr h="718797">
                <a:tc>
                  <a:txBody>
                    <a:bodyPr/>
                    <a:lstStyle/>
                    <a:p>
                      <a:pPr algn="ctr">
                        <a:lnSpc>
                          <a:spcPts val="1305"/>
                        </a:lnSpc>
                      </a:pPr>
                      <a:r>
                        <a:rPr sz="1000" b="1" spc="-10">
                          <a:latin typeface="Calibri"/>
                          <a:cs typeface="Calibri"/>
                        </a:rPr>
                        <a:t>Bullying</a:t>
                      </a:r>
                      <a:endParaRPr sz="1000">
                        <a:latin typeface="Calibri"/>
                        <a:cs typeface="Calibri"/>
                      </a:endParaRPr>
                    </a:p>
                    <a:p>
                      <a:pPr marL="63500" marR="63500" indent="3810" algn="ctr">
                        <a:lnSpc>
                          <a:spcPct val="101499"/>
                        </a:lnSpc>
                      </a:pPr>
                      <a:r>
                        <a:rPr sz="1000" spc="-10">
                          <a:latin typeface="Calibri"/>
                          <a:cs typeface="Calibri"/>
                        </a:rPr>
                        <a:t>Describe</a:t>
                      </a:r>
                      <a:r>
                        <a:rPr sz="1000" spc="-45">
                          <a:latin typeface="Calibri"/>
                          <a:cs typeface="Calibri"/>
                        </a:rPr>
                        <a:t> </a:t>
                      </a:r>
                      <a:r>
                        <a:rPr sz="1000" spc="-10">
                          <a:latin typeface="Calibri"/>
                          <a:cs typeface="Calibri"/>
                        </a:rPr>
                        <a:t>any</a:t>
                      </a:r>
                      <a:r>
                        <a:rPr sz="1000" spc="-45">
                          <a:latin typeface="Calibri"/>
                          <a:cs typeface="Calibri"/>
                        </a:rPr>
                        <a:t> </a:t>
                      </a:r>
                      <a:r>
                        <a:rPr sz="1000" spc="-20">
                          <a:latin typeface="Calibri"/>
                          <a:cs typeface="Calibri"/>
                        </a:rPr>
                        <a:t>disability-</a:t>
                      </a:r>
                      <a:r>
                        <a:rPr sz="1000" spc="-10">
                          <a:latin typeface="Calibri"/>
                          <a:cs typeface="Calibri"/>
                        </a:rPr>
                        <a:t>related</a:t>
                      </a:r>
                      <a:r>
                        <a:rPr sz="1000" spc="-45">
                          <a:latin typeface="Calibri"/>
                          <a:cs typeface="Calibri"/>
                        </a:rPr>
                        <a:t> </a:t>
                      </a:r>
                      <a:r>
                        <a:rPr sz="1000">
                          <a:latin typeface="Calibri"/>
                          <a:cs typeface="Calibri"/>
                        </a:rPr>
                        <a:t>skills</a:t>
                      </a:r>
                      <a:r>
                        <a:rPr sz="1000" spc="-20">
                          <a:latin typeface="Calibri"/>
                          <a:cs typeface="Calibri"/>
                        </a:rPr>
                        <a:t> </a:t>
                      </a:r>
                      <a:r>
                        <a:rPr sz="1000">
                          <a:latin typeface="Calibri"/>
                          <a:cs typeface="Calibri"/>
                        </a:rPr>
                        <a:t>and</a:t>
                      </a:r>
                      <a:r>
                        <a:rPr sz="1000" spc="-30">
                          <a:latin typeface="Calibri"/>
                          <a:cs typeface="Calibri"/>
                        </a:rPr>
                        <a:t> </a:t>
                      </a:r>
                      <a:r>
                        <a:rPr sz="1000" spc="-10">
                          <a:latin typeface="Calibri"/>
                          <a:cs typeface="Calibri"/>
                        </a:rPr>
                        <a:t>proficiencies</a:t>
                      </a:r>
                      <a:r>
                        <a:rPr sz="1000" spc="-20">
                          <a:latin typeface="Calibri"/>
                          <a:cs typeface="Calibri"/>
                        </a:rPr>
                        <a:t> </a:t>
                      </a:r>
                      <a:r>
                        <a:rPr sz="1000" spc="-10">
                          <a:latin typeface="Calibri"/>
                          <a:cs typeface="Calibri"/>
                        </a:rPr>
                        <a:t>the</a:t>
                      </a:r>
                      <a:r>
                        <a:rPr sz="1000" spc="-50">
                          <a:latin typeface="Calibri"/>
                          <a:cs typeface="Calibri"/>
                        </a:rPr>
                        <a:t> </a:t>
                      </a:r>
                      <a:r>
                        <a:rPr sz="1000" spc="-10">
                          <a:latin typeface="Calibri"/>
                          <a:cs typeface="Calibri"/>
                        </a:rPr>
                        <a:t>student</a:t>
                      </a:r>
                      <a:r>
                        <a:rPr sz="1000" spc="-50">
                          <a:latin typeface="Calibri"/>
                          <a:cs typeface="Calibri"/>
                        </a:rPr>
                        <a:t> </a:t>
                      </a:r>
                      <a:r>
                        <a:rPr sz="1000" spc="-10">
                          <a:latin typeface="Calibri"/>
                          <a:cs typeface="Calibri"/>
                        </a:rPr>
                        <a:t>needs</a:t>
                      </a:r>
                      <a:r>
                        <a:rPr sz="1000" spc="-40">
                          <a:latin typeface="Calibri"/>
                          <a:cs typeface="Calibri"/>
                        </a:rPr>
                        <a:t> </a:t>
                      </a:r>
                      <a:r>
                        <a:rPr sz="1000">
                          <a:latin typeface="Calibri"/>
                          <a:cs typeface="Calibri"/>
                        </a:rPr>
                        <a:t>in</a:t>
                      </a:r>
                      <a:r>
                        <a:rPr sz="1000" spc="-45">
                          <a:latin typeface="Calibri"/>
                          <a:cs typeface="Calibri"/>
                        </a:rPr>
                        <a:t> </a:t>
                      </a:r>
                      <a:r>
                        <a:rPr sz="1000">
                          <a:latin typeface="Calibri"/>
                          <a:cs typeface="Calibri"/>
                        </a:rPr>
                        <a:t>order</a:t>
                      </a:r>
                      <a:r>
                        <a:rPr sz="1000" spc="-30">
                          <a:latin typeface="Calibri"/>
                          <a:cs typeface="Calibri"/>
                        </a:rPr>
                        <a:t> </a:t>
                      </a:r>
                      <a:r>
                        <a:rPr sz="1000">
                          <a:latin typeface="Calibri"/>
                          <a:cs typeface="Calibri"/>
                        </a:rPr>
                        <a:t>to</a:t>
                      </a:r>
                      <a:r>
                        <a:rPr sz="1000" spc="-25">
                          <a:latin typeface="Calibri"/>
                          <a:cs typeface="Calibri"/>
                        </a:rPr>
                        <a:t> </a:t>
                      </a:r>
                      <a:r>
                        <a:rPr sz="1000" spc="-10">
                          <a:latin typeface="Calibri"/>
                          <a:cs typeface="Calibri"/>
                        </a:rPr>
                        <a:t>avoid</a:t>
                      </a:r>
                      <a:r>
                        <a:rPr sz="1000" spc="-30">
                          <a:latin typeface="Calibri"/>
                          <a:cs typeface="Calibri"/>
                        </a:rPr>
                        <a:t> </a:t>
                      </a:r>
                      <a:r>
                        <a:rPr sz="1000">
                          <a:latin typeface="Calibri"/>
                          <a:cs typeface="Calibri"/>
                        </a:rPr>
                        <a:t>and</a:t>
                      </a:r>
                      <a:r>
                        <a:rPr sz="1000" spc="-25">
                          <a:latin typeface="Calibri"/>
                          <a:cs typeface="Calibri"/>
                        </a:rPr>
                        <a:t> </a:t>
                      </a:r>
                      <a:r>
                        <a:rPr sz="1000" spc="-10">
                          <a:latin typeface="Calibri"/>
                          <a:cs typeface="Calibri"/>
                        </a:rPr>
                        <a:t>respond</a:t>
                      </a:r>
                      <a:r>
                        <a:rPr sz="1000" spc="-25">
                          <a:latin typeface="Calibri"/>
                          <a:cs typeface="Calibri"/>
                        </a:rPr>
                        <a:t> to </a:t>
                      </a:r>
                      <a:r>
                        <a:rPr sz="1000" spc="-10">
                          <a:latin typeface="Calibri"/>
                          <a:cs typeface="Calibri"/>
                        </a:rPr>
                        <a:t>bullying,</a:t>
                      </a:r>
                      <a:r>
                        <a:rPr sz="1000" spc="-50">
                          <a:latin typeface="Calibri"/>
                          <a:cs typeface="Calibri"/>
                        </a:rPr>
                        <a:t> </a:t>
                      </a:r>
                      <a:r>
                        <a:rPr sz="1000" spc="-10">
                          <a:latin typeface="Calibri"/>
                          <a:cs typeface="Calibri"/>
                        </a:rPr>
                        <a:t>harassment,</a:t>
                      </a:r>
                      <a:r>
                        <a:rPr sz="1000" spc="-20">
                          <a:latin typeface="Calibri"/>
                          <a:cs typeface="Calibri"/>
                        </a:rPr>
                        <a:t> </a:t>
                      </a:r>
                      <a:r>
                        <a:rPr sz="1000">
                          <a:latin typeface="Calibri"/>
                          <a:cs typeface="Calibri"/>
                        </a:rPr>
                        <a:t>or</a:t>
                      </a:r>
                      <a:r>
                        <a:rPr sz="1000" spc="-25">
                          <a:latin typeface="Calibri"/>
                          <a:cs typeface="Calibri"/>
                        </a:rPr>
                        <a:t> </a:t>
                      </a:r>
                      <a:r>
                        <a:rPr sz="1000" spc="-10">
                          <a:latin typeface="Calibri"/>
                          <a:cs typeface="Calibri"/>
                        </a:rPr>
                        <a:t>teasing.</a:t>
                      </a:r>
                      <a:r>
                        <a:rPr sz="1000" spc="-35">
                          <a:latin typeface="Calibri"/>
                          <a:cs typeface="Calibri"/>
                        </a:rPr>
                        <a:t> </a:t>
                      </a:r>
                      <a:r>
                        <a:rPr sz="1000">
                          <a:latin typeface="Calibri"/>
                          <a:cs typeface="Calibri"/>
                        </a:rPr>
                        <a:t>This</a:t>
                      </a:r>
                      <a:r>
                        <a:rPr sz="1000" spc="-30">
                          <a:latin typeface="Calibri"/>
                          <a:cs typeface="Calibri"/>
                        </a:rPr>
                        <a:t> </a:t>
                      </a:r>
                      <a:r>
                        <a:rPr sz="1000" spc="-10">
                          <a:latin typeface="Calibri"/>
                          <a:cs typeface="Calibri"/>
                        </a:rPr>
                        <a:t>section</a:t>
                      </a:r>
                      <a:r>
                        <a:rPr sz="1000" spc="-25">
                          <a:latin typeface="Calibri"/>
                          <a:cs typeface="Calibri"/>
                        </a:rPr>
                        <a:t> </a:t>
                      </a:r>
                      <a:r>
                        <a:rPr sz="1000" spc="-10">
                          <a:latin typeface="Calibri"/>
                          <a:cs typeface="Calibri"/>
                        </a:rPr>
                        <a:t>must</a:t>
                      </a:r>
                      <a:r>
                        <a:rPr sz="1000" spc="-50">
                          <a:latin typeface="Calibri"/>
                          <a:cs typeface="Calibri"/>
                        </a:rPr>
                        <a:t> </a:t>
                      </a:r>
                      <a:r>
                        <a:rPr sz="1000">
                          <a:latin typeface="Calibri"/>
                          <a:cs typeface="Calibri"/>
                        </a:rPr>
                        <a:t>be</a:t>
                      </a:r>
                      <a:r>
                        <a:rPr sz="1000" spc="-30">
                          <a:latin typeface="Calibri"/>
                          <a:cs typeface="Calibri"/>
                        </a:rPr>
                        <a:t> </a:t>
                      </a:r>
                      <a:r>
                        <a:rPr sz="1000" spc="-20">
                          <a:latin typeface="Calibri"/>
                          <a:cs typeface="Calibri"/>
                        </a:rPr>
                        <a:t>completed</a:t>
                      </a:r>
                      <a:r>
                        <a:rPr sz="1000" spc="-40">
                          <a:latin typeface="Calibri"/>
                          <a:cs typeface="Calibri"/>
                        </a:rPr>
                        <a:t> </a:t>
                      </a:r>
                      <a:r>
                        <a:rPr sz="1000">
                          <a:latin typeface="Calibri"/>
                          <a:cs typeface="Calibri"/>
                        </a:rPr>
                        <a:t>for</a:t>
                      </a:r>
                      <a:r>
                        <a:rPr sz="1000" spc="-65">
                          <a:latin typeface="Calibri"/>
                          <a:cs typeface="Calibri"/>
                        </a:rPr>
                        <a:t> </a:t>
                      </a:r>
                      <a:r>
                        <a:rPr sz="1000" spc="-10">
                          <a:latin typeface="Calibri"/>
                          <a:cs typeface="Calibri"/>
                        </a:rPr>
                        <a:t>students</a:t>
                      </a:r>
                      <a:r>
                        <a:rPr sz="1000" spc="-20">
                          <a:latin typeface="Calibri"/>
                          <a:cs typeface="Calibri"/>
                        </a:rPr>
                        <a:t> </a:t>
                      </a:r>
                      <a:r>
                        <a:rPr sz="1000">
                          <a:latin typeface="Calibri"/>
                          <a:cs typeface="Calibri"/>
                        </a:rPr>
                        <a:t>who</a:t>
                      </a:r>
                      <a:r>
                        <a:rPr sz="1000" spc="-40">
                          <a:latin typeface="Calibri"/>
                          <a:cs typeface="Calibri"/>
                        </a:rPr>
                        <a:t> </a:t>
                      </a:r>
                      <a:r>
                        <a:rPr sz="1000">
                          <a:latin typeface="Calibri"/>
                          <a:cs typeface="Calibri"/>
                        </a:rPr>
                        <a:t>have</a:t>
                      </a:r>
                      <a:r>
                        <a:rPr sz="1000" spc="-35">
                          <a:latin typeface="Calibri"/>
                          <a:cs typeface="Calibri"/>
                        </a:rPr>
                        <a:t> </a:t>
                      </a:r>
                      <a:r>
                        <a:rPr sz="1000">
                          <a:latin typeface="Calibri"/>
                          <a:cs typeface="Calibri"/>
                        </a:rPr>
                        <a:t>a</a:t>
                      </a:r>
                      <a:r>
                        <a:rPr sz="1000" spc="-30">
                          <a:latin typeface="Calibri"/>
                          <a:cs typeface="Calibri"/>
                        </a:rPr>
                        <a:t> </a:t>
                      </a:r>
                      <a:r>
                        <a:rPr sz="1000" spc="-10">
                          <a:latin typeface="Calibri"/>
                          <a:cs typeface="Calibri"/>
                        </a:rPr>
                        <a:t>disability</a:t>
                      </a:r>
                      <a:r>
                        <a:rPr sz="1000" spc="-25">
                          <a:latin typeface="Calibri"/>
                          <a:cs typeface="Calibri"/>
                        </a:rPr>
                        <a:t> </a:t>
                      </a:r>
                      <a:r>
                        <a:rPr sz="1000">
                          <a:latin typeface="Calibri"/>
                          <a:cs typeface="Calibri"/>
                        </a:rPr>
                        <a:t>that</a:t>
                      </a:r>
                      <a:r>
                        <a:rPr sz="1000" spc="-30">
                          <a:latin typeface="Calibri"/>
                          <a:cs typeface="Calibri"/>
                        </a:rPr>
                        <a:t> </a:t>
                      </a:r>
                      <a:r>
                        <a:rPr sz="1000" spc="-10">
                          <a:latin typeface="Calibri"/>
                          <a:cs typeface="Calibri"/>
                        </a:rPr>
                        <a:t>affects </a:t>
                      </a:r>
                      <a:r>
                        <a:rPr sz="1000" spc="-20">
                          <a:latin typeface="Calibri"/>
                          <a:cs typeface="Calibri"/>
                        </a:rPr>
                        <a:t>social</a:t>
                      </a:r>
                      <a:r>
                        <a:rPr sz="1000" spc="-50">
                          <a:latin typeface="Calibri"/>
                          <a:cs typeface="Calibri"/>
                        </a:rPr>
                        <a:t> </a:t>
                      </a:r>
                      <a:r>
                        <a:rPr sz="1000" spc="-10">
                          <a:latin typeface="Calibri"/>
                          <a:cs typeface="Calibri"/>
                        </a:rPr>
                        <a:t>skills</a:t>
                      </a:r>
                      <a:r>
                        <a:rPr sz="1000" spc="-20">
                          <a:latin typeface="Calibri"/>
                          <a:cs typeface="Calibri"/>
                        </a:rPr>
                        <a:t> </a:t>
                      </a:r>
                      <a:r>
                        <a:rPr sz="1000" spc="-10">
                          <a:latin typeface="Calibri"/>
                          <a:cs typeface="Calibri"/>
                        </a:rPr>
                        <a:t>development;</a:t>
                      </a:r>
                      <a:r>
                        <a:rPr sz="1000" spc="-35">
                          <a:latin typeface="Calibri"/>
                          <a:cs typeface="Calibri"/>
                        </a:rPr>
                        <a:t> </a:t>
                      </a:r>
                      <a:r>
                        <a:rPr sz="1000" spc="-10">
                          <a:latin typeface="Calibri"/>
                          <a:cs typeface="Calibri"/>
                        </a:rPr>
                        <a:t>students</a:t>
                      </a:r>
                      <a:r>
                        <a:rPr sz="1000" spc="-20">
                          <a:latin typeface="Calibri"/>
                          <a:cs typeface="Calibri"/>
                        </a:rPr>
                        <a:t> </a:t>
                      </a:r>
                      <a:r>
                        <a:rPr sz="1000" spc="-10">
                          <a:latin typeface="Calibri"/>
                          <a:cs typeface="Calibri"/>
                        </a:rPr>
                        <a:t>vulnerable</a:t>
                      </a:r>
                      <a:r>
                        <a:rPr sz="1000" spc="-35">
                          <a:latin typeface="Calibri"/>
                          <a:cs typeface="Calibri"/>
                        </a:rPr>
                        <a:t> </a:t>
                      </a:r>
                      <a:r>
                        <a:rPr sz="1000">
                          <a:latin typeface="Calibri"/>
                          <a:cs typeface="Calibri"/>
                        </a:rPr>
                        <a:t>to</a:t>
                      </a:r>
                      <a:r>
                        <a:rPr sz="1000" spc="-20">
                          <a:latin typeface="Calibri"/>
                          <a:cs typeface="Calibri"/>
                        </a:rPr>
                        <a:t> </a:t>
                      </a:r>
                      <a:r>
                        <a:rPr sz="1000" spc="-10">
                          <a:latin typeface="Calibri"/>
                          <a:cs typeface="Calibri"/>
                        </a:rPr>
                        <a:t>bullying,</a:t>
                      </a:r>
                      <a:r>
                        <a:rPr sz="1000" spc="-40">
                          <a:latin typeface="Calibri"/>
                          <a:cs typeface="Calibri"/>
                        </a:rPr>
                        <a:t> </a:t>
                      </a:r>
                      <a:r>
                        <a:rPr sz="1000" spc="-10">
                          <a:latin typeface="Calibri"/>
                          <a:cs typeface="Calibri"/>
                        </a:rPr>
                        <a:t>harassment,</a:t>
                      </a:r>
                      <a:r>
                        <a:rPr sz="1000" spc="-20">
                          <a:latin typeface="Calibri"/>
                          <a:cs typeface="Calibri"/>
                        </a:rPr>
                        <a:t> </a:t>
                      </a:r>
                      <a:r>
                        <a:rPr sz="1000">
                          <a:latin typeface="Calibri"/>
                          <a:cs typeface="Calibri"/>
                        </a:rPr>
                        <a:t>or</a:t>
                      </a:r>
                      <a:r>
                        <a:rPr sz="1000" spc="-45">
                          <a:latin typeface="Calibri"/>
                          <a:cs typeface="Calibri"/>
                        </a:rPr>
                        <a:t> </a:t>
                      </a:r>
                      <a:r>
                        <a:rPr sz="1000" spc="-10">
                          <a:latin typeface="Calibri"/>
                          <a:cs typeface="Calibri"/>
                        </a:rPr>
                        <a:t>teasing;</a:t>
                      </a:r>
                      <a:r>
                        <a:rPr sz="1000" spc="-20">
                          <a:latin typeface="Calibri"/>
                          <a:cs typeface="Calibri"/>
                        </a:rPr>
                        <a:t> </a:t>
                      </a:r>
                      <a:r>
                        <a:rPr sz="1000">
                          <a:latin typeface="Calibri"/>
                          <a:cs typeface="Calibri"/>
                        </a:rPr>
                        <a:t>and</a:t>
                      </a:r>
                      <a:r>
                        <a:rPr sz="1000" spc="-35">
                          <a:latin typeface="Calibri"/>
                          <a:cs typeface="Calibri"/>
                        </a:rPr>
                        <a:t> </a:t>
                      </a:r>
                      <a:r>
                        <a:rPr sz="1000" spc="-10">
                          <a:latin typeface="Calibri"/>
                          <a:cs typeface="Calibri"/>
                        </a:rPr>
                        <a:t>students</a:t>
                      </a:r>
                      <a:r>
                        <a:rPr sz="1000" spc="-20">
                          <a:latin typeface="Calibri"/>
                          <a:cs typeface="Calibri"/>
                        </a:rPr>
                        <a:t> </a:t>
                      </a:r>
                      <a:r>
                        <a:rPr sz="1000" spc="-10">
                          <a:latin typeface="Calibri"/>
                          <a:cs typeface="Calibri"/>
                        </a:rPr>
                        <a:t>with</a:t>
                      </a:r>
                      <a:r>
                        <a:rPr sz="1000" spc="-40">
                          <a:latin typeface="Calibri"/>
                          <a:cs typeface="Calibri"/>
                        </a:rPr>
                        <a:t> </a:t>
                      </a:r>
                      <a:r>
                        <a:rPr sz="1000" spc="-10">
                          <a:latin typeface="Calibri"/>
                          <a:cs typeface="Calibri"/>
                        </a:rPr>
                        <a:t>autism.</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835660" marR="314960" indent="-516255">
                        <a:lnSpc>
                          <a:spcPct val="101499"/>
                        </a:lnSpc>
                        <a:spcBef>
                          <a:spcPts val="5"/>
                        </a:spcBef>
                      </a:pPr>
                      <a:r>
                        <a:rPr sz="1000">
                          <a:latin typeface="Calibri"/>
                          <a:cs typeface="Calibri"/>
                        </a:rPr>
                        <a:t>Specify</a:t>
                      </a:r>
                      <a:r>
                        <a:rPr sz="1000" spc="-20">
                          <a:latin typeface="Calibri"/>
                          <a:cs typeface="Calibri"/>
                        </a:rPr>
                        <a:t> </a:t>
                      </a:r>
                      <a:r>
                        <a:rPr sz="1000">
                          <a:latin typeface="Calibri"/>
                          <a:cs typeface="Calibri"/>
                        </a:rPr>
                        <a:t>how these</a:t>
                      </a:r>
                      <a:r>
                        <a:rPr sz="1000" spc="-30">
                          <a:latin typeface="Calibri"/>
                          <a:cs typeface="Calibri"/>
                        </a:rPr>
                        <a:t> </a:t>
                      </a:r>
                      <a:r>
                        <a:rPr sz="1000">
                          <a:latin typeface="Calibri"/>
                          <a:cs typeface="Calibri"/>
                        </a:rPr>
                        <a:t>needs,</a:t>
                      </a:r>
                      <a:r>
                        <a:rPr sz="1000" spc="-10">
                          <a:latin typeface="Calibri"/>
                          <a:cs typeface="Calibri"/>
                        </a:rPr>
                        <a:t> </a:t>
                      </a:r>
                      <a:r>
                        <a:rPr sz="1000">
                          <a:latin typeface="Calibri"/>
                          <a:cs typeface="Calibri"/>
                        </a:rPr>
                        <a:t>if</a:t>
                      </a:r>
                      <a:r>
                        <a:rPr sz="1000" spc="-20">
                          <a:latin typeface="Calibri"/>
                          <a:cs typeface="Calibri"/>
                        </a:rPr>
                        <a:t> </a:t>
                      </a:r>
                      <a:r>
                        <a:rPr sz="1000">
                          <a:latin typeface="Calibri"/>
                          <a:cs typeface="Calibri"/>
                        </a:rPr>
                        <a:t>any,</a:t>
                      </a:r>
                      <a:r>
                        <a:rPr sz="1000" spc="-5">
                          <a:latin typeface="Calibri"/>
                          <a:cs typeface="Calibri"/>
                        </a:rPr>
                        <a:t> </a:t>
                      </a:r>
                      <a:r>
                        <a:rPr sz="1000">
                          <a:latin typeface="Calibri"/>
                          <a:cs typeface="Calibri"/>
                        </a:rPr>
                        <a:t>will</a:t>
                      </a:r>
                      <a:r>
                        <a:rPr sz="1000" spc="-10">
                          <a:latin typeface="Calibri"/>
                          <a:cs typeface="Calibri"/>
                        </a:rPr>
                        <a:t> </a:t>
                      </a:r>
                      <a:r>
                        <a:rPr sz="1000" spc="-25">
                          <a:latin typeface="Calibri"/>
                          <a:cs typeface="Calibri"/>
                        </a:rPr>
                        <a:t>be </a:t>
                      </a:r>
                      <a:r>
                        <a:rPr sz="1000">
                          <a:latin typeface="Calibri"/>
                          <a:cs typeface="Calibri"/>
                        </a:rPr>
                        <a:t>addressed</a:t>
                      </a:r>
                      <a:r>
                        <a:rPr sz="1000" spc="-25">
                          <a:latin typeface="Calibri"/>
                          <a:cs typeface="Calibri"/>
                        </a:rPr>
                        <a:t> </a:t>
                      </a:r>
                      <a:r>
                        <a:rPr sz="1000">
                          <a:latin typeface="Calibri"/>
                          <a:cs typeface="Calibri"/>
                        </a:rPr>
                        <a:t>in</a:t>
                      </a:r>
                      <a:r>
                        <a:rPr sz="1000" spc="-25">
                          <a:latin typeface="Calibri"/>
                          <a:cs typeface="Calibri"/>
                        </a:rPr>
                        <a:t> </a:t>
                      </a:r>
                      <a:r>
                        <a:rPr sz="1000">
                          <a:latin typeface="Calibri"/>
                          <a:cs typeface="Calibri"/>
                        </a:rPr>
                        <a:t>the</a:t>
                      </a:r>
                      <a:r>
                        <a:rPr sz="1000" spc="-25">
                          <a:latin typeface="Calibri"/>
                          <a:cs typeface="Calibri"/>
                        </a:rPr>
                        <a:t> </a:t>
                      </a:r>
                      <a:r>
                        <a:rPr sz="1000" spc="-20">
                          <a:latin typeface="Calibri"/>
                          <a:cs typeface="Calibri"/>
                        </a:rPr>
                        <a:t>IEP.</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656491">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2050677" y="3560109"/>
            <a:ext cx="7644093" cy="1920217"/>
          </a:xfrm>
          <a:prstGeom prst="rect">
            <a:avLst/>
          </a:prstGeom>
        </p:spPr>
        <p:txBody>
          <a:bodyPr vert="horz" wrap="square" lIns="0" tIns="8965" rIns="0" bIns="0" rtlCol="0">
            <a:spAutoFit/>
          </a:bodyPr>
          <a:lstStyle/>
          <a:p>
            <a:pPr marL="11206" marR="4483" defTabSz="806867">
              <a:lnSpc>
                <a:spcPct val="101499"/>
              </a:lnSpc>
              <a:spcBef>
                <a:spcPts val="71"/>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31">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9">
                <a:solidFill>
                  <a:sysClr val="windowText" lastClr="000000"/>
                </a:solidFill>
                <a:latin typeface="Calibri"/>
                <a:cs typeface="Calibri"/>
              </a:rPr>
              <a:t> </a:t>
            </a:r>
            <a:r>
              <a:rPr sz="971" kern="0">
                <a:solidFill>
                  <a:sysClr val="windowText" lastClr="000000"/>
                </a:solidFill>
                <a:latin typeface="Calibri"/>
                <a:cs typeface="Calibri"/>
              </a:rPr>
              <a:t>Does</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18">
                <a:solidFill>
                  <a:sysClr val="windowText" lastClr="000000"/>
                </a:solidFill>
                <a:latin typeface="Calibri"/>
                <a:cs typeface="Calibri"/>
              </a:rPr>
              <a:t> </a:t>
            </a:r>
            <a:r>
              <a:rPr sz="971" kern="0">
                <a:solidFill>
                  <a:sysClr val="windowText" lastClr="000000"/>
                </a:solidFill>
                <a:latin typeface="Calibri"/>
                <a:cs typeface="Calibri"/>
              </a:rPr>
              <a:t>any</a:t>
            </a:r>
            <a:r>
              <a:rPr sz="971" kern="0" spc="-13">
                <a:solidFill>
                  <a:sysClr val="windowText" lastClr="000000"/>
                </a:solidFill>
                <a:latin typeface="Calibri"/>
                <a:cs typeface="Calibri"/>
              </a:rPr>
              <a:t> </a:t>
            </a:r>
            <a:r>
              <a:rPr sz="971" kern="0">
                <a:solidFill>
                  <a:sysClr val="windowText" lastClr="000000"/>
                </a:solidFill>
                <a:latin typeface="Calibri"/>
                <a:cs typeface="Calibri"/>
              </a:rPr>
              <a:t>positive</a:t>
            </a:r>
            <a:r>
              <a:rPr sz="971" kern="0" spc="-26">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13">
                <a:solidFill>
                  <a:sysClr val="windowText" lastClr="000000"/>
                </a:solidFill>
                <a:latin typeface="Calibri"/>
                <a:cs typeface="Calibri"/>
              </a:rPr>
              <a:t> </a:t>
            </a:r>
            <a:r>
              <a:rPr sz="971" kern="0">
                <a:solidFill>
                  <a:sysClr val="windowText" lastClr="000000"/>
                </a:solidFill>
                <a:latin typeface="Calibri"/>
                <a:cs typeface="Calibri"/>
              </a:rPr>
              <a:t>interventions,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strategies,</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a:solidFill>
                  <a:sysClr val="windowText" lastClr="000000"/>
                </a:solidFill>
                <a:latin typeface="Calibri"/>
                <a:cs typeface="Calibri"/>
              </a:rPr>
              <a:t>supports to</a:t>
            </a:r>
            <a:r>
              <a:rPr sz="971" kern="0" spc="-18">
                <a:solidFill>
                  <a:sysClr val="windowText" lastClr="000000"/>
                </a:solidFill>
                <a:latin typeface="Calibri"/>
                <a:cs typeface="Calibri"/>
              </a:rPr>
              <a:t> </a:t>
            </a:r>
            <a:r>
              <a:rPr sz="971" kern="0">
                <a:solidFill>
                  <a:sysClr val="windowText" lastClr="000000"/>
                </a:solidFill>
                <a:latin typeface="Calibri"/>
                <a:cs typeface="Calibri"/>
              </a:rPr>
              <a:t>address</a:t>
            </a:r>
            <a:r>
              <a:rPr sz="971" kern="0" spc="-4">
                <a:solidFill>
                  <a:sysClr val="windowText" lastClr="000000"/>
                </a:solidFill>
                <a:latin typeface="Calibri"/>
                <a:cs typeface="Calibri"/>
              </a:rPr>
              <a:t> </a:t>
            </a:r>
            <a:r>
              <a:rPr sz="971" kern="0">
                <a:solidFill>
                  <a:sysClr val="windowText" lastClr="000000"/>
                </a:solidFill>
                <a:latin typeface="Calibri"/>
                <a:cs typeface="Calibri"/>
              </a:rPr>
              <a:t>their</a:t>
            </a:r>
            <a:r>
              <a:rPr sz="971" kern="0" spc="-18">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difficulties </a:t>
            </a:r>
            <a:r>
              <a:rPr sz="971" kern="0">
                <a:solidFill>
                  <a:sysClr val="windowText" lastClr="000000"/>
                </a:solidFill>
                <a:latin typeface="Calibri"/>
                <a:cs typeface="Calibri"/>
              </a:rPr>
              <a:t>resulting</a:t>
            </a:r>
            <a:r>
              <a:rPr sz="971" kern="0" spc="-31">
                <a:solidFill>
                  <a:sysClr val="windowText" lastClr="000000"/>
                </a:solidFill>
                <a:latin typeface="Calibri"/>
                <a:cs typeface="Calibri"/>
              </a:rPr>
              <a:t> </a:t>
            </a:r>
            <a:r>
              <a:rPr sz="971" kern="0">
                <a:solidFill>
                  <a:sysClr val="windowText" lastClr="000000"/>
                </a:solidFill>
                <a:latin typeface="Calibri"/>
                <a:cs typeface="Calibri"/>
              </a:rPr>
              <a:t>from</a:t>
            </a:r>
            <a:r>
              <a:rPr sz="971" kern="0" spc="-26">
                <a:solidFill>
                  <a:sysClr val="windowText" lastClr="000000"/>
                </a:solidFill>
                <a:latin typeface="Calibri"/>
                <a:cs typeface="Calibri"/>
              </a:rPr>
              <a:t> </a:t>
            </a:r>
            <a:r>
              <a:rPr sz="971" kern="0">
                <a:solidFill>
                  <a:sysClr val="windowText" lastClr="000000"/>
                </a:solidFill>
                <a:latin typeface="Calibri"/>
                <a:cs typeface="Calibri"/>
              </a:rPr>
              <a:t>autism</a:t>
            </a:r>
            <a:r>
              <a:rPr sz="971" kern="0" spc="-26">
                <a:solidFill>
                  <a:sysClr val="windowText" lastClr="000000"/>
                </a:solidFill>
                <a:latin typeface="Calibri"/>
                <a:cs typeface="Calibri"/>
              </a:rPr>
              <a:t> </a:t>
            </a:r>
            <a:r>
              <a:rPr sz="971" kern="0">
                <a:solidFill>
                  <a:sysClr val="windowText" lastClr="000000"/>
                </a:solidFill>
                <a:latin typeface="Calibri"/>
                <a:cs typeface="Calibri"/>
              </a:rPr>
              <a:t>spectrum</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disorder?</a:t>
            </a:r>
            <a:endParaRPr sz="971" kern="0">
              <a:solidFill>
                <a:sysClr val="windowText" lastClr="000000"/>
              </a:solidFill>
              <a:latin typeface="Calibri"/>
              <a:cs typeface="Calibri"/>
            </a:endParaRPr>
          </a:p>
          <a:p>
            <a:pPr marL="363090" indent="-150727" defTabSz="806867">
              <a:spcBef>
                <a:spcPts val="71"/>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35"/>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26">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4">
                <a:solidFill>
                  <a:sysClr val="windowText" lastClr="000000"/>
                </a:solidFill>
                <a:latin typeface="Calibri"/>
                <a:cs typeface="Calibri"/>
              </a:rPr>
              <a:t> </a:t>
            </a:r>
            <a:r>
              <a:rPr sz="971" kern="0">
                <a:solidFill>
                  <a:sysClr val="windowText" lastClr="000000"/>
                </a:solidFill>
                <a:latin typeface="Calibri"/>
                <a:cs typeface="Calibri"/>
              </a:rPr>
              <a:t>need</a:t>
            </a:r>
            <a:r>
              <a:rPr sz="971" kern="0" spc="-18">
                <a:solidFill>
                  <a:sysClr val="windowText" lastClr="000000"/>
                </a:solidFill>
                <a:latin typeface="Calibri"/>
                <a:cs typeface="Calibri"/>
              </a:rPr>
              <a:t> </a:t>
            </a:r>
            <a:r>
              <a:rPr sz="971" kern="0">
                <a:solidFill>
                  <a:sysClr val="windowText" lastClr="000000"/>
                </a:solidFill>
                <a:latin typeface="Calibri"/>
                <a:cs typeface="Calibri"/>
              </a:rPr>
              <a:t>to develop</a:t>
            </a:r>
            <a:r>
              <a:rPr sz="971" kern="0" spc="-18">
                <a:solidFill>
                  <a:sysClr val="windowText" lastClr="000000"/>
                </a:solidFill>
                <a:latin typeface="Calibri"/>
                <a:cs typeface="Calibri"/>
              </a:rPr>
              <a:t> </a:t>
            </a:r>
            <a:r>
              <a:rPr sz="971" kern="0">
                <a:solidFill>
                  <a:sysClr val="windowText" lastClr="000000"/>
                </a:solidFill>
                <a:latin typeface="Calibri"/>
                <a:cs typeface="Calibri"/>
              </a:rPr>
              <a:t>social</a:t>
            </a:r>
            <a:r>
              <a:rPr sz="971" kern="0" spc="-13">
                <a:solidFill>
                  <a:sysClr val="windowText" lastClr="000000"/>
                </a:solidFill>
                <a:latin typeface="Calibri"/>
                <a:cs typeface="Calibri"/>
              </a:rPr>
              <a:t> </a:t>
            </a:r>
            <a:r>
              <a:rPr sz="971" kern="0">
                <a:solidFill>
                  <a:sysClr val="windowText" lastClr="000000"/>
                </a:solidFill>
                <a:latin typeface="Calibri"/>
                <a:cs typeface="Calibri"/>
              </a:rPr>
              <a:t>interaction</a:t>
            </a:r>
            <a:r>
              <a:rPr sz="971" kern="0" spc="-13">
                <a:solidFill>
                  <a:sysClr val="windowText" lastClr="000000"/>
                </a:solidFill>
                <a:latin typeface="Calibri"/>
                <a:cs typeface="Calibri"/>
              </a:rPr>
              <a:t> </a:t>
            </a:r>
            <a:r>
              <a:rPr sz="971" kern="0">
                <a:solidFill>
                  <a:sysClr val="windowText" lastClr="000000"/>
                </a:solidFill>
                <a:latin typeface="Calibri"/>
                <a:cs typeface="Calibri"/>
              </a:rPr>
              <a:t>skills</a:t>
            </a:r>
            <a:r>
              <a:rPr sz="971" kern="0" spc="-13">
                <a:solidFill>
                  <a:sysClr val="windowText" lastClr="000000"/>
                </a:solidFill>
                <a:latin typeface="Calibri"/>
                <a:cs typeface="Calibri"/>
              </a:rPr>
              <a:t> </a:t>
            </a:r>
            <a:r>
              <a:rPr sz="971" kern="0">
                <a:solidFill>
                  <a:sysClr val="windowText" lastClr="000000"/>
                </a:solidFill>
                <a:latin typeface="Calibri"/>
                <a:cs typeface="Calibri"/>
              </a:rPr>
              <a:t>and</a:t>
            </a:r>
            <a:r>
              <a:rPr sz="971" kern="0" spc="-9">
                <a:solidFill>
                  <a:sysClr val="windowText" lastClr="000000"/>
                </a:solidFill>
                <a:latin typeface="Calibri"/>
                <a:cs typeface="Calibri"/>
              </a:rPr>
              <a:t> proficiencies?</a:t>
            </a:r>
            <a:endParaRPr sz="971" kern="0">
              <a:solidFill>
                <a:sysClr val="windowText" lastClr="000000"/>
              </a:solidFill>
              <a:latin typeface="Calibri"/>
              <a:cs typeface="Calibri"/>
            </a:endParaRPr>
          </a:p>
          <a:p>
            <a:pPr marL="363090" indent="-150727" defTabSz="806867">
              <a:spcBef>
                <a:spcPts val="176"/>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35"/>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22">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4">
                <a:solidFill>
                  <a:sysClr val="windowText" lastClr="000000"/>
                </a:solidFill>
                <a:latin typeface="Calibri"/>
                <a:cs typeface="Calibri"/>
              </a:rPr>
              <a:t> </a:t>
            </a:r>
            <a:r>
              <a:rPr sz="971" kern="0">
                <a:solidFill>
                  <a:sysClr val="windowText" lastClr="000000"/>
                </a:solidFill>
                <a:latin typeface="Calibri"/>
                <a:cs typeface="Calibri"/>
              </a:rPr>
              <a:t>have</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related to</a:t>
            </a:r>
            <a:r>
              <a:rPr sz="971" kern="0" spc="-13">
                <a:solidFill>
                  <a:sysClr val="windowText" lastClr="000000"/>
                </a:solidFill>
                <a:latin typeface="Calibri"/>
                <a:cs typeface="Calibri"/>
              </a:rPr>
              <a:t> </a:t>
            </a:r>
            <a:r>
              <a:rPr sz="971" kern="0">
                <a:solidFill>
                  <a:sysClr val="windowText" lastClr="000000"/>
                </a:solidFill>
                <a:latin typeface="Calibri"/>
                <a:cs typeface="Calibri"/>
              </a:rPr>
              <a:t>changes</a:t>
            </a:r>
            <a:r>
              <a:rPr sz="971" kern="0" spc="-9">
                <a:solidFill>
                  <a:sysClr val="windowText" lastClr="000000"/>
                </a:solidFill>
                <a:latin typeface="Calibri"/>
                <a:cs typeface="Calibri"/>
              </a:rPr>
              <a:t> </a:t>
            </a:r>
            <a:r>
              <a:rPr sz="971" kern="0">
                <a:solidFill>
                  <a:sysClr val="windowText" lastClr="000000"/>
                </a:solidFill>
                <a:latin typeface="Calibri"/>
                <a:cs typeface="Calibri"/>
              </a:rPr>
              <a:t>in</a:t>
            </a:r>
            <a:r>
              <a:rPr sz="971" kern="0" spc="-13">
                <a:solidFill>
                  <a:sysClr val="windowText" lastClr="000000"/>
                </a:solidFill>
                <a:latin typeface="Calibri"/>
                <a:cs typeface="Calibri"/>
              </a:rPr>
              <a:t> </a:t>
            </a:r>
            <a:r>
              <a:rPr sz="971" kern="0">
                <a:solidFill>
                  <a:sysClr val="windowText" lastClr="000000"/>
                </a:solidFill>
                <a:latin typeface="Calibri"/>
                <a:cs typeface="Calibri"/>
              </a:rPr>
              <a:t>environment</a:t>
            </a:r>
            <a:r>
              <a:rPr sz="971" kern="0" spc="-4">
                <a:solidFill>
                  <a:sysClr val="windowText" lastClr="000000"/>
                </a:solidFill>
                <a:latin typeface="Calibri"/>
                <a:cs typeface="Calibri"/>
              </a:rPr>
              <a:t> </a:t>
            </a:r>
            <a:r>
              <a:rPr sz="971" kern="0">
                <a:solidFill>
                  <a:sysClr val="windowText" lastClr="000000"/>
                </a:solidFill>
                <a:latin typeface="Calibri"/>
                <a:cs typeface="Calibri"/>
              </a:rPr>
              <a:t>or</a:t>
            </a:r>
            <a:r>
              <a:rPr sz="971" kern="0" spc="-13">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daily</a:t>
            </a:r>
            <a:r>
              <a:rPr sz="971" kern="0" spc="-9">
                <a:solidFill>
                  <a:sysClr val="windowText" lastClr="000000"/>
                </a:solidFill>
                <a:latin typeface="Calibri"/>
                <a:cs typeface="Calibri"/>
              </a:rPr>
              <a:t> routines?</a:t>
            </a:r>
            <a:endParaRPr sz="971" kern="0">
              <a:solidFill>
                <a:sysClr val="windowText" lastClr="000000"/>
              </a:solidFill>
              <a:latin typeface="Calibri"/>
              <a:cs typeface="Calibri"/>
            </a:endParaRPr>
          </a:p>
          <a:p>
            <a:pPr marL="363090" indent="-150727" defTabSz="806867">
              <a:spcBef>
                <a:spcPts val="71"/>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40"/>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26">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have</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related to</a:t>
            </a:r>
            <a:r>
              <a:rPr sz="971" kern="0" spc="-13">
                <a:solidFill>
                  <a:sysClr val="windowText" lastClr="000000"/>
                </a:solidFill>
                <a:latin typeface="Calibri"/>
                <a:cs typeface="Calibri"/>
              </a:rPr>
              <a:t> </a:t>
            </a:r>
            <a:r>
              <a:rPr sz="971" kern="0">
                <a:solidFill>
                  <a:sysClr val="windowText" lastClr="000000"/>
                </a:solidFill>
                <a:latin typeface="Calibri"/>
                <a:cs typeface="Calibri"/>
              </a:rPr>
              <a:t>repetitive</a:t>
            </a:r>
            <a:r>
              <a:rPr sz="971" kern="0" spc="-9">
                <a:solidFill>
                  <a:sysClr val="windowText" lastClr="000000"/>
                </a:solidFill>
                <a:latin typeface="Calibri"/>
                <a:cs typeface="Calibri"/>
              </a:rPr>
              <a:t> </a:t>
            </a:r>
            <a:r>
              <a:rPr sz="971" kern="0">
                <a:solidFill>
                  <a:sysClr val="windowText" lastClr="000000"/>
                </a:solidFill>
                <a:latin typeface="Calibri"/>
                <a:cs typeface="Calibri"/>
              </a:rPr>
              <a:t>activities</a:t>
            </a:r>
            <a:r>
              <a:rPr sz="971" kern="0" spc="-13">
                <a:solidFill>
                  <a:sysClr val="windowText" lastClr="000000"/>
                </a:solidFill>
                <a:latin typeface="Calibri"/>
                <a:cs typeface="Calibri"/>
              </a:rPr>
              <a:t> </a:t>
            </a:r>
            <a:r>
              <a:rPr sz="971" kern="0">
                <a:solidFill>
                  <a:sysClr val="windowText" lastClr="000000"/>
                </a:solidFill>
                <a:latin typeface="Calibri"/>
                <a:cs typeface="Calibri"/>
              </a:rPr>
              <a:t>and</a:t>
            </a:r>
            <a:r>
              <a:rPr sz="971" kern="0" spc="4">
                <a:solidFill>
                  <a:sysClr val="windowText" lastClr="000000"/>
                </a:solidFill>
                <a:latin typeface="Calibri"/>
                <a:cs typeface="Calibri"/>
              </a:rPr>
              <a:t> </a:t>
            </a:r>
            <a:r>
              <a:rPr sz="971" kern="0" spc="-9">
                <a:solidFill>
                  <a:sysClr val="windowText" lastClr="000000"/>
                </a:solidFill>
                <a:latin typeface="Calibri"/>
                <a:cs typeface="Calibri"/>
              </a:rPr>
              <a:t>movements?</a:t>
            </a:r>
            <a:endParaRPr sz="971" kern="0">
              <a:solidFill>
                <a:sysClr val="windowText" lastClr="000000"/>
              </a:solidFill>
              <a:latin typeface="Calibri"/>
              <a:cs typeface="Calibri"/>
            </a:endParaRPr>
          </a:p>
          <a:p>
            <a:pPr marL="363090" indent="-150727" defTabSz="806867">
              <a:spcBef>
                <a:spcPts val="88"/>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35"/>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26">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4">
                <a:solidFill>
                  <a:sysClr val="windowText" lastClr="000000"/>
                </a:solidFill>
                <a:latin typeface="Calibri"/>
                <a:cs typeface="Calibri"/>
              </a:rPr>
              <a:t> </a:t>
            </a:r>
            <a:r>
              <a:rPr sz="971" kern="0">
                <a:solidFill>
                  <a:sysClr val="windowText" lastClr="000000"/>
                </a:solidFill>
                <a:latin typeface="Calibri"/>
                <a:cs typeface="Calibri"/>
              </a:rPr>
              <a:t>have</a:t>
            </a:r>
            <a:r>
              <a:rPr sz="971" kern="0" spc="-9">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resulting</a:t>
            </a:r>
            <a:r>
              <a:rPr sz="971" kern="0" spc="-18">
                <a:solidFill>
                  <a:sysClr val="windowText" lastClr="000000"/>
                </a:solidFill>
                <a:latin typeface="Calibri"/>
                <a:cs typeface="Calibri"/>
              </a:rPr>
              <a:t> </a:t>
            </a:r>
            <a:r>
              <a:rPr sz="971" kern="0">
                <a:solidFill>
                  <a:sysClr val="windowText" lastClr="000000"/>
                </a:solidFill>
                <a:latin typeface="Calibri"/>
                <a:cs typeface="Calibri"/>
              </a:rPr>
              <a:t>from</a:t>
            </a:r>
            <a:r>
              <a:rPr sz="971" kern="0" spc="-9">
                <a:solidFill>
                  <a:sysClr val="windowText" lastClr="000000"/>
                </a:solidFill>
                <a:latin typeface="Calibri"/>
                <a:cs typeface="Calibri"/>
              </a:rPr>
              <a:t> </a:t>
            </a:r>
            <a:r>
              <a:rPr sz="971" kern="0">
                <a:solidFill>
                  <a:sysClr val="windowText" lastClr="000000"/>
                </a:solidFill>
                <a:latin typeface="Calibri"/>
                <a:cs typeface="Calibri"/>
              </a:rPr>
              <a:t>their</a:t>
            </a:r>
            <a:r>
              <a:rPr sz="971" kern="0" spc="4">
                <a:solidFill>
                  <a:sysClr val="windowText" lastClr="000000"/>
                </a:solidFill>
                <a:latin typeface="Calibri"/>
                <a:cs typeface="Calibri"/>
              </a:rPr>
              <a:t> </a:t>
            </a:r>
            <a:r>
              <a:rPr sz="971" kern="0">
                <a:solidFill>
                  <a:sysClr val="windowText" lastClr="000000"/>
                </a:solidFill>
                <a:latin typeface="Calibri"/>
                <a:cs typeface="Calibri"/>
              </a:rPr>
              <a:t>unusual</a:t>
            </a:r>
            <a:r>
              <a:rPr sz="971" kern="0" spc="-13">
                <a:solidFill>
                  <a:sysClr val="windowText" lastClr="000000"/>
                </a:solidFill>
                <a:latin typeface="Calibri"/>
                <a:cs typeface="Calibri"/>
              </a:rPr>
              <a:t> </a:t>
            </a:r>
            <a:r>
              <a:rPr sz="971" kern="0">
                <a:solidFill>
                  <a:sysClr val="windowText" lastClr="000000"/>
                </a:solidFill>
                <a:latin typeface="Calibri"/>
                <a:cs typeface="Calibri"/>
              </a:rPr>
              <a:t>responses</a:t>
            </a:r>
            <a:r>
              <a:rPr sz="971" kern="0" spc="-13">
                <a:solidFill>
                  <a:sysClr val="windowText" lastClr="000000"/>
                </a:solidFill>
                <a:latin typeface="Calibri"/>
                <a:cs typeface="Calibri"/>
              </a:rPr>
              <a:t> </a:t>
            </a:r>
            <a:r>
              <a:rPr sz="971" kern="0">
                <a:solidFill>
                  <a:sysClr val="windowText" lastClr="000000"/>
                </a:solidFill>
                <a:latin typeface="Calibri"/>
                <a:cs typeface="Calibri"/>
              </a:rPr>
              <a:t>to</a:t>
            </a:r>
            <a:r>
              <a:rPr sz="971" kern="0" spc="-18">
                <a:solidFill>
                  <a:sysClr val="windowText" lastClr="000000"/>
                </a:solidFill>
                <a:latin typeface="Calibri"/>
                <a:cs typeface="Calibri"/>
              </a:rPr>
              <a:t> </a:t>
            </a:r>
            <a:r>
              <a:rPr sz="971" kern="0">
                <a:solidFill>
                  <a:sysClr val="windowText" lastClr="000000"/>
                </a:solidFill>
                <a:latin typeface="Calibri"/>
                <a:cs typeface="Calibri"/>
              </a:rPr>
              <a:t>sensory</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experiences?</a:t>
            </a:r>
            <a:endParaRPr sz="971" kern="0">
              <a:solidFill>
                <a:sysClr val="windowText" lastClr="000000"/>
              </a:solidFill>
              <a:latin typeface="Calibri"/>
              <a:cs typeface="Calibri"/>
            </a:endParaRPr>
          </a:p>
          <a:p>
            <a:pPr marL="363090" indent="-150727" defTabSz="806867">
              <a:spcBef>
                <a:spcPts val="71"/>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300"/>
              </a:spcBef>
            </a:pPr>
            <a:r>
              <a:rPr sz="971" kern="0">
                <a:solidFill>
                  <a:sysClr val="windowText" lastClr="000000"/>
                </a:solidFill>
                <a:latin typeface="Calibri"/>
                <a:cs typeface="Calibri"/>
              </a:rPr>
              <a:t>If</a:t>
            </a:r>
            <a:r>
              <a:rPr sz="971" kern="0" spc="-22">
                <a:solidFill>
                  <a:sysClr val="windowText" lastClr="000000"/>
                </a:solidFill>
                <a:latin typeface="Calibri"/>
                <a:cs typeface="Calibri"/>
              </a:rPr>
              <a:t> </a:t>
            </a:r>
            <a:r>
              <a:rPr sz="971" kern="0">
                <a:solidFill>
                  <a:sysClr val="windowText" lastClr="000000"/>
                </a:solidFill>
                <a:latin typeface="Calibri"/>
                <a:cs typeface="Calibri"/>
              </a:rPr>
              <a:t>yes</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18">
                <a:solidFill>
                  <a:sysClr val="windowText" lastClr="000000"/>
                </a:solidFill>
                <a:latin typeface="Calibri"/>
                <a:cs typeface="Calibri"/>
              </a:rPr>
              <a:t> </a:t>
            </a:r>
            <a:r>
              <a:rPr sz="971" kern="0">
                <a:solidFill>
                  <a:sysClr val="windowText" lastClr="000000"/>
                </a:solidFill>
                <a:latin typeface="Calibri"/>
                <a:cs typeface="Calibri"/>
              </a:rPr>
              <a:t>any of</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above,</a:t>
            </a:r>
            <a:r>
              <a:rPr sz="971" kern="0" spc="-13">
                <a:solidFill>
                  <a:sysClr val="windowText" lastClr="000000"/>
                </a:solidFill>
                <a:latin typeface="Calibri"/>
                <a:cs typeface="Calibri"/>
              </a:rPr>
              <a:t> </a:t>
            </a:r>
            <a:r>
              <a:rPr sz="971" kern="0">
                <a:solidFill>
                  <a:sysClr val="windowText" lastClr="000000"/>
                </a:solidFill>
                <a:latin typeface="Calibri"/>
                <a:cs typeface="Calibri"/>
              </a:rPr>
              <a:t>these</a:t>
            </a:r>
            <a:r>
              <a:rPr sz="971" kern="0" spc="-4">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will</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9">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3">
                <a:solidFill>
                  <a:sysClr val="windowText" lastClr="000000"/>
                </a:solidFill>
                <a:latin typeface="Calibri"/>
                <a:cs typeface="Calibri"/>
              </a:rPr>
              <a:t> </a:t>
            </a:r>
            <a:r>
              <a:rPr sz="971" kern="0">
                <a:solidFill>
                  <a:sysClr val="windowText" lastClr="000000"/>
                </a:solidFill>
                <a:latin typeface="Calibri"/>
                <a:cs typeface="Calibri"/>
              </a:rPr>
              <a:t>section(s)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IEP:</a:t>
            </a:r>
            <a:endParaRPr sz="971" kern="0">
              <a:solidFill>
                <a:sysClr val="windowText" lastClr="000000"/>
              </a:solidFill>
              <a:latin typeface="Calibri"/>
              <a:cs typeface="Calibri"/>
            </a:endParaRPr>
          </a:p>
        </p:txBody>
      </p:sp>
      <p:sp>
        <p:nvSpPr>
          <p:cNvPr id="6" name="object 6" descr="checkbox"/>
          <p:cNvSpPr/>
          <p:nvPr/>
        </p:nvSpPr>
        <p:spPr>
          <a:xfrm>
            <a:off x="2133601" y="5546407"/>
            <a:ext cx="128307" cy="300878"/>
          </a:xfrm>
          <a:custGeom>
            <a:avLst/>
            <a:gdLst/>
            <a:ahLst/>
            <a:cxnLst/>
            <a:rect l="l" t="t" r="r" b="b"/>
            <a:pathLst>
              <a:path w="145415" h="340995">
                <a:moveTo>
                  <a:pt x="0" y="145097"/>
                </a:moveTo>
                <a:lnTo>
                  <a:pt x="145097" y="145097"/>
                </a:lnTo>
                <a:lnTo>
                  <a:pt x="145097" y="0"/>
                </a:lnTo>
                <a:lnTo>
                  <a:pt x="0" y="0"/>
                </a:lnTo>
                <a:lnTo>
                  <a:pt x="0" y="145097"/>
                </a:lnTo>
                <a:close/>
              </a:path>
              <a:path w="145415" h="340995">
                <a:moveTo>
                  <a:pt x="0" y="340614"/>
                </a:moveTo>
                <a:lnTo>
                  <a:pt x="145097" y="340614"/>
                </a:lnTo>
                <a:lnTo>
                  <a:pt x="145097" y="195834"/>
                </a:lnTo>
                <a:lnTo>
                  <a:pt x="0" y="195834"/>
                </a:lnTo>
                <a:lnTo>
                  <a:pt x="0" y="340614"/>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7" name="object 7" descr="Checkbox"/>
          <p:cNvGraphicFramePr>
            <a:graphicFrameLocks noGrp="1"/>
          </p:cNvGraphicFramePr>
          <p:nvPr>
            <p:extLst>
              <p:ext uri="{D42A27DB-BD31-4B8C-83A1-F6EECF244321}">
                <p14:modId xmlns:p14="http://schemas.microsoft.com/office/powerpoint/2010/main" val="2576273872"/>
              </p:ext>
            </p:extLst>
          </p:nvPr>
        </p:nvGraphicFramePr>
        <p:xfrm>
          <a:off x="2050676" y="5508274"/>
          <a:ext cx="8971551" cy="372035"/>
        </p:xfrm>
        <a:graphic>
          <a:graphicData uri="http://schemas.openxmlformats.org/drawingml/2006/table">
            <a:tbl>
              <a:tblPr firstRow="1" bandRow="1">
                <a:tableStyleId>{2D5ABB26-0587-4C30-8999-92F81FD0307C}</a:tableStyleId>
              </a:tblPr>
              <a:tblGrid>
                <a:gridCol w="4461335">
                  <a:extLst>
                    <a:ext uri="{9D8B030D-6E8A-4147-A177-3AD203B41FA5}">
                      <a16:colId xmlns:a16="http://schemas.microsoft.com/office/drawing/2014/main" val="20000"/>
                    </a:ext>
                  </a:extLst>
                </a:gridCol>
                <a:gridCol w="4510216">
                  <a:extLst>
                    <a:ext uri="{9D8B030D-6E8A-4147-A177-3AD203B41FA5}">
                      <a16:colId xmlns:a16="http://schemas.microsoft.com/office/drawing/2014/main" val="20001"/>
                    </a:ext>
                  </a:extLst>
                </a:gridCol>
              </a:tblGrid>
              <a:tr h="372035">
                <a:tc>
                  <a:txBody>
                    <a:bodyPr/>
                    <a:lstStyle/>
                    <a:p>
                      <a:pPr marL="269240" marR="2477135">
                        <a:lnSpc>
                          <a:spcPts val="1540"/>
                        </a:lnSpc>
                        <a:spcBef>
                          <a:spcPts val="30"/>
                        </a:spcBef>
                      </a:pPr>
                      <a:r>
                        <a:rPr sz="1000" spc="-10">
                          <a:latin typeface="Calibri"/>
                          <a:cs typeface="Calibri"/>
                        </a:rPr>
                        <a:t>Accommodations/Modifications Goals/Objectives</a:t>
                      </a:r>
                      <a:endParaRPr sz="1000">
                        <a:latin typeface="Calibri"/>
                        <a:cs typeface="Calibri"/>
                      </a:endParaRPr>
                    </a:p>
                  </a:txBody>
                  <a:tcPr marL="0" marR="0" marT="336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6700" marR="2994660">
                        <a:lnSpc>
                          <a:spcPts val="1540"/>
                        </a:lnSpc>
                        <a:spcBef>
                          <a:spcPts val="30"/>
                        </a:spcBef>
                      </a:pP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 </a:t>
                      </a: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336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8" name="object 8" descr="checkbox"/>
          <p:cNvSpPr/>
          <p:nvPr/>
        </p:nvSpPr>
        <p:spPr>
          <a:xfrm>
            <a:off x="6596728" y="5559189"/>
            <a:ext cx="127747" cy="300878"/>
          </a:xfrm>
          <a:custGeom>
            <a:avLst/>
            <a:gdLst/>
            <a:ahLst/>
            <a:cxnLst/>
            <a:rect l="l" t="t" r="r" b="b"/>
            <a:pathLst>
              <a:path w="144779" h="340995">
                <a:moveTo>
                  <a:pt x="0" y="145097"/>
                </a:moveTo>
                <a:lnTo>
                  <a:pt x="144779" y="145097"/>
                </a:lnTo>
                <a:lnTo>
                  <a:pt x="144779" y="0"/>
                </a:lnTo>
                <a:lnTo>
                  <a:pt x="0" y="0"/>
                </a:lnTo>
                <a:lnTo>
                  <a:pt x="0" y="145097"/>
                </a:lnTo>
                <a:close/>
              </a:path>
              <a:path w="144779" h="340995">
                <a:moveTo>
                  <a:pt x="0" y="340614"/>
                </a:moveTo>
                <a:lnTo>
                  <a:pt x="144779" y="340614"/>
                </a:lnTo>
                <a:lnTo>
                  <a:pt x="144779" y="195834"/>
                </a:lnTo>
                <a:lnTo>
                  <a:pt x="0" y="195834"/>
                </a:lnTo>
                <a:lnTo>
                  <a:pt x="0" y="340614"/>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r>
              <a:rPr lang="en-US" kern="0" spc="-22">
                <a:solidFill>
                  <a:prstClr val="black"/>
                </a:solidFill>
              </a:rPr>
              <a:t>27</a:t>
            </a:r>
            <a:endParaRPr kern="0" spc="-22">
              <a:solidFill>
                <a:prstClr val="black"/>
              </a:solidFill>
            </a:endParaRPr>
          </a:p>
        </p:txBody>
      </p:sp>
      <p:sp>
        <p:nvSpPr>
          <p:cNvPr id="11" name="Rectangle 10" descr="Present levels">
            <a:extLst>
              <a:ext uri="{FF2B5EF4-FFF2-40B4-BE49-F238E27FC236}">
                <a16:creationId xmlns:a16="http://schemas.microsoft.com/office/drawing/2014/main" id="{DE1EACD6-EA55-E4E8-1131-4B6A5A6BBDFA}"/>
              </a:ext>
            </a:extLst>
          </p:cNvPr>
          <p:cNvSpPr/>
          <p:nvPr/>
        </p:nvSpPr>
        <p:spPr>
          <a:xfrm>
            <a:off x="1441205" y="281892"/>
            <a:ext cx="9618092" cy="599840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6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C73398C-1166-A6F4-D211-2AB2E30C222B}"/>
              </a:ext>
            </a:extLst>
          </p:cNvPr>
          <p:cNvSpPr>
            <a:spLocks noGrp="1"/>
          </p:cNvSpPr>
          <p:nvPr>
            <p:ph type="title"/>
          </p:nvPr>
        </p:nvSpPr>
        <p:spPr/>
        <p:txBody>
          <a:bodyPr/>
          <a:lstStyle/>
          <a:p>
            <a:r>
              <a:rPr lang="en-US">
                <a:solidFill>
                  <a:schemeClr val="bg1"/>
                </a:solidFill>
              </a:rPr>
              <a:t>Present levels communication</a:t>
            </a:r>
          </a:p>
        </p:txBody>
      </p:sp>
      <p:sp>
        <p:nvSpPr>
          <p:cNvPr id="2" name="object 2"/>
          <p:cNvSpPr txBox="1"/>
          <p:nvPr/>
        </p:nvSpPr>
        <p:spPr>
          <a:xfrm>
            <a:off x="2050677" y="385706"/>
            <a:ext cx="6605307"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PRESENT</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LEVELS</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ACADEMIC</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ACHIEVEMENT</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FUNCTIONAL</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PERFORMANCE:</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COMMUNICATION</a:t>
            </a:r>
            <a:endParaRPr sz="1235" kern="0">
              <a:solidFill>
                <a:sysClr val="windowText" lastClr="000000"/>
              </a:solidFill>
              <a:latin typeface="Calibri"/>
              <a:cs typeface="Calibri"/>
            </a:endParaRPr>
          </a:p>
        </p:txBody>
      </p:sp>
      <p:sp>
        <p:nvSpPr>
          <p:cNvPr id="15" name="Oval 14" descr="Communication">
            <a:extLst>
              <a:ext uri="{FF2B5EF4-FFF2-40B4-BE49-F238E27FC236}">
                <a16:creationId xmlns:a16="http://schemas.microsoft.com/office/drawing/2014/main" id="{0D760845-BB2A-83E2-AFF9-7465C25E2B89}"/>
              </a:ext>
            </a:extLst>
          </p:cNvPr>
          <p:cNvSpPr/>
          <p:nvPr/>
        </p:nvSpPr>
        <p:spPr>
          <a:xfrm flipV="1">
            <a:off x="7113849" y="285326"/>
            <a:ext cx="1628775" cy="402125"/>
          </a:xfrm>
          <a:prstGeom prst="ellipse">
            <a:avLst/>
          </a:prstGeom>
          <a:solidFill>
            <a:schemeClr val="accent1">
              <a:alpha val="50000"/>
            </a:schemeClr>
          </a:solidFill>
          <a:ln w="5715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11" name="object 11"/>
          <p:cNvGraphicFramePr>
            <a:graphicFrameLocks noGrp="1"/>
          </p:cNvGraphicFramePr>
          <p:nvPr>
            <p:extLst>
              <p:ext uri="{D42A27DB-BD31-4B8C-83A1-F6EECF244321}">
                <p14:modId xmlns:p14="http://schemas.microsoft.com/office/powerpoint/2010/main" val="2206347645"/>
              </p:ext>
            </p:extLst>
          </p:nvPr>
        </p:nvGraphicFramePr>
        <p:xfrm>
          <a:off x="2050676" y="743471"/>
          <a:ext cx="8902464" cy="857810"/>
        </p:xfrm>
        <a:graphic>
          <a:graphicData uri="http://schemas.openxmlformats.org/drawingml/2006/table">
            <a:tbl>
              <a:tblPr firstRow="1" bandRow="1">
                <a:tableStyleId>{2D5ABB26-0587-4C30-8999-92F81FD0307C}</a:tableStyleId>
              </a:tblPr>
              <a:tblGrid>
                <a:gridCol w="2941307">
                  <a:extLst>
                    <a:ext uri="{9D8B030D-6E8A-4147-A177-3AD203B41FA5}">
                      <a16:colId xmlns:a16="http://schemas.microsoft.com/office/drawing/2014/main" val="20000"/>
                    </a:ext>
                  </a:extLst>
                </a:gridCol>
                <a:gridCol w="2855518">
                  <a:extLst>
                    <a:ext uri="{9D8B030D-6E8A-4147-A177-3AD203B41FA5}">
                      <a16:colId xmlns:a16="http://schemas.microsoft.com/office/drawing/2014/main" val="20001"/>
                    </a:ext>
                  </a:extLst>
                </a:gridCol>
                <a:gridCol w="3105639">
                  <a:extLst>
                    <a:ext uri="{9D8B030D-6E8A-4147-A177-3AD203B41FA5}">
                      <a16:colId xmlns:a16="http://schemas.microsoft.com/office/drawing/2014/main" val="20002"/>
                    </a:ext>
                  </a:extLst>
                </a:gridCol>
              </a:tblGrid>
              <a:tr h="503704">
                <a:tc>
                  <a:txBody>
                    <a:bodyPr/>
                    <a:lstStyle/>
                    <a:p>
                      <a:pPr algn="ctr">
                        <a:lnSpc>
                          <a:spcPts val="1280"/>
                        </a:lnSpc>
                      </a:pPr>
                      <a:r>
                        <a:rPr sz="1000">
                          <a:latin typeface="Calibri"/>
                          <a:cs typeface="Calibri"/>
                        </a:rPr>
                        <a:t>Briefly</a:t>
                      </a:r>
                      <a:r>
                        <a:rPr sz="1000" spc="-30">
                          <a:latin typeface="Calibri"/>
                          <a:cs typeface="Calibri"/>
                        </a:rPr>
                        <a:t> </a:t>
                      </a:r>
                      <a:r>
                        <a:rPr sz="1000">
                          <a:latin typeface="Calibri"/>
                          <a:cs typeface="Calibri"/>
                        </a:rPr>
                        <a:t>describe</a:t>
                      </a:r>
                      <a:r>
                        <a:rPr sz="1000" spc="-30">
                          <a:latin typeface="Calibri"/>
                          <a:cs typeface="Calibri"/>
                        </a:rPr>
                        <a:t> </a:t>
                      </a:r>
                      <a:r>
                        <a:rPr sz="1000">
                          <a:latin typeface="Calibri"/>
                          <a:cs typeface="Calibri"/>
                        </a:rPr>
                        <a:t>current</a:t>
                      </a:r>
                      <a:r>
                        <a:rPr sz="1000" spc="-20">
                          <a:latin typeface="Calibri"/>
                          <a:cs typeface="Calibri"/>
                        </a:rPr>
                        <a:t> </a:t>
                      </a:r>
                      <a:r>
                        <a:rPr sz="1000" spc="-10">
                          <a:latin typeface="Calibri"/>
                          <a:cs typeface="Calibri"/>
                        </a:rPr>
                        <a:t>communication</a:t>
                      </a:r>
                      <a:endParaRPr sz="1000">
                        <a:latin typeface="Calibri"/>
                        <a:cs typeface="Calibri"/>
                      </a:endParaRPr>
                    </a:p>
                    <a:p>
                      <a:pPr marR="1270" algn="ctr">
                        <a:lnSpc>
                          <a:spcPct val="100000"/>
                        </a:lnSpc>
                        <a:spcBef>
                          <a:spcPts val="140"/>
                        </a:spcBef>
                      </a:pPr>
                      <a:r>
                        <a:rPr sz="1000" spc="-10">
                          <a:latin typeface="Calibri"/>
                          <a:cs typeface="Calibri"/>
                        </a:rPr>
                        <a:t>performance.</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2740">
                        <a:lnSpc>
                          <a:spcPts val="1280"/>
                        </a:lnSpc>
                      </a:pPr>
                      <a:r>
                        <a:rPr sz="1000">
                          <a:latin typeface="Calibri"/>
                          <a:cs typeface="Calibri"/>
                        </a:rPr>
                        <a:t>Strengths,</a:t>
                      </a:r>
                      <a:r>
                        <a:rPr sz="1000" spc="-25">
                          <a:latin typeface="Calibri"/>
                          <a:cs typeface="Calibri"/>
                        </a:rPr>
                        <a:t> </a:t>
                      </a:r>
                      <a:r>
                        <a:rPr sz="1000">
                          <a:latin typeface="Calibri"/>
                          <a:cs typeface="Calibri"/>
                        </a:rPr>
                        <a:t>interest</a:t>
                      </a:r>
                      <a:r>
                        <a:rPr sz="1000" spc="-20">
                          <a:latin typeface="Calibri"/>
                          <a:cs typeface="Calibri"/>
                        </a:rPr>
                        <a:t> </a:t>
                      </a:r>
                      <a:r>
                        <a:rPr sz="1000">
                          <a:latin typeface="Calibri"/>
                          <a:cs typeface="Calibri"/>
                        </a:rPr>
                        <a:t>areas,</a:t>
                      </a:r>
                      <a:r>
                        <a:rPr sz="1000" spc="-25">
                          <a:latin typeface="Calibri"/>
                          <a:cs typeface="Calibri"/>
                        </a:rPr>
                        <a:t> </a:t>
                      </a:r>
                      <a:r>
                        <a:rPr sz="1000">
                          <a:latin typeface="Calibri"/>
                          <a:cs typeface="Calibri"/>
                        </a:rPr>
                        <a:t>and</a:t>
                      </a:r>
                      <a:r>
                        <a:rPr sz="1000" spc="-10">
                          <a:latin typeface="Calibri"/>
                          <a:cs typeface="Calibri"/>
                        </a:rPr>
                        <a:t> preferences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9380">
                        <a:lnSpc>
                          <a:spcPts val="1280"/>
                        </a:lnSpc>
                      </a:pPr>
                      <a:r>
                        <a:rPr sz="1000">
                          <a:latin typeface="Calibri"/>
                          <a:cs typeface="Calibri"/>
                        </a:rPr>
                        <a:t>Impact</a:t>
                      </a:r>
                      <a:r>
                        <a:rPr sz="1000" spc="-35">
                          <a:latin typeface="Calibri"/>
                          <a:cs typeface="Calibri"/>
                        </a:rPr>
                        <a:t> </a:t>
                      </a:r>
                      <a:r>
                        <a:rPr sz="1000">
                          <a:latin typeface="Calibri"/>
                          <a:cs typeface="Calibri"/>
                        </a:rPr>
                        <a:t>of</a:t>
                      </a:r>
                      <a:r>
                        <a:rPr sz="1000" spc="-20">
                          <a:latin typeface="Calibri"/>
                          <a:cs typeface="Calibri"/>
                        </a:rPr>
                        <a:t> </a:t>
                      </a:r>
                      <a:r>
                        <a:rPr sz="1000">
                          <a:latin typeface="Calibri"/>
                          <a:cs typeface="Calibri"/>
                        </a:rPr>
                        <a:t>student’s</a:t>
                      </a:r>
                      <a:r>
                        <a:rPr sz="1000" spc="-15">
                          <a:latin typeface="Calibri"/>
                          <a:cs typeface="Calibri"/>
                        </a:rPr>
                        <a:t> </a:t>
                      </a:r>
                      <a:r>
                        <a:rPr sz="1000">
                          <a:latin typeface="Calibri"/>
                          <a:cs typeface="Calibri"/>
                        </a:rPr>
                        <a:t>disability</a:t>
                      </a:r>
                      <a:r>
                        <a:rPr sz="1000" spc="-25">
                          <a:latin typeface="Calibri"/>
                          <a:cs typeface="Calibri"/>
                        </a:rPr>
                        <a:t> </a:t>
                      </a:r>
                      <a:r>
                        <a:rPr sz="1000">
                          <a:latin typeface="Calibri"/>
                          <a:cs typeface="Calibri"/>
                        </a:rPr>
                        <a:t>on</a:t>
                      </a:r>
                      <a:r>
                        <a:rPr sz="1000" spc="-20">
                          <a:latin typeface="Calibri"/>
                          <a:cs typeface="Calibri"/>
                        </a:rPr>
                        <a:t> </a:t>
                      </a:r>
                      <a:r>
                        <a:rPr sz="1000">
                          <a:latin typeface="Calibri"/>
                          <a:cs typeface="Calibri"/>
                        </a:rPr>
                        <a:t>involvement</a:t>
                      </a:r>
                      <a:r>
                        <a:rPr sz="1000" spc="-25">
                          <a:latin typeface="Calibri"/>
                          <a:cs typeface="Calibri"/>
                        </a:rPr>
                        <a:t> and</a:t>
                      </a:r>
                      <a:endParaRPr sz="1000">
                        <a:latin typeface="Calibri"/>
                        <a:cs typeface="Calibri"/>
                      </a:endParaRPr>
                    </a:p>
                    <a:p>
                      <a:pPr marL="619760" marR="170815" indent="-450215">
                        <a:lnSpc>
                          <a:spcPct val="109000"/>
                        </a:lnSpc>
                        <a:spcBef>
                          <a:spcPts val="20"/>
                        </a:spcBef>
                      </a:pPr>
                      <a:r>
                        <a:rPr sz="1000">
                          <a:latin typeface="Calibri"/>
                          <a:cs typeface="Calibri"/>
                        </a:rPr>
                        <a:t>progress</a:t>
                      </a:r>
                      <a:r>
                        <a:rPr sz="1000" spc="-30">
                          <a:latin typeface="Calibri"/>
                          <a:cs typeface="Calibri"/>
                        </a:rPr>
                        <a:t> </a:t>
                      </a:r>
                      <a:r>
                        <a:rPr sz="1000">
                          <a:latin typeface="Calibri"/>
                          <a:cs typeface="Calibri"/>
                        </a:rPr>
                        <a:t>in</a:t>
                      </a:r>
                      <a:r>
                        <a:rPr sz="1000" spc="-30">
                          <a:latin typeface="Calibri"/>
                          <a:cs typeface="Calibri"/>
                        </a:rPr>
                        <a:t> </a:t>
                      </a:r>
                      <a:r>
                        <a:rPr sz="1000">
                          <a:latin typeface="Calibri"/>
                          <a:cs typeface="Calibri"/>
                        </a:rPr>
                        <a:t>the</a:t>
                      </a:r>
                      <a:r>
                        <a:rPr sz="1000" spc="-35">
                          <a:latin typeface="Calibri"/>
                          <a:cs typeface="Calibri"/>
                        </a:rPr>
                        <a:t> </a:t>
                      </a:r>
                      <a:r>
                        <a:rPr sz="1000">
                          <a:latin typeface="Calibri"/>
                          <a:cs typeface="Calibri"/>
                        </a:rPr>
                        <a:t>general</a:t>
                      </a:r>
                      <a:r>
                        <a:rPr sz="1000" spc="-25">
                          <a:latin typeface="Calibri"/>
                          <a:cs typeface="Calibri"/>
                        </a:rPr>
                        <a:t> </a:t>
                      </a:r>
                      <a:r>
                        <a:rPr sz="1000">
                          <a:latin typeface="Calibri"/>
                          <a:cs typeface="Calibri"/>
                        </a:rPr>
                        <a:t>education</a:t>
                      </a:r>
                      <a:r>
                        <a:rPr sz="1000" spc="-10">
                          <a:latin typeface="Calibri"/>
                          <a:cs typeface="Calibri"/>
                        </a:rPr>
                        <a:t> </a:t>
                      </a:r>
                      <a:r>
                        <a:rPr sz="1000">
                          <a:latin typeface="Calibri"/>
                          <a:cs typeface="Calibri"/>
                        </a:rPr>
                        <a:t>curriculum</a:t>
                      </a:r>
                      <a:r>
                        <a:rPr sz="1000" spc="-30">
                          <a:latin typeface="Calibri"/>
                          <a:cs typeface="Calibri"/>
                        </a:rPr>
                        <a:t> </a:t>
                      </a:r>
                      <a:r>
                        <a:rPr sz="1000" spc="-25">
                          <a:latin typeface="Calibri"/>
                          <a:cs typeface="Calibri"/>
                        </a:rPr>
                        <a:t>or </a:t>
                      </a:r>
                      <a:r>
                        <a:rPr sz="1000">
                          <a:latin typeface="Calibri"/>
                          <a:cs typeface="Calibri"/>
                        </a:rPr>
                        <a:t>appropriate</a:t>
                      </a:r>
                      <a:r>
                        <a:rPr lang="en-US" sz="1000" spc="-50">
                          <a:latin typeface="Calibri"/>
                          <a:cs typeface="Calibri"/>
                        </a:rPr>
                        <a:t> </a:t>
                      </a:r>
                      <a:r>
                        <a:rPr sz="1000">
                          <a:latin typeface="Calibri"/>
                          <a:cs typeface="Calibri"/>
                        </a:rPr>
                        <a:t>preschool</a:t>
                      </a:r>
                      <a:r>
                        <a:rPr sz="1000" spc="-50">
                          <a:latin typeface="Calibri"/>
                          <a:cs typeface="Calibri"/>
                        </a:rPr>
                        <a:t> </a:t>
                      </a:r>
                      <a:r>
                        <a:rPr sz="1000" spc="-10">
                          <a:latin typeface="Calibri"/>
                          <a:cs typeface="Calibri"/>
                        </a:rPr>
                        <a:t>activities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54106">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3" name="object 3"/>
          <p:cNvSpPr txBox="1"/>
          <p:nvPr/>
        </p:nvSpPr>
        <p:spPr>
          <a:xfrm>
            <a:off x="2050676" y="1647826"/>
            <a:ext cx="7950573" cy="2109582"/>
          </a:xfrm>
          <a:prstGeom prst="rect">
            <a:avLst/>
          </a:prstGeom>
        </p:spPr>
        <p:txBody>
          <a:bodyPr vert="horz" wrap="square" lIns="0" tIns="11206" rIns="0" bIns="0" rtlCol="0">
            <a:spAutoFit/>
          </a:bodyPr>
          <a:lstStyle/>
          <a:p>
            <a:pPr marL="11206" marR="4483" defTabSz="806867">
              <a:lnSpc>
                <a:spcPct val="110600"/>
              </a:lnSpc>
              <a:spcBef>
                <a:spcPts val="88"/>
              </a:spcBef>
            </a:pPr>
            <a:r>
              <a:rPr sz="971" kern="0">
                <a:solidFill>
                  <a:sysClr val="windowText" lastClr="000000"/>
                </a:solidFill>
                <a:latin typeface="Calibri"/>
                <a:cs typeface="Calibri"/>
              </a:rPr>
              <a:t>Does</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2">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use</a:t>
            </a:r>
            <a:r>
              <a:rPr sz="971" kern="0" spc="-22">
                <a:solidFill>
                  <a:sysClr val="windowText" lastClr="000000"/>
                </a:solidFill>
                <a:latin typeface="Calibri"/>
                <a:cs typeface="Calibri"/>
              </a:rPr>
              <a:t> </a:t>
            </a:r>
            <a:r>
              <a:rPr sz="971" kern="0">
                <a:solidFill>
                  <a:sysClr val="windowText" lastClr="000000"/>
                </a:solidFill>
                <a:latin typeface="Calibri"/>
                <a:cs typeface="Calibri"/>
              </a:rPr>
              <a:t>of</a:t>
            </a:r>
            <a:r>
              <a:rPr sz="971" kern="0" spc="4">
                <a:solidFill>
                  <a:sysClr val="windowText" lastClr="000000"/>
                </a:solidFill>
                <a:latin typeface="Calibri"/>
                <a:cs typeface="Calibri"/>
              </a:rPr>
              <a:t> </a:t>
            </a:r>
            <a:r>
              <a:rPr sz="971" kern="0">
                <a:solidFill>
                  <a:sysClr val="windowText" lastClr="000000"/>
                </a:solidFill>
                <a:latin typeface="Calibri"/>
                <a:cs typeface="Calibri"/>
              </a:rPr>
              <a:t>augmentative</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4">
                <a:solidFill>
                  <a:sysClr val="windowText" lastClr="000000"/>
                </a:solidFill>
                <a:latin typeface="Calibri"/>
                <a:cs typeface="Calibri"/>
              </a:rPr>
              <a:t> </a:t>
            </a:r>
            <a:r>
              <a:rPr sz="971" kern="0">
                <a:solidFill>
                  <a:sysClr val="windowText" lastClr="000000"/>
                </a:solidFill>
                <a:latin typeface="Calibri"/>
                <a:cs typeface="Calibri"/>
              </a:rPr>
              <a:t>alternative</a:t>
            </a:r>
            <a:r>
              <a:rPr sz="971" kern="0" spc="-4">
                <a:solidFill>
                  <a:sysClr val="windowText" lastClr="000000"/>
                </a:solidFill>
                <a:latin typeface="Calibri"/>
                <a:cs typeface="Calibri"/>
              </a:rPr>
              <a:t> </a:t>
            </a:r>
            <a:r>
              <a:rPr sz="971" kern="0" spc="-9">
                <a:solidFill>
                  <a:sysClr val="windowText" lastClr="000000"/>
                </a:solidFill>
                <a:latin typeface="Calibri"/>
                <a:cs typeface="Calibri"/>
              </a:rPr>
              <a:t>communication</a:t>
            </a:r>
            <a:r>
              <a:rPr sz="971" kern="0" spc="-13">
                <a:solidFill>
                  <a:sysClr val="windowText" lastClr="000000"/>
                </a:solidFill>
                <a:latin typeface="Calibri"/>
                <a:cs typeface="Calibri"/>
              </a:rPr>
              <a:t> </a:t>
            </a:r>
            <a:r>
              <a:rPr sz="971" kern="0">
                <a:solidFill>
                  <a:sysClr val="windowText" lastClr="000000"/>
                </a:solidFill>
                <a:latin typeface="Calibri"/>
                <a:cs typeface="Calibri"/>
              </a:rPr>
              <a:t>(AAC)?</a:t>
            </a:r>
            <a:r>
              <a:rPr sz="971" kern="0" spc="-4">
                <a:solidFill>
                  <a:sysClr val="windowText" lastClr="000000"/>
                </a:solidFill>
                <a:latin typeface="Calibri"/>
                <a:cs typeface="Calibri"/>
              </a:rPr>
              <a:t> </a:t>
            </a:r>
            <a:r>
              <a:rPr sz="971" kern="0">
                <a:solidFill>
                  <a:sysClr val="windowText" lastClr="000000"/>
                </a:solidFill>
                <a:latin typeface="Calibri"/>
                <a:cs typeface="Calibri"/>
              </a:rPr>
              <a:t>Consider</a:t>
            </a:r>
            <a:r>
              <a:rPr sz="971" kern="0" spc="-18">
                <a:solidFill>
                  <a:sysClr val="windowText" lastClr="000000"/>
                </a:solidFill>
                <a:latin typeface="Calibri"/>
                <a:cs typeface="Calibri"/>
              </a:rPr>
              <a:t> </a:t>
            </a:r>
            <a:r>
              <a:rPr sz="971" kern="0">
                <a:solidFill>
                  <a:sysClr val="windowText" lastClr="000000"/>
                </a:solidFill>
                <a:latin typeface="Calibri"/>
                <a:cs typeface="Calibri"/>
              </a:rPr>
              <a:t>any</a:t>
            </a:r>
            <a:r>
              <a:rPr sz="971" kern="0" spc="35">
                <a:solidFill>
                  <a:sysClr val="windowText" lastClr="000000"/>
                </a:solidFill>
                <a:latin typeface="Calibri"/>
                <a:cs typeface="Calibri"/>
              </a:rPr>
              <a:t> </a:t>
            </a:r>
            <a:r>
              <a:rPr sz="971" kern="0">
                <a:solidFill>
                  <a:sysClr val="windowText" lastClr="000000"/>
                </a:solidFill>
                <a:latin typeface="Calibri"/>
                <a:cs typeface="Calibri"/>
              </a:rPr>
              <a:t>AAC</a:t>
            </a:r>
            <a:r>
              <a:rPr sz="971" kern="0" spc="-22">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for</a:t>
            </a:r>
            <a:r>
              <a:rPr sz="971" kern="0" spc="-18">
                <a:solidFill>
                  <a:sysClr val="windowText" lastClr="000000"/>
                </a:solidFill>
                <a:latin typeface="Calibri"/>
                <a:cs typeface="Calibri"/>
              </a:rPr>
              <a:t> </a:t>
            </a:r>
            <a:r>
              <a:rPr sz="971" kern="0">
                <a:solidFill>
                  <a:sysClr val="windowText" lastClr="000000"/>
                </a:solidFill>
                <a:latin typeface="Calibri"/>
                <a:cs typeface="Calibri"/>
              </a:rPr>
              <a:t>non-speaking</a:t>
            </a:r>
            <a:r>
              <a:rPr sz="971" kern="0" spc="-9">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9">
                <a:solidFill>
                  <a:sysClr val="windowText" lastClr="000000"/>
                </a:solidFill>
                <a:latin typeface="Calibri"/>
                <a:cs typeface="Calibri"/>
              </a:rPr>
              <a:t> </a:t>
            </a:r>
            <a:r>
              <a:rPr sz="971" kern="0">
                <a:solidFill>
                  <a:sysClr val="windowText" lastClr="000000"/>
                </a:solidFill>
                <a:latin typeface="Calibri"/>
                <a:cs typeface="Calibri"/>
              </a:rPr>
              <a:t>or</a:t>
            </a:r>
            <a:r>
              <a:rPr sz="971" kern="0" spc="-4">
                <a:solidFill>
                  <a:sysClr val="windowText" lastClr="000000"/>
                </a:solidFill>
                <a:latin typeface="Calibri"/>
                <a:cs typeface="Calibri"/>
              </a:rPr>
              <a:t> </a:t>
            </a:r>
            <a:r>
              <a:rPr sz="971" kern="0">
                <a:solidFill>
                  <a:sysClr val="windowText" lastClr="000000"/>
                </a:solidFill>
                <a:latin typeface="Calibri"/>
                <a:cs typeface="Calibri"/>
              </a:rPr>
              <a:t>those</a:t>
            </a:r>
            <a:r>
              <a:rPr sz="971" kern="0" spc="-18">
                <a:solidFill>
                  <a:sysClr val="windowText" lastClr="000000"/>
                </a:solidFill>
                <a:latin typeface="Calibri"/>
                <a:cs typeface="Calibri"/>
              </a:rPr>
              <a:t> with </a:t>
            </a:r>
            <a:r>
              <a:rPr sz="971" kern="0">
                <a:solidFill>
                  <a:sysClr val="windowText" lastClr="000000"/>
                </a:solidFill>
                <a:latin typeface="Calibri"/>
                <a:cs typeface="Calibri"/>
              </a:rPr>
              <a:t>limited</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speech.</a:t>
            </a:r>
            <a:endParaRPr sz="971" kern="0">
              <a:solidFill>
                <a:sysClr val="windowText" lastClr="000000"/>
              </a:solidFill>
              <a:latin typeface="Calibri"/>
              <a:cs typeface="Calibri"/>
            </a:endParaRPr>
          </a:p>
          <a:p>
            <a:pPr marL="363090" indent="-150727" defTabSz="806867">
              <a:spcBef>
                <a:spcPts val="335"/>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marR="126073" defTabSz="806867">
              <a:lnSpc>
                <a:spcPct val="110600"/>
              </a:lnSpc>
              <a:spcBef>
                <a:spcPts val="441"/>
              </a:spcBef>
            </a:pPr>
            <a:r>
              <a:rPr sz="971" kern="0">
                <a:solidFill>
                  <a:sysClr val="windowText" lastClr="000000"/>
                </a:solidFill>
                <a:latin typeface="Calibri"/>
                <a:cs typeface="Calibri"/>
              </a:rPr>
              <a:t>If</a:t>
            </a:r>
            <a:r>
              <a:rPr sz="971" kern="0" spc="-26">
                <a:solidFill>
                  <a:sysClr val="windowText" lastClr="000000"/>
                </a:solidFill>
                <a:latin typeface="Calibri"/>
                <a:cs typeface="Calibri"/>
              </a:rPr>
              <a:t> </a:t>
            </a:r>
            <a:r>
              <a:rPr sz="971" kern="0">
                <a:solidFill>
                  <a:sysClr val="windowText" lastClr="000000"/>
                </a:solidFill>
                <a:latin typeface="Calibri"/>
                <a:cs typeface="Calibri"/>
              </a:rPr>
              <a:t>yes,</a:t>
            </a:r>
            <a:r>
              <a:rPr sz="971" kern="0" spc="-18">
                <a:solidFill>
                  <a:sysClr val="windowText" lastClr="000000"/>
                </a:solidFill>
                <a:latin typeface="Calibri"/>
                <a:cs typeface="Calibri"/>
              </a:rPr>
              <a:t> </a:t>
            </a:r>
            <a:r>
              <a:rPr sz="971" kern="0">
                <a:solidFill>
                  <a:sysClr val="windowText" lastClr="000000"/>
                </a:solidFill>
                <a:latin typeface="Calibri"/>
                <a:cs typeface="Calibri"/>
              </a:rPr>
              <a:t>describe</a:t>
            </a:r>
            <a:r>
              <a:rPr sz="971" kern="0" spc="-26">
                <a:solidFill>
                  <a:sysClr val="windowText" lastClr="000000"/>
                </a:solidFill>
                <a:latin typeface="Calibri"/>
                <a:cs typeface="Calibri"/>
              </a:rPr>
              <a:t> </a:t>
            </a:r>
            <a:r>
              <a:rPr sz="971" kern="0">
                <a:solidFill>
                  <a:sysClr val="windowText" lastClr="000000"/>
                </a:solidFill>
                <a:latin typeface="Calibri"/>
                <a:cs typeface="Calibri"/>
              </a:rPr>
              <a:t>how</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Team</a:t>
            </a:r>
            <a:r>
              <a:rPr sz="971" kern="0" spc="-22">
                <a:solidFill>
                  <a:sysClr val="windowText" lastClr="000000"/>
                </a:solidFill>
                <a:latin typeface="Calibri"/>
                <a:cs typeface="Calibri"/>
              </a:rPr>
              <a:t> </a:t>
            </a:r>
            <a:r>
              <a:rPr sz="971" kern="0">
                <a:solidFill>
                  <a:sysClr val="windowText" lastClr="000000"/>
                </a:solidFill>
                <a:latin typeface="Calibri"/>
                <a:cs typeface="Calibri"/>
              </a:rPr>
              <a:t>will</a:t>
            </a:r>
            <a:r>
              <a:rPr sz="971" kern="0" spc="-18">
                <a:solidFill>
                  <a:sysClr val="windowText" lastClr="000000"/>
                </a:solidFill>
                <a:latin typeface="Calibri"/>
                <a:cs typeface="Calibri"/>
              </a:rPr>
              <a:t> </a:t>
            </a:r>
            <a:r>
              <a:rPr sz="971" kern="0">
                <a:solidFill>
                  <a:sysClr val="windowText" lastClr="000000"/>
                </a:solidFill>
                <a:latin typeface="Calibri"/>
                <a:cs typeface="Calibri"/>
              </a:rPr>
              <a:t>address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18">
                <a:solidFill>
                  <a:sysClr val="windowText" lastClr="000000"/>
                </a:solidFill>
                <a:latin typeface="Calibri"/>
                <a:cs typeface="Calibri"/>
              </a:rPr>
              <a:t> </a:t>
            </a:r>
            <a:r>
              <a:rPr sz="971" kern="0">
                <a:solidFill>
                  <a:sysClr val="windowText" lastClr="000000"/>
                </a:solidFill>
                <a:latin typeface="Calibri"/>
                <a:cs typeface="Calibri"/>
              </a:rPr>
              <a:t>acquiring,</a:t>
            </a:r>
            <a:r>
              <a:rPr sz="971" kern="0" spc="-18">
                <a:solidFill>
                  <a:sysClr val="windowText" lastClr="000000"/>
                </a:solidFill>
                <a:latin typeface="Calibri"/>
                <a:cs typeface="Calibri"/>
              </a:rPr>
              <a:t> </a:t>
            </a:r>
            <a:r>
              <a:rPr sz="971" kern="0">
                <a:solidFill>
                  <a:sysClr val="windowText" lastClr="000000"/>
                </a:solidFill>
                <a:latin typeface="Calibri"/>
                <a:cs typeface="Calibri"/>
              </a:rPr>
              <a:t>designing,</a:t>
            </a:r>
            <a:r>
              <a:rPr sz="971" kern="0" spc="-18">
                <a:solidFill>
                  <a:sysClr val="windowText" lastClr="000000"/>
                </a:solidFill>
                <a:latin typeface="Calibri"/>
                <a:cs typeface="Calibri"/>
              </a:rPr>
              <a:t> </a:t>
            </a:r>
            <a:r>
              <a:rPr sz="971" kern="0">
                <a:solidFill>
                  <a:sysClr val="windowText" lastClr="000000"/>
                </a:solidFill>
                <a:latin typeface="Calibri"/>
                <a:cs typeface="Calibri"/>
              </a:rPr>
              <a:t>customizing,</a:t>
            </a:r>
            <a:r>
              <a:rPr sz="971" kern="0" spc="-18">
                <a:solidFill>
                  <a:sysClr val="windowText" lastClr="000000"/>
                </a:solidFill>
                <a:latin typeface="Calibri"/>
                <a:cs typeface="Calibri"/>
              </a:rPr>
              <a:t> </a:t>
            </a:r>
            <a:r>
              <a:rPr sz="971" kern="0">
                <a:solidFill>
                  <a:sysClr val="windowText" lastClr="000000"/>
                </a:solidFill>
                <a:latin typeface="Calibri"/>
                <a:cs typeface="Calibri"/>
              </a:rPr>
              <a:t>maintaining,</a:t>
            </a:r>
            <a:r>
              <a:rPr sz="971" kern="0" spc="-13">
                <a:solidFill>
                  <a:sysClr val="windowText" lastClr="000000"/>
                </a:solidFill>
                <a:latin typeface="Calibri"/>
                <a:cs typeface="Calibri"/>
              </a:rPr>
              <a:t> </a:t>
            </a:r>
            <a:r>
              <a:rPr sz="971" kern="0">
                <a:solidFill>
                  <a:sysClr val="windowText" lastClr="000000"/>
                </a:solidFill>
                <a:latin typeface="Calibri"/>
                <a:cs typeface="Calibri"/>
              </a:rPr>
              <a:t>repairing,</a:t>
            </a:r>
            <a:r>
              <a:rPr sz="971" kern="0" spc="-18">
                <a:solidFill>
                  <a:sysClr val="windowText" lastClr="000000"/>
                </a:solidFill>
                <a:latin typeface="Calibri"/>
                <a:cs typeface="Calibri"/>
              </a:rPr>
              <a:t> </a:t>
            </a:r>
            <a:r>
              <a:rPr sz="971" kern="0">
                <a:solidFill>
                  <a:sysClr val="windowText" lastClr="000000"/>
                </a:solidFill>
                <a:latin typeface="Calibri"/>
                <a:cs typeface="Calibri"/>
              </a:rPr>
              <a:t>and/or</a:t>
            </a:r>
            <a:r>
              <a:rPr sz="971" kern="0" spc="-26">
                <a:solidFill>
                  <a:sysClr val="windowText" lastClr="000000"/>
                </a:solidFill>
                <a:latin typeface="Calibri"/>
                <a:cs typeface="Calibri"/>
              </a:rPr>
              <a:t> </a:t>
            </a:r>
            <a:r>
              <a:rPr sz="971" kern="0">
                <a:solidFill>
                  <a:sysClr val="windowText" lastClr="000000"/>
                </a:solidFill>
                <a:latin typeface="Calibri"/>
                <a:cs typeface="Calibri"/>
              </a:rPr>
              <a:t>replacing</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AAC </a:t>
            </a:r>
            <a:r>
              <a:rPr sz="971" kern="0" spc="-9">
                <a:solidFill>
                  <a:sysClr val="windowText" lastClr="000000"/>
                </a:solidFill>
                <a:latin typeface="Calibri"/>
                <a:cs typeface="Calibri"/>
              </a:rPr>
              <a:t>device/system).</a:t>
            </a:r>
            <a:endParaRPr sz="971" kern="0">
              <a:solidFill>
                <a:sysClr val="windowText" lastClr="000000"/>
              </a:solidFill>
              <a:latin typeface="Calibri"/>
              <a:cs typeface="Calibri"/>
            </a:endParaRPr>
          </a:p>
          <a:p>
            <a:pPr marL="363090" indent="-150727" defTabSz="806867">
              <a:spcBef>
                <a:spcPts val="159"/>
              </a:spcBef>
              <a:buFont typeface="MS Gothic"/>
              <a:buChar char="☐"/>
              <a:tabLst>
                <a:tab pos="363650" algn="l"/>
              </a:tabLst>
            </a:pP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an</a:t>
            </a:r>
            <a:r>
              <a:rPr sz="971" kern="0" spc="-18">
                <a:solidFill>
                  <a:sysClr val="windowText" lastClr="000000"/>
                </a:solidFill>
                <a:latin typeface="Calibri"/>
                <a:cs typeface="Calibri"/>
              </a:rPr>
              <a:t> </a:t>
            </a:r>
            <a:r>
              <a:rPr sz="971" kern="0">
                <a:solidFill>
                  <a:sysClr val="windowText" lastClr="000000"/>
                </a:solidFill>
                <a:latin typeface="Calibri"/>
                <a:cs typeface="Calibri"/>
              </a:rPr>
              <a:t>AAC</a:t>
            </a:r>
            <a:r>
              <a:rPr sz="971" kern="0" spc="-26">
                <a:solidFill>
                  <a:sysClr val="windowText" lastClr="000000"/>
                </a:solidFill>
                <a:latin typeface="Calibri"/>
                <a:cs typeface="Calibri"/>
              </a:rPr>
              <a:t> </a:t>
            </a:r>
            <a:r>
              <a:rPr sz="971" kern="0">
                <a:solidFill>
                  <a:sysClr val="windowText" lastClr="000000"/>
                </a:solidFill>
                <a:latin typeface="Calibri"/>
                <a:cs typeface="Calibri"/>
              </a:rPr>
              <a:t>device/system</a:t>
            </a:r>
            <a:r>
              <a:rPr sz="971" kern="0" spc="4">
                <a:solidFill>
                  <a:sysClr val="windowText" lastClr="000000"/>
                </a:solidFill>
                <a:latin typeface="Calibri"/>
                <a:cs typeface="Calibri"/>
              </a:rPr>
              <a:t> </a:t>
            </a:r>
            <a:r>
              <a:rPr sz="971" kern="0">
                <a:solidFill>
                  <a:sysClr val="windowText" lastClr="000000"/>
                </a:solidFill>
                <a:latin typeface="Calibri"/>
                <a:cs typeface="Calibri"/>
              </a:rPr>
              <a:t>at</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school.</a:t>
            </a:r>
            <a:endParaRPr sz="971" kern="0">
              <a:solidFill>
                <a:sysClr val="windowText" lastClr="000000"/>
              </a:solidFill>
              <a:latin typeface="Calibri"/>
              <a:cs typeface="Calibri"/>
            </a:endParaRPr>
          </a:p>
          <a:p>
            <a:pPr marL="363090" indent="-150727" defTabSz="806867">
              <a:spcBef>
                <a:spcPts val="106"/>
              </a:spcBef>
              <a:buFont typeface="MS Gothic"/>
              <a:buChar char="☐"/>
              <a:tabLst>
                <a:tab pos="363650" algn="l"/>
              </a:tabLst>
            </a:pP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an</a:t>
            </a:r>
            <a:r>
              <a:rPr sz="971" kern="0" spc="-13">
                <a:solidFill>
                  <a:sysClr val="windowText" lastClr="000000"/>
                </a:solidFill>
                <a:latin typeface="Calibri"/>
                <a:cs typeface="Calibri"/>
              </a:rPr>
              <a:t> </a:t>
            </a:r>
            <a:r>
              <a:rPr sz="971" kern="0">
                <a:solidFill>
                  <a:sysClr val="windowText" lastClr="000000"/>
                </a:solidFill>
                <a:latin typeface="Calibri"/>
                <a:cs typeface="Calibri"/>
              </a:rPr>
              <a:t>AAC</a:t>
            </a:r>
            <a:r>
              <a:rPr sz="971" kern="0" spc="-26">
                <a:solidFill>
                  <a:sysClr val="windowText" lastClr="000000"/>
                </a:solidFill>
                <a:latin typeface="Calibri"/>
                <a:cs typeface="Calibri"/>
              </a:rPr>
              <a:t> </a:t>
            </a:r>
            <a:r>
              <a:rPr sz="971" kern="0">
                <a:solidFill>
                  <a:sysClr val="windowText" lastClr="000000"/>
                </a:solidFill>
                <a:latin typeface="Calibri"/>
                <a:cs typeface="Calibri"/>
              </a:rPr>
              <a:t>device/system</a:t>
            </a:r>
            <a:r>
              <a:rPr sz="971" kern="0" spc="4">
                <a:solidFill>
                  <a:sysClr val="windowText" lastClr="000000"/>
                </a:solidFill>
                <a:latin typeface="Calibri"/>
                <a:cs typeface="Calibri"/>
              </a:rPr>
              <a:t> </a:t>
            </a:r>
            <a:r>
              <a:rPr sz="971" kern="0">
                <a:solidFill>
                  <a:sysClr val="windowText" lastClr="000000"/>
                </a:solidFill>
                <a:latin typeface="Calibri"/>
                <a:cs typeface="Calibri"/>
              </a:rPr>
              <a:t>at</a:t>
            </a:r>
            <a:r>
              <a:rPr sz="971" kern="0" spc="-26">
                <a:solidFill>
                  <a:sysClr val="windowText" lastClr="000000"/>
                </a:solidFill>
                <a:latin typeface="Calibri"/>
                <a:cs typeface="Calibri"/>
              </a:rPr>
              <a:t> </a:t>
            </a:r>
            <a:r>
              <a:rPr sz="971" kern="0">
                <a:solidFill>
                  <a:sysClr val="windowText" lastClr="000000"/>
                </a:solidFill>
                <a:latin typeface="Calibri"/>
                <a:cs typeface="Calibri"/>
              </a:rPr>
              <a:t>home</a:t>
            </a:r>
            <a:r>
              <a:rPr sz="971" kern="0" spc="-9">
                <a:solidFill>
                  <a:sysClr val="windowText" lastClr="000000"/>
                </a:solidFill>
                <a:latin typeface="Calibri"/>
                <a:cs typeface="Calibri"/>
              </a:rPr>
              <a:t> </a:t>
            </a:r>
            <a:r>
              <a:rPr sz="971" kern="0">
                <a:solidFill>
                  <a:sysClr val="windowText" lastClr="000000"/>
                </a:solidFill>
                <a:latin typeface="Calibri"/>
                <a:cs typeface="Calibri"/>
              </a:rPr>
              <a:t>or</a:t>
            </a:r>
            <a:r>
              <a:rPr sz="971" kern="0" spc="-22">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other</a:t>
            </a:r>
            <a:r>
              <a:rPr sz="971" kern="0" spc="-4">
                <a:solidFill>
                  <a:sysClr val="windowText" lastClr="000000"/>
                </a:solidFill>
                <a:latin typeface="Calibri"/>
                <a:cs typeface="Calibri"/>
              </a:rPr>
              <a:t> </a:t>
            </a:r>
            <a:r>
              <a:rPr sz="971" kern="0">
                <a:solidFill>
                  <a:sysClr val="windowText" lastClr="000000"/>
                </a:solidFill>
                <a:latin typeface="Calibri"/>
                <a:cs typeface="Calibri"/>
              </a:rPr>
              <a:t>non-school</a:t>
            </a:r>
            <a:r>
              <a:rPr sz="971" kern="0" spc="-13">
                <a:solidFill>
                  <a:sysClr val="windowText" lastClr="000000"/>
                </a:solidFill>
                <a:latin typeface="Calibri"/>
                <a:cs typeface="Calibri"/>
              </a:rPr>
              <a:t> </a:t>
            </a:r>
            <a:r>
              <a:rPr sz="971" kern="0">
                <a:solidFill>
                  <a:sysClr val="windowText" lastClr="000000"/>
                </a:solidFill>
                <a:latin typeface="Calibri"/>
                <a:cs typeface="Calibri"/>
              </a:rPr>
              <a:t>settings</a:t>
            </a:r>
            <a:r>
              <a:rPr sz="971" kern="0" spc="-13">
                <a:solidFill>
                  <a:sysClr val="windowText" lastClr="000000"/>
                </a:solidFill>
                <a:latin typeface="Calibri"/>
                <a:cs typeface="Calibri"/>
              </a:rPr>
              <a:t> </a:t>
            </a:r>
            <a:r>
              <a:rPr sz="971" kern="0">
                <a:solidFill>
                  <a:sysClr val="windowText" lastClr="000000"/>
                </a:solidFill>
                <a:latin typeface="Calibri"/>
                <a:cs typeface="Calibri"/>
              </a:rPr>
              <a:t>to</a:t>
            </a:r>
            <a:r>
              <a:rPr sz="971" kern="0" spc="-18">
                <a:solidFill>
                  <a:sysClr val="windowText" lastClr="000000"/>
                </a:solidFill>
                <a:latin typeface="Calibri"/>
                <a:cs typeface="Calibri"/>
              </a:rPr>
              <a:t> </a:t>
            </a:r>
            <a:r>
              <a:rPr sz="971" kern="0">
                <a:solidFill>
                  <a:sysClr val="windowText" lastClr="000000"/>
                </a:solidFill>
                <a:latin typeface="Calibri"/>
                <a:cs typeface="Calibri"/>
              </a:rPr>
              <a:t>receive</a:t>
            </a:r>
            <a:r>
              <a:rPr sz="971" kern="0" spc="-22">
                <a:solidFill>
                  <a:sysClr val="windowText" lastClr="000000"/>
                </a:solidFill>
                <a:latin typeface="Calibri"/>
                <a:cs typeface="Calibri"/>
              </a:rPr>
              <a:t> </a:t>
            </a:r>
            <a:r>
              <a:rPr sz="971" kern="0">
                <a:solidFill>
                  <a:sysClr val="windowText" lastClr="000000"/>
                </a:solidFill>
                <a:latin typeface="Calibri"/>
                <a:cs typeface="Calibri"/>
              </a:rPr>
              <a:t>a</a:t>
            </a:r>
            <a:r>
              <a:rPr sz="971" kern="0" spc="-9">
                <a:solidFill>
                  <a:sysClr val="windowText" lastClr="000000"/>
                </a:solidFill>
                <a:latin typeface="Calibri"/>
                <a:cs typeface="Calibri"/>
              </a:rPr>
              <a:t> </a:t>
            </a:r>
            <a:r>
              <a:rPr sz="971" kern="0">
                <a:solidFill>
                  <a:sysClr val="windowText" lastClr="000000"/>
                </a:solidFill>
                <a:latin typeface="Calibri"/>
                <a:cs typeface="Calibri"/>
              </a:rPr>
              <a:t>free</a:t>
            </a:r>
            <a:r>
              <a:rPr sz="971" kern="0" spc="-9">
                <a:solidFill>
                  <a:sysClr val="windowText" lastClr="000000"/>
                </a:solidFill>
                <a:latin typeface="Calibri"/>
                <a:cs typeface="Calibri"/>
              </a:rPr>
              <a:t> </a:t>
            </a:r>
            <a:r>
              <a:rPr sz="971" kern="0">
                <a:solidFill>
                  <a:sysClr val="windowText" lastClr="000000"/>
                </a:solidFill>
                <a:latin typeface="Calibri"/>
                <a:cs typeface="Calibri"/>
              </a:rPr>
              <a:t>appropriate</a:t>
            </a:r>
            <a:r>
              <a:rPr sz="971" kern="0" spc="-26">
                <a:solidFill>
                  <a:sysClr val="windowText" lastClr="000000"/>
                </a:solidFill>
                <a:latin typeface="Calibri"/>
                <a:cs typeface="Calibri"/>
              </a:rPr>
              <a:t> </a:t>
            </a:r>
            <a:r>
              <a:rPr sz="971" kern="0">
                <a:solidFill>
                  <a:sysClr val="windowText" lastClr="000000"/>
                </a:solidFill>
                <a:latin typeface="Calibri"/>
                <a:cs typeface="Calibri"/>
              </a:rPr>
              <a:t>public</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education.</a:t>
            </a:r>
            <a:endParaRPr sz="971" kern="0">
              <a:solidFill>
                <a:sysClr val="windowText" lastClr="000000"/>
              </a:solidFill>
              <a:latin typeface="Calibri"/>
              <a:cs typeface="Calibri"/>
            </a:endParaRPr>
          </a:p>
          <a:p>
            <a:pPr marL="363090" indent="-150727" defTabSz="806867">
              <a:spcBef>
                <a:spcPts val="93"/>
              </a:spcBef>
              <a:buFont typeface="MS Gothic"/>
              <a:buChar char="☐"/>
              <a:tabLst>
                <a:tab pos="363650" algn="l"/>
              </a:tabLst>
            </a:pPr>
            <a:r>
              <a:rPr sz="971" kern="0">
                <a:solidFill>
                  <a:sysClr val="windowText" lastClr="000000"/>
                </a:solidFill>
                <a:latin typeface="Calibri"/>
                <a:cs typeface="Calibri"/>
              </a:rPr>
              <a:t>The</a:t>
            </a:r>
            <a:r>
              <a:rPr sz="971" kern="0" spc="-35">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training</a:t>
            </a:r>
            <a:r>
              <a:rPr sz="971" kern="0" spc="-22">
                <a:solidFill>
                  <a:sysClr val="windowText" lastClr="000000"/>
                </a:solidFill>
                <a:latin typeface="Calibri"/>
                <a:cs typeface="Calibri"/>
              </a:rPr>
              <a:t> </a:t>
            </a:r>
            <a:r>
              <a:rPr sz="971" kern="0">
                <a:solidFill>
                  <a:sysClr val="windowText" lastClr="000000"/>
                </a:solidFill>
                <a:latin typeface="Calibri"/>
                <a:cs typeface="Calibri"/>
              </a:rPr>
              <a:t>and/or</a:t>
            </a:r>
            <a:r>
              <a:rPr sz="971" kern="0" spc="-9">
                <a:solidFill>
                  <a:sysClr val="windowText" lastClr="000000"/>
                </a:solidFill>
                <a:latin typeface="Calibri"/>
                <a:cs typeface="Calibri"/>
              </a:rPr>
              <a:t> </a:t>
            </a:r>
            <a:r>
              <a:rPr sz="971" kern="0">
                <a:solidFill>
                  <a:sysClr val="windowText" lastClr="000000"/>
                </a:solidFill>
                <a:latin typeface="Calibri"/>
                <a:cs typeface="Calibri"/>
              </a:rPr>
              <a:t>technical</a:t>
            </a:r>
            <a:r>
              <a:rPr sz="971" kern="0" spc="-22">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31">
                <a:solidFill>
                  <a:sysClr val="windowText" lastClr="000000"/>
                </a:solidFill>
                <a:latin typeface="Calibri"/>
                <a:cs typeface="Calibri"/>
              </a:rPr>
              <a:t> </a:t>
            </a:r>
            <a:r>
              <a:rPr sz="971" kern="0">
                <a:solidFill>
                  <a:sysClr val="windowText" lastClr="000000"/>
                </a:solidFill>
                <a:latin typeface="Calibri"/>
                <a:cs typeface="Calibri"/>
              </a:rPr>
              <a:t>to</a:t>
            </a:r>
            <a:r>
              <a:rPr sz="971" kern="0" spc="-26">
                <a:solidFill>
                  <a:sysClr val="windowText" lastClr="000000"/>
                </a:solidFill>
                <a:latin typeface="Calibri"/>
                <a:cs typeface="Calibri"/>
              </a:rPr>
              <a:t> </a:t>
            </a:r>
            <a:r>
              <a:rPr sz="971" kern="0">
                <a:solidFill>
                  <a:sysClr val="windowText" lastClr="000000"/>
                </a:solidFill>
                <a:latin typeface="Calibri"/>
                <a:cs typeface="Calibri"/>
              </a:rPr>
              <a:t>use</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AAC</a:t>
            </a:r>
            <a:r>
              <a:rPr sz="971" kern="0" spc="9">
                <a:solidFill>
                  <a:sysClr val="windowText" lastClr="000000"/>
                </a:solidFill>
                <a:latin typeface="Calibri"/>
                <a:cs typeface="Calibri"/>
              </a:rPr>
              <a:t> </a:t>
            </a:r>
            <a:r>
              <a:rPr sz="971" kern="0" spc="-9">
                <a:solidFill>
                  <a:sysClr val="windowText" lastClr="000000"/>
                </a:solidFill>
                <a:latin typeface="Calibri"/>
                <a:cs typeface="Calibri"/>
              </a:rPr>
              <a:t>device/system.</a:t>
            </a:r>
            <a:endParaRPr sz="971" kern="0">
              <a:solidFill>
                <a:sysClr val="windowText" lastClr="000000"/>
              </a:solidFill>
              <a:latin typeface="Calibri"/>
              <a:cs typeface="Calibri"/>
            </a:endParaRPr>
          </a:p>
          <a:p>
            <a:pPr marL="363090" indent="-150727" defTabSz="806867">
              <a:spcBef>
                <a:spcPts val="88"/>
              </a:spcBef>
              <a:buFont typeface="MS Gothic"/>
              <a:buChar char="☐"/>
              <a:tabLst>
                <a:tab pos="363650" algn="l"/>
              </a:tabLst>
            </a:pPr>
            <a:r>
              <a:rPr sz="971" kern="0">
                <a:solidFill>
                  <a:sysClr val="windowText" lastClr="000000"/>
                </a:solidFill>
                <a:latin typeface="Calibri"/>
                <a:cs typeface="Calibri"/>
              </a:rPr>
              <a:t>The</a:t>
            </a:r>
            <a:r>
              <a:rPr sz="971" kern="0" spc="-40">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26">
                <a:solidFill>
                  <a:sysClr val="windowText" lastClr="000000"/>
                </a:solidFill>
                <a:latin typeface="Calibri"/>
                <a:cs typeface="Calibri"/>
              </a:rPr>
              <a:t> </a:t>
            </a:r>
            <a:r>
              <a:rPr sz="971" kern="0">
                <a:solidFill>
                  <a:sysClr val="windowText" lastClr="000000"/>
                </a:solidFill>
                <a:latin typeface="Calibri"/>
                <a:cs typeface="Calibri"/>
              </a:rPr>
              <a:t>family</a:t>
            </a:r>
            <a:r>
              <a:rPr sz="971" kern="0" spc="-26">
                <a:solidFill>
                  <a:sysClr val="windowText" lastClr="000000"/>
                </a:solidFill>
                <a:latin typeface="Calibri"/>
                <a:cs typeface="Calibri"/>
              </a:rPr>
              <a:t> </a:t>
            </a:r>
            <a:r>
              <a:rPr sz="971" kern="0">
                <a:solidFill>
                  <a:sysClr val="windowText" lastClr="000000"/>
                </a:solidFill>
                <a:latin typeface="Calibri"/>
                <a:cs typeface="Calibri"/>
              </a:rPr>
              <a:t>needs training</a:t>
            </a:r>
            <a:r>
              <a:rPr sz="971" kern="0" spc="-26">
                <a:solidFill>
                  <a:sysClr val="windowText" lastClr="000000"/>
                </a:solidFill>
                <a:latin typeface="Calibri"/>
                <a:cs typeface="Calibri"/>
              </a:rPr>
              <a:t> </a:t>
            </a:r>
            <a:r>
              <a:rPr sz="971" kern="0">
                <a:solidFill>
                  <a:sysClr val="windowText" lastClr="000000"/>
                </a:solidFill>
                <a:latin typeface="Calibri"/>
                <a:cs typeface="Calibri"/>
              </a:rPr>
              <a:t>and/or</a:t>
            </a:r>
            <a:r>
              <a:rPr sz="971" kern="0" spc="-13">
                <a:solidFill>
                  <a:sysClr val="windowText" lastClr="000000"/>
                </a:solidFill>
                <a:latin typeface="Calibri"/>
                <a:cs typeface="Calibri"/>
              </a:rPr>
              <a:t> </a:t>
            </a:r>
            <a:r>
              <a:rPr sz="971" kern="0">
                <a:solidFill>
                  <a:sysClr val="windowText" lastClr="000000"/>
                </a:solidFill>
                <a:latin typeface="Calibri"/>
                <a:cs typeface="Calibri"/>
              </a:rPr>
              <a:t>technical</a:t>
            </a:r>
            <a:r>
              <a:rPr sz="971" kern="0" spc="-9">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35">
                <a:solidFill>
                  <a:sysClr val="windowText" lastClr="000000"/>
                </a:solidFill>
                <a:latin typeface="Calibri"/>
                <a:cs typeface="Calibri"/>
              </a:rPr>
              <a:t> </a:t>
            </a:r>
            <a:r>
              <a:rPr sz="971" kern="0">
                <a:solidFill>
                  <a:sysClr val="windowText" lastClr="000000"/>
                </a:solidFill>
                <a:latin typeface="Calibri"/>
                <a:cs typeface="Calibri"/>
              </a:rPr>
              <a:t>concerning</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AAC</a:t>
            </a:r>
            <a:r>
              <a:rPr sz="971" kern="0" spc="-31">
                <a:solidFill>
                  <a:sysClr val="windowText" lastClr="000000"/>
                </a:solidFill>
                <a:latin typeface="Calibri"/>
                <a:cs typeface="Calibri"/>
              </a:rPr>
              <a:t> </a:t>
            </a:r>
            <a:r>
              <a:rPr sz="971" kern="0" spc="-9">
                <a:solidFill>
                  <a:sysClr val="windowText" lastClr="000000"/>
                </a:solidFill>
                <a:latin typeface="Calibri"/>
                <a:cs typeface="Calibri"/>
              </a:rPr>
              <a:t>device/system.</a:t>
            </a:r>
            <a:endParaRPr sz="971" kern="0">
              <a:solidFill>
                <a:sysClr val="windowText" lastClr="000000"/>
              </a:solidFill>
              <a:latin typeface="Calibri"/>
              <a:cs typeface="Calibri"/>
            </a:endParaRPr>
          </a:p>
          <a:p>
            <a:pPr marL="212923" marR="279041" indent="150727" defTabSz="806867">
              <a:lnSpc>
                <a:spcPct val="103000"/>
              </a:lnSpc>
              <a:spcBef>
                <a:spcPts val="71"/>
              </a:spcBef>
              <a:buFont typeface="MS Gothic"/>
              <a:buChar char="☐"/>
              <a:tabLst>
                <a:tab pos="363650" algn="l"/>
              </a:tabLst>
            </a:pPr>
            <a:r>
              <a:rPr sz="971" kern="0">
                <a:solidFill>
                  <a:sysClr val="windowText" lastClr="000000"/>
                </a:solidFill>
                <a:latin typeface="Calibri"/>
                <a:cs typeface="Calibri"/>
              </a:rPr>
              <a:t>Educators,</a:t>
            </a:r>
            <a:r>
              <a:rPr sz="971" kern="0" spc="-26">
                <a:solidFill>
                  <a:sysClr val="windowText" lastClr="000000"/>
                </a:solidFill>
                <a:latin typeface="Calibri"/>
                <a:cs typeface="Calibri"/>
              </a:rPr>
              <a:t> </a:t>
            </a:r>
            <a:r>
              <a:rPr sz="971" kern="0">
                <a:solidFill>
                  <a:sysClr val="windowText" lastClr="000000"/>
                </a:solidFill>
                <a:latin typeface="Calibri"/>
                <a:cs typeface="Calibri"/>
              </a:rPr>
              <a:t>other</a:t>
            </a:r>
            <a:r>
              <a:rPr sz="971" kern="0" spc="-22">
                <a:solidFill>
                  <a:sysClr val="windowText" lastClr="000000"/>
                </a:solidFill>
                <a:latin typeface="Calibri"/>
                <a:cs typeface="Calibri"/>
              </a:rPr>
              <a:t> </a:t>
            </a:r>
            <a:r>
              <a:rPr sz="971" kern="0">
                <a:solidFill>
                  <a:sysClr val="windowText" lastClr="000000"/>
                </a:solidFill>
                <a:latin typeface="Calibri"/>
                <a:cs typeface="Calibri"/>
              </a:rPr>
              <a:t>professionals,</a:t>
            </a:r>
            <a:r>
              <a:rPr sz="971" kern="0" spc="-13">
                <a:solidFill>
                  <a:sysClr val="windowText" lastClr="000000"/>
                </a:solidFill>
                <a:latin typeface="Calibri"/>
                <a:cs typeface="Calibri"/>
              </a:rPr>
              <a:t> </a:t>
            </a:r>
            <a:r>
              <a:rPr sz="971" kern="0">
                <a:solidFill>
                  <a:sysClr val="windowText" lastClr="000000"/>
                </a:solidFill>
                <a:latin typeface="Calibri"/>
                <a:cs typeface="Calibri"/>
              </a:rPr>
              <a:t>employers,</a:t>
            </a:r>
            <a:r>
              <a:rPr sz="971" kern="0" spc="-31">
                <a:solidFill>
                  <a:sysClr val="windowText" lastClr="000000"/>
                </a:solidFill>
                <a:latin typeface="Calibri"/>
                <a:cs typeface="Calibri"/>
              </a:rPr>
              <a:t> </a:t>
            </a:r>
            <a:r>
              <a:rPr sz="971" kern="0">
                <a:solidFill>
                  <a:sysClr val="windowText" lastClr="000000"/>
                </a:solidFill>
                <a:latin typeface="Calibri"/>
                <a:cs typeface="Calibri"/>
              </a:rPr>
              <a:t>or</a:t>
            </a:r>
            <a:r>
              <a:rPr sz="971" kern="0" spc="-22">
                <a:solidFill>
                  <a:sysClr val="windowText" lastClr="000000"/>
                </a:solidFill>
                <a:latin typeface="Calibri"/>
                <a:cs typeface="Calibri"/>
              </a:rPr>
              <a:t> </a:t>
            </a:r>
            <a:r>
              <a:rPr sz="971" kern="0">
                <a:solidFill>
                  <a:sysClr val="windowText" lastClr="000000"/>
                </a:solidFill>
                <a:latin typeface="Calibri"/>
                <a:cs typeface="Calibri"/>
              </a:rPr>
              <a:t>others</a:t>
            </a:r>
            <a:r>
              <a:rPr sz="971" kern="0" spc="-13">
                <a:solidFill>
                  <a:sysClr val="windowText" lastClr="000000"/>
                </a:solidFill>
                <a:latin typeface="Calibri"/>
                <a:cs typeface="Calibri"/>
              </a:rPr>
              <a:t> </a:t>
            </a:r>
            <a:r>
              <a:rPr sz="971" kern="0">
                <a:solidFill>
                  <a:sysClr val="windowText" lastClr="000000"/>
                </a:solidFill>
                <a:latin typeface="Calibri"/>
                <a:cs typeface="Calibri"/>
              </a:rPr>
              <a:t>who</a:t>
            </a:r>
            <a:r>
              <a:rPr sz="971" kern="0" spc="-4">
                <a:solidFill>
                  <a:sysClr val="windowText" lastClr="000000"/>
                </a:solidFill>
                <a:latin typeface="Calibri"/>
                <a:cs typeface="Calibri"/>
              </a:rPr>
              <a:t> </a:t>
            </a:r>
            <a:r>
              <a:rPr sz="971" kern="0">
                <a:solidFill>
                  <a:sysClr val="windowText" lastClr="000000"/>
                </a:solidFill>
                <a:latin typeface="Calibri"/>
                <a:cs typeface="Calibri"/>
              </a:rPr>
              <a:t>work with 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6">
                <a:solidFill>
                  <a:sysClr val="windowText" lastClr="000000"/>
                </a:solidFill>
                <a:latin typeface="Calibri"/>
                <a:cs typeface="Calibri"/>
              </a:rPr>
              <a:t> </a:t>
            </a:r>
            <a:r>
              <a:rPr sz="971" kern="0">
                <a:solidFill>
                  <a:sysClr val="windowText" lastClr="000000"/>
                </a:solidFill>
                <a:latin typeface="Calibri"/>
                <a:cs typeface="Calibri"/>
              </a:rPr>
              <a:t>need</a:t>
            </a:r>
            <a:r>
              <a:rPr sz="971" kern="0" spc="-22">
                <a:solidFill>
                  <a:sysClr val="windowText" lastClr="000000"/>
                </a:solidFill>
                <a:latin typeface="Calibri"/>
                <a:cs typeface="Calibri"/>
              </a:rPr>
              <a:t> </a:t>
            </a:r>
            <a:r>
              <a:rPr sz="971" kern="0">
                <a:solidFill>
                  <a:sysClr val="windowText" lastClr="000000"/>
                </a:solidFill>
                <a:latin typeface="Calibri"/>
                <a:cs typeface="Calibri"/>
              </a:rPr>
              <a:t>training</a:t>
            </a:r>
            <a:r>
              <a:rPr sz="971" kern="0" spc="-18">
                <a:solidFill>
                  <a:sysClr val="windowText" lastClr="000000"/>
                </a:solidFill>
                <a:latin typeface="Calibri"/>
                <a:cs typeface="Calibri"/>
              </a:rPr>
              <a:t> </a:t>
            </a:r>
            <a:r>
              <a:rPr sz="971" kern="0">
                <a:solidFill>
                  <a:sysClr val="windowText" lastClr="000000"/>
                </a:solidFill>
                <a:latin typeface="Calibri"/>
                <a:cs typeface="Calibri"/>
              </a:rPr>
              <a:t>and/or</a:t>
            </a:r>
            <a:r>
              <a:rPr sz="971" kern="0" spc="-22">
                <a:solidFill>
                  <a:sysClr val="windowText" lastClr="000000"/>
                </a:solidFill>
                <a:latin typeface="Calibri"/>
                <a:cs typeface="Calibri"/>
              </a:rPr>
              <a:t> </a:t>
            </a:r>
            <a:r>
              <a:rPr sz="971" kern="0">
                <a:solidFill>
                  <a:sysClr val="windowText" lastClr="000000"/>
                </a:solidFill>
                <a:latin typeface="Calibri"/>
                <a:cs typeface="Calibri"/>
              </a:rPr>
              <a:t>technical</a:t>
            </a:r>
            <a:r>
              <a:rPr sz="971" kern="0" spc="-13">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31">
                <a:solidFill>
                  <a:sysClr val="windowText" lastClr="000000"/>
                </a:solidFill>
                <a:latin typeface="Calibri"/>
                <a:cs typeface="Calibri"/>
              </a:rPr>
              <a:t> </a:t>
            </a:r>
            <a:r>
              <a:rPr sz="971" kern="0">
                <a:solidFill>
                  <a:sysClr val="windowText" lastClr="000000"/>
                </a:solidFill>
                <a:latin typeface="Calibri"/>
                <a:cs typeface="Calibri"/>
              </a:rPr>
              <a:t>concerning</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AAC </a:t>
            </a:r>
            <a:r>
              <a:rPr sz="971" kern="0" spc="-9">
                <a:solidFill>
                  <a:sysClr val="windowText" lastClr="000000"/>
                </a:solidFill>
                <a:latin typeface="Calibri"/>
                <a:cs typeface="Calibri"/>
              </a:rPr>
              <a:t>device/system.</a:t>
            </a:r>
            <a:endParaRPr sz="971" kern="0">
              <a:solidFill>
                <a:sysClr val="windowText" lastClr="000000"/>
              </a:solidFill>
              <a:latin typeface="Calibri"/>
              <a:cs typeface="Calibri"/>
            </a:endParaRPr>
          </a:p>
          <a:p>
            <a:pPr marL="11206" defTabSz="806867">
              <a:spcBef>
                <a:spcPts val="547"/>
              </a:spcBef>
            </a:pPr>
            <a:r>
              <a:rPr sz="971" kern="0">
                <a:solidFill>
                  <a:sysClr val="windowText" lastClr="000000"/>
                </a:solidFill>
                <a:latin typeface="Calibri"/>
                <a:cs typeface="Calibri"/>
              </a:rPr>
              <a:t>These</a:t>
            </a:r>
            <a:r>
              <a:rPr sz="971" kern="0" spc="-31">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will</a:t>
            </a:r>
            <a:r>
              <a:rPr sz="971" kern="0" spc="-18">
                <a:solidFill>
                  <a:sysClr val="windowText" lastClr="000000"/>
                </a:solidFill>
                <a:latin typeface="Calibri"/>
                <a:cs typeface="Calibri"/>
              </a:rPr>
              <a:t> </a:t>
            </a:r>
            <a:r>
              <a:rPr sz="971" kern="0">
                <a:solidFill>
                  <a:sysClr val="windowText" lastClr="000000"/>
                </a:solidFill>
                <a:latin typeface="Calibri"/>
                <a:cs typeface="Calibri"/>
              </a:rPr>
              <a:t>be</a:t>
            </a:r>
            <a:r>
              <a:rPr sz="971" kern="0" spc="-9">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4">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section(s)</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p:txBody>
      </p:sp>
      <p:sp>
        <p:nvSpPr>
          <p:cNvPr id="4" name="object 4" descr="Checkbox"/>
          <p:cNvSpPr/>
          <p:nvPr/>
        </p:nvSpPr>
        <p:spPr>
          <a:xfrm>
            <a:off x="2114435" y="3820141"/>
            <a:ext cx="127747" cy="300878"/>
          </a:xfrm>
          <a:custGeom>
            <a:avLst/>
            <a:gdLst/>
            <a:ahLst/>
            <a:cxnLst/>
            <a:rect l="l" t="t" r="r" b="b"/>
            <a:pathLst>
              <a:path w="144780" h="340995">
                <a:moveTo>
                  <a:pt x="0" y="145097"/>
                </a:moveTo>
                <a:lnTo>
                  <a:pt x="144780" y="145097"/>
                </a:lnTo>
                <a:lnTo>
                  <a:pt x="144780" y="0"/>
                </a:lnTo>
                <a:lnTo>
                  <a:pt x="0" y="0"/>
                </a:lnTo>
                <a:lnTo>
                  <a:pt x="0" y="145097"/>
                </a:lnTo>
                <a:close/>
              </a:path>
              <a:path w="144780" h="340995">
                <a:moveTo>
                  <a:pt x="0" y="340677"/>
                </a:moveTo>
                <a:lnTo>
                  <a:pt x="144780" y="340677"/>
                </a:lnTo>
                <a:lnTo>
                  <a:pt x="144780" y="195897"/>
                </a:lnTo>
                <a:lnTo>
                  <a:pt x="0" y="195897"/>
                </a:lnTo>
                <a:lnTo>
                  <a:pt x="0" y="34067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5" name="object 5"/>
          <p:cNvGraphicFramePr>
            <a:graphicFrameLocks noGrp="1"/>
          </p:cNvGraphicFramePr>
          <p:nvPr>
            <p:extLst>
              <p:ext uri="{D42A27DB-BD31-4B8C-83A1-F6EECF244321}">
                <p14:modId xmlns:p14="http://schemas.microsoft.com/office/powerpoint/2010/main" val="918783659"/>
              </p:ext>
            </p:extLst>
          </p:nvPr>
        </p:nvGraphicFramePr>
        <p:xfrm>
          <a:off x="2093348" y="3753734"/>
          <a:ext cx="8859792" cy="427005"/>
        </p:xfrm>
        <a:graphic>
          <a:graphicData uri="http://schemas.openxmlformats.org/drawingml/2006/table">
            <a:tbl>
              <a:tblPr firstRow="1" bandRow="1">
                <a:tableStyleId>{2D5ABB26-0587-4C30-8999-92F81FD0307C}</a:tableStyleId>
              </a:tblPr>
              <a:tblGrid>
                <a:gridCol w="4369236">
                  <a:extLst>
                    <a:ext uri="{9D8B030D-6E8A-4147-A177-3AD203B41FA5}">
                      <a16:colId xmlns:a16="http://schemas.microsoft.com/office/drawing/2014/main" val="20000"/>
                    </a:ext>
                  </a:extLst>
                </a:gridCol>
                <a:gridCol w="4490556">
                  <a:extLst>
                    <a:ext uri="{9D8B030D-6E8A-4147-A177-3AD203B41FA5}">
                      <a16:colId xmlns:a16="http://schemas.microsoft.com/office/drawing/2014/main" val="20001"/>
                    </a:ext>
                  </a:extLst>
                </a:gridCol>
              </a:tblGrid>
              <a:tr h="427005">
                <a:tc>
                  <a:txBody>
                    <a:bodyPr/>
                    <a:lstStyle/>
                    <a:p>
                      <a:pPr marL="266700" marR="2195195">
                        <a:lnSpc>
                          <a:spcPts val="1540"/>
                        </a:lnSpc>
                        <a:spcBef>
                          <a:spcPts val="30"/>
                        </a:spcBef>
                      </a:pPr>
                      <a:r>
                        <a:rPr sz="1000" spc="-10">
                          <a:latin typeface="Calibri"/>
                          <a:cs typeface="Calibri"/>
                        </a:rPr>
                        <a:t>Accommodations/Modifications Goals/Objectives</a:t>
                      </a:r>
                      <a:endParaRPr sz="1000">
                        <a:latin typeface="Calibri"/>
                        <a:cs typeface="Calibri"/>
                      </a:endParaRPr>
                    </a:p>
                  </a:txBody>
                  <a:tcPr marL="0" marR="0" marT="336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6700" marR="2994660">
                        <a:lnSpc>
                          <a:spcPts val="1540"/>
                        </a:lnSpc>
                        <a:spcBef>
                          <a:spcPts val="30"/>
                        </a:spcBef>
                      </a:pPr>
                      <a:r>
                        <a:rPr lang="en-US" sz="1000">
                          <a:latin typeface="Calibri"/>
                          <a:cs typeface="Calibri"/>
                        </a:rPr>
                        <a:t> </a:t>
                      </a: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 </a:t>
                      </a: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336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6" name="object 6" descr="Checkbox"/>
          <p:cNvSpPr/>
          <p:nvPr/>
        </p:nvSpPr>
        <p:spPr>
          <a:xfrm>
            <a:off x="6523244" y="3792664"/>
            <a:ext cx="127747" cy="300878"/>
          </a:xfrm>
          <a:custGeom>
            <a:avLst/>
            <a:gdLst/>
            <a:ahLst/>
            <a:cxnLst/>
            <a:rect l="l" t="t" r="r" b="b"/>
            <a:pathLst>
              <a:path w="144779" h="340995">
                <a:moveTo>
                  <a:pt x="0" y="145097"/>
                </a:moveTo>
                <a:lnTo>
                  <a:pt x="144779" y="145097"/>
                </a:lnTo>
                <a:lnTo>
                  <a:pt x="144779" y="0"/>
                </a:lnTo>
                <a:lnTo>
                  <a:pt x="0" y="0"/>
                </a:lnTo>
                <a:lnTo>
                  <a:pt x="0" y="145097"/>
                </a:lnTo>
                <a:close/>
              </a:path>
              <a:path w="144779" h="340995">
                <a:moveTo>
                  <a:pt x="0" y="340677"/>
                </a:moveTo>
                <a:lnTo>
                  <a:pt x="144779" y="340677"/>
                </a:lnTo>
                <a:lnTo>
                  <a:pt x="144779" y="195897"/>
                </a:lnTo>
                <a:lnTo>
                  <a:pt x="0" y="195897"/>
                </a:lnTo>
                <a:lnTo>
                  <a:pt x="0" y="34067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7" name="object 7"/>
          <p:cNvSpPr txBox="1"/>
          <p:nvPr/>
        </p:nvSpPr>
        <p:spPr>
          <a:xfrm>
            <a:off x="2076857" y="4160634"/>
            <a:ext cx="8263096" cy="738438"/>
          </a:xfrm>
          <a:prstGeom prst="rect">
            <a:avLst/>
          </a:prstGeom>
        </p:spPr>
        <p:txBody>
          <a:bodyPr vert="horz" wrap="square" lIns="0" tIns="11206" rIns="0" bIns="0" rtlCol="0">
            <a:spAutoFit/>
          </a:bodyPr>
          <a:lstStyle/>
          <a:p>
            <a:pPr marL="11206" marR="4483" defTabSz="806867">
              <a:lnSpc>
                <a:spcPct val="109100"/>
              </a:lnSpc>
              <a:spcBef>
                <a:spcPts val="88"/>
              </a:spcBef>
            </a:pPr>
            <a:r>
              <a:rPr sz="971" i="1" kern="0" spc="-9">
                <a:solidFill>
                  <a:sysClr val="windowText" lastClr="000000"/>
                </a:solidFill>
                <a:latin typeface="Calibri"/>
                <a:cs typeface="Calibri"/>
              </a:rPr>
              <a:t>Autism-</a:t>
            </a:r>
            <a:r>
              <a:rPr sz="971" i="1" kern="0">
                <a:solidFill>
                  <a:sysClr val="windowText" lastClr="000000"/>
                </a:solidFill>
                <a:latin typeface="Calibri"/>
                <a:cs typeface="Calibri"/>
              </a:rPr>
              <a:t>Specific</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Question:</a:t>
            </a:r>
            <a:r>
              <a:rPr sz="971" i="1" kern="0" spc="4">
                <a:solidFill>
                  <a:sysClr val="windowText" lastClr="000000"/>
                </a:solidFill>
                <a:latin typeface="Calibri"/>
                <a:cs typeface="Calibri"/>
              </a:rPr>
              <a:t> </a:t>
            </a:r>
            <a:r>
              <a:rPr sz="971" kern="0">
                <a:solidFill>
                  <a:sysClr val="windowText" lastClr="000000"/>
                </a:solidFill>
                <a:latin typeface="Calibri"/>
                <a:cs typeface="Calibri"/>
              </a:rPr>
              <a:t>Does</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 have</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 in</a:t>
            </a:r>
            <a:r>
              <a:rPr sz="971" kern="0" spc="-9">
                <a:solidFill>
                  <a:sysClr val="windowText" lastClr="000000"/>
                </a:solidFill>
                <a:latin typeface="Calibri"/>
                <a:cs typeface="Calibri"/>
              </a:rPr>
              <a:t> </a:t>
            </a:r>
            <a:r>
              <a:rPr sz="971" kern="0">
                <a:solidFill>
                  <a:sysClr val="windowText" lastClr="000000"/>
                </a:solidFill>
                <a:latin typeface="Calibri"/>
                <a:cs typeface="Calibri"/>
              </a:rPr>
              <a:t>the areas</a:t>
            </a:r>
            <a:r>
              <a:rPr sz="971" kern="0" spc="-4">
                <a:solidFill>
                  <a:sysClr val="windowText" lastClr="000000"/>
                </a:solidFill>
                <a:latin typeface="Calibri"/>
                <a:cs typeface="Calibri"/>
              </a:rPr>
              <a:t> </a:t>
            </a:r>
            <a:r>
              <a:rPr sz="971" kern="0">
                <a:solidFill>
                  <a:sysClr val="windowText" lastClr="000000"/>
                </a:solidFill>
                <a:latin typeface="Calibri"/>
                <a:cs typeface="Calibri"/>
              </a:rPr>
              <a:t>of</a:t>
            </a:r>
            <a:r>
              <a:rPr sz="971" kern="0" spc="-9">
                <a:solidFill>
                  <a:sysClr val="windowText" lastClr="000000"/>
                </a:solidFill>
                <a:latin typeface="Calibri"/>
                <a:cs typeface="Calibri"/>
              </a:rPr>
              <a:t> </a:t>
            </a:r>
            <a:r>
              <a:rPr sz="971" kern="0">
                <a:solidFill>
                  <a:sysClr val="windowText" lastClr="000000"/>
                </a:solidFill>
                <a:latin typeface="Calibri"/>
                <a:cs typeface="Calibri"/>
              </a:rPr>
              <a:t>verbal</a:t>
            </a:r>
            <a:r>
              <a:rPr sz="971" kern="0" spc="-4">
                <a:solidFill>
                  <a:sysClr val="windowText" lastClr="000000"/>
                </a:solidFill>
                <a:latin typeface="Calibri"/>
                <a:cs typeface="Calibri"/>
              </a:rPr>
              <a:t> </a:t>
            </a:r>
            <a:r>
              <a:rPr sz="971" kern="0">
                <a:solidFill>
                  <a:sysClr val="windowText" lastClr="000000"/>
                </a:solidFill>
                <a:latin typeface="Calibri"/>
                <a:cs typeface="Calibri"/>
              </a:rPr>
              <a:t>and</a:t>
            </a:r>
            <a:r>
              <a:rPr sz="971" kern="0" spc="-4">
                <a:solidFill>
                  <a:sysClr val="windowText" lastClr="000000"/>
                </a:solidFill>
                <a:latin typeface="Calibri"/>
                <a:cs typeface="Calibri"/>
              </a:rPr>
              <a:t> </a:t>
            </a:r>
            <a:r>
              <a:rPr sz="971" kern="0">
                <a:solidFill>
                  <a:sysClr val="windowText" lastClr="000000"/>
                </a:solidFill>
                <a:latin typeface="Calibri"/>
                <a:cs typeface="Calibri"/>
              </a:rPr>
              <a:t>nonverbal</a:t>
            </a:r>
            <a:r>
              <a:rPr sz="971" kern="0" spc="-4">
                <a:solidFill>
                  <a:sysClr val="windowText" lastClr="000000"/>
                </a:solidFill>
                <a:latin typeface="Calibri"/>
                <a:cs typeface="Calibri"/>
              </a:rPr>
              <a:t> </a:t>
            </a:r>
            <a:r>
              <a:rPr sz="971" kern="0" spc="-9">
                <a:solidFill>
                  <a:sysClr val="windowText" lastClr="000000"/>
                </a:solidFill>
                <a:latin typeface="Calibri"/>
                <a:cs typeface="Calibri"/>
              </a:rPr>
              <a:t>communication,</a:t>
            </a:r>
            <a:r>
              <a:rPr sz="971" kern="0" spc="-4">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9">
                <a:solidFill>
                  <a:sysClr val="windowText" lastClr="000000"/>
                </a:solidFill>
                <a:latin typeface="Calibri"/>
                <a:cs typeface="Calibri"/>
              </a:rPr>
              <a:t> </a:t>
            </a:r>
            <a:r>
              <a:rPr sz="971" kern="0">
                <a:solidFill>
                  <a:sysClr val="windowText" lastClr="000000"/>
                </a:solidFill>
                <a:latin typeface="Calibri"/>
                <a:cs typeface="Calibri"/>
              </a:rPr>
              <a:t>but</a:t>
            </a:r>
            <a:r>
              <a:rPr sz="971" kern="0" spc="-18">
                <a:solidFill>
                  <a:sysClr val="windowText" lastClr="000000"/>
                </a:solidFill>
                <a:latin typeface="Calibri"/>
                <a:cs typeface="Calibri"/>
              </a:rPr>
              <a:t> </a:t>
            </a:r>
            <a:r>
              <a:rPr sz="971" kern="0">
                <a:solidFill>
                  <a:sysClr val="windowText" lastClr="000000"/>
                </a:solidFill>
                <a:latin typeface="Calibri"/>
                <a:cs typeface="Calibri"/>
              </a:rPr>
              <a:t>not</a:t>
            </a:r>
            <a:r>
              <a:rPr sz="971" kern="0" spc="-13">
                <a:solidFill>
                  <a:sysClr val="windowText" lastClr="000000"/>
                </a:solidFill>
                <a:latin typeface="Calibri"/>
                <a:cs typeface="Calibri"/>
              </a:rPr>
              <a:t> </a:t>
            </a:r>
            <a:r>
              <a:rPr sz="971" kern="0">
                <a:solidFill>
                  <a:sysClr val="windowText" lastClr="000000"/>
                </a:solidFill>
                <a:latin typeface="Calibri"/>
                <a:cs typeface="Calibri"/>
              </a:rPr>
              <a:t>limited</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those</a:t>
            </a:r>
            <a:r>
              <a:rPr sz="971" kern="0" spc="-18">
                <a:solidFill>
                  <a:sysClr val="windowText" lastClr="000000"/>
                </a:solidFill>
                <a:latin typeface="Calibri"/>
                <a:cs typeface="Calibri"/>
              </a:rPr>
              <a:t> </a:t>
            </a:r>
            <a:r>
              <a:rPr sz="971" kern="0">
                <a:solidFill>
                  <a:sysClr val="windowText" lastClr="000000"/>
                </a:solidFill>
                <a:latin typeface="Calibri"/>
                <a:cs typeface="Calibri"/>
              </a:rPr>
              <a:t>identified</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in </a:t>
            </a:r>
            <a:r>
              <a:rPr sz="971" kern="0">
                <a:solidFill>
                  <a:sysClr val="windowText" lastClr="000000"/>
                </a:solidFill>
                <a:latin typeface="Calibri"/>
                <a:cs typeface="Calibri"/>
              </a:rPr>
              <a:t>assistive</a:t>
            </a:r>
            <a:r>
              <a:rPr sz="971" kern="0" spc="-35">
                <a:solidFill>
                  <a:sysClr val="windowText" lastClr="000000"/>
                </a:solidFill>
                <a:latin typeface="Calibri"/>
                <a:cs typeface="Calibri"/>
              </a:rPr>
              <a:t> </a:t>
            </a:r>
            <a:r>
              <a:rPr sz="971" kern="0">
                <a:solidFill>
                  <a:sysClr val="windowText" lastClr="000000"/>
                </a:solidFill>
                <a:latin typeface="Calibri"/>
                <a:cs typeface="Calibri"/>
              </a:rPr>
              <a:t>technology/AAC</a:t>
            </a:r>
            <a:r>
              <a:rPr sz="971" kern="0" spc="-35">
                <a:solidFill>
                  <a:sysClr val="windowText" lastClr="000000"/>
                </a:solidFill>
                <a:latin typeface="Calibri"/>
                <a:cs typeface="Calibri"/>
              </a:rPr>
              <a:t> </a:t>
            </a:r>
            <a:r>
              <a:rPr sz="971" kern="0" spc="-9">
                <a:solidFill>
                  <a:sysClr val="windowText" lastClr="000000"/>
                </a:solidFill>
                <a:latin typeface="Calibri"/>
                <a:cs typeface="Calibri"/>
              </a:rPr>
              <a:t>evaluation(s)?</a:t>
            </a:r>
            <a:endParaRPr sz="971" kern="0">
              <a:solidFill>
                <a:sysClr val="windowText" lastClr="000000"/>
              </a:solidFill>
              <a:latin typeface="Calibri"/>
              <a:cs typeface="Calibri"/>
            </a:endParaRPr>
          </a:p>
          <a:p>
            <a:pPr marL="376538" indent="-150727" defTabSz="806867">
              <a:spcBef>
                <a:spcPts val="172"/>
              </a:spcBef>
              <a:buFont typeface="MS Gothic"/>
              <a:buChar char="☐"/>
              <a:tabLst>
                <a:tab pos="377098" algn="l"/>
                <a:tab pos="831521"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24654" defTabSz="806867">
              <a:spcBef>
                <a:spcPts val="569"/>
              </a:spcBef>
            </a:pPr>
            <a:r>
              <a:rPr sz="971" kern="0">
                <a:solidFill>
                  <a:sysClr val="windowText" lastClr="000000"/>
                </a:solidFill>
                <a:latin typeface="Calibri"/>
                <a:cs typeface="Calibri"/>
              </a:rPr>
              <a:t>If</a:t>
            </a:r>
            <a:r>
              <a:rPr sz="971" kern="0" spc="-22">
                <a:solidFill>
                  <a:sysClr val="windowText" lastClr="000000"/>
                </a:solidFill>
                <a:latin typeface="Calibri"/>
                <a:cs typeface="Calibri"/>
              </a:rPr>
              <a:t> </a:t>
            </a:r>
            <a:r>
              <a:rPr sz="971" kern="0">
                <a:solidFill>
                  <a:sysClr val="windowText" lastClr="000000"/>
                </a:solidFill>
                <a:latin typeface="Calibri"/>
                <a:cs typeface="Calibri"/>
              </a:rPr>
              <a:t>yes,</a:t>
            </a:r>
            <a:r>
              <a:rPr sz="971" kern="0" spc="-13">
                <a:solidFill>
                  <a:sysClr val="windowText" lastClr="000000"/>
                </a:solidFill>
                <a:latin typeface="Calibri"/>
                <a:cs typeface="Calibri"/>
              </a:rPr>
              <a:t> </a:t>
            </a:r>
            <a:r>
              <a:rPr sz="971" kern="0">
                <a:solidFill>
                  <a:sysClr val="windowText" lastClr="000000"/>
                </a:solidFill>
                <a:latin typeface="Calibri"/>
                <a:cs typeface="Calibri"/>
              </a:rPr>
              <a:t>these</a:t>
            </a:r>
            <a:r>
              <a:rPr sz="971" kern="0" spc="-26">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22">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18">
                <a:solidFill>
                  <a:sysClr val="windowText" lastClr="000000"/>
                </a:solidFill>
                <a:latin typeface="Calibri"/>
                <a:cs typeface="Calibri"/>
              </a:rPr>
              <a:t> </a:t>
            </a:r>
            <a:r>
              <a:rPr sz="971" kern="0">
                <a:solidFill>
                  <a:sysClr val="windowText" lastClr="000000"/>
                </a:solidFill>
                <a:latin typeface="Calibri"/>
                <a:cs typeface="Calibri"/>
              </a:rPr>
              <a:t>in the</a:t>
            </a:r>
            <a:r>
              <a:rPr sz="971" kern="0" spc="-22">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section(s)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IEP:</a:t>
            </a:r>
            <a:endParaRPr sz="971" kern="0">
              <a:solidFill>
                <a:sysClr val="windowText" lastClr="000000"/>
              </a:solidFill>
              <a:latin typeface="Calibri"/>
              <a:cs typeface="Calibri"/>
            </a:endParaRPr>
          </a:p>
        </p:txBody>
      </p:sp>
      <p:sp>
        <p:nvSpPr>
          <p:cNvPr id="8" name="object 8" descr="checkbox"/>
          <p:cNvSpPr/>
          <p:nvPr/>
        </p:nvSpPr>
        <p:spPr>
          <a:xfrm>
            <a:off x="2100535" y="5015777"/>
            <a:ext cx="127747" cy="288527"/>
          </a:xfrm>
          <a:custGeom>
            <a:avLst/>
            <a:gdLst/>
            <a:ahLst/>
            <a:cxnLst/>
            <a:rect l="l" t="t" r="r" b="b"/>
            <a:pathLst>
              <a:path w="144780" h="340360">
                <a:moveTo>
                  <a:pt x="0" y="144780"/>
                </a:moveTo>
                <a:lnTo>
                  <a:pt x="144780" y="144780"/>
                </a:lnTo>
                <a:lnTo>
                  <a:pt x="144780" y="0"/>
                </a:lnTo>
                <a:lnTo>
                  <a:pt x="0" y="0"/>
                </a:lnTo>
                <a:lnTo>
                  <a:pt x="0" y="144780"/>
                </a:lnTo>
                <a:close/>
              </a:path>
              <a:path w="144780" h="340360">
                <a:moveTo>
                  <a:pt x="0" y="340360"/>
                </a:moveTo>
                <a:lnTo>
                  <a:pt x="144780" y="340360"/>
                </a:lnTo>
                <a:lnTo>
                  <a:pt x="144780"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9" name="object 9"/>
          <p:cNvGraphicFramePr>
            <a:graphicFrameLocks noGrp="1"/>
          </p:cNvGraphicFramePr>
          <p:nvPr>
            <p:extLst>
              <p:ext uri="{D42A27DB-BD31-4B8C-83A1-F6EECF244321}">
                <p14:modId xmlns:p14="http://schemas.microsoft.com/office/powerpoint/2010/main" val="3599701654"/>
              </p:ext>
            </p:extLst>
          </p:nvPr>
        </p:nvGraphicFramePr>
        <p:xfrm>
          <a:off x="2067208" y="4968172"/>
          <a:ext cx="8859792" cy="371946"/>
        </p:xfrm>
        <a:graphic>
          <a:graphicData uri="http://schemas.openxmlformats.org/drawingml/2006/table">
            <a:tbl>
              <a:tblPr firstRow="1" bandRow="1">
                <a:tableStyleId>{2D5ABB26-0587-4C30-8999-92F81FD0307C}</a:tableStyleId>
              </a:tblPr>
              <a:tblGrid>
                <a:gridCol w="4360941">
                  <a:extLst>
                    <a:ext uri="{9D8B030D-6E8A-4147-A177-3AD203B41FA5}">
                      <a16:colId xmlns:a16="http://schemas.microsoft.com/office/drawing/2014/main" val="20000"/>
                    </a:ext>
                  </a:extLst>
                </a:gridCol>
                <a:gridCol w="4498851">
                  <a:extLst>
                    <a:ext uri="{9D8B030D-6E8A-4147-A177-3AD203B41FA5}">
                      <a16:colId xmlns:a16="http://schemas.microsoft.com/office/drawing/2014/main" val="20001"/>
                    </a:ext>
                  </a:extLst>
                </a:gridCol>
              </a:tblGrid>
              <a:tr h="200401">
                <a:tc>
                  <a:txBody>
                    <a:bodyPr/>
                    <a:lstStyle/>
                    <a:p>
                      <a:pPr marL="266700" marR="2195195">
                        <a:lnSpc>
                          <a:spcPts val="1540"/>
                        </a:lnSpc>
                        <a:spcBef>
                          <a:spcPts val="45"/>
                        </a:spcBef>
                      </a:pPr>
                      <a:r>
                        <a:rPr sz="1000" spc="-10">
                          <a:latin typeface="Calibri"/>
                          <a:cs typeface="Calibri"/>
                        </a:rPr>
                        <a:t>Accommodations/Modifications Goals/Objectives</a:t>
                      </a:r>
                      <a:r>
                        <a:rPr lang="en-US" sz="1000" spc="-10">
                          <a:latin typeface="Calibri"/>
                          <a:cs typeface="Calibri"/>
                        </a:rPr>
                        <a:t> </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6700" marR="2994660">
                        <a:lnSpc>
                          <a:spcPts val="1540"/>
                        </a:lnSpc>
                        <a:spcBef>
                          <a:spcPts val="45"/>
                        </a:spcBef>
                      </a:pP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 </a:t>
                      </a: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10" name="object 10" descr="Checkbox"/>
          <p:cNvSpPr/>
          <p:nvPr/>
        </p:nvSpPr>
        <p:spPr>
          <a:xfrm>
            <a:off x="6523245" y="5003986"/>
            <a:ext cx="127747" cy="300318"/>
          </a:xfrm>
          <a:custGeom>
            <a:avLst/>
            <a:gdLst/>
            <a:ahLst/>
            <a:cxnLst/>
            <a:rect l="l" t="t" r="r" b="b"/>
            <a:pathLst>
              <a:path w="144779" h="340360">
                <a:moveTo>
                  <a:pt x="0" y="144780"/>
                </a:moveTo>
                <a:lnTo>
                  <a:pt x="144779" y="144780"/>
                </a:lnTo>
                <a:lnTo>
                  <a:pt x="144779" y="0"/>
                </a:lnTo>
                <a:lnTo>
                  <a:pt x="0" y="0"/>
                </a:lnTo>
                <a:lnTo>
                  <a:pt x="0" y="144780"/>
                </a:lnTo>
                <a:close/>
              </a:path>
              <a:path w="144779" h="340360">
                <a:moveTo>
                  <a:pt x="0" y="340360"/>
                </a:moveTo>
                <a:lnTo>
                  <a:pt x="144779" y="340360"/>
                </a:lnTo>
                <a:lnTo>
                  <a:pt x="144779"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r>
              <a:rPr lang="en-US" kern="0" spc="-22">
                <a:solidFill>
                  <a:prstClr val="black"/>
                </a:solidFill>
              </a:rPr>
              <a:t>28</a:t>
            </a:r>
            <a:endParaRPr kern="0" spc="-22">
              <a:solidFill>
                <a:prstClr val="black"/>
              </a:solidFill>
            </a:endParaRPr>
          </a:p>
        </p:txBody>
      </p:sp>
      <p:sp>
        <p:nvSpPr>
          <p:cNvPr id="14" name="Rectangle 13" descr="Present levels communication">
            <a:extLst>
              <a:ext uri="{FF2B5EF4-FFF2-40B4-BE49-F238E27FC236}">
                <a16:creationId xmlns:a16="http://schemas.microsoft.com/office/drawing/2014/main" id="{BFD0B24C-22AA-55C4-449D-CB0AFF20D1FC}"/>
              </a:ext>
            </a:extLst>
          </p:cNvPr>
          <p:cNvSpPr/>
          <p:nvPr/>
        </p:nvSpPr>
        <p:spPr>
          <a:xfrm>
            <a:off x="1556951" y="285326"/>
            <a:ext cx="9633980" cy="58583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3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51ACDE37-A6A0-8E82-E653-EEF2CDEABD3D}"/>
              </a:ext>
            </a:extLst>
          </p:cNvPr>
          <p:cNvSpPr>
            <a:spLocks noGrp="1"/>
          </p:cNvSpPr>
          <p:nvPr>
            <p:ph type="title"/>
          </p:nvPr>
        </p:nvSpPr>
        <p:spPr/>
        <p:txBody>
          <a:bodyPr/>
          <a:lstStyle/>
          <a:p>
            <a:r>
              <a:rPr lang="en-US">
                <a:solidFill>
                  <a:schemeClr val="bg1"/>
                </a:solidFill>
              </a:rPr>
              <a:t>Present levels Additional Areas</a:t>
            </a:r>
          </a:p>
        </p:txBody>
      </p:sp>
      <p:sp>
        <p:nvSpPr>
          <p:cNvPr id="30" name="Rectangle 29" descr="Present levels for additional areas">
            <a:extLst>
              <a:ext uri="{FF2B5EF4-FFF2-40B4-BE49-F238E27FC236}">
                <a16:creationId xmlns:a16="http://schemas.microsoft.com/office/drawing/2014/main" id="{79B4C585-42C1-EA0F-A86E-B8D9C75FEA8D}"/>
              </a:ext>
            </a:extLst>
          </p:cNvPr>
          <p:cNvSpPr/>
          <p:nvPr/>
        </p:nvSpPr>
        <p:spPr>
          <a:xfrm>
            <a:off x="1493424" y="355054"/>
            <a:ext cx="9202908" cy="578857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7" y="385706"/>
            <a:ext cx="6675344"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PRESENT</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LEVELS</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ACADEMIC</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ACHIEVEMENT</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FUNCTIONAL</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PERFORMANCE:</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ADDITIONAL</a:t>
            </a:r>
            <a:r>
              <a:rPr sz="1235" b="1" kern="0" spc="-9">
                <a:solidFill>
                  <a:sysClr val="windowText" lastClr="000000"/>
                </a:solidFill>
                <a:latin typeface="Calibri"/>
                <a:cs typeface="Calibri"/>
              </a:rPr>
              <a:t> AREAS</a:t>
            </a:r>
            <a:endParaRPr sz="1235" kern="0">
              <a:solidFill>
                <a:sysClr val="windowText" lastClr="000000"/>
              </a:solidFill>
              <a:latin typeface="Calibri"/>
              <a:cs typeface="Calibri"/>
            </a:endParaRPr>
          </a:p>
        </p:txBody>
      </p:sp>
      <p:sp>
        <p:nvSpPr>
          <p:cNvPr id="31" name="Oval 30" descr="Additional areas&#10;">
            <a:extLst>
              <a:ext uri="{FF2B5EF4-FFF2-40B4-BE49-F238E27FC236}">
                <a16:creationId xmlns:a16="http://schemas.microsoft.com/office/drawing/2014/main" id="{ACFCDCDC-AA33-E524-5EFF-D0C9FD2169B0}"/>
              </a:ext>
            </a:extLst>
          </p:cNvPr>
          <p:cNvSpPr/>
          <p:nvPr/>
        </p:nvSpPr>
        <p:spPr>
          <a:xfrm flipV="1">
            <a:off x="7219950" y="285326"/>
            <a:ext cx="1628775" cy="402125"/>
          </a:xfrm>
          <a:prstGeom prst="ellipse">
            <a:avLst/>
          </a:prstGeom>
          <a:solidFill>
            <a:schemeClr val="accent1">
              <a:alpha val="50000"/>
            </a:schemeClr>
          </a:solidFill>
          <a:ln w="5715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3" name="object 3"/>
          <p:cNvGraphicFramePr>
            <a:graphicFrameLocks noGrp="1"/>
          </p:cNvGraphicFramePr>
          <p:nvPr>
            <p:extLst>
              <p:ext uri="{D42A27DB-BD31-4B8C-83A1-F6EECF244321}">
                <p14:modId xmlns:p14="http://schemas.microsoft.com/office/powerpoint/2010/main" val="1675449003"/>
              </p:ext>
            </p:extLst>
          </p:nvPr>
        </p:nvGraphicFramePr>
        <p:xfrm>
          <a:off x="1755493" y="617316"/>
          <a:ext cx="8763865" cy="1972465"/>
        </p:xfrm>
        <a:graphic>
          <a:graphicData uri="http://schemas.openxmlformats.org/drawingml/2006/table">
            <a:tbl>
              <a:tblPr firstRow="1" bandRow="1">
                <a:tableStyleId>{2D5ABB26-0587-4C30-8999-92F81FD0307C}</a:tableStyleId>
              </a:tblPr>
              <a:tblGrid>
                <a:gridCol w="2788753">
                  <a:extLst>
                    <a:ext uri="{9D8B030D-6E8A-4147-A177-3AD203B41FA5}">
                      <a16:colId xmlns:a16="http://schemas.microsoft.com/office/drawing/2014/main" val="20000"/>
                    </a:ext>
                  </a:extLst>
                </a:gridCol>
                <a:gridCol w="2785849">
                  <a:extLst>
                    <a:ext uri="{9D8B030D-6E8A-4147-A177-3AD203B41FA5}">
                      <a16:colId xmlns:a16="http://schemas.microsoft.com/office/drawing/2014/main" val="20001"/>
                    </a:ext>
                  </a:extLst>
                </a:gridCol>
                <a:gridCol w="3189263">
                  <a:extLst>
                    <a:ext uri="{9D8B030D-6E8A-4147-A177-3AD203B41FA5}">
                      <a16:colId xmlns:a16="http://schemas.microsoft.com/office/drawing/2014/main" val="20002"/>
                    </a:ext>
                  </a:extLst>
                </a:gridCol>
              </a:tblGrid>
              <a:tr h="1248421">
                <a:tc>
                  <a:txBody>
                    <a:bodyPr/>
                    <a:lstStyle/>
                    <a:p>
                      <a:pPr algn="ctr">
                        <a:lnSpc>
                          <a:spcPts val="1300"/>
                        </a:lnSpc>
                      </a:pPr>
                      <a:r>
                        <a:rPr sz="1000" b="1">
                          <a:latin typeface="Calibri"/>
                          <a:cs typeface="Calibri"/>
                        </a:rPr>
                        <a:t>Additional</a:t>
                      </a:r>
                      <a:r>
                        <a:rPr sz="1000" b="1" spc="-15">
                          <a:latin typeface="Calibri"/>
                          <a:cs typeface="Calibri"/>
                        </a:rPr>
                        <a:t> </a:t>
                      </a:r>
                      <a:r>
                        <a:rPr sz="1000" b="1">
                          <a:latin typeface="Calibri"/>
                          <a:cs typeface="Calibri"/>
                        </a:rPr>
                        <a:t>Areas,</a:t>
                      </a:r>
                      <a:r>
                        <a:rPr sz="1000" b="1" spc="-30">
                          <a:latin typeface="Calibri"/>
                          <a:cs typeface="Calibri"/>
                        </a:rPr>
                        <a:t> </a:t>
                      </a:r>
                      <a:r>
                        <a:rPr sz="1000" b="1">
                          <a:latin typeface="Calibri"/>
                          <a:cs typeface="Calibri"/>
                        </a:rPr>
                        <a:t>as</a:t>
                      </a:r>
                      <a:r>
                        <a:rPr sz="1000" b="1" spc="-20">
                          <a:latin typeface="Calibri"/>
                          <a:cs typeface="Calibri"/>
                        </a:rPr>
                        <a:t> </a:t>
                      </a:r>
                      <a:r>
                        <a:rPr sz="1000" b="1" spc="-10">
                          <a:latin typeface="Calibri"/>
                          <a:cs typeface="Calibri"/>
                        </a:rPr>
                        <a:t>Applicable</a:t>
                      </a:r>
                      <a:endParaRPr sz="1000">
                        <a:latin typeface="Calibri"/>
                        <a:cs typeface="Calibri"/>
                      </a:endParaRPr>
                    </a:p>
                    <a:p>
                      <a:pPr marL="121920" marR="120014" algn="ctr">
                        <a:lnSpc>
                          <a:spcPts val="1460"/>
                        </a:lnSpc>
                        <a:spcBef>
                          <a:spcPts val="50"/>
                        </a:spcBef>
                      </a:pPr>
                      <a:r>
                        <a:rPr sz="1000" b="1">
                          <a:latin typeface="Calibri"/>
                          <a:cs typeface="Calibri"/>
                        </a:rPr>
                        <a:t>(such</a:t>
                      </a:r>
                      <a:r>
                        <a:rPr sz="1000" b="1" spc="-20">
                          <a:latin typeface="Calibri"/>
                          <a:cs typeface="Calibri"/>
                        </a:rPr>
                        <a:t> </a:t>
                      </a:r>
                      <a:r>
                        <a:rPr sz="1000" b="1">
                          <a:latin typeface="Calibri"/>
                          <a:cs typeface="Calibri"/>
                        </a:rPr>
                        <a:t>as</a:t>
                      </a:r>
                      <a:r>
                        <a:rPr sz="1000" b="1" spc="-15">
                          <a:latin typeface="Calibri"/>
                          <a:cs typeface="Calibri"/>
                        </a:rPr>
                        <a:t> </a:t>
                      </a:r>
                      <a:r>
                        <a:rPr sz="1000" b="1">
                          <a:latin typeface="Calibri"/>
                          <a:cs typeface="Calibri"/>
                        </a:rPr>
                        <a:t>activities</a:t>
                      </a:r>
                      <a:r>
                        <a:rPr sz="1000" b="1" spc="-10">
                          <a:latin typeface="Calibri"/>
                          <a:cs typeface="Calibri"/>
                        </a:rPr>
                        <a:t> </a:t>
                      </a:r>
                      <a:r>
                        <a:rPr sz="1000" b="1">
                          <a:latin typeface="Calibri"/>
                          <a:cs typeface="Calibri"/>
                        </a:rPr>
                        <a:t>of</a:t>
                      </a:r>
                      <a:r>
                        <a:rPr sz="1000" b="1" spc="-25">
                          <a:latin typeface="Calibri"/>
                          <a:cs typeface="Calibri"/>
                        </a:rPr>
                        <a:t> </a:t>
                      </a:r>
                      <a:r>
                        <a:rPr sz="1000" b="1">
                          <a:latin typeface="Calibri"/>
                          <a:cs typeface="Calibri"/>
                        </a:rPr>
                        <a:t>daily</a:t>
                      </a:r>
                      <a:r>
                        <a:rPr sz="1000" b="1" spc="-10">
                          <a:latin typeface="Calibri"/>
                          <a:cs typeface="Calibri"/>
                        </a:rPr>
                        <a:t> </a:t>
                      </a:r>
                      <a:r>
                        <a:rPr sz="1000" b="1">
                          <a:latin typeface="Calibri"/>
                          <a:cs typeface="Calibri"/>
                        </a:rPr>
                        <a:t>living,</a:t>
                      </a:r>
                      <a:r>
                        <a:rPr sz="1000" b="1" spc="-20">
                          <a:latin typeface="Calibri"/>
                          <a:cs typeface="Calibri"/>
                        </a:rPr>
                        <a:t> </a:t>
                      </a:r>
                      <a:r>
                        <a:rPr sz="1000" b="1">
                          <a:latin typeface="Calibri"/>
                          <a:cs typeface="Calibri"/>
                        </a:rPr>
                        <a:t>health,</a:t>
                      </a:r>
                      <a:r>
                        <a:rPr sz="1000" b="1" spc="-15">
                          <a:latin typeface="Calibri"/>
                          <a:cs typeface="Calibri"/>
                        </a:rPr>
                        <a:t> </a:t>
                      </a:r>
                      <a:r>
                        <a:rPr sz="1000" b="1" spc="-10">
                          <a:latin typeface="Calibri"/>
                          <a:cs typeface="Calibri"/>
                        </a:rPr>
                        <a:t>hearing, </a:t>
                      </a:r>
                      <a:r>
                        <a:rPr sz="1000" b="1">
                          <a:latin typeface="Calibri"/>
                          <a:cs typeface="Calibri"/>
                        </a:rPr>
                        <a:t>motor,</a:t>
                      </a:r>
                      <a:r>
                        <a:rPr sz="1000" b="1" spc="-20">
                          <a:latin typeface="Calibri"/>
                          <a:cs typeface="Calibri"/>
                        </a:rPr>
                        <a:t> </a:t>
                      </a:r>
                      <a:r>
                        <a:rPr sz="1000" b="1">
                          <a:latin typeface="Calibri"/>
                          <a:cs typeface="Calibri"/>
                        </a:rPr>
                        <a:t>sensory,</a:t>
                      </a:r>
                      <a:r>
                        <a:rPr sz="1000" b="1" spc="-15">
                          <a:latin typeface="Calibri"/>
                          <a:cs typeface="Calibri"/>
                        </a:rPr>
                        <a:t> </a:t>
                      </a:r>
                      <a:r>
                        <a:rPr sz="1000" b="1">
                          <a:latin typeface="Calibri"/>
                          <a:cs typeface="Calibri"/>
                        </a:rPr>
                        <a:t>and</a:t>
                      </a:r>
                      <a:r>
                        <a:rPr sz="1000" b="1" spc="-5">
                          <a:latin typeface="Calibri"/>
                          <a:cs typeface="Calibri"/>
                        </a:rPr>
                        <a:t> </a:t>
                      </a:r>
                      <a:r>
                        <a:rPr sz="1000" b="1" spc="-10">
                          <a:latin typeface="Calibri"/>
                          <a:cs typeface="Calibri"/>
                        </a:rPr>
                        <a:t>vision)</a:t>
                      </a:r>
                      <a:endParaRPr sz="1000">
                        <a:latin typeface="Calibri"/>
                        <a:cs typeface="Calibri"/>
                      </a:endParaRPr>
                    </a:p>
                    <a:p>
                      <a:pPr algn="ctr">
                        <a:lnSpc>
                          <a:spcPct val="100000"/>
                        </a:lnSpc>
                        <a:spcBef>
                          <a:spcPts val="45"/>
                        </a:spcBef>
                      </a:pPr>
                      <a:r>
                        <a:rPr sz="1000">
                          <a:latin typeface="Calibri"/>
                          <a:cs typeface="Calibri"/>
                        </a:rPr>
                        <a:t>Briefly</a:t>
                      </a:r>
                      <a:r>
                        <a:rPr sz="1000" spc="-40">
                          <a:latin typeface="Calibri"/>
                          <a:cs typeface="Calibri"/>
                        </a:rPr>
                        <a:t> </a:t>
                      </a:r>
                      <a:r>
                        <a:rPr sz="1000">
                          <a:latin typeface="Calibri"/>
                          <a:cs typeface="Calibri"/>
                        </a:rPr>
                        <a:t>describe</a:t>
                      </a:r>
                      <a:r>
                        <a:rPr sz="1000" spc="-35">
                          <a:latin typeface="Calibri"/>
                          <a:cs typeface="Calibri"/>
                        </a:rPr>
                        <a:t> </a:t>
                      </a:r>
                      <a:r>
                        <a:rPr sz="1000">
                          <a:latin typeface="Calibri"/>
                          <a:cs typeface="Calibri"/>
                        </a:rPr>
                        <a:t>current</a:t>
                      </a:r>
                      <a:r>
                        <a:rPr sz="1000" spc="-40">
                          <a:latin typeface="Calibri"/>
                          <a:cs typeface="Calibri"/>
                        </a:rPr>
                        <a:t> </a:t>
                      </a:r>
                      <a:r>
                        <a:rPr sz="1000">
                          <a:latin typeface="Calibri"/>
                          <a:cs typeface="Calibri"/>
                        </a:rPr>
                        <a:t>performance</a:t>
                      </a:r>
                      <a:r>
                        <a:rPr sz="1000" spc="-20">
                          <a:latin typeface="Calibri"/>
                          <a:cs typeface="Calibri"/>
                        </a:rPr>
                        <a:t> </a:t>
                      </a:r>
                      <a:r>
                        <a:rPr sz="1000">
                          <a:latin typeface="Calibri"/>
                          <a:cs typeface="Calibri"/>
                        </a:rPr>
                        <a:t>and</a:t>
                      </a:r>
                      <a:r>
                        <a:rPr sz="1000" spc="-10">
                          <a:latin typeface="Calibri"/>
                          <a:cs typeface="Calibri"/>
                        </a:rPr>
                        <a:t> </a:t>
                      </a:r>
                      <a:r>
                        <a:rPr sz="1000" spc="-25">
                          <a:latin typeface="Calibri"/>
                          <a:cs typeface="Calibri"/>
                        </a:rPr>
                        <a:t>any</a:t>
                      </a:r>
                      <a:endParaRPr sz="1000">
                        <a:latin typeface="Calibri"/>
                        <a:cs typeface="Calibri"/>
                      </a:endParaRPr>
                    </a:p>
                    <a:p>
                      <a:pPr algn="ctr">
                        <a:lnSpc>
                          <a:spcPct val="100000"/>
                        </a:lnSpc>
                        <a:spcBef>
                          <a:spcPts val="145"/>
                        </a:spcBef>
                      </a:pPr>
                      <a:r>
                        <a:rPr sz="1000">
                          <a:latin typeface="Calibri"/>
                          <a:cs typeface="Calibri"/>
                        </a:rPr>
                        <a:t>applicable</a:t>
                      </a:r>
                      <a:r>
                        <a:rPr sz="1000" spc="-45">
                          <a:latin typeface="Calibri"/>
                          <a:cs typeface="Calibri"/>
                        </a:rPr>
                        <a:t> </a:t>
                      </a:r>
                      <a:r>
                        <a:rPr sz="1000" spc="-10">
                          <a:latin typeface="Calibri"/>
                          <a:cs typeface="Calibri"/>
                        </a:rPr>
                        <a:t>documentation.</a:t>
                      </a:r>
                      <a:endParaRPr sz="1000">
                        <a:latin typeface="Calibri"/>
                        <a:cs typeface="Calibri"/>
                      </a:endParaRPr>
                    </a:p>
                    <a:p>
                      <a:pPr marL="113664" marR="109220" algn="ctr">
                        <a:lnSpc>
                          <a:spcPts val="1460"/>
                        </a:lnSpc>
                        <a:spcBef>
                          <a:spcPts val="50"/>
                        </a:spcBef>
                      </a:pPr>
                      <a:r>
                        <a:rPr sz="1000">
                          <a:latin typeface="Calibri"/>
                          <a:cs typeface="Calibri"/>
                        </a:rPr>
                        <a:t>Please</a:t>
                      </a:r>
                      <a:r>
                        <a:rPr sz="1000" spc="-35">
                          <a:latin typeface="Calibri"/>
                          <a:cs typeface="Calibri"/>
                        </a:rPr>
                        <a:t> </a:t>
                      </a:r>
                      <a:r>
                        <a:rPr sz="1000">
                          <a:latin typeface="Calibri"/>
                          <a:cs typeface="Calibri"/>
                        </a:rPr>
                        <a:t>note</a:t>
                      </a:r>
                      <a:r>
                        <a:rPr sz="1000" spc="-10">
                          <a:latin typeface="Calibri"/>
                          <a:cs typeface="Calibri"/>
                        </a:rPr>
                        <a:t> </a:t>
                      </a:r>
                      <a:r>
                        <a:rPr sz="1000">
                          <a:latin typeface="Calibri"/>
                          <a:cs typeface="Calibri"/>
                        </a:rPr>
                        <a:t>that</a:t>
                      </a:r>
                      <a:r>
                        <a:rPr sz="1000" spc="-10">
                          <a:latin typeface="Calibri"/>
                          <a:cs typeface="Calibri"/>
                        </a:rPr>
                        <a:t> </a:t>
                      </a:r>
                      <a:r>
                        <a:rPr sz="1000">
                          <a:latin typeface="Calibri"/>
                          <a:cs typeface="Calibri"/>
                        </a:rPr>
                        <a:t>parent(s)</a:t>
                      </a:r>
                      <a:r>
                        <a:rPr sz="1000" spc="-15">
                          <a:latin typeface="Calibri"/>
                          <a:cs typeface="Calibri"/>
                        </a:rPr>
                        <a:t> </a:t>
                      </a:r>
                      <a:r>
                        <a:rPr sz="1000">
                          <a:latin typeface="Calibri"/>
                          <a:cs typeface="Calibri"/>
                        </a:rPr>
                        <a:t>are</a:t>
                      </a:r>
                      <a:r>
                        <a:rPr sz="1000" spc="-35">
                          <a:latin typeface="Calibri"/>
                          <a:cs typeface="Calibri"/>
                        </a:rPr>
                        <a:t> </a:t>
                      </a:r>
                      <a:r>
                        <a:rPr sz="1000">
                          <a:latin typeface="Calibri"/>
                          <a:cs typeface="Calibri"/>
                        </a:rPr>
                        <a:t>only asked</a:t>
                      </a:r>
                      <a:r>
                        <a:rPr sz="1000" spc="-20">
                          <a:latin typeface="Calibri"/>
                          <a:cs typeface="Calibri"/>
                        </a:rPr>
                        <a:t> </a:t>
                      </a:r>
                      <a:r>
                        <a:rPr sz="1000">
                          <a:latin typeface="Calibri"/>
                          <a:cs typeface="Calibri"/>
                        </a:rPr>
                        <a:t>to</a:t>
                      </a:r>
                      <a:r>
                        <a:rPr sz="1000" spc="-5">
                          <a:latin typeface="Calibri"/>
                          <a:cs typeface="Calibri"/>
                        </a:rPr>
                        <a:t> </a:t>
                      </a:r>
                      <a:r>
                        <a:rPr sz="1000" spc="-10">
                          <a:latin typeface="Calibri"/>
                          <a:cs typeface="Calibri"/>
                        </a:rPr>
                        <a:t>share </a:t>
                      </a:r>
                      <a:r>
                        <a:rPr sz="1000">
                          <a:latin typeface="Calibri"/>
                          <a:cs typeface="Calibri"/>
                        </a:rPr>
                        <a:t>health</a:t>
                      </a:r>
                      <a:r>
                        <a:rPr sz="1000" spc="-40">
                          <a:latin typeface="Calibri"/>
                          <a:cs typeface="Calibri"/>
                        </a:rPr>
                        <a:t> </a:t>
                      </a:r>
                      <a:r>
                        <a:rPr sz="1000">
                          <a:latin typeface="Calibri"/>
                          <a:cs typeface="Calibri"/>
                        </a:rPr>
                        <a:t>information</a:t>
                      </a:r>
                      <a:r>
                        <a:rPr sz="1000" spc="-35">
                          <a:latin typeface="Calibri"/>
                          <a:cs typeface="Calibri"/>
                        </a:rPr>
                        <a:t> </a:t>
                      </a:r>
                      <a:r>
                        <a:rPr sz="1000" spc="-10">
                          <a:latin typeface="Calibri"/>
                          <a:cs typeface="Calibri"/>
                        </a:rPr>
                        <a:t>voluntarily.</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2740">
                        <a:lnSpc>
                          <a:spcPts val="1300"/>
                        </a:lnSpc>
                      </a:pPr>
                      <a:r>
                        <a:rPr sz="1000">
                          <a:latin typeface="Calibri"/>
                          <a:cs typeface="Calibri"/>
                        </a:rPr>
                        <a:t>Strengths,</a:t>
                      </a:r>
                      <a:r>
                        <a:rPr sz="1000" spc="-30">
                          <a:latin typeface="Calibri"/>
                          <a:cs typeface="Calibri"/>
                        </a:rPr>
                        <a:t> </a:t>
                      </a:r>
                      <a:r>
                        <a:rPr sz="1000">
                          <a:latin typeface="Calibri"/>
                          <a:cs typeface="Calibri"/>
                        </a:rPr>
                        <a:t>interest</a:t>
                      </a:r>
                      <a:r>
                        <a:rPr sz="1000" spc="-20">
                          <a:latin typeface="Calibri"/>
                          <a:cs typeface="Calibri"/>
                        </a:rPr>
                        <a:t> </a:t>
                      </a:r>
                      <a:r>
                        <a:rPr sz="1000">
                          <a:latin typeface="Calibri"/>
                          <a:cs typeface="Calibri"/>
                        </a:rPr>
                        <a:t>areas,</a:t>
                      </a:r>
                      <a:r>
                        <a:rPr sz="1000" spc="-25">
                          <a:latin typeface="Calibri"/>
                          <a:cs typeface="Calibri"/>
                        </a:rPr>
                        <a:t> </a:t>
                      </a:r>
                      <a:r>
                        <a:rPr sz="1000">
                          <a:latin typeface="Calibri"/>
                          <a:cs typeface="Calibri"/>
                        </a:rPr>
                        <a:t>and</a:t>
                      </a:r>
                      <a:r>
                        <a:rPr sz="1000" spc="-10">
                          <a:latin typeface="Calibri"/>
                          <a:cs typeface="Calibri"/>
                        </a:rPr>
                        <a:t> preferences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1285">
                        <a:lnSpc>
                          <a:spcPts val="1300"/>
                        </a:lnSpc>
                      </a:pPr>
                      <a:r>
                        <a:rPr sz="1000">
                          <a:latin typeface="Calibri"/>
                          <a:cs typeface="Calibri"/>
                        </a:rPr>
                        <a:t>Impact</a:t>
                      </a:r>
                      <a:r>
                        <a:rPr sz="1000" spc="-35">
                          <a:latin typeface="Calibri"/>
                          <a:cs typeface="Calibri"/>
                        </a:rPr>
                        <a:t> </a:t>
                      </a:r>
                      <a:r>
                        <a:rPr sz="1000">
                          <a:latin typeface="Calibri"/>
                          <a:cs typeface="Calibri"/>
                        </a:rPr>
                        <a:t>of</a:t>
                      </a:r>
                      <a:r>
                        <a:rPr sz="1000" spc="-20">
                          <a:latin typeface="Calibri"/>
                          <a:cs typeface="Calibri"/>
                        </a:rPr>
                        <a:t> </a:t>
                      </a:r>
                      <a:r>
                        <a:rPr sz="1000">
                          <a:latin typeface="Calibri"/>
                          <a:cs typeface="Calibri"/>
                        </a:rPr>
                        <a:t>student’s</a:t>
                      </a:r>
                      <a:r>
                        <a:rPr sz="1000" spc="-15">
                          <a:latin typeface="Calibri"/>
                          <a:cs typeface="Calibri"/>
                        </a:rPr>
                        <a:t> </a:t>
                      </a:r>
                      <a:r>
                        <a:rPr sz="1000">
                          <a:latin typeface="Calibri"/>
                          <a:cs typeface="Calibri"/>
                        </a:rPr>
                        <a:t>disability</a:t>
                      </a:r>
                      <a:r>
                        <a:rPr sz="1000" spc="-25">
                          <a:latin typeface="Calibri"/>
                          <a:cs typeface="Calibri"/>
                        </a:rPr>
                        <a:t> </a:t>
                      </a:r>
                      <a:r>
                        <a:rPr sz="1000">
                          <a:latin typeface="Calibri"/>
                          <a:cs typeface="Calibri"/>
                        </a:rPr>
                        <a:t>on</a:t>
                      </a:r>
                      <a:r>
                        <a:rPr sz="1000" spc="-20">
                          <a:latin typeface="Calibri"/>
                          <a:cs typeface="Calibri"/>
                        </a:rPr>
                        <a:t> </a:t>
                      </a:r>
                      <a:r>
                        <a:rPr sz="1000">
                          <a:latin typeface="Calibri"/>
                          <a:cs typeface="Calibri"/>
                        </a:rPr>
                        <a:t>involvement</a:t>
                      </a:r>
                      <a:r>
                        <a:rPr sz="1000" spc="-25">
                          <a:latin typeface="Calibri"/>
                          <a:cs typeface="Calibri"/>
                        </a:rPr>
                        <a:t> and</a:t>
                      </a:r>
                      <a:endParaRPr sz="1000">
                        <a:latin typeface="Calibri"/>
                        <a:cs typeface="Calibri"/>
                      </a:endParaRPr>
                    </a:p>
                    <a:p>
                      <a:pPr marL="624840" marR="170815" indent="-452755">
                        <a:lnSpc>
                          <a:spcPts val="1460"/>
                        </a:lnSpc>
                        <a:spcBef>
                          <a:spcPts val="50"/>
                        </a:spcBef>
                      </a:pPr>
                      <a:r>
                        <a:rPr sz="1000">
                          <a:latin typeface="Calibri"/>
                          <a:cs typeface="Calibri"/>
                        </a:rPr>
                        <a:t>progress</a:t>
                      </a:r>
                      <a:r>
                        <a:rPr sz="1000" spc="-30">
                          <a:latin typeface="Calibri"/>
                          <a:cs typeface="Calibri"/>
                        </a:rPr>
                        <a:t> </a:t>
                      </a:r>
                      <a:r>
                        <a:rPr sz="1000">
                          <a:latin typeface="Calibri"/>
                          <a:cs typeface="Calibri"/>
                        </a:rPr>
                        <a:t>in</a:t>
                      </a:r>
                      <a:r>
                        <a:rPr sz="1000" spc="-30">
                          <a:latin typeface="Calibri"/>
                          <a:cs typeface="Calibri"/>
                        </a:rPr>
                        <a:t> </a:t>
                      </a:r>
                      <a:r>
                        <a:rPr sz="1000">
                          <a:latin typeface="Calibri"/>
                          <a:cs typeface="Calibri"/>
                        </a:rPr>
                        <a:t>the</a:t>
                      </a:r>
                      <a:r>
                        <a:rPr sz="1000" spc="-35">
                          <a:latin typeface="Calibri"/>
                          <a:cs typeface="Calibri"/>
                        </a:rPr>
                        <a:t> </a:t>
                      </a:r>
                      <a:r>
                        <a:rPr sz="1000">
                          <a:latin typeface="Calibri"/>
                          <a:cs typeface="Calibri"/>
                        </a:rPr>
                        <a:t>general</a:t>
                      </a:r>
                      <a:r>
                        <a:rPr sz="1000" spc="-25">
                          <a:latin typeface="Calibri"/>
                          <a:cs typeface="Calibri"/>
                        </a:rPr>
                        <a:t> </a:t>
                      </a:r>
                      <a:r>
                        <a:rPr sz="1000">
                          <a:latin typeface="Calibri"/>
                          <a:cs typeface="Calibri"/>
                        </a:rPr>
                        <a:t>education</a:t>
                      </a:r>
                      <a:r>
                        <a:rPr sz="1000" spc="-10">
                          <a:latin typeface="Calibri"/>
                          <a:cs typeface="Calibri"/>
                        </a:rPr>
                        <a:t> </a:t>
                      </a:r>
                      <a:r>
                        <a:rPr sz="1000">
                          <a:latin typeface="Calibri"/>
                          <a:cs typeface="Calibri"/>
                        </a:rPr>
                        <a:t>curriculum</a:t>
                      </a:r>
                      <a:r>
                        <a:rPr sz="1000" spc="-30">
                          <a:latin typeface="Calibri"/>
                          <a:cs typeface="Calibri"/>
                        </a:rPr>
                        <a:t> </a:t>
                      </a:r>
                      <a:r>
                        <a:rPr sz="1000" spc="-25">
                          <a:latin typeface="Calibri"/>
                          <a:cs typeface="Calibri"/>
                        </a:rPr>
                        <a:t>or </a:t>
                      </a:r>
                      <a:r>
                        <a:rPr sz="1000">
                          <a:latin typeface="Calibri"/>
                          <a:cs typeface="Calibri"/>
                        </a:rPr>
                        <a:t>appropriate</a:t>
                      </a:r>
                      <a:r>
                        <a:rPr sz="1000" spc="-50">
                          <a:latin typeface="Calibri"/>
                          <a:cs typeface="Calibri"/>
                        </a:rPr>
                        <a:t> </a:t>
                      </a:r>
                      <a:r>
                        <a:rPr sz="1000">
                          <a:latin typeface="Calibri"/>
                          <a:cs typeface="Calibri"/>
                        </a:rPr>
                        <a:t>preschool</a:t>
                      </a:r>
                      <a:r>
                        <a:rPr sz="1000" spc="-50">
                          <a:latin typeface="Calibri"/>
                          <a:cs typeface="Calibri"/>
                        </a:rPr>
                        <a:t> </a:t>
                      </a:r>
                      <a:r>
                        <a:rPr sz="1000" spc="-10">
                          <a:latin typeface="Calibri"/>
                          <a:cs typeface="Calibri"/>
                        </a:rPr>
                        <a:t>activities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716562">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1742018" y="2575895"/>
            <a:ext cx="1216959" cy="160715"/>
          </a:xfrm>
          <a:prstGeom prst="rect">
            <a:avLst/>
          </a:prstGeom>
        </p:spPr>
        <p:txBody>
          <a:bodyPr vert="horz" wrap="square" lIns="0" tIns="11206" rIns="0" bIns="0" rtlCol="0">
            <a:spAutoFit/>
          </a:bodyPr>
          <a:lstStyle/>
          <a:p>
            <a:pPr marL="11206" defTabSz="806867">
              <a:spcBef>
                <a:spcPts val="88"/>
              </a:spcBef>
            </a:pPr>
            <a:r>
              <a:rPr sz="971" i="1" kern="0">
                <a:solidFill>
                  <a:sysClr val="windowText" lastClr="000000"/>
                </a:solidFill>
                <a:latin typeface="Calibri"/>
                <a:cs typeface="Calibri"/>
              </a:rPr>
              <a:t>Deaf</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or</a:t>
            </a:r>
            <a:r>
              <a:rPr sz="971" i="1" kern="0" spc="-13">
                <a:solidFill>
                  <a:sysClr val="windowText" lastClr="000000"/>
                </a:solidFill>
                <a:latin typeface="Calibri"/>
                <a:cs typeface="Calibri"/>
              </a:rPr>
              <a:t> </a:t>
            </a:r>
            <a:r>
              <a:rPr sz="971" i="1" kern="0">
                <a:solidFill>
                  <a:sysClr val="windowText" lastClr="000000"/>
                </a:solidFill>
                <a:latin typeface="Calibri"/>
                <a:cs typeface="Calibri"/>
              </a:rPr>
              <a:t>Hard</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of</a:t>
            </a:r>
            <a:r>
              <a:rPr sz="971" i="1" kern="0" spc="4">
                <a:solidFill>
                  <a:sysClr val="windowText" lastClr="000000"/>
                </a:solidFill>
                <a:latin typeface="Calibri"/>
                <a:cs typeface="Calibri"/>
              </a:rPr>
              <a:t> </a:t>
            </a:r>
            <a:r>
              <a:rPr sz="971" i="1" kern="0" spc="-9">
                <a:solidFill>
                  <a:sysClr val="windowText" lastClr="000000"/>
                </a:solidFill>
                <a:latin typeface="Calibri"/>
                <a:cs typeface="Calibri"/>
              </a:rPr>
              <a:t>Hearing</a:t>
            </a:r>
            <a:endParaRPr sz="971" kern="0">
              <a:solidFill>
                <a:sysClr val="windowText" lastClr="000000"/>
              </a:solidFill>
              <a:latin typeface="Calibri"/>
              <a:cs typeface="Calibri"/>
            </a:endParaRPr>
          </a:p>
        </p:txBody>
      </p:sp>
      <p:graphicFrame>
        <p:nvGraphicFramePr>
          <p:cNvPr id="10" name="object 10" descr="Checkbox"/>
          <p:cNvGraphicFramePr>
            <a:graphicFrameLocks noGrp="1"/>
          </p:cNvGraphicFramePr>
          <p:nvPr>
            <p:extLst>
              <p:ext uri="{D42A27DB-BD31-4B8C-83A1-F6EECF244321}">
                <p14:modId xmlns:p14="http://schemas.microsoft.com/office/powerpoint/2010/main" val="2867707393"/>
              </p:ext>
            </p:extLst>
          </p:nvPr>
        </p:nvGraphicFramePr>
        <p:xfrm>
          <a:off x="1842303" y="2768278"/>
          <a:ext cx="8664146" cy="540256"/>
        </p:xfrm>
        <a:graphic>
          <a:graphicData uri="http://schemas.openxmlformats.org/drawingml/2006/table">
            <a:tbl>
              <a:tblPr firstRow="1" bandRow="1">
                <a:tableStyleId>{2D5ABB26-0587-4C30-8999-92F81FD0307C}</a:tableStyleId>
              </a:tblPr>
              <a:tblGrid>
                <a:gridCol w="228190">
                  <a:extLst>
                    <a:ext uri="{9D8B030D-6E8A-4147-A177-3AD203B41FA5}">
                      <a16:colId xmlns:a16="http://schemas.microsoft.com/office/drawing/2014/main" val="20000"/>
                    </a:ext>
                  </a:extLst>
                </a:gridCol>
                <a:gridCol w="8435956">
                  <a:extLst>
                    <a:ext uri="{9D8B030D-6E8A-4147-A177-3AD203B41FA5}">
                      <a16:colId xmlns:a16="http://schemas.microsoft.com/office/drawing/2014/main" val="20001"/>
                    </a:ext>
                  </a:extLst>
                </a:gridCol>
              </a:tblGrid>
              <a:tr h="540256">
                <a:tc>
                  <a:txBody>
                    <a:bodyPr/>
                    <a:lstStyle/>
                    <a:p>
                      <a:pPr marL="31750">
                        <a:lnSpc>
                          <a:spcPts val="1165"/>
                        </a:lnSpc>
                      </a:pPr>
                      <a:r>
                        <a:rPr sz="1000">
                          <a:latin typeface="MS Gothic"/>
                          <a:cs typeface="MS Gothic"/>
                        </a:rPr>
                        <a:t>☐</a:t>
                      </a:r>
                    </a:p>
                  </a:txBody>
                  <a:tcPr marL="0" marR="0" marT="0" marB="0">
                    <a:lnR w="6350">
                      <a:solidFill>
                        <a:srgbClr val="000000"/>
                      </a:solidFill>
                      <a:prstDash val="solid"/>
                    </a:lnR>
                  </a:tcPr>
                </a:tc>
                <a:tc>
                  <a:txBody>
                    <a:bodyPr/>
                    <a:lstStyle/>
                    <a:p>
                      <a:pPr>
                        <a:lnSpc>
                          <a:spcPts val="1105"/>
                        </a:lnSpc>
                      </a:pPr>
                      <a:r>
                        <a:rPr sz="1000">
                          <a:latin typeface="Calibri"/>
                          <a:cs typeface="Calibri"/>
                        </a:rPr>
                        <a:t>The</a:t>
                      </a:r>
                      <a:r>
                        <a:rPr sz="1000" spc="-30">
                          <a:latin typeface="Calibri"/>
                          <a:cs typeface="Calibri"/>
                        </a:rPr>
                        <a:t> </a:t>
                      </a:r>
                      <a:r>
                        <a:rPr sz="1000">
                          <a:latin typeface="Calibri"/>
                          <a:cs typeface="Calibri"/>
                        </a:rPr>
                        <a:t>student</a:t>
                      </a:r>
                      <a:r>
                        <a:rPr sz="1000" spc="-20">
                          <a:latin typeface="Calibri"/>
                          <a:cs typeface="Calibri"/>
                        </a:rPr>
                        <a:t> </a:t>
                      </a:r>
                      <a:r>
                        <a:rPr sz="1000">
                          <a:latin typeface="Calibri"/>
                          <a:cs typeface="Calibri"/>
                        </a:rPr>
                        <a:t>is</a:t>
                      </a:r>
                      <a:r>
                        <a:rPr sz="1000" spc="-10">
                          <a:latin typeface="Calibri"/>
                          <a:cs typeface="Calibri"/>
                        </a:rPr>
                        <a:t> </a:t>
                      </a:r>
                      <a:r>
                        <a:rPr sz="1000">
                          <a:latin typeface="Calibri"/>
                          <a:cs typeface="Calibri"/>
                        </a:rPr>
                        <a:t>deaf</a:t>
                      </a:r>
                      <a:r>
                        <a:rPr sz="1000" spc="-15">
                          <a:latin typeface="Calibri"/>
                          <a:cs typeface="Calibri"/>
                        </a:rPr>
                        <a:t> </a:t>
                      </a:r>
                      <a:r>
                        <a:rPr sz="1000">
                          <a:latin typeface="Calibri"/>
                          <a:cs typeface="Calibri"/>
                        </a:rPr>
                        <a:t>or</a:t>
                      </a:r>
                      <a:r>
                        <a:rPr sz="1000" spc="-20">
                          <a:latin typeface="Calibri"/>
                          <a:cs typeface="Calibri"/>
                        </a:rPr>
                        <a:t> </a:t>
                      </a:r>
                      <a:r>
                        <a:rPr sz="1000">
                          <a:latin typeface="Calibri"/>
                          <a:cs typeface="Calibri"/>
                        </a:rPr>
                        <a:t>hard</a:t>
                      </a:r>
                      <a:r>
                        <a:rPr sz="1000" spc="-15">
                          <a:latin typeface="Calibri"/>
                          <a:cs typeface="Calibri"/>
                        </a:rPr>
                        <a:t> </a:t>
                      </a:r>
                      <a:r>
                        <a:rPr sz="1000">
                          <a:latin typeface="Calibri"/>
                          <a:cs typeface="Calibri"/>
                        </a:rPr>
                        <a:t>of</a:t>
                      </a:r>
                      <a:r>
                        <a:rPr sz="1000" spc="-15">
                          <a:latin typeface="Calibri"/>
                          <a:cs typeface="Calibri"/>
                        </a:rPr>
                        <a:t> </a:t>
                      </a:r>
                      <a:r>
                        <a:rPr sz="1000">
                          <a:latin typeface="Calibri"/>
                          <a:cs typeface="Calibri"/>
                        </a:rPr>
                        <a:t>hearing,</a:t>
                      </a:r>
                      <a:r>
                        <a:rPr sz="1000" spc="-10">
                          <a:latin typeface="Calibri"/>
                          <a:cs typeface="Calibri"/>
                        </a:rPr>
                        <a:t> </a:t>
                      </a:r>
                      <a:r>
                        <a:rPr sz="1000">
                          <a:latin typeface="Calibri"/>
                          <a:cs typeface="Calibri"/>
                        </a:rPr>
                        <a:t>and</a:t>
                      </a:r>
                      <a:r>
                        <a:rPr sz="1000" spc="5">
                          <a:latin typeface="Calibri"/>
                          <a:cs typeface="Calibri"/>
                        </a:rPr>
                        <a:t> </a:t>
                      </a:r>
                      <a:r>
                        <a:rPr sz="1000">
                          <a:latin typeface="Calibri"/>
                          <a:cs typeface="Calibri"/>
                        </a:rPr>
                        <a:t>their</a:t>
                      </a:r>
                      <a:r>
                        <a:rPr sz="1000" spc="-20">
                          <a:latin typeface="Calibri"/>
                          <a:cs typeface="Calibri"/>
                        </a:rPr>
                        <a:t> </a:t>
                      </a:r>
                      <a:r>
                        <a:rPr sz="1000">
                          <a:latin typeface="Calibri"/>
                          <a:cs typeface="Calibri"/>
                        </a:rPr>
                        <a:t>language</a:t>
                      </a:r>
                      <a:r>
                        <a:rPr sz="1000" spc="-5">
                          <a:latin typeface="Calibri"/>
                          <a:cs typeface="Calibri"/>
                        </a:rPr>
                        <a:t> </a:t>
                      </a:r>
                      <a:r>
                        <a:rPr sz="1000">
                          <a:latin typeface="Calibri"/>
                          <a:cs typeface="Calibri"/>
                        </a:rPr>
                        <a:t>and</a:t>
                      </a:r>
                      <a:r>
                        <a:rPr sz="1000" spc="-10">
                          <a:latin typeface="Calibri"/>
                          <a:cs typeface="Calibri"/>
                        </a:rPr>
                        <a:t> communication</a:t>
                      </a:r>
                      <a:r>
                        <a:rPr sz="1000" spc="-15">
                          <a:latin typeface="Calibri"/>
                          <a:cs typeface="Calibri"/>
                        </a:rPr>
                        <a:t> </a:t>
                      </a:r>
                      <a:r>
                        <a:rPr sz="1000">
                          <a:latin typeface="Calibri"/>
                          <a:cs typeface="Calibri"/>
                        </a:rPr>
                        <a:t>needs</a:t>
                      </a:r>
                      <a:r>
                        <a:rPr sz="1000" spc="-5">
                          <a:latin typeface="Calibri"/>
                          <a:cs typeface="Calibri"/>
                        </a:rPr>
                        <a:t> </a:t>
                      </a:r>
                      <a:r>
                        <a:rPr sz="1000">
                          <a:latin typeface="Calibri"/>
                          <a:cs typeface="Calibri"/>
                        </a:rPr>
                        <a:t>will</a:t>
                      </a:r>
                      <a:r>
                        <a:rPr sz="1000" spc="-10">
                          <a:latin typeface="Calibri"/>
                          <a:cs typeface="Calibri"/>
                        </a:rPr>
                        <a:t> </a:t>
                      </a:r>
                      <a:r>
                        <a:rPr sz="1000">
                          <a:latin typeface="Calibri"/>
                          <a:cs typeface="Calibri"/>
                        </a:rPr>
                        <a:t>be</a:t>
                      </a:r>
                      <a:r>
                        <a:rPr sz="1000" spc="-20">
                          <a:latin typeface="Calibri"/>
                          <a:cs typeface="Calibri"/>
                        </a:rPr>
                        <a:t> </a:t>
                      </a:r>
                      <a:r>
                        <a:rPr sz="1000">
                          <a:latin typeface="Calibri"/>
                          <a:cs typeface="Calibri"/>
                        </a:rPr>
                        <a:t>addressed</a:t>
                      </a:r>
                      <a:r>
                        <a:rPr sz="1000" spc="45">
                          <a:latin typeface="Calibri"/>
                          <a:cs typeface="Calibri"/>
                        </a:rPr>
                        <a:t> </a:t>
                      </a:r>
                      <a:r>
                        <a:rPr sz="1000">
                          <a:latin typeface="Calibri"/>
                          <a:cs typeface="Calibri"/>
                        </a:rPr>
                        <a:t>in</a:t>
                      </a:r>
                      <a:r>
                        <a:rPr sz="1000" spc="5">
                          <a:latin typeface="Calibri"/>
                          <a:cs typeface="Calibri"/>
                        </a:rPr>
                        <a:t> </a:t>
                      </a:r>
                      <a:r>
                        <a:rPr sz="1000">
                          <a:latin typeface="Calibri"/>
                          <a:cs typeface="Calibri"/>
                        </a:rPr>
                        <a:t>the</a:t>
                      </a:r>
                      <a:r>
                        <a:rPr sz="1000" spc="-20">
                          <a:latin typeface="Calibri"/>
                          <a:cs typeface="Calibri"/>
                        </a:rPr>
                        <a:t> </a:t>
                      </a:r>
                      <a:r>
                        <a:rPr sz="1000">
                          <a:latin typeface="Calibri"/>
                          <a:cs typeface="Calibri"/>
                        </a:rPr>
                        <a:t>following</a:t>
                      </a:r>
                      <a:r>
                        <a:rPr sz="1000" spc="-15">
                          <a:latin typeface="Calibri"/>
                          <a:cs typeface="Calibri"/>
                        </a:rPr>
                        <a:t> </a:t>
                      </a:r>
                      <a:r>
                        <a:rPr sz="1000">
                          <a:latin typeface="Calibri"/>
                          <a:cs typeface="Calibri"/>
                        </a:rPr>
                        <a:t>section(s)</a:t>
                      </a:r>
                      <a:r>
                        <a:rPr sz="1000" spc="-10">
                          <a:latin typeface="Calibri"/>
                          <a:cs typeface="Calibri"/>
                        </a:rPr>
                        <a:t> </a:t>
                      </a:r>
                      <a:r>
                        <a:rPr sz="1000">
                          <a:latin typeface="Calibri"/>
                          <a:cs typeface="Calibri"/>
                        </a:rPr>
                        <a:t>of</a:t>
                      </a:r>
                      <a:r>
                        <a:rPr sz="1000" spc="-15">
                          <a:latin typeface="Calibri"/>
                          <a:cs typeface="Calibri"/>
                        </a:rPr>
                        <a:t> </a:t>
                      </a:r>
                      <a:r>
                        <a:rPr sz="1000">
                          <a:latin typeface="Calibri"/>
                          <a:cs typeface="Calibri"/>
                        </a:rPr>
                        <a:t>the </a:t>
                      </a:r>
                      <a:r>
                        <a:rPr sz="1000" spc="-20">
                          <a:latin typeface="Calibri"/>
                          <a:cs typeface="Calibri"/>
                        </a:rPr>
                        <a:t>IEP:</a:t>
                      </a:r>
                      <a:endParaRPr sz="1000">
                        <a:latin typeface="Calibri"/>
                        <a:cs typeface="Calibri"/>
                      </a:endParaRPr>
                    </a:p>
                    <a:p>
                      <a:pPr marL="271145">
                        <a:lnSpc>
                          <a:spcPct val="100000"/>
                        </a:lnSpc>
                        <a:spcBef>
                          <a:spcPts val="260"/>
                        </a:spcBef>
                      </a:pPr>
                      <a:r>
                        <a:rPr sz="1000" spc="-10">
                          <a:latin typeface="Calibri"/>
                          <a:cs typeface="Calibri"/>
                        </a:rPr>
                        <a:t>Accommodations/Modifications</a:t>
                      </a:r>
                      <a:r>
                        <a:rPr lang="en-US" sz="1000">
                          <a:latin typeface="Calibri"/>
                          <a:cs typeface="Calibri"/>
                        </a:rPr>
                        <a:t>                                                                                        </a:t>
                      </a:r>
                      <a:r>
                        <a:rPr sz="1000">
                          <a:latin typeface="Calibri"/>
                          <a:cs typeface="Calibri"/>
                        </a:rPr>
                        <a:t>Services</a:t>
                      </a:r>
                      <a:r>
                        <a:rPr sz="1000" spc="-4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a:t>
                      </a:r>
                      <a:endParaRPr sz="1000">
                        <a:latin typeface="Calibri"/>
                        <a:cs typeface="Calibri"/>
                      </a:endParaRPr>
                    </a:p>
                    <a:p>
                      <a:pPr marL="271145">
                        <a:lnSpc>
                          <a:spcPct val="100000"/>
                        </a:lnSpc>
                        <a:spcBef>
                          <a:spcPts val="240"/>
                        </a:spcBef>
                      </a:pPr>
                      <a:r>
                        <a:rPr sz="1000" spc="-10">
                          <a:latin typeface="Calibri"/>
                          <a:cs typeface="Calibri"/>
                        </a:rPr>
                        <a:t>Goals/Objectives</a:t>
                      </a:r>
                      <a:r>
                        <a:rPr lang="en-US" sz="1000">
                          <a:latin typeface="Calibri"/>
                          <a:cs typeface="Calibri"/>
                        </a:rPr>
                        <a:t>                                                                                                                  </a:t>
                      </a:r>
                      <a:r>
                        <a:rPr sz="1000">
                          <a:latin typeface="Calibri"/>
                          <a:cs typeface="Calibri"/>
                        </a:rPr>
                        <a:t>Additional</a:t>
                      </a:r>
                      <a:r>
                        <a:rPr sz="1000" spc="-35">
                          <a:latin typeface="Calibri"/>
                          <a:cs typeface="Calibri"/>
                        </a:rPr>
                        <a:t> </a:t>
                      </a:r>
                      <a:r>
                        <a:rPr sz="1000" spc="-10">
                          <a:latin typeface="Calibri"/>
                          <a:cs typeface="Calibri"/>
                        </a:rPr>
                        <a:t>Information</a:t>
                      </a:r>
                      <a:endParaRPr sz="10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lnB>
                  </a:tcPr>
                </a:tc>
                <a:extLst>
                  <a:ext uri="{0D108BD9-81ED-4DB2-BD59-A6C34878D82A}">
                    <a16:rowId xmlns:a16="http://schemas.microsoft.com/office/drawing/2014/main" val="10000"/>
                  </a:ext>
                </a:extLst>
              </a:tr>
            </a:tbl>
          </a:graphicData>
        </a:graphic>
      </p:graphicFrame>
      <p:grpSp>
        <p:nvGrpSpPr>
          <p:cNvPr id="5" name="object 5" descr="Checkbox accommodation modification"/>
          <p:cNvGrpSpPr/>
          <p:nvPr/>
        </p:nvGrpSpPr>
        <p:grpSpPr>
          <a:xfrm>
            <a:off x="2136504" y="2951211"/>
            <a:ext cx="3907210" cy="128307"/>
            <a:chOff x="909637" y="3361372"/>
            <a:chExt cx="4428173" cy="145415"/>
          </a:xfrm>
        </p:grpSpPr>
        <p:sp>
          <p:nvSpPr>
            <p:cNvPr id="6" name="object 6"/>
            <p:cNvSpPr/>
            <p:nvPr/>
          </p:nvSpPr>
          <p:spPr>
            <a:xfrm>
              <a:off x="909637" y="3361372"/>
              <a:ext cx="144780" cy="145415"/>
            </a:xfrm>
            <a:custGeom>
              <a:avLst/>
              <a:gdLst/>
              <a:ahLst/>
              <a:cxnLst/>
              <a:rect l="l" t="t" r="r" b="b"/>
              <a:pathLst>
                <a:path w="144780" h="145414">
                  <a:moveTo>
                    <a:pt x="0" y="145097"/>
                  </a:moveTo>
                  <a:lnTo>
                    <a:pt x="144780" y="145097"/>
                  </a:lnTo>
                  <a:lnTo>
                    <a:pt x="144780" y="0"/>
                  </a:lnTo>
                  <a:lnTo>
                    <a:pt x="0" y="0"/>
                  </a:lnTo>
                  <a:lnTo>
                    <a:pt x="0" y="14509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7" name="object 7"/>
            <p:cNvSpPr/>
            <p:nvPr/>
          </p:nvSpPr>
          <p:spPr>
            <a:xfrm>
              <a:off x="5193030" y="3361372"/>
              <a:ext cx="144780" cy="145415"/>
            </a:xfrm>
            <a:custGeom>
              <a:avLst/>
              <a:gdLst/>
              <a:ahLst/>
              <a:cxnLst/>
              <a:rect l="l" t="t" r="r" b="b"/>
              <a:pathLst>
                <a:path w="144779" h="145414">
                  <a:moveTo>
                    <a:pt x="0" y="145097"/>
                  </a:moveTo>
                  <a:lnTo>
                    <a:pt x="144779" y="145097"/>
                  </a:lnTo>
                  <a:lnTo>
                    <a:pt x="144779" y="0"/>
                  </a:lnTo>
                  <a:lnTo>
                    <a:pt x="0" y="0"/>
                  </a:lnTo>
                  <a:lnTo>
                    <a:pt x="0" y="14509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pSp>
      <p:sp>
        <p:nvSpPr>
          <p:cNvPr id="11" name="object 11" descr="Checkbox"/>
          <p:cNvSpPr/>
          <p:nvPr/>
        </p:nvSpPr>
        <p:spPr>
          <a:xfrm>
            <a:off x="2104206" y="3121717"/>
            <a:ext cx="127747" cy="127747"/>
          </a:xfrm>
          <a:custGeom>
            <a:avLst/>
            <a:gdLst/>
            <a:ahLst/>
            <a:cxnLst/>
            <a:rect l="l" t="t" r="r" b="b"/>
            <a:pathLst>
              <a:path w="144780" h="144779">
                <a:moveTo>
                  <a:pt x="0" y="144779"/>
                </a:moveTo>
                <a:lnTo>
                  <a:pt x="144780" y="144779"/>
                </a:lnTo>
                <a:lnTo>
                  <a:pt x="144780" y="0"/>
                </a:lnTo>
                <a:lnTo>
                  <a:pt x="0" y="0"/>
                </a:lnTo>
                <a:lnTo>
                  <a:pt x="0" y="144779"/>
                </a:lnTo>
                <a:close/>
              </a:path>
            </a:pathLst>
          </a:custGeom>
          <a:ln w="7619">
            <a:solidFill>
              <a:srgbClr val="000000"/>
            </a:solidFill>
          </a:ln>
        </p:spPr>
        <p:txBody>
          <a:bodyPr wrap="square" lIns="0" tIns="0" rIns="0" bIns="0" rtlCol="0"/>
          <a:lstStyle/>
          <a:p>
            <a:pPr defTabSz="806867"/>
            <a:endParaRPr sz="1588" kern="0">
              <a:solidFill>
                <a:sysClr val="windowText" lastClr="000000"/>
              </a:solidFill>
            </a:endParaRPr>
          </a:p>
        </p:txBody>
      </p:sp>
      <p:sp>
        <p:nvSpPr>
          <p:cNvPr id="8" name="object 8" descr="Checkbox"/>
          <p:cNvSpPr/>
          <p:nvPr/>
        </p:nvSpPr>
        <p:spPr>
          <a:xfrm>
            <a:off x="6240555" y="3141008"/>
            <a:ext cx="127747" cy="127747"/>
          </a:xfrm>
          <a:custGeom>
            <a:avLst/>
            <a:gdLst/>
            <a:ahLst/>
            <a:cxnLst/>
            <a:rect l="l" t="t" r="r" b="b"/>
            <a:pathLst>
              <a:path w="144779" h="144779">
                <a:moveTo>
                  <a:pt x="0" y="144779"/>
                </a:moveTo>
                <a:lnTo>
                  <a:pt x="144779" y="144779"/>
                </a:lnTo>
                <a:lnTo>
                  <a:pt x="144779" y="0"/>
                </a:lnTo>
                <a:lnTo>
                  <a:pt x="0" y="0"/>
                </a:lnTo>
                <a:lnTo>
                  <a:pt x="0" y="144779"/>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9" name="object 9" descr="Service delivery"/>
          <p:cNvSpPr/>
          <p:nvPr/>
        </p:nvSpPr>
        <p:spPr>
          <a:xfrm>
            <a:off x="2391615" y="2930013"/>
            <a:ext cx="7756712" cy="372596"/>
          </a:xfrm>
          <a:custGeom>
            <a:avLst/>
            <a:gdLst/>
            <a:ahLst/>
            <a:cxnLst/>
            <a:rect l="l" t="t" r="r" b="b"/>
            <a:pathLst>
              <a:path w="8790940" h="422275">
                <a:moveTo>
                  <a:pt x="4285920" y="5194"/>
                </a:moveTo>
                <a:lnTo>
                  <a:pt x="4280852" y="5194"/>
                </a:lnTo>
                <a:lnTo>
                  <a:pt x="4280852" y="7670"/>
                </a:lnTo>
                <a:lnTo>
                  <a:pt x="4280852" y="422008"/>
                </a:lnTo>
                <a:lnTo>
                  <a:pt x="4285920" y="422008"/>
                </a:lnTo>
                <a:lnTo>
                  <a:pt x="4285920" y="7734"/>
                </a:lnTo>
                <a:lnTo>
                  <a:pt x="4285920" y="5194"/>
                </a:lnTo>
                <a:close/>
              </a:path>
              <a:path w="8790940" h="422275">
                <a:moveTo>
                  <a:pt x="4285920" y="0"/>
                </a:moveTo>
                <a:lnTo>
                  <a:pt x="4280916" y="0"/>
                </a:lnTo>
                <a:lnTo>
                  <a:pt x="0" y="0"/>
                </a:lnTo>
                <a:lnTo>
                  <a:pt x="0" y="5067"/>
                </a:lnTo>
                <a:lnTo>
                  <a:pt x="4280852" y="5067"/>
                </a:lnTo>
                <a:lnTo>
                  <a:pt x="4285920" y="5067"/>
                </a:lnTo>
                <a:lnTo>
                  <a:pt x="4285920" y="0"/>
                </a:lnTo>
                <a:close/>
              </a:path>
              <a:path w="8790940" h="422275">
                <a:moveTo>
                  <a:pt x="8790356" y="0"/>
                </a:moveTo>
                <a:lnTo>
                  <a:pt x="4285932" y="0"/>
                </a:lnTo>
                <a:lnTo>
                  <a:pt x="4285932" y="5067"/>
                </a:lnTo>
                <a:lnTo>
                  <a:pt x="8790356" y="5067"/>
                </a:lnTo>
                <a:lnTo>
                  <a:pt x="8790356"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2" name="object 12"/>
          <p:cNvSpPr txBox="1"/>
          <p:nvPr/>
        </p:nvSpPr>
        <p:spPr>
          <a:xfrm>
            <a:off x="1703437" y="3300530"/>
            <a:ext cx="3204882" cy="160715"/>
          </a:xfrm>
          <a:prstGeom prst="rect">
            <a:avLst/>
          </a:prstGeom>
        </p:spPr>
        <p:txBody>
          <a:bodyPr vert="horz" wrap="square" lIns="0" tIns="11206" rIns="0" bIns="0" rtlCol="0">
            <a:spAutoFit/>
          </a:bodyPr>
          <a:lstStyle/>
          <a:p>
            <a:pPr marL="11206" defTabSz="806867">
              <a:spcBef>
                <a:spcPts val="88"/>
              </a:spcBef>
            </a:pPr>
            <a:r>
              <a:rPr sz="971" i="1" kern="0">
                <a:solidFill>
                  <a:sysClr val="windowText" lastClr="000000"/>
                </a:solidFill>
                <a:latin typeface="Calibri"/>
                <a:cs typeface="Calibri"/>
              </a:rPr>
              <a:t>Blind</a:t>
            </a:r>
            <a:r>
              <a:rPr sz="971" i="1" kern="0" spc="-35">
                <a:solidFill>
                  <a:sysClr val="windowText" lastClr="000000"/>
                </a:solidFill>
                <a:latin typeface="Calibri"/>
                <a:cs typeface="Calibri"/>
              </a:rPr>
              <a:t> </a:t>
            </a:r>
            <a:r>
              <a:rPr sz="971" i="1" kern="0">
                <a:solidFill>
                  <a:sysClr val="windowText" lastClr="000000"/>
                </a:solidFill>
                <a:latin typeface="Calibri"/>
                <a:cs typeface="Calibri"/>
              </a:rPr>
              <a:t>or</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Visually</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Impaired</a:t>
            </a:r>
            <a:r>
              <a:rPr sz="971" i="1" kern="0" spc="-13">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18">
                <a:solidFill>
                  <a:sysClr val="windowText" lastClr="000000"/>
                </a:solidFill>
                <a:latin typeface="Calibri"/>
                <a:cs typeface="Calibri"/>
              </a:rPr>
              <a:t> </a:t>
            </a:r>
            <a:r>
              <a:rPr sz="971" kern="0">
                <a:solidFill>
                  <a:sysClr val="windowText" lastClr="000000"/>
                </a:solidFill>
                <a:latin typeface="Calibri"/>
                <a:cs typeface="Calibri"/>
              </a:rPr>
              <a:t>Cortical Visual</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Impairment)</a:t>
            </a:r>
            <a:endParaRPr sz="971" kern="0">
              <a:solidFill>
                <a:sysClr val="windowText" lastClr="000000"/>
              </a:solidFill>
              <a:latin typeface="Calibri"/>
              <a:cs typeface="Calibri"/>
            </a:endParaRPr>
          </a:p>
        </p:txBody>
      </p:sp>
      <p:graphicFrame>
        <p:nvGraphicFramePr>
          <p:cNvPr id="27" name="object 27" descr="Orientation and mobility"/>
          <p:cNvGraphicFramePr>
            <a:graphicFrameLocks noGrp="1"/>
          </p:cNvGraphicFramePr>
          <p:nvPr>
            <p:extLst>
              <p:ext uri="{D42A27DB-BD31-4B8C-83A1-F6EECF244321}">
                <p14:modId xmlns:p14="http://schemas.microsoft.com/office/powerpoint/2010/main" val="2401261323"/>
              </p:ext>
            </p:extLst>
          </p:nvPr>
        </p:nvGraphicFramePr>
        <p:xfrm>
          <a:off x="1713880" y="3572718"/>
          <a:ext cx="8804210" cy="1975934"/>
        </p:xfrm>
        <a:graphic>
          <a:graphicData uri="http://schemas.openxmlformats.org/drawingml/2006/table">
            <a:tbl>
              <a:tblPr firstRow="1" bandRow="1">
                <a:tableStyleId>{2D5ABB26-0587-4C30-8999-92F81FD0307C}</a:tableStyleId>
              </a:tblPr>
              <a:tblGrid>
                <a:gridCol w="320074">
                  <a:extLst>
                    <a:ext uri="{9D8B030D-6E8A-4147-A177-3AD203B41FA5}">
                      <a16:colId xmlns:a16="http://schemas.microsoft.com/office/drawing/2014/main" val="20000"/>
                    </a:ext>
                  </a:extLst>
                </a:gridCol>
                <a:gridCol w="8484136">
                  <a:extLst>
                    <a:ext uri="{9D8B030D-6E8A-4147-A177-3AD203B41FA5}">
                      <a16:colId xmlns:a16="http://schemas.microsoft.com/office/drawing/2014/main" val="20001"/>
                    </a:ext>
                  </a:extLst>
                </a:gridCol>
              </a:tblGrid>
              <a:tr h="507918">
                <a:tc>
                  <a:txBody>
                    <a:bodyPr/>
                    <a:lstStyle/>
                    <a:p>
                      <a:pPr marL="31750">
                        <a:lnSpc>
                          <a:spcPts val="1165"/>
                        </a:lnSpc>
                      </a:pPr>
                      <a:r>
                        <a:rPr sz="1000">
                          <a:latin typeface="MS Gothic"/>
                          <a:cs typeface="MS Gothic"/>
                        </a:rPr>
                        <a:t>☐</a:t>
                      </a:r>
                    </a:p>
                  </a:txBody>
                  <a:tcPr marL="0" marR="0" marT="0" marB="0">
                    <a:lnR w="6350">
                      <a:solidFill>
                        <a:srgbClr val="000000"/>
                      </a:solidFill>
                      <a:prstDash val="solid"/>
                    </a:lnR>
                  </a:tcPr>
                </a:tc>
                <a:tc>
                  <a:txBody>
                    <a:bodyPr/>
                    <a:lstStyle/>
                    <a:p>
                      <a:pPr>
                        <a:lnSpc>
                          <a:spcPts val="1105"/>
                        </a:lnSpc>
                      </a:pPr>
                      <a:r>
                        <a:rPr sz="1000">
                          <a:latin typeface="Calibri"/>
                          <a:cs typeface="Calibri"/>
                        </a:rPr>
                        <a:t>Braille</a:t>
                      </a:r>
                      <a:r>
                        <a:rPr sz="1000" spc="-45">
                          <a:latin typeface="Calibri"/>
                          <a:cs typeface="Calibri"/>
                        </a:rPr>
                        <a:t> </a:t>
                      </a:r>
                      <a:r>
                        <a:rPr sz="1000">
                          <a:latin typeface="Calibri"/>
                          <a:cs typeface="Calibri"/>
                        </a:rPr>
                        <a:t>is</a:t>
                      </a:r>
                      <a:r>
                        <a:rPr sz="1000" spc="-15">
                          <a:latin typeface="Calibri"/>
                          <a:cs typeface="Calibri"/>
                        </a:rPr>
                        <a:t> </a:t>
                      </a:r>
                      <a:r>
                        <a:rPr sz="1000">
                          <a:latin typeface="Calibri"/>
                          <a:cs typeface="Calibri"/>
                        </a:rPr>
                        <a:t>needed</a:t>
                      </a:r>
                      <a:r>
                        <a:rPr sz="1000" spc="-25">
                          <a:latin typeface="Calibri"/>
                          <a:cs typeface="Calibri"/>
                        </a:rPr>
                        <a:t> </a:t>
                      </a:r>
                      <a:r>
                        <a:rPr sz="1000">
                          <a:latin typeface="Calibri"/>
                          <a:cs typeface="Calibri"/>
                        </a:rPr>
                        <a:t>and will</a:t>
                      </a:r>
                      <a:r>
                        <a:rPr sz="1000" spc="-20">
                          <a:latin typeface="Calibri"/>
                          <a:cs typeface="Calibri"/>
                        </a:rPr>
                        <a:t> </a:t>
                      </a:r>
                      <a:r>
                        <a:rPr sz="1000">
                          <a:latin typeface="Calibri"/>
                          <a:cs typeface="Calibri"/>
                        </a:rPr>
                        <a:t>be</a:t>
                      </a:r>
                      <a:r>
                        <a:rPr sz="1000" spc="-25">
                          <a:latin typeface="Calibri"/>
                          <a:cs typeface="Calibri"/>
                        </a:rPr>
                        <a:t> </a:t>
                      </a:r>
                      <a:r>
                        <a:rPr sz="1000">
                          <a:latin typeface="Calibri"/>
                          <a:cs typeface="Calibri"/>
                        </a:rPr>
                        <a:t>addressed</a:t>
                      </a:r>
                      <a:r>
                        <a:rPr sz="1000" spc="-25">
                          <a:latin typeface="Calibri"/>
                          <a:cs typeface="Calibri"/>
                        </a:rPr>
                        <a:t> </a:t>
                      </a:r>
                      <a:r>
                        <a:rPr sz="1000">
                          <a:latin typeface="Calibri"/>
                          <a:cs typeface="Calibri"/>
                        </a:rPr>
                        <a:t>in the</a:t>
                      </a:r>
                      <a:r>
                        <a:rPr sz="1000" spc="-15">
                          <a:latin typeface="Calibri"/>
                          <a:cs typeface="Calibri"/>
                        </a:rPr>
                        <a:t> </a:t>
                      </a:r>
                      <a:r>
                        <a:rPr sz="1000">
                          <a:latin typeface="Calibri"/>
                          <a:cs typeface="Calibri"/>
                        </a:rPr>
                        <a:t>following</a:t>
                      </a:r>
                      <a:r>
                        <a:rPr sz="1000" spc="-20">
                          <a:latin typeface="Calibri"/>
                          <a:cs typeface="Calibri"/>
                        </a:rPr>
                        <a:t> </a:t>
                      </a:r>
                      <a:r>
                        <a:rPr sz="1000">
                          <a:latin typeface="Calibri"/>
                          <a:cs typeface="Calibri"/>
                        </a:rPr>
                        <a:t>section(s)</a:t>
                      </a:r>
                      <a:r>
                        <a:rPr sz="1000" spc="-20">
                          <a:latin typeface="Calibri"/>
                          <a:cs typeface="Calibri"/>
                        </a:rPr>
                        <a:t> </a:t>
                      </a:r>
                      <a:r>
                        <a:rPr sz="1000">
                          <a:latin typeface="Calibri"/>
                          <a:cs typeface="Calibri"/>
                        </a:rPr>
                        <a:t>of</a:t>
                      </a:r>
                      <a:r>
                        <a:rPr sz="1000" spc="-20">
                          <a:latin typeface="Calibri"/>
                          <a:cs typeface="Calibri"/>
                        </a:rPr>
                        <a:t> </a:t>
                      </a:r>
                      <a:r>
                        <a:rPr sz="1000">
                          <a:latin typeface="Calibri"/>
                          <a:cs typeface="Calibri"/>
                        </a:rPr>
                        <a:t>the</a:t>
                      </a:r>
                      <a:r>
                        <a:rPr sz="1000" spc="-25">
                          <a:latin typeface="Calibri"/>
                          <a:cs typeface="Calibri"/>
                        </a:rPr>
                        <a:t> </a:t>
                      </a:r>
                      <a:r>
                        <a:rPr sz="1000" spc="-20">
                          <a:latin typeface="Calibri"/>
                          <a:cs typeface="Calibri"/>
                        </a:rPr>
                        <a:t>IEP:</a:t>
                      </a:r>
                      <a:endParaRPr sz="1000">
                        <a:latin typeface="Calibri"/>
                        <a:cs typeface="Calibri"/>
                      </a:endParaRPr>
                    </a:p>
                    <a:p>
                      <a:pPr marL="271145">
                        <a:lnSpc>
                          <a:spcPct val="100000"/>
                        </a:lnSpc>
                        <a:spcBef>
                          <a:spcPts val="260"/>
                        </a:spcBef>
                      </a:pPr>
                      <a:r>
                        <a:rPr sz="1000" spc="-10">
                          <a:latin typeface="Calibri"/>
                          <a:cs typeface="Calibri"/>
                        </a:rPr>
                        <a:t>Accommodations/Modifications</a:t>
                      </a:r>
                      <a:r>
                        <a:rPr lang="en-US" sz="1000">
                          <a:latin typeface="Calibri"/>
                          <a:cs typeface="Calibri"/>
                        </a:rPr>
                        <a:t>                                                                                         </a:t>
                      </a:r>
                      <a:r>
                        <a:rPr sz="1000">
                          <a:latin typeface="Calibri"/>
                          <a:cs typeface="Calibri"/>
                        </a:rPr>
                        <a:t>Services</a:t>
                      </a:r>
                      <a:r>
                        <a:rPr sz="1000" spc="-4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a:t>
                      </a:r>
                      <a:endParaRPr sz="1000">
                        <a:latin typeface="Calibri"/>
                        <a:cs typeface="Calibri"/>
                      </a:endParaRPr>
                    </a:p>
                    <a:p>
                      <a:pPr marL="271145">
                        <a:lnSpc>
                          <a:spcPct val="100000"/>
                        </a:lnSpc>
                        <a:spcBef>
                          <a:spcPts val="220"/>
                        </a:spcBef>
                      </a:pPr>
                      <a:r>
                        <a:rPr sz="1000" spc="-10">
                          <a:latin typeface="Calibri"/>
                          <a:cs typeface="Calibri"/>
                        </a:rPr>
                        <a:t>Goals/Objectives</a:t>
                      </a:r>
                      <a:r>
                        <a:rPr lang="en-US" sz="1000" spc="-10">
                          <a:latin typeface="Calibri"/>
                          <a:cs typeface="Calibri"/>
                        </a:rPr>
                        <a:t>                                                                                                                         </a:t>
                      </a:r>
                      <a:r>
                        <a:rPr sz="1000">
                          <a:latin typeface="Calibri"/>
                          <a:cs typeface="Calibri"/>
                        </a:rPr>
                        <a:t>Additional</a:t>
                      </a:r>
                      <a:r>
                        <a:rPr sz="1000" spc="-35">
                          <a:latin typeface="Calibri"/>
                          <a:cs typeface="Calibri"/>
                        </a:rPr>
                        <a:t> </a:t>
                      </a:r>
                      <a:r>
                        <a:rPr sz="1000" spc="-10">
                          <a:latin typeface="Calibri"/>
                          <a:cs typeface="Calibri"/>
                        </a:rPr>
                        <a:t>Information</a:t>
                      </a:r>
                      <a:endParaRPr sz="10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0"/>
                  </a:ext>
                </a:extLst>
              </a:tr>
              <a:tr h="591032">
                <a:tc>
                  <a:txBody>
                    <a:bodyPr/>
                    <a:lstStyle/>
                    <a:p>
                      <a:pPr marL="31750">
                        <a:lnSpc>
                          <a:spcPct val="100000"/>
                        </a:lnSpc>
                        <a:spcBef>
                          <a:spcPts val="640"/>
                        </a:spcBef>
                      </a:pPr>
                      <a:r>
                        <a:rPr sz="1000">
                          <a:latin typeface="MS Gothic"/>
                          <a:cs typeface="MS Gothic"/>
                        </a:rPr>
                        <a:t>☐</a:t>
                      </a:r>
                    </a:p>
                  </a:txBody>
                  <a:tcPr marL="0" marR="0" marT="71718" marB="0">
                    <a:lnR w="6350">
                      <a:solidFill>
                        <a:srgbClr val="000000"/>
                      </a:solidFill>
                      <a:prstDash val="solid"/>
                    </a:lnR>
                  </a:tcPr>
                </a:tc>
                <a:tc>
                  <a:txBody>
                    <a:bodyPr/>
                    <a:lstStyle/>
                    <a:p>
                      <a:pPr marL="271145" marR="2232025" indent="-274320">
                        <a:lnSpc>
                          <a:spcPct val="121200"/>
                        </a:lnSpc>
                        <a:spcBef>
                          <a:spcPts val="300"/>
                        </a:spcBef>
                      </a:pPr>
                      <a:r>
                        <a:rPr sz="1000">
                          <a:latin typeface="Calibri"/>
                          <a:cs typeface="Calibri"/>
                        </a:rPr>
                        <a:t>Screen</a:t>
                      </a:r>
                      <a:r>
                        <a:rPr sz="1000" spc="-15">
                          <a:latin typeface="Calibri"/>
                          <a:cs typeface="Calibri"/>
                        </a:rPr>
                        <a:t> </a:t>
                      </a:r>
                      <a:r>
                        <a:rPr sz="1000">
                          <a:latin typeface="Calibri"/>
                          <a:cs typeface="Calibri"/>
                        </a:rPr>
                        <a:t>readers</a:t>
                      </a:r>
                      <a:r>
                        <a:rPr sz="1000" spc="-15">
                          <a:latin typeface="Calibri"/>
                          <a:cs typeface="Calibri"/>
                        </a:rPr>
                        <a:t> </a:t>
                      </a:r>
                      <a:r>
                        <a:rPr sz="1000">
                          <a:latin typeface="Calibri"/>
                          <a:cs typeface="Calibri"/>
                        </a:rPr>
                        <a:t>or</a:t>
                      </a:r>
                      <a:r>
                        <a:rPr sz="1000" spc="-10">
                          <a:latin typeface="Calibri"/>
                          <a:cs typeface="Calibri"/>
                        </a:rPr>
                        <a:t> </a:t>
                      </a:r>
                      <a:r>
                        <a:rPr sz="1000">
                          <a:latin typeface="Calibri"/>
                          <a:cs typeface="Calibri"/>
                        </a:rPr>
                        <a:t>other</a:t>
                      </a:r>
                      <a:r>
                        <a:rPr sz="1000" spc="-25">
                          <a:latin typeface="Calibri"/>
                          <a:cs typeface="Calibri"/>
                        </a:rPr>
                        <a:t> </a:t>
                      </a:r>
                      <a:r>
                        <a:rPr sz="1000">
                          <a:latin typeface="Calibri"/>
                          <a:cs typeface="Calibri"/>
                        </a:rPr>
                        <a:t>assistive</a:t>
                      </a:r>
                      <a:r>
                        <a:rPr sz="1000" spc="-25">
                          <a:latin typeface="Calibri"/>
                          <a:cs typeface="Calibri"/>
                        </a:rPr>
                        <a:t> </a:t>
                      </a:r>
                      <a:r>
                        <a:rPr sz="1000">
                          <a:latin typeface="Calibri"/>
                          <a:cs typeface="Calibri"/>
                        </a:rPr>
                        <a:t>technology</a:t>
                      </a:r>
                      <a:r>
                        <a:rPr sz="1000" spc="-5">
                          <a:latin typeface="Calibri"/>
                          <a:cs typeface="Calibri"/>
                        </a:rPr>
                        <a:t> </a:t>
                      </a:r>
                      <a:r>
                        <a:rPr sz="1000">
                          <a:latin typeface="Calibri"/>
                          <a:cs typeface="Calibri"/>
                        </a:rPr>
                        <a:t>are</a:t>
                      </a:r>
                      <a:r>
                        <a:rPr sz="1000" spc="-30">
                          <a:latin typeface="Calibri"/>
                          <a:cs typeface="Calibri"/>
                        </a:rPr>
                        <a:t> </a:t>
                      </a:r>
                      <a:r>
                        <a:rPr sz="1000">
                          <a:latin typeface="Calibri"/>
                          <a:cs typeface="Calibri"/>
                        </a:rPr>
                        <a:t>needed</a:t>
                      </a:r>
                      <a:r>
                        <a:rPr sz="1000" spc="-5">
                          <a:latin typeface="Calibri"/>
                          <a:cs typeface="Calibri"/>
                        </a:rPr>
                        <a:t> </a:t>
                      </a:r>
                      <a:r>
                        <a:rPr sz="1000">
                          <a:latin typeface="Calibri"/>
                          <a:cs typeface="Calibri"/>
                        </a:rPr>
                        <a:t>and</a:t>
                      </a:r>
                      <a:r>
                        <a:rPr sz="1000" spc="-15">
                          <a:latin typeface="Calibri"/>
                          <a:cs typeface="Calibri"/>
                        </a:rPr>
                        <a:t> </a:t>
                      </a:r>
                      <a:r>
                        <a:rPr sz="1000">
                          <a:latin typeface="Calibri"/>
                          <a:cs typeface="Calibri"/>
                        </a:rPr>
                        <a:t>will</a:t>
                      </a:r>
                      <a:r>
                        <a:rPr sz="1000" spc="-20">
                          <a:latin typeface="Calibri"/>
                          <a:cs typeface="Calibri"/>
                        </a:rPr>
                        <a:t> </a:t>
                      </a:r>
                      <a:r>
                        <a:rPr sz="1000">
                          <a:latin typeface="Calibri"/>
                          <a:cs typeface="Calibri"/>
                        </a:rPr>
                        <a:t>be</a:t>
                      </a:r>
                      <a:r>
                        <a:rPr sz="1000" spc="-10">
                          <a:latin typeface="Calibri"/>
                          <a:cs typeface="Calibri"/>
                        </a:rPr>
                        <a:t> </a:t>
                      </a:r>
                      <a:r>
                        <a:rPr sz="1000">
                          <a:latin typeface="Calibri"/>
                          <a:cs typeface="Calibri"/>
                        </a:rPr>
                        <a:t>addressed</a:t>
                      </a:r>
                      <a:r>
                        <a:rPr sz="1000" spc="-15">
                          <a:latin typeface="Calibri"/>
                          <a:cs typeface="Calibri"/>
                        </a:rPr>
                        <a:t> </a:t>
                      </a:r>
                      <a:r>
                        <a:rPr sz="1000">
                          <a:latin typeface="Calibri"/>
                          <a:cs typeface="Calibri"/>
                        </a:rPr>
                        <a:t>in</a:t>
                      </a:r>
                      <a:r>
                        <a:rPr sz="1000" spc="-25">
                          <a:latin typeface="Calibri"/>
                          <a:cs typeface="Calibri"/>
                        </a:rPr>
                        <a:t> </a:t>
                      </a:r>
                      <a:r>
                        <a:rPr sz="1000">
                          <a:latin typeface="Calibri"/>
                          <a:cs typeface="Calibri"/>
                        </a:rPr>
                        <a:t>the</a:t>
                      </a:r>
                      <a:r>
                        <a:rPr sz="1000" spc="-10">
                          <a:latin typeface="Calibri"/>
                          <a:cs typeface="Calibri"/>
                        </a:rPr>
                        <a:t> </a:t>
                      </a:r>
                      <a:r>
                        <a:rPr sz="1000">
                          <a:latin typeface="Calibri"/>
                          <a:cs typeface="Calibri"/>
                        </a:rPr>
                        <a:t>following</a:t>
                      </a:r>
                      <a:r>
                        <a:rPr sz="1000" spc="-20">
                          <a:latin typeface="Calibri"/>
                          <a:cs typeface="Calibri"/>
                        </a:rPr>
                        <a:t> </a:t>
                      </a:r>
                      <a:r>
                        <a:rPr sz="1000">
                          <a:latin typeface="Calibri"/>
                          <a:cs typeface="Calibri"/>
                        </a:rPr>
                        <a:t>section(s)</a:t>
                      </a:r>
                      <a:r>
                        <a:rPr sz="1000" spc="-20">
                          <a:latin typeface="Calibri"/>
                          <a:cs typeface="Calibri"/>
                        </a:rPr>
                        <a:t> </a:t>
                      </a:r>
                      <a:r>
                        <a:rPr sz="1000">
                          <a:latin typeface="Calibri"/>
                          <a:cs typeface="Calibri"/>
                        </a:rPr>
                        <a:t>of</a:t>
                      </a:r>
                      <a:r>
                        <a:rPr sz="1000" spc="-20">
                          <a:latin typeface="Calibri"/>
                          <a:cs typeface="Calibri"/>
                        </a:rPr>
                        <a:t> </a:t>
                      </a:r>
                      <a:r>
                        <a:rPr sz="1000">
                          <a:latin typeface="Calibri"/>
                          <a:cs typeface="Calibri"/>
                        </a:rPr>
                        <a:t>the</a:t>
                      </a:r>
                      <a:r>
                        <a:rPr sz="1000" spc="-25">
                          <a:latin typeface="Calibri"/>
                          <a:cs typeface="Calibri"/>
                        </a:rPr>
                        <a:t> </a:t>
                      </a:r>
                      <a:r>
                        <a:rPr sz="1000" spc="-20">
                          <a:latin typeface="Calibri"/>
                          <a:cs typeface="Calibri"/>
                        </a:rPr>
                        <a:t>IEP:</a:t>
                      </a:r>
                      <a:endParaRPr lang="en-US" sz="1000">
                        <a:latin typeface="Calibri"/>
                        <a:cs typeface="Calibri"/>
                      </a:endParaRPr>
                    </a:p>
                    <a:p>
                      <a:pPr marL="271145" marR="2232025" lvl="0" indent="-274320">
                        <a:lnSpc>
                          <a:spcPct val="121200"/>
                        </a:lnSpc>
                        <a:spcBef>
                          <a:spcPts val="300"/>
                        </a:spcBef>
                        <a:buNone/>
                      </a:pPr>
                      <a:r>
                        <a:rPr lang="en-US" sz="1000" spc="-20">
                          <a:latin typeface="Calibri"/>
                          <a:cs typeface="Calibri"/>
                        </a:rPr>
                        <a:t>            </a:t>
                      </a:r>
                      <a:r>
                        <a:rPr sz="1000" spc="-10">
                          <a:latin typeface="Calibri"/>
                          <a:cs typeface="Calibri"/>
                        </a:rPr>
                        <a:t>Accommodations/Modifications</a:t>
                      </a:r>
                      <a:r>
                        <a:rPr lang="en-US" sz="1000">
                          <a:latin typeface="Calibri"/>
                          <a:cs typeface="Calibri"/>
                        </a:rPr>
                        <a:t>                                                                                      </a:t>
                      </a:r>
                      <a:r>
                        <a:rPr sz="1000">
                          <a:latin typeface="Calibri"/>
                          <a:cs typeface="Calibri"/>
                        </a:rPr>
                        <a:t>Services</a:t>
                      </a:r>
                      <a:r>
                        <a:rPr sz="1000" spc="-4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a:t>
                      </a:r>
                      <a:endParaRPr lang="en-US" sz="1000">
                        <a:latin typeface="Calibri"/>
                        <a:cs typeface="Calibri"/>
                      </a:endParaRPr>
                    </a:p>
                    <a:p>
                      <a:pPr marL="271145">
                        <a:lnSpc>
                          <a:spcPct val="100000"/>
                        </a:lnSpc>
                        <a:spcBef>
                          <a:spcPts val="219"/>
                        </a:spcBef>
                      </a:pPr>
                      <a:r>
                        <a:rPr sz="1000" spc="-10">
                          <a:latin typeface="Calibri"/>
                          <a:cs typeface="Calibri"/>
                        </a:rPr>
                        <a:t>Goals/Objectives</a:t>
                      </a:r>
                      <a:r>
                        <a:rPr lang="en-US" sz="1000">
                          <a:latin typeface="Calibri"/>
                          <a:cs typeface="Calibri"/>
                        </a:rPr>
                        <a:t>                                                                                                                  </a:t>
                      </a:r>
                      <a:r>
                        <a:rPr sz="1000">
                          <a:latin typeface="Calibri"/>
                          <a:cs typeface="Calibri"/>
                        </a:rPr>
                        <a:t>Additional</a:t>
                      </a:r>
                      <a:r>
                        <a:rPr sz="1000" spc="-35">
                          <a:latin typeface="Calibri"/>
                          <a:cs typeface="Calibri"/>
                        </a:rPr>
                        <a:t> </a:t>
                      </a:r>
                      <a:r>
                        <a:rPr sz="1000" spc="-10">
                          <a:latin typeface="Calibri"/>
                          <a:cs typeface="Calibri"/>
                        </a:rPr>
                        <a:t>Information</a:t>
                      </a:r>
                      <a:endParaRPr sz="1000">
                        <a:latin typeface="Calibri"/>
                        <a:cs typeface="Calibri"/>
                      </a:endParaRPr>
                    </a:p>
                  </a:txBody>
                  <a:tcPr marL="0" marR="0" marT="336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49608">
                <a:tc>
                  <a:txBody>
                    <a:bodyPr/>
                    <a:lstStyle/>
                    <a:p>
                      <a:pPr marL="31750">
                        <a:lnSpc>
                          <a:spcPct val="100000"/>
                        </a:lnSpc>
                        <a:spcBef>
                          <a:spcPts val="640"/>
                        </a:spcBef>
                      </a:pPr>
                      <a:r>
                        <a:rPr sz="1000">
                          <a:latin typeface="MS Gothic"/>
                          <a:cs typeface="MS Gothic"/>
                        </a:rPr>
                        <a:t>☐</a:t>
                      </a:r>
                    </a:p>
                  </a:txBody>
                  <a:tcPr marL="0" marR="0" marT="71718" marB="0">
                    <a:lnR w="6350">
                      <a:solidFill>
                        <a:srgbClr val="000000"/>
                      </a:solidFill>
                      <a:prstDash val="solid"/>
                    </a:lnR>
                  </a:tcPr>
                </a:tc>
                <a:tc>
                  <a:txBody>
                    <a:bodyPr/>
                    <a:lstStyle/>
                    <a:p>
                      <a:pPr marL="271145" marR="2886710" indent="-289560">
                        <a:lnSpc>
                          <a:spcPct val="119700"/>
                        </a:lnSpc>
                        <a:spcBef>
                          <a:spcPts val="320"/>
                        </a:spcBef>
                      </a:pPr>
                      <a:r>
                        <a:rPr sz="1000">
                          <a:latin typeface="Calibri"/>
                          <a:cs typeface="Calibri"/>
                        </a:rPr>
                        <a:t>Orientation</a:t>
                      </a:r>
                      <a:r>
                        <a:rPr sz="1000" spc="-35">
                          <a:latin typeface="Calibri"/>
                          <a:cs typeface="Calibri"/>
                        </a:rPr>
                        <a:t> </a:t>
                      </a:r>
                      <a:r>
                        <a:rPr sz="1000">
                          <a:latin typeface="Calibri"/>
                          <a:cs typeface="Calibri"/>
                        </a:rPr>
                        <a:t>and</a:t>
                      </a:r>
                      <a:r>
                        <a:rPr sz="1000" spc="-5">
                          <a:latin typeface="Calibri"/>
                          <a:cs typeface="Calibri"/>
                        </a:rPr>
                        <a:t> </a:t>
                      </a:r>
                      <a:r>
                        <a:rPr sz="1000">
                          <a:latin typeface="Calibri"/>
                          <a:cs typeface="Calibri"/>
                        </a:rPr>
                        <a:t>mobility</a:t>
                      </a:r>
                      <a:r>
                        <a:rPr sz="1000" spc="-20">
                          <a:latin typeface="Calibri"/>
                          <a:cs typeface="Calibri"/>
                        </a:rPr>
                        <a:t> </a:t>
                      </a:r>
                      <a:r>
                        <a:rPr sz="1000">
                          <a:latin typeface="Calibri"/>
                          <a:cs typeface="Calibri"/>
                        </a:rPr>
                        <a:t>services</a:t>
                      </a:r>
                      <a:r>
                        <a:rPr sz="1000" spc="-20">
                          <a:latin typeface="Calibri"/>
                          <a:cs typeface="Calibri"/>
                        </a:rPr>
                        <a:t> </a:t>
                      </a:r>
                      <a:r>
                        <a:rPr sz="1000">
                          <a:latin typeface="Calibri"/>
                          <a:cs typeface="Calibri"/>
                        </a:rPr>
                        <a:t>are</a:t>
                      </a:r>
                      <a:r>
                        <a:rPr sz="1000" spc="-30">
                          <a:latin typeface="Calibri"/>
                          <a:cs typeface="Calibri"/>
                        </a:rPr>
                        <a:t> </a:t>
                      </a:r>
                      <a:r>
                        <a:rPr sz="1000">
                          <a:latin typeface="Calibri"/>
                          <a:cs typeface="Calibri"/>
                        </a:rPr>
                        <a:t>needed</a:t>
                      </a:r>
                      <a:r>
                        <a:rPr sz="1000" spc="-5">
                          <a:latin typeface="Calibri"/>
                          <a:cs typeface="Calibri"/>
                        </a:rPr>
                        <a:t> </a:t>
                      </a:r>
                      <a:r>
                        <a:rPr sz="1000">
                          <a:latin typeface="Calibri"/>
                          <a:cs typeface="Calibri"/>
                        </a:rPr>
                        <a:t>and</a:t>
                      </a:r>
                      <a:r>
                        <a:rPr sz="1000" spc="-20">
                          <a:latin typeface="Calibri"/>
                          <a:cs typeface="Calibri"/>
                        </a:rPr>
                        <a:t> </a:t>
                      </a:r>
                      <a:r>
                        <a:rPr sz="1000">
                          <a:latin typeface="Calibri"/>
                          <a:cs typeface="Calibri"/>
                        </a:rPr>
                        <a:t>will</a:t>
                      </a:r>
                      <a:r>
                        <a:rPr sz="1000" spc="-15">
                          <a:latin typeface="Calibri"/>
                          <a:cs typeface="Calibri"/>
                        </a:rPr>
                        <a:t> </a:t>
                      </a:r>
                      <a:r>
                        <a:rPr sz="1000">
                          <a:latin typeface="Calibri"/>
                          <a:cs typeface="Calibri"/>
                        </a:rPr>
                        <a:t>be</a:t>
                      </a:r>
                      <a:r>
                        <a:rPr sz="1000" spc="-15">
                          <a:latin typeface="Calibri"/>
                          <a:cs typeface="Calibri"/>
                        </a:rPr>
                        <a:t> </a:t>
                      </a:r>
                      <a:r>
                        <a:rPr sz="1000">
                          <a:latin typeface="Calibri"/>
                          <a:cs typeface="Calibri"/>
                        </a:rPr>
                        <a:t>addressed</a:t>
                      </a:r>
                      <a:r>
                        <a:rPr sz="1000" spc="10">
                          <a:latin typeface="Calibri"/>
                          <a:cs typeface="Calibri"/>
                        </a:rPr>
                        <a:t> </a:t>
                      </a:r>
                      <a:r>
                        <a:rPr sz="1000">
                          <a:latin typeface="Calibri"/>
                          <a:cs typeface="Calibri"/>
                        </a:rPr>
                        <a:t>in</a:t>
                      </a:r>
                      <a:r>
                        <a:rPr sz="1000" spc="-25">
                          <a:latin typeface="Calibri"/>
                          <a:cs typeface="Calibri"/>
                        </a:rPr>
                        <a:t> </a:t>
                      </a:r>
                      <a:r>
                        <a:rPr sz="1000">
                          <a:latin typeface="Calibri"/>
                          <a:cs typeface="Calibri"/>
                        </a:rPr>
                        <a:t>the</a:t>
                      </a:r>
                      <a:r>
                        <a:rPr sz="1000" spc="-10">
                          <a:latin typeface="Calibri"/>
                          <a:cs typeface="Calibri"/>
                        </a:rPr>
                        <a:t> </a:t>
                      </a:r>
                      <a:r>
                        <a:rPr sz="1000">
                          <a:latin typeface="Calibri"/>
                          <a:cs typeface="Calibri"/>
                        </a:rPr>
                        <a:t>following</a:t>
                      </a:r>
                      <a:r>
                        <a:rPr sz="1000" spc="-25">
                          <a:latin typeface="Calibri"/>
                          <a:cs typeface="Calibri"/>
                        </a:rPr>
                        <a:t> </a:t>
                      </a:r>
                      <a:r>
                        <a:rPr sz="1000">
                          <a:latin typeface="Calibri"/>
                          <a:cs typeface="Calibri"/>
                        </a:rPr>
                        <a:t>section(s)</a:t>
                      </a:r>
                      <a:r>
                        <a:rPr sz="1000" spc="-15">
                          <a:latin typeface="Calibri"/>
                          <a:cs typeface="Calibri"/>
                        </a:rPr>
                        <a:t> </a:t>
                      </a:r>
                      <a:r>
                        <a:rPr sz="1000">
                          <a:latin typeface="Calibri"/>
                          <a:cs typeface="Calibri"/>
                        </a:rPr>
                        <a:t>of</a:t>
                      </a:r>
                      <a:r>
                        <a:rPr sz="1000" spc="-25">
                          <a:latin typeface="Calibri"/>
                          <a:cs typeface="Calibri"/>
                        </a:rPr>
                        <a:t> </a:t>
                      </a:r>
                      <a:r>
                        <a:rPr sz="1000">
                          <a:latin typeface="Calibri"/>
                          <a:cs typeface="Calibri"/>
                        </a:rPr>
                        <a:t>the</a:t>
                      </a:r>
                      <a:r>
                        <a:rPr sz="1000" spc="-25">
                          <a:latin typeface="Calibri"/>
                          <a:cs typeface="Calibri"/>
                        </a:rPr>
                        <a:t> </a:t>
                      </a:r>
                      <a:r>
                        <a:rPr sz="1000" spc="-20">
                          <a:latin typeface="Calibri"/>
                          <a:cs typeface="Calibri"/>
                        </a:rPr>
                        <a:t>IEP:</a:t>
                      </a:r>
                      <a:endParaRPr lang="en-US"/>
                    </a:p>
                    <a:p>
                      <a:pPr marL="271145" marR="2886710" lvl="0" indent="-289560">
                        <a:lnSpc>
                          <a:spcPct val="119700"/>
                        </a:lnSpc>
                        <a:spcBef>
                          <a:spcPts val="320"/>
                        </a:spcBef>
                        <a:buNone/>
                      </a:pPr>
                      <a:r>
                        <a:rPr lang="en-US" sz="1000" spc="-20">
                          <a:latin typeface="Calibri"/>
                          <a:cs typeface="Calibri"/>
                        </a:rPr>
                        <a:t>           </a:t>
                      </a:r>
                      <a:r>
                        <a:rPr sz="1000" spc="-10">
                          <a:latin typeface="Calibri"/>
                          <a:cs typeface="Calibri"/>
                        </a:rPr>
                        <a:t>Accommodations/Modifications</a:t>
                      </a:r>
                      <a:r>
                        <a:rPr lang="en-US" sz="1000" spc="-10">
                          <a:latin typeface="Calibri"/>
                          <a:cs typeface="Calibri"/>
                        </a:rPr>
                        <a:t>                                                                                           </a:t>
                      </a:r>
                      <a:r>
                        <a:rPr sz="1000">
                          <a:latin typeface="Calibri"/>
                          <a:cs typeface="Calibri"/>
                        </a:rPr>
                        <a:t>Services</a:t>
                      </a:r>
                      <a:r>
                        <a:rPr sz="1000" spc="-45">
                          <a:latin typeface="Calibri"/>
                          <a:cs typeface="Calibri"/>
                        </a:rPr>
                        <a:t> </a:t>
                      </a:r>
                      <a:r>
                        <a:rPr sz="1000">
                          <a:latin typeface="Calibri"/>
                          <a:cs typeface="Calibri"/>
                        </a:rPr>
                        <a:t>Delivery</a:t>
                      </a:r>
                      <a:r>
                        <a:rPr sz="1000" spc="-30">
                          <a:latin typeface="Calibri"/>
                          <a:cs typeface="Calibri"/>
                        </a:rPr>
                        <a:t> </a:t>
                      </a:r>
                      <a:r>
                        <a:rPr lang="en-US" sz="1000" spc="-20">
                          <a:latin typeface="Calibri"/>
                          <a:cs typeface="Calibri"/>
                        </a:rPr>
                        <a:t>Grid </a:t>
                      </a:r>
                      <a:endParaRPr lang="en-US" sz="1000">
                        <a:latin typeface="Calibri"/>
                        <a:cs typeface="Calibri"/>
                      </a:endParaRPr>
                    </a:p>
                    <a:p>
                      <a:pPr marL="271145" marR="2886710" lvl="0" indent="-289560">
                        <a:lnSpc>
                          <a:spcPct val="119700"/>
                        </a:lnSpc>
                        <a:spcBef>
                          <a:spcPts val="320"/>
                        </a:spcBef>
                        <a:buNone/>
                      </a:pPr>
                      <a:r>
                        <a:rPr lang="en-US" sz="1000" spc="-10">
                          <a:latin typeface="Calibri"/>
                          <a:cs typeface="Calibri"/>
                        </a:rPr>
                        <a:t>           Goals</a:t>
                      </a:r>
                      <a:r>
                        <a:rPr sz="1000" spc="-10">
                          <a:latin typeface="Calibri"/>
                          <a:cs typeface="Calibri"/>
                        </a:rPr>
                        <a:t>/Objectives</a:t>
                      </a:r>
                      <a:r>
                        <a:rPr lang="en-US" sz="1000" spc="-10">
                          <a:latin typeface="Calibri"/>
                          <a:cs typeface="Calibri"/>
                        </a:rPr>
                        <a:t>                                                                                                                       </a:t>
                      </a:r>
                      <a:r>
                        <a:rPr sz="1000">
                          <a:latin typeface="Calibri"/>
                          <a:cs typeface="Calibri"/>
                        </a:rPr>
                        <a:t>Additional</a:t>
                      </a:r>
                      <a:r>
                        <a:rPr sz="1000" spc="-35">
                          <a:latin typeface="Calibri"/>
                          <a:cs typeface="Calibri"/>
                        </a:rPr>
                        <a:t> </a:t>
                      </a:r>
                      <a:r>
                        <a:rPr sz="1000" spc="-10">
                          <a:latin typeface="Calibri"/>
                          <a:cs typeface="Calibri"/>
                        </a:rPr>
                        <a:t>Information</a:t>
                      </a:r>
                      <a:endParaRPr sz="1000">
                        <a:latin typeface="Calibri"/>
                        <a:cs typeface="Calibri"/>
                      </a:endParaRPr>
                    </a:p>
                  </a:txBody>
                  <a:tcPr marL="0" marR="0" marT="35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3" name="object 13" descr="Braille information checkboxes"/>
          <p:cNvGrpSpPr/>
          <p:nvPr/>
        </p:nvGrpSpPr>
        <p:grpSpPr>
          <a:xfrm>
            <a:off x="2054020" y="3702874"/>
            <a:ext cx="8094025" cy="382242"/>
            <a:chOff x="448289" y="4196590"/>
            <a:chExt cx="9173231" cy="433207"/>
          </a:xfrm>
        </p:grpSpPr>
        <p:sp>
          <p:nvSpPr>
            <p:cNvPr id="14" name="object 14"/>
            <p:cNvSpPr/>
            <p:nvPr/>
          </p:nvSpPr>
          <p:spPr>
            <a:xfrm>
              <a:off x="537962" y="4248213"/>
              <a:ext cx="144780" cy="340995"/>
            </a:xfrm>
            <a:custGeom>
              <a:avLst/>
              <a:gdLst/>
              <a:ahLst/>
              <a:cxnLst/>
              <a:rect l="l" t="t" r="r" b="b"/>
              <a:pathLst>
                <a:path w="144780" h="340995">
                  <a:moveTo>
                    <a:pt x="0" y="145097"/>
                  </a:moveTo>
                  <a:lnTo>
                    <a:pt x="144780" y="145097"/>
                  </a:lnTo>
                  <a:lnTo>
                    <a:pt x="144780" y="0"/>
                  </a:lnTo>
                  <a:lnTo>
                    <a:pt x="0" y="0"/>
                  </a:lnTo>
                  <a:lnTo>
                    <a:pt x="0" y="145097"/>
                  </a:lnTo>
                  <a:close/>
                </a:path>
                <a:path w="144780" h="340995">
                  <a:moveTo>
                    <a:pt x="0" y="340677"/>
                  </a:moveTo>
                  <a:lnTo>
                    <a:pt x="144780" y="340677"/>
                  </a:lnTo>
                  <a:lnTo>
                    <a:pt x="144780" y="195897"/>
                  </a:lnTo>
                  <a:lnTo>
                    <a:pt x="0" y="195897"/>
                  </a:lnTo>
                  <a:lnTo>
                    <a:pt x="0" y="34067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15" name="object 15"/>
            <p:cNvSpPr/>
            <p:nvPr/>
          </p:nvSpPr>
          <p:spPr>
            <a:xfrm>
              <a:off x="448289" y="4196590"/>
              <a:ext cx="4286250" cy="7621"/>
            </a:xfrm>
            <a:custGeom>
              <a:avLst/>
              <a:gdLst/>
              <a:ahLst/>
              <a:cxnLst/>
              <a:rect l="l" t="t" r="r" b="b"/>
              <a:pathLst>
                <a:path w="4286250" h="7620">
                  <a:moveTo>
                    <a:pt x="4285920" y="5080"/>
                  </a:moveTo>
                  <a:lnTo>
                    <a:pt x="4280852" y="5080"/>
                  </a:lnTo>
                  <a:lnTo>
                    <a:pt x="4280852" y="7607"/>
                  </a:lnTo>
                  <a:lnTo>
                    <a:pt x="4285920" y="7607"/>
                  </a:lnTo>
                  <a:lnTo>
                    <a:pt x="4285920" y="5080"/>
                  </a:lnTo>
                  <a:close/>
                </a:path>
                <a:path w="4286250" h="7620">
                  <a:moveTo>
                    <a:pt x="4285920" y="0"/>
                  </a:moveTo>
                  <a:lnTo>
                    <a:pt x="4280916" y="0"/>
                  </a:lnTo>
                  <a:lnTo>
                    <a:pt x="0" y="0"/>
                  </a:lnTo>
                  <a:lnTo>
                    <a:pt x="0" y="5067"/>
                  </a:lnTo>
                  <a:lnTo>
                    <a:pt x="4280852" y="5067"/>
                  </a:lnTo>
                  <a:lnTo>
                    <a:pt x="4285920" y="5067"/>
                  </a:lnTo>
                  <a:lnTo>
                    <a:pt x="4285920"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6" name="object 16"/>
            <p:cNvSpPr/>
            <p:nvPr/>
          </p:nvSpPr>
          <p:spPr>
            <a:xfrm>
              <a:off x="5193030" y="4248213"/>
              <a:ext cx="144780" cy="340995"/>
            </a:xfrm>
            <a:custGeom>
              <a:avLst/>
              <a:gdLst/>
              <a:ahLst/>
              <a:cxnLst/>
              <a:rect l="l" t="t" r="r" b="b"/>
              <a:pathLst>
                <a:path w="144779" h="340995">
                  <a:moveTo>
                    <a:pt x="0" y="145097"/>
                  </a:moveTo>
                  <a:lnTo>
                    <a:pt x="144779" y="145097"/>
                  </a:lnTo>
                  <a:lnTo>
                    <a:pt x="144779" y="0"/>
                  </a:lnTo>
                  <a:lnTo>
                    <a:pt x="0" y="0"/>
                  </a:lnTo>
                  <a:lnTo>
                    <a:pt x="0" y="145097"/>
                  </a:lnTo>
                  <a:close/>
                </a:path>
                <a:path w="144779" h="340995">
                  <a:moveTo>
                    <a:pt x="0" y="340677"/>
                  </a:moveTo>
                  <a:lnTo>
                    <a:pt x="144779" y="340677"/>
                  </a:lnTo>
                  <a:lnTo>
                    <a:pt x="144779" y="195897"/>
                  </a:lnTo>
                  <a:lnTo>
                    <a:pt x="0" y="195897"/>
                  </a:lnTo>
                  <a:lnTo>
                    <a:pt x="0" y="340677"/>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17" name="object 17"/>
            <p:cNvSpPr/>
            <p:nvPr/>
          </p:nvSpPr>
          <p:spPr>
            <a:xfrm>
              <a:off x="5111750" y="4207522"/>
              <a:ext cx="4509770" cy="422275"/>
            </a:xfrm>
            <a:custGeom>
              <a:avLst/>
              <a:gdLst/>
              <a:ahLst/>
              <a:cxnLst/>
              <a:rect l="l" t="t" r="r" b="b"/>
              <a:pathLst>
                <a:path w="4509770" h="422275">
                  <a:moveTo>
                    <a:pt x="5067" y="7543"/>
                  </a:moveTo>
                  <a:lnTo>
                    <a:pt x="0" y="7543"/>
                  </a:lnTo>
                  <a:lnTo>
                    <a:pt x="0" y="421881"/>
                  </a:lnTo>
                  <a:lnTo>
                    <a:pt x="5067" y="421881"/>
                  </a:lnTo>
                  <a:lnTo>
                    <a:pt x="5067" y="7543"/>
                  </a:lnTo>
                  <a:close/>
                </a:path>
                <a:path w="4509770" h="422275">
                  <a:moveTo>
                    <a:pt x="4509503" y="0"/>
                  </a:moveTo>
                  <a:lnTo>
                    <a:pt x="5080" y="0"/>
                  </a:lnTo>
                  <a:lnTo>
                    <a:pt x="5080" y="5067"/>
                  </a:lnTo>
                  <a:lnTo>
                    <a:pt x="4509503" y="5067"/>
                  </a:lnTo>
                  <a:lnTo>
                    <a:pt x="4509503"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grpSp>
      <p:grpSp>
        <p:nvGrpSpPr>
          <p:cNvPr id="18" name="object 18" descr="Screenreader info"/>
          <p:cNvGrpSpPr/>
          <p:nvPr/>
        </p:nvGrpSpPr>
        <p:grpSpPr>
          <a:xfrm>
            <a:off x="2135904" y="4347580"/>
            <a:ext cx="8108558" cy="374276"/>
            <a:chOff x="909637" y="4883530"/>
            <a:chExt cx="8838041" cy="424180"/>
          </a:xfrm>
        </p:grpSpPr>
        <p:sp>
          <p:nvSpPr>
            <p:cNvPr id="19" name="object 19"/>
            <p:cNvSpPr/>
            <p:nvPr/>
          </p:nvSpPr>
          <p:spPr>
            <a:xfrm>
              <a:off x="909637" y="4926710"/>
              <a:ext cx="144780" cy="340360"/>
            </a:xfrm>
            <a:custGeom>
              <a:avLst/>
              <a:gdLst/>
              <a:ahLst/>
              <a:cxnLst/>
              <a:rect l="l" t="t" r="r" b="b"/>
              <a:pathLst>
                <a:path w="144780" h="340360">
                  <a:moveTo>
                    <a:pt x="0" y="144780"/>
                  </a:moveTo>
                  <a:lnTo>
                    <a:pt x="144780" y="144780"/>
                  </a:lnTo>
                  <a:lnTo>
                    <a:pt x="144780" y="0"/>
                  </a:lnTo>
                  <a:lnTo>
                    <a:pt x="0" y="0"/>
                  </a:lnTo>
                  <a:lnTo>
                    <a:pt x="0" y="144780"/>
                  </a:lnTo>
                  <a:close/>
                </a:path>
                <a:path w="144780" h="340360">
                  <a:moveTo>
                    <a:pt x="0" y="340359"/>
                  </a:moveTo>
                  <a:lnTo>
                    <a:pt x="144780" y="340359"/>
                  </a:lnTo>
                  <a:lnTo>
                    <a:pt x="144780" y="195579"/>
                  </a:lnTo>
                  <a:lnTo>
                    <a:pt x="0" y="195579"/>
                  </a:lnTo>
                  <a:lnTo>
                    <a:pt x="0" y="340359"/>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21" name="object 21"/>
            <p:cNvSpPr/>
            <p:nvPr/>
          </p:nvSpPr>
          <p:spPr>
            <a:xfrm>
              <a:off x="5371757" y="4926710"/>
              <a:ext cx="144780" cy="340360"/>
            </a:xfrm>
            <a:custGeom>
              <a:avLst/>
              <a:gdLst/>
              <a:ahLst/>
              <a:cxnLst/>
              <a:rect l="l" t="t" r="r" b="b"/>
              <a:pathLst>
                <a:path w="144779" h="340360">
                  <a:moveTo>
                    <a:pt x="0" y="144780"/>
                  </a:moveTo>
                  <a:lnTo>
                    <a:pt x="144779" y="144780"/>
                  </a:lnTo>
                  <a:lnTo>
                    <a:pt x="144779" y="0"/>
                  </a:lnTo>
                  <a:lnTo>
                    <a:pt x="0" y="0"/>
                  </a:lnTo>
                  <a:lnTo>
                    <a:pt x="0" y="144780"/>
                  </a:lnTo>
                  <a:close/>
                </a:path>
                <a:path w="144779" h="340360">
                  <a:moveTo>
                    <a:pt x="0" y="340359"/>
                  </a:moveTo>
                  <a:lnTo>
                    <a:pt x="144779" y="340359"/>
                  </a:lnTo>
                  <a:lnTo>
                    <a:pt x="144779" y="195579"/>
                  </a:lnTo>
                  <a:lnTo>
                    <a:pt x="0" y="195579"/>
                  </a:lnTo>
                  <a:lnTo>
                    <a:pt x="0" y="340359"/>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22" name="object 22"/>
            <p:cNvSpPr/>
            <p:nvPr/>
          </p:nvSpPr>
          <p:spPr>
            <a:xfrm>
              <a:off x="5322015" y="4883530"/>
              <a:ext cx="4425663" cy="424180"/>
            </a:xfrm>
            <a:custGeom>
              <a:avLst/>
              <a:gdLst/>
              <a:ahLst/>
              <a:cxnLst/>
              <a:rect l="l" t="t" r="r" b="b"/>
              <a:pathLst>
                <a:path w="4509770" h="424179">
                  <a:moveTo>
                    <a:pt x="5067" y="7620"/>
                  </a:moveTo>
                  <a:lnTo>
                    <a:pt x="0" y="7620"/>
                  </a:lnTo>
                  <a:lnTo>
                    <a:pt x="0" y="424180"/>
                  </a:lnTo>
                  <a:lnTo>
                    <a:pt x="5067" y="424180"/>
                  </a:lnTo>
                  <a:lnTo>
                    <a:pt x="5067" y="7620"/>
                  </a:lnTo>
                  <a:close/>
                </a:path>
                <a:path w="4509770" h="424179">
                  <a:moveTo>
                    <a:pt x="4509503" y="0"/>
                  </a:moveTo>
                  <a:lnTo>
                    <a:pt x="5080" y="0"/>
                  </a:lnTo>
                  <a:lnTo>
                    <a:pt x="5080" y="5080"/>
                  </a:lnTo>
                  <a:lnTo>
                    <a:pt x="4509503" y="5080"/>
                  </a:lnTo>
                  <a:lnTo>
                    <a:pt x="4509503"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grpSp>
      <p:grpSp>
        <p:nvGrpSpPr>
          <p:cNvPr id="23" name="object 23" descr="Orientation and mobility"/>
          <p:cNvGrpSpPr/>
          <p:nvPr/>
        </p:nvGrpSpPr>
        <p:grpSpPr>
          <a:xfrm>
            <a:off x="2113853" y="4991697"/>
            <a:ext cx="4264095" cy="309963"/>
            <a:chOff x="909637" y="5591673"/>
            <a:chExt cx="4832643" cy="351292"/>
          </a:xfrm>
        </p:grpSpPr>
        <p:sp>
          <p:nvSpPr>
            <p:cNvPr id="24" name="object 24"/>
            <p:cNvSpPr/>
            <p:nvPr/>
          </p:nvSpPr>
          <p:spPr>
            <a:xfrm>
              <a:off x="909637" y="5602605"/>
              <a:ext cx="144780" cy="340360"/>
            </a:xfrm>
            <a:custGeom>
              <a:avLst/>
              <a:gdLst/>
              <a:ahLst/>
              <a:cxnLst/>
              <a:rect l="l" t="t" r="r" b="b"/>
              <a:pathLst>
                <a:path w="144780" h="340360">
                  <a:moveTo>
                    <a:pt x="0" y="144780"/>
                  </a:moveTo>
                  <a:lnTo>
                    <a:pt x="144780" y="144780"/>
                  </a:lnTo>
                  <a:lnTo>
                    <a:pt x="144780" y="0"/>
                  </a:lnTo>
                  <a:lnTo>
                    <a:pt x="0" y="0"/>
                  </a:lnTo>
                  <a:lnTo>
                    <a:pt x="0" y="144780"/>
                  </a:lnTo>
                  <a:close/>
                </a:path>
                <a:path w="144780" h="340360">
                  <a:moveTo>
                    <a:pt x="0" y="340360"/>
                  </a:moveTo>
                  <a:lnTo>
                    <a:pt x="144780" y="340360"/>
                  </a:lnTo>
                  <a:lnTo>
                    <a:pt x="144780"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25" name="object 25"/>
            <p:cNvSpPr/>
            <p:nvPr/>
          </p:nvSpPr>
          <p:spPr>
            <a:xfrm>
              <a:off x="5597500" y="5591673"/>
              <a:ext cx="144780" cy="340359"/>
            </a:xfrm>
            <a:custGeom>
              <a:avLst/>
              <a:gdLst/>
              <a:ahLst/>
              <a:cxnLst/>
              <a:rect l="l" t="t" r="r" b="b"/>
              <a:pathLst>
                <a:path w="144779" h="340360">
                  <a:moveTo>
                    <a:pt x="0" y="144780"/>
                  </a:moveTo>
                  <a:lnTo>
                    <a:pt x="144779" y="144780"/>
                  </a:lnTo>
                  <a:lnTo>
                    <a:pt x="144779" y="0"/>
                  </a:lnTo>
                  <a:lnTo>
                    <a:pt x="0" y="0"/>
                  </a:lnTo>
                  <a:lnTo>
                    <a:pt x="0" y="144780"/>
                  </a:lnTo>
                  <a:close/>
                </a:path>
                <a:path w="144779" h="340360">
                  <a:moveTo>
                    <a:pt x="0" y="340360"/>
                  </a:moveTo>
                  <a:lnTo>
                    <a:pt x="144779" y="340360"/>
                  </a:lnTo>
                  <a:lnTo>
                    <a:pt x="144779"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pSp>
      <p:sp>
        <p:nvSpPr>
          <p:cNvPr id="26" name="object 26" descr="Service delivery"/>
          <p:cNvSpPr/>
          <p:nvPr/>
        </p:nvSpPr>
        <p:spPr>
          <a:xfrm>
            <a:off x="1986502" y="4955855"/>
            <a:ext cx="8228662" cy="574591"/>
          </a:xfrm>
          <a:custGeom>
            <a:avLst/>
            <a:gdLst/>
            <a:ahLst/>
            <a:cxnLst/>
            <a:rect l="l" t="t" r="r" b="b"/>
            <a:pathLst>
              <a:path w="8801100" h="421639">
                <a:moveTo>
                  <a:pt x="4285920" y="0"/>
                </a:moveTo>
                <a:lnTo>
                  <a:pt x="4280916" y="0"/>
                </a:lnTo>
                <a:lnTo>
                  <a:pt x="0" y="0"/>
                </a:lnTo>
                <a:lnTo>
                  <a:pt x="0" y="5067"/>
                </a:lnTo>
                <a:lnTo>
                  <a:pt x="4280852" y="5067"/>
                </a:lnTo>
                <a:lnTo>
                  <a:pt x="4280852" y="7607"/>
                </a:lnTo>
                <a:lnTo>
                  <a:pt x="4280852" y="421627"/>
                </a:lnTo>
                <a:lnTo>
                  <a:pt x="4285920" y="421627"/>
                </a:lnTo>
                <a:lnTo>
                  <a:pt x="4285920" y="7607"/>
                </a:lnTo>
                <a:lnTo>
                  <a:pt x="4285920" y="5067"/>
                </a:lnTo>
                <a:lnTo>
                  <a:pt x="4285920" y="0"/>
                </a:lnTo>
                <a:close/>
              </a:path>
              <a:path w="8801100" h="421639">
                <a:moveTo>
                  <a:pt x="8800528" y="0"/>
                </a:moveTo>
                <a:lnTo>
                  <a:pt x="4285932" y="0"/>
                </a:lnTo>
                <a:lnTo>
                  <a:pt x="4285932" y="5067"/>
                </a:lnTo>
                <a:lnTo>
                  <a:pt x="8800528" y="5067"/>
                </a:lnTo>
                <a:lnTo>
                  <a:pt x="8800528"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28</a:t>
            </a:fld>
            <a:endParaRPr kern="0" spc="-22">
              <a:solidFill>
                <a:prstClr val="black"/>
              </a:solidFill>
            </a:endParaRPr>
          </a:p>
        </p:txBody>
      </p:sp>
    </p:spTree>
    <p:extLst>
      <p:ext uri="{BB962C8B-B14F-4D97-AF65-F5344CB8AC3E}">
        <p14:creationId xmlns:p14="http://schemas.microsoft.com/office/powerpoint/2010/main" val="5339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heel(1)">
                                      <p:cBhvr>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8E72-5893-11D5-8C19-8D6BB04000B1}"/>
              </a:ext>
            </a:extLst>
          </p:cNvPr>
          <p:cNvSpPr>
            <a:spLocks noGrp="1"/>
          </p:cNvSpPr>
          <p:nvPr>
            <p:ph type="title"/>
          </p:nvPr>
        </p:nvSpPr>
        <p:spPr/>
        <p:txBody>
          <a:bodyPr/>
          <a:lstStyle/>
          <a:p>
            <a:r>
              <a:rPr lang="en-US"/>
              <a:t>Know Your Student! Step 2: CAPTURE</a:t>
            </a:r>
            <a:endParaRPr lang="en-US" b="1"/>
          </a:p>
        </p:txBody>
      </p:sp>
      <p:sp>
        <p:nvSpPr>
          <p:cNvPr id="3" name="Content Placeholder 2">
            <a:extLst>
              <a:ext uri="{FF2B5EF4-FFF2-40B4-BE49-F238E27FC236}">
                <a16:creationId xmlns:a16="http://schemas.microsoft.com/office/drawing/2014/main" id="{854C3932-5E44-B888-42EE-CDFB51B5C53D}"/>
              </a:ext>
            </a:extLst>
          </p:cNvPr>
          <p:cNvSpPr>
            <a:spLocks noGrp="1"/>
          </p:cNvSpPr>
          <p:nvPr>
            <p:ph sz="quarter" idx="15"/>
          </p:nvPr>
        </p:nvSpPr>
        <p:spPr>
          <a:xfrm>
            <a:off x="520574" y="2064190"/>
            <a:ext cx="11338560" cy="4517679"/>
          </a:xfrm>
        </p:spPr>
        <p:txBody>
          <a:bodyPr>
            <a:normAutofit/>
          </a:bodyPr>
          <a:lstStyle/>
          <a:p>
            <a:r>
              <a:rPr lang="en-US" b="1"/>
              <a:t>Person 1 and 2 (5 minutes)</a:t>
            </a:r>
          </a:p>
          <a:p>
            <a:pPr lvl="1"/>
            <a:r>
              <a:rPr lang="en-US" sz="2800"/>
              <a:t>Take out your list from the previous activity.</a:t>
            </a:r>
          </a:p>
          <a:p>
            <a:pPr lvl="1"/>
            <a:r>
              <a:rPr lang="en-US" sz="2800"/>
              <a:t>Select the Present Levels page that contains the primary areas of concern for the student and work together to </a:t>
            </a:r>
            <a:r>
              <a:rPr lang="en-US" sz="2800" b="1"/>
              <a:t>capture</a:t>
            </a:r>
            <a:r>
              <a:rPr lang="en-US" sz="2800"/>
              <a:t> key information within the form. </a:t>
            </a:r>
            <a:endParaRPr lang="en-US"/>
          </a:p>
          <a:p>
            <a:pPr marL="0" indent="0">
              <a:buNone/>
            </a:pPr>
            <a:r>
              <a:rPr lang="en-US" b="1"/>
              <a:t>Discussion (7 minutes): </a:t>
            </a:r>
          </a:p>
          <a:p>
            <a:r>
              <a:rPr lang="en-US"/>
              <a:t>What additional information would need to be included to support your statements (e.g., data, parent and student input)? </a:t>
            </a:r>
          </a:p>
          <a:p>
            <a:r>
              <a:rPr lang="en-US"/>
              <a:t>What adjustments will teams need to make to capture this information on the new form?</a:t>
            </a:r>
          </a:p>
        </p:txBody>
      </p:sp>
    </p:spTree>
    <p:extLst>
      <p:ext uri="{BB962C8B-B14F-4D97-AF65-F5344CB8AC3E}">
        <p14:creationId xmlns:p14="http://schemas.microsoft.com/office/powerpoint/2010/main" val="191308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BDB83-D2A5-5E20-51C0-FBAD1267D0BF}"/>
              </a:ext>
            </a:extLst>
          </p:cNvPr>
          <p:cNvSpPr>
            <a:spLocks noGrp="1"/>
          </p:cNvSpPr>
          <p:nvPr>
            <p:ph type="title"/>
          </p:nvPr>
        </p:nvSpPr>
        <p:spPr/>
        <p:txBody>
          <a:bodyPr/>
          <a:lstStyle/>
          <a:p>
            <a:r>
              <a:rPr lang="en-US"/>
              <a:t>American Institutes for Research (AIR) Team</a:t>
            </a:r>
          </a:p>
        </p:txBody>
      </p:sp>
      <p:pic>
        <p:nvPicPr>
          <p:cNvPr id="20" name="Picture Placeholder 18" descr="David Bateman">
            <a:extLst>
              <a:ext uri="{FF2B5EF4-FFF2-40B4-BE49-F238E27FC236}">
                <a16:creationId xmlns:a16="http://schemas.microsoft.com/office/drawing/2014/main" id="{8B8DF1E2-241D-4331-1267-19E5D30A1ED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1044283" y="1479724"/>
            <a:ext cx="1828800" cy="1661904"/>
          </a:xfrm>
        </p:spPr>
      </p:pic>
      <p:sp>
        <p:nvSpPr>
          <p:cNvPr id="21" name="Text Placeholder 3">
            <a:extLst>
              <a:ext uri="{FF2B5EF4-FFF2-40B4-BE49-F238E27FC236}">
                <a16:creationId xmlns:a16="http://schemas.microsoft.com/office/drawing/2014/main" id="{C0B24E70-AB34-F17D-F44D-A8A0C94D3DAB}"/>
              </a:ext>
            </a:extLst>
          </p:cNvPr>
          <p:cNvSpPr>
            <a:spLocks noGrp="1"/>
          </p:cNvSpPr>
          <p:nvPr>
            <p:ph type="body" sz="quarter" idx="19"/>
          </p:nvPr>
        </p:nvSpPr>
        <p:spPr>
          <a:xfrm>
            <a:off x="680935" y="3394928"/>
            <a:ext cx="2365038" cy="549709"/>
          </a:xfrm>
        </p:spPr>
        <p:txBody>
          <a:bodyPr>
            <a:normAutofit/>
          </a:bodyPr>
          <a:lstStyle/>
          <a:p>
            <a:r>
              <a:rPr lang="en-US"/>
              <a:t>David Bateman</a:t>
            </a:r>
          </a:p>
          <a:p>
            <a:r>
              <a:rPr lang="en-US" b="0" i="1"/>
              <a:t>Presenter</a:t>
            </a:r>
          </a:p>
          <a:p>
            <a:endParaRPr lang="en-US"/>
          </a:p>
        </p:txBody>
      </p:sp>
      <p:pic>
        <p:nvPicPr>
          <p:cNvPr id="6" name="Picture Placeholder 5">
            <a:extLst>
              <a:ext uri="{FF2B5EF4-FFF2-40B4-BE49-F238E27FC236}">
                <a16:creationId xmlns:a16="http://schemas.microsoft.com/office/drawing/2014/main" id="{80A73695-82FD-5666-5BF6-8EBC823140A0}"/>
              </a:ext>
              <a:ext uri="{C183D7F6-B498-43B3-948B-1728B52AA6E4}">
                <adec:decorative xmlns:adec="http://schemas.microsoft.com/office/drawing/2017/decorative" val="1"/>
              </a:ext>
            </a:extLst>
          </p:cNvPr>
          <p:cNvPicPr>
            <a:picLocks noGrp="1" noChangeAspect="1"/>
          </p:cNvPicPr>
          <p:nvPr>
            <p:ph type="pic" sz="quarter" idx="27"/>
          </p:nvPr>
        </p:nvPicPr>
        <p:blipFill>
          <a:blip r:embed="rId4" cstate="screen">
            <a:extLst>
              <a:ext uri="{28A0092B-C50C-407E-A947-70E740481C1C}">
                <a14:useLocalDpi xmlns:a14="http://schemas.microsoft.com/office/drawing/2010/main"/>
              </a:ext>
            </a:extLst>
          </a:blip>
          <a:srcRect/>
          <a:stretch>
            <a:fillRect/>
          </a:stretch>
        </p:blipFill>
        <p:spPr>
          <a:xfrm>
            <a:off x="4033052" y="1566128"/>
            <a:ext cx="1789262" cy="1828800"/>
          </a:xfrm>
        </p:spPr>
      </p:pic>
      <p:sp>
        <p:nvSpPr>
          <p:cNvPr id="27" name="Text Placeholder 9">
            <a:extLst>
              <a:ext uri="{FF2B5EF4-FFF2-40B4-BE49-F238E27FC236}">
                <a16:creationId xmlns:a16="http://schemas.microsoft.com/office/drawing/2014/main" id="{610BF375-3E76-E04E-C0D6-D6B3227197ED}"/>
              </a:ext>
            </a:extLst>
          </p:cNvPr>
          <p:cNvSpPr>
            <a:spLocks noGrp="1"/>
          </p:cNvSpPr>
          <p:nvPr>
            <p:ph type="body" sz="quarter" idx="28"/>
          </p:nvPr>
        </p:nvSpPr>
        <p:spPr>
          <a:xfrm>
            <a:off x="3440277" y="3394928"/>
            <a:ext cx="2892097" cy="549708"/>
          </a:xfrm>
        </p:spPr>
        <p:txBody>
          <a:bodyPr>
            <a:noAutofit/>
          </a:bodyPr>
          <a:lstStyle/>
          <a:p>
            <a:r>
              <a:rPr lang="en-US" err="1"/>
              <a:t>Timara</a:t>
            </a:r>
            <a:r>
              <a:rPr lang="en-US"/>
              <a:t> Davis</a:t>
            </a:r>
          </a:p>
          <a:p>
            <a:r>
              <a:rPr lang="en-US" b="0" i="1"/>
              <a:t>Presenter</a:t>
            </a:r>
          </a:p>
        </p:txBody>
      </p:sp>
      <p:pic>
        <p:nvPicPr>
          <p:cNvPr id="2" name="Picture 2" descr="Sara Evans">
            <a:extLst>
              <a:ext uri="{FF2B5EF4-FFF2-40B4-BE49-F238E27FC236}">
                <a16:creationId xmlns:a16="http://schemas.microsoft.com/office/drawing/2014/main" id="{F455B418-4354-D5FC-5651-1016B212E9E4}"/>
              </a:ext>
            </a:extLst>
          </p:cNvPr>
          <p:cNvPicPr>
            <a:picLocks noGrp="1" noChangeAspect="1"/>
          </p:cNvPicPr>
          <p:nvPr>
            <p:ph type="pic" sz="quarter" idx="30"/>
          </p:nvPr>
        </p:nvPicPr>
        <p:blipFill>
          <a:blip r:embed="rId5" cstate="screen">
            <a:extLst>
              <a:ext uri="{28A0092B-C50C-407E-A947-70E740481C1C}">
                <a14:useLocalDpi xmlns:a14="http://schemas.microsoft.com/office/drawing/2010/main"/>
              </a:ext>
            </a:extLst>
          </a:blip>
          <a:srcRect/>
          <a:stretch/>
        </p:blipFill>
        <p:spPr>
          <a:xfrm>
            <a:off x="6937689" y="1479724"/>
            <a:ext cx="1828800" cy="1828800"/>
          </a:xfrm>
        </p:spPr>
      </p:pic>
      <p:sp>
        <p:nvSpPr>
          <p:cNvPr id="30" name="Text Placeholder 12">
            <a:extLst>
              <a:ext uri="{FF2B5EF4-FFF2-40B4-BE49-F238E27FC236}">
                <a16:creationId xmlns:a16="http://schemas.microsoft.com/office/drawing/2014/main" id="{F67295CF-D1FA-CED7-4775-96E8C66F1A77}"/>
              </a:ext>
            </a:extLst>
          </p:cNvPr>
          <p:cNvSpPr>
            <a:spLocks noGrp="1"/>
          </p:cNvSpPr>
          <p:nvPr>
            <p:ph type="body" sz="quarter" idx="31"/>
          </p:nvPr>
        </p:nvSpPr>
        <p:spPr>
          <a:xfrm>
            <a:off x="6669570" y="3394928"/>
            <a:ext cx="2365037" cy="435645"/>
          </a:xfrm>
        </p:spPr>
        <p:txBody>
          <a:bodyPr>
            <a:noAutofit/>
          </a:bodyPr>
          <a:lstStyle/>
          <a:p>
            <a:r>
              <a:rPr lang="en-US"/>
              <a:t>Sara Evans</a:t>
            </a:r>
          </a:p>
          <a:p>
            <a:r>
              <a:rPr lang="en-US" b="0" i="1"/>
              <a:t>Presenter</a:t>
            </a:r>
          </a:p>
        </p:txBody>
      </p:sp>
      <p:pic>
        <p:nvPicPr>
          <p:cNvPr id="26" name="Picture 2" descr="Donna Sacco">
            <a:extLst>
              <a:ext uri="{FF2B5EF4-FFF2-40B4-BE49-F238E27FC236}">
                <a16:creationId xmlns:a16="http://schemas.microsoft.com/office/drawing/2014/main" id="{F9F9AB89-E70D-86BB-0EE2-1022FFCD1F8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04919" y="1479724"/>
            <a:ext cx="1828800" cy="1828800"/>
          </a:xfrm>
          <a:prstGeom prst="ellipse">
            <a:avLst/>
          </a:prstGeom>
        </p:spPr>
      </p:pic>
      <p:sp>
        <p:nvSpPr>
          <p:cNvPr id="17" name="Text Placeholder 12">
            <a:extLst>
              <a:ext uri="{FF2B5EF4-FFF2-40B4-BE49-F238E27FC236}">
                <a16:creationId xmlns:a16="http://schemas.microsoft.com/office/drawing/2014/main" id="{CF82DB14-A6F5-A03D-4804-DE3F0E032F1D}"/>
              </a:ext>
            </a:extLst>
          </p:cNvPr>
          <p:cNvSpPr txBox="1">
            <a:spLocks/>
          </p:cNvSpPr>
          <p:nvPr/>
        </p:nvSpPr>
        <p:spPr>
          <a:xfrm>
            <a:off x="9509674" y="3394928"/>
            <a:ext cx="2219290" cy="43564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Donna Sacco</a:t>
            </a:r>
          </a:p>
          <a:p>
            <a:r>
              <a:rPr lang="en-US" b="0" i="1"/>
              <a:t>Presenter</a:t>
            </a:r>
          </a:p>
        </p:txBody>
      </p:sp>
      <p:sp>
        <p:nvSpPr>
          <p:cNvPr id="38" name="Text Placeholder 15">
            <a:extLst>
              <a:ext uri="{FF2B5EF4-FFF2-40B4-BE49-F238E27FC236}">
                <a16:creationId xmlns:a16="http://schemas.microsoft.com/office/drawing/2014/main" id="{B0CFFE49-3873-AAEF-1080-B1F7F6888119}"/>
              </a:ext>
            </a:extLst>
          </p:cNvPr>
          <p:cNvSpPr txBox="1">
            <a:spLocks/>
          </p:cNvSpPr>
          <p:nvPr/>
        </p:nvSpPr>
        <p:spPr>
          <a:xfrm>
            <a:off x="1044283" y="5919948"/>
            <a:ext cx="1828800" cy="369887"/>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Adaline Arnold</a:t>
            </a:r>
          </a:p>
          <a:p>
            <a:r>
              <a:rPr lang="en-US" b="0" i="1"/>
              <a:t>Support</a:t>
            </a:r>
            <a:endParaRPr lang="en-US" i="1"/>
          </a:p>
        </p:txBody>
      </p:sp>
      <p:pic>
        <p:nvPicPr>
          <p:cNvPr id="23" name="Picture Placeholder 19" descr="Jill Battal">
            <a:extLst>
              <a:ext uri="{FF2B5EF4-FFF2-40B4-BE49-F238E27FC236}">
                <a16:creationId xmlns:a16="http://schemas.microsoft.com/office/drawing/2014/main" id="{91CA10C6-DE88-50C1-BE6D-C7D451326010}"/>
              </a:ext>
            </a:extLst>
          </p:cNvPr>
          <p:cNvPicPr>
            <a:picLocks noGrp="1" noChangeAspect="1"/>
          </p:cNvPicPr>
          <p:nvPr>
            <p:ph type="pic" sz="quarter" idx="24"/>
          </p:nvPr>
        </p:nvPicPr>
        <p:blipFill>
          <a:blip r:embed="rId7" cstate="screen">
            <a:extLst>
              <a:ext uri="{28A0092B-C50C-407E-A947-70E740481C1C}">
                <a14:useLocalDpi xmlns:a14="http://schemas.microsoft.com/office/drawing/2010/main"/>
              </a:ext>
            </a:extLst>
          </a:blip>
          <a:srcRect/>
          <a:stretch/>
        </p:blipFill>
        <p:spPr>
          <a:xfrm>
            <a:off x="4013283" y="4073260"/>
            <a:ext cx="1729567" cy="1729567"/>
          </a:xfrm>
        </p:spPr>
      </p:pic>
      <p:sp>
        <p:nvSpPr>
          <p:cNvPr id="24" name="Text Placeholder 6">
            <a:extLst>
              <a:ext uri="{FF2B5EF4-FFF2-40B4-BE49-F238E27FC236}">
                <a16:creationId xmlns:a16="http://schemas.microsoft.com/office/drawing/2014/main" id="{CD8FE081-693E-6292-E1B5-18D82F5FFF0C}"/>
              </a:ext>
            </a:extLst>
          </p:cNvPr>
          <p:cNvSpPr>
            <a:spLocks noGrp="1"/>
          </p:cNvSpPr>
          <p:nvPr>
            <p:ph type="body" sz="quarter" idx="25"/>
          </p:nvPr>
        </p:nvSpPr>
        <p:spPr>
          <a:xfrm>
            <a:off x="3981459" y="5919948"/>
            <a:ext cx="1761391" cy="938052"/>
          </a:xfrm>
        </p:spPr>
        <p:txBody>
          <a:bodyPr>
            <a:normAutofit/>
          </a:bodyPr>
          <a:lstStyle/>
          <a:p>
            <a:r>
              <a:rPr lang="en-US"/>
              <a:t>Jill </a:t>
            </a:r>
            <a:r>
              <a:rPr lang="en-US" err="1"/>
              <a:t>Battal</a:t>
            </a:r>
            <a:endParaRPr lang="en-US"/>
          </a:p>
          <a:p>
            <a:r>
              <a:rPr lang="en-US" b="0" i="1"/>
              <a:t>Support</a:t>
            </a:r>
          </a:p>
        </p:txBody>
      </p:sp>
      <p:pic>
        <p:nvPicPr>
          <p:cNvPr id="12" name="Picture Placeholder 11" descr="Julia Casasanto-Ferro">
            <a:extLst>
              <a:ext uri="{FF2B5EF4-FFF2-40B4-BE49-F238E27FC236}">
                <a16:creationId xmlns:a16="http://schemas.microsoft.com/office/drawing/2014/main" id="{F37B9311-3C9F-6338-5D24-48F6B0D268F4}"/>
              </a:ext>
            </a:extLst>
          </p:cNvPr>
          <p:cNvPicPr>
            <a:picLocks noGrp="1" noChangeAspect="1"/>
          </p:cNvPicPr>
          <p:nvPr>
            <p:ph type="pic" sz="quarter" idx="33"/>
          </p:nvPr>
        </p:nvPicPr>
        <p:blipFill>
          <a:blip r:embed="rId8" cstate="screen">
            <a:extLst>
              <a:ext uri="{28A0092B-C50C-407E-A947-70E740481C1C}">
                <a14:useLocalDpi xmlns:a14="http://schemas.microsoft.com/office/drawing/2010/main"/>
              </a:ext>
            </a:extLst>
          </a:blip>
          <a:srcRect/>
          <a:stretch>
            <a:fillRect/>
          </a:stretch>
        </p:blipFill>
        <p:spPr>
          <a:xfrm>
            <a:off x="6774118" y="4073260"/>
            <a:ext cx="1828800" cy="1828800"/>
          </a:xfrm>
        </p:spPr>
      </p:pic>
      <p:sp>
        <p:nvSpPr>
          <p:cNvPr id="33" name="Text Placeholder 15">
            <a:extLst>
              <a:ext uri="{FF2B5EF4-FFF2-40B4-BE49-F238E27FC236}">
                <a16:creationId xmlns:a16="http://schemas.microsoft.com/office/drawing/2014/main" id="{CB0DDD86-7E27-5718-EC59-D09458069E84}"/>
              </a:ext>
            </a:extLst>
          </p:cNvPr>
          <p:cNvSpPr>
            <a:spLocks noGrp="1"/>
          </p:cNvSpPr>
          <p:nvPr>
            <p:ph type="body" sz="quarter" idx="34"/>
          </p:nvPr>
        </p:nvSpPr>
        <p:spPr>
          <a:xfrm>
            <a:off x="6501030" y="5919948"/>
            <a:ext cx="2374976" cy="664618"/>
          </a:xfrm>
        </p:spPr>
        <p:txBody>
          <a:bodyPr vert="horz" lIns="91440" tIns="45720" rIns="91440" bIns="45720" rtlCol="0" anchor="t">
            <a:normAutofit/>
          </a:bodyPr>
          <a:lstStyle/>
          <a:p>
            <a:r>
              <a:rPr lang="en-US">
                <a:latin typeface="Arial"/>
                <a:cs typeface="Arial"/>
              </a:rPr>
              <a:t>Julia </a:t>
            </a:r>
            <a:r>
              <a:rPr lang="en-US" err="1">
                <a:latin typeface="Arial"/>
                <a:cs typeface="Arial"/>
              </a:rPr>
              <a:t>Casasanto</a:t>
            </a:r>
            <a:r>
              <a:rPr lang="en-US">
                <a:latin typeface="Arial"/>
                <a:cs typeface="Arial"/>
              </a:rPr>
              <a:t>-Ferro</a:t>
            </a:r>
          </a:p>
          <a:p>
            <a:r>
              <a:rPr lang="en-US" b="0" i="1">
                <a:latin typeface="Arial"/>
                <a:cs typeface="Arial"/>
              </a:rPr>
              <a:t>Support </a:t>
            </a:r>
          </a:p>
          <a:p>
            <a:endParaRPr lang="en-US"/>
          </a:p>
        </p:txBody>
      </p:sp>
      <p:pic>
        <p:nvPicPr>
          <p:cNvPr id="35" name="Picture Placeholder 18" descr="Abby Foley">
            <a:extLst>
              <a:ext uri="{FF2B5EF4-FFF2-40B4-BE49-F238E27FC236}">
                <a16:creationId xmlns:a16="http://schemas.microsoft.com/office/drawing/2014/main" id="{FCC6B0A9-EAEC-5B2A-02F7-4289C4C0270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610819" y="4073260"/>
            <a:ext cx="1828800" cy="1828800"/>
          </a:xfrm>
          <a:prstGeom prst="ellipse">
            <a:avLst/>
          </a:prstGeom>
        </p:spPr>
      </p:pic>
      <p:sp>
        <p:nvSpPr>
          <p:cNvPr id="37" name="Text Placeholder 15">
            <a:extLst>
              <a:ext uri="{FF2B5EF4-FFF2-40B4-BE49-F238E27FC236}">
                <a16:creationId xmlns:a16="http://schemas.microsoft.com/office/drawing/2014/main" id="{BB1E5DED-A708-ED6B-FA27-262DF0CE5FFD}"/>
              </a:ext>
            </a:extLst>
          </p:cNvPr>
          <p:cNvSpPr txBox="1">
            <a:spLocks/>
          </p:cNvSpPr>
          <p:nvPr/>
        </p:nvSpPr>
        <p:spPr>
          <a:xfrm>
            <a:off x="9415574" y="5919948"/>
            <a:ext cx="2219290" cy="664618"/>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Abby Foley</a:t>
            </a:r>
          </a:p>
          <a:p>
            <a:r>
              <a:rPr lang="en-US" b="0">
                <a:latin typeface="Arial"/>
                <a:cs typeface="Arial"/>
              </a:rPr>
              <a:t>Support</a:t>
            </a:r>
            <a:endParaRPr lang="en-US" b="0"/>
          </a:p>
        </p:txBody>
      </p:sp>
      <p:pic>
        <p:nvPicPr>
          <p:cNvPr id="5" name="Picture Placeholder 19">
            <a:extLst>
              <a:ext uri="{FF2B5EF4-FFF2-40B4-BE49-F238E27FC236}">
                <a16:creationId xmlns:a16="http://schemas.microsoft.com/office/drawing/2014/main" id="{0C9AC582-34C7-2EE5-F52E-C6083372610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36407" y="4017892"/>
            <a:ext cx="1828800" cy="1828800"/>
          </a:xfrm>
          <a:prstGeom prst="ellipse">
            <a:avLst/>
          </a:prstGeom>
        </p:spPr>
      </p:pic>
    </p:spTree>
    <p:extLst>
      <p:ext uri="{BB962C8B-B14F-4D97-AF65-F5344CB8AC3E}">
        <p14:creationId xmlns:p14="http://schemas.microsoft.com/office/powerpoint/2010/main" val="343127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0D69-EBE1-FBEE-7149-3608C1279E8E}"/>
              </a:ext>
            </a:extLst>
          </p:cNvPr>
          <p:cNvSpPr>
            <a:spLocks noGrp="1"/>
          </p:cNvSpPr>
          <p:nvPr>
            <p:ph type="title"/>
          </p:nvPr>
        </p:nvSpPr>
        <p:spPr/>
        <p:txBody>
          <a:bodyPr/>
          <a:lstStyle/>
          <a:p>
            <a:r>
              <a:rPr lang="en-US">
                <a:solidFill>
                  <a:schemeClr val="bg1"/>
                </a:solidFill>
              </a:rPr>
              <a:t>Present Levels Academics</a:t>
            </a:r>
          </a:p>
        </p:txBody>
      </p:sp>
      <p:sp>
        <p:nvSpPr>
          <p:cNvPr id="9" name="TextBox 8">
            <a:extLst>
              <a:ext uri="{FF2B5EF4-FFF2-40B4-BE49-F238E27FC236}">
                <a16:creationId xmlns:a16="http://schemas.microsoft.com/office/drawing/2014/main" id="{4A489A27-FEE6-D1CA-C952-1D4982686DF8}"/>
              </a:ext>
            </a:extLst>
          </p:cNvPr>
          <p:cNvSpPr txBox="1"/>
          <p:nvPr/>
        </p:nvSpPr>
        <p:spPr>
          <a:xfrm>
            <a:off x="1013988" y="463703"/>
            <a:ext cx="10384325" cy="1105239"/>
          </a:xfrm>
          <a:prstGeom prst="rect">
            <a:avLst/>
          </a:prstGeom>
          <a:noFill/>
        </p:spPr>
        <p:txBody>
          <a:bodyPr wrap="square">
            <a:spAutoFit/>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Arial" panose="020B0604020202020204" pitchFamily="34" charset="0"/>
              </a:rPr>
              <a:t>PRESENT LEVELS OF ACADEMIC ACHIEVEMENT AND FUNCTIONAL PERFORMANCE:</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US" sz="1400" b="1">
                <a:effectLst/>
                <a:latin typeface="Calibri" panose="020F0502020204030204" pitchFamily="34" charset="0"/>
                <a:ea typeface="Calibri" panose="020F0502020204030204" pitchFamily="34" charset="0"/>
                <a:cs typeface="Arial" panose="020B0604020202020204" pitchFamily="34" charset="0"/>
              </a:rPr>
              <a:t>ACADEMICS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Describe the student’s present levels of academic achievement and functional performance in the relevant areas listed below.</a:t>
            </a: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Consider the areas of learning listed below and </a:t>
            </a:r>
            <a:r>
              <a:rPr lang="en-US" sz="1100" u="sng">
                <a:effectLst/>
                <a:latin typeface="Calibri" panose="020F0502020204030204" pitchFamily="34" charset="0"/>
                <a:ea typeface="Calibri" panose="020F0502020204030204" pitchFamily="34" charset="0"/>
                <a:cs typeface="Arial" panose="020B0604020202020204" pitchFamily="34" charset="0"/>
              </a:rPr>
              <a:t>complete only the sections that apply to the student</a:t>
            </a:r>
            <a:r>
              <a:rPr lang="en-US" sz="1100">
                <a:effectLst/>
                <a:latin typeface="Calibri" panose="020F0502020204030204" pitchFamily="34" charset="0"/>
                <a:ea typeface="Calibri" panose="020F0502020204030204" pitchFamily="34" charset="0"/>
                <a:cs typeface="Arial" panose="020B0604020202020204" pitchFamily="34" charset="0"/>
              </a:rPr>
              <a:t>. Include relevant information and data from sources such as initial or most recent evaluations, documentation from classroom performance, </a:t>
            </a:r>
            <a:r>
              <a:rPr lang="en-US" sz="900">
                <a:effectLst/>
                <a:latin typeface="Segoe UI" panose="020B0502040204020203" pitchFamily="34" charset="0"/>
                <a:ea typeface="Calibri" panose="020F0502020204030204" pitchFamily="34" charset="0"/>
                <a:cs typeface="Segoe UI" panose="020B0502040204020203" pitchFamily="34" charset="0"/>
              </a:rPr>
              <a:t>parent(s), student, and teacher observations</a:t>
            </a:r>
            <a:r>
              <a:rPr lang="en-US" sz="1100">
                <a:effectLst/>
                <a:latin typeface="Calibri" panose="020F0502020204030204" pitchFamily="34" charset="0"/>
                <a:ea typeface="Calibri" panose="020F0502020204030204" pitchFamily="34" charset="0"/>
                <a:cs typeface="Arial" panose="020B0604020202020204" pitchFamily="34" charset="0"/>
              </a:rPr>
              <a:t>, and curriculum-based and standardized assessments, including MCAS.</a:t>
            </a:r>
            <a:r>
              <a:rPr lang="en-US" sz="11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8C547C5F-30A8-B65B-1FB0-1B195094659E}"/>
              </a:ext>
            </a:extLst>
          </p:cNvPr>
          <p:cNvGraphicFramePr>
            <a:graphicFrameLocks noGrp="1"/>
          </p:cNvGraphicFramePr>
          <p:nvPr>
            <p:extLst>
              <p:ext uri="{D42A27DB-BD31-4B8C-83A1-F6EECF244321}">
                <p14:modId xmlns:p14="http://schemas.microsoft.com/office/powerpoint/2010/main" val="2917221816"/>
              </p:ext>
            </p:extLst>
          </p:nvPr>
        </p:nvGraphicFramePr>
        <p:xfrm>
          <a:off x="1086418" y="1568942"/>
          <a:ext cx="10013131" cy="4825356"/>
        </p:xfrm>
        <a:graphic>
          <a:graphicData uri="http://schemas.openxmlformats.org/drawingml/2006/table">
            <a:tbl>
              <a:tblPr firstRow="1" firstCol="1" lastRow="1" lastCol="1" bandRow="1" bandCol="1"/>
              <a:tblGrid>
                <a:gridCol w="3179887">
                  <a:extLst>
                    <a:ext uri="{9D8B030D-6E8A-4147-A177-3AD203B41FA5}">
                      <a16:colId xmlns:a16="http://schemas.microsoft.com/office/drawing/2014/main" val="2249946793"/>
                    </a:ext>
                  </a:extLst>
                </a:gridCol>
                <a:gridCol w="3601427">
                  <a:extLst>
                    <a:ext uri="{9D8B030D-6E8A-4147-A177-3AD203B41FA5}">
                      <a16:colId xmlns:a16="http://schemas.microsoft.com/office/drawing/2014/main" val="2708762694"/>
                    </a:ext>
                  </a:extLst>
                </a:gridCol>
                <a:gridCol w="3231817">
                  <a:extLst>
                    <a:ext uri="{9D8B030D-6E8A-4147-A177-3AD203B41FA5}">
                      <a16:colId xmlns:a16="http://schemas.microsoft.com/office/drawing/2014/main" val="301796341"/>
                    </a:ext>
                  </a:extLst>
                </a:gridCol>
              </a:tblGrid>
              <a:tr h="1196179">
                <a:tc>
                  <a:txBody>
                    <a:bodyPr/>
                    <a:lstStyle/>
                    <a:p>
                      <a:pPr marL="0" marR="0" algn="ctr">
                        <a:lnSpc>
                          <a:spcPct val="107000"/>
                        </a:lnSpc>
                        <a:spcBef>
                          <a:spcPts val="0"/>
                        </a:spcBef>
                        <a:spcAft>
                          <a:spcPts val="800"/>
                        </a:spcAft>
                        <a:tabLst>
                          <a:tab pos="7467600" algn="l"/>
                        </a:tabLst>
                      </a:pPr>
                      <a:r>
                        <a:rPr lang="en-US" sz="1100">
                          <a:solidFill>
                            <a:schemeClr val="tx1"/>
                          </a:solidFill>
                          <a:effectLst/>
                          <a:latin typeface="Calibri" panose="020F0502020204030204" pitchFamily="34" charset="0"/>
                          <a:ea typeface="Calibri" panose="020F0502020204030204" pitchFamily="34" charset="0"/>
                          <a:cs typeface="Calibri" panose="020F0502020204030204" pitchFamily="34" charset="0"/>
                        </a:rPr>
                        <a:t>Briefly describe current performance. Check all that apply:</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6333" marR="0" lvl="1" indent="-342900" algn="l">
                        <a:lnSpc>
                          <a:spcPct val="107000"/>
                        </a:lnSpc>
                        <a:spcBef>
                          <a:spcPts val="0"/>
                        </a:spcBef>
                        <a:spcAft>
                          <a:spcPts val="0"/>
                        </a:spcAft>
                        <a:buFont typeface="Wingdings" panose="05000000000000000000" pitchFamily="2" charset="2"/>
                        <a:buChar char=""/>
                        <a:tabLst>
                          <a:tab pos="7467600" algn="l"/>
                        </a:tabLst>
                      </a:pPr>
                      <a:r>
                        <a:rPr lang="en-US" sz="1100">
                          <a:solidFill>
                            <a:schemeClr val="tx1"/>
                          </a:solidFill>
                          <a:effectLst/>
                          <a:latin typeface="Calibri" panose="020F0502020204030204" pitchFamily="34" charset="0"/>
                          <a:ea typeface="Calibri" panose="020F0502020204030204" pitchFamily="34" charset="0"/>
                          <a:cs typeface="Calibri" panose="020F0502020204030204" pitchFamily="34" charset="0"/>
                        </a:rPr>
                        <a:t>English Language Arts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6333" marR="0" lvl="1" indent="-342900" algn="l">
                        <a:lnSpc>
                          <a:spcPct val="107000"/>
                        </a:lnSpc>
                        <a:spcBef>
                          <a:spcPts val="0"/>
                        </a:spcBef>
                        <a:spcAft>
                          <a:spcPts val="0"/>
                        </a:spcAft>
                        <a:buFont typeface="Wingdings" panose="05000000000000000000" pitchFamily="2" charset="2"/>
                        <a:buChar char=""/>
                        <a:tabLst>
                          <a:tab pos="7467600" algn="l"/>
                        </a:tabLst>
                      </a:pPr>
                      <a:r>
                        <a:rPr lang="en-US" sz="1100">
                          <a:solidFill>
                            <a:schemeClr val="tx1"/>
                          </a:solidFill>
                          <a:effectLst/>
                          <a:latin typeface="Calibri" panose="020F0502020204030204" pitchFamily="34" charset="0"/>
                          <a:ea typeface="Calibri" panose="020F0502020204030204" pitchFamily="34" charset="0"/>
                          <a:cs typeface="Calibri" panose="020F0502020204030204" pitchFamily="34" charset="0"/>
                        </a:rPr>
                        <a:t>History and Social Sciences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6333" marR="0" lvl="1" indent="-342900" algn="l">
                        <a:lnSpc>
                          <a:spcPct val="107000"/>
                        </a:lnSpc>
                        <a:spcBef>
                          <a:spcPts val="0"/>
                        </a:spcBef>
                        <a:spcAft>
                          <a:spcPts val="0"/>
                        </a:spcAft>
                        <a:buFont typeface="Wingdings" panose="05000000000000000000" pitchFamily="2" charset="2"/>
                        <a:buChar char=""/>
                        <a:tabLst>
                          <a:tab pos="7467600" algn="l"/>
                        </a:tabLst>
                      </a:pPr>
                      <a:r>
                        <a:rPr lang="en-US" sz="1100">
                          <a:solidFill>
                            <a:schemeClr val="tx1"/>
                          </a:solidFill>
                          <a:effectLst/>
                          <a:latin typeface="Calibri" panose="020F0502020204030204" pitchFamily="34" charset="0"/>
                          <a:ea typeface="Calibri" panose="020F0502020204030204" pitchFamily="34" charset="0"/>
                          <a:cs typeface="Calibri" panose="020F0502020204030204" pitchFamily="34" charset="0"/>
                        </a:rPr>
                        <a:t>Math</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46333" marR="0" lvl="1" indent="-342900" algn="l">
                        <a:lnSpc>
                          <a:spcPct val="107000"/>
                        </a:lnSpc>
                        <a:spcBef>
                          <a:spcPts val="0"/>
                        </a:spcBef>
                        <a:spcAft>
                          <a:spcPts val="800"/>
                        </a:spcAft>
                        <a:buFont typeface="Wingdings" panose="05000000000000000000" pitchFamily="2" charset="2"/>
                        <a:buChar char=""/>
                        <a:tabLst>
                          <a:tab pos="7467600" algn="l"/>
                        </a:tabLst>
                      </a:pPr>
                      <a:r>
                        <a:rPr lang="en-US" sz="1100">
                          <a:solidFill>
                            <a:schemeClr val="tx1"/>
                          </a:solidFill>
                          <a:effectLst/>
                          <a:latin typeface="Calibri" panose="020F0502020204030204" pitchFamily="34" charset="0"/>
                          <a:ea typeface="Calibri" panose="020F0502020204030204" pitchFamily="34" charset="0"/>
                          <a:cs typeface="Calibri" panose="020F0502020204030204" pitchFamily="34" charset="0"/>
                        </a:rPr>
                        <a:t>Science, Technology and Engineering</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7467600" algn="l"/>
                        </a:tabLst>
                      </a:pPr>
                      <a:r>
                        <a:rPr lang="en-US" sz="1100">
                          <a:effectLst/>
                          <a:latin typeface="Calibri" panose="020F0502020204030204" pitchFamily="34" charset="0"/>
                          <a:ea typeface="Calibri" panose="020F0502020204030204" pitchFamily="34" charset="0"/>
                          <a:cs typeface="Calibri" panose="020F0502020204030204" pitchFamily="34" charset="0"/>
                        </a:rPr>
                        <a:t>Strengths, interest areas and preferences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7467600" algn="l"/>
                        </a:tabLst>
                      </a:pPr>
                      <a:r>
                        <a:rPr lang="en-US" sz="1100">
                          <a:effectLst/>
                          <a:latin typeface="Calibri" panose="020F0502020204030204" pitchFamily="34" charset="0"/>
                          <a:ea typeface="Calibri" panose="020F0502020204030204" pitchFamily="34" charset="0"/>
                          <a:cs typeface="Calibri" panose="020F0502020204030204" pitchFamily="34" charset="0"/>
                        </a:rPr>
                        <a:t>Impact of student’s disability on involvement and progress in the general education curriculum or appropriate preschool activities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817065"/>
                  </a:ext>
                </a:extLst>
              </a:tr>
              <a:tr h="3629177">
                <a:tc>
                  <a:txBody>
                    <a:bodyPr/>
                    <a:lstStyle/>
                    <a:p>
                      <a:pPr marL="0" marR="0" algn="l">
                        <a:lnSpc>
                          <a:spcPct val="107000"/>
                        </a:lnSpc>
                        <a:spcBef>
                          <a:spcPts val="0"/>
                        </a:spcBef>
                        <a:spcAft>
                          <a:spcPts val="0"/>
                        </a:spcAft>
                      </a:pPr>
                      <a:r>
                        <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rPr>
                        <a:t>On the Battelle Developmental Inventory, Second Edition (BDI-2), Nia demonstrated age-appropriate skills in two out of three cognitive areas (reasoning and academic skills, and perception and concepts). She has a mild delay in attention and memory skills. Sh</a:t>
                      </a:r>
                      <a:r>
                        <a:rPr lang="en-US" sz="1100">
                          <a:solidFill>
                            <a:schemeClr val="tx1"/>
                          </a:solidFill>
                          <a:effectLst/>
                          <a:latin typeface="Calibri" panose="020F0502020204030204" pitchFamily="34" charset="0"/>
                          <a:ea typeface="Arial" panose="020B0604020202020204" pitchFamily="34" charset="0"/>
                          <a:cs typeface="Arial" panose="020B0604020202020204" pitchFamily="34" charset="0"/>
                        </a:rPr>
                        <a:t>e could not repeat 3-digit sequences or retell a story that had been told or read to her.</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53975" algn="l">
                        <a:lnSpc>
                          <a:spcPct val="110000"/>
                        </a:lnSpc>
                        <a:spcBef>
                          <a:spcPts val="555"/>
                        </a:spcBef>
                        <a:spcAft>
                          <a:spcPts val="0"/>
                        </a:spcAft>
                      </a:pPr>
                      <a:r>
                        <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rPr>
                        <a:t>During large group activities, she participates in songs, fingerplays, and movement activities independently. She is working on increasing her attention to group instructional activities and stories read aloud. Currently, she is only able to attend to instructional activities for 1 minute before needing redirection from staff. Nia has begun to answer questions and share her personal experiences; however, it can be difficult to understand her, especially when she is speaking out of context. </a:t>
                      </a: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100">
                          <a:solidFill>
                            <a:srgbClr val="000000"/>
                          </a:solidFill>
                          <a:effectLst/>
                          <a:latin typeface="Calibri" panose="020F0502020204030204" pitchFamily="34" charset="0"/>
                          <a:ea typeface="Arial" panose="020B0604020202020204" pitchFamily="34" charset="0"/>
                          <a:cs typeface="Arial" panose="020B0604020202020204" pitchFamily="34" charset="0"/>
                        </a:rPr>
                        <a:t>Nia can count to 10 and was able to show some one-to-one correspondence of items to two objects. She is able to sort by a single attribute (e.g., color or size). She is able to identify five colors (red, blue, green, yellow, and orange).  Nia does better learning a new tasks when they are adult directed with visual cues. She shows excitement (clapping, smiling, laughing) when it is story time. Nia especially likes hearing books and stories by Eric Carle.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tabLst>
                          <a:tab pos="7467600" algn="l"/>
                        </a:tabLst>
                      </a:pP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Developmental delays in attention and memory and challenges with expressive communication impact Nia's ability to make progress in age-appropriate learning standards in English language arts, math, and science, technology, and engineering and</a:t>
                      </a:r>
                      <a:r>
                        <a:rPr lang="en-US" sz="1100" spc="-3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share</a:t>
                      </a:r>
                      <a:r>
                        <a:rPr lang="en-US" sz="1100" spc="-3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what</a:t>
                      </a:r>
                      <a:r>
                        <a:rPr lang="en-US" sz="1100" spc="-3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she knows</a:t>
                      </a:r>
                      <a:r>
                        <a:rPr lang="en-US" sz="1100" spc="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rPr>
                        <a:t>and needs with adults and peers.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066" marR="4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5054764"/>
                  </a:ext>
                </a:extLst>
              </a:tr>
            </a:tbl>
          </a:graphicData>
        </a:graphic>
      </p:graphicFrame>
      <p:sp>
        <p:nvSpPr>
          <p:cNvPr id="3" name="object 15">
            <a:extLst>
              <a:ext uri="{FF2B5EF4-FFF2-40B4-BE49-F238E27FC236}">
                <a16:creationId xmlns:a16="http://schemas.microsoft.com/office/drawing/2014/main" id="{0EE46FBB-35AC-931B-1FBC-8FF3ACC0D6B2}"/>
              </a:ext>
            </a:extLst>
          </p:cNvPr>
          <p:cNvSpPr txBox="1">
            <a:spLocks noGrp="1"/>
          </p:cNvSpPr>
          <p:nvPr>
            <p:ph type="sldNum" sz="quarter" idx="7"/>
          </p:nvPr>
        </p:nvSpPr>
        <p:spPr>
          <a:xfrm>
            <a:off x="11190931" y="6353455"/>
            <a:ext cx="230909" cy="102592"/>
          </a:xfrm>
          <a:prstGeom prst="rect">
            <a:avLst/>
          </a:prstGeom>
        </p:spPr>
        <p:txBody>
          <a:bodyPr vert="horz" wrap="square" lIns="0" tIns="0" rIns="0" bIns="0" rtlCol="0">
            <a:spAutoFit/>
          </a:bodyPr>
          <a:lstStyle/>
          <a:p>
            <a:pPr marL="33619" defTabSz="806867">
              <a:lnSpc>
                <a:spcPts val="759"/>
              </a:lnSpc>
            </a:pPr>
            <a:r>
              <a:rPr lang="en-US" kern="0" spc="-22">
                <a:solidFill>
                  <a:prstClr val="black"/>
                </a:solidFill>
              </a:rPr>
              <a:t>31</a:t>
            </a:r>
            <a:endParaRPr kern="0" spc="-22">
              <a:solidFill>
                <a:prstClr val="black"/>
              </a:solidFill>
            </a:endParaRPr>
          </a:p>
        </p:txBody>
      </p:sp>
    </p:spTree>
    <p:extLst>
      <p:ext uri="{BB962C8B-B14F-4D97-AF65-F5344CB8AC3E}">
        <p14:creationId xmlns:p14="http://schemas.microsoft.com/office/powerpoint/2010/main" val="657831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8E3DB35-5799-664E-81E8-CE7752A7FF32}"/>
              </a:ext>
            </a:extLst>
          </p:cNvPr>
          <p:cNvSpPr>
            <a:spLocks noGrp="1"/>
          </p:cNvSpPr>
          <p:nvPr>
            <p:ph type="title"/>
          </p:nvPr>
        </p:nvSpPr>
        <p:spPr/>
        <p:txBody>
          <a:bodyPr/>
          <a:lstStyle/>
          <a:p>
            <a:r>
              <a:rPr lang="en-US">
                <a:solidFill>
                  <a:schemeClr val="bg1"/>
                </a:solidFill>
              </a:rPr>
              <a:t>Post secondary transition planning</a:t>
            </a:r>
          </a:p>
        </p:txBody>
      </p:sp>
      <p:sp>
        <p:nvSpPr>
          <p:cNvPr id="18" name="Rectangle 17" descr="Transition page emphasis">
            <a:extLst>
              <a:ext uri="{FF2B5EF4-FFF2-40B4-BE49-F238E27FC236}">
                <a16:creationId xmlns:a16="http://schemas.microsoft.com/office/drawing/2014/main" id="{3EF493C2-99ED-F3D5-C258-BA0B36188A9E}"/>
              </a:ext>
            </a:extLst>
          </p:cNvPr>
          <p:cNvSpPr/>
          <p:nvPr/>
        </p:nvSpPr>
        <p:spPr>
          <a:xfrm>
            <a:off x="1790700" y="148196"/>
            <a:ext cx="8629650" cy="6094970"/>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descr="Transition page"/>
          <p:cNvSpPr/>
          <p:nvPr/>
        </p:nvSpPr>
        <p:spPr>
          <a:xfrm>
            <a:off x="1990724" y="345140"/>
            <a:ext cx="8229600" cy="5811371"/>
          </a:xfrm>
          <a:custGeom>
            <a:avLst/>
            <a:gdLst/>
            <a:ahLst/>
            <a:cxnLst/>
            <a:rect l="l" t="t" r="r" b="b"/>
            <a:pathLst>
              <a:path w="9326880" h="6586220">
                <a:moveTo>
                  <a:pt x="0" y="6586220"/>
                </a:moveTo>
                <a:lnTo>
                  <a:pt x="9326880" y="6586220"/>
                </a:lnTo>
                <a:lnTo>
                  <a:pt x="9326880" y="0"/>
                </a:lnTo>
                <a:lnTo>
                  <a:pt x="0" y="0"/>
                </a:lnTo>
                <a:lnTo>
                  <a:pt x="0" y="6586220"/>
                </a:lnTo>
                <a:close/>
              </a:path>
            </a:pathLst>
          </a:custGeom>
          <a:ln w="28574">
            <a:solidFill>
              <a:srgbClr val="538235"/>
            </a:solidFill>
            <a:prstDash val="sysDash"/>
          </a:ln>
        </p:spPr>
        <p:txBody>
          <a:bodyPr wrap="square" lIns="0" tIns="0" rIns="0" bIns="0" rtlCol="0"/>
          <a:lstStyle/>
          <a:p>
            <a:pPr defTabSz="806867"/>
            <a:endParaRPr sz="1588" kern="0">
              <a:solidFill>
                <a:sysClr val="windowText" lastClr="000000"/>
              </a:solidFill>
            </a:endParaRPr>
          </a:p>
        </p:txBody>
      </p:sp>
      <p:sp>
        <p:nvSpPr>
          <p:cNvPr id="19" name="Explosion: 8 Points 18" descr="Reminder - only used in transition IEPs">
            <a:extLst>
              <a:ext uri="{FF2B5EF4-FFF2-40B4-BE49-F238E27FC236}">
                <a16:creationId xmlns:a16="http://schemas.microsoft.com/office/drawing/2014/main" id="{0BA653DF-6510-02BC-7C17-2E09EDBF0968}"/>
              </a:ext>
            </a:extLst>
          </p:cNvPr>
          <p:cNvSpPr/>
          <p:nvPr/>
        </p:nvSpPr>
        <p:spPr>
          <a:xfrm>
            <a:off x="8070439" y="1112171"/>
            <a:ext cx="3509459" cy="4069430"/>
          </a:xfrm>
          <a:prstGeom prst="irregularSeal1">
            <a:avLst/>
          </a:prstGeom>
          <a:solidFill>
            <a:schemeClr val="accent2">
              <a:alpha val="5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0" name="TextBox 19" descr="Reminder! Transition pages will only be used when the IEP team is engaging post-secondary transition planning.">
            <a:extLst>
              <a:ext uri="{FF2B5EF4-FFF2-40B4-BE49-F238E27FC236}">
                <a16:creationId xmlns:a16="http://schemas.microsoft.com/office/drawing/2014/main" id="{A22F3A89-492E-2800-311C-C67AE8A08474}"/>
              </a:ext>
            </a:extLst>
          </p:cNvPr>
          <p:cNvSpPr txBox="1"/>
          <p:nvPr/>
        </p:nvSpPr>
        <p:spPr>
          <a:xfrm>
            <a:off x="8870557" y="2188453"/>
            <a:ext cx="2101083" cy="2185214"/>
          </a:xfrm>
          <a:prstGeom prst="rect">
            <a:avLst/>
          </a:prstGeom>
          <a:noFill/>
        </p:spPr>
        <p:txBody>
          <a:bodyPr wrap="square" lIns="91440" tIns="45720" rIns="91440" bIns="45720" rtlCol="0" anchor="t">
            <a:spAutoFit/>
          </a:bodyPr>
          <a:lstStyle/>
          <a:p>
            <a:pPr algn="ctr"/>
            <a:r>
              <a:rPr lang="en-US" sz="2000" b="1"/>
              <a:t>REMINDER!</a:t>
            </a:r>
            <a:endParaRPr lang="en-US" sz="1600"/>
          </a:p>
          <a:p>
            <a:pPr algn="ctr"/>
            <a:r>
              <a:rPr lang="en-US" sz="1600" b="1"/>
              <a:t>The transition pages will only be used when the IEP team is engaging in post-secondary transition planning</a:t>
            </a:r>
            <a:r>
              <a:rPr lang="en-US" b="1"/>
              <a:t>.</a:t>
            </a:r>
            <a:endParaRPr lang="en-US"/>
          </a:p>
          <a:p>
            <a:pPr algn="ctr"/>
            <a:endParaRPr lang="en-US"/>
          </a:p>
        </p:txBody>
      </p:sp>
      <p:sp>
        <p:nvSpPr>
          <p:cNvPr id="3" name="object 3"/>
          <p:cNvSpPr txBox="1"/>
          <p:nvPr/>
        </p:nvSpPr>
        <p:spPr>
          <a:xfrm>
            <a:off x="2050677" y="354329"/>
            <a:ext cx="7975226" cy="560897"/>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POSTSECONDARY</a:t>
            </a:r>
            <a:r>
              <a:rPr sz="1235" b="1" kern="0" spc="-35">
                <a:solidFill>
                  <a:sysClr val="windowText" lastClr="000000"/>
                </a:solidFill>
                <a:latin typeface="Calibri"/>
                <a:cs typeface="Calibri"/>
              </a:rPr>
              <a:t> </a:t>
            </a:r>
            <a:r>
              <a:rPr sz="1235" b="1" kern="0">
                <a:solidFill>
                  <a:sysClr val="windowText" lastClr="000000"/>
                </a:solidFill>
                <a:latin typeface="Calibri"/>
                <a:cs typeface="Calibri"/>
              </a:rPr>
              <a:t>TRANSITION</a:t>
            </a:r>
            <a:r>
              <a:rPr sz="1235" b="1" kern="0" spc="-26">
                <a:solidFill>
                  <a:sysClr val="windowText" lastClr="000000"/>
                </a:solidFill>
                <a:latin typeface="Calibri"/>
                <a:cs typeface="Calibri"/>
              </a:rPr>
              <a:t> </a:t>
            </a:r>
            <a:r>
              <a:rPr sz="1235" b="1" kern="0" spc="-9">
                <a:solidFill>
                  <a:sysClr val="windowText" lastClr="000000"/>
                </a:solidFill>
                <a:latin typeface="Calibri"/>
                <a:cs typeface="Calibri"/>
              </a:rPr>
              <a:t>PLANNING*</a:t>
            </a:r>
            <a:endParaRPr sz="1235" kern="0">
              <a:solidFill>
                <a:sysClr val="windowText" lastClr="000000"/>
              </a:solidFill>
              <a:latin typeface="Calibri"/>
              <a:cs typeface="Calibri"/>
            </a:endParaRPr>
          </a:p>
          <a:p>
            <a:pPr marL="11206" marR="4483" defTabSz="806867">
              <a:lnSpc>
                <a:spcPct val="103099"/>
              </a:lnSpc>
              <a:spcBef>
                <a:spcPts val="159"/>
              </a:spcBef>
            </a:pPr>
            <a:r>
              <a:rPr sz="971" kern="0">
                <a:solidFill>
                  <a:sysClr val="windowText" lastClr="000000"/>
                </a:solidFill>
                <a:latin typeface="Calibri"/>
                <a:cs typeface="Calibri"/>
              </a:rPr>
              <a:t>Complete</a:t>
            </a:r>
            <a:r>
              <a:rPr sz="971" kern="0" spc="-35">
                <a:solidFill>
                  <a:sysClr val="windowText" lastClr="000000"/>
                </a:solidFill>
                <a:latin typeface="Calibri"/>
                <a:cs typeface="Calibri"/>
              </a:rPr>
              <a:t> </a:t>
            </a:r>
            <a:r>
              <a:rPr sz="971" kern="0">
                <a:solidFill>
                  <a:sysClr val="windowText" lastClr="000000"/>
                </a:solidFill>
                <a:latin typeface="Calibri"/>
                <a:cs typeface="Calibri"/>
              </a:rPr>
              <a:t>for</a:t>
            </a:r>
            <a:r>
              <a:rPr sz="971" kern="0" spc="-4">
                <a:solidFill>
                  <a:sysClr val="windowText" lastClr="000000"/>
                </a:solidFill>
                <a:latin typeface="Calibri"/>
                <a:cs typeface="Calibri"/>
              </a:rPr>
              <a:t> </a:t>
            </a:r>
            <a:r>
              <a:rPr sz="971" kern="0">
                <a:solidFill>
                  <a:sysClr val="windowText" lastClr="000000"/>
                </a:solidFill>
                <a:latin typeface="Calibri"/>
                <a:cs typeface="Calibri"/>
              </a:rPr>
              <a:t>eligible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aged</a:t>
            </a:r>
            <a:r>
              <a:rPr sz="971" kern="0" spc="-18">
                <a:solidFill>
                  <a:sysClr val="windowText" lastClr="000000"/>
                </a:solidFill>
                <a:latin typeface="Calibri"/>
                <a:cs typeface="Calibri"/>
              </a:rPr>
              <a:t> </a:t>
            </a:r>
            <a:r>
              <a:rPr sz="971" kern="0">
                <a:solidFill>
                  <a:sysClr val="windowText" lastClr="000000"/>
                </a:solidFill>
                <a:latin typeface="Calibri"/>
                <a:cs typeface="Calibri"/>
              </a:rPr>
              <a:t>14–22</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kern="0">
                <a:solidFill>
                  <a:sysClr val="windowText" lastClr="000000"/>
                </a:solidFill>
                <a:latin typeface="Calibri"/>
                <a:cs typeface="Calibri"/>
              </a:rPr>
              <a:t>update</a:t>
            </a:r>
            <a:r>
              <a:rPr sz="971" kern="0" spc="-9">
                <a:solidFill>
                  <a:sysClr val="windowText" lastClr="000000"/>
                </a:solidFill>
                <a:latin typeface="Calibri"/>
                <a:cs typeface="Calibri"/>
              </a:rPr>
              <a:t> </a:t>
            </a:r>
            <a:r>
              <a:rPr sz="971" kern="0">
                <a:solidFill>
                  <a:sysClr val="windowText" lastClr="000000"/>
                </a:solidFill>
                <a:latin typeface="Calibri"/>
                <a:cs typeface="Calibri"/>
              </a:rPr>
              <a:t>annually.</a:t>
            </a:r>
            <a:r>
              <a:rPr sz="971" kern="0" spc="-4">
                <a:solidFill>
                  <a:sysClr val="windowText" lastClr="000000"/>
                </a:solidFill>
                <a:latin typeface="Calibri"/>
                <a:cs typeface="Calibri"/>
              </a:rPr>
              <a:t> </a:t>
            </a:r>
            <a:r>
              <a:rPr sz="971" kern="0">
                <a:solidFill>
                  <a:sysClr val="windowText" lastClr="000000"/>
                </a:solidFill>
                <a:latin typeface="Calibri"/>
                <a:cs typeface="Calibri"/>
              </a:rPr>
              <a:t>Complete</a:t>
            </a:r>
            <a:r>
              <a:rPr sz="971" kern="0" spc="-9">
                <a:solidFill>
                  <a:sysClr val="windowText" lastClr="000000"/>
                </a:solidFill>
                <a:latin typeface="Calibri"/>
                <a:cs typeface="Calibri"/>
              </a:rPr>
              <a:t> </a:t>
            </a:r>
            <a:r>
              <a:rPr sz="971" kern="0">
                <a:solidFill>
                  <a:sysClr val="windowText" lastClr="000000"/>
                </a:solidFill>
                <a:latin typeface="Calibri"/>
                <a:cs typeface="Calibri"/>
              </a:rPr>
              <a:t>also</a:t>
            </a:r>
            <a:r>
              <a:rPr sz="971" kern="0" spc="-18">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who</a:t>
            </a:r>
            <a:r>
              <a:rPr sz="971" kern="0" spc="-18">
                <a:solidFill>
                  <a:sysClr val="windowText" lastClr="000000"/>
                </a:solidFill>
                <a:latin typeface="Calibri"/>
                <a:cs typeface="Calibri"/>
              </a:rPr>
              <a:t> </a:t>
            </a:r>
            <a:r>
              <a:rPr sz="971" kern="0">
                <a:solidFill>
                  <a:sysClr val="windowText" lastClr="000000"/>
                </a:solidFill>
                <a:latin typeface="Calibri"/>
                <a:cs typeface="Calibri"/>
              </a:rPr>
              <a:t>are</a:t>
            </a:r>
            <a:r>
              <a:rPr sz="971" kern="0" spc="-9">
                <a:solidFill>
                  <a:sysClr val="windowText" lastClr="000000"/>
                </a:solidFill>
                <a:latin typeface="Calibri"/>
                <a:cs typeface="Calibri"/>
              </a:rPr>
              <a:t> </a:t>
            </a:r>
            <a:r>
              <a:rPr sz="971" kern="0">
                <a:solidFill>
                  <a:sysClr val="windowText" lastClr="000000"/>
                </a:solidFill>
                <a:latin typeface="Calibri"/>
                <a:cs typeface="Calibri"/>
              </a:rPr>
              <a:t>13</a:t>
            </a:r>
            <a:r>
              <a:rPr sz="971" kern="0" spc="-18">
                <a:solidFill>
                  <a:sysClr val="windowText" lastClr="000000"/>
                </a:solidFill>
                <a:latin typeface="Calibri"/>
                <a:cs typeface="Calibri"/>
              </a:rPr>
              <a:t> </a:t>
            </a:r>
            <a:r>
              <a:rPr sz="971" kern="0">
                <a:solidFill>
                  <a:sysClr val="windowText" lastClr="000000"/>
                </a:solidFill>
                <a:latin typeface="Calibri"/>
                <a:cs typeface="Calibri"/>
              </a:rPr>
              <a:t>and will</a:t>
            </a:r>
            <a:r>
              <a:rPr sz="971" kern="0" spc="-13">
                <a:solidFill>
                  <a:sysClr val="windowText" lastClr="000000"/>
                </a:solidFill>
                <a:latin typeface="Calibri"/>
                <a:cs typeface="Calibri"/>
              </a:rPr>
              <a:t> </a:t>
            </a:r>
            <a:r>
              <a:rPr sz="971" kern="0">
                <a:solidFill>
                  <a:sysClr val="windowText" lastClr="000000"/>
                </a:solidFill>
                <a:latin typeface="Calibri"/>
                <a:cs typeface="Calibri"/>
              </a:rPr>
              <a:t>turn</a:t>
            </a:r>
            <a:r>
              <a:rPr sz="971" kern="0" spc="-13">
                <a:solidFill>
                  <a:sysClr val="windowText" lastClr="000000"/>
                </a:solidFill>
                <a:latin typeface="Calibri"/>
                <a:cs typeface="Calibri"/>
              </a:rPr>
              <a:t> </a:t>
            </a:r>
            <a:r>
              <a:rPr sz="971" kern="0">
                <a:solidFill>
                  <a:sysClr val="windowText" lastClr="000000"/>
                </a:solidFill>
                <a:latin typeface="Calibri"/>
                <a:cs typeface="Calibri"/>
              </a:rPr>
              <a:t>14</a:t>
            </a:r>
            <a:r>
              <a:rPr sz="971" kern="0" spc="-18">
                <a:solidFill>
                  <a:sysClr val="windowText" lastClr="000000"/>
                </a:solidFill>
                <a:latin typeface="Calibri"/>
                <a:cs typeface="Calibri"/>
              </a:rPr>
              <a:t> </a:t>
            </a:r>
            <a:r>
              <a:rPr sz="971" kern="0">
                <a:solidFill>
                  <a:sysClr val="windowText" lastClr="000000"/>
                </a:solidFill>
                <a:latin typeface="Calibri"/>
                <a:cs typeface="Calibri"/>
              </a:rPr>
              <a:t>during this</a:t>
            </a:r>
            <a:r>
              <a:rPr sz="971" kern="0" spc="-13">
                <a:solidFill>
                  <a:sysClr val="windowText" lastClr="000000"/>
                </a:solidFill>
                <a:latin typeface="Calibri"/>
                <a:cs typeface="Calibri"/>
              </a:rPr>
              <a:t> </a:t>
            </a:r>
            <a:r>
              <a:rPr sz="971" kern="0">
                <a:solidFill>
                  <a:sysClr val="windowText" lastClr="000000"/>
                </a:solidFill>
                <a:latin typeface="Calibri"/>
                <a:cs typeface="Calibri"/>
              </a:rPr>
              <a:t>IEP</a:t>
            </a:r>
            <a:r>
              <a:rPr sz="971" kern="0" spc="-26">
                <a:solidFill>
                  <a:sysClr val="windowText" lastClr="000000"/>
                </a:solidFill>
                <a:latin typeface="Calibri"/>
                <a:cs typeface="Calibri"/>
              </a:rPr>
              <a:t> </a:t>
            </a:r>
            <a:r>
              <a:rPr sz="971" kern="0">
                <a:solidFill>
                  <a:sysClr val="windowText" lastClr="000000"/>
                </a:solidFill>
                <a:latin typeface="Calibri"/>
                <a:cs typeface="Calibri"/>
              </a:rPr>
              <a:t>period.</a:t>
            </a:r>
            <a:r>
              <a:rPr sz="971" kern="0" spc="31">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dotted</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lines </a:t>
            </a:r>
            <a:r>
              <a:rPr sz="971" kern="0">
                <a:solidFill>
                  <a:sysClr val="windowText" lastClr="000000"/>
                </a:solidFill>
                <a:latin typeface="Calibri"/>
                <a:cs typeface="Calibri"/>
              </a:rPr>
              <a:t>indicate</a:t>
            </a:r>
            <a:r>
              <a:rPr sz="971" kern="0" spc="-31">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pages</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4">
                <a:solidFill>
                  <a:sysClr val="windowText" lastClr="000000"/>
                </a:solidFill>
                <a:latin typeface="Calibri"/>
                <a:cs typeface="Calibri"/>
              </a:rPr>
              <a:t> </a:t>
            </a:r>
            <a:r>
              <a:rPr sz="971" kern="0">
                <a:solidFill>
                  <a:sysClr val="windowText" lastClr="000000"/>
                </a:solidFill>
                <a:latin typeface="Calibri"/>
                <a:cs typeface="Calibri"/>
              </a:rPr>
              <a:t>this</a:t>
            </a:r>
            <a:r>
              <a:rPr sz="971" kern="0" spc="-18">
                <a:solidFill>
                  <a:sysClr val="windowText" lastClr="000000"/>
                </a:solidFill>
                <a:latin typeface="Calibri"/>
                <a:cs typeface="Calibri"/>
              </a:rPr>
              <a:t> </a:t>
            </a:r>
            <a:r>
              <a:rPr sz="971" kern="0">
                <a:solidFill>
                  <a:sysClr val="windowText" lastClr="000000"/>
                </a:solidFill>
                <a:latin typeface="Calibri"/>
                <a:cs typeface="Calibri"/>
              </a:rPr>
              <a:t>IEP</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13">
                <a:solidFill>
                  <a:sysClr val="windowText" lastClr="000000"/>
                </a:solidFill>
                <a:latin typeface="Calibri"/>
                <a:cs typeface="Calibri"/>
              </a:rPr>
              <a:t> </a:t>
            </a:r>
            <a:r>
              <a:rPr sz="971" kern="0">
                <a:solidFill>
                  <a:sysClr val="windowText" lastClr="000000"/>
                </a:solidFill>
                <a:latin typeface="Calibri"/>
                <a:cs typeface="Calibri"/>
              </a:rPr>
              <a:t>are dedicated</a:t>
            </a:r>
            <a:r>
              <a:rPr sz="971" kern="0" spc="-18">
                <a:solidFill>
                  <a:sysClr val="windowText" lastClr="000000"/>
                </a:solidFill>
                <a:latin typeface="Calibri"/>
                <a:cs typeface="Calibri"/>
              </a:rPr>
              <a:t> </a:t>
            </a:r>
            <a:r>
              <a:rPr sz="971" kern="0">
                <a:solidFill>
                  <a:sysClr val="windowText" lastClr="000000"/>
                </a:solidFill>
                <a:latin typeface="Calibri"/>
                <a:cs typeface="Calibri"/>
              </a:rPr>
              <a:t>to</a:t>
            </a:r>
            <a:r>
              <a:rPr sz="971" kern="0" spc="-4">
                <a:solidFill>
                  <a:sysClr val="windowText" lastClr="000000"/>
                </a:solidFill>
                <a:latin typeface="Calibri"/>
                <a:cs typeface="Calibri"/>
              </a:rPr>
              <a:t> </a:t>
            </a:r>
            <a:r>
              <a:rPr sz="971" kern="0">
                <a:solidFill>
                  <a:sysClr val="windowText" lastClr="000000"/>
                </a:solidFill>
                <a:latin typeface="Calibri"/>
                <a:cs typeface="Calibri"/>
              </a:rPr>
              <a:t>secondary</a:t>
            </a:r>
            <a:r>
              <a:rPr sz="971" kern="0" spc="-4">
                <a:solidFill>
                  <a:sysClr val="windowText" lastClr="000000"/>
                </a:solidFill>
                <a:latin typeface="Calibri"/>
                <a:cs typeface="Calibri"/>
              </a:rPr>
              <a:t> </a:t>
            </a:r>
            <a:r>
              <a:rPr sz="971" kern="0">
                <a:solidFill>
                  <a:sysClr val="windowText" lastClr="000000"/>
                </a:solidFill>
                <a:latin typeface="Calibri"/>
                <a:cs typeface="Calibri"/>
              </a:rPr>
              <a:t>transition</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planning.</a:t>
            </a:r>
            <a:endParaRPr sz="971" kern="0">
              <a:solidFill>
                <a:sysClr val="windowText" lastClr="000000"/>
              </a:solidFill>
              <a:latin typeface="Calibri"/>
              <a:cs typeface="Calibri"/>
            </a:endParaRPr>
          </a:p>
        </p:txBody>
      </p:sp>
      <p:graphicFrame>
        <p:nvGraphicFramePr>
          <p:cNvPr id="4" name="object 4"/>
          <p:cNvGraphicFramePr>
            <a:graphicFrameLocks noGrp="1"/>
          </p:cNvGraphicFramePr>
          <p:nvPr/>
        </p:nvGraphicFramePr>
        <p:xfrm>
          <a:off x="2061882" y="941630"/>
          <a:ext cx="8065994" cy="2166256"/>
        </p:xfrm>
        <a:graphic>
          <a:graphicData uri="http://schemas.openxmlformats.org/drawingml/2006/table">
            <a:tbl>
              <a:tblPr firstRow="1" bandRow="1">
                <a:tableStyleId>{2D5ABB26-0587-4C30-8999-92F81FD0307C}</a:tableStyleId>
              </a:tblPr>
              <a:tblGrid>
                <a:gridCol w="2892238">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2687731">
                  <a:extLst>
                    <a:ext uri="{9D8B030D-6E8A-4147-A177-3AD203B41FA5}">
                      <a16:colId xmlns:a16="http://schemas.microsoft.com/office/drawing/2014/main" val="20002"/>
                    </a:ext>
                  </a:extLst>
                </a:gridCol>
              </a:tblGrid>
              <a:tr h="708677">
                <a:tc>
                  <a:txBody>
                    <a:bodyPr/>
                    <a:lstStyle/>
                    <a:p>
                      <a:pPr algn="ctr">
                        <a:lnSpc>
                          <a:spcPts val="1280"/>
                        </a:lnSpc>
                      </a:pPr>
                      <a:r>
                        <a:rPr sz="1000" b="1">
                          <a:latin typeface="Calibri"/>
                          <a:cs typeface="Calibri"/>
                        </a:rPr>
                        <a:t>Postsecondary</a:t>
                      </a:r>
                      <a:r>
                        <a:rPr sz="1000" b="1" spc="-15">
                          <a:latin typeface="Calibri"/>
                          <a:cs typeface="Calibri"/>
                        </a:rPr>
                        <a:t> </a:t>
                      </a:r>
                      <a:r>
                        <a:rPr sz="1000" b="1" spc="-10">
                          <a:latin typeface="Calibri"/>
                          <a:cs typeface="Calibri"/>
                        </a:rPr>
                        <a:t>Transition</a:t>
                      </a:r>
                      <a:endParaRPr sz="1000">
                        <a:latin typeface="Calibri"/>
                        <a:cs typeface="Calibri"/>
                      </a:endParaRPr>
                    </a:p>
                    <a:p>
                      <a:pPr marR="635" algn="ctr">
                        <a:lnSpc>
                          <a:spcPct val="100000"/>
                        </a:lnSpc>
                        <a:spcBef>
                          <a:spcPts val="20"/>
                        </a:spcBef>
                      </a:pPr>
                      <a:r>
                        <a:rPr sz="1000">
                          <a:latin typeface="Calibri"/>
                          <a:cs typeface="Calibri"/>
                        </a:rPr>
                        <a:t>Briefly</a:t>
                      </a:r>
                      <a:r>
                        <a:rPr sz="1000" spc="-30">
                          <a:latin typeface="Calibri"/>
                          <a:cs typeface="Calibri"/>
                        </a:rPr>
                        <a:t> </a:t>
                      </a:r>
                      <a:r>
                        <a:rPr sz="1000">
                          <a:latin typeface="Calibri"/>
                          <a:cs typeface="Calibri"/>
                        </a:rPr>
                        <a:t>describe</a:t>
                      </a:r>
                      <a:r>
                        <a:rPr sz="1000" spc="-30">
                          <a:latin typeface="Calibri"/>
                          <a:cs typeface="Calibri"/>
                        </a:rPr>
                        <a:t> </a:t>
                      </a:r>
                      <a:r>
                        <a:rPr sz="1000">
                          <a:latin typeface="Calibri"/>
                          <a:cs typeface="Calibri"/>
                        </a:rPr>
                        <a:t>current</a:t>
                      </a:r>
                      <a:r>
                        <a:rPr sz="1000" spc="-35">
                          <a:latin typeface="Calibri"/>
                          <a:cs typeface="Calibri"/>
                        </a:rPr>
                        <a:t> </a:t>
                      </a:r>
                      <a:r>
                        <a:rPr sz="1000" spc="-10">
                          <a:latin typeface="Calibri"/>
                          <a:cs typeface="Calibri"/>
                        </a:rPr>
                        <a:t>performance.</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8440">
                        <a:lnSpc>
                          <a:spcPts val="1280"/>
                        </a:lnSpc>
                      </a:pPr>
                      <a:r>
                        <a:rPr sz="1000">
                          <a:latin typeface="Calibri"/>
                          <a:cs typeface="Calibri"/>
                        </a:rPr>
                        <a:t>Strengths,</a:t>
                      </a:r>
                      <a:r>
                        <a:rPr sz="1000" spc="-30">
                          <a:latin typeface="Calibri"/>
                          <a:cs typeface="Calibri"/>
                        </a:rPr>
                        <a:t> </a:t>
                      </a:r>
                      <a:r>
                        <a:rPr sz="1000">
                          <a:latin typeface="Calibri"/>
                          <a:cs typeface="Calibri"/>
                        </a:rPr>
                        <a:t>interest</a:t>
                      </a:r>
                      <a:r>
                        <a:rPr sz="1000" spc="-25">
                          <a:latin typeface="Calibri"/>
                          <a:cs typeface="Calibri"/>
                        </a:rPr>
                        <a:t> </a:t>
                      </a:r>
                      <a:r>
                        <a:rPr sz="1000">
                          <a:latin typeface="Calibri"/>
                          <a:cs typeface="Calibri"/>
                        </a:rPr>
                        <a:t>areas,</a:t>
                      </a:r>
                      <a:r>
                        <a:rPr sz="1000" spc="-30">
                          <a:latin typeface="Calibri"/>
                          <a:cs typeface="Calibri"/>
                        </a:rPr>
                        <a:t> </a:t>
                      </a:r>
                      <a:r>
                        <a:rPr sz="1000">
                          <a:latin typeface="Calibri"/>
                          <a:cs typeface="Calibri"/>
                        </a:rPr>
                        <a:t>and</a:t>
                      </a:r>
                      <a:r>
                        <a:rPr sz="1000" spc="-10">
                          <a:latin typeface="Calibri"/>
                          <a:cs typeface="Calibri"/>
                        </a:rPr>
                        <a:t> preferences</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158750" algn="ctr">
                        <a:lnSpc>
                          <a:spcPts val="1280"/>
                        </a:lnSpc>
                      </a:pPr>
                      <a:r>
                        <a:rPr sz="1000">
                          <a:latin typeface="Calibri"/>
                          <a:cs typeface="Calibri"/>
                        </a:rPr>
                        <a:t>Impact</a:t>
                      </a:r>
                      <a:r>
                        <a:rPr sz="1000" spc="-35">
                          <a:latin typeface="Calibri"/>
                          <a:cs typeface="Calibri"/>
                        </a:rPr>
                        <a:t> </a:t>
                      </a:r>
                      <a:r>
                        <a:rPr sz="1000">
                          <a:latin typeface="Calibri"/>
                          <a:cs typeface="Calibri"/>
                        </a:rPr>
                        <a:t>of</a:t>
                      </a:r>
                      <a:r>
                        <a:rPr sz="1000" spc="-20">
                          <a:latin typeface="Calibri"/>
                          <a:cs typeface="Calibri"/>
                        </a:rPr>
                        <a:t> </a:t>
                      </a:r>
                      <a:r>
                        <a:rPr sz="1000">
                          <a:latin typeface="Calibri"/>
                          <a:cs typeface="Calibri"/>
                        </a:rPr>
                        <a:t>student’s</a:t>
                      </a:r>
                      <a:r>
                        <a:rPr sz="1000" spc="-15">
                          <a:latin typeface="Calibri"/>
                          <a:cs typeface="Calibri"/>
                        </a:rPr>
                        <a:t> </a:t>
                      </a:r>
                      <a:r>
                        <a:rPr sz="1000">
                          <a:latin typeface="Calibri"/>
                          <a:cs typeface="Calibri"/>
                        </a:rPr>
                        <a:t>disability</a:t>
                      </a:r>
                      <a:r>
                        <a:rPr sz="1000" spc="-25">
                          <a:latin typeface="Calibri"/>
                          <a:cs typeface="Calibri"/>
                        </a:rPr>
                        <a:t> </a:t>
                      </a:r>
                      <a:r>
                        <a:rPr sz="1000">
                          <a:latin typeface="Calibri"/>
                          <a:cs typeface="Calibri"/>
                        </a:rPr>
                        <a:t>on</a:t>
                      </a:r>
                      <a:r>
                        <a:rPr sz="1000" spc="-20">
                          <a:latin typeface="Calibri"/>
                          <a:cs typeface="Calibri"/>
                        </a:rPr>
                        <a:t> </a:t>
                      </a:r>
                      <a:r>
                        <a:rPr sz="1000">
                          <a:latin typeface="Calibri"/>
                          <a:cs typeface="Calibri"/>
                        </a:rPr>
                        <a:t>involvement</a:t>
                      </a:r>
                      <a:r>
                        <a:rPr sz="1000" spc="-25">
                          <a:latin typeface="Calibri"/>
                          <a:cs typeface="Calibri"/>
                        </a:rPr>
                        <a:t> in</a:t>
                      </a:r>
                      <a:endParaRPr sz="1000">
                        <a:latin typeface="Calibri"/>
                        <a:cs typeface="Calibri"/>
                      </a:endParaRPr>
                    </a:p>
                    <a:p>
                      <a:pPr marL="284480" marR="446405" algn="ctr">
                        <a:lnSpc>
                          <a:spcPts val="1360"/>
                        </a:lnSpc>
                      </a:pPr>
                      <a:r>
                        <a:rPr sz="1000">
                          <a:latin typeface="Calibri"/>
                          <a:cs typeface="Calibri"/>
                        </a:rPr>
                        <a:t>the</a:t>
                      </a:r>
                      <a:r>
                        <a:rPr sz="1000" spc="-45">
                          <a:latin typeface="Calibri"/>
                          <a:cs typeface="Calibri"/>
                        </a:rPr>
                        <a:t> </a:t>
                      </a:r>
                      <a:r>
                        <a:rPr sz="1000">
                          <a:latin typeface="Calibri"/>
                          <a:cs typeface="Calibri"/>
                        </a:rPr>
                        <a:t>general</a:t>
                      </a:r>
                      <a:r>
                        <a:rPr sz="1000" spc="-15">
                          <a:latin typeface="Calibri"/>
                          <a:cs typeface="Calibri"/>
                        </a:rPr>
                        <a:t> </a:t>
                      </a:r>
                      <a:r>
                        <a:rPr sz="1000">
                          <a:latin typeface="Calibri"/>
                          <a:cs typeface="Calibri"/>
                        </a:rPr>
                        <a:t>education</a:t>
                      </a:r>
                      <a:r>
                        <a:rPr sz="1000" spc="-20">
                          <a:latin typeface="Calibri"/>
                          <a:cs typeface="Calibri"/>
                        </a:rPr>
                        <a:t> </a:t>
                      </a:r>
                      <a:r>
                        <a:rPr sz="1000">
                          <a:latin typeface="Calibri"/>
                          <a:cs typeface="Calibri"/>
                        </a:rPr>
                        <a:t>curriculum</a:t>
                      </a:r>
                      <a:r>
                        <a:rPr sz="1000" spc="-35">
                          <a:latin typeface="Calibri"/>
                          <a:cs typeface="Calibri"/>
                        </a:rPr>
                        <a:t> </a:t>
                      </a:r>
                      <a:r>
                        <a:rPr sz="1000" spc="-10">
                          <a:latin typeface="Calibri"/>
                          <a:cs typeface="Calibri"/>
                        </a:rPr>
                        <a:t>and/or </a:t>
                      </a:r>
                      <a:r>
                        <a:rPr sz="1000">
                          <a:latin typeface="Calibri"/>
                          <a:cs typeface="Calibri"/>
                        </a:rPr>
                        <a:t>specific</a:t>
                      </a:r>
                      <a:r>
                        <a:rPr sz="1000" spc="-40">
                          <a:latin typeface="Calibri"/>
                          <a:cs typeface="Calibri"/>
                        </a:rPr>
                        <a:t> </a:t>
                      </a:r>
                      <a:r>
                        <a:rPr sz="1000">
                          <a:latin typeface="Calibri"/>
                          <a:cs typeface="Calibri"/>
                        </a:rPr>
                        <a:t>area</a:t>
                      </a:r>
                      <a:r>
                        <a:rPr sz="1000" spc="-40">
                          <a:latin typeface="Calibri"/>
                          <a:cs typeface="Calibri"/>
                        </a:rPr>
                        <a:t> </a:t>
                      </a:r>
                      <a:r>
                        <a:rPr sz="1000">
                          <a:latin typeface="Calibri"/>
                          <a:cs typeface="Calibri"/>
                        </a:rPr>
                        <a:t>of</a:t>
                      </a:r>
                      <a:r>
                        <a:rPr sz="1000" spc="-15">
                          <a:latin typeface="Calibri"/>
                          <a:cs typeface="Calibri"/>
                        </a:rPr>
                        <a:t> </a:t>
                      </a:r>
                      <a:r>
                        <a:rPr sz="1000">
                          <a:latin typeface="Calibri"/>
                          <a:cs typeface="Calibri"/>
                        </a:rPr>
                        <a:t>postsecondary</a:t>
                      </a:r>
                      <a:r>
                        <a:rPr sz="1000" spc="-10">
                          <a:latin typeface="Calibri"/>
                          <a:cs typeface="Calibri"/>
                        </a:rPr>
                        <a:t> transition</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41201">
                <a:tc>
                  <a:txBody>
                    <a:bodyPr/>
                    <a:lstStyle/>
                    <a:p>
                      <a:pPr marL="67945">
                        <a:lnSpc>
                          <a:spcPts val="1280"/>
                        </a:lnSpc>
                      </a:pPr>
                      <a:r>
                        <a:rPr sz="1000" spc="-10">
                          <a:latin typeface="Calibri"/>
                          <a:cs typeface="Calibri"/>
                        </a:rPr>
                        <a:t>Education/training</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08189">
                <a:tc>
                  <a:txBody>
                    <a:bodyPr/>
                    <a:lstStyle/>
                    <a:p>
                      <a:pPr marL="67945">
                        <a:lnSpc>
                          <a:spcPts val="1300"/>
                        </a:lnSpc>
                      </a:pPr>
                      <a:r>
                        <a:rPr sz="1000" spc="-10">
                          <a:latin typeface="Calibri"/>
                          <a:cs typeface="Calibri"/>
                        </a:rPr>
                        <a:t>Employment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08189">
                <a:tc>
                  <a:txBody>
                    <a:bodyPr/>
                    <a:lstStyle/>
                    <a:p>
                      <a:pPr marL="67945" marR="401320">
                        <a:lnSpc>
                          <a:spcPts val="1340"/>
                        </a:lnSpc>
                        <a:spcBef>
                          <a:spcPts val="5"/>
                        </a:spcBef>
                      </a:pPr>
                      <a:r>
                        <a:rPr sz="1000">
                          <a:latin typeface="Calibri"/>
                          <a:cs typeface="Calibri"/>
                        </a:rPr>
                        <a:t>Community</a:t>
                      </a:r>
                      <a:r>
                        <a:rPr sz="1000" spc="30">
                          <a:latin typeface="Calibri"/>
                          <a:cs typeface="Calibri"/>
                        </a:rPr>
                        <a:t> </a:t>
                      </a:r>
                      <a:r>
                        <a:rPr sz="1000" spc="-10">
                          <a:latin typeface="Calibri"/>
                          <a:cs typeface="Calibri"/>
                        </a:rPr>
                        <a:t>experiences/postschool</a:t>
                      </a:r>
                      <a:r>
                        <a:rPr sz="1000" spc="75">
                          <a:latin typeface="Calibri"/>
                          <a:cs typeface="Calibri"/>
                        </a:rPr>
                        <a:t> </a:t>
                      </a:r>
                      <a:r>
                        <a:rPr sz="1000" spc="-10">
                          <a:latin typeface="Calibri"/>
                          <a:cs typeface="Calibri"/>
                        </a:rPr>
                        <a:t>independent </a:t>
                      </a:r>
                      <a:r>
                        <a:rPr sz="1000">
                          <a:latin typeface="Calibri"/>
                          <a:cs typeface="Calibri"/>
                        </a:rPr>
                        <a:t>living,</a:t>
                      </a:r>
                      <a:r>
                        <a:rPr sz="1000" spc="-5">
                          <a:latin typeface="Calibri"/>
                          <a:cs typeface="Calibri"/>
                        </a:rPr>
                        <a:t> </a:t>
                      </a:r>
                      <a:r>
                        <a:rPr sz="1000">
                          <a:latin typeface="Calibri"/>
                          <a:cs typeface="Calibri"/>
                        </a:rPr>
                        <a:t>if</a:t>
                      </a:r>
                      <a:r>
                        <a:rPr sz="1000" spc="-10">
                          <a:latin typeface="Calibri"/>
                          <a:cs typeface="Calibri"/>
                        </a:rPr>
                        <a:t> applicable</a:t>
                      </a:r>
                      <a:endParaRPr sz="1000">
                        <a:latin typeface="Calibri"/>
                        <a:cs typeface="Calibri"/>
                      </a:endParaRPr>
                    </a:p>
                  </a:txBody>
                  <a:tcPr marL="0" marR="0" marT="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5" name="object 5"/>
          <p:cNvSpPr txBox="1"/>
          <p:nvPr/>
        </p:nvSpPr>
        <p:spPr>
          <a:xfrm>
            <a:off x="2059858" y="3093134"/>
            <a:ext cx="5175997" cy="160715"/>
          </a:xfrm>
          <a:prstGeom prst="rect">
            <a:avLst/>
          </a:prstGeom>
        </p:spPr>
        <p:txBody>
          <a:bodyPr vert="horz" wrap="square" lIns="0" tIns="11206" rIns="0" bIns="0" rtlCol="0">
            <a:spAutoFit/>
          </a:bodyPr>
          <a:lstStyle/>
          <a:p>
            <a:pPr marL="11206" defTabSz="806867">
              <a:spcBef>
                <a:spcPts val="88"/>
              </a:spcBef>
            </a:pPr>
            <a:r>
              <a:rPr sz="971" kern="0">
                <a:solidFill>
                  <a:sysClr val="windowText" lastClr="000000"/>
                </a:solidFill>
                <a:latin typeface="Calibri"/>
                <a:cs typeface="Calibri"/>
              </a:rPr>
              <a:t>The</a:t>
            </a:r>
            <a:r>
              <a:rPr sz="971" kern="0" spc="-35">
                <a:solidFill>
                  <a:sysClr val="windowText" lastClr="000000"/>
                </a:solidFill>
                <a:latin typeface="Calibri"/>
                <a:cs typeface="Calibri"/>
              </a:rPr>
              <a:t> </a:t>
            </a:r>
            <a:r>
              <a:rPr sz="971" kern="0">
                <a:solidFill>
                  <a:sysClr val="windowText" lastClr="000000"/>
                </a:solidFill>
                <a:latin typeface="Calibri"/>
                <a:cs typeface="Calibri"/>
              </a:rPr>
              <a:t>identified</a:t>
            </a:r>
            <a:r>
              <a:rPr sz="971" kern="0" spc="-22">
                <a:solidFill>
                  <a:sysClr val="windowText" lastClr="000000"/>
                </a:solidFill>
                <a:latin typeface="Calibri"/>
                <a:cs typeface="Calibri"/>
              </a:rPr>
              <a:t> </a:t>
            </a:r>
            <a:r>
              <a:rPr sz="971" kern="0">
                <a:solidFill>
                  <a:sysClr val="windowText" lastClr="000000"/>
                </a:solidFill>
                <a:latin typeface="Calibri"/>
                <a:cs typeface="Calibri"/>
              </a:rPr>
              <a:t>areas</a:t>
            </a:r>
            <a:r>
              <a:rPr sz="971" kern="0" spc="-13">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postsecondary transition</a:t>
            </a:r>
            <a:r>
              <a:rPr sz="971" kern="0" spc="-22">
                <a:solidFill>
                  <a:sysClr val="windowText" lastClr="000000"/>
                </a:solidFill>
                <a:latin typeface="Calibri"/>
                <a:cs typeface="Calibri"/>
              </a:rPr>
              <a:t> </a:t>
            </a:r>
            <a:r>
              <a:rPr sz="971" kern="0">
                <a:solidFill>
                  <a:sysClr val="windowText" lastClr="000000"/>
                </a:solidFill>
                <a:latin typeface="Calibri"/>
                <a:cs typeface="Calibri"/>
              </a:rPr>
              <a:t>will</a:t>
            </a:r>
            <a:r>
              <a:rPr sz="971" kern="0" spc="-18">
                <a:solidFill>
                  <a:sysClr val="windowText" lastClr="000000"/>
                </a:solidFill>
                <a:latin typeface="Calibri"/>
                <a:cs typeface="Calibri"/>
              </a:rPr>
              <a:t> </a:t>
            </a:r>
            <a:r>
              <a:rPr sz="971" kern="0">
                <a:solidFill>
                  <a:sysClr val="windowText" lastClr="000000"/>
                </a:solidFill>
                <a:latin typeface="Calibri"/>
                <a:cs typeface="Calibri"/>
              </a:rPr>
              <a:t>be</a:t>
            </a:r>
            <a:r>
              <a:rPr sz="971" kern="0" spc="-22">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22">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section(s)</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35">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p:txBody>
      </p:sp>
      <p:sp>
        <p:nvSpPr>
          <p:cNvPr id="6" name="object 6" descr="Checkboxes"/>
          <p:cNvSpPr/>
          <p:nvPr/>
        </p:nvSpPr>
        <p:spPr>
          <a:xfrm>
            <a:off x="2151962" y="3279880"/>
            <a:ext cx="128307" cy="300318"/>
          </a:xfrm>
          <a:custGeom>
            <a:avLst/>
            <a:gdLst/>
            <a:ahLst/>
            <a:cxnLst/>
            <a:rect l="l" t="t" r="r" b="b"/>
            <a:pathLst>
              <a:path w="145415" h="340360">
                <a:moveTo>
                  <a:pt x="0" y="144779"/>
                </a:moveTo>
                <a:lnTo>
                  <a:pt x="145097" y="144779"/>
                </a:lnTo>
                <a:lnTo>
                  <a:pt x="145097" y="0"/>
                </a:lnTo>
                <a:lnTo>
                  <a:pt x="0" y="0"/>
                </a:lnTo>
                <a:lnTo>
                  <a:pt x="0" y="144779"/>
                </a:lnTo>
                <a:close/>
              </a:path>
              <a:path w="145415" h="340360">
                <a:moveTo>
                  <a:pt x="0" y="340360"/>
                </a:moveTo>
                <a:lnTo>
                  <a:pt x="145097" y="340360"/>
                </a:lnTo>
                <a:lnTo>
                  <a:pt x="145097"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sp>
        <p:nvSpPr>
          <p:cNvPr id="8" name="object 8" descr="Checkboxes"/>
          <p:cNvSpPr/>
          <p:nvPr/>
        </p:nvSpPr>
        <p:spPr>
          <a:xfrm>
            <a:off x="6195319" y="3279880"/>
            <a:ext cx="127747" cy="300318"/>
          </a:xfrm>
          <a:custGeom>
            <a:avLst/>
            <a:gdLst/>
            <a:ahLst/>
            <a:cxnLst/>
            <a:rect l="l" t="t" r="r" b="b"/>
            <a:pathLst>
              <a:path w="144779" h="340360">
                <a:moveTo>
                  <a:pt x="0" y="144779"/>
                </a:moveTo>
                <a:lnTo>
                  <a:pt x="144779" y="144779"/>
                </a:lnTo>
                <a:lnTo>
                  <a:pt x="144779" y="0"/>
                </a:lnTo>
                <a:lnTo>
                  <a:pt x="0" y="0"/>
                </a:lnTo>
                <a:lnTo>
                  <a:pt x="0" y="144779"/>
                </a:lnTo>
                <a:close/>
              </a:path>
              <a:path w="144779" h="340360">
                <a:moveTo>
                  <a:pt x="0" y="340360"/>
                </a:moveTo>
                <a:lnTo>
                  <a:pt x="144779" y="340360"/>
                </a:lnTo>
                <a:lnTo>
                  <a:pt x="144779" y="195580"/>
                </a:lnTo>
                <a:lnTo>
                  <a:pt x="0" y="195580"/>
                </a:lnTo>
                <a:lnTo>
                  <a:pt x="0" y="340360"/>
                </a:lnTo>
                <a:close/>
              </a:path>
            </a:pathLst>
          </a:custGeom>
          <a:ln w="7620">
            <a:solidFill>
              <a:srgbClr val="000000"/>
            </a:solidFill>
          </a:ln>
        </p:spPr>
        <p:txBody>
          <a:bodyPr wrap="square" lIns="0" tIns="0" rIns="0" bIns="0" rtlCol="0"/>
          <a:lstStyle/>
          <a:p>
            <a:pPr defTabSz="806867"/>
            <a:endParaRPr sz="1588" kern="0">
              <a:solidFill>
                <a:sysClr val="windowText" lastClr="000000"/>
              </a:solidFill>
            </a:endParaRPr>
          </a:p>
        </p:txBody>
      </p:sp>
      <p:graphicFrame>
        <p:nvGraphicFramePr>
          <p:cNvPr id="7" name="object 7"/>
          <p:cNvGraphicFramePr>
            <a:graphicFrameLocks noGrp="1"/>
          </p:cNvGraphicFramePr>
          <p:nvPr>
            <p:extLst>
              <p:ext uri="{D42A27DB-BD31-4B8C-83A1-F6EECF244321}">
                <p14:modId xmlns:p14="http://schemas.microsoft.com/office/powerpoint/2010/main" val="4067976005"/>
              </p:ext>
            </p:extLst>
          </p:nvPr>
        </p:nvGraphicFramePr>
        <p:xfrm>
          <a:off x="2071063" y="3232600"/>
          <a:ext cx="8065983" cy="459004"/>
        </p:xfrm>
        <a:graphic>
          <a:graphicData uri="http://schemas.openxmlformats.org/drawingml/2006/table">
            <a:tbl>
              <a:tblPr firstRow="1" bandRow="1">
                <a:tableStyleId>{2D5ABB26-0587-4C30-8999-92F81FD0307C}</a:tableStyleId>
              </a:tblPr>
              <a:tblGrid>
                <a:gridCol w="4021156">
                  <a:extLst>
                    <a:ext uri="{9D8B030D-6E8A-4147-A177-3AD203B41FA5}">
                      <a16:colId xmlns:a16="http://schemas.microsoft.com/office/drawing/2014/main" val="20000"/>
                    </a:ext>
                  </a:extLst>
                </a:gridCol>
                <a:gridCol w="4014116">
                  <a:extLst>
                    <a:ext uri="{9D8B030D-6E8A-4147-A177-3AD203B41FA5}">
                      <a16:colId xmlns:a16="http://schemas.microsoft.com/office/drawing/2014/main" val="20001"/>
                    </a:ext>
                  </a:extLst>
                </a:gridCol>
                <a:gridCol w="30711">
                  <a:extLst>
                    <a:ext uri="{9D8B030D-6E8A-4147-A177-3AD203B41FA5}">
                      <a16:colId xmlns:a16="http://schemas.microsoft.com/office/drawing/2014/main" val="20002"/>
                    </a:ext>
                  </a:extLst>
                </a:gridCol>
              </a:tblGrid>
              <a:tr h="459004">
                <a:tc>
                  <a:txBody>
                    <a:bodyPr/>
                    <a:lstStyle/>
                    <a:p>
                      <a:pPr marL="269240" marR="1108075">
                        <a:lnSpc>
                          <a:spcPts val="1540"/>
                        </a:lnSpc>
                        <a:spcBef>
                          <a:spcPts val="45"/>
                        </a:spcBef>
                      </a:pPr>
                      <a:r>
                        <a:rPr sz="1000" spc="-10">
                          <a:latin typeface="Calibri"/>
                          <a:cs typeface="Calibri"/>
                        </a:rPr>
                        <a:t>Accommodations/Modifications</a:t>
                      </a:r>
                      <a:endParaRPr lang="en-US" sz="1000">
                        <a:latin typeface="Calibri"/>
                        <a:cs typeface="Calibri"/>
                      </a:endParaRPr>
                    </a:p>
                    <a:p>
                      <a:pPr marL="269240" marR="1108075" lvl="0">
                        <a:lnSpc>
                          <a:spcPts val="1540"/>
                        </a:lnSpc>
                        <a:spcBef>
                          <a:spcPts val="45"/>
                        </a:spcBef>
                        <a:buNone/>
                      </a:pPr>
                      <a:r>
                        <a:rPr lang="en-US" sz="1000" spc="-10">
                          <a:latin typeface="Calibri"/>
                          <a:cs typeface="Calibri"/>
                        </a:rPr>
                        <a:t> </a:t>
                      </a:r>
                      <a:r>
                        <a:rPr sz="1000" spc="-10">
                          <a:latin typeface="Calibri"/>
                          <a:cs typeface="Calibri"/>
                        </a:rPr>
                        <a:t>Goals/Objectives</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9240" marR="908685">
                        <a:lnSpc>
                          <a:spcPts val="1540"/>
                        </a:lnSpc>
                        <a:spcBef>
                          <a:spcPts val="45"/>
                        </a:spcBef>
                      </a:pPr>
                      <a:r>
                        <a:rPr sz="1000">
                          <a:latin typeface="Calibri"/>
                          <a:cs typeface="Calibri"/>
                        </a:rPr>
                        <a:t>Services</a:t>
                      </a:r>
                      <a:r>
                        <a:rPr sz="1000" spc="-35">
                          <a:latin typeface="Calibri"/>
                          <a:cs typeface="Calibri"/>
                        </a:rPr>
                        <a:t> </a:t>
                      </a:r>
                      <a:r>
                        <a:rPr sz="1000">
                          <a:latin typeface="Calibri"/>
                          <a:cs typeface="Calibri"/>
                        </a:rPr>
                        <a:t>Delivery</a:t>
                      </a:r>
                      <a:r>
                        <a:rPr sz="1000" spc="-30">
                          <a:latin typeface="Calibri"/>
                          <a:cs typeface="Calibri"/>
                        </a:rPr>
                        <a:t> </a:t>
                      </a:r>
                      <a:r>
                        <a:rPr sz="1000" spc="-20">
                          <a:latin typeface="Calibri"/>
                          <a:cs typeface="Calibri"/>
                        </a:rPr>
                        <a:t>Grid </a:t>
                      </a:r>
                      <a:endParaRPr lang="en-US" sz="1000">
                        <a:latin typeface="Calibri"/>
                        <a:cs typeface="Calibri"/>
                      </a:endParaRPr>
                    </a:p>
                    <a:p>
                      <a:pPr marL="269240" marR="908685" lvl="0">
                        <a:lnSpc>
                          <a:spcPts val="1540"/>
                        </a:lnSpc>
                        <a:spcBef>
                          <a:spcPts val="45"/>
                        </a:spcBef>
                        <a:buNone/>
                      </a:pPr>
                      <a:r>
                        <a:rPr sz="1000">
                          <a:latin typeface="Calibri"/>
                          <a:cs typeface="Calibri"/>
                        </a:rPr>
                        <a:t>Additional</a:t>
                      </a:r>
                      <a:r>
                        <a:rPr sz="1000" spc="-25">
                          <a:latin typeface="Calibri"/>
                          <a:cs typeface="Calibri"/>
                        </a:rPr>
                        <a:t> </a:t>
                      </a:r>
                      <a:r>
                        <a:rPr sz="1000" spc="-10">
                          <a:latin typeface="Calibri"/>
                          <a:cs typeface="Calibri"/>
                        </a:rPr>
                        <a:t>Information</a:t>
                      </a:r>
                      <a:endParaRPr sz="1000">
                        <a:latin typeface="Calibri"/>
                        <a:cs typeface="Calibri"/>
                      </a:endParaRPr>
                    </a:p>
                  </a:txBody>
                  <a:tcPr marL="0" marR="0" marT="50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4144248621"/>
              </p:ext>
            </p:extLst>
          </p:nvPr>
        </p:nvGraphicFramePr>
        <p:xfrm>
          <a:off x="2074843" y="3782458"/>
          <a:ext cx="8065993" cy="647319"/>
        </p:xfrm>
        <a:graphic>
          <a:graphicData uri="http://schemas.openxmlformats.org/drawingml/2006/table">
            <a:tbl>
              <a:tblPr firstRow="1" bandRow="1">
                <a:tableStyleId>{2D5ABB26-0587-4C30-8999-92F81FD0307C}</a:tableStyleId>
              </a:tblPr>
              <a:tblGrid>
                <a:gridCol w="3232897">
                  <a:extLst>
                    <a:ext uri="{9D8B030D-6E8A-4147-A177-3AD203B41FA5}">
                      <a16:colId xmlns:a16="http://schemas.microsoft.com/office/drawing/2014/main" val="20000"/>
                    </a:ext>
                  </a:extLst>
                </a:gridCol>
                <a:gridCol w="4833096">
                  <a:extLst>
                    <a:ext uri="{9D8B030D-6E8A-4147-A177-3AD203B41FA5}">
                      <a16:colId xmlns:a16="http://schemas.microsoft.com/office/drawing/2014/main" val="20001"/>
                    </a:ext>
                  </a:extLst>
                </a:gridCol>
              </a:tblGrid>
              <a:tr h="60517">
                <a:tc>
                  <a:txBody>
                    <a:bodyPr/>
                    <a:lstStyle/>
                    <a:p>
                      <a:pPr marL="4445">
                        <a:lnSpc>
                          <a:spcPct val="100000"/>
                        </a:lnSpc>
                        <a:spcBef>
                          <a:spcPts val="180"/>
                        </a:spcBef>
                      </a:pPr>
                      <a:r>
                        <a:rPr sz="1000">
                          <a:latin typeface="Calibri"/>
                          <a:cs typeface="Calibri"/>
                        </a:rPr>
                        <a:t>Projected</a:t>
                      </a:r>
                      <a:r>
                        <a:rPr sz="1000" spc="-40">
                          <a:latin typeface="Calibri"/>
                          <a:cs typeface="Calibri"/>
                        </a:rPr>
                        <a:t> </a:t>
                      </a:r>
                      <a:r>
                        <a:rPr sz="1000">
                          <a:latin typeface="Calibri"/>
                          <a:cs typeface="Calibri"/>
                        </a:rPr>
                        <a:t>date</a:t>
                      </a:r>
                      <a:r>
                        <a:rPr sz="1000" spc="-45">
                          <a:latin typeface="Calibri"/>
                          <a:cs typeface="Calibri"/>
                        </a:rPr>
                        <a:t> </a:t>
                      </a:r>
                      <a:r>
                        <a:rPr sz="1000">
                          <a:latin typeface="Calibri"/>
                          <a:cs typeface="Calibri"/>
                        </a:rPr>
                        <a:t>of</a:t>
                      </a:r>
                      <a:r>
                        <a:rPr sz="1000" spc="-35">
                          <a:latin typeface="Calibri"/>
                          <a:cs typeface="Calibri"/>
                        </a:rPr>
                        <a:t> </a:t>
                      </a:r>
                      <a:r>
                        <a:rPr sz="1000">
                          <a:latin typeface="Calibri"/>
                          <a:cs typeface="Calibri"/>
                        </a:rPr>
                        <a:t>graduation/program</a:t>
                      </a:r>
                      <a:r>
                        <a:rPr sz="1000" spc="-15">
                          <a:latin typeface="Calibri"/>
                          <a:cs typeface="Calibri"/>
                        </a:rPr>
                        <a:t> </a:t>
                      </a:r>
                      <a:r>
                        <a:rPr sz="1000" spc="-10">
                          <a:latin typeface="Calibri"/>
                          <a:cs typeface="Calibri"/>
                        </a:rPr>
                        <a:t>completion:</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14665">
                <a:tc>
                  <a:txBody>
                    <a:bodyPr/>
                    <a:lstStyle/>
                    <a:p>
                      <a:pPr marL="4445" marR="63500">
                        <a:lnSpc>
                          <a:spcPct val="101499"/>
                        </a:lnSpc>
                        <a:spcBef>
                          <a:spcPts val="160"/>
                        </a:spcBef>
                      </a:pPr>
                      <a:r>
                        <a:rPr sz="1000">
                          <a:latin typeface="Calibri"/>
                          <a:cs typeface="Calibri"/>
                        </a:rPr>
                        <a:t>Projected</a:t>
                      </a:r>
                      <a:r>
                        <a:rPr sz="1000" spc="-20">
                          <a:latin typeface="Calibri"/>
                          <a:cs typeface="Calibri"/>
                        </a:rPr>
                        <a:t> </a:t>
                      </a:r>
                      <a:r>
                        <a:rPr sz="1000">
                          <a:latin typeface="Calibri"/>
                          <a:cs typeface="Calibri"/>
                        </a:rPr>
                        <a:t>type</a:t>
                      </a:r>
                      <a:r>
                        <a:rPr sz="1000" spc="-25">
                          <a:latin typeface="Calibri"/>
                          <a:cs typeface="Calibri"/>
                        </a:rPr>
                        <a:t> </a:t>
                      </a:r>
                      <a:r>
                        <a:rPr sz="1000">
                          <a:latin typeface="Calibri"/>
                          <a:cs typeface="Calibri"/>
                        </a:rPr>
                        <a:t>of</a:t>
                      </a:r>
                      <a:r>
                        <a:rPr sz="1000" spc="-30">
                          <a:latin typeface="Calibri"/>
                          <a:cs typeface="Calibri"/>
                        </a:rPr>
                        <a:t> </a:t>
                      </a:r>
                      <a:r>
                        <a:rPr sz="1000">
                          <a:latin typeface="Calibri"/>
                          <a:cs typeface="Calibri"/>
                        </a:rPr>
                        <a:t>completion</a:t>
                      </a:r>
                      <a:r>
                        <a:rPr sz="1000" spc="-35">
                          <a:latin typeface="Calibri"/>
                          <a:cs typeface="Calibri"/>
                        </a:rPr>
                        <a:t> </a:t>
                      </a:r>
                      <a:r>
                        <a:rPr sz="1000">
                          <a:latin typeface="Calibri"/>
                          <a:cs typeface="Calibri"/>
                        </a:rPr>
                        <a:t>document</a:t>
                      </a:r>
                      <a:r>
                        <a:rPr sz="1000" spc="-40">
                          <a:latin typeface="Calibri"/>
                          <a:cs typeface="Calibri"/>
                        </a:rPr>
                        <a:t> </a:t>
                      </a:r>
                      <a:r>
                        <a:rPr sz="1000">
                          <a:latin typeface="Calibri"/>
                          <a:cs typeface="Calibri"/>
                        </a:rPr>
                        <a:t>(diploma,</a:t>
                      </a:r>
                      <a:r>
                        <a:rPr sz="1000" spc="-30">
                          <a:latin typeface="Calibri"/>
                          <a:cs typeface="Calibri"/>
                        </a:rPr>
                        <a:t> </a:t>
                      </a:r>
                      <a:r>
                        <a:rPr sz="1000">
                          <a:latin typeface="Calibri"/>
                          <a:cs typeface="Calibri"/>
                        </a:rPr>
                        <a:t>certificate</a:t>
                      </a:r>
                      <a:r>
                        <a:rPr sz="1000" spc="-20">
                          <a:latin typeface="Calibri"/>
                          <a:cs typeface="Calibri"/>
                        </a:rPr>
                        <a:t> </a:t>
                      </a:r>
                      <a:r>
                        <a:rPr sz="1000" spc="-25">
                          <a:latin typeface="Calibri"/>
                          <a:cs typeface="Calibri"/>
                        </a:rPr>
                        <a:t>of </a:t>
                      </a:r>
                      <a:r>
                        <a:rPr sz="1000">
                          <a:latin typeface="Calibri"/>
                          <a:cs typeface="Calibri"/>
                        </a:rPr>
                        <a:t>attainment,</a:t>
                      </a:r>
                      <a:r>
                        <a:rPr sz="1000" spc="-25">
                          <a:latin typeface="Calibri"/>
                          <a:cs typeface="Calibri"/>
                        </a:rPr>
                        <a:t> </a:t>
                      </a:r>
                      <a:r>
                        <a:rPr sz="1000">
                          <a:latin typeface="Calibri"/>
                          <a:cs typeface="Calibri"/>
                        </a:rPr>
                        <a:t>or</a:t>
                      </a:r>
                      <a:r>
                        <a:rPr sz="1000" spc="-35">
                          <a:latin typeface="Calibri"/>
                          <a:cs typeface="Calibri"/>
                        </a:rPr>
                        <a:t> </a:t>
                      </a:r>
                      <a:r>
                        <a:rPr sz="1000">
                          <a:latin typeface="Calibri"/>
                          <a:cs typeface="Calibri"/>
                        </a:rPr>
                        <a:t>other</a:t>
                      </a:r>
                      <a:r>
                        <a:rPr sz="1000" spc="-15">
                          <a:latin typeface="Calibri"/>
                          <a:cs typeface="Calibri"/>
                        </a:rPr>
                        <a:t> </a:t>
                      </a:r>
                      <a:r>
                        <a:rPr sz="1000">
                          <a:latin typeface="Calibri"/>
                          <a:cs typeface="Calibri"/>
                        </a:rPr>
                        <a:t>locally</a:t>
                      </a:r>
                      <a:r>
                        <a:rPr sz="1000" spc="-30">
                          <a:latin typeface="Calibri"/>
                          <a:cs typeface="Calibri"/>
                        </a:rPr>
                        <a:t> </a:t>
                      </a:r>
                      <a:r>
                        <a:rPr sz="1000">
                          <a:latin typeface="Calibri"/>
                          <a:cs typeface="Calibri"/>
                        </a:rPr>
                        <a:t>defined</a:t>
                      </a:r>
                      <a:r>
                        <a:rPr sz="1000" spc="-30">
                          <a:latin typeface="Calibri"/>
                          <a:cs typeface="Calibri"/>
                        </a:rPr>
                        <a:t> </a:t>
                      </a:r>
                      <a:r>
                        <a:rPr sz="1000">
                          <a:latin typeface="Calibri"/>
                          <a:cs typeface="Calibri"/>
                        </a:rPr>
                        <a:t>completion</a:t>
                      </a:r>
                      <a:r>
                        <a:rPr sz="1000" spc="-25">
                          <a:latin typeface="Calibri"/>
                          <a:cs typeface="Calibri"/>
                        </a:rPr>
                        <a:t> </a:t>
                      </a:r>
                      <a:r>
                        <a:rPr sz="1000" spc="-10">
                          <a:latin typeface="Calibri"/>
                          <a:cs typeface="Calibri"/>
                        </a:rPr>
                        <a:t>document):</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0" name="object 10"/>
          <p:cNvSpPr txBox="1"/>
          <p:nvPr/>
        </p:nvSpPr>
        <p:spPr>
          <a:xfrm>
            <a:off x="2050677" y="4506461"/>
            <a:ext cx="7599829" cy="310115"/>
          </a:xfrm>
          <a:prstGeom prst="rect">
            <a:avLst/>
          </a:prstGeom>
        </p:spPr>
        <p:txBody>
          <a:bodyPr vert="horz" wrap="square" lIns="0" tIns="11206" rIns="0" bIns="0" rtlCol="0">
            <a:spAutoFit/>
          </a:bodyPr>
          <a:lstStyle/>
          <a:p>
            <a:pPr marL="11206" defTabSz="806867">
              <a:spcBef>
                <a:spcPts val="88"/>
              </a:spcBef>
            </a:pPr>
            <a:r>
              <a:rPr sz="971" i="1" kern="0">
                <a:solidFill>
                  <a:sysClr val="windowText" lastClr="000000"/>
                </a:solidFill>
                <a:latin typeface="Calibri"/>
                <a:cs typeface="Calibri"/>
              </a:rPr>
              <a:t>Planned</a:t>
            </a:r>
            <a:r>
              <a:rPr sz="971" i="1" kern="0" spc="-18">
                <a:solidFill>
                  <a:sysClr val="windowText" lastClr="000000"/>
                </a:solidFill>
                <a:latin typeface="Calibri"/>
                <a:cs typeface="Calibri"/>
              </a:rPr>
              <a:t> </a:t>
            </a:r>
            <a:r>
              <a:rPr sz="971" i="1" kern="0">
                <a:solidFill>
                  <a:sysClr val="windowText" lastClr="000000"/>
                </a:solidFill>
                <a:latin typeface="Calibri"/>
                <a:cs typeface="Calibri"/>
              </a:rPr>
              <a:t>Course</a:t>
            </a:r>
            <a:r>
              <a:rPr sz="971" i="1" kern="0" spc="-26">
                <a:solidFill>
                  <a:sysClr val="windowText" lastClr="000000"/>
                </a:solidFill>
                <a:latin typeface="Calibri"/>
                <a:cs typeface="Calibri"/>
              </a:rPr>
              <a:t> </a:t>
            </a:r>
            <a:r>
              <a:rPr sz="971" i="1" kern="0">
                <a:solidFill>
                  <a:sysClr val="windowText" lastClr="000000"/>
                </a:solidFill>
                <a:latin typeface="Calibri"/>
                <a:cs typeface="Calibri"/>
              </a:rPr>
              <a:t>of</a:t>
            </a:r>
            <a:r>
              <a:rPr sz="971" i="1" kern="0" spc="-22">
                <a:solidFill>
                  <a:sysClr val="windowText" lastClr="000000"/>
                </a:solidFill>
                <a:latin typeface="Calibri"/>
                <a:cs typeface="Calibri"/>
              </a:rPr>
              <a:t> </a:t>
            </a:r>
            <a:r>
              <a:rPr sz="971" i="1" kern="0" spc="-18">
                <a:solidFill>
                  <a:sysClr val="windowText" lastClr="000000"/>
                </a:solidFill>
                <a:latin typeface="Calibri"/>
                <a:cs typeface="Calibri"/>
              </a:rPr>
              <a:t>Study</a:t>
            </a:r>
            <a:endParaRPr sz="971" kern="0">
              <a:solidFill>
                <a:sysClr val="windowText" lastClr="000000"/>
              </a:solidFill>
              <a:latin typeface="Calibri"/>
              <a:cs typeface="Calibri"/>
            </a:endParaRPr>
          </a:p>
          <a:p>
            <a:pPr marL="11206" defTabSz="806867">
              <a:spcBef>
                <a:spcPts val="18"/>
              </a:spcBef>
            </a:pPr>
            <a:r>
              <a:rPr sz="971" kern="0">
                <a:solidFill>
                  <a:sysClr val="windowText" lastClr="000000"/>
                </a:solidFill>
                <a:latin typeface="Calibri"/>
                <a:cs typeface="Calibri"/>
              </a:rPr>
              <a:t>What</a:t>
            </a:r>
            <a:r>
              <a:rPr sz="971" kern="0" spc="-35">
                <a:solidFill>
                  <a:sysClr val="windowText" lastClr="000000"/>
                </a:solidFill>
                <a:latin typeface="Calibri"/>
                <a:cs typeface="Calibri"/>
              </a:rPr>
              <a:t> </a:t>
            </a:r>
            <a:r>
              <a:rPr sz="971" kern="0">
                <a:solidFill>
                  <a:sysClr val="windowText" lastClr="000000"/>
                </a:solidFill>
                <a:latin typeface="Calibri"/>
                <a:cs typeface="Calibri"/>
              </a:rPr>
              <a:t>requirements</a:t>
            </a:r>
            <a:r>
              <a:rPr sz="971" kern="0" spc="-18">
                <a:solidFill>
                  <a:sysClr val="windowText" lastClr="000000"/>
                </a:solidFill>
                <a:latin typeface="Calibri"/>
                <a:cs typeface="Calibri"/>
              </a:rPr>
              <a:t> </a:t>
            </a:r>
            <a:r>
              <a:rPr sz="971" kern="0">
                <a:solidFill>
                  <a:sysClr val="windowText" lastClr="000000"/>
                </a:solidFill>
                <a:latin typeface="Calibri"/>
                <a:cs typeface="Calibri"/>
              </a:rPr>
              <a:t>does</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2">
                <a:solidFill>
                  <a:sysClr val="windowText" lastClr="000000"/>
                </a:solidFill>
                <a:latin typeface="Calibri"/>
                <a:cs typeface="Calibri"/>
              </a:rPr>
              <a:t> </a:t>
            </a:r>
            <a:r>
              <a:rPr sz="971" kern="0">
                <a:solidFill>
                  <a:sysClr val="windowText" lastClr="000000"/>
                </a:solidFill>
                <a:latin typeface="Calibri"/>
                <a:cs typeface="Calibri"/>
              </a:rPr>
              <a:t>need to</a:t>
            </a:r>
            <a:r>
              <a:rPr sz="971" kern="0" spc="-4">
                <a:solidFill>
                  <a:sysClr val="windowText" lastClr="000000"/>
                </a:solidFill>
                <a:latin typeface="Calibri"/>
                <a:cs typeface="Calibri"/>
              </a:rPr>
              <a:t> </a:t>
            </a:r>
            <a:r>
              <a:rPr sz="971" kern="0">
                <a:solidFill>
                  <a:sysClr val="windowText" lastClr="000000"/>
                </a:solidFill>
                <a:latin typeface="Calibri"/>
                <a:cs typeface="Calibri"/>
              </a:rPr>
              <a:t>meet</a:t>
            </a:r>
            <a:r>
              <a:rPr sz="971" kern="0" spc="-26">
                <a:solidFill>
                  <a:sysClr val="windowText" lastClr="000000"/>
                </a:solidFill>
                <a:latin typeface="Calibri"/>
                <a:cs typeface="Calibri"/>
              </a:rPr>
              <a:t> </a:t>
            </a:r>
            <a:r>
              <a:rPr sz="971" kern="0">
                <a:solidFill>
                  <a:sysClr val="windowText" lastClr="000000"/>
                </a:solidFill>
                <a:latin typeface="Calibri"/>
                <a:cs typeface="Calibri"/>
              </a:rPr>
              <a:t>to</a:t>
            </a:r>
            <a:r>
              <a:rPr sz="971" kern="0" spc="-4">
                <a:solidFill>
                  <a:sysClr val="windowText" lastClr="000000"/>
                </a:solidFill>
                <a:latin typeface="Calibri"/>
                <a:cs typeface="Calibri"/>
              </a:rPr>
              <a:t> </a:t>
            </a:r>
            <a:r>
              <a:rPr sz="971" kern="0">
                <a:solidFill>
                  <a:sysClr val="windowText" lastClr="000000"/>
                </a:solidFill>
                <a:latin typeface="Calibri"/>
                <a:cs typeface="Calibri"/>
              </a:rPr>
              <a:t>receive</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4">
                <a:solidFill>
                  <a:sysClr val="windowText" lastClr="000000"/>
                </a:solidFill>
                <a:latin typeface="Calibri"/>
                <a:cs typeface="Calibri"/>
              </a:rPr>
              <a:t> </a:t>
            </a:r>
            <a:r>
              <a:rPr sz="971" kern="0">
                <a:solidFill>
                  <a:sysClr val="windowText" lastClr="000000"/>
                </a:solidFill>
                <a:latin typeface="Calibri"/>
                <a:cs typeface="Calibri"/>
              </a:rPr>
              <a:t>type</a:t>
            </a:r>
            <a:r>
              <a:rPr sz="971" kern="0" spc="-26">
                <a:solidFill>
                  <a:sysClr val="windowText" lastClr="000000"/>
                </a:solidFill>
                <a:latin typeface="Calibri"/>
                <a:cs typeface="Calibri"/>
              </a:rPr>
              <a:t> </a:t>
            </a:r>
            <a:r>
              <a:rPr sz="971" kern="0">
                <a:solidFill>
                  <a:sysClr val="windowText" lastClr="000000"/>
                </a:solidFill>
                <a:latin typeface="Calibri"/>
                <a:cs typeface="Calibri"/>
              </a:rPr>
              <a:t>of completion</a:t>
            </a:r>
            <a:r>
              <a:rPr sz="971" kern="0" spc="-18">
                <a:solidFill>
                  <a:sysClr val="windowText" lastClr="000000"/>
                </a:solidFill>
                <a:latin typeface="Calibri"/>
                <a:cs typeface="Calibri"/>
              </a:rPr>
              <a:t> </a:t>
            </a:r>
            <a:r>
              <a:rPr sz="971" kern="0">
                <a:solidFill>
                  <a:sysClr val="windowText" lastClr="000000"/>
                </a:solidFill>
                <a:latin typeface="Calibri"/>
                <a:cs typeface="Calibri"/>
              </a:rPr>
              <a:t>document</a:t>
            </a:r>
            <a:r>
              <a:rPr sz="971" kern="0" spc="-13">
                <a:solidFill>
                  <a:sysClr val="windowText" lastClr="000000"/>
                </a:solidFill>
                <a:latin typeface="Calibri"/>
                <a:cs typeface="Calibri"/>
              </a:rPr>
              <a:t> </a:t>
            </a:r>
            <a:r>
              <a:rPr sz="971" kern="0">
                <a:solidFill>
                  <a:sysClr val="windowText" lastClr="000000"/>
                </a:solidFill>
                <a:latin typeface="Calibri"/>
                <a:cs typeface="Calibri"/>
              </a:rPr>
              <a:t>above?</a:t>
            </a:r>
            <a:r>
              <a:rPr sz="971" kern="0" spc="-9">
                <a:solidFill>
                  <a:sysClr val="windowText" lastClr="000000"/>
                </a:solidFill>
                <a:latin typeface="Calibri"/>
                <a:cs typeface="Calibri"/>
              </a:rPr>
              <a:t> </a:t>
            </a:r>
            <a:r>
              <a:rPr sz="971" kern="0">
                <a:solidFill>
                  <a:sysClr val="windowText" lastClr="000000"/>
                </a:solidFill>
                <a:latin typeface="Calibri"/>
                <a:cs typeface="Calibri"/>
              </a:rPr>
              <a:t>What</a:t>
            </a:r>
            <a:r>
              <a:rPr sz="971" kern="0" spc="-26">
                <a:solidFill>
                  <a:sysClr val="windowText" lastClr="000000"/>
                </a:solidFill>
                <a:latin typeface="Calibri"/>
                <a:cs typeface="Calibri"/>
              </a:rPr>
              <a:t> </a:t>
            </a:r>
            <a:r>
              <a:rPr sz="971" kern="0">
                <a:solidFill>
                  <a:sysClr val="windowText" lastClr="000000"/>
                </a:solidFill>
                <a:latin typeface="Calibri"/>
                <a:cs typeface="Calibri"/>
              </a:rPr>
              <a:t>is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planned</a:t>
            </a:r>
            <a:r>
              <a:rPr sz="971" kern="0" spc="-18">
                <a:solidFill>
                  <a:sysClr val="windowText" lastClr="000000"/>
                </a:solidFill>
                <a:latin typeface="Calibri"/>
                <a:cs typeface="Calibri"/>
              </a:rPr>
              <a:t> </a:t>
            </a:r>
            <a:r>
              <a:rPr sz="971" kern="0">
                <a:solidFill>
                  <a:sysClr val="windowText" lastClr="000000"/>
                </a:solidFill>
                <a:latin typeface="Calibri"/>
                <a:cs typeface="Calibri"/>
              </a:rPr>
              <a:t>course</a:t>
            </a:r>
            <a:r>
              <a:rPr sz="971" kern="0" spc="-26">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study?</a:t>
            </a:r>
            <a:endParaRPr sz="971" kern="0">
              <a:solidFill>
                <a:sysClr val="windowText" lastClr="000000"/>
              </a:solidFill>
              <a:latin typeface="Calibri"/>
              <a:cs typeface="Calibri"/>
            </a:endParaRPr>
          </a:p>
        </p:txBody>
      </p:sp>
      <p:sp>
        <p:nvSpPr>
          <p:cNvPr id="12" name="object 12"/>
          <p:cNvSpPr txBox="1"/>
          <p:nvPr/>
        </p:nvSpPr>
        <p:spPr>
          <a:xfrm>
            <a:off x="2050677" y="5281893"/>
            <a:ext cx="3840816" cy="160715"/>
          </a:xfrm>
          <a:prstGeom prst="rect">
            <a:avLst/>
          </a:prstGeom>
        </p:spPr>
        <p:txBody>
          <a:bodyPr vert="horz" wrap="square" lIns="0" tIns="11206" rIns="0" bIns="0" rtlCol="0">
            <a:spAutoFit/>
          </a:bodyPr>
          <a:lstStyle/>
          <a:p>
            <a:pPr marL="11206" defTabSz="806867">
              <a:spcBef>
                <a:spcPts val="88"/>
              </a:spcBef>
            </a:pPr>
            <a:r>
              <a:rPr sz="971" kern="0">
                <a:solidFill>
                  <a:sysClr val="windowText" lastClr="000000"/>
                </a:solidFill>
                <a:latin typeface="Calibri"/>
                <a:cs typeface="Calibri"/>
              </a:rPr>
              <a:t>What</a:t>
            </a:r>
            <a:r>
              <a:rPr sz="971" kern="0" spc="-44">
                <a:solidFill>
                  <a:sysClr val="windowText" lastClr="000000"/>
                </a:solidFill>
                <a:latin typeface="Calibri"/>
                <a:cs typeface="Calibri"/>
              </a:rPr>
              <a:t> </a:t>
            </a:r>
            <a:r>
              <a:rPr sz="971" kern="0">
                <a:solidFill>
                  <a:sysClr val="windowText" lastClr="000000"/>
                </a:solidFill>
                <a:latin typeface="Calibri"/>
                <a:cs typeface="Calibri"/>
              </a:rPr>
              <a:t>is</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22">
                <a:solidFill>
                  <a:sysClr val="windowText" lastClr="000000"/>
                </a:solidFill>
                <a:latin typeface="Calibri"/>
                <a:cs typeface="Calibri"/>
              </a:rPr>
              <a:t> </a:t>
            </a:r>
            <a:r>
              <a:rPr sz="971" kern="0">
                <a:solidFill>
                  <a:sysClr val="windowText" lastClr="000000"/>
                </a:solidFill>
                <a:latin typeface="Calibri"/>
                <a:cs typeface="Calibri"/>
              </a:rPr>
              <a:t>current</a:t>
            </a:r>
            <a:r>
              <a:rPr sz="971" kern="0" spc="-26">
                <a:solidFill>
                  <a:sysClr val="windowText" lastClr="000000"/>
                </a:solidFill>
                <a:latin typeface="Calibri"/>
                <a:cs typeface="Calibri"/>
              </a:rPr>
              <a:t> </a:t>
            </a:r>
            <a:r>
              <a:rPr sz="971" kern="0">
                <a:solidFill>
                  <a:sysClr val="windowText" lastClr="000000"/>
                </a:solidFill>
                <a:latin typeface="Calibri"/>
                <a:cs typeface="Calibri"/>
              </a:rPr>
              <a:t>status</a:t>
            </a:r>
            <a:r>
              <a:rPr sz="971" kern="0" spc="-13">
                <a:solidFill>
                  <a:sysClr val="windowText" lastClr="000000"/>
                </a:solidFill>
                <a:latin typeface="Calibri"/>
                <a:cs typeface="Calibri"/>
              </a:rPr>
              <a:t> </a:t>
            </a:r>
            <a:r>
              <a:rPr sz="971" kern="0">
                <a:solidFill>
                  <a:sysClr val="windowText" lastClr="000000"/>
                </a:solidFill>
                <a:latin typeface="Calibri"/>
                <a:cs typeface="Calibri"/>
              </a:rPr>
              <a:t>regarding meeting</a:t>
            </a:r>
            <a:r>
              <a:rPr sz="971" kern="0" spc="4">
                <a:solidFill>
                  <a:sysClr val="windowText" lastClr="000000"/>
                </a:solidFill>
                <a:latin typeface="Calibri"/>
                <a:cs typeface="Calibri"/>
              </a:rPr>
              <a:t> </a:t>
            </a:r>
            <a:r>
              <a:rPr sz="971" kern="0">
                <a:solidFill>
                  <a:sysClr val="windowText" lastClr="000000"/>
                </a:solidFill>
                <a:latin typeface="Calibri"/>
                <a:cs typeface="Calibri"/>
              </a:rPr>
              <a:t>those</a:t>
            </a:r>
            <a:r>
              <a:rPr sz="971" kern="0" spc="-31">
                <a:solidFill>
                  <a:sysClr val="windowText" lastClr="000000"/>
                </a:solidFill>
                <a:latin typeface="Calibri"/>
                <a:cs typeface="Calibri"/>
              </a:rPr>
              <a:t> </a:t>
            </a:r>
            <a:r>
              <a:rPr sz="971" kern="0" spc="-9">
                <a:solidFill>
                  <a:sysClr val="windowText" lastClr="000000"/>
                </a:solidFill>
                <a:latin typeface="Calibri"/>
                <a:cs typeface="Calibri"/>
              </a:rPr>
              <a:t>requirements?</a:t>
            </a:r>
            <a:endParaRPr sz="971" kern="0">
              <a:solidFill>
                <a:sysClr val="windowText" lastClr="000000"/>
              </a:solidFill>
              <a:latin typeface="Calibri"/>
              <a:cs typeface="Calibri"/>
            </a:endParaRPr>
          </a:p>
        </p:txBody>
      </p:sp>
      <p:sp>
        <p:nvSpPr>
          <p:cNvPr id="11" name="object 11" descr="Planned course of study"/>
          <p:cNvSpPr/>
          <p:nvPr/>
        </p:nvSpPr>
        <p:spPr>
          <a:xfrm>
            <a:off x="2050461" y="4821939"/>
            <a:ext cx="8081898" cy="1151012"/>
          </a:xfrm>
          <a:custGeom>
            <a:avLst/>
            <a:gdLst/>
            <a:ahLst/>
            <a:cxnLst/>
            <a:rect l="l" t="t" r="r" b="b"/>
            <a:pathLst>
              <a:path w="9149080" h="1377315">
                <a:moveTo>
                  <a:pt x="5067" y="541032"/>
                </a:moveTo>
                <a:lnTo>
                  <a:pt x="0" y="541032"/>
                </a:lnTo>
                <a:lnTo>
                  <a:pt x="0" y="546100"/>
                </a:lnTo>
                <a:lnTo>
                  <a:pt x="5067" y="546100"/>
                </a:lnTo>
                <a:lnTo>
                  <a:pt x="5067" y="541032"/>
                </a:lnTo>
                <a:close/>
              </a:path>
              <a:path w="9149080" h="1377315">
                <a:moveTo>
                  <a:pt x="5067" y="0"/>
                </a:moveTo>
                <a:lnTo>
                  <a:pt x="0" y="0"/>
                </a:lnTo>
                <a:lnTo>
                  <a:pt x="0" y="5080"/>
                </a:lnTo>
                <a:lnTo>
                  <a:pt x="0" y="7620"/>
                </a:lnTo>
                <a:lnTo>
                  <a:pt x="0" y="541020"/>
                </a:lnTo>
                <a:lnTo>
                  <a:pt x="5067" y="541020"/>
                </a:lnTo>
                <a:lnTo>
                  <a:pt x="5067" y="7620"/>
                </a:lnTo>
                <a:lnTo>
                  <a:pt x="5067" y="5080"/>
                </a:lnTo>
                <a:lnTo>
                  <a:pt x="5067" y="12"/>
                </a:lnTo>
                <a:close/>
              </a:path>
              <a:path w="9149080" h="1377315">
                <a:moveTo>
                  <a:pt x="9148813" y="1371930"/>
                </a:moveTo>
                <a:lnTo>
                  <a:pt x="9143746" y="1371930"/>
                </a:lnTo>
                <a:lnTo>
                  <a:pt x="7620" y="1371930"/>
                </a:lnTo>
                <a:lnTo>
                  <a:pt x="2540" y="1371930"/>
                </a:lnTo>
                <a:lnTo>
                  <a:pt x="2540" y="1376997"/>
                </a:lnTo>
                <a:lnTo>
                  <a:pt x="7620" y="1376997"/>
                </a:lnTo>
                <a:lnTo>
                  <a:pt x="9143746" y="1376997"/>
                </a:lnTo>
                <a:lnTo>
                  <a:pt x="9148813" y="1376997"/>
                </a:lnTo>
                <a:lnTo>
                  <a:pt x="9148813" y="1371930"/>
                </a:lnTo>
                <a:close/>
              </a:path>
              <a:path w="9149080" h="1377315">
                <a:moveTo>
                  <a:pt x="9148813" y="848372"/>
                </a:moveTo>
                <a:lnTo>
                  <a:pt x="9143746" y="848372"/>
                </a:lnTo>
                <a:lnTo>
                  <a:pt x="7620" y="848372"/>
                </a:lnTo>
                <a:lnTo>
                  <a:pt x="2540" y="848372"/>
                </a:lnTo>
                <a:lnTo>
                  <a:pt x="2540" y="853440"/>
                </a:lnTo>
                <a:lnTo>
                  <a:pt x="2540" y="855980"/>
                </a:lnTo>
                <a:lnTo>
                  <a:pt x="2540" y="1371917"/>
                </a:lnTo>
                <a:lnTo>
                  <a:pt x="7620" y="1371917"/>
                </a:lnTo>
                <a:lnTo>
                  <a:pt x="7620" y="855980"/>
                </a:lnTo>
                <a:lnTo>
                  <a:pt x="7620" y="853440"/>
                </a:lnTo>
                <a:lnTo>
                  <a:pt x="9143746" y="853440"/>
                </a:lnTo>
                <a:lnTo>
                  <a:pt x="9143746" y="855980"/>
                </a:lnTo>
                <a:lnTo>
                  <a:pt x="9143746" y="1371917"/>
                </a:lnTo>
                <a:lnTo>
                  <a:pt x="9148813" y="1371917"/>
                </a:lnTo>
                <a:lnTo>
                  <a:pt x="9148813" y="855980"/>
                </a:lnTo>
                <a:lnTo>
                  <a:pt x="9148813" y="853440"/>
                </a:lnTo>
                <a:lnTo>
                  <a:pt x="9148813" y="848372"/>
                </a:lnTo>
                <a:close/>
              </a:path>
              <a:path w="9149080" h="1377315">
                <a:moveTo>
                  <a:pt x="9148813" y="541032"/>
                </a:moveTo>
                <a:lnTo>
                  <a:pt x="9143746" y="541032"/>
                </a:lnTo>
                <a:lnTo>
                  <a:pt x="5080" y="541032"/>
                </a:lnTo>
                <a:lnTo>
                  <a:pt x="5080" y="546100"/>
                </a:lnTo>
                <a:lnTo>
                  <a:pt x="9143746" y="546100"/>
                </a:lnTo>
                <a:lnTo>
                  <a:pt x="9148813" y="546100"/>
                </a:lnTo>
                <a:lnTo>
                  <a:pt x="9148813" y="541032"/>
                </a:lnTo>
                <a:close/>
              </a:path>
              <a:path w="9149080" h="1377315">
                <a:moveTo>
                  <a:pt x="9148813" y="0"/>
                </a:moveTo>
                <a:lnTo>
                  <a:pt x="9143746" y="0"/>
                </a:lnTo>
                <a:lnTo>
                  <a:pt x="5080" y="12"/>
                </a:lnTo>
                <a:lnTo>
                  <a:pt x="5080" y="5080"/>
                </a:lnTo>
                <a:lnTo>
                  <a:pt x="9143746" y="5080"/>
                </a:lnTo>
                <a:lnTo>
                  <a:pt x="9143746" y="7620"/>
                </a:lnTo>
                <a:lnTo>
                  <a:pt x="9143746" y="541020"/>
                </a:lnTo>
                <a:lnTo>
                  <a:pt x="9148813" y="541020"/>
                </a:lnTo>
                <a:lnTo>
                  <a:pt x="9148813" y="7620"/>
                </a:lnTo>
                <a:lnTo>
                  <a:pt x="9148813" y="5080"/>
                </a:lnTo>
                <a:lnTo>
                  <a:pt x="9148813" y="12"/>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3" name="object 13"/>
          <p:cNvSpPr txBox="1"/>
          <p:nvPr/>
        </p:nvSpPr>
        <p:spPr>
          <a:xfrm>
            <a:off x="2046193" y="5976938"/>
            <a:ext cx="4010585" cy="133528"/>
          </a:xfrm>
          <a:prstGeom prst="rect">
            <a:avLst/>
          </a:prstGeom>
        </p:spPr>
        <p:txBody>
          <a:bodyPr vert="horz" wrap="square" lIns="0" tIns="11206" rIns="0" bIns="0" rtlCol="0">
            <a:spAutoFit/>
          </a:bodyPr>
          <a:lstStyle/>
          <a:p>
            <a:pPr marL="11206" defTabSz="806867">
              <a:spcBef>
                <a:spcPts val="88"/>
              </a:spcBef>
            </a:pPr>
            <a:r>
              <a:rPr sz="794" kern="0">
                <a:solidFill>
                  <a:sysClr val="windowText" lastClr="000000"/>
                </a:solidFill>
                <a:latin typeface="Calibri"/>
                <a:cs typeface="Calibri"/>
              </a:rPr>
              <a:t>*</a:t>
            </a:r>
            <a:r>
              <a:rPr sz="794" kern="0" spc="-31">
                <a:solidFill>
                  <a:sysClr val="windowText" lastClr="000000"/>
                </a:solidFill>
                <a:latin typeface="Calibri"/>
                <a:cs typeface="Calibri"/>
              </a:rPr>
              <a:t> </a:t>
            </a:r>
            <a:r>
              <a:rPr sz="794" kern="0">
                <a:solidFill>
                  <a:sysClr val="windowText" lastClr="000000"/>
                </a:solidFill>
                <a:latin typeface="Calibri"/>
                <a:cs typeface="Calibri"/>
              </a:rPr>
              <a:t>The</a:t>
            </a:r>
            <a:r>
              <a:rPr sz="794" kern="0" spc="-13">
                <a:solidFill>
                  <a:sysClr val="windowText" lastClr="000000"/>
                </a:solidFill>
                <a:latin typeface="Calibri"/>
                <a:cs typeface="Calibri"/>
              </a:rPr>
              <a:t> </a:t>
            </a:r>
            <a:r>
              <a:rPr sz="794" kern="0">
                <a:solidFill>
                  <a:sysClr val="windowText" lastClr="000000"/>
                </a:solidFill>
                <a:latin typeface="Calibri"/>
                <a:cs typeface="Calibri"/>
              </a:rPr>
              <a:t>dotted</a:t>
            </a:r>
            <a:r>
              <a:rPr sz="794" kern="0" spc="-4">
                <a:solidFill>
                  <a:sysClr val="windowText" lastClr="000000"/>
                </a:solidFill>
                <a:latin typeface="Calibri"/>
                <a:cs typeface="Calibri"/>
              </a:rPr>
              <a:t> </a:t>
            </a:r>
            <a:r>
              <a:rPr sz="794" kern="0">
                <a:solidFill>
                  <a:sysClr val="windowText" lastClr="000000"/>
                </a:solidFill>
                <a:latin typeface="Calibri"/>
                <a:cs typeface="Calibri"/>
              </a:rPr>
              <a:t>line</a:t>
            </a:r>
            <a:r>
              <a:rPr sz="794" kern="0" spc="-4">
                <a:solidFill>
                  <a:sysClr val="windowText" lastClr="000000"/>
                </a:solidFill>
                <a:latin typeface="Calibri"/>
                <a:cs typeface="Calibri"/>
              </a:rPr>
              <a:t> </a:t>
            </a:r>
            <a:r>
              <a:rPr sz="794" kern="0">
                <a:solidFill>
                  <a:sysClr val="windowText" lastClr="000000"/>
                </a:solidFill>
                <a:latin typeface="Calibri"/>
                <a:cs typeface="Calibri"/>
              </a:rPr>
              <a:t>indicates</a:t>
            </a:r>
            <a:r>
              <a:rPr sz="794" kern="0" spc="-4">
                <a:solidFill>
                  <a:sysClr val="windowText" lastClr="000000"/>
                </a:solidFill>
                <a:latin typeface="Calibri"/>
                <a:cs typeface="Calibri"/>
              </a:rPr>
              <a:t> </a:t>
            </a:r>
            <a:r>
              <a:rPr sz="794" kern="0">
                <a:solidFill>
                  <a:sysClr val="windowText" lastClr="000000"/>
                </a:solidFill>
                <a:latin typeface="Calibri"/>
                <a:cs typeface="Calibri"/>
              </a:rPr>
              <a:t>that</a:t>
            </a:r>
            <a:r>
              <a:rPr sz="794" kern="0" spc="-9">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page</a:t>
            </a:r>
            <a:r>
              <a:rPr sz="794" kern="0" spc="-18">
                <a:solidFill>
                  <a:sysClr val="windowText" lastClr="000000"/>
                </a:solidFill>
                <a:latin typeface="Calibri"/>
                <a:cs typeface="Calibri"/>
              </a:rPr>
              <a:t> </a:t>
            </a:r>
            <a:r>
              <a:rPr sz="794" kern="0">
                <a:solidFill>
                  <a:sysClr val="windowText" lastClr="000000"/>
                </a:solidFill>
                <a:latin typeface="Calibri"/>
                <a:cs typeface="Calibri"/>
              </a:rPr>
              <a:t>of</a:t>
            </a:r>
            <a:r>
              <a:rPr sz="794" kern="0" spc="-4">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IEP</a:t>
            </a:r>
            <a:r>
              <a:rPr sz="794" kern="0" spc="-13">
                <a:solidFill>
                  <a:sysClr val="windowText" lastClr="000000"/>
                </a:solidFill>
                <a:latin typeface="Calibri"/>
                <a:cs typeface="Calibri"/>
              </a:rPr>
              <a:t> </a:t>
            </a:r>
            <a:r>
              <a:rPr sz="794" kern="0">
                <a:solidFill>
                  <a:sysClr val="windowText" lastClr="000000"/>
                </a:solidFill>
                <a:latin typeface="Calibri"/>
                <a:cs typeface="Calibri"/>
              </a:rPr>
              <a:t>is</a:t>
            </a:r>
            <a:r>
              <a:rPr sz="794" kern="0" spc="-4">
                <a:solidFill>
                  <a:sysClr val="windowText" lastClr="000000"/>
                </a:solidFill>
                <a:latin typeface="Calibri"/>
                <a:cs typeface="Calibri"/>
              </a:rPr>
              <a:t> </a:t>
            </a:r>
            <a:r>
              <a:rPr sz="794" kern="0">
                <a:solidFill>
                  <a:sysClr val="windowText" lastClr="000000"/>
                </a:solidFill>
                <a:latin typeface="Calibri"/>
                <a:cs typeface="Calibri"/>
              </a:rPr>
              <a:t>dedicated</a:t>
            </a:r>
            <a:r>
              <a:rPr sz="794" kern="0" spc="-9">
                <a:solidFill>
                  <a:sysClr val="windowText" lastClr="000000"/>
                </a:solidFill>
                <a:latin typeface="Calibri"/>
                <a:cs typeface="Calibri"/>
              </a:rPr>
              <a:t> </a:t>
            </a:r>
            <a:r>
              <a:rPr sz="794" kern="0">
                <a:solidFill>
                  <a:sysClr val="windowText" lastClr="000000"/>
                </a:solidFill>
                <a:latin typeface="Calibri"/>
                <a:cs typeface="Calibri"/>
              </a:rPr>
              <a:t>to</a:t>
            </a:r>
            <a:r>
              <a:rPr sz="794" kern="0" spc="-4">
                <a:solidFill>
                  <a:sysClr val="windowText" lastClr="000000"/>
                </a:solidFill>
                <a:latin typeface="Calibri"/>
                <a:cs typeface="Calibri"/>
              </a:rPr>
              <a:t> </a:t>
            </a:r>
            <a:r>
              <a:rPr sz="794" kern="0">
                <a:solidFill>
                  <a:sysClr val="windowText" lastClr="000000"/>
                </a:solidFill>
                <a:latin typeface="Calibri"/>
                <a:cs typeface="Calibri"/>
              </a:rPr>
              <a:t>secondary</a:t>
            </a:r>
            <a:r>
              <a:rPr sz="794" kern="0" spc="-18">
                <a:solidFill>
                  <a:sysClr val="windowText" lastClr="000000"/>
                </a:solidFill>
                <a:latin typeface="Calibri"/>
                <a:cs typeface="Calibri"/>
              </a:rPr>
              <a:t> </a:t>
            </a:r>
            <a:r>
              <a:rPr sz="794" kern="0">
                <a:solidFill>
                  <a:sysClr val="windowText" lastClr="000000"/>
                </a:solidFill>
                <a:latin typeface="Calibri"/>
                <a:cs typeface="Calibri"/>
              </a:rPr>
              <a:t>transition</a:t>
            </a:r>
            <a:r>
              <a:rPr sz="794" kern="0" spc="-22">
                <a:solidFill>
                  <a:sysClr val="windowText" lastClr="000000"/>
                </a:solidFill>
                <a:latin typeface="Calibri"/>
                <a:cs typeface="Calibri"/>
              </a:rPr>
              <a:t> </a:t>
            </a:r>
            <a:r>
              <a:rPr sz="794" kern="0" spc="-9">
                <a:solidFill>
                  <a:sysClr val="windowText" lastClr="000000"/>
                </a:solidFill>
                <a:latin typeface="Calibri"/>
                <a:cs typeface="Calibri"/>
              </a:rPr>
              <a:t>planning.</a:t>
            </a:r>
            <a:endParaRPr sz="794" kern="0">
              <a:solidFill>
                <a:sysClr val="windowText" lastClr="000000"/>
              </a:solidFill>
              <a:latin typeface="Calibri"/>
              <a:cs typeface="Calibri"/>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r>
              <a:rPr lang="en-US" kern="0" spc="-22">
                <a:solidFill>
                  <a:prstClr val="black"/>
                </a:solidFill>
              </a:rPr>
              <a:t>32</a:t>
            </a:r>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1A6552-874C-EC15-E80F-7EBFB8FCEAFE}"/>
              </a:ext>
            </a:extLst>
          </p:cNvPr>
          <p:cNvSpPr>
            <a:spLocks noGrp="1"/>
          </p:cNvSpPr>
          <p:nvPr>
            <p:ph type="title"/>
          </p:nvPr>
        </p:nvSpPr>
        <p:spPr/>
        <p:txBody>
          <a:bodyPr/>
          <a:lstStyle/>
          <a:p>
            <a:r>
              <a:rPr lang="en-US">
                <a:solidFill>
                  <a:schemeClr val="bg1"/>
                </a:solidFill>
              </a:rPr>
              <a:t>Community and interagency Connections Part of IEP</a:t>
            </a:r>
          </a:p>
        </p:txBody>
      </p:sp>
      <p:sp>
        <p:nvSpPr>
          <p:cNvPr id="2" name="object 2" descr="More transition - community and interagency  connections - "/>
          <p:cNvSpPr/>
          <p:nvPr/>
        </p:nvSpPr>
        <p:spPr>
          <a:xfrm>
            <a:off x="1943099" y="324971"/>
            <a:ext cx="8281147" cy="5786157"/>
          </a:xfrm>
          <a:custGeom>
            <a:avLst/>
            <a:gdLst/>
            <a:ahLst/>
            <a:cxnLst/>
            <a:rect l="l" t="t" r="r" b="b"/>
            <a:pathLst>
              <a:path w="9326880" h="6557645">
                <a:moveTo>
                  <a:pt x="0" y="6557645"/>
                </a:moveTo>
                <a:lnTo>
                  <a:pt x="9326880" y="6557645"/>
                </a:lnTo>
                <a:lnTo>
                  <a:pt x="9326880" y="0"/>
                </a:lnTo>
                <a:lnTo>
                  <a:pt x="0" y="0"/>
                </a:lnTo>
                <a:lnTo>
                  <a:pt x="0" y="6557645"/>
                </a:lnTo>
                <a:close/>
              </a:path>
            </a:pathLst>
          </a:custGeom>
          <a:ln w="28575">
            <a:solidFill>
              <a:srgbClr val="538235"/>
            </a:solidFill>
            <a:prstDash val="sysDash"/>
          </a:ln>
        </p:spPr>
        <p:txBody>
          <a:bodyPr wrap="square" lIns="0" tIns="0" rIns="0" bIns="0" rtlCol="0"/>
          <a:lstStyle/>
          <a:p>
            <a:pPr defTabSz="806867"/>
            <a:endParaRPr sz="1588" kern="0">
              <a:solidFill>
                <a:sysClr val="windowText" lastClr="000000"/>
              </a:solidFill>
            </a:endParaRPr>
          </a:p>
        </p:txBody>
      </p:sp>
      <p:sp>
        <p:nvSpPr>
          <p:cNvPr id="11" name="Rectangle 10" descr="Community and interagency communication.">
            <a:extLst>
              <a:ext uri="{FF2B5EF4-FFF2-40B4-BE49-F238E27FC236}">
                <a16:creationId xmlns:a16="http://schemas.microsoft.com/office/drawing/2014/main" id="{16877A37-676B-AAFD-E704-E93B1007A20B}"/>
              </a:ext>
            </a:extLst>
          </p:cNvPr>
          <p:cNvSpPr/>
          <p:nvPr/>
        </p:nvSpPr>
        <p:spPr>
          <a:xfrm>
            <a:off x="1790700" y="148196"/>
            <a:ext cx="8629650" cy="2673253"/>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2050677" y="710676"/>
            <a:ext cx="3180229"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COMMUNITY</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INTERAGENCY</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CONNECTIONS</a:t>
            </a:r>
            <a:endParaRPr sz="1235" kern="0">
              <a:solidFill>
                <a:sysClr val="windowText" lastClr="000000"/>
              </a:solidFill>
              <a:latin typeface="Calibri"/>
              <a:cs typeface="Calibri"/>
            </a:endParaRPr>
          </a:p>
        </p:txBody>
      </p:sp>
      <p:graphicFrame>
        <p:nvGraphicFramePr>
          <p:cNvPr id="8" name="object 8"/>
          <p:cNvGraphicFramePr>
            <a:graphicFrameLocks noGrp="1"/>
          </p:cNvGraphicFramePr>
          <p:nvPr>
            <p:extLst>
              <p:ext uri="{D42A27DB-BD31-4B8C-83A1-F6EECF244321}">
                <p14:modId xmlns:p14="http://schemas.microsoft.com/office/powerpoint/2010/main" val="1592415671"/>
              </p:ext>
            </p:extLst>
          </p:nvPr>
        </p:nvGraphicFramePr>
        <p:xfrm>
          <a:off x="2061882" y="1064894"/>
          <a:ext cx="8068234" cy="1687046"/>
        </p:xfrm>
        <a:graphic>
          <a:graphicData uri="http://schemas.openxmlformats.org/drawingml/2006/table">
            <a:tbl>
              <a:tblPr firstRow="1" bandRow="1">
                <a:tableStyleId>{2D5ABB26-0587-4C30-8999-92F81FD0307C}</a:tableStyleId>
              </a:tblPr>
              <a:tblGrid>
                <a:gridCol w="2161054">
                  <a:extLst>
                    <a:ext uri="{9D8B030D-6E8A-4147-A177-3AD203B41FA5}">
                      <a16:colId xmlns:a16="http://schemas.microsoft.com/office/drawing/2014/main" val="20000"/>
                    </a:ext>
                  </a:extLst>
                </a:gridCol>
                <a:gridCol w="2923614">
                  <a:extLst>
                    <a:ext uri="{9D8B030D-6E8A-4147-A177-3AD203B41FA5}">
                      <a16:colId xmlns:a16="http://schemas.microsoft.com/office/drawing/2014/main" val="20001"/>
                    </a:ext>
                  </a:extLst>
                </a:gridCol>
                <a:gridCol w="2983566">
                  <a:extLst>
                    <a:ext uri="{9D8B030D-6E8A-4147-A177-3AD203B41FA5}">
                      <a16:colId xmlns:a16="http://schemas.microsoft.com/office/drawing/2014/main" val="20002"/>
                    </a:ext>
                  </a:extLst>
                </a:gridCol>
              </a:tblGrid>
              <a:tr h="340659">
                <a:tc>
                  <a:txBody>
                    <a:bodyPr/>
                    <a:lstStyle/>
                    <a:p>
                      <a:pPr algn="ctr">
                        <a:lnSpc>
                          <a:spcPts val="1280"/>
                        </a:lnSpc>
                      </a:pPr>
                      <a:r>
                        <a:rPr sz="1000" b="1" spc="-10">
                          <a:latin typeface="Calibri"/>
                          <a:cs typeface="Calibri"/>
                        </a:rPr>
                        <a:t>Agency</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23900">
                        <a:lnSpc>
                          <a:spcPts val="1280"/>
                        </a:lnSpc>
                      </a:pPr>
                      <a:r>
                        <a:rPr sz="1000" b="1">
                          <a:latin typeface="Calibri"/>
                          <a:cs typeface="Calibri"/>
                        </a:rPr>
                        <a:t>Description</a:t>
                      </a:r>
                      <a:r>
                        <a:rPr sz="1000" b="1" spc="-15">
                          <a:latin typeface="Calibri"/>
                          <a:cs typeface="Calibri"/>
                        </a:rPr>
                        <a:t> </a:t>
                      </a:r>
                      <a:r>
                        <a:rPr sz="1000" b="1">
                          <a:latin typeface="Calibri"/>
                          <a:cs typeface="Calibri"/>
                        </a:rPr>
                        <a:t>of</a:t>
                      </a:r>
                      <a:r>
                        <a:rPr sz="1000" b="1" spc="-20">
                          <a:latin typeface="Calibri"/>
                          <a:cs typeface="Calibri"/>
                        </a:rPr>
                        <a:t> </a:t>
                      </a:r>
                      <a:r>
                        <a:rPr sz="1000" b="1">
                          <a:latin typeface="Calibri"/>
                          <a:cs typeface="Calibri"/>
                        </a:rPr>
                        <a:t>Support</a:t>
                      </a:r>
                      <a:r>
                        <a:rPr sz="1000" b="1" spc="-15">
                          <a:latin typeface="Calibri"/>
                          <a:cs typeface="Calibri"/>
                        </a:rPr>
                        <a:t> </a:t>
                      </a:r>
                      <a:r>
                        <a:rPr sz="1000" b="1" spc="-10">
                          <a:latin typeface="Calibri"/>
                          <a:cs typeface="Calibri"/>
                        </a:rPr>
                        <a:t>Provided</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00" marR="153035" indent="-737235">
                        <a:lnSpc>
                          <a:spcPct val="101699"/>
                        </a:lnSpc>
                        <a:spcBef>
                          <a:spcPts val="95"/>
                        </a:spcBef>
                      </a:pPr>
                      <a:r>
                        <a:rPr sz="1000" b="1">
                          <a:latin typeface="Calibri"/>
                          <a:cs typeface="Calibri"/>
                        </a:rPr>
                        <a:t>Role</a:t>
                      </a:r>
                      <a:r>
                        <a:rPr sz="1000" b="1" spc="-15">
                          <a:latin typeface="Calibri"/>
                          <a:cs typeface="Calibri"/>
                        </a:rPr>
                        <a:t> </a:t>
                      </a:r>
                      <a:r>
                        <a:rPr sz="1000" b="1">
                          <a:latin typeface="Calibri"/>
                          <a:cs typeface="Calibri"/>
                        </a:rPr>
                        <a:t>and</a:t>
                      </a:r>
                      <a:r>
                        <a:rPr sz="1000" b="1" spc="-10">
                          <a:latin typeface="Calibri"/>
                          <a:cs typeface="Calibri"/>
                        </a:rPr>
                        <a:t> </a:t>
                      </a:r>
                      <a:r>
                        <a:rPr sz="1000" b="1">
                          <a:latin typeface="Calibri"/>
                          <a:cs typeface="Calibri"/>
                        </a:rPr>
                        <a:t>contact</a:t>
                      </a:r>
                      <a:r>
                        <a:rPr sz="1000" b="1" spc="-25">
                          <a:latin typeface="Calibri"/>
                          <a:cs typeface="Calibri"/>
                        </a:rPr>
                        <a:t> </a:t>
                      </a:r>
                      <a:r>
                        <a:rPr sz="1000" b="1">
                          <a:latin typeface="Calibri"/>
                          <a:cs typeface="Calibri"/>
                        </a:rPr>
                        <a:t>information</a:t>
                      </a:r>
                      <a:r>
                        <a:rPr sz="1000" b="1" spc="-10">
                          <a:latin typeface="Calibri"/>
                          <a:cs typeface="Calibri"/>
                        </a:rPr>
                        <a:t> </a:t>
                      </a:r>
                      <a:r>
                        <a:rPr sz="1000" b="1">
                          <a:latin typeface="Calibri"/>
                          <a:cs typeface="Calibri"/>
                        </a:rPr>
                        <a:t>of</a:t>
                      </a:r>
                      <a:r>
                        <a:rPr sz="1000" b="1" spc="-25">
                          <a:latin typeface="Calibri"/>
                          <a:cs typeface="Calibri"/>
                        </a:rPr>
                        <a:t> </a:t>
                      </a:r>
                      <a:r>
                        <a:rPr sz="1000" b="1">
                          <a:latin typeface="Calibri"/>
                          <a:cs typeface="Calibri"/>
                        </a:rPr>
                        <a:t>school</a:t>
                      </a:r>
                      <a:r>
                        <a:rPr sz="1000" b="1" spc="-10">
                          <a:latin typeface="Calibri"/>
                          <a:cs typeface="Calibri"/>
                        </a:rPr>
                        <a:t> </a:t>
                      </a:r>
                      <a:r>
                        <a:rPr sz="1000" b="1">
                          <a:latin typeface="Calibri"/>
                          <a:cs typeface="Calibri"/>
                        </a:rPr>
                        <a:t>staff</a:t>
                      </a:r>
                      <a:r>
                        <a:rPr sz="1000" b="1" spc="-25">
                          <a:latin typeface="Calibri"/>
                          <a:cs typeface="Calibri"/>
                        </a:rPr>
                        <a:t> </a:t>
                      </a:r>
                      <a:r>
                        <a:rPr sz="1000" b="1">
                          <a:latin typeface="Calibri"/>
                          <a:cs typeface="Calibri"/>
                        </a:rPr>
                        <a:t>who</a:t>
                      </a:r>
                      <a:r>
                        <a:rPr sz="1000" b="1" spc="-10">
                          <a:latin typeface="Calibri"/>
                          <a:cs typeface="Calibri"/>
                        </a:rPr>
                        <a:t> </a:t>
                      </a:r>
                      <a:r>
                        <a:rPr sz="1000" b="1" spc="-20">
                          <a:latin typeface="Calibri"/>
                          <a:cs typeface="Calibri"/>
                        </a:rPr>
                        <a:t>will </a:t>
                      </a:r>
                      <a:r>
                        <a:rPr sz="1000" b="1">
                          <a:latin typeface="Calibri"/>
                          <a:cs typeface="Calibri"/>
                        </a:rPr>
                        <a:t>be</a:t>
                      </a:r>
                      <a:r>
                        <a:rPr sz="1000" b="1" spc="-10">
                          <a:latin typeface="Calibri"/>
                          <a:cs typeface="Calibri"/>
                        </a:rPr>
                        <a:t> </a:t>
                      </a:r>
                      <a:r>
                        <a:rPr sz="1000" b="1">
                          <a:latin typeface="Calibri"/>
                          <a:cs typeface="Calibri"/>
                        </a:rPr>
                        <a:t>the</a:t>
                      </a:r>
                      <a:r>
                        <a:rPr sz="1000" b="1" spc="-5">
                          <a:latin typeface="Calibri"/>
                          <a:cs typeface="Calibri"/>
                        </a:rPr>
                        <a:t> </a:t>
                      </a:r>
                      <a:r>
                        <a:rPr sz="1000" b="1">
                          <a:latin typeface="Calibri"/>
                          <a:cs typeface="Calibri"/>
                        </a:rPr>
                        <a:t>liaison</a:t>
                      </a:r>
                      <a:r>
                        <a:rPr sz="1000" b="1" spc="-10">
                          <a:latin typeface="Calibri"/>
                          <a:cs typeface="Calibri"/>
                        </a:rPr>
                        <a:t> </a:t>
                      </a:r>
                      <a:r>
                        <a:rPr sz="1000" b="1">
                          <a:latin typeface="Calibri"/>
                          <a:cs typeface="Calibri"/>
                        </a:rPr>
                        <a:t>to</a:t>
                      </a:r>
                      <a:r>
                        <a:rPr sz="1000" b="1" spc="-5">
                          <a:latin typeface="Calibri"/>
                          <a:cs typeface="Calibri"/>
                        </a:rPr>
                        <a:t> </a:t>
                      </a:r>
                      <a:r>
                        <a:rPr sz="1000" b="1">
                          <a:latin typeface="Calibri"/>
                          <a:cs typeface="Calibri"/>
                        </a:rPr>
                        <a:t>the</a:t>
                      </a:r>
                      <a:r>
                        <a:rPr sz="1000" b="1" spc="-5">
                          <a:latin typeface="Calibri"/>
                          <a:cs typeface="Calibri"/>
                        </a:rPr>
                        <a:t> </a:t>
                      </a:r>
                      <a:r>
                        <a:rPr sz="1000" b="1" spc="-10">
                          <a:latin typeface="Calibri"/>
                          <a:cs typeface="Calibri"/>
                        </a:rPr>
                        <a:t>agency</a:t>
                      </a:r>
                      <a:endParaRPr sz="1000">
                        <a:latin typeface="Calibri"/>
                        <a:cs typeface="Calibri"/>
                      </a:endParaRPr>
                    </a:p>
                  </a:txBody>
                  <a:tcPr marL="0" marR="0" marT="106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644899">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701488">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13" name="Rectangle 12" descr="Transfer of rights to student outline of IEP">
            <a:extLst>
              <a:ext uri="{FF2B5EF4-FFF2-40B4-BE49-F238E27FC236}">
                <a16:creationId xmlns:a16="http://schemas.microsoft.com/office/drawing/2014/main" id="{E36B8689-B9DB-66F5-4089-2A249D0746F0}"/>
              </a:ext>
            </a:extLst>
          </p:cNvPr>
          <p:cNvSpPr/>
          <p:nvPr/>
        </p:nvSpPr>
        <p:spPr>
          <a:xfrm>
            <a:off x="1787028" y="2816114"/>
            <a:ext cx="8629650" cy="3462795"/>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2050677" y="2822762"/>
            <a:ext cx="7765116" cy="949015"/>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TRANSFER</a:t>
            </a:r>
            <a:r>
              <a:rPr sz="1235" b="1" kern="0" spc="-4">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RIGHTS</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TO</a:t>
            </a:r>
            <a:r>
              <a:rPr sz="1235" b="1" kern="0" spc="-13">
                <a:solidFill>
                  <a:sysClr val="windowText" lastClr="000000"/>
                </a:solidFill>
                <a:latin typeface="Calibri"/>
                <a:cs typeface="Calibri"/>
              </a:rPr>
              <a:t> </a:t>
            </a:r>
            <a:r>
              <a:rPr sz="1235" b="1" kern="0" spc="-9">
                <a:solidFill>
                  <a:sysClr val="windowText" lastClr="000000"/>
                </a:solidFill>
                <a:latin typeface="Calibri"/>
                <a:cs typeface="Calibri"/>
              </a:rPr>
              <a:t>STUDENT</a:t>
            </a:r>
            <a:endParaRPr sz="1235" kern="0">
              <a:solidFill>
                <a:sysClr val="windowText" lastClr="000000"/>
              </a:solidFill>
              <a:latin typeface="Calibri"/>
              <a:cs typeface="Calibri"/>
            </a:endParaRPr>
          </a:p>
          <a:p>
            <a:pPr marL="11206" marR="4483" defTabSz="806867">
              <a:lnSpc>
                <a:spcPct val="101499"/>
              </a:lnSpc>
              <a:spcBef>
                <a:spcPts val="176"/>
              </a:spcBef>
            </a:pP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9">
                <a:solidFill>
                  <a:sysClr val="windowText" lastClr="000000"/>
                </a:solidFill>
                <a:latin typeface="Calibri"/>
                <a:cs typeface="Calibri"/>
              </a:rPr>
              <a:t> </a:t>
            </a:r>
            <a:r>
              <a:rPr sz="971" kern="0">
                <a:solidFill>
                  <a:sysClr val="windowText" lastClr="000000"/>
                </a:solidFill>
                <a:latin typeface="Calibri"/>
                <a:cs typeface="Calibri"/>
              </a:rPr>
              <a:t>must</a:t>
            </a:r>
            <a:r>
              <a:rPr sz="971" kern="0" spc="-26">
                <a:solidFill>
                  <a:sysClr val="windowText" lastClr="000000"/>
                </a:solidFill>
                <a:latin typeface="Calibri"/>
                <a:cs typeface="Calibri"/>
              </a:rPr>
              <a:t> </a:t>
            </a:r>
            <a:r>
              <a:rPr sz="971" kern="0">
                <a:solidFill>
                  <a:sysClr val="windowText" lastClr="000000"/>
                </a:solidFill>
                <a:latin typeface="Calibri"/>
                <a:cs typeface="Calibri"/>
              </a:rPr>
              <a:t>be</a:t>
            </a:r>
            <a:r>
              <a:rPr sz="971" kern="0" spc="-18">
                <a:solidFill>
                  <a:sysClr val="windowText" lastClr="000000"/>
                </a:solidFill>
                <a:latin typeface="Calibri"/>
                <a:cs typeface="Calibri"/>
              </a:rPr>
              <a:t> </a:t>
            </a:r>
            <a:r>
              <a:rPr sz="971" kern="0">
                <a:solidFill>
                  <a:sysClr val="windowText" lastClr="000000"/>
                </a:solidFill>
                <a:latin typeface="Calibri"/>
                <a:cs typeface="Calibri"/>
              </a:rPr>
              <a:t>notified</a:t>
            </a:r>
            <a:r>
              <a:rPr sz="971" kern="0" spc="-18">
                <a:solidFill>
                  <a:sysClr val="windowText" lastClr="000000"/>
                </a:solidFill>
                <a:latin typeface="Calibri"/>
                <a:cs typeface="Calibri"/>
              </a:rPr>
              <a:t> </a:t>
            </a:r>
            <a:r>
              <a:rPr sz="971" kern="0">
                <a:solidFill>
                  <a:sysClr val="windowText" lastClr="000000"/>
                </a:solidFill>
                <a:latin typeface="Calibri"/>
                <a:cs typeface="Calibri"/>
              </a:rPr>
              <a:t>at</a:t>
            </a:r>
            <a:r>
              <a:rPr sz="971" kern="0" spc="-9">
                <a:solidFill>
                  <a:sysClr val="windowText" lastClr="000000"/>
                </a:solidFill>
                <a:latin typeface="Calibri"/>
                <a:cs typeface="Calibri"/>
              </a:rPr>
              <a:t> </a:t>
            </a:r>
            <a:r>
              <a:rPr sz="971" kern="0">
                <a:solidFill>
                  <a:sysClr val="windowText" lastClr="000000"/>
                </a:solidFill>
                <a:latin typeface="Calibri"/>
                <a:cs typeface="Calibri"/>
              </a:rPr>
              <a:t>least</a:t>
            </a:r>
            <a:r>
              <a:rPr sz="971" kern="0" spc="-22">
                <a:solidFill>
                  <a:sysClr val="windowText" lastClr="000000"/>
                </a:solidFill>
                <a:latin typeface="Calibri"/>
                <a:cs typeface="Calibri"/>
              </a:rPr>
              <a:t> </a:t>
            </a:r>
            <a:r>
              <a:rPr sz="971" kern="0">
                <a:solidFill>
                  <a:sysClr val="windowText" lastClr="000000"/>
                </a:solidFill>
                <a:latin typeface="Calibri"/>
                <a:cs typeface="Calibri"/>
              </a:rPr>
              <a:t>1</a:t>
            </a:r>
            <a:r>
              <a:rPr sz="971" kern="0" spc="-18">
                <a:solidFill>
                  <a:sysClr val="windowText" lastClr="000000"/>
                </a:solidFill>
                <a:latin typeface="Calibri"/>
                <a:cs typeface="Calibri"/>
              </a:rPr>
              <a:t> </a:t>
            </a:r>
            <a:r>
              <a:rPr sz="971" kern="0">
                <a:solidFill>
                  <a:sysClr val="windowText" lastClr="000000"/>
                </a:solidFill>
                <a:latin typeface="Calibri"/>
                <a:cs typeface="Calibri"/>
              </a:rPr>
              <a:t>year</a:t>
            </a:r>
            <a:r>
              <a:rPr sz="971" kern="0" spc="-4">
                <a:solidFill>
                  <a:sysClr val="windowText" lastClr="000000"/>
                </a:solidFill>
                <a:latin typeface="Calibri"/>
                <a:cs typeface="Calibri"/>
              </a:rPr>
              <a:t> </a:t>
            </a:r>
            <a:r>
              <a:rPr sz="971" kern="0">
                <a:solidFill>
                  <a:sysClr val="windowText" lastClr="000000"/>
                </a:solidFill>
                <a:latin typeface="Calibri"/>
                <a:cs typeface="Calibri"/>
              </a:rPr>
              <a:t>before</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18th</a:t>
            </a:r>
            <a:r>
              <a:rPr sz="971" kern="0" spc="-18">
                <a:solidFill>
                  <a:sysClr val="windowText" lastClr="000000"/>
                </a:solidFill>
                <a:latin typeface="Calibri"/>
                <a:cs typeface="Calibri"/>
              </a:rPr>
              <a:t> </a:t>
            </a:r>
            <a:r>
              <a:rPr sz="971" kern="0">
                <a:solidFill>
                  <a:sysClr val="windowText" lastClr="000000"/>
                </a:solidFill>
                <a:latin typeface="Calibri"/>
                <a:cs typeface="Calibri"/>
              </a:rPr>
              <a:t>birthday</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26">
                <a:solidFill>
                  <a:sysClr val="windowText" lastClr="000000"/>
                </a:solidFill>
                <a:latin typeface="Calibri"/>
                <a:cs typeface="Calibri"/>
              </a:rPr>
              <a:t> </a:t>
            </a:r>
            <a:r>
              <a:rPr sz="971" kern="0">
                <a:solidFill>
                  <a:sysClr val="windowText" lastClr="000000"/>
                </a:solidFill>
                <a:latin typeface="Calibri"/>
                <a:cs typeface="Calibri"/>
              </a:rPr>
              <a:t>decision-making</a:t>
            </a:r>
            <a:r>
              <a:rPr sz="971" kern="0" spc="-13">
                <a:solidFill>
                  <a:sysClr val="windowText" lastClr="000000"/>
                </a:solidFill>
                <a:latin typeface="Calibri"/>
                <a:cs typeface="Calibri"/>
              </a:rPr>
              <a:t> </a:t>
            </a:r>
            <a:r>
              <a:rPr sz="971" kern="0">
                <a:solidFill>
                  <a:sysClr val="windowText" lastClr="000000"/>
                </a:solidFill>
                <a:latin typeface="Calibri"/>
                <a:cs typeface="Calibri"/>
              </a:rPr>
              <a:t>rights</a:t>
            </a:r>
            <a:r>
              <a:rPr sz="971" kern="0" spc="-13">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transfer</a:t>
            </a:r>
            <a:r>
              <a:rPr sz="971" kern="0" spc="-18">
                <a:solidFill>
                  <a:sysClr val="windowText" lastClr="000000"/>
                </a:solidFill>
                <a:latin typeface="Calibri"/>
                <a:cs typeface="Calibri"/>
              </a:rPr>
              <a:t> </a:t>
            </a:r>
            <a:r>
              <a:rPr sz="971" kern="0">
                <a:solidFill>
                  <a:sysClr val="windowText" lastClr="000000"/>
                </a:solidFill>
                <a:latin typeface="Calibri"/>
                <a:cs typeface="Calibri"/>
              </a:rPr>
              <a:t>from</a:t>
            </a:r>
            <a:r>
              <a:rPr sz="971" kern="0" spc="-18">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13">
                <a:solidFill>
                  <a:sysClr val="windowText" lastClr="000000"/>
                </a:solidFill>
                <a:latin typeface="Calibri"/>
                <a:cs typeface="Calibri"/>
              </a:rPr>
              <a:t> </a:t>
            </a:r>
            <a:r>
              <a:rPr sz="971" kern="0">
                <a:solidFill>
                  <a:sysClr val="windowText" lastClr="000000"/>
                </a:solidFill>
                <a:latin typeface="Calibri"/>
                <a:cs typeface="Calibri"/>
              </a:rPr>
              <a:t>to </a:t>
            </a:r>
            <a:r>
              <a:rPr sz="971" kern="0" spc="-22">
                <a:solidFill>
                  <a:sysClr val="windowText" lastClr="000000"/>
                </a:solidFill>
                <a:latin typeface="Calibri"/>
                <a:cs typeface="Calibri"/>
              </a:rPr>
              <a:t>the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when the</a:t>
            </a:r>
            <a:r>
              <a:rPr sz="971" kern="0" spc="-9">
                <a:solidFill>
                  <a:sysClr val="windowText" lastClr="000000"/>
                </a:solidFill>
                <a:latin typeface="Calibri"/>
                <a:cs typeface="Calibri"/>
              </a:rPr>
              <a:t> </a:t>
            </a:r>
            <a:r>
              <a:rPr sz="971" kern="0">
                <a:solidFill>
                  <a:sysClr val="windowText" lastClr="000000"/>
                </a:solidFill>
                <a:latin typeface="Calibri"/>
                <a:cs typeface="Calibri"/>
              </a:rPr>
              <a:t>student turns</a:t>
            </a:r>
            <a:r>
              <a:rPr sz="971" kern="0" spc="-9">
                <a:solidFill>
                  <a:sysClr val="windowText" lastClr="000000"/>
                </a:solidFill>
                <a:latin typeface="Calibri"/>
                <a:cs typeface="Calibri"/>
              </a:rPr>
              <a:t> </a:t>
            </a:r>
            <a:r>
              <a:rPr sz="971" kern="0">
                <a:solidFill>
                  <a:sysClr val="windowText" lastClr="000000"/>
                </a:solidFill>
                <a:latin typeface="Calibri"/>
                <a:cs typeface="Calibri"/>
              </a:rPr>
              <a:t>18.</a:t>
            </a:r>
            <a:r>
              <a:rPr sz="971" kern="0" spc="-18">
                <a:solidFill>
                  <a:sysClr val="windowText" lastClr="000000"/>
                </a:solidFill>
                <a:latin typeface="Calibri"/>
                <a:cs typeface="Calibri"/>
              </a:rPr>
              <a:t> </a:t>
            </a:r>
            <a:r>
              <a:rPr sz="971" kern="0">
                <a:solidFill>
                  <a:sysClr val="windowText" lastClr="000000"/>
                </a:solidFill>
                <a:latin typeface="Calibri"/>
                <a:cs typeface="Calibri"/>
              </a:rPr>
              <a:t>Is</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2">
                <a:solidFill>
                  <a:sysClr val="windowText" lastClr="000000"/>
                </a:solidFill>
                <a:latin typeface="Calibri"/>
                <a:cs typeface="Calibri"/>
              </a:rPr>
              <a:t> </a:t>
            </a:r>
            <a:r>
              <a:rPr sz="971" kern="0">
                <a:solidFill>
                  <a:sysClr val="windowText" lastClr="000000"/>
                </a:solidFill>
                <a:latin typeface="Calibri"/>
                <a:cs typeface="Calibri"/>
              </a:rPr>
              <a:t>17</a:t>
            </a:r>
            <a:r>
              <a:rPr sz="971" kern="0" spc="-18">
                <a:solidFill>
                  <a:sysClr val="windowText" lastClr="000000"/>
                </a:solidFill>
                <a:latin typeface="Calibri"/>
                <a:cs typeface="Calibri"/>
              </a:rPr>
              <a:t> </a:t>
            </a:r>
            <a:r>
              <a:rPr sz="971" kern="0">
                <a:solidFill>
                  <a:sysClr val="windowText" lastClr="000000"/>
                </a:solidFill>
                <a:latin typeface="Calibri"/>
                <a:cs typeface="Calibri"/>
              </a:rPr>
              <a:t>or</a:t>
            </a:r>
            <a:r>
              <a:rPr sz="971" kern="0" spc="-4">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they turn</a:t>
            </a:r>
            <a:r>
              <a:rPr sz="971" kern="0" spc="-18">
                <a:solidFill>
                  <a:sysClr val="windowText" lastClr="000000"/>
                </a:solidFill>
                <a:latin typeface="Calibri"/>
                <a:cs typeface="Calibri"/>
              </a:rPr>
              <a:t> </a:t>
            </a:r>
            <a:r>
              <a:rPr sz="971" kern="0">
                <a:solidFill>
                  <a:sysClr val="windowText" lastClr="000000"/>
                </a:solidFill>
                <a:latin typeface="Calibri"/>
                <a:cs typeface="Calibri"/>
              </a:rPr>
              <a:t>17</a:t>
            </a:r>
            <a:r>
              <a:rPr sz="971" kern="0" spc="-18">
                <a:solidFill>
                  <a:sysClr val="windowText" lastClr="000000"/>
                </a:solidFill>
                <a:latin typeface="Calibri"/>
                <a:cs typeface="Calibri"/>
              </a:rPr>
              <a:t> </a:t>
            </a:r>
            <a:r>
              <a:rPr sz="971" kern="0">
                <a:solidFill>
                  <a:sysClr val="windowText" lastClr="000000"/>
                </a:solidFill>
                <a:latin typeface="Calibri"/>
                <a:cs typeface="Calibri"/>
              </a:rPr>
              <a:t>during the</a:t>
            </a:r>
            <a:r>
              <a:rPr sz="971" kern="0" spc="-9">
                <a:solidFill>
                  <a:sysClr val="windowText" lastClr="000000"/>
                </a:solidFill>
                <a:latin typeface="Calibri"/>
                <a:cs typeface="Calibri"/>
              </a:rPr>
              <a:t> </a:t>
            </a:r>
            <a:r>
              <a:rPr sz="971" kern="0">
                <a:solidFill>
                  <a:sysClr val="windowText" lastClr="000000"/>
                </a:solidFill>
                <a:latin typeface="Calibri"/>
                <a:cs typeface="Calibri"/>
              </a:rPr>
              <a:t>timeframe</a:t>
            </a:r>
            <a:r>
              <a:rPr sz="971" kern="0" spc="-26">
                <a:solidFill>
                  <a:sysClr val="windowText" lastClr="000000"/>
                </a:solidFill>
                <a:latin typeface="Calibri"/>
                <a:cs typeface="Calibri"/>
              </a:rPr>
              <a:t> </a:t>
            </a:r>
            <a:r>
              <a:rPr sz="971" kern="0">
                <a:solidFill>
                  <a:sysClr val="windowText" lastClr="000000"/>
                </a:solidFill>
                <a:latin typeface="Calibri"/>
                <a:cs typeface="Calibri"/>
              </a:rPr>
              <a:t>of</a:t>
            </a:r>
            <a:r>
              <a:rPr sz="971" kern="0" spc="40">
                <a:solidFill>
                  <a:sysClr val="windowText" lastClr="000000"/>
                </a:solidFill>
                <a:latin typeface="Calibri"/>
                <a:cs typeface="Calibri"/>
              </a:rPr>
              <a:t> </a:t>
            </a:r>
            <a:r>
              <a:rPr sz="971" kern="0">
                <a:solidFill>
                  <a:sysClr val="windowText" lastClr="000000"/>
                </a:solidFill>
                <a:latin typeface="Calibri"/>
                <a:cs typeface="Calibri"/>
              </a:rPr>
              <a:t>this</a:t>
            </a:r>
            <a:r>
              <a:rPr sz="971" kern="0" spc="-13">
                <a:solidFill>
                  <a:sysClr val="windowText" lastClr="000000"/>
                </a:solidFill>
                <a:latin typeface="Calibri"/>
                <a:cs typeface="Calibri"/>
              </a:rPr>
              <a:t> </a:t>
            </a:r>
            <a:r>
              <a:rPr sz="971" kern="0" spc="-18">
                <a:solidFill>
                  <a:sysClr val="windowText" lastClr="000000"/>
                </a:solidFill>
                <a:latin typeface="Calibri"/>
                <a:cs typeface="Calibri"/>
              </a:rPr>
              <a:t>IEP?</a:t>
            </a:r>
            <a:endParaRPr sz="971" kern="0">
              <a:solidFill>
                <a:sysClr val="windowText" lastClr="000000"/>
              </a:solidFill>
              <a:latin typeface="Calibri"/>
              <a:cs typeface="Calibri"/>
            </a:endParaRPr>
          </a:p>
          <a:p>
            <a:pPr marL="363090" indent="-150727" defTabSz="806867">
              <a:spcBef>
                <a:spcPts val="71"/>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582"/>
              </a:spcBef>
            </a:pPr>
            <a:r>
              <a:rPr sz="971" kern="0">
                <a:solidFill>
                  <a:sysClr val="windowText" lastClr="000000"/>
                </a:solidFill>
                <a:latin typeface="Calibri"/>
                <a:cs typeface="Calibri"/>
              </a:rPr>
              <a:t>On</a:t>
            </a:r>
            <a:r>
              <a:rPr sz="971" kern="0" spc="-35">
                <a:solidFill>
                  <a:sysClr val="windowText" lastClr="000000"/>
                </a:solidFill>
                <a:latin typeface="Calibri"/>
                <a:cs typeface="Calibri"/>
              </a:rPr>
              <a:t> </a:t>
            </a:r>
            <a:r>
              <a:rPr sz="971" kern="0">
                <a:solidFill>
                  <a:sysClr val="windowText" lastClr="000000"/>
                </a:solidFill>
                <a:latin typeface="Calibri"/>
                <a:cs typeface="Calibri"/>
              </a:rPr>
              <a:t>what</a:t>
            </a:r>
            <a:r>
              <a:rPr sz="971" kern="0" spc="-31">
                <a:solidFill>
                  <a:sysClr val="windowText" lastClr="000000"/>
                </a:solidFill>
                <a:latin typeface="Calibri"/>
                <a:cs typeface="Calibri"/>
              </a:rPr>
              <a:t> </a:t>
            </a:r>
            <a:r>
              <a:rPr sz="971" kern="0">
                <a:solidFill>
                  <a:sysClr val="windowText" lastClr="000000"/>
                </a:solidFill>
                <a:latin typeface="Calibri"/>
                <a:cs typeface="Calibri"/>
              </a:rPr>
              <a:t>date</a:t>
            </a:r>
            <a:r>
              <a:rPr sz="971" kern="0" spc="-13">
                <a:solidFill>
                  <a:sysClr val="windowText" lastClr="000000"/>
                </a:solidFill>
                <a:latin typeface="Calibri"/>
                <a:cs typeface="Calibri"/>
              </a:rPr>
              <a:t> </a:t>
            </a:r>
            <a:r>
              <a:rPr sz="971" kern="0">
                <a:solidFill>
                  <a:sysClr val="windowText" lastClr="000000"/>
                </a:solidFill>
                <a:latin typeface="Calibri"/>
                <a:cs typeface="Calibri"/>
              </a:rPr>
              <a:t>was 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provided</a:t>
            </a:r>
            <a:r>
              <a:rPr sz="971" kern="0" spc="-9">
                <a:solidFill>
                  <a:sysClr val="windowText" lastClr="000000"/>
                </a:solidFill>
                <a:latin typeface="Calibri"/>
                <a:cs typeface="Calibri"/>
              </a:rPr>
              <a:t> </a:t>
            </a:r>
            <a:r>
              <a:rPr sz="971" kern="0">
                <a:solidFill>
                  <a:sysClr val="windowText" lastClr="000000"/>
                </a:solidFill>
                <a:latin typeface="Calibri"/>
                <a:cs typeface="Calibri"/>
              </a:rPr>
              <a:t>with</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notice</a:t>
            </a:r>
            <a:r>
              <a:rPr sz="971" kern="0" spc="-31">
                <a:solidFill>
                  <a:sysClr val="windowText" lastClr="000000"/>
                </a:solidFill>
                <a:latin typeface="Calibri"/>
                <a:cs typeface="Calibri"/>
              </a:rPr>
              <a:t> </a:t>
            </a:r>
            <a:r>
              <a:rPr sz="971" kern="0">
                <a:solidFill>
                  <a:sysClr val="windowText" lastClr="000000"/>
                </a:solidFill>
                <a:latin typeface="Calibri"/>
                <a:cs typeface="Calibri"/>
              </a:rPr>
              <a:t>of</a:t>
            </a:r>
            <a:r>
              <a:rPr sz="971" kern="0" spc="4">
                <a:solidFill>
                  <a:sysClr val="windowText" lastClr="000000"/>
                </a:solidFill>
                <a:latin typeface="Calibri"/>
                <a:cs typeface="Calibri"/>
              </a:rPr>
              <a:t> </a:t>
            </a:r>
            <a:r>
              <a:rPr sz="971" kern="0">
                <a:solidFill>
                  <a:sysClr val="windowText" lastClr="000000"/>
                </a:solidFill>
                <a:latin typeface="Calibri"/>
                <a:cs typeface="Calibri"/>
              </a:rPr>
              <a:t>transfer</a:t>
            </a:r>
            <a:r>
              <a:rPr sz="971" kern="0" spc="-26">
                <a:solidFill>
                  <a:sysClr val="windowText" lastClr="000000"/>
                </a:solidFill>
                <a:latin typeface="Calibri"/>
                <a:cs typeface="Calibri"/>
              </a:rPr>
              <a:t> </a:t>
            </a:r>
            <a:r>
              <a:rPr sz="971" kern="0">
                <a:solidFill>
                  <a:sysClr val="windowText" lastClr="000000"/>
                </a:solidFill>
                <a:latin typeface="Calibri"/>
                <a:cs typeface="Calibri"/>
              </a:rPr>
              <a:t>of</a:t>
            </a:r>
            <a:r>
              <a:rPr sz="971" kern="0" spc="-9">
                <a:solidFill>
                  <a:sysClr val="windowText" lastClr="000000"/>
                </a:solidFill>
                <a:latin typeface="Calibri"/>
                <a:cs typeface="Calibri"/>
              </a:rPr>
              <a:t> </a:t>
            </a:r>
            <a:r>
              <a:rPr sz="971" kern="0">
                <a:solidFill>
                  <a:sysClr val="windowText" lastClr="000000"/>
                </a:solidFill>
                <a:latin typeface="Calibri"/>
                <a:cs typeface="Calibri"/>
              </a:rPr>
              <a:t>rights</a:t>
            </a:r>
            <a:r>
              <a:rPr sz="971" kern="0" spc="-4">
                <a:solidFill>
                  <a:sysClr val="windowText" lastClr="000000"/>
                </a:solidFill>
                <a:latin typeface="Calibri"/>
                <a:cs typeface="Calibri"/>
              </a:rPr>
              <a:t> </a:t>
            </a:r>
            <a:r>
              <a:rPr sz="971" kern="0">
                <a:solidFill>
                  <a:sysClr val="windowText" lastClr="000000"/>
                </a:solidFill>
                <a:latin typeface="Calibri"/>
                <a:cs typeface="Calibri"/>
              </a:rPr>
              <a:t>and</a:t>
            </a:r>
            <a:r>
              <a:rPr sz="971" kern="0" spc="-9">
                <a:solidFill>
                  <a:sysClr val="windowText" lastClr="000000"/>
                </a:solidFill>
                <a:latin typeface="Calibri"/>
                <a:cs typeface="Calibri"/>
              </a:rPr>
              <a:t> </a:t>
            </a:r>
            <a:r>
              <a:rPr sz="971" kern="0">
                <a:solidFill>
                  <a:sysClr val="windowText" lastClr="000000"/>
                </a:solidFill>
                <a:latin typeface="Calibri"/>
                <a:cs typeface="Calibri"/>
              </a:rPr>
              <a:t>a</a:t>
            </a:r>
            <a:r>
              <a:rPr sz="971" kern="0" spc="-31">
                <a:solidFill>
                  <a:sysClr val="windowText" lastClr="000000"/>
                </a:solidFill>
                <a:latin typeface="Calibri"/>
                <a:cs typeface="Calibri"/>
              </a:rPr>
              <a:t> </a:t>
            </a:r>
            <a:r>
              <a:rPr sz="971" kern="0">
                <a:solidFill>
                  <a:sysClr val="windowText" lastClr="000000"/>
                </a:solidFill>
                <a:latin typeface="Calibri"/>
                <a:cs typeface="Calibri"/>
              </a:rPr>
              <a:t>copy</a:t>
            </a:r>
            <a:r>
              <a:rPr sz="971" kern="0" spc="-22">
                <a:solidFill>
                  <a:sysClr val="windowText" lastClr="000000"/>
                </a:solidFill>
                <a:latin typeface="Calibri"/>
                <a:cs typeface="Calibri"/>
              </a:rPr>
              <a:t> </a:t>
            </a:r>
            <a:r>
              <a:rPr sz="971" kern="0">
                <a:solidFill>
                  <a:sysClr val="windowText" lastClr="000000"/>
                </a:solidFill>
                <a:latin typeface="Calibri"/>
                <a:cs typeface="Calibri"/>
              </a:rPr>
              <a:t>of</a:t>
            </a:r>
            <a:r>
              <a:rPr sz="971" kern="0" spc="13">
                <a:solidFill>
                  <a:sysClr val="windowText" lastClr="000000"/>
                </a:solidFill>
                <a:latin typeface="Calibri"/>
                <a:cs typeface="Calibri"/>
              </a:rPr>
              <a:t> </a:t>
            </a:r>
            <a:r>
              <a:rPr sz="971" kern="0">
                <a:solidFill>
                  <a:sysClr val="windowText" lastClr="000000"/>
                </a:solidFill>
                <a:latin typeface="Calibri"/>
                <a:cs typeface="Calibri"/>
              </a:rPr>
              <a:t>procedural</a:t>
            </a:r>
            <a:r>
              <a:rPr sz="971" kern="0" spc="-22">
                <a:solidFill>
                  <a:sysClr val="windowText" lastClr="000000"/>
                </a:solidFill>
                <a:latin typeface="Calibri"/>
                <a:cs typeface="Calibri"/>
              </a:rPr>
              <a:t> </a:t>
            </a:r>
            <a:r>
              <a:rPr sz="971" kern="0">
                <a:solidFill>
                  <a:sysClr val="windowText" lastClr="000000"/>
                </a:solidFill>
                <a:latin typeface="Calibri"/>
                <a:cs typeface="Calibri"/>
              </a:rPr>
              <a:t>safeguards</a:t>
            </a:r>
            <a:r>
              <a:rPr sz="971" kern="0" spc="-13">
                <a:solidFill>
                  <a:sysClr val="windowText" lastClr="000000"/>
                </a:solidFill>
                <a:latin typeface="Calibri"/>
                <a:cs typeface="Calibri"/>
              </a:rPr>
              <a:t> </a:t>
            </a:r>
            <a:r>
              <a:rPr sz="971" kern="0">
                <a:solidFill>
                  <a:sysClr val="windowText" lastClr="000000"/>
                </a:solidFill>
                <a:latin typeface="Calibri"/>
                <a:cs typeface="Calibri"/>
              </a:rPr>
              <a:t>concerning</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a:t>
            </a:r>
            <a:r>
              <a:rPr sz="971" kern="0" spc="-18">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rights?</a:t>
            </a:r>
            <a:endParaRPr sz="971" kern="0">
              <a:solidFill>
                <a:sysClr val="windowText" lastClr="000000"/>
              </a:solidFill>
              <a:latin typeface="Calibri"/>
              <a:cs typeface="Calibri"/>
            </a:endParaRPr>
          </a:p>
        </p:txBody>
      </p:sp>
      <p:sp>
        <p:nvSpPr>
          <p:cNvPr id="5" name="object 5" descr="Outline of transit of rights"/>
          <p:cNvSpPr/>
          <p:nvPr/>
        </p:nvSpPr>
        <p:spPr>
          <a:xfrm>
            <a:off x="2061882" y="3797673"/>
            <a:ext cx="8074959" cy="1582831"/>
          </a:xfrm>
          <a:custGeom>
            <a:avLst/>
            <a:gdLst/>
            <a:ahLst/>
            <a:cxnLst/>
            <a:rect l="l" t="t" r="r" b="b"/>
            <a:pathLst>
              <a:path w="9151620" h="1793875">
                <a:moveTo>
                  <a:pt x="9146273" y="757301"/>
                </a:moveTo>
                <a:lnTo>
                  <a:pt x="9141206" y="757301"/>
                </a:lnTo>
                <a:lnTo>
                  <a:pt x="5080" y="757301"/>
                </a:lnTo>
                <a:lnTo>
                  <a:pt x="0" y="757301"/>
                </a:lnTo>
                <a:lnTo>
                  <a:pt x="0" y="762381"/>
                </a:lnTo>
                <a:lnTo>
                  <a:pt x="5080" y="762381"/>
                </a:lnTo>
                <a:lnTo>
                  <a:pt x="9141206" y="762381"/>
                </a:lnTo>
                <a:lnTo>
                  <a:pt x="9146273" y="762381"/>
                </a:lnTo>
                <a:lnTo>
                  <a:pt x="9146273" y="757301"/>
                </a:lnTo>
                <a:close/>
              </a:path>
              <a:path w="9151620" h="1793875">
                <a:moveTo>
                  <a:pt x="9146273" y="0"/>
                </a:moveTo>
                <a:lnTo>
                  <a:pt x="9141206" y="0"/>
                </a:lnTo>
                <a:lnTo>
                  <a:pt x="5080" y="0"/>
                </a:lnTo>
                <a:lnTo>
                  <a:pt x="0" y="0"/>
                </a:lnTo>
                <a:lnTo>
                  <a:pt x="0" y="5080"/>
                </a:lnTo>
                <a:lnTo>
                  <a:pt x="0" y="7556"/>
                </a:lnTo>
                <a:lnTo>
                  <a:pt x="0" y="757174"/>
                </a:lnTo>
                <a:lnTo>
                  <a:pt x="5080" y="757174"/>
                </a:lnTo>
                <a:lnTo>
                  <a:pt x="5080" y="7620"/>
                </a:lnTo>
                <a:lnTo>
                  <a:pt x="5080" y="5080"/>
                </a:lnTo>
                <a:lnTo>
                  <a:pt x="9141206" y="5080"/>
                </a:lnTo>
                <a:lnTo>
                  <a:pt x="9141206" y="7556"/>
                </a:lnTo>
                <a:lnTo>
                  <a:pt x="9141206" y="757174"/>
                </a:lnTo>
                <a:lnTo>
                  <a:pt x="9146273" y="757174"/>
                </a:lnTo>
                <a:lnTo>
                  <a:pt x="9146273" y="7620"/>
                </a:lnTo>
                <a:lnTo>
                  <a:pt x="9146273" y="5080"/>
                </a:lnTo>
                <a:lnTo>
                  <a:pt x="9146273" y="0"/>
                </a:lnTo>
                <a:close/>
              </a:path>
              <a:path w="9151620" h="1793875">
                <a:moveTo>
                  <a:pt x="9151239" y="1788807"/>
                </a:moveTo>
                <a:lnTo>
                  <a:pt x="9146159" y="1788807"/>
                </a:lnTo>
                <a:lnTo>
                  <a:pt x="5080" y="1788807"/>
                </a:lnTo>
                <a:lnTo>
                  <a:pt x="0" y="1788807"/>
                </a:lnTo>
                <a:lnTo>
                  <a:pt x="0" y="1793875"/>
                </a:lnTo>
                <a:lnTo>
                  <a:pt x="5080" y="1793875"/>
                </a:lnTo>
                <a:lnTo>
                  <a:pt x="9146159" y="1793875"/>
                </a:lnTo>
                <a:lnTo>
                  <a:pt x="9151239" y="1793875"/>
                </a:lnTo>
                <a:lnTo>
                  <a:pt x="9151239" y="1788807"/>
                </a:lnTo>
                <a:close/>
              </a:path>
              <a:path w="9151620" h="1793875">
                <a:moveTo>
                  <a:pt x="9151239" y="1128395"/>
                </a:moveTo>
                <a:lnTo>
                  <a:pt x="9146159" y="1128395"/>
                </a:lnTo>
                <a:lnTo>
                  <a:pt x="5080" y="1128407"/>
                </a:lnTo>
                <a:lnTo>
                  <a:pt x="0" y="1128395"/>
                </a:lnTo>
                <a:lnTo>
                  <a:pt x="0" y="1133475"/>
                </a:lnTo>
                <a:lnTo>
                  <a:pt x="0" y="1136015"/>
                </a:lnTo>
                <a:lnTo>
                  <a:pt x="0" y="1788795"/>
                </a:lnTo>
                <a:lnTo>
                  <a:pt x="5080" y="1788795"/>
                </a:lnTo>
                <a:lnTo>
                  <a:pt x="5080" y="1136015"/>
                </a:lnTo>
                <a:lnTo>
                  <a:pt x="5080" y="1133475"/>
                </a:lnTo>
                <a:lnTo>
                  <a:pt x="9146159" y="1133475"/>
                </a:lnTo>
                <a:lnTo>
                  <a:pt x="9146159" y="1136015"/>
                </a:lnTo>
                <a:lnTo>
                  <a:pt x="9146159" y="1788795"/>
                </a:lnTo>
                <a:lnTo>
                  <a:pt x="9151239" y="1788795"/>
                </a:lnTo>
                <a:lnTo>
                  <a:pt x="9151239" y="1136015"/>
                </a:lnTo>
                <a:lnTo>
                  <a:pt x="9151239" y="1133475"/>
                </a:lnTo>
                <a:lnTo>
                  <a:pt x="9151239" y="1128407"/>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6" name="object 6"/>
          <p:cNvSpPr txBox="1"/>
          <p:nvPr/>
        </p:nvSpPr>
        <p:spPr>
          <a:xfrm>
            <a:off x="2050676" y="4589144"/>
            <a:ext cx="7370109" cy="160715"/>
          </a:xfrm>
          <a:prstGeom prst="rect">
            <a:avLst/>
          </a:prstGeom>
        </p:spPr>
        <p:txBody>
          <a:bodyPr vert="horz" wrap="square" lIns="0" tIns="11206" rIns="0" bIns="0" rtlCol="0">
            <a:spAutoFit/>
          </a:bodyPr>
          <a:lstStyle/>
          <a:p>
            <a:pPr marL="11206" defTabSz="806867">
              <a:spcBef>
                <a:spcPts val="88"/>
              </a:spcBef>
            </a:pPr>
            <a:r>
              <a:rPr sz="971" kern="0">
                <a:solidFill>
                  <a:sysClr val="windowText" lastClr="000000"/>
                </a:solidFill>
                <a:latin typeface="Calibri"/>
                <a:cs typeface="Calibri"/>
              </a:rPr>
              <a:t>On</a:t>
            </a:r>
            <a:r>
              <a:rPr sz="971" kern="0" spc="-31">
                <a:solidFill>
                  <a:sysClr val="windowText" lastClr="000000"/>
                </a:solidFill>
                <a:latin typeface="Calibri"/>
                <a:cs typeface="Calibri"/>
              </a:rPr>
              <a:t> </a:t>
            </a:r>
            <a:r>
              <a:rPr sz="971" kern="0">
                <a:solidFill>
                  <a:sysClr val="windowText" lastClr="000000"/>
                </a:solidFill>
                <a:latin typeface="Calibri"/>
                <a:cs typeface="Calibri"/>
              </a:rPr>
              <a:t>what</a:t>
            </a:r>
            <a:r>
              <a:rPr sz="971" kern="0" spc="-31">
                <a:solidFill>
                  <a:sysClr val="windowText" lastClr="000000"/>
                </a:solidFill>
                <a:latin typeface="Calibri"/>
                <a:cs typeface="Calibri"/>
              </a:rPr>
              <a:t> </a:t>
            </a:r>
            <a:r>
              <a:rPr sz="971" kern="0">
                <a:solidFill>
                  <a:sysClr val="windowText" lastClr="000000"/>
                </a:solidFill>
                <a:latin typeface="Calibri"/>
                <a:cs typeface="Calibri"/>
              </a:rPr>
              <a:t>date</a:t>
            </a:r>
            <a:r>
              <a:rPr sz="971" kern="0" spc="-13">
                <a:solidFill>
                  <a:sysClr val="windowText" lastClr="000000"/>
                </a:solidFill>
                <a:latin typeface="Calibri"/>
                <a:cs typeface="Calibri"/>
              </a:rPr>
              <a:t> </a:t>
            </a:r>
            <a:r>
              <a:rPr sz="971" kern="0">
                <a:solidFill>
                  <a:sysClr val="windowText" lastClr="000000"/>
                </a:solidFill>
                <a:latin typeface="Calibri"/>
                <a:cs typeface="Calibri"/>
              </a:rPr>
              <a:t>was</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18">
                <a:solidFill>
                  <a:sysClr val="windowText" lastClr="000000"/>
                </a:solidFill>
                <a:latin typeface="Calibri"/>
                <a:cs typeface="Calibri"/>
              </a:rPr>
              <a:t> </a:t>
            </a:r>
            <a:r>
              <a:rPr sz="971" kern="0">
                <a:solidFill>
                  <a:sysClr val="windowText" lastClr="000000"/>
                </a:solidFill>
                <a:latin typeface="Calibri"/>
                <a:cs typeface="Calibri"/>
              </a:rPr>
              <a:t>provided</a:t>
            </a:r>
            <a:r>
              <a:rPr sz="971" kern="0" spc="-22">
                <a:solidFill>
                  <a:sysClr val="windowText" lastClr="000000"/>
                </a:solidFill>
                <a:latin typeface="Calibri"/>
                <a:cs typeface="Calibri"/>
              </a:rPr>
              <a:t> </a:t>
            </a:r>
            <a:r>
              <a:rPr sz="971" kern="0">
                <a:solidFill>
                  <a:sysClr val="windowText" lastClr="000000"/>
                </a:solidFill>
                <a:latin typeface="Calibri"/>
                <a:cs typeface="Calibri"/>
              </a:rPr>
              <a:t>with</a:t>
            </a:r>
            <a:r>
              <a:rPr sz="971" kern="0" spc="-18">
                <a:solidFill>
                  <a:sysClr val="windowText" lastClr="000000"/>
                </a:solidFill>
                <a:latin typeface="Calibri"/>
                <a:cs typeface="Calibri"/>
              </a:rPr>
              <a:t> </a:t>
            </a:r>
            <a:r>
              <a:rPr sz="971" kern="0">
                <a:solidFill>
                  <a:sysClr val="windowText" lastClr="000000"/>
                </a:solidFill>
                <a:latin typeface="Calibri"/>
                <a:cs typeface="Calibri"/>
              </a:rPr>
              <a:t>notice</a:t>
            </a:r>
            <a:r>
              <a:rPr sz="971" kern="0" spc="-31">
                <a:solidFill>
                  <a:sysClr val="windowText" lastClr="000000"/>
                </a:solidFill>
                <a:latin typeface="Calibri"/>
                <a:cs typeface="Calibri"/>
              </a:rPr>
              <a:t> </a:t>
            </a:r>
            <a:r>
              <a:rPr sz="971" kern="0">
                <a:solidFill>
                  <a:sysClr val="windowText" lastClr="000000"/>
                </a:solidFill>
                <a:latin typeface="Calibri"/>
                <a:cs typeface="Calibri"/>
              </a:rPr>
              <a:t>of</a:t>
            </a:r>
            <a:r>
              <a:rPr sz="971" kern="0" spc="-9">
                <a:solidFill>
                  <a:sysClr val="windowText" lastClr="000000"/>
                </a:solidFill>
                <a:latin typeface="Calibri"/>
                <a:cs typeface="Calibri"/>
              </a:rPr>
              <a:t> </a:t>
            </a:r>
            <a:r>
              <a:rPr sz="971" kern="0">
                <a:solidFill>
                  <a:sysClr val="windowText" lastClr="000000"/>
                </a:solidFill>
                <a:latin typeface="Calibri"/>
                <a:cs typeface="Calibri"/>
              </a:rPr>
              <a:t>transfer</a:t>
            </a:r>
            <a:r>
              <a:rPr sz="971" kern="0" spc="-9">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rights</a:t>
            </a:r>
            <a:r>
              <a:rPr sz="971" kern="0" spc="26">
                <a:solidFill>
                  <a:sysClr val="windowText" lastClr="000000"/>
                </a:solidFill>
                <a:latin typeface="Calibri"/>
                <a:cs typeface="Calibri"/>
              </a:rPr>
              <a:t> </a:t>
            </a:r>
            <a:r>
              <a:rPr sz="971" kern="0">
                <a:solidFill>
                  <a:sysClr val="windowText" lastClr="000000"/>
                </a:solidFill>
                <a:latin typeface="Calibri"/>
                <a:cs typeface="Calibri"/>
              </a:rPr>
              <a:t>and</a:t>
            </a:r>
            <a:r>
              <a:rPr sz="971" kern="0" spc="-4">
                <a:solidFill>
                  <a:sysClr val="windowText" lastClr="000000"/>
                </a:solidFill>
                <a:latin typeface="Calibri"/>
                <a:cs typeface="Calibri"/>
              </a:rPr>
              <a:t> </a:t>
            </a:r>
            <a:r>
              <a:rPr sz="971" kern="0">
                <a:solidFill>
                  <a:sysClr val="windowText" lastClr="000000"/>
                </a:solidFill>
                <a:latin typeface="Calibri"/>
                <a:cs typeface="Calibri"/>
              </a:rPr>
              <a:t>a</a:t>
            </a:r>
            <a:r>
              <a:rPr sz="971" kern="0" spc="-31">
                <a:solidFill>
                  <a:sysClr val="windowText" lastClr="000000"/>
                </a:solidFill>
                <a:latin typeface="Calibri"/>
                <a:cs typeface="Calibri"/>
              </a:rPr>
              <a:t> </a:t>
            </a:r>
            <a:r>
              <a:rPr sz="971" kern="0">
                <a:solidFill>
                  <a:sysClr val="windowText" lastClr="000000"/>
                </a:solidFill>
                <a:latin typeface="Calibri"/>
                <a:cs typeface="Calibri"/>
              </a:rPr>
              <a:t>copy</a:t>
            </a:r>
            <a:r>
              <a:rPr sz="971" kern="0" spc="-4">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procedural</a:t>
            </a:r>
            <a:r>
              <a:rPr sz="971" kern="0" spc="-18">
                <a:solidFill>
                  <a:sysClr val="windowText" lastClr="000000"/>
                </a:solidFill>
                <a:latin typeface="Calibri"/>
                <a:cs typeface="Calibri"/>
              </a:rPr>
              <a:t> </a:t>
            </a:r>
            <a:r>
              <a:rPr sz="971" kern="0">
                <a:solidFill>
                  <a:sysClr val="windowText" lastClr="000000"/>
                </a:solidFill>
                <a:latin typeface="Calibri"/>
                <a:cs typeface="Calibri"/>
              </a:rPr>
              <a:t>safeguards</a:t>
            </a:r>
            <a:r>
              <a:rPr sz="971" kern="0" spc="-18">
                <a:solidFill>
                  <a:sysClr val="windowText" lastClr="000000"/>
                </a:solidFill>
                <a:latin typeface="Calibri"/>
                <a:cs typeface="Calibri"/>
              </a:rPr>
              <a:t> </a:t>
            </a:r>
            <a:r>
              <a:rPr sz="971" kern="0">
                <a:solidFill>
                  <a:sysClr val="windowText" lastClr="000000"/>
                </a:solidFill>
                <a:latin typeface="Calibri"/>
                <a:cs typeface="Calibri"/>
              </a:rPr>
              <a:t>concerning</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a:t>
            </a:r>
            <a:r>
              <a:rPr sz="971" kern="0" spc="-18">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rights?</a:t>
            </a:r>
            <a:endParaRPr sz="971" kern="0">
              <a:solidFill>
                <a:sysClr val="windowText" lastClr="000000"/>
              </a:solidFill>
              <a:latin typeface="Calibri"/>
              <a:cs typeface="Calibri"/>
            </a:endParaRPr>
          </a:p>
        </p:txBody>
      </p:sp>
      <p:sp>
        <p:nvSpPr>
          <p:cNvPr id="7" name="object 7"/>
          <p:cNvSpPr txBox="1"/>
          <p:nvPr/>
        </p:nvSpPr>
        <p:spPr>
          <a:xfrm>
            <a:off x="2050677" y="5367058"/>
            <a:ext cx="4010025" cy="133528"/>
          </a:xfrm>
          <a:prstGeom prst="rect">
            <a:avLst/>
          </a:prstGeom>
        </p:spPr>
        <p:txBody>
          <a:bodyPr vert="horz" wrap="square" lIns="0" tIns="11206" rIns="0" bIns="0" rtlCol="0">
            <a:spAutoFit/>
          </a:bodyPr>
          <a:lstStyle/>
          <a:p>
            <a:pPr marL="11206" defTabSz="806867">
              <a:spcBef>
                <a:spcPts val="88"/>
              </a:spcBef>
            </a:pPr>
            <a:r>
              <a:rPr sz="794" kern="0">
                <a:solidFill>
                  <a:sysClr val="windowText" lastClr="000000"/>
                </a:solidFill>
                <a:latin typeface="Calibri"/>
                <a:cs typeface="Calibri"/>
              </a:rPr>
              <a:t>*</a:t>
            </a:r>
            <a:r>
              <a:rPr sz="794" kern="0" spc="-31">
                <a:solidFill>
                  <a:sysClr val="windowText" lastClr="000000"/>
                </a:solidFill>
                <a:latin typeface="Calibri"/>
                <a:cs typeface="Calibri"/>
              </a:rPr>
              <a:t> </a:t>
            </a:r>
            <a:r>
              <a:rPr sz="794" kern="0">
                <a:solidFill>
                  <a:sysClr val="windowText" lastClr="000000"/>
                </a:solidFill>
                <a:latin typeface="Calibri"/>
                <a:cs typeface="Calibri"/>
              </a:rPr>
              <a:t>The</a:t>
            </a:r>
            <a:r>
              <a:rPr sz="794" kern="0" spc="-18">
                <a:solidFill>
                  <a:sysClr val="windowText" lastClr="000000"/>
                </a:solidFill>
                <a:latin typeface="Calibri"/>
                <a:cs typeface="Calibri"/>
              </a:rPr>
              <a:t> </a:t>
            </a:r>
            <a:r>
              <a:rPr sz="794" kern="0">
                <a:solidFill>
                  <a:sysClr val="windowText" lastClr="000000"/>
                </a:solidFill>
                <a:latin typeface="Calibri"/>
                <a:cs typeface="Calibri"/>
              </a:rPr>
              <a:t>dotted</a:t>
            </a:r>
            <a:r>
              <a:rPr sz="794" kern="0" spc="-4">
                <a:solidFill>
                  <a:sysClr val="windowText" lastClr="000000"/>
                </a:solidFill>
                <a:latin typeface="Calibri"/>
                <a:cs typeface="Calibri"/>
              </a:rPr>
              <a:t> </a:t>
            </a:r>
            <a:r>
              <a:rPr sz="794" kern="0">
                <a:solidFill>
                  <a:sysClr val="windowText" lastClr="000000"/>
                </a:solidFill>
                <a:latin typeface="Calibri"/>
                <a:cs typeface="Calibri"/>
              </a:rPr>
              <a:t>line</a:t>
            </a:r>
            <a:r>
              <a:rPr sz="794" kern="0" spc="-4">
                <a:solidFill>
                  <a:sysClr val="windowText" lastClr="000000"/>
                </a:solidFill>
                <a:latin typeface="Calibri"/>
                <a:cs typeface="Calibri"/>
              </a:rPr>
              <a:t> </a:t>
            </a:r>
            <a:r>
              <a:rPr sz="794" kern="0">
                <a:solidFill>
                  <a:sysClr val="windowText" lastClr="000000"/>
                </a:solidFill>
                <a:latin typeface="Calibri"/>
                <a:cs typeface="Calibri"/>
              </a:rPr>
              <a:t>indicates</a:t>
            </a:r>
            <a:r>
              <a:rPr sz="794" kern="0" spc="-4">
                <a:solidFill>
                  <a:sysClr val="windowText" lastClr="000000"/>
                </a:solidFill>
                <a:latin typeface="Calibri"/>
                <a:cs typeface="Calibri"/>
              </a:rPr>
              <a:t> </a:t>
            </a:r>
            <a:r>
              <a:rPr sz="794" kern="0">
                <a:solidFill>
                  <a:sysClr val="windowText" lastClr="000000"/>
                </a:solidFill>
                <a:latin typeface="Calibri"/>
                <a:cs typeface="Calibri"/>
              </a:rPr>
              <a:t>that</a:t>
            </a:r>
            <a:r>
              <a:rPr sz="794" kern="0" spc="-9">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page</a:t>
            </a:r>
            <a:r>
              <a:rPr sz="794" kern="0" spc="-18">
                <a:solidFill>
                  <a:sysClr val="windowText" lastClr="000000"/>
                </a:solidFill>
                <a:latin typeface="Calibri"/>
                <a:cs typeface="Calibri"/>
              </a:rPr>
              <a:t> </a:t>
            </a:r>
            <a:r>
              <a:rPr sz="794" kern="0">
                <a:solidFill>
                  <a:sysClr val="windowText" lastClr="000000"/>
                </a:solidFill>
                <a:latin typeface="Calibri"/>
                <a:cs typeface="Calibri"/>
              </a:rPr>
              <a:t>of</a:t>
            </a:r>
            <a:r>
              <a:rPr sz="794" kern="0" spc="-4">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IEP</a:t>
            </a:r>
            <a:r>
              <a:rPr sz="794" kern="0" spc="-13">
                <a:solidFill>
                  <a:sysClr val="windowText" lastClr="000000"/>
                </a:solidFill>
                <a:latin typeface="Calibri"/>
                <a:cs typeface="Calibri"/>
              </a:rPr>
              <a:t> </a:t>
            </a:r>
            <a:r>
              <a:rPr sz="794" kern="0">
                <a:solidFill>
                  <a:sysClr val="windowText" lastClr="000000"/>
                </a:solidFill>
                <a:latin typeface="Calibri"/>
                <a:cs typeface="Calibri"/>
              </a:rPr>
              <a:t>is</a:t>
            </a:r>
            <a:r>
              <a:rPr sz="794" kern="0" spc="-4">
                <a:solidFill>
                  <a:sysClr val="windowText" lastClr="000000"/>
                </a:solidFill>
                <a:latin typeface="Calibri"/>
                <a:cs typeface="Calibri"/>
              </a:rPr>
              <a:t> </a:t>
            </a:r>
            <a:r>
              <a:rPr sz="794" kern="0">
                <a:solidFill>
                  <a:sysClr val="windowText" lastClr="000000"/>
                </a:solidFill>
                <a:latin typeface="Calibri"/>
                <a:cs typeface="Calibri"/>
              </a:rPr>
              <a:t>dedicated</a:t>
            </a:r>
            <a:r>
              <a:rPr sz="794" kern="0" spc="-9">
                <a:solidFill>
                  <a:sysClr val="windowText" lastClr="000000"/>
                </a:solidFill>
                <a:latin typeface="Calibri"/>
                <a:cs typeface="Calibri"/>
              </a:rPr>
              <a:t> </a:t>
            </a:r>
            <a:r>
              <a:rPr sz="794" kern="0">
                <a:solidFill>
                  <a:sysClr val="windowText" lastClr="000000"/>
                </a:solidFill>
                <a:latin typeface="Calibri"/>
                <a:cs typeface="Calibri"/>
              </a:rPr>
              <a:t>to</a:t>
            </a:r>
            <a:r>
              <a:rPr sz="794" kern="0" spc="-4">
                <a:solidFill>
                  <a:sysClr val="windowText" lastClr="000000"/>
                </a:solidFill>
                <a:latin typeface="Calibri"/>
                <a:cs typeface="Calibri"/>
              </a:rPr>
              <a:t> </a:t>
            </a:r>
            <a:r>
              <a:rPr sz="794" kern="0">
                <a:solidFill>
                  <a:sysClr val="windowText" lastClr="000000"/>
                </a:solidFill>
                <a:latin typeface="Calibri"/>
                <a:cs typeface="Calibri"/>
              </a:rPr>
              <a:t>secondary</a:t>
            </a:r>
            <a:r>
              <a:rPr sz="794" kern="0" spc="-18">
                <a:solidFill>
                  <a:sysClr val="windowText" lastClr="000000"/>
                </a:solidFill>
                <a:latin typeface="Calibri"/>
                <a:cs typeface="Calibri"/>
              </a:rPr>
              <a:t> </a:t>
            </a:r>
            <a:r>
              <a:rPr sz="794" kern="0">
                <a:solidFill>
                  <a:sysClr val="windowText" lastClr="000000"/>
                </a:solidFill>
                <a:latin typeface="Calibri"/>
                <a:cs typeface="Calibri"/>
              </a:rPr>
              <a:t>transition</a:t>
            </a:r>
            <a:r>
              <a:rPr sz="794" kern="0" spc="-22">
                <a:solidFill>
                  <a:sysClr val="windowText" lastClr="000000"/>
                </a:solidFill>
                <a:latin typeface="Calibri"/>
                <a:cs typeface="Calibri"/>
              </a:rPr>
              <a:t> </a:t>
            </a:r>
            <a:r>
              <a:rPr sz="794" kern="0" spc="-9">
                <a:solidFill>
                  <a:sysClr val="windowText" lastClr="000000"/>
                </a:solidFill>
                <a:latin typeface="Calibri"/>
                <a:cs typeface="Calibri"/>
              </a:rPr>
              <a:t>planning.</a:t>
            </a:r>
            <a:endParaRPr sz="794" kern="0">
              <a:solidFill>
                <a:sysClr val="windowText" lastClr="000000"/>
              </a:solidFill>
              <a:latin typeface="Calibri"/>
              <a:cs typeface="Calibri"/>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32</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E663AFC-85AD-9AD0-6BE8-4994962BFC49}"/>
              </a:ext>
            </a:extLst>
          </p:cNvPr>
          <p:cNvSpPr>
            <a:spLocks noGrp="1"/>
          </p:cNvSpPr>
          <p:nvPr>
            <p:ph type="title"/>
          </p:nvPr>
        </p:nvSpPr>
        <p:spPr/>
        <p:txBody>
          <a:bodyPr/>
          <a:lstStyle/>
          <a:p>
            <a:r>
              <a:rPr lang="en-US">
                <a:solidFill>
                  <a:schemeClr val="bg1"/>
                </a:solidFill>
              </a:rPr>
              <a:t>Decision making options for the student</a:t>
            </a:r>
          </a:p>
        </p:txBody>
      </p:sp>
      <p:sp>
        <p:nvSpPr>
          <p:cNvPr id="2" name="object 2" descr="Outline of decision making options for student in IEP"/>
          <p:cNvSpPr/>
          <p:nvPr/>
        </p:nvSpPr>
        <p:spPr>
          <a:xfrm>
            <a:off x="1972235" y="374837"/>
            <a:ext cx="8229600" cy="5647765"/>
          </a:xfrm>
          <a:custGeom>
            <a:avLst/>
            <a:gdLst/>
            <a:ahLst/>
            <a:cxnLst/>
            <a:rect l="l" t="t" r="r" b="b"/>
            <a:pathLst>
              <a:path w="9326880" h="6400800">
                <a:moveTo>
                  <a:pt x="0" y="6400799"/>
                </a:moveTo>
                <a:lnTo>
                  <a:pt x="9326880" y="6400799"/>
                </a:lnTo>
                <a:lnTo>
                  <a:pt x="9326880" y="0"/>
                </a:lnTo>
                <a:lnTo>
                  <a:pt x="0" y="0"/>
                </a:lnTo>
                <a:lnTo>
                  <a:pt x="0" y="6400799"/>
                </a:lnTo>
                <a:close/>
              </a:path>
            </a:pathLst>
          </a:custGeom>
          <a:ln w="28575">
            <a:solidFill>
              <a:srgbClr val="538235"/>
            </a:solidFill>
            <a:prstDash val="sysDash"/>
          </a:ln>
        </p:spPr>
        <p:txBody>
          <a:bodyPr wrap="square" lIns="0" tIns="0" rIns="0" bIns="0" rtlCol="0"/>
          <a:lstStyle/>
          <a:p>
            <a:pPr defTabSz="806867"/>
            <a:endParaRPr sz="1588" kern="0">
              <a:solidFill>
                <a:sysClr val="windowText" lastClr="000000"/>
              </a:solidFill>
            </a:endParaRPr>
          </a:p>
        </p:txBody>
      </p:sp>
      <p:sp>
        <p:nvSpPr>
          <p:cNvPr id="12" name="Rectangle 11" descr="Outline in green of the decision making options for student section of IEP">
            <a:extLst>
              <a:ext uri="{FF2B5EF4-FFF2-40B4-BE49-F238E27FC236}">
                <a16:creationId xmlns:a16="http://schemas.microsoft.com/office/drawing/2014/main" id="{CBB60BAE-6186-2FBF-7023-91302A8B0988}"/>
              </a:ext>
            </a:extLst>
          </p:cNvPr>
          <p:cNvSpPr/>
          <p:nvPr/>
        </p:nvSpPr>
        <p:spPr>
          <a:xfrm>
            <a:off x="1790700" y="148196"/>
            <a:ext cx="8629650" cy="6033773"/>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2050677" y="354330"/>
            <a:ext cx="7502338" cy="408098"/>
          </a:xfrm>
          <a:prstGeom prst="rect">
            <a:avLst/>
          </a:prstGeom>
        </p:spPr>
        <p:txBody>
          <a:bodyPr vert="horz" wrap="square" lIns="0" tIns="42582" rIns="0" bIns="0" rtlCol="0">
            <a:spAutoFit/>
          </a:bodyPr>
          <a:lstStyle/>
          <a:p>
            <a:pPr marL="11206" defTabSz="806867">
              <a:spcBef>
                <a:spcPts val="335"/>
              </a:spcBef>
            </a:pPr>
            <a:r>
              <a:rPr sz="1235" b="1" kern="0" spc="-9">
                <a:solidFill>
                  <a:sysClr val="windowText" lastClr="000000"/>
                </a:solidFill>
                <a:latin typeface="Calibri"/>
                <a:cs typeface="Calibri"/>
              </a:rPr>
              <a:t>DECISION-</a:t>
            </a:r>
            <a:r>
              <a:rPr sz="1235" b="1" kern="0">
                <a:solidFill>
                  <a:sysClr val="windowText" lastClr="000000"/>
                </a:solidFill>
                <a:latin typeface="Calibri"/>
                <a:cs typeface="Calibri"/>
              </a:rPr>
              <a:t>MAKING</a:t>
            </a:r>
            <a:r>
              <a:rPr sz="1235" b="1" kern="0" spc="4">
                <a:solidFill>
                  <a:sysClr val="windowText" lastClr="000000"/>
                </a:solidFill>
                <a:latin typeface="Calibri"/>
                <a:cs typeface="Calibri"/>
              </a:rPr>
              <a:t> </a:t>
            </a:r>
            <a:r>
              <a:rPr sz="1235" b="1" kern="0">
                <a:solidFill>
                  <a:sysClr val="windowText" lastClr="000000"/>
                </a:solidFill>
                <a:latin typeface="Calibri"/>
                <a:cs typeface="Calibri"/>
              </a:rPr>
              <a:t>OPTIONS</a:t>
            </a:r>
            <a:r>
              <a:rPr sz="1235" b="1" kern="0" spc="4">
                <a:solidFill>
                  <a:sysClr val="windowText" lastClr="000000"/>
                </a:solidFill>
                <a:latin typeface="Calibri"/>
                <a:cs typeface="Calibri"/>
              </a:rPr>
              <a:t> </a:t>
            </a:r>
            <a:r>
              <a:rPr sz="1235" b="1" kern="0">
                <a:solidFill>
                  <a:sysClr val="windowText" lastClr="000000"/>
                </a:solidFill>
                <a:latin typeface="Calibri"/>
                <a:cs typeface="Calibri"/>
              </a:rPr>
              <a:t>FOR </a:t>
            </a:r>
            <a:r>
              <a:rPr sz="1235" b="1" kern="0" spc="-9">
                <a:solidFill>
                  <a:sysClr val="windowText" lastClr="000000"/>
                </a:solidFill>
                <a:latin typeface="Calibri"/>
                <a:cs typeface="Calibri"/>
              </a:rPr>
              <a:t>STUDENT*</a:t>
            </a:r>
            <a:endParaRPr sz="1235" kern="0">
              <a:solidFill>
                <a:sysClr val="windowText" lastClr="000000"/>
              </a:solidFill>
              <a:latin typeface="Calibri"/>
              <a:cs typeface="Calibri"/>
            </a:endParaRPr>
          </a:p>
          <a:p>
            <a:pPr marL="11206" defTabSz="806867">
              <a:spcBef>
                <a:spcPts val="194"/>
              </a:spcBef>
            </a:pPr>
            <a:r>
              <a:rPr sz="971" kern="0">
                <a:solidFill>
                  <a:sysClr val="windowText" lastClr="000000"/>
                </a:solidFill>
                <a:latin typeface="Calibri"/>
                <a:cs typeface="Calibri"/>
              </a:rPr>
              <a:t>Complete</a:t>
            </a:r>
            <a:r>
              <a:rPr sz="971" kern="0" spc="-40">
                <a:solidFill>
                  <a:sysClr val="windowText" lastClr="000000"/>
                </a:solidFill>
                <a:latin typeface="Calibri"/>
                <a:cs typeface="Calibri"/>
              </a:rPr>
              <a:t> </a:t>
            </a:r>
            <a:r>
              <a:rPr sz="971" kern="0">
                <a:solidFill>
                  <a:sysClr val="windowText" lastClr="000000"/>
                </a:solidFill>
                <a:latin typeface="Calibri"/>
                <a:cs typeface="Calibri"/>
              </a:rPr>
              <a:t>for</a:t>
            </a:r>
            <a:r>
              <a:rPr sz="971" kern="0" spc="-4">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who</a:t>
            </a:r>
            <a:r>
              <a:rPr sz="971" kern="0" spc="-22">
                <a:solidFill>
                  <a:sysClr val="windowText" lastClr="000000"/>
                </a:solidFill>
                <a:latin typeface="Calibri"/>
                <a:cs typeface="Calibri"/>
              </a:rPr>
              <a:t> </a:t>
            </a:r>
            <a:r>
              <a:rPr sz="971" kern="0">
                <a:solidFill>
                  <a:sysClr val="windowText" lastClr="000000"/>
                </a:solidFill>
                <a:latin typeface="Calibri"/>
                <a:cs typeface="Calibri"/>
              </a:rPr>
              <a:t>has</a:t>
            </a:r>
            <a:r>
              <a:rPr sz="971" kern="0" spc="4">
                <a:solidFill>
                  <a:sysClr val="windowText" lastClr="000000"/>
                </a:solidFill>
                <a:latin typeface="Calibri"/>
                <a:cs typeface="Calibri"/>
              </a:rPr>
              <a:t> </a:t>
            </a:r>
            <a:r>
              <a:rPr sz="971" kern="0">
                <a:solidFill>
                  <a:sysClr val="windowText" lastClr="000000"/>
                </a:solidFill>
                <a:latin typeface="Calibri"/>
                <a:cs typeface="Calibri"/>
              </a:rPr>
              <a:t>turned 18.</a:t>
            </a:r>
            <a:r>
              <a:rPr sz="971" kern="0" spc="-22">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6">
                <a:solidFill>
                  <a:sysClr val="windowText" lastClr="000000"/>
                </a:solidFill>
                <a:latin typeface="Calibri"/>
                <a:cs typeface="Calibri"/>
              </a:rPr>
              <a:t> </a:t>
            </a:r>
            <a:r>
              <a:rPr sz="971" kern="0">
                <a:solidFill>
                  <a:sysClr val="windowText" lastClr="000000"/>
                </a:solidFill>
                <a:latin typeface="Calibri"/>
                <a:cs typeface="Calibri"/>
              </a:rPr>
              <a:t>indicate</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decision-making</a:t>
            </a:r>
            <a:r>
              <a:rPr sz="971" kern="0" spc="-22">
                <a:solidFill>
                  <a:sysClr val="windowText" lastClr="000000"/>
                </a:solidFill>
                <a:latin typeface="Calibri"/>
                <a:cs typeface="Calibri"/>
              </a:rPr>
              <a:t> </a:t>
            </a:r>
            <a:r>
              <a:rPr sz="971" kern="0">
                <a:solidFill>
                  <a:sysClr val="windowText" lastClr="000000"/>
                </a:solidFill>
                <a:latin typeface="Calibri"/>
                <a:cs typeface="Calibri"/>
              </a:rPr>
              <a:t>option</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or</a:t>
            </a:r>
            <a:r>
              <a:rPr sz="971" kern="0" spc="-4">
                <a:solidFill>
                  <a:sysClr val="windowText" lastClr="000000"/>
                </a:solidFill>
                <a:latin typeface="Calibri"/>
                <a:cs typeface="Calibri"/>
              </a:rPr>
              <a:t> </a:t>
            </a:r>
            <a:r>
              <a:rPr sz="971" kern="0" spc="-9">
                <a:solidFill>
                  <a:sysClr val="windowText" lastClr="000000"/>
                </a:solidFill>
                <a:latin typeface="Calibri"/>
                <a:cs typeface="Calibri"/>
              </a:rPr>
              <a:t>court-</a:t>
            </a:r>
            <a:r>
              <a:rPr sz="971" kern="0">
                <a:solidFill>
                  <a:sysClr val="windowText" lastClr="000000"/>
                </a:solidFill>
                <a:latin typeface="Calibri"/>
                <a:cs typeface="Calibri"/>
              </a:rPr>
              <a:t>appointed</a:t>
            </a:r>
            <a:r>
              <a:rPr sz="971" kern="0" spc="-22">
                <a:solidFill>
                  <a:sysClr val="windowText" lastClr="000000"/>
                </a:solidFill>
                <a:latin typeface="Calibri"/>
                <a:cs typeface="Calibri"/>
              </a:rPr>
              <a:t> </a:t>
            </a:r>
            <a:r>
              <a:rPr sz="971" kern="0">
                <a:solidFill>
                  <a:sysClr val="windowText" lastClr="000000"/>
                </a:solidFill>
                <a:latin typeface="Calibri"/>
                <a:cs typeface="Calibri"/>
              </a:rPr>
              <a:t>legal</a:t>
            </a:r>
            <a:r>
              <a:rPr sz="971" kern="0" spc="-13">
                <a:solidFill>
                  <a:sysClr val="windowText" lastClr="000000"/>
                </a:solidFill>
                <a:latin typeface="Calibri"/>
                <a:cs typeface="Calibri"/>
              </a:rPr>
              <a:t> </a:t>
            </a:r>
            <a:r>
              <a:rPr sz="971" kern="0">
                <a:solidFill>
                  <a:sysClr val="windowText" lastClr="000000"/>
                </a:solidFill>
                <a:latin typeface="Calibri"/>
                <a:cs typeface="Calibri"/>
              </a:rPr>
              <a:t>guardian</a:t>
            </a:r>
            <a:r>
              <a:rPr sz="971" kern="0" spc="-18">
                <a:solidFill>
                  <a:sysClr val="windowText" lastClr="000000"/>
                </a:solidFill>
                <a:latin typeface="Calibri"/>
                <a:cs typeface="Calibri"/>
              </a:rPr>
              <a:t> </a:t>
            </a:r>
            <a:r>
              <a:rPr sz="971" kern="0">
                <a:solidFill>
                  <a:sysClr val="windowText" lastClr="000000"/>
                </a:solidFill>
                <a:latin typeface="Calibri"/>
                <a:cs typeface="Calibri"/>
              </a:rPr>
              <a:t>has</a:t>
            </a:r>
            <a:r>
              <a:rPr sz="971" kern="0" spc="4">
                <a:solidFill>
                  <a:sysClr val="windowText" lastClr="000000"/>
                </a:solidFill>
                <a:latin typeface="Calibri"/>
                <a:cs typeface="Calibri"/>
              </a:rPr>
              <a:t> </a:t>
            </a:r>
            <a:r>
              <a:rPr sz="971" kern="0" spc="-9">
                <a:solidFill>
                  <a:sysClr val="windowText" lastClr="000000"/>
                </a:solidFill>
                <a:latin typeface="Calibri"/>
                <a:cs typeface="Calibri"/>
              </a:rPr>
              <a:t>selected:</a:t>
            </a:r>
            <a:endParaRPr sz="971" kern="0">
              <a:solidFill>
                <a:sysClr val="windowText" lastClr="000000"/>
              </a:solidFill>
              <a:latin typeface="Calibri"/>
              <a:cs typeface="Calibri"/>
            </a:endParaRPr>
          </a:p>
        </p:txBody>
      </p:sp>
      <p:graphicFrame>
        <p:nvGraphicFramePr>
          <p:cNvPr id="15" name="object 4">
            <a:extLst>
              <a:ext uri="{FF2B5EF4-FFF2-40B4-BE49-F238E27FC236}">
                <a16:creationId xmlns:a16="http://schemas.microsoft.com/office/drawing/2014/main" id="{ABD23C2E-0BD4-CDB6-4D6C-1BDEAAF8F832}"/>
              </a:ext>
            </a:extLst>
          </p:cNvPr>
          <p:cNvGraphicFramePr>
            <a:graphicFrameLocks noGrp="1"/>
          </p:cNvGraphicFramePr>
          <p:nvPr>
            <p:extLst>
              <p:ext uri="{D42A27DB-BD31-4B8C-83A1-F6EECF244321}">
                <p14:modId xmlns:p14="http://schemas.microsoft.com/office/powerpoint/2010/main" val="218560314"/>
              </p:ext>
            </p:extLst>
          </p:nvPr>
        </p:nvGraphicFramePr>
        <p:xfrm>
          <a:off x="2192151" y="835398"/>
          <a:ext cx="6373905" cy="2578100"/>
        </p:xfrm>
        <a:graphic>
          <a:graphicData uri="http://schemas.openxmlformats.org/drawingml/2006/table">
            <a:tbl>
              <a:tblPr firstRow="1" bandRow="1">
                <a:tableStyleId>{2D5ABB26-0587-4C30-8999-92F81FD0307C}</a:tableStyleId>
              </a:tblPr>
              <a:tblGrid>
                <a:gridCol w="6373905">
                  <a:extLst>
                    <a:ext uri="{9D8B030D-6E8A-4147-A177-3AD203B41FA5}">
                      <a16:colId xmlns:a16="http://schemas.microsoft.com/office/drawing/2014/main" val="20000"/>
                    </a:ext>
                  </a:extLst>
                </a:gridCol>
              </a:tblGrid>
              <a:tr h="1946007">
                <a:tc>
                  <a:txBody>
                    <a:bodyPr/>
                    <a:lstStyle/>
                    <a:p>
                      <a:pPr>
                        <a:lnSpc>
                          <a:spcPts val="1165"/>
                        </a:lnSpc>
                      </a:pPr>
                      <a:r>
                        <a:rPr sz="1000">
                          <a:latin typeface="MS Gothic"/>
                          <a:cs typeface="MS Gothic"/>
                        </a:rPr>
                        <a:t>☐</a:t>
                      </a:r>
                    </a:p>
                    <a:p>
                      <a:pPr marL="72390">
                        <a:lnSpc>
                          <a:spcPts val="1145"/>
                        </a:lnSpc>
                      </a:pPr>
                      <a:r>
                        <a:rPr sz="1000">
                          <a:latin typeface="Calibri"/>
                          <a:cs typeface="Calibri"/>
                        </a:rPr>
                        <a:t>The</a:t>
                      </a:r>
                      <a:r>
                        <a:rPr sz="1000" spc="-30">
                          <a:latin typeface="Calibri"/>
                          <a:cs typeface="Calibri"/>
                        </a:rPr>
                        <a:t> </a:t>
                      </a:r>
                      <a:r>
                        <a:rPr sz="1000">
                          <a:latin typeface="Calibri"/>
                          <a:cs typeface="Calibri"/>
                        </a:rPr>
                        <a:t>student</a:t>
                      </a:r>
                      <a:r>
                        <a:rPr sz="1000" spc="-10">
                          <a:latin typeface="Calibri"/>
                          <a:cs typeface="Calibri"/>
                        </a:rPr>
                        <a:t> </a:t>
                      </a:r>
                      <a:r>
                        <a:rPr sz="1000">
                          <a:latin typeface="Calibri"/>
                          <a:cs typeface="Calibri"/>
                        </a:rPr>
                        <a:t>will</a:t>
                      </a:r>
                      <a:r>
                        <a:rPr sz="1000" spc="-20">
                          <a:latin typeface="Calibri"/>
                          <a:cs typeface="Calibri"/>
                        </a:rPr>
                        <a:t> </a:t>
                      </a:r>
                      <a:r>
                        <a:rPr sz="1000">
                          <a:latin typeface="Calibri"/>
                          <a:cs typeface="Calibri"/>
                        </a:rPr>
                        <a:t>make</a:t>
                      </a:r>
                      <a:r>
                        <a:rPr sz="1000" spc="-30">
                          <a:latin typeface="Calibri"/>
                          <a:cs typeface="Calibri"/>
                        </a:rPr>
                        <a:t> </a:t>
                      </a:r>
                      <a:r>
                        <a:rPr sz="1000">
                          <a:latin typeface="Calibri"/>
                          <a:cs typeface="Calibri"/>
                        </a:rPr>
                        <a:t>their</a:t>
                      </a:r>
                      <a:r>
                        <a:rPr sz="1000" spc="-25">
                          <a:latin typeface="Calibri"/>
                          <a:cs typeface="Calibri"/>
                        </a:rPr>
                        <a:t> </a:t>
                      </a:r>
                      <a:r>
                        <a:rPr sz="1000">
                          <a:latin typeface="Calibri"/>
                          <a:cs typeface="Calibri"/>
                        </a:rPr>
                        <a:t>own</a:t>
                      </a:r>
                      <a:r>
                        <a:rPr sz="1000" spc="-5">
                          <a:latin typeface="Calibri"/>
                          <a:cs typeface="Calibri"/>
                        </a:rPr>
                        <a:t> </a:t>
                      </a:r>
                      <a:r>
                        <a:rPr sz="1000">
                          <a:latin typeface="Calibri"/>
                          <a:cs typeface="Calibri"/>
                        </a:rPr>
                        <a:t>educational</a:t>
                      </a:r>
                      <a:r>
                        <a:rPr sz="1000" spc="5">
                          <a:latin typeface="Calibri"/>
                          <a:cs typeface="Calibri"/>
                        </a:rPr>
                        <a:t> </a:t>
                      </a:r>
                      <a:r>
                        <a:rPr sz="1000" spc="-10">
                          <a:latin typeface="Calibri"/>
                          <a:cs typeface="Calibri"/>
                        </a:rPr>
                        <a:t>decisions.</a:t>
                      </a:r>
                    </a:p>
                    <a:p>
                      <a:pPr>
                        <a:lnSpc>
                          <a:spcPct val="100000"/>
                        </a:lnSpc>
                        <a:spcBef>
                          <a:spcPts val="265"/>
                        </a:spcBef>
                      </a:pPr>
                      <a:r>
                        <a:rPr sz="1000">
                          <a:latin typeface="MS Gothic"/>
                        </a:rPr>
                        <a:t>☐</a:t>
                      </a:r>
                    </a:p>
                    <a:p>
                      <a:pPr marL="72390">
                        <a:lnSpc>
                          <a:spcPct val="100000"/>
                        </a:lnSpc>
                        <a:spcBef>
                          <a:spcPts val="305"/>
                        </a:spcBef>
                      </a:pPr>
                      <a:r>
                        <a:rPr sz="1000">
                          <a:latin typeface="Calibri"/>
                          <a:cs typeface="Calibri"/>
                        </a:rPr>
                        <a:t>The</a:t>
                      </a:r>
                      <a:r>
                        <a:rPr sz="1000" spc="-40">
                          <a:latin typeface="Calibri"/>
                          <a:cs typeface="Calibri"/>
                        </a:rPr>
                        <a:t> </a:t>
                      </a:r>
                      <a:r>
                        <a:rPr sz="1000">
                          <a:latin typeface="Calibri"/>
                          <a:cs typeface="Calibri"/>
                        </a:rPr>
                        <a:t>student</a:t>
                      </a:r>
                      <a:r>
                        <a:rPr sz="1000" spc="-15">
                          <a:latin typeface="Calibri"/>
                          <a:cs typeface="Calibri"/>
                        </a:rPr>
                        <a:t> </a:t>
                      </a:r>
                      <a:r>
                        <a:rPr sz="1000">
                          <a:latin typeface="Calibri"/>
                          <a:cs typeface="Calibri"/>
                        </a:rPr>
                        <a:t>will</a:t>
                      </a:r>
                      <a:r>
                        <a:rPr sz="1000" spc="-15">
                          <a:latin typeface="Calibri"/>
                          <a:cs typeface="Calibri"/>
                        </a:rPr>
                        <a:t> </a:t>
                      </a:r>
                      <a:r>
                        <a:rPr sz="1000">
                          <a:latin typeface="Calibri"/>
                          <a:cs typeface="Calibri"/>
                        </a:rPr>
                        <a:t>share</a:t>
                      </a:r>
                      <a:r>
                        <a:rPr sz="1000" spc="-30">
                          <a:latin typeface="Calibri"/>
                          <a:cs typeface="Calibri"/>
                        </a:rPr>
                        <a:t> </a:t>
                      </a:r>
                      <a:r>
                        <a:rPr sz="1000">
                          <a:latin typeface="Calibri"/>
                          <a:cs typeface="Calibri"/>
                        </a:rPr>
                        <a:t>decision-making</a:t>
                      </a:r>
                      <a:r>
                        <a:rPr sz="1000" spc="-25">
                          <a:latin typeface="Calibri"/>
                          <a:cs typeface="Calibri"/>
                        </a:rPr>
                        <a:t> </a:t>
                      </a:r>
                      <a:r>
                        <a:rPr sz="1000">
                          <a:latin typeface="Calibri"/>
                          <a:cs typeface="Calibri"/>
                        </a:rPr>
                        <a:t>with</a:t>
                      </a:r>
                      <a:r>
                        <a:rPr sz="1000" spc="-20">
                          <a:latin typeface="Calibri"/>
                          <a:cs typeface="Calibri"/>
                        </a:rPr>
                        <a:t> </a:t>
                      </a:r>
                      <a:r>
                        <a:rPr sz="1000">
                          <a:latin typeface="Calibri"/>
                          <a:cs typeface="Calibri"/>
                        </a:rPr>
                        <a:t>their</a:t>
                      </a:r>
                      <a:r>
                        <a:rPr sz="1000" spc="-30">
                          <a:latin typeface="Calibri"/>
                          <a:cs typeface="Calibri"/>
                        </a:rPr>
                        <a:t> </a:t>
                      </a:r>
                      <a:r>
                        <a:rPr sz="1000">
                          <a:latin typeface="Calibri"/>
                          <a:cs typeface="Calibri"/>
                        </a:rPr>
                        <a:t>parent,</a:t>
                      </a:r>
                      <a:r>
                        <a:rPr sz="1000" spc="-5">
                          <a:latin typeface="Calibri"/>
                          <a:cs typeface="Calibri"/>
                        </a:rPr>
                        <a:t> </a:t>
                      </a:r>
                      <a:r>
                        <a:rPr sz="1000">
                          <a:latin typeface="Calibri"/>
                          <a:cs typeface="Calibri"/>
                        </a:rPr>
                        <a:t>caregiver,</a:t>
                      </a:r>
                      <a:r>
                        <a:rPr sz="1000" spc="-15">
                          <a:latin typeface="Calibri"/>
                          <a:cs typeface="Calibri"/>
                        </a:rPr>
                        <a:t> </a:t>
                      </a:r>
                      <a:r>
                        <a:rPr sz="1000">
                          <a:latin typeface="Calibri"/>
                          <a:cs typeface="Calibri"/>
                        </a:rPr>
                        <a:t>or</a:t>
                      </a:r>
                      <a:r>
                        <a:rPr sz="1000" spc="-10">
                          <a:latin typeface="Calibri"/>
                          <a:cs typeface="Calibri"/>
                        </a:rPr>
                        <a:t> </a:t>
                      </a:r>
                      <a:r>
                        <a:rPr sz="1000">
                          <a:latin typeface="Calibri"/>
                          <a:cs typeface="Calibri"/>
                        </a:rPr>
                        <a:t>other</a:t>
                      </a:r>
                      <a:r>
                        <a:rPr sz="1000" spc="-5">
                          <a:latin typeface="Calibri"/>
                          <a:cs typeface="Calibri"/>
                        </a:rPr>
                        <a:t> </a:t>
                      </a:r>
                      <a:r>
                        <a:rPr sz="1000" spc="-10">
                          <a:latin typeface="Calibri"/>
                          <a:cs typeface="Calibri"/>
                        </a:rPr>
                        <a:t>adult.</a:t>
                      </a:r>
                    </a:p>
                    <a:p>
                      <a:pPr marL="72390">
                        <a:lnSpc>
                          <a:spcPct val="100000"/>
                        </a:lnSpc>
                        <a:spcBef>
                          <a:spcPts val="114"/>
                        </a:spcBef>
                        <a:tabLst>
                          <a:tab pos="4892040" algn="l"/>
                        </a:tabLst>
                      </a:pPr>
                      <a:r>
                        <a:rPr sz="1000" b="1">
                          <a:latin typeface="Calibri"/>
                          <a:cs typeface="Calibri"/>
                        </a:rPr>
                        <a:t>Individual</a:t>
                      </a:r>
                      <a:r>
                        <a:rPr sz="1000" b="1" spc="-5">
                          <a:latin typeface="Calibri"/>
                          <a:cs typeface="Calibri"/>
                        </a:rPr>
                        <a:t> </a:t>
                      </a:r>
                      <a:r>
                        <a:rPr sz="1000" b="1">
                          <a:latin typeface="Calibri"/>
                          <a:cs typeface="Calibri"/>
                        </a:rPr>
                        <a:t>with</a:t>
                      </a:r>
                      <a:r>
                        <a:rPr sz="1000" b="1" spc="-10">
                          <a:latin typeface="Calibri"/>
                          <a:cs typeface="Calibri"/>
                        </a:rPr>
                        <a:t> </a:t>
                      </a:r>
                      <a:r>
                        <a:rPr sz="1000" b="1">
                          <a:latin typeface="Calibri"/>
                          <a:cs typeface="Calibri"/>
                        </a:rPr>
                        <a:t>whom</a:t>
                      </a:r>
                      <a:r>
                        <a:rPr sz="1000" b="1" spc="-10">
                          <a:latin typeface="Calibri"/>
                          <a:cs typeface="Calibri"/>
                        </a:rPr>
                        <a:t> </a:t>
                      </a:r>
                      <a:r>
                        <a:rPr sz="1000" b="1">
                          <a:latin typeface="Calibri"/>
                          <a:cs typeface="Calibri"/>
                        </a:rPr>
                        <a:t>the</a:t>
                      </a:r>
                      <a:r>
                        <a:rPr sz="1000" b="1" spc="-10">
                          <a:latin typeface="Calibri"/>
                          <a:cs typeface="Calibri"/>
                        </a:rPr>
                        <a:t> </a:t>
                      </a:r>
                      <a:r>
                        <a:rPr sz="1000" b="1">
                          <a:latin typeface="Calibri"/>
                          <a:cs typeface="Calibri"/>
                        </a:rPr>
                        <a:t>student</a:t>
                      </a:r>
                      <a:r>
                        <a:rPr sz="1000" b="1" spc="-15">
                          <a:latin typeface="Calibri"/>
                          <a:cs typeface="Calibri"/>
                        </a:rPr>
                        <a:t> </a:t>
                      </a:r>
                      <a:r>
                        <a:rPr sz="1000" b="1">
                          <a:latin typeface="Calibri"/>
                          <a:cs typeface="Calibri"/>
                        </a:rPr>
                        <a:t>will</a:t>
                      </a:r>
                      <a:r>
                        <a:rPr sz="1000" b="1" spc="-5">
                          <a:latin typeface="Calibri"/>
                          <a:cs typeface="Calibri"/>
                        </a:rPr>
                        <a:t> </a:t>
                      </a:r>
                      <a:r>
                        <a:rPr sz="1000" b="1">
                          <a:latin typeface="Calibri"/>
                          <a:cs typeface="Calibri"/>
                        </a:rPr>
                        <a:t>share</a:t>
                      </a:r>
                      <a:r>
                        <a:rPr sz="1000" b="1" spc="-30">
                          <a:latin typeface="Calibri"/>
                          <a:cs typeface="Calibri"/>
                        </a:rPr>
                        <a:t> </a:t>
                      </a:r>
                      <a:r>
                        <a:rPr sz="1000" b="1">
                          <a:latin typeface="Calibri"/>
                          <a:cs typeface="Calibri"/>
                        </a:rPr>
                        <a:t>decision-making:</a:t>
                      </a:r>
                      <a:r>
                        <a:rPr sz="1000" b="1" spc="-20">
                          <a:latin typeface="Calibri"/>
                          <a:cs typeface="Calibri"/>
                        </a:rPr>
                        <a:t> </a:t>
                      </a:r>
                      <a:endParaRPr lang="en-US" sz="1000" b="1" spc="-20">
                        <a:latin typeface="Calibri"/>
                        <a:cs typeface="Calibri"/>
                      </a:endParaRPr>
                    </a:p>
                    <a:p>
                      <a:pPr marL="72390">
                        <a:lnSpc>
                          <a:spcPct val="100000"/>
                        </a:lnSpc>
                        <a:spcBef>
                          <a:spcPts val="114"/>
                        </a:spcBef>
                        <a:tabLst>
                          <a:tab pos="4892040" algn="l"/>
                        </a:tabLst>
                      </a:pPr>
                      <a:r>
                        <a:rPr sz="1000" b="1" u="sng">
                          <a:uFill>
                            <a:solidFill>
                              <a:srgbClr val="000000"/>
                            </a:solidFill>
                          </a:uFill>
                          <a:latin typeface="Calibri"/>
                          <a:cs typeface="Calibri"/>
                        </a:rPr>
                        <a:t>	</a:t>
                      </a:r>
                    </a:p>
                    <a:p>
                      <a:pPr>
                        <a:lnSpc>
                          <a:spcPct val="100000"/>
                        </a:lnSpc>
                        <a:spcBef>
                          <a:spcPts val="465"/>
                        </a:spcBef>
                      </a:pPr>
                      <a:r>
                        <a:rPr sz="1000">
                          <a:latin typeface="MS Gothic"/>
                        </a:rPr>
                        <a:t>☐</a:t>
                      </a:r>
                    </a:p>
                    <a:p>
                      <a:pPr marL="72390">
                        <a:lnSpc>
                          <a:spcPct val="100000"/>
                        </a:lnSpc>
                        <a:spcBef>
                          <a:spcPts val="505"/>
                        </a:spcBef>
                      </a:pPr>
                      <a:r>
                        <a:rPr sz="1000">
                          <a:latin typeface="Calibri"/>
                          <a:cs typeface="Calibri"/>
                        </a:rPr>
                        <a:t>The</a:t>
                      </a:r>
                      <a:r>
                        <a:rPr sz="1000" spc="-40">
                          <a:latin typeface="Calibri"/>
                          <a:cs typeface="Calibri"/>
                        </a:rPr>
                        <a:t> </a:t>
                      </a:r>
                      <a:r>
                        <a:rPr sz="1000">
                          <a:latin typeface="Calibri"/>
                          <a:cs typeface="Calibri"/>
                        </a:rPr>
                        <a:t>student</a:t>
                      </a:r>
                      <a:r>
                        <a:rPr sz="1000" spc="-25">
                          <a:latin typeface="Calibri"/>
                          <a:cs typeface="Calibri"/>
                        </a:rPr>
                        <a:t> </a:t>
                      </a:r>
                      <a:r>
                        <a:rPr sz="1000">
                          <a:latin typeface="Calibri"/>
                          <a:cs typeface="Calibri"/>
                        </a:rPr>
                        <a:t>has</a:t>
                      </a:r>
                      <a:r>
                        <a:rPr sz="1000" spc="-15">
                          <a:latin typeface="Calibri"/>
                          <a:cs typeface="Calibri"/>
                        </a:rPr>
                        <a:t> </a:t>
                      </a:r>
                      <a:r>
                        <a:rPr sz="1000">
                          <a:latin typeface="Calibri"/>
                          <a:cs typeface="Calibri"/>
                        </a:rPr>
                        <a:t>delegated</a:t>
                      </a:r>
                      <a:r>
                        <a:rPr sz="1000" spc="-25">
                          <a:latin typeface="Calibri"/>
                          <a:cs typeface="Calibri"/>
                        </a:rPr>
                        <a:t> </a:t>
                      </a:r>
                      <a:r>
                        <a:rPr sz="1000">
                          <a:latin typeface="Calibri"/>
                          <a:cs typeface="Calibri"/>
                        </a:rPr>
                        <a:t>decision-making</a:t>
                      </a:r>
                      <a:r>
                        <a:rPr sz="1000" spc="-20">
                          <a:latin typeface="Calibri"/>
                          <a:cs typeface="Calibri"/>
                        </a:rPr>
                        <a:t> </a:t>
                      </a:r>
                      <a:r>
                        <a:rPr sz="1000">
                          <a:latin typeface="Calibri"/>
                          <a:cs typeface="Calibri"/>
                        </a:rPr>
                        <a:t>to</a:t>
                      </a:r>
                      <a:r>
                        <a:rPr sz="1000" spc="-20">
                          <a:latin typeface="Calibri"/>
                          <a:cs typeface="Calibri"/>
                        </a:rPr>
                        <a:t> </a:t>
                      </a:r>
                      <a:r>
                        <a:rPr sz="1000">
                          <a:latin typeface="Calibri"/>
                          <a:cs typeface="Calibri"/>
                        </a:rPr>
                        <a:t>their</a:t>
                      </a:r>
                      <a:r>
                        <a:rPr sz="1000" spc="-30">
                          <a:latin typeface="Calibri"/>
                          <a:cs typeface="Calibri"/>
                        </a:rPr>
                        <a:t> </a:t>
                      </a:r>
                      <a:r>
                        <a:rPr sz="1000">
                          <a:latin typeface="Calibri"/>
                          <a:cs typeface="Calibri"/>
                        </a:rPr>
                        <a:t>parent,</a:t>
                      </a:r>
                      <a:r>
                        <a:rPr sz="1000" spc="5">
                          <a:latin typeface="Calibri"/>
                          <a:cs typeface="Calibri"/>
                        </a:rPr>
                        <a:t> </a:t>
                      </a:r>
                      <a:r>
                        <a:rPr sz="1000">
                          <a:latin typeface="Calibri"/>
                          <a:cs typeface="Calibri"/>
                        </a:rPr>
                        <a:t>caregiver,</a:t>
                      </a:r>
                      <a:r>
                        <a:rPr sz="1000" spc="-20">
                          <a:latin typeface="Calibri"/>
                          <a:cs typeface="Calibri"/>
                        </a:rPr>
                        <a:t> </a:t>
                      </a:r>
                      <a:r>
                        <a:rPr sz="1000">
                          <a:latin typeface="Calibri"/>
                          <a:cs typeface="Calibri"/>
                        </a:rPr>
                        <a:t>or</a:t>
                      </a:r>
                      <a:r>
                        <a:rPr sz="1000" spc="-25">
                          <a:latin typeface="Calibri"/>
                          <a:cs typeface="Calibri"/>
                        </a:rPr>
                        <a:t> </a:t>
                      </a:r>
                      <a:r>
                        <a:rPr sz="1000">
                          <a:latin typeface="Calibri"/>
                          <a:cs typeface="Calibri"/>
                        </a:rPr>
                        <a:t>other</a:t>
                      </a:r>
                      <a:r>
                        <a:rPr sz="1000" spc="-5">
                          <a:latin typeface="Calibri"/>
                          <a:cs typeface="Calibri"/>
                        </a:rPr>
                        <a:t> </a:t>
                      </a:r>
                      <a:r>
                        <a:rPr sz="1000" spc="-10">
                          <a:latin typeface="Calibri"/>
                          <a:cs typeface="Calibri"/>
                        </a:rPr>
                        <a:t>adult.</a:t>
                      </a:r>
                    </a:p>
                    <a:p>
                      <a:pPr marL="72390">
                        <a:lnSpc>
                          <a:spcPct val="100000"/>
                        </a:lnSpc>
                        <a:spcBef>
                          <a:spcPts val="125"/>
                        </a:spcBef>
                        <a:tabLst>
                          <a:tab pos="5004435" algn="l"/>
                        </a:tabLst>
                      </a:pPr>
                      <a:r>
                        <a:rPr sz="1000" b="1">
                          <a:latin typeface="Calibri"/>
                          <a:cs typeface="Calibri"/>
                        </a:rPr>
                        <a:t>Individual to whom the student</a:t>
                      </a:r>
                      <a:r>
                        <a:rPr sz="1000" b="1" spc="-5">
                          <a:latin typeface="Calibri"/>
                          <a:cs typeface="Calibri"/>
                        </a:rPr>
                        <a:t> </a:t>
                      </a:r>
                      <a:r>
                        <a:rPr sz="1000" b="1">
                          <a:latin typeface="Calibri"/>
                          <a:cs typeface="Calibri"/>
                        </a:rPr>
                        <a:t>has</a:t>
                      </a:r>
                      <a:r>
                        <a:rPr sz="1000" b="1" spc="20">
                          <a:latin typeface="Calibri"/>
                          <a:cs typeface="Calibri"/>
                        </a:rPr>
                        <a:t> </a:t>
                      </a:r>
                      <a:r>
                        <a:rPr sz="1000" b="1">
                          <a:latin typeface="Calibri"/>
                          <a:cs typeface="Calibri"/>
                        </a:rPr>
                        <a:t>delegated </a:t>
                      </a:r>
                      <a:r>
                        <a:rPr sz="1000" b="1" spc="-10">
                          <a:latin typeface="Calibri"/>
                          <a:cs typeface="Calibri"/>
                        </a:rPr>
                        <a:t>decision-</a:t>
                      </a:r>
                      <a:r>
                        <a:rPr sz="1000" b="1">
                          <a:latin typeface="Calibri"/>
                          <a:cs typeface="Calibri"/>
                        </a:rPr>
                        <a:t>making:</a:t>
                      </a:r>
                      <a:endParaRPr lang="en-US" sz="1000" b="1">
                        <a:latin typeface="Calibri"/>
                        <a:cs typeface="Calibri"/>
                      </a:endParaRPr>
                    </a:p>
                    <a:p>
                      <a:pPr marL="72390">
                        <a:lnSpc>
                          <a:spcPct val="100000"/>
                        </a:lnSpc>
                        <a:spcBef>
                          <a:spcPts val="125"/>
                        </a:spcBef>
                        <a:tabLst>
                          <a:tab pos="5004435" algn="l"/>
                        </a:tabLst>
                      </a:pPr>
                      <a:r>
                        <a:rPr sz="1000" b="1" spc="-5">
                          <a:latin typeface="Calibri"/>
                          <a:cs typeface="Calibri"/>
                        </a:rPr>
                        <a:t> </a:t>
                      </a:r>
                      <a:r>
                        <a:rPr sz="1000" b="1" u="sng">
                          <a:uFill>
                            <a:solidFill>
                              <a:srgbClr val="000000"/>
                            </a:solidFill>
                          </a:uFill>
                          <a:latin typeface="Calibri"/>
                          <a:cs typeface="Calibri"/>
                        </a:rPr>
                        <a:t>	</a:t>
                      </a:r>
                    </a:p>
                    <a:p>
                      <a:pPr>
                        <a:lnSpc>
                          <a:spcPct val="100000"/>
                        </a:lnSpc>
                        <a:spcBef>
                          <a:spcPts val="185"/>
                        </a:spcBef>
                      </a:pPr>
                      <a:r>
                        <a:rPr sz="1000">
                          <a:latin typeface="MS Gothic"/>
                        </a:rPr>
                        <a:t>☐</a:t>
                      </a:r>
                    </a:p>
                    <a:p>
                      <a:pPr marL="72390">
                        <a:lnSpc>
                          <a:spcPct val="100000"/>
                        </a:lnSpc>
                        <a:spcBef>
                          <a:spcPts val="625"/>
                        </a:spcBef>
                      </a:pPr>
                      <a:r>
                        <a:rPr sz="1000">
                          <a:latin typeface="Calibri"/>
                          <a:cs typeface="Calibri"/>
                        </a:rPr>
                        <a:t>A</a:t>
                      </a:r>
                      <a:r>
                        <a:rPr sz="1000" spc="-30">
                          <a:latin typeface="Calibri"/>
                          <a:cs typeface="Calibri"/>
                        </a:rPr>
                        <a:t> </a:t>
                      </a:r>
                      <a:r>
                        <a:rPr sz="1000">
                          <a:latin typeface="Calibri"/>
                          <a:cs typeface="Calibri"/>
                        </a:rPr>
                        <a:t>court</a:t>
                      </a:r>
                      <a:r>
                        <a:rPr sz="1000" spc="-30">
                          <a:latin typeface="Calibri"/>
                          <a:cs typeface="Calibri"/>
                        </a:rPr>
                        <a:t> </a:t>
                      </a:r>
                      <a:r>
                        <a:rPr sz="1000">
                          <a:latin typeface="Calibri"/>
                          <a:cs typeface="Calibri"/>
                        </a:rPr>
                        <a:t>has</a:t>
                      </a:r>
                      <a:r>
                        <a:rPr sz="1000" spc="-15">
                          <a:latin typeface="Calibri"/>
                          <a:cs typeface="Calibri"/>
                        </a:rPr>
                        <a:t> </a:t>
                      </a:r>
                      <a:r>
                        <a:rPr sz="1000">
                          <a:latin typeface="Calibri"/>
                          <a:cs typeface="Calibri"/>
                        </a:rPr>
                        <a:t>appointed a</a:t>
                      </a:r>
                      <a:r>
                        <a:rPr sz="1000" spc="-30">
                          <a:latin typeface="Calibri"/>
                          <a:cs typeface="Calibri"/>
                        </a:rPr>
                        <a:t> </a:t>
                      </a:r>
                      <a:r>
                        <a:rPr sz="1000">
                          <a:latin typeface="Calibri"/>
                          <a:cs typeface="Calibri"/>
                        </a:rPr>
                        <a:t>legal</a:t>
                      </a:r>
                      <a:r>
                        <a:rPr sz="1000" spc="-20">
                          <a:latin typeface="Calibri"/>
                          <a:cs typeface="Calibri"/>
                        </a:rPr>
                        <a:t> </a:t>
                      </a:r>
                      <a:r>
                        <a:rPr sz="1000">
                          <a:latin typeface="Calibri"/>
                          <a:cs typeface="Calibri"/>
                        </a:rPr>
                        <a:t>guardian</a:t>
                      </a:r>
                      <a:r>
                        <a:rPr sz="1000" spc="-20">
                          <a:latin typeface="Calibri"/>
                          <a:cs typeface="Calibri"/>
                        </a:rPr>
                        <a:t> </a:t>
                      </a:r>
                      <a:r>
                        <a:rPr sz="1000">
                          <a:latin typeface="Calibri"/>
                          <a:cs typeface="Calibri"/>
                        </a:rPr>
                        <a:t>for</a:t>
                      </a:r>
                      <a:r>
                        <a:rPr sz="1000" spc="-5">
                          <a:latin typeface="Calibri"/>
                          <a:cs typeface="Calibri"/>
                        </a:rPr>
                        <a:t> </a:t>
                      </a:r>
                      <a:r>
                        <a:rPr sz="1000">
                          <a:latin typeface="Calibri"/>
                          <a:cs typeface="Calibri"/>
                        </a:rPr>
                        <a:t>the</a:t>
                      </a:r>
                      <a:r>
                        <a:rPr sz="1000" spc="-30">
                          <a:latin typeface="Calibri"/>
                          <a:cs typeface="Calibri"/>
                        </a:rPr>
                        <a:t> </a:t>
                      </a:r>
                      <a:r>
                        <a:rPr sz="1000">
                          <a:latin typeface="Calibri"/>
                          <a:cs typeface="Calibri"/>
                        </a:rPr>
                        <a:t>student</a:t>
                      </a:r>
                      <a:r>
                        <a:rPr sz="1000" spc="-15">
                          <a:latin typeface="Calibri"/>
                          <a:cs typeface="Calibri"/>
                        </a:rPr>
                        <a:t> </a:t>
                      </a:r>
                      <a:r>
                        <a:rPr sz="1000">
                          <a:latin typeface="Calibri"/>
                          <a:cs typeface="Calibri"/>
                        </a:rPr>
                        <a:t>who will</a:t>
                      </a:r>
                      <a:r>
                        <a:rPr sz="1000" spc="-15">
                          <a:latin typeface="Calibri"/>
                          <a:cs typeface="Calibri"/>
                        </a:rPr>
                        <a:t> </a:t>
                      </a:r>
                      <a:r>
                        <a:rPr sz="1000">
                          <a:latin typeface="Calibri"/>
                          <a:cs typeface="Calibri"/>
                        </a:rPr>
                        <a:t>make</a:t>
                      </a:r>
                      <a:r>
                        <a:rPr sz="1000" spc="-30">
                          <a:latin typeface="Calibri"/>
                          <a:cs typeface="Calibri"/>
                        </a:rPr>
                        <a:t> </a:t>
                      </a:r>
                      <a:r>
                        <a:rPr sz="1000">
                          <a:latin typeface="Calibri"/>
                          <a:cs typeface="Calibri"/>
                        </a:rPr>
                        <a:t>educational</a:t>
                      </a:r>
                      <a:r>
                        <a:rPr sz="1000" spc="-15">
                          <a:latin typeface="Calibri"/>
                          <a:cs typeface="Calibri"/>
                        </a:rPr>
                        <a:t> </a:t>
                      </a:r>
                      <a:r>
                        <a:rPr sz="1000" spc="-10">
                          <a:latin typeface="Calibri"/>
                          <a:cs typeface="Calibri"/>
                        </a:rPr>
                        <a:t>decisions.</a:t>
                      </a:r>
                    </a:p>
                    <a:p>
                      <a:pPr marL="72390">
                        <a:lnSpc>
                          <a:spcPct val="100000"/>
                        </a:lnSpc>
                        <a:spcBef>
                          <a:spcPts val="114"/>
                        </a:spcBef>
                      </a:pPr>
                      <a:r>
                        <a:rPr sz="1000" b="1">
                          <a:latin typeface="Calibri"/>
                          <a:cs typeface="Calibri"/>
                        </a:rPr>
                        <a:t>Name</a:t>
                      </a:r>
                      <a:r>
                        <a:rPr sz="1000" b="1" spc="-15">
                          <a:latin typeface="Calibri"/>
                          <a:cs typeface="Calibri"/>
                        </a:rPr>
                        <a:t> </a:t>
                      </a:r>
                      <a:r>
                        <a:rPr sz="1000" b="1">
                          <a:latin typeface="Calibri"/>
                          <a:cs typeface="Calibri"/>
                        </a:rPr>
                        <a:t>of</a:t>
                      </a:r>
                      <a:r>
                        <a:rPr sz="1000" b="1" spc="-25">
                          <a:latin typeface="Calibri"/>
                          <a:cs typeface="Calibri"/>
                        </a:rPr>
                        <a:t> </a:t>
                      </a:r>
                      <a:r>
                        <a:rPr sz="1000" b="1">
                          <a:latin typeface="Calibri"/>
                          <a:cs typeface="Calibri"/>
                        </a:rPr>
                        <a:t>court-appointed</a:t>
                      </a:r>
                      <a:r>
                        <a:rPr sz="1000" b="1" spc="-10">
                          <a:latin typeface="Calibri"/>
                          <a:cs typeface="Calibri"/>
                        </a:rPr>
                        <a:t> </a:t>
                      </a:r>
                      <a:r>
                        <a:rPr sz="1000" b="1">
                          <a:latin typeface="Calibri"/>
                          <a:cs typeface="Calibri"/>
                        </a:rPr>
                        <a:t>legal</a:t>
                      </a:r>
                      <a:r>
                        <a:rPr sz="1000" b="1" spc="-5">
                          <a:latin typeface="Calibri"/>
                          <a:cs typeface="Calibri"/>
                        </a:rPr>
                        <a:t> </a:t>
                      </a:r>
                      <a:r>
                        <a:rPr sz="1000" b="1" spc="-10">
                          <a:latin typeface="Calibri"/>
                          <a:cs typeface="Calibri"/>
                        </a:rPr>
                        <a:t>guardian:</a:t>
                      </a:r>
                    </a:p>
                    <a:p>
                      <a:pPr marL="33020">
                        <a:lnSpc>
                          <a:spcPct val="100000"/>
                        </a:lnSpc>
                        <a:spcBef>
                          <a:spcPts val="720"/>
                        </a:spcBef>
                      </a:pPr>
                      <a:r>
                        <a:rPr sz="1000">
                          <a:latin typeface="Calibri"/>
                          <a:cs typeface="Calibri"/>
                        </a:rPr>
                        <a:t>Date</a:t>
                      </a:r>
                      <a:r>
                        <a:rPr sz="1000" spc="-15">
                          <a:latin typeface="Calibri"/>
                          <a:cs typeface="Calibri"/>
                        </a:rPr>
                        <a:t> </a:t>
                      </a:r>
                      <a:r>
                        <a:rPr sz="1000">
                          <a:latin typeface="Calibri"/>
                          <a:cs typeface="Calibri"/>
                        </a:rPr>
                        <a:t>of</a:t>
                      </a:r>
                      <a:r>
                        <a:rPr sz="1000" spc="-20">
                          <a:latin typeface="Calibri"/>
                          <a:cs typeface="Calibri"/>
                        </a:rPr>
                        <a:t> </a:t>
                      </a:r>
                      <a:r>
                        <a:rPr sz="1000" spc="-10">
                          <a:latin typeface="Calibri"/>
                          <a:cs typeface="Calibri"/>
                        </a:rPr>
                        <a:t>determination:</a:t>
                      </a:r>
                      <a:endParaRPr sz="1000">
                        <a:latin typeface="Calibri"/>
                        <a:cs typeface="Calibri"/>
                      </a:endParaRPr>
                    </a:p>
                  </a:txBody>
                  <a:tcPr marL="0" marR="0" marT="0" marB="0"/>
                </a:tc>
                <a:extLst>
                  <a:ext uri="{0D108BD9-81ED-4DB2-BD59-A6C34878D82A}">
                    <a16:rowId xmlns:a16="http://schemas.microsoft.com/office/drawing/2014/main" val="10000"/>
                  </a:ext>
                </a:extLst>
              </a:tr>
            </a:tbl>
          </a:graphicData>
        </a:graphic>
      </p:graphicFrame>
      <p:sp>
        <p:nvSpPr>
          <p:cNvPr id="7" name="object 7"/>
          <p:cNvSpPr txBox="1"/>
          <p:nvPr/>
        </p:nvSpPr>
        <p:spPr>
          <a:xfrm>
            <a:off x="2073649" y="3433444"/>
            <a:ext cx="4652682"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TRANSITION</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TO</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ADULT</a:t>
            </a:r>
            <a:r>
              <a:rPr sz="1235" b="1" kern="0" spc="4">
                <a:solidFill>
                  <a:sysClr val="windowText" lastClr="000000"/>
                </a:solidFill>
                <a:latin typeface="Calibri"/>
                <a:cs typeface="Calibri"/>
              </a:rPr>
              <a:t> </a:t>
            </a:r>
            <a:r>
              <a:rPr sz="1235" b="1" kern="0">
                <a:solidFill>
                  <a:sysClr val="windowText" lastClr="000000"/>
                </a:solidFill>
                <a:latin typeface="Calibri"/>
                <a:cs typeface="Calibri"/>
              </a:rPr>
              <a:t>SERVICE</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AGENCY</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OR</a:t>
            </a:r>
            <a:r>
              <a:rPr sz="1235" b="1" kern="0" spc="-13">
                <a:solidFill>
                  <a:sysClr val="windowText" lastClr="000000"/>
                </a:solidFill>
                <a:latin typeface="Calibri"/>
                <a:cs typeface="Calibri"/>
              </a:rPr>
              <a:t> </a:t>
            </a:r>
            <a:r>
              <a:rPr sz="1235" b="1" kern="0" spc="-9">
                <a:solidFill>
                  <a:sysClr val="windowText" lastClr="000000"/>
                </a:solidFill>
                <a:latin typeface="Calibri"/>
                <a:cs typeface="Calibri"/>
              </a:rPr>
              <a:t>AGENCIES—</a:t>
            </a:r>
            <a:r>
              <a:rPr sz="1235" b="1" kern="0">
                <a:solidFill>
                  <a:sysClr val="windowText" lastClr="000000"/>
                </a:solidFill>
                <a:latin typeface="Calibri"/>
                <a:cs typeface="Calibri"/>
              </a:rPr>
              <a:t>688</a:t>
            </a:r>
            <a:r>
              <a:rPr sz="1235" b="1" kern="0" spc="4">
                <a:solidFill>
                  <a:sysClr val="windowText" lastClr="000000"/>
                </a:solidFill>
                <a:latin typeface="Calibri"/>
                <a:cs typeface="Calibri"/>
              </a:rPr>
              <a:t> </a:t>
            </a:r>
            <a:r>
              <a:rPr sz="1235" b="1" kern="0" spc="-9">
                <a:solidFill>
                  <a:sysClr val="windowText" lastClr="000000"/>
                </a:solidFill>
                <a:latin typeface="Calibri"/>
                <a:cs typeface="Calibri"/>
              </a:rPr>
              <a:t>REFERRAL</a:t>
            </a:r>
            <a:endParaRPr sz="1235" kern="0">
              <a:solidFill>
                <a:sysClr val="windowText" lastClr="000000"/>
              </a:solidFill>
              <a:latin typeface="Calibri"/>
              <a:cs typeface="Calibri"/>
            </a:endParaRPr>
          </a:p>
        </p:txBody>
      </p:sp>
      <p:graphicFrame>
        <p:nvGraphicFramePr>
          <p:cNvPr id="8" name="object 8"/>
          <p:cNvGraphicFramePr>
            <a:graphicFrameLocks noGrp="1"/>
          </p:cNvGraphicFramePr>
          <p:nvPr>
            <p:extLst>
              <p:ext uri="{D42A27DB-BD31-4B8C-83A1-F6EECF244321}">
                <p14:modId xmlns:p14="http://schemas.microsoft.com/office/powerpoint/2010/main" val="2080466110"/>
              </p:ext>
            </p:extLst>
          </p:nvPr>
        </p:nvGraphicFramePr>
        <p:xfrm>
          <a:off x="2073649" y="3728483"/>
          <a:ext cx="8063752" cy="1989077"/>
        </p:xfrm>
        <a:graphic>
          <a:graphicData uri="http://schemas.openxmlformats.org/drawingml/2006/table">
            <a:tbl>
              <a:tblPr firstRow="1" bandRow="1">
                <a:tableStyleId>{2D5ABB26-0587-4C30-8999-92F81FD0307C}</a:tableStyleId>
              </a:tblPr>
              <a:tblGrid>
                <a:gridCol w="3022226">
                  <a:extLst>
                    <a:ext uri="{9D8B030D-6E8A-4147-A177-3AD203B41FA5}">
                      <a16:colId xmlns:a16="http://schemas.microsoft.com/office/drawing/2014/main" val="20000"/>
                    </a:ext>
                  </a:extLst>
                </a:gridCol>
                <a:gridCol w="5041526">
                  <a:extLst>
                    <a:ext uri="{9D8B030D-6E8A-4147-A177-3AD203B41FA5}">
                      <a16:colId xmlns:a16="http://schemas.microsoft.com/office/drawing/2014/main" val="20001"/>
                    </a:ext>
                  </a:extLst>
                </a:gridCol>
              </a:tblGrid>
              <a:tr h="396908">
                <a:tc>
                  <a:txBody>
                    <a:bodyPr/>
                    <a:lstStyle/>
                    <a:p>
                      <a:pPr marL="45085" marR="190500">
                        <a:lnSpc>
                          <a:spcPct val="101499"/>
                        </a:lnSpc>
                        <a:spcBef>
                          <a:spcPts val="140"/>
                        </a:spcBef>
                      </a:pPr>
                      <a:r>
                        <a:rPr sz="1000">
                          <a:latin typeface="Calibri"/>
                          <a:cs typeface="Calibri"/>
                        </a:rPr>
                        <a:t>Is</a:t>
                      </a:r>
                      <a:r>
                        <a:rPr sz="1000" spc="-15">
                          <a:latin typeface="Calibri"/>
                          <a:cs typeface="Calibri"/>
                        </a:rPr>
                        <a:t> </a:t>
                      </a:r>
                      <a:r>
                        <a:rPr sz="1000">
                          <a:latin typeface="Calibri"/>
                          <a:cs typeface="Calibri"/>
                        </a:rPr>
                        <a:t>the</a:t>
                      </a:r>
                      <a:r>
                        <a:rPr sz="1000" spc="-25">
                          <a:latin typeface="Calibri"/>
                          <a:cs typeface="Calibri"/>
                        </a:rPr>
                        <a:t> </a:t>
                      </a:r>
                      <a:r>
                        <a:rPr sz="1000">
                          <a:latin typeface="Calibri"/>
                          <a:cs typeface="Calibri"/>
                        </a:rPr>
                        <a:t>student</a:t>
                      </a:r>
                      <a:r>
                        <a:rPr sz="1000" spc="-10">
                          <a:latin typeface="Calibri"/>
                          <a:cs typeface="Calibri"/>
                        </a:rPr>
                        <a:t> </a:t>
                      </a:r>
                      <a:r>
                        <a:rPr sz="1000">
                          <a:latin typeface="Calibri"/>
                          <a:cs typeface="Calibri"/>
                        </a:rPr>
                        <a:t>within</a:t>
                      </a:r>
                      <a:r>
                        <a:rPr sz="1000" spc="-25">
                          <a:latin typeface="Calibri"/>
                          <a:cs typeface="Calibri"/>
                        </a:rPr>
                        <a:t> </a:t>
                      </a:r>
                      <a:r>
                        <a:rPr sz="1000">
                          <a:latin typeface="Calibri"/>
                          <a:cs typeface="Calibri"/>
                        </a:rPr>
                        <a:t>2</a:t>
                      </a:r>
                      <a:r>
                        <a:rPr sz="1000" spc="-20">
                          <a:latin typeface="Calibri"/>
                          <a:cs typeface="Calibri"/>
                        </a:rPr>
                        <a:t> </a:t>
                      </a:r>
                      <a:r>
                        <a:rPr sz="1000">
                          <a:latin typeface="Calibri"/>
                          <a:cs typeface="Calibri"/>
                        </a:rPr>
                        <a:t>years</a:t>
                      </a:r>
                      <a:r>
                        <a:rPr sz="1000" spc="-15">
                          <a:latin typeface="Calibri"/>
                          <a:cs typeface="Calibri"/>
                        </a:rPr>
                        <a:t> </a:t>
                      </a:r>
                      <a:r>
                        <a:rPr sz="1000">
                          <a:latin typeface="Calibri"/>
                          <a:cs typeface="Calibri"/>
                        </a:rPr>
                        <a:t>of</a:t>
                      </a:r>
                      <a:r>
                        <a:rPr sz="1000" spc="-5">
                          <a:latin typeface="Calibri"/>
                          <a:cs typeface="Calibri"/>
                        </a:rPr>
                        <a:t> </a:t>
                      </a:r>
                      <a:r>
                        <a:rPr sz="1000">
                          <a:latin typeface="Calibri"/>
                          <a:cs typeface="Calibri"/>
                        </a:rPr>
                        <a:t>exiting</a:t>
                      </a:r>
                      <a:r>
                        <a:rPr sz="1000" spc="-20">
                          <a:latin typeface="Calibri"/>
                          <a:cs typeface="Calibri"/>
                        </a:rPr>
                        <a:t> </a:t>
                      </a:r>
                      <a:r>
                        <a:rPr sz="1000">
                          <a:latin typeface="Calibri"/>
                          <a:cs typeface="Calibri"/>
                        </a:rPr>
                        <a:t>special</a:t>
                      </a:r>
                      <a:r>
                        <a:rPr sz="1000" spc="-15">
                          <a:latin typeface="Calibri"/>
                          <a:cs typeface="Calibri"/>
                        </a:rPr>
                        <a:t> </a:t>
                      </a:r>
                      <a:r>
                        <a:rPr sz="1000" spc="-10">
                          <a:latin typeface="Calibri"/>
                          <a:cs typeface="Calibri"/>
                        </a:rPr>
                        <a:t>education services?</a:t>
                      </a:r>
                      <a:endParaRPr sz="1000">
                        <a:latin typeface="Calibri"/>
                        <a:cs typeface="Calibri"/>
                      </a:endParaRPr>
                    </a:p>
                  </a:txBody>
                  <a:tcPr marL="0" marR="0" marT="156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5900" indent="-170180">
                        <a:lnSpc>
                          <a:spcPct val="100000"/>
                        </a:lnSpc>
                        <a:spcBef>
                          <a:spcPts val="220"/>
                        </a:spcBef>
                        <a:buFont typeface="MS Gothic"/>
                        <a:buChar char="☐"/>
                        <a:tabLst>
                          <a:tab pos="215900" algn="l"/>
                        </a:tabLst>
                      </a:pPr>
                      <a:r>
                        <a:rPr sz="1000" spc="-25">
                          <a:latin typeface="Calibri"/>
                          <a:cs typeface="Calibri"/>
                        </a:rPr>
                        <a:t>Yes</a:t>
                      </a:r>
                      <a:endParaRPr sz="1000">
                        <a:latin typeface="Calibri"/>
                        <a:cs typeface="Calibri"/>
                      </a:endParaRPr>
                    </a:p>
                    <a:p>
                      <a:pPr marL="215900" indent="-170180">
                        <a:lnSpc>
                          <a:spcPct val="100000"/>
                        </a:lnSpc>
                        <a:spcBef>
                          <a:spcPts val="300"/>
                        </a:spcBef>
                        <a:buFont typeface="MS Gothic"/>
                        <a:buChar char="☐"/>
                        <a:tabLst>
                          <a:tab pos="215900" algn="l"/>
                        </a:tabLst>
                      </a:pPr>
                      <a:r>
                        <a:rPr sz="1000" spc="-25">
                          <a:latin typeface="Calibri"/>
                          <a:cs typeface="Calibri"/>
                        </a:rPr>
                        <a:t>No</a:t>
                      </a:r>
                      <a:endParaRPr sz="1000">
                        <a:latin typeface="Calibri"/>
                        <a:cs typeface="Calibri"/>
                      </a:endParaRPr>
                    </a:p>
                  </a:txBody>
                  <a:tcPr marL="0" marR="0" marT="2465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96908">
                <a:tc>
                  <a:txBody>
                    <a:bodyPr/>
                    <a:lstStyle/>
                    <a:p>
                      <a:pPr marL="45085" marR="86360">
                        <a:lnSpc>
                          <a:spcPct val="101499"/>
                        </a:lnSpc>
                        <a:spcBef>
                          <a:spcPts val="140"/>
                        </a:spcBef>
                      </a:pPr>
                      <a:r>
                        <a:rPr sz="1000">
                          <a:latin typeface="Calibri"/>
                          <a:cs typeface="Calibri"/>
                        </a:rPr>
                        <a:t>If</a:t>
                      </a:r>
                      <a:r>
                        <a:rPr sz="1000" spc="-15">
                          <a:latin typeface="Calibri"/>
                          <a:cs typeface="Calibri"/>
                        </a:rPr>
                        <a:t> </a:t>
                      </a:r>
                      <a:r>
                        <a:rPr sz="1000">
                          <a:latin typeface="Calibri"/>
                          <a:cs typeface="Calibri"/>
                        </a:rPr>
                        <a:t>yes,</a:t>
                      </a:r>
                      <a:r>
                        <a:rPr sz="1000" spc="-10">
                          <a:latin typeface="Calibri"/>
                          <a:cs typeface="Calibri"/>
                        </a:rPr>
                        <a:t> </a:t>
                      </a:r>
                      <a:r>
                        <a:rPr sz="1000">
                          <a:latin typeface="Calibri"/>
                          <a:cs typeface="Calibri"/>
                        </a:rPr>
                        <a:t>has</a:t>
                      </a:r>
                      <a:r>
                        <a:rPr sz="1000" spc="-15">
                          <a:latin typeface="Calibri"/>
                          <a:cs typeface="Calibri"/>
                        </a:rPr>
                        <a:t> </a:t>
                      </a:r>
                      <a:r>
                        <a:rPr sz="1000">
                          <a:latin typeface="Calibri"/>
                          <a:cs typeface="Calibri"/>
                        </a:rPr>
                        <a:t>the</a:t>
                      </a:r>
                      <a:r>
                        <a:rPr sz="1000" spc="-20">
                          <a:latin typeface="Calibri"/>
                          <a:cs typeface="Calibri"/>
                        </a:rPr>
                        <a:t> </a:t>
                      </a:r>
                      <a:r>
                        <a:rPr sz="1000">
                          <a:latin typeface="Calibri"/>
                          <a:cs typeface="Calibri"/>
                        </a:rPr>
                        <a:t>Team</a:t>
                      </a:r>
                      <a:r>
                        <a:rPr sz="1000" spc="-20">
                          <a:latin typeface="Calibri"/>
                          <a:cs typeface="Calibri"/>
                        </a:rPr>
                        <a:t> </a:t>
                      </a:r>
                      <a:r>
                        <a:rPr sz="1000">
                          <a:latin typeface="Calibri"/>
                          <a:cs typeface="Calibri"/>
                        </a:rPr>
                        <a:t>discussed</a:t>
                      </a:r>
                      <a:r>
                        <a:rPr sz="1000" spc="-15">
                          <a:latin typeface="Calibri"/>
                          <a:cs typeface="Calibri"/>
                        </a:rPr>
                        <a:t> </a:t>
                      </a:r>
                      <a:r>
                        <a:rPr sz="1000">
                          <a:latin typeface="Calibri"/>
                          <a:cs typeface="Calibri"/>
                        </a:rPr>
                        <a:t>whether</a:t>
                      </a:r>
                      <a:r>
                        <a:rPr sz="1000" spc="-25">
                          <a:latin typeface="Calibri"/>
                          <a:cs typeface="Calibri"/>
                        </a:rPr>
                        <a:t> </a:t>
                      </a:r>
                      <a:r>
                        <a:rPr sz="1000">
                          <a:latin typeface="Calibri"/>
                          <a:cs typeface="Calibri"/>
                        </a:rPr>
                        <a:t>the</a:t>
                      </a:r>
                      <a:r>
                        <a:rPr sz="1000" spc="-25">
                          <a:latin typeface="Calibri"/>
                          <a:cs typeface="Calibri"/>
                        </a:rPr>
                        <a:t> </a:t>
                      </a:r>
                      <a:r>
                        <a:rPr sz="1000">
                          <a:latin typeface="Calibri"/>
                          <a:cs typeface="Calibri"/>
                        </a:rPr>
                        <a:t>student</a:t>
                      </a:r>
                      <a:r>
                        <a:rPr sz="1000" spc="-20">
                          <a:latin typeface="Calibri"/>
                          <a:cs typeface="Calibri"/>
                        </a:rPr>
                        <a:t> meets </a:t>
                      </a:r>
                      <a:r>
                        <a:rPr sz="1000">
                          <a:latin typeface="Calibri"/>
                          <a:cs typeface="Calibri"/>
                        </a:rPr>
                        <a:t>the</a:t>
                      </a:r>
                      <a:r>
                        <a:rPr sz="1000" spc="-25">
                          <a:latin typeface="Calibri"/>
                          <a:cs typeface="Calibri"/>
                        </a:rPr>
                        <a:t> </a:t>
                      </a:r>
                      <a:r>
                        <a:rPr sz="1000">
                          <a:latin typeface="Calibri"/>
                          <a:cs typeface="Calibri"/>
                        </a:rPr>
                        <a:t>criteria</a:t>
                      </a:r>
                      <a:r>
                        <a:rPr sz="1000" spc="-5">
                          <a:latin typeface="Calibri"/>
                          <a:cs typeface="Calibri"/>
                        </a:rPr>
                        <a:t> </a:t>
                      </a:r>
                      <a:r>
                        <a:rPr sz="1000">
                          <a:latin typeface="Calibri"/>
                          <a:cs typeface="Calibri"/>
                        </a:rPr>
                        <a:t>for</a:t>
                      </a:r>
                      <a:r>
                        <a:rPr sz="1000" spc="-20">
                          <a:latin typeface="Calibri"/>
                          <a:cs typeface="Calibri"/>
                        </a:rPr>
                        <a:t> </a:t>
                      </a:r>
                      <a:r>
                        <a:rPr sz="1000">
                          <a:latin typeface="Calibri"/>
                          <a:cs typeface="Calibri"/>
                        </a:rPr>
                        <a:t>a</a:t>
                      </a:r>
                      <a:r>
                        <a:rPr sz="1000" spc="-5">
                          <a:latin typeface="Calibri"/>
                          <a:cs typeface="Calibri"/>
                        </a:rPr>
                        <a:t> </a:t>
                      </a:r>
                      <a:r>
                        <a:rPr sz="1000">
                          <a:latin typeface="Calibri"/>
                          <a:cs typeface="Calibri"/>
                        </a:rPr>
                        <a:t>688</a:t>
                      </a:r>
                      <a:r>
                        <a:rPr sz="1000" spc="-15">
                          <a:latin typeface="Calibri"/>
                          <a:cs typeface="Calibri"/>
                        </a:rPr>
                        <a:t> </a:t>
                      </a:r>
                      <a:r>
                        <a:rPr sz="1000" spc="-10">
                          <a:latin typeface="Calibri"/>
                          <a:cs typeface="Calibri"/>
                        </a:rPr>
                        <a:t>referral?</a:t>
                      </a:r>
                      <a:endParaRPr sz="1000">
                        <a:latin typeface="Calibri"/>
                        <a:cs typeface="Calibri"/>
                      </a:endParaRPr>
                    </a:p>
                  </a:txBody>
                  <a:tcPr marL="0" marR="0" marT="156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5900" indent="-170180">
                        <a:lnSpc>
                          <a:spcPct val="100000"/>
                        </a:lnSpc>
                        <a:spcBef>
                          <a:spcPts val="220"/>
                        </a:spcBef>
                        <a:buFont typeface="MS Gothic"/>
                        <a:buChar char="☐"/>
                        <a:tabLst>
                          <a:tab pos="215900" algn="l"/>
                        </a:tabLst>
                      </a:pPr>
                      <a:r>
                        <a:rPr sz="1000" spc="-25">
                          <a:latin typeface="Calibri"/>
                          <a:cs typeface="Calibri"/>
                        </a:rPr>
                        <a:t>Yes</a:t>
                      </a:r>
                      <a:endParaRPr sz="1000">
                        <a:latin typeface="Calibri"/>
                        <a:cs typeface="Calibri"/>
                      </a:endParaRPr>
                    </a:p>
                    <a:p>
                      <a:pPr marL="215900" indent="-170180">
                        <a:lnSpc>
                          <a:spcPct val="100000"/>
                        </a:lnSpc>
                        <a:spcBef>
                          <a:spcPts val="320"/>
                        </a:spcBef>
                        <a:buFont typeface="MS Gothic"/>
                        <a:buChar char="☐"/>
                        <a:tabLst>
                          <a:tab pos="215900" algn="l"/>
                        </a:tabLst>
                      </a:pPr>
                      <a:r>
                        <a:rPr sz="1000" spc="-25">
                          <a:latin typeface="Calibri"/>
                          <a:cs typeface="Calibri"/>
                        </a:rPr>
                        <a:t>No</a:t>
                      </a:r>
                      <a:endParaRPr sz="1000">
                        <a:latin typeface="Calibri"/>
                        <a:cs typeface="Calibri"/>
                      </a:endParaRPr>
                    </a:p>
                  </a:txBody>
                  <a:tcPr marL="0" marR="0" marT="2465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80620">
                <a:tc>
                  <a:txBody>
                    <a:bodyPr/>
                    <a:lstStyle/>
                    <a:p>
                      <a:pPr marL="45085">
                        <a:lnSpc>
                          <a:spcPct val="100000"/>
                        </a:lnSpc>
                        <a:spcBef>
                          <a:spcPts val="160"/>
                        </a:spcBef>
                      </a:pPr>
                      <a:r>
                        <a:rPr sz="1000">
                          <a:latin typeface="Calibri"/>
                          <a:cs typeface="Calibri"/>
                        </a:rPr>
                        <a:t>Has</a:t>
                      </a:r>
                      <a:r>
                        <a:rPr sz="1000" spc="-20">
                          <a:latin typeface="Calibri"/>
                          <a:cs typeface="Calibri"/>
                        </a:rPr>
                        <a:t> </a:t>
                      </a:r>
                      <a:r>
                        <a:rPr sz="1000">
                          <a:latin typeface="Calibri"/>
                          <a:cs typeface="Calibri"/>
                        </a:rPr>
                        <a:t>a</a:t>
                      </a:r>
                      <a:r>
                        <a:rPr sz="1000" spc="-35">
                          <a:latin typeface="Calibri"/>
                          <a:cs typeface="Calibri"/>
                        </a:rPr>
                        <a:t> </a:t>
                      </a:r>
                      <a:r>
                        <a:rPr sz="1000">
                          <a:latin typeface="Calibri"/>
                          <a:cs typeface="Calibri"/>
                        </a:rPr>
                        <a:t>688</a:t>
                      </a:r>
                      <a:r>
                        <a:rPr sz="1000" spc="-5">
                          <a:latin typeface="Calibri"/>
                          <a:cs typeface="Calibri"/>
                        </a:rPr>
                        <a:t> </a:t>
                      </a:r>
                      <a:r>
                        <a:rPr sz="1000">
                          <a:latin typeface="Calibri"/>
                          <a:cs typeface="Calibri"/>
                        </a:rPr>
                        <a:t>referral</a:t>
                      </a:r>
                      <a:r>
                        <a:rPr sz="1000" spc="-15">
                          <a:latin typeface="Calibri"/>
                          <a:cs typeface="Calibri"/>
                        </a:rPr>
                        <a:t> </a:t>
                      </a:r>
                      <a:r>
                        <a:rPr sz="1000">
                          <a:latin typeface="Calibri"/>
                          <a:cs typeface="Calibri"/>
                        </a:rPr>
                        <a:t>been</a:t>
                      </a:r>
                      <a:r>
                        <a:rPr sz="1000" spc="10">
                          <a:latin typeface="Calibri"/>
                          <a:cs typeface="Calibri"/>
                        </a:rPr>
                        <a:t> </a:t>
                      </a:r>
                      <a:r>
                        <a:rPr sz="1000">
                          <a:latin typeface="Calibri"/>
                          <a:cs typeface="Calibri"/>
                        </a:rPr>
                        <a:t>submitted</a:t>
                      </a:r>
                      <a:r>
                        <a:rPr sz="1000" spc="-25">
                          <a:latin typeface="Calibri"/>
                          <a:cs typeface="Calibri"/>
                        </a:rPr>
                        <a:t> </a:t>
                      </a:r>
                      <a:r>
                        <a:rPr sz="1000">
                          <a:latin typeface="Calibri"/>
                          <a:cs typeface="Calibri"/>
                        </a:rPr>
                        <a:t>for</a:t>
                      </a:r>
                      <a:r>
                        <a:rPr sz="1000" spc="-10">
                          <a:latin typeface="Calibri"/>
                          <a:cs typeface="Calibri"/>
                        </a:rPr>
                        <a:t> </a:t>
                      </a:r>
                      <a:r>
                        <a:rPr sz="1000">
                          <a:latin typeface="Calibri"/>
                          <a:cs typeface="Calibri"/>
                        </a:rPr>
                        <a:t>this</a:t>
                      </a:r>
                      <a:r>
                        <a:rPr sz="1000" spc="-15">
                          <a:latin typeface="Calibri"/>
                          <a:cs typeface="Calibri"/>
                        </a:rPr>
                        <a:t> </a:t>
                      </a:r>
                      <a:r>
                        <a:rPr sz="1000" spc="-10">
                          <a:latin typeface="Calibri"/>
                          <a:cs typeface="Calibri"/>
                        </a:rPr>
                        <a:t>student?</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15900" indent="-170180">
                        <a:lnSpc>
                          <a:spcPct val="100000"/>
                        </a:lnSpc>
                        <a:spcBef>
                          <a:spcPts val="219"/>
                        </a:spcBef>
                        <a:buFont typeface="MS Gothic"/>
                        <a:buChar char="☐"/>
                        <a:tabLst>
                          <a:tab pos="215900" algn="l"/>
                          <a:tab pos="3805554" algn="l"/>
                        </a:tabLst>
                      </a:pPr>
                      <a:r>
                        <a:rPr sz="1000">
                          <a:latin typeface="Calibri"/>
                          <a:cs typeface="Calibri"/>
                        </a:rPr>
                        <a:t>Yes</a:t>
                      </a:r>
                      <a:r>
                        <a:rPr sz="1000" spc="-5">
                          <a:latin typeface="Calibri"/>
                          <a:cs typeface="Calibri"/>
                        </a:rPr>
                        <a:t> </a:t>
                      </a:r>
                      <a:r>
                        <a:rPr sz="1000">
                          <a:latin typeface="Calibri"/>
                          <a:cs typeface="Calibri"/>
                        </a:rPr>
                        <a:t>(If</a:t>
                      </a:r>
                      <a:r>
                        <a:rPr sz="1000" spc="-15">
                          <a:latin typeface="Calibri"/>
                          <a:cs typeface="Calibri"/>
                        </a:rPr>
                        <a:t> </a:t>
                      </a:r>
                      <a:r>
                        <a:rPr sz="1000">
                          <a:latin typeface="Calibri"/>
                          <a:cs typeface="Calibri"/>
                        </a:rPr>
                        <a:t>so,</a:t>
                      </a:r>
                      <a:r>
                        <a:rPr sz="1000" spc="-10">
                          <a:latin typeface="Calibri"/>
                          <a:cs typeface="Calibri"/>
                        </a:rPr>
                        <a:t> </a:t>
                      </a:r>
                      <a:r>
                        <a:rPr sz="1000">
                          <a:latin typeface="Calibri"/>
                          <a:cs typeface="Calibri"/>
                        </a:rPr>
                        <a:t>date</a:t>
                      </a:r>
                      <a:r>
                        <a:rPr sz="1000" spc="-5">
                          <a:latin typeface="Calibri"/>
                          <a:cs typeface="Calibri"/>
                        </a:rPr>
                        <a:t> </a:t>
                      </a:r>
                      <a:r>
                        <a:rPr sz="1000">
                          <a:latin typeface="Calibri"/>
                          <a:cs typeface="Calibri"/>
                        </a:rPr>
                        <a:t>the</a:t>
                      </a:r>
                      <a:r>
                        <a:rPr sz="1000" spc="-5">
                          <a:latin typeface="Calibri"/>
                          <a:cs typeface="Calibri"/>
                        </a:rPr>
                        <a:t> </a:t>
                      </a:r>
                      <a:r>
                        <a:rPr sz="1000">
                          <a:latin typeface="Calibri"/>
                          <a:cs typeface="Calibri"/>
                        </a:rPr>
                        <a:t>688</a:t>
                      </a:r>
                      <a:r>
                        <a:rPr sz="1000" spc="-15">
                          <a:latin typeface="Calibri"/>
                          <a:cs typeface="Calibri"/>
                        </a:rPr>
                        <a:t> </a:t>
                      </a:r>
                      <a:r>
                        <a:rPr sz="1000">
                          <a:latin typeface="Calibri"/>
                          <a:cs typeface="Calibri"/>
                        </a:rPr>
                        <a:t>referral</a:t>
                      </a:r>
                      <a:r>
                        <a:rPr sz="1000" spc="-10">
                          <a:latin typeface="Calibri"/>
                          <a:cs typeface="Calibri"/>
                        </a:rPr>
                        <a:t> </a:t>
                      </a:r>
                      <a:r>
                        <a:rPr sz="1000">
                          <a:latin typeface="Calibri"/>
                          <a:cs typeface="Calibri"/>
                        </a:rPr>
                        <a:t>was</a:t>
                      </a:r>
                      <a:r>
                        <a:rPr sz="1000" spc="-10">
                          <a:latin typeface="Calibri"/>
                          <a:cs typeface="Calibri"/>
                        </a:rPr>
                        <a:t> </a:t>
                      </a:r>
                      <a:r>
                        <a:rPr sz="1000">
                          <a:latin typeface="Calibri"/>
                          <a:cs typeface="Calibri"/>
                        </a:rPr>
                        <a:t>submitted:</a:t>
                      </a:r>
                      <a:r>
                        <a:rPr sz="1000" spc="-10">
                          <a:latin typeface="Calibri"/>
                          <a:cs typeface="Calibri"/>
                        </a:rPr>
                        <a:t> </a:t>
                      </a:r>
                      <a:r>
                        <a:rPr sz="1000" u="sng">
                          <a:uFill>
                            <a:solidFill>
                              <a:srgbClr val="000000"/>
                            </a:solidFill>
                          </a:uFill>
                          <a:latin typeface="Calibri"/>
                          <a:cs typeface="Calibri"/>
                        </a:rPr>
                        <a:t>	</a:t>
                      </a:r>
                      <a:r>
                        <a:rPr sz="1000" spc="-25">
                          <a:latin typeface="Calibri"/>
                          <a:cs typeface="Calibri"/>
                        </a:rPr>
                        <a:t>)</a:t>
                      </a:r>
                      <a:r>
                        <a:rPr sz="900" spc="-37" baseline="31746">
                          <a:latin typeface="Calibri"/>
                          <a:cs typeface="Calibri"/>
                        </a:rPr>
                        <a:t>*</a:t>
                      </a:r>
                      <a:endParaRPr sz="900" baseline="31746">
                        <a:latin typeface="Calibri"/>
                        <a:cs typeface="Calibri"/>
                      </a:endParaRPr>
                    </a:p>
                    <a:p>
                      <a:pPr marL="215900" indent="-170180">
                        <a:lnSpc>
                          <a:spcPct val="100000"/>
                        </a:lnSpc>
                        <a:spcBef>
                          <a:spcPts val="320"/>
                        </a:spcBef>
                        <a:buFont typeface="MS Gothic"/>
                        <a:buChar char="☐"/>
                        <a:tabLst>
                          <a:tab pos="215900" algn="l"/>
                          <a:tab pos="3927475" algn="l"/>
                        </a:tabLst>
                      </a:pPr>
                      <a:r>
                        <a:rPr sz="1000">
                          <a:latin typeface="Calibri"/>
                          <a:cs typeface="Calibri"/>
                        </a:rPr>
                        <a:t>No</a:t>
                      </a:r>
                      <a:r>
                        <a:rPr sz="1000" spc="-15">
                          <a:latin typeface="Calibri"/>
                          <a:cs typeface="Calibri"/>
                        </a:rPr>
                        <a:t> </a:t>
                      </a:r>
                      <a:r>
                        <a:rPr sz="1000">
                          <a:latin typeface="Calibri"/>
                          <a:cs typeface="Calibri"/>
                        </a:rPr>
                        <a:t>(If</a:t>
                      </a:r>
                      <a:r>
                        <a:rPr sz="1000" spc="-15">
                          <a:latin typeface="Calibri"/>
                          <a:cs typeface="Calibri"/>
                        </a:rPr>
                        <a:t> </a:t>
                      </a:r>
                      <a:r>
                        <a:rPr sz="1000">
                          <a:latin typeface="Calibri"/>
                          <a:cs typeface="Calibri"/>
                        </a:rPr>
                        <a:t>so,</a:t>
                      </a:r>
                      <a:r>
                        <a:rPr sz="1000" spc="-10">
                          <a:latin typeface="Calibri"/>
                          <a:cs typeface="Calibri"/>
                        </a:rPr>
                        <a:t> </a:t>
                      </a:r>
                      <a:r>
                        <a:rPr sz="1000">
                          <a:latin typeface="Calibri"/>
                          <a:cs typeface="Calibri"/>
                        </a:rPr>
                        <a:t>date</a:t>
                      </a:r>
                      <a:r>
                        <a:rPr sz="1000" spc="-5">
                          <a:latin typeface="Calibri"/>
                          <a:cs typeface="Calibri"/>
                        </a:rPr>
                        <a:t> </a:t>
                      </a:r>
                      <a:r>
                        <a:rPr sz="1000">
                          <a:latin typeface="Calibri"/>
                          <a:cs typeface="Calibri"/>
                        </a:rPr>
                        <a:t>the</a:t>
                      </a:r>
                      <a:r>
                        <a:rPr sz="1000" spc="-20">
                          <a:latin typeface="Calibri"/>
                          <a:cs typeface="Calibri"/>
                        </a:rPr>
                        <a:t> </a:t>
                      </a:r>
                      <a:r>
                        <a:rPr sz="1000">
                          <a:latin typeface="Calibri"/>
                          <a:cs typeface="Calibri"/>
                        </a:rPr>
                        <a:t>688 referral</a:t>
                      </a:r>
                      <a:r>
                        <a:rPr sz="1000" spc="-10">
                          <a:latin typeface="Calibri"/>
                          <a:cs typeface="Calibri"/>
                        </a:rPr>
                        <a:t> </a:t>
                      </a:r>
                      <a:r>
                        <a:rPr sz="1000">
                          <a:latin typeface="Calibri"/>
                          <a:cs typeface="Calibri"/>
                        </a:rPr>
                        <a:t>will</a:t>
                      </a:r>
                      <a:r>
                        <a:rPr sz="1000" spc="-10">
                          <a:latin typeface="Calibri"/>
                          <a:cs typeface="Calibri"/>
                        </a:rPr>
                        <a:t> </a:t>
                      </a:r>
                      <a:r>
                        <a:rPr sz="1000">
                          <a:latin typeface="Calibri"/>
                          <a:cs typeface="Calibri"/>
                        </a:rPr>
                        <a:t>be</a:t>
                      </a:r>
                      <a:r>
                        <a:rPr sz="1000" spc="-20">
                          <a:latin typeface="Calibri"/>
                          <a:cs typeface="Calibri"/>
                        </a:rPr>
                        <a:t> </a:t>
                      </a:r>
                      <a:r>
                        <a:rPr sz="1000">
                          <a:latin typeface="Calibri"/>
                          <a:cs typeface="Calibri"/>
                        </a:rPr>
                        <a:t>submitted:</a:t>
                      </a:r>
                      <a:r>
                        <a:rPr sz="1000" spc="-10">
                          <a:latin typeface="Calibri"/>
                          <a:cs typeface="Calibri"/>
                        </a:rPr>
                        <a:t> </a:t>
                      </a:r>
                      <a:r>
                        <a:rPr sz="1000" u="sng">
                          <a:uFill>
                            <a:solidFill>
                              <a:srgbClr val="000000"/>
                            </a:solidFill>
                          </a:uFill>
                          <a:latin typeface="Calibri"/>
                          <a:cs typeface="Calibri"/>
                        </a:rPr>
                        <a:t>	</a:t>
                      </a:r>
                      <a:r>
                        <a:rPr sz="1000" spc="-25">
                          <a:latin typeface="Calibri"/>
                          <a:cs typeface="Calibri"/>
                        </a:rPr>
                        <a:t>)</a:t>
                      </a:r>
                      <a:r>
                        <a:rPr sz="900" spc="-37" baseline="31746">
                          <a:latin typeface="Calibri"/>
                          <a:cs typeface="Calibri"/>
                        </a:rPr>
                        <a:t>*</a:t>
                      </a:r>
                      <a:endParaRPr sz="900" baseline="31746">
                        <a:latin typeface="Calibri"/>
                        <a:cs typeface="Calibri"/>
                      </a:endParaRPr>
                    </a:p>
                    <a:p>
                      <a:pPr marL="226060" indent="-170815">
                        <a:lnSpc>
                          <a:spcPct val="100000"/>
                        </a:lnSpc>
                        <a:spcBef>
                          <a:spcPts val="300"/>
                        </a:spcBef>
                        <a:buFont typeface="MS Gothic"/>
                        <a:buChar char="☐"/>
                        <a:tabLst>
                          <a:tab pos="226060" algn="l"/>
                        </a:tabLst>
                      </a:pPr>
                      <a:r>
                        <a:rPr sz="1000">
                          <a:latin typeface="Calibri"/>
                          <a:cs typeface="Calibri"/>
                        </a:rPr>
                        <a:t>The</a:t>
                      </a:r>
                      <a:r>
                        <a:rPr sz="1000" spc="-35">
                          <a:latin typeface="Calibri"/>
                          <a:cs typeface="Calibri"/>
                        </a:rPr>
                        <a:t> </a:t>
                      </a:r>
                      <a:r>
                        <a:rPr sz="1000">
                          <a:latin typeface="Calibri"/>
                          <a:cs typeface="Calibri"/>
                        </a:rPr>
                        <a:t>Team</a:t>
                      </a:r>
                      <a:r>
                        <a:rPr sz="1000" spc="-5">
                          <a:latin typeface="Calibri"/>
                          <a:cs typeface="Calibri"/>
                        </a:rPr>
                        <a:t> </a:t>
                      </a:r>
                      <a:r>
                        <a:rPr sz="1000">
                          <a:latin typeface="Calibri"/>
                          <a:cs typeface="Calibri"/>
                        </a:rPr>
                        <a:t>has</a:t>
                      </a:r>
                      <a:r>
                        <a:rPr sz="1000" spc="-15">
                          <a:latin typeface="Calibri"/>
                          <a:cs typeface="Calibri"/>
                        </a:rPr>
                        <a:t> </a:t>
                      </a:r>
                      <a:r>
                        <a:rPr sz="1000">
                          <a:latin typeface="Calibri"/>
                          <a:cs typeface="Calibri"/>
                        </a:rPr>
                        <a:t>determined that</a:t>
                      </a:r>
                      <a:r>
                        <a:rPr sz="1000" spc="-10">
                          <a:latin typeface="Calibri"/>
                          <a:cs typeface="Calibri"/>
                        </a:rPr>
                        <a:t> </a:t>
                      </a:r>
                      <a:r>
                        <a:rPr sz="1000">
                          <a:latin typeface="Calibri"/>
                          <a:cs typeface="Calibri"/>
                        </a:rPr>
                        <a:t>the</a:t>
                      </a:r>
                      <a:r>
                        <a:rPr sz="1000" spc="-10">
                          <a:latin typeface="Calibri"/>
                          <a:cs typeface="Calibri"/>
                        </a:rPr>
                        <a:t> </a:t>
                      </a:r>
                      <a:r>
                        <a:rPr sz="1000">
                          <a:latin typeface="Calibri"/>
                          <a:cs typeface="Calibri"/>
                        </a:rPr>
                        <a:t>student</a:t>
                      </a:r>
                      <a:r>
                        <a:rPr sz="1000" spc="-25">
                          <a:latin typeface="Calibri"/>
                          <a:cs typeface="Calibri"/>
                        </a:rPr>
                        <a:t> </a:t>
                      </a:r>
                      <a:r>
                        <a:rPr sz="1000">
                          <a:latin typeface="Calibri"/>
                          <a:cs typeface="Calibri"/>
                        </a:rPr>
                        <a:t>does</a:t>
                      </a:r>
                      <a:r>
                        <a:rPr sz="1000" spc="-15">
                          <a:latin typeface="Calibri"/>
                          <a:cs typeface="Calibri"/>
                        </a:rPr>
                        <a:t> </a:t>
                      </a:r>
                      <a:r>
                        <a:rPr sz="1000">
                          <a:latin typeface="Calibri"/>
                          <a:cs typeface="Calibri"/>
                        </a:rPr>
                        <a:t>not</a:t>
                      </a:r>
                      <a:r>
                        <a:rPr sz="1000" spc="-10">
                          <a:latin typeface="Calibri"/>
                          <a:cs typeface="Calibri"/>
                        </a:rPr>
                        <a:t> </a:t>
                      </a:r>
                      <a:r>
                        <a:rPr sz="1000">
                          <a:latin typeface="Calibri"/>
                          <a:cs typeface="Calibri"/>
                        </a:rPr>
                        <a:t>meet</a:t>
                      </a:r>
                      <a:r>
                        <a:rPr sz="1000" spc="-10">
                          <a:latin typeface="Calibri"/>
                          <a:cs typeface="Calibri"/>
                        </a:rPr>
                        <a:t> </a:t>
                      </a:r>
                      <a:r>
                        <a:rPr sz="1000">
                          <a:latin typeface="Calibri"/>
                          <a:cs typeface="Calibri"/>
                        </a:rPr>
                        <a:t>the</a:t>
                      </a:r>
                      <a:r>
                        <a:rPr sz="1000" spc="-10">
                          <a:latin typeface="Calibri"/>
                          <a:cs typeface="Calibri"/>
                        </a:rPr>
                        <a:t> </a:t>
                      </a:r>
                      <a:r>
                        <a:rPr sz="1000">
                          <a:latin typeface="Calibri"/>
                          <a:cs typeface="Calibri"/>
                        </a:rPr>
                        <a:t>criteria</a:t>
                      </a:r>
                      <a:r>
                        <a:rPr sz="1000" spc="-10">
                          <a:latin typeface="Calibri"/>
                          <a:cs typeface="Calibri"/>
                        </a:rPr>
                        <a:t> </a:t>
                      </a:r>
                      <a:r>
                        <a:rPr sz="1000">
                          <a:latin typeface="Calibri"/>
                          <a:cs typeface="Calibri"/>
                        </a:rPr>
                        <a:t>for</a:t>
                      </a:r>
                      <a:r>
                        <a:rPr sz="1000" spc="-5">
                          <a:latin typeface="Calibri"/>
                          <a:cs typeface="Calibri"/>
                        </a:rPr>
                        <a:t> </a:t>
                      </a:r>
                      <a:r>
                        <a:rPr sz="1000">
                          <a:latin typeface="Calibri"/>
                          <a:cs typeface="Calibri"/>
                        </a:rPr>
                        <a:t>a</a:t>
                      </a:r>
                      <a:r>
                        <a:rPr sz="1000" spc="-30">
                          <a:latin typeface="Calibri"/>
                          <a:cs typeface="Calibri"/>
                        </a:rPr>
                        <a:t> </a:t>
                      </a:r>
                      <a:r>
                        <a:rPr sz="1000">
                          <a:latin typeface="Calibri"/>
                          <a:cs typeface="Calibri"/>
                        </a:rPr>
                        <a:t>688</a:t>
                      </a:r>
                      <a:r>
                        <a:rPr sz="1000" spc="5">
                          <a:latin typeface="Calibri"/>
                          <a:cs typeface="Calibri"/>
                        </a:rPr>
                        <a:t> </a:t>
                      </a:r>
                      <a:r>
                        <a:rPr sz="1000" spc="-10">
                          <a:latin typeface="Calibri"/>
                          <a:cs typeface="Calibri"/>
                        </a:rPr>
                        <a:t>referral.</a:t>
                      </a:r>
                      <a:endParaRPr sz="1000">
                        <a:latin typeface="Calibri"/>
                        <a:cs typeface="Calibri"/>
                      </a:endParaRPr>
                    </a:p>
                  </a:txBody>
                  <a:tcPr marL="0" marR="0" marT="246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614641">
                <a:tc>
                  <a:txBody>
                    <a:bodyPr/>
                    <a:lstStyle/>
                    <a:p>
                      <a:pPr marL="45085" marR="299720">
                        <a:lnSpc>
                          <a:spcPct val="101699"/>
                        </a:lnSpc>
                        <a:spcBef>
                          <a:spcPts val="155"/>
                        </a:spcBef>
                      </a:pPr>
                      <a:r>
                        <a:rPr sz="1000">
                          <a:latin typeface="Calibri"/>
                          <a:cs typeface="Calibri"/>
                        </a:rPr>
                        <a:t>If</a:t>
                      </a:r>
                      <a:r>
                        <a:rPr sz="1000" spc="-25">
                          <a:latin typeface="Calibri"/>
                          <a:cs typeface="Calibri"/>
                        </a:rPr>
                        <a:t> </a:t>
                      </a:r>
                      <a:r>
                        <a:rPr sz="1000">
                          <a:latin typeface="Calibri"/>
                          <a:cs typeface="Calibri"/>
                        </a:rPr>
                        <a:t>yes,</a:t>
                      </a:r>
                      <a:r>
                        <a:rPr sz="1000" spc="-20">
                          <a:latin typeface="Calibri"/>
                          <a:cs typeface="Calibri"/>
                        </a:rPr>
                        <a:t> </a:t>
                      </a:r>
                      <a:r>
                        <a:rPr sz="1000">
                          <a:latin typeface="Calibri"/>
                          <a:cs typeface="Calibri"/>
                        </a:rPr>
                        <a:t>please</a:t>
                      </a:r>
                      <a:r>
                        <a:rPr sz="1000" spc="-35">
                          <a:latin typeface="Calibri"/>
                          <a:cs typeface="Calibri"/>
                        </a:rPr>
                        <a:t> </a:t>
                      </a:r>
                      <a:r>
                        <a:rPr sz="1000">
                          <a:latin typeface="Calibri"/>
                          <a:cs typeface="Calibri"/>
                        </a:rPr>
                        <a:t>identify</a:t>
                      </a:r>
                      <a:r>
                        <a:rPr sz="1000" spc="-25">
                          <a:latin typeface="Calibri"/>
                          <a:cs typeface="Calibri"/>
                        </a:rPr>
                        <a:t> </a:t>
                      </a:r>
                      <a:r>
                        <a:rPr sz="1000">
                          <a:latin typeface="Calibri"/>
                          <a:cs typeface="Calibri"/>
                        </a:rPr>
                        <a:t>the</a:t>
                      </a:r>
                      <a:r>
                        <a:rPr sz="1000" spc="-15">
                          <a:latin typeface="Calibri"/>
                          <a:cs typeface="Calibri"/>
                        </a:rPr>
                        <a:t> </a:t>
                      </a:r>
                      <a:r>
                        <a:rPr sz="1000">
                          <a:latin typeface="Calibri"/>
                          <a:cs typeface="Calibri"/>
                        </a:rPr>
                        <a:t>agency</a:t>
                      </a:r>
                      <a:r>
                        <a:rPr sz="1000" spc="-10">
                          <a:latin typeface="Calibri"/>
                          <a:cs typeface="Calibri"/>
                        </a:rPr>
                        <a:t> </a:t>
                      </a:r>
                      <a:r>
                        <a:rPr sz="1000">
                          <a:latin typeface="Calibri"/>
                          <a:cs typeface="Calibri"/>
                        </a:rPr>
                        <a:t>to</a:t>
                      </a:r>
                      <a:r>
                        <a:rPr sz="1000" spc="-10">
                          <a:latin typeface="Calibri"/>
                          <a:cs typeface="Calibri"/>
                        </a:rPr>
                        <a:t> </a:t>
                      </a:r>
                      <a:r>
                        <a:rPr sz="1000">
                          <a:latin typeface="Calibri"/>
                          <a:cs typeface="Calibri"/>
                        </a:rPr>
                        <a:t>which</a:t>
                      </a:r>
                      <a:r>
                        <a:rPr sz="1000" spc="-25">
                          <a:latin typeface="Calibri"/>
                          <a:cs typeface="Calibri"/>
                        </a:rPr>
                        <a:t> </a:t>
                      </a:r>
                      <a:r>
                        <a:rPr sz="1000">
                          <a:latin typeface="Calibri"/>
                          <a:cs typeface="Calibri"/>
                        </a:rPr>
                        <a:t>referral</a:t>
                      </a:r>
                      <a:r>
                        <a:rPr sz="1000" spc="-20">
                          <a:latin typeface="Calibri"/>
                          <a:cs typeface="Calibri"/>
                        </a:rPr>
                        <a:t> </a:t>
                      </a:r>
                      <a:r>
                        <a:rPr sz="1000" spc="-25">
                          <a:latin typeface="Calibri"/>
                          <a:cs typeface="Calibri"/>
                        </a:rPr>
                        <a:t>was </a:t>
                      </a:r>
                      <a:r>
                        <a:rPr sz="1000" spc="-10">
                          <a:latin typeface="Calibri"/>
                          <a:cs typeface="Calibri"/>
                        </a:rPr>
                        <a:t>made:</a:t>
                      </a:r>
                      <a:endParaRPr sz="1000">
                        <a:latin typeface="Calibri"/>
                        <a:cs typeface="Calibri"/>
                      </a:endParaRPr>
                    </a:p>
                  </a:txBody>
                  <a:tcPr marL="0" marR="0" marT="173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9" name="object 9"/>
          <p:cNvSpPr txBox="1"/>
          <p:nvPr/>
        </p:nvSpPr>
        <p:spPr>
          <a:xfrm>
            <a:off x="2046194" y="5795402"/>
            <a:ext cx="4010025" cy="133528"/>
          </a:xfrm>
          <a:prstGeom prst="rect">
            <a:avLst/>
          </a:prstGeom>
        </p:spPr>
        <p:txBody>
          <a:bodyPr vert="horz" wrap="square" lIns="0" tIns="11206" rIns="0" bIns="0" rtlCol="0">
            <a:spAutoFit/>
          </a:bodyPr>
          <a:lstStyle/>
          <a:p>
            <a:pPr marL="11206" defTabSz="806867">
              <a:spcBef>
                <a:spcPts val="88"/>
              </a:spcBef>
            </a:pPr>
            <a:r>
              <a:rPr sz="794" kern="0">
                <a:solidFill>
                  <a:sysClr val="windowText" lastClr="000000"/>
                </a:solidFill>
                <a:latin typeface="Calibri"/>
                <a:cs typeface="Calibri"/>
              </a:rPr>
              <a:t>*</a:t>
            </a:r>
            <a:r>
              <a:rPr sz="794" kern="0" spc="-31">
                <a:solidFill>
                  <a:sysClr val="windowText" lastClr="000000"/>
                </a:solidFill>
                <a:latin typeface="Calibri"/>
                <a:cs typeface="Calibri"/>
              </a:rPr>
              <a:t> </a:t>
            </a:r>
            <a:r>
              <a:rPr sz="794" kern="0">
                <a:solidFill>
                  <a:sysClr val="windowText" lastClr="000000"/>
                </a:solidFill>
                <a:latin typeface="Calibri"/>
                <a:cs typeface="Calibri"/>
              </a:rPr>
              <a:t>The</a:t>
            </a:r>
            <a:r>
              <a:rPr sz="794" kern="0" spc="-18">
                <a:solidFill>
                  <a:sysClr val="windowText" lastClr="000000"/>
                </a:solidFill>
                <a:latin typeface="Calibri"/>
                <a:cs typeface="Calibri"/>
              </a:rPr>
              <a:t> </a:t>
            </a:r>
            <a:r>
              <a:rPr sz="794" kern="0">
                <a:solidFill>
                  <a:sysClr val="windowText" lastClr="000000"/>
                </a:solidFill>
                <a:latin typeface="Calibri"/>
                <a:cs typeface="Calibri"/>
              </a:rPr>
              <a:t>dotted</a:t>
            </a:r>
            <a:r>
              <a:rPr sz="794" kern="0" spc="-4">
                <a:solidFill>
                  <a:sysClr val="windowText" lastClr="000000"/>
                </a:solidFill>
                <a:latin typeface="Calibri"/>
                <a:cs typeface="Calibri"/>
              </a:rPr>
              <a:t> </a:t>
            </a:r>
            <a:r>
              <a:rPr sz="794" kern="0">
                <a:solidFill>
                  <a:sysClr val="windowText" lastClr="000000"/>
                </a:solidFill>
                <a:latin typeface="Calibri"/>
                <a:cs typeface="Calibri"/>
              </a:rPr>
              <a:t>line</a:t>
            </a:r>
            <a:r>
              <a:rPr sz="794" kern="0" spc="-4">
                <a:solidFill>
                  <a:sysClr val="windowText" lastClr="000000"/>
                </a:solidFill>
                <a:latin typeface="Calibri"/>
                <a:cs typeface="Calibri"/>
              </a:rPr>
              <a:t> </a:t>
            </a:r>
            <a:r>
              <a:rPr sz="794" kern="0">
                <a:solidFill>
                  <a:sysClr val="windowText" lastClr="000000"/>
                </a:solidFill>
                <a:latin typeface="Calibri"/>
                <a:cs typeface="Calibri"/>
              </a:rPr>
              <a:t>indicates</a:t>
            </a:r>
            <a:r>
              <a:rPr sz="794" kern="0" spc="-4">
                <a:solidFill>
                  <a:sysClr val="windowText" lastClr="000000"/>
                </a:solidFill>
                <a:latin typeface="Calibri"/>
                <a:cs typeface="Calibri"/>
              </a:rPr>
              <a:t> </a:t>
            </a:r>
            <a:r>
              <a:rPr sz="794" kern="0">
                <a:solidFill>
                  <a:sysClr val="windowText" lastClr="000000"/>
                </a:solidFill>
                <a:latin typeface="Calibri"/>
                <a:cs typeface="Calibri"/>
              </a:rPr>
              <a:t>that</a:t>
            </a:r>
            <a:r>
              <a:rPr sz="794" kern="0" spc="-9">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page</a:t>
            </a:r>
            <a:r>
              <a:rPr sz="794" kern="0" spc="-18">
                <a:solidFill>
                  <a:sysClr val="windowText" lastClr="000000"/>
                </a:solidFill>
                <a:latin typeface="Calibri"/>
                <a:cs typeface="Calibri"/>
              </a:rPr>
              <a:t> </a:t>
            </a:r>
            <a:r>
              <a:rPr sz="794" kern="0">
                <a:solidFill>
                  <a:sysClr val="windowText" lastClr="000000"/>
                </a:solidFill>
                <a:latin typeface="Calibri"/>
                <a:cs typeface="Calibri"/>
              </a:rPr>
              <a:t>of</a:t>
            </a:r>
            <a:r>
              <a:rPr sz="794" kern="0" spc="-4">
                <a:solidFill>
                  <a:sysClr val="windowText" lastClr="000000"/>
                </a:solidFill>
                <a:latin typeface="Calibri"/>
                <a:cs typeface="Calibri"/>
              </a:rPr>
              <a:t> </a:t>
            </a:r>
            <a:r>
              <a:rPr sz="794" kern="0">
                <a:solidFill>
                  <a:sysClr val="windowText" lastClr="000000"/>
                </a:solidFill>
                <a:latin typeface="Calibri"/>
                <a:cs typeface="Calibri"/>
              </a:rPr>
              <a:t>this</a:t>
            </a:r>
            <a:r>
              <a:rPr sz="794" kern="0" spc="-9">
                <a:solidFill>
                  <a:sysClr val="windowText" lastClr="000000"/>
                </a:solidFill>
                <a:latin typeface="Calibri"/>
                <a:cs typeface="Calibri"/>
              </a:rPr>
              <a:t> </a:t>
            </a:r>
            <a:r>
              <a:rPr sz="794" kern="0">
                <a:solidFill>
                  <a:sysClr val="windowText" lastClr="000000"/>
                </a:solidFill>
                <a:latin typeface="Calibri"/>
                <a:cs typeface="Calibri"/>
              </a:rPr>
              <a:t>IEP</a:t>
            </a:r>
            <a:r>
              <a:rPr sz="794" kern="0" spc="-13">
                <a:solidFill>
                  <a:sysClr val="windowText" lastClr="000000"/>
                </a:solidFill>
                <a:latin typeface="Calibri"/>
                <a:cs typeface="Calibri"/>
              </a:rPr>
              <a:t> </a:t>
            </a:r>
            <a:r>
              <a:rPr sz="794" kern="0">
                <a:solidFill>
                  <a:sysClr val="windowText" lastClr="000000"/>
                </a:solidFill>
                <a:latin typeface="Calibri"/>
                <a:cs typeface="Calibri"/>
              </a:rPr>
              <a:t>is</a:t>
            </a:r>
            <a:r>
              <a:rPr sz="794" kern="0" spc="-4">
                <a:solidFill>
                  <a:sysClr val="windowText" lastClr="000000"/>
                </a:solidFill>
                <a:latin typeface="Calibri"/>
                <a:cs typeface="Calibri"/>
              </a:rPr>
              <a:t> </a:t>
            </a:r>
            <a:r>
              <a:rPr sz="794" kern="0">
                <a:solidFill>
                  <a:sysClr val="windowText" lastClr="000000"/>
                </a:solidFill>
                <a:latin typeface="Calibri"/>
                <a:cs typeface="Calibri"/>
              </a:rPr>
              <a:t>dedicated</a:t>
            </a:r>
            <a:r>
              <a:rPr sz="794" kern="0" spc="-9">
                <a:solidFill>
                  <a:sysClr val="windowText" lastClr="000000"/>
                </a:solidFill>
                <a:latin typeface="Calibri"/>
                <a:cs typeface="Calibri"/>
              </a:rPr>
              <a:t> </a:t>
            </a:r>
            <a:r>
              <a:rPr sz="794" kern="0">
                <a:solidFill>
                  <a:sysClr val="windowText" lastClr="000000"/>
                </a:solidFill>
                <a:latin typeface="Calibri"/>
                <a:cs typeface="Calibri"/>
              </a:rPr>
              <a:t>to</a:t>
            </a:r>
            <a:r>
              <a:rPr sz="794" kern="0" spc="-4">
                <a:solidFill>
                  <a:sysClr val="windowText" lastClr="000000"/>
                </a:solidFill>
                <a:latin typeface="Calibri"/>
                <a:cs typeface="Calibri"/>
              </a:rPr>
              <a:t> </a:t>
            </a:r>
            <a:r>
              <a:rPr sz="794" kern="0">
                <a:solidFill>
                  <a:sysClr val="windowText" lastClr="000000"/>
                </a:solidFill>
                <a:latin typeface="Calibri"/>
                <a:cs typeface="Calibri"/>
              </a:rPr>
              <a:t>secondary</a:t>
            </a:r>
            <a:r>
              <a:rPr sz="794" kern="0" spc="-18">
                <a:solidFill>
                  <a:sysClr val="windowText" lastClr="000000"/>
                </a:solidFill>
                <a:latin typeface="Calibri"/>
                <a:cs typeface="Calibri"/>
              </a:rPr>
              <a:t> </a:t>
            </a:r>
            <a:r>
              <a:rPr sz="794" kern="0">
                <a:solidFill>
                  <a:sysClr val="windowText" lastClr="000000"/>
                </a:solidFill>
                <a:latin typeface="Calibri"/>
                <a:cs typeface="Calibri"/>
              </a:rPr>
              <a:t>transition</a:t>
            </a:r>
            <a:r>
              <a:rPr sz="794" kern="0" spc="-22">
                <a:solidFill>
                  <a:sysClr val="windowText" lastClr="000000"/>
                </a:solidFill>
                <a:latin typeface="Calibri"/>
                <a:cs typeface="Calibri"/>
              </a:rPr>
              <a:t> </a:t>
            </a:r>
            <a:r>
              <a:rPr sz="794" kern="0" spc="-9">
                <a:solidFill>
                  <a:sysClr val="windowText" lastClr="000000"/>
                </a:solidFill>
                <a:latin typeface="Calibri"/>
                <a:cs typeface="Calibri"/>
              </a:rPr>
              <a:t>planning.</a:t>
            </a:r>
            <a:endParaRPr sz="794" kern="0">
              <a:solidFill>
                <a:sysClr val="windowText" lastClr="000000"/>
              </a:solidFill>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33</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53BA6A-3EBA-FED9-9A28-7535EE4B3603}"/>
              </a:ext>
            </a:extLst>
          </p:cNvPr>
          <p:cNvSpPr>
            <a:spLocks noGrp="1"/>
          </p:cNvSpPr>
          <p:nvPr>
            <p:ph type="title"/>
          </p:nvPr>
        </p:nvSpPr>
        <p:spPr/>
        <p:txBody>
          <a:bodyPr/>
          <a:lstStyle/>
          <a:p>
            <a:r>
              <a:rPr lang="en-US">
                <a:solidFill>
                  <a:schemeClr val="bg1"/>
                </a:solidFill>
              </a:rPr>
              <a:t>Accommodations and modifications</a:t>
            </a:r>
          </a:p>
        </p:txBody>
      </p:sp>
      <p:sp>
        <p:nvSpPr>
          <p:cNvPr id="2" name="object 2"/>
          <p:cNvSpPr txBox="1"/>
          <p:nvPr/>
        </p:nvSpPr>
        <p:spPr>
          <a:xfrm>
            <a:off x="2050677" y="354330"/>
            <a:ext cx="8065434" cy="568976"/>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ACCOMMODATIONS</a:t>
            </a:r>
            <a:r>
              <a:rPr sz="1235" b="1" kern="0" spc="-31">
                <a:solidFill>
                  <a:sysClr val="windowText" lastClr="000000"/>
                </a:solidFill>
                <a:latin typeface="Calibri"/>
                <a:cs typeface="Calibri"/>
              </a:rPr>
              <a:t> </a:t>
            </a:r>
            <a:r>
              <a:rPr sz="1235" b="1" kern="0">
                <a:solidFill>
                  <a:sysClr val="windowText" lastClr="000000"/>
                </a:solidFill>
                <a:latin typeface="Calibri"/>
                <a:cs typeface="Calibri"/>
              </a:rPr>
              <a:t>AND</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MODIFICATIONS</a:t>
            </a:r>
            <a:endParaRPr sz="1235" kern="0">
              <a:solidFill>
                <a:sysClr val="windowText" lastClr="000000"/>
              </a:solidFill>
              <a:latin typeface="Calibri"/>
              <a:cs typeface="Calibri"/>
            </a:endParaRPr>
          </a:p>
          <a:p>
            <a:pPr marL="11206" marR="4483" defTabSz="806867">
              <a:lnSpc>
                <a:spcPct val="110700"/>
              </a:lnSpc>
              <a:spcBef>
                <a:spcPts val="66"/>
              </a:spcBef>
            </a:pPr>
            <a:r>
              <a:rPr sz="971" b="1" kern="0">
                <a:solidFill>
                  <a:sysClr val="windowText" lastClr="000000"/>
                </a:solidFill>
                <a:latin typeface="Calibri"/>
                <a:cs typeface="Calibri"/>
              </a:rPr>
              <a:t>Accommodations:</a:t>
            </a:r>
            <a:r>
              <a:rPr sz="971" b="1" kern="0" spc="-26">
                <a:solidFill>
                  <a:sysClr val="windowText" lastClr="000000"/>
                </a:solidFill>
                <a:latin typeface="Calibri"/>
                <a:cs typeface="Calibri"/>
              </a:rPr>
              <a:t> </a:t>
            </a:r>
            <a:r>
              <a:rPr sz="971" kern="0">
                <a:solidFill>
                  <a:sysClr val="windowText" lastClr="000000"/>
                </a:solidFill>
                <a:latin typeface="Calibri"/>
                <a:cs typeface="Calibri"/>
              </a:rPr>
              <a:t>List</a:t>
            </a:r>
            <a:r>
              <a:rPr sz="971" kern="0" spc="-31">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accommodations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make</a:t>
            </a:r>
            <a:r>
              <a:rPr sz="971" kern="0" spc="-26">
                <a:solidFill>
                  <a:sysClr val="windowText" lastClr="000000"/>
                </a:solidFill>
                <a:latin typeface="Calibri"/>
                <a:cs typeface="Calibri"/>
              </a:rPr>
              <a:t> </a:t>
            </a:r>
            <a:r>
              <a:rPr sz="971" kern="0">
                <a:solidFill>
                  <a:sysClr val="windowText" lastClr="000000"/>
                </a:solidFill>
                <a:latin typeface="Calibri"/>
                <a:cs typeface="Calibri"/>
              </a:rPr>
              <a:t>progress</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areas</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4">
                <a:solidFill>
                  <a:sysClr val="windowText" lastClr="000000"/>
                </a:solidFill>
                <a:latin typeface="Calibri"/>
                <a:cs typeface="Calibri"/>
              </a:rPr>
              <a:t> </a:t>
            </a:r>
            <a:r>
              <a:rPr sz="971" kern="0">
                <a:solidFill>
                  <a:sysClr val="windowText" lastClr="000000"/>
                </a:solidFill>
                <a:latin typeface="Calibri"/>
                <a:cs typeface="Calibri"/>
              </a:rPr>
              <a:t>academic</a:t>
            </a:r>
            <a:r>
              <a:rPr sz="971" kern="0" spc="-26">
                <a:solidFill>
                  <a:sysClr val="windowText" lastClr="000000"/>
                </a:solidFill>
                <a:latin typeface="Calibri"/>
                <a:cs typeface="Calibri"/>
              </a:rPr>
              <a:t> </a:t>
            </a:r>
            <a:r>
              <a:rPr sz="971" kern="0">
                <a:solidFill>
                  <a:sysClr val="windowText" lastClr="000000"/>
                </a:solidFill>
                <a:latin typeface="Calibri"/>
                <a:cs typeface="Calibri"/>
              </a:rPr>
              <a:t>achievement</a:t>
            </a:r>
            <a:r>
              <a:rPr sz="971" kern="0" spc="-13">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kern="0">
                <a:solidFill>
                  <a:sysClr val="windowText" lastClr="000000"/>
                </a:solidFill>
                <a:latin typeface="Calibri"/>
                <a:cs typeface="Calibri"/>
              </a:rPr>
              <a:t>functional</a:t>
            </a:r>
            <a:r>
              <a:rPr sz="971" kern="0" spc="-18">
                <a:solidFill>
                  <a:sysClr val="windowText" lastClr="000000"/>
                </a:solidFill>
                <a:latin typeface="Calibri"/>
                <a:cs typeface="Calibri"/>
              </a:rPr>
              <a:t> </a:t>
            </a:r>
            <a:r>
              <a:rPr sz="971" kern="0">
                <a:solidFill>
                  <a:sysClr val="windowText" lastClr="000000"/>
                </a:solidFill>
                <a:latin typeface="Calibri"/>
                <a:cs typeface="Calibri"/>
              </a:rPr>
              <a:t>performance.</a:t>
            </a:r>
            <a:r>
              <a:rPr sz="971" kern="0" spc="-9">
                <a:solidFill>
                  <a:sysClr val="windowText" lastClr="000000"/>
                </a:solidFill>
                <a:latin typeface="Calibri"/>
                <a:cs typeface="Calibri"/>
              </a:rPr>
              <a:t> </a:t>
            </a:r>
            <a:r>
              <a:rPr sz="971" kern="0">
                <a:solidFill>
                  <a:sysClr val="windowText" lastClr="000000"/>
                </a:solidFill>
                <a:latin typeface="Calibri"/>
                <a:cs typeface="Calibri"/>
              </a:rPr>
              <a:t>Leave</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blank </a:t>
            </a:r>
            <a:r>
              <a:rPr sz="971" kern="0">
                <a:solidFill>
                  <a:sysClr val="windowText" lastClr="000000"/>
                </a:solidFill>
                <a:latin typeface="Calibri"/>
                <a:cs typeface="Calibri"/>
              </a:rPr>
              <a:t>any</a:t>
            </a:r>
            <a:r>
              <a:rPr sz="971" kern="0" spc="-22">
                <a:solidFill>
                  <a:sysClr val="windowText" lastClr="000000"/>
                </a:solidFill>
                <a:latin typeface="Calibri"/>
                <a:cs typeface="Calibri"/>
              </a:rPr>
              <a:t> </a:t>
            </a:r>
            <a:r>
              <a:rPr sz="971" kern="0">
                <a:solidFill>
                  <a:sysClr val="windowText" lastClr="000000"/>
                </a:solidFill>
                <a:latin typeface="Calibri"/>
                <a:cs typeface="Calibri"/>
              </a:rPr>
              <a:t>boxes</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26">
                <a:solidFill>
                  <a:sysClr val="windowText" lastClr="000000"/>
                </a:solidFill>
                <a:latin typeface="Calibri"/>
                <a:cs typeface="Calibri"/>
              </a:rPr>
              <a:t> </a:t>
            </a:r>
            <a:r>
              <a:rPr sz="971" kern="0">
                <a:solidFill>
                  <a:sysClr val="windowText" lastClr="000000"/>
                </a:solidFill>
                <a:latin typeface="Calibri"/>
                <a:cs typeface="Calibri"/>
              </a:rPr>
              <a:t>are</a:t>
            </a:r>
            <a:r>
              <a:rPr sz="971" kern="0" spc="-26">
                <a:solidFill>
                  <a:sysClr val="windowText" lastClr="000000"/>
                </a:solidFill>
                <a:latin typeface="Calibri"/>
                <a:cs typeface="Calibri"/>
              </a:rPr>
              <a:t> </a:t>
            </a:r>
            <a:r>
              <a:rPr sz="971" kern="0">
                <a:solidFill>
                  <a:sysClr val="windowText" lastClr="000000"/>
                </a:solidFill>
                <a:latin typeface="Calibri"/>
                <a:cs typeface="Calibri"/>
              </a:rPr>
              <a:t>not</a:t>
            </a:r>
            <a:r>
              <a:rPr sz="971" kern="0" spc="-13">
                <a:solidFill>
                  <a:sysClr val="windowText" lastClr="000000"/>
                </a:solidFill>
                <a:latin typeface="Calibri"/>
                <a:cs typeface="Calibri"/>
              </a:rPr>
              <a:t> </a:t>
            </a:r>
            <a:r>
              <a:rPr sz="971" kern="0">
                <a:solidFill>
                  <a:sysClr val="windowText" lastClr="000000"/>
                </a:solidFill>
                <a:latin typeface="Calibri"/>
                <a:cs typeface="Calibri"/>
              </a:rPr>
              <a:t>appropriate</a:t>
            </a:r>
            <a:r>
              <a:rPr sz="971" kern="0" spc="-9">
                <a:solidFill>
                  <a:sysClr val="windowText" lastClr="000000"/>
                </a:solidFill>
                <a:latin typeface="Calibri"/>
                <a:cs typeface="Calibri"/>
              </a:rPr>
              <a:t> </a:t>
            </a:r>
            <a:r>
              <a:rPr sz="971" kern="0">
                <a:solidFill>
                  <a:sysClr val="windowText" lastClr="000000"/>
                </a:solidFill>
                <a:latin typeface="Calibri"/>
                <a:cs typeface="Calibri"/>
              </a:rPr>
              <a:t>for</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student.</a:t>
            </a:r>
            <a:endParaRPr sz="971" kern="0">
              <a:solidFill>
                <a:sysClr val="windowText" lastClr="000000"/>
              </a:solidFill>
              <a:latin typeface="Calibri"/>
              <a:cs typeface="Calibri"/>
            </a:endParaRPr>
          </a:p>
        </p:txBody>
      </p:sp>
      <p:sp>
        <p:nvSpPr>
          <p:cNvPr id="8" name="Rectangle 7" descr="Outline of Accommodations on the IEP">
            <a:extLst>
              <a:ext uri="{FF2B5EF4-FFF2-40B4-BE49-F238E27FC236}">
                <a16:creationId xmlns:a16="http://schemas.microsoft.com/office/drawing/2014/main" id="{27760243-9E84-7273-CD7B-69E5D7115874}"/>
              </a:ext>
            </a:extLst>
          </p:cNvPr>
          <p:cNvSpPr/>
          <p:nvPr/>
        </p:nvSpPr>
        <p:spPr>
          <a:xfrm>
            <a:off x="1941980" y="579120"/>
            <a:ext cx="8310280" cy="283388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3"/>
          <p:cNvGraphicFramePr>
            <a:graphicFrameLocks noGrp="1"/>
          </p:cNvGraphicFramePr>
          <p:nvPr/>
        </p:nvGraphicFramePr>
        <p:xfrm>
          <a:off x="2057399" y="1031277"/>
          <a:ext cx="8063191" cy="2346757"/>
        </p:xfrm>
        <a:graphic>
          <a:graphicData uri="http://schemas.openxmlformats.org/drawingml/2006/table">
            <a:tbl>
              <a:tblPr firstRow="1" bandRow="1">
                <a:tableStyleId>{2D5ABB26-0587-4C30-8999-92F81FD0307C}</a:tableStyleId>
              </a:tblPr>
              <a:tblGrid>
                <a:gridCol w="1883149">
                  <a:extLst>
                    <a:ext uri="{9D8B030D-6E8A-4147-A177-3AD203B41FA5}">
                      <a16:colId xmlns:a16="http://schemas.microsoft.com/office/drawing/2014/main" val="20000"/>
                    </a:ext>
                  </a:extLst>
                </a:gridCol>
                <a:gridCol w="1529042">
                  <a:extLst>
                    <a:ext uri="{9D8B030D-6E8A-4147-A177-3AD203B41FA5}">
                      <a16:colId xmlns:a16="http://schemas.microsoft.com/office/drawing/2014/main" val="20001"/>
                    </a:ext>
                  </a:extLst>
                </a:gridCol>
                <a:gridCol w="1504390">
                  <a:extLst>
                    <a:ext uri="{9D8B030D-6E8A-4147-A177-3AD203B41FA5}">
                      <a16:colId xmlns:a16="http://schemas.microsoft.com/office/drawing/2014/main" val="20002"/>
                    </a:ext>
                  </a:extLst>
                </a:gridCol>
                <a:gridCol w="1517276">
                  <a:extLst>
                    <a:ext uri="{9D8B030D-6E8A-4147-A177-3AD203B41FA5}">
                      <a16:colId xmlns:a16="http://schemas.microsoft.com/office/drawing/2014/main" val="20003"/>
                    </a:ext>
                  </a:extLst>
                </a:gridCol>
                <a:gridCol w="1629334">
                  <a:extLst>
                    <a:ext uri="{9D8B030D-6E8A-4147-A177-3AD203B41FA5}">
                      <a16:colId xmlns:a16="http://schemas.microsoft.com/office/drawing/2014/main" val="20004"/>
                    </a:ext>
                  </a:extLst>
                </a:gridCol>
              </a:tblGrid>
              <a:tr h="524435">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6360" marR="78105" algn="ctr">
                        <a:lnSpc>
                          <a:spcPct val="109200"/>
                        </a:lnSpc>
                        <a:spcBef>
                          <a:spcPts val="55"/>
                        </a:spcBef>
                      </a:pPr>
                      <a:r>
                        <a:rPr sz="1000" b="1">
                          <a:latin typeface="Calibri"/>
                          <a:cs typeface="Calibri"/>
                        </a:rPr>
                        <a:t>Presentation of</a:t>
                      </a:r>
                      <a:r>
                        <a:rPr sz="1000" b="1" spc="-20">
                          <a:latin typeface="Calibri"/>
                          <a:cs typeface="Calibri"/>
                        </a:rPr>
                        <a:t> </a:t>
                      </a:r>
                      <a:r>
                        <a:rPr sz="1000" b="1" spc="-10">
                          <a:latin typeface="Calibri"/>
                          <a:cs typeface="Calibri"/>
                        </a:rPr>
                        <a:t>Instruction </a:t>
                      </a:r>
                      <a:r>
                        <a:rPr sz="1000">
                          <a:latin typeface="Calibri"/>
                          <a:cs typeface="Calibri"/>
                        </a:rPr>
                        <a:t>The</a:t>
                      </a:r>
                      <a:r>
                        <a:rPr sz="1000" spc="-25">
                          <a:latin typeface="Calibri"/>
                          <a:cs typeface="Calibri"/>
                        </a:rPr>
                        <a:t> </a:t>
                      </a:r>
                      <a:r>
                        <a:rPr sz="1000">
                          <a:latin typeface="Calibri"/>
                          <a:cs typeface="Calibri"/>
                        </a:rPr>
                        <a:t>way</a:t>
                      </a:r>
                      <a:r>
                        <a:rPr sz="1000" spc="-20">
                          <a:latin typeface="Calibri"/>
                          <a:cs typeface="Calibri"/>
                        </a:rPr>
                        <a:t> </a:t>
                      </a:r>
                      <a:r>
                        <a:rPr sz="1000">
                          <a:latin typeface="Calibri"/>
                          <a:cs typeface="Calibri"/>
                        </a:rPr>
                        <a:t>information</a:t>
                      </a:r>
                      <a:r>
                        <a:rPr sz="1000" spc="-20">
                          <a:latin typeface="Calibri"/>
                          <a:cs typeface="Calibri"/>
                        </a:rPr>
                        <a:t> </a:t>
                      </a:r>
                      <a:r>
                        <a:rPr sz="1000" spc="-25">
                          <a:latin typeface="Calibri"/>
                          <a:cs typeface="Calibri"/>
                        </a:rPr>
                        <a:t>is </a:t>
                      </a:r>
                      <a:r>
                        <a:rPr sz="1000" spc="-10">
                          <a:latin typeface="Calibri"/>
                          <a:cs typeface="Calibri"/>
                        </a:rPr>
                        <a:t>presented.</a:t>
                      </a:r>
                      <a:endParaRPr sz="1000">
                        <a:latin typeface="Calibri"/>
                        <a:cs typeface="Calibri"/>
                      </a:endParaRPr>
                    </a:p>
                  </a:txBody>
                  <a:tcPr marL="0" marR="0" marT="616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75"/>
                        </a:spcBef>
                      </a:pPr>
                      <a:r>
                        <a:rPr sz="1000" b="1" spc="-10">
                          <a:latin typeface="Calibri"/>
                          <a:cs typeface="Calibri"/>
                        </a:rPr>
                        <a:t>Response</a:t>
                      </a:r>
                      <a:endParaRPr sz="1000">
                        <a:latin typeface="Calibri"/>
                        <a:cs typeface="Calibri"/>
                      </a:endParaRPr>
                    </a:p>
                    <a:p>
                      <a:pPr marL="271780" marR="264795" algn="ctr">
                        <a:lnSpc>
                          <a:spcPct val="101499"/>
                        </a:lnSpc>
                        <a:spcBef>
                          <a:spcPts val="204"/>
                        </a:spcBef>
                      </a:pPr>
                      <a:r>
                        <a:rPr sz="1000">
                          <a:latin typeface="Calibri"/>
                          <a:cs typeface="Calibri"/>
                        </a:rPr>
                        <a:t>The</a:t>
                      </a:r>
                      <a:r>
                        <a:rPr sz="1000" spc="-30">
                          <a:latin typeface="Calibri"/>
                          <a:cs typeface="Calibri"/>
                        </a:rPr>
                        <a:t> </a:t>
                      </a:r>
                      <a:r>
                        <a:rPr sz="1000">
                          <a:latin typeface="Calibri"/>
                          <a:cs typeface="Calibri"/>
                        </a:rPr>
                        <a:t>way</a:t>
                      </a:r>
                      <a:r>
                        <a:rPr sz="1000" spc="-5">
                          <a:latin typeface="Calibri"/>
                          <a:cs typeface="Calibri"/>
                        </a:rPr>
                        <a:t> </a:t>
                      </a:r>
                      <a:r>
                        <a:rPr sz="1000">
                          <a:latin typeface="Calibri"/>
                          <a:cs typeface="Calibri"/>
                        </a:rPr>
                        <a:t>the</a:t>
                      </a:r>
                      <a:r>
                        <a:rPr sz="1000" spc="-10">
                          <a:latin typeface="Calibri"/>
                          <a:cs typeface="Calibri"/>
                        </a:rPr>
                        <a:t> student responds.</a:t>
                      </a:r>
                      <a:endParaRPr sz="1000">
                        <a:latin typeface="Calibri"/>
                        <a:cs typeface="Calibri"/>
                      </a:endParaRPr>
                    </a:p>
                  </a:txBody>
                  <a:tcPr marL="0" marR="0" marT="196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3664" marR="107314" algn="ctr">
                        <a:lnSpc>
                          <a:spcPct val="109200"/>
                        </a:lnSpc>
                        <a:spcBef>
                          <a:spcPts val="55"/>
                        </a:spcBef>
                      </a:pPr>
                      <a:r>
                        <a:rPr sz="1000" b="1">
                          <a:latin typeface="Calibri"/>
                          <a:cs typeface="Calibri"/>
                        </a:rPr>
                        <a:t>Timing</a:t>
                      </a:r>
                      <a:r>
                        <a:rPr sz="1000" b="1" spc="-20">
                          <a:latin typeface="Calibri"/>
                          <a:cs typeface="Calibri"/>
                        </a:rPr>
                        <a:t> </a:t>
                      </a:r>
                      <a:r>
                        <a:rPr sz="1000" b="1">
                          <a:latin typeface="Calibri"/>
                          <a:cs typeface="Calibri"/>
                        </a:rPr>
                        <a:t>and/or</a:t>
                      </a:r>
                      <a:r>
                        <a:rPr sz="1000" b="1" spc="-5">
                          <a:latin typeface="Calibri"/>
                          <a:cs typeface="Calibri"/>
                        </a:rPr>
                        <a:t> </a:t>
                      </a:r>
                      <a:r>
                        <a:rPr sz="1000" b="1" spc="-10">
                          <a:latin typeface="Calibri"/>
                          <a:cs typeface="Calibri"/>
                        </a:rPr>
                        <a:t>Scheduling </a:t>
                      </a:r>
                      <a:r>
                        <a:rPr sz="1000">
                          <a:latin typeface="Calibri"/>
                          <a:cs typeface="Calibri"/>
                        </a:rPr>
                        <a:t>The</a:t>
                      </a:r>
                      <a:r>
                        <a:rPr sz="1000" spc="-25">
                          <a:latin typeface="Calibri"/>
                          <a:cs typeface="Calibri"/>
                        </a:rPr>
                        <a:t> </a:t>
                      </a:r>
                      <a:r>
                        <a:rPr sz="1000">
                          <a:latin typeface="Calibri"/>
                          <a:cs typeface="Calibri"/>
                        </a:rPr>
                        <a:t>timing</a:t>
                      </a:r>
                      <a:r>
                        <a:rPr sz="1000" spc="-20">
                          <a:latin typeface="Calibri"/>
                          <a:cs typeface="Calibri"/>
                        </a:rPr>
                        <a:t> </a:t>
                      </a:r>
                      <a:r>
                        <a:rPr sz="1000">
                          <a:latin typeface="Calibri"/>
                          <a:cs typeface="Calibri"/>
                        </a:rPr>
                        <a:t>and</a:t>
                      </a:r>
                      <a:r>
                        <a:rPr sz="1000" spc="-10">
                          <a:latin typeface="Calibri"/>
                          <a:cs typeface="Calibri"/>
                        </a:rPr>
                        <a:t> scheduling </a:t>
                      </a:r>
                      <a:r>
                        <a:rPr sz="1000">
                          <a:latin typeface="Calibri"/>
                          <a:cs typeface="Calibri"/>
                        </a:rPr>
                        <a:t>of</a:t>
                      </a:r>
                      <a:r>
                        <a:rPr sz="1000" spc="-25">
                          <a:latin typeface="Calibri"/>
                          <a:cs typeface="Calibri"/>
                        </a:rPr>
                        <a:t> </a:t>
                      </a:r>
                      <a:r>
                        <a:rPr sz="1000">
                          <a:latin typeface="Calibri"/>
                          <a:cs typeface="Calibri"/>
                        </a:rPr>
                        <a:t>the</a:t>
                      </a:r>
                      <a:r>
                        <a:rPr sz="1000" spc="-20">
                          <a:latin typeface="Calibri"/>
                          <a:cs typeface="Calibri"/>
                        </a:rPr>
                        <a:t> </a:t>
                      </a:r>
                      <a:r>
                        <a:rPr sz="1000" spc="-10">
                          <a:latin typeface="Calibri"/>
                          <a:cs typeface="Calibri"/>
                        </a:rPr>
                        <a:t>instruction.</a:t>
                      </a:r>
                      <a:endParaRPr sz="1000">
                        <a:latin typeface="Calibri"/>
                        <a:cs typeface="Calibri"/>
                      </a:endParaRPr>
                    </a:p>
                  </a:txBody>
                  <a:tcPr marL="0" marR="0" marT="616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8585" marR="102235" algn="ctr">
                        <a:lnSpc>
                          <a:spcPct val="109200"/>
                        </a:lnSpc>
                        <a:spcBef>
                          <a:spcPts val="55"/>
                        </a:spcBef>
                      </a:pPr>
                      <a:r>
                        <a:rPr sz="1000" b="1">
                          <a:latin typeface="Calibri"/>
                          <a:cs typeface="Calibri"/>
                        </a:rPr>
                        <a:t>Setting</a:t>
                      </a:r>
                      <a:r>
                        <a:rPr sz="1000" b="1" spc="-15">
                          <a:latin typeface="Calibri"/>
                          <a:cs typeface="Calibri"/>
                        </a:rPr>
                        <a:t> </a:t>
                      </a:r>
                      <a:r>
                        <a:rPr sz="1000" b="1">
                          <a:latin typeface="Calibri"/>
                          <a:cs typeface="Calibri"/>
                        </a:rPr>
                        <a:t>and/or</a:t>
                      </a:r>
                      <a:r>
                        <a:rPr sz="1000" b="1" spc="-5">
                          <a:latin typeface="Calibri"/>
                          <a:cs typeface="Calibri"/>
                        </a:rPr>
                        <a:t> </a:t>
                      </a:r>
                      <a:r>
                        <a:rPr sz="1000" b="1" spc="-10">
                          <a:latin typeface="Calibri"/>
                          <a:cs typeface="Calibri"/>
                        </a:rPr>
                        <a:t>Environment </a:t>
                      </a:r>
                      <a:r>
                        <a:rPr sz="1000">
                          <a:latin typeface="Calibri"/>
                          <a:cs typeface="Calibri"/>
                        </a:rPr>
                        <a:t>The</a:t>
                      </a:r>
                      <a:r>
                        <a:rPr sz="1000" spc="-35">
                          <a:latin typeface="Calibri"/>
                          <a:cs typeface="Calibri"/>
                        </a:rPr>
                        <a:t> </a:t>
                      </a:r>
                      <a:r>
                        <a:rPr sz="1000">
                          <a:latin typeface="Calibri"/>
                          <a:cs typeface="Calibri"/>
                        </a:rPr>
                        <a:t>characteristics</a:t>
                      </a:r>
                      <a:r>
                        <a:rPr sz="1000" spc="-20">
                          <a:latin typeface="Calibri"/>
                          <a:cs typeface="Calibri"/>
                        </a:rPr>
                        <a:t> </a:t>
                      </a:r>
                      <a:r>
                        <a:rPr sz="1000">
                          <a:latin typeface="Calibri"/>
                          <a:cs typeface="Calibri"/>
                        </a:rPr>
                        <a:t>of</a:t>
                      </a:r>
                      <a:r>
                        <a:rPr sz="1000" spc="-25">
                          <a:latin typeface="Calibri"/>
                          <a:cs typeface="Calibri"/>
                        </a:rPr>
                        <a:t> the </a:t>
                      </a:r>
                      <a:r>
                        <a:rPr sz="1000" spc="-10">
                          <a:latin typeface="Calibri"/>
                          <a:cs typeface="Calibri"/>
                        </a:rPr>
                        <a:t>setting.</a:t>
                      </a:r>
                      <a:endParaRPr sz="1000">
                        <a:latin typeface="Calibri"/>
                        <a:cs typeface="Calibri"/>
                      </a:endParaRPr>
                    </a:p>
                  </a:txBody>
                  <a:tcPr marL="0" marR="0" marT="616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03412">
                <a:tc>
                  <a:txBody>
                    <a:bodyPr/>
                    <a:lstStyle/>
                    <a:p>
                      <a:pPr algn="ctr">
                        <a:lnSpc>
                          <a:spcPct val="100000"/>
                        </a:lnSpc>
                        <a:spcBef>
                          <a:spcPts val="180"/>
                        </a:spcBef>
                      </a:pPr>
                      <a:r>
                        <a:rPr sz="1000">
                          <a:latin typeface="Calibri"/>
                          <a:cs typeface="Calibri"/>
                        </a:rPr>
                        <a:t>Classroom</a:t>
                      </a:r>
                      <a:r>
                        <a:rPr sz="1000" spc="-30">
                          <a:latin typeface="Calibri"/>
                          <a:cs typeface="Calibri"/>
                        </a:rPr>
                        <a:t> </a:t>
                      </a:r>
                      <a:r>
                        <a:rPr sz="1000" spc="-10">
                          <a:latin typeface="Calibri"/>
                          <a:cs typeface="Calibri"/>
                        </a:rPr>
                        <a:t>accommodations</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54959">
                <a:tc>
                  <a:txBody>
                    <a:bodyPr/>
                    <a:lstStyle/>
                    <a:p>
                      <a:pPr marL="728980" marR="226695" indent="-500380">
                        <a:lnSpc>
                          <a:spcPct val="101699"/>
                        </a:lnSpc>
                        <a:spcBef>
                          <a:spcPts val="135"/>
                        </a:spcBef>
                      </a:pPr>
                      <a:r>
                        <a:rPr sz="1000">
                          <a:latin typeface="Calibri"/>
                          <a:cs typeface="Calibri"/>
                        </a:rPr>
                        <a:t>Nonacademic</a:t>
                      </a:r>
                      <a:r>
                        <a:rPr sz="1000" spc="-40">
                          <a:latin typeface="Calibri"/>
                          <a:cs typeface="Calibri"/>
                        </a:rPr>
                        <a:t> </a:t>
                      </a:r>
                      <a:r>
                        <a:rPr sz="1000">
                          <a:latin typeface="Calibri"/>
                          <a:cs typeface="Calibri"/>
                        </a:rPr>
                        <a:t>settings</a:t>
                      </a:r>
                      <a:r>
                        <a:rPr sz="1000" spc="-30">
                          <a:latin typeface="Calibri"/>
                          <a:cs typeface="Calibri"/>
                        </a:rPr>
                        <a:t> </a:t>
                      </a:r>
                      <a:r>
                        <a:rPr sz="1000" spc="-10">
                          <a:latin typeface="Calibri"/>
                          <a:cs typeface="Calibri"/>
                        </a:rPr>
                        <a:t>(lunch, </a:t>
                      </a:r>
                      <a:r>
                        <a:rPr sz="1000">
                          <a:latin typeface="Calibri"/>
                          <a:cs typeface="Calibri"/>
                        </a:rPr>
                        <a:t>recess,</a:t>
                      </a:r>
                      <a:r>
                        <a:rPr sz="1000" spc="-30">
                          <a:latin typeface="Calibri"/>
                          <a:cs typeface="Calibri"/>
                        </a:rPr>
                        <a:t> </a:t>
                      </a:r>
                      <a:r>
                        <a:rPr sz="1000" spc="-10">
                          <a:latin typeface="Calibri"/>
                          <a:cs typeface="Calibri"/>
                        </a:rPr>
                        <a:t>etc.)</a:t>
                      </a:r>
                      <a:endParaRPr sz="1000">
                        <a:latin typeface="Calibri"/>
                        <a:cs typeface="Calibri"/>
                      </a:endParaRPr>
                    </a:p>
                  </a:txBody>
                  <a:tcPr marL="0" marR="0" marT="1512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81000">
                <a:tc>
                  <a:txBody>
                    <a:bodyPr/>
                    <a:lstStyle/>
                    <a:p>
                      <a:pPr algn="ctr">
                        <a:lnSpc>
                          <a:spcPct val="100000"/>
                        </a:lnSpc>
                        <a:spcBef>
                          <a:spcPts val="160"/>
                        </a:spcBef>
                      </a:pPr>
                      <a:r>
                        <a:rPr sz="1000" spc="-10">
                          <a:latin typeface="Calibri"/>
                          <a:cs typeface="Calibri"/>
                        </a:rPr>
                        <a:t>Extracurricular</a:t>
                      </a:r>
                      <a:r>
                        <a:rPr sz="1000" spc="85">
                          <a:latin typeface="Calibri"/>
                          <a:cs typeface="Calibri"/>
                        </a:rPr>
                        <a:t> </a:t>
                      </a:r>
                      <a:r>
                        <a:rPr sz="1000" spc="-10">
                          <a:latin typeface="Calibri"/>
                          <a:cs typeface="Calibri"/>
                        </a:rPr>
                        <a:t>activities</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23581">
                <a:tc>
                  <a:txBody>
                    <a:bodyPr/>
                    <a:lstStyle/>
                    <a:p>
                      <a:pPr algn="ctr">
                        <a:lnSpc>
                          <a:spcPct val="100000"/>
                        </a:lnSpc>
                        <a:spcBef>
                          <a:spcPts val="180"/>
                        </a:spcBef>
                      </a:pPr>
                      <a:r>
                        <a:rPr sz="1000" spc="-10">
                          <a:latin typeface="Calibri"/>
                          <a:cs typeface="Calibri"/>
                        </a:rPr>
                        <a:t>Community/workplace</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2057399" y="3429000"/>
            <a:ext cx="7978028" cy="334417"/>
          </a:xfrm>
          <a:prstGeom prst="rect">
            <a:avLst/>
          </a:prstGeom>
        </p:spPr>
        <p:txBody>
          <a:bodyPr vert="horz" wrap="square" lIns="0" tIns="11206" rIns="0" bIns="0" rtlCol="0">
            <a:spAutoFit/>
          </a:bodyPr>
          <a:lstStyle/>
          <a:p>
            <a:pPr marL="11206" marR="4483" defTabSz="806867">
              <a:lnSpc>
                <a:spcPct val="110600"/>
              </a:lnSpc>
              <a:spcBef>
                <a:spcPts val="88"/>
              </a:spcBef>
            </a:pPr>
            <a:r>
              <a:rPr sz="971" b="1" kern="0">
                <a:solidFill>
                  <a:sysClr val="windowText" lastClr="000000"/>
                </a:solidFill>
                <a:latin typeface="Calibri"/>
                <a:cs typeface="Calibri"/>
              </a:rPr>
              <a:t>Modifications:</a:t>
            </a:r>
            <a:r>
              <a:rPr sz="971" b="1" kern="0" spc="-31">
                <a:solidFill>
                  <a:sysClr val="windowText" lastClr="000000"/>
                </a:solidFill>
                <a:latin typeface="Calibri"/>
                <a:cs typeface="Calibri"/>
              </a:rPr>
              <a:t> </a:t>
            </a:r>
            <a:r>
              <a:rPr sz="971" kern="0">
                <a:solidFill>
                  <a:srgbClr val="333333"/>
                </a:solidFill>
                <a:latin typeface="Calibri"/>
                <a:cs typeface="Calibri"/>
              </a:rPr>
              <a:t>List</a:t>
            </a:r>
            <a:r>
              <a:rPr sz="971" kern="0" spc="-26">
                <a:solidFill>
                  <a:srgbClr val="333333"/>
                </a:solidFill>
                <a:latin typeface="Calibri"/>
                <a:cs typeface="Calibri"/>
              </a:rPr>
              <a:t> </a:t>
            </a:r>
            <a:r>
              <a:rPr sz="971" kern="0">
                <a:solidFill>
                  <a:srgbClr val="333333"/>
                </a:solidFill>
                <a:latin typeface="Calibri"/>
                <a:cs typeface="Calibri"/>
              </a:rPr>
              <a:t>the</a:t>
            </a:r>
            <a:r>
              <a:rPr sz="971" kern="0" spc="-18">
                <a:solidFill>
                  <a:srgbClr val="333333"/>
                </a:solidFill>
                <a:latin typeface="Calibri"/>
                <a:cs typeface="Calibri"/>
              </a:rPr>
              <a:t> </a:t>
            </a:r>
            <a:r>
              <a:rPr sz="971" kern="0">
                <a:solidFill>
                  <a:srgbClr val="333333"/>
                </a:solidFill>
                <a:latin typeface="Calibri"/>
                <a:cs typeface="Calibri"/>
              </a:rPr>
              <a:t>modifications,</a:t>
            </a:r>
            <a:r>
              <a:rPr sz="971" kern="0" spc="-13">
                <a:solidFill>
                  <a:srgbClr val="333333"/>
                </a:solidFill>
                <a:latin typeface="Calibri"/>
                <a:cs typeface="Calibri"/>
              </a:rPr>
              <a:t> </a:t>
            </a:r>
            <a:r>
              <a:rPr sz="971" kern="0">
                <a:solidFill>
                  <a:srgbClr val="333333"/>
                </a:solidFill>
                <a:latin typeface="Calibri"/>
                <a:cs typeface="Calibri"/>
              </a:rPr>
              <a:t>if</a:t>
            </a:r>
            <a:r>
              <a:rPr sz="971" kern="0" spc="-18">
                <a:solidFill>
                  <a:srgbClr val="333333"/>
                </a:solidFill>
                <a:latin typeface="Calibri"/>
                <a:cs typeface="Calibri"/>
              </a:rPr>
              <a:t> </a:t>
            </a:r>
            <a:r>
              <a:rPr sz="971" kern="0">
                <a:solidFill>
                  <a:srgbClr val="333333"/>
                </a:solidFill>
                <a:latin typeface="Calibri"/>
                <a:cs typeface="Calibri"/>
              </a:rPr>
              <a:t>any,</a:t>
            </a:r>
            <a:r>
              <a:rPr sz="971" kern="0" spc="-9">
                <a:solidFill>
                  <a:srgbClr val="333333"/>
                </a:solidFill>
                <a:latin typeface="Calibri"/>
                <a:cs typeface="Calibri"/>
              </a:rPr>
              <a:t> </a:t>
            </a:r>
            <a:r>
              <a:rPr sz="971" kern="0">
                <a:solidFill>
                  <a:srgbClr val="333333"/>
                </a:solidFill>
                <a:latin typeface="Calibri"/>
                <a:cs typeface="Calibri"/>
              </a:rPr>
              <a:t>that</a:t>
            </a:r>
            <a:r>
              <a:rPr sz="971" kern="0" spc="-22">
                <a:solidFill>
                  <a:srgbClr val="333333"/>
                </a:solidFill>
                <a:latin typeface="Calibri"/>
                <a:cs typeface="Calibri"/>
              </a:rPr>
              <a:t> </a:t>
            </a:r>
            <a:r>
              <a:rPr sz="971" kern="0">
                <a:solidFill>
                  <a:srgbClr val="333333"/>
                </a:solidFill>
                <a:latin typeface="Calibri"/>
                <a:cs typeface="Calibri"/>
              </a:rPr>
              <a:t>are</a:t>
            </a:r>
            <a:r>
              <a:rPr sz="971" kern="0" spc="-26">
                <a:solidFill>
                  <a:srgbClr val="333333"/>
                </a:solidFill>
                <a:latin typeface="Calibri"/>
                <a:cs typeface="Calibri"/>
              </a:rPr>
              <a:t> </a:t>
            </a:r>
            <a:r>
              <a:rPr sz="971" kern="0">
                <a:solidFill>
                  <a:srgbClr val="333333"/>
                </a:solidFill>
                <a:latin typeface="Calibri"/>
                <a:cs typeface="Calibri"/>
              </a:rPr>
              <a:t>needed</a:t>
            </a:r>
            <a:r>
              <a:rPr sz="971" kern="0" spc="4">
                <a:solidFill>
                  <a:srgbClr val="333333"/>
                </a:solidFill>
                <a:latin typeface="Calibri"/>
                <a:cs typeface="Calibri"/>
              </a:rPr>
              <a:t> </a:t>
            </a:r>
            <a:r>
              <a:rPr sz="971" kern="0">
                <a:solidFill>
                  <a:srgbClr val="333333"/>
                </a:solidFill>
                <a:latin typeface="Calibri"/>
                <a:cs typeface="Calibri"/>
              </a:rPr>
              <a:t>to</a:t>
            </a:r>
            <a:r>
              <a:rPr sz="971" kern="0" spc="-4">
                <a:solidFill>
                  <a:srgbClr val="333333"/>
                </a:solidFill>
                <a:latin typeface="Calibri"/>
                <a:cs typeface="Calibri"/>
              </a:rPr>
              <a:t> </a:t>
            </a:r>
            <a:r>
              <a:rPr sz="971" kern="0">
                <a:solidFill>
                  <a:srgbClr val="333333"/>
                </a:solidFill>
                <a:latin typeface="Calibri"/>
                <a:cs typeface="Calibri"/>
              </a:rPr>
              <a:t>the</a:t>
            </a:r>
            <a:r>
              <a:rPr sz="971" kern="0" spc="-9">
                <a:solidFill>
                  <a:srgbClr val="333333"/>
                </a:solidFill>
                <a:latin typeface="Calibri"/>
                <a:cs typeface="Calibri"/>
              </a:rPr>
              <a:t> </a:t>
            </a:r>
            <a:r>
              <a:rPr sz="971" kern="0">
                <a:solidFill>
                  <a:srgbClr val="333333"/>
                </a:solidFill>
                <a:latin typeface="Calibri"/>
                <a:cs typeface="Calibri"/>
              </a:rPr>
              <a:t>student's</a:t>
            </a:r>
            <a:r>
              <a:rPr sz="971" kern="0" spc="-13">
                <a:solidFill>
                  <a:srgbClr val="333333"/>
                </a:solidFill>
                <a:latin typeface="Calibri"/>
                <a:cs typeface="Calibri"/>
              </a:rPr>
              <a:t> </a:t>
            </a:r>
            <a:r>
              <a:rPr sz="971" kern="0">
                <a:solidFill>
                  <a:srgbClr val="333333"/>
                </a:solidFill>
                <a:latin typeface="Calibri"/>
                <a:cs typeface="Calibri"/>
              </a:rPr>
              <a:t>program</a:t>
            </a:r>
            <a:r>
              <a:rPr sz="971" kern="0" spc="-4">
                <a:solidFill>
                  <a:srgbClr val="333333"/>
                </a:solidFill>
                <a:latin typeface="Calibri"/>
                <a:cs typeface="Calibri"/>
              </a:rPr>
              <a:t> </a:t>
            </a:r>
            <a:r>
              <a:rPr sz="971" kern="0">
                <a:solidFill>
                  <a:srgbClr val="333333"/>
                </a:solidFill>
                <a:latin typeface="Calibri"/>
                <a:cs typeface="Calibri"/>
              </a:rPr>
              <a:t>so</a:t>
            </a:r>
            <a:r>
              <a:rPr sz="971" kern="0" spc="-18">
                <a:solidFill>
                  <a:srgbClr val="333333"/>
                </a:solidFill>
                <a:latin typeface="Calibri"/>
                <a:cs typeface="Calibri"/>
              </a:rPr>
              <a:t> </a:t>
            </a:r>
            <a:r>
              <a:rPr sz="971" kern="0">
                <a:solidFill>
                  <a:srgbClr val="333333"/>
                </a:solidFill>
                <a:latin typeface="Calibri"/>
                <a:cs typeface="Calibri"/>
              </a:rPr>
              <a:t>they</a:t>
            </a:r>
            <a:r>
              <a:rPr sz="971" kern="0" spc="-13">
                <a:solidFill>
                  <a:srgbClr val="333333"/>
                </a:solidFill>
                <a:latin typeface="Calibri"/>
                <a:cs typeface="Calibri"/>
              </a:rPr>
              <a:t> </a:t>
            </a:r>
            <a:r>
              <a:rPr sz="971" kern="0">
                <a:solidFill>
                  <a:srgbClr val="333333"/>
                </a:solidFill>
                <a:latin typeface="Calibri"/>
                <a:cs typeface="Calibri"/>
              </a:rPr>
              <a:t>can meet</a:t>
            </a:r>
            <a:r>
              <a:rPr sz="971" kern="0" spc="-26">
                <a:solidFill>
                  <a:srgbClr val="333333"/>
                </a:solidFill>
                <a:latin typeface="Calibri"/>
                <a:cs typeface="Calibri"/>
              </a:rPr>
              <a:t> </a:t>
            </a:r>
            <a:r>
              <a:rPr sz="971" kern="0">
                <a:solidFill>
                  <a:srgbClr val="333333"/>
                </a:solidFill>
                <a:latin typeface="Calibri"/>
                <a:cs typeface="Calibri"/>
              </a:rPr>
              <a:t>their</a:t>
            </a:r>
            <a:r>
              <a:rPr sz="971" kern="0" spc="-18">
                <a:solidFill>
                  <a:srgbClr val="333333"/>
                </a:solidFill>
                <a:latin typeface="Calibri"/>
                <a:cs typeface="Calibri"/>
              </a:rPr>
              <a:t> </a:t>
            </a:r>
            <a:r>
              <a:rPr sz="971" kern="0">
                <a:solidFill>
                  <a:srgbClr val="333333"/>
                </a:solidFill>
                <a:latin typeface="Calibri"/>
                <a:cs typeface="Calibri"/>
              </a:rPr>
              <a:t>goals,</a:t>
            </a:r>
            <a:r>
              <a:rPr sz="971" kern="0" spc="-13">
                <a:solidFill>
                  <a:srgbClr val="333333"/>
                </a:solidFill>
                <a:latin typeface="Calibri"/>
                <a:cs typeface="Calibri"/>
              </a:rPr>
              <a:t> </a:t>
            </a:r>
            <a:r>
              <a:rPr sz="971" kern="0">
                <a:solidFill>
                  <a:srgbClr val="333333"/>
                </a:solidFill>
                <a:latin typeface="Calibri"/>
                <a:cs typeface="Calibri"/>
              </a:rPr>
              <a:t>make</a:t>
            </a:r>
            <a:r>
              <a:rPr sz="971" kern="0" spc="-9">
                <a:solidFill>
                  <a:srgbClr val="333333"/>
                </a:solidFill>
                <a:latin typeface="Calibri"/>
                <a:cs typeface="Calibri"/>
              </a:rPr>
              <a:t> </a:t>
            </a:r>
            <a:r>
              <a:rPr sz="971" kern="0">
                <a:solidFill>
                  <a:srgbClr val="333333"/>
                </a:solidFill>
                <a:latin typeface="Calibri"/>
                <a:cs typeface="Calibri"/>
              </a:rPr>
              <a:t>progress,</a:t>
            </a:r>
            <a:r>
              <a:rPr sz="971" kern="0" spc="-13">
                <a:solidFill>
                  <a:srgbClr val="333333"/>
                </a:solidFill>
                <a:latin typeface="Calibri"/>
                <a:cs typeface="Calibri"/>
              </a:rPr>
              <a:t> </a:t>
            </a:r>
            <a:r>
              <a:rPr sz="971" kern="0">
                <a:solidFill>
                  <a:srgbClr val="333333"/>
                </a:solidFill>
                <a:latin typeface="Calibri"/>
                <a:cs typeface="Calibri"/>
              </a:rPr>
              <a:t>and</a:t>
            </a:r>
            <a:r>
              <a:rPr sz="971" kern="0" spc="-13">
                <a:solidFill>
                  <a:srgbClr val="333333"/>
                </a:solidFill>
                <a:latin typeface="Calibri"/>
                <a:cs typeface="Calibri"/>
              </a:rPr>
              <a:t> </a:t>
            </a:r>
            <a:r>
              <a:rPr sz="971" kern="0">
                <a:solidFill>
                  <a:srgbClr val="333333"/>
                </a:solidFill>
                <a:latin typeface="Calibri"/>
                <a:cs typeface="Calibri"/>
              </a:rPr>
              <a:t>participate</a:t>
            </a:r>
            <a:r>
              <a:rPr sz="971" kern="0" spc="-22">
                <a:solidFill>
                  <a:srgbClr val="333333"/>
                </a:solidFill>
                <a:latin typeface="Calibri"/>
                <a:cs typeface="Calibri"/>
              </a:rPr>
              <a:t> </a:t>
            </a:r>
            <a:r>
              <a:rPr sz="971" kern="0">
                <a:solidFill>
                  <a:srgbClr val="333333"/>
                </a:solidFill>
                <a:latin typeface="Calibri"/>
                <a:cs typeface="Calibri"/>
              </a:rPr>
              <a:t>in </a:t>
            </a:r>
            <a:r>
              <a:rPr sz="971" kern="0" spc="-9">
                <a:solidFill>
                  <a:srgbClr val="333333"/>
                </a:solidFill>
                <a:latin typeface="Calibri"/>
                <a:cs typeface="Calibri"/>
              </a:rPr>
              <a:t>activities </a:t>
            </a:r>
            <a:r>
              <a:rPr sz="971" kern="0">
                <a:solidFill>
                  <a:srgbClr val="333333"/>
                </a:solidFill>
                <a:latin typeface="Calibri"/>
                <a:cs typeface="Calibri"/>
              </a:rPr>
              <a:t>alongside</a:t>
            </a:r>
            <a:r>
              <a:rPr sz="971" kern="0" spc="-35">
                <a:solidFill>
                  <a:srgbClr val="333333"/>
                </a:solidFill>
                <a:latin typeface="Calibri"/>
                <a:cs typeface="Calibri"/>
              </a:rPr>
              <a:t> </a:t>
            </a:r>
            <a:r>
              <a:rPr sz="971" kern="0">
                <a:solidFill>
                  <a:srgbClr val="333333"/>
                </a:solidFill>
                <a:latin typeface="Calibri"/>
                <a:cs typeface="Calibri"/>
              </a:rPr>
              <a:t>students</a:t>
            </a:r>
            <a:r>
              <a:rPr sz="971" kern="0" spc="-4">
                <a:solidFill>
                  <a:srgbClr val="333333"/>
                </a:solidFill>
                <a:latin typeface="Calibri"/>
                <a:cs typeface="Calibri"/>
              </a:rPr>
              <a:t> </a:t>
            </a:r>
            <a:r>
              <a:rPr sz="971" kern="0">
                <a:solidFill>
                  <a:srgbClr val="333333"/>
                </a:solidFill>
                <a:latin typeface="Calibri"/>
                <a:cs typeface="Calibri"/>
              </a:rPr>
              <a:t>with</a:t>
            </a:r>
            <a:r>
              <a:rPr sz="971" kern="0" spc="-18">
                <a:solidFill>
                  <a:srgbClr val="333333"/>
                </a:solidFill>
                <a:latin typeface="Calibri"/>
                <a:cs typeface="Calibri"/>
              </a:rPr>
              <a:t> </a:t>
            </a:r>
            <a:r>
              <a:rPr sz="971" kern="0">
                <a:solidFill>
                  <a:srgbClr val="333333"/>
                </a:solidFill>
                <a:latin typeface="Calibri"/>
                <a:cs typeface="Calibri"/>
              </a:rPr>
              <a:t>and without</a:t>
            </a:r>
            <a:r>
              <a:rPr sz="971" kern="0" spc="-31">
                <a:solidFill>
                  <a:srgbClr val="333333"/>
                </a:solidFill>
                <a:latin typeface="Calibri"/>
                <a:cs typeface="Calibri"/>
              </a:rPr>
              <a:t> </a:t>
            </a:r>
            <a:r>
              <a:rPr sz="971" kern="0">
                <a:solidFill>
                  <a:srgbClr val="333333"/>
                </a:solidFill>
                <a:latin typeface="Calibri"/>
                <a:cs typeface="Calibri"/>
              </a:rPr>
              <a:t>disabilities.</a:t>
            </a:r>
            <a:r>
              <a:rPr sz="971" kern="0" spc="-13">
                <a:solidFill>
                  <a:srgbClr val="333333"/>
                </a:solidFill>
                <a:latin typeface="Calibri"/>
                <a:cs typeface="Calibri"/>
              </a:rPr>
              <a:t> </a:t>
            </a:r>
            <a:r>
              <a:rPr sz="971" kern="0">
                <a:solidFill>
                  <a:sysClr val="windowText" lastClr="000000"/>
                </a:solidFill>
                <a:latin typeface="Calibri"/>
                <a:cs typeface="Calibri"/>
              </a:rPr>
              <a:t>Leave</a:t>
            </a:r>
            <a:r>
              <a:rPr sz="971" kern="0" spc="-9">
                <a:solidFill>
                  <a:sysClr val="windowText" lastClr="000000"/>
                </a:solidFill>
                <a:latin typeface="Calibri"/>
                <a:cs typeface="Calibri"/>
              </a:rPr>
              <a:t> </a:t>
            </a:r>
            <a:r>
              <a:rPr sz="971" kern="0">
                <a:solidFill>
                  <a:sysClr val="windowText" lastClr="000000"/>
                </a:solidFill>
                <a:latin typeface="Calibri"/>
                <a:cs typeface="Calibri"/>
              </a:rPr>
              <a:t>blank</a:t>
            </a:r>
            <a:r>
              <a:rPr sz="971" kern="0" spc="-22">
                <a:solidFill>
                  <a:sysClr val="windowText" lastClr="000000"/>
                </a:solidFill>
                <a:latin typeface="Calibri"/>
                <a:cs typeface="Calibri"/>
              </a:rPr>
              <a:t> </a:t>
            </a:r>
            <a:r>
              <a:rPr sz="971" kern="0">
                <a:solidFill>
                  <a:sysClr val="windowText" lastClr="000000"/>
                </a:solidFill>
                <a:latin typeface="Calibri"/>
                <a:cs typeface="Calibri"/>
              </a:rPr>
              <a:t>any</a:t>
            </a:r>
            <a:r>
              <a:rPr sz="971" kern="0" spc="-18">
                <a:solidFill>
                  <a:sysClr val="windowText" lastClr="000000"/>
                </a:solidFill>
                <a:latin typeface="Calibri"/>
                <a:cs typeface="Calibri"/>
              </a:rPr>
              <a:t> </a:t>
            </a:r>
            <a:r>
              <a:rPr sz="971" kern="0">
                <a:solidFill>
                  <a:sysClr val="windowText" lastClr="000000"/>
                </a:solidFill>
                <a:latin typeface="Calibri"/>
                <a:cs typeface="Calibri"/>
              </a:rPr>
              <a:t>boxes</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31">
                <a:solidFill>
                  <a:sysClr val="windowText" lastClr="000000"/>
                </a:solidFill>
                <a:latin typeface="Calibri"/>
                <a:cs typeface="Calibri"/>
              </a:rPr>
              <a:t> </a:t>
            </a:r>
            <a:r>
              <a:rPr sz="971" kern="0">
                <a:solidFill>
                  <a:sysClr val="windowText" lastClr="000000"/>
                </a:solidFill>
                <a:latin typeface="Calibri"/>
                <a:cs typeface="Calibri"/>
              </a:rPr>
              <a:t>are</a:t>
            </a:r>
            <a:r>
              <a:rPr sz="971" kern="0" spc="-26">
                <a:solidFill>
                  <a:sysClr val="windowText" lastClr="000000"/>
                </a:solidFill>
                <a:latin typeface="Calibri"/>
                <a:cs typeface="Calibri"/>
              </a:rPr>
              <a:t> </a:t>
            </a:r>
            <a:r>
              <a:rPr sz="971" kern="0">
                <a:solidFill>
                  <a:sysClr val="windowText" lastClr="000000"/>
                </a:solidFill>
                <a:latin typeface="Calibri"/>
                <a:cs typeface="Calibri"/>
              </a:rPr>
              <a:t>not</a:t>
            </a:r>
            <a:r>
              <a:rPr sz="971" kern="0" spc="-31">
                <a:solidFill>
                  <a:sysClr val="windowText" lastClr="000000"/>
                </a:solidFill>
                <a:latin typeface="Calibri"/>
                <a:cs typeface="Calibri"/>
              </a:rPr>
              <a:t> </a:t>
            </a:r>
            <a:r>
              <a:rPr sz="971" kern="0">
                <a:solidFill>
                  <a:sysClr val="windowText" lastClr="000000"/>
                </a:solidFill>
                <a:latin typeface="Calibri"/>
                <a:cs typeface="Calibri"/>
              </a:rPr>
              <a:t>appropriate</a:t>
            </a:r>
            <a:r>
              <a:rPr sz="971" kern="0" spc="-26">
                <a:solidFill>
                  <a:sysClr val="windowText" lastClr="000000"/>
                </a:solidFill>
                <a:latin typeface="Calibri"/>
                <a:cs typeface="Calibri"/>
              </a:rPr>
              <a:t> </a:t>
            </a:r>
            <a:r>
              <a:rPr sz="971" kern="0">
                <a:solidFill>
                  <a:sysClr val="windowText" lastClr="000000"/>
                </a:solidFill>
                <a:latin typeface="Calibri"/>
                <a:cs typeface="Calibri"/>
              </a:rPr>
              <a:t>for</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student.</a:t>
            </a:r>
            <a:endParaRPr sz="971" kern="0">
              <a:solidFill>
                <a:sysClr val="windowText" lastClr="000000"/>
              </a:solidFill>
              <a:latin typeface="Calibri"/>
              <a:cs typeface="Calibri"/>
            </a:endParaRPr>
          </a:p>
        </p:txBody>
      </p:sp>
      <p:sp>
        <p:nvSpPr>
          <p:cNvPr id="9" name="Rectangle 8" descr="Outline of accommodations on the IEP">
            <a:extLst>
              <a:ext uri="{FF2B5EF4-FFF2-40B4-BE49-F238E27FC236}">
                <a16:creationId xmlns:a16="http://schemas.microsoft.com/office/drawing/2014/main" id="{DB5D30F8-5658-92CA-7472-C725874BD131}"/>
              </a:ext>
            </a:extLst>
          </p:cNvPr>
          <p:cNvSpPr/>
          <p:nvPr/>
        </p:nvSpPr>
        <p:spPr>
          <a:xfrm>
            <a:off x="1941980" y="3413005"/>
            <a:ext cx="8310280" cy="2612657"/>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5" descr="Outline of modifications on the IEP"/>
          <p:cNvGraphicFramePr>
            <a:graphicFrameLocks noGrp="1"/>
          </p:cNvGraphicFramePr>
          <p:nvPr>
            <p:extLst>
              <p:ext uri="{D42A27DB-BD31-4B8C-83A1-F6EECF244321}">
                <p14:modId xmlns:p14="http://schemas.microsoft.com/office/powerpoint/2010/main" val="3093893537"/>
              </p:ext>
            </p:extLst>
          </p:nvPr>
        </p:nvGraphicFramePr>
        <p:xfrm>
          <a:off x="2050677" y="3860134"/>
          <a:ext cx="8090645" cy="2046193"/>
        </p:xfrm>
        <a:graphic>
          <a:graphicData uri="http://schemas.openxmlformats.org/drawingml/2006/table">
            <a:tbl>
              <a:tblPr firstRow="1" bandRow="1">
                <a:tableStyleId>{2D5ABB26-0587-4C30-8999-92F81FD0307C}</a:tableStyleId>
              </a:tblPr>
              <a:tblGrid>
                <a:gridCol w="1919007">
                  <a:extLst>
                    <a:ext uri="{9D8B030D-6E8A-4147-A177-3AD203B41FA5}">
                      <a16:colId xmlns:a16="http://schemas.microsoft.com/office/drawing/2014/main" val="20000"/>
                    </a:ext>
                  </a:extLst>
                </a:gridCol>
                <a:gridCol w="1867459">
                  <a:extLst>
                    <a:ext uri="{9D8B030D-6E8A-4147-A177-3AD203B41FA5}">
                      <a16:colId xmlns:a16="http://schemas.microsoft.com/office/drawing/2014/main" val="20001"/>
                    </a:ext>
                  </a:extLst>
                </a:gridCol>
                <a:gridCol w="2024342">
                  <a:extLst>
                    <a:ext uri="{9D8B030D-6E8A-4147-A177-3AD203B41FA5}">
                      <a16:colId xmlns:a16="http://schemas.microsoft.com/office/drawing/2014/main" val="20002"/>
                    </a:ext>
                  </a:extLst>
                </a:gridCol>
                <a:gridCol w="2279837">
                  <a:extLst>
                    <a:ext uri="{9D8B030D-6E8A-4147-A177-3AD203B41FA5}">
                      <a16:colId xmlns:a16="http://schemas.microsoft.com/office/drawing/2014/main" val="20003"/>
                    </a:ext>
                  </a:extLst>
                </a:gridCol>
              </a:tblGrid>
              <a:tr h="329453">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0"/>
                        </a:spcBef>
                      </a:pPr>
                      <a:r>
                        <a:rPr sz="1000" b="1" spc="-10">
                          <a:latin typeface="Calibri"/>
                          <a:cs typeface="Calibri"/>
                        </a:rPr>
                        <a:t>Content</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0"/>
                        </a:spcBef>
                      </a:pPr>
                      <a:r>
                        <a:rPr sz="1000" b="1" spc="-10">
                          <a:latin typeface="Calibri"/>
                          <a:cs typeface="Calibri"/>
                        </a:rPr>
                        <a:t>Instruction</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35660">
                        <a:lnSpc>
                          <a:spcPct val="100000"/>
                        </a:lnSpc>
                        <a:spcBef>
                          <a:spcPts val="180"/>
                        </a:spcBef>
                      </a:pPr>
                      <a:r>
                        <a:rPr sz="1000" b="1">
                          <a:latin typeface="Calibri"/>
                          <a:cs typeface="Calibri"/>
                        </a:rPr>
                        <a:t>Student</a:t>
                      </a:r>
                      <a:r>
                        <a:rPr sz="1000" b="1" spc="-10">
                          <a:latin typeface="Calibri"/>
                          <a:cs typeface="Calibri"/>
                        </a:rPr>
                        <a:t> Output</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69794">
                <a:tc>
                  <a:txBody>
                    <a:bodyPr/>
                    <a:lstStyle/>
                    <a:p>
                      <a:pPr algn="ctr">
                        <a:lnSpc>
                          <a:spcPct val="100000"/>
                        </a:lnSpc>
                        <a:spcBef>
                          <a:spcPts val="155"/>
                        </a:spcBef>
                      </a:pPr>
                      <a:r>
                        <a:rPr sz="1000">
                          <a:latin typeface="Calibri"/>
                          <a:cs typeface="Calibri"/>
                        </a:rPr>
                        <a:t>Classroom</a:t>
                      </a:r>
                      <a:r>
                        <a:rPr sz="1000" spc="-25">
                          <a:latin typeface="Calibri"/>
                          <a:cs typeface="Calibri"/>
                        </a:rPr>
                        <a:t> </a:t>
                      </a:r>
                      <a:r>
                        <a:rPr sz="1000" spc="-10">
                          <a:latin typeface="Calibri"/>
                          <a:cs typeface="Calibri"/>
                        </a:rPr>
                        <a:t>modifications</a:t>
                      </a:r>
                      <a:endParaRPr sz="1000">
                        <a:latin typeface="Calibri"/>
                        <a:cs typeface="Calibri"/>
                      </a:endParaRPr>
                    </a:p>
                  </a:txBody>
                  <a:tcPr marL="0" marR="0" marT="173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95300">
                <a:tc>
                  <a:txBody>
                    <a:bodyPr/>
                    <a:lstStyle/>
                    <a:p>
                      <a:pPr marL="749300" marR="246379" indent="-500380">
                        <a:lnSpc>
                          <a:spcPct val="101499"/>
                        </a:lnSpc>
                        <a:spcBef>
                          <a:spcPts val="160"/>
                        </a:spcBef>
                      </a:pPr>
                      <a:r>
                        <a:rPr sz="1000">
                          <a:latin typeface="Calibri"/>
                          <a:cs typeface="Calibri"/>
                        </a:rPr>
                        <a:t>Nonacademic</a:t>
                      </a:r>
                      <a:r>
                        <a:rPr sz="1000" spc="-40">
                          <a:latin typeface="Calibri"/>
                          <a:cs typeface="Calibri"/>
                        </a:rPr>
                        <a:t> </a:t>
                      </a:r>
                      <a:r>
                        <a:rPr sz="1000">
                          <a:latin typeface="Calibri"/>
                          <a:cs typeface="Calibri"/>
                        </a:rPr>
                        <a:t>settings</a:t>
                      </a:r>
                      <a:r>
                        <a:rPr sz="1000" spc="-30">
                          <a:latin typeface="Calibri"/>
                          <a:cs typeface="Calibri"/>
                        </a:rPr>
                        <a:t> </a:t>
                      </a:r>
                      <a:r>
                        <a:rPr sz="1000" spc="-10">
                          <a:latin typeface="Calibri"/>
                          <a:cs typeface="Calibri"/>
                        </a:rPr>
                        <a:t>(lunch, </a:t>
                      </a:r>
                      <a:r>
                        <a:rPr sz="1000">
                          <a:latin typeface="Calibri"/>
                          <a:cs typeface="Calibri"/>
                        </a:rPr>
                        <a:t>recess,</a:t>
                      </a:r>
                      <a:r>
                        <a:rPr sz="1000" spc="-30">
                          <a:latin typeface="Calibri"/>
                          <a:cs typeface="Calibri"/>
                        </a:rPr>
                        <a:t> </a:t>
                      </a:r>
                      <a:r>
                        <a:rPr sz="1000" spc="-10">
                          <a:latin typeface="Calibri"/>
                          <a:cs typeface="Calibri"/>
                        </a:rPr>
                        <a:t>etc.)</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89964">
                <a:tc>
                  <a:txBody>
                    <a:bodyPr/>
                    <a:lstStyle/>
                    <a:p>
                      <a:pPr algn="ctr">
                        <a:lnSpc>
                          <a:spcPct val="100000"/>
                        </a:lnSpc>
                        <a:spcBef>
                          <a:spcPts val="160"/>
                        </a:spcBef>
                      </a:pPr>
                      <a:r>
                        <a:rPr sz="1000">
                          <a:latin typeface="Calibri"/>
                          <a:cs typeface="Calibri"/>
                        </a:rPr>
                        <a:t>Extracurricular</a:t>
                      </a:r>
                      <a:r>
                        <a:rPr sz="1000" spc="-55">
                          <a:latin typeface="Calibri"/>
                          <a:cs typeface="Calibri"/>
                        </a:rPr>
                        <a:t> </a:t>
                      </a:r>
                      <a:r>
                        <a:rPr sz="1000" spc="-10">
                          <a:latin typeface="Calibri"/>
                          <a:cs typeface="Calibri"/>
                        </a:rPr>
                        <a:t>activities</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61682">
                <a:tc>
                  <a:txBody>
                    <a:bodyPr/>
                    <a:lstStyle/>
                    <a:p>
                      <a:pPr algn="ctr">
                        <a:lnSpc>
                          <a:spcPct val="100000"/>
                        </a:lnSpc>
                        <a:spcBef>
                          <a:spcPts val="180"/>
                        </a:spcBef>
                      </a:pPr>
                      <a:r>
                        <a:rPr sz="1000" spc="-10">
                          <a:latin typeface="Calibri"/>
                          <a:cs typeface="Calibri"/>
                        </a:rPr>
                        <a:t>Community/workplace</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34</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A03C-360C-80A7-06A6-ED4E0B3ED1FD}"/>
              </a:ext>
            </a:extLst>
          </p:cNvPr>
          <p:cNvSpPr>
            <a:spLocks noGrp="1"/>
          </p:cNvSpPr>
          <p:nvPr>
            <p:ph type="title"/>
          </p:nvPr>
        </p:nvSpPr>
        <p:spPr/>
        <p:txBody>
          <a:bodyPr/>
          <a:lstStyle/>
          <a:p>
            <a:r>
              <a:rPr lang="en-US"/>
              <a:t>Accommodation vs. Modification</a:t>
            </a:r>
          </a:p>
        </p:txBody>
      </p:sp>
      <p:graphicFrame>
        <p:nvGraphicFramePr>
          <p:cNvPr id="8" name="Table 7">
            <a:extLst>
              <a:ext uri="{FF2B5EF4-FFF2-40B4-BE49-F238E27FC236}">
                <a16:creationId xmlns:a16="http://schemas.microsoft.com/office/drawing/2014/main" id="{71329D4E-EC7B-1401-4E3B-A4DDFCCC9955}"/>
              </a:ext>
            </a:extLst>
          </p:cNvPr>
          <p:cNvGraphicFramePr>
            <a:graphicFrameLocks noGrp="1"/>
          </p:cNvGraphicFramePr>
          <p:nvPr>
            <p:extLst>
              <p:ext uri="{D42A27DB-BD31-4B8C-83A1-F6EECF244321}">
                <p14:modId xmlns:p14="http://schemas.microsoft.com/office/powerpoint/2010/main" val="4248223100"/>
              </p:ext>
            </p:extLst>
          </p:nvPr>
        </p:nvGraphicFramePr>
        <p:xfrm>
          <a:off x="693420" y="1987589"/>
          <a:ext cx="10805161" cy="4477485"/>
        </p:xfrm>
        <a:graphic>
          <a:graphicData uri="http://schemas.openxmlformats.org/drawingml/2006/table">
            <a:tbl>
              <a:tblPr firstRow="1" firstCol="1" bandRow="1">
                <a:tableStyleId>{5C22544A-7EE6-4342-B048-85BDC9FD1C3A}</a:tableStyleId>
              </a:tblPr>
              <a:tblGrid>
                <a:gridCol w="1193533">
                  <a:extLst>
                    <a:ext uri="{9D8B030D-6E8A-4147-A177-3AD203B41FA5}">
                      <a16:colId xmlns:a16="http://schemas.microsoft.com/office/drawing/2014/main" val="2230896950"/>
                    </a:ext>
                  </a:extLst>
                </a:gridCol>
                <a:gridCol w="4805814">
                  <a:extLst>
                    <a:ext uri="{9D8B030D-6E8A-4147-A177-3AD203B41FA5}">
                      <a16:colId xmlns:a16="http://schemas.microsoft.com/office/drawing/2014/main" val="3773846344"/>
                    </a:ext>
                  </a:extLst>
                </a:gridCol>
                <a:gridCol w="4805814">
                  <a:extLst>
                    <a:ext uri="{9D8B030D-6E8A-4147-A177-3AD203B41FA5}">
                      <a16:colId xmlns:a16="http://schemas.microsoft.com/office/drawing/2014/main" val="2896376711"/>
                    </a:ext>
                  </a:extLst>
                </a:gridCol>
              </a:tblGrid>
              <a:tr h="154333">
                <a:tc>
                  <a:txBody>
                    <a:bodyPr/>
                    <a:lstStyle/>
                    <a:p>
                      <a:pPr marL="0" marR="0" algn="ctr">
                        <a:lnSpc>
                          <a:spcPct val="107000"/>
                        </a:lnSpc>
                        <a:spcBef>
                          <a:spcPts val="300"/>
                        </a:spcBef>
                        <a:spcAft>
                          <a:spcPts val="300"/>
                        </a:spcAft>
                      </a:pPr>
                      <a:endParaRPr lang="en-US" sz="1600" b="1">
                        <a:solidFill>
                          <a:srgbClr val="FFFFFF"/>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0" marR="0" algn="ctr">
                        <a:lnSpc>
                          <a:spcPct val="107000"/>
                        </a:lnSpc>
                        <a:spcBef>
                          <a:spcPts val="300"/>
                        </a:spcBef>
                        <a:spcAft>
                          <a:spcPts val="300"/>
                        </a:spcAft>
                      </a:pPr>
                      <a:r>
                        <a:rPr lang="en-US" sz="1800">
                          <a:effectLst/>
                        </a:rPr>
                        <a:t>Accommodations</a:t>
                      </a:r>
                      <a:endParaRPr lang="en-US" sz="1800" b="1">
                        <a:solidFill>
                          <a:srgbClr val="FFFFFF"/>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0" marR="0" algn="ctr">
                        <a:lnSpc>
                          <a:spcPct val="107000"/>
                        </a:lnSpc>
                        <a:spcBef>
                          <a:spcPts val="300"/>
                        </a:spcBef>
                        <a:spcAft>
                          <a:spcPts val="300"/>
                        </a:spcAft>
                      </a:pPr>
                      <a:r>
                        <a:rPr lang="en-US" sz="1800">
                          <a:effectLst/>
                        </a:rPr>
                        <a:t>Modifications</a:t>
                      </a:r>
                      <a:endParaRPr lang="en-US" sz="1800" b="1">
                        <a:solidFill>
                          <a:srgbClr val="FFFFFF"/>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extLst>
                  <a:ext uri="{0D108BD9-81ED-4DB2-BD59-A6C34878D82A}">
                    <a16:rowId xmlns:a16="http://schemas.microsoft.com/office/drawing/2014/main" val="4109679281"/>
                  </a:ext>
                </a:extLst>
              </a:tr>
              <a:tr h="1191795">
                <a:tc>
                  <a:txBody>
                    <a:bodyPr/>
                    <a:lstStyle/>
                    <a:p>
                      <a:pPr marL="0" marR="0">
                        <a:lnSpc>
                          <a:spcPct val="107000"/>
                        </a:lnSpc>
                        <a:spcBef>
                          <a:spcPts val="300"/>
                        </a:spcBef>
                        <a:spcAft>
                          <a:spcPts val="300"/>
                        </a:spcAft>
                      </a:pPr>
                      <a:r>
                        <a:rPr lang="en-US" sz="1800">
                          <a:effectLst/>
                        </a:rPr>
                        <a:t>Purpose</a:t>
                      </a:r>
                      <a:endParaRPr lang="en-US" sz="1800" b="1">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Provide access to the general education curriculum by addressing barriers or challenges.</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Level the playing field so students can fully participate in educational activities.</a:t>
                      </a:r>
                      <a:endParaRPr lang="en-US" sz="140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Make changes to curriculum, instruction and/or assessment directly tailored to individual needs.</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Alter what is being taught or assessed to match the student's abilities and learning goals.</a:t>
                      </a:r>
                      <a:endParaRPr lang="en-US" sz="140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extLst>
                  <a:ext uri="{0D108BD9-81ED-4DB2-BD59-A6C34878D82A}">
                    <a16:rowId xmlns:a16="http://schemas.microsoft.com/office/drawing/2014/main" val="945929100"/>
                  </a:ext>
                </a:extLst>
              </a:tr>
              <a:tr h="1514751">
                <a:tc>
                  <a:txBody>
                    <a:bodyPr/>
                    <a:lstStyle/>
                    <a:p>
                      <a:pPr marL="0" marR="0">
                        <a:lnSpc>
                          <a:spcPct val="107000"/>
                        </a:lnSpc>
                        <a:spcBef>
                          <a:spcPts val="300"/>
                        </a:spcBef>
                        <a:spcAft>
                          <a:spcPts val="300"/>
                        </a:spcAft>
                      </a:pPr>
                      <a:r>
                        <a:rPr lang="en-US" sz="1800">
                          <a:effectLst/>
                        </a:rPr>
                        <a:t>Nature of Changes</a:t>
                      </a:r>
                      <a:endParaRPr lang="en-US" sz="1800" b="1">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Content and standards of the curriculum are not changed.</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The ways in which educators present information and the ways in which students demonstrate their knowledge or skills are adjusted to allow for access to curriculum and instruction.</a:t>
                      </a:r>
                      <a:endParaRPr lang="en-US" sz="140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The curriculum is adapted to focus on key concepts.</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Content is simplified.</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Complexity of assignments or tasks is reduced.</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Alternative assessments are provided.</a:t>
                      </a:r>
                      <a:endParaRPr lang="en-US" sz="140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extLst>
                  <a:ext uri="{0D108BD9-81ED-4DB2-BD59-A6C34878D82A}">
                    <a16:rowId xmlns:a16="http://schemas.microsoft.com/office/drawing/2014/main" val="338320667"/>
                  </a:ext>
                </a:extLst>
              </a:tr>
              <a:tr h="1490459">
                <a:tc>
                  <a:txBody>
                    <a:bodyPr/>
                    <a:lstStyle/>
                    <a:p>
                      <a:pPr marL="0" marR="0">
                        <a:lnSpc>
                          <a:spcPct val="107000"/>
                        </a:lnSpc>
                        <a:spcBef>
                          <a:spcPts val="300"/>
                        </a:spcBef>
                        <a:spcAft>
                          <a:spcPts val="300"/>
                        </a:spcAft>
                      </a:pPr>
                      <a:r>
                        <a:rPr lang="en-US" sz="1800">
                          <a:effectLst/>
                        </a:rPr>
                        <a:t>Examples</a:t>
                      </a:r>
                      <a:endParaRPr lang="en-US" sz="1800" b="1">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Providing extra time on tests.</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Using assistive technology.</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Providing visual prompts and instructions.</a:t>
                      </a:r>
                      <a:endParaRPr lang="en-US" sz="140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1733" marR="61733" marT="0" marB="0"/>
                </a:tc>
                <a:tc>
                  <a:txBody>
                    <a:bodyPr/>
                    <a:lstStyle/>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Using alternative assignments.</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Direct, explicit, multi-sensory instruction.</a:t>
                      </a:r>
                    </a:p>
                    <a:p>
                      <a:pPr marL="342900" marR="0" lvl="0" indent="-342900">
                        <a:lnSpc>
                          <a:spcPct val="107000"/>
                        </a:lnSpc>
                        <a:spcBef>
                          <a:spcPts val="300"/>
                        </a:spcBef>
                        <a:spcAft>
                          <a:spcPts val="300"/>
                        </a:spcAft>
                        <a:buClr>
                          <a:srgbClr val="000000"/>
                        </a:buClr>
                        <a:buSzPts val="1000"/>
                        <a:buFont typeface="Wingdings" panose="05000000000000000000" pitchFamily="2" charset="2"/>
                        <a:buChar char=""/>
                      </a:pPr>
                      <a:r>
                        <a:rPr lang="en-US" sz="1400">
                          <a:effectLst/>
                        </a:rPr>
                        <a:t>In language arts, providing modified materials at a different reading level.</a:t>
                      </a:r>
                    </a:p>
                  </a:txBody>
                  <a:tcPr marL="61733" marR="61733" marT="0" marB="0"/>
                </a:tc>
                <a:extLst>
                  <a:ext uri="{0D108BD9-81ED-4DB2-BD59-A6C34878D82A}">
                    <a16:rowId xmlns:a16="http://schemas.microsoft.com/office/drawing/2014/main" val="591650830"/>
                  </a:ext>
                </a:extLst>
              </a:tr>
            </a:tbl>
          </a:graphicData>
        </a:graphic>
      </p:graphicFrame>
    </p:spTree>
    <p:extLst>
      <p:ext uri="{BB962C8B-B14F-4D97-AF65-F5344CB8AC3E}">
        <p14:creationId xmlns:p14="http://schemas.microsoft.com/office/powerpoint/2010/main" val="39375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D80D5-B359-46B5-FD03-625D87666A9C}"/>
              </a:ext>
            </a:extLst>
          </p:cNvPr>
          <p:cNvSpPr>
            <a:spLocks noGrp="1"/>
          </p:cNvSpPr>
          <p:nvPr>
            <p:ph type="title"/>
          </p:nvPr>
        </p:nvSpPr>
        <p:spPr/>
        <p:txBody>
          <a:bodyPr/>
          <a:lstStyle/>
          <a:p>
            <a:r>
              <a:rPr lang="en-US"/>
              <a:t>Tabletop Sorting - 1</a:t>
            </a:r>
          </a:p>
        </p:txBody>
      </p:sp>
      <p:pic>
        <p:nvPicPr>
          <p:cNvPr id="4" name="Graphic 3" descr="Stopwatch 75% with solid fill">
            <a:extLst>
              <a:ext uri="{FF2B5EF4-FFF2-40B4-BE49-F238E27FC236}">
                <a16:creationId xmlns:a16="http://schemas.microsoft.com/office/drawing/2014/main" id="{EC9032BF-CEA4-A5C4-62B0-DE02AD201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6600" y="219667"/>
            <a:ext cx="914400" cy="914400"/>
          </a:xfrm>
          <a:prstGeom prst="rect">
            <a:avLst/>
          </a:prstGeom>
        </p:spPr>
      </p:pic>
      <p:sp>
        <p:nvSpPr>
          <p:cNvPr id="5" name="TextBox 4">
            <a:extLst>
              <a:ext uri="{FF2B5EF4-FFF2-40B4-BE49-F238E27FC236}">
                <a16:creationId xmlns:a16="http://schemas.microsoft.com/office/drawing/2014/main" id="{C4954CD3-B0AE-AE65-2D94-ACBF6C05F835}"/>
              </a:ext>
            </a:extLst>
          </p:cNvPr>
          <p:cNvSpPr txBox="1"/>
          <p:nvPr/>
        </p:nvSpPr>
        <p:spPr>
          <a:xfrm>
            <a:off x="10712245" y="919920"/>
            <a:ext cx="1283110" cy="523220"/>
          </a:xfrm>
          <a:prstGeom prst="rect">
            <a:avLst/>
          </a:prstGeom>
          <a:noFill/>
        </p:spPr>
        <p:txBody>
          <a:bodyPr wrap="square" rtlCol="0">
            <a:spAutoFit/>
          </a:bodyPr>
          <a:lstStyle/>
          <a:p>
            <a:r>
              <a:rPr lang="en-US" sz="2800">
                <a:solidFill>
                  <a:schemeClr val="bg1"/>
                </a:solidFill>
              </a:rPr>
              <a:t>20 min</a:t>
            </a:r>
          </a:p>
        </p:txBody>
      </p:sp>
      <p:graphicFrame>
        <p:nvGraphicFramePr>
          <p:cNvPr id="10" name="Table 10">
            <a:extLst>
              <a:ext uri="{FF2B5EF4-FFF2-40B4-BE49-F238E27FC236}">
                <a16:creationId xmlns:a16="http://schemas.microsoft.com/office/drawing/2014/main" id="{52BCE525-58C4-5FA0-F5F1-1052B710737B}"/>
              </a:ext>
            </a:extLst>
          </p:cNvPr>
          <p:cNvGraphicFramePr>
            <a:graphicFrameLocks noGrp="1"/>
          </p:cNvGraphicFramePr>
          <p:nvPr>
            <p:ph idx="1"/>
            <p:extLst>
              <p:ext uri="{D42A27DB-BD31-4B8C-83A1-F6EECF244321}">
                <p14:modId xmlns:p14="http://schemas.microsoft.com/office/powerpoint/2010/main" val="1343983521"/>
              </p:ext>
            </p:extLst>
          </p:nvPr>
        </p:nvGraphicFramePr>
        <p:xfrm>
          <a:off x="838200" y="2082483"/>
          <a:ext cx="10515600" cy="3943350"/>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649813513"/>
                    </a:ext>
                  </a:extLst>
                </a:gridCol>
                <a:gridCol w="8166100">
                  <a:extLst>
                    <a:ext uri="{9D8B030D-6E8A-4147-A177-3AD203B41FA5}">
                      <a16:colId xmlns:a16="http://schemas.microsoft.com/office/drawing/2014/main" val="1778703690"/>
                    </a:ext>
                  </a:extLst>
                </a:gridCol>
              </a:tblGrid>
              <a:tr h="370840">
                <a:tc>
                  <a:txBody>
                    <a:bodyPr/>
                    <a:lstStyle/>
                    <a:p>
                      <a:r>
                        <a:rPr lang="en-US"/>
                        <a:t>Step</a:t>
                      </a:r>
                    </a:p>
                  </a:txBody>
                  <a:tcPr/>
                </a:tc>
                <a:tc>
                  <a:txBody>
                    <a:bodyPr/>
                    <a:lstStyle/>
                    <a:p>
                      <a:r>
                        <a:rPr lang="en-US"/>
                        <a:t>Description of Step</a:t>
                      </a:r>
                    </a:p>
                  </a:txBody>
                  <a:tcPr/>
                </a:tc>
                <a:extLst>
                  <a:ext uri="{0D108BD9-81ED-4DB2-BD59-A6C34878D82A}">
                    <a16:rowId xmlns:a16="http://schemas.microsoft.com/office/drawing/2014/main" val="3588269936"/>
                  </a:ext>
                </a:extLst>
              </a:tr>
              <a:tr h="370840">
                <a:tc>
                  <a:txBody>
                    <a:bodyPr/>
                    <a:lstStyle/>
                    <a:p>
                      <a:pPr>
                        <a:lnSpc>
                          <a:spcPct val="150000"/>
                        </a:lnSpc>
                      </a:pPr>
                      <a:r>
                        <a:rPr lang="en-US" b="1"/>
                        <a:t>Set the Stage</a:t>
                      </a:r>
                    </a:p>
                    <a:p>
                      <a:pPr>
                        <a:lnSpc>
                          <a:spcPct val="150000"/>
                        </a:lnSpc>
                      </a:pPr>
                      <a:r>
                        <a:rPr lang="en-US"/>
                        <a:t>(3 minutes)</a:t>
                      </a:r>
                    </a:p>
                  </a:txBody>
                  <a:tcPr anchor="ctr"/>
                </a:tc>
                <a:tc>
                  <a:txBody>
                    <a:bodyPr/>
                    <a:lstStyle/>
                    <a:p>
                      <a:r>
                        <a:rPr lang="en-US"/>
                        <a:t>The purpose of this activity is to help participants understand the difference between accommodations and modifications, and </a:t>
                      </a:r>
                      <a:r>
                        <a:rPr lang="en-US" sz="1800" kern="1200">
                          <a:solidFill>
                            <a:schemeClr val="dk1"/>
                          </a:solidFill>
                          <a:effectLst/>
                          <a:latin typeface="+mn-lt"/>
                          <a:ea typeface="+mn-ea"/>
                          <a:cs typeface="+mn-cs"/>
                        </a:rPr>
                        <a:t>how to document both in the new IEP form. </a:t>
                      </a:r>
                      <a:endParaRPr lang="en-US"/>
                    </a:p>
                  </a:txBody>
                  <a:tcPr anchor="ctr"/>
                </a:tc>
                <a:extLst>
                  <a:ext uri="{0D108BD9-81ED-4DB2-BD59-A6C34878D82A}">
                    <a16:rowId xmlns:a16="http://schemas.microsoft.com/office/drawing/2014/main" val="3993188479"/>
                  </a:ext>
                </a:extLst>
              </a:tr>
              <a:tr h="370840">
                <a:tc>
                  <a:txBody>
                    <a:bodyPr/>
                    <a:lstStyle/>
                    <a:p>
                      <a:pPr>
                        <a:lnSpc>
                          <a:spcPct val="150000"/>
                        </a:lnSpc>
                      </a:pPr>
                      <a:r>
                        <a:rPr lang="en-US" b="1"/>
                        <a:t>Review Examples</a:t>
                      </a:r>
                    </a:p>
                    <a:p>
                      <a:pPr>
                        <a:lnSpc>
                          <a:spcPct val="150000"/>
                        </a:lnSpc>
                      </a:pPr>
                      <a:r>
                        <a:rPr lang="en-US"/>
                        <a:t>(2 minutes)</a:t>
                      </a:r>
                    </a:p>
                  </a:txBody>
                  <a:tcPr anchor="ctr"/>
                </a:tc>
                <a:tc>
                  <a:txBody>
                    <a:bodyPr/>
                    <a:lstStyle/>
                    <a:p>
                      <a:r>
                        <a:rPr lang="en-US"/>
                        <a:t>With the whole group, review some example accommodations and modifications (from the Pre-K Sample IEP) and where they fit in the Accommodations/Modifications Table in the MA IEP form. </a:t>
                      </a:r>
                    </a:p>
                  </a:txBody>
                  <a:tcPr anchor="ctr"/>
                </a:tc>
                <a:extLst>
                  <a:ext uri="{0D108BD9-81ED-4DB2-BD59-A6C34878D82A}">
                    <a16:rowId xmlns:a16="http://schemas.microsoft.com/office/drawing/2014/main" val="3293472581"/>
                  </a:ext>
                </a:extLst>
              </a:tr>
              <a:tr h="370840">
                <a:tc>
                  <a:txBody>
                    <a:bodyPr/>
                    <a:lstStyle/>
                    <a:p>
                      <a:pPr>
                        <a:lnSpc>
                          <a:spcPct val="150000"/>
                        </a:lnSpc>
                      </a:pPr>
                      <a:r>
                        <a:rPr lang="en-US" b="1"/>
                        <a:t>Tabletop Sorting</a:t>
                      </a:r>
                    </a:p>
                    <a:p>
                      <a:pPr>
                        <a:lnSpc>
                          <a:spcPct val="150000"/>
                        </a:lnSpc>
                      </a:pPr>
                      <a:r>
                        <a:rPr lang="en-US"/>
                        <a:t>(10 minutes)</a:t>
                      </a:r>
                    </a:p>
                  </a:txBody>
                  <a:tcPr anchor="ctr"/>
                </a:tc>
                <a:tc>
                  <a:txBody>
                    <a:bodyPr/>
                    <a:lstStyle/>
                    <a:p>
                      <a:r>
                        <a:rPr lang="en-US"/>
                        <a:t>Using the accommodations and modifications provided on your table, work with your group to sort each into the MA IEP form. </a:t>
                      </a:r>
                    </a:p>
                  </a:txBody>
                  <a:tcPr anchor="ctr"/>
                </a:tc>
                <a:extLst>
                  <a:ext uri="{0D108BD9-81ED-4DB2-BD59-A6C34878D82A}">
                    <a16:rowId xmlns:a16="http://schemas.microsoft.com/office/drawing/2014/main" val="4037395999"/>
                  </a:ext>
                </a:extLst>
              </a:tr>
              <a:tr h="370840">
                <a:tc>
                  <a:txBody>
                    <a:bodyPr/>
                    <a:lstStyle/>
                    <a:p>
                      <a:pPr>
                        <a:lnSpc>
                          <a:spcPct val="150000"/>
                        </a:lnSpc>
                      </a:pPr>
                      <a:r>
                        <a:rPr lang="en-US" b="1"/>
                        <a:t>Discussion</a:t>
                      </a:r>
                    </a:p>
                    <a:p>
                      <a:pPr>
                        <a:lnSpc>
                          <a:spcPct val="150000"/>
                        </a:lnSpc>
                      </a:pPr>
                      <a:r>
                        <a:rPr lang="en-US"/>
                        <a:t>(5 minutes)</a:t>
                      </a:r>
                    </a:p>
                  </a:txBody>
                  <a:tcPr anchor="ctr"/>
                </a:tc>
                <a:tc>
                  <a:txBody>
                    <a:bodyPr/>
                    <a:lstStyle/>
                    <a:p>
                      <a:pPr marL="285750" indent="-285750">
                        <a:buFont typeface="Arial" panose="020B0604020202020204" pitchFamily="34" charset="0"/>
                        <a:buChar char="•"/>
                      </a:pPr>
                      <a:r>
                        <a:rPr lang="en-US"/>
                        <a:t>Which accommodations and/or modifications were challenging for your group?</a:t>
                      </a:r>
                    </a:p>
                    <a:p>
                      <a:pPr marL="285750" indent="-285750">
                        <a:buFont typeface="Arial" panose="020B0604020202020204" pitchFamily="34" charset="0"/>
                        <a:buChar char="•"/>
                      </a:pPr>
                      <a:r>
                        <a:rPr lang="en-US"/>
                        <a:t>In what ways do IEP accommodations and modifications contribute to more meaningful access and equitable outcomes for students with disabilities?</a:t>
                      </a:r>
                    </a:p>
                  </a:txBody>
                  <a:tcPr anchor="ctr"/>
                </a:tc>
                <a:extLst>
                  <a:ext uri="{0D108BD9-81ED-4DB2-BD59-A6C34878D82A}">
                    <a16:rowId xmlns:a16="http://schemas.microsoft.com/office/drawing/2014/main" val="422580865"/>
                  </a:ext>
                </a:extLst>
              </a:tr>
            </a:tbl>
          </a:graphicData>
        </a:graphic>
      </p:graphicFrame>
    </p:spTree>
    <p:extLst>
      <p:ext uri="{BB962C8B-B14F-4D97-AF65-F5344CB8AC3E}">
        <p14:creationId xmlns:p14="http://schemas.microsoft.com/office/powerpoint/2010/main" val="301819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3DEB1-0D6A-E030-36D6-B305681ABE96}"/>
              </a:ext>
            </a:extLst>
          </p:cNvPr>
          <p:cNvSpPr>
            <a:spLocks noGrp="1"/>
          </p:cNvSpPr>
          <p:nvPr>
            <p:ph type="title"/>
          </p:nvPr>
        </p:nvSpPr>
        <p:spPr/>
        <p:txBody>
          <a:bodyPr/>
          <a:lstStyle/>
          <a:p>
            <a:r>
              <a:rPr lang="en-US"/>
              <a:t>Tabletop Sorting (Review Examples)</a:t>
            </a:r>
          </a:p>
        </p:txBody>
      </p:sp>
      <p:sp>
        <p:nvSpPr>
          <p:cNvPr id="6" name="TextBox 5">
            <a:extLst>
              <a:ext uri="{FF2B5EF4-FFF2-40B4-BE49-F238E27FC236}">
                <a16:creationId xmlns:a16="http://schemas.microsoft.com/office/drawing/2014/main" id="{A42D82CA-A188-F3C4-4512-9806B8467FDA}"/>
              </a:ext>
            </a:extLst>
          </p:cNvPr>
          <p:cNvSpPr txBox="1"/>
          <p:nvPr/>
        </p:nvSpPr>
        <p:spPr>
          <a:xfrm>
            <a:off x="683986" y="2119256"/>
            <a:ext cx="5181600" cy="3539430"/>
          </a:xfrm>
          <a:prstGeom prst="rect">
            <a:avLst/>
          </a:prstGeom>
          <a:solidFill>
            <a:schemeClr val="bg1"/>
          </a:solidFill>
        </p:spPr>
        <p:txBody>
          <a:bodyPr wrap="square" rtlCol="0">
            <a:spAutoFit/>
          </a:bodyPr>
          <a:lstStyle/>
          <a:p>
            <a:r>
              <a:rPr lang="en-US" sz="3200"/>
              <a:t>EXAMPLE:</a:t>
            </a:r>
          </a:p>
          <a:p>
            <a:r>
              <a:rPr lang="en-US" sz="3200"/>
              <a:t>When Nia makes an articulation mistake, adults should model the correct sounds back immediately. Provide Nia with clear and simple directions.</a:t>
            </a:r>
          </a:p>
        </p:txBody>
      </p:sp>
      <p:sp>
        <p:nvSpPr>
          <p:cNvPr id="3" name="Content Placeholder 2">
            <a:extLst>
              <a:ext uri="{FF2B5EF4-FFF2-40B4-BE49-F238E27FC236}">
                <a16:creationId xmlns:a16="http://schemas.microsoft.com/office/drawing/2014/main" id="{6F8DF413-6A9F-48D8-40BE-BA6EE6A8B4CE}"/>
              </a:ext>
            </a:extLst>
          </p:cNvPr>
          <p:cNvSpPr>
            <a:spLocks noGrp="1"/>
          </p:cNvSpPr>
          <p:nvPr>
            <p:ph sz="half" idx="2"/>
          </p:nvPr>
        </p:nvSpPr>
        <p:spPr/>
        <p:txBody>
          <a:bodyPr/>
          <a:lstStyle/>
          <a:p>
            <a:endParaRPr lang="en-US"/>
          </a:p>
        </p:txBody>
      </p:sp>
      <p:graphicFrame>
        <p:nvGraphicFramePr>
          <p:cNvPr id="5" name="Content Placeholder 17" descr="Graphic with three text boxes">
            <a:extLst>
              <a:ext uri="{FF2B5EF4-FFF2-40B4-BE49-F238E27FC236}">
                <a16:creationId xmlns:a16="http://schemas.microsoft.com/office/drawing/2014/main" id="{6DE44A38-2910-ABB5-E015-C55B3B0ABD60}"/>
              </a:ext>
            </a:extLst>
          </p:cNvPr>
          <p:cNvGraphicFramePr>
            <a:graphicFrameLocks/>
          </p:cNvGraphicFramePr>
          <p:nvPr>
            <p:extLst>
              <p:ext uri="{D42A27DB-BD31-4B8C-83A1-F6EECF244321}">
                <p14:modId xmlns:p14="http://schemas.microsoft.com/office/powerpoint/2010/main" val="3939567405"/>
              </p:ext>
            </p:extLst>
          </p:nvPr>
        </p:nvGraphicFramePr>
        <p:xfrm>
          <a:off x="6172200" y="2119313"/>
          <a:ext cx="518160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98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3DEB1-0D6A-E030-36D6-B305681ABE96}"/>
              </a:ext>
            </a:extLst>
          </p:cNvPr>
          <p:cNvSpPr>
            <a:spLocks noGrp="1"/>
          </p:cNvSpPr>
          <p:nvPr>
            <p:ph type="title"/>
          </p:nvPr>
        </p:nvSpPr>
        <p:spPr/>
        <p:txBody>
          <a:bodyPr/>
          <a:lstStyle/>
          <a:p>
            <a:r>
              <a:rPr lang="en-US"/>
              <a:t>Tabletop Sorting (Review Examples) </a:t>
            </a:r>
            <a:r>
              <a:rPr lang="en-US">
                <a:solidFill>
                  <a:schemeClr val="accent1">
                    <a:lumMod val="75000"/>
                  </a:schemeClr>
                </a:solidFill>
              </a:rPr>
              <a:t>2</a:t>
            </a:r>
          </a:p>
        </p:txBody>
      </p:sp>
      <p:sp>
        <p:nvSpPr>
          <p:cNvPr id="7" name="TextBox 6">
            <a:extLst>
              <a:ext uri="{FF2B5EF4-FFF2-40B4-BE49-F238E27FC236}">
                <a16:creationId xmlns:a16="http://schemas.microsoft.com/office/drawing/2014/main" id="{91C0E3AC-BF80-AABD-8072-412F03A20B37}"/>
              </a:ext>
            </a:extLst>
          </p:cNvPr>
          <p:cNvSpPr txBox="1"/>
          <p:nvPr/>
        </p:nvSpPr>
        <p:spPr>
          <a:xfrm>
            <a:off x="683986" y="2119256"/>
            <a:ext cx="5181600" cy="3539430"/>
          </a:xfrm>
          <a:prstGeom prst="rect">
            <a:avLst/>
          </a:prstGeom>
          <a:solidFill>
            <a:schemeClr val="bg1"/>
          </a:solidFill>
        </p:spPr>
        <p:txBody>
          <a:bodyPr wrap="square" rtlCol="0">
            <a:spAutoFit/>
          </a:bodyPr>
          <a:lstStyle/>
          <a:p>
            <a:r>
              <a:rPr lang="en-US" sz="3200"/>
              <a:t>EXAMPLE:</a:t>
            </a:r>
          </a:p>
          <a:p>
            <a:r>
              <a:rPr lang="en-US" sz="3200"/>
              <a:t>Provide explicit instruction and modeling, using think-aloud and guided practice before asking Nia to complete independent work. </a:t>
            </a:r>
          </a:p>
          <a:p>
            <a:endParaRPr lang="en-US" sz="3200"/>
          </a:p>
        </p:txBody>
      </p:sp>
      <p:graphicFrame>
        <p:nvGraphicFramePr>
          <p:cNvPr id="5" name="Content Placeholder 17" descr="Graphic with three text box included ">
            <a:extLst>
              <a:ext uri="{FF2B5EF4-FFF2-40B4-BE49-F238E27FC236}">
                <a16:creationId xmlns:a16="http://schemas.microsoft.com/office/drawing/2014/main" id="{6DE44A38-2910-ABB5-E015-C55B3B0ABD60}"/>
              </a:ext>
            </a:extLst>
          </p:cNvPr>
          <p:cNvGraphicFramePr>
            <a:graphicFrameLocks/>
          </p:cNvGraphicFramePr>
          <p:nvPr>
            <p:extLst>
              <p:ext uri="{D42A27DB-BD31-4B8C-83A1-F6EECF244321}">
                <p14:modId xmlns:p14="http://schemas.microsoft.com/office/powerpoint/2010/main" val="2483342102"/>
              </p:ext>
            </p:extLst>
          </p:nvPr>
        </p:nvGraphicFramePr>
        <p:xfrm>
          <a:off x="6172200" y="2119313"/>
          <a:ext cx="518160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022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3DEB1-0D6A-E030-36D6-B305681ABE96}"/>
              </a:ext>
            </a:extLst>
          </p:cNvPr>
          <p:cNvSpPr>
            <a:spLocks noGrp="1"/>
          </p:cNvSpPr>
          <p:nvPr>
            <p:ph type="title"/>
          </p:nvPr>
        </p:nvSpPr>
        <p:spPr>
          <a:xfrm>
            <a:off x="914400" y="390391"/>
            <a:ext cx="10515600" cy="1042852"/>
          </a:xfrm>
        </p:spPr>
        <p:txBody>
          <a:bodyPr/>
          <a:lstStyle/>
          <a:p>
            <a:r>
              <a:rPr lang="en-US"/>
              <a:t>Tabletop Sorting (Review Examples) </a:t>
            </a:r>
            <a:r>
              <a:rPr lang="en-US">
                <a:solidFill>
                  <a:schemeClr val="accent1">
                    <a:lumMod val="75000"/>
                  </a:schemeClr>
                </a:solidFill>
              </a:rPr>
              <a:t>3</a:t>
            </a:r>
          </a:p>
        </p:txBody>
      </p:sp>
      <p:sp>
        <p:nvSpPr>
          <p:cNvPr id="8" name="TextBox 7">
            <a:extLst>
              <a:ext uri="{FF2B5EF4-FFF2-40B4-BE49-F238E27FC236}">
                <a16:creationId xmlns:a16="http://schemas.microsoft.com/office/drawing/2014/main" id="{AB1259F5-0E1A-042E-5A63-5631634D797A}"/>
              </a:ext>
            </a:extLst>
          </p:cNvPr>
          <p:cNvSpPr txBox="1"/>
          <p:nvPr/>
        </p:nvSpPr>
        <p:spPr>
          <a:xfrm>
            <a:off x="694871" y="2119256"/>
            <a:ext cx="5181600" cy="3539430"/>
          </a:xfrm>
          <a:prstGeom prst="rect">
            <a:avLst/>
          </a:prstGeom>
          <a:solidFill>
            <a:schemeClr val="bg1"/>
          </a:solidFill>
        </p:spPr>
        <p:txBody>
          <a:bodyPr wrap="square" rtlCol="0">
            <a:spAutoFit/>
          </a:bodyPr>
          <a:lstStyle/>
          <a:p>
            <a:r>
              <a:rPr lang="en-US" sz="3200"/>
              <a:t>EXAMPLE:</a:t>
            </a:r>
          </a:p>
          <a:p>
            <a:r>
              <a:rPr lang="en-US" sz="3200"/>
              <a:t>Nia can use visual story maps and prompting to retell a story. </a:t>
            </a:r>
          </a:p>
          <a:p>
            <a:endParaRPr lang="en-US" sz="3200"/>
          </a:p>
          <a:p>
            <a:endParaRPr lang="en-US" sz="3200"/>
          </a:p>
          <a:p>
            <a:endParaRPr lang="en-US" sz="3200"/>
          </a:p>
        </p:txBody>
      </p:sp>
      <p:sp>
        <p:nvSpPr>
          <p:cNvPr id="3" name="Content Placeholder 2">
            <a:extLst>
              <a:ext uri="{FF2B5EF4-FFF2-40B4-BE49-F238E27FC236}">
                <a16:creationId xmlns:a16="http://schemas.microsoft.com/office/drawing/2014/main" id="{6F8DF413-6A9F-48D8-40BE-BA6EE6A8B4CE}"/>
              </a:ext>
            </a:extLst>
          </p:cNvPr>
          <p:cNvSpPr>
            <a:spLocks noGrp="1"/>
          </p:cNvSpPr>
          <p:nvPr>
            <p:ph sz="half" idx="2"/>
          </p:nvPr>
        </p:nvSpPr>
        <p:spPr/>
        <p:txBody>
          <a:bodyPr/>
          <a:lstStyle/>
          <a:p>
            <a:endParaRPr lang="en-US"/>
          </a:p>
        </p:txBody>
      </p:sp>
      <p:graphicFrame>
        <p:nvGraphicFramePr>
          <p:cNvPr id="5" name="Content Placeholder 17" descr="Graphic with three text boxes included.">
            <a:extLst>
              <a:ext uri="{FF2B5EF4-FFF2-40B4-BE49-F238E27FC236}">
                <a16:creationId xmlns:a16="http://schemas.microsoft.com/office/drawing/2014/main" id="{6DE44A38-2910-ABB5-E015-C55B3B0ABD60}"/>
              </a:ext>
            </a:extLst>
          </p:cNvPr>
          <p:cNvGraphicFramePr>
            <a:graphicFrameLocks/>
          </p:cNvGraphicFramePr>
          <p:nvPr>
            <p:extLst>
              <p:ext uri="{D42A27DB-BD31-4B8C-83A1-F6EECF244321}">
                <p14:modId xmlns:p14="http://schemas.microsoft.com/office/powerpoint/2010/main" val="339184495"/>
              </p:ext>
            </p:extLst>
          </p:nvPr>
        </p:nvGraphicFramePr>
        <p:xfrm>
          <a:off x="6172200" y="2119313"/>
          <a:ext cx="518160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254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1583-C341-2DB3-9ED4-551D5EFBD121}"/>
              </a:ext>
            </a:extLst>
          </p:cNvPr>
          <p:cNvSpPr>
            <a:spLocks noGrp="1"/>
          </p:cNvSpPr>
          <p:nvPr>
            <p:ph type="title"/>
          </p:nvPr>
        </p:nvSpPr>
        <p:spPr/>
        <p:txBody>
          <a:bodyPr/>
          <a:lstStyle/>
          <a:p>
            <a:r>
              <a:rPr lang="en-US"/>
              <a:t>DESE Team</a:t>
            </a:r>
          </a:p>
        </p:txBody>
      </p:sp>
      <p:pic>
        <p:nvPicPr>
          <p:cNvPr id="12" name="Picture Placeholder 11" descr="April Rist">
            <a:extLst>
              <a:ext uri="{FF2B5EF4-FFF2-40B4-BE49-F238E27FC236}">
                <a16:creationId xmlns:a16="http://schemas.microsoft.com/office/drawing/2014/main" id="{86BDC49C-7289-57C2-C913-3B0863CF1F6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2825750" y="1470025"/>
            <a:ext cx="1828800" cy="1828800"/>
          </a:xfrm>
        </p:spPr>
      </p:pic>
      <p:sp>
        <p:nvSpPr>
          <p:cNvPr id="4" name="Text Placeholder 3">
            <a:extLst>
              <a:ext uri="{FF2B5EF4-FFF2-40B4-BE49-F238E27FC236}">
                <a16:creationId xmlns:a16="http://schemas.microsoft.com/office/drawing/2014/main" id="{8DCC6F4D-61A8-3DAF-D8FA-D247AB87A7F0}"/>
              </a:ext>
            </a:extLst>
          </p:cNvPr>
          <p:cNvSpPr>
            <a:spLocks noGrp="1"/>
          </p:cNvSpPr>
          <p:nvPr>
            <p:ph type="body" sz="quarter" idx="19"/>
          </p:nvPr>
        </p:nvSpPr>
        <p:spPr>
          <a:xfrm>
            <a:off x="2825015" y="3390499"/>
            <a:ext cx="1828800" cy="369887"/>
          </a:xfrm>
        </p:spPr>
        <p:txBody>
          <a:bodyPr/>
          <a:lstStyle/>
          <a:p>
            <a:r>
              <a:rPr lang="en-US"/>
              <a:t>April </a:t>
            </a:r>
            <a:r>
              <a:rPr lang="en-US" err="1"/>
              <a:t>Rist</a:t>
            </a:r>
            <a:endParaRPr lang="en-US"/>
          </a:p>
        </p:txBody>
      </p:sp>
      <p:sp>
        <p:nvSpPr>
          <p:cNvPr id="5" name="Text Placeholder 4">
            <a:extLst>
              <a:ext uri="{FF2B5EF4-FFF2-40B4-BE49-F238E27FC236}">
                <a16:creationId xmlns:a16="http://schemas.microsoft.com/office/drawing/2014/main" id="{A4D378D5-D0EA-E652-2E8A-A6A25DA503EA}"/>
              </a:ext>
            </a:extLst>
          </p:cNvPr>
          <p:cNvSpPr>
            <a:spLocks noGrp="1"/>
          </p:cNvSpPr>
          <p:nvPr>
            <p:ph type="body" sz="quarter" idx="23"/>
          </p:nvPr>
        </p:nvSpPr>
        <p:spPr>
          <a:xfrm>
            <a:off x="2825015" y="3911707"/>
            <a:ext cx="1828800" cy="2148840"/>
          </a:xfrm>
        </p:spPr>
        <p:txBody>
          <a:bodyPr/>
          <a:lstStyle/>
          <a:p>
            <a:r>
              <a:rPr lang="en-US"/>
              <a:t>Assistant Director </a:t>
            </a:r>
          </a:p>
          <a:p>
            <a:endParaRPr lang="en-US"/>
          </a:p>
          <a:p>
            <a:r>
              <a:rPr lang="en-US"/>
              <a:t>Office of Special Education Planning and Policy</a:t>
            </a:r>
          </a:p>
        </p:txBody>
      </p:sp>
      <p:pic>
        <p:nvPicPr>
          <p:cNvPr id="18" name="Picture 18" descr="Jamie Camacho">
            <a:extLst>
              <a:ext uri="{FF2B5EF4-FFF2-40B4-BE49-F238E27FC236}">
                <a16:creationId xmlns:a16="http://schemas.microsoft.com/office/drawing/2014/main" id="{30D4483A-8E2C-C7A7-2FFF-516EEAD666FC}"/>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p:blipFill>
        <p:spPr>
          <a:xfrm>
            <a:off x="5202455" y="1470259"/>
            <a:ext cx="1828800" cy="1828800"/>
          </a:xfrm>
        </p:spPr>
      </p:pic>
      <p:sp>
        <p:nvSpPr>
          <p:cNvPr id="7" name="Text Placeholder 6">
            <a:extLst>
              <a:ext uri="{FF2B5EF4-FFF2-40B4-BE49-F238E27FC236}">
                <a16:creationId xmlns:a16="http://schemas.microsoft.com/office/drawing/2014/main" id="{A922C577-493B-A3DE-2FC7-82169B3DEB7C}"/>
              </a:ext>
            </a:extLst>
          </p:cNvPr>
          <p:cNvSpPr>
            <a:spLocks noGrp="1"/>
          </p:cNvSpPr>
          <p:nvPr>
            <p:ph type="body" sz="quarter" idx="25"/>
          </p:nvPr>
        </p:nvSpPr>
        <p:spPr>
          <a:xfrm>
            <a:off x="5202455" y="3390499"/>
            <a:ext cx="1828800" cy="369887"/>
          </a:xfrm>
        </p:spPr>
        <p:txBody>
          <a:bodyPr/>
          <a:lstStyle/>
          <a:p>
            <a:r>
              <a:rPr lang="en-US"/>
              <a:t>Jamie Camacho</a:t>
            </a:r>
          </a:p>
        </p:txBody>
      </p:sp>
      <p:sp>
        <p:nvSpPr>
          <p:cNvPr id="8" name="Text Placeholder 7">
            <a:extLst>
              <a:ext uri="{FF2B5EF4-FFF2-40B4-BE49-F238E27FC236}">
                <a16:creationId xmlns:a16="http://schemas.microsoft.com/office/drawing/2014/main" id="{4AC00B5E-AFE0-F88B-6A17-B533E7447CE7}"/>
              </a:ext>
            </a:extLst>
          </p:cNvPr>
          <p:cNvSpPr>
            <a:spLocks noGrp="1"/>
          </p:cNvSpPr>
          <p:nvPr>
            <p:ph type="body" sz="quarter" idx="26"/>
          </p:nvPr>
        </p:nvSpPr>
        <p:spPr>
          <a:xfrm>
            <a:off x="5202455" y="3911707"/>
            <a:ext cx="1828800" cy="2148840"/>
          </a:xfrm>
        </p:spPr>
        <p:txBody>
          <a:bodyPr/>
          <a:lstStyle/>
          <a:p>
            <a:r>
              <a:rPr lang="en-US"/>
              <a:t>Director</a:t>
            </a:r>
          </a:p>
          <a:p>
            <a:endParaRPr lang="en-US"/>
          </a:p>
          <a:p>
            <a:r>
              <a:rPr lang="en-US"/>
              <a:t>Office of Special Education Planning and Policy</a:t>
            </a:r>
          </a:p>
        </p:txBody>
      </p:sp>
      <p:pic>
        <p:nvPicPr>
          <p:cNvPr id="6" name="Picture 11" descr="Zhaneta Liti">
            <a:extLst>
              <a:ext uri="{FF2B5EF4-FFF2-40B4-BE49-F238E27FC236}">
                <a16:creationId xmlns:a16="http://schemas.microsoft.com/office/drawing/2014/main" id="{C131CDA0-6AD8-123F-B803-559F52967A33}"/>
              </a:ext>
            </a:extLst>
          </p:cNvPr>
          <p:cNvPicPr>
            <a:picLocks noGrp="1" noChangeAspect="1"/>
          </p:cNvPicPr>
          <p:nvPr>
            <p:ph type="pic" sz="quarter" idx="27"/>
          </p:nvPr>
        </p:nvPicPr>
        <p:blipFill>
          <a:blip r:embed="rId5" cstate="screen">
            <a:extLst>
              <a:ext uri="{28A0092B-C50C-407E-A947-70E740481C1C}">
                <a14:useLocalDpi xmlns:a14="http://schemas.microsoft.com/office/drawing/2010/main"/>
              </a:ext>
            </a:extLst>
          </a:blip>
          <a:srcRect/>
          <a:stretch/>
        </p:blipFill>
        <p:spPr>
          <a:xfrm>
            <a:off x="7580313" y="1470025"/>
            <a:ext cx="1828800" cy="1828800"/>
          </a:xfrm>
        </p:spPr>
      </p:pic>
      <p:sp>
        <p:nvSpPr>
          <p:cNvPr id="10" name="Text Placeholder 9">
            <a:extLst>
              <a:ext uri="{FF2B5EF4-FFF2-40B4-BE49-F238E27FC236}">
                <a16:creationId xmlns:a16="http://schemas.microsoft.com/office/drawing/2014/main" id="{33216DDC-4A93-2294-74B3-CF8568109467}"/>
              </a:ext>
            </a:extLst>
          </p:cNvPr>
          <p:cNvSpPr>
            <a:spLocks noGrp="1"/>
          </p:cNvSpPr>
          <p:nvPr>
            <p:ph type="body" sz="quarter" idx="28"/>
          </p:nvPr>
        </p:nvSpPr>
        <p:spPr>
          <a:xfrm>
            <a:off x="7579895" y="3390499"/>
            <a:ext cx="1828800" cy="369887"/>
          </a:xfrm>
        </p:spPr>
        <p:txBody>
          <a:bodyPr/>
          <a:lstStyle/>
          <a:p>
            <a:r>
              <a:rPr lang="en-US" err="1"/>
              <a:t>Zhaneta</a:t>
            </a:r>
            <a:r>
              <a:rPr lang="en-US"/>
              <a:t> </a:t>
            </a:r>
            <a:r>
              <a:rPr lang="en-US" err="1"/>
              <a:t>Liti</a:t>
            </a:r>
            <a:endParaRPr lang="en-US"/>
          </a:p>
        </p:txBody>
      </p:sp>
      <p:sp>
        <p:nvSpPr>
          <p:cNvPr id="11" name="Text Placeholder 10">
            <a:extLst>
              <a:ext uri="{FF2B5EF4-FFF2-40B4-BE49-F238E27FC236}">
                <a16:creationId xmlns:a16="http://schemas.microsoft.com/office/drawing/2014/main" id="{8F8EBEDB-2595-1275-DE07-D17E859FB6D2}"/>
              </a:ext>
            </a:extLst>
          </p:cNvPr>
          <p:cNvSpPr>
            <a:spLocks noGrp="1"/>
          </p:cNvSpPr>
          <p:nvPr>
            <p:ph type="body" sz="quarter" idx="29"/>
          </p:nvPr>
        </p:nvSpPr>
        <p:spPr>
          <a:xfrm>
            <a:off x="7579895" y="3911707"/>
            <a:ext cx="1828800" cy="2148840"/>
          </a:xfrm>
        </p:spPr>
        <p:txBody>
          <a:bodyPr/>
          <a:lstStyle/>
          <a:p>
            <a:r>
              <a:rPr lang="en-US"/>
              <a:t>Special Education IDEA Equitable Services Supervisor</a:t>
            </a:r>
          </a:p>
          <a:p>
            <a:endParaRPr lang="en-US"/>
          </a:p>
          <a:p>
            <a:r>
              <a:rPr lang="en-US"/>
              <a:t>Office of Special Education Planning and Policy</a:t>
            </a:r>
          </a:p>
          <a:p>
            <a:endParaRPr lang="en-US"/>
          </a:p>
        </p:txBody>
      </p:sp>
    </p:spTree>
    <p:extLst>
      <p:ext uri="{BB962C8B-B14F-4D97-AF65-F5344CB8AC3E}">
        <p14:creationId xmlns:p14="http://schemas.microsoft.com/office/powerpoint/2010/main" val="74536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D80D5-B359-46B5-FD03-625D87666A9C}"/>
              </a:ext>
            </a:extLst>
          </p:cNvPr>
          <p:cNvSpPr>
            <a:spLocks noGrp="1"/>
          </p:cNvSpPr>
          <p:nvPr>
            <p:ph type="title"/>
          </p:nvPr>
        </p:nvSpPr>
        <p:spPr/>
        <p:txBody>
          <a:bodyPr/>
          <a:lstStyle/>
          <a:p>
            <a:r>
              <a:rPr lang="en-US"/>
              <a:t>Tabletop Sorting - 2</a:t>
            </a:r>
          </a:p>
        </p:txBody>
      </p:sp>
      <p:sp>
        <p:nvSpPr>
          <p:cNvPr id="2" name="Content Placeholder 1">
            <a:extLst>
              <a:ext uri="{FF2B5EF4-FFF2-40B4-BE49-F238E27FC236}">
                <a16:creationId xmlns:a16="http://schemas.microsoft.com/office/drawing/2014/main" id="{F80E9792-31CD-9C5B-BE98-736D57D3C665}"/>
              </a:ext>
            </a:extLst>
          </p:cNvPr>
          <p:cNvSpPr>
            <a:spLocks noGrp="1"/>
          </p:cNvSpPr>
          <p:nvPr>
            <p:ph sz="half" idx="1"/>
          </p:nvPr>
        </p:nvSpPr>
        <p:spPr/>
        <p:txBody>
          <a:bodyPr/>
          <a:lstStyle/>
          <a:p>
            <a:pPr marL="0" indent="0">
              <a:buNone/>
            </a:pPr>
            <a:r>
              <a:rPr lang="en-US"/>
              <a:t>On your tables are a list of accommodations and modifications. </a:t>
            </a:r>
          </a:p>
          <a:p>
            <a:pPr marL="0" indent="0">
              <a:buNone/>
            </a:pPr>
            <a:r>
              <a:rPr lang="en-US"/>
              <a:t>As a group, discuss where you might place each example within the IEP form.</a:t>
            </a:r>
          </a:p>
        </p:txBody>
      </p:sp>
      <p:graphicFrame>
        <p:nvGraphicFramePr>
          <p:cNvPr id="18" name="Content Placeholder 17" descr="Graphic with three text boxes included.">
            <a:extLst>
              <a:ext uri="{FF2B5EF4-FFF2-40B4-BE49-F238E27FC236}">
                <a16:creationId xmlns:a16="http://schemas.microsoft.com/office/drawing/2014/main" id="{020119F0-20D1-FE5C-897B-4B79C12C3F9D}"/>
              </a:ext>
            </a:extLst>
          </p:cNvPr>
          <p:cNvGraphicFramePr>
            <a:graphicFrameLocks noGrp="1"/>
          </p:cNvGraphicFramePr>
          <p:nvPr>
            <p:ph sz="half" idx="2"/>
            <p:extLst>
              <p:ext uri="{D42A27DB-BD31-4B8C-83A1-F6EECF244321}">
                <p14:modId xmlns:p14="http://schemas.microsoft.com/office/powerpoint/2010/main" val="3586492691"/>
              </p:ext>
            </p:extLst>
          </p:nvPr>
        </p:nvGraphicFramePr>
        <p:xfrm>
          <a:off x="6172200" y="2119313"/>
          <a:ext cx="5181600"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34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908EF-0239-2E6C-6146-4C8710ABE59E}"/>
              </a:ext>
            </a:extLst>
          </p:cNvPr>
          <p:cNvSpPr>
            <a:spLocks noGrp="1"/>
          </p:cNvSpPr>
          <p:nvPr>
            <p:ph type="title"/>
          </p:nvPr>
        </p:nvSpPr>
        <p:spPr/>
        <p:txBody>
          <a:bodyPr/>
          <a:lstStyle/>
          <a:p>
            <a:r>
              <a:rPr lang="en-US"/>
              <a:t>Tabletop Sorting (Discussion)</a:t>
            </a:r>
          </a:p>
        </p:txBody>
      </p:sp>
      <p:sp>
        <p:nvSpPr>
          <p:cNvPr id="5" name="Content Placeholder 4">
            <a:extLst>
              <a:ext uri="{FF2B5EF4-FFF2-40B4-BE49-F238E27FC236}">
                <a16:creationId xmlns:a16="http://schemas.microsoft.com/office/drawing/2014/main" id="{2ADF21E6-D2C8-20D7-6F71-1CFF8001845F}"/>
              </a:ext>
            </a:extLst>
          </p:cNvPr>
          <p:cNvSpPr>
            <a:spLocks noGrp="1"/>
          </p:cNvSpPr>
          <p:nvPr>
            <p:ph idx="1"/>
          </p:nvPr>
        </p:nvSpPr>
        <p:spPr/>
        <p:txBody>
          <a:bodyPr/>
          <a:lstStyle/>
          <a:p>
            <a:pPr marL="285750" indent="-285750">
              <a:buFont typeface="Arial" panose="020B0604020202020204" pitchFamily="34" charset="0"/>
              <a:buChar char="•"/>
            </a:pPr>
            <a:r>
              <a:rPr lang="en-US"/>
              <a:t>Which accommodations and/or modifications were challenging for your group?</a:t>
            </a:r>
          </a:p>
          <a:p>
            <a:pPr marL="285750" indent="-285750">
              <a:buFont typeface="Arial" panose="020B0604020202020204" pitchFamily="34" charset="0"/>
              <a:buChar char="•"/>
            </a:pPr>
            <a:r>
              <a:rPr lang="en-US"/>
              <a:t>In what ways do IEP accommodations and modifications contribute to more meaningful access and equitable outcomes for students with disabilities?</a:t>
            </a:r>
          </a:p>
          <a:p>
            <a:pPr marL="0" indent="0">
              <a:buNone/>
            </a:pPr>
            <a:endParaRPr lang="en-US"/>
          </a:p>
        </p:txBody>
      </p:sp>
    </p:spTree>
    <p:extLst>
      <p:ext uri="{BB962C8B-B14F-4D97-AF65-F5344CB8AC3E}">
        <p14:creationId xmlns:p14="http://schemas.microsoft.com/office/powerpoint/2010/main" val="1223999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798B470-CD08-471D-CE5D-D5986BCC9108}"/>
              </a:ext>
            </a:extLst>
          </p:cNvPr>
          <p:cNvSpPr>
            <a:spLocks noGrp="1"/>
          </p:cNvSpPr>
          <p:nvPr>
            <p:ph type="title"/>
          </p:nvPr>
        </p:nvSpPr>
        <p:spPr/>
        <p:txBody>
          <a:bodyPr/>
          <a:lstStyle/>
          <a:p>
            <a:r>
              <a:rPr lang="en-US">
                <a:solidFill>
                  <a:schemeClr val="bg1"/>
                </a:solidFill>
              </a:rPr>
              <a:t>Alternate assessment – State and district wide</a:t>
            </a:r>
          </a:p>
        </p:txBody>
      </p:sp>
      <p:sp>
        <p:nvSpPr>
          <p:cNvPr id="10" name="Rectangle 9" descr="Outline of Assessment info on IEP">
            <a:extLst>
              <a:ext uri="{FF2B5EF4-FFF2-40B4-BE49-F238E27FC236}">
                <a16:creationId xmlns:a16="http://schemas.microsoft.com/office/drawing/2014/main" id="{81DD9CF3-CC48-3CC0-E50F-27555224772B}"/>
              </a:ext>
            </a:extLst>
          </p:cNvPr>
          <p:cNvSpPr/>
          <p:nvPr/>
        </p:nvSpPr>
        <p:spPr>
          <a:xfrm>
            <a:off x="1941980" y="333274"/>
            <a:ext cx="8310280" cy="552727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6" y="362744"/>
            <a:ext cx="6921874" cy="386788"/>
          </a:xfrm>
          <a:prstGeom prst="rect">
            <a:avLst/>
          </a:prstGeom>
        </p:spPr>
        <p:txBody>
          <a:bodyPr vert="horz" wrap="square" lIns="0" tIns="34178" rIns="0" bIns="0" rtlCol="0">
            <a:spAutoFit/>
          </a:bodyPr>
          <a:lstStyle/>
          <a:p>
            <a:pPr marL="11206" defTabSz="806867">
              <a:spcBef>
                <a:spcPts val="269"/>
              </a:spcBef>
            </a:pPr>
            <a:r>
              <a:rPr sz="1235" b="1" kern="0">
                <a:solidFill>
                  <a:sysClr val="windowText" lastClr="000000"/>
                </a:solidFill>
                <a:latin typeface="Calibri"/>
                <a:cs typeface="Calibri"/>
              </a:rPr>
              <a:t>STATE</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AND/OR</a:t>
            </a:r>
            <a:r>
              <a:rPr sz="1235" b="1" kern="0" spc="-31">
                <a:solidFill>
                  <a:sysClr val="windowText" lastClr="000000"/>
                </a:solidFill>
                <a:latin typeface="Calibri"/>
                <a:cs typeface="Calibri"/>
              </a:rPr>
              <a:t> </a:t>
            </a:r>
            <a:r>
              <a:rPr sz="1235" b="1" kern="0">
                <a:solidFill>
                  <a:sysClr val="windowText" lastClr="000000"/>
                </a:solidFill>
                <a:latin typeface="Calibri"/>
                <a:cs typeface="Calibri"/>
              </a:rPr>
              <a:t>DISTRICTWIDE</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ASSESSMENT/ALTERNATE</a:t>
            </a:r>
            <a:r>
              <a:rPr sz="1235" b="1" kern="0" spc="-18">
                <a:solidFill>
                  <a:sysClr val="windowText" lastClr="000000"/>
                </a:solidFill>
                <a:latin typeface="Calibri"/>
                <a:cs typeface="Calibri"/>
              </a:rPr>
              <a:t> </a:t>
            </a:r>
            <a:r>
              <a:rPr sz="1235" b="1" kern="0" spc="-9">
                <a:solidFill>
                  <a:sysClr val="windowText" lastClr="000000"/>
                </a:solidFill>
                <a:latin typeface="Calibri"/>
                <a:cs typeface="Calibri"/>
              </a:rPr>
              <a:t>ASSESSMENT</a:t>
            </a:r>
            <a:endParaRPr sz="1235" kern="0">
              <a:solidFill>
                <a:sysClr val="windowText" lastClr="000000"/>
              </a:solidFill>
              <a:latin typeface="Calibri"/>
              <a:cs typeface="Calibri"/>
            </a:endParaRPr>
          </a:p>
          <a:p>
            <a:pPr marL="11206" defTabSz="806867">
              <a:spcBef>
                <a:spcPts val="141"/>
              </a:spcBef>
            </a:pPr>
            <a:r>
              <a:rPr sz="971" b="1" kern="0">
                <a:solidFill>
                  <a:sysClr val="windowText" lastClr="000000"/>
                </a:solidFill>
                <a:latin typeface="Calibri"/>
                <a:cs typeface="Calibri"/>
              </a:rPr>
              <a:t>Identify</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the</a:t>
            </a:r>
            <a:r>
              <a:rPr sz="971" b="1" kern="0" spc="-4">
                <a:solidFill>
                  <a:sysClr val="windowText" lastClr="000000"/>
                </a:solidFill>
                <a:latin typeface="Calibri"/>
                <a:cs typeface="Calibri"/>
              </a:rPr>
              <a:t> </a:t>
            </a:r>
            <a:r>
              <a:rPr sz="971" b="1" kern="0">
                <a:solidFill>
                  <a:sysClr val="windowText" lastClr="000000"/>
                </a:solidFill>
                <a:latin typeface="Calibri"/>
                <a:cs typeface="Calibri"/>
              </a:rPr>
              <a:t>state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or</a:t>
            </a:r>
            <a:r>
              <a:rPr sz="971" b="1" kern="0" spc="-9">
                <a:solidFill>
                  <a:sysClr val="windowText" lastClr="000000"/>
                </a:solidFill>
                <a:latin typeface="Calibri"/>
                <a:cs typeface="Calibri"/>
              </a:rPr>
              <a:t> </a:t>
            </a:r>
            <a:r>
              <a:rPr sz="971" b="1" kern="0">
                <a:solidFill>
                  <a:sysClr val="windowText" lastClr="000000"/>
                </a:solidFill>
                <a:latin typeface="Calibri"/>
                <a:cs typeface="Calibri"/>
              </a:rPr>
              <a:t>districtwide</a:t>
            </a:r>
            <a:r>
              <a:rPr sz="971" b="1" kern="0" spc="-9">
                <a:solidFill>
                  <a:sysClr val="windowText" lastClr="000000"/>
                </a:solidFill>
                <a:latin typeface="Calibri"/>
                <a:cs typeface="Calibri"/>
              </a:rPr>
              <a:t> </a:t>
            </a:r>
            <a:r>
              <a:rPr sz="971" b="1" kern="0">
                <a:solidFill>
                  <a:sysClr val="windowText" lastClr="000000"/>
                </a:solidFill>
                <a:latin typeface="Calibri"/>
                <a:cs typeface="Calibri"/>
              </a:rPr>
              <a:t>assessments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planned during</a:t>
            </a:r>
            <a:r>
              <a:rPr sz="971" b="1" kern="0" spc="-22">
                <a:solidFill>
                  <a:sysClr val="windowText" lastClr="000000"/>
                </a:solidFill>
                <a:latin typeface="Calibri"/>
                <a:cs typeface="Calibri"/>
              </a:rPr>
              <a:t> </a:t>
            </a:r>
            <a:r>
              <a:rPr sz="971" b="1" kern="0">
                <a:solidFill>
                  <a:sysClr val="windowText" lastClr="000000"/>
                </a:solidFill>
                <a:latin typeface="Calibri"/>
                <a:cs typeface="Calibri"/>
              </a:rPr>
              <a:t>the</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IEP</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period.</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Consider</a:t>
            </a:r>
            <a:r>
              <a:rPr sz="971" b="1" kern="0" spc="9">
                <a:solidFill>
                  <a:sysClr val="windowText" lastClr="000000"/>
                </a:solidFill>
                <a:latin typeface="Calibri"/>
                <a:cs typeface="Calibri"/>
              </a:rPr>
              <a:t> </a:t>
            </a:r>
            <a:r>
              <a:rPr sz="971" b="1" kern="0">
                <a:solidFill>
                  <a:sysClr val="windowText" lastClr="000000"/>
                </a:solidFill>
                <a:latin typeface="Calibri"/>
                <a:cs typeface="Calibri"/>
              </a:rPr>
              <a:t>MCAS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(Grades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3–12),</a:t>
            </a:r>
            <a:r>
              <a:rPr sz="971" b="1" kern="0" spc="-22">
                <a:solidFill>
                  <a:sysClr val="windowText" lastClr="000000"/>
                </a:solidFill>
                <a:latin typeface="Calibri"/>
                <a:cs typeface="Calibri"/>
              </a:rPr>
              <a:t> </a:t>
            </a:r>
            <a:r>
              <a:rPr sz="971" b="1" kern="0">
                <a:solidFill>
                  <a:sysClr val="windowText" lastClr="000000"/>
                </a:solidFill>
                <a:latin typeface="Calibri"/>
                <a:cs typeface="Calibri"/>
              </a:rPr>
              <a:t>ACCESS</a:t>
            </a:r>
            <a:r>
              <a:rPr sz="971" b="1" kern="0" spc="-13">
                <a:solidFill>
                  <a:sysClr val="windowText" lastClr="000000"/>
                </a:solidFill>
                <a:latin typeface="Calibri"/>
                <a:cs typeface="Calibri"/>
              </a:rPr>
              <a:t> </a:t>
            </a:r>
            <a:r>
              <a:rPr sz="971" b="1" kern="0">
                <a:solidFill>
                  <a:sysClr val="windowText" lastClr="000000"/>
                </a:solidFill>
                <a:latin typeface="Calibri"/>
                <a:cs typeface="Calibri"/>
              </a:rPr>
              <a:t>(Grades</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K–12),</a:t>
            </a:r>
            <a:r>
              <a:rPr sz="971" b="1" kern="0" spc="-18">
                <a:solidFill>
                  <a:sysClr val="windowText" lastClr="000000"/>
                </a:solidFill>
                <a:latin typeface="Calibri"/>
                <a:cs typeface="Calibri"/>
              </a:rPr>
              <a:t> etc.</a:t>
            </a:r>
            <a:endParaRPr sz="971" kern="0">
              <a:solidFill>
                <a:sysClr val="windowText" lastClr="000000"/>
              </a:solidFill>
              <a:latin typeface="Calibri"/>
              <a:cs typeface="Calibri"/>
            </a:endParaRPr>
          </a:p>
        </p:txBody>
      </p:sp>
      <p:sp>
        <p:nvSpPr>
          <p:cNvPr id="3" name="object 3" descr="Box to include assessment info"/>
          <p:cNvSpPr/>
          <p:nvPr/>
        </p:nvSpPr>
        <p:spPr>
          <a:xfrm>
            <a:off x="2061882" y="807047"/>
            <a:ext cx="8074959" cy="854449"/>
          </a:xfrm>
          <a:custGeom>
            <a:avLst/>
            <a:gdLst/>
            <a:ahLst/>
            <a:cxnLst/>
            <a:rect l="l" t="t" r="r" b="b"/>
            <a:pathLst>
              <a:path w="9151620" h="968375">
                <a:moveTo>
                  <a:pt x="5080" y="7683"/>
                </a:moveTo>
                <a:lnTo>
                  <a:pt x="0" y="7683"/>
                </a:lnTo>
                <a:lnTo>
                  <a:pt x="0" y="963041"/>
                </a:lnTo>
                <a:lnTo>
                  <a:pt x="5080" y="963041"/>
                </a:lnTo>
                <a:lnTo>
                  <a:pt x="5080" y="7683"/>
                </a:lnTo>
                <a:close/>
              </a:path>
              <a:path w="9151620" h="968375">
                <a:moveTo>
                  <a:pt x="9151239" y="963053"/>
                </a:moveTo>
                <a:lnTo>
                  <a:pt x="9146159" y="963053"/>
                </a:lnTo>
                <a:lnTo>
                  <a:pt x="5080" y="963053"/>
                </a:lnTo>
                <a:lnTo>
                  <a:pt x="0" y="963053"/>
                </a:lnTo>
                <a:lnTo>
                  <a:pt x="0" y="968121"/>
                </a:lnTo>
                <a:lnTo>
                  <a:pt x="5080" y="968121"/>
                </a:lnTo>
                <a:lnTo>
                  <a:pt x="9146159" y="968121"/>
                </a:lnTo>
                <a:lnTo>
                  <a:pt x="9151239" y="968121"/>
                </a:lnTo>
                <a:lnTo>
                  <a:pt x="9151239" y="963053"/>
                </a:lnTo>
                <a:close/>
              </a:path>
              <a:path w="9151620" h="968375">
                <a:moveTo>
                  <a:pt x="9151239" y="7683"/>
                </a:moveTo>
                <a:lnTo>
                  <a:pt x="9146159" y="7683"/>
                </a:lnTo>
                <a:lnTo>
                  <a:pt x="9146159" y="963041"/>
                </a:lnTo>
                <a:lnTo>
                  <a:pt x="9151239" y="963041"/>
                </a:lnTo>
                <a:lnTo>
                  <a:pt x="9151239" y="7683"/>
                </a:lnTo>
                <a:close/>
              </a:path>
              <a:path w="9151620" h="968375">
                <a:moveTo>
                  <a:pt x="9151239" y="0"/>
                </a:moveTo>
                <a:lnTo>
                  <a:pt x="9146159" y="0"/>
                </a:lnTo>
                <a:lnTo>
                  <a:pt x="9146159" y="127"/>
                </a:lnTo>
                <a:lnTo>
                  <a:pt x="5080" y="127"/>
                </a:lnTo>
                <a:lnTo>
                  <a:pt x="5080" y="0"/>
                </a:lnTo>
                <a:lnTo>
                  <a:pt x="0" y="0"/>
                </a:lnTo>
                <a:lnTo>
                  <a:pt x="0" y="127"/>
                </a:lnTo>
                <a:lnTo>
                  <a:pt x="0" y="5207"/>
                </a:lnTo>
                <a:lnTo>
                  <a:pt x="0" y="7620"/>
                </a:lnTo>
                <a:lnTo>
                  <a:pt x="5080" y="7620"/>
                </a:lnTo>
                <a:lnTo>
                  <a:pt x="5080" y="5207"/>
                </a:lnTo>
                <a:lnTo>
                  <a:pt x="9146159" y="5207"/>
                </a:lnTo>
                <a:lnTo>
                  <a:pt x="9146159" y="7620"/>
                </a:lnTo>
                <a:lnTo>
                  <a:pt x="9151239" y="7620"/>
                </a:lnTo>
                <a:lnTo>
                  <a:pt x="9151239" y="5207"/>
                </a:lnTo>
                <a:lnTo>
                  <a:pt x="9151239" y="127"/>
                </a:lnTo>
                <a:lnTo>
                  <a:pt x="9151239"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4" name="object 4"/>
          <p:cNvSpPr txBox="1"/>
          <p:nvPr/>
        </p:nvSpPr>
        <p:spPr>
          <a:xfrm>
            <a:off x="2050677" y="1748679"/>
            <a:ext cx="6297146" cy="781662"/>
          </a:xfrm>
          <a:prstGeom prst="rect">
            <a:avLst/>
          </a:prstGeom>
        </p:spPr>
        <p:txBody>
          <a:bodyPr vert="horz" wrap="square" lIns="0" tIns="42582" rIns="0" bIns="0" rtlCol="0">
            <a:spAutoFit/>
          </a:bodyPr>
          <a:lstStyle/>
          <a:p>
            <a:pPr marL="11206" defTabSz="806867">
              <a:spcBef>
                <a:spcPts val="335"/>
              </a:spcBef>
            </a:pPr>
            <a:r>
              <a:rPr sz="971" kern="0">
                <a:solidFill>
                  <a:sysClr val="windowText" lastClr="000000"/>
                </a:solidFill>
                <a:latin typeface="Calibri"/>
                <a:cs typeface="Calibri"/>
              </a:rPr>
              <a:t>How</a:t>
            </a:r>
            <a:r>
              <a:rPr sz="971" kern="0" spc="-40">
                <a:solidFill>
                  <a:sysClr val="windowText" lastClr="000000"/>
                </a:solidFill>
                <a:latin typeface="Calibri"/>
                <a:cs typeface="Calibri"/>
              </a:rPr>
              <a:t> </a:t>
            </a:r>
            <a:r>
              <a:rPr sz="971" kern="0">
                <a:solidFill>
                  <a:sysClr val="windowText" lastClr="000000"/>
                </a:solidFill>
                <a:latin typeface="Calibri"/>
                <a:cs typeface="Calibri"/>
              </a:rPr>
              <a:t>does</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participate</a:t>
            </a:r>
            <a:r>
              <a:rPr sz="971" kern="0" spc="-26">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state</a:t>
            </a:r>
            <a:r>
              <a:rPr sz="971" kern="0" spc="13">
                <a:solidFill>
                  <a:sysClr val="windowText" lastClr="000000"/>
                </a:solidFill>
                <a:latin typeface="Calibri"/>
                <a:cs typeface="Calibri"/>
              </a:rPr>
              <a:t> </a:t>
            </a:r>
            <a:r>
              <a:rPr sz="971" kern="0">
                <a:solidFill>
                  <a:sysClr val="windowText" lastClr="000000"/>
                </a:solidFill>
                <a:latin typeface="Calibri"/>
                <a:cs typeface="Calibri"/>
              </a:rPr>
              <a:t>and/or</a:t>
            </a:r>
            <a:r>
              <a:rPr sz="971" kern="0" spc="-18">
                <a:solidFill>
                  <a:sysClr val="windowText" lastClr="000000"/>
                </a:solidFill>
                <a:latin typeface="Calibri"/>
                <a:cs typeface="Calibri"/>
              </a:rPr>
              <a:t> </a:t>
            </a:r>
            <a:r>
              <a:rPr sz="971" kern="0">
                <a:solidFill>
                  <a:sysClr val="windowText" lastClr="000000"/>
                </a:solidFill>
                <a:latin typeface="Calibri"/>
                <a:cs typeface="Calibri"/>
              </a:rPr>
              <a:t>districtwide</a:t>
            </a:r>
            <a:r>
              <a:rPr sz="971" kern="0" spc="-9">
                <a:solidFill>
                  <a:sysClr val="windowText" lastClr="000000"/>
                </a:solidFill>
                <a:latin typeface="Calibri"/>
                <a:cs typeface="Calibri"/>
              </a:rPr>
              <a:t> assessments?</a:t>
            </a:r>
            <a:endParaRPr sz="971" kern="0">
              <a:solidFill>
                <a:sysClr val="windowText" lastClr="000000"/>
              </a:solidFill>
              <a:latin typeface="Calibri"/>
              <a:cs typeface="Calibri"/>
            </a:endParaRPr>
          </a:p>
          <a:p>
            <a:pPr marL="143443" indent="-132797" defTabSz="806867">
              <a:spcBef>
                <a:spcPts val="247"/>
              </a:spcBef>
              <a:buFont typeface="Segoe UI Symbol"/>
              <a:buChar char="☐"/>
              <a:tabLst>
                <a:tab pos="144003" algn="l"/>
              </a:tabLst>
            </a:pPr>
            <a:r>
              <a:rPr sz="971" kern="0">
                <a:solidFill>
                  <a:sysClr val="windowText" lastClr="000000"/>
                </a:solidFill>
                <a:latin typeface="Calibri"/>
                <a:cs typeface="Calibri"/>
              </a:rPr>
              <a:t>The</a:t>
            </a:r>
            <a:r>
              <a:rPr sz="971" kern="0" spc="-35">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participates</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on-demand</a:t>
            </a:r>
            <a:r>
              <a:rPr sz="971" kern="0" spc="-18">
                <a:solidFill>
                  <a:sysClr val="windowText" lastClr="000000"/>
                </a:solidFill>
                <a:latin typeface="Calibri"/>
                <a:cs typeface="Calibri"/>
              </a:rPr>
              <a:t> </a:t>
            </a:r>
            <a:r>
              <a:rPr sz="971" kern="0">
                <a:solidFill>
                  <a:sysClr val="windowText" lastClr="000000"/>
                </a:solidFill>
                <a:latin typeface="Calibri"/>
                <a:cs typeface="Calibri"/>
              </a:rPr>
              <a:t>assessment</a:t>
            </a:r>
            <a:r>
              <a:rPr sz="971" kern="0" spc="-22">
                <a:solidFill>
                  <a:sysClr val="windowText" lastClr="000000"/>
                </a:solidFill>
                <a:latin typeface="Calibri"/>
                <a:cs typeface="Calibri"/>
              </a:rPr>
              <a:t> </a:t>
            </a:r>
            <a:r>
              <a:rPr sz="971" kern="0">
                <a:solidFill>
                  <a:sysClr val="windowText" lastClr="000000"/>
                </a:solidFill>
                <a:latin typeface="Calibri"/>
                <a:cs typeface="Calibri"/>
              </a:rPr>
              <a:t>with</a:t>
            </a:r>
            <a:r>
              <a:rPr sz="971" kern="0" spc="-22">
                <a:solidFill>
                  <a:sysClr val="windowText" lastClr="000000"/>
                </a:solidFill>
                <a:latin typeface="Calibri"/>
                <a:cs typeface="Calibri"/>
              </a:rPr>
              <a:t> </a:t>
            </a:r>
            <a:r>
              <a:rPr sz="971" kern="0">
                <a:solidFill>
                  <a:sysClr val="windowText" lastClr="000000"/>
                </a:solidFill>
                <a:latin typeface="Calibri"/>
                <a:cs typeface="Calibri"/>
              </a:rPr>
              <a:t>no</a:t>
            </a:r>
            <a:r>
              <a:rPr sz="971" kern="0" spc="-4">
                <a:solidFill>
                  <a:sysClr val="windowText" lastClr="000000"/>
                </a:solidFill>
                <a:latin typeface="Calibri"/>
                <a:cs typeface="Calibri"/>
              </a:rPr>
              <a:t> </a:t>
            </a:r>
            <a:r>
              <a:rPr sz="971" kern="0">
                <a:solidFill>
                  <a:sysClr val="windowText" lastClr="000000"/>
                </a:solidFill>
                <a:latin typeface="Calibri"/>
                <a:cs typeface="Calibri"/>
              </a:rPr>
              <a:t>accommodations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under</a:t>
            </a:r>
            <a:r>
              <a:rPr sz="971" kern="0" spc="-22">
                <a:solidFill>
                  <a:sysClr val="windowText" lastClr="000000"/>
                </a:solidFill>
                <a:latin typeface="Calibri"/>
                <a:cs typeface="Calibri"/>
              </a:rPr>
              <a:t> </a:t>
            </a:r>
            <a:r>
              <a:rPr sz="971" kern="0">
                <a:solidFill>
                  <a:sysClr val="windowText" lastClr="000000"/>
                </a:solidFill>
                <a:latin typeface="Calibri"/>
                <a:cs typeface="Calibri"/>
              </a:rPr>
              <a:t>routine</a:t>
            </a:r>
            <a:r>
              <a:rPr sz="971" kern="0" spc="-26">
                <a:solidFill>
                  <a:sysClr val="windowText" lastClr="000000"/>
                </a:solidFill>
                <a:latin typeface="Calibri"/>
                <a:cs typeface="Calibri"/>
              </a:rPr>
              <a:t> </a:t>
            </a:r>
            <a:r>
              <a:rPr sz="971" kern="0">
                <a:solidFill>
                  <a:sysClr val="windowText" lastClr="000000"/>
                </a:solidFill>
                <a:latin typeface="Calibri"/>
                <a:cs typeface="Calibri"/>
              </a:rPr>
              <a:t>conditions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all</a:t>
            </a:r>
            <a:r>
              <a:rPr sz="971" kern="0" spc="-18">
                <a:solidFill>
                  <a:sysClr val="windowText" lastClr="000000"/>
                </a:solidFill>
                <a:latin typeface="Calibri"/>
                <a:cs typeface="Calibri"/>
              </a:rPr>
              <a:t> </a:t>
            </a:r>
            <a:r>
              <a:rPr sz="971" kern="0">
                <a:solidFill>
                  <a:sysClr val="windowText" lastClr="000000"/>
                </a:solidFill>
                <a:latin typeface="Calibri"/>
                <a:cs typeface="Calibri"/>
              </a:rPr>
              <a:t>content</a:t>
            </a:r>
            <a:r>
              <a:rPr sz="971" kern="0" spc="-9">
                <a:solidFill>
                  <a:sysClr val="windowText" lastClr="000000"/>
                </a:solidFill>
                <a:latin typeface="Calibri"/>
                <a:cs typeface="Calibri"/>
              </a:rPr>
              <a:t> areas.</a:t>
            </a:r>
            <a:endParaRPr sz="971" kern="0">
              <a:solidFill>
                <a:sysClr val="windowText" lastClr="000000"/>
              </a:solidFill>
              <a:latin typeface="Calibri"/>
              <a:cs typeface="Calibri"/>
            </a:endParaRPr>
          </a:p>
          <a:p>
            <a:pPr marL="143443" indent="-132797" defTabSz="806867">
              <a:spcBef>
                <a:spcPts val="247"/>
              </a:spcBef>
              <a:buFont typeface="Segoe UI Symbol"/>
              <a:buChar char="☐"/>
              <a:tabLst>
                <a:tab pos="144003" algn="l"/>
              </a:tabLst>
            </a:pP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6">
                <a:solidFill>
                  <a:sysClr val="windowText" lastClr="000000"/>
                </a:solidFill>
                <a:latin typeface="Calibri"/>
                <a:cs typeface="Calibri"/>
              </a:rPr>
              <a:t> </a:t>
            </a:r>
            <a:r>
              <a:rPr sz="971" kern="0">
                <a:solidFill>
                  <a:sysClr val="windowText" lastClr="000000"/>
                </a:solidFill>
                <a:latin typeface="Calibri"/>
                <a:cs typeface="Calibri"/>
              </a:rPr>
              <a:t>participates</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on-demand</a:t>
            </a:r>
            <a:r>
              <a:rPr sz="971" kern="0" spc="-13">
                <a:solidFill>
                  <a:sysClr val="windowText" lastClr="000000"/>
                </a:solidFill>
                <a:latin typeface="Calibri"/>
                <a:cs typeface="Calibri"/>
              </a:rPr>
              <a:t> </a:t>
            </a:r>
            <a:r>
              <a:rPr sz="971" kern="0">
                <a:solidFill>
                  <a:sysClr val="windowText" lastClr="000000"/>
                </a:solidFill>
                <a:latin typeface="Calibri"/>
                <a:cs typeface="Calibri"/>
              </a:rPr>
              <a:t>assessment</a:t>
            </a:r>
            <a:r>
              <a:rPr sz="971" kern="0" spc="-18">
                <a:solidFill>
                  <a:sysClr val="windowText" lastClr="000000"/>
                </a:solidFill>
                <a:latin typeface="Calibri"/>
                <a:cs typeface="Calibri"/>
              </a:rPr>
              <a:t> </a:t>
            </a:r>
            <a:r>
              <a:rPr sz="971" kern="0">
                <a:solidFill>
                  <a:sysClr val="windowText" lastClr="000000"/>
                </a:solidFill>
                <a:latin typeface="Calibri"/>
                <a:cs typeface="Calibri"/>
              </a:rPr>
              <a:t>with</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accommodations.</a:t>
            </a:r>
            <a:endParaRPr sz="971" kern="0">
              <a:solidFill>
                <a:sysClr val="windowText" lastClr="000000"/>
              </a:solidFill>
              <a:latin typeface="Calibri"/>
              <a:cs typeface="Calibri"/>
            </a:endParaRPr>
          </a:p>
          <a:p>
            <a:pPr marL="11206" defTabSz="806867">
              <a:spcBef>
                <a:spcPts val="653"/>
              </a:spcBef>
            </a:pPr>
            <a:r>
              <a:rPr sz="971" kern="0">
                <a:solidFill>
                  <a:sysClr val="windowText" lastClr="000000"/>
                </a:solidFill>
                <a:latin typeface="Calibri"/>
                <a:cs typeface="Calibri"/>
              </a:rPr>
              <a:t>Please</a:t>
            </a:r>
            <a:r>
              <a:rPr sz="971" kern="0" spc="-49">
                <a:solidFill>
                  <a:sysClr val="windowText" lastClr="000000"/>
                </a:solidFill>
                <a:latin typeface="Calibri"/>
                <a:cs typeface="Calibri"/>
              </a:rPr>
              <a:t> </a:t>
            </a:r>
            <a:r>
              <a:rPr sz="971" kern="0">
                <a:solidFill>
                  <a:sysClr val="windowText" lastClr="000000"/>
                </a:solidFill>
                <a:latin typeface="Calibri"/>
                <a:cs typeface="Calibri"/>
              </a:rPr>
              <a:t>indicate</a:t>
            </a:r>
            <a:r>
              <a:rPr sz="971" kern="0" spc="-18">
                <a:solidFill>
                  <a:sysClr val="windowText" lastClr="000000"/>
                </a:solidFill>
                <a:latin typeface="Calibri"/>
                <a:cs typeface="Calibri"/>
              </a:rPr>
              <a:t> </a:t>
            </a:r>
            <a:r>
              <a:rPr sz="971" kern="0">
                <a:solidFill>
                  <a:sysClr val="windowText" lastClr="000000"/>
                </a:solidFill>
                <a:latin typeface="Calibri"/>
                <a:cs typeface="Calibri"/>
              </a:rPr>
              <a:t>which testing</a:t>
            </a:r>
            <a:r>
              <a:rPr sz="971" kern="0" spc="-22">
                <a:solidFill>
                  <a:sysClr val="windowText" lastClr="000000"/>
                </a:solidFill>
                <a:latin typeface="Calibri"/>
                <a:cs typeface="Calibri"/>
              </a:rPr>
              <a:t> </a:t>
            </a:r>
            <a:r>
              <a:rPr sz="971" kern="0">
                <a:solidFill>
                  <a:sysClr val="windowText" lastClr="000000"/>
                </a:solidFill>
                <a:latin typeface="Calibri"/>
                <a:cs typeface="Calibri"/>
              </a:rPr>
              <a:t>accommodations</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requires:</a:t>
            </a:r>
            <a:endParaRPr sz="971" kern="0">
              <a:solidFill>
                <a:sysClr val="windowText" lastClr="000000"/>
              </a:solidFill>
              <a:latin typeface="Calibri"/>
              <a:cs typeface="Calibri"/>
            </a:endParaRPr>
          </a:p>
        </p:txBody>
      </p:sp>
      <p:graphicFrame>
        <p:nvGraphicFramePr>
          <p:cNvPr id="5" name="object 5"/>
          <p:cNvGraphicFramePr>
            <a:graphicFrameLocks noGrp="1"/>
          </p:cNvGraphicFramePr>
          <p:nvPr/>
        </p:nvGraphicFramePr>
        <p:xfrm>
          <a:off x="2061882" y="2582620"/>
          <a:ext cx="8070476" cy="1154206"/>
        </p:xfrm>
        <a:graphic>
          <a:graphicData uri="http://schemas.openxmlformats.org/drawingml/2006/table">
            <a:tbl>
              <a:tblPr firstRow="1" bandRow="1">
                <a:tableStyleId>{2D5ABB26-0587-4C30-8999-92F81FD0307C}</a:tableStyleId>
              </a:tblPr>
              <a:tblGrid>
                <a:gridCol w="1784537">
                  <a:extLst>
                    <a:ext uri="{9D8B030D-6E8A-4147-A177-3AD203B41FA5}">
                      <a16:colId xmlns:a16="http://schemas.microsoft.com/office/drawing/2014/main" val="20000"/>
                    </a:ext>
                  </a:extLst>
                </a:gridCol>
                <a:gridCol w="2176743">
                  <a:extLst>
                    <a:ext uri="{9D8B030D-6E8A-4147-A177-3AD203B41FA5}">
                      <a16:colId xmlns:a16="http://schemas.microsoft.com/office/drawing/2014/main" val="20001"/>
                    </a:ext>
                  </a:extLst>
                </a:gridCol>
                <a:gridCol w="1833842">
                  <a:extLst>
                    <a:ext uri="{9D8B030D-6E8A-4147-A177-3AD203B41FA5}">
                      <a16:colId xmlns:a16="http://schemas.microsoft.com/office/drawing/2014/main" val="20002"/>
                    </a:ext>
                  </a:extLst>
                </a:gridCol>
                <a:gridCol w="2275354">
                  <a:extLst>
                    <a:ext uri="{9D8B030D-6E8A-4147-A177-3AD203B41FA5}">
                      <a16:colId xmlns:a16="http://schemas.microsoft.com/office/drawing/2014/main" val="20003"/>
                    </a:ext>
                  </a:extLst>
                </a:gridCol>
              </a:tblGrid>
              <a:tr h="201706">
                <a:tc>
                  <a:txBody>
                    <a:bodyPr/>
                    <a:lstStyle/>
                    <a:p>
                      <a:pPr marL="378460">
                        <a:lnSpc>
                          <a:spcPct val="100000"/>
                        </a:lnSpc>
                        <a:spcBef>
                          <a:spcPts val="180"/>
                        </a:spcBef>
                      </a:pPr>
                      <a:r>
                        <a:rPr sz="1000" b="1">
                          <a:latin typeface="Calibri"/>
                          <a:cs typeface="Calibri"/>
                        </a:rPr>
                        <a:t>English</a:t>
                      </a:r>
                      <a:r>
                        <a:rPr sz="1000" b="1" spc="-15">
                          <a:latin typeface="Calibri"/>
                          <a:cs typeface="Calibri"/>
                        </a:rPr>
                        <a:t> </a:t>
                      </a:r>
                      <a:r>
                        <a:rPr sz="1000" b="1">
                          <a:latin typeface="Calibri"/>
                          <a:cs typeface="Calibri"/>
                        </a:rPr>
                        <a:t>Language</a:t>
                      </a:r>
                      <a:r>
                        <a:rPr sz="1000" b="1" spc="-15">
                          <a:latin typeface="Calibri"/>
                          <a:cs typeface="Calibri"/>
                        </a:rPr>
                        <a:t> </a:t>
                      </a:r>
                      <a:r>
                        <a:rPr sz="1000" b="1" spc="-20">
                          <a:latin typeface="Calibri"/>
                          <a:cs typeface="Calibri"/>
                        </a:rPr>
                        <a:t>Arts</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0"/>
                        </a:spcBef>
                      </a:pPr>
                      <a:r>
                        <a:rPr sz="1000" b="1" spc="-20">
                          <a:latin typeface="Calibri"/>
                          <a:cs typeface="Calibri"/>
                        </a:rPr>
                        <a:t>Math</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80"/>
                        </a:spcBef>
                      </a:pPr>
                      <a:r>
                        <a:rPr sz="1000" b="1" spc="-10">
                          <a:latin typeface="Calibri"/>
                          <a:cs typeface="Calibri"/>
                        </a:rPr>
                        <a:t>Science</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80"/>
                        </a:spcBef>
                      </a:pPr>
                      <a:r>
                        <a:rPr sz="1000" b="1" spc="-10">
                          <a:latin typeface="Calibri"/>
                          <a:cs typeface="Calibri"/>
                        </a:rPr>
                        <a:t>Other</a:t>
                      </a:r>
                      <a:endParaRPr sz="1000">
                        <a:latin typeface="Calibri"/>
                        <a:cs typeface="Calibri"/>
                      </a:endParaRPr>
                    </a:p>
                  </a:txBody>
                  <a:tcPr marL="0" marR="0" marT="2017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952500">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6" name="object 6"/>
          <p:cNvSpPr txBox="1"/>
          <p:nvPr/>
        </p:nvSpPr>
        <p:spPr>
          <a:xfrm>
            <a:off x="2050677" y="3795656"/>
            <a:ext cx="7954496" cy="629406"/>
          </a:xfrm>
          <a:prstGeom prst="rect">
            <a:avLst/>
          </a:prstGeom>
        </p:spPr>
        <p:txBody>
          <a:bodyPr vert="horz" wrap="square" lIns="0" tIns="91887" rIns="0" bIns="0" rtlCol="0">
            <a:spAutoFit/>
          </a:bodyPr>
          <a:lstStyle/>
          <a:p>
            <a:pPr marL="143443" indent="-132797" defTabSz="806867">
              <a:spcBef>
                <a:spcPts val="723"/>
              </a:spcBef>
              <a:buFont typeface="Segoe UI Symbol"/>
              <a:buChar char="☐"/>
              <a:tabLst>
                <a:tab pos="144003" algn="l"/>
              </a:tabLst>
            </a:pPr>
            <a:r>
              <a:rPr sz="971" kern="0">
                <a:solidFill>
                  <a:sysClr val="windowText" lastClr="000000"/>
                </a:solidFill>
                <a:latin typeface="Calibri"/>
                <a:cs typeface="Calibri"/>
              </a:rPr>
              <a:t>The</a:t>
            </a:r>
            <a:r>
              <a:rPr sz="971" kern="0" spc="-35">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participates</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state</a:t>
            </a:r>
            <a:r>
              <a:rPr sz="971" kern="0" spc="-13">
                <a:solidFill>
                  <a:sysClr val="windowText" lastClr="000000"/>
                </a:solidFill>
                <a:latin typeface="Calibri"/>
                <a:cs typeface="Calibri"/>
              </a:rPr>
              <a:t> </a:t>
            </a:r>
            <a:r>
              <a:rPr sz="971" kern="0">
                <a:solidFill>
                  <a:sysClr val="windowText" lastClr="000000"/>
                </a:solidFill>
                <a:latin typeface="Calibri"/>
                <a:cs typeface="Calibri"/>
              </a:rPr>
              <a:t>and/or</a:t>
            </a:r>
            <a:r>
              <a:rPr sz="971" kern="0" spc="-9">
                <a:solidFill>
                  <a:sysClr val="windowText" lastClr="000000"/>
                </a:solidFill>
                <a:latin typeface="Calibri"/>
                <a:cs typeface="Calibri"/>
              </a:rPr>
              <a:t> </a:t>
            </a:r>
            <a:r>
              <a:rPr sz="971" kern="0">
                <a:solidFill>
                  <a:sysClr val="windowText" lastClr="000000"/>
                </a:solidFill>
                <a:latin typeface="Calibri"/>
                <a:cs typeface="Calibri"/>
              </a:rPr>
              <a:t>districtwide</a:t>
            </a:r>
            <a:r>
              <a:rPr sz="971" kern="0" spc="-18">
                <a:solidFill>
                  <a:sysClr val="windowText" lastClr="000000"/>
                </a:solidFill>
                <a:latin typeface="Calibri"/>
                <a:cs typeface="Calibri"/>
              </a:rPr>
              <a:t> </a:t>
            </a:r>
            <a:r>
              <a:rPr sz="971" kern="0">
                <a:solidFill>
                  <a:sysClr val="windowText" lastClr="000000"/>
                </a:solidFill>
                <a:latin typeface="Calibri"/>
                <a:cs typeface="Calibri"/>
              </a:rPr>
              <a:t>alternate</a:t>
            </a:r>
            <a:r>
              <a:rPr sz="971" kern="0" spc="-9">
                <a:solidFill>
                  <a:sysClr val="windowText" lastClr="000000"/>
                </a:solidFill>
                <a:latin typeface="Calibri"/>
                <a:cs typeface="Calibri"/>
              </a:rPr>
              <a:t> assessment(s).</a:t>
            </a:r>
            <a:endParaRPr sz="971" kern="0">
              <a:solidFill>
                <a:sysClr val="windowText" lastClr="000000"/>
              </a:solidFill>
              <a:latin typeface="Calibri"/>
              <a:cs typeface="Calibri"/>
            </a:endParaRPr>
          </a:p>
          <a:p>
            <a:pPr marL="11206" marR="4483" defTabSz="806867">
              <a:lnSpc>
                <a:spcPct val="110600"/>
              </a:lnSpc>
              <a:spcBef>
                <a:spcPts val="512"/>
              </a:spcBef>
            </a:pPr>
            <a:r>
              <a:rPr sz="971" kern="0">
                <a:solidFill>
                  <a:sysClr val="windowText" lastClr="000000"/>
                </a:solidFill>
                <a:latin typeface="Calibri"/>
                <a:cs typeface="Calibri"/>
              </a:rPr>
              <a:t>Please</a:t>
            </a:r>
            <a:r>
              <a:rPr sz="971" kern="0" spc="-40">
                <a:solidFill>
                  <a:sysClr val="windowText" lastClr="000000"/>
                </a:solidFill>
                <a:latin typeface="Calibri"/>
                <a:cs typeface="Calibri"/>
              </a:rPr>
              <a:t> </a:t>
            </a:r>
            <a:r>
              <a:rPr sz="971" kern="0">
                <a:solidFill>
                  <a:sysClr val="windowText" lastClr="000000"/>
                </a:solidFill>
                <a:latin typeface="Calibri"/>
                <a:cs typeface="Calibri"/>
              </a:rPr>
              <a:t>select</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subject(s)</a:t>
            </a:r>
            <a:r>
              <a:rPr sz="971" kern="0" spc="-13">
                <a:solidFill>
                  <a:sysClr val="windowText" lastClr="000000"/>
                </a:solidFill>
                <a:latin typeface="Calibri"/>
                <a:cs typeface="Calibri"/>
              </a:rPr>
              <a:t> </a:t>
            </a:r>
            <a:r>
              <a:rPr sz="971" kern="0">
                <a:solidFill>
                  <a:sysClr val="windowText" lastClr="000000"/>
                </a:solidFill>
                <a:latin typeface="Calibri"/>
                <a:cs typeface="Calibri"/>
              </a:rPr>
              <a:t>below</a:t>
            </a:r>
            <a:r>
              <a:rPr sz="971" kern="0" spc="-4">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which</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alternate</a:t>
            </a:r>
            <a:r>
              <a:rPr sz="971" kern="0" spc="-9">
                <a:solidFill>
                  <a:sysClr val="windowText" lastClr="000000"/>
                </a:solidFill>
                <a:latin typeface="Calibri"/>
                <a:cs typeface="Calibri"/>
              </a:rPr>
              <a:t> </a:t>
            </a:r>
            <a:r>
              <a:rPr sz="971" kern="0">
                <a:solidFill>
                  <a:sysClr val="windowText" lastClr="000000"/>
                </a:solidFill>
                <a:latin typeface="Calibri"/>
                <a:cs typeface="Calibri"/>
              </a:rPr>
              <a:t>assessment(s).</a:t>
            </a:r>
            <a:r>
              <a:rPr sz="971" kern="0" spc="-22">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6">
                <a:solidFill>
                  <a:sysClr val="windowText" lastClr="000000"/>
                </a:solidFill>
                <a:latin typeface="Calibri"/>
                <a:cs typeface="Calibri"/>
              </a:rPr>
              <a:t> </a:t>
            </a:r>
            <a:r>
              <a:rPr sz="971" kern="0">
                <a:solidFill>
                  <a:sysClr val="windowText" lastClr="000000"/>
                </a:solidFill>
                <a:latin typeface="Calibri"/>
                <a:cs typeface="Calibri"/>
              </a:rPr>
              <a:t>explain</a:t>
            </a:r>
            <a:r>
              <a:rPr sz="971" kern="0" spc="-22">
                <a:solidFill>
                  <a:sysClr val="windowText" lastClr="000000"/>
                </a:solidFill>
                <a:latin typeface="Calibri"/>
                <a:cs typeface="Calibri"/>
              </a:rPr>
              <a:t> </a:t>
            </a:r>
            <a:r>
              <a:rPr sz="971" kern="0">
                <a:solidFill>
                  <a:sysClr val="windowText" lastClr="000000"/>
                </a:solidFill>
                <a:latin typeface="Calibri"/>
                <a:cs typeface="Calibri"/>
              </a:rPr>
              <a:t>why</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31">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alternate</a:t>
            </a:r>
            <a:r>
              <a:rPr sz="971" kern="0" spc="35">
                <a:solidFill>
                  <a:sysClr val="windowText" lastClr="000000"/>
                </a:solidFill>
                <a:latin typeface="Calibri"/>
                <a:cs typeface="Calibri"/>
              </a:rPr>
              <a:t> </a:t>
            </a:r>
            <a:r>
              <a:rPr sz="971" kern="0">
                <a:solidFill>
                  <a:sysClr val="windowText" lastClr="000000"/>
                </a:solidFill>
                <a:latin typeface="Calibri"/>
                <a:cs typeface="Calibri"/>
              </a:rPr>
              <a:t>assessment(s),</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spc="-22">
                <a:solidFill>
                  <a:sysClr val="windowText" lastClr="000000"/>
                </a:solidFill>
                <a:latin typeface="Calibri"/>
                <a:cs typeface="Calibri"/>
              </a:rPr>
              <a:t>why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alternate</a:t>
            </a:r>
            <a:r>
              <a:rPr sz="971" kern="0" spc="-13">
                <a:solidFill>
                  <a:sysClr val="windowText" lastClr="000000"/>
                </a:solidFill>
                <a:latin typeface="Calibri"/>
                <a:cs typeface="Calibri"/>
              </a:rPr>
              <a:t> </a:t>
            </a:r>
            <a:r>
              <a:rPr sz="971" kern="0">
                <a:solidFill>
                  <a:sysClr val="windowText" lastClr="000000"/>
                </a:solidFill>
                <a:latin typeface="Calibri"/>
                <a:cs typeface="Calibri"/>
              </a:rPr>
              <a:t>assessment</a:t>
            </a:r>
            <a:r>
              <a:rPr sz="971" kern="0" spc="-26">
                <a:solidFill>
                  <a:sysClr val="windowText" lastClr="000000"/>
                </a:solidFill>
                <a:latin typeface="Calibri"/>
                <a:cs typeface="Calibri"/>
              </a:rPr>
              <a:t> </a:t>
            </a:r>
            <a:r>
              <a:rPr sz="971" kern="0">
                <a:solidFill>
                  <a:sysClr val="windowText" lastClr="000000"/>
                </a:solidFill>
                <a:latin typeface="Calibri"/>
                <a:cs typeface="Calibri"/>
              </a:rPr>
              <a:t>you</a:t>
            </a:r>
            <a:r>
              <a:rPr sz="971" kern="0" spc="-22">
                <a:solidFill>
                  <a:sysClr val="windowText" lastClr="000000"/>
                </a:solidFill>
                <a:latin typeface="Calibri"/>
                <a:cs typeface="Calibri"/>
              </a:rPr>
              <a:t> </a:t>
            </a:r>
            <a:r>
              <a:rPr sz="971" kern="0">
                <a:solidFill>
                  <a:sysClr val="windowText" lastClr="000000"/>
                </a:solidFill>
                <a:latin typeface="Calibri"/>
                <a:cs typeface="Calibri"/>
              </a:rPr>
              <a:t>have</a:t>
            </a:r>
            <a:r>
              <a:rPr sz="971" kern="0" spc="-13">
                <a:solidFill>
                  <a:sysClr val="windowText" lastClr="000000"/>
                </a:solidFill>
                <a:latin typeface="Calibri"/>
                <a:cs typeface="Calibri"/>
              </a:rPr>
              <a:t> </a:t>
            </a:r>
            <a:r>
              <a:rPr sz="971" kern="0">
                <a:solidFill>
                  <a:sysClr val="windowText" lastClr="000000"/>
                </a:solidFill>
                <a:latin typeface="Calibri"/>
                <a:cs typeface="Calibri"/>
              </a:rPr>
              <a:t>chosen</a:t>
            </a:r>
            <a:r>
              <a:rPr sz="971" kern="0" spc="-22">
                <a:solidFill>
                  <a:sysClr val="windowText" lastClr="000000"/>
                </a:solidFill>
                <a:latin typeface="Calibri"/>
                <a:cs typeface="Calibri"/>
              </a:rPr>
              <a:t> </a:t>
            </a:r>
            <a:r>
              <a:rPr sz="971" kern="0">
                <a:solidFill>
                  <a:sysClr val="windowText" lastClr="000000"/>
                </a:solidFill>
                <a:latin typeface="Calibri"/>
                <a:cs typeface="Calibri"/>
              </a:rPr>
              <a:t>is</a:t>
            </a:r>
            <a:r>
              <a:rPr sz="971" kern="0" spc="-18">
                <a:solidFill>
                  <a:sysClr val="windowText" lastClr="000000"/>
                </a:solidFill>
                <a:latin typeface="Calibri"/>
                <a:cs typeface="Calibri"/>
              </a:rPr>
              <a:t> </a:t>
            </a:r>
            <a:r>
              <a:rPr sz="971" kern="0">
                <a:solidFill>
                  <a:sysClr val="windowText" lastClr="000000"/>
                </a:solidFill>
                <a:latin typeface="Calibri"/>
                <a:cs typeface="Calibri"/>
              </a:rPr>
              <a:t>appropriate</a:t>
            </a:r>
            <a:r>
              <a:rPr sz="971" kern="0" spc="-13">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them.</a:t>
            </a:r>
            <a:endParaRPr sz="971" kern="0">
              <a:solidFill>
                <a:sysClr val="windowText" lastClr="000000"/>
              </a:solidFill>
              <a:latin typeface="Calibri"/>
              <a:cs typeface="Calibri"/>
            </a:endParaRPr>
          </a:p>
        </p:txBody>
      </p:sp>
      <p:graphicFrame>
        <p:nvGraphicFramePr>
          <p:cNvPr id="7" name="object 7"/>
          <p:cNvGraphicFramePr>
            <a:graphicFrameLocks noGrp="1"/>
          </p:cNvGraphicFramePr>
          <p:nvPr/>
        </p:nvGraphicFramePr>
        <p:xfrm>
          <a:off x="2061881" y="4481568"/>
          <a:ext cx="8070474" cy="1272989"/>
        </p:xfrm>
        <a:graphic>
          <a:graphicData uri="http://schemas.openxmlformats.org/drawingml/2006/table">
            <a:tbl>
              <a:tblPr firstRow="1" bandRow="1">
                <a:tableStyleId>{2D5ABB26-0587-4C30-8999-92F81FD0307C}</a:tableStyleId>
              </a:tblPr>
              <a:tblGrid>
                <a:gridCol w="1813672">
                  <a:extLst>
                    <a:ext uri="{9D8B030D-6E8A-4147-A177-3AD203B41FA5}">
                      <a16:colId xmlns:a16="http://schemas.microsoft.com/office/drawing/2014/main" val="20000"/>
                    </a:ext>
                  </a:extLst>
                </a:gridCol>
                <a:gridCol w="2170019">
                  <a:extLst>
                    <a:ext uri="{9D8B030D-6E8A-4147-A177-3AD203B41FA5}">
                      <a16:colId xmlns:a16="http://schemas.microsoft.com/office/drawing/2014/main" val="20001"/>
                    </a:ext>
                  </a:extLst>
                </a:gridCol>
                <a:gridCol w="1815912">
                  <a:extLst>
                    <a:ext uri="{9D8B030D-6E8A-4147-A177-3AD203B41FA5}">
                      <a16:colId xmlns:a16="http://schemas.microsoft.com/office/drawing/2014/main" val="20002"/>
                    </a:ext>
                  </a:extLst>
                </a:gridCol>
                <a:gridCol w="2270871">
                  <a:extLst>
                    <a:ext uri="{9D8B030D-6E8A-4147-A177-3AD203B41FA5}">
                      <a16:colId xmlns:a16="http://schemas.microsoft.com/office/drawing/2014/main" val="20003"/>
                    </a:ext>
                  </a:extLst>
                </a:gridCol>
              </a:tblGrid>
              <a:tr h="248771">
                <a:tc>
                  <a:txBody>
                    <a:bodyPr/>
                    <a:lstStyle/>
                    <a:p>
                      <a:pPr marL="482600" indent="-173355">
                        <a:lnSpc>
                          <a:spcPct val="100000"/>
                        </a:lnSpc>
                        <a:spcBef>
                          <a:spcPts val="240"/>
                        </a:spcBef>
                        <a:buFont typeface="MS Gothic"/>
                        <a:buChar char="☐"/>
                        <a:tabLst>
                          <a:tab pos="483234" algn="l"/>
                        </a:tabLst>
                      </a:pPr>
                      <a:r>
                        <a:rPr sz="1000" b="1">
                          <a:latin typeface="Calibri"/>
                          <a:cs typeface="Calibri"/>
                        </a:rPr>
                        <a:t>English</a:t>
                      </a:r>
                      <a:r>
                        <a:rPr sz="1000" b="1" spc="-35">
                          <a:latin typeface="Calibri"/>
                          <a:cs typeface="Calibri"/>
                        </a:rPr>
                        <a:t> </a:t>
                      </a:r>
                      <a:r>
                        <a:rPr sz="1000" b="1">
                          <a:latin typeface="Calibri"/>
                          <a:cs typeface="Calibri"/>
                        </a:rPr>
                        <a:t>Language</a:t>
                      </a:r>
                      <a:r>
                        <a:rPr sz="1000" b="1" spc="-20">
                          <a:latin typeface="Calibri"/>
                          <a:cs typeface="Calibri"/>
                        </a:rPr>
                        <a:t> Arts</a:t>
                      </a:r>
                      <a:endParaRPr sz="1000">
                        <a:latin typeface="Calibri"/>
                        <a:cs typeface="Calibri"/>
                      </a:endParaRPr>
                    </a:p>
                  </a:txBody>
                  <a:tcPr marL="0" marR="0" marT="268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58240" indent="-173355">
                        <a:lnSpc>
                          <a:spcPct val="100000"/>
                        </a:lnSpc>
                        <a:spcBef>
                          <a:spcPts val="240"/>
                        </a:spcBef>
                        <a:buFont typeface="MS Gothic"/>
                        <a:buChar char="☐"/>
                        <a:tabLst>
                          <a:tab pos="1158875" algn="l"/>
                        </a:tabLst>
                      </a:pPr>
                      <a:r>
                        <a:rPr sz="1000" b="1" spc="-20">
                          <a:latin typeface="Calibri"/>
                          <a:cs typeface="Calibri"/>
                        </a:rPr>
                        <a:t>Math</a:t>
                      </a:r>
                      <a:endParaRPr sz="1000">
                        <a:latin typeface="Calibri"/>
                        <a:cs typeface="Calibri"/>
                      </a:endParaRPr>
                    </a:p>
                  </a:txBody>
                  <a:tcPr marL="0" marR="0" marT="268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96619" indent="-173355">
                        <a:lnSpc>
                          <a:spcPct val="100000"/>
                        </a:lnSpc>
                        <a:spcBef>
                          <a:spcPts val="240"/>
                        </a:spcBef>
                        <a:buFont typeface="MS Gothic"/>
                        <a:buChar char="☐"/>
                        <a:tabLst>
                          <a:tab pos="897255" algn="l"/>
                        </a:tabLst>
                      </a:pPr>
                      <a:r>
                        <a:rPr sz="1000" b="1" spc="-10">
                          <a:latin typeface="Calibri"/>
                          <a:cs typeface="Calibri"/>
                        </a:rPr>
                        <a:t>Science</a:t>
                      </a:r>
                      <a:endParaRPr sz="1000">
                        <a:latin typeface="Calibri"/>
                        <a:cs typeface="Calibri"/>
                      </a:endParaRPr>
                    </a:p>
                  </a:txBody>
                  <a:tcPr marL="0" marR="0" marT="268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2780" indent="-173355">
                        <a:lnSpc>
                          <a:spcPct val="100000"/>
                        </a:lnSpc>
                        <a:spcBef>
                          <a:spcPts val="240"/>
                        </a:spcBef>
                        <a:buFont typeface="MS Gothic"/>
                        <a:buChar char="☐"/>
                        <a:tabLst>
                          <a:tab pos="653415" algn="l"/>
                        </a:tabLst>
                      </a:pPr>
                      <a:r>
                        <a:rPr sz="1000" b="1">
                          <a:latin typeface="Calibri"/>
                          <a:cs typeface="Calibri"/>
                        </a:rPr>
                        <a:t>Alternate</a:t>
                      </a:r>
                      <a:r>
                        <a:rPr sz="1000" b="1" spc="-20">
                          <a:latin typeface="Calibri"/>
                          <a:cs typeface="Calibri"/>
                        </a:rPr>
                        <a:t> </a:t>
                      </a:r>
                      <a:r>
                        <a:rPr sz="1000" b="1">
                          <a:latin typeface="Calibri"/>
                          <a:cs typeface="Calibri"/>
                        </a:rPr>
                        <a:t>Access</a:t>
                      </a:r>
                      <a:r>
                        <a:rPr sz="1000" b="1" spc="-25">
                          <a:latin typeface="Calibri"/>
                          <a:cs typeface="Calibri"/>
                        </a:rPr>
                        <a:t> </a:t>
                      </a:r>
                      <a:r>
                        <a:rPr sz="1000" b="1">
                          <a:latin typeface="Calibri"/>
                          <a:cs typeface="Calibri"/>
                        </a:rPr>
                        <a:t>for</a:t>
                      </a:r>
                      <a:r>
                        <a:rPr sz="1000" b="1" spc="-15">
                          <a:latin typeface="Calibri"/>
                          <a:cs typeface="Calibri"/>
                        </a:rPr>
                        <a:t> </a:t>
                      </a:r>
                      <a:r>
                        <a:rPr sz="1000" b="1" spc="-20">
                          <a:latin typeface="Calibri"/>
                          <a:cs typeface="Calibri"/>
                        </a:rPr>
                        <a:t>ELLs</a:t>
                      </a:r>
                      <a:endParaRPr sz="1000">
                        <a:latin typeface="Calibri"/>
                        <a:cs typeface="Calibri"/>
                      </a:endParaRPr>
                    </a:p>
                  </a:txBody>
                  <a:tcPr marL="0" marR="0" marT="268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24218">
                <a:tc>
                  <a:txBody>
                    <a:bodyPr/>
                    <a:lstStyle/>
                    <a:p>
                      <a:pPr marL="67945">
                        <a:lnSpc>
                          <a:spcPct val="100000"/>
                        </a:lnSpc>
                        <a:spcBef>
                          <a:spcPts val="160"/>
                        </a:spcBef>
                      </a:pPr>
                      <a:r>
                        <a:rPr sz="1000" spc="-10">
                          <a:latin typeface="Calibri"/>
                          <a:cs typeface="Calibri"/>
                        </a:rPr>
                        <a:t>Explanation:</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60"/>
                        </a:spcBef>
                      </a:pPr>
                      <a:r>
                        <a:rPr sz="1000" spc="-10">
                          <a:latin typeface="Calibri"/>
                          <a:cs typeface="Calibri"/>
                        </a:rPr>
                        <a:t>Explanation:</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040">
                        <a:lnSpc>
                          <a:spcPct val="100000"/>
                        </a:lnSpc>
                        <a:spcBef>
                          <a:spcPts val="160"/>
                        </a:spcBef>
                      </a:pPr>
                      <a:r>
                        <a:rPr sz="1000" spc="-10">
                          <a:latin typeface="Calibri"/>
                          <a:cs typeface="Calibri"/>
                        </a:rPr>
                        <a:t>Explanation:</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040">
                        <a:lnSpc>
                          <a:spcPct val="100000"/>
                        </a:lnSpc>
                        <a:spcBef>
                          <a:spcPts val="160"/>
                        </a:spcBef>
                      </a:pPr>
                      <a:r>
                        <a:rPr sz="1000" spc="-10">
                          <a:latin typeface="Calibri"/>
                          <a:cs typeface="Calibri"/>
                        </a:rPr>
                        <a:t>Explanation:</a:t>
                      </a:r>
                      <a:endParaRPr sz="1000">
                        <a:latin typeface="Calibri"/>
                        <a:cs typeface="Calibri"/>
                      </a:endParaRPr>
                    </a:p>
                  </a:txBody>
                  <a:tcPr marL="0" marR="0" marT="1792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42</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20BC3C-0750-F4A6-2B3C-4AA961A858F7}"/>
              </a:ext>
            </a:extLst>
          </p:cNvPr>
          <p:cNvSpPr>
            <a:spLocks noGrp="1"/>
          </p:cNvSpPr>
          <p:nvPr>
            <p:ph type="title"/>
          </p:nvPr>
        </p:nvSpPr>
        <p:spPr/>
        <p:txBody>
          <a:bodyPr/>
          <a:lstStyle/>
          <a:p>
            <a:r>
              <a:rPr lang="en-US">
                <a:solidFill>
                  <a:schemeClr val="bg1"/>
                </a:solidFill>
              </a:rPr>
              <a:t>Blank Measurable annual goals</a:t>
            </a:r>
          </a:p>
        </p:txBody>
      </p:sp>
      <p:sp>
        <p:nvSpPr>
          <p:cNvPr id="8" name="Rectangle 7" descr="Outline of measurable annual goals">
            <a:extLst>
              <a:ext uri="{FF2B5EF4-FFF2-40B4-BE49-F238E27FC236}">
                <a16:creationId xmlns:a16="http://schemas.microsoft.com/office/drawing/2014/main" id="{FACC8C51-E0CC-30A0-AA43-442EA4FA5987}"/>
              </a:ext>
            </a:extLst>
          </p:cNvPr>
          <p:cNvSpPr/>
          <p:nvPr/>
        </p:nvSpPr>
        <p:spPr>
          <a:xfrm>
            <a:off x="1941980" y="333274"/>
            <a:ext cx="8310280" cy="434925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7" y="354329"/>
            <a:ext cx="7934325" cy="730750"/>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MEASURABLE</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ANNUAL</a:t>
            </a:r>
            <a:r>
              <a:rPr sz="1235" b="1" kern="0" spc="-18">
                <a:solidFill>
                  <a:sysClr val="windowText" lastClr="000000"/>
                </a:solidFill>
                <a:latin typeface="Calibri"/>
                <a:cs typeface="Calibri"/>
              </a:rPr>
              <a:t> GOALS</a:t>
            </a:r>
            <a:endParaRPr sz="1235" kern="0">
              <a:solidFill>
                <a:sysClr val="windowText" lastClr="000000"/>
              </a:solidFill>
              <a:latin typeface="Calibri"/>
              <a:cs typeface="Calibri"/>
            </a:endParaRPr>
          </a:p>
          <a:p>
            <a:pPr marL="11206" marR="4483" defTabSz="806867">
              <a:lnSpc>
                <a:spcPct val="109800"/>
              </a:lnSpc>
              <a:spcBef>
                <a:spcPts val="79"/>
              </a:spcBef>
            </a:pPr>
            <a:r>
              <a:rPr sz="971" kern="0">
                <a:solidFill>
                  <a:sysClr val="windowText" lastClr="000000"/>
                </a:solidFill>
                <a:latin typeface="Calibri"/>
                <a:cs typeface="Calibri"/>
              </a:rPr>
              <a:t>Please</a:t>
            </a:r>
            <a:r>
              <a:rPr sz="971" kern="0" spc="-35">
                <a:solidFill>
                  <a:sysClr val="windowText" lastClr="000000"/>
                </a:solidFill>
                <a:latin typeface="Calibri"/>
                <a:cs typeface="Calibri"/>
              </a:rPr>
              <a:t> </a:t>
            </a:r>
            <a:r>
              <a:rPr sz="971" kern="0">
                <a:solidFill>
                  <a:sysClr val="windowText" lastClr="000000"/>
                </a:solidFill>
                <a:latin typeface="Calibri"/>
                <a:cs typeface="Calibri"/>
              </a:rPr>
              <a:t>identify</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academic</a:t>
            </a:r>
            <a:r>
              <a:rPr sz="971" kern="0" spc="-9">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a:solidFill>
                  <a:sysClr val="windowText" lastClr="000000"/>
                </a:solidFill>
                <a:latin typeface="Calibri"/>
                <a:cs typeface="Calibri"/>
              </a:rPr>
              <a:t>functional</a:t>
            </a:r>
            <a:r>
              <a:rPr sz="971" kern="0" spc="-13">
                <a:solidFill>
                  <a:sysClr val="windowText" lastClr="000000"/>
                </a:solidFill>
                <a:latin typeface="Calibri"/>
                <a:cs typeface="Calibri"/>
              </a:rPr>
              <a:t> </a:t>
            </a:r>
            <a:r>
              <a:rPr sz="971" kern="0">
                <a:solidFill>
                  <a:sysClr val="windowText" lastClr="000000"/>
                </a:solidFill>
                <a:latin typeface="Calibri"/>
                <a:cs typeface="Calibri"/>
              </a:rPr>
              <a:t>goals</a:t>
            </a:r>
            <a:r>
              <a:rPr sz="971" kern="0" spc="-13">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a:solidFill>
                  <a:sysClr val="windowText" lastClr="000000"/>
                </a:solidFill>
                <a:latin typeface="Calibri"/>
                <a:cs typeface="Calibri"/>
              </a:rPr>
              <a:t>this</a:t>
            </a:r>
            <a:r>
              <a:rPr sz="971" kern="0" spc="-13">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this</a:t>
            </a:r>
            <a:r>
              <a:rPr sz="971" kern="0" spc="-13">
                <a:solidFill>
                  <a:sysClr val="windowText" lastClr="000000"/>
                </a:solidFill>
                <a:latin typeface="Calibri"/>
                <a:cs typeface="Calibri"/>
              </a:rPr>
              <a:t> </a:t>
            </a:r>
            <a:r>
              <a:rPr sz="971" kern="0">
                <a:solidFill>
                  <a:sysClr val="windowText" lastClr="000000"/>
                </a:solidFill>
                <a:latin typeface="Calibri"/>
                <a:cs typeface="Calibri"/>
              </a:rPr>
              <a:t>year.</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goals</a:t>
            </a:r>
            <a:r>
              <a:rPr sz="971" kern="0" spc="-13">
                <a:solidFill>
                  <a:sysClr val="windowText" lastClr="000000"/>
                </a:solidFill>
                <a:latin typeface="Calibri"/>
                <a:cs typeface="Calibri"/>
              </a:rPr>
              <a:t> </a:t>
            </a:r>
            <a:r>
              <a:rPr sz="971" kern="0">
                <a:solidFill>
                  <a:sysClr val="windowText" lastClr="000000"/>
                </a:solidFill>
                <a:latin typeface="Calibri"/>
                <a:cs typeface="Calibri"/>
              </a:rPr>
              <a:t>must</a:t>
            </a:r>
            <a:r>
              <a:rPr sz="971" kern="0" spc="-26">
                <a:solidFill>
                  <a:sysClr val="windowText" lastClr="000000"/>
                </a:solidFill>
                <a:latin typeface="Calibri"/>
                <a:cs typeface="Calibri"/>
              </a:rPr>
              <a:t> </a:t>
            </a:r>
            <a:r>
              <a:rPr sz="971" kern="0">
                <a:solidFill>
                  <a:sysClr val="windowText" lastClr="000000"/>
                </a:solidFill>
                <a:latin typeface="Calibri"/>
                <a:cs typeface="Calibri"/>
              </a:rPr>
              <a:t>be</a:t>
            </a:r>
            <a:r>
              <a:rPr sz="971" kern="0" spc="26">
                <a:solidFill>
                  <a:sysClr val="windowText" lastClr="000000"/>
                </a:solidFill>
                <a:latin typeface="Calibri"/>
                <a:cs typeface="Calibri"/>
              </a:rPr>
              <a:t> </a:t>
            </a:r>
            <a:r>
              <a:rPr sz="971" kern="0">
                <a:solidFill>
                  <a:sysClr val="windowText" lastClr="000000"/>
                </a:solidFill>
                <a:latin typeface="Calibri"/>
                <a:cs typeface="Calibri"/>
              </a:rPr>
              <a:t>measurable</a:t>
            </a:r>
            <a:r>
              <a:rPr sz="971" kern="0" spc="-26">
                <a:solidFill>
                  <a:sysClr val="windowText" lastClr="000000"/>
                </a:solidFill>
                <a:latin typeface="Calibri"/>
                <a:cs typeface="Calibri"/>
              </a:rPr>
              <a:t> </a:t>
            </a:r>
            <a:r>
              <a:rPr sz="971" kern="0">
                <a:solidFill>
                  <a:sysClr val="windowText" lastClr="000000"/>
                </a:solidFill>
                <a:latin typeface="Calibri"/>
                <a:cs typeface="Calibri"/>
              </a:rPr>
              <a:t>and meet</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that</a:t>
            </a:r>
            <a:r>
              <a:rPr sz="971" kern="0" spc="-26">
                <a:solidFill>
                  <a:sysClr val="windowText" lastClr="000000"/>
                </a:solidFill>
                <a:latin typeface="Calibri"/>
                <a:cs typeface="Calibri"/>
              </a:rPr>
              <a:t> </a:t>
            </a:r>
            <a:r>
              <a:rPr sz="971" kern="0">
                <a:solidFill>
                  <a:sysClr val="windowText" lastClr="000000"/>
                </a:solidFill>
                <a:latin typeface="Calibri"/>
                <a:cs typeface="Calibri"/>
              </a:rPr>
              <a:t>result</a:t>
            </a:r>
            <a:r>
              <a:rPr sz="971" kern="0" spc="-22">
                <a:solidFill>
                  <a:sysClr val="windowText" lastClr="000000"/>
                </a:solidFill>
                <a:latin typeface="Calibri"/>
                <a:cs typeface="Calibri"/>
              </a:rPr>
              <a:t> </a:t>
            </a:r>
            <a:r>
              <a:rPr sz="971" kern="0">
                <a:solidFill>
                  <a:sysClr val="windowText" lastClr="000000"/>
                </a:solidFill>
                <a:latin typeface="Calibri"/>
                <a:cs typeface="Calibri"/>
              </a:rPr>
              <a:t>from </a:t>
            </a:r>
            <a:r>
              <a:rPr sz="971" kern="0" spc="-9">
                <a:solidFill>
                  <a:sysClr val="windowText" lastClr="000000"/>
                </a:solidFill>
                <a:latin typeface="Calibri"/>
                <a:cs typeface="Calibri"/>
              </a:rPr>
              <a:t>their </a:t>
            </a:r>
            <a:r>
              <a:rPr sz="971" kern="0">
                <a:solidFill>
                  <a:sysClr val="windowText" lastClr="000000"/>
                </a:solidFill>
                <a:latin typeface="Calibri"/>
                <a:cs typeface="Calibri"/>
              </a:rPr>
              <a:t>disability</a:t>
            </a:r>
            <a:r>
              <a:rPr sz="971" kern="0" spc="-26">
                <a:solidFill>
                  <a:sysClr val="windowText" lastClr="000000"/>
                </a:solidFill>
                <a:latin typeface="Calibri"/>
                <a:cs typeface="Calibri"/>
              </a:rPr>
              <a:t> </a:t>
            </a:r>
            <a:r>
              <a:rPr sz="971" kern="0">
                <a:solidFill>
                  <a:sysClr val="windowText" lastClr="000000"/>
                </a:solidFill>
                <a:latin typeface="Calibri"/>
                <a:cs typeface="Calibri"/>
              </a:rPr>
              <a:t>to</a:t>
            </a:r>
            <a:r>
              <a:rPr sz="971" kern="0" spc="-18">
                <a:solidFill>
                  <a:sysClr val="windowText" lastClr="000000"/>
                </a:solidFill>
                <a:latin typeface="Calibri"/>
                <a:cs typeface="Calibri"/>
              </a:rPr>
              <a:t> </a:t>
            </a:r>
            <a:r>
              <a:rPr sz="971" kern="0">
                <a:solidFill>
                  <a:sysClr val="windowText" lastClr="000000"/>
                </a:solidFill>
                <a:latin typeface="Calibri"/>
                <a:cs typeface="Calibri"/>
              </a:rPr>
              <a:t>enable</a:t>
            </a:r>
            <a:r>
              <a:rPr sz="971" kern="0" spc="-9">
                <a:solidFill>
                  <a:sysClr val="windowText" lastClr="000000"/>
                </a:solidFill>
                <a:latin typeface="Calibri"/>
                <a:cs typeface="Calibri"/>
              </a:rPr>
              <a:t> </a:t>
            </a:r>
            <a:r>
              <a:rPr sz="971" kern="0">
                <a:solidFill>
                  <a:sysClr val="windowText" lastClr="000000"/>
                </a:solidFill>
                <a:latin typeface="Calibri"/>
                <a:cs typeface="Calibri"/>
              </a:rPr>
              <a:t>them to</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18">
                <a:solidFill>
                  <a:sysClr val="windowText" lastClr="000000"/>
                </a:solidFill>
                <a:latin typeface="Calibri"/>
                <a:cs typeface="Calibri"/>
              </a:rPr>
              <a:t> </a:t>
            </a:r>
            <a:r>
              <a:rPr sz="971" kern="0">
                <a:solidFill>
                  <a:sysClr val="windowText" lastClr="000000"/>
                </a:solidFill>
                <a:latin typeface="Calibri"/>
                <a:cs typeface="Calibri"/>
              </a:rPr>
              <a:t>involved</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kern="0">
                <a:solidFill>
                  <a:sysClr val="windowText" lastClr="000000"/>
                </a:solidFill>
                <a:latin typeface="Calibri"/>
                <a:cs typeface="Calibri"/>
              </a:rPr>
              <a:t>make</a:t>
            </a:r>
            <a:r>
              <a:rPr sz="971" kern="0" spc="-26">
                <a:solidFill>
                  <a:sysClr val="windowText" lastClr="000000"/>
                </a:solidFill>
                <a:latin typeface="Calibri"/>
                <a:cs typeface="Calibri"/>
              </a:rPr>
              <a:t> </a:t>
            </a:r>
            <a:r>
              <a:rPr sz="971" kern="0">
                <a:solidFill>
                  <a:sysClr val="windowText" lastClr="000000"/>
                </a:solidFill>
                <a:latin typeface="Calibri"/>
                <a:cs typeface="Calibri"/>
              </a:rPr>
              <a:t>progress</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Early</a:t>
            </a:r>
            <a:r>
              <a:rPr sz="971" kern="0" spc="-18">
                <a:solidFill>
                  <a:sysClr val="windowText" lastClr="000000"/>
                </a:solidFill>
                <a:latin typeface="Calibri"/>
                <a:cs typeface="Calibri"/>
              </a:rPr>
              <a:t> </a:t>
            </a:r>
            <a:r>
              <a:rPr sz="971" kern="0">
                <a:solidFill>
                  <a:sysClr val="windowText" lastClr="000000"/>
                </a:solidFill>
                <a:latin typeface="Calibri"/>
                <a:cs typeface="Calibri"/>
              </a:rPr>
              <a:t>Childhood</a:t>
            </a:r>
            <a:r>
              <a:rPr sz="971" kern="0" spc="-18">
                <a:solidFill>
                  <a:sysClr val="windowText" lastClr="000000"/>
                </a:solidFill>
                <a:latin typeface="Calibri"/>
                <a:cs typeface="Calibri"/>
              </a:rPr>
              <a:t> </a:t>
            </a:r>
            <a:r>
              <a:rPr sz="971" kern="0">
                <a:solidFill>
                  <a:sysClr val="windowText" lastClr="000000"/>
                </a:solidFill>
                <a:latin typeface="Calibri"/>
                <a:cs typeface="Calibri"/>
              </a:rPr>
              <a:t>Outcomes</a:t>
            </a:r>
            <a:r>
              <a:rPr sz="971" kern="0" spc="-13">
                <a:solidFill>
                  <a:sysClr val="windowText" lastClr="000000"/>
                </a:solidFill>
                <a:latin typeface="Calibri"/>
                <a:cs typeface="Calibri"/>
              </a:rPr>
              <a:t> </a:t>
            </a:r>
            <a:r>
              <a:rPr sz="971" kern="0">
                <a:solidFill>
                  <a:sysClr val="windowText" lastClr="000000"/>
                </a:solidFill>
                <a:latin typeface="Calibri"/>
                <a:cs typeface="Calibri"/>
              </a:rPr>
              <a:t>(ages</a:t>
            </a:r>
            <a:r>
              <a:rPr sz="971" kern="0" spc="-13">
                <a:solidFill>
                  <a:sysClr val="windowText" lastClr="000000"/>
                </a:solidFill>
                <a:latin typeface="Calibri"/>
                <a:cs typeface="Calibri"/>
              </a:rPr>
              <a:t> </a:t>
            </a:r>
            <a:r>
              <a:rPr sz="971" kern="0">
                <a:solidFill>
                  <a:sysClr val="windowText" lastClr="000000"/>
                </a:solidFill>
                <a:latin typeface="Calibri"/>
                <a:cs typeface="Calibri"/>
              </a:rPr>
              <a:t>3–5)</a:t>
            </a:r>
            <a:r>
              <a:rPr sz="971" kern="0" spc="-13">
                <a:solidFill>
                  <a:sysClr val="windowText" lastClr="000000"/>
                </a:solidFill>
                <a:latin typeface="Calibri"/>
                <a:cs typeface="Calibri"/>
              </a:rPr>
              <a:t> </a:t>
            </a:r>
            <a:r>
              <a:rPr sz="971" kern="0">
                <a:solidFill>
                  <a:sysClr val="windowText" lastClr="000000"/>
                </a:solidFill>
                <a:latin typeface="Calibri"/>
                <a:cs typeface="Calibri"/>
              </a:rPr>
              <a:t>or</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Massachusetts</a:t>
            </a:r>
            <a:r>
              <a:rPr sz="971" kern="0" spc="-13">
                <a:solidFill>
                  <a:sysClr val="windowText" lastClr="000000"/>
                </a:solidFill>
                <a:latin typeface="Calibri"/>
                <a:cs typeface="Calibri"/>
              </a:rPr>
              <a:t> </a:t>
            </a:r>
            <a:r>
              <a:rPr sz="971" kern="0">
                <a:solidFill>
                  <a:sysClr val="windowText" lastClr="000000"/>
                </a:solidFill>
                <a:latin typeface="Calibri"/>
                <a:cs typeface="Calibri"/>
              </a:rPr>
              <a:t>Curriculum</a:t>
            </a:r>
            <a:r>
              <a:rPr sz="971" kern="0" spc="-13">
                <a:solidFill>
                  <a:sysClr val="windowText" lastClr="000000"/>
                </a:solidFill>
                <a:latin typeface="Calibri"/>
                <a:cs typeface="Calibri"/>
              </a:rPr>
              <a:t> </a:t>
            </a:r>
            <a:r>
              <a:rPr sz="971" kern="0">
                <a:solidFill>
                  <a:sysClr val="windowText" lastClr="000000"/>
                </a:solidFill>
                <a:latin typeface="Calibri"/>
                <a:cs typeface="Calibri"/>
              </a:rPr>
              <a:t>Frameworks</a:t>
            </a:r>
            <a:r>
              <a:rPr sz="971" kern="0" spc="-9">
                <a:solidFill>
                  <a:sysClr val="windowText" lastClr="000000"/>
                </a:solidFill>
                <a:latin typeface="Calibri"/>
                <a:cs typeface="Calibri"/>
              </a:rPr>
              <a:t> (older </a:t>
            </a:r>
            <a:r>
              <a:rPr sz="971" kern="0">
                <a:solidFill>
                  <a:sysClr val="windowText" lastClr="000000"/>
                </a:solidFill>
                <a:latin typeface="Calibri"/>
                <a:cs typeface="Calibri"/>
              </a:rPr>
              <a:t>students).</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goals</a:t>
            </a:r>
            <a:r>
              <a:rPr sz="971" kern="0" spc="-13">
                <a:solidFill>
                  <a:sysClr val="windowText" lastClr="000000"/>
                </a:solidFill>
                <a:latin typeface="Calibri"/>
                <a:cs typeface="Calibri"/>
              </a:rPr>
              <a:t> </a:t>
            </a:r>
            <a:r>
              <a:rPr sz="971" kern="0">
                <a:solidFill>
                  <a:sysClr val="windowText" lastClr="000000"/>
                </a:solidFill>
                <a:latin typeface="Calibri"/>
                <a:cs typeface="Calibri"/>
              </a:rPr>
              <a:t>must</a:t>
            </a:r>
            <a:r>
              <a:rPr sz="971" kern="0" spc="-26">
                <a:solidFill>
                  <a:sysClr val="windowText" lastClr="000000"/>
                </a:solidFill>
                <a:latin typeface="Calibri"/>
                <a:cs typeface="Calibri"/>
              </a:rPr>
              <a:t> </a:t>
            </a:r>
            <a:r>
              <a:rPr sz="971" kern="0">
                <a:solidFill>
                  <a:sysClr val="windowText" lastClr="000000"/>
                </a:solidFill>
                <a:latin typeface="Calibri"/>
                <a:cs typeface="Calibri"/>
              </a:rPr>
              <a:t>meet</a:t>
            </a:r>
            <a:r>
              <a:rPr sz="971" kern="0" spc="-26">
                <a:solidFill>
                  <a:sysClr val="windowText" lastClr="000000"/>
                </a:solidFill>
                <a:latin typeface="Calibri"/>
                <a:cs typeface="Calibri"/>
              </a:rPr>
              <a:t> </a:t>
            </a:r>
            <a:r>
              <a:rPr sz="971" kern="0">
                <a:solidFill>
                  <a:sysClr val="windowText" lastClr="000000"/>
                </a:solidFill>
                <a:latin typeface="Calibri"/>
                <a:cs typeface="Calibri"/>
              </a:rPr>
              <a:t>each</a:t>
            </a:r>
            <a:r>
              <a:rPr sz="971" kern="0" spc="-18">
                <a:solidFill>
                  <a:sysClr val="windowText" lastClr="000000"/>
                </a:solidFill>
                <a:latin typeface="Calibri"/>
                <a:cs typeface="Calibri"/>
              </a:rPr>
              <a:t> </a:t>
            </a:r>
            <a:r>
              <a:rPr sz="971" kern="0">
                <a:solidFill>
                  <a:sysClr val="windowText" lastClr="000000"/>
                </a:solidFill>
                <a:latin typeface="Calibri"/>
                <a:cs typeface="Calibri"/>
              </a:rPr>
              <a:t>of the</a:t>
            </a:r>
            <a:r>
              <a:rPr sz="971" kern="0" spc="13">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other</a:t>
            </a:r>
            <a:r>
              <a:rPr sz="971" kern="0" spc="-4">
                <a:solidFill>
                  <a:sysClr val="windowText" lastClr="000000"/>
                </a:solidFill>
                <a:latin typeface="Calibri"/>
                <a:cs typeface="Calibri"/>
              </a:rPr>
              <a:t> </a:t>
            </a:r>
            <a:r>
              <a:rPr sz="971" kern="0">
                <a:solidFill>
                  <a:sysClr val="windowText" lastClr="000000"/>
                </a:solidFill>
                <a:latin typeface="Calibri"/>
                <a:cs typeface="Calibri"/>
              </a:rPr>
              <a:t>educational</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that</a:t>
            </a:r>
            <a:r>
              <a:rPr sz="971" kern="0" spc="-9">
                <a:solidFill>
                  <a:sysClr val="windowText" lastClr="000000"/>
                </a:solidFill>
                <a:latin typeface="Calibri"/>
                <a:cs typeface="Calibri"/>
              </a:rPr>
              <a:t> </a:t>
            </a:r>
            <a:r>
              <a:rPr sz="971" kern="0">
                <a:solidFill>
                  <a:sysClr val="windowText" lastClr="000000"/>
                </a:solidFill>
                <a:latin typeface="Calibri"/>
                <a:cs typeface="Calibri"/>
              </a:rPr>
              <a:t>result</a:t>
            </a:r>
            <a:r>
              <a:rPr sz="971" kern="0" spc="-26">
                <a:solidFill>
                  <a:sysClr val="windowText" lastClr="000000"/>
                </a:solidFill>
                <a:latin typeface="Calibri"/>
                <a:cs typeface="Calibri"/>
              </a:rPr>
              <a:t> </a:t>
            </a:r>
            <a:r>
              <a:rPr sz="971" kern="0">
                <a:solidFill>
                  <a:sysClr val="windowText" lastClr="000000"/>
                </a:solidFill>
                <a:latin typeface="Calibri"/>
                <a:cs typeface="Calibri"/>
              </a:rPr>
              <a:t>from</a:t>
            </a:r>
            <a:r>
              <a:rPr sz="971" kern="0" spc="-18">
                <a:solidFill>
                  <a:sysClr val="windowText" lastClr="000000"/>
                </a:solidFill>
                <a:latin typeface="Calibri"/>
                <a:cs typeface="Calibri"/>
              </a:rPr>
              <a:t> </a:t>
            </a:r>
            <a:r>
              <a:rPr sz="971" kern="0">
                <a:solidFill>
                  <a:sysClr val="windowText" lastClr="000000"/>
                </a:solidFill>
                <a:latin typeface="Calibri"/>
                <a:cs typeface="Calibri"/>
              </a:rPr>
              <a:t>their</a:t>
            </a:r>
            <a:r>
              <a:rPr sz="971" kern="0" spc="-22">
                <a:solidFill>
                  <a:sysClr val="windowText" lastClr="000000"/>
                </a:solidFill>
                <a:latin typeface="Calibri"/>
                <a:cs typeface="Calibri"/>
              </a:rPr>
              <a:t> </a:t>
            </a:r>
            <a:r>
              <a:rPr sz="971" kern="0">
                <a:solidFill>
                  <a:sysClr val="windowText" lastClr="000000"/>
                </a:solidFill>
                <a:latin typeface="Calibri"/>
                <a:cs typeface="Calibri"/>
              </a:rPr>
              <a:t>disability.</a:t>
            </a:r>
            <a:r>
              <a:rPr sz="971" kern="0" spc="-18">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6">
                <a:solidFill>
                  <a:sysClr val="windowText" lastClr="000000"/>
                </a:solidFill>
                <a:latin typeface="Calibri"/>
                <a:cs typeface="Calibri"/>
              </a:rPr>
              <a:t> </a:t>
            </a:r>
            <a:r>
              <a:rPr sz="971" kern="0">
                <a:solidFill>
                  <a:sysClr val="windowText" lastClr="000000"/>
                </a:solidFill>
                <a:latin typeface="Calibri"/>
                <a:cs typeface="Calibri"/>
              </a:rPr>
              <a:t>include</a:t>
            </a:r>
            <a:r>
              <a:rPr sz="971" kern="0" spc="-13">
                <a:solidFill>
                  <a:sysClr val="windowText" lastClr="000000"/>
                </a:solidFill>
                <a:latin typeface="Calibri"/>
                <a:cs typeface="Calibri"/>
              </a:rPr>
              <a:t> </a:t>
            </a:r>
            <a:r>
              <a:rPr sz="971" kern="0">
                <a:solidFill>
                  <a:sysClr val="windowText" lastClr="000000"/>
                </a:solidFill>
                <a:latin typeface="Calibri"/>
                <a:cs typeface="Calibri"/>
              </a:rPr>
              <a:t>additional goals</a:t>
            </a:r>
            <a:r>
              <a:rPr sz="971" kern="0" spc="-13">
                <a:solidFill>
                  <a:sysClr val="windowText" lastClr="000000"/>
                </a:solidFill>
                <a:latin typeface="Calibri"/>
                <a:cs typeface="Calibri"/>
              </a:rPr>
              <a:t> </a:t>
            </a:r>
            <a:r>
              <a:rPr sz="971" kern="0">
                <a:solidFill>
                  <a:sysClr val="windowText" lastClr="000000"/>
                </a:solidFill>
                <a:latin typeface="Calibri"/>
                <a:cs typeface="Calibri"/>
              </a:rPr>
              <a:t>as</a:t>
            </a:r>
            <a:r>
              <a:rPr sz="971" kern="0" spc="-9">
                <a:solidFill>
                  <a:sysClr val="windowText" lastClr="000000"/>
                </a:solidFill>
                <a:latin typeface="Calibri"/>
                <a:cs typeface="Calibri"/>
              </a:rPr>
              <a:t> necessary.</a:t>
            </a:r>
            <a:endParaRPr sz="971" kern="0">
              <a:solidFill>
                <a:sysClr val="windowText" lastClr="000000"/>
              </a:solidFill>
              <a:latin typeface="Calibri"/>
              <a:cs typeface="Calibri"/>
            </a:endParaRPr>
          </a:p>
        </p:txBody>
      </p:sp>
      <p:pic>
        <p:nvPicPr>
          <p:cNvPr id="13" name="Picture 12" descr="Text of IEP form Goal number Goal area">
            <a:extLst>
              <a:ext uri="{FF2B5EF4-FFF2-40B4-BE49-F238E27FC236}">
                <a16:creationId xmlns:a16="http://schemas.microsoft.com/office/drawing/2014/main" id="{9F879DD7-F755-688D-1F7D-B7BB24BEAF40}"/>
              </a:ext>
            </a:extLst>
          </p:cNvPr>
          <p:cNvPicPr>
            <a:picLocks noChangeAspect="1"/>
          </p:cNvPicPr>
          <p:nvPr/>
        </p:nvPicPr>
        <p:blipFill>
          <a:blip r:embed="rId3"/>
          <a:stretch>
            <a:fillRect/>
          </a:stretch>
        </p:blipFill>
        <p:spPr>
          <a:xfrm>
            <a:off x="2010834" y="1174551"/>
            <a:ext cx="7867837" cy="3390417"/>
          </a:xfrm>
          <a:prstGeom prst="rect">
            <a:avLst/>
          </a:prstGeom>
        </p:spPr>
      </p:pic>
      <p:sp>
        <p:nvSpPr>
          <p:cNvPr id="10" name="Rectangle 9" descr="Outline of box of schedule of progress reporting">
            <a:extLst>
              <a:ext uri="{FF2B5EF4-FFF2-40B4-BE49-F238E27FC236}">
                <a16:creationId xmlns:a16="http://schemas.microsoft.com/office/drawing/2014/main" id="{2B6992A0-9F10-2D3E-1FC4-4746D509BB9B}"/>
              </a:ext>
            </a:extLst>
          </p:cNvPr>
          <p:cNvSpPr/>
          <p:nvPr/>
        </p:nvSpPr>
        <p:spPr>
          <a:xfrm>
            <a:off x="1940166" y="4676673"/>
            <a:ext cx="8310280" cy="1210544"/>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2050676" y="4678405"/>
            <a:ext cx="6150909" cy="410927"/>
          </a:xfrm>
          <a:prstGeom prst="rect">
            <a:avLst/>
          </a:prstGeom>
        </p:spPr>
        <p:txBody>
          <a:bodyPr vert="horz" wrap="square" lIns="0" tIns="45384" rIns="0" bIns="0" rtlCol="0">
            <a:spAutoFit/>
          </a:bodyPr>
          <a:lstStyle/>
          <a:p>
            <a:pPr marL="11206" defTabSz="806867">
              <a:spcBef>
                <a:spcPts val="357"/>
              </a:spcBef>
            </a:pPr>
            <a:r>
              <a:rPr sz="1235" b="1" kern="0">
                <a:solidFill>
                  <a:sysClr val="windowText" lastClr="000000"/>
                </a:solidFill>
                <a:latin typeface="Calibri"/>
                <a:cs typeface="Calibri"/>
              </a:rPr>
              <a:t>SCHEDULE</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OF</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PROGRESS</a:t>
            </a:r>
            <a:r>
              <a:rPr sz="1235" b="1" kern="0" spc="4">
                <a:solidFill>
                  <a:sysClr val="windowText" lastClr="000000"/>
                </a:solidFill>
                <a:latin typeface="Calibri"/>
                <a:cs typeface="Calibri"/>
              </a:rPr>
              <a:t> </a:t>
            </a:r>
            <a:r>
              <a:rPr sz="1235" b="1" kern="0" spc="-9">
                <a:solidFill>
                  <a:sysClr val="windowText" lastClr="000000"/>
                </a:solidFill>
                <a:latin typeface="Calibri"/>
                <a:cs typeface="Calibri"/>
              </a:rPr>
              <a:t>REPORTING</a:t>
            </a:r>
            <a:endParaRPr sz="1235" kern="0">
              <a:solidFill>
                <a:sysClr val="windowText" lastClr="000000"/>
              </a:solidFill>
              <a:latin typeface="Calibri"/>
              <a:cs typeface="Calibri"/>
            </a:endParaRPr>
          </a:p>
          <a:p>
            <a:pPr marL="11206" defTabSz="806867">
              <a:spcBef>
                <a:spcPts val="212"/>
              </a:spcBef>
            </a:pPr>
            <a:r>
              <a:rPr sz="971" kern="0">
                <a:solidFill>
                  <a:sysClr val="windowText" lastClr="000000"/>
                </a:solidFill>
                <a:latin typeface="Calibri"/>
                <a:cs typeface="Calibri"/>
              </a:rPr>
              <a:t>Explain</a:t>
            </a:r>
            <a:r>
              <a:rPr sz="971" kern="0" spc="-22">
                <a:solidFill>
                  <a:sysClr val="windowText" lastClr="000000"/>
                </a:solidFill>
                <a:latin typeface="Calibri"/>
                <a:cs typeface="Calibri"/>
              </a:rPr>
              <a:t> </a:t>
            </a:r>
            <a:r>
              <a:rPr sz="971" kern="0">
                <a:solidFill>
                  <a:sysClr val="windowText" lastClr="000000"/>
                </a:solidFill>
                <a:latin typeface="Calibri"/>
                <a:cs typeface="Calibri"/>
              </a:rPr>
              <a:t>how</a:t>
            </a:r>
            <a:r>
              <a:rPr sz="971" kern="0" spc="-26">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kern="0">
                <a:solidFill>
                  <a:sysClr val="windowText" lastClr="000000"/>
                </a:solidFill>
                <a:latin typeface="Calibri"/>
                <a:cs typeface="Calibri"/>
              </a:rPr>
              <a:t>when</a:t>
            </a:r>
            <a:r>
              <a:rPr sz="971" kern="0" spc="-4">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13">
                <a:solidFill>
                  <a:sysClr val="windowText" lastClr="000000"/>
                </a:solidFill>
                <a:latin typeface="Calibri"/>
                <a:cs typeface="Calibri"/>
              </a:rPr>
              <a:t> </a:t>
            </a:r>
            <a:r>
              <a:rPr sz="971" kern="0">
                <a:solidFill>
                  <a:sysClr val="windowText" lastClr="000000"/>
                </a:solidFill>
                <a:latin typeface="Calibri"/>
                <a:cs typeface="Calibri"/>
              </a:rPr>
              <a:t>will</a:t>
            </a:r>
            <a:r>
              <a:rPr sz="971" kern="0" spc="-18">
                <a:solidFill>
                  <a:sysClr val="windowText" lastClr="000000"/>
                </a:solidFill>
                <a:latin typeface="Calibri"/>
                <a:cs typeface="Calibri"/>
              </a:rPr>
              <a:t> </a:t>
            </a:r>
            <a:r>
              <a:rPr sz="971" kern="0">
                <a:solidFill>
                  <a:sysClr val="windowText" lastClr="000000"/>
                </a:solidFill>
                <a:latin typeface="Calibri"/>
                <a:cs typeface="Calibri"/>
              </a:rPr>
              <a:t>be</a:t>
            </a:r>
            <a:r>
              <a:rPr sz="971" kern="0" spc="-26">
                <a:solidFill>
                  <a:sysClr val="windowText" lastClr="000000"/>
                </a:solidFill>
                <a:latin typeface="Calibri"/>
                <a:cs typeface="Calibri"/>
              </a:rPr>
              <a:t> </a:t>
            </a:r>
            <a:r>
              <a:rPr sz="971" kern="0">
                <a:solidFill>
                  <a:sysClr val="windowText" lastClr="000000"/>
                </a:solidFill>
                <a:latin typeface="Calibri"/>
                <a:cs typeface="Calibri"/>
              </a:rPr>
              <a:t>periodically</a:t>
            </a:r>
            <a:r>
              <a:rPr sz="971" kern="0" spc="-22">
                <a:solidFill>
                  <a:sysClr val="windowText" lastClr="000000"/>
                </a:solidFill>
                <a:latin typeface="Calibri"/>
                <a:cs typeface="Calibri"/>
              </a:rPr>
              <a:t> </a:t>
            </a:r>
            <a:r>
              <a:rPr sz="971" kern="0">
                <a:solidFill>
                  <a:sysClr val="windowText" lastClr="000000"/>
                </a:solidFill>
                <a:latin typeface="Calibri"/>
                <a:cs typeface="Calibri"/>
              </a:rPr>
              <a:t>informed</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progress</a:t>
            </a:r>
            <a:r>
              <a:rPr sz="971" kern="0" spc="-18">
                <a:solidFill>
                  <a:sysClr val="windowText" lastClr="000000"/>
                </a:solidFill>
                <a:latin typeface="Calibri"/>
                <a:cs typeface="Calibri"/>
              </a:rPr>
              <a:t> </a:t>
            </a:r>
            <a:r>
              <a:rPr sz="971" kern="0">
                <a:solidFill>
                  <a:sysClr val="windowText" lastClr="000000"/>
                </a:solidFill>
                <a:latin typeface="Calibri"/>
                <a:cs typeface="Calibri"/>
              </a:rPr>
              <a:t>toward</a:t>
            </a:r>
            <a:r>
              <a:rPr sz="971" kern="0" spc="-22">
                <a:solidFill>
                  <a:sysClr val="windowText" lastClr="000000"/>
                </a:solidFill>
                <a:latin typeface="Calibri"/>
                <a:cs typeface="Calibri"/>
              </a:rPr>
              <a:t> </a:t>
            </a:r>
            <a:r>
              <a:rPr sz="971" kern="0">
                <a:solidFill>
                  <a:sysClr val="windowText" lastClr="000000"/>
                </a:solidFill>
                <a:latin typeface="Calibri"/>
                <a:cs typeface="Calibri"/>
              </a:rPr>
              <a:t>meeting</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annual</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goal(s):</a:t>
            </a:r>
            <a:endParaRPr sz="971" kern="0">
              <a:solidFill>
                <a:sysClr val="windowText" lastClr="000000"/>
              </a:solidFill>
              <a:latin typeface="Calibri"/>
              <a:cs typeface="Calibri"/>
            </a:endParaRPr>
          </a:p>
        </p:txBody>
      </p:sp>
      <p:sp>
        <p:nvSpPr>
          <p:cNvPr id="5" name="object 5" descr="Box to include progress monitoring on IEP"/>
          <p:cNvSpPr/>
          <p:nvPr/>
        </p:nvSpPr>
        <p:spPr>
          <a:xfrm>
            <a:off x="2061882" y="5140699"/>
            <a:ext cx="8074959" cy="634813"/>
          </a:xfrm>
          <a:custGeom>
            <a:avLst/>
            <a:gdLst/>
            <a:ahLst/>
            <a:cxnLst/>
            <a:rect l="l" t="t" r="r" b="b"/>
            <a:pathLst>
              <a:path w="9151620" h="719454">
                <a:moveTo>
                  <a:pt x="9151239" y="714070"/>
                </a:moveTo>
                <a:lnTo>
                  <a:pt x="9146159" y="714070"/>
                </a:lnTo>
                <a:lnTo>
                  <a:pt x="5080" y="714070"/>
                </a:lnTo>
                <a:lnTo>
                  <a:pt x="0" y="714070"/>
                </a:lnTo>
                <a:lnTo>
                  <a:pt x="0" y="719137"/>
                </a:lnTo>
                <a:lnTo>
                  <a:pt x="5080" y="719137"/>
                </a:lnTo>
                <a:lnTo>
                  <a:pt x="9146159" y="719137"/>
                </a:lnTo>
                <a:lnTo>
                  <a:pt x="9151239" y="719137"/>
                </a:lnTo>
                <a:lnTo>
                  <a:pt x="9151239" y="714070"/>
                </a:lnTo>
                <a:close/>
              </a:path>
              <a:path w="9151620" h="719454">
                <a:moveTo>
                  <a:pt x="9151239" y="0"/>
                </a:moveTo>
                <a:lnTo>
                  <a:pt x="9146159" y="0"/>
                </a:lnTo>
                <a:lnTo>
                  <a:pt x="5080" y="12"/>
                </a:lnTo>
                <a:lnTo>
                  <a:pt x="0" y="0"/>
                </a:lnTo>
                <a:lnTo>
                  <a:pt x="0" y="5080"/>
                </a:lnTo>
                <a:lnTo>
                  <a:pt x="0" y="7620"/>
                </a:lnTo>
                <a:lnTo>
                  <a:pt x="0" y="714057"/>
                </a:lnTo>
                <a:lnTo>
                  <a:pt x="5080" y="714057"/>
                </a:lnTo>
                <a:lnTo>
                  <a:pt x="5080" y="7620"/>
                </a:lnTo>
                <a:lnTo>
                  <a:pt x="5080" y="5080"/>
                </a:lnTo>
                <a:lnTo>
                  <a:pt x="9146159" y="5080"/>
                </a:lnTo>
                <a:lnTo>
                  <a:pt x="9146159" y="7620"/>
                </a:lnTo>
                <a:lnTo>
                  <a:pt x="9146159" y="714057"/>
                </a:lnTo>
                <a:lnTo>
                  <a:pt x="9151239" y="714057"/>
                </a:lnTo>
                <a:lnTo>
                  <a:pt x="9151239" y="7620"/>
                </a:lnTo>
                <a:lnTo>
                  <a:pt x="9151239" y="5080"/>
                </a:lnTo>
                <a:lnTo>
                  <a:pt x="9151239" y="12"/>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43</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1D07F-C95E-3FA1-7F18-BB928C870830}"/>
              </a:ext>
            </a:extLst>
          </p:cNvPr>
          <p:cNvSpPr>
            <a:spLocks noGrp="1"/>
          </p:cNvSpPr>
          <p:nvPr>
            <p:ph type="title"/>
          </p:nvPr>
        </p:nvSpPr>
        <p:spPr/>
        <p:txBody>
          <a:bodyPr/>
          <a:lstStyle/>
          <a:p>
            <a:r>
              <a:rPr lang="en-US">
                <a:solidFill>
                  <a:schemeClr val="bg1"/>
                </a:solidFill>
              </a:rPr>
              <a:t>Sample Goal completed</a:t>
            </a:r>
          </a:p>
        </p:txBody>
      </p:sp>
      <p:graphicFrame>
        <p:nvGraphicFramePr>
          <p:cNvPr id="2" name="Table 1">
            <a:extLst>
              <a:ext uri="{FF2B5EF4-FFF2-40B4-BE49-F238E27FC236}">
                <a16:creationId xmlns:a16="http://schemas.microsoft.com/office/drawing/2014/main" id="{6235FE63-35F2-3BB0-1B78-F019C217E836}"/>
              </a:ext>
            </a:extLst>
          </p:cNvPr>
          <p:cNvGraphicFramePr>
            <a:graphicFrameLocks noGrp="1"/>
          </p:cNvGraphicFramePr>
          <p:nvPr/>
        </p:nvGraphicFramePr>
        <p:xfrm>
          <a:off x="1095375" y="103927"/>
          <a:ext cx="10229850" cy="1656293"/>
        </p:xfrm>
        <a:graphic>
          <a:graphicData uri="http://schemas.openxmlformats.org/drawingml/2006/table">
            <a:tbl>
              <a:tblPr firstRow="1" bandRow="1">
                <a:tableStyleId>{5C22544A-7EE6-4342-B048-85BDC9FD1C3A}</a:tableStyleId>
              </a:tblPr>
              <a:tblGrid>
                <a:gridCol w="10229850">
                  <a:extLst>
                    <a:ext uri="{9D8B030D-6E8A-4147-A177-3AD203B41FA5}">
                      <a16:colId xmlns:a16="http://schemas.microsoft.com/office/drawing/2014/main" val="2044020565"/>
                    </a:ext>
                  </a:extLst>
                </a:gridCol>
              </a:tblGrid>
              <a:tr h="467573">
                <a:tc>
                  <a:txBody>
                    <a:bodyPr/>
                    <a:lstStyle/>
                    <a:p>
                      <a:pPr algn="ctr"/>
                      <a:r>
                        <a:rPr lang="en-US"/>
                        <a:t>Sample Goal</a:t>
                      </a:r>
                    </a:p>
                  </a:txBody>
                  <a:tcPr/>
                </a:tc>
                <a:extLst>
                  <a:ext uri="{0D108BD9-81ED-4DB2-BD59-A6C34878D82A}">
                    <a16:rowId xmlns:a16="http://schemas.microsoft.com/office/drawing/2014/main" val="3872717515"/>
                  </a:ext>
                </a:extLst>
              </a:tr>
              <a:tr h="467573">
                <a:tc>
                  <a:txBody>
                    <a:bodyPr/>
                    <a:lstStyle/>
                    <a:p>
                      <a:pPr algn="ctr"/>
                      <a:r>
                        <a:rPr lang="en-US"/>
                        <a:t>Nia will use her words to identify four out of five feelings (happy, sad, mad, excited, and frustrated) and corresponding faces to increase her self-awareness of her emotions over 3 consecutive weeks. Nia will demonstrate mastery of 4 out of 5 feelings for three consecutive recorded on weekly behavior rating chart by the special education teacher and speech language pathology assistant staff </a:t>
                      </a:r>
                    </a:p>
                  </a:txBody>
                  <a:tcPr/>
                </a:tc>
                <a:extLst>
                  <a:ext uri="{0D108BD9-81ED-4DB2-BD59-A6C34878D82A}">
                    <a16:rowId xmlns:a16="http://schemas.microsoft.com/office/drawing/2014/main" val="3924760008"/>
                  </a:ext>
                </a:extLst>
              </a:tr>
            </a:tbl>
          </a:graphicData>
        </a:graphic>
      </p:graphicFrame>
      <p:pic>
        <p:nvPicPr>
          <p:cNvPr id="4" name="Picture 3" descr="Goal Grid">
            <a:extLst>
              <a:ext uri="{FF2B5EF4-FFF2-40B4-BE49-F238E27FC236}">
                <a16:creationId xmlns:a16="http://schemas.microsoft.com/office/drawing/2014/main" id="{E6A3167A-844C-632A-BFB0-32801EB8CCDC}"/>
              </a:ext>
            </a:extLst>
          </p:cNvPr>
          <p:cNvPicPr>
            <a:picLocks noChangeAspect="1"/>
          </p:cNvPicPr>
          <p:nvPr/>
        </p:nvPicPr>
        <p:blipFill>
          <a:blip r:embed="rId3"/>
          <a:stretch>
            <a:fillRect/>
          </a:stretch>
        </p:blipFill>
        <p:spPr>
          <a:xfrm>
            <a:off x="1027263" y="1933750"/>
            <a:ext cx="10297962" cy="4820323"/>
          </a:xfrm>
          <a:prstGeom prst="rect">
            <a:avLst/>
          </a:prstGeom>
        </p:spPr>
      </p:pic>
      <p:sp>
        <p:nvSpPr>
          <p:cNvPr id="5" name="object 7">
            <a:extLst>
              <a:ext uri="{FF2B5EF4-FFF2-40B4-BE49-F238E27FC236}">
                <a16:creationId xmlns:a16="http://schemas.microsoft.com/office/drawing/2014/main" id="{BA96901C-5A4E-CC30-E5A1-159FD236E099}"/>
              </a:ext>
            </a:extLst>
          </p:cNvPr>
          <p:cNvSpPr txBox="1">
            <a:spLocks noGrp="1"/>
          </p:cNvSpPr>
          <p:nvPr>
            <p:ph type="sldNum" sz="quarter" idx="7"/>
          </p:nvPr>
        </p:nvSpPr>
        <p:spPr>
          <a:xfrm>
            <a:off x="11190931" y="6353455"/>
            <a:ext cx="230909" cy="102592"/>
          </a:xfrm>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44</a:t>
            </a:fld>
            <a:endParaRPr kern="0" spc="-22">
              <a:solidFill>
                <a:prstClr val="black"/>
              </a:solidFill>
            </a:endParaRPr>
          </a:p>
        </p:txBody>
      </p:sp>
    </p:spTree>
    <p:extLst>
      <p:ext uri="{BB962C8B-B14F-4D97-AF65-F5344CB8AC3E}">
        <p14:creationId xmlns:p14="http://schemas.microsoft.com/office/powerpoint/2010/main" val="611562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BA38877-A650-FD43-092C-C6D7D69E9ADF}"/>
              </a:ext>
            </a:extLst>
          </p:cNvPr>
          <p:cNvSpPr>
            <a:spLocks noGrp="1"/>
          </p:cNvSpPr>
          <p:nvPr>
            <p:ph type="title"/>
          </p:nvPr>
        </p:nvSpPr>
        <p:spPr/>
        <p:txBody>
          <a:bodyPr/>
          <a:lstStyle/>
          <a:p>
            <a:r>
              <a:rPr lang="en-US">
                <a:solidFill>
                  <a:schemeClr val="bg1"/>
                </a:solidFill>
              </a:rPr>
              <a:t>More on Participation in General education setting</a:t>
            </a:r>
          </a:p>
        </p:txBody>
      </p:sp>
      <p:sp>
        <p:nvSpPr>
          <p:cNvPr id="8" name="Rectangle 7" descr="Outline of section of participation in gen ed">
            <a:extLst>
              <a:ext uri="{FF2B5EF4-FFF2-40B4-BE49-F238E27FC236}">
                <a16:creationId xmlns:a16="http://schemas.microsoft.com/office/drawing/2014/main" id="{7F225139-E3D9-E8BF-DC5A-263A30109611}"/>
              </a:ext>
            </a:extLst>
          </p:cNvPr>
          <p:cNvSpPr/>
          <p:nvPr/>
        </p:nvSpPr>
        <p:spPr>
          <a:xfrm>
            <a:off x="1691195" y="352566"/>
            <a:ext cx="9072279" cy="137533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7" y="354329"/>
            <a:ext cx="8069916" cy="867262"/>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PARTICIPATION</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IN</a:t>
            </a:r>
            <a:r>
              <a:rPr sz="1235" b="1" kern="0" spc="-4">
                <a:solidFill>
                  <a:sysClr val="windowText" lastClr="000000"/>
                </a:solidFill>
                <a:latin typeface="Calibri"/>
                <a:cs typeface="Calibri"/>
              </a:rPr>
              <a:t> </a:t>
            </a:r>
            <a:r>
              <a:rPr sz="1235" b="1" kern="0">
                <a:solidFill>
                  <a:sysClr val="windowText" lastClr="000000"/>
                </a:solidFill>
                <a:latin typeface="Calibri"/>
                <a:cs typeface="Calibri"/>
              </a:rPr>
              <a:t>THE</a:t>
            </a:r>
            <a:r>
              <a:rPr sz="1235" b="1" kern="0" spc="-18">
                <a:solidFill>
                  <a:sysClr val="windowText" lastClr="000000"/>
                </a:solidFill>
                <a:latin typeface="Calibri"/>
                <a:cs typeface="Calibri"/>
              </a:rPr>
              <a:t> </a:t>
            </a:r>
            <a:r>
              <a:rPr sz="1235" b="1" kern="0">
                <a:solidFill>
                  <a:sysClr val="windowText" lastClr="000000"/>
                </a:solidFill>
                <a:latin typeface="Calibri"/>
                <a:cs typeface="Calibri"/>
              </a:rPr>
              <a:t>GENERAL</a:t>
            </a:r>
            <a:r>
              <a:rPr sz="1235" b="1" kern="0" spc="-9">
                <a:solidFill>
                  <a:sysClr val="windowText" lastClr="000000"/>
                </a:solidFill>
                <a:latin typeface="Calibri"/>
                <a:cs typeface="Calibri"/>
              </a:rPr>
              <a:t> </a:t>
            </a:r>
            <a:r>
              <a:rPr sz="1235" b="1" kern="0">
                <a:solidFill>
                  <a:sysClr val="windowText" lastClr="000000"/>
                </a:solidFill>
                <a:latin typeface="Calibri"/>
                <a:cs typeface="Calibri"/>
              </a:rPr>
              <a:t>EDUCATION</a:t>
            </a:r>
            <a:r>
              <a:rPr sz="1235" b="1" kern="0" spc="-13">
                <a:solidFill>
                  <a:sysClr val="windowText" lastClr="000000"/>
                </a:solidFill>
                <a:latin typeface="Calibri"/>
                <a:cs typeface="Calibri"/>
              </a:rPr>
              <a:t> </a:t>
            </a:r>
            <a:r>
              <a:rPr sz="1235" b="1" kern="0" spc="-9">
                <a:solidFill>
                  <a:sysClr val="windowText" lastClr="000000"/>
                </a:solidFill>
                <a:latin typeface="Calibri"/>
                <a:cs typeface="Calibri"/>
              </a:rPr>
              <a:t>SETTING</a:t>
            </a:r>
            <a:endParaRPr sz="1235" kern="0">
              <a:solidFill>
                <a:sysClr val="windowText" lastClr="000000"/>
              </a:solidFill>
              <a:latin typeface="Calibri"/>
              <a:cs typeface="Calibri"/>
            </a:endParaRPr>
          </a:p>
          <a:p>
            <a:pPr marL="11206" defTabSz="806867">
              <a:spcBef>
                <a:spcPts val="194"/>
              </a:spcBef>
            </a:pPr>
            <a:r>
              <a:rPr sz="971" kern="0">
                <a:solidFill>
                  <a:sysClr val="windowText" lastClr="000000"/>
                </a:solidFill>
                <a:latin typeface="Calibri"/>
                <a:cs typeface="Calibri"/>
              </a:rPr>
              <a:t>Can</a:t>
            </a:r>
            <a:r>
              <a:rPr sz="971" kern="0" spc="-31">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educational</a:t>
            </a:r>
            <a:r>
              <a:rPr sz="971" kern="0" spc="-13">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22">
                <a:solidFill>
                  <a:sysClr val="windowText" lastClr="000000"/>
                </a:solidFill>
                <a:latin typeface="Calibri"/>
                <a:cs typeface="Calibri"/>
              </a:rPr>
              <a:t> </a:t>
            </a:r>
            <a:r>
              <a:rPr sz="971" kern="0">
                <a:solidFill>
                  <a:sysClr val="windowText" lastClr="000000"/>
                </a:solidFill>
                <a:latin typeface="Calibri"/>
                <a:cs typeface="Calibri"/>
              </a:rPr>
              <a:t>met</a:t>
            </a:r>
            <a:r>
              <a:rPr sz="971" kern="0" spc="4">
                <a:solidFill>
                  <a:sysClr val="windowText" lastClr="000000"/>
                </a:solidFill>
                <a:latin typeface="Calibri"/>
                <a:cs typeface="Calibri"/>
              </a:rPr>
              <a:t> </a:t>
            </a:r>
            <a:r>
              <a:rPr sz="971" kern="0">
                <a:solidFill>
                  <a:sysClr val="windowText" lastClr="000000"/>
                </a:solidFill>
                <a:latin typeface="Calibri"/>
                <a:cs typeface="Calibri"/>
              </a:rPr>
              <a:t>in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general</a:t>
            </a:r>
            <a:r>
              <a:rPr sz="971" kern="0" spc="4">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9">
                <a:solidFill>
                  <a:sysClr val="windowText" lastClr="000000"/>
                </a:solidFill>
                <a:latin typeface="Calibri"/>
                <a:cs typeface="Calibri"/>
              </a:rPr>
              <a:t> </a:t>
            </a:r>
            <a:r>
              <a:rPr sz="971" kern="0">
                <a:solidFill>
                  <a:sysClr val="windowText" lastClr="000000"/>
                </a:solidFill>
                <a:latin typeface="Calibri"/>
                <a:cs typeface="Calibri"/>
              </a:rPr>
              <a:t>setting,</a:t>
            </a:r>
            <a:r>
              <a:rPr sz="971" kern="0" spc="-13">
                <a:solidFill>
                  <a:sysClr val="windowText" lastClr="000000"/>
                </a:solidFill>
                <a:latin typeface="Calibri"/>
                <a:cs typeface="Calibri"/>
              </a:rPr>
              <a:t> </a:t>
            </a:r>
            <a:r>
              <a:rPr sz="971" kern="0">
                <a:solidFill>
                  <a:sysClr val="windowText" lastClr="000000"/>
                </a:solidFill>
                <a:latin typeface="Calibri"/>
                <a:cs typeface="Calibri"/>
              </a:rPr>
              <a:t>with or</a:t>
            </a:r>
            <a:r>
              <a:rPr sz="971" kern="0" spc="-9">
                <a:solidFill>
                  <a:sysClr val="windowText" lastClr="000000"/>
                </a:solidFill>
                <a:latin typeface="Calibri"/>
                <a:cs typeface="Calibri"/>
              </a:rPr>
              <a:t> </a:t>
            </a:r>
            <a:r>
              <a:rPr sz="971" kern="0">
                <a:solidFill>
                  <a:sysClr val="windowText" lastClr="000000"/>
                </a:solidFill>
                <a:latin typeface="Calibri"/>
                <a:cs typeface="Calibri"/>
              </a:rPr>
              <a:t>without</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use</a:t>
            </a:r>
            <a:r>
              <a:rPr sz="971" kern="0" spc="-26">
                <a:solidFill>
                  <a:sysClr val="windowText" lastClr="000000"/>
                </a:solidFill>
                <a:latin typeface="Calibri"/>
                <a:cs typeface="Calibri"/>
              </a:rPr>
              <a:t> </a:t>
            </a:r>
            <a:r>
              <a:rPr sz="971" kern="0">
                <a:solidFill>
                  <a:sysClr val="windowText" lastClr="000000"/>
                </a:solidFill>
                <a:latin typeface="Calibri"/>
                <a:cs typeface="Calibri"/>
              </a:rPr>
              <a:t>of supplementary</a:t>
            </a:r>
            <a:r>
              <a:rPr sz="971" kern="0" spc="-18">
                <a:solidFill>
                  <a:sysClr val="windowText" lastClr="000000"/>
                </a:solidFill>
                <a:latin typeface="Calibri"/>
                <a:cs typeface="Calibri"/>
              </a:rPr>
              <a:t> </a:t>
            </a:r>
            <a:r>
              <a:rPr sz="971" kern="0">
                <a:solidFill>
                  <a:sysClr val="windowText" lastClr="000000"/>
                </a:solidFill>
                <a:latin typeface="Calibri"/>
                <a:cs typeface="Calibri"/>
              </a:rPr>
              <a:t>aids</a:t>
            </a:r>
            <a:r>
              <a:rPr sz="971" kern="0" spc="-9">
                <a:solidFill>
                  <a:sysClr val="windowText" lastClr="000000"/>
                </a:solidFill>
                <a:latin typeface="Calibri"/>
                <a:cs typeface="Calibri"/>
              </a:rPr>
              <a:t> </a:t>
            </a:r>
            <a:r>
              <a:rPr sz="971" kern="0">
                <a:solidFill>
                  <a:sysClr val="windowText" lastClr="000000"/>
                </a:solidFill>
                <a:latin typeface="Calibri"/>
                <a:cs typeface="Calibri"/>
              </a:rPr>
              <a:t>and</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services?</a:t>
            </a:r>
            <a:endParaRPr sz="971" kern="0">
              <a:solidFill>
                <a:sysClr val="windowText" lastClr="000000"/>
              </a:solidFill>
              <a:latin typeface="Calibri"/>
              <a:cs typeface="Calibri"/>
            </a:endParaRPr>
          </a:p>
          <a:p>
            <a:pPr marL="363090" indent="-150727" defTabSz="806867">
              <a:spcBef>
                <a:spcPts val="88"/>
              </a:spcBef>
              <a:buFont typeface="MS Gothic"/>
              <a:buChar char="☐"/>
              <a:tabLst>
                <a:tab pos="363650"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marR="4483" defTabSz="806867">
              <a:lnSpc>
                <a:spcPct val="101499"/>
              </a:lnSpc>
              <a:spcBef>
                <a:spcPts val="18"/>
              </a:spcBef>
            </a:pPr>
            <a:r>
              <a:rPr sz="971" kern="0">
                <a:solidFill>
                  <a:sysClr val="windowText" lastClr="000000"/>
                </a:solidFill>
                <a:latin typeface="Calibri"/>
                <a:cs typeface="Calibri"/>
              </a:rPr>
              <a:t>If</a:t>
            </a:r>
            <a:r>
              <a:rPr sz="971" kern="0" spc="-26">
                <a:solidFill>
                  <a:sysClr val="windowText" lastClr="000000"/>
                </a:solidFill>
                <a:latin typeface="Calibri"/>
                <a:cs typeface="Calibri"/>
              </a:rPr>
              <a:t> </a:t>
            </a:r>
            <a:r>
              <a:rPr sz="971" kern="0">
                <a:solidFill>
                  <a:sysClr val="windowText" lastClr="000000"/>
                </a:solidFill>
                <a:latin typeface="Calibri"/>
                <a:cs typeface="Calibri"/>
              </a:rPr>
              <a:t>no,</a:t>
            </a:r>
            <a:r>
              <a:rPr sz="971" kern="0" spc="-13">
                <a:solidFill>
                  <a:sysClr val="windowText" lastClr="000000"/>
                </a:solidFill>
                <a:latin typeface="Calibri"/>
                <a:cs typeface="Calibri"/>
              </a:rPr>
              <a:t> </a:t>
            </a:r>
            <a:r>
              <a:rPr sz="971" kern="0">
                <a:solidFill>
                  <a:sysClr val="windowText" lastClr="000000"/>
                </a:solidFill>
                <a:latin typeface="Calibri"/>
                <a:cs typeface="Calibri"/>
              </a:rPr>
              <a:t>provide</a:t>
            </a:r>
            <a:r>
              <a:rPr sz="971" kern="0" spc="-22">
                <a:solidFill>
                  <a:sysClr val="windowText" lastClr="000000"/>
                </a:solidFill>
                <a:latin typeface="Calibri"/>
                <a:cs typeface="Calibri"/>
              </a:rPr>
              <a:t> </a:t>
            </a:r>
            <a:r>
              <a:rPr sz="971" kern="0">
                <a:solidFill>
                  <a:sysClr val="windowText" lastClr="000000"/>
                </a:solidFill>
                <a:latin typeface="Calibri"/>
                <a:cs typeface="Calibri"/>
              </a:rPr>
              <a:t>an</a:t>
            </a:r>
            <a:r>
              <a:rPr sz="971" kern="0" spc="-22">
                <a:solidFill>
                  <a:sysClr val="windowText" lastClr="000000"/>
                </a:solidFill>
                <a:latin typeface="Calibri"/>
                <a:cs typeface="Calibri"/>
              </a:rPr>
              <a:t> </a:t>
            </a:r>
            <a:r>
              <a:rPr sz="971" kern="0">
                <a:solidFill>
                  <a:sysClr val="windowText" lastClr="000000"/>
                </a:solidFill>
                <a:latin typeface="Calibri"/>
                <a:cs typeface="Calibri"/>
              </a:rPr>
              <a:t>explanation</a:t>
            </a:r>
            <a:r>
              <a:rPr sz="971" kern="0" spc="-4">
                <a:solidFill>
                  <a:sysClr val="windowText" lastClr="000000"/>
                </a:solidFill>
                <a:latin typeface="Calibri"/>
                <a:cs typeface="Calibri"/>
              </a:rPr>
              <a:t> </a:t>
            </a:r>
            <a:r>
              <a:rPr sz="971" kern="0">
                <a:solidFill>
                  <a:sysClr val="windowText" lastClr="000000"/>
                </a:solidFill>
                <a:latin typeface="Calibri"/>
                <a:cs typeface="Calibri"/>
              </a:rPr>
              <a:t>of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extent</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which</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u="sng" kern="0">
                <a:solidFill>
                  <a:sysClr val="windowText" lastClr="000000"/>
                </a:solidFill>
                <a:uFill>
                  <a:solidFill>
                    <a:srgbClr val="000000"/>
                  </a:solidFill>
                </a:uFill>
                <a:latin typeface="Calibri"/>
                <a:cs typeface="Calibri"/>
              </a:rPr>
              <a:t>will</a:t>
            </a:r>
            <a:r>
              <a:rPr sz="971" u="sng" kern="0" spc="-18">
                <a:solidFill>
                  <a:sysClr val="windowText" lastClr="000000"/>
                </a:solidFill>
                <a:uFill>
                  <a:solidFill>
                    <a:srgbClr val="000000"/>
                  </a:solidFill>
                </a:uFill>
                <a:latin typeface="Calibri"/>
                <a:cs typeface="Calibri"/>
              </a:rPr>
              <a:t> </a:t>
            </a:r>
            <a:r>
              <a:rPr sz="971" u="sng" kern="0">
                <a:solidFill>
                  <a:sysClr val="windowText" lastClr="000000"/>
                </a:solidFill>
                <a:uFill>
                  <a:solidFill>
                    <a:srgbClr val="000000"/>
                  </a:solidFill>
                </a:uFill>
                <a:latin typeface="Calibri"/>
                <a:cs typeface="Calibri"/>
              </a:rPr>
              <a:t>not</a:t>
            </a:r>
            <a:r>
              <a:rPr sz="971" kern="0" spc="-18">
                <a:solidFill>
                  <a:sysClr val="windowText" lastClr="000000"/>
                </a:solidFill>
                <a:latin typeface="Calibri"/>
                <a:cs typeface="Calibri"/>
              </a:rPr>
              <a:t> </a:t>
            </a:r>
            <a:r>
              <a:rPr sz="971" kern="0">
                <a:solidFill>
                  <a:sysClr val="windowText" lastClr="000000"/>
                </a:solidFill>
                <a:latin typeface="Calibri"/>
                <a:cs typeface="Calibri"/>
              </a:rPr>
              <a:t>participate</a:t>
            </a:r>
            <a:r>
              <a:rPr sz="971" kern="0" spc="-9">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general</a:t>
            </a:r>
            <a:r>
              <a:rPr sz="971" kern="0" spc="-13">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4">
                <a:solidFill>
                  <a:sysClr val="windowText" lastClr="000000"/>
                </a:solidFill>
                <a:latin typeface="Calibri"/>
                <a:cs typeface="Calibri"/>
              </a:rPr>
              <a:t> </a:t>
            </a:r>
            <a:r>
              <a:rPr sz="971" kern="0">
                <a:solidFill>
                  <a:sysClr val="windowText" lastClr="000000"/>
                </a:solidFill>
                <a:latin typeface="Calibri"/>
                <a:cs typeface="Calibri"/>
              </a:rPr>
              <a:t>Include</a:t>
            </a:r>
            <a:r>
              <a:rPr sz="971" kern="0" spc="-31">
                <a:solidFill>
                  <a:sysClr val="windowText" lastClr="000000"/>
                </a:solidFill>
                <a:latin typeface="Calibri"/>
                <a:cs typeface="Calibri"/>
              </a:rPr>
              <a:t> </a:t>
            </a:r>
            <a:r>
              <a:rPr sz="971" kern="0">
                <a:solidFill>
                  <a:sysClr val="windowText" lastClr="000000"/>
                </a:solidFill>
                <a:latin typeface="Calibri"/>
                <a:cs typeface="Calibri"/>
              </a:rPr>
              <a:t>a</a:t>
            </a:r>
            <a:r>
              <a:rPr sz="971" kern="0" spc="-9">
                <a:solidFill>
                  <a:sysClr val="windowText" lastClr="000000"/>
                </a:solidFill>
                <a:latin typeface="Calibri"/>
                <a:cs typeface="Calibri"/>
              </a:rPr>
              <a:t> </a:t>
            </a:r>
            <a:r>
              <a:rPr sz="971" kern="0">
                <a:solidFill>
                  <a:sysClr val="windowText" lastClr="000000"/>
                </a:solidFill>
                <a:latin typeface="Calibri"/>
                <a:cs typeface="Calibri"/>
              </a:rPr>
              <a:t>description</a:t>
            </a:r>
            <a:r>
              <a:rPr sz="971" kern="0" spc="-18">
                <a:solidFill>
                  <a:sysClr val="windowText" lastClr="000000"/>
                </a:solidFill>
                <a:latin typeface="Calibri"/>
                <a:cs typeface="Calibri"/>
              </a:rPr>
              <a:t> </a:t>
            </a:r>
            <a:r>
              <a:rPr sz="971" kern="0">
                <a:solidFill>
                  <a:sysClr val="windowText" lastClr="000000"/>
                </a:solidFill>
                <a:latin typeface="Calibri"/>
                <a:cs typeface="Calibri"/>
              </a:rPr>
              <a:t>of</a:t>
            </a:r>
            <a:r>
              <a:rPr sz="971" kern="0" spc="-22">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specific</a:t>
            </a:r>
            <a:r>
              <a:rPr sz="971" kern="0" spc="-22">
                <a:solidFill>
                  <a:sysClr val="windowText" lastClr="000000"/>
                </a:solidFill>
                <a:latin typeface="Calibri"/>
                <a:cs typeface="Calibri"/>
              </a:rPr>
              <a:t> </a:t>
            </a:r>
            <a:r>
              <a:rPr sz="971" kern="0">
                <a:solidFill>
                  <a:sysClr val="windowText" lastClr="000000"/>
                </a:solidFill>
                <a:latin typeface="Calibri"/>
                <a:cs typeface="Calibri"/>
              </a:rPr>
              <a:t>supplementary</a:t>
            </a:r>
            <a:r>
              <a:rPr sz="971" kern="0" spc="-18">
                <a:solidFill>
                  <a:sysClr val="windowText" lastClr="000000"/>
                </a:solidFill>
                <a:latin typeface="Calibri"/>
                <a:cs typeface="Calibri"/>
              </a:rPr>
              <a:t> aids </a:t>
            </a:r>
            <a:r>
              <a:rPr sz="971" kern="0">
                <a:solidFill>
                  <a:sysClr val="windowText" lastClr="000000"/>
                </a:solidFill>
                <a:latin typeface="Calibri"/>
                <a:cs typeface="Calibri"/>
              </a:rPr>
              <a:t>and</a:t>
            </a:r>
            <a:r>
              <a:rPr sz="971" kern="0" spc="-26">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18">
                <a:solidFill>
                  <a:sysClr val="windowText" lastClr="000000"/>
                </a:solidFill>
                <a:latin typeface="Calibri"/>
                <a:cs typeface="Calibri"/>
              </a:rPr>
              <a:t> </a:t>
            </a:r>
            <a:r>
              <a:rPr sz="971" kern="0">
                <a:solidFill>
                  <a:sysClr val="windowText" lastClr="000000"/>
                </a:solidFill>
                <a:latin typeface="Calibri"/>
                <a:cs typeface="Calibri"/>
              </a:rPr>
              <a:t>considered</a:t>
            </a:r>
            <a:r>
              <a:rPr sz="971" kern="0" spc="-18">
                <a:solidFill>
                  <a:sysClr val="windowText" lastClr="000000"/>
                </a:solidFill>
                <a:latin typeface="Calibri"/>
                <a:cs typeface="Calibri"/>
              </a:rPr>
              <a:t> </a:t>
            </a:r>
            <a:r>
              <a:rPr sz="971" kern="0">
                <a:solidFill>
                  <a:sysClr val="windowText" lastClr="000000"/>
                </a:solidFill>
                <a:latin typeface="Calibri"/>
                <a:cs typeface="Calibri"/>
              </a:rPr>
              <a:t>before</a:t>
            </a:r>
            <a:r>
              <a:rPr sz="971" kern="0" spc="-13">
                <a:solidFill>
                  <a:sysClr val="windowText" lastClr="000000"/>
                </a:solidFill>
                <a:latin typeface="Calibri"/>
                <a:cs typeface="Calibri"/>
              </a:rPr>
              <a:t> </a:t>
            </a:r>
            <a:r>
              <a:rPr sz="971" kern="0">
                <a:solidFill>
                  <a:sysClr val="windowText" lastClr="000000"/>
                </a:solidFill>
                <a:latin typeface="Calibri"/>
                <a:cs typeface="Calibri"/>
              </a:rPr>
              <a:t>determining</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would</a:t>
            </a:r>
            <a:r>
              <a:rPr sz="971" kern="0" spc="-18">
                <a:solidFill>
                  <a:sysClr val="windowText" lastClr="000000"/>
                </a:solidFill>
                <a:latin typeface="Calibri"/>
                <a:cs typeface="Calibri"/>
              </a:rPr>
              <a:t> </a:t>
            </a:r>
            <a:r>
              <a:rPr sz="971" kern="0">
                <a:solidFill>
                  <a:sysClr val="windowText" lastClr="000000"/>
                </a:solidFill>
                <a:latin typeface="Calibri"/>
                <a:cs typeface="Calibri"/>
              </a:rPr>
              <a:t>be</a:t>
            </a:r>
            <a:r>
              <a:rPr sz="971" kern="0" spc="-13">
                <a:solidFill>
                  <a:sysClr val="windowText" lastClr="000000"/>
                </a:solidFill>
                <a:latin typeface="Calibri"/>
                <a:cs typeface="Calibri"/>
              </a:rPr>
              <a:t> </a:t>
            </a:r>
            <a:r>
              <a:rPr sz="971" kern="0">
                <a:solidFill>
                  <a:sysClr val="windowText" lastClr="000000"/>
                </a:solidFill>
                <a:latin typeface="Calibri"/>
                <a:cs typeface="Calibri"/>
              </a:rPr>
              <a:t>removed</a:t>
            </a:r>
            <a:r>
              <a:rPr sz="971" kern="0" spc="-18">
                <a:solidFill>
                  <a:sysClr val="windowText" lastClr="000000"/>
                </a:solidFill>
                <a:latin typeface="Calibri"/>
                <a:cs typeface="Calibri"/>
              </a:rPr>
              <a:t> </a:t>
            </a:r>
            <a:r>
              <a:rPr sz="971" kern="0">
                <a:solidFill>
                  <a:sysClr val="windowText" lastClr="000000"/>
                </a:solidFill>
                <a:latin typeface="Calibri"/>
                <a:cs typeface="Calibri"/>
              </a:rPr>
              <a:t>from</a:t>
            </a:r>
            <a:r>
              <a:rPr sz="971" kern="0" spc="-4">
                <a:solidFill>
                  <a:sysClr val="windowText" lastClr="000000"/>
                </a:solidFill>
                <a:latin typeface="Calibri"/>
                <a:cs typeface="Calibri"/>
              </a:rPr>
              <a:t> </a:t>
            </a:r>
            <a:r>
              <a:rPr sz="971" kern="0">
                <a:solidFill>
                  <a:sysClr val="windowText" lastClr="000000"/>
                </a:solidFill>
                <a:latin typeface="Calibri"/>
                <a:cs typeface="Calibri"/>
              </a:rPr>
              <a:t>a</a:t>
            </a:r>
            <a:r>
              <a:rPr sz="971" kern="0" spc="-26">
                <a:solidFill>
                  <a:sysClr val="windowText" lastClr="000000"/>
                </a:solidFill>
                <a:latin typeface="Calibri"/>
                <a:cs typeface="Calibri"/>
              </a:rPr>
              <a:t> </a:t>
            </a:r>
            <a:r>
              <a:rPr sz="971" kern="0">
                <a:solidFill>
                  <a:sysClr val="windowText" lastClr="000000"/>
                </a:solidFill>
                <a:latin typeface="Calibri"/>
                <a:cs typeface="Calibri"/>
              </a:rPr>
              <a:t>general</a:t>
            </a:r>
            <a:r>
              <a:rPr sz="971" kern="0" spc="-18">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class</a:t>
            </a:r>
            <a:r>
              <a:rPr sz="971" kern="0" spc="-18">
                <a:solidFill>
                  <a:sysClr val="windowText" lastClr="000000"/>
                </a:solidFill>
                <a:latin typeface="Calibri"/>
                <a:cs typeface="Calibri"/>
              </a:rPr>
              <a:t> </a:t>
            </a:r>
            <a:r>
              <a:rPr sz="971" kern="0">
                <a:solidFill>
                  <a:sysClr val="windowText" lastClr="000000"/>
                </a:solidFill>
                <a:latin typeface="Calibri"/>
                <a:cs typeface="Calibri"/>
              </a:rPr>
              <a:t>or</a:t>
            </a:r>
            <a:r>
              <a:rPr sz="971" kern="0" spc="-4">
                <a:solidFill>
                  <a:sysClr val="windowText" lastClr="000000"/>
                </a:solidFill>
                <a:latin typeface="Calibri"/>
                <a:cs typeface="Calibri"/>
              </a:rPr>
              <a:t> </a:t>
            </a:r>
            <a:r>
              <a:rPr sz="971" kern="0" spc="-9">
                <a:solidFill>
                  <a:sysClr val="windowText" lastClr="000000"/>
                </a:solidFill>
                <a:latin typeface="Calibri"/>
                <a:cs typeface="Calibri"/>
              </a:rPr>
              <a:t>activity.</a:t>
            </a:r>
            <a:endParaRPr sz="971" kern="0">
              <a:solidFill>
                <a:sysClr val="windowText" lastClr="000000"/>
              </a:solidFill>
              <a:latin typeface="Calibri"/>
              <a:cs typeface="Calibri"/>
            </a:endParaRPr>
          </a:p>
        </p:txBody>
      </p:sp>
      <p:sp>
        <p:nvSpPr>
          <p:cNvPr id="3" name="object 3" descr="Box to include participation in ten ed"/>
          <p:cNvSpPr/>
          <p:nvPr/>
        </p:nvSpPr>
        <p:spPr>
          <a:xfrm>
            <a:off x="2061882" y="1262006"/>
            <a:ext cx="8074959" cy="381559"/>
          </a:xfrm>
          <a:custGeom>
            <a:avLst/>
            <a:gdLst/>
            <a:ahLst/>
            <a:cxnLst/>
            <a:rect l="l" t="t" r="r" b="b"/>
            <a:pathLst>
              <a:path w="9151620" h="432435">
                <a:moveTo>
                  <a:pt x="9151239" y="0"/>
                </a:moveTo>
                <a:lnTo>
                  <a:pt x="9146159" y="0"/>
                </a:lnTo>
                <a:lnTo>
                  <a:pt x="9146159" y="5080"/>
                </a:lnTo>
                <a:lnTo>
                  <a:pt x="9146159" y="7683"/>
                </a:lnTo>
                <a:lnTo>
                  <a:pt x="9146159" y="427101"/>
                </a:lnTo>
                <a:lnTo>
                  <a:pt x="5080" y="427101"/>
                </a:lnTo>
                <a:lnTo>
                  <a:pt x="5080" y="7747"/>
                </a:lnTo>
                <a:lnTo>
                  <a:pt x="5080" y="5080"/>
                </a:lnTo>
                <a:lnTo>
                  <a:pt x="9146159" y="5080"/>
                </a:lnTo>
                <a:lnTo>
                  <a:pt x="9146159" y="0"/>
                </a:lnTo>
                <a:lnTo>
                  <a:pt x="5080" y="0"/>
                </a:lnTo>
                <a:lnTo>
                  <a:pt x="0" y="0"/>
                </a:lnTo>
                <a:lnTo>
                  <a:pt x="0" y="432181"/>
                </a:lnTo>
                <a:lnTo>
                  <a:pt x="5080" y="432181"/>
                </a:lnTo>
                <a:lnTo>
                  <a:pt x="9146159" y="432181"/>
                </a:lnTo>
                <a:lnTo>
                  <a:pt x="9151239" y="432181"/>
                </a:lnTo>
                <a:lnTo>
                  <a:pt x="9151239" y="427101"/>
                </a:lnTo>
                <a:lnTo>
                  <a:pt x="9151239" y="7747"/>
                </a:lnTo>
                <a:lnTo>
                  <a:pt x="9151239" y="5080"/>
                </a:lnTo>
                <a:lnTo>
                  <a:pt x="9151239" y="127"/>
                </a:lnTo>
                <a:lnTo>
                  <a:pt x="9151239"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0" name="Rectangle 9" descr="Outline section of IEP with service delivery">
            <a:extLst>
              <a:ext uri="{FF2B5EF4-FFF2-40B4-BE49-F238E27FC236}">
                <a16:creationId xmlns:a16="http://schemas.microsoft.com/office/drawing/2014/main" id="{61FA997B-9065-D26A-9DE0-92CAFDE45800}"/>
              </a:ext>
            </a:extLst>
          </p:cNvPr>
          <p:cNvSpPr/>
          <p:nvPr/>
        </p:nvSpPr>
        <p:spPr>
          <a:xfrm>
            <a:off x="1693436" y="1717780"/>
            <a:ext cx="9081926" cy="319211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2050677" y="1727896"/>
            <a:ext cx="8057029" cy="713574"/>
          </a:xfrm>
          <a:prstGeom prst="rect">
            <a:avLst/>
          </a:prstGeom>
        </p:spPr>
        <p:txBody>
          <a:bodyPr vert="horz" wrap="square" lIns="0" tIns="45384" rIns="0" bIns="0" rtlCol="0">
            <a:spAutoFit/>
          </a:bodyPr>
          <a:lstStyle/>
          <a:p>
            <a:pPr marL="11206" defTabSz="806867">
              <a:spcBef>
                <a:spcPts val="357"/>
              </a:spcBef>
            </a:pPr>
            <a:r>
              <a:rPr sz="1235" b="1" kern="0">
                <a:solidFill>
                  <a:sysClr val="windowText" lastClr="000000"/>
                </a:solidFill>
                <a:latin typeface="Calibri"/>
                <a:cs typeface="Calibri"/>
              </a:rPr>
              <a:t>SERVICE</a:t>
            </a:r>
            <a:r>
              <a:rPr sz="1235" b="1" kern="0" spc="-35">
                <a:solidFill>
                  <a:sysClr val="windowText" lastClr="000000"/>
                </a:solidFill>
                <a:latin typeface="Calibri"/>
                <a:cs typeface="Calibri"/>
              </a:rPr>
              <a:t> </a:t>
            </a:r>
            <a:r>
              <a:rPr sz="1235" b="1" kern="0" spc="-9">
                <a:solidFill>
                  <a:sysClr val="windowText" lastClr="000000"/>
                </a:solidFill>
                <a:latin typeface="Calibri"/>
                <a:cs typeface="Calibri"/>
              </a:rPr>
              <a:t>DELIVERY</a:t>
            </a:r>
            <a:endParaRPr sz="1235" kern="0">
              <a:solidFill>
                <a:sysClr val="windowText" lastClr="000000"/>
              </a:solidFill>
              <a:latin typeface="Calibri"/>
              <a:cs typeface="Calibri"/>
            </a:endParaRPr>
          </a:p>
          <a:p>
            <a:pPr marL="11206" marR="4483" defTabSz="806867">
              <a:lnSpc>
                <a:spcPct val="101600"/>
              </a:lnSpc>
              <a:spcBef>
                <a:spcPts val="193"/>
              </a:spcBef>
            </a:pPr>
            <a:r>
              <a:rPr sz="971" kern="0">
                <a:solidFill>
                  <a:sysClr val="windowText" lastClr="000000"/>
                </a:solidFill>
                <a:latin typeface="Calibri"/>
                <a:cs typeface="Calibri"/>
              </a:rPr>
              <a:t>Include</a:t>
            </a:r>
            <a:r>
              <a:rPr sz="971" kern="0" spc="-44">
                <a:solidFill>
                  <a:sysClr val="windowText" lastClr="000000"/>
                </a:solidFill>
                <a:latin typeface="Calibri"/>
                <a:cs typeface="Calibri"/>
              </a:rPr>
              <a:t> </a:t>
            </a:r>
            <a:r>
              <a:rPr sz="971" kern="0">
                <a:solidFill>
                  <a:sysClr val="windowText" lastClr="000000"/>
                </a:solidFill>
                <a:latin typeface="Calibri"/>
                <a:cs typeface="Calibri"/>
              </a:rPr>
              <a:t>specially</a:t>
            </a:r>
            <a:r>
              <a:rPr sz="971" kern="0" spc="-26">
                <a:solidFill>
                  <a:sysClr val="windowText" lastClr="000000"/>
                </a:solidFill>
                <a:latin typeface="Calibri"/>
                <a:cs typeface="Calibri"/>
              </a:rPr>
              <a:t> </a:t>
            </a:r>
            <a:r>
              <a:rPr sz="971" kern="0">
                <a:solidFill>
                  <a:sysClr val="windowText" lastClr="000000"/>
                </a:solidFill>
                <a:latin typeface="Calibri"/>
                <a:cs typeface="Calibri"/>
              </a:rPr>
              <a:t>designed</a:t>
            </a:r>
            <a:r>
              <a:rPr sz="971" kern="0" spc="-26">
                <a:solidFill>
                  <a:sysClr val="windowText" lastClr="000000"/>
                </a:solidFill>
                <a:latin typeface="Calibri"/>
                <a:cs typeface="Calibri"/>
              </a:rPr>
              <a:t> </a:t>
            </a:r>
            <a:r>
              <a:rPr sz="971" kern="0">
                <a:solidFill>
                  <a:sysClr val="windowText" lastClr="000000"/>
                </a:solidFill>
                <a:latin typeface="Calibri"/>
                <a:cs typeface="Calibri"/>
              </a:rPr>
              <a:t>instruction,</a:t>
            </a:r>
            <a:r>
              <a:rPr sz="971" kern="0" spc="-18">
                <a:solidFill>
                  <a:sysClr val="windowText" lastClr="000000"/>
                </a:solidFill>
                <a:latin typeface="Calibri"/>
                <a:cs typeface="Calibri"/>
              </a:rPr>
              <a:t> </a:t>
            </a:r>
            <a:r>
              <a:rPr sz="971" kern="0">
                <a:solidFill>
                  <a:sysClr val="windowText" lastClr="000000"/>
                </a:solidFill>
                <a:latin typeface="Calibri"/>
                <a:cs typeface="Calibri"/>
              </a:rPr>
              <a:t>related</a:t>
            </a:r>
            <a:r>
              <a:rPr sz="971" kern="0" spc="-9">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22">
                <a:solidFill>
                  <a:sysClr val="windowText" lastClr="000000"/>
                </a:solidFill>
                <a:latin typeface="Calibri"/>
                <a:cs typeface="Calibri"/>
              </a:rPr>
              <a:t> </a:t>
            </a:r>
            <a:r>
              <a:rPr sz="971" kern="0">
                <a:solidFill>
                  <a:sysClr val="windowText" lastClr="000000"/>
                </a:solidFill>
                <a:latin typeface="Calibri"/>
                <a:cs typeface="Calibri"/>
              </a:rPr>
              <a:t>and</a:t>
            </a:r>
            <a:r>
              <a:rPr sz="971" kern="0" spc="-22">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based</a:t>
            </a:r>
            <a:r>
              <a:rPr sz="971" kern="0" spc="-22">
                <a:solidFill>
                  <a:sysClr val="windowText" lastClr="000000"/>
                </a:solidFill>
                <a:latin typeface="Calibri"/>
                <a:cs typeface="Calibri"/>
              </a:rPr>
              <a:t> </a:t>
            </a:r>
            <a:r>
              <a:rPr sz="971" kern="0">
                <a:solidFill>
                  <a:sysClr val="windowText" lastClr="000000"/>
                </a:solidFill>
                <a:latin typeface="Calibri"/>
                <a:cs typeface="Calibri"/>
              </a:rPr>
              <a:t>on</a:t>
            </a:r>
            <a:r>
              <a:rPr sz="971" kern="0" spc="-26">
                <a:solidFill>
                  <a:sysClr val="windowText" lastClr="000000"/>
                </a:solidFill>
                <a:latin typeface="Calibri"/>
                <a:cs typeface="Calibri"/>
              </a:rPr>
              <a:t> </a:t>
            </a:r>
            <a:r>
              <a:rPr sz="971" kern="0">
                <a:solidFill>
                  <a:sysClr val="windowText" lastClr="000000"/>
                </a:solidFill>
                <a:latin typeface="Calibri"/>
                <a:cs typeface="Calibri"/>
              </a:rPr>
              <a:t>peer-reviewed</a:t>
            </a:r>
            <a:r>
              <a:rPr sz="971" kern="0" spc="-26">
                <a:solidFill>
                  <a:sysClr val="windowText" lastClr="000000"/>
                </a:solidFill>
                <a:latin typeface="Calibri"/>
                <a:cs typeface="Calibri"/>
              </a:rPr>
              <a:t> </a:t>
            </a:r>
            <a:r>
              <a:rPr sz="971" kern="0">
                <a:solidFill>
                  <a:sysClr val="windowText" lastClr="000000"/>
                </a:solidFill>
                <a:latin typeface="Calibri"/>
                <a:cs typeface="Calibri"/>
              </a:rPr>
              <a:t>research</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extent</a:t>
            </a:r>
            <a:r>
              <a:rPr sz="971" kern="0" spc="-18">
                <a:solidFill>
                  <a:sysClr val="windowText" lastClr="000000"/>
                </a:solidFill>
                <a:latin typeface="Calibri"/>
                <a:cs typeface="Calibri"/>
              </a:rPr>
              <a:t> </a:t>
            </a:r>
            <a:r>
              <a:rPr sz="971" kern="0">
                <a:solidFill>
                  <a:sysClr val="windowText" lastClr="000000"/>
                </a:solidFill>
                <a:latin typeface="Calibri"/>
                <a:cs typeface="Calibri"/>
              </a:rPr>
              <a:t>practicable</a:t>
            </a:r>
            <a:r>
              <a:rPr sz="971" kern="0" spc="9">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22">
                <a:solidFill>
                  <a:sysClr val="windowText" lastClr="000000"/>
                </a:solidFill>
                <a:latin typeface="Calibri"/>
                <a:cs typeface="Calibri"/>
              </a:rPr>
              <a:t> </a:t>
            </a:r>
            <a:r>
              <a:rPr sz="971" kern="0">
                <a:solidFill>
                  <a:sysClr val="windowText" lastClr="000000"/>
                </a:solidFill>
                <a:latin typeface="Calibri"/>
                <a:cs typeface="Calibri"/>
              </a:rPr>
              <a:t>if</a:t>
            </a:r>
            <a:r>
              <a:rPr sz="971" kern="0" spc="-26">
                <a:solidFill>
                  <a:sysClr val="windowText" lastClr="000000"/>
                </a:solidFill>
                <a:latin typeface="Calibri"/>
                <a:cs typeface="Calibri"/>
              </a:rPr>
              <a:t> </a:t>
            </a:r>
            <a:r>
              <a:rPr sz="971" kern="0">
                <a:solidFill>
                  <a:sysClr val="windowText" lastClr="000000"/>
                </a:solidFill>
                <a:latin typeface="Calibri"/>
                <a:cs typeface="Calibri"/>
              </a:rPr>
              <a:t>applicable,</a:t>
            </a:r>
            <a:r>
              <a:rPr sz="971" kern="0" spc="-9">
                <a:solidFill>
                  <a:sysClr val="windowText" lastClr="000000"/>
                </a:solidFill>
                <a:latin typeface="Calibri"/>
                <a:cs typeface="Calibri"/>
              </a:rPr>
              <a:t> positive </a:t>
            </a:r>
            <a:r>
              <a:rPr sz="971" kern="0">
                <a:solidFill>
                  <a:sysClr val="windowText" lastClr="000000"/>
                </a:solidFill>
                <a:latin typeface="Calibri"/>
                <a:cs typeface="Calibri"/>
              </a:rPr>
              <a:t>behavioral</a:t>
            </a:r>
            <a:r>
              <a:rPr sz="971" kern="0" spc="-31">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22">
                <a:solidFill>
                  <a:sysClr val="windowText" lastClr="000000"/>
                </a:solidFill>
                <a:latin typeface="Calibri"/>
                <a:cs typeface="Calibri"/>
              </a:rPr>
              <a:t> </a:t>
            </a:r>
            <a:r>
              <a:rPr sz="971" kern="0">
                <a:solidFill>
                  <a:sysClr val="windowText" lastClr="000000"/>
                </a:solidFill>
                <a:latin typeface="Calibri"/>
                <a:cs typeface="Calibri"/>
              </a:rPr>
              <a:t>and</a:t>
            </a:r>
            <a:r>
              <a:rPr sz="971" kern="0" spc="-22">
                <a:solidFill>
                  <a:sysClr val="windowText" lastClr="000000"/>
                </a:solidFill>
                <a:latin typeface="Calibri"/>
                <a:cs typeface="Calibri"/>
              </a:rPr>
              <a:t> </a:t>
            </a:r>
            <a:r>
              <a:rPr sz="971" kern="0">
                <a:solidFill>
                  <a:sysClr val="windowText" lastClr="000000"/>
                </a:solidFill>
                <a:latin typeface="Calibri"/>
                <a:cs typeface="Calibri"/>
              </a:rPr>
              <a:t>support/training</a:t>
            </a:r>
            <a:r>
              <a:rPr sz="971" kern="0" spc="-26">
                <a:solidFill>
                  <a:sysClr val="windowText" lastClr="000000"/>
                </a:solidFill>
                <a:latin typeface="Calibri"/>
                <a:cs typeface="Calibri"/>
              </a:rPr>
              <a:t> </a:t>
            </a:r>
            <a:r>
              <a:rPr sz="971" kern="0">
                <a:solidFill>
                  <a:sysClr val="windowText" lastClr="000000"/>
                </a:solidFill>
                <a:latin typeface="Calibri"/>
                <a:cs typeface="Calibri"/>
              </a:rPr>
              <a:t>for</a:t>
            </a:r>
            <a:r>
              <a:rPr sz="971" kern="0" spc="-13">
                <a:solidFill>
                  <a:sysClr val="windowText" lastClr="000000"/>
                </a:solidFill>
                <a:latin typeface="Calibri"/>
                <a:cs typeface="Calibri"/>
              </a:rPr>
              <a:t> </a:t>
            </a:r>
            <a:r>
              <a:rPr sz="971" kern="0">
                <a:solidFill>
                  <a:sysClr val="windowText" lastClr="000000"/>
                </a:solidFill>
                <a:latin typeface="Calibri"/>
                <a:cs typeface="Calibri"/>
              </a:rPr>
              <a:t>school</a:t>
            </a:r>
            <a:r>
              <a:rPr sz="971" kern="0" spc="-22">
                <a:solidFill>
                  <a:sysClr val="windowText" lastClr="000000"/>
                </a:solidFill>
                <a:latin typeface="Calibri"/>
                <a:cs typeface="Calibri"/>
              </a:rPr>
              <a:t> </a:t>
            </a:r>
            <a:r>
              <a:rPr sz="971" kern="0">
                <a:solidFill>
                  <a:sysClr val="windowText" lastClr="000000"/>
                </a:solidFill>
                <a:latin typeface="Calibri"/>
                <a:cs typeface="Calibri"/>
              </a:rPr>
              <a:t>personnel</a:t>
            </a:r>
            <a:r>
              <a:rPr sz="971" kern="0" spc="-22">
                <a:solidFill>
                  <a:sysClr val="windowText" lastClr="000000"/>
                </a:solidFill>
                <a:latin typeface="Calibri"/>
                <a:cs typeface="Calibri"/>
              </a:rPr>
              <a:t> </a:t>
            </a:r>
            <a:r>
              <a:rPr sz="971" kern="0">
                <a:solidFill>
                  <a:sysClr val="windowText" lastClr="000000"/>
                </a:solidFill>
                <a:latin typeface="Calibri"/>
                <a:cs typeface="Calibri"/>
              </a:rPr>
              <a:t>and/or</a:t>
            </a:r>
            <a:r>
              <a:rPr sz="971" kern="0" spc="-31">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26">
                <a:solidFill>
                  <a:sysClr val="windowText" lastClr="000000"/>
                </a:solidFill>
                <a:latin typeface="Calibri"/>
                <a:cs typeface="Calibri"/>
              </a:rPr>
              <a:t> </a:t>
            </a:r>
            <a:r>
              <a:rPr sz="971" kern="0">
                <a:solidFill>
                  <a:sysClr val="windowText" lastClr="000000"/>
                </a:solidFill>
                <a:latin typeface="Calibri"/>
                <a:cs typeface="Calibri"/>
              </a:rPr>
              <a:t>Consider</a:t>
            </a:r>
            <a:r>
              <a:rPr sz="971" kern="0" spc="-26">
                <a:solidFill>
                  <a:sysClr val="windowText" lastClr="000000"/>
                </a:solidFill>
                <a:latin typeface="Calibri"/>
                <a:cs typeface="Calibri"/>
              </a:rPr>
              <a:t> </a:t>
            </a:r>
            <a:r>
              <a:rPr sz="971" kern="0">
                <a:solidFill>
                  <a:sysClr val="windowText" lastClr="000000"/>
                </a:solidFill>
                <a:latin typeface="Calibri"/>
                <a:cs typeface="Calibri"/>
              </a:rPr>
              <a:t>providing</a:t>
            </a:r>
            <a:r>
              <a:rPr sz="971" kern="0" spc="-13">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22">
                <a:solidFill>
                  <a:sysClr val="windowText" lastClr="000000"/>
                </a:solidFill>
                <a:latin typeface="Calibri"/>
                <a:cs typeface="Calibri"/>
              </a:rPr>
              <a:t> </a:t>
            </a:r>
            <a:r>
              <a:rPr sz="971" kern="0">
                <a:solidFill>
                  <a:sysClr val="windowText" lastClr="000000"/>
                </a:solidFill>
                <a:latin typeface="Calibri"/>
                <a:cs typeface="Calibri"/>
              </a:rPr>
              <a:t>in</a:t>
            </a:r>
            <a:r>
              <a:rPr sz="971" kern="0" spc="-26">
                <a:solidFill>
                  <a:sysClr val="windowText" lastClr="000000"/>
                </a:solidFill>
                <a:latin typeface="Calibri"/>
                <a:cs typeface="Calibri"/>
              </a:rPr>
              <a:t> </a:t>
            </a:r>
            <a:r>
              <a:rPr sz="971" kern="0">
                <a:solidFill>
                  <a:sysClr val="windowText" lastClr="000000"/>
                </a:solidFill>
                <a:latin typeface="Calibri"/>
                <a:cs typeface="Calibri"/>
              </a:rPr>
              <a:t>general</a:t>
            </a:r>
            <a:r>
              <a:rPr sz="971" kern="0" spc="-22">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26">
                <a:solidFill>
                  <a:sysClr val="windowText" lastClr="000000"/>
                </a:solidFill>
                <a:latin typeface="Calibri"/>
                <a:cs typeface="Calibri"/>
              </a:rPr>
              <a:t> </a:t>
            </a:r>
            <a:r>
              <a:rPr sz="971" kern="0">
                <a:solidFill>
                  <a:sysClr val="windowText" lastClr="000000"/>
                </a:solidFill>
                <a:latin typeface="Calibri"/>
                <a:cs typeface="Calibri"/>
              </a:rPr>
              <a:t>settings</a:t>
            </a:r>
            <a:r>
              <a:rPr sz="971" kern="0" spc="-18">
                <a:solidFill>
                  <a:sysClr val="windowText" lastClr="000000"/>
                </a:solidFill>
                <a:latin typeface="Calibri"/>
                <a:cs typeface="Calibri"/>
              </a:rPr>
              <a:t> </a:t>
            </a:r>
            <a:r>
              <a:rPr sz="971" kern="0">
                <a:solidFill>
                  <a:sysClr val="windowText" lastClr="000000"/>
                </a:solidFill>
                <a:latin typeface="Calibri"/>
                <a:cs typeface="Calibri"/>
              </a:rPr>
              <a:t>before</a:t>
            </a:r>
            <a:r>
              <a:rPr sz="971" kern="0" spc="-31">
                <a:solidFill>
                  <a:sysClr val="windowText" lastClr="000000"/>
                </a:solidFill>
                <a:latin typeface="Calibri"/>
                <a:cs typeface="Calibri"/>
              </a:rPr>
              <a:t> </a:t>
            </a:r>
            <a:r>
              <a:rPr sz="971" kern="0" spc="-9">
                <a:solidFill>
                  <a:sysClr val="windowText" lastClr="000000"/>
                </a:solidFill>
                <a:latin typeface="Calibri"/>
                <a:cs typeface="Calibri"/>
              </a:rPr>
              <a:t>considering </a:t>
            </a:r>
            <a:r>
              <a:rPr sz="971" kern="0">
                <a:solidFill>
                  <a:sysClr val="windowText" lastClr="000000"/>
                </a:solidFill>
                <a:latin typeface="Calibri"/>
                <a:cs typeface="Calibri"/>
              </a:rPr>
              <a:t>other</a:t>
            </a:r>
            <a:r>
              <a:rPr sz="971" kern="0" spc="-49">
                <a:solidFill>
                  <a:sysClr val="windowText" lastClr="000000"/>
                </a:solidFill>
                <a:latin typeface="Calibri"/>
                <a:cs typeface="Calibri"/>
              </a:rPr>
              <a:t> </a:t>
            </a:r>
            <a:r>
              <a:rPr sz="971" kern="0" spc="-9">
                <a:solidFill>
                  <a:sysClr val="windowText" lastClr="000000"/>
                </a:solidFill>
                <a:latin typeface="Calibri"/>
                <a:cs typeface="Calibri"/>
              </a:rPr>
              <a:t>options.</a:t>
            </a:r>
            <a:endParaRPr sz="971" kern="0">
              <a:solidFill>
                <a:sysClr val="windowText" lastClr="000000"/>
              </a:solidFill>
              <a:latin typeface="Calibri"/>
              <a:cs typeface="Calibri"/>
            </a:endParaRPr>
          </a:p>
        </p:txBody>
      </p:sp>
      <p:pic>
        <p:nvPicPr>
          <p:cNvPr id="13" name="Picture 12" descr="IEP document with goal area and services">
            <a:extLst>
              <a:ext uri="{FF2B5EF4-FFF2-40B4-BE49-F238E27FC236}">
                <a16:creationId xmlns:a16="http://schemas.microsoft.com/office/drawing/2014/main" id="{94013863-D564-CCBC-8127-3CA5725C4627}"/>
              </a:ext>
            </a:extLst>
          </p:cNvPr>
          <p:cNvPicPr>
            <a:picLocks noChangeAspect="1"/>
          </p:cNvPicPr>
          <p:nvPr/>
        </p:nvPicPr>
        <p:blipFill>
          <a:blip r:embed="rId3"/>
          <a:stretch>
            <a:fillRect/>
          </a:stretch>
        </p:blipFill>
        <p:spPr>
          <a:xfrm>
            <a:off x="2003390" y="2453116"/>
            <a:ext cx="8447887" cy="2389863"/>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45</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6D2B83-8BF7-412D-D126-47A1F5DC976F}"/>
              </a:ext>
            </a:extLst>
          </p:cNvPr>
          <p:cNvSpPr>
            <a:spLocks noGrp="1"/>
          </p:cNvSpPr>
          <p:nvPr>
            <p:ph type="title"/>
          </p:nvPr>
        </p:nvSpPr>
        <p:spPr/>
        <p:txBody>
          <a:bodyPr/>
          <a:lstStyle/>
          <a:p>
            <a:r>
              <a:rPr lang="en-US">
                <a:solidFill>
                  <a:schemeClr val="bg1"/>
                </a:solidFill>
              </a:rPr>
              <a:t>More on transportation services</a:t>
            </a:r>
          </a:p>
        </p:txBody>
      </p:sp>
      <p:sp>
        <p:nvSpPr>
          <p:cNvPr id="13" name="Rectangle 12" descr="Outline part of IEP with transportation services">
            <a:extLst>
              <a:ext uri="{FF2B5EF4-FFF2-40B4-BE49-F238E27FC236}">
                <a16:creationId xmlns:a16="http://schemas.microsoft.com/office/drawing/2014/main" id="{017CCE4E-58BD-BB88-B95A-E34061349DFB}"/>
              </a:ext>
            </a:extLst>
          </p:cNvPr>
          <p:cNvSpPr/>
          <p:nvPr/>
        </p:nvSpPr>
        <p:spPr>
          <a:xfrm>
            <a:off x="1913044" y="342920"/>
            <a:ext cx="8339216" cy="226917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7" y="345629"/>
            <a:ext cx="8043582" cy="1178973"/>
          </a:xfrm>
          <a:prstGeom prst="rect">
            <a:avLst/>
          </a:prstGeom>
        </p:spPr>
        <p:txBody>
          <a:bodyPr vert="horz" wrap="square" lIns="0" tIns="50987" rIns="0" bIns="0" rtlCol="0">
            <a:spAutoFit/>
          </a:bodyPr>
          <a:lstStyle/>
          <a:p>
            <a:pPr marL="11206" defTabSz="806867">
              <a:spcBef>
                <a:spcPts val="401"/>
              </a:spcBef>
            </a:pPr>
            <a:r>
              <a:rPr sz="1235" b="1" kern="0">
                <a:solidFill>
                  <a:sysClr val="windowText" lastClr="000000"/>
                </a:solidFill>
                <a:latin typeface="Calibri"/>
                <a:cs typeface="Calibri"/>
              </a:rPr>
              <a:t>TRANSPORTATION</a:t>
            </a:r>
            <a:r>
              <a:rPr sz="1235" b="1" kern="0" spc="-31">
                <a:solidFill>
                  <a:sysClr val="windowText" lastClr="000000"/>
                </a:solidFill>
                <a:latin typeface="Calibri"/>
                <a:cs typeface="Calibri"/>
              </a:rPr>
              <a:t> </a:t>
            </a:r>
            <a:r>
              <a:rPr sz="1235" b="1" kern="0" spc="-9">
                <a:solidFill>
                  <a:sysClr val="windowText" lastClr="000000"/>
                </a:solidFill>
                <a:latin typeface="Calibri"/>
                <a:cs typeface="Calibri"/>
              </a:rPr>
              <a:t>SERVICES</a:t>
            </a:r>
            <a:endParaRPr sz="1235" kern="0">
              <a:solidFill>
                <a:sysClr val="windowText" lastClr="000000"/>
              </a:solidFill>
              <a:latin typeface="Calibri"/>
              <a:cs typeface="Calibri"/>
            </a:endParaRPr>
          </a:p>
          <a:p>
            <a:pPr marL="181545" marR="165856" indent="-170899" defTabSz="806867">
              <a:lnSpc>
                <a:spcPct val="104500"/>
              </a:lnSpc>
              <a:spcBef>
                <a:spcPts val="199"/>
              </a:spcBef>
              <a:buFont typeface="MS Gothic"/>
              <a:buChar char="☐"/>
              <a:tabLst>
                <a:tab pos="182105" algn="l"/>
              </a:tabLst>
            </a:pPr>
            <a:r>
              <a:rPr sz="971" kern="0" spc="-9">
                <a:solidFill>
                  <a:sysClr val="windowText" lastClr="000000"/>
                </a:solidFill>
                <a:latin typeface="Calibri"/>
                <a:cs typeface="Calibri"/>
              </a:rPr>
              <a:t>Transportation</a:t>
            </a:r>
            <a:r>
              <a:rPr sz="971" kern="0" spc="-26">
                <a:solidFill>
                  <a:sysClr val="windowText" lastClr="000000"/>
                </a:solidFill>
                <a:latin typeface="Calibri"/>
                <a:cs typeface="Calibri"/>
              </a:rPr>
              <a:t> </a:t>
            </a:r>
            <a:r>
              <a:rPr sz="971" kern="0">
                <a:solidFill>
                  <a:sysClr val="windowText" lastClr="000000"/>
                </a:solidFill>
                <a:latin typeface="Calibri"/>
                <a:cs typeface="Calibri"/>
              </a:rPr>
              <a:t>will</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18">
                <a:solidFill>
                  <a:sysClr val="windowText" lastClr="000000"/>
                </a:solidFill>
                <a:latin typeface="Calibri"/>
                <a:cs typeface="Calibri"/>
              </a:rPr>
              <a:t> </a:t>
            </a:r>
            <a:r>
              <a:rPr sz="971" kern="0">
                <a:solidFill>
                  <a:sysClr val="windowText" lastClr="000000"/>
                </a:solidFill>
                <a:latin typeface="Calibri"/>
                <a:cs typeface="Calibri"/>
              </a:rPr>
              <a:t>provided</a:t>
            </a:r>
            <a:r>
              <a:rPr sz="971" kern="0" spc="-13">
                <a:solidFill>
                  <a:sysClr val="windowText" lastClr="000000"/>
                </a:solidFill>
                <a:latin typeface="Calibri"/>
                <a:cs typeface="Calibri"/>
              </a:rPr>
              <a:t> </a:t>
            </a:r>
            <a:r>
              <a:rPr sz="971" kern="0">
                <a:solidFill>
                  <a:sysClr val="windowText" lastClr="000000"/>
                </a:solidFill>
                <a:latin typeface="Calibri"/>
                <a:cs typeface="Calibri"/>
              </a:rPr>
              <a:t>in the</a:t>
            </a:r>
            <a:r>
              <a:rPr sz="971" kern="0" spc="-18">
                <a:solidFill>
                  <a:sysClr val="windowText" lastClr="000000"/>
                </a:solidFill>
                <a:latin typeface="Calibri"/>
                <a:cs typeface="Calibri"/>
              </a:rPr>
              <a:t> </a:t>
            </a:r>
            <a:r>
              <a:rPr sz="971" kern="0">
                <a:solidFill>
                  <a:sysClr val="windowText" lastClr="000000"/>
                </a:solidFill>
                <a:latin typeface="Calibri"/>
                <a:cs typeface="Calibri"/>
              </a:rPr>
              <a:t>same</a:t>
            </a:r>
            <a:r>
              <a:rPr sz="971" kern="0" spc="-4">
                <a:solidFill>
                  <a:sysClr val="windowText" lastClr="000000"/>
                </a:solidFill>
                <a:latin typeface="Calibri"/>
                <a:cs typeface="Calibri"/>
              </a:rPr>
              <a:t> </a:t>
            </a:r>
            <a:r>
              <a:rPr sz="971" kern="0">
                <a:solidFill>
                  <a:sysClr val="windowText" lastClr="000000"/>
                </a:solidFill>
                <a:latin typeface="Calibri"/>
                <a:cs typeface="Calibri"/>
              </a:rPr>
              <a:t>manner</a:t>
            </a:r>
            <a:r>
              <a:rPr sz="971" kern="0" spc="-18">
                <a:solidFill>
                  <a:sysClr val="windowText" lastClr="000000"/>
                </a:solidFill>
                <a:latin typeface="Calibri"/>
                <a:cs typeface="Calibri"/>
              </a:rPr>
              <a:t> </a:t>
            </a:r>
            <a:r>
              <a:rPr sz="971" kern="0">
                <a:solidFill>
                  <a:sysClr val="windowText" lastClr="000000"/>
                </a:solidFill>
                <a:latin typeface="Calibri"/>
                <a:cs typeface="Calibri"/>
              </a:rPr>
              <a:t>as</a:t>
            </a:r>
            <a:r>
              <a:rPr sz="971" kern="0" spc="-9">
                <a:solidFill>
                  <a:sysClr val="windowText" lastClr="000000"/>
                </a:solidFill>
                <a:latin typeface="Calibri"/>
                <a:cs typeface="Calibri"/>
              </a:rPr>
              <a:t> </a:t>
            </a:r>
            <a:r>
              <a:rPr sz="971" kern="0">
                <a:solidFill>
                  <a:sysClr val="windowText" lastClr="000000"/>
                </a:solidFill>
                <a:latin typeface="Calibri"/>
                <a:cs typeface="Calibri"/>
              </a:rPr>
              <a:t>it</a:t>
            </a:r>
            <a:r>
              <a:rPr sz="971" kern="0" spc="-9">
                <a:solidFill>
                  <a:sysClr val="windowText" lastClr="000000"/>
                </a:solidFill>
                <a:latin typeface="Calibri"/>
                <a:cs typeface="Calibri"/>
              </a:rPr>
              <a:t> </a:t>
            </a:r>
            <a:r>
              <a:rPr sz="971" kern="0">
                <a:solidFill>
                  <a:sysClr val="windowText" lastClr="000000"/>
                </a:solidFill>
                <a:latin typeface="Calibri"/>
                <a:cs typeface="Calibri"/>
              </a:rPr>
              <a:t>would</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4">
                <a:solidFill>
                  <a:sysClr val="windowText" lastClr="000000"/>
                </a:solidFill>
                <a:latin typeface="Calibri"/>
                <a:cs typeface="Calibri"/>
              </a:rPr>
              <a:t> </a:t>
            </a:r>
            <a:r>
              <a:rPr sz="971" kern="0">
                <a:solidFill>
                  <a:sysClr val="windowText" lastClr="000000"/>
                </a:solidFill>
                <a:latin typeface="Calibri"/>
                <a:cs typeface="Calibri"/>
              </a:rPr>
              <a:t>for</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4">
                <a:solidFill>
                  <a:sysClr val="windowText" lastClr="000000"/>
                </a:solidFill>
                <a:latin typeface="Calibri"/>
                <a:cs typeface="Calibri"/>
              </a:rPr>
              <a:t> </a:t>
            </a:r>
            <a:r>
              <a:rPr sz="971" kern="0">
                <a:solidFill>
                  <a:sysClr val="windowText" lastClr="000000"/>
                </a:solidFill>
                <a:latin typeface="Calibri"/>
                <a:cs typeface="Calibri"/>
              </a:rPr>
              <a:t>without</a:t>
            </a:r>
            <a:r>
              <a:rPr sz="971" kern="0" spc="26">
                <a:solidFill>
                  <a:sysClr val="windowText" lastClr="000000"/>
                </a:solidFill>
                <a:latin typeface="Calibri"/>
                <a:cs typeface="Calibri"/>
              </a:rPr>
              <a:t> </a:t>
            </a:r>
            <a:r>
              <a:rPr sz="971" kern="0">
                <a:solidFill>
                  <a:sysClr val="windowText" lastClr="000000"/>
                </a:solidFill>
                <a:latin typeface="Calibri"/>
                <a:cs typeface="Calibri"/>
              </a:rPr>
              <a:t>disabilities.</a:t>
            </a:r>
            <a:r>
              <a:rPr sz="971" kern="0" spc="-13">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2">
                <a:solidFill>
                  <a:sysClr val="windowText" lastClr="000000"/>
                </a:solidFill>
                <a:latin typeface="Calibri"/>
                <a:cs typeface="Calibri"/>
              </a:rPr>
              <a:t> </a:t>
            </a:r>
            <a:r>
              <a:rPr sz="971" kern="0">
                <a:solidFill>
                  <a:sysClr val="windowText" lastClr="000000"/>
                </a:solidFill>
                <a:latin typeface="Calibri"/>
                <a:cs typeface="Calibri"/>
              </a:rPr>
              <a:t>note</a:t>
            </a:r>
            <a:r>
              <a:rPr sz="971" kern="0" spc="-9">
                <a:solidFill>
                  <a:sysClr val="windowText" lastClr="000000"/>
                </a:solidFill>
                <a:latin typeface="Calibri"/>
                <a:cs typeface="Calibri"/>
              </a:rPr>
              <a:t> </a:t>
            </a:r>
            <a:r>
              <a:rPr sz="971" kern="0">
                <a:solidFill>
                  <a:sysClr val="windowText" lastClr="000000"/>
                </a:solidFill>
                <a:latin typeface="Calibri"/>
                <a:cs typeface="Calibri"/>
              </a:rPr>
              <a:t>that</a:t>
            </a:r>
            <a:r>
              <a:rPr sz="971" kern="0" spc="-4">
                <a:solidFill>
                  <a:sysClr val="windowText" lastClr="000000"/>
                </a:solidFill>
                <a:latin typeface="Calibri"/>
                <a:cs typeface="Calibri"/>
              </a:rPr>
              <a:t> </a:t>
            </a:r>
            <a:r>
              <a:rPr sz="971" kern="0">
                <a:solidFill>
                  <a:sysClr val="windowText" lastClr="000000"/>
                </a:solidFill>
                <a:latin typeface="Calibri"/>
                <a:cs typeface="Calibri"/>
              </a:rPr>
              <a:t>if the</a:t>
            </a:r>
            <a:r>
              <a:rPr sz="971" kern="0" spc="-4">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is</a:t>
            </a:r>
            <a:r>
              <a:rPr sz="971" kern="0" spc="-9">
                <a:solidFill>
                  <a:sysClr val="windowText" lastClr="000000"/>
                </a:solidFill>
                <a:latin typeface="Calibri"/>
                <a:cs typeface="Calibri"/>
              </a:rPr>
              <a:t> </a:t>
            </a:r>
            <a:r>
              <a:rPr sz="971" kern="0">
                <a:solidFill>
                  <a:sysClr val="windowText" lastClr="000000"/>
                </a:solidFill>
                <a:latin typeface="Calibri"/>
                <a:cs typeface="Calibri"/>
              </a:rPr>
              <a:t>placed</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4">
                <a:solidFill>
                  <a:sysClr val="windowText" lastClr="000000"/>
                </a:solidFill>
                <a:latin typeface="Calibri"/>
                <a:cs typeface="Calibri"/>
              </a:rPr>
              <a:t> </a:t>
            </a:r>
            <a:r>
              <a:rPr sz="971" kern="0" spc="-9">
                <a:solidFill>
                  <a:sysClr val="windowText" lastClr="000000"/>
                </a:solidFill>
                <a:latin typeface="Calibri"/>
                <a:cs typeface="Calibri"/>
              </a:rPr>
              <a:t>program </a:t>
            </a:r>
            <a:r>
              <a:rPr sz="971" kern="0">
                <a:solidFill>
                  <a:sysClr val="windowText" lastClr="000000"/>
                </a:solidFill>
                <a:latin typeface="Calibri"/>
                <a:cs typeface="Calibri"/>
              </a:rPr>
              <a:t>located</a:t>
            </a:r>
            <a:r>
              <a:rPr sz="971" kern="0" spc="-13">
                <a:solidFill>
                  <a:sysClr val="windowText" lastClr="000000"/>
                </a:solidFill>
                <a:latin typeface="Calibri"/>
                <a:cs typeface="Calibri"/>
              </a:rPr>
              <a:t> </a:t>
            </a:r>
            <a:r>
              <a:rPr sz="971" kern="0">
                <a:solidFill>
                  <a:sysClr val="windowText" lastClr="000000"/>
                </a:solidFill>
                <a:latin typeface="Calibri"/>
                <a:cs typeface="Calibri"/>
              </a:rPr>
              <a:t>at</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26">
                <a:solidFill>
                  <a:sysClr val="windowText" lastClr="000000"/>
                </a:solidFill>
                <a:latin typeface="Calibri"/>
                <a:cs typeface="Calibri"/>
              </a:rPr>
              <a:t> </a:t>
            </a:r>
            <a:r>
              <a:rPr sz="971" kern="0">
                <a:solidFill>
                  <a:sysClr val="windowText" lastClr="000000"/>
                </a:solidFill>
                <a:latin typeface="Calibri"/>
                <a:cs typeface="Calibri"/>
              </a:rPr>
              <a:t>school</a:t>
            </a:r>
            <a:r>
              <a:rPr sz="971" kern="0" spc="-4">
                <a:solidFill>
                  <a:sysClr val="windowText" lastClr="000000"/>
                </a:solidFill>
                <a:latin typeface="Calibri"/>
                <a:cs typeface="Calibri"/>
              </a:rPr>
              <a:t> </a:t>
            </a:r>
            <a:r>
              <a:rPr sz="971" b="1" kern="0">
                <a:solidFill>
                  <a:sysClr val="windowText" lastClr="000000"/>
                </a:solidFill>
                <a:latin typeface="Calibri"/>
                <a:cs typeface="Calibri"/>
              </a:rPr>
              <a:t>other</a:t>
            </a:r>
            <a:r>
              <a:rPr sz="971" b="1" kern="0" spc="-9">
                <a:solidFill>
                  <a:sysClr val="windowText" lastClr="000000"/>
                </a:solidFill>
                <a:latin typeface="Calibri"/>
                <a:cs typeface="Calibri"/>
              </a:rPr>
              <a:t> </a:t>
            </a:r>
            <a:r>
              <a:rPr sz="971" kern="0">
                <a:solidFill>
                  <a:sysClr val="windowText" lastClr="000000"/>
                </a:solidFill>
                <a:latin typeface="Calibri"/>
                <a:cs typeface="Calibri"/>
              </a:rPr>
              <a:t>than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school</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4">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2">
                <a:solidFill>
                  <a:sysClr val="windowText" lastClr="000000"/>
                </a:solidFill>
                <a:latin typeface="Calibri"/>
                <a:cs typeface="Calibri"/>
              </a:rPr>
              <a:t> </a:t>
            </a:r>
            <a:r>
              <a:rPr sz="971" kern="0">
                <a:solidFill>
                  <a:sysClr val="windowText" lastClr="000000"/>
                </a:solidFill>
                <a:latin typeface="Calibri"/>
                <a:cs typeface="Calibri"/>
              </a:rPr>
              <a:t>would</a:t>
            </a:r>
            <a:r>
              <a:rPr sz="971" kern="0" spc="-18">
                <a:solidFill>
                  <a:sysClr val="windowText" lastClr="000000"/>
                </a:solidFill>
                <a:latin typeface="Calibri"/>
                <a:cs typeface="Calibri"/>
              </a:rPr>
              <a:t> </a:t>
            </a:r>
            <a:r>
              <a:rPr sz="971" kern="0">
                <a:solidFill>
                  <a:sysClr val="windowText" lastClr="000000"/>
                </a:solidFill>
                <a:latin typeface="Calibri"/>
                <a:cs typeface="Calibri"/>
              </a:rPr>
              <a:t>have</a:t>
            </a:r>
            <a:r>
              <a:rPr sz="971" kern="0" spc="-9">
                <a:solidFill>
                  <a:sysClr val="windowText" lastClr="000000"/>
                </a:solidFill>
                <a:latin typeface="Calibri"/>
                <a:cs typeface="Calibri"/>
              </a:rPr>
              <a:t> </a:t>
            </a:r>
            <a:r>
              <a:rPr sz="971" kern="0">
                <a:solidFill>
                  <a:sysClr val="windowText" lastClr="000000"/>
                </a:solidFill>
                <a:latin typeface="Calibri"/>
                <a:cs typeface="Calibri"/>
              </a:rPr>
              <a:t>attended</a:t>
            </a:r>
            <a:r>
              <a:rPr sz="971" kern="0" spc="-18">
                <a:solidFill>
                  <a:sysClr val="windowText" lastClr="000000"/>
                </a:solidFill>
                <a:latin typeface="Calibri"/>
                <a:cs typeface="Calibri"/>
              </a:rPr>
              <a:t> </a:t>
            </a: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not</a:t>
            </a:r>
            <a:r>
              <a:rPr sz="971" kern="0" spc="-13">
                <a:solidFill>
                  <a:sysClr val="windowText" lastClr="000000"/>
                </a:solidFill>
                <a:latin typeface="Calibri"/>
                <a:cs typeface="Calibri"/>
              </a:rPr>
              <a:t> </a:t>
            </a:r>
            <a:r>
              <a:rPr sz="971" kern="0">
                <a:solidFill>
                  <a:sysClr val="windowText" lastClr="000000"/>
                </a:solidFill>
                <a:latin typeface="Calibri"/>
                <a:cs typeface="Calibri"/>
              </a:rPr>
              <a:t>eligible</a:t>
            </a:r>
            <a:r>
              <a:rPr sz="971" kern="0" spc="-26">
                <a:solidFill>
                  <a:sysClr val="windowText" lastClr="000000"/>
                </a:solidFill>
                <a:latin typeface="Calibri"/>
                <a:cs typeface="Calibri"/>
              </a:rPr>
              <a:t> </a:t>
            </a:r>
            <a:r>
              <a:rPr sz="971" kern="0">
                <a:solidFill>
                  <a:sysClr val="windowText" lastClr="000000"/>
                </a:solidFill>
                <a:latin typeface="Calibri"/>
                <a:cs typeface="Calibri"/>
              </a:rPr>
              <a:t>for</a:t>
            </a:r>
            <a:r>
              <a:rPr sz="971" kern="0" spc="-26">
                <a:solidFill>
                  <a:sysClr val="windowText" lastClr="000000"/>
                </a:solidFill>
                <a:latin typeface="Calibri"/>
                <a:cs typeface="Calibri"/>
              </a:rPr>
              <a:t> </a:t>
            </a:r>
            <a:r>
              <a:rPr sz="971" kern="0">
                <a:solidFill>
                  <a:sysClr val="windowText" lastClr="000000"/>
                </a:solidFill>
                <a:latin typeface="Calibri"/>
                <a:cs typeface="Calibri"/>
              </a:rPr>
              <a:t>special</a:t>
            </a:r>
            <a:r>
              <a:rPr sz="971" kern="0" spc="-13">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26">
                <a:solidFill>
                  <a:sysClr val="windowText" lastClr="000000"/>
                </a:solidFill>
                <a:latin typeface="Calibri"/>
                <a:cs typeface="Calibri"/>
              </a:rPr>
              <a:t> </a:t>
            </a:r>
            <a:r>
              <a:rPr sz="971" kern="0">
                <a:solidFill>
                  <a:sysClr val="windowText" lastClr="000000"/>
                </a:solidFill>
                <a:latin typeface="Calibri"/>
                <a:cs typeface="Calibri"/>
              </a:rPr>
              <a:t>then</a:t>
            </a:r>
            <a:r>
              <a:rPr sz="971" kern="0" spc="4">
                <a:solidFill>
                  <a:sysClr val="windowText" lastClr="000000"/>
                </a:solidFill>
                <a:latin typeface="Calibri"/>
                <a:cs typeface="Calibri"/>
              </a:rPr>
              <a:t> </a:t>
            </a:r>
            <a:r>
              <a:rPr sz="971" kern="0">
                <a:solidFill>
                  <a:sysClr val="windowText" lastClr="000000"/>
                </a:solidFill>
                <a:latin typeface="Calibri"/>
                <a:cs typeface="Calibri"/>
              </a:rPr>
              <a:t>transportation</a:t>
            </a:r>
            <a:r>
              <a:rPr sz="971" kern="0" spc="-22">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provided.)</a:t>
            </a:r>
            <a:endParaRPr sz="971" kern="0">
              <a:solidFill>
                <a:sysClr val="windowText" lastClr="000000"/>
              </a:solidFill>
              <a:latin typeface="Calibri"/>
              <a:cs typeface="Calibri"/>
            </a:endParaRPr>
          </a:p>
          <a:p>
            <a:pPr marL="161373" indent="-150727" defTabSz="806867">
              <a:spcBef>
                <a:spcPts val="777"/>
              </a:spcBef>
              <a:buFont typeface="MS Gothic"/>
              <a:buChar char="☐"/>
              <a:tabLst>
                <a:tab pos="161934" algn="l"/>
              </a:tabLst>
            </a:pPr>
            <a:r>
              <a:rPr sz="971" kern="0">
                <a:solidFill>
                  <a:sysClr val="windowText" lastClr="000000"/>
                </a:solidFill>
                <a:latin typeface="Calibri"/>
                <a:cs typeface="Calibri"/>
              </a:rPr>
              <a:t>The</a:t>
            </a:r>
            <a:r>
              <a:rPr sz="971" kern="0" spc="-44">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requires</a:t>
            </a:r>
            <a:r>
              <a:rPr sz="971" kern="0" spc="-4">
                <a:solidFill>
                  <a:sysClr val="windowText" lastClr="000000"/>
                </a:solidFill>
                <a:latin typeface="Calibri"/>
                <a:cs typeface="Calibri"/>
              </a:rPr>
              <a:t> </a:t>
            </a:r>
            <a:r>
              <a:rPr sz="971" kern="0">
                <a:solidFill>
                  <a:sysClr val="windowText" lastClr="000000"/>
                </a:solidFill>
                <a:latin typeface="Calibri"/>
                <a:cs typeface="Calibri"/>
              </a:rPr>
              <a:t>transportation</a:t>
            </a:r>
            <a:r>
              <a:rPr sz="971" kern="0" spc="-13">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and/or</a:t>
            </a:r>
            <a:r>
              <a:rPr sz="971" kern="0" spc="-18">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18">
                <a:solidFill>
                  <a:sysClr val="windowText" lastClr="000000"/>
                </a:solidFill>
                <a:latin typeface="Calibri"/>
                <a:cs typeface="Calibri"/>
              </a:rPr>
              <a:t> </a:t>
            </a:r>
            <a:r>
              <a:rPr sz="971" kern="0">
                <a:solidFill>
                  <a:sysClr val="windowText" lastClr="000000"/>
                </a:solidFill>
                <a:latin typeface="Calibri"/>
                <a:cs typeface="Calibri"/>
              </a:rPr>
              <a:t>as</a:t>
            </a:r>
            <a:r>
              <a:rPr sz="971" kern="0" spc="-22">
                <a:solidFill>
                  <a:sysClr val="windowText" lastClr="000000"/>
                </a:solidFill>
                <a:latin typeface="Calibri"/>
                <a:cs typeface="Calibri"/>
              </a:rPr>
              <a:t> </a:t>
            </a:r>
            <a:r>
              <a:rPr sz="971" kern="0">
                <a:solidFill>
                  <a:sysClr val="windowText" lastClr="000000"/>
                </a:solidFill>
                <a:latin typeface="Calibri"/>
                <a:cs typeface="Calibri"/>
              </a:rPr>
              <a:t>a</a:t>
            </a:r>
            <a:r>
              <a:rPr sz="971" kern="0" spc="-18">
                <a:solidFill>
                  <a:sysClr val="windowText" lastClr="000000"/>
                </a:solidFill>
                <a:latin typeface="Calibri"/>
                <a:cs typeface="Calibri"/>
              </a:rPr>
              <a:t> </a:t>
            </a:r>
            <a:r>
              <a:rPr sz="971" kern="0">
                <a:solidFill>
                  <a:sysClr val="windowText" lastClr="000000"/>
                </a:solidFill>
                <a:latin typeface="Calibri"/>
                <a:cs typeface="Calibri"/>
              </a:rPr>
              <a:t>related</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service.</a:t>
            </a:r>
            <a:endParaRPr sz="971" kern="0">
              <a:solidFill>
                <a:sysClr val="windowText" lastClr="000000"/>
              </a:solidFill>
              <a:latin typeface="Calibri"/>
              <a:cs typeface="Calibri"/>
            </a:endParaRPr>
          </a:p>
          <a:p>
            <a:pPr marL="298653" marR="4483" lvl="1" indent="-150727" defTabSz="806867">
              <a:lnSpc>
                <a:spcPct val="104500"/>
              </a:lnSpc>
              <a:spcBef>
                <a:spcPts val="300"/>
              </a:spcBef>
              <a:buFont typeface="MS Gothic"/>
              <a:buChar char="☐"/>
              <a:tabLst>
                <a:tab pos="318264" algn="l"/>
              </a:tabLst>
            </a:pPr>
            <a:r>
              <a:rPr sz="971" kern="0">
                <a:solidFill>
                  <a:sysClr val="windowText" lastClr="000000"/>
                </a:solidFill>
                <a:latin typeface="Calibri"/>
                <a:cs typeface="Calibri"/>
              </a:rPr>
              <a:t>Student</a:t>
            </a:r>
            <a:r>
              <a:rPr sz="971" kern="0" spc="-35">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 transported</a:t>
            </a:r>
            <a:r>
              <a:rPr sz="971" kern="0" spc="-9">
                <a:solidFill>
                  <a:sysClr val="windowText" lastClr="000000"/>
                </a:solidFill>
                <a:latin typeface="Calibri"/>
                <a:cs typeface="Calibri"/>
              </a:rPr>
              <a:t> </a:t>
            </a:r>
            <a:r>
              <a:rPr sz="971" kern="0">
                <a:solidFill>
                  <a:sysClr val="windowText" lastClr="000000"/>
                </a:solidFill>
                <a:latin typeface="Calibri"/>
                <a:cs typeface="Calibri"/>
              </a:rPr>
              <a:t>on a</a:t>
            </a:r>
            <a:r>
              <a:rPr sz="971" kern="0" spc="-18">
                <a:solidFill>
                  <a:sysClr val="windowText" lastClr="000000"/>
                </a:solidFill>
                <a:latin typeface="Calibri"/>
                <a:cs typeface="Calibri"/>
              </a:rPr>
              <a:t> </a:t>
            </a:r>
            <a:r>
              <a:rPr sz="971" b="1" kern="0">
                <a:solidFill>
                  <a:sysClr val="windowText" lastClr="000000"/>
                </a:solidFill>
                <a:latin typeface="Calibri"/>
                <a:cs typeface="Calibri"/>
              </a:rPr>
              <a:t>regular</a:t>
            </a:r>
            <a:r>
              <a:rPr sz="971" b="1" kern="0" spc="-9">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vehicle</a:t>
            </a:r>
            <a:r>
              <a:rPr sz="971" kern="0" spc="-9">
                <a:solidFill>
                  <a:sysClr val="windowText" lastClr="000000"/>
                </a:solidFill>
                <a:latin typeface="Calibri"/>
                <a:cs typeface="Calibri"/>
              </a:rPr>
              <a:t> </a:t>
            </a:r>
            <a:r>
              <a:rPr sz="971" kern="0">
                <a:solidFill>
                  <a:sysClr val="windowText" lastClr="000000"/>
                </a:solidFill>
                <a:latin typeface="Calibri"/>
                <a:cs typeface="Calibri"/>
              </a:rPr>
              <a:t>with</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13">
                <a:solidFill>
                  <a:sysClr val="windowText" lastClr="000000"/>
                </a:solidFill>
                <a:latin typeface="Calibri"/>
                <a:cs typeface="Calibri"/>
              </a:rPr>
              <a:t> </a:t>
            </a:r>
            <a:r>
              <a:rPr sz="971" kern="0">
                <a:solidFill>
                  <a:sysClr val="windowText" lastClr="000000"/>
                </a:solidFill>
                <a:latin typeface="Calibri"/>
                <a:cs typeface="Calibri"/>
              </a:rPr>
              <a:t>attendants,</a:t>
            </a:r>
            <a:r>
              <a:rPr sz="971" kern="0" spc="-13">
                <a:solidFill>
                  <a:sysClr val="windowText" lastClr="000000"/>
                </a:solidFill>
                <a:latin typeface="Calibri"/>
                <a:cs typeface="Calibri"/>
              </a:rPr>
              <a:t> </a:t>
            </a:r>
            <a:r>
              <a:rPr sz="971" kern="0">
                <a:solidFill>
                  <a:sysClr val="windowText" lastClr="000000"/>
                </a:solidFill>
                <a:latin typeface="Calibri"/>
                <a:cs typeface="Calibri"/>
              </a:rPr>
              <a:t>modifications,</a:t>
            </a:r>
            <a:r>
              <a:rPr sz="971" kern="0" spc="-9">
                <a:solidFill>
                  <a:sysClr val="windowText" lastClr="000000"/>
                </a:solidFill>
                <a:latin typeface="Calibri"/>
                <a:cs typeface="Calibri"/>
              </a:rPr>
              <a:t> </a:t>
            </a:r>
            <a:r>
              <a:rPr sz="971" kern="0">
                <a:solidFill>
                  <a:sysClr val="windowText" lastClr="000000"/>
                </a:solidFill>
                <a:latin typeface="Calibri"/>
                <a:cs typeface="Calibri"/>
              </a:rPr>
              <a:t>and/or</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specialized</a:t>
            </a:r>
            <a:r>
              <a:rPr sz="971" kern="0" spc="-18">
                <a:solidFill>
                  <a:sysClr val="windowText" lastClr="000000"/>
                </a:solidFill>
                <a:latin typeface="Calibri"/>
                <a:cs typeface="Calibri"/>
              </a:rPr>
              <a:t> </a:t>
            </a:r>
            <a:r>
              <a:rPr sz="971" kern="0">
                <a:solidFill>
                  <a:sysClr val="windowText" lastClr="000000"/>
                </a:solidFill>
                <a:latin typeface="Calibri"/>
                <a:cs typeface="Calibri"/>
              </a:rPr>
              <a:t>equipment</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spc="-9">
                <a:solidFill>
                  <a:sysClr val="windowText" lastClr="000000"/>
                </a:solidFill>
                <a:latin typeface="Calibri"/>
                <a:cs typeface="Calibri"/>
              </a:rPr>
              <a:t>precautions:</a:t>
            </a:r>
            <a:endParaRPr sz="971" kern="0">
              <a:solidFill>
                <a:sysClr val="windowText" lastClr="000000"/>
              </a:solidFill>
              <a:latin typeface="Calibri"/>
              <a:cs typeface="Calibri"/>
            </a:endParaRPr>
          </a:p>
        </p:txBody>
      </p:sp>
      <p:sp>
        <p:nvSpPr>
          <p:cNvPr id="3" name="object 3"/>
          <p:cNvSpPr txBox="1"/>
          <p:nvPr/>
        </p:nvSpPr>
        <p:spPr>
          <a:xfrm>
            <a:off x="2263868" y="1558178"/>
            <a:ext cx="7859246" cy="290464"/>
          </a:xfrm>
          <a:prstGeom prst="rect">
            <a:avLst/>
          </a:prstGeom>
          <a:ln w="5080">
            <a:solidFill>
              <a:srgbClr val="000000"/>
            </a:solidFill>
          </a:ln>
        </p:spPr>
        <p:txBody>
          <a:bodyPr vert="horz" wrap="square" lIns="0" tIns="0" rIns="0" bIns="0" rtlCol="0">
            <a:spAutoFit/>
          </a:bodyPr>
          <a:lstStyle/>
          <a:p>
            <a:pPr marL="59955" defTabSz="806867">
              <a:lnSpc>
                <a:spcPts val="1129"/>
              </a:lnSpc>
            </a:pPr>
            <a:r>
              <a:rPr sz="971" kern="0">
                <a:solidFill>
                  <a:sysClr val="windowText" lastClr="000000"/>
                </a:solidFill>
                <a:latin typeface="Calibri"/>
                <a:cs typeface="Calibri"/>
              </a:rPr>
              <a:t>Specify</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disability-related</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9">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2">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during</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(e.g.,</a:t>
            </a:r>
            <a:r>
              <a:rPr sz="971" kern="0" spc="-13">
                <a:solidFill>
                  <a:sysClr val="windowText" lastClr="000000"/>
                </a:solidFill>
                <a:latin typeface="Calibri"/>
                <a:cs typeface="Calibri"/>
              </a:rPr>
              <a:t> </a:t>
            </a:r>
            <a:r>
              <a:rPr sz="971" kern="0">
                <a:solidFill>
                  <a:sysClr val="windowText" lastClr="000000"/>
                </a:solidFill>
                <a:latin typeface="Calibri"/>
                <a:cs typeface="Calibri"/>
              </a:rPr>
              <a:t>seizures,</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22">
                <a:solidFill>
                  <a:sysClr val="windowText" lastClr="000000"/>
                </a:solidFill>
                <a:latin typeface="Calibri"/>
                <a:cs typeface="Calibri"/>
              </a:rPr>
              <a:t> </a:t>
            </a:r>
            <a:r>
              <a:rPr sz="971" kern="0">
                <a:solidFill>
                  <a:sysClr val="windowText" lastClr="000000"/>
                </a:solidFill>
                <a:latin typeface="Calibri"/>
                <a:cs typeface="Calibri"/>
              </a:rPr>
              <a:t>tendency</a:t>
            </a:r>
            <a:r>
              <a:rPr sz="971" kern="0" spc="-22">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a:solidFill>
                  <a:sysClr val="windowText" lastClr="000000"/>
                </a:solidFill>
                <a:latin typeface="Calibri"/>
                <a:cs typeface="Calibri"/>
              </a:rPr>
              <a:t>motion</a:t>
            </a:r>
            <a:r>
              <a:rPr sz="971" kern="0" spc="-18">
                <a:solidFill>
                  <a:sysClr val="windowText" lastClr="000000"/>
                </a:solidFill>
                <a:latin typeface="Calibri"/>
                <a:cs typeface="Calibri"/>
              </a:rPr>
              <a:t> </a:t>
            </a:r>
            <a:r>
              <a:rPr sz="971" kern="0">
                <a:solidFill>
                  <a:sysClr val="windowText" lastClr="000000"/>
                </a:solidFill>
                <a:latin typeface="Calibri"/>
                <a:cs typeface="Calibri"/>
              </a:rPr>
              <a:t>sickness,</a:t>
            </a:r>
            <a:r>
              <a:rPr sz="971" kern="0" spc="-13">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or</a:t>
            </a:r>
            <a:endParaRPr sz="971" kern="0">
              <a:solidFill>
                <a:sysClr val="windowText" lastClr="000000"/>
              </a:solidFill>
              <a:latin typeface="Calibri"/>
              <a:cs typeface="Calibri"/>
            </a:endParaRPr>
          </a:p>
          <a:p>
            <a:pPr marL="59955" defTabSz="806867">
              <a:spcBef>
                <a:spcPts val="18"/>
              </a:spcBef>
            </a:pPr>
            <a:r>
              <a:rPr sz="971" kern="0" spc="-9">
                <a:solidFill>
                  <a:sysClr val="windowText" lastClr="000000"/>
                </a:solidFill>
                <a:latin typeface="Calibri"/>
                <a:cs typeface="Calibri"/>
              </a:rPr>
              <a:t>communication</a:t>
            </a:r>
            <a:r>
              <a:rPr sz="971" kern="0" spc="57">
                <a:solidFill>
                  <a:sysClr val="windowText" lastClr="000000"/>
                </a:solidFill>
                <a:latin typeface="Calibri"/>
                <a:cs typeface="Calibri"/>
              </a:rPr>
              <a:t> </a:t>
            </a:r>
            <a:r>
              <a:rPr sz="971" kern="0" spc="-9">
                <a:solidFill>
                  <a:sysClr val="windowText" lastClr="000000"/>
                </a:solidFill>
                <a:latin typeface="Calibri"/>
                <a:cs typeface="Calibri"/>
              </a:rPr>
              <a:t>difficulties):</a:t>
            </a:r>
            <a:endParaRPr sz="971" kern="0">
              <a:solidFill>
                <a:sysClr val="windowText" lastClr="000000"/>
              </a:solidFill>
              <a:latin typeface="Calibri"/>
              <a:cs typeface="Calibri"/>
            </a:endParaRPr>
          </a:p>
        </p:txBody>
      </p:sp>
      <p:sp>
        <p:nvSpPr>
          <p:cNvPr id="4" name="object 4"/>
          <p:cNvSpPr txBox="1"/>
          <p:nvPr/>
        </p:nvSpPr>
        <p:spPr>
          <a:xfrm>
            <a:off x="2187668" y="1923154"/>
            <a:ext cx="7890622" cy="337110"/>
          </a:xfrm>
          <a:prstGeom prst="rect">
            <a:avLst/>
          </a:prstGeom>
        </p:spPr>
        <p:txBody>
          <a:bodyPr vert="horz" wrap="square" lIns="0" tIns="11206" rIns="0" bIns="0" rtlCol="0">
            <a:spAutoFit/>
          </a:bodyPr>
          <a:lstStyle/>
          <a:p>
            <a:pPr marL="161373" marR="4483" indent="-150727" defTabSz="806867">
              <a:lnSpc>
                <a:spcPct val="112300"/>
              </a:lnSpc>
              <a:spcBef>
                <a:spcPts val="88"/>
              </a:spcBef>
              <a:buFont typeface="MS Gothic"/>
              <a:buChar char="☐"/>
              <a:tabLst>
                <a:tab pos="176502" algn="l"/>
              </a:tabLst>
            </a:pPr>
            <a:r>
              <a:rPr sz="971" kern="0">
                <a:solidFill>
                  <a:sysClr val="windowText" lastClr="000000"/>
                </a:solidFill>
                <a:latin typeface="Calibri"/>
                <a:cs typeface="Calibri"/>
              </a:rPr>
              <a:t>Student</a:t>
            </a:r>
            <a:r>
              <a:rPr sz="971" kern="0" spc="-35">
                <a:solidFill>
                  <a:sysClr val="windowText" lastClr="000000"/>
                </a:solidFill>
                <a:latin typeface="Calibri"/>
                <a:cs typeface="Calibri"/>
              </a:rPr>
              <a:t> </a:t>
            </a:r>
            <a:r>
              <a:rPr sz="971" kern="0">
                <a:solidFill>
                  <a:sysClr val="windowText" lastClr="000000"/>
                </a:solidFill>
                <a:latin typeface="Calibri"/>
                <a:cs typeface="Calibri"/>
              </a:rPr>
              <a:t>will</a:t>
            </a:r>
            <a:r>
              <a:rPr sz="971" kern="0" spc="-9">
                <a:solidFill>
                  <a:sysClr val="windowText" lastClr="000000"/>
                </a:solidFill>
                <a:latin typeface="Calibri"/>
                <a:cs typeface="Calibri"/>
              </a:rPr>
              <a:t> </a:t>
            </a:r>
            <a:r>
              <a:rPr sz="971" kern="0">
                <a:solidFill>
                  <a:sysClr val="windowText" lastClr="000000"/>
                </a:solidFill>
                <a:latin typeface="Calibri"/>
                <a:cs typeface="Calibri"/>
              </a:rPr>
              <a:t>be transported</a:t>
            </a:r>
            <a:r>
              <a:rPr sz="971" kern="0" spc="-18">
                <a:solidFill>
                  <a:sysClr val="windowText" lastClr="000000"/>
                </a:solidFill>
                <a:latin typeface="Calibri"/>
                <a:cs typeface="Calibri"/>
              </a:rPr>
              <a:t> </a:t>
            </a:r>
            <a:r>
              <a:rPr sz="971" kern="0">
                <a:solidFill>
                  <a:sysClr val="windowText" lastClr="000000"/>
                </a:solidFill>
                <a:latin typeface="Calibri"/>
                <a:cs typeface="Calibri"/>
              </a:rPr>
              <a:t>on</a:t>
            </a:r>
            <a:r>
              <a:rPr sz="971" kern="0" spc="4">
                <a:solidFill>
                  <a:sysClr val="windowText" lastClr="000000"/>
                </a:solidFill>
                <a:latin typeface="Calibri"/>
                <a:cs typeface="Calibri"/>
              </a:rPr>
              <a:t> </a:t>
            </a:r>
            <a:r>
              <a:rPr sz="971" kern="0">
                <a:solidFill>
                  <a:sysClr val="windowText" lastClr="000000"/>
                </a:solidFill>
                <a:latin typeface="Calibri"/>
                <a:cs typeface="Calibri"/>
              </a:rPr>
              <a:t>a</a:t>
            </a:r>
            <a:r>
              <a:rPr sz="971" kern="0" spc="-22">
                <a:solidFill>
                  <a:sysClr val="windowText" lastClr="000000"/>
                </a:solidFill>
                <a:latin typeface="Calibri"/>
                <a:cs typeface="Calibri"/>
              </a:rPr>
              <a:t> </a:t>
            </a:r>
            <a:r>
              <a:rPr sz="971" b="1" kern="0">
                <a:solidFill>
                  <a:sysClr val="windowText" lastClr="000000"/>
                </a:solidFill>
                <a:latin typeface="Calibri"/>
                <a:cs typeface="Calibri"/>
              </a:rPr>
              <a:t>special </a:t>
            </a:r>
            <a:r>
              <a:rPr sz="971" kern="0" spc="-9">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vehicle</a:t>
            </a:r>
            <a:r>
              <a:rPr sz="971" kern="0" spc="-4">
                <a:solidFill>
                  <a:sysClr val="windowText" lastClr="000000"/>
                </a:solidFill>
                <a:latin typeface="Calibri"/>
                <a:cs typeface="Calibri"/>
              </a:rPr>
              <a:t> </a:t>
            </a:r>
            <a:r>
              <a:rPr sz="971" kern="0">
                <a:solidFill>
                  <a:sysClr val="windowText" lastClr="000000"/>
                </a:solidFill>
                <a:latin typeface="Calibri"/>
                <a:cs typeface="Calibri"/>
              </a:rPr>
              <a:t>with</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9">
                <a:solidFill>
                  <a:sysClr val="windowText" lastClr="000000"/>
                </a:solidFill>
                <a:latin typeface="Calibri"/>
                <a:cs typeface="Calibri"/>
              </a:rPr>
              <a:t> </a:t>
            </a:r>
            <a:r>
              <a:rPr sz="971" kern="0">
                <a:solidFill>
                  <a:sysClr val="windowText" lastClr="000000"/>
                </a:solidFill>
                <a:latin typeface="Calibri"/>
                <a:cs typeface="Calibri"/>
              </a:rPr>
              <a:t>attendants,</a:t>
            </a:r>
            <a:r>
              <a:rPr sz="971" kern="0" spc="-13">
                <a:solidFill>
                  <a:sysClr val="windowText" lastClr="000000"/>
                </a:solidFill>
                <a:latin typeface="Calibri"/>
                <a:cs typeface="Calibri"/>
              </a:rPr>
              <a:t> </a:t>
            </a:r>
            <a:r>
              <a:rPr sz="971" kern="0">
                <a:solidFill>
                  <a:sysClr val="windowText" lastClr="000000"/>
                </a:solidFill>
                <a:latin typeface="Calibri"/>
                <a:cs typeface="Calibri"/>
              </a:rPr>
              <a:t>modifications,</a:t>
            </a:r>
            <a:r>
              <a:rPr sz="971" kern="0" spc="-9">
                <a:solidFill>
                  <a:sysClr val="windowText" lastClr="000000"/>
                </a:solidFill>
                <a:latin typeface="Calibri"/>
                <a:cs typeface="Calibri"/>
              </a:rPr>
              <a:t> </a:t>
            </a:r>
            <a:r>
              <a:rPr sz="971" kern="0">
                <a:solidFill>
                  <a:sysClr val="windowText" lastClr="000000"/>
                </a:solidFill>
                <a:latin typeface="Calibri"/>
                <a:cs typeface="Calibri"/>
              </a:rPr>
              <a:t>and/or</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specialized</a:t>
            </a:r>
            <a:r>
              <a:rPr sz="971" kern="0" spc="-13">
                <a:solidFill>
                  <a:sysClr val="windowText" lastClr="000000"/>
                </a:solidFill>
                <a:latin typeface="Calibri"/>
                <a:cs typeface="Calibri"/>
              </a:rPr>
              <a:t> </a:t>
            </a:r>
            <a:r>
              <a:rPr sz="971" kern="0">
                <a:solidFill>
                  <a:sysClr val="windowText" lastClr="000000"/>
                </a:solidFill>
                <a:latin typeface="Calibri"/>
                <a:cs typeface="Calibri"/>
              </a:rPr>
              <a:t>equipment</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spc="-9">
                <a:solidFill>
                  <a:sysClr val="windowText" lastClr="000000"/>
                </a:solidFill>
                <a:latin typeface="Calibri"/>
                <a:cs typeface="Calibri"/>
              </a:rPr>
              <a:t>precautions:</a:t>
            </a:r>
            <a:endParaRPr sz="971" kern="0">
              <a:solidFill>
                <a:sysClr val="windowText" lastClr="000000"/>
              </a:solidFill>
              <a:latin typeface="Calibri"/>
              <a:cs typeface="Calibri"/>
            </a:endParaRPr>
          </a:p>
        </p:txBody>
      </p:sp>
      <p:sp>
        <p:nvSpPr>
          <p:cNvPr id="5" name="object 5"/>
          <p:cNvSpPr txBox="1"/>
          <p:nvPr/>
        </p:nvSpPr>
        <p:spPr>
          <a:xfrm>
            <a:off x="2263868" y="2324996"/>
            <a:ext cx="7859246" cy="290464"/>
          </a:xfrm>
          <a:prstGeom prst="rect">
            <a:avLst/>
          </a:prstGeom>
          <a:ln w="5080">
            <a:solidFill>
              <a:srgbClr val="000000"/>
            </a:solidFill>
          </a:ln>
        </p:spPr>
        <p:txBody>
          <a:bodyPr vert="horz" wrap="square" lIns="0" tIns="0" rIns="0" bIns="0" rtlCol="0">
            <a:spAutoFit/>
          </a:bodyPr>
          <a:lstStyle/>
          <a:p>
            <a:pPr marL="59955" defTabSz="806867">
              <a:lnSpc>
                <a:spcPts val="1129"/>
              </a:lnSpc>
            </a:pPr>
            <a:r>
              <a:rPr sz="971" kern="0">
                <a:solidFill>
                  <a:sysClr val="windowText" lastClr="000000"/>
                </a:solidFill>
                <a:latin typeface="Calibri"/>
                <a:cs typeface="Calibri"/>
              </a:rPr>
              <a:t>Specify</a:t>
            </a:r>
            <a:r>
              <a:rPr sz="971" kern="0" spc="-35">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disability-related</a:t>
            </a:r>
            <a:r>
              <a:rPr sz="971" kern="0" spc="-26">
                <a:solidFill>
                  <a:sysClr val="windowText" lastClr="000000"/>
                </a:solidFill>
                <a:latin typeface="Calibri"/>
                <a:cs typeface="Calibri"/>
              </a:rPr>
              <a:t> </a:t>
            </a:r>
            <a:r>
              <a:rPr sz="971" kern="0">
                <a:solidFill>
                  <a:sysClr val="windowText" lastClr="000000"/>
                </a:solidFill>
                <a:latin typeface="Calibri"/>
                <a:cs typeface="Calibri"/>
              </a:rPr>
              <a:t>need(s)</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13">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31">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22">
                <a:solidFill>
                  <a:sysClr val="windowText" lastClr="000000"/>
                </a:solidFill>
                <a:latin typeface="Calibri"/>
                <a:cs typeface="Calibri"/>
              </a:rPr>
              <a:t> </a:t>
            </a:r>
            <a:r>
              <a:rPr sz="971" kern="0">
                <a:solidFill>
                  <a:sysClr val="windowText" lastClr="000000"/>
                </a:solidFill>
                <a:latin typeface="Calibri"/>
                <a:cs typeface="Calibri"/>
              </a:rPr>
              <a:t>during</a:t>
            </a:r>
            <a:r>
              <a:rPr sz="971" kern="0" spc="-22">
                <a:solidFill>
                  <a:sysClr val="windowText" lastClr="000000"/>
                </a:solidFill>
                <a:latin typeface="Calibri"/>
                <a:cs typeface="Calibri"/>
              </a:rPr>
              <a:t> </a:t>
            </a:r>
            <a:r>
              <a:rPr sz="971" kern="0">
                <a:solidFill>
                  <a:sysClr val="windowText" lastClr="000000"/>
                </a:solidFill>
                <a:latin typeface="Calibri"/>
                <a:cs typeface="Calibri"/>
              </a:rPr>
              <a:t>transportation</a:t>
            </a:r>
            <a:r>
              <a:rPr sz="971" kern="0" spc="9">
                <a:solidFill>
                  <a:sysClr val="windowText" lastClr="000000"/>
                </a:solidFill>
                <a:latin typeface="Calibri"/>
                <a:cs typeface="Calibri"/>
              </a:rPr>
              <a:t> </a:t>
            </a:r>
            <a:r>
              <a:rPr sz="971" kern="0">
                <a:solidFill>
                  <a:sysClr val="windowText" lastClr="000000"/>
                </a:solidFill>
                <a:latin typeface="Calibri"/>
                <a:cs typeface="Calibri"/>
              </a:rPr>
              <a:t>(e.g.,</a:t>
            </a:r>
            <a:r>
              <a:rPr sz="971" kern="0" spc="-18">
                <a:solidFill>
                  <a:sysClr val="windowText" lastClr="000000"/>
                </a:solidFill>
                <a:latin typeface="Calibri"/>
                <a:cs typeface="Calibri"/>
              </a:rPr>
              <a:t> </a:t>
            </a:r>
            <a:r>
              <a:rPr sz="971" kern="0">
                <a:solidFill>
                  <a:sysClr val="windowText" lastClr="000000"/>
                </a:solidFill>
                <a:latin typeface="Calibri"/>
                <a:cs typeface="Calibri"/>
              </a:rPr>
              <a:t>seizures,</a:t>
            </a:r>
            <a:r>
              <a:rPr sz="971" kern="0" spc="-22">
                <a:solidFill>
                  <a:sysClr val="windowText" lastClr="000000"/>
                </a:solidFill>
                <a:latin typeface="Calibri"/>
                <a:cs typeface="Calibri"/>
              </a:rPr>
              <a:t> </a:t>
            </a:r>
            <a:r>
              <a:rPr sz="971" kern="0">
                <a:solidFill>
                  <a:sysClr val="windowText" lastClr="000000"/>
                </a:solidFill>
                <a:latin typeface="Calibri"/>
                <a:cs typeface="Calibri"/>
              </a:rPr>
              <a:t>a</a:t>
            </a:r>
            <a:r>
              <a:rPr sz="971" kern="0" spc="-31">
                <a:solidFill>
                  <a:sysClr val="windowText" lastClr="000000"/>
                </a:solidFill>
                <a:latin typeface="Calibri"/>
                <a:cs typeface="Calibri"/>
              </a:rPr>
              <a:t> </a:t>
            </a:r>
            <a:r>
              <a:rPr sz="971" kern="0">
                <a:solidFill>
                  <a:sysClr val="windowText" lastClr="000000"/>
                </a:solidFill>
                <a:latin typeface="Calibri"/>
                <a:cs typeface="Calibri"/>
              </a:rPr>
              <a:t>tendency</a:t>
            </a:r>
            <a:r>
              <a:rPr sz="971" kern="0" spc="-13">
                <a:solidFill>
                  <a:sysClr val="windowText" lastClr="000000"/>
                </a:solidFill>
                <a:latin typeface="Calibri"/>
                <a:cs typeface="Calibri"/>
              </a:rPr>
              <a:t> </a:t>
            </a:r>
            <a:r>
              <a:rPr sz="971" kern="0">
                <a:solidFill>
                  <a:sysClr val="windowText" lastClr="000000"/>
                </a:solidFill>
                <a:latin typeface="Calibri"/>
                <a:cs typeface="Calibri"/>
              </a:rPr>
              <a:t>for</a:t>
            </a:r>
            <a:r>
              <a:rPr sz="971" kern="0" spc="-26">
                <a:solidFill>
                  <a:sysClr val="windowText" lastClr="000000"/>
                </a:solidFill>
                <a:latin typeface="Calibri"/>
                <a:cs typeface="Calibri"/>
              </a:rPr>
              <a:t> </a:t>
            </a:r>
            <a:r>
              <a:rPr sz="971" kern="0">
                <a:solidFill>
                  <a:sysClr val="windowText" lastClr="000000"/>
                </a:solidFill>
                <a:latin typeface="Calibri"/>
                <a:cs typeface="Calibri"/>
              </a:rPr>
              <a:t>motion</a:t>
            </a:r>
            <a:r>
              <a:rPr sz="971" kern="0" spc="-26">
                <a:solidFill>
                  <a:sysClr val="windowText" lastClr="000000"/>
                </a:solidFill>
                <a:latin typeface="Calibri"/>
                <a:cs typeface="Calibri"/>
              </a:rPr>
              <a:t> </a:t>
            </a:r>
            <a:r>
              <a:rPr sz="971" kern="0">
                <a:solidFill>
                  <a:sysClr val="windowText" lastClr="000000"/>
                </a:solidFill>
                <a:latin typeface="Calibri"/>
                <a:cs typeface="Calibri"/>
              </a:rPr>
              <a:t>sickness,</a:t>
            </a:r>
            <a:r>
              <a:rPr sz="971" kern="0" spc="-18">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or</a:t>
            </a:r>
            <a:endParaRPr sz="971" kern="0">
              <a:solidFill>
                <a:sysClr val="windowText" lastClr="000000"/>
              </a:solidFill>
              <a:latin typeface="Calibri"/>
              <a:cs typeface="Calibri"/>
            </a:endParaRPr>
          </a:p>
          <a:p>
            <a:pPr marL="59955" defTabSz="806867">
              <a:spcBef>
                <a:spcPts val="18"/>
              </a:spcBef>
            </a:pPr>
            <a:r>
              <a:rPr sz="971" kern="0" spc="-9">
                <a:solidFill>
                  <a:sysClr val="windowText" lastClr="000000"/>
                </a:solidFill>
                <a:latin typeface="Calibri"/>
                <a:cs typeface="Calibri"/>
              </a:rPr>
              <a:t>communication</a:t>
            </a:r>
            <a:r>
              <a:rPr sz="971" kern="0" spc="57">
                <a:solidFill>
                  <a:sysClr val="windowText" lastClr="000000"/>
                </a:solidFill>
                <a:latin typeface="Calibri"/>
                <a:cs typeface="Calibri"/>
              </a:rPr>
              <a:t> </a:t>
            </a:r>
            <a:r>
              <a:rPr sz="971" kern="0" spc="-9">
                <a:solidFill>
                  <a:sysClr val="windowText" lastClr="000000"/>
                </a:solidFill>
                <a:latin typeface="Calibri"/>
                <a:cs typeface="Calibri"/>
              </a:rPr>
              <a:t>difficulties):</a:t>
            </a:r>
            <a:endParaRPr sz="971" kern="0">
              <a:solidFill>
                <a:sysClr val="windowText" lastClr="000000"/>
              </a:solidFill>
              <a:latin typeface="Calibri"/>
              <a:cs typeface="Calibri"/>
            </a:endParaRPr>
          </a:p>
        </p:txBody>
      </p:sp>
      <p:sp>
        <p:nvSpPr>
          <p:cNvPr id="14" name="Rectangle 13" descr="Outline of part of IEP with Schedule Modification">
            <a:extLst>
              <a:ext uri="{FF2B5EF4-FFF2-40B4-BE49-F238E27FC236}">
                <a16:creationId xmlns:a16="http://schemas.microsoft.com/office/drawing/2014/main" id="{7CACCF65-0469-FB61-CC10-5FC49BEFF176}"/>
              </a:ext>
            </a:extLst>
          </p:cNvPr>
          <p:cNvSpPr/>
          <p:nvPr/>
        </p:nvSpPr>
        <p:spPr>
          <a:xfrm>
            <a:off x="1940860" y="2658815"/>
            <a:ext cx="8310280" cy="324961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p:nvPr/>
        </p:nvSpPr>
        <p:spPr>
          <a:xfrm>
            <a:off x="2050677" y="2733981"/>
            <a:ext cx="8035738" cy="952409"/>
          </a:xfrm>
          <a:prstGeom prst="rect">
            <a:avLst/>
          </a:prstGeom>
        </p:spPr>
        <p:txBody>
          <a:bodyPr vert="horz" wrap="square" lIns="0" tIns="45943" rIns="0" bIns="0" rtlCol="0">
            <a:spAutoFit/>
          </a:bodyPr>
          <a:lstStyle/>
          <a:p>
            <a:pPr marL="11206" defTabSz="806867">
              <a:spcBef>
                <a:spcPts val="361"/>
              </a:spcBef>
            </a:pPr>
            <a:r>
              <a:rPr sz="1235" b="1" kern="0">
                <a:solidFill>
                  <a:sysClr val="windowText" lastClr="000000"/>
                </a:solidFill>
                <a:latin typeface="Calibri"/>
                <a:cs typeface="Calibri"/>
              </a:rPr>
              <a:t>SCHEDULE</a:t>
            </a:r>
            <a:r>
              <a:rPr sz="1235" b="1" kern="0" spc="-13">
                <a:solidFill>
                  <a:sysClr val="windowText" lastClr="000000"/>
                </a:solidFill>
                <a:latin typeface="Calibri"/>
                <a:cs typeface="Calibri"/>
              </a:rPr>
              <a:t> </a:t>
            </a:r>
            <a:r>
              <a:rPr sz="1235" b="1" kern="0" spc="-9">
                <a:solidFill>
                  <a:sysClr val="windowText" lastClr="000000"/>
                </a:solidFill>
                <a:latin typeface="Calibri"/>
                <a:cs typeface="Calibri"/>
              </a:rPr>
              <a:t>MODIFICATION</a:t>
            </a:r>
            <a:endParaRPr sz="1235" kern="0">
              <a:solidFill>
                <a:sysClr val="windowText" lastClr="000000"/>
              </a:solidFill>
              <a:latin typeface="Calibri"/>
              <a:cs typeface="Calibri"/>
            </a:endParaRPr>
          </a:p>
          <a:p>
            <a:pPr marL="11206" marR="4483" defTabSz="806867">
              <a:lnSpc>
                <a:spcPct val="101499"/>
              </a:lnSpc>
              <a:spcBef>
                <a:spcPts val="194"/>
              </a:spcBef>
            </a:pPr>
            <a:r>
              <a:rPr sz="971" kern="0">
                <a:solidFill>
                  <a:sysClr val="windowText" lastClr="000000"/>
                </a:solidFill>
                <a:latin typeface="Calibri"/>
                <a:cs typeface="Calibri"/>
              </a:rPr>
              <a:t>Does</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26">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6">
                <a:solidFill>
                  <a:sysClr val="windowText" lastClr="000000"/>
                </a:solidFill>
                <a:latin typeface="Calibri"/>
                <a:cs typeface="Calibri"/>
              </a:rPr>
              <a:t> </a:t>
            </a:r>
            <a:r>
              <a:rPr sz="971" kern="0">
                <a:solidFill>
                  <a:sysClr val="windowText" lastClr="000000"/>
                </a:solidFill>
                <a:latin typeface="Calibri"/>
                <a:cs typeface="Calibri"/>
              </a:rPr>
              <a:t>a</a:t>
            </a:r>
            <a:r>
              <a:rPr sz="971" kern="0" spc="-9">
                <a:solidFill>
                  <a:sysClr val="windowText" lastClr="000000"/>
                </a:solidFill>
                <a:latin typeface="Calibri"/>
                <a:cs typeface="Calibri"/>
              </a:rPr>
              <a:t> </a:t>
            </a:r>
            <a:r>
              <a:rPr sz="971" kern="0">
                <a:solidFill>
                  <a:sysClr val="windowText" lastClr="000000"/>
                </a:solidFill>
                <a:latin typeface="Calibri"/>
                <a:cs typeface="Calibri"/>
              </a:rPr>
              <a:t>different</a:t>
            </a:r>
            <a:r>
              <a:rPr sz="971" kern="0" spc="-9">
                <a:solidFill>
                  <a:sysClr val="windowText" lastClr="000000"/>
                </a:solidFill>
                <a:latin typeface="Calibri"/>
                <a:cs typeface="Calibri"/>
              </a:rPr>
              <a:t> </a:t>
            </a:r>
            <a:r>
              <a:rPr sz="971" kern="0">
                <a:solidFill>
                  <a:sysClr val="windowText" lastClr="000000"/>
                </a:solidFill>
                <a:latin typeface="Calibri"/>
                <a:cs typeface="Calibri"/>
              </a:rPr>
              <a:t>duration to</a:t>
            </a:r>
            <a:r>
              <a:rPr sz="971" kern="0" spc="-4">
                <a:solidFill>
                  <a:sysClr val="windowText" lastClr="000000"/>
                </a:solidFill>
                <a:latin typeface="Calibri"/>
                <a:cs typeface="Calibri"/>
              </a:rPr>
              <a:t> </a:t>
            </a:r>
            <a:r>
              <a:rPr sz="971" kern="0">
                <a:solidFill>
                  <a:sysClr val="windowText" lastClr="000000"/>
                </a:solidFill>
                <a:latin typeface="Calibri"/>
                <a:cs typeface="Calibri"/>
              </a:rPr>
              <a:t>their</a:t>
            </a:r>
            <a:r>
              <a:rPr sz="971" kern="0" spc="-22">
                <a:solidFill>
                  <a:sysClr val="windowText" lastClr="000000"/>
                </a:solidFill>
                <a:latin typeface="Calibri"/>
                <a:cs typeface="Calibri"/>
              </a:rPr>
              <a:t> </a:t>
            </a:r>
            <a:r>
              <a:rPr sz="971" kern="0">
                <a:solidFill>
                  <a:sysClr val="windowText" lastClr="000000"/>
                </a:solidFill>
                <a:latin typeface="Calibri"/>
                <a:cs typeface="Calibri"/>
              </a:rPr>
              <a:t>school</a:t>
            </a:r>
            <a:r>
              <a:rPr sz="971" kern="0" spc="-13">
                <a:solidFill>
                  <a:sysClr val="windowText" lastClr="000000"/>
                </a:solidFill>
                <a:latin typeface="Calibri"/>
                <a:cs typeface="Calibri"/>
              </a:rPr>
              <a:t> </a:t>
            </a:r>
            <a:r>
              <a:rPr sz="971" kern="0">
                <a:solidFill>
                  <a:sysClr val="windowText" lastClr="000000"/>
                </a:solidFill>
                <a:latin typeface="Calibri"/>
                <a:cs typeface="Calibri"/>
              </a:rPr>
              <a:t>program,</a:t>
            </a:r>
            <a:r>
              <a:rPr sz="971" kern="0" spc="4">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2">
                <a:solidFill>
                  <a:sysClr val="windowText" lastClr="000000"/>
                </a:solidFill>
                <a:latin typeface="Calibri"/>
                <a:cs typeface="Calibri"/>
              </a:rPr>
              <a:t> </a:t>
            </a:r>
            <a:r>
              <a:rPr sz="971" kern="0">
                <a:solidFill>
                  <a:sysClr val="windowText" lastClr="000000"/>
                </a:solidFill>
                <a:latin typeface="Calibri"/>
                <a:cs typeface="Calibri"/>
              </a:rPr>
              <a:t>length</a:t>
            </a:r>
            <a:r>
              <a:rPr sz="971" kern="0" spc="-4">
                <a:solidFill>
                  <a:sysClr val="windowText" lastClr="000000"/>
                </a:solidFill>
                <a:latin typeface="Calibri"/>
                <a:cs typeface="Calibri"/>
              </a:rPr>
              <a:t> </a:t>
            </a:r>
            <a:r>
              <a:rPr sz="971" kern="0">
                <a:solidFill>
                  <a:sysClr val="windowText" lastClr="000000"/>
                </a:solidFill>
                <a:latin typeface="Calibri"/>
                <a:cs typeface="Calibri"/>
              </a:rPr>
              <a:t>of their</a:t>
            </a:r>
            <a:r>
              <a:rPr sz="971" kern="0" spc="-18">
                <a:solidFill>
                  <a:sysClr val="windowText" lastClr="000000"/>
                </a:solidFill>
                <a:latin typeface="Calibri"/>
                <a:cs typeface="Calibri"/>
              </a:rPr>
              <a:t> </a:t>
            </a:r>
            <a:r>
              <a:rPr sz="971" kern="0">
                <a:solidFill>
                  <a:sysClr val="windowText" lastClr="000000"/>
                </a:solidFill>
                <a:latin typeface="Calibri"/>
                <a:cs typeface="Calibri"/>
              </a:rPr>
              <a:t>day or</a:t>
            </a:r>
            <a:r>
              <a:rPr sz="971" kern="0" spc="-22">
                <a:solidFill>
                  <a:sysClr val="windowText" lastClr="000000"/>
                </a:solidFill>
                <a:latin typeface="Calibri"/>
                <a:cs typeface="Calibri"/>
              </a:rPr>
              <a:t> </a:t>
            </a:r>
            <a:r>
              <a:rPr sz="971" kern="0">
                <a:solidFill>
                  <a:sysClr val="windowText" lastClr="000000"/>
                </a:solidFill>
                <a:latin typeface="Calibri"/>
                <a:cs typeface="Calibri"/>
              </a:rPr>
              <a:t>year</a:t>
            </a:r>
            <a:r>
              <a:rPr sz="971" kern="0" spc="-4">
                <a:solidFill>
                  <a:sysClr val="windowText" lastClr="000000"/>
                </a:solidFill>
                <a:latin typeface="Calibri"/>
                <a:cs typeface="Calibri"/>
              </a:rPr>
              <a:t> </a:t>
            </a:r>
            <a:r>
              <a:rPr sz="971" kern="0">
                <a:solidFill>
                  <a:sysClr val="windowText" lastClr="000000"/>
                </a:solidFill>
                <a:latin typeface="Calibri"/>
                <a:cs typeface="Calibri"/>
              </a:rPr>
              <a:t>so</a:t>
            </a:r>
            <a:r>
              <a:rPr sz="971" kern="0" spc="-22">
                <a:solidFill>
                  <a:sysClr val="windowText" lastClr="000000"/>
                </a:solidFill>
                <a:latin typeface="Calibri"/>
                <a:cs typeface="Calibri"/>
              </a:rPr>
              <a:t> </a:t>
            </a:r>
            <a:r>
              <a:rPr sz="971" kern="0">
                <a:solidFill>
                  <a:sysClr val="windowText" lastClr="000000"/>
                </a:solidFill>
                <a:latin typeface="Calibri"/>
                <a:cs typeface="Calibri"/>
              </a:rPr>
              <a:t>that</a:t>
            </a:r>
            <a:r>
              <a:rPr sz="971" kern="0" spc="-26">
                <a:solidFill>
                  <a:sysClr val="windowText" lastClr="000000"/>
                </a:solidFill>
                <a:latin typeface="Calibri"/>
                <a:cs typeface="Calibri"/>
              </a:rPr>
              <a:t> </a:t>
            </a:r>
            <a:r>
              <a:rPr sz="971" kern="0">
                <a:solidFill>
                  <a:sysClr val="windowText" lastClr="000000"/>
                </a:solidFill>
                <a:latin typeface="Calibri"/>
                <a:cs typeface="Calibri"/>
              </a:rPr>
              <a:t>they</a:t>
            </a:r>
            <a:r>
              <a:rPr sz="971" kern="0" spc="-18">
                <a:solidFill>
                  <a:sysClr val="windowText" lastClr="000000"/>
                </a:solidFill>
                <a:latin typeface="Calibri"/>
                <a:cs typeface="Calibri"/>
              </a:rPr>
              <a:t> </a:t>
            </a:r>
            <a:r>
              <a:rPr sz="971" kern="0">
                <a:solidFill>
                  <a:sysClr val="windowText" lastClr="000000"/>
                </a:solidFill>
                <a:latin typeface="Calibri"/>
                <a:cs typeface="Calibri"/>
              </a:rPr>
              <a:t>can</a:t>
            </a:r>
            <a:r>
              <a:rPr sz="971" kern="0" spc="-18">
                <a:solidFill>
                  <a:sysClr val="windowText" lastClr="000000"/>
                </a:solidFill>
                <a:latin typeface="Calibri"/>
                <a:cs typeface="Calibri"/>
              </a:rPr>
              <a:t> </a:t>
            </a:r>
            <a:r>
              <a:rPr sz="971" kern="0">
                <a:solidFill>
                  <a:sysClr val="windowText" lastClr="000000"/>
                </a:solidFill>
                <a:latin typeface="Calibri"/>
                <a:cs typeface="Calibri"/>
              </a:rPr>
              <a:t>receive</a:t>
            </a:r>
            <a:r>
              <a:rPr sz="971" kern="0" spc="-9">
                <a:solidFill>
                  <a:sysClr val="windowText" lastClr="000000"/>
                </a:solidFill>
                <a:latin typeface="Calibri"/>
                <a:cs typeface="Calibri"/>
              </a:rPr>
              <a:t> </a:t>
            </a:r>
            <a:r>
              <a:rPr sz="971" kern="0">
                <a:solidFill>
                  <a:sysClr val="windowText" lastClr="000000"/>
                </a:solidFill>
                <a:latin typeface="Calibri"/>
                <a:cs typeface="Calibri"/>
              </a:rPr>
              <a:t>a</a:t>
            </a:r>
            <a:r>
              <a:rPr sz="971" kern="0" spc="4">
                <a:solidFill>
                  <a:sysClr val="windowText" lastClr="000000"/>
                </a:solidFill>
                <a:latin typeface="Calibri"/>
                <a:cs typeface="Calibri"/>
              </a:rPr>
              <a:t> </a:t>
            </a:r>
            <a:r>
              <a:rPr sz="971" kern="0">
                <a:solidFill>
                  <a:sysClr val="windowText" lastClr="000000"/>
                </a:solidFill>
                <a:latin typeface="Calibri"/>
                <a:cs typeface="Calibri"/>
              </a:rPr>
              <a:t>free</a:t>
            </a:r>
            <a:r>
              <a:rPr sz="971" kern="0" spc="-9">
                <a:solidFill>
                  <a:sysClr val="windowText" lastClr="000000"/>
                </a:solidFill>
                <a:latin typeface="Calibri"/>
                <a:cs typeface="Calibri"/>
              </a:rPr>
              <a:t> </a:t>
            </a:r>
            <a:r>
              <a:rPr sz="971" kern="0">
                <a:solidFill>
                  <a:sysClr val="windowText" lastClr="000000"/>
                </a:solidFill>
                <a:latin typeface="Calibri"/>
                <a:cs typeface="Calibri"/>
              </a:rPr>
              <a:t>appropriate</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public education?</a:t>
            </a:r>
            <a:endParaRPr sz="971" kern="0">
              <a:solidFill>
                <a:sysClr val="windowText" lastClr="000000"/>
              </a:solidFill>
              <a:latin typeface="Calibri"/>
              <a:cs typeface="Calibri"/>
            </a:endParaRPr>
          </a:p>
          <a:p>
            <a:pPr marL="414640" indent="-150727" defTabSz="806867">
              <a:spcBef>
                <a:spcPts val="71"/>
              </a:spcBef>
              <a:buFont typeface="MS Gothic"/>
              <a:buChar char="☐"/>
              <a:tabLst>
                <a:tab pos="415199" algn="l"/>
                <a:tab pos="818073" algn="l"/>
              </a:tabLst>
            </a:pPr>
            <a:r>
              <a:rPr sz="971" kern="0" spc="-22">
                <a:solidFill>
                  <a:sysClr val="windowText" lastClr="000000"/>
                </a:solidFill>
                <a:latin typeface="Calibri"/>
                <a:cs typeface="Calibri"/>
              </a:rPr>
              <a:t>Yes</a:t>
            </a:r>
            <a:r>
              <a:rPr sz="971" kern="0">
                <a:solidFill>
                  <a:sysClr val="windowText" lastClr="000000"/>
                </a:solidFill>
                <a:latin typeface="Calibri"/>
                <a:cs typeface="Calibri"/>
              </a:rPr>
              <a:t>	</a:t>
            </a:r>
            <a:r>
              <a:rPr sz="971" kern="0">
                <a:solidFill>
                  <a:sysClr val="windowText" lastClr="000000"/>
                </a:solidFill>
                <a:latin typeface="MS Gothic"/>
                <a:cs typeface="MS Gothic"/>
              </a:rPr>
              <a:t>☐</a:t>
            </a:r>
            <a:r>
              <a:rPr sz="971" kern="0" spc="-274">
                <a:solidFill>
                  <a:sysClr val="windowText" lastClr="000000"/>
                </a:solidFill>
                <a:latin typeface="MS Gothic"/>
                <a:cs typeface="MS Gothic"/>
              </a:rPr>
              <a:t> </a:t>
            </a:r>
            <a:r>
              <a:rPr sz="971" kern="0" spc="-22">
                <a:solidFill>
                  <a:sysClr val="windowText" lastClr="000000"/>
                </a:solidFill>
                <a:latin typeface="Calibri"/>
                <a:cs typeface="Calibri"/>
              </a:rPr>
              <a:t>No</a:t>
            </a:r>
            <a:endParaRPr sz="971" kern="0">
              <a:solidFill>
                <a:sysClr val="windowText" lastClr="000000"/>
              </a:solidFill>
              <a:latin typeface="Calibri"/>
              <a:cs typeface="Calibri"/>
            </a:endParaRPr>
          </a:p>
          <a:p>
            <a:pPr marL="11206" defTabSz="806867">
              <a:spcBef>
                <a:spcPts val="565"/>
              </a:spcBef>
            </a:pPr>
            <a:r>
              <a:rPr sz="971" kern="0">
                <a:solidFill>
                  <a:sysClr val="windowText" lastClr="000000"/>
                </a:solidFill>
                <a:latin typeface="Calibri"/>
                <a:cs typeface="Calibri"/>
              </a:rPr>
              <a:t>If</a:t>
            </a:r>
            <a:r>
              <a:rPr sz="971" kern="0" spc="-26">
                <a:solidFill>
                  <a:sysClr val="windowText" lastClr="000000"/>
                </a:solidFill>
                <a:latin typeface="Calibri"/>
                <a:cs typeface="Calibri"/>
              </a:rPr>
              <a:t> </a:t>
            </a:r>
            <a:r>
              <a:rPr sz="971" kern="0">
                <a:solidFill>
                  <a:sysClr val="windowText" lastClr="000000"/>
                </a:solidFill>
                <a:latin typeface="Calibri"/>
                <a:cs typeface="Calibri"/>
              </a:rPr>
              <a:t>yes,</a:t>
            </a:r>
            <a:r>
              <a:rPr sz="971" kern="0" spc="-13">
                <a:solidFill>
                  <a:sysClr val="windowText" lastClr="000000"/>
                </a:solidFill>
                <a:latin typeface="Calibri"/>
                <a:cs typeface="Calibri"/>
              </a:rPr>
              <a:t> </a:t>
            </a:r>
            <a:r>
              <a:rPr sz="971" kern="0">
                <a:solidFill>
                  <a:sysClr val="windowText" lastClr="000000"/>
                </a:solidFill>
                <a:latin typeface="Calibri"/>
                <a:cs typeface="Calibri"/>
              </a:rPr>
              <a:t>what</a:t>
            </a:r>
            <a:r>
              <a:rPr sz="971" kern="0" spc="-13">
                <a:solidFill>
                  <a:sysClr val="windowText" lastClr="000000"/>
                </a:solidFill>
                <a:latin typeface="Calibri"/>
                <a:cs typeface="Calibri"/>
              </a:rPr>
              <a:t> </a:t>
            </a:r>
            <a:r>
              <a:rPr sz="971" kern="0">
                <a:solidFill>
                  <a:sysClr val="windowText" lastClr="000000"/>
                </a:solidFill>
                <a:latin typeface="Calibri"/>
                <a:cs typeface="Calibri"/>
              </a:rPr>
              <a:t>are</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4">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13">
                <a:solidFill>
                  <a:sysClr val="windowText" lastClr="000000"/>
                </a:solidFill>
                <a:latin typeface="Calibri"/>
                <a:cs typeface="Calibri"/>
              </a:rPr>
              <a:t> </a:t>
            </a:r>
            <a:r>
              <a:rPr sz="971" kern="0">
                <a:solidFill>
                  <a:sysClr val="windowText" lastClr="000000"/>
                </a:solidFill>
                <a:latin typeface="Calibri"/>
                <a:cs typeface="Calibri"/>
              </a:rPr>
              <a:t>disability-related</a:t>
            </a:r>
            <a:r>
              <a:rPr sz="971" kern="0" spc="-22">
                <a:solidFill>
                  <a:sysClr val="windowText" lastClr="000000"/>
                </a:solidFill>
                <a:latin typeface="Calibri"/>
                <a:cs typeface="Calibri"/>
              </a:rPr>
              <a:t> </a:t>
            </a:r>
            <a:r>
              <a:rPr sz="971" kern="0">
                <a:solidFill>
                  <a:sysClr val="windowText" lastClr="000000"/>
                </a:solidFill>
                <a:latin typeface="Calibri"/>
                <a:cs typeface="Calibri"/>
              </a:rPr>
              <a:t>needs</a:t>
            </a:r>
            <a:r>
              <a:rPr sz="971" kern="0" spc="-9">
                <a:solidFill>
                  <a:sysClr val="windowText" lastClr="000000"/>
                </a:solidFill>
                <a:latin typeface="Calibri"/>
                <a:cs typeface="Calibri"/>
              </a:rPr>
              <a:t> </a:t>
            </a:r>
            <a:r>
              <a:rPr sz="971" kern="0">
                <a:solidFill>
                  <a:sysClr val="windowText" lastClr="000000"/>
                </a:solidFill>
                <a:latin typeface="Calibri"/>
                <a:cs typeface="Calibri"/>
              </a:rPr>
              <a:t>that</a:t>
            </a:r>
            <a:r>
              <a:rPr sz="971" kern="0" spc="-31">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31">
                <a:solidFill>
                  <a:sysClr val="windowText" lastClr="000000"/>
                </a:solidFill>
                <a:latin typeface="Calibri"/>
                <a:cs typeface="Calibri"/>
              </a:rPr>
              <a:t> </a:t>
            </a:r>
            <a:r>
              <a:rPr sz="971" kern="0">
                <a:solidFill>
                  <a:sysClr val="windowText" lastClr="000000"/>
                </a:solidFill>
                <a:latin typeface="Calibri"/>
                <a:cs typeface="Calibri"/>
              </a:rPr>
              <a:t>different</a:t>
            </a:r>
            <a:r>
              <a:rPr sz="971" kern="0" spc="-9">
                <a:solidFill>
                  <a:sysClr val="windowText" lastClr="000000"/>
                </a:solidFill>
                <a:latin typeface="Calibri"/>
                <a:cs typeface="Calibri"/>
              </a:rPr>
              <a:t> schedule?</a:t>
            </a:r>
            <a:endParaRPr sz="971" kern="0">
              <a:solidFill>
                <a:sysClr val="windowText" lastClr="000000"/>
              </a:solidFill>
              <a:latin typeface="Calibri"/>
              <a:cs typeface="Calibri"/>
            </a:endParaRPr>
          </a:p>
        </p:txBody>
      </p:sp>
      <p:sp>
        <p:nvSpPr>
          <p:cNvPr id="7" name="object 7" descr="Box to include justification of different schedule"/>
          <p:cNvSpPr/>
          <p:nvPr/>
        </p:nvSpPr>
        <p:spPr>
          <a:xfrm>
            <a:off x="2061882" y="3712520"/>
            <a:ext cx="8124265" cy="646019"/>
          </a:xfrm>
          <a:custGeom>
            <a:avLst/>
            <a:gdLst/>
            <a:ahLst/>
            <a:cxnLst/>
            <a:rect l="l" t="t" r="r" b="b"/>
            <a:pathLst>
              <a:path w="9207500" h="732154">
                <a:moveTo>
                  <a:pt x="9202026" y="726808"/>
                </a:moveTo>
                <a:lnTo>
                  <a:pt x="5080" y="726808"/>
                </a:lnTo>
                <a:lnTo>
                  <a:pt x="0" y="726808"/>
                </a:lnTo>
                <a:lnTo>
                  <a:pt x="0" y="731888"/>
                </a:lnTo>
                <a:lnTo>
                  <a:pt x="5080" y="731888"/>
                </a:lnTo>
                <a:lnTo>
                  <a:pt x="9202026" y="731888"/>
                </a:lnTo>
                <a:lnTo>
                  <a:pt x="9202026" y="726808"/>
                </a:lnTo>
                <a:close/>
              </a:path>
              <a:path w="9207500" h="732154">
                <a:moveTo>
                  <a:pt x="9202026" y="0"/>
                </a:moveTo>
                <a:lnTo>
                  <a:pt x="5080" y="0"/>
                </a:lnTo>
                <a:lnTo>
                  <a:pt x="0" y="0"/>
                </a:lnTo>
                <a:lnTo>
                  <a:pt x="0" y="5067"/>
                </a:lnTo>
                <a:lnTo>
                  <a:pt x="0" y="7543"/>
                </a:lnTo>
                <a:lnTo>
                  <a:pt x="0" y="726681"/>
                </a:lnTo>
                <a:lnTo>
                  <a:pt x="5080" y="726681"/>
                </a:lnTo>
                <a:lnTo>
                  <a:pt x="5080" y="7607"/>
                </a:lnTo>
                <a:lnTo>
                  <a:pt x="5080" y="5067"/>
                </a:lnTo>
                <a:lnTo>
                  <a:pt x="9202026" y="5067"/>
                </a:lnTo>
                <a:lnTo>
                  <a:pt x="9202026" y="0"/>
                </a:lnTo>
                <a:close/>
              </a:path>
              <a:path w="9207500" h="732154">
                <a:moveTo>
                  <a:pt x="9207246" y="726808"/>
                </a:moveTo>
                <a:lnTo>
                  <a:pt x="9202166" y="726808"/>
                </a:lnTo>
                <a:lnTo>
                  <a:pt x="9202166" y="731888"/>
                </a:lnTo>
                <a:lnTo>
                  <a:pt x="9207246" y="731888"/>
                </a:lnTo>
                <a:lnTo>
                  <a:pt x="9207246" y="726808"/>
                </a:lnTo>
                <a:close/>
              </a:path>
              <a:path w="9207500" h="732154">
                <a:moveTo>
                  <a:pt x="9207246" y="0"/>
                </a:moveTo>
                <a:lnTo>
                  <a:pt x="9202166" y="0"/>
                </a:lnTo>
                <a:lnTo>
                  <a:pt x="9202166" y="5067"/>
                </a:lnTo>
                <a:lnTo>
                  <a:pt x="9202166" y="7543"/>
                </a:lnTo>
                <a:lnTo>
                  <a:pt x="9202166" y="726681"/>
                </a:lnTo>
                <a:lnTo>
                  <a:pt x="9207246" y="726681"/>
                </a:lnTo>
                <a:lnTo>
                  <a:pt x="9207246" y="7607"/>
                </a:lnTo>
                <a:lnTo>
                  <a:pt x="9207246" y="5067"/>
                </a:lnTo>
                <a:lnTo>
                  <a:pt x="9207246"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8" name="object 8"/>
          <p:cNvSpPr txBox="1"/>
          <p:nvPr/>
        </p:nvSpPr>
        <p:spPr>
          <a:xfrm>
            <a:off x="2050677" y="4409850"/>
            <a:ext cx="3868831" cy="160715"/>
          </a:xfrm>
          <a:prstGeom prst="rect">
            <a:avLst/>
          </a:prstGeom>
        </p:spPr>
        <p:txBody>
          <a:bodyPr vert="horz" wrap="square" lIns="0" tIns="11206" rIns="0" bIns="0" rtlCol="0">
            <a:spAutoFit/>
          </a:bodyPr>
          <a:lstStyle/>
          <a:p>
            <a:pPr marL="11206" defTabSz="806867">
              <a:spcBef>
                <a:spcPts val="88"/>
              </a:spcBef>
            </a:pPr>
            <a:r>
              <a:rPr sz="971" kern="0">
                <a:solidFill>
                  <a:sysClr val="windowText" lastClr="000000"/>
                </a:solidFill>
                <a:latin typeface="Calibri"/>
                <a:cs typeface="Calibri"/>
              </a:rPr>
              <a:t>If</a:t>
            </a:r>
            <a:r>
              <a:rPr sz="971" kern="0" spc="-22">
                <a:solidFill>
                  <a:sysClr val="windowText" lastClr="000000"/>
                </a:solidFill>
                <a:latin typeface="Calibri"/>
                <a:cs typeface="Calibri"/>
              </a:rPr>
              <a:t> </a:t>
            </a:r>
            <a:r>
              <a:rPr sz="971" kern="0">
                <a:solidFill>
                  <a:sysClr val="windowText" lastClr="000000"/>
                </a:solidFill>
                <a:latin typeface="Calibri"/>
                <a:cs typeface="Calibri"/>
              </a:rPr>
              <a:t>yes,</a:t>
            </a:r>
            <a:r>
              <a:rPr sz="971" kern="0" spc="-18">
                <a:solidFill>
                  <a:sysClr val="windowText" lastClr="000000"/>
                </a:solidFill>
                <a:latin typeface="Calibri"/>
                <a:cs typeface="Calibri"/>
              </a:rPr>
              <a:t> </a:t>
            </a:r>
            <a:r>
              <a:rPr sz="971" kern="0">
                <a:solidFill>
                  <a:sysClr val="windowText" lastClr="000000"/>
                </a:solidFill>
                <a:latin typeface="Calibri"/>
                <a:cs typeface="Calibri"/>
              </a:rPr>
              <a:t>describe</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change</a:t>
            </a:r>
            <a:r>
              <a:rPr sz="971" kern="0" spc="-18">
                <a:solidFill>
                  <a:sysClr val="windowText" lastClr="000000"/>
                </a:solidFill>
                <a:latin typeface="Calibri"/>
                <a:cs typeface="Calibri"/>
              </a:rPr>
              <a:t> </a:t>
            </a:r>
            <a:r>
              <a:rPr sz="971" kern="0">
                <a:solidFill>
                  <a:sysClr val="windowText" lastClr="000000"/>
                </a:solidFill>
                <a:latin typeface="Calibri"/>
                <a:cs typeface="Calibri"/>
              </a:rPr>
              <a:t>in</a:t>
            </a:r>
            <a:r>
              <a:rPr sz="971" kern="0" spc="-22">
                <a:solidFill>
                  <a:sysClr val="windowText" lastClr="000000"/>
                </a:solidFill>
                <a:latin typeface="Calibri"/>
                <a:cs typeface="Calibri"/>
              </a:rPr>
              <a:t> </a:t>
            </a:r>
            <a:r>
              <a:rPr sz="971" kern="0">
                <a:solidFill>
                  <a:sysClr val="windowText" lastClr="000000"/>
                </a:solidFill>
                <a:latin typeface="Calibri"/>
                <a:cs typeface="Calibri"/>
              </a:rPr>
              <a:t>schedule</a:t>
            </a:r>
            <a:r>
              <a:rPr sz="971" kern="0" spc="-35">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the student’s</a:t>
            </a:r>
            <a:r>
              <a:rPr sz="971" kern="0" spc="-22">
                <a:solidFill>
                  <a:sysClr val="windowText" lastClr="000000"/>
                </a:solidFill>
                <a:latin typeface="Calibri"/>
                <a:cs typeface="Calibri"/>
              </a:rPr>
              <a:t> </a:t>
            </a:r>
            <a:r>
              <a:rPr sz="971" kern="0">
                <a:solidFill>
                  <a:sysClr val="windowText" lastClr="000000"/>
                </a:solidFill>
                <a:latin typeface="Calibri"/>
                <a:cs typeface="Calibri"/>
              </a:rPr>
              <a:t>educational</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program.</a:t>
            </a:r>
            <a:endParaRPr sz="971" kern="0">
              <a:solidFill>
                <a:sysClr val="windowText" lastClr="000000"/>
              </a:solidFill>
              <a:latin typeface="Calibri"/>
              <a:cs typeface="Calibri"/>
            </a:endParaRPr>
          </a:p>
        </p:txBody>
      </p:sp>
      <p:sp>
        <p:nvSpPr>
          <p:cNvPr id="9" name="object 9" descr="Text box to include info about change in schedule."/>
          <p:cNvSpPr/>
          <p:nvPr/>
        </p:nvSpPr>
        <p:spPr>
          <a:xfrm>
            <a:off x="2061882" y="4611444"/>
            <a:ext cx="8124265" cy="760318"/>
          </a:xfrm>
          <a:custGeom>
            <a:avLst/>
            <a:gdLst/>
            <a:ahLst/>
            <a:cxnLst/>
            <a:rect l="l" t="t" r="r" b="b"/>
            <a:pathLst>
              <a:path w="9207500" h="861695">
                <a:moveTo>
                  <a:pt x="5080" y="7683"/>
                </a:moveTo>
                <a:lnTo>
                  <a:pt x="0" y="7683"/>
                </a:lnTo>
                <a:lnTo>
                  <a:pt x="0" y="856361"/>
                </a:lnTo>
                <a:lnTo>
                  <a:pt x="5080" y="856361"/>
                </a:lnTo>
                <a:lnTo>
                  <a:pt x="5080" y="7683"/>
                </a:lnTo>
                <a:close/>
              </a:path>
              <a:path w="9207500" h="861695">
                <a:moveTo>
                  <a:pt x="9202026" y="856373"/>
                </a:moveTo>
                <a:lnTo>
                  <a:pt x="5080" y="856373"/>
                </a:lnTo>
                <a:lnTo>
                  <a:pt x="0" y="856373"/>
                </a:lnTo>
                <a:lnTo>
                  <a:pt x="0" y="861441"/>
                </a:lnTo>
                <a:lnTo>
                  <a:pt x="5080" y="861441"/>
                </a:lnTo>
                <a:lnTo>
                  <a:pt x="9202026" y="861441"/>
                </a:lnTo>
                <a:lnTo>
                  <a:pt x="9202026" y="856373"/>
                </a:lnTo>
                <a:close/>
              </a:path>
              <a:path w="9207500" h="861695">
                <a:moveTo>
                  <a:pt x="9202026" y="127"/>
                </a:moveTo>
                <a:lnTo>
                  <a:pt x="5080" y="127"/>
                </a:lnTo>
                <a:lnTo>
                  <a:pt x="5080" y="0"/>
                </a:lnTo>
                <a:lnTo>
                  <a:pt x="0" y="0"/>
                </a:lnTo>
                <a:lnTo>
                  <a:pt x="0" y="127"/>
                </a:lnTo>
                <a:lnTo>
                  <a:pt x="0" y="5207"/>
                </a:lnTo>
                <a:lnTo>
                  <a:pt x="0" y="7620"/>
                </a:lnTo>
                <a:lnTo>
                  <a:pt x="5080" y="7620"/>
                </a:lnTo>
                <a:lnTo>
                  <a:pt x="5080" y="5207"/>
                </a:lnTo>
                <a:lnTo>
                  <a:pt x="9202026" y="5207"/>
                </a:lnTo>
                <a:lnTo>
                  <a:pt x="9202026" y="127"/>
                </a:lnTo>
                <a:close/>
              </a:path>
              <a:path w="9207500" h="861695">
                <a:moveTo>
                  <a:pt x="9207246" y="856373"/>
                </a:moveTo>
                <a:lnTo>
                  <a:pt x="9202166" y="856373"/>
                </a:lnTo>
                <a:lnTo>
                  <a:pt x="9202166" y="861441"/>
                </a:lnTo>
                <a:lnTo>
                  <a:pt x="9207246" y="861441"/>
                </a:lnTo>
                <a:lnTo>
                  <a:pt x="9207246" y="856373"/>
                </a:lnTo>
                <a:close/>
              </a:path>
              <a:path w="9207500" h="861695">
                <a:moveTo>
                  <a:pt x="9207246" y="7683"/>
                </a:moveTo>
                <a:lnTo>
                  <a:pt x="9202166" y="7683"/>
                </a:lnTo>
                <a:lnTo>
                  <a:pt x="9202166" y="856361"/>
                </a:lnTo>
                <a:lnTo>
                  <a:pt x="9207246" y="856361"/>
                </a:lnTo>
                <a:lnTo>
                  <a:pt x="9207246" y="7683"/>
                </a:lnTo>
                <a:close/>
              </a:path>
              <a:path w="9207500" h="861695">
                <a:moveTo>
                  <a:pt x="9207246" y="0"/>
                </a:moveTo>
                <a:lnTo>
                  <a:pt x="9202166" y="0"/>
                </a:lnTo>
                <a:lnTo>
                  <a:pt x="9202166" y="127"/>
                </a:lnTo>
                <a:lnTo>
                  <a:pt x="9202166" y="5207"/>
                </a:lnTo>
                <a:lnTo>
                  <a:pt x="9202166" y="7620"/>
                </a:lnTo>
                <a:lnTo>
                  <a:pt x="9207246" y="7620"/>
                </a:lnTo>
                <a:lnTo>
                  <a:pt x="9207246" y="5207"/>
                </a:lnTo>
                <a:lnTo>
                  <a:pt x="9207246" y="127"/>
                </a:lnTo>
                <a:lnTo>
                  <a:pt x="9207246"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0" name="object 10"/>
          <p:cNvSpPr txBox="1"/>
          <p:nvPr/>
        </p:nvSpPr>
        <p:spPr>
          <a:xfrm>
            <a:off x="2050676" y="5477267"/>
            <a:ext cx="7964021" cy="329223"/>
          </a:xfrm>
          <a:prstGeom prst="rect">
            <a:avLst/>
          </a:prstGeom>
        </p:spPr>
        <p:txBody>
          <a:bodyPr vert="horz" wrap="square" lIns="0" tIns="11206" rIns="0" bIns="0" rtlCol="0">
            <a:spAutoFit/>
          </a:bodyPr>
          <a:lstStyle/>
          <a:p>
            <a:pPr marL="11206" marR="4483" defTabSz="806867">
              <a:lnSpc>
                <a:spcPct val="109100"/>
              </a:lnSpc>
              <a:spcBef>
                <a:spcPts val="88"/>
              </a:spcBef>
            </a:pP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requires</a:t>
            </a:r>
            <a:r>
              <a:rPr sz="971" kern="0" spc="-9">
                <a:solidFill>
                  <a:sysClr val="windowText" lastClr="000000"/>
                </a:solidFill>
                <a:latin typeface="Calibri"/>
                <a:cs typeface="Calibri"/>
              </a:rPr>
              <a:t> </a:t>
            </a:r>
            <a:r>
              <a:rPr sz="971" kern="0">
                <a:solidFill>
                  <a:sysClr val="windowText" lastClr="000000"/>
                </a:solidFill>
                <a:latin typeface="Calibri"/>
                <a:cs typeface="Calibri"/>
              </a:rPr>
              <a:t>a</a:t>
            </a:r>
            <a:r>
              <a:rPr sz="971" kern="0" spc="-26">
                <a:solidFill>
                  <a:sysClr val="windowText" lastClr="000000"/>
                </a:solidFill>
                <a:latin typeface="Calibri"/>
                <a:cs typeface="Calibri"/>
              </a:rPr>
              <a:t> </a:t>
            </a:r>
            <a:r>
              <a:rPr sz="971" kern="0">
                <a:solidFill>
                  <a:sysClr val="windowText" lastClr="000000"/>
                </a:solidFill>
                <a:latin typeface="Calibri"/>
                <a:cs typeface="Calibri"/>
              </a:rPr>
              <a:t>longer year,</a:t>
            </a:r>
            <a:r>
              <a:rPr sz="971" kern="0" spc="4">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2">
                <a:solidFill>
                  <a:sysClr val="windowText" lastClr="000000"/>
                </a:solidFill>
                <a:latin typeface="Calibri"/>
                <a:cs typeface="Calibri"/>
              </a:rPr>
              <a:t> </a:t>
            </a:r>
            <a:r>
              <a:rPr sz="971" kern="0">
                <a:solidFill>
                  <a:sysClr val="windowText" lastClr="000000"/>
                </a:solidFill>
                <a:latin typeface="Calibri"/>
                <a:cs typeface="Calibri"/>
              </a:rPr>
              <a:t>include</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18">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4">
                <a:solidFill>
                  <a:sysClr val="windowText" lastClr="000000"/>
                </a:solidFill>
                <a:latin typeface="Calibri"/>
                <a:cs typeface="Calibri"/>
              </a:rPr>
              <a:t> </a:t>
            </a:r>
            <a:r>
              <a:rPr sz="971" kern="0">
                <a:solidFill>
                  <a:sysClr val="windowText" lastClr="000000"/>
                </a:solidFill>
                <a:latin typeface="Calibri"/>
                <a:cs typeface="Calibri"/>
              </a:rPr>
              <a:t>they</a:t>
            </a:r>
            <a:r>
              <a:rPr sz="971" kern="0" spc="4">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receive</a:t>
            </a:r>
            <a:r>
              <a:rPr sz="971" kern="0" spc="4">
                <a:solidFill>
                  <a:sysClr val="windowText" lastClr="000000"/>
                </a:solidFill>
                <a:latin typeface="Calibri"/>
                <a:cs typeface="Calibri"/>
              </a:rPr>
              <a:t> </a:t>
            </a:r>
            <a:r>
              <a:rPr sz="971" kern="0">
                <a:solidFill>
                  <a:sysClr val="windowText" lastClr="000000"/>
                </a:solidFill>
                <a:latin typeface="Calibri"/>
                <a:cs typeface="Calibri"/>
              </a:rPr>
              <a:t>(including,</a:t>
            </a:r>
            <a:r>
              <a:rPr sz="971" kern="0" spc="-9">
                <a:solidFill>
                  <a:sysClr val="windowText" lastClr="000000"/>
                </a:solidFill>
                <a:latin typeface="Calibri"/>
                <a:cs typeface="Calibri"/>
              </a:rPr>
              <a:t> </a:t>
            </a: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applicable, positive</a:t>
            </a:r>
            <a:r>
              <a:rPr sz="971" kern="0" spc="-22">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9">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and</a:t>
            </a:r>
            <a:r>
              <a:rPr sz="971" kern="0" spc="-9">
                <a:solidFill>
                  <a:sysClr val="windowText" lastClr="000000"/>
                </a:solidFill>
                <a:latin typeface="Calibri"/>
                <a:cs typeface="Calibri"/>
              </a:rPr>
              <a:t> support/training</a:t>
            </a:r>
            <a:r>
              <a:rPr sz="971" kern="0" spc="-13">
                <a:solidFill>
                  <a:sysClr val="windowText" lastClr="000000"/>
                </a:solidFill>
                <a:latin typeface="Calibri"/>
                <a:cs typeface="Calibri"/>
              </a:rPr>
              <a:t> </a:t>
            </a:r>
            <a:r>
              <a:rPr sz="971" kern="0" spc="-22">
                <a:solidFill>
                  <a:sysClr val="windowText" lastClr="000000"/>
                </a:solidFill>
                <a:latin typeface="Calibri"/>
                <a:cs typeface="Calibri"/>
              </a:rPr>
              <a:t>for </a:t>
            </a:r>
            <a:r>
              <a:rPr sz="971" kern="0">
                <a:solidFill>
                  <a:sysClr val="windowText" lastClr="000000"/>
                </a:solidFill>
                <a:latin typeface="Calibri"/>
                <a:cs typeface="Calibri"/>
              </a:rPr>
              <a:t>school</a:t>
            </a:r>
            <a:r>
              <a:rPr sz="971" kern="0" spc="-31">
                <a:solidFill>
                  <a:sysClr val="windowText" lastClr="000000"/>
                </a:solidFill>
                <a:latin typeface="Calibri"/>
                <a:cs typeface="Calibri"/>
              </a:rPr>
              <a:t> </a:t>
            </a:r>
            <a:r>
              <a:rPr sz="971" kern="0">
                <a:solidFill>
                  <a:sysClr val="windowText" lastClr="000000"/>
                </a:solidFill>
                <a:latin typeface="Calibri"/>
                <a:cs typeface="Calibri"/>
              </a:rPr>
              <a:t>personnel</a:t>
            </a:r>
            <a:r>
              <a:rPr sz="971" kern="0" spc="-18">
                <a:solidFill>
                  <a:sysClr val="windowText" lastClr="000000"/>
                </a:solidFill>
                <a:latin typeface="Calibri"/>
                <a:cs typeface="Calibri"/>
              </a:rPr>
              <a:t> </a:t>
            </a:r>
            <a:r>
              <a:rPr sz="971" kern="0">
                <a:solidFill>
                  <a:sysClr val="windowText" lastClr="000000"/>
                </a:solidFill>
                <a:latin typeface="Calibri"/>
                <a:cs typeface="Calibri"/>
              </a:rPr>
              <a:t>and/or</a:t>
            </a:r>
            <a:r>
              <a:rPr sz="971" kern="0" spc="-26">
                <a:solidFill>
                  <a:sysClr val="windowText" lastClr="000000"/>
                </a:solidFill>
                <a:latin typeface="Calibri"/>
                <a:cs typeface="Calibri"/>
              </a:rPr>
              <a:t> </a:t>
            </a:r>
            <a:r>
              <a:rPr sz="971" kern="0">
                <a:solidFill>
                  <a:sysClr val="windowText" lastClr="000000"/>
                </a:solidFill>
                <a:latin typeface="Calibri"/>
                <a:cs typeface="Calibri"/>
              </a:rPr>
              <a:t>parent[s])</a:t>
            </a:r>
            <a:r>
              <a:rPr sz="971" kern="0" spc="-18">
                <a:solidFill>
                  <a:sysClr val="windowText" lastClr="000000"/>
                </a:solidFill>
                <a:latin typeface="Calibri"/>
                <a:cs typeface="Calibri"/>
              </a:rPr>
              <a:t> </a:t>
            </a:r>
            <a:r>
              <a:rPr sz="971" kern="0">
                <a:solidFill>
                  <a:sysClr val="windowText" lastClr="000000"/>
                </a:solidFill>
                <a:latin typeface="Calibri"/>
                <a:cs typeface="Calibri"/>
              </a:rPr>
              <a:t>during</a:t>
            </a:r>
            <a:r>
              <a:rPr sz="971" kern="0" spc="-22">
                <a:solidFill>
                  <a:sysClr val="windowText" lastClr="000000"/>
                </a:solidFill>
                <a:latin typeface="Calibri"/>
                <a:cs typeface="Calibri"/>
              </a:rPr>
              <a:t> </a:t>
            </a:r>
            <a:r>
              <a:rPr sz="971" kern="0">
                <a:solidFill>
                  <a:sysClr val="windowText" lastClr="000000"/>
                </a:solidFill>
                <a:latin typeface="Calibri"/>
                <a:cs typeface="Calibri"/>
              </a:rPr>
              <a:t>Extended</a:t>
            </a:r>
            <a:r>
              <a:rPr sz="971" kern="0" spc="-18">
                <a:solidFill>
                  <a:sysClr val="windowText" lastClr="000000"/>
                </a:solidFill>
                <a:latin typeface="Calibri"/>
                <a:cs typeface="Calibri"/>
              </a:rPr>
              <a:t> </a:t>
            </a:r>
            <a:r>
              <a:rPr sz="971" kern="0">
                <a:solidFill>
                  <a:sysClr val="windowText" lastClr="000000"/>
                </a:solidFill>
                <a:latin typeface="Calibri"/>
                <a:cs typeface="Calibri"/>
              </a:rPr>
              <a:t>School</a:t>
            </a:r>
            <a:r>
              <a:rPr sz="971" kern="0" spc="-13">
                <a:solidFill>
                  <a:sysClr val="windowText" lastClr="000000"/>
                </a:solidFill>
                <a:latin typeface="Calibri"/>
                <a:cs typeface="Calibri"/>
              </a:rPr>
              <a:t> </a:t>
            </a:r>
            <a:r>
              <a:rPr sz="971" kern="0">
                <a:solidFill>
                  <a:sysClr val="windowText" lastClr="000000"/>
                </a:solidFill>
                <a:latin typeface="Calibri"/>
                <a:cs typeface="Calibri"/>
              </a:rPr>
              <a:t>Year</a:t>
            </a:r>
            <a:r>
              <a:rPr sz="971" kern="0" spc="-26">
                <a:solidFill>
                  <a:sysClr val="windowText" lastClr="000000"/>
                </a:solidFill>
                <a:latin typeface="Calibri"/>
                <a:cs typeface="Calibri"/>
              </a:rPr>
              <a:t> </a:t>
            </a:r>
            <a:r>
              <a:rPr sz="971" kern="0">
                <a:solidFill>
                  <a:sysClr val="windowText" lastClr="000000"/>
                </a:solidFill>
                <a:latin typeface="Calibri"/>
                <a:cs typeface="Calibri"/>
              </a:rPr>
              <a:t>in</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service</a:t>
            </a:r>
            <a:r>
              <a:rPr sz="971" kern="0" spc="-31">
                <a:solidFill>
                  <a:sysClr val="windowText" lastClr="000000"/>
                </a:solidFill>
                <a:latin typeface="Calibri"/>
                <a:cs typeface="Calibri"/>
              </a:rPr>
              <a:t> </a:t>
            </a:r>
            <a:r>
              <a:rPr sz="971" kern="0">
                <a:solidFill>
                  <a:sysClr val="windowText" lastClr="000000"/>
                </a:solidFill>
                <a:latin typeface="Calibri"/>
                <a:cs typeface="Calibri"/>
              </a:rPr>
              <a:t>delivery</a:t>
            </a:r>
            <a:r>
              <a:rPr sz="971" kern="0" spc="-22">
                <a:solidFill>
                  <a:sysClr val="windowText" lastClr="000000"/>
                </a:solidFill>
                <a:latin typeface="Calibri"/>
                <a:cs typeface="Calibri"/>
              </a:rPr>
              <a:t> </a:t>
            </a:r>
            <a:r>
              <a:rPr sz="971" kern="0">
                <a:solidFill>
                  <a:sysClr val="windowText" lastClr="000000"/>
                </a:solidFill>
                <a:latin typeface="Calibri"/>
                <a:cs typeface="Calibri"/>
              </a:rPr>
              <a:t>grid</a:t>
            </a:r>
            <a:r>
              <a:rPr sz="971" kern="0" spc="-4">
                <a:solidFill>
                  <a:sysClr val="windowText" lastClr="000000"/>
                </a:solidFill>
                <a:latin typeface="Calibri"/>
                <a:cs typeface="Calibri"/>
              </a:rPr>
              <a:t> </a:t>
            </a:r>
            <a:r>
              <a:rPr sz="971" kern="0" spc="-9">
                <a:solidFill>
                  <a:sysClr val="windowText" lastClr="000000"/>
                </a:solidFill>
                <a:latin typeface="Calibri"/>
                <a:cs typeface="Calibri"/>
              </a:rPr>
              <a:t>below.</a:t>
            </a:r>
            <a:endParaRPr sz="971" kern="0">
              <a:solidFill>
                <a:sysClr val="windowText" lastClr="000000"/>
              </a:solidFill>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46</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A8666F5-7DAC-2900-678A-2E5B63266244}"/>
              </a:ext>
            </a:extLst>
          </p:cNvPr>
          <p:cNvSpPr>
            <a:spLocks noGrp="1"/>
          </p:cNvSpPr>
          <p:nvPr>
            <p:ph type="title"/>
          </p:nvPr>
        </p:nvSpPr>
        <p:spPr/>
        <p:txBody>
          <a:bodyPr/>
          <a:lstStyle/>
          <a:p>
            <a:r>
              <a:rPr lang="en-US">
                <a:solidFill>
                  <a:schemeClr val="bg1"/>
                </a:solidFill>
              </a:rPr>
              <a:t>Service delivery for Extended school year - more</a:t>
            </a:r>
          </a:p>
        </p:txBody>
      </p:sp>
      <p:sp>
        <p:nvSpPr>
          <p:cNvPr id="10" name="Rectangle 9" descr="Outline portion of IEP with service  delivery for ESY">
            <a:extLst>
              <a:ext uri="{FF2B5EF4-FFF2-40B4-BE49-F238E27FC236}">
                <a16:creationId xmlns:a16="http://schemas.microsoft.com/office/drawing/2014/main" id="{23F69A99-4BF8-4E35-76D7-5353E29AAA32}"/>
              </a:ext>
            </a:extLst>
          </p:cNvPr>
          <p:cNvSpPr/>
          <p:nvPr/>
        </p:nvSpPr>
        <p:spPr>
          <a:xfrm>
            <a:off x="1917328" y="354330"/>
            <a:ext cx="8310280" cy="284270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6" y="354330"/>
            <a:ext cx="7895665" cy="568976"/>
          </a:xfrm>
          <a:prstGeom prst="rect">
            <a:avLst/>
          </a:prstGeom>
        </p:spPr>
        <p:txBody>
          <a:bodyPr vert="horz" wrap="square" lIns="0" tIns="42582" rIns="0" bIns="0" rtlCol="0">
            <a:spAutoFit/>
          </a:bodyPr>
          <a:lstStyle/>
          <a:p>
            <a:pPr marL="11206" defTabSz="806867">
              <a:spcBef>
                <a:spcPts val="335"/>
              </a:spcBef>
            </a:pPr>
            <a:r>
              <a:rPr sz="1235" b="1" kern="0">
                <a:solidFill>
                  <a:sysClr val="windowText" lastClr="000000"/>
                </a:solidFill>
                <a:latin typeface="Calibri"/>
                <a:cs typeface="Calibri"/>
              </a:rPr>
              <a:t>SERVICE</a:t>
            </a:r>
            <a:r>
              <a:rPr sz="1235" b="1" kern="0" spc="-31">
                <a:solidFill>
                  <a:sysClr val="windowText" lastClr="000000"/>
                </a:solidFill>
                <a:latin typeface="Calibri"/>
                <a:cs typeface="Calibri"/>
              </a:rPr>
              <a:t> </a:t>
            </a:r>
            <a:r>
              <a:rPr sz="1235" b="1" kern="0">
                <a:solidFill>
                  <a:sysClr val="windowText" lastClr="000000"/>
                </a:solidFill>
                <a:latin typeface="Calibri"/>
                <a:cs typeface="Calibri"/>
              </a:rPr>
              <a:t>DELIVERY</a:t>
            </a:r>
            <a:r>
              <a:rPr sz="1235" b="1" kern="0" spc="-22">
                <a:solidFill>
                  <a:sysClr val="windowText" lastClr="000000"/>
                </a:solidFill>
                <a:latin typeface="Calibri"/>
                <a:cs typeface="Calibri"/>
              </a:rPr>
              <a:t> </a:t>
            </a:r>
            <a:r>
              <a:rPr sz="1235" b="1" kern="0">
                <a:solidFill>
                  <a:sysClr val="windowText" lastClr="000000"/>
                </a:solidFill>
                <a:latin typeface="Calibri"/>
                <a:cs typeface="Calibri"/>
              </a:rPr>
              <a:t>FOR</a:t>
            </a:r>
            <a:r>
              <a:rPr sz="1235" b="1" kern="0" spc="-26">
                <a:solidFill>
                  <a:sysClr val="windowText" lastClr="000000"/>
                </a:solidFill>
                <a:latin typeface="Calibri"/>
                <a:cs typeface="Calibri"/>
              </a:rPr>
              <a:t> </a:t>
            </a:r>
            <a:r>
              <a:rPr sz="1235" b="1" kern="0">
                <a:solidFill>
                  <a:sysClr val="windowText" lastClr="000000"/>
                </a:solidFill>
                <a:latin typeface="Calibri"/>
                <a:cs typeface="Calibri"/>
              </a:rPr>
              <a:t>EXTENDED SCHOOL</a:t>
            </a:r>
            <a:r>
              <a:rPr sz="1235" b="1" kern="0" spc="-13">
                <a:solidFill>
                  <a:sysClr val="windowText" lastClr="000000"/>
                </a:solidFill>
                <a:latin typeface="Calibri"/>
                <a:cs typeface="Calibri"/>
              </a:rPr>
              <a:t> </a:t>
            </a:r>
            <a:r>
              <a:rPr sz="1235" b="1" kern="0">
                <a:solidFill>
                  <a:sysClr val="windowText" lastClr="000000"/>
                </a:solidFill>
                <a:latin typeface="Calibri"/>
                <a:cs typeface="Calibri"/>
              </a:rPr>
              <a:t>YEAR </a:t>
            </a:r>
            <a:r>
              <a:rPr sz="1235" b="1" kern="0" spc="-9">
                <a:solidFill>
                  <a:sysClr val="windowText" lastClr="000000"/>
                </a:solidFill>
                <a:latin typeface="Calibri"/>
                <a:cs typeface="Calibri"/>
              </a:rPr>
              <a:t>SERVICES</a:t>
            </a:r>
            <a:endParaRPr sz="1235" kern="0">
              <a:solidFill>
                <a:sysClr val="windowText" lastClr="000000"/>
              </a:solidFill>
              <a:latin typeface="Calibri"/>
              <a:cs typeface="Calibri"/>
            </a:endParaRPr>
          </a:p>
          <a:p>
            <a:pPr marL="11206" marR="4483" defTabSz="806867">
              <a:lnSpc>
                <a:spcPct val="110700"/>
              </a:lnSpc>
              <a:spcBef>
                <a:spcPts val="66"/>
              </a:spcBef>
            </a:pPr>
            <a:r>
              <a:rPr sz="971" kern="0">
                <a:solidFill>
                  <a:sysClr val="windowText" lastClr="000000"/>
                </a:solidFill>
                <a:latin typeface="Calibri"/>
                <a:cs typeface="Calibri"/>
              </a:rPr>
              <a:t>Describe</a:t>
            </a:r>
            <a:r>
              <a:rPr sz="971" kern="0" spc="-40">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specially</a:t>
            </a:r>
            <a:r>
              <a:rPr sz="971" kern="0" spc="-22">
                <a:solidFill>
                  <a:sysClr val="windowText" lastClr="000000"/>
                </a:solidFill>
                <a:latin typeface="Calibri"/>
                <a:cs typeface="Calibri"/>
              </a:rPr>
              <a:t> </a:t>
            </a:r>
            <a:r>
              <a:rPr sz="971" kern="0">
                <a:solidFill>
                  <a:sysClr val="windowText" lastClr="000000"/>
                </a:solidFill>
                <a:latin typeface="Calibri"/>
                <a:cs typeface="Calibri"/>
              </a:rPr>
              <a:t>designed</a:t>
            </a:r>
            <a:r>
              <a:rPr sz="971" kern="0" spc="-22">
                <a:solidFill>
                  <a:sysClr val="windowText" lastClr="000000"/>
                </a:solidFill>
                <a:latin typeface="Calibri"/>
                <a:cs typeface="Calibri"/>
              </a:rPr>
              <a:t> </a:t>
            </a:r>
            <a:r>
              <a:rPr sz="971" kern="0">
                <a:solidFill>
                  <a:sysClr val="windowText" lastClr="000000"/>
                </a:solidFill>
                <a:latin typeface="Calibri"/>
                <a:cs typeface="Calibri"/>
              </a:rPr>
              <a:t>instruction,</a:t>
            </a:r>
            <a:r>
              <a:rPr sz="971" kern="0" spc="-18">
                <a:solidFill>
                  <a:sysClr val="windowText" lastClr="000000"/>
                </a:solidFill>
                <a:latin typeface="Calibri"/>
                <a:cs typeface="Calibri"/>
              </a:rPr>
              <a:t> </a:t>
            </a:r>
            <a:r>
              <a:rPr sz="971" kern="0">
                <a:solidFill>
                  <a:sysClr val="windowText" lastClr="000000"/>
                </a:solidFill>
                <a:latin typeface="Calibri"/>
                <a:cs typeface="Calibri"/>
              </a:rPr>
              <a:t>related</a:t>
            </a:r>
            <a:r>
              <a:rPr sz="971" kern="0" spc="-22">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18">
                <a:solidFill>
                  <a:sysClr val="windowText" lastClr="000000"/>
                </a:solidFill>
                <a:latin typeface="Calibri"/>
                <a:cs typeface="Calibri"/>
              </a:rPr>
              <a:t> </a:t>
            </a:r>
            <a:r>
              <a:rPr sz="971" kern="0">
                <a:solidFill>
                  <a:sysClr val="windowText" lastClr="000000"/>
                </a:solidFill>
                <a:latin typeface="Calibri"/>
                <a:cs typeface="Calibri"/>
              </a:rPr>
              <a:t>and</a:t>
            </a:r>
            <a:r>
              <a:rPr sz="971" kern="0" spc="-18">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8">
                <a:solidFill>
                  <a:sysClr val="windowText" lastClr="000000"/>
                </a:solidFill>
                <a:latin typeface="Calibri"/>
                <a:cs typeface="Calibri"/>
              </a:rPr>
              <a:t> </a:t>
            </a:r>
            <a:r>
              <a:rPr sz="971" kern="0">
                <a:solidFill>
                  <a:sysClr val="windowText" lastClr="000000"/>
                </a:solidFill>
                <a:latin typeface="Calibri"/>
                <a:cs typeface="Calibri"/>
              </a:rPr>
              <a:t>that</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31">
                <a:solidFill>
                  <a:sysClr val="windowText" lastClr="000000"/>
                </a:solidFill>
                <a:latin typeface="Calibri"/>
                <a:cs typeface="Calibri"/>
              </a:rPr>
              <a:t> </a:t>
            </a:r>
            <a:r>
              <a:rPr sz="971" kern="0">
                <a:solidFill>
                  <a:sysClr val="windowText" lastClr="000000"/>
                </a:solidFill>
                <a:latin typeface="Calibri"/>
                <a:cs typeface="Calibri"/>
              </a:rPr>
              <a:t>needs</a:t>
            </a:r>
            <a:r>
              <a:rPr sz="971" kern="0" spc="4">
                <a:solidFill>
                  <a:sysClr val="windowText" lastClr="000000"/>
                </a:solidFill>
                <a:latin typeface="Calibri"/>
                <a:cs typeface="Calibri"/>
              </a:rPr>
              <a:t> </a:t>
            </a:r>
            <a:r>
              <a:rPr sz="971" kern="0">
                <a:solidFill>
                  <a:sysClr val="windowText" lastClr="000000"/>
                </a:solidFill>
                <a:latin typeface="Calibri"/>
                <a:cs typeface="Calibri"/>
              </a:rPr>
              <a:t>to</a:t>
            </a:r>
            <a:r>
              <a:rPr sz="971" kern="0" spc="-4">
                <a:solidFill>
                  <a:sysClr val="windowText" lastClr="000000"/>
                </a:solidFill>
                <a:latin typeface="Calibri"/>
                <a:cs typeface="Calibri"/>
              </a:rPr>
              <a:t> </a:t>
            </a:r>
            <a:r>
              <a:rPr sz="971" kern="0">
                <a:solidFill>
                  <a:sysClr val="windowText" lastClr="000000"/>
                </a:solidFill>
                <a:latin typeface="Calibri"/>
                <a:cs typeface="Calibri"/>
              </a:rPr>
              <a:t>avoid</a:t>
            </a:r>
            <a:r>
              <a:rPr sz="971" kern="0" spc="-26">
                <a:solidFill>
                  <a:sysClr val="windowText" lastClr="000000"/>
                </a:solidFill>
                <a:latin typeface="Calibri"/>
                <a:cs typeface="Calibri"/>
              </a:rPr>
              <a:t> </a:t>
            </a:r>
            <a:r>
              <a:rPr sz="971" kern="0">
                <a:solidFill>
                  <a:sysClr val="windowText" lastClr="000000"/>
                </a:solidFill>
                <a:latin typeface="Calibri"/>
                <a:cs typeface="Calibri"/>
              </a:rPr>
              <a:t>substantial</a:t>
            </a:r>
            <a:r>
              <a:rPr sz="971" kern="0" spc="-18">
                <a:solidFill>
                  <a:sysClr val="windowText" lastClr="000000"/>
                </a:solidFill>
                <a:latin typeface="Calibri"/>
                <a:cs typeface="Calibri"/>
              </a:rPr>
              <a:t> </a:t>
            </a:r>
            <a:r>
              <a:rPr sz="971" kern="0">
                <a:solidFill>
                  <a:sysClr val="windowText" lastClr="000000"/>
                </a:solidFill>
                <a:latin typeface="Calibri"/>
                <a:cs typeface="Calibri"/>
              </a:rPr>
              <a:t>regression</a:t>
            </a:r>
            <a:r>
              <a:rPr sz="971" kern="0" spc="-22">
                <a:solidFill>
                  <a:sysClr val="windowText" lastClr="000000"/>
                </a:solidFill>
                <a:latin typeface="Calibri"/>
                <a:cs typeface="Calibri"/>
              </a:rPr>
              <a:t> </a:t>
            </a:r>
            <a:r>
              <a:rPr sz="971" kern="0">
                <a:solidFill>
                  <a:sysClr val="windowText" lastClr="000000"/>
                </a:solidFill>
                <a:latin typeface="Calibri"/>
                <a:cs typeface="Calibri"/>
              </a:rPr>
              <a:t>during</a:t>
            </a:r>
            <a:r>
              <a:rPr sz="971" kern="0" spc="-22">
                <a:solidFill>
                  <a:sysClr val="windowText" lastClr="000000"/>
                </a:solidFill>
                <a:latin typeface="Calibri"/>
                <a:cs typeface="Calibri"/>
              </a:rPr>
              <a:t> </a:t>
            </a:r>
            <a:r>
              <a:rPr sz="971" kern="0">
                <a:solidFill>
                  <a:sysClr val="windowText" lastClr="000000"/>
                </a:solidFill>
                <a:latin typeface="Calibri"/>
                <a:cs typeface="Calibri"/>
              </a:rPr>
              <a:t>summer</a:t>
            </a:r>
            <a:r>
              <a:rPr sz="971" kern="0" spc="-26">
                <a:solidFill>
                  <a:sysClr val="windowText" lastClr="000000"/>
                </a:solidFill>
                <a:latin typeface="Calibri"/>
                <a:cs typeface="Calibri"/>
              </a:rPr>
              <a:t> </a:t>
            </a:r>
            <a:r>
              <a:rPr sz="971" kern="0">
                <a:solidFill>
                  <a:sysClr val="windowText" lastClr="000000"/>
                </a:solidFill>
                <a:latin typeface="Calibri"/>
                <a:cs typeface="Calibri"/>
              </a:rPr>
              <a:t>break</a:t>
            </a:r>
            <a:r>
              <a:rPr sz="971" kern="0" spc="-4">
                <a:solidFill>
                  <a:sysClr val="windowText" lastClr="000000"/>
                </a:solidFill>
                <a:latin typeface="Calibri"/>
                <a:cs typeface="Calibri"/>
              </a:rPr>
              <a:t> </a:t>
            </a:r>
            <a:r>
              <a:rPr sz="971" kern="0">
                <a:solidFill>
                  <a:sysClr val="windowText" lastClr="000000"/>
                </a:solidFill>
                <a:latin typeface="Calibri"/>
                <a:cs typeface="Calibri"/>
              </a:rPr>
              <a:t>and</a:t>
            </a:r>
            <a:r>
              <a:rPr sz="971" kern="0" spc="-4">
                <a:solidFill>
                  <a:sysClr val="windowText" lastClr="000000"/>
                </a:solidFill>
                <a:latin typeface="Calibri"/>
                <a:cs typeface="Calibri"/>
              </a:rPr>
              <a:t> </a:t>
            </a:r>
            <a:r>
              <a:rPr sz="971" kern="0" spc="-22">
                <a:solidFill>
                  <a:sysClr val="windowText" lastClr="000000"/>
                </a:solidFill>
                <a:latin typeface="Calibri"/>
                <a:cs typeface="Calibri"/>
              </a:rPr>
              <a:t>to </a:t>
            </a:r>
            <a:r>
              <a:rPr sz="971" kern="0">
                <a:solidFill>
                  <a:sysClr val="windowText" lastClr="000000"/>
                </a:solidFill>
                <a:latin typeface="Calibri"/>
                <a:cs typeface="Calibri"/>
              </a:rPr>
              <a:t>continue</a:t>
            </a:r>
            <a:r>
              <a:rPr sz="971" kern="0" spc="-35">
                <a:solidFill>
                  <a:sysClr val="windowText" lastClr="000000"/>
                </a:solidFill>
                <a:latin typeface="Calibri"/>
                <a:cs typeface="Calibri"/>
              </a:rPr>
              <a:t> </a:t>
            </a:r>
            <a:r>
              <a:rPr sz="971" kern="0">
                <a:solidFill>
                  <a:sysClr val="windowText" lastClr="000000"/>
                </a:solidFill>
                <a:latin typeface="Calibri"/>
                <a:cs typeface="Calibri"/>
              </a:rPr>
              <a:t>to</a:t>
            </a:r>
            <a:r>
              <a:rPr sz="971" kern="0" spc="-9">
                <a:solidFill>
                  <a:sysClr val="windowText" lastClr="000000"/>
                </a:solidFill>
                <a:latin typeface="Calibri"/>
                <a:cs typeface="Calibri"/>
              </a:rPr>
              <a:t> </a:t>
            </a:r>
            <a:r>
              <a:rPr sz="971" kern="0">
                <a:solidFill>
                  <a:sysClr val="windowText" lastClr="000000"/>
                </a:solidFill>
                <a:latin typeface="Calibri"/>
                <a:cs typeface="Calibri"/>
              </a:rPr>
              <a:t>make</a:t>
            </a:r>
            <a:r>
              <a:rPr sz="971" kern="0" spc="-13">
                <a:solidFill>
                  <a:sysClr val="windowText" lastClr="000000"/>
                </a:solidFill>
                <a:latin typeface="Calibri"/>
                <a:cs typeface="Calibri"/>
              </a:rPr>
              <a:t> </a:t>
            </a:r>
            <a:r>
              <a:rPr sz="971" kern="0">
                <a:solidFill>
                  <a:sysClr val="windowText" lastClr="000000"/>
                </a:solidFill>
                <a:latin typeface="Calibri"/>
                <a:cs typeface="Calibri"/>
              </a:rPr>
              <a:t>effective</a:t>
            </a:r>
            <a:r>
              <a:rPr sz="971" kern="0" spc="-26">
                <a:solidFill>
                  <a:sysClr val="windowText" lastClr="000000"/>
                </a:solidFill>
                <a:latin typeface="Calibri"/>
                <a:cs typeface="Calibri"/>
              </a:rPr>
              <a:t> </a:t>
            </a:r>
            <a:r>
              <a:rPr sz="971" kern="0" spc="-9">
                <a:solidFill>
                  <a:sysClr val="windowText" lastClr="000000"/>
                </a:solidFill>
                <a:latin typeface="Calibri"/>
                <a:cs typeface="Calibri"/>
              </a:rPr>
              <a:t>progress.</a:t>
            </a:r>
            <a:endParaRPr sz="971" kern="0">
              <a:solidFill>
                <a:sysClr val="windowText" lastClr="000000"/>
              </a:solidFill>
              <a:latin typeface="Calibri"/>
              <a:cs typeface="Calibri"/>
            </a:endParaRPr>
          </a:p>
        </p:txBody>
      </p:sp>
      <p:pic>
        <p:nvPicPr>
          <p:cNvPr id="15" name="Picture 14" descr="IEP form goal number and type of service for ESY">
            <a:extLst>
              <a:ext uri="{FF2B5EF4-FFF2-40B4-BE49-F238E27FC236}">
                <a16:creationId xmlns:a16="http://schemas.microsoft.com/office/drawing/2014/main" id="{212A291E-D08A-39B1-9CCD-993EA5B13F50}"/>
              </a:ext>
            </a:extLst>
          </p:cNvPr>
          <p:cNvPicPr>
            <a:picLocks noChangeAspect="1"/>
          </p:cNvPicPr>
          <p:nvPr/>
        </p:nvPicPr>
        <p:blipFill>
          <a:blip r:embed="rId3"/>
          <a:stretch>
            <a:fillRect/>
          </a:stretch>
        </p:blipFill>
        <p:spPr>
          <a:xfrm>
            <a:off x="1964392" y="993267"/>
            <a:ext cx="7970057" cy="2121898"/>
          </a:xfrm>
          <a:prstGeom prst="rect">
            <a:avLst/>
          </a:prstGeom>
        </p:spPr>
      </p:pic>
      <p:sp>
        <p:nvSpPr>
          <p:cNvPr id="11" name="Rectangle 10" descr="Outline of part of the IEP that includes transportation for ESY">
            <a:extLst>
              <a:ext uri="{FF2B5EF4-FFF2-40B4-BE49-F238E27FC236}">
                <a16:creationId xmlns:a16="http://schemas.microsoft.com/office/drawing/2014/main" id="{737E0C55-6F3B-459F-EE80-54730BE3624A}"/>
              </a:ext>
            </a:extLst>
          </p:cNvPr>
          <p:cNvSpPr/>
          <p:nvPr/>
        </p:nvSpPr>
        <p:spPr>
          <a:xfrm>
            <a:off x="1917328" y="3202770"/>
            <a:ext cx="8310280" cy="240996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2050677" y="3197038"/>
            <a:ext cx="8043582" cy="1141116"/>
          </a:xfrm>
          <a:prstGeom prst="rect">
            <a:avLst/>
          </a:prstGeom>
        </p:spPr>
        <p:txBody>
          <a:bodyPr vert="horz" wrap="square" lIns="0" tIns="64994" rIns="0" bIns="0" rtlCol="0">
            <a:spAutoFit/>
          </a:bodyPr>
          <a:lstStyle/>
          <a:p>
            <a:pPr marL="11206" defTabSz="806867">
              <a:spcBef>
                <a:spcPts val="512"/>
              </a:spcBef>
            </a:pPr>
            <a:r>
              <a:rPr sz="971" b="1" kern="0">
                <a:solidFill>
                  <a:sysClr val="windowText" lastClr="000000"/>
                </a:solidFill>
                <a:latin typeface="Calibri"/>
                <a:cs typeface="Calibri"/>
              </a:rPr>
              <a:t>Extended</a:t>
            </a:r>
            <a:r>
              <a:rPr sz="971" b="1" kern="0" spc="-22">
                <a:solidFill>
                  <a:sysClr val="windowText" lastClr="000000"/>
                </a:solidFill>
                <a:latin typeface="Calibri"/>
                <a:cs typeface="Calibri"/>
              </a:rPr>
              <a:t> </a:t>
            </a:r>
            <a:r>
              <a:rPr sz="971" b="1" kern="0">
                <a:solidFill>
                  <a:sysClr val="windowText" lastClr="000000"/>
                </a:solidFill>
                <a:latin typeface="Calibri"/>
                <a:cs typeface="Calibri"/>
              </a:rPr>
              <a:t>School</a:t>
            </a:r>
            <a:r>
              <a:rPr sz="971" b="1" kern="0" spc="-18">
                <a:solidFill>
                  <a:sysClr val="windowText" lastClr="000000"/>
                </a:solidFill>
                <a:latin typeface="Calibri"/>
                <a:cs typeface="Calibri"/>
              </a:rPr>
              <a:t> </a:t>
            </a:r>
            <a:r>
              <a:rPr sz="971" b="1" kern="0">
                <a:solidFill>
                  <a:sysClr val="windowText" lastClr="000000"/>
                </a:solidFill>
                <a:latin typeface="Calibri"/>
                <a:cs typeface="Calibri"/>
              </a:rPr>
              <a:t>Year</a:t>
            </a:r>
            <a:r>
              <a:rPr sz="971" b="1" kern="0" spc="-9">
                <a:solidFill>
                  <a:sysClr val="windowText" lastClr="000000"/>
                </a:solidFill>
                <a:latin typeface="Calibri"/>
                <a:cs typeface="Calibri"/>
              </a:rPr>
              <a:t> </a:t>
            </a:r>
            <a:r>
              <a:rPr sz="971" b="1" kern="0">
                <a:solidFill>
                  <a:sysClr val="windowText" lastClr="000000"/>
                </a:solidFill>
                <a:latin typeface="Calibri"/>
                <a:cs typeface="Calibri"/>
              </a:rPr>
              <a:t>Transportation</a:t>
            </a:r>
            <a:r>
              <a:rPr sz="971" b="1" kern="0" spc="-18">
                <a:solidFill>
                  <a:sysClr val="windowText" lastClr="000000"/>
                </a:solidFill>
                <a:latin typeface="Calibri"/>
                <a:cs typeface="Calibri"/>
              </a:rPr>
              <a:t> </a:t>
            </a:r>
            <a:r>
              <a:rPr sz="971" b="1" kern="0" spc="-9">
                <a:solidFill>
                  <a:sysClr val="windowText" lastClr="000000"/>
                </a:solidFill>
                <a:latin typeface="Calibri"/>
                <a:cs typeface="Calibri"/>
              </a:rPr>
              <a:t>Services</a:t>
            </a:r>
            <a:endParaRPr sz="971" kern="0">
              <a:solidFill>
                <a:sysClr val="windowText" lastClr="000000"/>
              </a:solidFill>
              <a:latin typeface="Calibri"/>
              <a:cs typeface="Calibri"/>
            </a:endParaRPr>
          </a:p>
          <a:p>
            <a:pPr marL="181545" marR="165856" indent="-170899" defTabSz="806867">
              <a:lnSpc>
                <a:spcPct val="103000"/>
              </a:lnSpc>
              <a:spcBef>
                <a:spcPts val="388"/>
              </a:spcBef>
              <a:buFont typeface="MS Gothic"/>
              <a:buChar char="☐"/>
              <a:tabLst>
                <a:tab pos="182105" algn="l"/>
              </a:tabLst>
            </a:pPr>
            <a:r>
              <a:rPr sz="971" kern="0" spc="-9">
                <a:solidFill>
                  <a:sysClr val="windowText" lastClr="000000"/>
                </a:solidFill>
                <a:latin typeface="Calibri"/>
                <a:cs typeface="Calibri"/>
              </a:rPr>
              <a:t>Transportation</a:t>
            </a:r>
            <a:r>
              <a:rPr sz="971" kern="0" spc="-22">
                <a:solidFill>
                  <a:sysClr val="windowText" lastClr="000000"/>
                </a:solidFill>
                <a:latin typeface="Calibri"/>
                <a:cs typeface="Calibri"/>
              </a:rPr>
              <a:t> </a:t>
            </a:r>
            <a:r>
              <a:rPr sz="971" kern="0">
                <a:solidFill>
                  <a:sysClr val="windowText" lastClr="000000"/>
                </a:solidFill>
                <a:latin typeface="Calibri"/>
                <a:cs typeface="Calibri"/>
              </a:rPr>
              <a:t>will</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18">
                <a:solidFill>
                  <a:sysClr val="windowText" lastClr="000000"/>
                </a:solidFill>
                <a:latin typeface="Calibri"/>
                <a:cs typeface="Calibri"/>
              </a:rPr>
              <a:t> </a:t>
            </a:r>
            <a:r>
              <a:rPr sz="971" kern="0">
                <a:solidFill>
                  <a:sysClr val="windowText" lastClr="000000"/>
                </a:solidFill>
                <a:latin typeface="Calibri"/>
                <a:cs typeface="Calibri"/>
              </a:rPr>
              <a:t>provided</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4">
                <a:solidFill>
                  <a:sysClr val="windowText" lastClr="000000"/>
                </a:solidFill>
                <a:latin typeface="Calibri"/>
                <a:cs typeface="Calibri"/>
              </a:rPr>
              <a:t> </a:t>
            </a:r>
            <a:r>
              <a:rPr sz="971" kern="0">
                <a:solidFill>
                  <a:sysClr val="windowText" lastClr="000000"/>
                </a:solidFill>
                <a:latin typeface="Calibri"/>
                <a:cs typeface="Calibri"/>
              </a:rPr>
              <a:t>the</a:t>
            </a:r>
            <a:r>
              <a:rPr sz="971" kern="0" spc="-13">
                <a:solidFill>
                  <a:sysClr val="windowText" lastClr="000000"/>
                </a:solidFill>
                <a:latin typeface="Calibri"/>
                <a:cs typeface="Calibri"/>
              </a:rPr>
              <a:t> </a:t>
            </a:r>
            <a:r>
              <a:rPr sz="971" kern="0">
                <a:solidFill>
                  <a:sysClr val="windowText" lastClr="000000"/>
                </a:solidFill>
                <a:latin typeface="Calibri"/>
                <a:cs typeface="Calibri"/>
              </a:rPr>
              <a:t>same</a:t>
            </a:r>
            <a:r>
              <a:rPr sz="971" kern="0" spc="-4">
                <a:solidFill>
                  <a:sysClr val="windowText" lastClr="000000"/>
                </a:solidFill>
                <a:latin typeface="Calibri"/>
                <a:cs typeface="Calibri"/>
              </a:rPr>
              <a:t> </a:t>
            </a:r>
            <a:r>
              <a:rPr sz="971" kern="0">
                <a:solidFill>
                  <a:sysClr val="windowText" lastClr="000000"/>
                </a:solidFill>
                <a:latin typeface="Calibri"/>
                <a:cs typeface="Calibri"/>
              </a:rPr>
              <a:t>manner</a:t>
            </a:r>
            <a:r>
              <a:rPr sz="971" kern="0" spc="-18">
                <a:solidFill>
                  <a:sysClr val="windowText" lastClr="000000"/>
                </a:solidFill>
                <a:latin typeface="Calibri"/>
                <a:cs typeface="Calibri"/>
              </a:rPr>
              <a:t> </a:t>
            </a:r>
            <a:r>
              <a:rPr sz="971" kern="0">
                <a:solidFill>
                  <a:sysClr val="windowText" lastClr="000000"/>
                </a:solidFill>
                <a:latin typeface="Calibri"/>
                <a:cs typeface="Calibri"/>
              </a:rPr>
              <a:t>as</a:t>
            </a:r>
            <a:r>
              <a:rPr sz="971" kern="0" spc="-9">
                <a:solidFill>
                  <a:sysClr val="windowText" lastClr="000000"/>
                </a:solidFill>
                <a:latin typeface="Calibri"/>
                <a:cs typeface="Calibri"/>
              </a:rPr>
              <a:t> </a:t>
            </a:r>
            <a:r>
              <a:rPr sz="971" kern="0">
                <a:solidFill>
                  <a:sysClr val="windowText" lastClr="000000"/>
                </a:solidFill>
                <a:latin typeface="Calibri"/>
                <a:cs typeface="Calibri"/>
              </a:rPr>
              <a:t>it</a:t>
            </a:r>
            <a:r>
              <a:rPr sz="971" kern="0" spc="-4">
                <a:solidFill>
                  <a:sysClr val="windowText" lastClr="000000"/>
                </a:solidFill>
                <a:latin typeface="Calibri"/>
                <a:cs typeface="Calibri"/>
              </a:rPr>
              <a:t> </a:t>
            </a:r>
            <a:r>
              <a:rPr sz="971" kern="0">
                <a:solidFill>
                  <a:sysClr val="windowText" lastClr="000000"/>
                </a:solidFill>
                <a:latin typeface="Calibri"/>
                <a:cs typeface="Calibri"/>
              </a:rPr>
              <a:t>would</a:t>
            </a:r>
            <a:r>
              <a:rPr sz="971" kern="0" spc="-9">
                <a:solidFill>
                  <a:sysClr val="windowText" lastClr="000000"/>
                </a:solidFill>
                <a:latin typeface="Calibri"/>
                <a:cs typeface="Calibri"/>
              </a:rPr>
              <a:t> </a:t>
            </a:r>
            <a:r>
              <a:rPr sz="971" kern="0">
                <a:solidFill>
                  <a:sysClr val="windowText" lastClr="000000"/>
                </a:solidFill>
                <a:latin typeface="Calibri"/>
                <a:cs typeface="Calibri"/>
              </a:rPr>
              <a:t>be</a:t>
            </a:r>
            <a:r>
              <a:rPr sz="971" kern="0" spc="-4">
                <a:solidFill>
                  <a:sysClr val="windowText" lastClr="000000"/>
                </a:solidFill>
                <a:latin typeface="Calibri"/>
                <a:cs typeface="Calibri"/>
              </a:rPr>
              <a:t> </a:t>
            </a:r>
            <a:r>
              <a:rPr sz="971" kern="0">
                <a:solidFill>
                  <a:sysClr val="windowText" lastClr="000000"/>
                </a:solidFill>
                <a:latin typeface="Calibri"/>
                <a:cs typeface="Calibri"/>
              </a:rPr>
              <a:t>for</a:t>
            </a:r>
            <a:r>
              <a:rPr sz="971" kern="0" spc="-18">
                <a:solidFill>
                  <a:sysClr val="windowText" lastClr="000000"/>
                </a:solidFill>
                <a:latin typeface="Calibri"/>
                <a:cs typeface="Calibri"/>
              </a:rPr>
              <a:t> </a:t>
            </a:r>
            <a:r>
              <a:rPr sz="971" kern="0">
                <a:solidFill>
                  <a:sysClr val="windowText" lastClr="000000"/>
                </a:solidFill>
                <a:latin typeface="Calibri"/>
                <a:cs typeface="Calibri"/>
              </a:rPr>
              <a:t>students</a:t>
            </a:r>
            <a:r>
              <a:rPr sz="971" kern="0" spc="9">
                <a:solidFill>
                  <a:sysClr val="windowText" lastClr="000000"/>
                </a:solidFill>
                <a:latin typeface="Calibri"/>
                <a:cs typeface="Calibri"/>
              </a:rPr>
              <a:t> </a:t>
            </a:r>
            <a:r>
              <a:rPr sz="971" kern="0">
                <a:solidFill>
                  <a:sysClr val="windowText" lastClr="000000"/>
                </a:solidFill>
                <a:latin typeface="Calibri"/>
                <a:cs typeface="Calibri"/>
              </a:rPr>
              <a:t>without</a:t>
            </a:r>
            <a:r>
              <a:rPr sz="971" kern="0" spc="-22">
                <a:solidFill>
                  <a:sysClr val="windowText" lastClr="000000"/>
                </a:solidFill>
                <a:latin typeface="Calibri"/>
                <a:cs typeface="Calibri"/>
              </a:rPr>
              <a:t> </a:t>
            </a:r>
            <a:r>
              <a:rPr sz="971" kern="0">
                <a:solidFill>
                  <a:sysClr val="windowText" lastClr="000000"/>
                </a:solidFill>
                <a:latin typeface="Calibri"/>
                <a:cs typeface="Calibri"/>
              </a:rPr>
              <a:t>disabilities.</a:t>
            </a:r>
            <a:r>
              <a:rPr sz="971" kern="0" spc="-9">
                <a:solidFill>
                  <a:sysClr val="windowText" lastClr="000000"/>
                </a:solidFill>
                <a:latin typeface="Calibri"/>
                <a:cs typeface="Calibri"/>
              </a:rPr>
              <a:t> </a:t>
            </a:r>
            <a:r>
              <a:rPr sz="971" kern="0">
                <a:solidFill>
                  <a:sysClr val="windowText" lastClr="000000"/>
                </a:solidFill>
                <a:latin typeface="Calibri"/>
                <a:cs typeface="Calibri"/>
              </a:rPr>
              <a:t>(Please</a:t>
            </a:r>
            <a:r>
              <a:rPr sz="971" kern="0" spc="-22">
                <a:solidFill>
                  <a:sysClr val="windowText" lastClr="000000"/>
                </a:solidFill>
                <a:latin typeface="Calibri"/>
                <a:cs typeface="Calibri"/>
              </a:rPr>
              <a:t> </a:t>
            </a:r>
            <a:r>
              <a:rPr sz="971" kern="0">
                <a:solidFill>
                  <a:sysClr val="windowText" lastClr="000000"/>
                </a:solidFill>
                <a:latin typeface="Calibri"/>
                <a:cs typeface="Calibri"/>
              </a:rPr>
              <a:t>note</a:t>
            </a:r>
            <a:r>
              <a:rPr sz="971" kern="0" spc="-4">
                <a:solidFill>
                  <a:sysClr val="windowText" lastClr="000000"/>
                </a:solidFill>
                <a:latin typeface="Calibri"/>
                <a:cs typeface="Calibri"/>
              </a:rPr>
              <a:t> </a:t>
            </a:r>
            <a:r>
              <a:rPr sz="971" kern="0">
                <a:solidFill>
                  <a:sysClr val="windowText" lastClr="000000"/>
                </a:solidFill>
                <a:latin typeface="Calibri"/>
                <a:cs typeface="Calibri"/>
              </a:rPr>
              <a:t>that if</a:t>
            </a:r>
            <a:r>
              <a:rPr sz="971" kern="0" spc="-9">
                <a:solidFill>
                  <a:sysClr val="windowText" lastClr="000000"/>
                </a:solidFill>
                <a:latin typeface="Calibri"/>
                <a:cs typeface="Calibri"/>
              </a:rPr>
              <a:t> </a:t>
            </a:r>
            <a:r>
              <a:rPr sz="971" kern="0">
                <a:solidFill>
                  <a:sysClr val="windowText" lastClr="000000"/>
                </a:solidFill>
                <a:latin typeface="Calibri"/>
                <a:cs typeface="Calibri"/>
              </a:rPr>
              <a:t>the student</a:t>
            </a:r>
            <a:r>
              <a:rPr sz="971" kern="0" spc="-4">
                <a:solidFill>
                  <a:sysClr val="windowText" lastClr="000000"/>
                </a:solidFill>
                <a:latin typeface="Calibri"/>
                <a:cs typeface="Calibri"/>
              </a:rPr>
              <a:t> </a:t>
            </a:r>
            <a:r>
              <a:rPr sz="971" kern="0">
                <a:solidFill>
                  <a:sysClr val="windowText" lastClr="000000"/>
                </a:solidFill>
                <a:latin typeface="Calibri"/>
                <a:cs typeface="Calibri"/>
              </a:rPr>
              <a:t>is</a:t>
            </a:r>
            <a:r>
              <a:rPr sz="971" kern="0" spc="-9">
                <a:solidFill>
                  <a:sysClr val="windowText" lastClr="000000"/>
                </a:solidFill>
                <a:latin typeface="Calibri"/>
                <a:cs typeface="Calibri"/>
              </a:rPr>
              <a:t> </a:t>
            </a:r>
            <a:r>
              <a:rPr sz="971" kern="0">
                <a:solidFill>
                  <a:sysClr val="windowText" lastClr="000000"/>
                </a:solidFill>
                <a:latin typeface="Calibri"/>
                <a:cs typeface="Calibri"/>
              </a:rPr>
              <a:t>placed</a:t>
            </a:r>
            <a:r>
              <a:rPr sz="971" kern="0" spc="-13">
                <a:solidFill>
                  <a:sysClr val="windowText" lastClr="000000"/>
                </a:solidFill>
                <a:latin typeface="Calibri"/>
                <a:cs typeface="Calibri"/>
              </a:rPr>
              <a:t> </a:t>
            </a:r>
            <a:r>
              <a:rPr sz="971" kern="0">
                <a:solidFill>
                  <a:sysClr val="windowText" lastClr="000000"/>
                </a:solidFill>
                <a:latin typeface="Calibri"/>
                <a:cs typeface="Calibri"/>
              </a:rPr>
              <a:t>in</a:t>
            </a:r>
            <a:r>
              <a:rPr sz="971" kern="0" spc="-13">
                <a:solidFill>
                  <a:sysClr val="windowText" lastClr="000000"/>
                </a:solidFill>
                <a:latin typeface="Calibri"/>
                <a:cs typeface="Calibri"/>
              </a:rPr>
              <a:t> </a:t>
            </a:r>
            <a:r>
              <a:rPr sz="971" kern="0">
                <a:solidFill>
                  <a:sysClr val="windowText" lastClr="000000"/>
                </a:solidFill>
                <a:latin typeface="Calibri"/>
                <a:cs typeface="Calibri"/>
              </a:rPr>
              <a:t>a </a:t>
            </a:r>
            <a:r>
              <a:rPr sz="971" kern="0" spc="-9">
                <a:solidFill>
                  <a:sysClr val="windowText" lastClr="000000"/>
                </a:solidFill>
                <a:latin typeface="Calibri"/>
                <a:cs typeface="Calibri"/>
              </a:rPr>
              <a:t>program </a:t>
            </a:r>
            <a:r>
              <a:rPr sz="971" kern="0">
                <a:solidFill>
                  <a:sysClr val="windowText" lastClr="000000"/>
                </a:solidFill>
                <a:latin typeface="Calibri"/>
                <a:cs typeface="Calibri"/>
              </a:rPr>
              <a:t>located</a:t>
            </a:r>
            <a:r>
              <a:rPr sz="971" kern="0" spc="-13">
                <a:solidFill>
                  <a:sysClr val="windowText" lastClr="000000"/>
                </a:solidFill>
                <a:latin typeface="Calibri"/>
                <a:cs typeface="Calibri"/>
              </a:rPr>
              <a:t> </a:t>
            </a:r>
            <a:r>
              <a:rPr sz="971" kern="0">
                <a:solidFill>
                  <a:sysClr val="windowText" lastClr="000000"/>
                </a:solidFill>
                <a:latin typeface="Calibri"/>
                <a:cs typeface="Calibri"/>
              </a:rPr>
              <a:t>at</a:t>
            </a:r>
            <a:r>
              <a:rPr sz="971" kern="0" spc="-9">
                <a:solidFill>
                  <a:sysClr val="windowText" lastClr="000000"/>
                </a:solidFill>
                <a:latin typeface="Calibri"/>
                <a:cs typeface="Calibri"/>
              </a:rPr>
              <a:t> </a:t>
            </a:r>
            <a:r>
              <a:rPr sz="971" kern="0">
                <a:solidFill>
                  <a:sysClr val="windowText" lastClr="000000"/>
                </a:solidFill>
                <a:latin typeface="Calibri"/>
                <a:cs typeface="Calibri"/>
              </a:rPr>
              <a:t>a</a:t>
            </a:r>
            <a:r>
              <a:rPr sz="971" kern="0" spc="-26">
                <a:solidFill>
                  <a:sysClr val="windowText" lastClr="000000"/>
                </a:solidFill>
                <a:latin typeface="Calibri"/>
                <a:cs typeface="Calibri"/>
              </a:rPr>
              <a:t> </a:t>
            </a:r>
            <a:r>
              <a:rPr sz="971" kern="0">
                <a:solidFill>
                  <a:sysClr val="windowText" lastClr="000000"/>
                </a:solidFill>
                <a:latin typeface="Calibri"/>
                <a:cs typeface="Calibri"/>
              </a:rPr>
              <a:t>school</a:t>
            </a:r>
            <a:r>
              <a:rPr sz="971" kern="0" spc="-4">
                <a:solidFill>
                  <a:sysClr val="windowText" lastClr="000000"/>
                </a:solidFill>
                <a:latin typeface="Calibri"/>
                <a:cs typeface="Calibri"/>
              </a:rPr>
              <a:t> </a:t>
            </a:r>
            <a:r>
              <a:rPr sz="971" b="1" kern="0">
                <a:solidFill>
                  <a:sysClr val="windowText" lastClr="000000"/>
                </a:solidFill>
                <a:latin typeface="Calibri"/>
                <a:cs typeface="Calibri"/>
              </a:rPr>
              <a:t>other</a:t>
            </a:r>
            <a:r>
              <a:rPr sz="971" b="1" kern="0" spc="-9">
                <a:solidFill>
                  <a:sysClr val="windowText" lastClr="000000"/>
                </a:solidFill>
                <a:latin typeface="Calibri"/>
                <a:cs typeface="Calibri"/>
              </a:rPr>
              <a:t> </a:t>
            </a:r>
            <a:r>
              <a:rPr sz="971" kern="0">
                <a:solidFill>
                  <a:sysClr val="windowText" lastClr="000000"/>
                </a:solidFill>
                <a:latin typeface="Calibri"/>
                <a:cs typeface="Calibri"/>
              </a:rPr>
              <a:t>than</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school</a:t>
            </a:r>
            <a:r>
              <a:rPr sz="971" kern="0" spc="-4">
                <a:solidFill>
                  <a:sysClr val="windowText" lastClr="000000"/>
                </a:solidFill>
                <a:latin typeface="Calibri"/>
                <a:cs typeface="Calibri"/>
              </a:rPr>
              <a:t> </a:t>
            </a:r>
            <a:r>
              <a:rPr sz="971" kern="0">
                <a:solidFill>
                  <a:sysClr val="windowText" lastClr="000000"/>
                </a:solidFill>
                <a:latin typeface="Calibri"/>
                <a:cs typeface="Calibri"/>
              </a:rPr>
              <a:t>they</a:t>
            </a:r>
            <a:r>
              <a:rPr sz="971" kern="0" spc="-13">
                <a:solidFill>
                  <a:sysClr val="windowText" lastClr="000000"/>
                </a:solidFill>
                <a:latin typeface="Calibri"/>
                <a:cs typeface="Calibri"/>
              </a:rPr>
              <a:t> </a:t>
            </a:r>
            <a:r>
              <a:rPr sz="971" kern="0">
                <a:solidFill>
                  <a:sysClr val="windowText" lastClr="000000"/>
                </a:solidFill>
                <a:latin typeface="Calibri"/>
                <a:cs typeface="Calibri"/>
              </a:rPr>
              <a:t>would</a:t>
            </a:r>
            <a:r>
              <a:rPr sz="971" kern="0" spc="-18">
                <a:solidFill>
                  <a:sysClr val="windowText" lastClr="000000"/>
                </a:solidFill>
                <a:latin typeface="Calibri"/>
                <a:cs typeface="Calibri"/>
              </a:rPr>
              <a:t> </a:t>
            </a:r>
            <a:r>
              <a:rPr sz="971" kern="0">
                <a:solidFill>
                  <a:sysClr val="windowText" lastClr="000000"/>
                </a:solidFill>
                <a:latin typeface="Calibri"/>
                <a:cs typeface="Calibri"/>
              </a:rPr>
              <a:t>have</a:t>
            </a:r>
            <a:r>
              <a:rPr sz="971" kern="0" spc="-9">
                <a:solidFill>
                  <a:sysClr val="windowText" lastClr="000000"/>
                </a:solidFill>
                <a:latin typeface="Calibri"/>
                <a:cs typeface="Calibri"/>
              </a:rPr>
              <a:t> </a:t>
            </a:r>
            <a:r>
              <a:rPr sz="971" kern="0">
                <a:solidFill>
                  <a:sysClr val="windowText" lastClr="000000"/>
                </a:solidFill>
                <a:latin typeface="Calibri"/>
                <a:cs typeface="Calibri"/>
              </a:rPr>
              <a:t>attended</a:t>
            </a:r>
            <a:r>
              <a:rPr sz="971" kern="0" spc="-22">
                <a:solidFill>
                  <a:sysClr val="windowText" lastClr="000000"/>
                </a:solidFill>
                <a:latin typeface="Calibri"/>
                <a:cs typeface="Calibri"/>
              </a:rPr>
              <a:t> </a:t>
            </a:r>
            <a:r>
              <a:rPr sz="971" kern="0">
                <a:solidFill>
                  <a:sysClr val="windowText" lastClr="000000"/>
                </a:solidFill>
                <a:latin typeface="Calibri"/>
                <a:cs typeface="Calibri"/>
              </a:rPr>
              <a:t>if</a:t>
            </a:r>
            <a:r>
              <a:rPr sz="971" kern="0" spc="-18">
                <a:solidFill>
                  <a:sysClr val="windowText" lastClr="000000"/>
                </a:solidFill>
                <a:latin typeface="Calibri"/>
                <a:cs typeface="Calibri"/>
              </a:rPr>
              <a:t> </a:t>
            </a:r>
            <a:r>
              <a:rPr sz="971" kern="0">
                <a:solidFill>
                  <a:sysClr val="windowText" lastClr="000000"/>
                </a:solidFill>
                <a:latin typeface="Calibri"/>
                <a:cs typeface="Calibri"/>
              </a:rPr>
              <a:t>not</a:t>
            </a:r>
            <a:r>
              <a:rPr sz="971" kern="0" spc="-26">
                <a:solidFill>
                  <a:sysClr val="windowText" lastClr="000000"/>
                </a:solidFill>
                <a:latin typeface="Calibri"/>
                <a:cs typeface="Calibri"/>
              </a:rPr>
              <a:t> </a:t>
            </a:r>
            <a:r>
              <a:rPr sz="971" kern="0">
                <a:solidFill>
                  <a:sysClr val="windowText" lastClr="000000"/>
                </a:solidFill>
                <a:latin typeface="Calibri"/>
                <a:cs typeface="Calibri"/>
              </a:rPr>
              <a:t>eligible</a:t>
            </a:r>
            <a:r>
              <a:rPr sz="971" kern="0" spc="-26">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a:t>
            </a:r>
            <a:r>
              <a:rPr sz="971" kern="0" spc="-13">
                <a:solidFill>
                  <a:sysClr val="windowText" lastClr="000000"/>
                </a:solidFill>
                <a:latin typeface="Calibri"/>
                <a:cs typeface="Calibri"/>
              </a:rPr>
              <a:t> </a:t>
            </a:r>
            <a:r>
              <a:rPr sz="971" kern="0">
                <a:solidFill>
                  <a:sysClr val="windowText" lastClr="000000"/>
                </a:solidFill>
                <a:latin typeface="Calibri"/>
                <a:cs typeface="Calibri"/>
              </a:rPr>
              <a:t>education,</a:t>
            </a:r>
            <a:r>
              <a:rPr sz="971" kern="0" spc="-13">
                <a:solidFill>
                  <a:sysClr val="windowText" lastClr="000000"/>
                </a:solidFill>
                <a:latin typeface="Calibri"/>
                <a:cs typeface="Calibri"/>
              </a:rPr>
              <a:t> </a:t>
            </a:r>
            <a:r>
              <a:rPr sz="971" kern="0">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provided.)</a:t>
            </a:r>
            <a:endParaRPr sz="971" kern="0">
              <a:solidFill>
                <a:sysClr val="windowText" lastClr="000000"/>
              </a:solidFill>
              <a:latin typeface="Calibri"/>
              <a:cs typeface="Calibri"/>
            </a:endParaRPr>
          </a:p>
          <a:p>
            <a:pPr marL="181545" indent="-170899" defTabSz="806867">
              <a:spcBef>
                <a:spcPts val="618"/>
              </a:spcBef>
              <a:buFont typeface="MS Gothic"/>
              <a:buChar char="☐"/>
              <a:tabLst>
                <a:tab pos="182105" algn="l"/>
              </a:tabLst>
            </a:pPr>
            <a:r>
              <a:rPr sz="971" kern="0">
                <a:solidFill>
                  <a:sysClr val="windowText" lastClr="000000"/>
                </a:solidFill>
                <a:latin typeface="Calibri"/>
                <a:cs typeface="Calibri"/>
              </a:rPr>
              <a:t>The</a:t>
            </a:r>
            <a:r>
              <a:rPr sz="971" kern="0" spc="-40">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18">
                <a:solidFill>
                  <a:sysClr val="windowText" lastClr="000000"/>
                </a:solidFill>
                <a:latin typeface="Calibri"/>
                <a:cs typeface="Calibri"/>
              </a:rPr>
              <a:t> </a:t>
            </a:r>
            <a:r>
              <a:rPr sz="971" kern="0">
                <a:solidFill>
                  <a:sysClr val="windowText" lastClr="000000"/>
                </a:solidFill>
                <a:latin typeface="Calibri"/>
                <a:cs typeface="Calibri"/>
              </a:rPr>
              <a:t>requires</a:t>
            </a:r>
            <a:r>
              <a:rPr sz="971" kern="0" spc="-13">
                <a:solidFill>
                  <a:sysClr val="windowText" lastClr="000000"/>
                </a:solidFill>
                <a:latin typeface="Calibri"/>
                <a:cs typeface="Calibri"/>
              </a:rPr>
              <a:t> </a:t>
            </a:r>
            <a:r>
              <a:rPr sz="971" kern="0">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4">
                <a:solidFill>
                  <a:sysClr val="windowText" lastClr="000000"/>
                </a:solidFill>
                <a:latin typeface="Calibri"/>
                <a:cs typeface="Calibri"/>
              </a:rPr>
              <a:t> </a:t>
            </a:r>
            <a:r>
              <a:rPr sz="971" kern="0">
                <a:solidFill>
                  <a:sysClr val="windowText" lastClr="000000"/>
                </a:solidFill>
                <a:latin typeface="Calibri"/>
                <a:cs typeface="Calibri"/>
              </a:rPr>
              <a:t>and/or</a:t>
            </a:r>
            <a:r>
              <a:rPr sz="971" kern="0" spc="-31">
                <a:solidFill>
                  <a:sysClr val="windowText" lastClr="000000"/>
                </a:solidFill>
                <a:latin typeface="Calibri"/>
                <a:cs typeface="Calibri"/>
              </a:rPr>
              <a:t> </a:t>
            </a:r>
            <a:r>
              <a:rPr sz="971" kern="0">
                <a:solidFill>
                  <a:sysClr val="windowText" lastClr="000000"/>
                </a:solidFill>
                <a:latin typeface="Calibri"/>
                <a:cs typeface="Calibri"/>
              </a:rPr>
              <a:t>services</a:t>
            </a:r>
            <a:r>
              <a:rPr sz="971" kern="0" spc="-22">
                <a:solidFill>
                  <a:sysClr val="windowText" lastClr="000000"/>
                </a:solidFill>
                <a:latin typeface="Calibri"/>
                <a:cs typeface="Calibri"/>
              </a:rPr>
              <a:t> </a:t>
            </a:r>
            <a:r>
              <a:rPr sz="971" kern="0">
                <a:solidFill>
                  <a:sysClr val="windowText" lastClr="000000"/>
                </a:solidFill>
                <a:latin typeface="Calibri"/>
                <a:cs typeface="Calibri"/>
              </a:rPr>
              <a:t>as</a:t>
            </a:r>
            <a:r>
              <a:rPr sz="971" kern="0" spc="-22">
                <a:solidFill>
                  <a:sysClr val="windowText" lastClr="000000"/>
                </a:solidFill>
                <a:latin typeface="Calibri"/>
                <a:cs typeface="Calibri"/>
              </a:rPr>
              <a:t> </a:t>
            </a:r>
            <a:r>
              <a:rPr sz="971" kern="0">
                <a:solidFill>
                  <a:sysClr val="windowText" lastClr="000000"/>
                </a:solidFill>
                <a:latin typeface="Calibri"/>
                <a:cs typeface="Calibri"/>
              </a:rPr>
              <a:t>a</a:t>
            </a:r>
            <a:r>
              <a:rPr sz="971" kern="0" spc="-18">
                <a:solidFill>
                  <a:sysClr val="windowText" lastClr="000000"/>
                </a:solidFill>
                <a:latin typeface="Calibri"/>
                <a:cs typeface="Calibri"/>
              </a:rPr>
              <a:t> </a:t>
            </a:r>
            <a:r>
              <a:rPr sz="971" kern="0">
                <a:solidFill>
                  <a:sysClr val="windowText" lastClr="000000"/>
                </a:solidFill>
                <a:latin typeface="Calibri"/>
                <a:cs typeface="Calibri"/>
              </a:rPr>
              <a:t>related</a:t>
            </a:r>
            <a:r>
              <a:rPr sz="971" kern="0" spc="-22">
                <a:solidFill>
                  <a:sysClr val="windowText" lastClr="000000"/>
                </a:solidFill>
                <a:latin typeface="Calibri"/>
                <a:cs typeface="Calibri"/>
              </a:rPr>
              <a:t> </a:t>
            </a:r>
            <a:r>
              <a:rPr sz="971" kern="0" spc="-9">
                <a:solidFill>
                  <a:sysClr val="windowText" lastClr="000000"/>
                </a:solidFill>
                <a:latin typeface="Calibri"/>
                <a:cs typeface="Calibri"/>
              </a:rPr>
              <a:t>service.</a:t>
            </a:r>
            <a:endParaRPr sz="971" kern="0">
              <a:solidFill>
                <a:sysClr val="windowText" lastClr="000000"/>
              </a:solidFill>
              <a:latin typeface="Calibri"/>
              <a:cs typeface="Calibri"/>
            </a:endParaRPr>
          </a:p>
          <a:p>
            <a:pPr marL="298653" marR="4483" lvl="1" indent="-150727" defTabSz="806867">
              <a:lnSpc>
                <a:spcPct val="103099"/>
              </a:lnSpc>
              <a:spcBef>
                <a:spcPts val="318"/>
              </a:spcBef>
              <a:buFont typeface="MS Gothic"/>
              <a:buChar char="☐"/>
              <a:tabLst>
                <a:tab pos="318264" algn="l"/>
              </a:tabLst>
            </a:pPr>
            <a:r>
              <a:rPr sz="971" kern="0">
                <a:solidFill>
                  <a:sysClr val="windowText" lastClr="000000"/>
                </a:solidFill>
                <a:latin typeface="Calibri"/>
                <a:cs typeface="Calibri"/>
              </a:rPr>
              <a:t>Student</a:t>
            </a:r>
            <a:r>
              <a:rPr sz="971" kern="0" spc="-35">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4">
                <a:solidFill>
                  <a:sysClr val="windowText" lastClr="000000"/>
                </a:solidFill>
                <a:latin typeface="Calibri"/>
                <a:cs typeface="Calibri"/>
              </a:rPr>
              <a:t> </a:t>
            </a:r>
            <a:r>
              <a:rPr sz="971" kern="0">
                <a:solidFill>
                  <a:sysClr val="windowText" lastClr="000000"/>
                </a:solidFill>
                <a:latin typeface="Calibri"/>
                <a:cs typeface="Calibri"/>
              </a:rPr>
              <a:t>transported</a:t>
            </a:r>
            <a:r>
              <a:rPr sz="971" kern="0" spc="-18">
                <a:solidFill>
                  <a:sysClr val="windowText" lastClr="000000"/>
                </a:solidFill>
                <a:latin typeface="Calibri"/>
                <a:cs typeface="Calibri"/>
              </a:rPr>
              <a:t> </a:t>
            </a:r>
            <a:r>
              <a:rPr sz="971" kern="0">
                <a:solidFill>
                  <a:sysClr val="windowText" lastClr="000000"/>
                </a:solidFill>
                <a:latin typeface="Calibri"/>
                <a:cs typeface="Calibri"/>
              </a:rPr>
              <a:t>on</a:t>
            </a:r>
            <a:r>
              <a:rPr sz="971" kern="0" spc="4">
                <a:solidFill>
                  <a:sysClr val="windowText" lastClr="000000"/>
                </a:solidFill>
                <a:latin typeface="Calibri"/>
                <a:cs typeface="Calibri"/>
              </a:rPr>
              <a:t> </a:t>
            </a:r>
            <a:r>
              <a:rPr sz="971" kern="0">
                <a:solidFill>
                  <a:sysClr val="windowText" lastClr="000000"/>
                </a:solidFill>
                <a:latin typeface="Calibri"/>
                <a:cs typeface="Calibri"/>
              </a:rPr>
              <a:t>a</a:t>
            </a:r>
            <a:r>
              <a:rPr sz="971" kern="0" spc="-9">
                <a:solidFill>
                  <a:sysClr val="windowText" lastClr="000000"/>
                </a:solidFill>
                <a:latin typeface="Calibri"/>
                <a:cs typeface="Calibri"/>
              </a:rPr>
              <a:t> </a:t>
            </a:r>
            <a:r>
              <a:rPr sz="971" b="1" kern="0">
                <a:solidFill>
                  <a:sysClr val="windowText" lastClr="000000"/>
                </a:solidFill>
                <a:latin typeface="Calibri"/>
                <a:cs typeface="Calibri"/>
              </a:rPr>
              <a:t>regular</a:t>
            </a:r>
            <a:r>
              <a:rPr sz="971" b="1" kern="0" spc="-9">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3">
                <a:solidFill>
                  <a:sysClr val="windowText" lastClr="000000"/>
                </a:solidFill>
                <a:latin typeface="Calibri"/>
                <a:cs typeface="Calibri"/>
              </a:rPr>
              <a:t> </a:t>
            </a:r>
            <a:r>
              <a:rPr sz="971" kern="0">
                <a:solidFill>
                  <a:sysClr val="windowText" lastClr="000000"/>
                </a:solidFill>
                <a:latin typeface="Calibri"/>
                <a:cs typeface="Calibri"/>
              </a:rPr>
              <a:t>vehicle</a:t>
            </a:r>
            <a:r>
              <a:rPr sz="971" kern="0" spc="-9">
                <a:solidFill>
                  <a:sysClr val="windowText" lastClr="000000"/>
                </a:solidFill>
                <a:latin typeface="Calibri"/>
                <a:cs typeface="Calibri"/>
              </a:rPr>
              <a:t> </a:t>
            </a:r>
            <a:r>
              <a:rPr sz="971" kern="0">
                <a:solidFill>
                  <a:sysClr val="windowText" lastClr="000000"/>
                </a:solidFill>
                <a:latin typeface="Calibri"/>
                <a:cs typeface="Calibri"/>
              </a:rPr>
              <a:t>with</a:t>
            </a:r>
            <a:r>
              <a:rPr sz="971" kern="0" spc="-13">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3">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13">
                <a:solidFill>
                  <a:sysClr val="windowText" lastClr="000000"/>
                </a:solidFill>
                <a:latin typeface="Calibri"/>
                <a:cs typeface="Calibri"/>
              </a:rPr>
              <a:t> </a:t>
            </a:r>
            <a:r>
              <a:rPr sz="971" kern="0">
                <a:solidFill>
                  <a:sysClr val="windowText" lastClr="000000"/>
                </a:solidFill>
                <a:latin typeface="Calibri"/>
                <a:cs typeface="Calibri"/>
              </a:rPr>
              <a:t>attendants,</a:t>
            </a:r>
            <a:r>
              <a:rPr sz="971" kern="0" spc="-9">
                <a:solidFill>
                  <a:sysClr val="windowText" lastClr="000000"/>
                </a:solidFill>
                <a:latin typeface="Calibri"/>
                <a:cs typeface="Calibri"/>
              </a:rPr>
              <a:t> </a:t>
            </a:r>
            <a:r>
              <a:rPr sz="971" kern="0">
                <a:solidFill>
                  <a:sysClr val="windowText" lastClr="000000"/>
                </a:solidFill>
                <a:latin typeface="Calibri"/>
                <a:cs typeface="Calibri"/>
              </a:rPr>
              <a:t>modifications,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and/or</a:t>
            </a:r>
            <a:r>
              <a:rPr sz="971" kern="0" spc="-18">
                <a:solidFill>
                  <a:sysClr val="windowText" lastClr="000000"/>
                </a:solidFill>
                <a:latin typeface="Calibri"/>
                <a:cs typeface="Calibri"/>
              </a:rPr>
              <a:t> </a:t>
            </a:r>
            <a:r>
              <a:rPr sz="971" kern="0">
                <a:solidFill>
                  <a:sysClr val="windowText" lastClr="000000"/>
                </a:solidFill>
                <a:latin typeface="Calibri"/>
                <a:cs typeface="Calibri"/>
              </a:rPr>
              <a:t>specialized</a:t>
            </a:r>
            <a:r>
              <a:rPr sz="971" kern="0" spc="-18">
                <a:solidFill>
                  <a:sysClr val="windowText" lastClr="000000"/>
                </a:solidFill>
                <a:latin typeface="Calibri"/>
                <a:cs typeface="Calibri"/>
              </a:rPr>
              <a:t> </a:t>
            </a:r>
            <a:r>
              <a:rPr sz="971" kern="0">
                <a:solidFill>
                  <a:sysClr val="windowText" lastClr="000000"/>
                </a:solidFill>
                <a:latin typeface="Calibri"/>
                <a:cs typeface="Calibri"/>
              </a:rPr>
              <a:t>equipment</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spc="-9">
                <a:solidFill>
                  <a:sysClr val="windowText" lastClr="000000"/>
                </a:solidFill>
                <a:latin typeface="Calibri"/>
                <a:cs typeface="Calibri"/>
              </a:rPr>
              <a:t>precautions:</a:t>
            </a:r>
            <a:endParaRPr sz="971" kern="0">
              <a:solidFill>
                <a:sysClr val="windowText" lastClr="000000"/>
              </a:solidFill>
              <a:latin typeface="Calibri"/>
              <a:cs typeface="Calibri"/>
            </a:endParaRPr>
          </a:p>
        </p:txBody>
      </p:sp>
      <p:sp>
        <p:nvSpPr>
          <p:cNvPr id="5" name="object 5"/>
          <p:cNvSpPr txBox="1"/>
          <p:nvPr/>
        </p:nvSpPr>
        <p:spPr>
          <a:xfrm>
            <a:off x="2214563" y="4380604"/>
            <a:ext cx="7908551" cy="315045"/>
          </a:xfrm>
          <a:prstGeom prst="rect">
            <a:avLst/>
          </a:prstGeom>
          <a:ln w="5080">
            <a:solidFill>
              <a:srgbClr val="000000"/>
            </a:solidFill>
          </a:ln>
        </p:spPr>
        <p:txBody>
          <a:bodyPr vert="horz" wrap="square" lIns="0" tIns="17929" rIns="0" bIns="0" rtlCol="0">
            <a:spAutoFit/>
          </a:bodyPr>
          <a:lstStyle/>
          <a:p>
            <a:pPr marL="58274" marR="702646" defTabSz="806867">
              <a:lnSpc>
                <a:spcPct val="101400"/>
              </a:lnSpc>
              <a:spcBef>
                <a:spcPts val="141"/>
              </a:spcBef>
            </a:pPr>
            <a:r>
              <a:rPr sz="971" kern="0">
                <a:solidFill>
                  <a:sysClr val="windowText" lastClr="000000"/>
                </a:solidFill>
                <a:latin typeface="Calibri"/>
                <a:cs typeface="Calibri"/>
              </a:rPr>
              <a:t>Specify</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disability-related</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4">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6">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during</a:t>
            </a:r>
            <a:r>
              <a:rPr sz="971" kern="0" spc="-18">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3">
                <a:solidFill>
                  <a:sysClr val="windowText" lastClr="000000"/>
                </a:solidFill>
                <a:latin typeface="Calibri"/>
                <a:cs typeface="Calibri"/>
              </a:rPr>
              <a:t> </a:t>
            </a:r>
            <a:r>
              <a:rPr sz="971" kern="0">
                <a:solidFill>
                  <a:sysClr val="windowText" lastClr="000000"/>
                </a:solidFill>
                <a:latin typeface="Calibri"/>
                <a:cs typeface="Calibri"/>
              </a:rPr>
              <a:t>(e.g.,</a:t>
            </a:r>
            <a:r>
              <a:rPr sz="971" kern="0" spc="-13">
                <a:solidFill>
                  <a:sysClr val="windowText" lastClr="000000"/>
                </a:solidFill>
                <a:latin typeface="Calibri"/>
                <a:cs typeface="Calibri"/>
              </a:rPr>
              <a:t> </a:t>
            </a:r>
            <a:r>
              <a:rPr sz="971" kern="0">
                <a:solidFill>
                  <a:sysClr val="windowText" lastClr="000000"/>
                </a:solidFill>
                <a:latin typeface="Calibri"/>
                <a:cs typeface="Calibri"/>
              </a:rPr>
              <a:t>seizures,</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26">
                <a:solidFill>
                  <a:sysClr val="windowText" lastClr="000000"/>
                </a:solidFill>
                <a:latin typeface="Calibri"/>
                <a:cs typeface="Calibri"/>
              </a:rPr>
              <a:t> </a:t>
            </a:r>
            <a:r>
              <a:rPr sz="971" kern="0">
                <a:solidFill>
                  <a:sysClr val="windowText" lastClr="000000"/>
                </a:solidFill>
                <a:latin typeface="Calibri"/>
                <a:cs typeface="Calibri"/>
              </a:rPr>
              <a:t>tendency</a:t>
            </a:r>
            <a:r>
              <a:rPr sz="971" kern="0" spc="-18">
                <a:solidFill>
                  <a:sysClr val="windowText" lastClr="000000"/>
                </a:solidFill>
                <a:latin typeface="Calibri"/>
                <a:cs typeface="Calibri"/>
              </a:rPr>
              <a:t> </a:t>
            </a:r>
            <a:r>
              <a:rPr sz="971" kern="0">
                <a:solidFill>
                  <a:sysClr val="windowText" lastClr="000000"/>
                </a:solidFill>
                <a:latin typeface="Calibri"/>
                <a:cs typeface="Calibri"/>
              </a:rPr>
              <a:t>for</a:t>
            </a:r>
            <a:r>
              <a:rPr sz="971" kern="0" spc="-22">
                <a:solidFill>
                  <a:sysClr val="windowText" lastClr="000000"/>
                </a:solidFill>
                <a:latin typeface="Calibri"/>
                <a:cs typeface="Calibri"/>
              </a:rPr>
              <a:t> </a:t>
            </a:r>
            <a:r>
              <a:rPr sz="971" kern="0">
                <a:solidFill>
                  <a:sysClr val="windowText" lastClr="000000"/>
                </a:solidFill>
                <a:latin typeface="Calibri"/>
                <a:cs typeface="Calibri"/>
              </a:rPr>
              <a:t>motion</a:t>
            </a:r>
            <a:r>
              <a:rPr sz="971" kern="0" spc="-18">
                <a:solidFill>
                  <a:sysClr val="windowText" lastClr="000000"/>
                </a:solidFill>
                <a:latin typeface="Calibri"/>
                <a:cs typeface="Calibri"/>
              </a:rPr>
              <a:t> </a:t>
            </a:r>
            <a:r>
              <a:rPr sz="971" kern="0">
                <a:solidFill>
                  <a:sysClr val="windowText" lastClr="000000"/>
                </a:solidFill>
                <a:latin typeface="Calibri"/>
                <a:cs typeface="Calibri"/>
              </a:rPr>
              <a:t>sickness,</a:t>
            </a:r>
            <a:r>
              <a:rPr sz="971" kern="0" spc="-13">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or </a:t>
            </a:r>
            <a:r>
              <a:rPr sz="971" kern="0" spc="-9">
                <a:solidFill>
                  <a:sysClr val="windowText" lastClr="000000"/>
                </a:solidFill>
                <a:latin typeface="Calibri"/>
                <a:cs typeface="Calibri"/>
              </a:rPr>
              <a:t>communication</a:t>
            </a:r>
            <a:r>
              <a:rPr sz="971" kern="0" spc="57">
                <a:solidFill>
                  <a:sysClr val="windowText" lastClr="000000"/>
                </a:solidFill>
                <a:latin typeface="Calibri"/>
                <a:cs typeface="Calibri"/>
              </a:rPr>
              <a:t> </a:t>
            </a:r>
            <a:r>
              <a:rPr sz="971" kern="0" spc="-9">
                <a:solidFill>
                  <a:sysClr val="windowText" lastClr="000000"/>
                </a:solidFill>
                <a:latin typeface="Calibri"/>
                <a:cs typeface="Calibri"/>
              </a:rPr>
              <a:t>difficulties):</a:t>
            </a:r>
            <a:endParaRPr sz="971" kern="0">
              <a:solidFill>
                <a:sysClr val="windowText" lastClr="000000"/>
              </a:solidFill>
              <a:latin typeface="Calibri"/>
              <a:cs typeface="Calibri"/>
            </a:endParaRPr>
          </a:p>
        </p:txBody>
      </p:sp>
      <p:sp>
        <p:nvSpPr>
          <p:cNvPr id="6" name="object 6"/>
          <p:cNvSpPr txBox="1"/>
          <p:nvPr/>
        </p:nvSpPr>
        <p:spPr>
          <a:xfrm>
            <a:off x="2187668" y="4741769"/>
            <a:ext cx="7885019" cy="337110"/>
          </a:xfrm>
          <a:prstGeom prst="rect">
            <a:avLst/>
          </a:prstGeom>
        </p:spPr>
        <p:txBody>
          <a:bodyPr vert="horz" wrap="square" lIns="0" tIns="11206" rIns="0" bIns="0" rtlCol="0">
            <a:spAutoFit/>
          </a:bodyPr>
          <a:lstStyle/>
          <a:p>
            <a:pPr marL="161373" marR="4483" indent="-150727" defTabSz="806867">
              <a:lnSpc>
                <a:spcPct val="112100"/>
              </a:lnSpc>
              <a:spcBef>
                <a:spcPts val="88"/>
              </a:spcBef>
              <a:buFont typeface="MS Gothic"/>
              <a:buChar char="☐"/>
              <a:tabLst>
                <a:tab pos="180984" algn="l"/>
              </a:tabLst>
            </a:pPr>
            <a:r>
              <a:rPr sz="971" kern="0">
                <a:solidFill>
                  <a:sysClr val="windowText" lastClr="000000"/>
                </a:solidFill>
                <a:latin typeface="Calibri"/>
                <a:cs typeface="Calibri"/>
              </a:rPr>
              <a:t>Student</a:t>
            </a:r>
            <a:r>
              <a:rPr sz="971" kern="0" spc="-35">
                <a:solidFill>
                  <a:sysClr val="windowText" lastClr="000000"/>
                </a:solidFill>
                <a:latin typeface="Calibri"/>
                <a:cs typeface="Calibri"/>
              </a:rPr>
              <a:t> </a:t>
            </a:r>
            <a:r>
              <a:rPr sz="971" kern="0">
                <a:solidFill>
                  <a:sysClr val="windowText" lastClr="000000"/>
                </a:solidFill>
                <a:latin typeface="Calibri"/>
                <a:cs typeface="Calibri"/>
              </a:rPr>
              <a:t>will</a:t>
            </a:r>
            <a:r>
              <a:rPr sz="971" kern="0" spc="-13">
                <a:solidFill>
                  <a:sysClr val="windowText" lastClr="000000"/>
                </a:solidFill>
                <a:latin typeface="Calibri"/>
                <a:cs typeface="Calibri"/>
              </a:rPr>
              <a:t> </a:t>
            </a:r>
            <a:r>
              <a:rPr sz="971" kern="0">
                <a:solidFill>
                  <a:sysClr val="windowText" lastClr="000000"/>
                </a:solidFill>
                <a:latin typeface="Calibri"/>
                <a:cs typeface="Calibri"/>
              </a:rPr>
              <a:t>be</a:t>
            </a:r>
            <a:r>
              <a:rPr sz="971" kern="0" spc="-9">
                <a:solidFill>
                  <a:sysClr val="windowText" lastClr="000000"/>
                </a:solidFill>
                <a:latin typeface="Calibri"/>
                <a:cs typeface="Calibri"/>
              </a:rPr>
              <a:t> </a:t>
            </a:r>
            <a:r>
              <a:rPr sz="971" kern="0">
                <a:solidFill>
                  <a:sysClr val="windowText" lastClr="000000"/>
                </a:solidFill>
                <a:latin typeface="Calibri"/>
                <a:cs typeface="Calibri"/>
              </a:rPr>
              <a:t>transported</a:t>
            </a:r>
            <a:r>
              <a:rPr sz="971" kern="0" spc="-18">
                <a:solidFill>
                  <a:sysClr val="windowText" lastClr="000000"/>
                </a:solidFill>
                <a:latin typeface="Calibri"/>
                <a:cs typeface="Calibri"/>
              </a:rPr>
              <a:t> </a:t>
            </a:r>
            <a:r>
              <a:rPr sz="971" kern="0">
                <a:solidFill>
                  <a:sysClr val="windowText" lastClr="000000"/>
                </a:solidFill>
                <a:latin typeface="Calibri"/>
                <a:cs typeface="Calibri"/>
              </a:rPr>
              <a:t>on a</a:t>
            </a:r>
            <a:r>
              <a:rPr sz="971" kern="0" spc="-22">
                <a:solidFill>
                  <a:sysClr val="windowText" lastClr="000000"/>
                </a:solidFill>
                <a:latin typeface="Calibri"/>
                <a:cs typeface="Calibri"/>
              </a:rPr>
              <a:t> </a:t>
            </a:r>
            <a:r>
              <a:rPr sz="971" b="1" kern="0">
                <a:solidFill>
                  <a:sysClr val="windowText" lastClr="000000"/>
                </a:solidFill>
                <a:latin typeface="Calibri"/>
                <a:cs typeface="Calibri"/>
              </a:rPr>
              <a:t>special</a:t>
            </a:r>
            <a:r>
              <a:rPr sz="971" b="1" kern="0" spc="-4">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vehicle</a:t>
            </a:r>
            <a:r>
              <a:rPr sz="971" kern="0" spc="-9">
                <a:solidFill>
                  <a:sysClr val="windowText" lastClr="000000"/>
                </a:solidFill>
                <a:latin typeface="Calibri"/>
                <a:cs typeface="Calibri"/>
              </a:rPr>
              <a:t> </a:t>
            </a:r>
            <a:r>
              <a:rPr sz="971" kern="0">
                <a:solidFill>
                  <a:sysClr val="windowText" lastClr="000000"/>
                </a:solidFill>
                <a:latin typeface="Calibri"/>
                <a:cs typeface="Calibri"/>
              </a:rPr>
              <a:t>with</a:t>
            </a:r>
            <a:r>
              <a:rPr sz="971" kern="0" spc="-18">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following</a:t>
            </a:r>
            <a:r>
              <a:rPr sz="971" kern="0" spc="-18">
                <a:solidFill>
                  <a:sysClr val="windowText" lastClr="000000"/>
                </a:solidFill>
                <a:latin typeface="Calibri"/>
                <a:cs typeface="Calibri"/>
              </a:rPr>
              <a:t> </a:t>
            </a:r>
            <a:r>
              <a:rPr sz="971" kern="0">
                <a:solidFill>
                  <a:sysClr val="windowText" lastClr="000000"/>
                </a:solidFill>
                <a:latin typeface="Calibri"/>
                <a:cs typeface="Calibri"/>
              </a:rPr>
              <a:t>assistance,</a:t>
            </a:r>
            <a:r>
              <a:rPr sz="971" kern="0" spc="-13">
                <a:solidFill>
                  <a:sysClr val="windowText" lastClr="000000"/>
                </a:solidFill>
                <a:latin typeface="Calibri"/>
                <a:cs typeface="Calibri"/>
              </a:rPr>
              <a:t> </a:t>
            </a:r>
            <a:r>
              <a:rPr sz="971" kern="0">
                <a:solidFill>
                  <a:sysClr val="windowText" lastClr="000000"/>
                </a:solidFill>
                <a:latin typeface="Calibri"/>
                <a:cs typeface="Calibri"/>
              </a:rPr>
              <a:t>attendants,</a:t>
            </a:r>
            <a:r>
              <a:rPr sz="971" kern="0" spc="-13">
                <a:solidFill>
                  <a:sysClr val="windowText" lastClr="000000"/>
                </a:solidFill>
                <a:latin typeface="Calibri"/>
                <a:cs typeface="Calibri"/>
              </a:rPr>
              <a:t> </a:t>
            </a:r>
            <a:r>
              <a:rPr sz="971" kern="0">
                <a:solidFill>
                  <a:sysClr val="windowText" lastClr="000000"/>
                </a:solidFill>
                <a:latin typeface="Calibri"/>
                <a:cs typeface="Calibri"/>
              </a:rPr>
              <a:t>modifications,</a:t>
            </a:r>
            <a:r>
              <a:rPr sz="971" kern="0" spc="-13">
                <a:solidFill>
                  <a:sysClr val="windowText" lastClr="000000"/>
                </a:solidFill>
                <a:latin typeface="Calibri"/>
                <a:cs typeface="Calibri"/>
              </a:rPr>
              <a:t> </a:t>
            </a:r>
            <a:r>
              <a:rPr sz="971" kern="0">
                <a:solidFill>
                  <a:sysClr val="windowText" lastClr="000000"/>
                </a:solidFill>
                <a:latin typeface="Calibri"/>
                <a:cs typeface="Calibri"/>
              </a:rPr>
              <a:t>and/or</a:t>
            </a:r>
            <a:r>
              <a:rPr sz="971" kern="0" spc="-22">
                <a:solidFill>
                  <a:sysClr val="windowText" lastClr="000000"/>
                </a:solidFill>
                <a:latin typeface="Calibri"/>
                <a:cs typeface="Calibri"/>
              </a:rPr>
              <a:t> </a:t>
            </a:r>
            <a:r>
              <a:rPr sz="971" kern="0">
                <a:solidFill>
                  <a:sysClr val="windowText" lastClr="000000"/>
                </a:solidFill>
                <a:latin typeface="Calibri"/>
                <a:cs typeface="Calibri"/>
              </a:rPr>
              <a:t>specialized</a:t>
            </a:r>
            <a:r>
              <a:rPr sz="971" kern="0" spc="-18">
                <a:solidFill>
                  <a:sysClr val="windowText" lastClr="000000"/>
                </a:solidFill>
                <a:latin typeface="Calibri"/>
                <a:cs typeface="Calibri"/>
              </a:rPr>
              <a:t> </a:t>
            </a:r>
            <a:r>
              <a:rPr sz="971" kern="0">
                <a:solidFill>
                  <a:sysClr val="windowText" lastClr="000000"/>
                </a:solidFill>
                <a:latin typeface="Calibri"/>
                <a:cs typeface="Calibri"/>
              </a:rPr>
              <a:t>equipment</a:t>
            </a:r>
            <a:r>
              <a:rPr sz="971" kern="0" spc="-18">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spc="-9">
                <a:solidFill>
                  <a:sysClr val="windowText" lastClr="000000"/>
                </a:solidFill>
                <a:latin typeface="Calibri"/>
                <a:cs typeface="Calibri"/>
              </a:rPr>
              <a:t>precautions:</a:t>
            </a:r>
            <a:endParaRPr sz="971" kern="0">
              <a:solidFill>
                <a:sysClr val="windowText" lastClr="000000"/>
              </a:solidFill>
              <a:latin typeface="Calibri"/>
              <a:cs typeface="Calibri"/>
            </a:endParaRPr>
          </a:p>
        </p:txBody>
      </p:sp>
      <p:sp>
        <p:nvSpPr>
          <p:cNvPr id="7" name="object 7"/>
          <p:cNvSpPr txBox="1"/>
          <p:nvPr/>
        </p:nvSpPr>
        <p:spPr>
          <a:xfrm>
            <a:off x="2214563" y="5140699"/>
            <a:ext cx="7908551" cy="315045"/>
          </a:xfrm>
          <a:prstGeom prst="rect">
            <a:avLst/>
          </a:prstGeom>
          <a:ln w="5080">
            <a:solidFill>
              <a:srgbClr val="000000"/>
            </a:solidFill>
          </a:ln>
        </p:spPr>
        <p:txBody>
          <a:bodyPr vert="horz" wrap="square" lIns="0" tIns="17929" rIns="0" bIns="0" rtlCol="0">
            <a:spAutoFit/>
          </a:bodyPr>
          <a:lstStyle/>
          <a:p>
            <a:pPr marL="58274" marR="696483" defTabSz="806867">
              <a:lnSpc>
                <a:spcPct val="101499"/>
              </a:lnSpc>
              <a:spcBef>
                <a:spcPts val="141"/>
              </a:spcBef>
            </a:pPr>
            <a:r>
              <a:rPr sz="971" kern="0">
                <a:solidFill>
                  <a:sysClr val="windowText" lastClr="000000"/>
                </a:solidFill>
                <a:latin typeface="Calibri"/>
                <a:cs typeface="Calibri"/>
              </a:rPr>
              <a:t>Specify</a:t>
            </a:r>
            <a:r>
              <a:rPr sz="971" kern="0" spc="-26">
                <a:solidFill>
                  <a:sysClr val="windowText" lastClr="000000"/>
                </a:solidFill>
                <a:latin typeface="Calibri"/>
                <a:cs typeface="Calibri"/>
              </a:rPr>
              <a:t> </a:t>
            </a:r>
            <a:r>
              <a:rPr sz="971" kern="0">
                <a:solidFill>
                  <a:sysClr val="windowText" lastClr="000000"/>
                </a:solidFill>
                <a:latin typeface="Calibri"/>
                <a:cs typeface="Calibri"/>
              </a:rPr>
              <a:t>the</a:t>
            </a:r>
            <a:r>
              <a:rPr sz="971" kern="0" spc="-9">
                <a:solidFill>
                  <a:sysClr val="windowText" lastClr="000000"/>
                </a:solidFill>
                <a:latin typeface="Calibri"/>
                <a:cs typeface="Calibri"/>
              </a:rPr>
              <a:t> </a:t>
            </a:r>
            <a:r>
              <a:rPr sz="971" kern="0">
                <a:solidFill>
                  <a:sysClr val="windowText" lastClr="000000"/>
                </a:solidFill>
                <a:latin typeface="Calibri"/>
                <a:cs typeface="Calibri"/>
              </a:rPr>
              <a:t>disability-related</a:t>
            </a:r>
            <a:r>
              <a:rPr sz="971" kern="0" spc="-18">
                <a:solidFill>
                  <a:sysClr val="windowText" lastClr="000000"/>
                </a:solidFill>
                <a:latin typeface="Calibri"/>
                <a:cs typeface="Calibri"/>
              </a:rPr>
              <a:t> </a:t>
            </a:r>
            <a:r>
              <a:rPr sz="971" kern="0">
                <a:solidFill>
                  <a:sysClr val="windowText" lastClr="000000"/>
                </a:solidFill>
                <a:latin typeface="Calibri"/>
                <a:cs typeface="Calibri"/>
              </a:rPr>
              <a:t>need(s)</a:t>
            </a:r>
            <a:r>
              <a:rPr sz="971" kern="0" spc="-13">
                <a:solidFill>
                  <a:sysClr val="windowText" lastClr="000000"/>
                </a:solidFill>
                <a:latin typeface="Calibri"/>
                <a:cs typeface="Calibri"/>
              </a:rPr>
              <a:t> </a:t>
            </a:r>
            <a:r>
              <a:rPr sz="971" kern="0">
                <a:solidFill>
                  <a:sysClr val="windowText" lastClr="000000"/>
                </a:solidFill>
                <a:latin typeface="Calibri"/>
                <a:cs typeface="Calibri"/>
              </a:rPr>
              <a:t>that</a:t>
            </a:r>
            <a:r>
              <a:rPr sz="971" kern="0" spc="-4">
                <a:solidFill>
                  <a:sysClr val="windowText" lastClr="000000"/>
                </a:solidFill>
                <a:latin typeface="Calibri"/>
                <a:cs typeface="Calibri"/>
              </a:rPr>
              <a:t> </a:t>
            </a:r>
            <a:r>
              <a:rPr sz="971" kern="0">
                <a:solidFill>
                  <a:sysClr val="windowText" lastClr="000000"/>
                </a:solidFill>
                <a:latin typeface="Calibri"/>
                <a:cs typeface="Calibri"/>
              </a:rPr>
              <a:t>require</a:t>
            </a:r>
            <a:r>
              <a:rPr sz="971" kern="0" spc="-26">
                <a:solidFill>
                  <a:sysClr val="windowText" lastClr="000000"/>
                </a:solidFill>
                <a:latin typeface="Calibri"/>
                <a:cs typeface="Calibri"/>
              </a:rPr>
              <a:t> </a:t>
            </a:r>
            <a:r>
              <a:rPr sz="971" kern="0">
                <a:solidFill>
                  <a:sysClr val="windowText" lastClr="000000"/>
                </a:solidFill>
                <a:latin typeface="Calibri"/>
                <a:cs typeface="Calibri"/>
              </a:rPr>
              <a:t>support(s)</a:t>
            </a:r>
            <a:r>
              <a:rPr sz="971" kern="0" spc="-13">
                <a:solidFill>
                  <a:sysClr val="windowText" lastClr="000000"/>
                </a:solidFill>
                <a:latin typeface="Calibri"/>
                <a:cs typeface="Calibri"/>
              </a:rPr>
              <a:t> </a:t>
            </a:r>
            <a:r>
              <a:rPr sz="971" kern="0">
                <a:solidFill>
                  <a:sysClr val="windowText" lastClr="000000"/>
                </a:solidFill>
                <a:latin typeface="Calibri"/>
                <a:cs typeface="Calibri"/>
              </a:rPr>
              <a:t>during</a:t>
            </a:r>
            <a:r>
              <a:rPr sz="971" kern="0" spc="-13">
                <a:solidFill>
                  <a:sysClr val="windowText" lastClr="000000"/>
                </a:solidFill>
                <a:latin typeface="Calibri"/>
                <a:cs typeface="Calibri"/>
              </a:rPr>
              <a:t> </a:t>
            </a:r>
            <a:r>
              <a:rPr sz="971" kern="0" spc="-9">
                <a:solidFill>
                  <a:sysClr val="windowText" lastClr="000000"/>
                </a:solidFill>
                <a:latin typeface="Calibri"/>
                <a:cs typeface="Calibri"/>
              </a:rPr>
              <a:t>transportation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(e.g.,</a:t>
            </a:r>
            <a:r>
              <a:rPr sz="971" kern="0" spc="-13">
                <a:solidFill>
                  <a:sysClr val="windowText" lastClr="000000"/>
                </a:solidFill>
                <a:latin typeface="Calibri"/>
                <a:cs typeface="Calibri"/>
              </a:rPr>
              <a:t> </a:t>
            </a:r>
            <a:r>
              <a:rPr sz="971" kern="0">
                <a:solidFill>
                  <a:sysClr val="windowText" lastClr="000000"/>
                </a:solidFill>
                <a:latin typeface="Calibri"/>
                <a:cs typeface="Calibri"/>
              </a:rPr>
              <a:t>seizures,</a:t>
            </a:r>
            <a:r>
              <a:rPr sz="971" kern="0" spc="-13">
                <a:solidFill>
                  <a:sysClr val="windowText" lastClr="000000"/>
                </a:solidFill>
                <a:latin typeface="Calibri"/>
                <a:cs typeface="Calibri"/>
              </a:rPr>
              <a:t> </a:t>
            </a:r>
            <a:r>
              <a:rPr sz="971" kern="0">
                <a:solidFill>
                  <a:sysClr val="windowText" lastClr="000000"/>
                </a:solidFill>
                <a:latin typeface="Calibri"/>
                <a:cs typeface="Calibri"/>
              </a:rPr>
              <a:t>a</a:t>
            </a:r>
            <a:r>
              <a:rPr sz="971" kern="0" spc="22">
                <a:solidFill>
                  <a:sysClr val="windowText" lastClr="000000"/>
                </a:solidFill>
                <a:latin typeface="Calibri"/>
                <a:cs typeface="Calibri"/>
              </a:rPr>
              <a:t> </a:t>
            </a:r>
            <a:r>
              <a:rPr sz="971" kern="0">
                <a:solidFill>
                  <a:sysClr val="windowText" lastClr="000000"/>
                </a:solidFill>
                <a:latin typeface="Calibri"/>
                <a:cs typeface="Calibri"/>
              </a:rPr>
              <a:t>tendency</a:t>
            </a:r>
            <a:r>
              <a:rPr sz="971" kern="0" spc="-22">
                <a:solidFill>
                  <a:sysClr val="windowText" lastClr="000000"/>
                </a:solidFill>
                <a:latin typeface="Calibri"/>
                <a:cs typeface="Calibri"/>
              </a:rPr>
              <a:t> </a:t>
            </a:r>
            <a:r>
              <a:rPr sz="971" kern="0">
                <a:solidFill>
                  <a:sysClr val="windowText" lastClr="000000"/>
                </a:solidFill>
                <a:latin typeface="Calibri"/>
                <a:cs typeface="Calibri"/>
              </a:rPr>
              <a:t>for</a:t>
            </a:r>
            <a:r>
              <a:rPr sz="971" kern="0" spc="-18">
                <a:solidFill>
                  <a:sysClr val="windowText" lastClr="000000"/>
                </a:solidFill>
                <a:latin typeface="Calibri"/>
                <a:cs typeface="Calibri"/>
              </a:rPr>
              <a:t> </a:t>
            </a:r>
            <a:r>
              <a:rPr sz="971" kern="0">
                <a:solidFill>
                  <a:sysClr val="windowText" lastClr="000000"/>
                </a:solidFill>
                <a:latin typeface="Calibri"/>
                <a:cs typeface="Calibri"/>
              </a:rPr>
              <a:t>motion</a:t>
            </a:r>
            <a:r>
              <a:rPr sz="971" kern="0" spc="-18">
                <a:solidFill>
                  <a:sysClr val="windowText" lastClr="000000"/>
                </a:solidFill>
                <a:latin typeface="Calibri"/>
                <a:cs typeface="Calibri"/>
              </a:rPr>
              <a:t> </a:t>
            </a:r>
            <a:r>
              <a:rPr sz="971" kern="0">
                <a:solidFill>
                  <a:sysClr val="windowText" lastClr="000000"/>
                </a:solidFill>
                <a:latin typeface="Calibri"/>
                <a:cs typeface="Calibri"/>
              </a:rPr>
              <a:t>sickness,</a:t>
            </a:r>
            <a:r>
              <a:rPr sz="971" kern="0" spc="-13">
                <a:solidFill>
                  <a:sysClr val="windowText" lastClr="000000"/>
                </a:solidFill>
                <a:latin typeface="Calibri"/>
                <a:cs typeface="Calibri"/>
              </a:rPr>
              <a:t> </a:t>
            </a:r>
            <a:r>
              <a:rPr sz="971" kern="0">
                <a:solidFill>
                  <a:sysClr val="windowText" lastClr="000000"/>
                </a:solidFill>
                <a:latin typeface="Calibri"/>
                <a:cs typeface="Calibri"/>
              </a:rPr>
              <a:t>behavioral</a:t>
            </a:r>
            <a:r>
              <a:rPr sz="971" kern="0" spc="-9">
                <a:solidFill>
                  <a:sysClr val="windowText" lastClr="000000"/>
                </a:solidFill>
                <a:latin typeface="Calibri"/>
                <a:cs typeface="Calibri"/>
              </a:rPr>
              <a:t> </a:t>
            </a:r>
            <a:r>
              <a:rPr sz="971" kern="0" spc="-22">
                <a:solidFill>
                  <a:sysClr val="windowText" lastClr="000000"/>
                </a:solidFill>
                <a:latin typeface="Calibri"/>
                <a:cs typeface="Calibri"/>
              </a:rPr>
              <a:t>or </a:t>
            </a:r>
            <a:r>
              <a:rPr sz="971" kern="0" spc="-9">
                <a:solidFill>
                  <a:sysClr val="windowText" lastClr="000000"/>
                </a:solidFill>
                <a:latin typeface="Calibri"/>
                <a:cs typeface="Calibri"/>
              </a:rPr>
              <a:t>communication</a:t>
            </a:r>
            <a:r>
              <a:rPr sz="971" kern="0" spc="57">
                <a:solidFill>
                  <a:sysClr val="windowText" lastClr="000000"/>
                </a:solidFill>
                <a:latin typeface="Calibri"/>
                <a:cs typeface="Calibri"/>
              </a:rPr>
              <a:t> </a:t>
            </a:r>
            <a:r>
              <a:rPr sz="971" kern="0" spc="-9">
                <a:solidFill>
                  <a:sysClr val="windowText" lastClr="000000"/>
                </a:solidFill>
                <a:latin typeface="Calibri"/>
                <a:cs typeface="Calibri"/>
              </a:rPr>
              <a:t>difficulties):</a:t>
            </a:r>
            <a:endParaRPr sz="971" kern="0">
              <a:solidFill>
                <a:sysClr val="windowText" lastClr="000000"/>
              </a:solidFill>
              <a:latin typeface="Calibri"/>
              <a:cs typeface="Calibri"/>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47</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15956A-2842-1B84-D6DA-D41FA03B28BD}"/>
              </a:ext>
            </a:extLst>
          </p:cNvPr>
          <p:cNvSpPr>
            <a:spLocks noGrp="1"/>
          </p:cNvSpPr>
          <p:nvPr>
            <p:ph type="title"/>
          </p:nvPr>
        </p:nvSpPr>
        <p:spPr/>
        <p:txBody>
          <a:bodyPr/>
          <a:lstStyle/>
          <a:p>
            <a:r>
              <a:rPr lang="en-US">
                <a:solidFill>
                  <a:schemeClr val="bg1"/>
                </a:solidFill>
              </a:rPr>
              <a:t>More on additional information</a:t>
            </a:r>
          </a:p>
        </p:txBody>
      </p:sp>
      <p:sp>
        <p:nvSpPr>
          <p:cNvPr id="14" name="Rectangle 13" descr="Outline of part off IEP for additional information">
            <a:extLst>
              <a:ext uri="{FF2B5EF4-FFF2-40B4-BE49-F238E27FC236}">
                <a16:creationId xmlns:a16="http://schemas.microsoft.com/office/drawing/2014/main" id="{64D5AAFE-613D-0ADB-4631-86291BA5BEF4}"/>
              </a:ext>
            </a:extLst>
          </p:cNvPr>
          <p:cNvSpPr/>
          <p:nvPr/>
        </p:nvSpPr>
        <p:spPr>
          <a:xfrm>
            <a:off x="1940579" y="395168"/>
            <a:ext cx="8310280" cy="100802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2050677" y="385706"/>
            <a:ext cx="1852332"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ADDITIONAL</a:t>
            </a:r>
            <a:r>
              <a:rPr sz="1235" b="1" kern="0" spc="-35">
                <a:solidFill>
                  <a:sysClr val="windowText" lastClr="000000"/>
                </a:solidFill>
                <a:latin typeface="Calibri"/>
                <a:cs typeface="Calibri"/>
              </a:rPr>
              <a:t> </a:t>
            </a:r>
            <a:r>
              <a:rPr sz="1235" b="1" kern="0" spc="-9">
                <a:solidFill>
                  <a:sysClr val="windowText" lastClr="000000"/>
                </a:solidFill>
                <a:latin typeface="Calibri"/>
                <a:cs typeface="Calibri"/>
              </a:rPr>
              <a:t>INFORMATION</a:t>
            </a:r>
            <a:endParaRPr sz="1235" kern="0">
              <a:solidFill>
                <a:sysClr val="windowText" lastClr="000000"/>
              </a:solidFill>
              <a:latin typeface="Calibri"/>
              <a:cs typeface="Calibri"/>
            </a:endParaRPr>
          </a:p>
        </p:txBody>
      </p:sp>
      <p:sp>
        <p:nvSpPr>
          <p:cNvPr id="3" name="object 3"/>
          <p:cNvSpPr txBox="1"/>
          <p:nvPr/>
        </p:nvSpPr>
        <p:spPr>
          <a:xfrm>
            <a:off x="2064124" y="618900"/>
            <a:ext cx="8068235" cy="346728"/>
          </a:xfrm>
          <a:prstGeom prst="rect">
            <a:avLst/>
          </a:prstGeom>
          <a:ln w="5079">
            <a:solidFill>
              <a:srgbClr val="000000"/>
            </a:solidFill>
          </a:ln>
        </p:spPr>
        <p:txBody>
          <a:bodyPr vert="horz" wrap="square" lIns="0" tIns="49306" rIns="0" bIns="0" rtlCol="0">
            <a:spAutoFit/>
          </a:bodyPr>
          <a:lstStyle/>
          <a:p>
            <a:pPr marL="59955" marR="155770" defTabSz="806867">
              <a:lnSpc>
                <a:spcPct val="101400"/>
              </a:lnSpc>
              <a:spcBef>
                <a:spcPts val="388"/>
              </a:spcBef>
            </a:pPr>
            <a:r>
              <a:rPr sz="971" kern="0">
                <a:solidFill>
                  <a:sysClr val="windowText" lastClr="000000"/>
                </a:solidFill>
                <a:latin typeface="Calibri"/>
                <a:cs typeface="Calibri"/>
              </a:rPr>
              <a:t>Record</a:t>
            </a:r>
            <a:r>
              <a:rPr sz="971" kern="0" spc="-26">
                <a:solidFill>
                  <a:sysClr val="windowText" lastClr="000000"/>
                </a:solidFill>
                <a:latin typeface="Calibri"/>
                <a:cs typeface="Calibri"/>
              </a:rPr>
              <a:t> </a:t>
            </a:r>
            <a:r>
              <a:rPr sz="971" kern="0">
                <a:solidFill>
                  <a:sysClr val="windowText" lastClr="000000"/>
                </a:solidFill>
                <a:latin typeface="Calibri"/>
                <a:cs typeface="Calibri"/>
              </a:rPr>
              <a:t>other</a:t>
            </a:r>
            <a:r>
              <a:rPr sz="971" kern="0" spc="-22">
                <a:solidFill>
                  <a:sysClr val="windowText" lastClr="000000"/>
                </a:solidFill>
                <a:latin typeface="Calibri"/>
                <a:cs typeface="Calibri"/>
              </a:rPr>
              <a:t> </a:t>
            </a:r>
            <a:r>
              <a:rPr sz="971" kern="0">
                <a:solidFill>
                  <a:sysClr val="windowText" lastClr="000000"/>
                </a:solidFill>
                <a:latin typeface="Calibri"/>
                <a:cs typeface="Calibri"/>
              </a:rPr>
              <a:t>IEP</a:t>
            </a:r>
            <a:r>
              <a:rPr sz="971" kern="0" spc="-4">
                <a:solidFill>
                  <a:sysClr val="windowText" lastClr="000000"/>
                </a:solidFill>
                <a:latin typeface="Calibri"/>
                <a:cs typeface="Calibri"/>
              </a:rPr>
              <a:t> </a:t>
            </a:r>
            <a:r>
              <a:rPr sz="971" kern="0">
                <a:solidFill>
                  <a:sysClr val="windowText" lastClr="000000"/>
                </a:solidFill>
                <a:latin typeface="Calibri"/>
                <a:cs typeface="Calibri"/>
              </a:rPr>
              <a:t>information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not</a:t>
            </a:r>
            <a:r>
              <a:rPr sz="971" kern="0" spc="-9">
                <a:solidFill>
                  <a:sysClr val="windowText" lastClr="000000"/>
                </a:solidFill>
                <a:latin typeface="Calibri"/>
                <a:cs typeface="Calibri"/>
              </a:rPr>
              <a:t> </a:t>
            </a:r>
            <a:r>
              <a:rPr sz="971" kern="0">
                <a:solidFill>
                  <a:sysClr val="windowText" lastClr="000000"/>
                </a:solidFill>
                <a:latin typeface="Calibri"/>
                <a:cs typeface="Calibri"/>
              </a:rPr>
              <a:t>previously</a:t>
            </a:r>
            <a:r>
              <a:rPr sz="971" kern="0" spc="-18">
                <a:solidFill>
                  <a:sysClr val="windowText" lastClr="000000"/>
                </a:solidFill>
                <a:latin typeface="Calibri"/>
                <a:cs typeface="Calibri"/>
              </a:rPr>
              <a:t> </a:t>
            </a:r>
            <a:r>
              <a:rPr sz="971" kern="0">
                <a:solidFill>
                  <a:sysClr val="windowText" lastClr="000000"/>
                </a:solidFill>
                <a:latin typeface="Calibri"/>
                <a:cs typeface="Calibri"/>
              </a:rPr>
              <a:t>stated (e.g.,</a:t>
            </a:r>
            <a:r>
              <a:rPr sz="971" kern="0" spc="-13">
                <a:solidFill>
                  <a:sysClr val="windowText" lastClr="000000"/>
                </a:solidFill>
                <a:latin typeface="Calibri"/>
                <a:cs typeface="Calibri"/>
              </a:rPr>
              <a:t> </a:t>
            </a:r>
            <a:r>
              <a:rPr sz="971" kern="0">
                <a:solidFill>
                  <a:sysClr val="windowText" lastClr="000000"/>
                </a:solidFill>
                <a:latin typeface="Calibri"/>
                <a:cs typeface="Calibri"/>
              </a:rPr>
              <a:t>information</a:t>
            </a:r>
            <a:r>
              <a:rPr sz="971" kern="0" spc="-18">
                <a:solidFill>
                  <a:sysClr val="windowText" lastClr="000000"/>
                </a:solidFill>
                <a:latin typeface="Calibri"/>
                <a:cs typeface="Calibri"/>
              </a:rPr>
              <a:t> </a:t>
            </a:r>
            <a:r>
              <a:rPr sz="971" kern="0">
                <a:solidFill>
                  <a:sysClr val="windowText" lastClr="000000"/>
                </a:solidFill>
                <a:latin typeface="Calibri"/>
                <a:cs typeface="Calibri"/>
              </a:rPr>
              <a:t>about</a:t>
            </a:r>
            <a:r>
              <a:rPr sz="971" kern="0" spc="-9">
                <a:solidFill>
                  <a:sysClr val="windowText" lastClr="000000"/>
                </a:solidFill>
                <a:latin typeface="Calibri"/>
                <a:cs typeface="Calibri"/>
              </a:rPr>
              <a:t> </a:t>
            </a:r>
            <a:r>
              <a:rPr sz="971" kern="0">
                <a:solidFill>
                  <a:sysClr val="windowText" lastClr="000000"/>
                </a:solidFill>
                <a:latin typeface="Calibri"/>
                <a:cs typeface="Calibri"/>
              </a:rPr>
              <a:t>the</a:t>
            </a:r>
            <a:r>
              <a:rPr sz="971" kern="0" spc="-26">
                <a:solidFill>
                  <a:sysClr val="windowText" lastClr="000000"/>
                </a:solidFill>
                <a:latin typeface="Calibri"/>
                <a:cs typeface="Calibri"/>
              </a:rPr>
              <a:t> </a:t>
            </a:r>
            <a:r>
              <a:rPr sz="971" kern="0">
                <a:solidFill>
                  <a:sysClr val="windowText" lastClr="000000"/>
                </a:solidFill>
                <a:latin typeface="Calibri"/>
                <a:cs typeface="Calibri"/>
              </a:rPr>
              <a:t>student</a:t>
            </a:r>
            <a:r>
              <a:rPr sz="971" kern="0" spc="-9">
                <a:solidFill>
                  <a:sysClr val="windowText" lastClr="000000"/>
                </a:solidFill>
                <a:latin typeface="Calibri"/>
                <a:cs typeface="Calibri"/>
              </a:rPr>
              <a:t> </a:t>
            </a:r>
            <a:r>
              <a:rPr sz="971" kern="0">
                <a:solidFill>
                  <a:sysClr val="windowText" lastClr="000000"/>
                </a:solidFill>
                <a:latin typeface="Calibri"/>
                <a:cs typeface="Calibri"/>
              </a:rPr>
              <a:t>that</a:t>
            </a:r>
            <a:r>
              <a:rPr sz="971" kern="0" spc="-26">
                <a:solidFill>
                  <a:sysClr val="windowText" lastClr="000000"/>
                </a:solidFill>
                <a:latin typeface="Calibri"/>
                <a:cs typeface="Calibri"/>
              </a:rPr>
              <a:t> </a:t>
            </a:r>
            <a:r>
              <a:rPr sz="971" kern="0">
                <a:solidFill>
                  <a:sysClr val="windowText" lastClr="000000"/>
                </a:solidFill>
                <a:latin typeface="Calibri"/>
                <a:cs typeface="Calibri"/>
              </a:rPr>
              <a:t>is</a:t>
            </a:r>
            <a:r>
              <a:rPr sz="971" kern="0" spc="-13">
                <a:solidFill>
                  <a:sysClr val="windowText" lastClr="000000"/>
                </a:solidFill>
                <a:latin typeface="Calibri"/>
                <a:cs typeface="Calibri"/>
              </a:rPr>
              <a:t> </a:t>
            </a:r>
            <a:r>
              <a:rPr sz="971" kern="0">
                <a:solidFill>
                  <a:sysClr val="windowText" lastClr="000000"/>
                </a:solidFill>
                <a:latin typeface="Calibri"/>
                <a:cs typeface="Calibri"/>
              </a:rPr>
              <a:t>important</a:t>
            </a:r>
            <a:r>
              <a:rPr sz="971" kern="0" spc="-9">
                <a:solidFill>
                  <a:sysClr val="windowText" lastClr="000000"/>
                </a:solidFill>
                <a:latin typeface="Calibri"/>
                <a:cs typeface="Calibri"/>
              </a:rPr>
              <a:t> </a:t>
            </a:r>
            <a:r>
              <a:rPr sz="971" kern="0">
                <a:solidFill>
                  <a:sysClr val="windowText" lastClr="000000"/>
                </a:solidFill>
                <a:latin typeface="Calibri"/>
                <a:cs typeface="Calibri"/>
              </a:rPr>
              <a:t>to</a:t>
            </a:r>
            <a:r>
              <a:rPr sz="971" kern="0" spc="-4">
                <a:solidFill>
                  <a:sysClr val="windowText" lastClr="000000"/>
                </a:solidFill>
                <a:latin typeface="Calibri"/>
                <a:cs typeface="Calibri"/>
              </a:rPr>
              <a:t> </a:t>
            </a:r>
            <a:r>
              <a:rPr sz="971" kern="0">
                <a:solidFill>
                  <a:sysClr val="windowText" lastClr="000000"/>
                </a:solidFill>
                <a:latin typeface="Calibri"/>
                <a:cs typeface="Calibri"/>
              </a:rPr>
              <a:t>know</a:t>
            </a:r>
            <a:r>
              <a:rPr sz="971" kern="0" spc="-22">
                <a:solidFill>
                  <a:sysClr val="windowText" lastClr="000000"/>
                </a:solidFill>
                <a:latin typeface="Calibri"/>
                <a:cs typeface="Calibri"/>
              </a:rPr>
              <a:t> </a:t>
            </a:r>
            <a:r>
              <a:rPr sz="971" kern="0">
                <a:solidFill>
                  <a:sysClr val="windowText" lastClr="000000"/>
                </a:solidFill>
                <a:latin typeface="Calibri"/>
                <a:cs typeface="Calibri"/>
              </a:rPr>
              <a:t>but</a:t>
            </a:r>
            <a:r>
              <a:rPr sz="971" kern="0" spc="-26">
                <a:solidFill>
                  <a:sysClr val="windowText" lastClr="000000"/>
                </a:solidFill>
                <a:latin typeface="Calibri"/>
                <a:cs typeface="Calibri"/>
              </a:rPr>
              <a:t> </a:t>
            </a:r>
            <a:r>
              <a:rPr sz="971" kern="0">
                <a:solidFill>
                  <a:sysClr val="windowText" lastClr="000000"/>
                </a:solidFill>
                <a:latin typeface="Calibri"/>
                <a:cs typeface="Calibri"/>
              </a:rPr>
              <a:t>is</a:t>
            </a:r>
            <a:r>
              <a:rPr sz="971" kern="0" spc="-13">
                <a:solidFill>
                  <a:sysClr val="windowText" lastClr="000000"/>
                </a:solidFill>
                <a:latin typeface="Calibri"/>
                <a:cs typeface="Calibri"/>
              </a:rPr>
              <a:t> </a:t>
            </a:r>
            <a:r>
              <a:rPr sz="971" kern="0">
                <a:solidFill>
                  <a:sysClr val="windowText" lastClr="000000"/>
                </a:solidFill>
                <a:latin typeface="Calibri"/>
                <a:cs typeface="Calibri"/>
              </a:rPr>
              <a:t>not</a:t>
            </a:r>
            <a:r>
              <a:rPr sz="971" kern="0" spc="-9">
                <a:solidFill>
                  <a:sysClr val="windowText" lastClr="000000"/>
                </a:solidFill>
                <a:latin typeface="Calibri"/>
                <a:cs typeface="Calibri"/>
              </a:rPr>
              <a:t> </a:t>
            </a:r>
            <a:r>
              <a:rPr sz="971" kern="0">
                <a:solidFill>
                  <a:sysClr val="windowText" lastClr="000000"/>
                </a:solidFill>
                <a:latin typeface="Calibri"/>
                <a:cs typeface="Calibri"/>
              </a:rPr>
              <a:t>addressed</a:t>
            </a:r>
            <a:r>
              <a:rPr sz="971" kern="0" spc="-18">
                <a:solidFill>
                  <a:sysClr val="windowText" lastClr="000000"/>
                </a:solidFill>
                <a:latin typeface="Calibri"/>
                <a:cs typeface="Calibri"/>
              </a:rPr>
              <a:t> </a:t>
            </a:r>
            <a:r>
              <a:rPr sz="971" kern="0">
                <a:solidFill>
                  <a:sysClr val="windowText" lastClr="000000"/>
                </a:solidFill>
                <a:latin typeface="Calibri"/>
                <a:cs typeface="Calibri"/>
              </a:rPr>
              <a:t>through</a:t>
            </a:r>
            <a:r>
              <a:rPr sz="971" kern="0" spc="-18">
                <a:solidFill>
                  <a:sysClr val="windowText" lastClr="000000"/>
                </a:solidFill>
                <a:latin typeface="Calibri"/>
                <a:cs typeface="Calibri"/>
              </a:rPr>
              <a:t> </a:t>
            </a:r>
            <a:r>
              <a:rPr sz="971" kern="0">
                <a:solidFill>
                  <a:sysClr val="windowText" lastClr="000000"/>
                </a:solidFill>
                <a:latin typeface="Calibri"/>
                <a:cs typeface="Calibri"/>
              </a:rPr>
              <a:t>IEP</a:t>
            </a:r>
            <a:r>
              <a:rPr sz="971" kern="0" spc="-22">
                <a:solidFill>
                  <a:sysClr val="windowText" lastClr="000000"/>
                </a:solidFill>
                <a:latin typeface="Calibri"/>
                <a:cs typeface="Calibri"/>
              </a:rPr>
              <a:t> </a:t>
            </a:r>
            <a:r>
              <a:rPr sz="971" kern="0">
                <a:solidFill>
                  <a:sysClr val="windowText" lastClr="000000"/>
                </a:solidFill>
                <a:latin typeface="Calibri"/>
                <a:cs typeface="Calibri"/>
              </a:rPr>
              <a:t>goals</a:t>
            </a:r>
            <a:r>
              <a:rPr sz="971" kern="0" spc="-13">
                <a:solidFill>
                  <a:sysClr val="windowText" lastClr="000000"/>
                </a:solidFill>
                <a:latin typeface="Calibri"/>
                <a:cs typeface="Calibri"/>
              </a:rPr>
              <a:t> </a:t>
            </a:r>
            <a:r>
              <a:rPr sz="971" kern="0" spc="-22">
                <a:solidFill>
                  <a:sysClr val="windowText" lastClr="000000"/>
                </a:solidFill>
                <a:latin typeface="Calibri"/>
                <a:cs typeface="Calibri"/>
              </a:rPr>
              <a:t>and </a:t>
            </a:r>
            <a:r>
              <a:rPr sz="971" kern="0" spc="-9">
                <a:solidFill>
                  <a:sysClr val="windowText" lastClr="000000"/>
                </a:solidFill>
                <a:latin typeface="Calibri"/>
                <a:cs typeface="Calibri"/>
              </a:rPr>
              <a:t>services).</a:t>
            </a:r>
            <a:endParaRPr sz="971" kern="0">
              <a:solidFill>
                <a:sysClr val="windowText" lastClr="000000"/>
              </a:solidFill>
              <a:latin typeface="Calibri"/>
              <a:cs typeface="Calibri"/>
            </a:endParaRPr>
          </a:p>
        </p:txBody>
      </p:sp>
      <p:sp>
        <p:nvSpPr>
          <p:cNvPr id="4" name="object 4" descr="Box on IEP to include additional information"/>
          <p:cNvSpPr/>
          <p:nvPr/>
        </p:nvSpPr>
        <p:spPr>
          <a:xfrm>
            <a:off x="2061882" y="1031165"/>
            <a:ext cx="8072718" cy="330013"/>
          </a:xfrm>
          <a:custGeom>
            <a:avLst/>
            <a:gdLst/>
            <a:ahLst/>
            <a:cxnLst/>
            <a:rect l="l" t="t" r="r" b="b"/>
            <a:pathLst>
              <a:path w="9149080" h="374015">
                <a:moveTo>
                  <a:pt x="9148813" y="7683"/>
                </a:moveTo>
                <a:lnTo>
                  <a:pt x="9143746" y="7683"/>
                </a:lnTo>
                <a:lnTo>
                  <a:pt x="9143746" y="368681"/>
                </a:lnTo>
                <a:lnTo>
                  <a:pt x="5080" y="368681"/>
                </a:lnTo>
                <a:lnTo>
                  <a:pt x="5080" y="7683"/>
                </a:lnTo>
                <a:lnTo>
                  <a:pt x="0" y="7683"/>
                </a:lnTo>
                <a:lnTo>
                  <a:pt x="0" y="368681"/>
                </a:lnTo>
                <a:lnTo>
                  <a:pt x="0" y="373761"/>
                </a:lnTo>
                <a:lnTo>
                  <a:pt x="5080" y="373761"/>
                </a:lnTo>
                <a:lnTo>
                  <a:pt x="9143746" y="373761"/>
                </a:lnTo>
                <a:lnTo>
                  <a:pt x="9148813" y="373761"/>
                </a:lnTo>
                <a:lnTo>
                  <a:pt x="9148813" y="368681"/>
                </a:lnTo>
                <a:lnTo>
                  <a:pt x="9148813" y="7683"/>
                </a:lnTo>
                <a:close/>
              </a:path>
              <a:path w="9149080" h="374015">
                <a:moveTo>
                  <a:pt x="9148813" y="0"/>
                </a:moveTo>
                <a:lnTo>
                  <a:pt x="9143746" y="0"/>
                </a:lnTo>
                <a:lnTo>
                  <a:pt x="9143746" y="127"/>
                </a:lnTo>
                <a:lnTo>
                  <a:pt x="5080" y="127"/>
                </a:lnTo>
                <a:lnTo>
                  <a:pt x="5080" y="0"/>
                </a:lnTo>
                <a:lnTo>
                  <a:pt x="0" y="0"/>
                </a:lnTo>
                <a:lnTo>
                  <a:pt x="0" y="7620"/>
                </a:lnTo>
                <a:lnTo>
                  <a:pt x="5080" y="7620"/>
                </a:lnTo>
                <a:lnTo>
                  <a:pt x="5080" y="5207"/>
                </a:lnTo>
                <a:lnTo>
                  <a:pt x="9143746" y="5207"/>
                </a:lnTo>
                <a:lnTo>
                  <a:pt x="9143746" y="7620"/>
                </a:lnTo>
                <a:lnTo>
                  <a:pt x="9148813" y="7620"/>
                </a:lnTo>
                <a:lnTo>
                  <a:pt x="9148813" y="0"/>
                </a:lnTo>
                <a:close/>
              </a:path>
            </a:pathLst>
          </a:custGeom>
          <a:solidFill>
            <a:srgbClr val="000000"/>
          </a:solidFill>
        </p:spPr>
        <p:txBody>
          <a:bodyPr wrap="square" lIns="0" tIns="0" rIns="0" bIns="0" rtlCol="0"/>
          <a:lstStyle/>
          <a:p>
            <a:pPr defTabSz="806867"/>
            <a:endParaRPr sz="1588" kern="0">
              <a:solidFill>
                <a:sysClr val="windowText" lastClr="000000"/>
              </a:solidFill>
            </a:endParaRPr>
          </a:p>
        </p:txBody>
      </p:sp>
      <p:sp>
        <p:nvSpPr>
          <p:cNvPr id="15" name="Rectangle 14" descr="Outline portion of IEP for response section">
            <a:extLst>
              <a:ext uri="{FF2B5EF4-FFF2-40B4-BE49-F238E27FC236}">
                <a16:creationId xmlns:a16="http://schemas.microsoft.com/office/drawing/2014/main" id="{0500D708-97A0-74EB-BAD1-E5A98068D8F3}"/>
              </a:ext>
            </a:extLst>
          </p:cNvPr>
          <p:cNvSpPr/>
          <p:nvPr/>
        </p:nvSpPr>
        <p:spPr>
          <a:xfrm>
            <a:off x="1944221" y="1435023"/>
            <a:ext cx="8310280" cy="5190573"/>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2050676" y="1479736"/>
            <a:ext cx="1302124" cy="201367"/>
          </a:xfrm>
          <a:prstGeom prst="rect">
            <a:avLst/>
          </a:prstGeom>
        </p:spPr>
        <p:txBody>
          <a:bodyPr vert="horz" wrap="square" lIns="0" tIns="11206" rIns="0" bIns="0" rtlCol="0">
            <a:spAutoFit/>
          </a:bodyPr>
          <a:lstStyle/>
          <a:p>
            <a:pPr marL="11206" defTabSz="806867">
              <a:spcBef>
                <a:spcPts val="88"/>
              </a:spcBef>
            </a:pPr>
            <a:r>
              <a:rPr sz="1235" b="1" kern="0">
                <a:solidFill>
                  <a:sysClr val="windowText" lastClr="000000"/>
                </a:solidFill>
                <a:latin typeface="Calibri"/>
                <a:cs typeface="Calibri"/>
              </a:rPr>
              <a:t>RESPONSE</a:t>
            </a:r>
            <a:r>
              <a:rPr sz="1235" b="1" kern="0" spc="-22">
                <a:solidFill>
                  <a:sysClr val="windowText" lastClr="000000"/>
                </a:solidFill>
                <a:latin typeface="Calibri"/>
                <a:cs typeface="Calibri"/>
              </a:rPr>
              <a:t> </a:t>
            </a:r>
            <a:r>
              <a:rPr sz="1235" b="1" kern="0" spc="-9">
                <a:solidFill>
                  <a:sysClr val="windowText" lastClr="000000"/>
                </a:solidFill>
                <a:latin typeface="Calibri"/>
                <a:cs typeface="Calibri"/>
              </a:rPr>
              <a:t>SECTION</a:t>
            </a:r>
            <a:endParaRPr sz="1235" kern="0">
              <a:solidFill>
                <a:sysClr val="windowText" lastClr="000000"/>
              </a:solidFill>
              <a:latin typeface="Calibri"/>
              <a:cs typeface="Calibri"/>
            </a:endParaRPr>
          </a:p>
        </p:txBody>
      </p:sp>
      <p:pic>
        <p:nvPicPr>
          <p:cNvPr id="18" name="Picture 17" descr="A close-up of a form school assurance piece.&#10;&#10;">
            <a:extLst>
              <a:ext uri="{FF2B5EF4-FFF2-40B4-BE49-F238E27FC236}">
                <a16:creationId xmlns:a16="http://schemas.microsoft.com/office/drawing/2014/main" id="{30C555CB-154F-223D-E994-D07B16686924}"/>
              </a:ext>
            </a:extLst>
          </p:cNvPr>
          <p:cNvPicPr>
            <a:picLocks noChangeAspect="1"/>
          </p:cNvPicPr>
          <p:nvPr/>
        </p:nvPicPr>
        <p:blipFill>
          <a:blip r:embed="rId3"/>
          <a:stretch>
            <a:fillRect/>
          </a:stretch>
        </p:blipFill>
        <p:spPr>
          <a:xfrm>
            <a:off x="1996768" y="1681103"/>
            <a:ext cx="8197901" cy="4061783"/>
          </a:xfrm>
          <a:prstGeom prst="rect">
            <a:avLst/>
          </a:prstGeom>
        </p:spPr>
      </p:pic>
      <p:sp>
        <p:nvSpPr>
          <p:cNvPr id="16" name="TextBox 15">
            <a:extLst>
              <a:ext uri="{FF2B5EF4-FFF2-40B4-BE49-F238E27FC236}">
                <a16:creationId xmlns:a16="http://schemas.microsoft.com/office/drawing/2014/main" id="{C60540A6-0610-32B0-0FCC-BC9A64F6330E}"/>
              </a:ext>
            </a:extLst>
          </p:cNvPr>
          <p:cNvSpPr txBox="1"/>
          <p:nvPr/>
        </p:nvSpPr>
        <p:spPr>
          <a:xfrm>
            <a:off x="2061882" y="5695976"/>
            <a:ext cx="1773331" cy="553998"/>
          </a:xfrm>
          <a:prstGeom prst="rect">
            <a:avLst/>
          </a:prstGeom>
          <a:noFill/>
        </p:spPr>
        <p:txBody>
          <a:bodyPr wrap="square" rtlCol="0">
            <a:spAutoFit/>
          </a:bodyPr>
          <a:lstStyle/>
          <a:p>
            <a:r>
              <a:rPr lang="en-US" sz="1200" b="1">
                <a:latin typeface="Calibri"/>
                <a:cs typeface="Calibri"/>
              </a:rPr>
              <a:t>Meeting </a:t>
            </a:r>
            <a:r>
              <a:rPr lang="en-US" sz="1200" b="1" spc="-10">
                <a:latin typeface="Calibri"/>
                <a:cs typeface="Calibri"/>
              </a:rPr>
              <a:t>Request</a:t>
            </a:r>
            <a:endParaRPr lang="en-US" sz="1200">
              <a:latin typeface="Calibri"/>
              <a:cs typeface="Calibri"/>
            </a:endParaRPr>
          </a:p>
          <a:p>
            <a:endParaRPr lang="en-US"/>
          </a:p>
        </p:txBody>
      </p:sp>
      <p:graphicFrame>
        <p:nvGraphicFramePr>
          <p:cNvPr id="11" name="object 11"/>
          <p:cNvGraphicFramePr>
            <a:graphicFrameLocks noGrp="1"/>
          </p:cNvGraphicFramePr>
          <p:nvPr>
            <p:extLst>
              <p:ext uri="{D42A27DB-BD31-4B8C-83A1-F6EECF244321}">
                <p14:modId xmlns:p14="http://schemas.microsoft.com/office/powerpoint/2010/main" val="3898511619"/>
              </p:ext>
            </p:extLst>
          </p:nvPr>
        </p:nvGraphicFramePr>
        <p:xfrm>
          <a:off x="2079811" y="5992612"/>
          <a:ext cx="8067675" cy="275385"/>
        </p:xfrm>
        <a:graphic>
          <a:graphicData uri="http://schemas.openxmlformats.org/drawingml/2006/table">
            <a:tbl>
              <a:tblPr firstRow="1" bandRow="1">
                <a:tableStyleId>{2D5ABB26-0587-4C30-8999-92F81FD0307C}</a:tableStyleId>
              </a:tblPr>
              <a:tblGrid>
                <a:gridCol w="265579">
                  <a:extLst>
                    <a:ext uri="{9D8B030D-6E8A-4147-A177-3AD203B41FA5}">
                      <a16:colId xmlns:a16="http://schemas.microsoft.com/office/drawing/2014/main" val="20000"/>
                    </a:ext>
                  </a:extLst>
                </a:gridCol>
                <a:gridCol w="7802096">
                  <a:extLst>
                    <a:ext uri="{9D8B030D-6E8A-4147-A177-3AD203B41FA5}">
                      <a16:colId xmlns:a16="http://schemas.microsoft.com/office/drawing/2014/main" val="20001"/>
                    </a:ext>
                  </a:extLst>
                </a:gridCol>
              </a:tblGrid>
              <a:tr h="275385">
                <a:tc>
                  <a:txBody>
                    <a:bodyPr/>
                    <a:lstStyle/>
                    <a:p>
                      <a:pPr marL="67945">
                        <a:lnSpc>
                          <a:spcPct val="100000"/>
                        </a:lnSpc>
                        <a:spcBef>
                          <a:spcPts val="480"/>
                        </a:spcBef>
                      </a:pPr>
                      <a:r>
                        <a:rPr sz="1000">
                          <a:latin typeface="MS Gothic"/>
                          <a:cs typeface="MS Gothic"/>
                        </a:rPr>
                        <a:t>☐</a:t>
                      </a:r>
                    </a:p>
                  </a:txBody>
                  <a:tcPr marL="0" marR="0" marT="53788"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L="92710">
                        <a:lnSpc>
                          <a:spcPct val="100000"/>
                        </a:lnSpc>
                        <a:spcBef>
                          <a:spcPts val="459"/>
                        </a:spcBef>
                      </a:pPr>
                      <a:r>
                        <a:rPr sz="1000">
                          <a:latin typeface="Calibri"/>
                          <a:cs typeface="Calibri"/>
                        </a:rPr>
                        <a:t>I</a:t>
                      </a:r>
                      <a:r>
                        <a:rPr sz="1000" spc="-30">
                          <a:latin typeface="Calibri"/>
                          <a:cs typeface="Calibri"/>
                        </a:rPr>
                        <a:t> </a:t>
                      </a:r>
                      <a:r>
                        <a:rPr sz="1000">
                          <a:latin typeface="Calibri"/>
                          <a:cs typeface="Calibri"/>
                        </a:rPr>
                        <a:t>request</a:t>
                      </a:r>
                      <a:r>
                        <a:rPr sz="1000" spc="-10">
                          <a:latin typeface="Calibri"/>
                          <a:cs typeface="Calibri"/>
                        </a:rPr>
                        <a:t> </a:t>
                      </a:r>
                      <a:r>
                        <a:rPr sz="1000">
                          <a:latin typeface="Calibri"/>
                          <a:cs typeface="Calibri"/>
                        </a:rPr>
                        <a:t>a</a:t>
                      </a:r>
                      <a:r>
                        <a:rPr sz="1000" spc="-25">
                          <a:latin typeface="Calibri"/>
                          <a:cs typeface="Calibri"/>
                        </a:rPr>
                        <a:t> </a:t>
                      </a:r>
                      <a:r>
                        <a:rPr sz="1000">
                          <a:latin typeface="Calibri"/>
                          <a:cs typeface="Calibri"/>
                        </a:rPr>
                        <a:t>meeting</a:t>
                      </a:r>
                      <a:r>
                        <a:rPr sz="1000" spc="-20">
                          <a:latin typeface="Calibri"/>
                          <a:cs typeface="Calibri"/>
                        </a:rPr>
                        <a:t> </a:t>
                      </a:r>
                      <a:r>
                        <a:rPr sz="1000">
                          <a:latin typeface="Calibri"/>
                          <a:cs typeface="Calibri"/>
                        </a:rPr>
                        <a:t>to</a:t>
                      </a:r>
                      <a:r>
                        <a:rPr sz="1000" spc="-5">
                          <a:latin typeface="Calibri"/>
                          <a:cs typeface="Calibri"/>
                        </a:rPr>
                        <a:t> </a:t>
                      </a:r>
                      <a:r>
                        <a:rPr sz="1000">
                          <a:latin typeface="Calibri"/>
                          <a:cs typeface="Calibri"/>
                        </a:rPr>
                        <a:t>discuss</a:t>
                      </a:r>
                      <a:r>
                        <a:rPr sz="1000" spc="-10">
                          <a:latin typeface="Calibri"/>
                          <a:cs typeface="Calibri"/>
                        </a:rPr>
                        <a:t> </a:t>
                      </a:r>
                      <a:r>
                        <a:rPr sz="1000">
                          <a:latin typeface="Calibri"/>
                          <a:cs typeface="Calibri"/>
                        </a:rPr>
                        <a:t>the</a:t>
                      </a:r>
                      <a:r>
                        <a:rPr sz="1000" spc="-25">
                          <a:latin typeface="Calibri"/>
                          <a:cs typeface="Calibri"/>
                        </a:rPr>
                        <a:t> </a:t>
                      </a:r>
                      <a:r>
                        <a:rPr sz="1000">
                          <a:latin typeface="Calibri"/>
                          <a:cs typeface="Calibri"/>
                        </a:rPr>
                        <a:t>rejected</a:t>
                      </a:r>
                      <a:r>
                        <a:rPr sz="1000" spc="-20">
                          <a:latin typeface="Calibri"/>
                          <a:cs typeface="Calibri"/>
                        </a:rPr>
                        <a:t> </a:t>
                      </a:r>
                      <a:r>
                        <a:rPr sz="1000">
                          <a:latin typeface="Calibri"/>
                          <a:cs typeface="Calibri"/>
                        </a:rPr>
                        <a:t>IEP</a:t>
                      </a:r>
                      <a:r>
                        <a:rPr sz="1000" spc="-25">
                          <a:latin typeface="Calibri"/>
                          <a:cs typeface="Calibri"/>
                        </a:rPr>
                        <a:t> </a:t>
                      </a:r>
                      <a:r>
                        <a:rPr sz="1000">
                          <a:latin typeface="Calibri"/>
                          <a:cs typeface="Calibri"/>
                        </a:rPr>
                        <a:t>or</a:t>
                      </a:r>
                      <a:r>
                        <a:rPr sz="1000" spc="-5">
                          <a:latin typeface="Calibri"/>
                          <a:cs typeface="Calibri"/>
                        </a:rPr>
                        <a:t> </a:t>
                      </a:r>
                      <a:r>
                        <a:rPr sz="1000">
                          <a:latin typeface="Calibri"/>
                          <a:cs typeface="Calibri"/>
                        </a:rPr>
                        <a:t>rejected</a:t>
                      </a:r>
                      <a:r>
                        <a:rPr sz="1000" spc="-15">
                          <a:latin typeface="Calibri"/>
                          <a:cs typeface="Calibri"/>
                        </a:rPr>
                        <a:t> </a:t>
                      </a:r>
                      <a:r>
                        <a:rPr sz="1000" spc="-10">
                          <a:latin typeface="Calibri"/>
                          <a:cs typeface="Calibri"/>
                        </a:rPr>
                        <a:t>portion(s).</a:t>
                      </a:r>
                      <a:endParaRPr sz="1000">
                        <a:latin typeface="Calibri"/>
                        <a:cs typeface="Calibri"/>
                      </a:endParaRPr>
                    </a:p>
                  </a:txBody>
                  <a:tcPr marL="0" marR="0" marT="51546"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
        <p:nvSpPr>
          <p:cNvPr id="12" name="object 12"/>
          <p:cNvSpPr txBox="1"/>
          <p:nvPr/>
        </p:nvSpPr>
        <p:spPr>
          <a:xfrm>
            <a:off x="2115670" y="6353455"/>
            <a:ext cx="2010896" cy="223331"/>
          </a:xfrm>
          <a:prstGeom prst="rect">
            <a:avLst/>
          </a:prstGeom>
        </p:spPr>
        <p:txBody>
          <a:bodyPr vert="horz" wrap="square" lIns="0" tIns="0" rIns="0" bIns="0" rtlCol="0">
            <a:spAutoFit/>
          </a:bodyPr>
          <a:lstStyle/>
          <a:p>
            <a:pPr marL="13448" defTabSz="806867">
              <a:lnSpc>
                <a:spcPts val="759"/>
              </a:lnSpc>
            </a:pPr>
            <a:r>
              <a:rPr sz="706" kern="0">
                <a:solidFill>
                  <a:sysClr val="windowText" lastClr="000000"/>
                </a:solidFill>
                <a:latin typeface="Calibri"/>
                <a:cs typeface="Calibri"/>
              </a:rPr>
              <a:t>Massachusetts</a:t>
            </a:r>
            <a:r>
              <a:rPr sz="706" kern="0" spc="-22">
                <a:solidFill>
                  <a:sysClr val="windowText" lastClr="000000"/>
                </a:solidFill>
                <a:latin typeface="Calibri"/>
                <a:cs typeface="Calibri"/>
              </a:rPr>
              <a:t> </a:t>
            </a:r>
            <a:r>
              <a:rPr sz="706" kern="0">
                <a:solidFill>
                  <a:sysClr val="windowText" lastClr="000000"/>
                </a:solidFill>
                <a:latin typeface="Calibri"/>
                <a:cs typeface="Calibri"/>
              </a:rPr>
              <a:t>DESE</a:t>
            </a:r>
            <a:r>
              <a:rPr sz="706" kern="0" spc="-13">
                <a:solidFill>
                  <a:sysClr val="windowText" lastClr="000000"/>
                </a:solidFill>
                <a:latin typeface="Calibri"/>
                <a:cs typeface="Calibri"/>
              </a:rPr>
              <a:t> </a:t>
            </a:r>
            <a:r>
              <a:rPr sz="706" kern="0">
                <a:solidFill>
                  <a:sysClr val="windowText" lastClr="000000"/>
                </a:solidFill>
                <a:latin typeface="Calibri"/>
                <a:cs typeface="Calibri"/>
              </a:rPr>
              <a:t>Individualized</a:t>
            </a:r>
            <a:r>
              <a:rPr sz="706" kern="0" spc="-22">
                <a:solidFill>
                  <a:sysClr val="windowText" lastClr="000000"/>
                </a:solidFill>
                <a:latin typeface="Calibri"/>
                <a:cs typeface="Calibri"/>
              </a:rPr>
              <a:t> </a:t>
            </a:r>
            <a:r>
              <a:rPr sz="706" kern="0">
                <a:solidFill>
                  <a:sysClr val="windowText" lastClr="000000"/>
                </a:solidFill>
                <a:latin typeface="Calibri"/>
                <a:cs typeface="Calibri"/>
              </a:rPr>
              <a:t>Education</a:t>
            </a:r>
            <a:r>
              <a:rPr sz="706" kern="0" spc="-22">
                <a:solidFill>
                  <a:sysClr val="windowText" lastClr="000000"/>
                </a:solidFill>
                <a:latin typeface="Calibri"/>
                <a:cs typeface="Calibri"/>
              </a:rPr>
              <a:t> </a:t>
            </a:r>
            <a:r>
              <a:rPr sz="706" kern="0" spc="-9">
                <a:solidFill>
                  <a:sysClr val="windowText" lastClr="000000"/>
                </a:solidFill>
                <a:latin typeface="Calibri"/>
                <a:cs typeface="Calibri"/>
              </a:rPr>
              <a:t>Program</a:t>
            </a:r>
            <a:endParaRPr sz="706" kern="0">
              <a:solidFill>
                <a:sysClr val="windowText" lastClr="000000"/>
              </a:solidFill>
              <a:latin typeface="Calibri"/>
              <a:cs typeface="Calibri"/>
            </a:endParaRPr>
          </a:p>
          <a:p>
            <a:pPr marL="11206" defTabSz="806867">
              <a:spcBef>
                <a:spcPts val="229"/>
              </a:spcBef>
            </a:pPr>
            <a:r>
              <a:rPr sz="618" i="1" kern="0">
                <a:solidFill>
                  <a:sysClr val="windowText" lastClr="000000"/>
                </a:solidFill>
                <a:latin typeface="Calibri"/>
                <a:cs typeface="Calibri"/>
              </a:rPr>
              <a:t>Date</a:t>
            </a:r>
            <a:r>
              <a:rPr sz="618" i="1" kern="0" spc="-13">
                <a:solidFill>
                  <a:sysClr val="windowText" lastClr="000000"/>
                </a:solidFill>
                <a:latin typeface="Calibri"/>
                <a:cs typeface="Calibri"/>
              </a:rPr>
              <a:t> </a:t>
            </a:r>
            <a:r>
              <a:rPr sz="618" i="1" kern="0">
                <a:solidFill>
                  <a:sysClr val="windowText" lastClr="000000"/>
                </a:solidFill>
                <a:latin typeface="Calibri"/>
                <a:cs typeface="Calibri"/>
              </a:rPr>
              <a:t>of</a:t>
            </a:r>
            <a:r>
              <a:rPr sz="618" i="1" kern="0" spc="-18">
                <a:solidFill>
                  <a:sysClr val="windowText" lastClr="000000"/>
                </a:solidFill>
                <a:latin typeface="Calibri"/>
                <a:cs typeface="Calibri"/>
              </a:rPr>
              <a:t> </a:t>
            </a:r>
            <a:r>
              <a:rPr sz="618" i="1" kern="0">
                <a:solidFill>
                  <a:sysClr val="windowText" lastClr="000000"/>
                </a:solidFill>
                <a:latin typeface="Calibri"/>
                <a:cs typeface="Calibri"/>
              </a:rPr>
              <a:t>Last</a:t>
            </a:r>
            <a:r>
              <a:rPr sz="618" i="1" kern="0" spc="-9">
                <a:solidFill>
                  <a:sysClr val="windowText" lastClr="000000"/>
                </a:solidFill>
                <a:latin typeface="Calibri"/>
                <a:cs typeface="Calibri"/>
              </a:rPr>
              <a:t> </a:t>
            </a:r>
            <a:r>
              <a:rPr sz="618" i="1" kern="0">
                <a:solidFill>
                  <a:sysClr val="windowText" lastClr="000000"/>
                </a:solidFill>
                <a:latin typeface="Calibri"/>
                <a:cs typeface="Calibri"/>
              </a:rPr>
              <a:t>Revision</a:t>
            </a:r>
            <a:r>
              <a:rPr sz="618" i="1" kern="0" spc="-4">
                <a:solidFill>
                  <a:sysClr val="windowText" lastClr="000000"/>
                </a:solidFill>
                <a:latin typeface="Calibri"/>
                <a:cs typeface="Calibri"/>
              </a:rPr>
              <a:t> </a:t>
            </a:r>
            <a:r>
              <a:rPr sz="618" i="1" kern="0">
                <a:solidFill>
                  <a:sysClr val="windowText" lastClr="000000"/>
                </a:solidFill>
                <a:latin typeface="Calibri"/>
                <a:cs typeface="Calibri"/>
              </a:rPr>
              <a:t>May</a:t>
            </a:r>
            <a:r>
              <a:rPr sz="618" i="1" kern="0" spc="-4">
                <a:solidFill>
                  <a:sysClr val="windowText" lastClr="000000"/>
                </a:solidFill>
                <a:latin typeface="Calibri"/>
                <a:cs typeface="Calibri"/>
              </a:rPr>
              <a:t> </a:t>
            </a:r>
            <a:r>
              <a:rPr sz="618" i="1" kern="0">
                <a:solidFill>
                  <a:sysClr val="windowText" lastClr="000000"/>
                </a:solidFill>
                <a:latin typeface="Calibri"/>
                <a:cs typeface="Calibri"/>
              </a:rPr>
              <a:t>1,</a:t>
            </a:r>
            <a:r>
              <a:rPr sz="618" i="1" kern="0" spc="-4">
                <a:solidFill>
                  <a:sysClr val="windowText" lastClr="000000"/>
                </a:solidFill>
                <a:latin typeface="Calibri"/>
                <a:cs typeface="Calibri"/>
              </a:rPr>
              <a:t> </a:t>
            </a:r>
            <a:r>
              <a:rPr sz="618" i="1" kern="0" spc="-18">
                <a:solidFill>
                  <a:sysClr val="windowText" lastClr="000000"/>
                </a:solidFill>
                <a:latin typeface="Calibri"/>
                <a:cs typeface="Calibri"/>
              </a:rPr>
              <a:t>2023</a:t>
            </a:r>
            <a:endParaRPr sz="618" kern="0">
              <a:solidFill>
                <a:sysClr val="windowText" lastClr="000000"/>
              </a:solidFill>
              <a:latin typeface="Calibri"/>
              <a:cs typeface="Calibri"/>
            </a:endParaRPr>
          </a:p>
        </p:txBody>
      </p:sp>
      <p:sp>
        <p:nvSpPr>
          <p:cNvPr id="10" name="object 8">
            <a:extLst>
              <a:ext uri="{FF2B5EF4-FFF2-40B4-BE49-F238E27FC236}">
                <a16:creationId xmlns:a16="http://schemas.microsoft.com/office/drawing/2014/main" id="{A577B85D-822E-8A55-7AA6-2FDA5074CBDD}"/>
              </a:ext>
            </a:extLst>
          </p:cNvPr>
          <p:cNvSpPr txBox="1">
            <a:spLocks noGrp="1"/>
          </p:cNvSpPr>
          <p:nvPr>
            <p:ph type="ftr" sz="quarter" idx="5"/>
          </p:nvPr>
        </p:nvSpPr>
        <p:spPr>
          <a:xfrm>
            <a:off x="593436" y="6682300"/>
            <a:ext cx="2759364" cy="102592"/>
          </a:xfrm>
          <a:prstGeom prst="rect">
            <a:avLst/>
          </a:prstGeom>
        </p:spPr>
        <p:txBody>
          <a:bodyPr vert="horz" wrap="square" lIns="0" tIns="0" rIns="0" bIns="0" rtlCol="0">
            <a:spAutoFit/>
          </a:bodyPr>
          <a:lstStyle/>
          <a:p>
            <a:pPr marL="11206" defTabSz="806867">
              <a:lnSpc>
                <a:spcPts val="759"/>
              </a:lnSpc>
            </a:pPr>
            <a:r>
              <a:rPr kern="0">
                <a:solidFill>
                  <a:prstClr val="black"/>
                </a:solidFill>
              </a:rPr>
              <a:t>Massachusetts</a:t>
            </a:r>
            <a:r>
              <a:rPr kern="0" spc="-22">
                <a:solidFill>
                  <a:prstClr val="black"/>
                </a:solidFill>
              </a:rPr>
              <a:t> </a:t>
            </a:r>
            <a:r>
              <a:rPr kern="0">
                <a:solidFill>
                  <a:prstClr val="black"/>
                </a:solidFill>
              </a:rPr>
              <a:t>DESE</a:t>
            </a:r>
            <a:r>
              <a:rPr kern="0" spc="-13">
                <a:solidFill>
                  <a:prstClr val="black"/>
                </a:solidFill>
              </a:rPr>
              <a:t> </a:t>
            </a:r>
            <a:r>
              <a:rPr kern="0">
                <a:solidFill>
                  <a:prstClr val="black"/>
                </a:solidFill>
              </a:rPr>
              <a:t>Individualized</a:t>
            </a:r>
            <a:r>
              <a:rPr kern="0" spc="-22">
                <a:solidFill>
                  <a:prstClr val="black"/>
                </a:solidFill>
              </a:rPr>
              <a:t> </a:t>
            </a:r>
            <a:r>
              <a:rPr kern="0">
                <a:solidFill>
                  <a:prstClr val="black"/>
                </a:solidFill>
              </a:rPr>
              <a:t>Education</a:t>
            </a:r>
            <a:r>
              <a:rPr kern="0" spc="-22">
                <a:solidFill>
                  <a:prstClr val="black"/>
                </a:solidFill>
              </a:rPr>
              <a:t> </a:t>
            </a:r>
            <a:r>
              <a:rPr kern="0" spc="-9">
                <a:solidFill>
                  <a:prstClr val="black"/>
                </a:solidFill>
              </a:rPr>
              <a:t>Program</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3619" defTabSz="806867">
              <a:lnSpc>
                <a:spcPts val="759"/>
              </a:lnSpc>
            </a:pPr>
            <a:fld id="{81D60167-4931-47E6-BA6A-407CBD079E47}" type="slidenum">
              <a:rPr kern="0" spc="-22" dirty="0">
                <a:solidFill>
                  <a:prstClr val="black"/>
                </a:solidFill>
              </a:rPr>
              <a:pPr marL="33619" defTabSz="806867">
                <a:lnSpc>
                  <a:spcPts val="759"/>
                </a:lnSpc>
              </a:pPr>
              <a:t>48</a:t>
            </a:fld>
            <a:endParaRPr kern="0" spc="-22">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986EC-B1DF-2211-28C5-2C5CFB102918}"/>
              </a:ext>
            </a:extLst>
          </p:cNvPr>
          <p:cNvSpPr>
            <a:spLocks noGrp="1"/>
          </p:cNvSpPr>
          <p:nvPr>
            <p:ph type="title"/>
          </p:nvPr>
        </p:nvSpPr>
        <p:spPr>
          <a:xfrm>
            <a:off x="838200" y="365126"/>
            <a:ext cx="10515600" cy="1042852"/>
          </a:xfrm>
        </p:spPr>
        <p:txBody>
          <a:bodyPr anchor="ctr">
            <a:normAutofit/>
          </a:bodyPr>
          <a:lstStyle/>
          <a:p>
            <a:r>
              <a:rPr lang="en-US"/>
              <a:t>Reflection – IEP Form</a:t>
            </a:r>
          </a:p>
        </p:txBody>
      </p:sp>
      <p:sp>
        <p:nvSpPr>
          <p:cNvPr id="5" name="Content Placeholder 4">
            <a:extLst>
              <a:ext uri="{FF2B5EF4-FFF2-40B4-BE49-F238E27FC236}">
                <a16:creationId xmlns:a16="http://schemas.microsoft.com/office/drawing/2014/main" id="{652033C3-C57B-B00B-38CD-C1C42D244AB6}"/>
              </a:ext>
            </a:extLst>
          </p:cNvPr>
          <p:cNvSpPr>
            <a:spLocks noGrp="1"/>
          </p:cNvSpPr>
          <p:nvPr>
            <p:ph sz="half" idx="1"/>
          </p:nvPr>
        </p:nvSpPr>
        <p:spPr>
          <a:xfrm>
            <a:off x="838200" y="2119256"/>
            <a:ext cx="5181600" cy="4057707"/>
          </a:xfrm>
        </p:spPr>
        <p:txBody>
          <a:bodyPr>
            <a:normAutofit/>
          </a:bodyPr>
          <a:lstStyle/>
          <a:p>
            <a:pPr marL="0" indent="0">
              <a:buNone/>
            </a:pPr>
            <a:r>
              <a:rPr lang="en-US"/>
              <a:t>As you think about using these forms moving forward…</a:t>
            </a:r>
          </a:p>
          <a:p>
            <a:r>
              <a:rPr lang="en-US"/>
              <a:t>What </a:t>
            </a:r>
            <a:r>
              <a:rPr lang="en-US" b="1"/>
              <a:t>opportunities</a:t>
            </a:r>
            <a:r>
              <a:rPr lang="en-US"/>
              <a:t> do you see to improve outcomes for students with disabilities?</a:t>
            </a:r>
          </a:p>
          <a:p>
            <a:r>
              <a:rPr lang="en-US"/>
              <a:t>What </a:t>
            </a:r>
            <a:r>
              <a:rPr lang="en-US" b="1"/>
              <a:t>supports</a:t>
            </a:r>
            <a:r>
              <a:rPr lang="en-US"/>
              <a:t> will you need?</a:t>
            </a:r>
          </a:p>
        </p:txBody>
      </p:sp>
      <p:pic>
        <p:nvPicPr>
          <p:cNvPr id="7" name="Content Placeholder 6" descr="A green sign with white text possibilities in all directions.&#10;&#10;">
            <a:extLst>
              <a:ext uri="{FF2B5EF4-FFF2-40B4-BE49-F238E27FC236}">
                <a16:creationId xmlns:a16="http://schemas.microsoft.com/office/drawing/2014/main" id="{6A71231E-E68F-304F-6204-47062CCF0720}"/>
              </a:ext>
            </a:extLst>
          </p:cNvPr>
          <p:cNvPicPr>
            <a:picLocks noGrp="1" noChangeAspect="1"/>
          </p:cNvPicPr>
          <p:nvPr>
            <p:ph sz="half" idx="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342681" y="2119256"/>
            <a:ext cx="5181600" cy="3384232"/>
          </a:xfrm>
        </p:spPr>
      </p:pic>
    </p:spTree>
    <p:extLst>
      <p:ext uri="{BB962C8B-B14F-4D97-AF65-F5344CB8AC3E}">
        <p14:creationId xmlns:p14="http://schemas.microsoft.com/office/powerpoint/2010/main" val="74805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1380-A84F-81BB-5672-A2ACB5D52DD7}"/>
              </a:ext>
            </a:extLst>
          </p:cNvPr>
          <p:cNvSpPr>
            <a:spLocks noGrp="1"/>
          </p:cNvSpPr>
          <p:nvPr>
            <p:ph type="title"/>
          </p:nvPr>
        </p:nvSpPr>
        <p:spPr>
          <a:xfrm>
            <a:off x="838200" y="365126"/>
            <a:ext cx="10515600" cy="1402714"/>
          </a:xfrm>
        </p:spPr>
        <p:txBody>
          <a:bodyPr>
            <a:normAutofit fontScale="90000"/>
          </a:bodyPr>
          <a:lstStyle/>
          <a:p>
            <a:r>
              <a:rPr lang="en-US" sz="4400"/>
              <a:t>Welcoming Remarks from DESE</a:t>
            </a:r>
            <a:br>
              <a:rPr lang="en-US" sz="4400"/>
            </a:br>
            <a:r>
              <a:rPr lang="en-US" sz="4400"/>
              <a:t>Special Education Policy &amp; Planning (SEPP)</a:t>
            </a:r>
            <a:br>
              <a:rPr lang="en-US" sz="4400"/>
            </a:br>
            <a:endParaRPr lang="en-US"/>
          </a:p>
        </p:txBody>
      </p:sp>
      <p:pic>
        <p:nvPicPr>
          <p:cNvPr id="5" name="Picture Placeholder 18" descr="Russell Johnston">
            <a:extLst>
              <a:ext uri="{FF2B5EF4-FFF2-40B4-BE49-F238E27FC236}">
                <a16:creationId xmlns:a16="http://schemas.microsoft.com/office/drawing/2014/main" id="{251F5432-9106-5983-52EA-E7A3DD93541F}"/>
              </a:ext>
            </a:extLst>
          </p:cNvPr>
          <p:cNvPicPr>
            <a:picLocks noChangeAspect="1"/>
          </p:cNvPicPr>
          <p:nvPr/>
        </p:nvPicPr>
        <p:blipFill>
          <a:blip r:embed="rId3" cstate="screen">
            <a:extLst>
              <a:ext uri="{28A0092B-C50C-407E-A947-70E740481C1C}">
                <a14:useLocalDpi xmlns:a14="http://schemas.microsoft.com/office/drawing/2010/main"/>
              </a:ext>
            </a:extLst>
          </a:blip>
          <a:srcRect l="10752" r="10752"/>
          <a:stretch/>
        </p:blipFill>
        <p:spPr>
          <a:xfrm>
            <a:off x="1357882" y="2000049"/>
            <a:ext cx="1828801" cy="1828800"/>
          </a:xfrm>
          <a:prstGeom prst="ellipse">
            <a:avLst/>
          </a:prstGeom>
        </p:spPr>
      </p:pic>
      <p:pic>
        <p:nvPicPr>
          <p:cNvPr id="4" name="Picture 18" descr="Jamie Camacho">
            <a:extLst>
              <a:ext uri="{FF2B5EF4-FFF2-40B4-BE49-F238E27FC236}">
                <a16:creationId xmlns:a16="http://schemas.microsoft.com/office/drawing/2014/main" id="{DC0952BB-5DBC-F164-7824-5FA2A5BFE3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57882" y="4061058"/>
            <a:ext cx="1828800" cy="1828800"/>
          </a:xfrm>
          <a:prstGeom prst="ellipse">
            <a:avLst/>
          </a:prstGeom>
        </p:spPr>
      </p:pic>
      <p:sp>
        <p:nvSpPr>
          <p:cNvPr id="3" name="Text Placeholder 2">
            <a:extLst>
              <a:ext uri="{FF2B5EF4-FFF2-40B4-BE49-F238E27FC236}">
                <a16:creationId xmlns:a16="http://schemas.microsoft.com/office/drawing/2014/main" id="{A351BC75-8EB7-D315-4CAD-82467D818B10}"/>
              </a:ext>
            </a:extLst>
          </p:cNvPr>
          <p:cNvSpPr>
            <a:spLocks noGrp="1"/>
          </p:cNvSpPr>
          <p:nvPr>
            <p:ph sz="half" idx="1"/>
          </p:nvPr>
        </p:nvSpPr>
        <p:spPr>
          <a:xfrm>
            <a:off x="3794369" y="2022231"/>
            <a:ext cx="7859151" cy="4077653"/>
          </a:xfrm>
        </p:spPr>
        <p:txBody>
          <a:bodyPr anchor="b">
            <a:normAutofit/>
          </a:bodyPr>
          <a:lstStyle/>
          <a:p>
            <a:pPr marL="0" indent="0">
              <a:buNone/>
            </a:pPr>
            <a:r>
              <a:rPr lang="en-US"/>
              <a:t>Russell Johnston</a:t>
            </a:r>
          </a:p>
          <a:p>
            <a:pPr marL="0" indent="0">
              <a:buNone/>
            </a:pPr>
            <a:r>
              <a:rPr lang="en-US"/>
              <a:t>Deputy Commissioner</a:t>
            </a:r>
          </a:p>
          <a:p>
            <a:pPr marL="0" indent="0">
              <a:buNone/>
            </a:pPr>
            <a:r>
              <a:rPr lang="en-US"/>
              <a:t>District and School Assistance Centers</a:t>
            </a:r>
          </a:p>
          <a:p>
            <a:pPr marL="0" indent="0">
              <a:buNone/>
            </a:pPr>
            <a:endParaRPr lang="en-US"/>
          </a:p>
          <a:p>
            <a:pPr marL="0" indent="0">
              <a:buNone/>
            </a:pPr>
            <a:r>
              <a:rPr lang="en-US"/>
              <a:t>Jaime Camacho</a:t>
            </a:r>
          </a:p>
          <a:p>
            <a:pPr marL="0" indent="0">
              <a:buNone/>
            </a:pPr>
            <a:r>
              <a:rPr lang="en-US"/>
              <a:t>Director</a:t>
            </a:r>
          </a:p>
          <a:p>
            <a:pPr marL="0" indent="0">
              <a:buNone/>
            </a:pPr>
            <a:r>
              <a:rPr lang="en-US"/>
              <a:t>Office of Special Education Policy &amp; Planning</a:t>
            </a:r>
          </a:p>
          <a:p>
            <a:pPr algn="r"/>
            <a:endParaRPr lang="en-US"/>
          </a:p>
        </p:txBody>
      </p:sp>
    </p:spTree>
    <p:extLst>
      <p:ext uri="{BB962C8B-B14F-4D97-AF65-F5344CB8AC3E}">
        <p14:creationId xmlns:p14="http://schemas.microsoft.com/office/powerpoint/2010/main" val="284620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3B4F-95A0-8B1A-F80F-DDA0A7218390}"/>
              </a:ext>
            </a:extLst>
          </p:cNvPr>
          <p:cNvSpPr>
            <a:spLocks noGrp="1"/>
          </p:cNvSpPr>
          <p:nvPr>
            <p:ph type="title"/>
          </p:nvPr>
        </p:nvSpPr>
        <p:spPr/>
        <p:txBody>
          <a:bodyPr/>
          <a:lstStyle/>
          <a:p>
            <a:r>
              <a:rPr lang="en-US"/>
              <a:t>IEP Improvement Project Playbook</a:t>
            </a:r>
          </a:p>
        </p:txBody>
      </p:sp>
      <p:sp>
        <p:nvSpPr>
          <p:cNvPr id="5" name="Text Placeholder 4">
            <a:extLst>
              <a:ext uri="{FF2B5EF4-FFF2-40B4-BE49-F238E27FC236}">
                <a16:creationId xmlns:a16="http://schemas.microsoft.com/office/drawing/2014/main" id="{91DB1969-18F4-733F-024D-31ACFFF7F8BE}"/>
              </a:ext>
            </a:extLst>
          </p:cNvPr>
          <p:cNvSpPr>
            <a:spLocks noGrp="1"/>
          </p:cNvSpPr>
          <p:nvPr>
            <p:ph type="body" idx="1"/>
          </p:nvPr>
        </p:nvSpPr>
        <p:spPr/>
        <p:txBody>
          <a:bodyPr/>
          <a:lstStyle/>
          <a:p>
            <a:r>
              <a:rPr lang="en-US"/>
              <a:t>Rennie Center &amp; CAST</a:t>
            </a:r>
          </a:p>
        </p:txBody>
      </p:sp>
      <p:pic>
        <p:nvPicPr>
          <p:cNvPr id="3" name="Picture Placeholder 18" descr="Laura Cinelli">
            <a:extLst>
              <a:ext uri="{FF2B5EF4-FFF2-40B4-BE49-F238E27FC236}">
                <a16:creationId xmlns:a16="http://schemas.microsoft.com/office/drawing/2014/main" id="{FDBB7208-FDF5-A601-45C1-5FF45DB64DC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47509" y="3429000"/>
            <a:ext cx="1828800" cy="1828800"/>
          </a:xfrm>
          <a:prstGeom prst="ellipse">
            <a:avLst/>
          </a:prstGeom>
        </p:spPr>
      </p:pic>
      <p:sp>
        <p:nvSpPr>
          <p:cNvPr id="6" name="TextBox 5">
            <a:extLst>
              <a:ext uri="{FF2B5EF4-FFF2-40B4-BE49-F238E27FC236}">
                <a16:creationId xmlns:a16="http://schemas.microsoft.com/office/drawing/2014/main" id="{E46EFCDF-C7B1-4577-AF5C-903A52A2751D}"/>
              </a:ext>
            </a:extLst>
          </p:cNvPr>
          <p:cNvSpPr txBox="1"/>
          <p:nvPr/>
        </p:nvSpPr>
        <p:spPr>
          <a:xfrm>
            <a:off x="6079343" y="5386925"/>
            <a:ext cx="199696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Laura Cinelli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Deputy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Rennie Center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Placeholder 18" descr="Ruth Templeton&#10;">
            <a:extLst>
              <a:ext uri="{FF2B5EF4-FFF2-40B4-BE49-F238E27FC236}">
                <a16:creationId xmlns:a16="http://schemas.microsoft.com/office/drawing/2014/main" id="{CAFE17A9-D580-F624-34AB-597444C57BD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04711" y="3383774"/>
            <a:ext cx="1828800" cy="1828800"/>
          </a:xfrm>
          <a:prstGeom prst="ellipse">
            <a:avLst/>
          </a:prstGeom>
        </p:spPr>
      </p:pic>
      <p:sp>
        <p:nvSpPr>
          <p:cNvPr id="8" name="TextBox 7">
            <a:extLst>
              <a:ext uri="{FF2B5EF4-FFF2-40B4-BE49-F238E27FC236}">
                <a16:creationId xmlns:a16="http://schemas.microsoft.com/office/drawing/2014/main" id="{D6FED441-AA80-3038-BC60-A370FA2FF431}"/>
              </a:ext>
            </a:extLst>
          </p:cNvPr>
          <p:cNvSpPr txBox="1"/>
          <p:nvPr/>
        </p:nvSpPr>
        <p:spPr>
          <a:xfrm>
            <a:off x="8381612" y="5341699"/>
            <a:ext cx="22749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Ruth Templeton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IEP Implementation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CAST</a:t>
            </a:r>
          </a:p>
        </p:txBody>
      </p:sp>
    </p:spTree>
    <p:extLst>
      <p:ext uri="{BB962C8B-B14F-4D97-AF65-F5344CB8AC3E}">
        <p14:creationId xmlns:p14="http://schemas.microsoft.com/office/powerpoint/2010/main" val="910150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ctrTitle"/>
          </p:nvPr>
        </p:nvSpPr>
        <p:spPr>
          <a:xfrm>
            <a:off x="505838" y="690351"/>
            <a:ext cx="8631677" cy="253923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dk1"/>
              </a:buClr>
              <a:buSzPts val="6600"/>
              <a:buFont typeface="Arial"/>
              <a:buNone/>
            </a:pPr>
            <a:r>
              <a:rPr lang="en" b="1">
                <a:solidFill>
                  <a:schemeClr val="dk1"/>
                </a:solidFill>
              </a:rPr>
              <a:t>Systems Change for IEP Improvement</a:t>
            </a:r>
            <a:endParaRPr b="1">
              <a:solidFill>
                <a:schemeClr val="dk1"/>
              </a:solidFill>
            </a:endParaRPr>
          </a:p>
        </p:txBody>
      </p:sp>
      <p:sp>
        <p:nvSpPr>
          <p:cNvPr id="240" name="Google Shape;240;p1"/>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647B6"/>
              </a:buClr>
              <a:buSzPts val="2800"/>
              <a:buNone/>
            </a:pPr>
            <a:r>
              <a:rPr lang="en" sz="2800" b="1"/>
              <a:t>Lessons Learned from Early Adopters</a:t>
            </a:r>
            <a:endParaRPr/>
          </a:p>
          <a:p>
            <a:pPr marL="0" lvl="0" indent="0" algn="l" rtl="0">
              <a:lnSpc>
                <a:spcPct val="100000"/>
              </a:lnSpc>
              <a:spcBef>
                <a:spcPts val="0"/>
              </a:spcBef>
              <a:spcAft>
                <a:spcPts val="0"/>
              </a:spcAft>
              <a:buClr>
                <a:srgbClr val="3647B6"/>
              </a:buClr>
              <a:buSzPts val="2800"/>
              <a:buNone/>
            </a:pPr>
            <a:r>
              <a:rPr lang="en" sz="2800" b="1"/>
              <a:t>October 2023</a:t>
            </a:r>
            <a:endParaRPr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txBox="1"/>
          <p:nvPr/>
        </p:nvSpPr>
        <p:spPr>
          <a:xfrm>
            <a:off x="583901" y="2230634"/>
            <a:ext cx="10710000" cy="3785700"/>
          </a:xfrm>
          <a:prstGeom prst="rect">
            <a:avLst/>
          </a:prstGeom>
          <a:noFill/>
          <a:ln>
            <a:noFill/>
          </a:ln>
        </p:spPr>
        <p:txBody>
          <a:bodyPr spcFirstLastPara="1" wrap="square" lIns="121900" tIns="121900" rIns="121900" bIns="121900" anchor="t" anchorCtr="0">
            <a:spAutoFit/>
          </a:bodyPr>
          <a:lstStyle/>
          <a:p>
            <a:pPr marL="609585" marR="0" lvl="0" indent="-423323" algn="l" rtl="0">
              <a:spcBef>
                <a:spcPts val="0"/>
              </a:spcBef>
              <a:spcAft>
                <a:spcPts val="0"/>
              </a:spcAft>
              <a:buClr>
                <a:schemeClr val="dk1"/>
              </a:buClr>
              <a:buSzPts val="1400"/>
              <a:buFont typeface="Lato"/>
              <a:buChar char="●"/>
            </a:pPr>
            <a:r>
              <a:rPr lang="en" sz="3600" b="0" i="0" u="none" strike="noStrike" cap="none">
                <a:solidFill>
                  <a:schemeClr val="dk1"/>
                </a:solidFill>
                <a:latin typeface="Arial"/>
                <a:ea typeface="Arial"/>
                <a:cs typeface="Arial"/>
                <a:sym typeface="Arial"/>
              </a:rPr>
              <a:t>Project background</a:t>
            </a:r>
            <a:endParaRPr sz="3600" b="0" i="0" u="none" strike="noStrike" cap="none">
              <a:solidFill>
                <a:schemeClr val="dk1"/>
              </a:solidFill>
              <a:latin typeface="Arial"/>
              <a:ea typeface="Arial"/>
              <a:cs typeface="Arial"/>
              <a:sym typeface="Arial"/>
            </a:endParaRPr>
          </a:p>
          <a:p>
            <a:pPr marL="609585" marR="0" lvl="0" indent="-423323" algn="l" rtl="0">
              <a:spcBef>
                <a:spcPts val="1200"/>
              </a:spcBef>
              <a:spcAft>
                <a:spcPts val="0"/>
              </a:spcAft>
              <a:buClr>
                <a:schemeClr val="dk1"/>
              </a:buClr>
              <a:buSzPts val="1400"/>
              <a:buFont typeface="Lato"/>
              <a:buChar char="●"/>
            </a:pPr>
            <a:r>
              <a:rPr lang="en" sz="3600" b="0" i="0" u="none" strike="noStrike" cap="none">
                <a:solidFill>
                  <a:schemeClr val="dk1"/>
                </a:solidFill>
                <a:latin typeface="Arial"/>
                <a:ea typeface="Arial"/>
                <a:cs typeface="Arial"/>
                <a:sym typeface="Arial"/>
              </a:rPr>
              <a:t>Technical vs. adaptive change</a:t>
            </a:r>
            <a:endParaRPr sz="3600" b="0" i="0" u="none" strike="noStrike" cap="none">
              <a:solidFill>
                <a:schemeClr val="dk1"/>
              </a:solidFill>
              <a:latin typeface="Arial"/>
              <a:ea typeface="Arial"/>
              <a:cs typeface="Arial"/>
              <a:sym typeface="Arial"/>
            </a:endParaRPr>
          </a:p>
          <a:p>
            <a:pPr marL="609585" marR="0" lvl="0" indent="-423323" algn="l" rtl="0">
              <a:spcBef>
                <a:spcPts val="1200"/>
              </a:spcBef>
              <a:spcAft>
                <a:spcPts val="0"/>
              </a:spcAft>
              <a:buClr>
                <a:schemeClr val="dk1"/>
              </a:buClr>
              <a:buSzPts val="1400"/>
              <a:buFont typeface="Lato"/>
              <a:buChar char="●"/>
            </a:pPr>
            <a:r>
              <a:rPr lang="en" sz="3600" b="0" i="0" u="none" strike="noStrike" cap="none">
                <a:solidFill>
                  <a:schemeClr val="dk1"/>
                </a:solidFill>
                <a:latin typeface="Arial"/>
                <a:ea typeface="Arial"/>
                <a:cs typeface="Arial"/>
                <a:sym typeface="Arial"/>
              </a:rPr>
              <a:t>Introduction to IEP Improvement Playbook</a:t>
            </a:r>
            <a:endParaRPr sz="3600" b="0" i="0" u="none" strike="noStrike" cap="none">
              <a:solidFill>
                <a:schemeClr val="dk1"/>
              </a:solidFill>
              <a:latin typeface="Arial"/>
              <a:ea typeface="Arial"/>
              <a:cs typeface="Arial"/>
              <a:sym typeface="Arial"/>
            </a:endParaRPr>
          </a:p>
          <a:p>
            <a:pPr marL="609585" marR="0" lvl="0" indent="-423323" algn="l" rtl="0">
              <a:spcBef>
                <a:spcPts val="1200"/>
              </a:spcBef>
              <a:spcAft>
                <a:spcPts val="0"/>
              </a:spcAft>
              <a:buClr>
                <a:schemeClr val="dk1"/>
              </a:buClr>
              <a:buSzPts val="1400"/>
              <a:buFont typeface="Lato"/>
              <a:buChar char="●"/>
            </a:pPr>
            <a:r>
              <a:rPr lang="en" sz="3600" b="0" i="0" u="none" strike="noStrike" cap="none">
                <a:solidFill>
                  <a:schemeClr val="dk1"/>
                </a:solidFill>
                <a:latin typeface="Arial"/>
                <a:ea typeface="Arial"/>
                <a:cs typeface="Arial"/>
                <a:sym typeface="Arial"/>
              </a:rPr>
              <a:t>Sample promising practices</a:t>
            </a:r>
            <a:endParaRPr sz="3600" b="0" i="0" u="none" strike="noStrike" cap="none">
              <a:solidFill>
                <a:schemeClr val="dk1"/>
              </a:solidFill>
              <a:latin typeface="Arial"/>
              <a:ea typeface="Arial"/>
              <a:cs typeface="Arial"/>
              <a:sym typeface="Arial"/>
            </a:endParaRPr>
          </a:p>
          <a:p>
            <a:pPr marL="609585" marR="0" lvl="0" indent="-423323" algn="l" rtl="0">
              <a:spcBef>
                <a:spcPts val="1200"/>
              </a:spcBef>
              <a:spcAft>
                <a:spcPts val="1200"/>
              </a:spcAft>
              <a:buClr>
                <a:schemeClr val="dk1"/>
              </a:buClr>
              <a:buSzPts val="1400"/>
              <a:buFont typeface="Lato"/>
              <a:buChar char="●"/>
            </a:pPr>
            <a:r>
              <a:rPr lang="en" sz="3600" b="0" i="0" u="none" strike="noStrike" cap="none">
                <a:solidFill>
                  <a:schemeClr val="dk1"/>
                </a:solidFill>
                <a:latin typeface="Arial"/>
                <a:ea typeface="Arial"/>
                <a:cs typeface="Arial"/>
                <a:sym typeface="Arial"/>
              </a:rPr>
              <a:t>Reflection and next steps</a:t>
            </a:r>
            <a:endParaRPr sz="3600" b="0" i="0" u="none" strike="noStrike" cap="none">
              <a:solidFill>
                <a:schemeClr val="dk1"/>
              </a:solidFill>
              <a:latin typeface="Arial"/>
              <a:ea typeface="Arial"/>
              <a:cs typeface="Arial"/>
              <a:sym typeface="Arial"/>
            </a:endParaRPr>
          </a:p>
        </p:txBody>
      </p:sp>
      <p:sp>
        <p:nvSpPr>
          <p:cNvPr id="246" name="Google Shape;246;p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lt1"/>
              </a:buClr>
              <a:buSzPts val="2800"/>
              <a:buFont typeface="Arial"/>
              <a:buNone/>
            </a:pPr>
            <a:r>
              <a:rPr lang="en" dirty="0"/>
              <a:t>What we’ll cover today</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
          <p:cNvSpPr txBox="1">
            <a:spLocks noGrp="1"/>
          </p:cNvSpPr>
          <p:nvPr>
            <p:ph type="title"/>
          </p:nvPr>
        </p:nvSpPr>
        <p:spPr>
          <a:xfrm>
            <a:off x="838200" y="730525"/>
            <a:ext cx="10515600" cy="2852737"/>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b="1"/>
              <a:t>Project background</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44133" y="3696406"/>
            <a:ext cx="2220091" cy="2209700"/>
          </a:xfrm>
          <a:prstGeom prst="rect">
            <a:avLst/>
          </a:prstGeom>
          <a:noFill/>
          <a:ln>
            <a:noFill/>
          </a:ln>
        </p:spPr>
      </p:pic>
      <p:sp>
        <p:nvSpPr>
          <p:cNvPr id="258" name="Google Shape;258;p4"/>
          <p:cNvSpPr txBox="1">
            <a:spLocks noGrp="1"/>
          </p:cNvSpPr>
          <p:nvPr>
            <p:ph type="title" idx="4294967295"/>
          </p:nvPr>
        </p:nvSpPr>
        <p:spPr>
          <a:xfrm>
            <a:off x="2949400" y="6071225"/>
            <a:ext cx="8513400" cy="6717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rgbClr val="3647B6"/>
              </a:buClr>
              <a:buSzPts val="3600"/>
              <a:buFont typeface="Arial"/>
              <a:buNone/>
            </a:pPr>
            <a:r>
              <a:rPr lang="en" sz="3600" b="1">
                <a:solidFill>
                  <a:schemeClr val="dk1"/>
                </a:solidFill>
              </a:rPr>
              <a:t> Students and Families First Coalition</a:t>
            </a:r>
            <a:endParaRPr sz="3600" b="1">
              <a:solidFill>
                <a:schemeClr val="dk1"/>
              </a:solidFill>
            </a:endParaRPr>
          </a:p>
        </p:txBody>
      </p:sp>
      <p:sp>
        <p:nvSpPr>
          <p:cNvPr id="259" name="Google Shape;259;p4"/>
          <p:cNvSpPr txBox="1"/>
          <p:nvPr/>
        </p:nvSpPr>
        <p:spPr>
          <a:xfrm>
            <a:off x="6039936" y="2994851"/>
            <a:ext cx="6098400" cy="615513"/>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 sz="2400" b="1" i="0" u="none" strike="noStrike" cap="none">
                <a:solidFill>
                  <a:schemeClr val="dk1"/>
                </a:solidFill>
                <a:latin typeface="Arial"/>
                <a:ea typeface="Arial"/>
                <a:cs typeface="Arial"/>
                <a:sym typeface="Arial"/>
              </a:rPr>
              <a:t>Perennial Education</a:t>
            </a:r>
            <a:endParaRPr sz="2400" b="1" i="0" u="none" strike="noStrike" cap="none">
              <a:solidFill>
                <a:schemeClr val="dk1"/>
              </a:solidFill>
              <a:latin typeface="Arial"/>
              <a:ea typeface="Arial"/>
              <a:cs typeface="Arial"/>
              <a:sym typeface="Arial"/>
            </a:endParaRPr>
          </a:p>
        </p:txBody>
      </p:sp>
      <p:pic>
        <p:nvPicPr>
          <p:cNvPr id="260" name="Google Shape;260;p4" descr="Rennie Center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95167" y="996400"/>
            <a:ext cx="3644333" cy="1663203"/>
          </a:xfrm>
          <a:prstGeom prst="rect">
            <a:avLst/>
          </a:prstGeom>
          <a:noFill/>
          <a:ln>
            <a:noFill/>
          </a:ln>
        </p:spPr>
      </p:pic>
      <p:pic>
        <p:nvPicPr>
          <p:cNvPr id="261" name="Google Shape;261;p4" descr="CAST log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261734" y="1061185"/>
            <a:ext cx="3644329" cy="1533633"/>
          </a:xfrm>
          <a:prstGeom prst="rect">
            <a:avLst/>
          </a:prstGeom>
          <a:noFill/>
          <a:ln>
            <a:noFill/>
          </a:ln>
        </p:spPr>
      </p:pic>
      <p:cxnSp>
        <p:nvCxnSpPr>
          <p:cNvPr id="262" name="Google Shape;262;p4" descr="Student and Families First Coalition"/>
          <p:cNvCxnSpPr/>
          <p:nvPr/>
        </p:nvCxnSpPr>
        <p:spPr>
          <a:xfrm rot="10800000">
            <a:off x="5889792" y="35981"/>
            <a:ext cx="57600" cy="5972400"/>
          </a:xfrm>
          <a:prstGeom prst="straightConnector1">
            <a:avLst/>
          </a:prstGeom>
          <a:noFill/>
          <a:ln w="19050" cap="flat" cmpd="sng">
            <a:solidFill>
              <a:schemeClr val="dk1"/>
            </a:solidFill>
            <a:prstDash val="solid"/>
            <a:round/>
            <a:headEnd type="none" w="sm" len="sm"/>
            <a:tailEnd type="none" w="sm" len="sm"/>
          </a:ln>
        </p:spPr>
      </p:cxnSp>
      <p:cxnSp>
        <p:nvCxnSpPr>
          <p:cNvPr id="263" name="Google Shape;263;p4" descr="Students and Families First Coalition"/>
          <p:cNvCxnSpPr/>
          <p:nvPr/>
        </p:nvCxnSpPr>
        <p:spPr>
          <a:xfrm>
            <a:off x="101600" y="2965667"/>
            <a:ext cx="12078776" cy="19517"/>
          </a:xfrm>
          <a:prstGeom prst="straightConnector1">
            <a:avLst/>
          </a:prstGeom>
          <a:noFill/>
          <a:ln w="19050" cap="flat" cmpd="sng">
            <a:solidFill>
              <a:schemeClr val="dk1"/>
            </a:solidFill>
            <a:prstDash val="solid"/>
            <a:round/>
            <a:headEnd type="none" w="sm" len="sm"/>
            <a:tailEnd type="none" w="sm" len="sm"/>
          </a:ln>
        </p:spPr>
      </p:cxnSp>
      <p:sp>
        <p:nvSpPr>
          <p:cNvPr id="264" name="Google Shape;264;p4"/>
          <p:cNvSpPr txBox="1"/>
          <p:nvPr/>
        </p:nvSpPr>
        <p:spPr>
          <a:xfrm>
            <a:off x="101600" y="3112617"/>
            <a:ext cx="5994400" cy="5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i="0" u="none" strike="noStrike" cap="none">
                <a:solidFill>
                  <a:schemeClr val="dk1"/>
                </a:solidFill>
                <a:latin typeface="Arial"/>
                <a:ea typeface="Arial"/>
                <a:cs typeface="Arial"/>
                <a:sym typeface="Arial"/>
              </a:rPr>
              <a:t>Federation for Children with Special Needs</a:t>
            </a:r>
            <a:endParaRPr sz="2000" b="1" i="0" u="none" strike="noStrike" cap="none">
              <a:solidFill>
                <a:schemeClr val="dk1"/>
              </a:solidFill>
              <a:latin typeface="Arial"/>
              <a:ea typeface="Arial"/>
              <a:cs typeface="Arial"/>
              <a:sym typeface="Arial"/>
            </a:endParaRPr>
          </a:p>
        </p:txBody>
      </p:sp>
      <p:sp>
        <p:nvSpPr>
          <p:cNvPr id="265" name="Google Shape;265;p4"/>
          <p:cNvSpPr txBox="1"/>
          <p:nvPr/>
        </p:nvSpPr>
        <p:spPr>
          <a:xfrm>
            <a:off x="0" y="64617"/>
            <a:ext cx="5994400" cy="5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i="0" u="none" strike="noStrike" cap="none">
                <a:solidFill>
                  <a:schemeClr val="dk1"/>
                </a:solidFill>
                <a:latin typeface="Arial"/>
                <a:ea typeface="Arial"/>
                <a:cs typeface="Arial"/>
                <a:sym typeface="Arial"/>
              </a:rPr>
              <a:t>CAST, Inc.</a:t>
            </a:r>
            <a:endParaRPr sz="2400" b="1" i="0" u="none" strike="noStrike" cap="none">
              <a:solidFill>
                <a:schemeClr val="dk1"/>
              </a:solidFill>
              <a:latin typeface="Arial"/>
              <a:ea typeface="Arial"/>
              <a:cs typeface="Arial"/>
              <a:sym typeface="Arial"/>
            </a:endParaRPr>
          </a:p>
        </p:txBody>
      </p:sp>
      <p:sp>
        <p:nvSpPr>
          <p:cNvPr id="266" name="Google Shape;266;p4"/>
          <p:cNvSpPr txBox="1"/>
          <p:nvPr/>
        </p:nvSpPr>
        <p:spPr>
          <a:xfrm>
            <a:off x="6093867" y="77824"/>
            <a:ext cx="5994400" cy="5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i="0" u="none" strike="noStrike" cap="none">
                <a:solidFill>
                  <a:schemeClr val="dk1"/>
                </a:solidFill>
                <a:latin typeface="Arial"/>
                <a:ea typeface="Arial"/>
                <a:cs typeface="Arial"/>
                <a:sym typeface="Arial"/>
              </a:rPr>
              <a:t>Rennie Center for Education Research &amp; Policy</a:t>
            </a:r>
            <a:endParaRPr sz="2000" b="1" i="0" u="none" strike="noStrike" cap="none">
              <a:solidFill>
                <a:schemeClr val="dk1"/>
              </a:solidFill>
              <a:latin typeface="Arial"/>
              <a:ea typeface="Arial"/>
              <a:cs typeface="Arial"/>
              <a:sym typeface="Arial"/>
            </a:endParaRPr>
          </a:p>
        </p:txBody>
      </p:sp>
      <p:pic>
        <p:nvPicPr>
          <p:cNvPr id="267" name="Google Shape;267;p4" descr="perenial logo"/>
          <p:cNvPicPr preferRelativeResize="0"/>
          <p:nvPr/>
        </p:nvPicPr>
        <p:blipFill rotWithShape="1">
          <a:blip r:embed="rId6" cstate="screen">
            <a:alphaModFix/>
            <a:extLst>
              <a:ext uri="{28A0092B-C50C-407E-A947-70E740481C1C}">
                <a14:useLocalDpi xmlns:a14="http://schemas.microsoft.com/office/drawing/2010/main"/>
              </a:ext>
            </a:extLst>
          </a:blip>
          <a:srcRect t="-4779" b="-2874"/>
          <a:stretch/>
        </p:blipFill>
        <p:spPr>
          <a:xfrm>
            <a:off x="8375934" y="3583434"/>
            <a:ext cx="1426391" cy="22097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txBox="1">
            <a:spLocks noGrp="1"/>
          </p:cNvSpPr>
          <p:nvPr>
            <p:ph type="body" idx="1"/>
          </p:nvPr>
        </p:nvSpPr>
        <p:spPr>
          <a:xfrm>
            <a:off x="838200" y="2086984"/>
            <a:ext cx="10515600" cy="4052559"/>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rgbClr val="000000"/>
              </a:buClr>
              <a:buSzPts val="3266"/>
              <a:buNone/>
            </a:pPr>
            <a:r>
              <a:rPr lang="en" sz="3266">
                <a:solidFill>
                  <a:srgbClr val="000000"/>
                </a:solidFill>
              </a:rPr>
              <a:t>To build school and district capacity to </a:t>
            </a:r>
            <a:endParaRPr sz="3266">
              <a:solidFill>
                <a:srgbClr val="000000"/>
              </a:solidFill>
            </a:endParaRPr>
          </a:p>
          <a:p>
            <a:pPr marL="457200" lvl="0" indent="-436054" algn="l" rtl="0">
              <a:lnSpc>
                <a:spcPct val="115000"/>
              </a:lnSpc>
              <a:spcBef>
                <a:spcPts val="2133"/>
              </a:spcBef>
              <a:spcAft>
                <a:spcPts val="0"/>
              </a:spcAft>
              <a:buClr>
                <a:srgbClr val="000000"/>
              </a:buClr>
              <a:buSzPts val="3267"/>
              <a:buChar char="•"/>
            </a:pPr>
            <a:r>
              <a:rPr lang="en" sz="3266">
                <a:solidFill>
                  <a:srgbClr val="000000"/>
                </a:solidFill>
              </a:rPr>
              <a:t>identify </a:t>
            </a:r>
            <a:endParaRPr sz="3266">
              <a:solidFill>
                <a:srgbClr val="000000"/>
              </a:solidFill>
            </a:endParaRPr>
          </a:p>
          <a:p>
            <a:pPr marL="457200" lvl="0" indent="-436054" algn="l" rtl="0">
              <a:lnSpc>
                <a:spcPct val="115000"/>
              </a:lnSpc>
              <a:spcBef>
                <a:spcPts val="0"/>
              </a:spcBef>
              <a:spcAft>
                <a:spcPts val="0"/>
              </a:spcAft>
              <a:buClr>
                <a:srgbClr val="000000"/>
              </a:buClr>
              <a:buSzPts val="3267"/>
              <a:buChar char="•"/>
            </a:pPr>
            <a:r>
              <a:rPr lang="en" sz="3266">
                <a:solidFill>
                  <a:srgbClr val="000000"/>
                </a:solidFill>
              </a:rPr>
              <a:t>analyze </a:t>
            </a:r>
            <a:endParaRPr sz="3266">
              <a:solidFill>
                <a:srgbClr val="000000"/>
              </a:solidFill>
            </a:endParaRPr>
          </a:p>
          <a:p>
            <a:pPr marL="457200" lvl="0" indent="-436054" algn="l" rtl="0">
              <a:lnSpc>
                <a:spcPct val="115000"/>
              </a:lnSpc>
              <a:spcBef>
                <a:spcPts val="0"/>
              </a:spcBef>
              <a:spcAft>
                <a:spcPts val="0"/>
              </a:spcAft>
              <a:buClr>
                <a:srgbClr val="000000"/>
              </a:buClr>
              <a:buSzPts val="3267"/>
              <a:buChar char="•"/>
            </a:pPr>
            <a:r>
              <a:rPr lang="en" sz="3266">
                <a:solidFill>
                  <a:srgbClr val="000000"/>
                </a:solidFill>
              </a:rPr>
              <a:t>address </a:t>
            </a:r>
            <a:endParaRPr sz="3266">
              <a:solidFill>
                <a:srgbClr val="000000"/>
              </a:solidFill>
            </a:endParaRPr>
          </a:p>
          <a:p>
            <a:pPr marL="0" lvl="0" indent="0" algn="l" rtl="0">
              <a:lnSpc>
                <a:spcPct val="90000"/>
              </a:lnSpc>
              <a:spcBef>
                <a:spcPts val="2133"/>
              </a:spcBef>
              <a:spcAft>
                <a:spcPts val="2133"/>
              </a:spcAft>
              <a:buClr>
                <a:srgbClr val="000000"/>
              </a:buClr>
              <a:buSzPts val="3266"/>
              <a:buNone/>
            </a:pPr>
            <a:r>
              <a:rPr lang="en" sz="3266">
                <a:solidFill>
                  <a:srgbClr val="000000"/>
                </a:solidFill>
              </a:rPr>
              <a:t>challenges with the IEP/Special Education process in order to create the conditions to improve student outcomes.</a:t>
            </a:r>
            <a:endParaRPr sz="4133"/>
          </a:p>
        </p:txBody>
      </p:sp>
      <p:sp>
        <p:nvSpPr>
          <p:cNvPr id="273" name="Google Shape;273;p5"/>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Project goals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p:nvPr/>
        </p:nvSpPr>
        <p:spPr>
          <a:xfrm>
            <a:off x="1794033" y="2248882"/>
            <a:ext cx="2593200" cy="432900"/>
          </a:xfrm>
          <a:prstGeom prst="homePlate">
            <a:avLst>
              <a:gd name="adj" fmla="val 50000"/>
            </a:avLst>
          </a:prstGeom>
          <a:solidFill>
            <a:srgbClr val="3647B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 sz="2000" b="1" i="0" u="none" strike="noStrike" cap="none">
                <a:solidFill>
                  <a:srgbClr val="FFFFFF"/>
                </a:solidFill>
              </a:rPr>
              <a:t>Year One</a:t>
            </a:r>
            <a:endParaRPr sz="2000" b="1" i="0" u="none" strike="noStrike" cap="none">
              <a:solidFill>
                <a:srgbClr val="FFFFFF"/>
              </a:solidFill>
            </a:endParaRPr>
          </a:p>
        </p:txBody>
      </p:sp>
      <p:sp>
        <p:nvSpPr>
          <p:cNvPr id="279" name="Google Shape;279;p6"/>
          <p:cNvSpPr txBox="1"/>
          <p:nvPr/>
        </p:nvSpPr>
        <p:spPr>
          <a:xfrm>
            <a:off x="1978696" y="3008506"/>
            <a:ext cx="2478600" cy="1169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b="0" i="0" u="none" strike="noStrike" cap="none">
                <a:solidFill>
                  <a:schemeClr val="dk1"/>
                </a:solidFill>
                <a:latin typeface="Arial"/>
                <a:ea typeface="Arial"/>
                <a:cs typeface="Arial"/>
                <a:sym typeface="Arial"/>
              </a:rPr>
              <a:t>Gain a clear understanding of current practices</a:t>
            </a:r>
            <a:endParaRPr sz="2000">
              <a:solidFill>
                <a:schemeClr val="dk1"/>
              </a:solidFill>
              <a:latin typeface="Arial"/>
              <a:ea typeface="Arial"/>
              <a:cs typeface="Arial"/>
              <a:sym typeface="Arial"/>
            </a:endParaRPr>
          </a:p>
        </p:txBody>
      </p:sp>
      <p:sp>
        <p:nvSpPr>
          <p:cNvPr id="280" name="Google Shape;280;p6"/>
          <p:cNvSpPr txBox="1"/>
          <p:nvPr/>
        </p:nvSpPr>
        <p:spPr>
          <a:xfrm>
            <a:off x="5253325" y="4488425"/>
            <a:ext cx="3014700" cy="14775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a:solidFill>
                  <a:schemeClr val="dk1"/>
                </a:solidFill>
                <a:latin typeface="Arial"/>
                <a:ea typeface="Arial"/>
                <a:cs typeface="Arial"/>
                <a:sym typeface="Arial"/>
              </a:rPr>
              <a:t>Data analysis, identifying priorities, practicing improvement process</a:t>
            </a:r>
            <a:endParaRPr sz="2000">
              <a:solidFill>
                <a:schemeClr val="dk1"/>
              </a:solidFill>
              <a:latin typeface="Arial"/>
              <a:ea typeface="Arial"/>
              <a:cs typeface="Arial"/>
              <a:sym typeface="Arial"/>
            </a:endParaRPr>
          </a:p>
        </p:txBody>
      </p:sp>
      <p:sp>
        <p:nvSpPr>
          <p:cNvPr id="281" name="Google Shape;281;p6"/>
          <p:cNvSpPr/>
          <p:nvPr/>
        </p:nvSpPr>
        <p:spPr>
          <a:xfrm>
            <a:off x="321700" y="3174882"/>
            <a:ext cx="1242900" cy="72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 sz="2400" b="1">
                <a:solidFill>
                  <a:schemeClr val="dk1"/>
                </a:solidFill>
              </a:rPr>
              <a:t>Goals</a:t>
            </a:r>
            <a:endParaRPr sz="2400" b="1">
              <a:solidFill>
                <a:schemeClr val="dk1"/>
              </a:solidFill>
            </a:endParaRPr>
          </a:p>
        </p:txBody>
      </p:sp>
      <p:sp>
        <p:nvSpPr>
          <p:cNvPr id="282" name="Google Shape;282;p6"/>
          <p:cNvSpPr/>
          <p:nvPr/>
        </p:nvSpPr>
        <p:spPr>
          <a:xfrm>
            <a:off x="152400" y="4581250"/>
            <a:ext cx="1641600" cy="72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 sz="2400" b="1">
                <a:solidFill>
                  <a:schemeClr val="dk1"/>
                </a:solidFill>
              </a:rPr>
              <a:t>Activities</a:t>
            </a:r>
            <a:endParaRPr sz="2400" b="1">
              <a:solidFill>
                <a:schemeClr val="dk1"/>
              </a:solidFill>
            </a:endParaRPr>
          </a:p>
        </p:txBody>
      </p:sp>
      <p:sp>
        <p:nvSpPr>
          <p:cNvPr id="283" name="Google Shape;283;p6"/>
          <p:cNvSpPr txBox="1"/>
          <p:nvPr/>
        </p:nvSpPr>
        <p:spPr>
          <a:xfrm>
            <a:off x="1978695" y="4514700"/>
            <a:ext cx="2478600" cy="8619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a:solidFill>
                  <a:schemeClr val="dk1"/>
                </a:solidFill>
                <a:latin typeface="Arial"/>
                <a:ea typeface="Arial"/>
                <a:cs typeface="Arial"/>
                <a:sym typeface="Arial"/>
              </a:rPr>
              <a:t>Self assessment and data collection</a:t>
            </a:r>
            <a:endParaRPr sz="2000">
              <a:solidFill>
                <a:schemeClr val="dk1"/>
              </a:solidFill>
              <a:latin typeface="Arial"/>
              <a:ea typeface="Arial"/>
              <a:cs typeface="Arial"/>
              <a:sym typeface="Arial"/>
            </a:endParaRPr>
          </a:p>
        </p:txBody>
      </p:sp>
      <p:sp>
        <p:nvSpPr>
          <p:cNvPr id="284" name="Google Shape;284;p6"/>
          <p:cNvSpPr txBox="1"/>
          <p:nvPr/>
        </p:nvSpPr>
        <p:spPr>
          <a:xfrm>
            <a:off x="5253325" y="3008500"/>
            <a:ext cx="2593200" cy="1169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a:solidFill>
                  <a:schemeClr val="dk1"/>
                </a:solidFill>
                <a:latin typeface="Arial"/>
                <a:ea typeface="Arial"/>
                <a:cs typeface="Arial"/>
                <a:sym typeface="Arial"/>
              </a:rPr>
              <a:t>Identify a focus area and begin testing change ideas</a:t>
            </a:r>
            <a:endParaRPr sz="2000">
              <a:solidFill>
                <a:schemeClr val="dk1"/>
              </a:solidFill>
              <a:latin typeface="Arial"/>
              <a:ea typeface="Arial"/>
              <a:cs typeface="Arial"/>
              <a:sym typeface="Arial"/>
            </a:endParaRPr>
          </a:p>
        </p:txBody>
      </p:sp>
      <p:sp>
        <p:nvSpPr>
          <p:cNvPr id="285" name="Google Shape;285;p6"/>
          <p:cNvSpPr txBox="1"/>
          <p:nvPr/>
        </p:nvSpPr>
        <p:spPr>
          <a:xfrm>
            <a:off x="8760599" y="3046675"/>
            <a:ext cx="2593200" cy="1169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a:solidFill>
                  <a:schemeClr val="dk1"/>
                </a:solidFill>
                <a:latin typeface="Arial"/>
                <a:ea typeface="Arial"/>
                <a:cs typeface="Arial"/>
                <a:sym typeface="Arial"/>
              </a:rPr>
              <a:t>Implement successful practices and test new ideas</a:t>
            </a:r>
            <a:endParaRPr sz="2000">
              <a:solidFill>
                <a:schemeClr val="dk1"/>
              </a:solidFill>
              <a:latin typeface="Arial"/>
              <a:ea typeface="Arial"/>
              <a:cs typeface="Arial"/>
              <a:sym typeface="Arial"/>
            </a:endParaRPr>
          </a:p>
        </p:txBody>
      </p:sp>
      <p:sp>
        <p:nvSpPr>
          <p:cNvPr id="286" name="Google Shape;286;p6"/>
          <p:cNvSpPr txBox="1"/>
          <p:nvPr/>
        </p:nvSpPr>
        <p:spPr>
          <a:xfrm>
            <a:off x="8760599" y="4501875"/>
            <a:ext cx="2637000" cy="1169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000">
                <a:solidFill>
                  <a:schemeClr val="dk1"/>
                </a:solidFill>
                <a:latin typeface="Arial"/>
                <a:ea typeface="Arial"/>
                <a:cs typeface="Arial"/>
                <a:sym typeface="Arial"/>
              </a:rPr>
              <a:t>Using improvement process, planning for sustainability</a:t>
            </a:r>
            <a:endParaRPr sz="2600">
              <a:solidFill>
                <a:schemeClr val="dk1"/>
              </a:solidFill>
              <a:latin typeface="Arial"/>
              <a:ea typeface="Arial"/>
              <a:cs typeface="Arial"/>
              <a:sym typeface="Arial"/>
            </a:endParaRPr>
          </a:p>
        </p:txBody>
      </p:sp>
      <p:sp>
        <p:nvSpPr>
          <p:cNvPr id="287" name="Google Shape;287;p6"/>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
              <a:t>Project timeline</a:t>
            </a:r>
            <a:endParaRPr/>
          </a:p>
        </p:txBody>
      </p:sp>
      <p:sp>
        <p:nvSpPr>
          <p:cNvPr id="288" name="Google Shape;288;p6"/>
          <p:cNvSpPr/>
          <p:nvPr/>
        </p:nvSpPr>
        <p:spPr>
          <a:xfrm>
            <a:off x="5315416" y="2241733"/>
            <a:ext cx="2593200" cy="432900"/>
          </a:xfrm>
          <a:prstGeom prst="homePlate">
            <a:avLst>
              <a:gd name="adj" fmla="val 50000"/>
            </a:avLst>
          </a:prstGeom>
          <a:solidFill>
            <a:srgbClr val="3647B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 sz="2000" b="1">
                <a:solidFill>
                  <a:srgbClr val="FFFFFF"/>
                </a:solidFill>
              </a:rPr>
              <a:t>Year Two</a:t>
            </a:r>
            <a:endParaRPr sz="2000" b="1">
              <a:solidFill>
                <a:srgbClr val="FFFFFF"/>
              </a:solidFill>
            </a:endParaRPr>
          </a:p>
        </p:txBody>
      </p:sp>
      <p:sp>
        <p:nvSpPr>
          <p:cNvPr id="289" name="Google Shape;289;p6"/>
          <p:cNvSpPr/>
          <p:nvPr/>
        </p:nvSpPr>
        <p:spPr>
          <a:xfrm>
            <a:off x="8836800" y="2227430"/>
            <a:ext cx="2593200" cy="432900"/>
          </a:xfrm>
          <a:prstGeom prst="homePlate">
            <a:avLst>
              <a:gd name="adj" fmla="val 50000"/>
            </a:avLst>
          </a:prstGeom>
          <a:solidFill>
            <a:srgbClr val="3647B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 sz="2000" b="1">
                <a:solidFill>
                  <a:srgbClr val="FFFFFF"/>
                </a:solidFill>
              </a:rPr>
              <a:t>Year Three</a:t>
            </a:r>
            <a:endParaRPr sz="2000" b="1">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7"/>
          <p:cNvSpPr txBox="1"/>
          <p:nvPr/>
        </p:nvSpPr>
        <p:spPr>
          <a:xfrm>
            <a:off x="451225" y="3373350"/>
            <a:ext cx="11205900" cy="2978400"/>
          </a:xfrm>
          <a:prstGeom prst="rect">
            <a:avLst/>
          </a:prstGeom>
          <a:noFill/>
          <a:ln>
            <a:noFill/>
          </a:ln>
        </p:spPr>
        <p:txBody>
          <a:bodyPr spcFirstLastPara="1" wrap="square" lIns="121900" tIns="121900" rIns="121900" bIns="121900" anchor="t" anchorCtr="0">
            <a:spAutoFit/>
          </a:bodyPr>
          <a:lstStyle/>
          <a:p>
            <a:pPr marL="1066784" marR="0" lvl="0" indent="-423322" algn="l" rtl="0">
              <a:spcBef>
                <a:spcPts val="0"/>
              </a:spcBef>
              <a:spcAft>
                <a:spcPts val="0"/>
              </a:spcAft>
              <a:buClr>
                <a:schemeClr val="dk1"/>
              </a:buClr>
              <a:buSzPts val="1400"/>
              <a:buFont typeface="Lato"/>
              <a:buChar char="●"/>
            </a:pPr>
            <a:r>
              <a:rPr lang="en" sz="2800" b="1">
                <a:solidFill>
                  <a:srgbClr val="3647B6"/>
                </a:solidFill>
              </a:rPr>
              <a:t>Infrastructure </a:t>
            </a:r>
            <a:r>
              <a:rPr lang="en" sz="2800">
                <a:solidFill>
                  <a:schemeClr val="dk1"/>
                </a:solidFill>
                <a:latin typeface="Arial"/>
                <a:ea typeface="Arial"/>
                <a:cs typeface="Arial"/>
                <a:sym typeface="Arial"/>
              </a:rPr>
              <a:t>(e.g., people, teams, and schedules)</a:t>
            </a:r>
            <a:endParaRPr sz="2800">
              <a:solidFill>
                <a:schemeClr val="dk1"/>
              </a:solidFill>
              <a:latin typeface="Arial"/>
              <a:ea typeface="Arial"/>
              <a:cs typeface="Arial"/>
              <a:sym typeface="Arial"/>
            </a:endParaRPr>
          </a:p>
          <a:p>
            <a:pPr marL="1066784" marR="0" lvl="0" indent="-423322" algn="l" rtl="0">
              <a:spcBef>
                <a:spcPts val="1500"/>
              </a:spcBef>
              <a:spcAft>
                <a:spcPts val="0"/>
              </a:spcAft>
              <a:buClr>
                <a:schemeClr val="dk1"/>
              </a:buClr>
              <a:buSzPts val="1400"/>
              <a:buFont typeface="Lato"/>
              <a:buChar char="●"/>
            </a:pPr>
            <a:r>
              <a:rPr lang="en" sz="2800" b="1">
                <a:solidFill>
                  <a:srgbClr val="3647B6"/>
                </a:solidFill>
              </a:rPr>
              <a:t>Data </a:t>
            </a:r>
            <a:r>
              <a:rPr lang="en" sz="2800">
                <a:solidFill>
                  <a:schemeClr val="dk1"/>
                </a:solidFill>
                <a:latin typeface="Arial"/>
                <a:ea typeface="Arial"/>
                <a:cs typeface="Arial"/>
                <a:sym typeface="Arial"/>
              </a:rPr>
              <a:t>(gathering information </a:t>
            </a:r>
            <a:r>
              <a:rPr lang="en" sz="2800">
                <a:solidFill>
                  <a:schemeClr val="dk1"/>
                </a:solidFill>
              </a:rPr>
              <a:t>on</a:t>
            </a:r>
            <a:r>
              <a:rPr lang="en" sz="2800">
                <a:solidFill>
                  <a:schemeClr val="dk1"/>
                </a:solidFill>
                <a:latin typeface="Arial"/>
                <a:ea typeface="Arial"/>
                <a:cs typeface="Arial"/>
                <a:sym typeface="Arial"/>
              </a:rPr>
              <a:t> the progress of new practices)</a:t>
            </a:r>
            <a:endParaRPr sz="2800">
              <a:solidFill>
                <a:schemeClr val="dk1"/>
              </a:solidFill>
              <a:latin typeface="Arial"/>
              <a:ea typeface="Arial"/>
              <a:cs typeface="Arial"/>
              <a:sym typeface="Arial"/>
            </a:endParaRPr>
          </a:p>
          <a:p>
            <a:pPr marL="1066784" marR="0" lvl="0" indent="-423322" algn="l" rtl="0">
              <a:spcBef>
                <a:spcPts val="1500"/>
              </a:spcBef>
              <a:spcAft>
                <a:spcPts val="0"/>
              </a:spcAft>
              <a:buClr>
                <a:schemeClr val="dk1"/>
              </a:buClr>
              <a:buSzPts val="1400"/>
              <a:buFont typeface="Lato"/>
              <a:buChar char="●"/>
            </a:pPr>
            <a:r>
              <a:rPr lang="en" sz="2800" b="1">
                <a:solidFill>
                  <a:srgbClr val="3647B6"/>
                </a:solidFill>
              </a:rPr>
              <a:t>Interventions</a:t>
            </a:r>
            <a:r>
              <a:rPr lang="en" sz="2800">
                <a:solidFill>
                  <a:srgbClr val="3647B6"/>
                </a:solidFill>
                <a:latin typeface="Arial"/>
                <a:ea typeface="Arial"/>
                <a:cs typeface="Arial"/>
                <a:sym typeface="Arial"/>
              </a:rPr>
              <a:t> </a:t>
            </a:r>
            <a:r>
              <a:rPr lang="en" sz="2800">
                <a:solidFill>
                  <a:schemeClr val="dk1"/>
                </a:solidFill>
                <a:latin typeface="Arial"/>
                <a:ea typeface="Arial"/>
                <a:cs typeface="Arial"/>
                <a:sym typeface="Arial"/>
              </a:rPr>
              <a:t>(the substance of the changes; what gets adjusted)</a:t>
            </a:r>
            <a:endParaRPr sz="2800">
              <a:solidFill>
                <a:schemeClr val="dk1"/>
              </a:solidFill>
              <a:latin typeface="Arial"/>
              <a:ea typeface="Arial"/>
              <a:cs typeface="Arial"/>
              <a:sym typeface="Arial"/>
            </a:endParaRPr>
          </a:p>
          <a:p>
            <a:pPr marL="1066784" marR="0" lvl="0" indent="-423322" algn="l" rtl="0">
              <a:spcBef>
                <a:spcPts val="1500"/>
              </a:spcBef>
              <a:spcAft>
                <a:spcPts val="1500"/>
              </a:spcAft>
              <a:buClr>
                <a:schemeClr val="dk1"/>
              </a:buClr>
              <a:buSzPts val="1400"/>
              <a:buFont typeface="Lato"/>
              <a:buChar char="●"/>
            </a:pPr>
            <a:r>
              <a:rPr lang="en" sz="2800" b="1">
                <a:solidFill>
                  <a:srgbClr val="3647B6"/>
                </a:solidFill>
              </a:rPr>
              <a:t>Culture </a:t>
            </a:r>
            <a:r>
              <a:rPr lang="en" sz="2800">
                <a:solidFill>
                  <a:schemeClr val="dk1"/>
                </a:solidFill>
                <a:latin typeface="Arial"/>
                <a:ea typeface="Arial"/>
                <a:cs typeface="Arial"/>
                <a:sym typeface="Arial"/>
              </a:rPr>
              <a:t>(identifying IEP improvement as a priority)</a:t>
            </a:r>
            <a:endParaRPr sz="2800">
              <a:solidFill>
                <a:schemeClr val="dk1"/>
              </a:solidFill>
              <a:latin typeface="Arial"/>
              <a:ea typeface="Arial"/>
              <a:cs typeface="Arial"/>
              <a:sym typeface="Arial"/>
            </a:endParaRPr>
          </a:p>
        </p:txBody>
      </p:sp>
      <p:sp>
        <p:nvSpPr>
          <p:cNvPr id="295" name="Google Shape;295;p7"/>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4400"/>
              <a:buFont typeface="Arial"/>
              <a:buNone/>
            </a:pPr>
            <a:r>
              <a:rPr lang="en"/>
              <a:t>Project focus was on systemic improvement</a:t>
            </a:r>
            <a:endParaRPr/>
          </a:p>
        </p:txBody>
      </p:sp>
      <p:sp>
        <p:nvSpPr>
          <p:cNvPr id="296" name="Google Shape;296;p7"/>
          <p:cNvSpPr txBox="1"/>
          <p:nvPr/>
        </p:nvSpPr>
        <p:spPr>
          <a:xfrm>
            <a:off x="570750" y="2197800"/>
            <a:ext cx="10515600" cy="12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500"/>
              </a:spcAft>
              <a:buNone/>
            </a:pPr>
            <a:r>
              <a:rPr lang="en" sz="3100">
                <a:solidFill>
                  <a:schemeClr val="dk1"/>
                </a:solidFill>
              </a:rPr>
              <a:t>Teams worked on multiple levers for change to promote sustainability:</a:t>
            </a:r>
            <a:endParaRPr sz="3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
          <p:cNvSpPr txBox="1">
            <a:spLocks noGrp="1"/>
          </p:cNvSpPr>
          <p:nvPr>
            <p:ph type="title"/>
          </p:nvPr>
        </p:nvSpPr>
        <p:spPr>
          <a:xfrm>
            <a:off x="838200" y="730525"/>
            <a:ext cx="10515600" cy="2852737"/>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267"/>
              <a:buFont typeface="Arial"/>
              <a:buNone/>
            </a:pPr>
            <a:r>
              <a:rPr lang="en" sz="6267" b="1"/>
              <a:t>Technical vs. adaptive change</a:t>
            </a:r>
            <a:endParaRPr sz="6267"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body" idx="1"/>
          </p:nvPr>
        </p:nvSpPr>
        <p:spPr>
          <a:xfrm>
            <a:off x="286850" y="1936640"/>
            <a:ext cx="5882400" cy="4057800"/>
          </a:xfrm>
          <a:prstGeom prst="rect">
            <a:avLst/>
          </a:prstGeom>
          <a:noFill/>
          <a:ln>
            <a:noFill/>
          </a:ln>
        </p:spPr>
        <p:txBody>
          <a:bodyPr spcFirstLastPara="1" wrap="square" lIns="121900" tIns="121900" rIns="121900" bIns="121900" anchor="t" anchorCtr="0">
            <a:noAutofit/>
          </a:bodyPr>
          <a:lstStyle/>
          <a:p>
            <a:pPr marL="457200" lvl="0" indent="-342900" algn="l" rtl="0">
              <a:lnSpc>
                <a:spcPct val="100000"/>
              </a:lnSpc>
              <a:spcBef>
                <a:spcPts val="1000"/>
              </a:spcBef>
              <a:spcAft>
                <a:spcPts val="0"/>
              </a:spcAft>
              <a:buSzPts val="1800"/>
              <a:buChar char="●"/>
            </a:pPr>
            <a:r>
              <a:rPr lang="en"/>
              <a:t>Responds to a clear issue or challenge</a:t>
            </a:r>
            <a:endParaRPr/>
          </a:p>
          <a:p>
            <a:pPr marL="457200" lvl="0" indent="-342900" algn="l" rtl="0">
              <a:lnSpc>
                <a:spcPct val="100000"/>
              </a:lnSpc>
              <a:spcBef>
                <a:spcPts val="1000"/>
              </a:spcBef>
              <a:spcAft>
                <a:spcPts val="0"/>
              </a:spcAft>
              <a:buSzPts val="1800"/>
              <a:buChar char="●"/>
            </a:pPr>
            <a:r>
              <a:rPr lang="en"/>
              <a:t>Often involves changing a process or procedure</a:t>
            </a:r>
            <a:endParaRPr/>
          </a:p>
          <a:p>
            <a:pPr marL="457200" lvl="0" indent="-342900" algn="l" rtl="0">
              <a:lnSpc>
                <a:spcPct val="100000"/>
              </a:lnSpc>
              <a:spcBef>
                <a:spcPts val="1000"/>
              </a:spcBef>
              <a:spcAft>
                <a:spcPts val="0"/>
              </a:spcAft>
              <a:buSzPts val="1800"/>
              <a:buChar char="●"/>
            </a:pPr>
            <a:r>
              <a:rPr lang="en"/>
              <a:t>Clear path forward with easily defined next steps</a:t>
            </a:r>
            <a:endParaRPr/>
          </a:p>
          <a:p>
            <a:pPr marL="457200" lvl="0" indent="-342900" algn="l" rtl="0">
              <a:lnSpc>
                <a:spcPct val="100000"/>
              </a:lnSpc>
              <a:spcBef>
                <a:spcPts val="1000"/>
              </a:spcBef>
              <a:spcAft>
                <a:spcPts val="1000"/>
              </a:spcAft>
              <a:buSzPts val="1800"/>
              <a:buChar char="●"/>
            </a:pPr>
            <a:r>
              <a:rPr lang="en"/>
              <a:t>Usually requires decisions and action from a defined group of people</a:t>
            </a:r>
            <a:endParaRPr/>
          </a:p>
        </p:txBody>
      </p:sp>
      <p:sp>
        <p:nvSpPr>
          <p:cNvPr id="307" name="Google Shape;307;p9"/>
          <p:cNvSpPr txBox="1">
            <a:spLocks noGrp="1"/>
          </p:cNvSpPr>
          <p:nvPr>
            <p:ph type="body" idx="2"/>
          </p:nvPr>
        </p:nvSpPr>
        <p:spPr>
          <a:xfrm>
            <a:off x="6382875" y="1966850"/>
            <a:ext cx="5314500" cy="37467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None/>
            </a:pPr>
            <a:r>
              <a:rPr lang="en" b="1"/>
              <a:t>Sample situations that may require technical changes</a:t>
            </a:r>
            <a:endParaRPr/>
          </a:p>
          <a:p>
            <a:pPr marL="704088" lvl="0" indent="-511111" algn="l" rtl="0">
              <a:lnSpc>
                <a:spcPct val="100000"/>
              </a:lnSpc>
              <a:spcBef>
                <a:spcPts val="1600"/>
              </a:spcBef>
              <a:spcAft>
                <a:spcPts val="0"/>
              </a:spcAft>
              <a:buSzPts val="2433"/>
              <a:buAutoNum type="arabicPeriod"/>
            </a:pPr>
            <a:r>
              <a:rPr lang="en" sz="2433"/>
              <a:t>IEP meetings are scheduled at the busiest time of the school day and many interruptions occur. </a:t>
            </a:r>
            <a:endParaRPr sz="2700"/>
          </a:p>
          <a:p>
            <a:pPr marL="704088" lvl="0" indent="-511111" algn="l" rtl="0">
              <a:lnSpc>
                <a:spcPct val="100000"/>
              </a:lnSpc>
              <a:spcBef>
                <a:spcPts val="1000"/>
              </a:spcBef>
              <a:spcAft>
                <a:spcPts val="0"/>
              </a:spcAft>
              <a:buSzPts val="2433"/>
              <a:buAutoNum type="arabicPeriod"/>
            </a:pPr>
            <a:r>
              <a:rPr lang="en" sz="2433"/>
              <a:t>IEP forms are not kept in a common place for all to access. </a:t>
            </a:r>
            <a:endParaRPr sz="2700" b="1"/>
          </a:p>
        </p:txBody>
      </p:sp>
      <p:sp>
        <p:nvSpPr>
          <p:cNvPr id="308" name="Google Shape;308;p9"/>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What is a technical change?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a:t>Housekeeping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5466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What is an adaptive change?</a:t>
            </a:r>
            <a:endParaRPr/>
          </a:p>
        </p:txBody>
      </p:sp>
      <p:sp>
        <p:nvSpPr>
          <p:cNvPr id="314" name="Google Shape;314;p10"/>
          <p:cNvSpPr txBox="1">
            <a:spLocks noGrp="1"/>
          </p:cNvSpPr>
          <p:nvPr>
            <p:ph type="body" idx="2"/>
          </p:nvPr>
        </p:nvSpPr>
        <p:spPr>
          <a:xfrm>
            <a:off x="6541275" y="1925201"/>
            <a:ext cx="5181600" cy="36690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None/>
            </a:pPr>
            <a:r>
              <a:rPr lang="en" b="1"/>
              <a:t>Sample situations that may require adaptive changes</a:t>
            </a:r>
            <a:endParaRPr b="1"/>
          </a:p>
          <a:p>
            <a:pPr marL="694944" lvl="0" indent="-545592" algn="l" rtl="0">
              <a:lnSpc>
                <a:spcPct val="100000"/>
              </a:lnSpc>
              <a:spcBef>
                <a:spcPts val="1600"/>
              </a:spcBef>
              <a:spcAft>
                <a:spcPts val="0"/>
              </a:spcAft>
              <a:buClr>
                <a:schemeClr val="dk1"/>
              </a:buClr>
              <a:buSzPts val="2400"/>
              <a:buFont typeface="Arial"/>
              <a:buAutoNum type="arabicPeriod"/>
            </a:pPr>
            <a:r>
              <a:rPr lang="en" sz="2400"/>
              <a:t>Families feel disengaged from the school community.</a:t>
            </a:r>
            <a:endParaRPr sz="2400"/>
          </a:p>
          <a:p>
            <a:pPr marL="694944" lvl="0" indent="-545592" algn="l" rtl="0">
              <a:lnSpc>
                <a:spcPct val="100000"/>
              </a:lnSpc>
              <a:spcBef>
                <a:spcPts val="1000"/>
              </a:spcBef>
              <a:spcAft>
                <a:spcPts val="0"/>
              </a:spcAft>
              <a:buClr>
                <a:schemeClr val="dk1"/>
              </a:buClr>
              <a:buSzPts val="2400"/>
              <a:buFont typeface="Arial"/>
              <a:buAutoNum type="arabicPeriod"/>
            </a:pPr>
            <a:r>
              <a:rPr lang="en" sz="2400"/>
              <a:t>Special educators do not have a clear sense of what students with IEPs are learning in general education classes.</a:t>
            </a:r>
            <a:endParaRPr sz="2400" b="1"/>
          </a:p>
        </p:txBody>
      </p:sp>
      <p:sp>
        <p:nvSpPr>
          <p:cNvPr id="315" name="Google Shape;315;p10"/>
          <p:cNvSpPr txBox="1">
            <a:spLocks noGrp="1"/>
          </p:cNvSpPr>
          <p:nvPr>
            <p:ph type="body" idx="1"/>
          </p:nvPr>
        </p:nvSpPr>
        <p:spPr>
          <a:xfrm>
            <a:off x="238650" y="1915111"/>
            <a:ext cx="6234000" cy="4538400"/>
          </a:xfrm>
          <a:prstGeom prst="rect">
            <a:avLst/>
          </a:prstGeom>
          <a:noFill/>
          <a:ln>
            <a:noFill/>
          </a:ln>
        </p:spPr>
        <p:txBody>
          <a:bodyPr spcFirstLastPara="1" wrap="square" lIns="121900" tIns="121900" rIns="121900" bIns="121900" anchor="t" anchorCtr="0">
            <a:noAutofit/>
          </a:bodyPr>
          <a:lstStyle/>
          <a:p>
            <a:pPr marL="457200" lvl="0" indent="-342900" algn="l" rtl="0">
              <a:lnSpc>
                <a:spcPct val="100000"/>
              </a:lnSpc>
              <a:spcBef>
                <a:spcPts val="1000"/>
              </a:spcBef>
              <a:spcAft>
                <a:spcPts val="0"/>
              </a:spcAft>
              <a:buSzPts val="1800"/>
              <a:buChar char="●"/>
            </a:pPr>
            <a:r>
              <a:rPr lang="en"/>
              <a:t>Responds to a complex issue or challenge</a:t>
            </a:r>
            <a:endParaRPr/>
          </a:p>
          <a:p>
            <a:pPr marL="457200" lvl="0" indent="-342900" algn="l" rtl="0">
              <a:lnSpc>
                <a:spcPct val="100000"/>
              </a:lnSpc>
              <a:spcBef>
                <a:spcPts val="1000"/>
              </a:spcBef>
              <a:spcAft>
                <a:spcPts val="0"/>
              </a:spcAft>
              <a:buSzPts val="1800"/>
              <a:buChar char="●"/>
            </a:pPr>
            <a:r>
              <a:rPr lang="en"/>
              <a:t>Often involves changing culture (“hearts and minds”)</a:t>
            </a:r>
            <a:endParaRPr/>
          </a:p>
          <a:p>
            <a:pPr marL="457200" lvl="0" indent="-342900" algn="l" rtl="0">
              <a:lnSpc>
                <a:spcPct val="100000"/>
              </a:lnSpc>
              <a:spcBef>
                <a:spcPts val="1000"/>
              </a:spcBef>
              <a:spcAft>
                <a:spcPts val="0"/>
              </a:spcAft>
              <a:buSzPts val="1800"/>
              <a:buChar char="●"/>
            </a:pPr>
            <a:r>
              <a:rPr lang="en"/>
              <a:t>No clear path forward or easily defined next steps</a:t>
            </a:r>
            <a:endParaRPr/>
          </a:p>
          <a:p>
            <a:pPr marL="457200" lvl="0" indent="-342900" algn="l" rtl="0">
              <a:lnSpc>
                <a:spcPct val="100000"/>
              </a:lnSpc>
              <a:spcBef>
                <a:spcPts val="1000"/>
              </a:spcBef>
              <a:spcAft>
                <a:spcPts val="1000"/>
              </a:spcAft>
              <a:buSzPts val="1800"/>
              <a:buChar char="●"/>
            </a:pPr>
            <a:r>
              <a:rPr lang="en"/>
              <a:t>Usually requires ongoing input and feedback from a large group of stakeholders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dirty="0"/>
              <a:t>Technical vs. adaptive changes</a:t>
            </a:r>
            <a:endParaRPr dirty="0"/>
          </a:p>
        </p:txBody>
      </p:sp>
      <p:graphicFrame>
        <p:nvGraphicFramePr>
          <p:cNvPr id="321" name="Google Shape;321;p11"/>
          <p:cNvGraphicFramePr/>
          <p:nvPr>
            <p:extLst>
              <p:ext uri="{D42A27DB-BD31-4B8C-83A1-F6EECF244321}">
                <p14:modId xmlns:p14="http://schemas.microsoft.com/office/powerpoint/2010/main" val="1336615543"/>
              </p:ext>
            </p:extLst>
          </p:nvPr>
        </p:nvGraphicFramePr>
        <p:xfrm>
          <a:off x="298050" y="2112964"/>
          <a:ext cx="11595900" cy="3946960"/>
        </p:xfrm>
        <a:graphic>
          <a:graphicData uri="http://schemas.openxmlformats.org/drawingml/2006/table">
            <a:tbl>
              <a:tblPr firstRow="1">
                <a:noFill/>
              </a:tblPr>
              <a:tblGrid>
                <a:gridCol w="5703916">
                  <a:extLst>
                    <a:ext uri="{9D8B030D-6E8A-4147-A177-3AD203B41FA5}">
                      <a16:colId xmlns:a16="http://schemas.microsoft.com/office/drawing/2014/main" val="20000"/>
                    </a:ext>
                  </a:extLst>
                </a:gridCol>
                <a:gridCol w="5891984">
                  <a:extLst>
                    <a:ext uri="{9D8B030D-6E8A-4147-A177-3AD203B41FA5}">
                      <a16:colId xmlns:a16="http://schemas.microsoft.com/office/drawing/2014/main" val="20001"/>
                    </a:ext>
                  </a:extLst>
                </a:gridCol>
              </a:tblGrid>
              <a:tr h="377375">
                <a:tc>
                  <a:txBody>
                    <a:bodyPr/>
                    <a:lstStyle/>
                    <a:p>
                      <a:pPr marL="0" marR="0" lvl="0" indent="0" algn="ctr" rtl="0">
                        <a:spcBef>
                          <a:spcPts val="0"/>
                        </a:spcBef>
                        <a:spcAft>
                          <a:spcPts val="0"/>
                        </a:spcAft>
                        <a:buClr>
                          <a:schemeClr val="dk1"/>
                        </a:buClr>
                        <a:buSzPts val="2000"/>
                        <a:buFont typeface="Arial"/>
                        <a:buNone/>
                      </a:pPr>
                      <a:r>
                        <a:rPr lang="en" sz="2500" b="1" u="none" strike="noStrike" cap="none">
                          <a:solidFill>
                            <a:schemeClr val="lt1"/>
                          </a:solidFill>
                          <a:latin typeface="Arial"/>
                          <a:ea typeface="Arial"/>
                          <a:cs typeface="Arial"/>
                          <a:sym typeface="Arial"/>
                        </a:rPr>
                        <a:t>Technical</a:t>
                      </a:r>
                      <a:endParaRPr sz="2500" b="1" u="none" strike="noStrike" cap="none">
                        <a:solidFill>
                          <a:schemeClr val="lt1"/>
                        </a:solidFill>
                        <a:latin typeface="Arial"/>
                        <a:ea typeface="Arial"/>
                        <a:cs typeface="Arial"/>
                        <a:sym typeface="Arial"/>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647B6"/>
                    </a:solidFill>
                  </a:tcPr>
                </a:tc>
                <a:tc>
                  <a:txBody>
                    <a:bodyPr/>
                    <a:lstStyle/>
                    <a:p>
                      <a:pPr marL="0" marR="0" lvl="0" indent="0" algn="ctr" rtl="0">
                        <a:spcBef>
                          <a:spcPts val="0"/>
                        </a:spcBef>
                        <a:spcAft>
                          <a:spcPts val="0"/>
                        </a:spcAft>
                        <a:buClr>
                          <a:schemeClr val="dk1"/>
                        </a:buClr>
                        <a:buSzPts val="2000"/>
                        <a:buFont typeface="Arial"/>
                        <a:buNone/>
                      </a:pPr>
                      <a:r>
                        <a:rPr lang="en" sz="2500" b="1" u="none" strike="noStrike" cap="none">
                          <a:solidFill>
                            <a:schemeClr val="lt1"/>
                          </a:solidFill>
                          <a:latin typeface="Arial"/>
                          <a:ea typeface="Arial"/>
                          <a:cs typeface="Arial"/>
                          <a:sym typeface="Arial"/>
                        </a:rPr>
                        <a:t>Adaptive</a:t>
                      </a:r>
                      <a:endParaRPr sz="2500" b="1" u="none" strike="noStrike" cap="none">
                        <a:solidFill>
                          <a:schemeClr val="lt1"/>
                        </a:solidFill>
                        <a:latin typeface="Arial"/>
                        <a:ea typeface="Arial"/>
                        <a:cs typeface="Arial"/>
                        <a:sym typeface="Arial"/>
                      </a:endParaRPr>
                    </a:p>
                  </a:txBody>
                  <a:tcPr marL="121900" marR="121900" marT="121900" marB="1219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647B6"/>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2000"/>
                        <a:buFont typeface="Arial"/>
                        <a:buNone/>
                      </a:pPr>
                      <a:r>
                        <a:rPr lang="en" sz="2200" u="none" strike="noStrike" cap="none">
                          <a:solidFill>
                            <a:schemeClr val="dk1"/>
                          </a:solidFill>
                          <a:latin typeface="Arial"/>
                          <a:ea typeface="Arial"/>
                          <a:cs typeface="Arial"/>
                          <a:sym typeface="Arial"/>
                        </a:rPr>
                        <a:t>Responds to a </a:t>
                      </a:r>
                      <a:r>
                        <a:rPr lang="en" sz="2200" b="1" u="none" strike="noStrike" cap="none">
                          <a:solidFill>
                            <a:schemeClr val="accent1"/>
                          </a:solidFill>
                          <a:latin typeface="Arial"/>
                          <a:ea typeface="Arial"/>
                          <a:cs typeface="Arial"/>
                          <a:sym typeface="Arial"/>
                        </a:rPr>
                        <a:t>clear </a:t>
                      </a:r>
                      <a:r>
                        <a:rPr lang="en" sz="2200" u="none" strike="noStrike" cap="none">
                          <a:solidFill>
                            <a:schemeClr val="dk1"/>
                          </a:solidFill>
                          <a:latin typeface="Arial"/>
                          <a:ea typeface="Arial"/>
                          <a:cs typeface="Arial"/>
                          <a:sym typeface="Arial"/>
                        </a:rPr>
                        <a:t>issue</a:t>
                      </a:r>
                      <a:r>
                        <a:rPr lang="en" sz="2200">
                          <a:solidFill>
                            <a:schemeClr val="dk1"/>
                          </a:solidFill>
                        </a:rPr>
                        <a:t> or </a:t>
                      </a:r>
                      <a:r>
                        <a:rPr lang="en" sz="2200" u="none" strike="noStrike" cap="none">
                          <a:solidFill>
                            <a:schemeClr val="dk1"/>
                          </a:solidFill>
                          <a:latin typeface="Arial"/>
                          <a:ea typeface="Arial"/>
                          <a:cs typeface="Arial"/>
                          <a:sym typeface="Arial"/>
                        </a:rPr>
                        <a:t>challenge</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Arial"/>
                        <a:buNone/>
                      </a:pPr>
                      <a:r>
                        <a:rPr lang="en" sz="2200" u="none" strike="noStrike" cap="none">
                          <a:solidFill>
                            <a:schemeClr val="dk1"/>
                          </a:solidFill>
                          <a:latin typeface="Arial"/>
                          <a:ea typeface="Arial"/>
                          <a:cs typeface="Arial"/>
                          <a:sym typeface="Arial"/>
                        </a:rPr>
                        <a:t>Responds to a </a:t>
                      </a:r>
                      <a:r>
                        <a:rPr lang="en" sz="2200" b="1" u="none" strike="noStrike" cap="none">
                          <a:solidFill>
                            <a:schemeClr val="accent1"/>
                          </a:solidFill>
                          <a:latin typeface="Arial"/>
                          <a:ea typeface="Arial"/>
                          <a:cs typeface="Arial"/>
                          <a:sym typeface="Arial"/>
                        </a:rPr>
                        <a:t>complex </a:t>
                      </a:r>
                      <a:r>
                        <a:rPr lang="en" sz="2200" u="none" strike="noStrike" cap="none">
                          <a:solidFill>
                            <a:schemeClr val="dk1"/>
                          </a:solidFill>
                          <a:latin typeface="Arial"/>
                          <a:ea typeface="Arial"/>
                          <a:cs typeface="Arial"/>
                          <a:sym typeface="Arial"/>
                        </a:rPr>
                        <a:t>issue</a:t>
                      </a:r>
                      <a:r>
                        <a:rPr lang="en" sz="2200">
                          <a:solidFill>
                            <a:schemeClr val="dk1"/>
                          </a:solidFill>
                        </a:rPr>
                        <a:t> or </a:t>
                      </a:r>
                      <a:r>
                        <a:rPr lang="en" sz="2200" u="none" strike="noStrike" cap="none">
                          <a:solidFill>
                            <a:schemeClr val="dk1"/>
                          </a:solidFill>
                          <a:latin typeface="Arial"/>
                          <a:ea typeface="Arial"/>
                          <a:cs typeface="Arial"/>
                          <a:sym typeface="Arial"/>
                        </a:rPr>
                        <a:t>challenge</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Clr>
                          <a:schemeClr val="dk1"/>
                        </a:buClr>
                        <a:buSzPts val="2000"/>
                        <a:buFont typeface="Arial"/>
                        <a:buNone/>
                      </a:pPr>
                      <a:r>
                        <a:rPr lang="en" sz="2200" u="none" strike="noStrike" cap="none">
                          <a:solidFill>
                            <a:schemeClr val="dk1"/>
                          </a:solidFill>
                          <a:latin typeface="Arial"/>
                          <a:ea typeface="Arial"/>
                          <a:cs typeface="Arial"/>
                          <a:sym typeface="Arial"/>
                        </a:rPr>
                        <a:t>Often involves changing a </a:t>
                      </a:r>
                      <a:r>
                        <a:rPr lang="en" sz="2200" b="1" u="none" strike="noStrike" cap="none">
                          <a:solidFill>
                            <a:schemeClr val="accent1"/>
                          </a:solidFill>
                          <a:latin typeface="Arial"/>
                          <a:ea typeface="Arial"/>
                          <a:cs typeface="Arial"/>
                          <a:sym typeface="Arial"/>
                        </a:rPr>
                        <a:t>process or procedure</a:t>
                      </a:r>
                      <a:endParaRPr sz="2200" b="1" u="none" strike="noStrike" cap="none">
                        <a:solidFill>
                          <a:schemeClr val="accent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Arial"/>
                        <a:buNone/>
                      </a:pPr>
                      <a:r>
                        <a:rPr lang="en" sz="2200" u="none" strike="noStrike" cap="none">
                          <a:solidFill>
                            <a:schemeClr val="dk1"/>
                          </a:solidFill>
                          <a:latin typeface="Arial"/>
                          <a:ea typeface="Arial"/>
                          <a:cs typeface="Arial"/>
                          <a:sym typeface="Arial"/>
                        </a:rPr>
                        <a:t>Often involves changing </a:t>
                      </a:r>
                      <a:r>
                        <a:rPr lang="en" sz="2200" b="1" u="none" strike="noStrike" cap="none">
                          <a:solidFill>
                            <a:schemeClr val="accent1"/>
                          </a:solidFill>
                          <a:latin typeface="Arial"/>
                          <a:ea typeface="Arial"/>
                          <a:cs typeface="Arial"/>
                          <a:sym typeface="Arial"/>
                        </a:rPr>
                        <a:t>culture</a:t>
                      </a:r>
                      <a:r>
                        <a:rPr lang="en" sz="2200" u="none" strike="noStrike" cap="none">
                          <a:solidFill>
                            <a:schemeClr val="accent6"/>
                          </a:solidFill>
                          <a:latin typeface="Arial"/>
                          <a:ea typeface="Arial"/>
                          <a:cs typeface="Arial"/>
                          <a:sym typeface="Arial"/>
                        </a:rPr>
                        <a:t> </a:t>
                      </a:r>
                      <a:r>
                        <a:rPr lang="en" sz="2200" u="none" strike="noStrike" cap="none">
                          <a:solidFill>
                            <a:schemeClr val="dk1"/>
                          </a:solidFill>
                          <a:latin typeface="Arial"/>
                          <a:ea typeface="Arial"/>
                          <a:cs typeface="Arial"/>
                          <a:sym typeface="Arial"/>
                        </a:rPr>
                        <a:t>(“hearts and minds”)</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Clr>
                          <a:schemeClr val="accent1"/>
                        </a:buClr>
                        <a:buSzPts val="2000"/>
                        <a:buFont typeface="Arial"/>
                        <a:buNone/>
                      </a:pPr>
                      <a:r>
                        <a:rPr lang="en" sz="2200" b="1" u="none" strike="noStrike" cap="none">
                          <a:solidFill>
                            <a:schemeClr val="accent1"/>
                          </a:solidFill>
                          <a:latin typeface="Arial"/>
                          <a:ea typeface="Arial"/>
                          <a:cs typeface="Arial"/>
                          <a:sym typeface="Arial"/>
                        </a:rPr>
                        <a:t>Clear path forward</a:t>
                      </a:r>
                      <a:r>
                        <a:rPr lang="en" sz="2200" u="none" strike="noStrike" cap="none">
                          <a:solidFill>
                            <a:schemeClr val="accent6"/>
                          </a:solidFill>
                          <a:latin typeface="Arial"/>
                          <a:ea typeface="Arial"/>
                          <a:cs typeface="Arial"/>
                          <a:sym typeface="Arial"/>
                        </a:rPr>
                        <a:t> </a:t>
                      </a:r>
                      <a:r>
                        <a:rPr lang="en" sz="2200" u="none" strike="noStrike" cap="none">
                          <a:solidFill>
                            <a:schemeClr val="dk1"/>
                          </a:solidFill>
                          <a:latin typeface="Arial"/>
                          <a:ea typeface="Arial"/>
                          <a:cs typeface="Arial"/>
                          <a:sym typeface="Arial"/>
                        </a:rPr>
                        <a:t>with easily defined next steps</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chemeClr val="accent1"/>
                        </a:buClr>
                        <a:buSzPts val="2000"/>
                        <a:buFont typeface="Arial"/>
                        <a:buNone/>
                      </a:pPr>
                      <a:r>
                        <a:rPr lang="en" sz="2200" b="1" u="none" strike="noStrike" cap="none">
                          <a:solidFill>
                            <a:schemeClr val="accent1"/>
                          </a:solidFill>
                          <a:latin typeface="Arial"/>
                          <a:ea typeface="Arial"/>
                          <a:cs typeface="Arial"/>
                          <a:sym typeface="Arial"/>
                        </a:rPr>
                        <a:t>No clear path forward</a:t>
                      </a:r>
                      <a:r>
                        <a:rPr lang="en" sz="2200" u="none" strike="noStrike" cap="none">
                          <a:solidFill>
                            <a:schemeClr val="accent6"/>
                          </a:solidFill>
                          <a:latin typeface="Arial"/>
                          <a:ea typeface="Arial"/>
                          <a:cs typeface="Arial"/>
                          <a:sym typeface="Arial"/>
                        </a:rPr>
                        <a:t> </a:t>
                      </a:r>
                      <a:r>
                        <a:rPr lang="en" sz="2200" u="none" strike="noStrike" cap="none">
                          <a:solidFill>
                            <a:schemeClr val="dk1"/>
                          </a:solidFill>
                          <a:latin typeface="Arial"/>
                          <a:ea typeface="Arial"/>
                          <a:cs typeface="Arial"/>
                          <a:sym typeface="Arial"/>
                        </a:rPr>
                        <a:t>or easily defined next steps</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chemeClr val="dk1"/>
                        </a:buClr>
                        <a:buSzPts val="2000"/>
                        <a:buFont typeface="Arial"/>
                        <a:buNone/>
                      </a:pPr>
                      <a:r>
                        <a:rPr lang="en" sz="2200" u="none" strike="noStrike" cap="none">
                          <a:solidFill>
                            <a:schemeClr val="dk1"/>
                          </a:solidFill>
                          <a:latin typeface="Arial"/>
                          <a:ea typeface="Arial"/>
                          <a:cs typeface="Arial"/>
                          <a:sym typeface="Arial"/>
                        </a:rPr>
                        <a:t>Usually requires </a:t>
                      </a:r>
                      <a:r>
                        <a:rPr lang="en" sz="2200" b="1" u="none" strike="noStrike" cap="none">
                          <a:solidFill>
                            <a:schemeClr val="accent1"/>
                          </a:solidFill>
                          <a:latin typeface="Arial"/>
                          <a:ea typeface="Arial"/>
                          <a:cs typeface="Arial"/>
                          <a:sym typeface="Arial"/>
                        </a:rPr>
                        <a:t>decisions and action</a:t>
                      </a:r>
                      <a:r>
                        <a:rPr lang="en" sz="2200" u="none" strike="noStrike" cap="none">
                          <a:solidFill>
                            <a:schemeClr val="accent6"/>
                          </a:solidFill>
                          <a:latin typeface="Arial"/>
                          <a:ea typeface="Arial"/>
                          <a:cs typeface="Arial"/>
                          <a:sym typeface="Arial"/>
                        </a:rPr>
                        <a:t> </a:t>
                      </a:r>
                      <a:r>
                        <a:rPr lang="en" sz="2200" u="none" strike="noStrike" cap="none">
                          <a:solidFill>
                            <a:schemeClr val="dk1"/>
                          </a:solidFill>
                          <a:latin typeface="Arial"/>
                          <a:ea typeface="Arial"/>
                          <a:cs typeface="Arial"/>
                          <a:sym typeface="Arial"/>
                        </a:rPr>
                        <a:t>from a defined group of people</a:t>
                      </a:r>
                      <a:endParaRPr sz="2200" u="none" strike="noStrike" cap="none">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 sz="2200" u="none" strike="noStrike" cap="none" dirty="0">
                          <a:solidFill>
                            <a:schemeClr val="dk1"/>
                          </a:solidFill>
                          <a:latin typeface="Arial"/>
                          <a:ea typeface="Arial"/>
                          <a:cs typeface="Arial"/>
                          <a:sym typeface="Arial"/>
                        </a:rPr>
                        <a:t>Usually requires </a:t>
                      </a:r>
                      <a:r>
                        <a:rPr lang="en" sz="2200" b="1" u="none" strike="noStrike" cap="none" dirty="0">
                          <a:solidFill>
                            <a:schemeClr val="accent1"/>
                          </a:solidFill>
                          <a:latin typeface="Arial"/>
                          <a:ea typeface="Arial"/>
                          <a:cs typeface="Arial"/>
                          <a:sym typeface="Arial"/>
                        </a:rPr>
                        <a:t>ongoing input and feedback</a:t>
                      </a:r>
                      <a:r>
                        <a:rPr lang="en" sz="2200" u="none" strike="noStrike" cap="none" dirty="0">
                          <a:solidFill>
                            <a:schemeClr val="accent6"/>
                          </a:solidFill>
                          <a:latin typeface="Arial"/>
                          <a:ea typeface="Arial"/>
                          <a:cs typeface="Arial"/>
                          <a:sym typeface="Arial"/>
                        </a:rPr>
                        <a:t> </a:t>
                      </a:r>
                      <a:r>
                        <a:rPr lang="en" sz="2200" u="none" strike="noStrike" cap="none" dirty="0">
                          <a:solidFill>
                            <a:schemeClr val="dk1"/>
                          </a:solidFill>
                          <a:latin typeface="Arial"/>
                          <a:ea typeface="Arial"/>
                          <a:cs typeface="Arial"/>
                          <a:sym typeface="Arial"/>
                        </a:rPr>
                        <a:t>from a large group of stakeholders</a:t>
                      </a:r>
                      <a:endParaRPr sz="2200" u="none" strike="noStrike" cap="none" dirty="0">
                        <a:solidFill>
                          <a:schemeClr val="dk1"/>
                        </a:solidFill>
                        <a:latin typeface="Arial"/>
                        <a:ea typeface="Arial"/>
                        <a:cs typeface="Arial"/>
                        <a:sym typeface="Arial"/>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2"/>
          <p:cNvSpPr txBox="1">
            <a:spLocks noGrp="1"/>
          </p:cNvSpPr>
          <p:nvPr>
            <p:ph type="body" idx="1"/>
          </p:nvPr>
        </p:nvSpPr>
        <p:spPr>
          <a:xfrm>
            <a:off x="838200" y="2489850"/>
            <a:ext cx="10788900" cy="1878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1000"/>
              </a:spcBef>
              <a:spcAft>
                <a:spcPts val="2133"/>
              </a:spcAft>
              <a:buClr>
                <a:schemeClr val="dk1"/>
              </a:buClr>
              <a:buSzPts val="2800"/>
              <a:buNone/>
            </a:pPr>
            <a:r>
              <a:rPr lang="en" sz="3000"/>
              <a:t>There is usually less resistance to technical changes than to adaptive changes, because adaptive changes may </a:t>
            </a:r>
            <a:r>
              <a:rPr lang="en" sz="3000" b="1">
                <a:solidFill>
                  <a:schemeClr val="accent1"/>
                </a:solidFill>
              </a:rPr>
              <a:t>challenge deeply held beliefs and longstanding practices</a:t>
            </a:r>
            <a:endParaRPr sz="3000" b="1">
              <a:solidFill>
                <a:schemeClr val="accent1"/>
              </a:solidFill>
            </a:endParaRPr>
          </a:p>
        </p:txBody>
      </p:sp>
      <p:sp>
        <p:nvSpPr>
          <p:cNvPr id="327" name="Google Shape;327;p12"/>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One more difference…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3"/>
          <p:cNvSpPr txBox="1">
            <a:spLocks noGrp="1"/>
          </p:cNvSpPr>
          <p:nvPr>
            <p:ph type="body" idx="1"/>
          </p:nvPr>
        </p:nvSpPr>
        <p:spPr>
          <a:xfrm>
            <a:off x="838200" y="2009153"/>
            <a:ext cx="10515600" cy="2969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0"/>
              </a:spcAft>
              <a:buClr>
                <a:schemeClr val="dk1"/>
              </a:buClr>
              <a:buSzPts val="2800"/>
              <a:buNone/>
            </a:pPr>
            <a:r>
              <a:rPr lang="en"/>
              <a:t>New IEP forms are a </a:t>
            </a:r>
            <a:r>
              <a:rPr lang="en" b="1">
                <a:solidFill>
                  <a:srgbClr val="3647B6"/>
                </a:solidFill>
              </a:rPr>
              <a:t>technical change</a:t>
            </a:r>
            <a:r>
              <a:rPr lang="en">
                <a:solidFill>
                  <a:srgbClr val="3647B6"/>
                </a:solidFill>
              </a:rPr>
              <a:t>…</a:t>
            </a:r>
            <a:endParaRPr>
              <a:solidFill>
                <a:srgbClr val="3647B6"/>
              </a:solidFill>
            </a:endParaRPr>
          </a:p>
          <a:p>
            <a:pPr marL="457200" lvl="0" indent="-342900" algn="l" rtl="0">
              <a:lnSpc>
                <a:spcPct val="100000"/>
              </a:lnSpc>
              <a:spcBef>
                <a:spcPts val="2133"/>
              </a:spcBef>
              <a:spcAft>
                <a:spcPts val="0"/>
              </a:spcAft>
              <a:buSzPts val="1800"/>
              <a:buChar char="●"/>
            </a:pPr>
            <a:r>
              <a:rPr lang="en"/>
              <a:t>They will result in changes to school processes and procedures</a:t>
            </a:r>
            <a:endParaRPr/>
          </a:p>
          <a:p>
            <a:pPr marL="457200" lvl="0" indent="-342900" algn="l" rtl="0">
              <a:lnSpc>
                <a:spcPct val="100000"/>
              </a:lnSpc>
              <a:spcBef>
                <a:spcPts val="1000"/>
              </a:spcBef>
              <a:spcAft>
                <a:spcPts val="0"/>
              </a:spcAft>
              <a:buSzPts val="1800"/>
              <a:buChar char="●"/>
            </a:pPr>
            <a:r>
              <a:rPr lang="en"/>
              <a:t>They require clearly defined next steps, such as training staff and communicating with families</a:t>
            </a:r>
            <a:endParaRPr/>
          </a:p>
        </p:txBody>
      </p:sp>
      <p:sp>
        <p:nvSpPr>
          <p:cNvPr id="333" name="Google Shape;333;p13"/>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Relationship to the new IEP form</a:t>
            </a:r>
            <a:endParaRPr/>
          </a:p>
        </p:txBody>
      </p:sp>
      <p:sp>
        <p:nvSpPr>
          <p:cNvPr id="334" name="Google Shape;334;p13"/>
          <p:cNvSpPr txBox="1"/>
          <p:nvPr/>
        </p:nvSpPr>
        <p:spPr>
          <a:xfrm>
            <a:off x="593100" y="4783700"/>
            <a:ext cx="10760700" cy="142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133"/>
              </a:spcBef>
              <a:spcAft>
                <a:spcPts val="2133"/>
              </a:spcAft>
              <a:buNone/>
            </a:pPr>
            <a:r>
              <a:rPr lang="en" sz="2800">
                <a:solidFill>
                  <a:schemeClr val="dk1"/>
                </a:solidFill>
              </a:rPr>
              <a:t>…but they also provide an </a:t>
            </a:r>
            <a:r>
              <a:rPr lang="en" sz="2800" b="1">
                <a:solidFill>
                  <a:srgbClr val="3647B6"/>
                </a:solidFill>
              </a:rPr>
              <a:t>opportunity for adaptive changes</a:t>
            </a:r>
            <a:r>
              <a:rPr lang="en" sz="2800">
                <a:solidFill>
                  <a:schemeClr val="dk1"/>
                </a:solidFill>
              </a:rPr>
              <a:t> to the culture and practices of the special education system.</a:t>
            </a:r>
            <a:endParaRPr sz="2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body" idx="1"/>
          </p:nvPr>
        </p:nvSpPr>
        <p:spPr>
          <a:xfrm>
            <a:off x="302933" y="1968821"/>
            <a:ext cx="5373600" cy="4052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rgbClr val="3647B6"/>
              </a:buClr>
              <a:buSzPts val="2800"/>
              <a:buNone/>
            </a:pPr>
            <a:r>
              <a:rPr lang="en" sz="3000" b="1">
                <a:solidFill>
                  <a:srgbClr val="3647B6"/>
                </a:solidFill>
              </a:rPr>
              <a:t>Technical challenge</a:t>
            </a:r>
            <a:endParaRPr sz="3000" b="1">
              <a:solidFill>
                <a:srgbClr val="3647B6"/>
              </a:solidFill>
            </a:endParaRPr>
          </a:p>
          <a:p>
            <a:pPr marL="0" lvl="0" indent="0" algn="l" rtl="0">
              <a:lnSpc>
                <a:spcPct val="90000"/>
              </a:lnSpc>
              <a:spcBef>
                <a:spcPts val="2133"/>
              </a:spcBef>
              <a:spcAft>
                <a:spcPts val="0"/>
              </a:spcAft>
              <a:buClr>
                <a:schemeClr val="dk1"/>
              </a:buClr>
              <a:buSzPts val="3067"/>
              <a:buNone/>
            </a:pPr>
            <a:r>
              <a:rPr lang="en" sz="3067"/>
              <a:t>Rennie Elementary School is implementing a new reading curriculum in grades K-5</a:t>
            </a:r>
            <a:endParaRPr sz="3067"/>
          </a:p>
          <a:p>
            <a:pPr marL="0" lvl="0" indent="0" algn="l" rtl="0">
              <a:lnSpc>
                <a:spcPct val="90000"/>
              </a:lnSpc>
              <a:spcBef>
                <a:spcPts val="2133"/>
              </a:spcBef>
              <a:spcAft>
                <a:spcPts val="2133"/>
              </a:spcAft>
              <a:buClr>
                <a:schemeClr val="dk1"/>
              </a:buClr>
              <a:buSzPts val="3067"/>
              <a:buNone/>
            </a:pPr>
            <a:r>
              <a:rPr lang="en" sz="3067"/>
              <a:t>Implementation will require staff training and supervision, despite limited administrative capacity for classroom observations</a:t>
            </a:r>
            <a:endParaRPr sz="3067"/>
          </a:p>
        </p:txBody>
      </p:sp>
      <p:sp>
        <p:nvSpPr>
          <p:cNvPr id="340" name="Google Shape;340;p14"/>
          <p:cNvSpPr txBox="1">
            <a:spLocks noGrp="1"/>
          </p:cNvSpPr>
          <p:nvPr>
            <p:ph type="title"/>
          </p:nvPr>
        </p:nvSpPr>
        <p:spPr>
          <a:xfrm>
            <a:off x="770525" y="4697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600"/>
              <a:buFont typeface="Arial"/>
              <a:buNone/>
            </a:pPr>
            <a:r>
              <a:rPr lang="en" sz="3800"/>
              <a:t>Reframing technical challenges as adaptive opportunities</a:t>
            </a:r>
            <a:endParaRPr sz="3800"/>
          </a:p>
        </p:txBody>
      </p:sp>
      <p:sp>
        <p:nvSpPr>
          <p:cNvPr id="341" name="Google Shape;341;p14"/>
          <p:cNvSpPr txBox="1">
            <a:spLocks noGrp="1"/>
          </p:cNvSpPr>
          <p:nvPr>
            <p:ph type="body" idx="4294967295"/>
          </p:nvPr>
        </p:nvSpPr>
        <p:spPr>
          <a:xfrm>
            <a:off x="6905625" y="1745090"/>
            <a:ext cx="4998300" cy="4564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rgbClr val="3647B6"/>
              </a:buClr>
              <a:buSzPts val="2800"/>
              <a:buNone/>
            </a:pPr>
            <a:r>
              <a:rPr lang="en" sz="3000" b="1">
                <a:solidFill>
                  <a:srgbClr val="3647B6"/>
                </a:solidFill>
              </a:rPr>
              <a:t>Adaptive opportunity</a:t>
            </a:r>
            <a:endParaRPr sz="3000" b="1">
              <a:solidFill>
                <a:srgbClr val="3647B6"/>
              </a:solidFill>
            </a:endParaRPr>
          </a:p>
          <a:p>
            <a:pPr marL="0" lvl="0" indent="0" algn="l" rtl="0">
              <a:lnSpc>
                <a:spcPct val="90000"/>
              </a:lnSpc>
              <a:spcBef>
                <a:spcPts val="2133"/>
              </a:spcBef>
              <a:spcAft>
                <a:spcPts val="2133"/>
              </a:spcAft>
              <a:buClr>
                <a:schemeClr val="dk1"/>
              </a:buClr>
              <a:buSzPts val="3067"/>
              <a:buNone/>
            </a:pPr>
            <a:r>
              <a:rPr lang="en" sz="3067"/>
              <a:t>Rennie Elementary School focuses on building staff culture around peer support and observation, leading to a new staffing model that allows greater teacher leadership and peer-to-peer consultation</a:t>
            </a:r>
            <a:endParaRPr sz="3067"/>
          </a:p>
        </p:txBody>
      </p:sp>
      <p:sp>
        <p:nvSpPr>
          <p:cNvPr id="342" name="Google Shape;342;p14">
            <a:extLst>
              <a:ext uri="{C183D7F6-B498-43B3-948B-1728B52AA6E4}">
                <adec:decorative xmlns:adec="http://schemas.microsoft.com/office/drawing/2017/decorative" val="1"/>
              </a:ext>
            </a:extLst>
          </p:cNvPr>
          <p:cNvSpPr/>
          <p:nvPr/>
        </p:nvSpPr>
        <p:spPr>
          <a:xfrm>
            <a:off x="5647313" y="3812381"/>
            <a:ext cx="914400" cy="687300"/>
          </a:xfrm>
          <a:prstGeom prst="rightArrow">
            <a:avLst>
              <a:gd name="adj1" fmla="val 50000"/>
              <a:gd name="adj2" fmla="val 50000"/>
            </a:avLst>
          </a:prstGeom>
          <a:solidFill>
            <a:srgbClr val="86A9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body" idx="1"/>
          </p:nvPr>
        </p:nvSpPr>
        <p:spPr>
          <a:xfrm>
            <a:off x="242375" y="2236066"/>
            <a:ext cx="5674500" cy="30843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rgbClr val="3647B6"/>
              </a:buClr>
              <a:buSzPts val="2800"/>
              <a:buNone/>
            </a:pPr>
            <a:r>
              <a:rPr lang="en" sz="3200" b="1">
                <a:solidFill>
                  <a:srgbClr val="3647B6"/>
                </a:solidFill>
              </a:rPr>
              <a:t>Technical challenge</a:t>
            </a:r>
            <a:endParaRPr sz="3200" b="1">
              <a:solidFill>
                <a:srgbClr val="3647B6"/>
              </a:solidFill>
            </a:endParaRPr>
          </a:p>
          <a:p>
            <a:pPr marL="0" lvl="0" indent="0" algn="l" rtl="0">
              <a:lnSpc>
                <a:spcPct val="90000"/>
              </a:lnSpc>
              <a:spcBef>
                <a:spcPts val="2133"/>
              </a:spcBef>
              <a:spcAft>
                <a:spcPts val="2133"/>
              </a:spcAft>
              <a:buClr>
                <a:schemeClr val="dk1"/>
              </a:buClr>
              <a:buSzPts val="3067"/>
              <a:buNone/>
            </a:pPr>
            <a:r>
              <a:rPr lang="en" sz="3000"/>
              <a:t>“How do we schedule teacher observations to support effective implementation of a new curriculum?”</a:t>
            </a:r>
            <a:endParaRPr sz="3000"/>
          </a:p>
        </p:txBody>
      </p:sp>
      <p:sp>
        <p:nvSpPr>
          <p:cNvPr id="348" name="Google Shape;348;p15"/>
          <p:cNvSpPr txBox="1">
            <a:spLocks noGrp="1"/>
          </p:cNvSpPr>
          <p:nvPr>
            <p:ph type="title"/>
          </p:nvPr>
        </p:nvSpPr>
        <p:spPr>
          <a:xfrm>
            <a:off x="838200" y="424901"/>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600"/>
              <a:buFont typeface="Arial"/>
              <a:buNone/>
            </a:pPr>
            <a:r>
              <a:rPr lang="en" sz="3800" dirty="0"/>
              <a:t>Reframing technical challenges as adaptive opportunities</a:t>
            </a:r>
            <a:endParaRPr sz="3800" dirty="0"/>
          </a:p>
        </p:txBody>
      </p:sp>
      <p:sp>
        <p:nvSpPr>
          <p:cNvPr id="349" name="Google Shape;349;p15"/>
          <p:cNvSpPr txBox="1">
            <a:spLocks noGrp="1"/>
          </p:cNvSpPr>
          <p:nvPr>
            <p:ph type="body" idx="4294967295"/>
          </p:nvPr>
        </p:nvSpPr>
        <p:spPr>
          <a:xfrm>
            <a:off x="6846651" y="1942045"/>
            <a:ext cx="5133600" cy="4564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rgbClr val="3647B6"/>
              </a:buClr>
              <a:buSzPts val="2800"/>
              <a:buNone/>
            </a:pPr>
            <a:r>
              <a:rPr lang="en" sz="3200" b="1">
                <a:solidFill>
                  <a:srgbClr val="3647B6"/>
                </a:solidFill>
              </a:rPr>
              <a:t>Adaptive opportunity</a:t>
            </a:r>
            <a:endParaRPr sz="3200" b="1">
              <a:solidFill>
                <a:srgbClr val="3647B6"/>
              </a:solidFill>
            </a:endParaRPr>
          </a:p>
          <a:p>
            <a:pPr marL="0" lvl="0" indent="0" algn="l" rtl="0">
              <a:lnSpc>
                <a:spcPct val="90000"/>
              </a:lnSpc>
              <a:spcBef>
                <a:spcPts val="2133"/>
              </a:spcBef>
              <a:spcAft>
                <a:spcPts val="0"/>
              </a:spcAft>
              <a:buClr>
                <a:schemeClr val="dk1"/>
              </a:buClr>
              <a:buSzPts val="3067"/>
              <a:buNone/>
            </a:pPr>
            <a:r>
              <a:rPr lang="en" sz="3000"/>
              <a:t>“How can we leverage all staff to provide insights into curriculum implementation?”</a:t>
            </a:r>
            <a:endParaRPr sz="3000"/>
          </a:p>
          <a:p>
            <a:pPr marL="0" lvl="0" indent="0" algn="l" rtl="0">
              <a:lnSpc>
                <a:spcPct val="90000"/>
              </a:lnSpc>
              <a:spcBef>
                <a:spcPts val="2133"/>
              </a:spcBef>
              <a:spcAft>
                <a:spcPts val="2133"/>
              </a:spcAft>
              <a:buClr>
                <a:schemeClr val="dk1"/>
              </a:buClr>
              <a:buSzPts val="3067"/>
              <a:buNone/>
            </a:pPr>
            <a:r>
              <a:rPr lang="en" sz="3000"/>
              <a:t>“How can we build a culture that encourages staff to seek–or offer–additional support?”</a:t>
            </a:r>
            <a:endParaRPr sz="3000"/>
          </a:p>
        </p:txBody>
      </p:sp>
      <p:sp>
        <p:nvSpPr>
          <p:cNvPr id="350" name="Google Shape;350;p15">
            <a:extLst>
              <a:ext uri="{C183D7F6-B498-43B3-948B-1728B52AA6E4}">
                <adec:decorative xmlns:adec="http://schemas.microsoft.com/office/drawing/2017/decorative" val="1"/>
              </a:ext>
            </a:extLst>
          </p:cNvPr>
          <p:cNvSpPr/>
          <p:nvPr/>
        </p:nvSpPr>
        <p:spPr>
          <a:xfrm>
            <a:off x="5647313" y="3812381"/>
            <a:ext cx="914400" cy="687300"/>
          </a:xfrm>
          <a:prstGeom prst="rightArrow">
            <a:avLst>
              <a:gd name="adj1" fmla="val 50000"/>
              <a:gd name="adj2" fmla="val 50000"/>
            </a:avLst>
          </a:prstGeom>
          <a:solidFill>
            <a:srgbClr val="86A9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2400">
              <a:solidFill>
                <a:schemeClr val="dk1"/>
              </a:solidFill>
              <a:latin typeface="Lato"/>
              <a:ea typeface="Lato"/>
              <a:cs typeface="Lato"/>
              <a:sym typeface="La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6"/>
          <p:cNvSpPr txBox="1">
            <a:spLocks noGrp="1"/>
          </p:cNvSpPr>
          <p:nvPr>
            <p:ph type="body" idx="1"/>
          </p:nvPr>
        </p:nvSpPr>
        <p:spPr>
          <a:xfrm>
            <a:off x="5450576" y="2173575"/>
            <a:ext cx="6203400" cy="4057800"/>
          </a:xfrm>
          <a:prstGeom prst="rect">
            <a:avLst/>
          </a:prstGeom>
          <a:noFill/>
          <a:ln>
            <a:noFill/>
          </a:ln>
        </p:spPr>
        <p:txBody>
          <a:bodyPr spcFirstLastPara="1" wrap="square" lIns="121900" tIns="121900" rIns="121900" bIns="121900" anchor="t" anchorCtr="0">
            <a:noAutofit/>
          </a:bodyPr>
          <a:lstStyle/>
          <a:p>
            <a:pPr marL="514350" lvl="0" indent="-527050" algn="l" rtl="0">
              <a:lnSpc>
                <a:spcPct val="100000"/>
              </a:lnSpc>
              <a:spcBef>
                <a:spcPts val="1000"/>
              </a:spcBef>
              <a:spcAft>
                <a:spcPts val="0"/>
              </a:spcAft>
              <a:buClr>
                <a:schemeClr val="dk1"/>
              </a:buClr>
              <a:buSzPts val="3000"/>
              <a:buFont typeface="Calibri"/>
              <a:buAutoNum type="arabicPeriod"/>
            </a:pPr>
            <a:r>
              <a:rPr lang="en" sz="3000"/>
              <a:t>What do you see as the primary </a:t>
            </a:r>
            <a:r>
              <a:rPr lang="en" sz="3000" b="1">
                <a:solidFill>
                  <a:srgbClr val="3647B6"/>
                </a:solidFill>
              </a:rPr>
              <a:t>technical challenges</a:t>
            </a:r>
            <a:r>
              <a:rPr lang="en" sz="3000"/>
              <a:t> of implementing the new forms?</a:t>
            </a:r>
            <a:endParaRPr sz="3000"/>
          </a:p>
          <a:p>
            <a:pPr marL="514350" lvl="0" indent="-527050" algn="l" rtl="0">
              <a:lnSpc>
                <a:spcPct val="100000"/>
              </a:lnSpc>
              <a:spcBef>
                <a:spcPts val="3133"/>
              </a:spcBef>
              <a:spcAft>
                <a:spcPts val="1800"/>
              </a:spcAft>
              <a:buClr>
                <a:schemeClr val="dk1"/>
              </a:buClr>
              <a:buSzPts val="3000"/>
              <a:buFont typeface="Calibri"/>
              <a:buAutoNum type="arabicPeriod"/>
            </a:pPr>
            <a:r>
              <a:rPr lang="en" sz="3000"/>
              <a:t>What </a:t>
            </a:r>
            <a:r>
              <a:rPr lang="en" sz="3000" b="1">
                <a:solidFill>
                  <a:srgbClr val="3647B6"/>
                </a:solidFill>
              </a:rPr>
              <a:t>opportunities </a:t>
            </a:r>
            <a:r>
              <a:rPr lang="en" sz="3000"/>
              <a:t>do these offer for making adaptive changes in your IEP process?</a:t>
            </a:r>
            <a:endParaRPr sz="3000" b="1">
              <a:solidFill>
                <a:srgbClr val="351C75"/>
              </a:solidFill>
            </a:endParaRPr>
          </a:p>
        </p:txBody>
      </p:sp>
      <p:sp>
        <p:nvSpPr>
          <p:cNvPr id="356" name="Google Shape;356;p16"/>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lt1"/>
              </a:buClr>
              <a:buSzPts val="4400"/>
              <a:buFont typeface="Arial"/>
              <a:buNone/>
            </a:pPr>
            <a:r>
              <a:rPr lang="en"/>
              <a:t>Small group or independently</a:t>
            </a:r>
            <a:endParaRPr/>
          </a:p>
        </p:txBody>
      </p:sp>
      <p:pic>
        <p:nvPicPr>
          <p:cNvPr id="357" name="Google Shape;357;p16">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72499" y="2688773"/>
            <a:ext cx="2875501" cy="3482734"/>
          </a:xfrm>
          <a:prstGeom prst="rect">
            <a:avLst/>
          </a:prstGeom>
          <a:noFill/>
          <a:ln>
            <a:noFill/>
          </a:ln>
        </p:spPr>
      </p:pic>
      <p:sp>
        <p:nvSpPr>
          <p:cNvPr id="358" name="Google Shape;358;p16"/>
          <p:cNvSpPr txBox="1"/>
          <p:nvPr/>
        </p:nvSpPr>
        <p:spPr>
          <a:xfrm>
            <a:off x="591675" y="2270725"/>
            <a:ext cx="4725900" cy="2012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 sz="2900" b="1">
                <a:solidFill>
                  <a:schemeClr val="dk1"/>
                </a:solidFill>
              </a:rPr>
              <a:t>Reflect on these questions independently or in table groups</a:t>
            </a:r>
            <a:endParaRPr sz="2900" b="1">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a:spLocks noGrp="1"/>
          </p:cNvSpPr>
          <p:nvPr>
            <p:ph type="title"/>
          </p:nvPr>
        </p:nvSpPr>
        <p:spPr>
          <a:xfrm>
            <a:off x="838200" y="730525"/>
            <a:ext cx="10515600" cy="2852737"/>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sz="6000" b="1"/>
              <a:t>Introduction to IEP Improvement Playbook</a:t>
            </a:r>
            <a:endParaRPr sz="60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4400"/>
              <a:buFont typeface="Arial"/>
              <a:buNone/>
            </a:pPr>
            <a:r>
              <a:rPr lang="en"/>
              <a:t>Full special education process</a:t>
            </a:r>
            <a:endParaRPr/>
          </a:p>
        </p:txBody>
      </p:sp>
      <p:pic>
        <p:nvPicPr>
          <p:cNvPr id="369" name="Google Shape;369;p18" descr="Visual overview of best practices during pre-evaluation, evaluation, and post evaluation. A version accessible to a screen reader is linked to the image."/>
          <p:cNvPicPr preferRelativeResize="0"/>
          <p:nvPr/>
        </p:nvPicPr>
        <p:blipFill rotWithShape="1">
          <a:blip r:embed="rId3">
            <a:alphaModFix/>
          </a:blip>
          <a:srcRect/>
          <a:stretch/>
        </p:blipFill>
        <p:spPr>
          <a:xfrm>
            <a:off x="203200" y="1900136"/>
            <a:ext cx="11785599" cy="442134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descr="Large green arrow with the words &quot;Create the conditions for improvement of student outcomes.&#10;Pointing at four arrows sections stacked up with the four best practices.&#10;Pointing at an arrow that says Best Practices pointing at a section that says change ideas." title="Improvement Cycle"/>
          <p:cNvSpPr/>
          <p:nvPr/>
        </p:nvSpPr>
        <p:spPr>
          <a:xfrm>
            <a:off x="911251" y="3102833"/>
            <a:ext cx="3922800" cy="2126100"/>
          </a:xfrm>
          <a:prstGeom prst="homePlate">
            <a:avLst>
              <a:gd name="adj" fmla="val 50000"/>
            </a:avLst>
          </a:prstGeom>
          <a:solidFill>
            <a:srgbClr val="3647B6"/>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2400">
                <a:solidFill>
                  <a:schemeClr val="lt1"/>
                </a:solidFill>
                <a:latin typeface="Arial"/>
                <a:ea typeface="Arial"/>
                <a:cs typeface="Arial"/>
                <a:sym typeface="Arial"/>
              </a:rPr>
              <a:t>Create the conditions for improvement of student outcomes</a:t>
            </a:r>
            <a:endParaRPr sz="2400">
              <a:solidFill>
                <a:schemeClr val="lt1"/>
              </a:solidFill>
              <a:latin typeface="Arial"/>
              <a:ea typeface="Arial"/>
              <a:cs typeface="Arial"/>
              <a:sym typeface="Arial"/>
            </a:endParaRPr>
          </a:p>
        </p:txBody>
      </p:sp>
      <p:sp>
        <p:nvSpPr>
          <p:cNvPr id="375" name="Google Shape;375;p19"/>
          <p:cNvSpPr/>
          <p:nvPr/>
        </p:nvSpPr>
        <p:spPr>
          <a:xfrm>
            <a:off x="3883912" y="4764835"/>
            <a:ext cx="2882400" cy="464100"/>
          </a:xfrm>
          <a:prstGeom prst="parallelogram">
            <a:avLst>
              <a:gd name="adj" fmla="val 102836"/>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School Culture</a:t>
            </a:r>
            <a:endParaRPr sz="1600">
              <a:solidFill>
                <a:schemeClr val="dk1"/>
              </a:solidFill>
              <a:latin typeface="Arial"/>
              <a:ea typeface="Arial"/>
              <a:cs typeface="Arial"/>
              <a:sym typeface="Arial"/>
            </a:endParaRPr>
          </a:p>
        </p:txBody>
      </p:sp>
      <p:sp>
        <p:nvSpPr>
          <p:cNvPr id="376" name="Google Shape;376;p19"/>
          <p:cNvSpPr/>
          <p:nvPr/>
        </p:nvSpPr>
        <p:spPr>
          <a:xfrm>
            <a:off x="4452519" y="4210100"/>
            <a:ext cx="2950200" cy="464100"/>
          </a:xfrm>
          <a:prstGeom prst="parallelogram">
            <a:avLst>
              <a:gd name="adj" fmla="val 98734"/>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Family Engagement</a:t>
            </a:r>
            <a:endParaRPr sz="1600">
              <a:solidFill>
                <a:schemeClr val="dk1"/>
              </a:solidFill>
              <a:latin typeface="Arial"/>
              <a:ea typeface="Arial"/>
              <a:cs typeface="Arial"/>
              <a:sym typeface="Arial"/>
            </a:endParaRPr>
          </a:p>
        </p:txBody>
      </p:sp>
      <p:grpSp>
        <p:nvGrpSpPr>
          <p:cNvPr id="377" name="Google Shape;377;p19" descr="Instructional equity"/>
          <p:cNvGrpSpPr/>
          <p:nvPr/>
        </p:nvGrpSpPr>
        <p:grpSpPr>
          <a:xfrm>
            <a:off x="3899412" y="3066681"/>
            <a:ext cx="2882418" cy="500163"/>
            <a:chOff x="2606303" y="1747418"/>
            <a:chExt cx="2606400" cy="375132"/>
          </a:xfrm>
        </p:grpSpPr>
        <p:sp>
          <p:nvSpPr>
            <p:cNvPr id="378" name="Google Shape;378;p19"/>
            <p:cNvSpPr/>
            <p:nvPr/>
          </p:nvSpPr>
          <p:spPr>
            <a:xfrm rot="10800000" flipH="1">
              <a:off x="2606303" y="1774550"/>
              <a:ext cx="2606400" cy="348000"/>
            </a:xfrm>
            <a:prstGeom prst="parallelogram">
              <a:avLst>
                <a:gd name="adj" fmla="val 99289"/>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79" name="Google Shape;379;p19"/>
            <p:cNvSpPr txBox="1"/>
            <p:nvPr/>
          </p:nvSpPr>
          <p:spPr>
            <a:xfrm>
              <a:off x="2941975" y="1747418"/>
              <a:ext cx="1905300" cy="3693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Instructional Equity</a:t>
              </a:r>
              <a:endParaRPr sz="1600">
                <a:solidFill>
                  <a:schemeClr val="dk1"/>
                </a:solidFill>
                <a:latin typeface="Arial"/>
                <a:ea typeface="Arial"/>
                <a:cs typeface="Arial"/>
                <a:sym typeface="Arial"/>
              </a:endParaRPr>
            </a:p>
          </p:txBody>
        </p:sp>
      </p:grpSp>
      <p:grpSp>
        <p:nvGrpSpPr>
          <p:cNvPr id="380" name="Google Shape;380;p19" descr="data and assessment"/>
          <p:cNvGrpSpPr/>
          <p:nvPr/>
        </p:nvGrpSpPr>
        <p:grpSpPr>
          <a:xfrm>
            <a:off x="4441702" y="3638359"/>
            <a:ext cx="2882418" cy="492388"/>
            <a:chOff x="3025247" y="2176188"/>
            <a:chExt cx="2606400" cy="369300"/>
          </a:xfrm>
        </p:grpSpPr>
        <p:sp>
          <p:nvSpPr>
            <p:cNvPr id="381" name="Google Shape;381;p19"/>
            <p:cNvSpPr/>
            <p:nvPr/>
          </p:nvSpPr>
          <p:spPr>
            <a:xfrm rot="10800000" flipH="1">
              <a:off x="3025247" y="2193941"/>
              <a:ext cx="2606400" cy="348000"/>
            </a:xfrm>
            <a:prstGeom prst="parallelogram">
              <a:avLst>
                <a:gd name="adj" fmla="val 99289"/>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82" name="Google Shape;382;p19"/>
            <p:cNvSpPr txBox="1"/>
            <p:nvPr/>
          </p:nvSpPr>
          <p:spPr>
            <a:xfrm>
              <a:off x="3317000" y="2176188"/>
              <a:ext cx="1895700" cy="3693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Data &amp; Assessment</a:t>
              </a:r>
              <a:endParaRPr sz="1600">
                <a:solidFill>
                  <a:schemeClr val="dk1"/>
                </a:solidFill>
                <a:latin typeface="Arial"/>
                <a:ea typeface="Arial"/>
                <a:cs typeface="Arial"/>
                <a:sym typeface="Arial"/>
              </a:endParaRPr>
            </a:p>
          </p:txBody>
        </p:sp>
      </p:grpSp>
      <p:sp>
        <p:nvSpPr>
          <p:cNvPr id="383" name="Google Shape;383;p19" descr="best practices"/>
          <p:cNvSpPr/>
          <p:nvPr/>
        </p:nvSpPr>
        <p:spPr>
          <a:xfrm>
            <a:off x="6452984" y="3102833"/>
            <a:ext cx="2882400" cy="2126100"/>
          </a:xfrm>
          <a:prstGeom prst="chevron">
            <a:avLst>
              <a:gd name="adj" fmla="val 50000"/>
            </a:avLst>
          </a:prstGeom>
          <a:solidFill>
            <a:schemeClr val="accent4"/>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84" name="Google Shape;384;p19" descr="change ideas"/>
          <p:cNvSpPr/>
          <p:nvPr/>
        </p:nvSpPr>
        <p:spPr>
          <a:xfrm>
            <a:off x="8452201" y="3102851"/>
            <a:ext cx="2777364" cy="2158679"/>
          </a:xfrm>
          <a:custGeom>
            <a:avLst/>
            <a:gdLst/>
            <a:ahLst/>
            <a:cxnLst/>
            <a:rect l="l" t="t" r="r" b="b"/>
            <a:pathLst>
              <a:path w="83323" h="64762" extrusionOk="0">
                <a:moveTo>
                  <a:pt x="395" y="147"/>
                </a:moveTo>
                <a:lnTo>
                  <a:pt x="31197" y="31940"/>
                </a:lnTo>
                <a:lnTo>
                  <a:pt x="0" y="63330"/>
                </a:lnTo>
                <a:lnTo>
                  <a:pt x="83323" y="64762"/>
                </a:lnTo>
                <a:lnTo>
                  <a:pt x="82928" y="0"/>
                </a:lnTo>
                <a:close/>
              </a:path>
            </a:pathLst>
          </a:custGeom>
          <a:solidFill>
            <a:srgbClr val="86A9E2"/>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85" name="Google Shape;385;p19"/>
          <p:cNvSpPr txBox="1"/>
          <p:nvPr/>
        </p:nvSpPr>
        <p:spPr>
          <a:xfrm>
            <a:off x="9649430" y="3609013"/>
            <a:ext cx="1789200" cy="9852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Change Ideas</a:t>
            </a:r>
            <a:endParaRPr sz="2400">
              <a:solidFill>
                <a:schemeClr val="dk1"/>
              </a:solidFill>
              <a:latin typeface="Arial"/>
              <a:ea typeface="Arial"/>
              <a:cs typeface="Arial"/>
              <a:sym typeface="Arial"/>
            </a:endParaRPr>
          </a:p>
        </p:txBody>
      </p:sp>
      <p:sp>
        <p:nvSpPr>
          <p:cNvPr id="386" name="Google Shape;386;p19"/>
          <p:cNvSpPr txBox="1"/>
          <p:nvPr/>
        </p:nvSpPr>
        <p:spPr>
          <a:xfrm>
            <a:off x="883400" y="2561617"/>
            <a:ext cx="2882400" cy="5232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If we want to:</a:t>
            </a:r>
            <a:endParaRPr sz="1800" b="1" i="1">
              <a:solidFill>
                <a:srgbClr val="3647B6"/>
              </a:solidFill>
              <a:latin typeface="Arial"/>
              <a:ea typeface="Arial"/>
              <a:cs typeface="Arial"/>
              <a:sym typeface="Arial"/>
            </a:endParaRPr>
          </a:p>
        </p:txBody>
      </p:sp>
      <p:sp>
        <p:nvSpPr>
          <p:cNvPr id="387" name="Google Shape;387;p19"/>
          <p:cNvSpPr txBox="1"/>
          <p:nvPr/>
        </p:nvSpPr>
        <p:spPr>
          <a:xfrm>
            <a:off x="3456676" y="2561607"/>
            <a:ext cx="3390900" cy="5232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Then we must improve:</a:t>
            </a:r>
            <a:endParaRPr sz="1800" b="1" i="1">
              <a:solidFill>
                <a:srgbClr val="3647B6"/>
              </a:solidFill>
              <a:latin typeface="Arial"/>
              <a:ea typeface="Arial"/>
              <a:cs typeface="Arial"/>
              <a:sym typeface="Arial"/>
            </a:endParaRPr>
          </a:p>
        </p:txBody>
      </p:sp>
      <p:sp>
        <p:nvSpPr>
          <p:cNvPr id="388" name="Google Shape;388;p19"/>
          <p:cNvSpPr txBox="1"/>
          <p:nvPr/>
        </p:nvSpPr>
        <p:spPr>
          <a:xfrm>
            <a:off x="6453000" y="2561617"/>
            <a:ext cx="2078100" cy="5232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With:</a:t>
            </a:r>
            <a:endParaRPr sz="1800" b="1" i="1">
              <a:solidFill>
                <a:srgbClr val="3647B6"/>
              </a:solidFill>
              <a:latin typeface="Arial"/>
              <a:ea typeface="Arial"/>
              <a:cs typeface="Arial"/>
              <a:sym typeface="Arial"/>
            </a:endParaRPr>
          </a:p>
        </p:txBody>
      </p:sp>
      <p:sp>
        <p:nvSpPr>
          <p:cNvPr id="389" name="Google Shape;389;p19"/>
          <p:cNvSpPr txBox="1"/>
          <p:nvPr/>
        </p:nvSpPr>
        <p:spPr>
          <a:xfrm>
            <a:off x="8531000" y="2358418"/>
            <a:ext cx="2777700" cy="8004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And a good way to do that could be:</a:t>
            </a:r>
            <a:endParaRPr sz="1800" b="1" i="1">
              <a:solidFill>
                <a:srgbClr val="3647B6"/>
              </a:solidFill>
              <a:latin typeface="Arial"/>
              <a:ea typeface="Arial"/>
              <a:cs typeface="Arial"/>
              <a:sym typeface="Arial"/>
            </a:endParaRPr>
          </a:p>
        </p:txBody>
      </p:sp>
      <p:sp>
        <p:nvSpPr>
          <p:cNvPr id="390" name="Google Shape;390;p19"/>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Our theory of improvement</a:t>
            </a:r>
            <a:endParaRPr/>
          </a:p>
        </p:txBody>
      </p:sp>
      <p:sp>
        <p:nvSpPr>
          <p:cNvPr id="391" name="Google Shape;391;p19"/>
          <p:cNvSpPr txBox="1"/>
          <p:nvPr/>
        </p:nvSpPr>
        <p:spPr>
          <a:xfrm>
            <a:off x="7570644" y="3672555"/>
            <a:ext cx="1451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Best</a:t>
            </a:r>
            <a:endParaRPr/>
          </a:p>
          <a:p>
            <a:pPr marL="0" marR="0" lvl="0" indent="0" algn="l" rtl="0">
              <a:spcBef>
                <a:spcPts val="0"/>
              </a:spcBef>
              <a:spcAft>
                <a:spcPts val="0"/>
              </a:spcAft>
              <a:buNone/>
            </a:pPr>
            <a:r>
              <a:rPr lang="en" sz="2400">
                <a:solidFill>
                  <a:schemeClr val="dk1"/>
                </a:solidFill>
                <a:latin typeface="Arial"/>
                <a:ea typeface="Arial"/>
                <a:cs typeface="Arial"/>
                <a:sym typeface="Arial"/>
              </a:rPr>
              <a:t>Practices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Arial"/>
                <a:cs typeface="Arial"/>
              </a:rPr>
              <a:t>Learning Objectives</a:t>
            </a:r>
            <a:endParaRPr lang="en-US"/>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086984"/>
            <a:ext cx="10515600" cy="4487071"/>
          </a:xfrm>
        </p:spPr>
        <p:txBody>
          <a:bodyPr vert="horz" lIns="91440" tIns="45720" rIns="91440" bIns="45720" rtlCol="0" anchor="t">
            <a:normAutofit/>
          </a:bodyPr>
          <a:lstStyle/>
          <a:p>
            <a:pPr marL="0" indent="0">
              <a:buNone/>
            </a:pPr>
            <a:r>
              <a:rPr lang="en-US" b="1">
                <a:latin typeface="Arial"/>
                <a:cs typeface="Arial"/>
              </a:rPr>
              <a:t>Trainers</a:t>
            </a:r>
            <a:r>
              <a:rPr lang="en-US">
                <a:latin typeface="Arial"/>
                <a:cs typeface="Arial"/>
              </a:rPr>
              <a:t> will…</a:t>
            </a:r>
          </a:p>
          <a:p>
            <a:pPr marL="342900" marR="0" lvl="0" indent="-342900">
              <a:spcBef>
                <a:spcPts val="0"/>
              </a:spcBef>
              <a:spcAft>
                <a:spcPts val="600"/>
              </a:spcAft>
              <a:buFont typeface="Symbol" panose="05050102010706020507" pitchFamily="18" charset="2"/>
              <a:buChar char=""/>
            </a:pPr>
            <a:r>
              <a:rPr lang="en-US" sz="2400">
                <a:effectLst/>
              </a:rPr>
              <a:t>Understand the </a:t>
            </a:r>
            <a:r>
              <a:rPr lang="en-US" sz="2400" b="1">
                <a:effectLst/>
              </a:rPr>
              <a:t>technical changes </a:t>
            </a:r>
            <a:r>
              <a:rPr lang="en-US" sz="2400">
                <a:effectLst/>
              </a:rPr>
              <a:t>to new IEP form, in relation to existing form(s), systems, policies, and guidance. </a:t>
            </a:r>
          </a:p>
          <a:p>
            <a:pPr marL="342900" indent="-342900">
              <a:spcBef>
                <a:spcPts val="0"/>
              </a:spcBef>
              <a:spcAft>
                <a:spcPts val="600"/>
              </a:spcAft>
              <a:buFont typeface="Symbol" panose="05050102010706020507" pitchFamily="18" charset="2"/>
              <a:buChar char=""/>
            </a:pPr>
            <a:r>
              <a:rPr lang="en-US" sz="2400"/>
              <a:t>Identify &amp; increase </a:t>
            </a:r>
            <a:r>
              <a:rPr lang="en-US" sz="2400" b="1"/>
              <a:t>opportunities for adaptive change </a:t>
            </a:r>
            <a:r>
              <a:rPr lang="en-US" sz="2400"/>
              <a:t>that result in effective and efficient collaboration between general educators, special educators, related service providers, parents, and students to support students eligible for special education. </a:t>
            </a:r>
          </a:p>
          <a:p>
            <a:pPr marL="342900" marR="0" lvl="0" indent="-342900">
              <a:spcBef>
                <a:spcPts val="0"/>
              </a:spcBef>
              <a:spcAft>
                <a:spcPts val="600"/>
              </a:spcAft>
              <a:buFont typeface="Symbol" panose="05050102010706020507" pitchFamily="18" charset="2"/>
              <a:buChar char=""/>
            </a:pPr>
            <a:r>
              <a:rPr lang="en-US" sz="2400">
                <a:effectLst/>
              </a:rPr>
              <a:t>Learn </a:t>
            </a:r>
            <a:r>
              <a:rPr lang="en-US" sz="2400" b="1">
                <a:effectLst/>
              </a:rPr>
              <a:t>how to train educators and other stakeholders </a:t>
            </a:r>
            <a:r>
              <a:rPr lang="en-US" sz="2400">
                <a:effectLst/>
              </a:rPr>
              <a:t>on the new IEP form. Explore resources to support effective IEP implementation to guide their own training. </a:t>
            </a:r>
          </a:p>
        </p:txBody>
      </p:sp>
    </p:spTree>
    <p:extLst>
      <p:ext uri="{BB962C8B-B14F-4D97-AF65-F5344CB8AC3E}">
        <p14:creationId xmlns:p14="http://schemas.microsoft.com/office/powerpoint/2010/main" val="17668908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0"/>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4400"/>
              <a:buFont typeface="Arial"/>
              <a:buNone/>
            </a:pPr>
            <a:r>
              <a:rPr lang="en"/>
              <a:t>IEP Improvement Playbook will capture teams’ process + outcomes</a:t>
            </a:r>
            <a:endParaRPr/>
          </a:p>
        </p:txBody>
      </p:sp>
      <p:sp>
        <p:nvSpPr>
          <p:cNvPr id="397" name="Google Shape;397;p20"/>
          <p:cNvSpPr txBox="1"/>
          <p:nvPr/>
        </p:nvSpPr>
        <p:spPr>
          <a:xfrm>
            <a:off x="511000" y="2117150"/>
            <a:ext cx="11430000" cy="43458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800">
                <a:solidFill>
                  <a:schemeClr val="dk1"/>
                </a:solidFill>
                <a:latin typeface="Arial"/>
                <a:ea typeface="Arial"/>
                <a:cs typeface="Arial"/>
                <a:sym typeface="Arial"/>
              </a:rPr>
              <a:t>Full playbook (expected to come out this spring) will look at how early adopter teams:</a:t>
            </a:r>
            <a:endParaRPr sz="2800">
              <a:solidFill>
                <a:schemeClr val="dk1"/>
              </a:solidFill>
              <a:latin typeface="Arial"/>
              <a:ea typeface="Arial"/>
              <a:cs typeface="Arial"/>
              <a:sym typeface="Arial"/>
            </a:endParaRPr>
          </a:p>
          <a:p>
            <a:pPr marL="457200" marR="0" lvl="0" indent="-342900" algn="l" rtl="0">
              <a:spcBef>
                <a:spcPts val="1600"/>
              </a:spcBef>
              <a:spcAft>
                <a:spcPts val="0"/>
              </a:spcAft>
              <a:buClr>
                <a:schemeClr val="dk1"/>
              </a:buClr>
              <a:buSzPts val="1800"/>
              <a:buFont typeface="Arial"/>
              <a:buChar char="●"/>
            </a:pPr>
            <a:r>
              <a:rPr lang="en" sz="2400">
                <a:solidFill>
                  <a:schemeClr val="dk1"/>
                </a:solidFill>
                <a:latin typeface="Arial"/>
                <a:ea typeface="Arial"/>
                <a:cs typeface="Arial"/>
                <a:sym typeface="Arial"/>
              </a:rPr>
              <a:t>Established a team to support the improvement process</a:t>
            </a:r>
            <a:endParaRPr sz="2400">
              <a:solidFill>
                <a:schemeClr val="dk1"/>
              </a:solidFill>
              <a:latin typeface="Arial"/>
              <a:ea typeface="Arial"/>
              <a:cs typeface="Arial"/>
              <a:sym typeface="Arial"/>
            </a:endParaRPr>
          </a:p>
          <a:p>
            <a:pPr marL="457200" marR="0" lvl="0" indent="-342900" algn="l" rtl="0">
              <a:spcBef>
                <a:spcPts val="1000"/>
              </a:spcBef>
              <a:spcAft>
                <a:spcPts val="0"/>
              </a:spcAft>
              <a:buClr>
                <a:schemeClr val="dk1"/>
              </a:buClr>
              <a:buSzPts val="1800"/>
              <a:buFont typeface="Arial"/>
              <a:buChar char="●"/>
            </a:pPr>
            <a:r>
              <a:rPr lang="en" sz="2400">
                <a:solidFill>
                  <a:schemeClr val="dk1"/>
                </a:solidFill>
                <a:latin typeface="Arial"/>
                <a:ea typeface="Arial"/>
                <a:cs typeface="Arial"/>
                <a:sym typeface="Arial"/>
              </a:rPr>
              <a:t>Critically examined their IEP process from multiple perspectives</a:t>
            </a:r>
            <a:endParaRPr sz="2400">
              <a:solidFill>
                <a:schemeClr val="dk1"/>
              </a:solidFill>
              <a:latin typeface="Arial"/>
              <a:ea typeface="Arial"/>
              <a:cs typeface="Arial"/>
              <a:sym typeface="Arial"/>
            </a:endParaRPr>
          </a:p>
          <a:p>
            <a:pPr marL="457200" marR="0" lvl="0" indent="-342900" algn="l" rtl="0">
              <a:spcBef>
                <a:spcPts val="1000"/>
              </a:spcBef>
              <a:spcAft>
                <a:spcPts val="0"/>
              </a:spcAft>
              <a:buClr>
                <a:schemeClr val="dk1"/>
              </a:buClr>
              <a:buSzPts val="1800"/>
              <a:buFont typeface="Arial"/>
              <a:buChar char="●"/>
            </a:pPr>
            <a:r>
              <a:rPr lang="en" sz="2400">
                <a:solidFill>
                  <a:schemeClr val="dk1"/>
                </a:solidFill>
                <a:latin typeface="Arial"/>
                <a:ea typeface="Arial"/>
                <a:cs typeface="Arial"/>
                <a:sym typeface="Arial"/>
              </a:rPr>
              <a:t>Zeroed in on a high-priority focus area for improvement</a:t>
            </a:r>
            <a:endParaRPr sz="2400">
              <a:solidFill>
                <a:schemeClr val="dk1"/>
              </a:solidFill>
              <a:latin typeface="Arial"/>
              <a:ea typeface="Arial"/>
              <a:cs typeface="Arial"/>
              <a:sym typeface="Arial"/>
            </a:endParaRPr>
          </a:p>
          <a:p>
            <a:pPr marL="457200" marR="0" lvl="0" indent="-342900" algn="l" rtl="0">
              <a:spcBef>
                <a:spcPts val="1000"/>
              </a:spcBef>
              <a:spcAft>
                <a:spcPts val="0"/>
              </a:spcAft>
              <a:buClr>
                <a:schemeClr val="dk1"/>
              </a:buClr>
              <a:buSzPts val="1800"/>
              <a:buFont typeface="Arial"/>
              <a:buChar char="●"/>
            </a:pPr>
            <a:r>
              <a:rPr lang="en" sz="2400">
                <a:solidFill>
                  <a:schemeClr val="dk1"/>
                </a:solidFill>
                <a:latin typeface="Arial"/>
                <a:ea typeface="Arial"/>
                <a:cs typeface="Arial"/>
                <a:sym typeface="Arial"/>
              </a:rPr>
              <a:t>Defined and tested specific changes to see which ones led to better outcomes</a:t>
            </a:r>
            <a:endParaRPr sz="2400">
              <a:solidFill>
                <a:schemeClr val="dk1"/>
              </a:solidFill>
              <a:latin typeface="Arial"/>
              <a:ea typeface="Arial"/>
              <a:cs typeface="Arial"/>
              <a:sym typeface="Arial"/>
            </a:endParaRPr>
          </a:p>
          <a:p>
            <a:pPr marL="0" marR="0" lvl="0" indent="0" algn="l" rtl="0">
              <a:spcBef>
                <a:spcPts val="2400"/>
              </a:spcBef>
              <a:spcAft>
                <a:spcPts val="0"/>
              </a:spcAft>
              <a:buNone/>
            </a:pPr>
            <a:r>
              <a:rPr lang="en" sz="2800">
                <a:solidFill>
                  <a:schemeClr val="dk1"/>
                </a:solidFill>
                <a:latin typeface="Arial"/>
                <a:ea typeface="Arial"/>
                <a:cs typeface="Arial"/>
                <a:sym typeface="Arial"/>
              </a:rPr>
              <a:t>It will also highlight some of the changes teams implemented that show promise </a:t>
            </a:r>
            <a:endParaRPr sz="2800">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1"/>
          <p:cNvSpPr txBox="1"/>
          <p:nvPr/>
        </p:nvSpPr>
        <p:spPr>
          <a:xfrm>
            <a:off x="6986401" y="5270651"/>
            <a:ext cx="4057800" cy="11235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900" i="1">
                <a:solidFill>
                  <a:schemeClr val="dk1"/>
                </a:solidFill>
              </a:rPr>
              <a:t>These are the practices that will be featured in the IEP Improvement </a:t>
            </a:r>
            <a:endParaRPr sz="1900" i="1">
              <a:solidFill>
                <a:schemeClr val="dk1"/>
              </a:solidFill>
            </a:endParaRPr>
          </a:p>
          <a:p>
            <a:pPr marL="0" marR="0" lvl="0" indent="0" algn="l" rtl="0">
              <a:spcBef>
                <a:spcPts val="0"/>
              </a:spcBef>
              <a:spcAft>
                <a:spcPts val="0"/>
              </a:spcAft>
              <a:buNone/>
            </a:pPr>
            <a:r>
              <a:rPr lang="en" sz="1900" i="1">
                <a:solidFill>
                  <a:schemeClr val="dk1"/>
                </a:solidFill>
              </a:rPr>
              <a:t>Playbook</a:t>
            </a:r>
            <a:endParaRPr sz="1900" i="1">
              <a:solidFill>
                <a:schemeClr val="dk1"/>
              </a:solidFill>
            </a:endParaRPr>
          </a:p>
        </p:txBody>
      </p:sp>
      <p:sp>
        <p:nvSpPr>
          <p:cNvPr id="403" name="Google Shape;403;p21" descr="Large green arrow with the words &quot;Create the conditions for improvement of student outcomes.&#10;Pointing at four arrows sections stacked up with the four best practices.&#10;Pointing at an arrow that says Best Practices pointing at a section that says change ideas." title="Improvement Cycle"/>
          <p:cNvSpPr/>
          <p:nvPr/>
        </p:nvSpPr>
        <p:spPr>
          <a:xfrm>
            <a:off x="911251" y="2721833"/>
            <a:ext cx="3922800" cy="2126000"/>
          </a:xfrm>
          <a:prstGeom prst="homePlate">
            <a:avLst>
              <a:gd name="adj" fmla="val 50000"/>
            </a:avLst>
          </a:prstGeom>
          <a:solidFill>
            <a:srgbClr val="3647B6"/>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2400">
                <a:solidFill>
                  <a:schemeClr val="lt1"/>
                </a:solidFill>
                <a:latin typeface="Arial"/>
                <a:ea typeface="Arial"/>
                <a:cs typeface="Arial"/>
                <a:sym typeface="Arial"/>
              </a:rPr>
              <a:t>Create the conditions for improvement of student outcomes</a:t>
            </a:r>
            <a:endParaRPr sz="2400">
              <a:solidFill>
                <a:schemeClr val="lt1"/>
              </a:solidFill>
              <a:latin typeface="Arial"/>
              <a:ea typeface="Arial"/>
              <a:cs typeface="Arial"/>
              <a:sym typeface="Arial"/>
            </a:endParaRPr>
          </a:p>
        </p:txBody>
      </p:sp>
      <p:sp>
        <p:nvSpPr>
          <p:cNvPr id="404" name="Google Shape;404;p21"/>
          <p:cNvSpPr/>
          <p:nvPr/>
        </p:nvSpPr>
        <p:spPr>
          <a:xfrm>
            <a:off x="3883912" y="4383835"/>
            <a:ext cx="2882400" cy="464000"/>
          </a:xfrm>
          <a:prstGeom prst="parallelogram">
            <a:avLst>
              <a:gd name="adj" fmla="val 102836"/>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School Culture</a:t>
            </a:r>
            <a:endParaRPr sz="1600">
              <a:solidFill>
                <a:schemeClr val="dk1"/>
              </a:solidFill>
              <a:latin typeface="Arial"/>
              <a:ea typeface="Arial"/>
              <a:cs typeface="Arial"/>
              <a:sym typeface="Arial"/>
            </a:endParaRPr>
          </a:p>
        </p:txBody>
      </p:sp>
      <p:sp>
        <p:nvSpPr>
          <p:cNvPr id="405" name="Google Shape;405;p21"/>
          <p:cNvSpPr/>
          <p:nvPr/>
        </p:nvSpPr>
        <p:spPr>
          <a:xfrm>
            <a:off x="4452519" y="3829100"/>
            <a:ext cx="2950230" cy="464000"/>
          </a:xfrm>
          <a:prstGeom prst="parallelogram">
            <a:avLst>
              <a:gd name="adj" fmla="val 98734"/>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Family Engagement</a:t>
            </a:r>
            <a:endParaRPr sz="1600">
              <a:solidFill>
                <a:schemeClr val="dk1"/>
              </a:solidFill>
              <a:latin typeface="Arial"/>
              <a:ea typeface="Arial"/>
              <a:cs typeface="Arial"/>
              <a:sym typeface="Arial"/>
            </a:endParaRPr>
          </a:p>
        </p:txBody>
      </p:sp>
      <p:grpSp>
        <p:nvGrpSpPr>
          <p:cNvPr id="406" name="Google Shape;406;p21">
            <a:extLst>
              <a:ext uri="{C183D7F6-B498-43B3-948B-1728B52AA6E4}">
                <adec:decorative xmlns:adec="http://schemas.microsoft.com/office/drawing/2017/decorative" val="1"/>
              </a:ext>
            </a:extLst>
          </p:cNvPr>
          <p:cNvGrpSpPr/>
          <p:nvPr/>
        </p:nvGrpSpPr>
        <p:grpSpPr>
          <a:xfrm>
            <a:off x="3899325" y="2685739"/>
            <a:ext cx="2882331" cy="500176"/>
            <a:chOff x="2606303" y="1747418"/>
            <a:chExt cx="2606400" cy="375132"/>
          </a:xfrm>
        </p:grpSpPr>
        <p:sp>
          <p:nvSpPr>
            <p:cNvPr id="407" name="Google Shape;407;p21"/>
            <p:cNvSpPr/>
            <p:nvPr/>
          </p:nvSpPr>
          <p:spPr>
            <a:xfrm rot="10800000" flipH="1">
              <a:off x="2606303" y="1774550"/>
              <a:ext cx="2606400" cy="348000"/>
            </a:xfrm>
            <a:prstGeom prst="parallelogram">
              <a:avLst>
                <a:gd name="adj" fmla="val 99289"/>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408" name="Google Shape;408;p21"/>
            <p:cNvSpPr txBox="1"/>
            <p:nvPr/>
          </p:nvSpPr>
          <p:spPr>
            <a:xfrm>
              <a:off x="2941975" y="1747418"/>
              <a:ext cx="1905300" cy="369301"/>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Instructional Equity</a:t>
              </a:r>
              <a:endParaRPr sz="1600">
                <a:solidFill>
                  <a:schemeClr val="dk1"/>
                </a:solidFill>
                <a:latin typeface="Arial"/>
                <a:ea typeface="Arial"/>
                <a:cs typeface="Arial"/>
                <a:sym typeface="Arial"/>
              </a:endParaRPr>
            </a:p>
          </p:txBody>
        </p:sp>
      </p:grpSp>
      <p:grpSp>
        <p:nvGrpSpPr>
          <p:cNvPr id="409" name="Google Shape;409;p21">
            <a:extLst>
              <a:ext uri="{C183D7F6-B498-43B3-948B-1728B52AA6E4}">
                <adec:decorative xmlns:adec="http://schemas.microsoft.com/office/drawing/2017/decorative" val="1"/>
              </a:ext>
            </a:extLst>
          </p:cNvPr>
          <p:cNvGrpSpPr/>
          <p:nvPr/>
        </p:nvGrpSpPr>
        <p:grpSpPr>
          <a:xfrm>
            <a:off x="4441601" y="3257435"/>
            <a:ext cx="2882331" cy="492402"/>
            <a:chOff x="3025247" y="2176188"/>
            <a:chExt cx="2606400" cy="369301"/>
          </a:xfrm>
        </p:grpSpPr>
        <p:sp>
          <p:nvSpPr>
            <p:cNvPr id="410" name="Google Shape;410;p21"/>
            <p:cNvSpPr/>
            <p:nvPr/>
          </p:nvSpPr>
          <p:spPr>
            <a:xfrm rot="10800000" flipH="1">
              <a:off x="3025247" y="2193941"/>
              <a:ext cx="2606400" cy="348000"/>
            </a:xfrm>
            <a:prstGeom prst="parallelogram">
              <a:avLst>
                <a:gd name="adj" fmla="val 99289"/>
              </a:avLst>
            </a:prstGeom>
            <a:solidFill>
              <a:srgbClr val="B5DEF2"/>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411" name="Google Shape;411;p21"/>
            <p:cNvSpPr txBox="1"/>
            <p:nvPr/>
          </p:nvSpPr>
          <p:spPr>
            <a:xfrm>
              <a:off x="3317000" y="2176188"/>
              <a:ext cx="1895699" cy="369301"/>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600">
                  <a:solidFill>
                    <a:schemeClr val="dk1"/>
                  </a:solidFill>
                  <a:latin typeface="Arial"/>
                  <a:ea typeface="Arial"/>
                  <a:cs typeface="Arial"/>
                  <a:sym typeface="Arial"/>
                </a:rPr>
                <a:t>Data &amp; Assessment</a:t>
              </a:r>
              <a:endParaRPr sz="1600">
                <a:solidFill>
                  <a:schemeClr val="dk1"/>
                </a:solidFill>
                <a:latin typeface="Arial"/>
                <a:ea typeface="Arial"/>
                <a:cs typeface="Arial"/>
                <a:sym typeface="Arial"/>
              </a:endParaRPr>
            </a:p>
          </p:txBody>
        </p:sp>
      </p:grpSp>
      <p:sp>
        <p:nvSpPr>
          <p:cNvPr id="412" name="Google Shape;412;p21">
            <a:extLst>
              <a:ext uri="{C183D7F6-B498-43B3-948B-1728B52AA6E4}">
                <adec:decorative xmlns:adec="http://schemas.microsoft.com/office/drawing/2017/decorative" val="1"/>
              </a:ext>
            </a:extLst>
          </p:cNvPr>
          <p:cNvSpPr/>
          <p:nvPr/>
        </p:nvSpPr>
        <p:spPr>
          <a:xfrm>
            <a:off x="6452984" y="2721833"/>
            <a:ext cx="2882400" cy="2126000"/>
          </a:xfrm>
          <a:prstGeom prst="chevron">
            <a:avLst>
              <a:gd name="adj" fmla="val 50000"/>
            </a:avLst>
          </a:prstGeom>
          <a:solidFill>
            <a:schemeClr val="accent4"/>
          </a:solidFill>
          <a:ln>
            <a:noFill/>
          </a:ln>
          <a:effectLst>
            <a:outerShdw blurRad="57150" dist="19050" dir="5400000" algn="bl" rotWithShape="0">
              <a:srgbClr val="000000">
                <a:alpha val="49803"/>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413" name="Google Shape;413;p21">
            <a:extLst>
              <a:ext uri="{C183D7F6-B498-43B3-948B-1728B52AA6E4}">
                <adec:decorative xmlns:adec="http://schemas.microsoft.com/office/drawing/2017/decorative" val="1"/>
              </a:ext>
            </a:extLst>
          </p:cNvPr>
          <p:cNvSpPr/>
          <p:nvPr/>
        </p:nvSpPr>
        <p:spPr>
          <a:xfrm>
            <a:off x="8452201" y="2721851"/>
            <a:ext cx="2777433" cy="2158733"/>
          </a:xfrm>
          <a:custGeom>
            <a:avLst/>
            <a:gdLst/>
            <a:ahLst/>
            <a:cxnLst/>
            <a:rect l="l" t="t" r="r" b="b"/>
            <a:pathLst>
              <a:path w="83323" h="64762" extrusionOk="0">
                <a:moveTo>
                  <a:pt x="395" y="147"/>
                </a:moveTo>
                <a:lnTo>
                  <a:pt x="31197" y="31940"/>
                </a:lnTo>
                <a:lnTo>
                  <a:pt x="0" y="63330"/>
                </a:lnTo>
                <a:lnTo>
                  <a:pt x="83323" y="64762"/>
                </a:lnTo>
                <a:lnTo>
                  <a:pt x="82928" y="0"/>
                </a:lnTo>
                <a:close/>
              </a:path>
            </a:pathLst>
          </a:custGeom>
          <a:solidFill>
            <a:srgbClr val="86A9E2"/>
          </a:solidFill>
          <a:ln>
            <a:noFill/>
          </a:ln>
          <a:effectLst>
            <a:outerShdw blurRad="57150" dist="19050" dir="5400000" algn="bl" rotWithShape="0">
              <a:srgbClr val="000000">
                <a:alpha val="4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414" name="Google Shape;414;p21"/>
          <p:cNvSpPr txBox="1"/>
          <p:nvPr/>
        </p:nvSpPr>
        <p:spPr>
          <a:xfrm>
            <a:off x="9649430" y="3228013"/>
            <a:ext cx="1789200" cy="984845"/>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Change Ideas</a:t>
            </a:r>
            <a:endParaRPr sz="2400">
              <a:solidFill>
                <a:schemeClr val="dk1"/>
              </a:solidFill>
              <a:latin typeface="Arial"/>
              <a:ea typeface="Arial"/>
              <a:cs typeface="Arial"/>
              <a:sym typeface="Arial"/>
            </a:endParaRPr>
          </a:p>
        </p:txBody>
      </p:sp>
      <p:sp>
        <p:nvSpPr>
          <p:cNvPr id="415" name="Google Shape;415;p21"/>
          <p:cNvSpPr txBox="1"/>
          <p:nvPr/>
        </p:nvSpPr>
        <p:spPr>
          <a:xfrm>
            <a:off x="883400" y="2180617"/>
            <a:ext cx="2882400" cy="52318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If we want to:</a:t>
            </a:r>
            <a:endParaRPr sz="1800" b="1" i="1">
              <a:solidFill>
                <a:srgbClr val="3647B6"/>
              </a:solidFill>
              <a:latin typeface="Arial"/>
              <a:ea typeface="Arial"/>
              <a:cs typeface="Arial"/>
              <a:sym typeface="Arial"/>
            </a:endParaRPr>
          </a:p>
        </p:txBody>
      </p:sp>
      <p:sp>
        <p:nvSpPr>
          <p:cNvPr id="416" name="Google Shape;416;p21"/>
          <p:cNvSpPr txBox="1"/>
          <p:nvPr/>
        </p:nvSpPr>
        <p:spPr>
          <a:xfrm>
            <a:off x="3456676" y="2180607"/>
            <a:ext cx="3390802" cy="52318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Then we must improve:</a:t>
            </a:r>
            <a:endParaRPr sz="1800" b="1" i="1">
              <a:solidFill>
                <a:srgbClr val="3647B6"/>
              </a:solidFill>
              <a:latin typeface="Arial"/>
              <a:ea typeface="Arial"/>
              <a:cs typeface="Arial"/>
              <a:sym typeface="Arial"/>
            </a:endParaRPr>
          </a:p>
        </p:txBody>
      </p:sp>
      <p:sp>
        <p:nvSpPr>
          <p:cNvPr id="417" name="Google Shape;417;p21"/>
          <p:cNvSpPr txBox="1"/>
          <p:nvPr/>
        </p:nvSpPr>
        <p:spPr>
          <a:xfrm>
            <a:off x="6453000" y="2180617"/>
            <a:ext cx="2078000" cy="52318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With:</a:t>
            </a:r>
            <a:endParaRPr sz="1800" b="1" i="1">
              <a:solidFill>
                <a:srgbClr val="3647B6"/>
              </a:solidFill>
              <a:latin typeface="Arial"/>
              <a:ea typeface="Arial"/>
              <a:cs typeface="Arial"/>
              <a:sym typeface="Arial"/>
            </a:endParaRPr>
          </a:p>
        </p:txBody>
      </p:sp>
      <p:sp>
        <p:nvSpPr>
          <p:cNvPr id="418" name="Google Shape;418;p21"/>
          <p:cNvSpPr txBox="1"/>
          <p:nvPr/>
        </p:nvSpPr>
        <p:spPr>
          <a:xfrm>
            <a:off x="8531000" y="1977418"/>
            <a:ext cx="2777600" cy="800179"/>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1800" b="1" i="1">
                <a:solidFill>
                  <a:srgbClr val="3647B6"/>
                </a:solidFill>
                <a:latin typeface="Arial"/>
                <a:ea typeface="Arial"/>
                <a:cs typeface="Arial"/>
                <a:sym typeface="Arial"/>
              </a:rPr>
              <a:t>And a good way to do that could be:</a:t>
            </a:r>
            <a:endParaRPr sz="1800" b="1" i="1">
              <a:solidFill>
                <a:srgbClr val="3647B6"/>
              </a:solidFill>
              <a:latin typeface="Arial"/>
              <a:ea typeface="Arial"/>
              <a:cs typeface="Arial"/>
              <a:sym typeface="Arial"/>
            </a:endParaRPr>
          </a:p>
        </p:txBody>
      </p:sp>
      <p:sp>
        <p:nvSpPr>
          <p:cNvPr id="419" name="Google Shape;419;p21"/>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Our theory of improvement</a:t>
            </a:r>
            <a:endParaRPr/>
          </a:p>
        </p:txBody>
      </p:sp>
      <p:sp>
        <p:nvSpPr>
          <p:cNvPr id="420" name="Google Shape;420;p21"/>
          <p:cNvSpPr txBox="1"/>
          <p:nvPr/>
        </p:nvSpPr>
        <p:spPr>
          <a:xfrm>
            <a:off x="7570644" y="3291555"/>
            <a:ext cx="14510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Best</a:t>
            </a:r>
            <a:endParaRPr/>
          </a:p>
          <a:p>
            <a:pPr marL="0" marR="0" lvl="0" indent="0" algn="l" rtl="0">
              <a:spcBef>
                <a:spcPts val="0"/>
              </a:spcBef>
              <a:spcAft>
                <a:spcPts val="0"/>
              </a:spcAft>
              <a:buNone/>
            </a:pPr>
            <a:r>
              <a:rPr lang="en" sz="2400">
                <a:solidFill>
                  <a:schemeClr val="dk1"/>
                </a:solidFill>
                <a:latin typeface="Arial"/>
                <a:ea typeface="Arial"/>
                <a:cs typeface="Arial"/>
                <a:sym typeface="Arial"/>
              </a:rPr>
              <a:t>Practices</a:t>
            </a:r>
            <a:endParaRPr/>
          </a:p>
        </p:txBody>
      </p:sp>
      <p:sp>
        <p:nvSpPr>
          <p:cNvPr id="421" name="Google Shape;421;p21">
            <a:extLst>
              <a:ext uri="{C183D7F6-B498-43B3-948B-1728B52AA6E4}">
                <adec:decorative xmlns:adec="http://schemas.microsoft.com/office/drawing/2017/decorative" val="1"/>
              </a:ext>
            </a:extLst>
          </p:cNvPr>
          <p:cNvSpPr/>
          <p:nvPr/>
        </p:nvSpPr>
        <p:spPr>
          <a:xfrm>
            <a:off x="10583168" y="3962100"/>
            <a:ext cx="971361" cy="2158765"/>
          </a:xfrm>
          <a:custGeom>
            <a:avLst/>
            <a:gdLst/>
            <a:ahLst/>
            <a:cxnLst/>
            <a:rect l="l" t="t" r="r" b="b"/>
            <a:pathLst>
              <a:path w="35063" h="62999" extrusionOk="0">
                <a:moveTo>
                  <a:pt x="0" y="59234"/>
                </a:moveTo>
                <a:cubicBezTo>
                  <a:pt x="4046" y="61258"/>
                  <a:pt x="11182" y="65136"/>
                  <a:pt x="13426" y="61209"/>
                </a:cubicBezTo>
                <a:cubicBezTo>
                  <a:pt x="14503" y="59324"/>
                  <a:pt x="17177" y="54891"/>
                  <a:pt x="15006" y="54891"/>
                </a:cubicBezTo>
                <a:cubicBezTo>
                  <a:pt x="12993" y="54891"/>
                  <a:pt x="12249" y="59556"/>
                  <a:pt x="13821" y="60814"/>
                </a:cubicBezTo>
                <a:cubicBezTo>
                  <a:pt x="15716" y="62330"/>
                  <a:pt x="19412" y="61129"/>
                  <a:pt x="20929" y="59234"/>
                </a:cubicBezTo>
                <a:cubicBezTo>
                  <a:pt x="22582" y="57169"/>
                  <a:pt x="22903" y="53703"/>
                  <a:pt x="21719" y="51337"/>
                </a:cubicBezTo>
                <a:cubicBezTo>
                  <a:pt x="20264" y="48429"/>
                  <a:pt x="15131" y="45952"/>
                  <a:pt x="16585" y="43044"/>
                </a:cubicBezTo>
                <a:cubicBezTo>
                  <a:pt x="18746" y="38721"/>
                  <a:pt x="25804" y="39353"/>
                  <a:pt x="29222" y="35936"/>
                </a:cubicBezTo>
                <a:cubicBezTo>
                  <a:pt x="33626" y="31535"/>
                  <a:pt x="37022" y="22949"/>
                  <a:pt x="33566" y="17770"/>
                </a:cubicBezTo>
                <a:cubicBezTo>
                  <a:pt x="29315" y="11399"/>
                  <a:pt x="18844" y="12126"/>
                  <a:pt x="13426" y="6713"/>
                </a:cubicBezTo>
                <a:cubicBezTo>
                  <a:pt x="11375" y="4664"/>
                  <a:pt x="9946" y="2051"/>
                  <a:pt x="7898" y="0"/>
                </a:cubicBezTo>
              </a:path>
            </a:pathLst>
          </a:custGeom>
          <a:noFill/>
          <a:ln w="19050" cap="flat" cmpd="sng">
            <a:solidFill>
              <a:srgbClr val="3647B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2"/>
          <p:cNvSpPr txBox="1"/>
          <p:nvPr/>
        </p:nvSpPr>
        <p:spPr>
          <a:xfrm>
            <a:off x="1115540" y="2389972"/>
            <a:ext cx="9960900" cy="34326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rtl="0">
              <a:spcBef>
                <a:spcPts val="0"/>
              </a:spcBef>
              <a:spcAft>
                <a:spcPts val="0"/>
              </a:spcAft>
              <a:buNone/>
            </a:pPr>
            <a:r>
              <a:rPr lang="en" sz="3200" b="1">
                <a:solidFill>
                  <a:schemeClr val="accent1"/>
                </a:solidFill>
              </a:rPr>
              <a:t>Important note</a:t>
            </a:r>
            <a:endParaRPr sz="3200" b="1">
              <a:solidFill>
                <a:schemeClr val="accent1"/>
              </a:solidFill>
            </a:endParaRPr>
          </a:p>
          <a:p>
            <a:pPr marL="0" marR="0" lvl="0" indent="0" algn="ctr" rtl="0">
              <a:spcBef>
                <a:spcPts val="1800"/>
              </a:spcBef>
              <a:spcAft>
                <a:spcPts val="0"/>
              </a:spcAft>
              <a:buNone/>
            </a:pPr>
            <a:r>
              <a:rPr lang="en" sz="3200">
                <a:solidFill>
                  <a:schemeClr val="dk1"/>
                </a:solidFill>
              </a:rPr>
              <a:t>These ideas are not intended to be “best practices” for all schools or districts to adopt. Instead, they are starting points that you may want to consider testing–and then adapting or adopting, if they lead to improvement.</a:t>
            </a:r>
            <a:endParaRPr sz="3200">
              <a:solidFill>
                <a:schemeClr val="dk1"/>
              </a:solidFill>
            </a:endParaRPr>
          </a:p>
        </p:txBody>
      </p:sp>
      <p:sp>
        <p:nvSpPr>
          <p:cNvPr id="427" name="Google Shape;427;p22"/>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4400"/>
              <a:buFont typeface="Arial"/>
              <a:buNone/>
            </a:pPr>
            <a:r>
              <a:rPr lang="en"/>
              <a:t>Change ideas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3"/>
          <p:cNvSpPr txBox="1">
            <a:spLocks noGrp="1"/>
          </p:cNvSpPr>
          <p:nvPr>
            <p:ph type="title"/>
          </p:nvPr>
        </p:nvSpPr>
        <p:spPr>
          <a:xfrm>
            <a:off x="685800" y="730525"/>
            <a:ext cx="10515600" cy="28527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b="1"/>
              <a:t>Sample promising practices</a:t>
            </a:r>
            <a:endParaRPr b="1"/>
          </a:p>
        </p:txBody>
      </p:sp>
      <p:sp>
        <p:nvSpPr>
          <p:cNvPr id="433" name="Google Shape;433;p23"/>
          <p:cNvSpPr txBox="1">
            <a:spLocks noGrp="1"/>
          </p:cNvSpPr>
          <p:nvPr>
            <p:ph type="body" idx="1"/>
          </p:nvPr>
        </p:nvSpPr>
        <p:spPr>
          <a:xfrm>
            <a:off x="685800" y="3712387"/>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 sz="3600" b="1"/>
              <a:t>Data Collection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4"/>
          <p:cNvSpPr txBox="1">
            <a:spLocks noGrp="1"/>
          </p:cNvSpPr>
          <p:nvPr>
            <p:ph type="body" idx="1"/>
          </p:nvPr>
        </p:nvSpPr>
        <p:spPr>
          <a:xfrm>
            <a:off x="374514" y="2258839"/>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0"/>
              </a:spcAft>
              <a:buClr>
                <a:schemeClr val="dk1"/>
              </a:buClr>
              <a:buSzPts val="2800"/>
              <a:buNone/>
            </a:pPr>
            <a:r>
              <a:rPr lang="en">
                <a:solidFill>
                  <a:srgbClr val="3647B6"/>
                </a:solidFill>
              </a:rPr>
              <a:t>Collecting and sharing data on Present Levels of Academic Achievement and Functional Performance</a:t>
            </a:r>
            <a:endParaRPr>
              <a:solidFill>
                <a:srgbClr val="3647B6"/>
              </a:solidFill>
            </a:endParaRPr>
          </a:p>
          <a:p>
            <a:pPr marL="457200" lvl="0" indent="-342900" algn="l" rtl="0">
              <a:lnSpc>
                <a:spcPct val="100000"/>
              </a:lnSpc>
              <a:spcBef>
                <a:spcPts val="1000"/>
              </a:spcBef>
              <a:spcAft>
                <a:spcPts val="0"/>
              </a:spcAft>
              <a:buClr>
                <a:srgbClr val="3647B6"/>
              </a:buClr>
              <a:buSzPts val="1800"/>
              <a:buChar char="●"/>
            </a:pPr>
            <a:r>
              <a:rPr lang="en" sz="2600">
                <a:solidFill>
                  <a:srgbClr val="3647B6"/>
                </a:solidFill>
              </a:rPr>
              <a:t>Academics</a:t>
            </a:r>
            <a:endParaRPr sz="2600">
              <a:solidFill>
                <a:srgbClr val="3647B6"/>
              </a:solidFill>
            </a:endParaRPr>
          </a:p>
          <a:p>
            <a:pPr marL="457200" lvl="0" indent="-342900" algn="l" rtl="0">
              <a:lnSpc>
                <a:spcPct val="100000"/>
              </a:lnSpc>
              <a:spcBef>
                <a:spcPts val="1000"/>
              </a:spcBef>
              <a:spcAft>
                <a:spcPts val="0"/>
              </a:spcAft>
              <a:buClr>
                <a:srgbClr val="3647B6"/>
              </a:buClr>
              <a:buSzPts val="1800"/>
              <a:buChar char="●"/>
            </a:pPr>
            <a:r>
              <a:rPr lang="en" sz="2600">
                <a:solidFill>
                  <a:srgbClr val="3647B6"/>
                </a:solidFill>
              </a:rPr>
              <a:t>Behavioral/Social/Emotional</a:t>
            </a:r>
            <a:endParaRPr sz="2600">
              <a:solidFill>
                <a:srgbClr val="3647B6"/>
              </a:solidFill>
            </a:endParaRPr>
          </a:p>
          <a:p>
            <a:pPr marL="457200" lvl="0" indent="-342900" algn="l" rtl="0">
              <a:lnSpc>
                <a:spcPct val="100000"/>
              </a:lnSpc>
              <a:spcBef>
                <a:spcPts val="1000"/>
              </a:spcBef>
              <a:spcAft>
                <a:spcPts val="0"/>
              </a:spcAft>
              <a:buClr>
                <a:srgbClr val="3647B6"/>
              </a:buClr>
              <a:buSzPts val="1800"/>
              <a:buChar char="●"/>
            </a:pPr>
            <a:r>
              <a:rPr lang="en" sz="2600">
                <a:solidFill>
                  <a:srgbClr val="3647B6"/>
                </a:solidFill>
              </a:rPr>
              <a:t>Communication</a:t>
            </a:r>
            <a:endParaRPr sz="2600">
              <a:solidFill>
                <a:srgbClr val="3647B6"/>
              </a:solidFill>
            </a:endParaRPr>
          </a:p>
          <a:p>
            <a:pPr marL="457200" lvl="0" indent="-342900" algn="l" rtl="0">
              <a:lnSpc>
                <a:spcPct val="100000"/>
              </a:lnSpc>
              <a:spcBef>
                <a:spcPts val="1000"/>
              </a:spcBef>
              <a:spcAft>
                <a:spcPts val="0"/>
              </a:spcAft>
              <a:buClr>
                <a:srgbClr val="3647B6"/>
              </a:buClr>
              <a:buSzPts val="1800"/>
              <a:buChar char="●"/>
            </a:pPr>
            <a:r>
              <a:rPr lang="en" sz="2600">
                <a:solidFill>
                  <a:srgbClr val="3647B6"/>
                </a:solidFill>
              </a:rPr>
              <a:t>Additional Areas</a:t>
            </a:r>
            <a:endParaRPr sz="2600">
              <a:solidFill>
                <a:srgbClr val="3647B6"/>
              </a:solidFill>
            </a:endParaRPr>
          </a:p>
        </p:txBody>
      </p:sp>
      <p:sp>
        <p:nvSpPr>
          <p:cNvPr id="439" name="Google Shape;439;p24"/>
          <p:cNvSpPr txBox="1">
            <a:spLocks noGrp="1"/>
          </p:cNvSpPr>
          <p:nvPr>
            <p:ph type="title"/>
          </p:nvPr>
        </p:nvSpPr>
        <p:spPr>
          <a:xfrm>
            <a:off x="838200" y="5175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a:t>Where does data collection come up in the new IEP forms?</a:t>
            </a:r>
            <a:endParaRPr sz="3866"/>
          </a:p>
        </p:txBody>
      </p:sp>
      <p:pic>
        <p:nvPicPr>
          <p:cNvPr id="440" name="Google Shape;440;p24" descr="table of present levels of academic achievement and functional performance: academics to describe the student's present levels of academic achievement and functional performances in the relevant areas listed below"/>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14678" y="3581393"/>
            <a:ext cx="6374532" cy="2286233"/>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5"/>
          <p:cNvSpPr txBox="1">
            <a:spLocks noGrp="1"/>
          </p:cNvSpPr>
          <p:nvPr>
            <p:ph type="body" idx="1"/>
          </p:nvPr>
        </p:nvSpPr>
        <p:spPr>
          <a:xfrm>
            <a:off x="838200" y="1996190"/>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Create staff training modules to build a shared understanding of data collection processes</a:t>
            </a:r>
            <a:endParaRPr/>
          </a:p>
        </p:txBody>
      </p:sp>
      <p:sp>
        <p:nvSpPr>
          <p:cNvPr id="446" name="Google Shape;446;p25"/>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447" name="Google Shape;447;p25"/>
          <p:cNvSpPr txBox="1"/>
          <p:nvPr/>
        </p:nvSpPr>
        <p:spPr>
          <a:xfrm>
            <a:off x="272485" y="3427593"/>
            <a:ext cx="5677600" cy="2462172"/>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School A created training modules to introduce all staff (including new hires) to standardized data collection practices and protocols and contextualize the role of data collection within the IEP process.</a:t>
            </a:r>
            <a:endParaRPr sz="2400">
              <a:solidFill>
                <a:schemeClr val="dk1"/>
              </a:solidFill>
              <a:latin typeface="Arial"/>
              <a:ea typeface="Arial"/>
              <a:cs typeface="Arial"/>
              <a:sym typeface="Arial"/>
            </a:endParaRPr>
          </a:p>
        </p:txBody>
      </p:sp>
      <p:sp>
        <p:nvSpPr>
          <p:cNvPr id="448" name="Google Shape;448;p25"/>
          <p:cNvSpPr txBox="1"/>
          <p:nvPr/>
        </p:nvSpPr>
        <p:spPr>
          <a:xfrm>
            <a:off x="6239499" y="3058261"/>
            <a:ext cx="5677500" cy="32016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District B created online training modules to standardize their approach to eligibility determinations for specific learning disabilities (SLDs). The modules included information and resources on how to identify SLDs and how to conduct a thorough and accurate evaluation.</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6"/>
          <p:cNvSpPr txBox="1">
            <a:spLocks noGrp="1"/>
          </p:cNvSpPr>
          <p:nvPr>
            <p:ph type="body" idx="1"/>
          </p:nvPr>
        </p:nvSpPr>
        <p:spPr>
          <a:xfrm>
            <a:off x="838200" y="1941069"/>
            <a:ext cx="10515600" cy="405255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Develop standardized data collection tools and templates to measure student progress across multiple areas</a:t>
            </a:r>
            <a:endParaRPr/>
          </a:p>
        </p:txBody>
      </p:sp>
      <p:sp>
        <p:nvSpPr>
          <p:cNvPr id="454" name="Google Shape;454;p26"/>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455" name="Google Shape;455;p26"/>
          <p:cNvSpPr txBox="1"/>
          <p:nvPr/>
        </p:nvSpPr>
        <p:spPr>
          <a:xfrm>
            <a:off x="969447" y="3352806"/>
            <a:ext cx="10253100" cy="24627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School A provided staff with a universal data collection sheet to record data on academics, social communication, and emotional regulation. The sheet included instructions on who should collect data and how often. Data was stored on shared drives so that all staff who needed it could access it. School A’s data collection toolkit also included a teacher reflection tool to help staff design tiered interventions and IEP goals.</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7"/>
          <p:cNvSpPr txBox="1">
            <a:spLocks noGrp="1"/>
          </p:cNvSpPr>
          <p:nvPr>
            <p:ph type="body" idx="1"/>
          </p:nvPr>
        </p:nvSpPr>
        <p:spPr>
          <a:xfrm>
            <a:off x="507459" y="2007541"/>
            <a:ext cx="112338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Create a single evaluation report template where all staff participating in IEP evaluations can record their results and recommendations</a:t>
            </a:r>
            <a:endParaRPr/>
          </a:p>
        </p:txBody>
      </p:sp>
      <p:sp>
        <p:nvSpPr>
          <p:cNvPr id="461" name="Google Shape;461;p27"/>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462" name="Google Shape;462;p27"/>
          <p:cNvSpPr txBox="1"/>
          <p:nvPr/>
        </p:nvSpPr>
        <p:spPr>
          <a:xfrm>
            <a:off x="1694624" y="3326015"/>
            <a:ext cx="88029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District D, realizing the opportunity to streamline and standardize how evaluation reports were written, consulted with special education experts to determine what a unified report should look like. The template they produced as a result helped to foster collaboration among staff, creating a shared protocol that served as a foundation for staff conversations and consultations prior to IEP meetings.</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8"/>
          <p:cNvSpPr txBox="1">
            <a:spLocks noGrp="1"/>
          </p:cNvSpPr>
          <p:nvPr>
            <p:ph type="body" idx="1"/>
          </p:nvPr>
        </p:nvSpPr>
        <p:spPr>
          <a:xfrm>
            <a:off x="838200" y="2176634"/>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solidFill>
                  <a:srgbClr val="3647B6"/>
                </a:solidFill>
              </a:rPr>
              <a:t>Highlighting the student’s vision for the future and incorporating family perspectives into the team vision statement</a:t>
            </a:r>
            <a:endParaRPr>
              <a:solidFill>
                <a:srgbClr val="3647B6"/>
              </a:solidFill>
            </a:endParaRPr>
          </a:p>
        </p:txBody>
      </p:sp>
      <p:sp>
        <p:nvSpPr>
          <p:cNvPr id="468" name="Google Shape;468;p28"/>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a:t>Where does data collection come up in the new IEP forms?</a:t>
            </a:r>
            <a:endParaRPr sz="3866"/>
          </a:p>
        </p:txBody>
      </p:sp>
      <p:pic>
        <p:nvPicPr>
          <p:cNvPr id="469" name="Google Shape;469;p28" descr="table header of student and team vision. this year i want to learn"/>
          <p:cNvPicPr preferRelativeResize="0"/>
          <p:nvPr/>
        </p:nvPicPr>
        <p:blipFill rotWithShape="1">
          <a:blip r:embed="rId3">
            <a:alphaModFix/>
          </a:blip>
          <a:srcRect/>
          <a:stretch/>
        </p:blipFill>
        <p:spPr>
          <a:xfrm>
            <a:off x="1915128" y="3514522"/>
            <a:ext cx="8361737" cy="2498467"/>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p:nvPr/>
        </p:nvSpPr>
        <p:spPr>
          <a:xfrm>
            <a:off x="3424550" y="1971000"/>
            <a:ext cx="8499900" cy="44688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200">
                <a:solidFill>
                  <a:schemeClr val="dk1"/>
                </a:solidFill>
                <a:latin typeface="Arial"/>
                <a:ea typeface="Arial"/>
                <a:cs typeface="Arial"/>
                <a:sym typeface="Arial"/>
              </a:rPr>
              <a:t>School C created a student vision tool and parent-guardian vision tool that are completed for every student as part of the IEP process. The school tailored the student vision tool for student use, adding visuals and references to functional living skills. Students are invited to attend IEP meetings to present their vision so that their voice is centered.</a:t>
            </a:r>
            <a:endParaRPr sz="2200">
              <a:solidFill>
                <a:schemeClr val="dk1"/>
              </a:solidFill>
              <a:latin typeface="Arial"/>
              <a:ea typeface="Arial"/>
              <a:cs typeface="Arial"/>
              <a:sym typeface="Arial"/>
            </a:endParaRPr>
          </a:p>
          <a:p>
            <a:pPr marL="0" marR="0" lvl="0" indent="0" algn="l" rtl="0">
              <a:spcBef>
                <a:spcPts val="0"/>
              </a:spcBef>
              <a:spcAft>
                <a:spcPts val="0"/>
              </a:spcAft>
              <a:buNone/>
            </a:pPr>
            <a:endParaRPr sz="2200">
              <a:solidFill>
                <a:schemeClr val="dk1"/>
              </a:solidFill>
              <a:latin typeface="Arial"/>
              <a:ea typeface="Arial"/>
              <a:cs typeface="Arial"/>
              <a:sym typeface="Arial"/>
            </a:endParaRPr>
          </a:p>
          <a:p>
            <a:pPr marL="0" marR="0" lvl="0" indent="0" algn="l" rtl="0">
              <a:spcBef>
                <a:spcPts val="0"/>
              </a:spcBef>
              <a:spcAft>
                <a:spcPts val="0"/>
              </a:spcAft>
              <a:buNone/>
            </a:pPr>
            <a:r>
              <a:rPr lang="en" sz="2200">
                <a:solidFill>
                  <a:schemeClr val="dk1"/>
                </a:solidFill>
                <a:latin typeface="Arial"/>
                <a:ea typeface="Arial"/>
                <a:cs typeface="Arial"/>
                <a:sym typeface="Arial"/>
              </a:rPr>
              <a:t>The student vision tool prompts students to consider topics </a:t>
            </a:r>
            <a:r>
              <a:rPr lang="en" sz="2200">
                <a:solidFill>
                  <a:schemeClr val="dk1"/>
                </a:solidFill>
              </a:rPr>
              <a:t>like</a:t>
            </a:r>
            <a:r>
              <a:rPr lang="en" sz="2200">
                <a:solidFill>
                  <a:schemeClr val="dk1"/>
                </a:solidFill>
                <a:latin typeface="Arial"/>
                <a:ea typeface="Arial"/>
                <a:cs typeface="Arial"/>
                <a:sym typeface="Arial"/>
              </a:rPr>
              <a:t>:</a:t>
            </a:r>
            <a:endParaRPr sz="2200">
              <a:solidFill>
                <a:schemeClr val="dk1"/>
              </a:solidFill>
              <a:latin typeface="Arial"/>
              <a:ea typeface="Arial"/>
              <a:cs typeface="Arial"/>
              <a:sym typeface="Arial"/>
            </a:endParaRPr>
          </a:p>
          <a:p>
            <a:pPr marL="643462" marR="0" lvl="0" indent="-482600" algn="l" rtl="0">
              <a:spcBef>
                <a:spcPts val="200"/>
              </a:spcBef>
              <a:spcAft>
                <a:spcPts val="0"/>
              </a:spcAft>
              <a:buClr>
                <a:schemeClr val="dk1"/>
              </a:buClr>
              <a:buSzPts val="1800"/>
              <a:buAutoNum type="arabicPeriod"/>
            </a:pPr>
            <a:r>
              <a:rPr lang="en" sz="1800">
                <a:solidFill>
                  <a:schemeClr val="dk1"/>
                </a:solidFill>
                <a:latin typeface="Arial"/>
                <a:ea typeface="Arial"/>
                <a:cs typeface="Arial"/>
                <a:sym typeface="Arial"/>
              </a:rPr>
              <a:t>Their favorite school subject</a:t>
            </a:r>
            <a:endParaRPr sz="1800">
              <a:solidFill>
                <a:schemeClr val="dk1"/>
              </a:solidFill>
              <a:latin typeface="Arial"/>
              <a:ea typeface="Arial"/>
              <a:cs typeface="Arial"/>
              <a:sym typeface="Arial"/>
            </a:endParaRPr>
          </a:p>
          <a:p>
            <a:pPr marL="643462" marR="0" lvl="0" indent="-482600" algn="l" rtl="0">
              <a:spcBef>
                <a:spcPts val="200"/>
              </a:spcBef>
              <a:spcAft>
                <a:spcPts val="0"/>
              </a:spcAft>
              <a:buClr>
                <a:schemeClr val="dk1"/>
              </a:buClr>
              <a:buSzPts val="1800"/>
              <a:buAutoNum type="arabicPeriod"/>
            </a:pPr>
            <a:r>
              <a:rPr lang="en" sz="1800">
                <a:solidFill>
                  <a:schemeClr val="dk1"/>
                </a:solidFill>
                <a:latin typeface="Arial"/>
                <a:ea typeface="Arial"/>
                <a:cs typeface="Arial"/>
                <a:sym typeface="Arial"/>
              </a:rPr>
              <a:t>What they want to do for fun in the future</a:t>
            </a:r>
            <a:endParaRPr sz="1800">
              <a:solidFill>
                <a:schemeClr val="dk1"/>
              </a:solidFill>
              <a:latin typeface="Arial"/>
              <a:ea typeface="Arial"/>
              <a:cs typeface="Arial"/>
              <a:sym typeface="Arial"/>
            </a:endParaRPr>
          </a:p>
          <a:p>
            <a:pPr marL="643462" marR="0" lvl="0" indent="-482600" algn="l" rtl="0">
              <a:spcBef>
                <a:spcPts val="200"/>
              </a:spcBef>
              <a:spcAft>
                <a:spcPts val="0"/>
              </a:spcAft>
              <a:buClr>
                <a:schemeClr val="dk1"/>
              </a:buClr>
              <a:buSzPts val="1800"/>
              <a:buAutoNum type="arabicPeriod"/>
            </a:pPr>
            <a:r>
              <a:rPr lang="en" sz="1800">
                <a:solidFill>
                  <a:schemeClr val="dk1"/>
                </a:solidFill>
                <a:latin typeface="Arial"/>
                <a:ea typeface="Arial"/>
                <a:cs typeface="Arial"/>
                <a:sym typeface="Arial"/>
              </a:rPr>
              <a:t>What they want to do for work in the future</a:t>
            </a:r>
            <a:endParaRPr sz="1800">
              <a:solidFill>
                <a:schemeClr val="dk1"/>
              </a:solidFill>
              <a:latin typeface="Arial"/>
              <a:ea typeface="Arial"/>
              <a:cs typeface="Arial"/>
              <a:sym typeface="Arial"/>
            </a:endParaRPr>
          </a:p>
          <a:p>
            <a:pPr marL="643462" marR="0" lvl="0" indent="-482600" algn="l" rtl="0">
              <a:spcBef>
                <a:spcPts val="200"/>
              </a:spcBef>
              <a:spcAft>
                <a:spcPts val="0"/>
              </a:spcAft>
              <a:buClr>
                <a:schemeClr val="dk1"/>
              </a:buClr>
              <a:buSzPts val="1800"/>
              <a:buAutoNum type="arabicPeriod"/>
            </a:pPr>
            <a:r>
              <a:rPr lang="en" sz="1800">
                <a:solidFill>
                  <a:schemeClr val="dk1"/>
                </a:solidFill>
                <a:latin typeface="Arial"/>
                <a:ea typeface="Arial"/>
                <a:cs typeface="Arial"/>
                <a:sym typeface="Arial"/>
              </a:rPr>
              <a:t>Where they want to live in the future</a:t>
            </a:r>
            <a:endParaRPr sz="1800">
              <a:solidFill>
                <a:schemeClr val="dk1"/>
              </a:solidFill>
              <a:latin typeface="Arial"/>
              <a:ea typeface="Arial"/>
              <a:cs typeface="Arial"/>
              <a:sym typeface="Arial"/>
            </a:endParaRPr>
          </a:p>
          <a:p>
            <a:pPr marL="643462" marR="0" lvl="0" indent="-482600" algn="l" rtl="0">
              <a:spcBef>
                <a:spcPts val="200"/>
              </a:spcBef>
              <a:spcAft>
                <a:spcPts val="0"/>
              </a:spcAft>
              <a:buClr>
                <a:schemeClr val="dk1"/>
              </a:buClr>
              <a:buSzPts val="1800"/>
              <a:buAutoNum type="arabicPeriod"/>
            </a:pPr>
            <a:r>
              <a:rPr lang="en" sz="1800">
                <a:solidFill>
                  <a:schemeClr val="dk1"/>
                </a:solidFill>
                <a:latin typeface="Arial"/>
                <a:ea typeface="Arial"/>
                <a:cs typeface="Arial"/>
                <a:sym typeface="Arial"/>
              </a:rPr>
              <a:t>Who they want to help them in the future</a:t>
            </a:r>
            <a:endParaRPr sz="1800">
              <a:solidFill>
                <a:schemeClr val="dk1"/>
              </a:solidFill>
              <a:latin typeface="Arial"/>
              <a:ea typeface="Arial"/>
              <a:cs typeface="Arial"/>
              <a:sym typeface="Arial"/>
            </a:endParaRPr>
          </a:p>
        </p:txBody>
      </p:sp>
      <p:sp>
        <p:nvSpPr>
          <p:cNvPr id="475" name="Google Shape;475;p29"/>
          <p:cNvSpPr txBox="1">
            <a:spLocks noGrp="1"/>
          </p:cNvSpPr>
          <p:nvPr>
            <p:ph type="body" idx="1"/>
          </p:nvPr>
        </p:nvSpPr>
        <p:spPr>
          <a:xfrm>
            <a:off x="347075" y="2440300"/>
            <a:ext cx="29130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Create tools for collecting information on student and family vision</a:t>
            </a:r>
            <a:endParaRPr/>
          </a:p>
        </p:txBody>
      </p:sp>
      <p:sp>
        <p:nvSpPr>
          <p:cNvPr id="476" name="Google Shape;476;p29"/>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E2CB1A-F777-2ACD-4E0F-68AD6958EE51}"/>
              </a:ext>
            </a:extLst>
          </p:cNvPr>
          <p:cNvSpPr>
            <a:spLocks noGrp="1"/>
          </p:cNvSpPr>
          <p:nvPr>
            <p:ph type="title"/>
          </p:nvPr>
        </p:nvSpPr>
        <p:spPr/>
        <p:txBody>
          <a:bodyPr/>
          <a:lstStyle/>
          <a:p>
            <a:r>
              <a:rPr lang="en-US" dirty="0"/>
              <a:t>Agenda</a:t>
            </a:r>
          </a:p>
        </p:txBody>
      </p:sp>
      <p:pic>
        <p:nvPicPr>
          <p:cNvPr id="3" name="Picture 2" descr="Agenda for ToT">
            <a:extLst>
              <a:ext uri="{FF2B5EF4-FFF2-40B4-BE49-F238E27FC236}">
                <a16:creationId xmlns:a16="http://schemas.microsoft.com/office/drawing/2014/main" id="{6F81A4ED-CE95-4BD8-661C-0A8D77BFE1B5}"/>
              </a:ext>
            </a:extLst>
          </p:cNvPr>
          <p:cNvPicPr>
            <a:picLocks noChangeAspect="1"/>
          </p:cNvPicPr>
          <p:nvPr/>
        </p:nvPicPr>
        <p:blipFill>
          <a:blip r:embed="rId3"/>
          <a:stretch>
            <a:fillRect/>
          </a:stretch>
        </p:blipFill>
        <p:spPr>
          <a:xfrm>
            <a:off x="500415" y="1559041"/>
            <a:ext cx="11191170" cy="4703535"/>
          </a:xfrm>
          <a:prstGeom prst="rect">
            <a:avLst/>
          </a:prstGeom>
        </p:spPr>
      </p:pic>
    </p:spTree>
    <p:extLst>
      <p:ext uri="{BB962C8B-B14F-4D97-AF65-F5344CB8AC3E}">
        <p14:creationId xmlns:p14="http://schemas.microsoft.com/office/powerpoint/2010/main" val="1924559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0"/>
          <p:cNvSpPr txBox="1">
            <a:spLocks noGrp="1"/>
          </p:cNvSpPr>
          <p:nvPr>
            <p:ph type="title"/>
          </p:nvPr>
        </p:nvSpPr>
        <p:spPr>
          <a:xfrm>
            <a:off x="685800" y="730525"/>
            <a:ext cx="10515600" cy="28527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b="1"/>
              <a:t>Sample promising practices</a:t>
            </a:r>
            <a:endParaRPr b="1"/>
          </a:p>
        </p:txBody>
      </p:sp>
      <p:sp>
        <p:nvSpPr>
          <p:cNvPr id="482" name="Google Shape;482;p30"/>
          <p:cNvSpPr txBox="1">
            <a:spLocks noGrp="1"/>
          </p:cNvSpPr>
          <p:nvPr>
            <p:ph type="body" idx="1"/>
          </p:nvPr>
        </p:nvSpPr>
        <p:spPr>
          <a:xfrm>
            <a:off x="685800" y="3712387"/>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 sz="3600" b="1"/>
              <a:t>Family Engagement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1"/>
          <p:cNvSpPr txBox="1">
            <a:spLocks noGrp="1"/>
          </p:cNvSpPr>
          <p:nvPr>
            <p:ph type="body" idx="1"/>
          </p:nvPr>
        </p:nvSpPr>
        <p:spPr>
          <a:xfrm>
            <a:off x="927850" y="2362869"/>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sz="3100">
                <a:solidFill>
                  <a:srgbClr val="3647B6"/>
                </a:solidFill>
              </a:rPr>
              <a:t>Gathering information on student and family concerns</a:t>
            </a:r>
            <a:endParaRPr sz="3100">
              <a:solidFill>
                <a:srgbClr val="3647B6"/>
              </a:solidFill>
            </a:endParaRPr>
          </a:p>
        </p:txBody>
      </p:sp>
      <p:sp>
        <p:nvSpPr>
          <p:cNvPr id="488" name="Google Shape;488;p31"/>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a:t>Where does family engagement come up in the new IEP forms?</a:t>
            </a:r>
            <a:endParaRPr sz="3866"/>
          </a:p>
        </p:txBody>
      </p:sp>
      <p:pic>
        <p:nvPicPr>
          <p:cNvPr id="489" name="Google Shape;489;p31" descr="Box for student and parents to write concerns about what they want this IEP to address."/>
          <p:cNvPicPr preferRelativeResize="0"/>
          <p:nvPr/>
        </p:nvPicPr>
        <p:blipFill rotWithShape="1">
          <a:blip r:embed="rId3">
            <a:alphaModFix/>
          </a:blip>
          <a:srcRect/>
          <a:stretch/>
        </p:blipFill>
        <p:spPr>
          <a:xfrm>
            <a:off x="401600" y="3292656"/>
            <a:ext cx="11388801" cy="1934983"/>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2"/>
          <p:cNvSpPr txBox="1">
            <a:spLocks noGrp="1"/>
          </p:cNvSpPr>
          <p:nvPr>
            <p:ph type="body" idx="1"/>
          </p:nvPr>
        </p:nvSpPr>
        <p:spPr>
          <a:xfrm>
            <a:off x="838200" y="1941063"/>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a:solidFill>
                  <a:srgbClr val="3647B6"/>
                </a:solidFill>
              </a:rPr>
              <a:t>Highlighting the student’s vision for the future and incorporating family perspectives into the team vision statement</a:t>
            </a:r>
            <a:endParaRPr>
              <a:solidFill>
                <a:srgbClr val="3647B6"/>
              </a:solidFill>
            </a:endParaRPr>
          </a:p>
        </p:txBody>
      </p:sp>
      <p:sp>
        <p:nvSpPr>
          <p:cNvPr id="495" name="Google Shape;495;p32"/>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a:t>Where does family engagement come up in the new IEP forms?</a:t>
            </a:r>
            <a:endParaRPr sz="3866"/>
          </a:p>
        </p:txBody>
      </p:sp>
      <p:sp>
        <p:nvSpPr>
          <p:cNvPr id="496" name="Google Shape;496;p32"/>
          <p:cNvSpPr txBox="1">
            <a:spLocks noGrp="1"/>
          </p:cNvSpPr>
          <p:nvPr>
            <p:ph type="body" idx="4294967295"/>
          </p:nvPr>
        </p:nvSpPr>
        <p:spPr>
          <a:xfrm>
            <a:off x="893762" y="5121314"/>
            <a:ext cx="10460100" cy="1139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a:solidFill>
                  <a:srgbClr val="3647B6"/>
                </a:solidFill>
              </a:rPr>
              <a:t>And </a:t>
            </a:r>
            <a:r>
              <a:rPr lang="en" b="1">
                <a:solidFill>
                  <a:srgbClr val="3647B6"/>
                </a:solidFill>
              </a:rPr>
              <a:t>throughout the IEP</a:t>
            </a:r>
            <a:r>
              <a:rPr lang="en">
                <a:solidFill>
                  <a:srgbClr val="3647B6"/>
                </a:solidFill>
              </a:rPr>
              <a:t>, where teams should be attentive to family questions, suggestions, and concerns</a:t>
            </a:r>
            <a:endParaRPr>
              <a:solidFill>
                <a:srgbClr val="3647B6"/>
              </a:solidFill>
            </a:endParaRPr>
          </a:p>
        </p:txBody>
      </p:sp>
      <p:pic>
        <p:nvPicPr>
          <p:cNvPr id="497" name="Google Shape;497;p32" descr="student and team vision table for family engagement comment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0516" y="3229542"/>
            <a:ext cx="6110967" cy="1825933"/>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body" idx="1"/>
          </p:nvPr>
        </p:nvSpPr>
        <p:spPr>
          <a:xfrm>
            <a:off x="838175" y="1957302"/>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Structure IEP meetings thoughtfully so family members feel welcomed and included rather than overwhelmed</a:t>
            </a:r>
            <a:endParaRPr/>
          </a:p>
        </p:txBody>
      </p:sp>
      <p:sp>
        <p:nvSpPr>
          <p:cNvPr id="503" name="Google Shape;503;p33"/>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504" name="Google Shape;504;p33"/>
          <p:cNvSpPr txBox="1"/>
          <p:nvPr/>
        </p:nvSpPr>
        <p:spPr>
          <a:xfrm>
            <a:off x="1482127" y="3351176"/>
            <a:ext cx="92277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Staff at School F are intentional about how they enter the IEP meeting so families don’t feel overwhelmed. The special education teacher leading the meeting brings staff in gradually so that they can introduce themselves to the family one at a time—typically beginning with the school psychologist, then specialists, then the student’s general education teacher, and ending with the adjustment counselor, who most families already know. </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4"/>
          <p:cNvSpPr txBox="1">
            <a:spLocks noGrp="1"/>
          </p:cNvSpPr>
          <p:nvPr>
            <p:ph type="body" idx="1"/>
          </p:nvPr>
        </p:nvSpPr>
        <p:spPr>
          <a:xfrm>
            <a:off x="338000" y="2153932"/>
            <a:ext cx="3549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Center student strengths by “strength mapping” during IEP meetings</a:t>
            </a:r>
            <a:endParaRPr/>
          </a:p>
        </p:txBody>
      </p:sp>
      <p:sp>
        <p:nvSpPr>
          <p:cNvPr id="510" name="Google Shape;510;p34"/>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511" name="Google Shape;511;p34"/>
          <p:cNvSpPr txBox="1"/>
          <p:nvPr/>
        </p:nvSpPr>
        <p:spPr>
          <a:xfrm>
            <a:off x="4216428" y="2052475"/>
            <a:ext cx="7630200" cy="43098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School F has implemented “strength mapping” in every IEP meeting. The meeting begins with each attendee stating one strength that the student possesses. They record strengths on a poster as a web of attributes surrounding the student’s name and hang the poster on the wall throughout the meeting. They have found that the exercise empowers families at the onset to be active participants throughout the meeting. Families and students love having the strength map to take home, and many students choose to display it in their bedrooms.</a:t>
            </a:r>
            <a:endParaRPr sz="2400">
              <a:solidFill>
                <a:schemeClr val="dk1"/>
              </a:solidFill>
              <a:latin typeface="Arial"/>
              <a:ea typeface="Arial"/>
              <a:cs typeface="Arial"/>
              <a:sym typeface="Arial"/>
            </a:endParaRPr>
          </a:p>
        </p:txBody>
      </p:sp>
      <p:pic>
        <p:nvPicPr>
          <p:cNvPr id="512" name="Google Shape;512;p3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5788" y="4398675"/>
            <a:ext cx="2974725" cy="1832276"/>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5"/>
          <p:cNvSpPr txBox="1">
            <a:spLocks noGrp="1"/>
          </p:cNvSpPr>
          <p:nvPr>
            <p:ph type="body" idx="1"/>
          </p:nvPr>
        </p:nvSpPr>
        <p:spPr>
          <a:xfrm>
            <a:off x="1032450" y="1982080"/>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If possible, offer pre- and post-IEP meetings to ensure families are comfortable with the process and result</a:t>
            </a:r>
            <a:endParaRPr/>
          </a:p>
        </p:txBody>
      </p:sp>
      <p:sp>
        <p:nvSpPr>
          <p:cNvPr id="518" name="Google Shape;518;p35"/>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519" name="Google Shape;519;p35"/>
          <p:cNvSpPr txBox="1"/>
          <p:nvPr/>
        </p:nvSpPr>
        <p:spPr>
          <a:xfrm>
            <a:off x="1095457" y="3352800"/>
            <a:ext cx="100011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School F holds pre- and post-IEP meetings for families. The pre-meetings run for approximately 15-20 minutes and cover what to expect during the IEP meeting. Post-meetings are longer (generally 30-45 minutes) and include a section-by-section discussion of the student’s IEP so that the family fully understands the services that will be provided. As a result of these meetings, the school has had very few IEPs rejected by families. </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6"/>
          <p:cNvSpPr txBox="1">
            <a:spLocks noGrp="1"/>
          </p:cNvSpPr>
          <p:nvPr>
            <p:ph type="body" idx="1"/>
          </p:nvPr>
        </p:nvSpPr>
        <p:spPr>
          <a:xfrm>
            <a:off x="821700" y="1832444"/>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a:t>Think proactively about how to build relationships with families and convey critical information—including before the evaluation process begins.</a:t>
            </a:r>
            <a:endParaRPr/>
          </a:p>
        </p:txBody>
      </p:sp>
      <p:sp>
        <p:nvSpPr>
          <p:cNvPr id="525" name="Google Shape;525;p36"/>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a:t>What are some promising practices that can help in this process?</a:t>
            </a:r>
            <a:endParaRPr sz="4000"/>
          </a:p>
        </p:txBody>
      </p:sp>
      <p:sp>
        <p:nvSpPr>
          <p:cNvPr id="526" name="Google Shape;526;p36"/>
          <p:cNvSpPr txBox="1"/>
          <p:nvPr/>
        </p:nvSpPr>
        <p:spPr>
          <a:xfrm>
            <a:off x="461683" y="3550008"/>
            <a:ext cx="50949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District E developed a website containing resources informing families about the special education referral process, tiered interventions, and the District Curriculum Accommodation Plan, centralizing resources in one place.</a:t>
            </a:r>
            <a:endParaRPr sz="2400">
              <a:solidFill>
                <a:schemeClr val="dk1"/>
              </a:solidFill>
              <a:latin typeface="Arial"/>
              <a:ea typeface="Arial"/>
              <a:cs typeface="Arial"/>
              <a:sym typeface="Arial"/>
            </a:endParaRPr>
          </a:p>
        </p:txBody>
      </p:sp>
      <p:sp>
        <p:nvSpPr>
          <p:cNvPr id="527" name="Google Shape;527;p36"/>
          <p:cNvSpPr txBox="1"/>
          <p:nvPr/>
        </p:nvSpPr>
        <p:spPr>
          <a:xfrm>
            <a:off x="6019800" y="3180701"/>
            <a:ext cx="5703600" cy="32016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400">
                <a:solidFill>
                  <a:schemeClr val="dk1"/>
                </a:solidFill>
                <a:latin typeface="Arial"/>
                <a:ea typeface="Arial"/>
                <a:cs typeface="Arial"/>
                <a:sym typeface="Arial"/>
              </a:rPr>
              <a:t>School F partnered with their local food pantry. School personnel staffed a table and distributed supplies to families as a means to initiate conversation. The school also established a presence at dinners hosted by their local Boys and Girls Club. This work fostered trust and camaraderie with families.</a:t>
            </a: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7"/>
          <p:cNvSpPr txBox="1">
            <a:spLocks noGrp="1"/>
          </p:cNvSpPr>
          <p:nvPr>
            <p:ph type="body" idx="1"/>
          </p:nvPr>
        </p:nvSpPr>
        <p:spPr>
          <a:xfrm>
            <a:off x="838200" y="2315584"/>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0"/>
              </a:spcAft>
              <a:buClr>
                <a:schemeClr val="dk1"/>
              </a:buClr>
              <a:buSzPts val="2800"/>
              <a:buNone/>
            </a:pPr>
            <a:r>
              <a:rPr lang="en"/>
              <a:t>It will include:</a:t>
            </a:r>
            <a:endParaRPr/>
          </a:p>
          <a:p>
            <a:pPr marL="457200" lvl="0" indent="-406400" algn="l" rtl="0">
              <a:lnSpc>
                <a:spcPct val="100000"/>
              </a:lnSpc>
              <a:spcBef>
                <a:spcPts val="2133"/>
              </a:spcBef>
              <a:spcAft>
                <a:spcPts val="0"/>
              </a:spcAft>
              <a:buSzPts val="2800"/>
              <a:buChar char="•"/>
            </a:pPr>
            <a:r>
              <a:rPr lang="en"/>
              <a:t>Sample tools and templates</a:t>
            </a:r>
            <a:endParaRPr/>
          </a:p>
          <a:p>
            <a:pPr marL="457200" lvl="0" indent="-406400" algn="l" rtl="0">
              <a:lnSpc>
                <a:spcPct val="100000"/>
              </a:lnSpc>
              <a:spcBef>
                <a:spcPts val="1000"/>
              </a:spcBef>
              <a:spcAft>
                <a:spcPts val="0"/>
              </a:spcAft>
              <a:buSzPts val="2800"/>
              <a:buChar char="•"/>
            </a:pPr>
            <a:r>
              <a:rPr lang="en"/>
              <a:t>Additional strategies for supporting systemic improvement in IEP processes</a:t>
            </a:r>
            <a:endParaRPr/>
          </a:p>
          <a:p>
            <a:pPr marL="457200" lvl="0" indent="-406400" algn="l" rtl="0">
              <a:lnSpc>
                <a:spcPct val="100000"/>
              </a:lnSpc>
              <a:spcBef>
                <a:spcPts val="1333"/>
              </a:spcBef>
              <a:spcAft>
                <a:spcPts val="1000"/>
              </a:spcAft>
              <a:buSzPts val="2800"/>
              <a:buChar char="•"/>
            </a:pPr>
            <a:r>
              <a:rPr lang="en"/>
              <a:t>A process your school or district can follow to understand and address key challenges</a:t>
            </a:r>
            <a:endParaRPr/>
          </a:p>
        </p:txBody>
      </p:sp>
      <p:sp>
        <p:nvSpPr>
          <p:cNvPr id="533" name="Google Shape;533;p37"/>
          <p:cNvSpPr txBox="1">
            <a:spLocks noGrp="1"/>
          </p:cNvSpPr>
          <p:nvPr>
            <p:ph type="title"/>
          </p:nvPr>
        </p:nvSpPr>
        <p:spPr>
          <a:xfrm>
            <a:off x="838200" y="575894"/>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400"/>
              <a:buFont typeface="Arial"/>
              <a:buNone/>
            </a:pPr>
            <a:r>
              <a:rPr lang="en"/>
              <a:t>Stay tuned for the full IEP Improvement Playbook, coming later this year!</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8"/>
          <p:cNvSpPr txBox="1">
            <a:spLocks noGrp="1"/>
          </p:cNvSpPr>
          <p:nvPr>
            <p:ph type="title"/>
          </p:nvPr>
        </p:nvSpPr>
        <p:spPr>
          <a:xfrm>
            <a:off x="838200" y="730525"/>
            <a:ext cx="10515600" cy="2852737"/>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b="1"/>
              <a:t>Reflection and next steps</a:t>
            </a:r>
            <a:endParaRPr b="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9">
            <a:extLst>
              <a:ext uri="{C183D7F6-B498-43B3-948B-1728B52AA6E4}">
                <adec:decorative xmlns:adec="http://schemas.microsoft.com/office/drawing/2017/decorative" val="1"/>
              </a:ext>
            </a:extLst>
          </p:cNvPr>
          <p:cNvSpPr txBox="1"/>
          <p:nvPr/>
        </p:nvSpPr>
        <p:spPr>
          <a:xfrm>
            <a:off x="248053" y="2199263"/>
            <a:ext cx="4467712" cy="2012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2800">
              <a:solidFill>
                <a:srgbClr val="3647B6"/>
              </a:solidFill>
              <a:latin typeface="Arial"/>
              <a:ea typeface="Arial"/>
              <a:cs typeface="Arial"/>
              <a:sym typeface="Arial"/>
            </a:endParaRPr>
          </a:p>
        </p:txBody>
      </p:sp>
      <p:sp>
        <p:nvSpPr>
          <p:cNvPr id="544" name="Google Shape;544;p39"/>
          <p:cNvSpPr txBox="1">
            <a:spLocks noGrp="1"/>
          </p:cNvSpPr>
          <p:nvPr>
            <p:ph type="body" idx="1"/>
          </p:nvPr>
        </p:nvSpPr>
        <p:spPr>
          <a:xfrm>
            <a:off x="5157281" y="1818161"/>
            <a:ext cx="6652200" cy="4057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333"/>
              </a:spcBef>
              <a:spcAft>
                <a:spcPts val="0"/>
              </a:spcAft>
              <a:buClr>
                <a:schemeClr val="dk1"/>
              </a:buClr>
              <a:buSzPts val="2933"/>
              <a:buNone/>
            </a:pPr>
            <a:r>
              <a:rPr lang="en" sz="2933"/>
              <a:t>Thinking about the technical challenges and adaptive opportunities you identified earlier…</a:t>
            </a:r>
            <a:endParaRPr sz="2933"/>
          </a:p>
          <a:p>
            <a:pPr marL="694944" lvl="0" indent="-559054" algn="l" rtl="0">
              <a:lnSpc>
                <a:spcPct val="100000"/>
              </a:lnSpc>
              <a:spcBef>
                <a:spcPts val="1600"/>
              </a:spcBef>
              <a:spcAft>
                <a:spcPts val="0"/>
              </a:spcAft>
              <a:buClr>
                <a:schemeClr val="dk1"/>
              </a:buClr>
              <a:buSzPts val="2900"/>
              <a:buAutoNum type="arabicPeriod"/>
            </a:pPr>
            <a:r>
              <a:rPr lang="en" sz="2900"/>
              <a:t>What sections or ideas from the Playbook are most helpful in responding to your team’s needs?</a:t>
            </a:r>
            <a:endParaRPr sz="2900"/>
          </a:p>
          <a:p>
            <a:pPr marL="694944" lvl="0" indent="-559054" algn="l" rtl="0">
              <a:lnSpc>
                <a:spcPct val="100000"/>
              </a:lnSpc>
              <a:spcBef>
                <a:spcPts val="1333"/>
              </a:spcBef>
              <a:spcAft>
                <a:spcPts val="1333"/>
              </a:spcAft>
              <a:buClr>
                <a:schemeClr val="dk1"/>
              </a:buClr>
              <a:buSzPts val="2900"/>
              <a:buAutoNum type="arabicPeriod"/>
            </a:pPr>
            <a:r>
              <a:rPr lang="en" sz="2900"/>
              <a:t>What are the next steps to apply these ideas in practice?</a:t>
            </a:r>
            <a:endParaRPr sz="2900"/>
          </a:p>
        </p:txBody>
      </p:sp>
      <p:pic>
        <p:nvPicPr>
          <p:cNvPr id="545" name="Google Shape;545;p39" descr="QR code that leads to the resources in the playbook sample sectio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0725" y="2340157"/>
            <a:ext cx="3780151" cy="3780151"/>
          </a:xfrm>
          <a:prstGeom prst="rect">
            <a:avLst/>
          </a:prstGeom>
          <a:noFill/>
          <a:ln>
            <a:noFill/>
          </a:ln>
        </p:spPr>
      </p:pic>
      <p:sp>
        <p:nvSpPr>
          <p:cNvPr id="546" name="Google Shape;546;p39"/>
          <p:cNvSpPr txBox="1">
            <a:spLocks noGrp="1"/>
          </p:cNvSpPr>
          <p:nvPr>
            <p:ph type="title"/>
          </p:nvPr>
        </p:nvSpPr>
        <p:spPr>
          <a:xfrm>
            <a:off x="685800" y="212726"/>
            <a:ext cx="10515600" cy="1042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Font typeface="Arial"/>
              <a:buNone/>
            </a:pPr>
            <a:r>
              <a:rPr lang="en" sz="3600"/>
              <a:t>Take time to explore the resources in the Playbook sample section</a:t>
            </a:r>
            <a:endParaRPr sz="5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5CF488-B65D-333B-9546-E47BBED6181A}"/>
              </a:ext>
            </a:extLst>
          </p:cNvPr>
          <p:cNvSpPr>
            <a:spLocks noGrp="1"/>
          </p:cNvSpPr>
          <p:nvPr>
            <p:ph type="title"/>
          </p:nvPr>
        </p:nvSpPr>
        <p:spPr/>
        <p:txBody>
          <a:bodyPr/>
          <a:lstStyle/>
          <a:p>
            <a:r>
              <a:rPr lang="en-US"/>
              <a:t>Working Assumptions &amp; Norms </a:t>
            </a:r>
          </a:p>
        </p:txBody>
      </p:sp>
      <p:sp>
        <p:nvSpPr>
          <p:cNvPr id="9" name="Text Placeholder 8">
            <a:extLst>
              <a:ext uri="{FF2B5EF4-FFF2-40B4-BE49-F238E27FC236}">
                <a16:creationId xmlns:a16="http://schemas.microsoft.com/office/drawing/2014/main" id="{2EA15EB2-CA68-C6E4-DD4B-6EB0794C5CCF}"/>
              </a:ext>
            </a:extLst>
          </p:cNvPr>
          <p:cNvSpPr>
            <a:spLocks noGrp="1"/>
          </p:cNvSpPr>
          <p:nvPr>
            <p:ph type="body" idx="1"/>
          </p:nvPr>
        </p:nvSpPr>
        <p:spPr/>
        <p:txBody>
          <a:bodyPr/>
          <a:lstStyle/>
          <a:p>
            <a:r>
              <a:rPr lang="en-US"/>
              <a:t>Working Assumptions</a:t>
            </a:r>
          </a:p>
        </p:txBody>
      </p:sp>
      <p:sp>
        <p:nvSpPr>
          <p:cNvPr id="10" name="Content Placeholder 9">
            <a:extLst>
              <a:ext uri="{FF2B5EF4-FFF2-40B4-BE49-F238E27FC236}">
                <a16:creationId xmlns:a16="http://schemas.microsoft.com/office/drawing/2014/main" id="{B41C07DD-7BEF-B5C8-BDB9-D20F3748ECD2}"/>
              </a:ext>
            </a:extLst>
          </p:cNvPr>
          <p:cNvSpPr>
            <a:spLocks noGrp="1"/>
          </p:cNvSpPr>
          <p:nvPr>
            <p:ph sz="half" idx="2"/>
          </p:nvPr>
        </p:nvSpPr>
        <p:spPr/>
        <p:txBody>
          <a:bodyPr>
            <a:normAutofit/>
          </a:bodyPr>
          <a:lstStyle/>
          <a:p>
            <a:r>
              <a:rPr lang="en-US" sz="2000"/>
              <a:t>Everyone has wisdom, and we need it!</a:t>
            </a:r>
          </a:p>
          <a:p>
            <a:r>
              <a:rPr lang="en-US" sz="2000"/>
              <a:t>This is a space of mutual learning.</a:t>
            </a:r>
          </a:p>
          <a:p>
            <a:r>
              <a:rPr lang="en-US" sz="2000"/>
              <a:t>Everyone’s time is valuable.</a:t>
            </a:r>
          </a:p>
        </p:txBody>
      </p:sp>
      <p:sp>
        <p:nvSpPr>
          <p:cNvPr id="11" name="Text Placeholder 10">
            <a:extLst>
              <a:ext uri="{FF2B5EF4-FFF2-40B4-BE49-F238E27FC236}">
                <a16:creationId xmlns:a16="http://schemas.microsoft.com/office/drawing/2014/main" id="{AAB397FA-96EB-146C-0D8A-F99F59AD5EFB}"/>
              </a:ext>
            </a:extLst>
          </p:cNvPr>
          <p:cNvSpPr>
            <a:spLocks noGrp="1"/>
          </p:cNvSpPr>
          <p:nvPr>
            <p:ph type="body" sz="quarter" idx="3"/>
          </p:nvPr>
        </p:nvSpPr>
        <p:spPr/>
        <p:txBody>
          <a:bodyPr/>
          <a:lstStyle/>
          <a:p>
            <a:r>
              <a:rPr lang="en-US"/>
              <a:t>Norms</a:t>
            </a:r>
          </a:p>
        </p:txBody>
      </p:sp>
      <p:sp>
        <p:nvSpPr>
          <p:cNvPr id="12" name="Content Placeholder 11">
            <a:extLst>
              <a:ext uri="{FF2B5EF4-FFF2-40B4-BE49-F238E27FC236}">
                <a16:creationId xmlns:a16="http://schemas.microsoft.com/office/drawing/2014/main" id="{061D1804-0A31-4520-52FF-F7EF9ABF292B}"/>
              </a:ext>
            </a:extLst>
          </p:cNvPr>
          <p:cNvSpPr>
            <a:spLocks noGrp="1"/>
          </p:cNvSpPr>
          <p:nvPr>
            <p:ph sz="quarter" idx="4"/>
          </p:nvPr>
        </p:nvSpPr>
        <p:spPr/>
        <p:txBody>
          <a:bodyPr vert="horz" lIns="91440" tIns="45720" rIns="91440" bIns="45720" rtlCol="0" anchor="t">
            <a:normAutofit/>
          </a:bodyPr>
          <a:lstStyle/>
          <a:p>
            <a:r>
              <a:rPr lang="en-US" sz="2000">
                <a:latin typeface="Arial"/>
                <a:cs typeface="Arial"/>
              </a:rPr>
              <a:t>Be Present</a:t>
            </a:r>
          </a:p>
          <a:p>
            <a:r>
              <a:rPr lang="en-US" sz="2000">
                <a:latin typeface="Arial"/>
                <a:cs typeface="Arial"/>
              </a:rPr>
              <a:t>Be Active</a:t>
            </a:r>
          </a:p>
          <a:p>
            <a:r>
              <a:rPr lang="en-US" sz="2000">
                <a:latin typeface="Arial"/>
                <a:cs typeface="Arial"/>
              </a:rPr>
              <a:t>Be Open</a:t>
            </a:r>
          </a:p>
          <a:p>
            <a:r>
              <a:rPr lang="en-US" sz="2000" i="1">
                <a:latin typeface="Arial"/>
                <a:cs typeface="Arial"/>
              </a:rPr>
              <a:t>Take breaks as you need them!</a:t>
            </a:r>
            <a:endParaRPr lang="en-US" sz="1600" i="1">
              <a:latin typeface="Arial"/>
              <a:cs typeface="Arial"/>
            </a:endParaRPr>
          </a:p>
        </p:txBody>
      </p:sp>
    </p:spTree>
    <p:extLst>
      <p:ext uri="{BB962C8B-B14F-4D97-AF65-F5344CB8AC3E}">
        <p14:creationId xmlns:p14="http://schemas.microsoft.com/office/powerpoint/2010/main" val="10947344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0"/>
          <p:cNvSpPr txBox="1">
            <a:spLocks noGrp="1"/>
          </p:cNvSpPr>
          <p:nvPr>
            <p:ph type="title"/>
          </p:nvPr>
        </p:nvSpPr>
        <p:spPr>
          <a:xfrm>
            <a:off x="1097280" y="362803"/>
            <a:ext cx="10058400" cy="14508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1400"/>
              <a:buFont typeface="Arial"/>
              <a:buNone/>
            </a:pPr>
            <a:r>
              <a:rPr lang="en"/>
              <a:t>Report out</a:t>
            </a:r>
            <a:endParaRPr/>
          </a:p>
        </p:txBody>
      </p:sp>
      <p:sp>
        <p:nvSpPr>
          <p:cNvPr id="552" name="Google Shape;552;p40"/>
          <p:cNvSpPr txBox="1">
            <a:spLocks noGrp="1"/>
          </p:cNvSpPr>
          <p:nvPr>
            <p:ph type="body" idx="1"/>
          </p:nvPr>
        </p:nvSpPr>
        <p:spPr>
          <a:xfrm>
            <a:off x="528175" y="2030354"/>
            <a:ext cx="6273000" cy="4023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200"/>
              </a:spcBef>
              <a:spcAft>
                <a:spcPts val="0"/>
              </a:spcAft>
              <a:buClr>
                <a:schemeClr val="dk1"/>
              </a:buClr>
              <a:buSzPts val="1400"/>
              <a:buNone/>
            </a:pPr>
            <a:r>
              <a:rPr lang="en" sz="3200" b="1">
                <a:solidFill>
                  <a:srgbClr val="3647B6"/>
                </a:solidFill>
              </a:rPr>
              <a:t>We want to hear from you!</a:t>
            </a:r>
            <a:endParaRPr sz="3200" b="1">
              <a:solidFill>
                <a:srgbClr val="3647B6"/>
              </a:solidFill>
            </a:endParaRPr>
          </a:p>
          <a:p>
            <a:pPr marL="0" lvl="0" indent="0" algn="l" rtl="0">
              <a:lnSpc>
                <a:spcPct val="100000"/>
              </a:lnSpc>
              <a:spcBef>
                <a:spcPts val="2400"/>
              </a:spcBef>
              <a:spcAft>
                <a:spcPts val="1800"/>
              </a:spcAft>
              <a:buClr>
                <a:schemeClr val="dk1"/>
              </a:buClr>
              <a:buSzPts val="1400"/>
              <a:buNone/>
            </a:pPr>
            <a:r>
              <a:rPr lang="en" sz="3200"/>
              <a:t>Use this QR code or click the link on the final page of the Playbook to share your thoughts on your team’s next steps and how the Playbook examples will inform your change process.</a:t>
            </a:r>
            <a:endParaRPr sz="3200"/>
          </a:p>
        </p:txBody>
      </p:sp>
      <p:pic>
        <p:nvPicPr>
          <p:cNvPr id="3" name="Picture 2" descr="QR code to link to the final page of the playbook to share your thoughts on your team's next step.">
            <a:extLst>
              <a:ext uri="{FF2B5EF4-FFF2-40B4-BE49-F238E27FC236}">
                <a16:creationId xmlns:a16="http://schemas.microsoft.com/office/drawing/2014/main" id="{5BD05049-F47B-00F5-40D1-200A81909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8936" y="1831437"/>
            <a:ext cx="4005466" cy="4005466"/>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1"/>
          <p:cNvSpPr txBox="1">
            <a:spLocks noGrp="1"/>
          </p:cNvSpPr>
          <p:nvPr>
            <p:ph type="title"/>
          </p:nvPr>
        </p:nvSpPr>
        <p:spPr>
          <a:xfrm>
            <a:off x="838200" y="365126"/>
            <a:ext cx="10515600" cy="1042852"/>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lt1"/>
              </a:buClr>
              <a:buSzPts val="4400"/>
              <a:buFont typeface="Arial"/>
              <a:buNone/>
            </a:pPr>
            <a:r>
              <a:rPr lang="en" b="1"/>
              <a:t>Thank you!</a:t>
            </a:r>
            <a:endParaRPr b="1"/>
          </a:p>
        </p:txBody>
      </p:sp>
      <p:sp>
        <p:nvSpPr>
          <p:cNvPr id="559" name="Google Shape;559;p41"/>
          <p:cNvSpPr txBox="1"/>
          <p:nvPr/>
        </p:nvSpPr>
        <p:spPr>
          <a:xfrm>
            <a:off x="644532" y="2143326"/>
            <a:ext cx="10902900" cy="4037700"/>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 sz="2500">
                <a:solidFill>
                  <a:schemeClr val="dk1"/>
                </a:solidFill>
                <a:latin typeface="Arial"/>
                <a:ea typeface="Arial"/>
                <a:cs typeface="Arial"/>
                <a:sym typeface="Arial"/>
              </a:rPr>
              <a:t>For any questions on the IEP Improvement Project or Playbook, feel free to reach out to:</a:t>
            </a:r>
            <a:endParaRPr sz="2500">
              <a:solidFill>
                <a:schemeClr val="dk1"/>
              </a:solidFill>
              <a:latin typeface="Arial"/>
              <a:ea typeface="Arial"/>
              <a:cs typeface="Arial"/>
              <a:sym typeface="Arial"/>
            </a:endParaRPr>
          </a:p>
          <a:p>
            <a:pPr marL="0" marR="0" lvl="0" indent="0" algn="ctr" rtl="0">
              <a:spcBef>
                <a:spcPts val="0"/>
              </a:spcBef>
              <a:spcAft>
                <a:spcPts val="0"/>
              </a:spcAft>
              <a:buNone/>
            </a:pPr>
            <a:endParaRPr sz="1100">
              <a:solidFill>
                <a:schemeClr val="dk1"/>
              </a:solidFill>
              <a:latin typeface="Arial"/>
              <a:ea typeface="Arial"/>
              <a:cs typeface="Arial"/>
              <a:sym typeface="Arial"/>
            </a:endParaRPr>
          </a:p>
          <a:p>
            <a:pPr marL="0" marR="0" lvl="0" indent="0" algn="ctr" rtl="0">
              <a:spcBef>
                <a:spcPts val="0"/>
              </a:spcBef>
              <a:spcAft>
                <a:spcPts val="0"/>
              </a:spcAft>
              <a:buNone/>
            </a:pPr>
            <a:r>
              <a:rPr lang="en" sz="2800" b="1">
                <a:solidFill>
                  <a:schemeClr val="dk1"/>
                </a:solidFill>
                <a:latin typeface="Arial"/>
                <a:ea typeface="Arial"/>
                <a:cs typeface="Arial"/>
                <a:sym typeface="Arial"/>
              </a:rPr>
              <a:t>Laura Cinelli</a:t>
            </a:r>
            <a:endParaRPr sz="2800" b="1">
              <a:solidFill>
                <a:schemeClr val="dk1"/>
              </a:solidFill>
              <a:latin typeface="Arial"/>
              <a:ea typeface="Arial"/>
              <a:cs typeface="Arial"/>
              <a:sym typeface="Arial"/>
            </a:endParaRPr>
          </a:p>
          <a:p>
            <a:pPr marL="0" marR="0" lvl="0" indent="0" algn="ctr" rtl="0">
              <a:spcBef>
                <a:spcPts val="0"/>
              </a:spcBef>
              <a:spcAft>
                <a:spcPts val="0"/>
              </a:spcAft>
              <a:buNone/>
            </a:pPr>
            <a:r>
              <a:rPr lang="en" sz="2533">
                <a:solidFill>
                  <a:schemeClr val="dk1"/>
                </a:solidFill>
                <a:latin typeface="Arial"/>
                <a:ea typeface="Arial"/>
                <a:cs typeface="Arial"/>
                <a:sym typeface="Arial"/>
              </a:rPr>
              <a:t>Deputy Director, Rennie Center for Education Research &amp; Policy</a:t>
            </a:r>
            <a:endParaRPr sz="2533">
              <a:solidFill>
                <a:schemeClr val="dk1"/>
              </a:solidFill>
              <a:latin typeface="Arial"/>
              <a:ea typeface="Arial"/>
              <a:cs typeface="Arial"/>
              <a:sym typeface="Arial"/>
            </a:endParaRPr>
          </a:p>
          <a:p>
            <a:pPr marL="0" marR="0" lvl="0" indent="0" algn="ctr" rtl="0">
              <a:spcBef>
                <a:spcPts val="0"/>
              </a:spcBef>
              <a:spcAft>
                <a:spcPts val="0"/>
              </a:spcAft>
              <a:buNone/>
            </a:pPr>
            <a:r>
              <a:rPr lang="en" sz="2533" u="sng">
                <a:solidFill>
                  <a:schemeClr val="hlink"/>
                </a:solidFill>
                <a:latin typeface="Arial"/>
                <a:ea typeface="Arial"/>
                <a:cs typeface="Arial"/>
                <a:sym typeface="Arial"/>
                <a:hlinkClick r:id="rId3"/>
              </a:rPr>
              <a:t>lcinelli@renniecenter.org</a:t>
            </a:r>
            <a:endParaRPr sz="2533">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 sz="2800" b="1">
                <a:solidFill>
                  <a:schemeClr val="dk1"/>
                </a:solidFill>
                <a:latin typeface="Arial"/>
                <a:ea typeface="Arial"/>
                <a:cs typeface="Arial"/>
                <a:sym typeface="Arial"/>
              </a:rPr>
              <a:t>Ruth Templeton</a:t>
            </a:r>
            <a:endParaRPr sz="2800" b="1">
              <a:solidFill>
                <a:schemeClr val="dk1"/>
              </a:solidFill>
              <a:latin typeface="Arial"/>
              <a:ea typeface="Arial"/>
              <a:cs typeface="Arial"/>
              <a:sym typeface="Arial"/>
            </a:endParaRPr>
          </a:p>
          <a:p>
            <a:pPr marL="0" marR="0" lvl="0" indent="0" algn="ctr" rtl="0">
              <a:spcBef>
                <a:spcPts val="0"/>
              </a:spcBef>
              <a:spcAft>
                <a:spcPts val="0"/>
              </a:spcAft>
              <a:buNone/>
            </a:pPr>
            <a:r>
              <a:rPr lang="en" sz="2533">
                <a:solidFill>
                  <a:schemeClr val="dk1"/>
                </a:solidFill>
                <a:latin typeface="Arial"/>
                <a:ea typeface="Arial"/>
                <a:cs typeface="Arial"/>
                <a:sym typeface="Arial"/>
              </a:rPr>
              <a:t>IEP Implementation Specialist, CAST</a:t>
            </a:r>
            <a:endParaRPr sz="2533">
              <a:solidFill>
                <a:schemeClr val="dk1"/>
              </a:solidFill>
              <a:latin typeface="Arial"/>
              <a:ea typeface="Arial"/>
              <a:cs typeface="Arial"/>
              <a:sym typeface="Arial"/>
            </a:endParaRPr>
          </a:p>
          <a:p>
            <a:pPr marL="0" marR="0" lvl="0" indent="0" algn="ctr" rtl="0">
              <a:spcBef>
                <a:spcPts val="0"/>
              </a:spcBef>
              <a:spcAft>
                <a:spcPts val="0"/>
              </a:spcAft>
              <a:buNone/>
            </a:pPr>
            <a:r>
              <a:rPr lang="en" sz="2533" u="sng">
                <a:solidFill>
                  <a:schemeClr val="hlink"/>
                </a:solidFill>
                <a:latin typeface="Arial"/>
                <a:ea typeface="Arial"/>
                <a:cs typeface="Arial"/>
                <a:sym typeface="Arial"/>
                <a:hlinkClick r:id="rId4"/>
              </a:rPr>
              <a:t>rtempleton@cast.org</a:t>
            </a:r>
            <a:r>
              <a:rPr lang="en" sz="2533">
                <a:solidFill>
                  <a:schemeClr val="dk1"/>
                </a:solidFill>
                <a:latin typeface="Arial"/>
                <a:ea typeface="Arial"/>
                <a:cs typeface="Arial"/>
                <a:sym typeface="Arial"/>
              </a:rPr>
              <a:t> </a:t>
            </a:r>
            <a:endParaRPr sz="2533">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365126"/>
            <a:ext cx="10515600" cy="1042852"/>
          </a:xfrm>
        </p:spPr>
        <p:txBody>
          <a:bodyPr anchor="ctr">
            <a:normAutofit/>
          </a:bodyPr>
          <a:lstStyle/>
          <a:p>
            <a:r>
              <a:rPr lang="en-US"/>
              <a:t>Lunch</a:t>
            </a:r>
          </a:p>
        </p:txBody>
      </p:sp>
      <p:pic>
        <p:nvPicPr>
          <p:cNvPr id="4" name="Picture 3" descr="Variety of fresh salads">
            <a:extLst>
              <a:ext uri="{FF2B5EF4-FFF2-40B4-BE49-F238E27FC236}">
                <a16:creationId xmlns:a16="http://schemas.microsoft.com/office/drawing/2014/main" id="{1684326E-6411-55D4-AEE5-E6C7470BB6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086984"/>
            <a:ext cx="10515600" cy="4052559"/>
          </a:xfrm>
          <a:prstGeom prst="rect">
            <a:avLst/>
          </a:prstGeom>
          <a:noFill/>
        </p:spPr>
      </p:pic>
    </p:spTree>
    <p:extLst>
      <p:ext uri="{BB962C8B-B14F-4D97-AF65-F5344CB8AC3E}">
        <p14:creationId xmlns:p14="http://schemas.microsoft.com/office/powerpoint/2010/main" val="27654687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F88057-BA29-02E2-B84E-CBD0BBB5D01F}"/>
              </a:ext>
            </a:extLst>
          </p:cNvPr>
          <p:cNvSpPr>
            <a:spLocks noGrp="1"/>
          </p:cNvSpPr>
          <p:nvPr>
            <p:ph type="title"/>
          </p:nvPr>
        </p:nvSpPr>
        <p:spPr>
          <a:xfrm>
            <a:off x="838200" y="365126"/>
            <a:ext cx="10515600" cy="1042852"/>
          </a:xfrm>
        </p:spPr>
        <p:txBody>
          <a:bodyPr anchor="ctr">
            <a:normAutofit/>
          </a:bodyPr>
          <a:lstStyle/>
          <a:p>
            <a:r>
              <a:rPr lang="en-US"/>
              <a:t>Connections!</a:t>
            </a:r>
          </a:p>
        </p:txBody>
      </p:sp>
      <p:pic>
        <p:nvPicPr>
          <p:cNvPr id="2" name="Graphic 1" descr="Stopwatch 75% with solid fill">
            <a:extLst>
              <a:ext uri="{FF2B5EF4-FFF2-40B4-BE49-F238E27FC236}">
                <a16:creationId xmlns:a16="http://schemas.microsoft.com/office/drawing/2014/main" id="{CE2E3680-2BE7-125F-E83D-B86FB998EB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96600" y="219667"/>
            <a:ext cx="914400" cy="914400"/>
          </a:xfrm>
          <a:prstGeom prst="rect">
            <a:avLst/>
          </a:prstGeom>
        </p:spPr>
      </p:pic>
      <p:sp>
        <p:nvSpPr>
          <p:cNvPr id="4" name="TextBox 3">
            <a:extLst>
              <a:ext uri="{FF2B5EF4-FFF2-40B4-BE49-F238E27FC236}">
                <a16:creationId xmlns:a16="http://schemas.microsoft.com/office/drawing/2014/main" id="{DF5DED86-316A-8D0A-8C5B-37581C020F39}"/>
              </a:ext>
            </a:extLst>
          </p:cNvPr>
          <p:cNvSpPr txBox="1"/>
          <p:nvPr/>
        </p:nvSpPr>
        <p:spPr>
          <a:xfrm>
            <a:off x="10712245" y="919920"/>
            <a:ext cx="1283110" cy="523220"/>
          </a:xfrm>
          <a:prstGeom prst="rect">
            <a:avLst/>
          </a:prstGeom>
          <a:noFill/>
        </p:spPr>
        <p:txBody>
          <a:bodyPr wrap="square" rtlCol="0">
            <a:spAutoFit/>
          </a:bodyPr>
          <a:lstStyle/>
          <a:p>
            <a:r>
              <a:rPr lang="en-US" sz="2800">
                <a:solidFill>
                  <a:schemeClr val="bg1"/>
                </a:solidFill>
              </a:rPr>
              <a:t>30 min</a:t>
            </a:r>
          </a:p>
        </p:txBody>
      </p:sp>
      <p:graphicFrame>
        <p:nvGraphicFramePr>
          <p:cNvPr id="6" name="Table 10">
            <a:extLst>
              <a:ext uri="{FF2B5EF4-FFF2-40B4-BE49-F238E27FC236}">
                <a16:creationId xmlns:a16="http://schemas.microsoft.com/office/drawing/2014/main" id="{2D5C0D34-624A-4916-BFA0-3FA424B230AF}"/>
              </a:ext>
            </a:extLst>
          </p:cNvPr>
          <p:cNvGraphicFramePr>
            <a:graphicFrameLocks noGrp="1"/>
          </p:cNvGraphicFramePr>
          <p:nvPr>
            <p:ph idx="1"/>
            <p:extLst>
              <p:ext uri="{D42A27DB-BD31-4B8C-83A1-F6EECF244321}">
                <p14:modId xmlns:p14="http://schemas.microsoft.com/office/powerpoint/2010/main" val="4074930571"/>
              </p:ext>
            </p:extLst>
          </p:nvPr>
        </p:nvGraphicFramePr>
        <p:xfrm>
          <a:off x="838200" y="2082483"/>
          <a:ext cx="10515600" cy="4211320"/>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649813513"/>
                    </a:ext>
                  </a:extLst>
                </a:gridCol>
                <a:gridCol w="8166100">
                  <a:extLst>
                    <a:ext uri="{9D8B030D-6E8A-4147-A177-3AD203B41FA5}">
                      <a16:colId xmlns:a16="http://schemas.microsoft.com/office/drawing/2014/main" val="1778703690"/>
                    </a:ext>
                  </a:extLst>
                </a:gridCol>
              </a:tblGrid>
              <a:tr h="370840">
                <a:tc>
                  <a:txBody>
                    <a:bodyPr/>
                    <a:lstStyle/>
                    <a:p>
                      <a:r>
                        <a:rPr lang="en-US"/>
                        <a:t>Step</a:t>
                      </a:r>
                    </a:p>
                  </a:txBody>
                  <a:tcPr/>
                </a:tc>
                <a:tc>
                  <a:txBody>
                    <a:bodyPr/>
                    <a:lstStyle/>
                    <a:p>
                      <a:r>
                        <a:rPr lang="en-US"/>
                        <a:t>Description of Step</a:t>
                      </a:r>
                    </a:p>
                  </a:txBody>
                  <a:tcPr/>
                </a:tc>
                <a:extLst>
                  <a:ext uri="{0D108BD9-81ED-4DB2-BD59-A6C34878D82A}">
                    <a16:rowId xmlns:a16="http://schemas.microsoft.com/office/drawing/2014/main" val="3588269936"/>
                  </a:ext>
                </a:extLst>
              </a:tr>
              <a:tr h="370840">
                <a:tc>
                  <a:txBody>
                    <a:bodyPr/>
                    <a:lstStyle/>
                    <a:p>
                      <a:pPr>
                        <a:lnSpc>
                          <a:spcPct val="150000"/>
                        </a:lnSpc>
                      </a:pPr>
                      <a:r>
                        <a:rPr lang="en-US" b="1"/>
                        <a:t>Set the Stage</a:t>
                      </a:r>
                    </a:p>
                    <a:p>
                      <a:pPr>
                        <a:lnSpc>
                          <a:spcPct val="150000"/>
                        </a:lnSpc>
                      </a:pPr>
                      <a:r>
                        <a:rPr lang="en-US"/>
                        <a:t>(5 minutes)</a:t>
                      </a:r>
                    </a:p>
                  </a:txBody>
                  <a:tcPr anchor="ctr"/>
                </a:tc>
                <a:tc>
                  <a:txBody>
                    <a:bodyPr/>
                    <a:lstStyle/>
                    <a:p>
                      <a:r>
                        <a:rPr lang="en-US"/>
                        <a:t>The purpose of this activity is to </a:t>
                      </a:r>
                      <a:r>
                        <a:rPr lang="en-US" sz="1800" kern="1200">
                          <a:solidFill>
                            <a:schemeClr val="dk1"/>
                          </a:solidFill>
                          <a:effectLst/>
                          <a:latin typeface="+mn-lt"/>
                          <a:ea typeface="+mn-ea"/>
                          <a:cs typeface="+mn-cs"/>
                        </a:rPr>
                        <a:t>understand the extent to which the IEP is reasonably calculated to </a:t>
                      </a:r>
                      <a:r>
                        <a:rPr lang="en-US" sz="1800" b="1" kern="1200">
                          <a:solidFill>
                            <a:schemeClr val="dk1"/>
                          </a:solidFill>
                          <a:effectLst/>
                          <a:latin typeface="+mn-lt"/>
                          <a:ea typeface="+mn-ea"/>
                          <a:cs typeface="+mn-cs"/>
                        </a:rPr>
                        <a:t>improve student outcomes </a:t>
                      </a:r>
                      <a:r>
                        <a:rPr lang="en-US" sz="1800" kern="1200">
                          <a:solidFill>
                            <a:schemeClr val="dk1"/>
                          </a:solidFill>
                          <a:effectLst/>
                          <a:latin typeface="+mn-lt"/>
                          <a:ea typeface="+mn-ea"/>
                          <a:cs typeface="+mn-cs"/>
                        </a:rPr>
                        <a:t>by addressing the student vison, identified needs and corresponding goals and services. </a:t>
                      </a:r>
                      <a:endParaRPr lang="en-US"/>
                    </a:p>
                  </a:txBody>
                  <a:tcPr anchor="ctr"/>
                </a:tc>
                <a:extLst>
                  <a:ext uri="{0D108BD9-81ED-4DB2-BD59-A6C34878D82A}">
                    <a16:rowId xmlns:a16="http://schemas.microsoft.com/office/drawing/2014/main" val="3993188479"/>
                  </a:ext>
                </a:extLst>
              </a:tr>
              <a:tr h="370840">
                <a:tc>
                  <a:txBody>
                    <a:bodyPr/>
                    <a:lstStyle/>
                    <a:p>
                      <a:r>
                        <a:rPr lang="en-US" sz="1800" b="1" kern="1200">
                          <a:solidFill>
                            <a:schemeClr val="dk1"/>
                          </a:solidFill>
                          <a:effectLst/>
                          <a:latin typeface="+mn-lt"/>
                          <a:ea typeface="+mn-ea"/>
                          <a:cs typeface="+mn-cs"/>
                        </a:rPr>
                        <a:t>Identify needs, aids, services, and goals </a:t>
                      </a:r>
                    </a:p>
                    <a:p>
                      <a:r>
                        <a:rPr lang="en-US" sz="1800" kern="1200">
                          <a:solidFill>
                            <a:schemeClr val="dk1"/>
                          </a:solidFill>
                          <a:effectLst/>
                          <a:latin typeface="+mn-lt"/>
                          <a:ea typeface="+mn-ea"/>
                          <a:cs typeface="+mn-cs"/>
                        </a:rPr>
                        <a:t>(15</a:t>
                      </a:r>
                      <a:r>
                        <a:rPr lang="en-US"/>
                        <a:t> minutes)</a:t>
                      </a:r>
                    </a:p>
                  </a:txBody>
                  <a:tcPr anchor="ctr"/>
                </a:tc>
                <a:tc>
                  <a:txBody>
                    <a:bodyPr/>
                    <a:lstStyle/>
                    <a:p>
                      <a:r>
                        <a:rPr lang="en-US"/>
                        <a:t>Using the HS Sample IEP:</a:t>
                      </a:r>
                    </a:p>
                    <a:p>
                      <a:r>
                        <a:rPr lang="en-US"/>
                        <a:t>For </a:t>
                      </a:r>
                      <a:r>
                        <a:rPr lang="en-US" b="1"/>
                        <a:t>each</a:t>
                      </a:r>
                      <a:r>
                        <a:rPr lang="en-US"/>
                        <a:t> specific student need described within the vision statement, and present level, locate the corresponding aids, services, and/or goals. </a:t>
                      </a:r>
                    </a:p>
                  </a:txBody>
                  <a:tcPr anchor="ctr"/>
                </a:tc>
                <a:extLst>
                  <a:ext uri="{0D108BD9-81ED-4DB2-BD59-A6C34878D82A}">
                    <a16:rowId xmlns:a16="http://schemas.microsoft.com/office/drawing/2014/main" val="3293472581"/>
                  </a:ext>
                </a:extLst>
              </a:tr>
              <a:tr h="370840">
                <a:tc>
                  <a:txBody>
                    <a:bodyPr/>
                    <a:lstStyle/>
                    <a:p>
                      <a:pPr>
                        <a:lnSpc>
                          <a:spcPct val="150000"/>
                        </a:lnSpc>
                      </a:pPr>
                      <a:r>
                        <a:rPr lang="en-US" b="1"/>
                        <a:t>Discussion</a:t>
                      </a:r>
                    </a:p>
                    <a:p>
                      <a:pPr>
                        <a:lnSpc>
                          <a:spcPct val="150000"/>
                        </a:lnSpc>
                      </a:pPr>
                      <a:r>
                        <a:rPr lang="en-US"/>
                        <a:t>(10 minutes)</a:t>
                      </a:r>
                    </a:p>
                  </a:txBody>
                  <a:tcPr anchor="ctr"/>
                </a:tc>
                <a:tc>
                  <a:txBody>
                    <a:bodyPr/>
                    <a:lstStyle/>
                    <a:p>
                      <a:pPr lvl="0"/>
                      <a:r>
                        <a:rPr lang="en-US" sz="1800" kern="1200">
                          <a:solidFill>
                            <a:schemeClr val="dk1"/>
                          </a:solidFill>
                          <a:effectLst/>
                          <a:latin typeface="+mn-lt"/>
                          <a:ea typeface="+mn-ea"/>
                          <a:cs typeface="+mn-cs"/>
                        </a:rPr>
                        <a:t>As a whole group or in small groups, have participants reflect and discuss. The following are potential questions to consider: </a:t>
                      </a:r>
                    </a:p>
                    <a:p>
                      <a:pPr marL="457200" lvl="1" indent="-342900">
                        <a:buFont typeface="Arial" panose="020B0604020202020204" pitchFamily="34" charset="0"/>
                        <a:buChar char="•"/>
                      </a:pPr>
                      <a:r>
                        <a:rPr lang="en-US" sz="1800" kern="1200">
                          <a:solidFill>
                            <a:schemeClr val="dk1"/>
                          </a:solidFill>
                          <a:effectLst/>
                          <a:latin typeface="+mn-lt"/>
                          <a:ea typeface="+mn-ea"/>
                          <a:cs typeface="+mn-cs"/>
                        </a:rPr>
                        <a:t>To what extent is the student’s current reality and needs clearly identified in the vision, parent concerns, and present level statements? </a:t>
                      </a:r>
                    </a:p>
                    <a:p>
                      <a:pPr marL="457200" lvl="1" indent="-342900">
                        <a:buFont typeface="Arial" panose="020B0604020202020204" pitchFamily="34" charset="0"/>
                        <a:buChar char="•"/>
                      </a:pPr>
                      <a:r>
                        <a:rPr lang="en-US" sz="1800" kern="1200">
                          <a:solidFill>
                            <a:schemeClr val="dk1"/>
                          </a:solidFill>
                          <a:effectLst/>
                          <a:latin typeface="+mn-lt"/>
                          <a:ea typeface="+mn-ea"/>
                          <a:cs typeface="+mn-cs"/>
                        </a:rPr>
                        <a:t>Is it clear that the needs are a result of the child’s disability? </a:t>
                      </a:r>
                    </a:p>
                    <a:p>
                      <a:pPr marL="457200" lvl="1" indent="-342900">
                        <a:buFont typeface="Arial" panose="020B0604020202020204" pitchFamily="34" charset="0"/>
                        <a:buChar char="•"/>
                      </a:pPr>
                      <a:r>
                        <a:rPr lang="en-US" sz="1800" kern="1200">
                          <a:solidFill>
                            <a:schemeClr val="dk1"/>
                          </a:solidFill>
                          <a:effectLst/>
                          <a:latin typeface="+mn-lt"/>
                          <a:ea typeface="+mn-ea"/>
                          <a:cs typeface="+mn-cs"/>
                        </a:rPr>
                        <a:t>To what extent did every need have a clearly aligned service, aid, or program modification and goals? Do you see internal consistency?</a:t>
                      </a:r>
                    </a:p>
                  </a:txBody>
                  <a:tcPr anchor="ctr"/>
                </a:tc>
                <a:extLst>
                  <a:ext uri="{0D108BD9-81ED-4DB2-BD59-A6C34878D82A}">
                    <a16:rowId xmlns:a16="http://schemas.microsoft.com/office/drawing/2014/main" val="422580865"/>
                  </a:ext>
                </a:extLst>
              </a:tr>
            </a:tbl>
          </a:graphicData>
        </a:graphic>
      </p:graphicFrame>
      <p:sp>
        <p:nvSpPr>
          <p:cNvPr id="5" name="TextBox 4">
            <a:extLst>
              <a:ext uri="{FF2B5EF4-FFF2-40B4-BE49-F238E27FC236}">
                <a16:creationId xmlns:a16="http://schemas.microsoft.com/office/drawing/2014/main" id="{DC4E6035-ADC3-BC84-83EE-7568093FA9D1}"/>
              </a:ext>
            </a:extLst>
          </p:cNvPr>
          <p:cNvSpPr txBox="1"/>
          <p:nvPr/>
        </p:nvSpPr>
        <p:spPr>
          <a:xfrm>
            <a:off x="152400" y="6337236"/>
            <a:ext cx="3146759" cy="307777"/>
          </a:xfrm>
          <a:prstGeom prst="rect">
            <a:avLst/>
          </a:prstGeom>
          <a:noFill/>
        </p:spPr>
        <p:txBody>
          <a:bodyPr wrap="none" rtlCol="0">
            <a:spAutoFit/>
          </a:bodyPr>
          <a:lstStyle/>
          <a:p>
            <a:r>
              <a:rPr lang="en-US" sz="1400"/>
              <a:t>Content adapted from PROGRESS Center</a:t>
            </a:r>
          </a:p>
        </p:txBody>
      </p:sp>
    </p:spTree>
    <p:extLst>
      <p:ext uri="{BB962C8B-B14F-4D97-AF65-F5344CB8AC3E}">
        <p14:creationId xmlns:p14="http://schemas.microsoft.com/office/powerpoint/2010/main" val="2025694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Page 1 of the High School sample IEP document.">
            <a:extLst>
              <a:ext uri="{FF2B5EF4-FFF2-40B4-BE49-F238E27FC236}">
                <a16:creationId xmlns:a16="http://schemas.microsoft.com/office/drawing/2014/main" id="{61F27C6E-3782-578A-0AD3-FEFB03D0FD71}"/>
              </a:ext>
            </a:extLst>
          </p:cNvPr>
          <p:cNvPicPr>
            <a:picLocks noChangeAspect="1"/>
          </p:cNvPicPr>
          <p:nvPr/>
        </p:nvPicPr>
        <p:blipFill>
          <a:blip r:embed="rId2"/>
          <a:stretch>
            <a:fillRect/>
          </a:stretch>
        </p:blipFill>
        <p:spPr>
          <a:xfrm>
            <a:off x="481172" y="398941"/>
            <a:ext cx="11373493" cy="4685016"/>
          </a:xfrm>
          <a:prstGeom prst="rect">
            <a:avLst/>
          </a:prstGeom>
          <a:solidFill>
            <a:srgbClr val="92D050"/>
          </a:solidFill>
        </p:spPr>
      </p:pic>
      <p:pic>
        <p:nvPicPr>
          <p:cNvPr id="8" name="Picture 7" descr="A close-up of page 2 of the High School IEP document">
            <a:extLst>
              <a:ext uri="{FF2B5EF4-FFF2-40B4-BE49-F238E27FC236}">
                <a16:creationId xmlns:a16="http://schemas.microsoft.com/office/drawing/2014/main" id="{3C5680A6-DA7D-7BD6-2656-9C402D34586D}"/>
              </a:ext>
            </a:extLst>
          </p:cNvPr>
          <p:cNvPicPr>
            <a:picLocks noChangeAspect="1"/>
          </p:cNvPicPr>
          <p:nvPr/>
        </p:nvPicPr>
        <p:blipFill>
          <a:blip r:embed="rId3"/>
          <a:stretch>
            <a:fillRect/>
          </a:stretch>
        </p:blipFill>
        <p:spPr>
          <a:xfrm>
            <a:off x="565079" y="4500081"/>
            <a:ext cx="11205681" cy="2282627"/>
          </a:xfrm>
          <a:prstGeom prst="rect">
            <a:avLst/>
          </a:prstGeom>
        </p:spPr>
      </p:pic>
      <p:sp>
        <p:nvSpPr>
          <p:cNvPr id="3" name="Title 2">
            <a:extLst>
              <a:ext uri="{FF2B5EF4-FFF2-40B4-BE49-F238E27FC236}">
                <a16:creationId xmlns:a16="http://schemas.microsoft.com/office/drawing/2014/main" id="{86750718-6CA6-80EB-40EF-05B20B5DC194}"/>
              </a:ext>
            </a:extLst>
          </p:cNvPr>
          <p:cNvSpPr>
            <a:spLocks noGrp="1"/>
          </p:cNvSpPr>
          <p:nvPr>
            <p:ph type="title"/>
          </p:nvPr>
        </p:nvSpPr>
        <p:spPr>
          <a:xfrm>
            <a:off x="609600" y="-276999"/>
            <a:ext cx="10972800" cy="276999"/>
          </a:xfrm>
        </p:spPr>
        <p:txBody>
          <a:bodyPr wrap="square" lIns="0" tIns="0" rIns="0" bIns="0" anchor="b">
            <a:spAutoFit/>
          </a:bodyPr>
          <a:lstStyle/>
          <a:p>
            <a:r>
              <a:rPr lang="en-US" dirty="0"/>
              <a:t>Student and parent concerns</a:t>
            </a:r>
          </a:p>
        </p:txBody>
      </p:sp>
    </p:spTree>
    <p:extLst>
      <p:ext uri="{BB962C8B-B14F-4D97-AF65-F5344CB8AC3E}">
        <p14:creationId xmlns:p14="http://schemas.microsoft.com/office/powerpoint/2010/main" val="3776209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4CEC-6567-ECF0-DB16-3EF2E3BD6790}"/>
              </a:ext>
            </a:extLst>
          </p:cNvPr>
          <p:cNvSpPr>
            <a:spLocks noGrp="1"/>
          </p:cNvSpPr>
          <p:nvPr>
            <p:ph type="title"/>
          </p:nvPr>
        </p:nvSpPr>
        <p:spPr>
          <a:xfrm>
            <a:off x="609600" y="-622151"/>
            <a:ext cx="10972800" cy="276999"/>
          </a:xfrm>
        </p:spPr>
        <p:txBody>
          <a:bodyPr/>
          <a:lstStyle/>
          <a:p>
            <a:r>
              <a:rPr lang="en-US" dirty="0"/>
              <a:t>Present levels of academic achievement and functional performance: academics</a:t>
            </a:r>
          </a:p>
        </p:txBody>
      </p:sp>
      <p:pic>
        <p:nvPicPr>
          <p:cNvPr id="4" name="Picture 3" descr="A screenshot of the academic present level portion of the high school IEP document">
            <a:extLst>
              <a:ext uri="{FF2B5EF4-FFF2-40B4-BE49-F238E27FC236}">
                <a16:creationId xmlns:a16="http://schemas.microsoft.com/office/drawing/2014/main" id="{4E483464-BEC0-1389-E236-259E4AB46023}"/>
              </a:ext>
            </a:extLst>
          </p:cNvPr>
          <p:cNvPicPr>
            <a:picLocks noChangeAspect="1"/>
          </p:cNvPicPr>
          <p:nvPr/>
        </p:nvPicPr>
        <p:blipFill>
          <a:blip r:embed="rId2"/>
          <a:stretch>
            <a:fillRect/>
          </a:stretch>
        </p:blipFill>
        <p:spPr>
          <a:xfrm>
            <a:off x="441789" y="274320"/>
            <a:ext cx="11140611" cy="6198399"/>
          </a:xfrm>
          <a:prstGeom prst="rect">
            <a:avLst/>
          </a:prstGeom>
        </p:spPr>
      </p:pic>
    </p:spTree>
    <p:extLst>
      <p:ext uri="{BB962C8B-B14F-4D97-AF65-F5344CB8AC3E}">
        <p14:creationId xmlns:p14="http://schemas.microsoft.com/office/powerpoint/2010/main" val="23614786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AE9-0CE0-72B3-2053-768CD74FF8B3}"/>
              </a:ext>
            </a:extLst>
          </p:cNvPr>
          <p:cNvSpPr>
            <a:spLocks noGrp="1"/>
          </p:cNvSpPr>
          <p:nvPr>
            <p:ph type="title"/>
          </p:nvPr>
        </p:nvSpPr>
        <p:spPr>
          <a:xfrm>
            <a:off x="609600" y="-442857"/>
            <a:ext cx="10972800" cy="276999"/>
          </a:xfrm>
        </p:spPr>
        <p:txBody>
          <a:bodyPr/>
          <a:lstStyle/>
          <a:p>
            <a:r>
              <a:rPr lang="en-US" dirty="0"/>
              <a:t>Sample </a:t>
            </a:r>
            <a:r>
              <a:rPr lang="en-US" dirty="0" err="1"/>
              <a:t>iep</a:t>
            </a:r>
            <a:r>
              <a:rPr lang="en-US" dirty="0"/>
              <a:t> </a:t>
            </a:r>
          </a:p>
        </p:txBody>
      </p:sp>
      <p:pic>
        <p:nvPicPr>
          <p:cNvPr id="4" name="Picture 3" descr="A close-up of a document">
            <a:extLst>
              <a:ext uri="{FF2B5EF4-FFF2-40B4-BE49-F238E27FC236}">
                <a16:creationId xmlns:a16="http://schemas.microsoft.com/office/drawing/2014/main" id="{D672CC3E-6E77-9F5F-012B-A66FDDFF3FB7}"/>
              </a:ext>
            </a:extLst>
          </p:cNvPr>
          <p:cNvPicPr>
            <a:picLocks noChangeAspect="1"/>
          </p:cNvPicPr>
          <p:nvPr/>
        </p:nvPicPr>
        <p:blipFill>
          <a:blip r:embed="rId2"/>
          <a:stretch>
            <a:fillRect/>
          </a:stretch>
        </p:blipFill>
        <p:spPr>
          <a:xfrm>
            <a:off x="780836" y="82194"/>
            <a:ext cx="5157627" cy="6775806"/>
          </a:xfrm>
          <a:prstGeom prst="rect">
            <a:avLst/>
          </a:prstGeom>
        </p:spPr>
      </p:pic>
      <p:pic>
        <p:nvPicPr>
          <p:cNvPr id="6" name="Picture 5" descr="A white paper with black text">
            <a:extLst>
              <a:ext uri="{FF2B5EF4-FFF2-40B4-BE49-F238E27FC236}">
                <a16:creationId xmlns:a16="http://schemas.microsoft.com/office/drawing/2014/main" id="{FB7AE141-2CB3-C425-18DF-804900EB6E15}"/>
              </a:ext>
            </a:extLst>
          </p:cNvPr>
          <p:cNvPicPr>
            <a:picLocks noChangeAspect="1"/>
          </p:cNvPicPr>
          <p:nvPr/>
        </p:nvPicPr>
        <p:blipFill>
          <a:blip r:embed="rId3"/>
          <a:stretch>
            <a:fillRect/>
          </a:stretch>
        </p:blipFill>
        <p:spPr>
          <a:xfrm>
            <a:off x="6096000" y="350771"/>
            <a:ext cx="5486400" cy="2229270"/>
          </a:xfrm>
          <a:prstGeom prst="rect">
            <a:avLst/>
          </a:prstGeom>
        </p:spPr>
      </p:pic>
    </p:spTree>
    <p:extLst>
      <p:ext uri="{BB962C8B-B14F-4D97-AF65-F5344CB8AC3E}">
        <p14:creationId xmlns:p14="http://schemas.microsoft.com/office/powerpoint/2010/main" val="18127648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08F7-C30A-D24B-0767-5DC87FA47BD6}"/>
              </a:ext>
            </a:extLst>
          </p:cNvPr>
          <p:cNvSpPr>
            <a:spLocks noGrp="1"/>
          </p:cNvSpPr>
          <p:nvPr>
            <p:ph type="title"/>
          </p:nvPr>
        </p:nvSpPr>
        <p:spPr>
          <a:xfrm>
            <a:off x="609600" y="-276999"/>
            <a:ext cx="10972800" cy="276999"/>
          </a:xfrm>
        </p:spPr>
        <p:txBody>
          <a:bodyPr/>
          <a:lstStyle/>
          <a:p>
            <a:r>
              <a:rPr lang="en-US" dirty="0"/>
              <a:t>Accommodations and modifications</a:t>
            </a:r>
          </a:p>
        </p:txBody>
      </p:sp>
      <p:pic>
        <p:nvPicPr>
          <p:cNvPr id="4" name="Picture 3" descr="A picture of the accommodation page of the High school IEP document">
            <a:extLst>
              <a:ext uri="{FF2B5EF4-FFF2-40B4-BE49-F238E27FC236}">
                <a16:creationId xmlns:a16="http://schemas.microsoft.com/office/drawing/2014/main" id="{582B33B3-2030-FCD0-60A9-F77ADEC3B875}"/>
              </a:ext>
            </a:extLst>
          </p:cNvPr>
          <p:cNvPicPr>
            <a:picLocks noChangeAspect="1"/>
          </p:cNvPicPr>
          <p:nvPr/>
        </p:nvPicPr>
        <p:blipFill>
          <a:blip r:embed="rId2"/>
          <a:stretch>
            <a:fillRect/>
          </a:stretch>
        </p:blipFill>
        <p:spPr>
          <a:xfrm>
            <a:off x="339047" y="274320"/>
            <a:ext cx="11548153" cy="6309360"/>
          </a:xfrm>
          <a:prstGeom prst="rect">
            <a:avLst/>
          </a:prstGeom>
        </p:spPr>
      </p:pic>
    </p:spTree>
    <p:extLst>
      <p:ext uri="{BB962C8B-B14F-4D97-AF65-F5344CB8AC3E}">
        <p14:creationId xmlns:p14="http://schemas.microsoft.com/office/powerpoint/2010/main" val="9613269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52E1-60BF-7F8A-9AEC-0DE42FC41E8B}"/>
              </a:ext>
            </a:extLst>
          </p:cNvPr>
          <p:cNvSpPr>
            <a:spLocks noGrp="1"/>
          </p:cNvSpPr>
          <p:nvPr>
            <p:ph type="title"/>
          </p:nvPr>
        </p:nvSpPr>
        <p:spPr>
          <a:xfrm>
            <a:off x="528512" y="-514574"/>
            <a:ext cx="10972800" cy="276999"/>
          </a:xfrm>
        </p:spPr>
        <p:txBody>
          <a:bodyPr/>
          <a:lstStyle/>
          <a:p>
            <a:r>
              <a:rPr lang="en-US" dirty="0"/>
              <a:t>modifications</a:t>
            </a:r>
          </a:p>
        </p:txBody>
      </p:sp>
      <p:pic>
        <p:nvPicPr>
          <p:cNvPr id="4" name="Picture 3" descr="A picture of the modification section of the high school IEP document. ">
            <a:extLst>
              <a:ext uri="{FF2B5EF4-FFF2-40B4-BE49-F238E27FC236}">
                <a16:creationId xmlns:a16="http://schemas.microsoft.com/office/drawing/2014/main" id="{6EAE4766-1F8B-5CAB-79E2-E19062B42776}"/>
              </a:ext>
            </a:extLst>
          </p:cNvPr>
          <p:cNvPicPr>
            <a:picLocks noChangeAspect="1"/>
          </p:cNvPicPr>
          <p:nvPr/>
        </p:nvPicPr>
        <p:blipFill>
          <a:blip r:embed="rId2"/>
          <a:stretch>
            <a:fillRect/>
          </a:stretch>
        </p:blipFill>
        <p:spPr>
          <a:xfrm>
            <a:off x="447425" y="137352"/>
            <a:ext cx="11439775" cy="3592167"/>
          </a:xfrm>
          <a:prstGeom prst="rect">
            <a:avLst/>
          </a:prstGeom>
        </p:spPr>
      </p:pic>
      <p:pic>
        <p:nvPicPr>
          <p:cNvPr id="6" name="Picture 5" descr="A picture of the measurable annual goal page of the high school IEP document  ">
            <a:extLst>
              <a:ext uri="{FF2B5EF4-FFF2-40B4-BE49-F238E27FC236}">
                <a16:creationId xmlns:a16="http://schemas.microsoft.com/office/drawing/2014/main" id="{FF548930-BE3A-31CE-8884-13376F2B9B68}"/>
              </a:ext>
            </a:extLst>
          </p:cNvPr>
          <p:cNvPicPr>
            <a:picLocks noChangeAspect="1"/>
          </p:cNvPicPr>
          <p:nvPr/>
        </p:nvPicPr>
        <p:blipFill>
          <a:blip r:embed="rId3"/>
          <a:stretch>
            <a:fillRect/>
          </a:stretch>
        </p:blipFill>
        <p:spPr>
          <a:xfrm>
            <a:off x="528512" y="3729519"/>
            <a:ext cx="11134975" cy="2991130"/>
          </a:xfrm>
          <a:prstGeom prst="rect">
            <a:avLst/>
          </a:prstGeom>
        </p:spPr>
      </p:pic>
    </p:spTree>
    <p:extLst>
      <p:ext uri="{BB962C8B-B14F-4D97-AF65-F5344CB8AC3E}">
        <p14:creationId xmlns:p14="http://schemas.microsoft.com/office/powerpoint/2010/main" val="153297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of the second measurable annual goal page of the high school IEP document. ">
            <a:extLst>
              <a:ext uri="{FF2B5EF4-FFF2-40B4-BE49-F238E27FC236}">
                <a16:creationId xmlns:a16="http://schemas.microsoft.com/office/drawing/2014/main" id="{844B1E87-4C3E-752C-7B29-A2D93B658ADC}"/>
              </a:ext>
            </a:extLst>
          </p:cNvPr>
          <p:cNvPicPr>
            <a:picLocks noChangeAspect="1"/>
          </p:cNvPicPr>
          <p:nvPr/>
        </p:nvPicPr>
        <p:blipFill>
          <a:blip r:embed="rId2"/>
          <a:stretch>
            <a:fillRect/>
          </a:stretch>
        </p:blipFill>
        <p:spPr>
          <a:xfrm>
            <a:off x="446567" y="180754"/>
            <a:ext cx="11387470" cy="6592186"/>
          </a:xfrm>
          <a:prstGeom prst="rect">
            <a:avLst/>
          </a:prstGeom>
        </p:spPr>
      </p:pic>
      <p:sp>
        <p:nvSpPr>
          <p:cNvPr id="2" name="Title 1">
            <a:extLst>
              <a:ext uri="{FF2B5EF4-FFF2-40B4-BE49-F238E27FC236}">
                <a16:creationId xmlns:a16="http://schemas.microsoft.com/office/drawing/2014/main" id="{B35658A9-5BAC-043A-F28A-5F2D5490721F}"/>
              </a:ext>
            </a:extLst>
          </p:cNvPr>
          <p:cNvSpPr>
            <a:spLocks noGrp="1"/>
          </p:cNvSpPr>
          <p:nvPr>
            <p:ph type="title" idx="4294967295"/>
          </p:nvPr>
        </p:nvSpPr>
        <p:spPr>
          <a:xfrm>
            <a:off x="609600" y="-293469"/>
            <a:ext cx="10972800" cy="276999"/>
          </a:xfrm>
        </p:spPr>
        <p:txBody>
          <a:bodyPr/>
          <a:lstStyle/>
          <a:p>
            <a:r>
              <a:rPr lang="en-US" dirty="0"/>
              <a:t>criteria</a:t>
            </a:r>
          </a:p>
        </p:txBody>
      </p:sp>
    </p:spTree>
    <p:extLst>
      <p:ext uri="{BB962C8B-B14F-4D97-AF65-F5344CB8AC3E}">
        <p14:creationId xmlns:p14="http://schemas.microsoft.com/office/powerpoint/2010/main" val="3707408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2B9506EC-0250-4C8B-8ACB-FA6492F05653}" vid="{37193850-5496-4ED9-B4AE-A1D430D764EE}"/>
    </a:ext>
  </a:extLst>
</a:theme>
</file>

<file path=ppt/theme/theme4.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b775c2-69b9-45c0-b33f-75b8341a3edd">
      <UserInfo>
        <DisplayName>Battal, Jill</DisplayName>
        <AccountId>18</AccountId>
        <AccountType/>
      </UserInfo>
      <UserInfo>
        <DisplayName>Sacco, Donna</DisplayName>
        <AccountId>15</AccountId>
        <AccountType/>
      </UserInfo>
      <UserInfo>
        <DisplayName>Foley, Abby</DisplayName>
        <AccountId>12</AccountId>
        <AccountType/>
      </UserInfo>
      <UserInfo>
        <DisplayName>Casasanto-Ferro, Julia</DisplayName>
        <AccountId>13</AccountId>
        <AccountType/>
      </UserInfo>
      <UserInfo>
        <DisplayName>Arnold, Adaline</DisplayName>
        <AccountId>84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29A2C89EB1E04ABD5347FC150C4CA8" ma:contentTypeVersion="" ma:contentTypeDescription="Create a new document." ma:contentTypeScope="" ma:versionID="89e5ef71016ae81755ab70523c1108f2">
  <xsd:schema xmlns:xsd="http://www.w3.org/2001/XMLSchema" xmlns:xs="http://www.w3.org/2001/XMLSchema" xmlns:p="http://schemas.microsoft.com/office/2006/metadata/properties" xmlns:ns2="a12e2c94-f633-4542-bd94-7373261e3caa" xmlns:ns3="21b775c2-69b9-45c0-b33f-75b8341a3edd" targetNamespace="http://schemas.microsoft.com/office/2006/metadata/properties" ma:root="true" ma:fieldsID="5a4df579ef4374cdee683417d301fa95" ns2:_="" ns3:_="">
    <xsd:import namespace="a12e2c94-f633-4542-bd94-7373261e3caa"/>
    <xsd:import namespace="21b775c2-69b9-45c0-b33f-75b8341a3ed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e2c94-f633-4542-bd94-7373261e3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b775c2-69b9-45c0-b33f-75b8341a3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http://purl.org/dc/terms/"/>
    <ds:schemaRef ds:uri="http://schemas.microsoft.com/office/2006/documentManagement/types"/>
    <ds:schemaRef ds:uri="21b775c2-69b9-45c0-b33f-75b8341a3edd"/>
    <ds:schemaRef ds:uri="http://schemas.openxmlformats.org/package/2006/metadata/core-properties"/>
    <ds:schemaRef ds:uri="http://purl.org/dc/dcmitype/"/>
    <ds:schemaRef ds:uri="http://schemas.microsoft.com/office/infopath/2007/PartnerControls"/>
    <ds:schemaRef ds:uri="a12e2c94-f633-4542-bd94-7373261e3caa"/>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2F090490-49B1-40AB-B506-C2ECA45B1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e2c94-f633-4542-bd94-7373261e3caa"/>
    <ds:schemaRef ds:uri="21b775c2-69b9-45c0-b33f-75b8341a3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271</TotalTime>
  <Words>12171</Words>
  <Application>Microsoft Office PowerPoint</Application>
  <PresentationFormat>Widescreen</PresentationFormat>
  <Paragraphs>1088</Paragraphs>
  <Slides>110</Slides>
  <Notes>97</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110</vt:i4>
      </vt:variant>
    </vt:vector>
  </HeadingPairs>
  <TitlesOfParts>
    <vt:vector size="131" baseType="lpstr">
      <vt:lpstr>Inter</vt:lpstr>
      <vt:lpstr>MS Gothic</vt:lpstr>
      <vt:lpstr>Segoe</vt:lpstr>
      <vt:lpstr>Arial</vt:lpstr>
      <vt:lpstr>Arial Narrow</vt:lpstr>
      <vt:lpstr>Calibri</vt:lpstr>
      <vt:lpstr>Calibri Light</vt:lpstr>
      <vt:lpstr>Century Gothic</vt:lpstr>
      <vt:lpstr>Gill Sans MT</vt:lpstr>
      <vt:lpstr>Lato</vt:lpstr>
      <vt:lpstr>Segoe UI</vt:lpstr>
      <vt:lpstr>Segoe UI Semibold</vt:lpstr>
      <vt:lpstr>Segoe UI Symbol</vt:lpstr>
      <vt:lpstr>Symbol</vt:lpstr>
      <vt:lpstr>Times New Roman</vt:lpstr>
      <vt:lpstr>Wingdings</vt:lpstr>
      <vt:lpstr>Office Theme</vt:lpstr>
      <vt:lpstr>1_Office Theme</vt:lpstr>
      <vt:lpstr>2_Office Theme</vt:lpstr>
      <vt:lpstr>PROGRESS Center</vt:lpstr>
      <vt:lpstr>Document</vt:lpstr>
      <vt:lpstr>IEP Improvement Project Training of Trainers (TOT)</vt:lpstr>
      <vt:lpstr>Welcome &amp; Introductions</vt:lpstr>
      <vt:lpstr>American Institutes for Research (AIR) Team</vt:lpstr>
      <vt:lpstr>DESE Team</vt:lpstr>
      <vt:lpstr>Welcoming Remarks from DESE Special Education Policy &amp; Planning (SEPP) </vt:lpstr>
      <vt:lpstr>Housekeeping</vt:lpstr>
      <vt:lpstr>Learning Objectives</vt:lpstr>
      <vt:lpstr>Agenda</vt:lpstr>
      <vt:lpstr>Working Assumptions &amp; Norms </vt:lpstr>
      <vt:lpstr>New IEP Form</vt:lpstr>
      <vt:lpstr>What Do These Things Have in Common?</vt:lpstr>
      <vt:lpstr>IEP Project Goals</vt:lpstr>
      <vt:lpstr>Areas of Focus for Improved IEP Form</vt:lpstr>
      <vt:lpstr>Getting to Know Your MA IEP</vt:lpstr>
      <vt:lpstr>spinner</vt:lpstr>
      <vt:lpstr>Spinner 2</vt:lpstr>
      <vt:lpstr>Getting to Know Your MA IEP - Reflection</vt:lpstr>
      <vt:lpstr>Student and Parent Concerns</vt:lpstr>
      <vt:lpstr>Vision Activity</vt:lpstr>
      <vt:lpstr>Student Profile</vt:lpstr>
      <vt:lpstr>Know Your Student!</vt:lpstr>
      <vt:lpstr>Know Your Student! Step 1: DESCRIBE</vt:lpstr>
      <vt:lpstr>Know Your Student Step 1: DESCRIBE</vt:lpstr>
      <vt:lpstr>The Gift of the Present</vt:lpstr>
      <vt:lpstr>Present Levels Academic </vt:lpstr>
      <vt:lpstr>Present levels Behavioral Social Emotional</vt:lpstr>
      <vt:lpstr>Present levels communication</vt:lpstr>
      <vt:lpstr>Present levels Additional Areas</vt:lpstr>
      <vt:lpstr>Know Your Student! Step 2: CAPTURE</vt:lpstr>
      <vt:lpstr>Present Levels Academics</vt:lpstr>
      <vt:lpstr>Post secondary transition planning</vt:lpstr>
      <vt:lpstr>Community and interagency Connections Part of IEP</vt:lpstr>
      <vt:lpstr>Decision making options for the student</vt:lpstr>
      <vt:lpstr>Accommodations and modifications</vt:lpstr>
      <vt:lpstr>Accommodation vs. Modification</vt:lpstr>
      <vt:lpstr>Tabletop Sorting - 1</vt:lpstr>
      <vt:lpstr>Tabletop Sorting (Review Examples)</vt:lpstr>
      <vt:lpstr>Tabletop Sorting (Review Examples) 2</vt:lpstr>
      <vt:lpstr>Tabletop Sorting (Review Examples) 3</vt:lpstr>
      <vt:lpstr>Tabletop Sorting - 2</vt:lpstr>
      <vt:lpstr>Tabletop Sorting (Discussion)</vt:lpstr>
      <vt:lpstr>Alternate assessment – State and district wide</vt:lpstr>
      <vt:lpstr>Blank Measurable annual goals</vt:lpstr>
      <vt:lpstr>Sample Goal completed</vt:lpstr>
      <vt:lpstr>More on Participation in General education setting</vt:lpstr>
      <vt:lpstr>More on transportation services</vt:lpstr>
      <vt:lpstr>Service delivery for Extended school year - more</vt:lpstr>
      <vt:lpstr>More on additional information</vt:lpstr>
      <vt:lpstr>Reflection – IEP Form</vt:lpstr>
      <vt:lpstr>IEP Improvement Project Playbook</vt:lpstr>
      <vt:lpstr>Systems Change for IEP Improvement</vt:lpstr>
      <vt:lpstr>What we’ll cover today</vt:lpstr>
      <vt:lpstr>Project background</vt:lpstr>
      <vt:lpstr> Students and Families First Coalition</vt:lpstr>
      <vt:lpstr>Project goals</vt:lpstr>
      <vt:lpstr>Project timeline</vt:lpstr>
      <vt:lpstr>Project focus was on systemic improvement</vt:lpstr>
      <vt:lpstr>Technical vs. adaptive change</vt:lpstr>
      <vt:lpstr>What is a technical change?</vt:lpstr>
      <vt:lpstr>What is an adaptive change?</vt:lpstr>
      <vt:lpstr>Technical vs. adaptive changes</vt:lpstr>
      <vt:lpstr>One more difference…</vt:lpstr>
      <vt:lpstr>Relationship to the new IEP form</vt:lpstr>
      <vt:lpstr>Reframing technical challenges as adaptive opportunities</vt:lpstr>
      <vt:lpstr>Reframing technical challenges as adaptive opportunities</vt:lpstr>
      <vt:lpstr>Small group or independently</vt:lpstr>
      <vt:lpstr>Introduction to IEP Improvement Playbook</vt:lpstr>
      <vt:lpstr>Full special education process</vt:lpstr>
      <vt:lpstr>Our theory of improvement</vt:lpstr>
      <vt:lpstr>IEP Improvement Playbook will capture teams’ process + outcomes</vt:lpstr>
      <vt:lpstr>Our theory of improvement</vt:lpstr>
      <vt:lpstr>Change ideas</vt:lpstr>
      <vt:lpstr>Sample promising practices</vt:lpstr>
      <vt:lpstr>Where does data collection come up in the new IEP forms?</vt:lpstr>
      <vt:lpstr>What are some promising practices that can help in this process?</vt:lpstr>
      <vt:lpstr>What are some promising practices that can help in this process?</vt:lpstr>
      <vt:lpstr>What are some promising practices that can help in this process?</vt:lpstr>
      <vt:lpstr>Where does data collection come up in the new IEP forms?</vt:lpstr>
      <vt:lpstr>What are some promising practices that can help in this process?</vt:lpstr>
      <vt:lpstr>Sample promising practices</vt:lpstr>
      <vt:lpstr>Where does family engagement come up in the new IEP forms?</vt:lpstr>
      <vt:lpstr>Where does family engagement come up in the new IEP forms?</vt:lpstr>
      <vt:lpstr>What are some promising practices that can help in this process?</vt:lpstr>
      <vt:lpstr>What are some promising practices that can help in this process?</vt:lpstr>
      <vt:lpstr>What are some promising practices that can help in this process?</vt:lpstr>
      <vt:lpstr>What are some promising practices that can help in this process?</vt:lpstr>
      <vt:lpstr>Stay tuned for the full IEP Improvement Playbook, coming later this year!</vt:lpstr>
      <vt:lpstr>Reflection and next steps</vt:lpstr>
      <vt:lpstr>Take time to explore the resources in the Playbook sample section</vt:lpstr>
      <vt:lpstr>Report out</vt:lpstr>
      <vt:lpstr>Thank you!</vt:lpstr>
      <vt:lpstr>Lunch</vt:lpstr>
      <vt:lpstr>Connections!</vt:lpstr>
      <vt:lpstr>Student and parent concerns</vt:lpstr>
      <vt:lpstr>Present levels of academic achievement and functional performance: academics</vt:lpstr>
      <vt:lpstr>Sample iep </vt:lpstr>
      <vt:lpstr>Accommodations and modifications</vt:lpstr>
      <vt:lpstr>modifications</vt:lpstr>
      <vt:lpstr>criteria</vt:lpstr>
      <vt:lpstr>Service delivery</vt:lpstr>
      <vt:lpstr>Connections! (Discussion)</vt:lpstr>
      <vt:lpstr>Next Steps &amp; Action Planning</vt:lpstr>
      <vt:lpstr>Action Planning</vt:lpstr>
      <vt:lpstr>Action Planning Template</vt:lpstr>
      <vt:lpstr>Action Planning 2</vt:lpstr>
      <vt:lpstr>Share Out – Sailboat Retrospective</vt:lpstr>
      <vt:lpstr>Wrap Up &amp; Evaluation</vt:lpstr>
      <vt:lpstr>Evaluation Form</vt:lpstr>
      <vt:lpstr>Additional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Improvement Project Training of Trainers (TOT)</dc:title>
  <dc:creator>DESE</dc:creator>
  <cp:lastModifiedBy>Zou, Dong (EOE)</cp:lastModifiedBy>
  <cp:revision>7</cp:revision>
  <cp:lastPrinted>2023-05-31T15:18:16Z</cp:lastPrinted>
  <dcterms:created xsi:type="dcterms:W3CDTF">2022-10-11T20:32:22Z</dcterms:created>
  <dcterms:modified xsi:type="dcterms:W3CDTF">2023-10-13T14:49:17Z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13 2023 12:00AM</vt:lpwstr>
  </property>
</Properties>
</file>