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5"/>
  </p:sldMasterIdLst>
  <p:notesMasterIdLst>
    <p:notesMasterId r:id="rId18"/>
  </p:notesMasterIdLst>
  <p:handoutMasterIdLst>
    <p:handoutMasterId r:id="rId19"/>
  </p:handoutMasterIdLst>
  <p:sldIdLst>
    <p:sldId id="256" r:id="rId6"/>
    <p:sldId id="257" r:id="rId7"/>
    <p:sldId id="258" r:id="rId8"/>
    <p:sldId id="259" r:id="rId9"/>
    <p:sldId id="260" r:id="rId10"/>
    <p:sldId id="261" r:id="rId11"/>
    <p:sldId id="262" r:id="rId12"/>
    <p:sldId id="263" r:id="rId13"/>
    <p:sldId id="267" r:id="rId14"/>
    <p:sldId id="264" r:id="rId15"/>
    <p:sldId id="265"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70" autoAdjust="0"/>
  </p:normalViewPr>
  <p:slideViewPr>
    <p:cSldViewPr>
      <p:cViewPr>
        <p:scale>
          <a:sx n="50" d="100"/>
          <a:sy n="50" d="100"/>
        </p:scale>
        <p:origin x="-3384" y="-1002"/>
      </p:cViewPr>
      <p:guideLst>
        <p:guide orient="horz" pos="2160"/>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8AE5D3-7EC3-498C-8A93-D1F55A96F4C1}" type="datetimeFigureOut">
              <a:rPr lang="en-US" smtClean="0"/>
              <a:pPr/>
              <a:t>2/22/2016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Massachusetts Department of Elementary and Secondary Education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820B25-C917-4208-BDDF-C72B78E7CCFD}" type="slidenum">
              <a:rPr lang="en-US" smtClean="0"/>
              <a:pPr/>
              <a:t>‹#›</a:t>
            </a:fld>
            <a:endParaRPr lang="en-US"/>
          </a:p>
        </p:txBody>
      </p:sp>
    </p:spTree>
    <p:extLst>
      <p:ext uri="{BB962C8B-B14F-4D97-AF65-F5344CB8AC3E}">
        <p14:creationId xmlns:p14="http://schemas.microsoft.com/office/powerpoint/2010/main" xmlns="" val="4856118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3F597-CE17-476A-A5CB-91589ED997B7}" type="datetimeFigureOut">
              <a:rPr lang="en-US" smtClean="0"/>
              <a:pPr/>
              <a:t>2/22/2016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Massachusetts Department of Elementary and Secondary Education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5724FF-A098-4B60-9000-6891DF0985A5}" type="slidenum">
              <a:rPr lang="en-US" smtClean="0"/>
              <a:pPr/>
              <a:t>‹#›</a:t>
            </a:fld>
            <a:endParaRPr lang="en-US"/>
          </a:p>
        </p:txBody>
      </p:sp>
    </p:spTree>
    <p:extLst>
      <p:ext uri="{BB962C8B-B14F-4D97-AF65-F5344CB8AC3E}">
        <p14:creationId xmlns:p14="http://schemas.microsoft.com/office/powerpoint/2010/main" xmlns="" val="3470011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thomas.loc.gov/cgi-bin/query/z?c108:h.1350.enr:"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idea.ed.gov/" TargetMode="External"/><Relationship Id="rId4" Type="http://schemas.openxmlformats.org/officeDocument/2006/relationships/hyperlink" Target="http://www2.ed.gov/nclb/landing.j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RE:   IDEA</a:t>
            </a:r>
            <a:r>
              <a:rPr lang="en-US" dirty="0" smtClean="0"/>
              <a:t> --- </a:t>
            </a:r>
          </a:p>
          <a:p>
            <a:r>
              <a:rPr lang="en-US" sz="1200" b="0" i="0" kern="1200" dirty="0" smtClean="0">
                <a:solidFill>
                  <a:schemeClr val="tx1"/>
                </a:solidFill>
                <a:latin typeface="+mn-lt"/>
                <a:ea typeface="+mn-ea"/>
                <a:cs typeface="+mn-cs"/>
              </a:rPr>
              <a:t>The </a:t>
            </a:r>
            <a:r>
              <a:rPr lang="en-US" sz="1200" b="0" i="0" u="none" strike="noStrike" kern="1200" dirty="0" smtClean="0">
                <a:solidFill>
                  <a:schemeClr val="tx1"/>
                </a:solidFill>
                <a:latin typeface="+mn-lt"/>
                <a:ea typeface="+mn-ea"/>
                <a:cs typeface="+mn-cs"/>
                <a:hlinkClick r:id="rId3" tooltip="External Link"/>
              </a:rPr>
              <a:t>Individuals with Disabilities Education Improvement Act of 2004 (IDEA)</a:t>
            </a:r>
            <a:r>
              <a:rPr lang="en-US" sz="1200" b="0" i="0" kern="1200" dirty="0" smtClean="0">
                <a:solidFill>
                  <a:schemeClr val="tx1"/>
                </a:solidFill>
                <a:latin typeface="+mn-lt"/>
                <a:ea typeface="+mn-ea"/>
                <a:cs typeface="+mn-cs"/>
              </a:rPr>
              <a:t> aligns IDEA closely to the </a:t>
            </a:r>
            <a:r>
              <a:rPr lang="en-US" sz="1200" b="0" i="0" u="none" strike="noStrike" kern="1200" dirty="0" smtClean="0">
                <a:solidFill>
                  <a:schemeClr val="tx1"/>
                </a:solidFill>
                <a:latin typeface="+mn-lt"/>
                <a:ea typeface="+mn-ea"/>
                <a:cs typeface="+mn-cs"/>
                <a:hlinkClick r:id="rId4" tooltip="External Link"/>
              </a:rPr>
              <a:t>No Child Left Behind Act (NCLB)</a:t>
            </a:r>
            <a:r>
              <a:rPr lang="en-US" sz="1200" b="0" i="0" kern="1200" dirty="0" smtClean="0">
                <a:solidFill>
                  <a:schemeClr val="tx1"/>
                </a:solidFill>
                <a:latin typeface="+mn-lt"/>
                <a:ea typeface="+mn-ea"/>
                <a:cs typeface="+mn-cs"/>
              </a:rPr>
              <a:t>, helping to ensure equity, accountability and excellence in education for children with disabilities.</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Note that IDEA 2004 is in effect as of July 1, 2005, with the exception of the Highly Qualified provision, which has been in effect since the law's signing on December 3, 2004.</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On August 14, 2006, the official copy of the final Part B regulations of the IDEA 2004 was published in the Federal Register.</a:t>
            </a:r>
            <a:r>
              <a:rPr lang="en-US" dirty="0" smtClean="0"/>
              <a:t/>
            </a:r>
            <a:br>
              <a:rPr lang="en-US" dirty="0" smtClean="0"/>
            </a:br>
            <a:r>
              <a:rPr lang="en-US" sz="1200" b="0" i="0" kern="1200" dirty="0" smtClean="0">
                <a:solidFill>
                  <a:schemeClr val="tx1"/>
                </a:solidFill>
                <a:latin typeface="+mn-lt"/>
                <a:ea typeface="+mn-ea"/>
                <a:cs typeface="+mn-cs"/>
              </a:rPr>
              <a:t>   Full Version </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Visit the U.S. Department of Education, Office of Special Education Programs' (OSEP's) IDEA website: </a:t>
            </a:r>
            <a:r>
              <a:rPr lang="en-US" sz="1200" b="0" i="0" u="none" strike="noStrike" kern="1200" dirty="0" smtClean="0">
                <a:solidFill>
                  <a:schemeClr val="tx1"/>
                </a:solidFill>
                <a:latin typeface="+mn-lt"/>
                <a:ea typeface="+mn-ea"/>
                <a:cs typeface="+mn-cs"/>
                <a:hlinkClick r:id="rId5" tooltip="External Link"/>
              </a:rPr>
              <a:t>Building The Legacy: IDEA 2004</a:t>
            </a:r>
            <a:endParaRPr lang="en-US" dirty="0" smtClean="0"/>
          </a:p>
          <a:p>
            <a:endParaRPr lang="en-US" dirty="0" smtClean="0"/>
          </a:p>
          <a:p>
            <a:r>
              <a:rPr lang="en-US" dirty="0" smtClean="0"/>
              <a:t>This is the federal law for special education and many of the protections of special education come from this law which is longer and more detailed than the Massachusetts special education law.  The term IDEA 2004</a:t>
            </a:r>
            <a:r>
              <a:rPr lang="en-US" baseline="0" dirty="0" smtClean="0"/>
              <a:t> </a:t>
            </a:r>
            <a:r>
              <a:rPr lang="en-US" dirty="0" smtClean="0"/>
              <a:t>refers to the date that Congress re-authorized the law and made some changes. The law has different “Parts” -- Part B, like Massachusetts’ state law, covers special education services provided by school districts for children ages 3 through 21, and Part C covers direct and preventative services for babies and young children up to age 3 and their families.  Part C requirements are managed by the Department of Public Health in Massachusetts.</a:t>
            </a:r>
          </a:p>
          <a:p>
            <a:endParaRPr lang="en-US" dirty="0" smtClean="0"/>
          </a:p>
          <a:p>
            <a:r>
              <a:rPr lang="en-US" u="sng" dirty="0" smtClean="0"/>
              <a:t>RE:  Chapter 766</a:t>
            </a:r>
            <a:r>
              <a:rPr lang="en-US" dirty="0" smtClean="0"/>
              <a:t> -- People commonly refer to both the law and the regulations by this name because the original law was Chapter 766 of the Acts of 1972.  However, it is important that you recognize the other ways that people may refer to the Massachusetts special education law or regulations, since this reference is outdated.</a:t>
            </a:r>
          </a:p>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Procedural Safeguards include the:</a:t>
            </a:r>
          </a:p>
          <a:p>
            <a:pPr lvl="1">
              <a:buFontTx/>
              <a:buChar char="•"/>
            </a:pPr>
            <a:r>
              <a:rPr lang="en-US" dirty="0" smtClean="0"/>
              <a:t>Right to written notice</a:t>
            </a:r>
          </a:p>
          <a:p>
            <a:pPr lvl="1">
              <a:buFontTx/>
              <a:buChar char="•"/>
            </a:pPr>
            <a:r>
              <a:rPr lang="en-US" dirty="0" smtClean="0"/>
              <a:t>Right to consent/refuse</a:t>
            </a:r>
          </a:p>
          <a:p>
            <a:pPr lvl="1">
              <a:buFontTx/>
              <a:buChar char="•"/>
            </a:pPr>
            <a:r>
              <a:rPr lang="en-US" dirty="0" smtClean="0"/>
              <a:t>Right to “stay put”</a:t>
            </a:r>
          </a:p>
          <a:p>
            <a:pPr lvl="1">
              <a:buFontTx/>
              <a:buChar char="•"/>
            </a:pPr>
            <a:r>
              <a:rPr lang="en-US" dirty="0" smtClean="0"/>
              <a:t>Problem Resolution System</a:t>
            </a:r>
          </a:p>
          <a:p>
            <a:pPr lvl="1">
              <a:buFontTx/>
              <a:buChar char="•"/>
            </a:pPr>
            <a:r>
              <a:rPr lang="en-US" dirty="0" smtClean="0"/>
              <a:t>Mediation and Due Process</a:t>
            </a:r>
          </a:p>
          <a:p>
            <a:pPr lvl="1">
              <a:buFontTx/>
              <a:buChar char="•"/>
            </a:pPr>
            <a:r>
              <a:rPr lang="en-US" dirty="0" smtClean="0"/>
              <a:t>Timelines</a:t>
            </a:r>
          </a:p>
          <a:p>
            <a:pPr lvl="1">
              <a:buFontTx/>
              <a:buChar char="•"/>
            </a:pPr>
            <a:r>
              <a:rPr lang="en-US" dirty="0" smtClean="0"/>
              <a:t>Confidential records</a:t>
            </a:r>
          </a:p>
          <a:p>
            <a:pPr lvl="1">
              <a:buFontTx/>
              <a:buChar char="•"/>
            </a:pPr>
            <a:r>
              <a:rPr lang="en-US" dirty="0" smtClean="0"/>
              <a:t>Right to receive evaluations 2 days in advance of Team meeting, if requested</a:t>
            </a:r>
          </a:p>
          <a:p>
            <a:pPr>
              <a:buFontTx/>
              <a:buChar char="•"/>
            </a:pPr>
            <a:endParaRPr lang="en-US" sz="800" dirty="0" smtClean="0"/>
          </a:p>
          <a:p>
            <a:r>
              <a:rPr lang="en-US" dirty="0" smtClean="0"/>
              <a:t>Procedural safeguards are a part of each of the five proceeding principles.  Procedural safeguards protect the rights of parents and students with disabilities and we have identified some key safeguards throughout this presentation. </a:t>
            </a:r>
          </a:p>
          <a:p>
            <a:endParaRPr lang="en-US" sz="800" dirty="0" smtClean="0"/>
          </a:p>
          <a:p>
            <a:r>
              <a:rPr lang="en-US" dirty="0" smtClean="0"/>
              <a:t>One major safeguard is written notice (first on the list).  The right to receive written notice occurs throughout the process of special education and requires the school district to provide written notice to parents at many major junctures.  For example, the district must provide written detail anytime it either proposes to do something (like conduct an evaluation, or begin IEP services, or move a student from one placement to another) or anytime it refuses to do something (like saying “no” to a parental request for additional services).  The written notice should help to inform the parent why the district is or is not taking a certain action and if other possibilities were considered.  This particular safeguard is yet another way that parental participation and knowledge is woven throughout the law.</a:t>
            </a:r>
            <a:r>
              <a:rPr lang="en-US" dirty="0" smtClean="0">
                <a:latin typeface="Arial" charset="0"/>
              </a:rPr>
              <a:t> </a:t>
            </a:r>
          </a:p>
          <a:p>
            <a:endParaRPr lang="en-US" sz="1000" dirty="0" smtClean="0"/>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Special education is an extremely complex and highly regulated area of education law.  It takes practice and time to fully understand the complexity of the law.</a:t>
            </a:r>
            <a:endParaRPr lang="en-US" dirty="0" smtClean="0">
              <a:latin typeface="Arial" charset="0"/>
            </a:endParaRPr>
          </a:p>
          <a:p>
            <a:endParaRPr lang="en-US" dirty="0" smtClean="0">
              <a:latin typeface="Arial" charset="0"/>
            </a:endParaRPr>
          </a:p>
          <a:p>
            <a:r>
              <a:rPr lang="en-US" b="1" dirty="0" smtClean="0"/>
              <a:t>Resources:</a:t>
            </a:r>
            <a:endParaRPr lang="en-US" u="sng" dirty="0" smtClean="0"/>
          </a:p>
          <a:p>
            <a:pPr>
              <a:buFontTx/>
              <a:buChar char="•"/>
            </a:pPr>
            <a:r>
              <a:rPr lang="en-US" u="sng" dirty="0" smtClean="0"/>
              <a:t>Massachusetts Special Education Regulations 603 CMR 28.00</a:t>
            </a:r>
            <a:r>
              <a:rPr lang="en-US" dirty="0" smtClean="0"/>
              <a:t> 	http://www.doe.mass.edu/lawsregs/603cmr28  </a:t>
            </a:r>
          </a:p>
          <a:p>
            <a:pPr>
              <a:buFontTx/>
              <a:buChar char="•"/>
            </a:pPr>
            <a:endParaRPr lang="en-US" dirty="0" smtClean="0"/>
          </a:p>
          <a:p>
            <a:pPr>
              <a:buFontTx/>
              <a:buChar char="•"/>
            </a:pPr>
            <a:r>
              <a:rPr lang="en-US" u="sng" dirty="0" smtClean="0"/>
              <a:t>Parents Rights in Special Education</a:t>
            </a:r>
            <a:endParaRPr lang="en-US" dirty="0" smtClean="0"/>
          </a:p>
          <a:p>
            <a:r>
              <a:rPr lang="en-US" dirty="0" smtClean="0"/>
              <a:t>	http://www.doe.mass.edu/sped/2001/paccurricm.pps</a:t>
            </a:r>
          </a:p>
          <a:p>
            <a:pPr lvl="1"/>
            <a:r>
              <a:rPr lang="en-US" dirty="0" smtClean="0"/>
              <a:t>	Handouts: http://www.doe.mass.edu/sped/handouts.html</a:t>
            </a:r>
          </a:p>
          <a:p>
            <a:pPr>
              <a:buFontTx/>
              <a:buChar char="•"/>
            </a:pPr>
            <a:endParaRPr lang="en-US" sz="800" dirty="0" smtClean="0"/>
          </a:p>
          <a:p>
            <a:pPr>
              <a:buFontTx/>
              <a:buChar char="•"/>
            </a:pPr>
            <a:r>
              <a:rPr lang="en-US" u="sng" dirty="0" smtClean="0"/>
              <a:t>Parent’s Rights Brochure</a:t>
            </a:r>
            <a:r>
              <a:rPr lang="en-US" dirty="0" smtClean="0"/>
              <a:t> </a:t>
            </a:r>
          </a:p>
          <a:p>
            <a:r>
              <a:rPr lang="en-US" dirty="0" smtClean="0"/>
              <a:t>	http://www.doe.mass.edu/sped/prb</a:t>
            </a:r>
          </a:p>
          <a:p>
            <a:r>
              <a:rPr lang="en-US" sz="800" dirty="0" smtClean="0"/>
              <a:t>   </a:t>
            </a:r>
          </a:p>
          <a:p>
            <a:pPr>
              <a:buFontTx/>
              <a:buChar char="•"/>
            </a:pPr>
            <a:r>
              <a:rPr lang="en-US" u="sng" dirty="0" smtClean="0"/>
              <a:t>A Parent’s Guide to Special Education</a:t>
            </a:r>
          </a:p>
          <a:p>
            <a:r>
              <a:rPr lang="en-US" dirty="0" smtClean="0"/>
              <a:t>	 http://www.fcsn.org/parentguide/pgintro.html</a:t>
            </a:r>
          </a:p>
          <a:p>
            <a:pPr>
              <a:buFontTx/>
              <a:buChar char="•"/>
            </a:pPr>
            <a:endParaRPr lang="en-US" dirty="0" smtClean="0"/>
          </a:p>
          <a:p>
            <a:pPr>
              <a:buFontTx/>
              <a:buChar char="•"/>
            </a:pPr>
            <a:endParaRPr lang="en-US" dirty="0" smtClean="0">
              <a:latin typeface="Arial" charset="0"/>
            </a:endParaRPr>
          </a:p>
          <a:p>
            <a:endParaRPr lang="en-US" dirty="0" smtClean="0">
              <a:latin typeface="Arial" charset="0"/>
            </a:endParaRP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Tx/>
              <a:buChar char="•"/>
            </a:pPr>
            <a:r>
              <a:rPr lang="en-US" u="sng" dirty="0" smtClean="0"/>
              <a:t>The Education Reform Act</a:t>
            </a:r>
            <a:r>
              <a:rPr lang="en-US" dirty="0" smtClean="0"/>
              <a:t> includes language making it clear that Education Reform is intended to apply to ALL students, including students with disabilities.   </a:t>
            </a:r>
          </a:p>
          <a:p>
            <a:endParaRPr lang="en-US" dirty="0" smtClean="0"/>
          </a:p>
          <a:p>
            <a:pPr>
              <a:buFontTx/>
              <a:buChar char="•"/>
            </a:pPr>
            <a:r>
              <a:rPr lang="en-US" u="sng" dirty="0" smtClean="0"/>
              <a:t>Section 504</a:t>
            </a:r>
            <a:r>
              <a:rPr lang="en-US" dirty="0" smtClean="0"/>
              <a:t> is considered a civil rights law (as are the special education laws) and provides for both accommodations and services to people with disabilities.  It applies not only to school age people, but also to adults in all areas of their life.  It defines disability more broadly than special education does and may be a source of support for your child if your child has a disability, but is not found eligible for special education services.</a:t>
            </a:r>
          </a:p>
          <a:p>
            <a:pPr>
              <a:buFontTx/>
              <a:buChar char="•"/>
            </a:pPr>
            <a:endParaRPr lang="en-US" dirty="0" smtClean="0"/>
          </a:p>
          <a:p>
            <a:pPr>
              <a:buFontTx/>
              <a:buChar char="•"/>
            </a:pPr>
            <a:r>
              <a:rPr lang="en-US" u="sng" dirty="0" smtClean="0"/>
              <a:t>Chapter 688</a:t>
            </a:r>
            <a:r>
              <a:rPr lang="en-US" dirty="0" smtClean="0"/>
              <a:t> is often referred to as the “Turning 22 Law” and the more current designation is in the Mass. General Laws at chapter 71B, section 12B.  This Massachusetts requirement provides for planning for possible services that may be needed from Adult Human Service Agencies such as the Department of Mental Retardation, the Department of Mental Health, or the Mass. Rehabilitation Commission.  Planning needs to occur at least two years before the student graduates or turns 22 years of age.  This planning does not entitle the student to adult services, but provides the basis for the consideration of what services may be made available as well as providing information for the state legislature to determine funding levels necessary for adult human service agencies.</a:t>
            </a:r>
          </a:p>
          <a:p>
            <a:endParaRPr lang="en-US" dirty="0" smtClean="0"/>
          </a:p>
          <a:p>
            <a:pPr>
              <a:buFontTx/>
              <a:buChar char="•"/>
            </a:pPr>
            <a:r>
              <a:rPr lang="en-US" u="sng" dirty="0" smtClean="0"/>
              <a:t>The ADA</a:t>
            </a:r>
            <a:r>
              <a:rPr lang="en-US" dirty="0" smtClean="0"/>
              <a:t> ensures that people with disabilities are not subject to discrimination in their life activities.  It is less likely to be applicable to your child’s education in school (because, in most cases, these other laws are more applicable to the school environment), but it is an important law that provides protections throughout life for people with disabilities. We mention it here simply to help you become acquainted with the various laws that may provide protections if your child has a disability</a:t>
            </a:r>
            <a:r>
              <a:rPr lang="en-US" sz="1000" dirty="0" smtClean="0"/>
              <a:t>.</a:t>
            </a:r>
            <a:endParaRPr lang="en-US" dirty="0" smtClean="0">
              <a:latin typeface="Arial" charset="0"/>
            </a:endParaRP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Parent and Student Participation</a:t>
            </a:r>
          </a:p>
          <a:p>
            <a:pPr>
              <a:lnSpc>
                <a:spcPct val="80000"/>
              </a:lnSpc>
            </a:pPr>
            <a:r>
              <a:rPr lang="en-US" dirty="0" smtClean="0"/>
              <a:t>2.  Free and Appropriate Public Education (FAPE)</a:t>
            </a:r>
          </a:p>
          <a:p>
            <a:r>
              <a:rPr lang="en-US" dirty="0" smtClean="0"/>
              <a:t>3.  Appropriate Evaluation</a:t>
            </a:r>
          </a:p>
          <a:p>
            <a:r>
              <a:rPr lang="en-US" dirty="0" smtClean="0"/>
              <a:t>4.  Individualized Education Program (IEP)</a:t>
            </a:r>
          </a:p>
          <a:p>
            <a:r>
              <a:rPr lang="en-US" dirty="0" smtClean="0"/>
              <a:t>5.  Least Restrictive Environment (LRE)</a:t>
            </a:r>
          </a:p>
          <a:p>
            <a:r>
              <a:rPr lang="en-US" dirty="0" smtClean="0"/>
              <a:t>6.  Procedural Safeguards</a:t>
            </a:r>
          </a:p>
          <a:p>
            <a:endParaRPr lang="en-US" dirty="0" smtClean="0"/>
          </a:p>
          <a:p>
            <a:r>
              <a:rPr lang="en-US" dirty="0" smtClean="0"/>
              <a:t>Understanding these six principles will help provide a strong understanding of the purposes of the law.</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dirty="0" smtClean="0"/>
              <a:t>Parent and Student  Participation</a:t>
            </a:r>
            <a:r>
              <a:rPr lang="en-US" sz="1200" dirty="0" smtClean="0"/>
              <a:t> </a:t>
            </a:r>
          </a:p>
          <a:p>
            <a:pPr>
              <a:buFontTx/>
              <a:buChar char="•"/>
            </a:pPr>
            <a:r>
              <a:rPr lang="en-US" sz="1200" dirty="0" smtClean="0"/>
              <a:t>Parent and student participation is the first of the six principles.  Parents have the right and are encouraged to be involved as full partners in multiple ways with the school in all planning and decision-making related to their child.  Parental involvement continues in all aspects up to the time the student becomes an adult. </a:t>
            </a:r>
          </a:p>
          <a:p>
            <a:pPr>
              <a:buFontTx/>
              <a:buChar char="•"/>
            </a:pPr>
            <a:r>
              <a:rPr lang="en-US" sz="1200" dirty="0" smtClean="0"/>
              <a:t>Students are the </a:t>
            </a:r>
            <a:r>
              <a:rPr lang="en-US" sz="1200" u="sng" dirty="0" smtClean="0"/>
              <a:t>focus</a:t>
            </a:r>
            <a:r>
              <a:rPr lang="en-US" sz="1200" dirty="0" smtClean="0"/>
              <a:t> of special education and, as they grow older, are expected to participate in planning for their own future as much as possible.</a:t>
            </a:r>
          </a:p>
          <a:p>
            <a:pPr>
              <a:buFontTx/>
              <a:buChar char="•"/>
            </a:pPr>
            <a:r>
              <a:rPr lang="en-US" sz="1200" dirty="0" smtClean="0"/>
              <a:t>It is the obligation of the school district to make strong efforts, in multiple ways, to ensure parental and student participation</a:t>
            </a:r>
            <a:r>
              <a:rPr lang="en-US" dirty="0" smtClean="0"/>
              <a:t>.</a:t>
            </a:r>
          </a:p>
          <a:p>
            <a:endParaRPr lang="en-US" sz="1050" dirty="0" smtClean="0"/>
          </a:p>
          <a:p>
            <a:r>
              <a:rPr lang="en-US" sz="1200" b="1" dirty="0" smtClean="0"/>
              <a:t>Participation </a:t>
            </a:r>
            <a:r>
              <a:rPr lang="en-US" sz="1200" dirty="0" smtClean="0"/>
              <a:t>is </a:t>
            </a:r>
            <a:r>
              <a:rPr lang="en-US" sz="1200" u="sng" dirty="0" smtClean="0"/>
              <a:t>not just</a:t>
            </a:r>
            <a:r>
              <a:rPr lang="en-US" sz="1200" dirty="0" smtClean="0"/>
              <a:t> attendance at a meeting.  Schools must make and document multiple efforts to ensure that parental participation and input is sought and to ensure that the needs and interests of the student are central to the process of considering appropriate services.  If necessary to ensure parent participation, schools must provide information in the parent’s  native language.   When a student is 14 years of age, or younger if appropriate,  he or she must be invited to participate as an active member of the Team.</a:t>
            </a:r>
          </a:p>
          <a:p>
            <a:endParaRPr lang="en-US" sz="1050" dirty="0" smtClean="0"/>
          </a:p>
          <a:p>
            <a:r>
              <a:rPr lang="en-US" sz="1200" dirty="0" smtClean="0"/>
              <a:t>The opportunities provided for parent  participation are intended to promote a dialogue between parents and school personnel on behalf of their child and to ensure that the parent has full knowledge of the information used to plan or propose services.  Parent’s rights do not stop with participation, they start there.  Parents have ultimate decision-making authority on most aspects of their child’s school program.  </a:t>
            </a:r>
          </a:p>
          <a:p>
            <a:endParaRPr lang="en-US" sz="1050" dirty="0" smtClean="0"/>
          </a:p>
          <a:p>
            <a:r>
              <a:rPr lang="en-US" sz="1200" u="sng" dirty="0" smtClean="0"/>
              <a:t>NOTE</a:t>
            </a:r>
            <a:r>
              <a:rPr lang="en-US" sz="1200" dirty="0" smtClean="0"/>
              <a:t>:  Throughout this presentation we will primarily be using the word “student”.   The Massachusetts special education regulations use the word “student” rather than child to emphasize the </a:t>
            </a:r>
            <a:r>
              <a:rPr lang="en-US" sz="1200" u="sng" dirty="0" smtClean="0"/>
              <a:t>educational</a:t>
            </a:r>
            <a:r>
              <a:rPr lang="en-US" sz="1200" dirty="0" smtClean="0"/>
              <a:t> nature of special education.</a:t>
            </a:r>
          </a:p>
          <a:p>
            <a:endParaRPr lang="en-US" sz="1050" b="1" dirty="0" smtClean="0"/>
          </a:p>
          <a:p>
            <a:r>
              <a:rPr lang="en-US" sz="1200" b="1" dirty="0" smtClean="0"/>
              <a:t>Specific Participation Rights</a:t>
            </a:r>
            <a:endParaRPr lang="en-US" sz="1200" dirty="0" smtClean="0"/>
          </a:p>
          <a:p>
            <a:pPr>
              <a:buFontTx/>
              <a:buChar char="•"/>
            </a:pPr>
            <a:r>
              <a:rPr lang="en-US" sz="1200" dirty="0" smtClean="0"/>
              <a:t>School districts must make multiple efforts to facilitate parental attendance at Team meetings.  If parents cannot attend, schools must seek parent input through other means.</a:t>
            </a:r>
          </a:p>
          <a:p>
            <a:pPr>
              <a:buFontTx/>
              <a:buChar char="•"/>
            </a:pPr>
            <a:r>
              <a:rPr lang="en-US" sz="1200" dirty="0" smtClean="0"/>
              <a:t>Students at age 14, or younger if appropriate, are entitled to participate in all Team meetings.</a:t>
            </a:r>
          </a:p>
          <a:p>
            <a:pPr>
              <a:buFontTx/>
              <a:buChar char="•"/>
            </a:pPr>
            <a:r>
              <a:rPr lang="en-US" sz="1200" dirty="0" smtClean="0"/>
              <a:t>Students at age 18 are adults under Massachusetts law and assume all the rights formerly held by their parents for participation and decision-making.</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u="sng" dirty="0" smtClean="0"/>
              <a:t>F</a:t>
            </a:r>
            <a:r>
              <a:rPr lang="en-US" b="1" dirty="0" smtClean="0"/>
              <a:t>ree and </a:t>
            </a:r>
            <a:r>
              <a:rPr lang="en-US" b="1" u="sng" dirty="0" smtClean="0"/>
              <a:t>A</a:t>
            </a:r>
            <a:r>
              <a:rPr lang="en-US" b="1" dirty="0" smtClean="0"/>
              <a:t>ppropriate </a:t>
            </a:r>
            <a:r>
              <a:rPr lang="en-US" b="1" u="sng" dirty="0" smtClean="0"/>
              <a:t>P</a:t>
            </a:r>
            <a:r>
              <a:rPr lang="en-US" b="1" dirty="0" smtClean="0"/>
              <a:t>ublic </a:t>
            </a:r>
            <a:r>
              <a:rPr lang="en-US" b="1" u="sng" dirty="0" smtClean="0"/>
              <a:t>E</a:t>
            </a:r>
            <a:r>
              <a:rPr lang="en-US" b="1" dirty="0" smtClean="0"/>
              <a:t>ducation.</a:t>
            </a:r>
            <a:endParaRPr lang="en-US" dirty="0" smtClean="0"/>
          </a:p>
          <a:p>
            <a:r>
              <a:rPr lang="en-US" sz="1200" b="1" u="sng" dirty="0" smtClean="0"/>
              <a:t>F</a:t>
            </a:r>
            <a:r>
              <a:rPr lang="en-US" sz="1200" b="1" dirty="0" smtClean="0"/>
              <a:t>ree</a:t>
            </a:r>
            <a:r>
              <a:rPr lang="en-US" sz="1200" dirty="0" smtClean="0"/>
              <a:t> =  At no cost to the parent.</a:t>
            </a:r>
          </a:p>
          <a:p>
            <a:r>
              <a:rPr lang="en-US" sz="1200" b="1" u="sng" dirty="0" smtClean="0"/>
              <a:t>A</a:t>
            </a:r>
            <a:r>
              <a:rPr lang="en-US" sz="1200" b="1" dirty="0" smtClean="0"/>
              <a:t>ppropriate</a:t>
            </a:r>
            <a:r>
              <a:rPr lang="en-US" sz="1200" dirty="0" smtClean="0"/>
              <a:t> = Services sufficient to enable the student to appropriately progress in education and advance toward achieving the IEP goals.</a:t>
            </a:r>
          </a:p>
          <a:p>
            <a:r>
              <a:rPr lang="en-US" sz="1200" b="1" u="sng" dirty="0" smtClean="0"/>
              <a:t>P</a:t>
            </a:r>
            <a:r>
              <a:rPr lang="en-US" sz="1200" b="1" dirty="0" smtClean="0"/>
              <a:t>ublic</a:t>
            </a:r>
            <a:r>
              <a:rPr lang="en-US" sz="1200" dirty="0" smtClean="0"/>
              <a:t> = Provided by the public school district or under the direction of the public school district.</a:t>
            </a:r>
          </a:p>
          <a:p>
            <a:r>
              <a:rPr lang="en-US" sz="1200" b="1" u="sng" dirty="0" smtClean="0"/>
              <a:t>E</a:t>
            </a:r>
            <a:r>
              <a:rPr lang="en-US" sz="1200" b="1" dirty="0" smtClean="0"/>
              <a:t>ducation</a:t>
            </a:r>
            <a:r>
              <a:rPr lang="en-US" sz="1200" dirty="0" smtClean="0"/>
              <a:t> = Preschool, elementary and secondary education, including extra-curricular and non-academic school activities.</a:t>
            </a:r>
          </a:p>
          <a:p>
            <a:endParaRPr lang="en-US" sz="1050" dirty="0" smtClean="0"/>
          </a:p>
          <a:p>
            <a:r>
              <a:rPr lang="en-US" sz="1200" dirty="0" smtClean="0"/>
              <a:t>The law ensures that students with disabilities have the right to go to school and to experience </a:t>
            </a:r>
            <a:r>
              <a:rPr lang="en-US" sz="1200" u="sng" dirty="0" smtClean="0"/>
              <a:t>all</a:t>
            </a:r>
            <a:r>
              <a:rPr lang="en-US" sz="1200" dirty="0" smtClean="0"/>
              <a:t> of the benefits that school has to offer to students without disabilities.   In other words, school is for </a:t>
            </a:r>
            <a:r>
              <a:rPr lang="en-US" sz="1200" u="sng" dirty="0" smtClean="0"/>
              <a:t>every</a:t>
            </a:r>
            <a:r>
              <a:rPr lang="en-US" sz="1200" dirty="0" smtClean="0"/>
              <a:t> student.   FAPE in special education ensures that when an eligible student receives special education, his or her special education program must be developed in such a way that it is reasonable to expect the student to receive measurable educational benefit.  It would not be acceptable, for instance, for a school district to accept or propose a program for a student that results in little or no progress from year to year.</a:t>
            </a:r>
          </a:p>
          <a:p>
            <a:endParaRPr lang="en-US" sz="1050" dirty="0" smtClean="0"/>
          </a:p>
          <a:p>
            <a:r>
              <a:rPr lang="en-US" sz="1200" dirty="0" smtClean="0"/>
              <a:t>Note that “education” includes both academic and non-academic activities and specifically includes extra-curricular activities.  This is referred to as “life of the school” and speaks to the right of students to be </a:t>
            </a:r>
            <a:r>
              <a:rPr lang="en-US" sz="1200" u="sng" dirty="0" smtClean="0"/>
              <a:t>full</a:t>
            </a:r>
            <a:r>
              <a:rPr lang="en-US" sz="1200" dirty="0" smtClean="0"/>
              <a:t> participants in the life of the school.</a:t>
            </a:r>
            <a:endParaRPr lang="en-US" dirty="0" smtClean="0">
              <a:latin typeface="Arial" charset="0"/>
            </a:endParaRPr>
          </a:p>
          <a:p>
            <a:endParaRPr lang="en-US" sz="1200" dirty="0" smtClean="0"/>
          </a:p>
          <a:p>
            <a:r>
              <a:rPr lang="en-US" sz="1200" b="1" dirty="0" smtClean="0"/>
              <a:t>What is the General Curriculum?</a:t>
            </a:r>
            <a:r>
              <a:rPr lang="en-US" sz="1200" dirty="0" smtClean="0"/>
              <a:t>  The same curriculum as students without disabilities receive, including all Massachusetts Curriculum Frameworks - in particular, English Language Arts, Math, Science &amp; Technology, and History and Social Science.</a:t>
            </a:r>
          </a:p>
          <a:p>
            <a:r>
              <a:rPr lang="en-US" sz="1200" dirty="0" smtClean="0"/>
              <a:t>One particular aspect of FAPE is ensuring that students with disabilities have access to the same academic curriculum and standards as students without disabilities.  This is referred to as the “general curriculum.”</a:t>
            </a:r>
          </a:p>
          <a:p>
            <a:endParaRPr lang="en-US" sz="1050" dirty="0" smtClean="0"/>
          </a:p>
          <a:p>
            <a:r>
              <a:rPr lang="en-US" sz="1200" dirty="0" smtClean="0"/>
              <a:t>This means that receiving special education services doesn’t require the development of a special or different academic curriculum, but rather provision of the types of services and supports that make it possible for the student to be successful with the </a:t>
            </a:r>
            <a:r>
              <a:rPr lang="en-US" sz="1200" b="1" dirty="0" smtClean="0"/>
              <a:t>same</a:t>
            </a:r>
            <a:r>
              <a:rPr lang="en-US" sz="1200" dirty="0" smtClean="0"/>
              <a:t> curriculum that is provided to students without disabilities.  </a:t>
            </a:r>
          </a:p>
          <a:p>
            <a:endParaRPr lang="en-US" sz="1050" dirty="0" smtClean="0"/>
          </a:p>
          <a:p>
            <a:r>
              <a:rPr lang="en-US" sz="1200" dirty="0" smtClean="0"/>
              <a:t>The curriculum frameworks in Massachusetts provide a general format and specific grade level standards in each academic subject area.  This is the general curriculum in Massachusetts and the student’s right to access that curriculum protects his or her right to also demonstrate learning, just like any other student in Massachusetts’ schools.</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a student can be found eligible for special education an individualized appropriate evaluation is required, including evaluation of the student in all areas related to the suspected disability(</a:t>
            </a:r>
            <a:r>
              <a:rPr lang="en-US" dirty="0" err="1" smtClean="0"/>
              <a:t>ies</a:t>
            </a:r>
            <a:r>
              <a:rPr lang="en-US" dirty="0" smtClean="0"/>
              <a:t>) and the student’s educational status.  (Initial Evaluation)</a:t>
            </a:r>
          </a:p>
          <a:p>
            <a:pPr>
              <a:lnSpc>
                <a:spcPct val="80000"/>
              </a:lnSpc>
              <a:buFontTx/>
              <a:buChar char="•"/>
            </a:pPr>
            <a:endParaRPr lang="en-US" dirty="0" smtClean="0"/>
          </a:p>
          <a:p>
            <a:pPr>
              <a:lnSpc>
                <a:spcPct val="80000"/>
              </a:lnSpc>
            </a:pPr>
            <a:r>
              <a:rPr lang="en-US" dirty="0" smtClean="0"/>
              <a:t>The Team uses the evaluation information to determine if the student has an educational disability --- that is, a disability that negatively affects the students ability to make progress in education and requires Special Education.  (Specially Designed Instruction and/or Related Services)</a:t>
            </a:r>
          </a:p>
          <a:p>
            <a:pPr>
              <a:buFontTx/>
              <a:buChar char="•"/>
            </a:pPr>
            <a:endParaRPr lang="en-US" dirty="0" smtClean="0"/>
          </a:p>
          <a:p>
            <a:r>
              <a:rPr lang="en-US" dirty="0" smtClean="0"/>
              <a:t>Every three years, the student must be individually reevaluated to determine if he or she remains eligible for special education. (Three-Year Evaluation)</a:t>
            </a:r>
          </a:p>
          <a:p>
            <a:endParaRPr lang="en-US" dirty="0" smtClean="0"/>
          </a:p>
          <a:p>
            <a:r>
              <a:rPr lang="en-US" dirty="0" smtClean="0"/>
              <a:t>Evaluation must be tailored to the individual student.  </a:t>
            </a:r>
          </a:p>
          <a:p>
            <a:endParaRPr lang="en-US" dirty="0" smtClean="0"/>
          </a:p>
          <a:p>
            <a:r>
              <a:rPr lang="en-US" dirty="0" smtClean="0"/>
              <a:t>No single assessment should be used as the sole basis for finding a student eligible or ineligible for special education.  Sound comprehensive evaluations use a variety of assessment techniques, formal and informal,  and may include observations (including parents’ observations), surveys, interviews, as well as diagnostic and standardized tests.</a:t>
            </a:r>
            <a:endParaRPr lang="en-US" sz="1000" dirty="0" smtClean="0"/>
          </a:p>
          <a:p>
            <a:endParaRPr lang="en-US" sz="1000" dirty="0" smtClean="0"/>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ct val="0"/>
              </a:spcBef>
            </a:pPr>
            <a:r>
              <a:rPr lang="en-US" u="sng" dirty="0" smtClean="0"/>
              <a:t>The IEP contains:</a:t>
            </a:r>
            <a:endParaRPr lang="en-US" dirty="0" smtClean="0"/>
          </a:p>
          <a:p>
            <a:pPr>
              <a:spcBef>
                <a:spcPct val="0"/>
              </a:spcBef>
              <a:buFontTx/>
              <a:buChar char="•"/>
            </a:pPr>
            <a:r>
              <a:rPr lang="en-US" dirty="0" smtClean="0"/>
              <a:t>Written information on the parent’s concerns and the student’s skills.</a:t>
            </a:r>
          </a:p>
          <a:p>
            <a:pPr>
              <a:spcBef>
                <a:spcPct val="0"/>
              </a:spcBef>
              <a:buFontTx/>
              <a:buChar char="•"/>
            </a:pPr>
            <a:r>
              <a:rPr lang="en-US" dirty="0" smtClean="0"/>
              <a:t>A written explanation of how the disability affects the student’s ability to learn and to demonstrate his or her learning.</a:t>
            </a:r>
          </a:p>
          <a:p>
            <a:pPr>
              <a:spcBef>
                <a:spcPct val="0"/>
              </a:spcBef>
              <a:buFontTx/>
              <a:buChar char="•"/>
            </a:pPr>
            <a:r>
              <a:rPr lang="en-US" dirty="0" smtClean="0"/>
              <a:t>An identification of specific, measurable goals which can be reached in a year’s time. </a:t>
            </a:r>
          </a:p>
          <a:p>
            <a:pPr>
              <a:spcBef>
                <a:spcPct val="0"/>
              </a:spcBef>
              <a:buFontTx/>
              <a:buChar char="•"/>
            </a:pPr>
            <a:r>
              <a:rPr lang="en-US" dirty="0" smtClean="0"/>
              <a:t>A listing of the services to be provided to the student.</a:t>
            </a:r>
          </a:p>
          <a:p>
            <a:pPr>
              <a:spcBef>
                <a:spcPct val="0"/>
              </a:spcBef>
            </a:pPr>
            <a:endParaRPr lang="en-US" dirty="0" smtClean="0"/>
          </a:p>
          <a:p>
            <a:pPr>
              <a:spcBef>
                <a:spcPct val="0"/>
              </a:spcBef>
            </a:pPr>
            <a:r>
              <a:rPr lang="en-US" u="sng" dirty="0" smtClean="0"/>
              <a:t>The IEP’s purpose is to outline:</a:t>
            </a:r>
            <a:r>
              <a:rPr lang="en-US" dirty="0" smtClean="0"/>
              <a:t> </a:t>
            </a:r>
          </a:p>
          <a:p>
            <a:pPr>
              <a:spcBef>
                <a:spcPct val="0"/>
              </a:spcBef>
              <a:buFontTx/>
              <a:buChar char="•"/>
            </a:pPr>
            <a:r>
              <a:rPr lang="en-US" dirty="0" smtClean="0"/>
              <a:t>What will be done to assist the student to make effective progress in the general curriculum and in the life of the school.</a:t>
            </a:r>
          </a:p>
          <a:p>
            <a:pPr>
              <a:spcBef>
                <a:spcPct val="0"/>
              </a:spcBef>
              <a:buFontTx/>
              <a:buChar char="•"/>
            </a:pPr>
            <a:r>
              <a:rPr lang="en-US" dirty="0" smtClean="0"/>
              <a:t>How the student will participate in state and local assessment.  State assessment in Massachusetts means the MCAS. </a:t>
            </a:r>
          </a:p>
          <a:p>
            <a:pPr>
              <a:spcBef>
                <a:spcPct val="0"/>
              </a:spcBef>
              <a:buFontTx/>
              <a:buChar char="•"/>
            </a:pPr>
            <a:r>
              <a:rPr lang="en-US" dirty="0" smtClean="0"/>
              <a:t>The goals the student is expected to reach by the end of the IEP period.</a:t>
            </a:r>
          </a:p>
          <a:p>
            <a:pPr>
              <a:spcBef>
                <a:spcPct val="0"/>
              </a:spcBef>
            </a:pPr>
            <a:endParaRPr lang="en-US" dirty="0" smtClean="0"/>
          </a:p>
          <a:p>
            <a:r>
              <a:rPr lang="en-US" dirty="0" smtClean="0"/>
              <a:t>A student who is found eligible for special education has the right to receive, in written format, information on how the disability affects the student’s learning and the special education services that the student will receive from the school district in order to meet his/her unique educational needs arising from the disability.  The IEP is a legal document.  It must be:</a:t>
            </a:r>
          </a:p>
          <a:p>
            <a:pPr lvl="1">
              <a:buFontTx/>
              <a:buChar char="•"/>
            </a:pPr>
            <a:r>
              <a:rPr lang="en-US" dirty="0" smtClean="0"/>
              <a:t>written in generally understandable language and provided to the parent in the parent’s native language.</a:t>
            </a:r>
          </a:p>
          <a:p>
            <a:pPr lvl="1">
              <a:buFontTx/>
              <a:buChar char="•"/>
            </a:pPr>
            <a:r>
              <a:rPr lang="en-US" dirty="0" smtClean="0"/>
              <a:t>developed by a Team of people familiar with the student and supported by the assessment information  (the Team always includes the parent).</a:t>
            </a:r>
            <a:endParaRPr lang="en-US" sz="1000" dirty="0" smtClean="0"/>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ct val="0"/>
              </a:spcBef>
            </a:pPr>
            <a:r>
              <a:rPr lang="en-US" u="sng" dirty="0" smtClean="0"/>
              <a:t>The IEP contains:</a:t>
            </a:r>
            <a:endParaRPr lang="en-US" dirty="0" smtClean="0"/>
          </a:p>
          <a:p>
            <a:pPr>
              <a:spcBef>
                <a:spcPct val="0"/>
              </a:spcBef>
              <a:buFontTx/>
              <a:buChar char="•"/>
            </a:pPr>
            <a:r>
              <a:rPr lang="en-US" dirty="0" smtClean="0"/>
              <a:t>Written information on the parent’s concerns and the student’s skills.</a:t>
            </a:r>
          </a:p>
          <a:p>
            <a:pPr>
              <a:spcBef>
                <a:spcPct val="0"/>
              </a:spcBef>
              <a:buFontTx/>
              <a:buChar char="•"/>
            </a:pPr>
            <a:r>
              <a:rPr lang="en-US" dirty="0" smtClean="0"/>
              <a:t>A written explanation of how the disability affects the student’s ability to learn and to demonstrate his or her learning.</a:t>
            </a:r>
          </a:p>
          <a:p>
            <a:pPr>
              <a:spcBef>
                <a:spcPct val="0"/>
              </a:spcBef>
              <a:buFontTx/>
              <a:buChar char="•"/>
            </a:pPr>
            <a:r>
              <a:rPr lang="en-US" dirty="0" smtClean="0"/>
              <a:t>An identification of specific, measurable goals which can be reached in a year’s time. </a:t>
            </a:r>
          </a:p>
          <a:p>
            <a:pPr>
              <a:spcBef>
                <a:spcPct val="0"/>
              </a:spcBef>
              <a:buFontTx/>
              <a:buChar char="•"/>
            </a:pPr>
            <a:r>
              <a:rPr lang="en-US" dirty="0" smtClean="0"/>
              <a:t>A listing of the services to be provided to the student.</a:t>
            </a:r>
          </a:p>
          <a:p>
            <a:pPr>
              <a:spcBef>
                <a:spcPct val="0"/>
              </a:spcBef>
            </a:pPr>
            <a:endParaRPr lang="en-US" dirty="0" smtClean="0"/>
          </a:p>
          <a:p>
            <a:pPr>
              <a:spcBef>
                <a:spcPct val="0"/>
              </a:spcBef>
            </a:pPr>
            <a:r>
              <a:rPr lang="en-US" u="sng" dirty="0" smtClean="0"/>
              <a:t>The IEP’s purpose is to outline:</a:t>
            </a:r>
            <a:r>
              <a:rPr lang="en-US" dirty="0" smtClean="0"/>
              <a:t> </a:t>
            </a:r>
          </a:p>
          <a:p>
            <a:pPr>
              <a:spcBef>
                <a:spcPct val="0"/>
              </a:spcBef>
              <a:buFontTx/>
              <a:buChar char="•"/>
            </a:pPr>
            <a:r>
              <a:rPr lang="en-US" dirty="0" smtClean="0"/>
              <a:t>What will be done to assist the student to make effective progress in the general curriculum and in the life of the school.</a:t>
            </a:r>
          </a:p>
          <a:p>
            <a:pPr>
              <a:spcBef>
                <a:spcPct val="0"/>
              </a:spcBef>
              <a:buFontTx/>
              <a:buChar char="•"/>
            </a:pPr>
            <a:r>
              <a:rPr lang="en-US" dirty="0" smtClean="0"/>
              <a:t>How the student will participate in state and local assessment.  State assessment in Massachusetts means the MCAS. </a:t>
            </a:r>
          </a:p>
          <a:p>
            <a:pPr>
              <a:spcBef>
                <a:spcPct val="0"/>
              </a:spcBef>
              <a:buFontTx/>
              <a:buChar char="•"/>
            </a:pPr>
            <a:r>
              <a:rPr lang="en-US" dirty="0" smtClean="0"/>
              <a:t>The goals the student is expected to reach by the end of the IEP period.</a:t>
            </a:r>
          </a:p>
          <a:p>
            <a:pPr>
              <a:spcBef>
                <a:spcPct val="0"/>
              </a:spcBef>
            </a:pPr>
            <a:endParaRPr lang="en-US" dirty="0" smtClean="0"/>
          </a:p>
          <a:p>
            <a:r>
              <a:rPr lang="en-US" dirty="0" smtClean="0"/>
              <a:t>A student who is found eligible for special education has the right to receive, in written format, information on how the disability affects the student’s learning and the special education services that the student will receive from the school district in order to meet his/her unique educational needs arising from the disability.  The IEP is a legal document.  It must be:</a:t>
            </a:r>
          </a:p>
          <a:p>
            <a:pPr lvl="1">
              <a:buFontTx/>
              <a:buChar char="•"/>
            </a:pPr>
            <a:r>
              <a:rPr lang="en-US" dirty="0" smtClean="0"/>
              <a:t>written in generally understandable language and provided to the parent in the parent’s native language.</a:t>
            </a:r>
          </a:p>
          <a:p>
            <a:pPr lvl="1">
              <a:buFontTx/>
              <a:buChar char="•"/>
            </a:pPr>
            <a:r>
              <a:rPr lang="en-US" dirty="0" smtClean="0"/>
              <a:t>developed by a Team of people familiar with the student and supported by the assessment information  (the Team always includes the parent).</a:t>
            </a:r>
            <a:endParaRPr lang="en-US" sz="1000" dirty="0" smtClean="0"/>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Tx/>
              <a:buChar char="•"/>
            </a:pPr>
            <a:r>
              <a:rPr lang="en-US" sz="900" dirty="0" smtClean="0"/>
              <a:t>LRE  means that to the maximum extent appropriate, students with disabilities have the right to be educated in the general education environment in the classroom they would have attended if they did not have disabilities.</a:t>
            </a:r>
          </a:p>
          <a:p>
            <a:pPr>
              <a:buFontTx/>
              <a:buChar char="•"/>
            </a:pPr>
            <a:r>
              <a:rPr lang="en-US" sz="900" dirty="0" smtClean="0"/>
              <a:t>LRE  means the student cannot be removed from the general education classroom solely because of needed curriculum modifications.</a:t>
            </a:r>
          </a:p>
          <a:p>
            <a:pPr>
              <a:buFontTx/>
              <a:buChar char="•"/>
            </a:pPr>
            <a:r>
              <a:rPr lang="en-US" sz="900" dirty="0" smtClean="0"/>
              <a:t>LRE  means that removal from the general education program occurs </a:t>
            </a:r>
            <a:r>
              <a:rPr lang="en-US" sz="900" u="sng" dirty="0" smtClean="0"/>
              <a:t>only</a:t>
            </a:r>
            <a:r>
              <a:rPr lang="en-US" sz="900" dirty="0" smtClean="0"/>
              <a:t> if the nature or severity of the disability is such that education in general education classes with the use of supplementary aids and services cannot be satisfactorily achieved.</a:t>
            </a:r>
          </a:p>
          <a:p>
            <a:pPr>
              <a:buFontTx/>
              <a:buChar char="•"/>
            </a:pPr>
            <a:endParaRPr lang="en-US" sz="900" dirty="0" smtClean="0"/>
          </a:p>
          <a:p>
            <a:r>
              <a:rPr lang="en-US" sz="1000" dirty="0" smtClean="0"/>
              <a:t>LRE is designed to ensure that students with disabilities are educated with students who do not have disabilities to the maximum extent appropriate and consistent with the needs of the individual student.  Students have the right to be educated in the Least Restrictive Environment (LRE).  Teams, however, will determine the placement in which  a student will receive IEP services and a student need not fail in one environment before being moved to another environment.</a:t>
            </a:r>
          </a:p>
          <a:p>
            <a:endParaRPr lang="en-US" sz="1000" dirty="0" smtClean="0"/>
          </a:p>
          <a:p>
            <a:r>
              <a:rPr lang="en-US" sz="1000" dirty="0" smtClean="0"/>
              <a:t>The Team, after developing the IEP, must decide what environment is the least restrictive environment able to deliver the services on the IEP.  The most common placements identified by the Team are:</a:t>
            </a:r>
          </a:p>
          <a:p>
            <a:pPr lvl="1">
              <a:buFontTx/>
              <a:buChar char="•"/>
            </a:pPr>
            <a:r>
              <a:rPr lang="en-US" sz="1000" u="sng" dirty="0" smtClean="0"/>
              <a:t>In the public school building</a:t>
            </a:r>
            <a:r>
              <a:rPr lang="en-US" sz="1000" dirty="0" smtClean="0"/>
              <a:t>:  the general education classroom, a resource room, or a substantially separate classroom.</a:t>
            </a:r>
          </a:p>
          <a:p>
            <a:pPr lvl="1">
              <a:buFontTx/>
              <a:buChar char="•"/>
            </a:pPr>
            <a:r>
              <a:rPr lang="en-US" sz="1000" u="sng" dirty="0" smtClean="0"/>
              <a:t>Outside of the public school building</a:t>
            </a:r>
            <a:r>
              <a:rPr lang="en-US" sz="1000" dirty="0" smtClean="0"/>
              <a:t>:  a separate day school or a separate residential school.</a:t>
            </a:r>
          </a:p>
          <a:p>
            <a:pPr lvl="1">
              <a:buFontTx/>
              <a:buChar char="•"/>
            </a:pPr>
            <a:r>
              <a:rPr lang="en-US" sz="1000" u="sng" dirty="0" smtClean="0"/>
              <a:t>For young children (aged 3-5)</a:t>
            </a:r>
            <a:r>
              <a:rPr lang="en-US" sz="1000" dirty="0" smtClean="0"/>
              <a:t>:  a home-based or center-based early childhood program. </a:t>
            </a:r>
          </a:p>
          <a:p>
            <a:endParaRPr lang="en-US" sz="1000" dirty="0" smtClean="0"/>
          </a:p>
          <a:p>
            <a:r>
              <a:rPr lang="en-US" sz="1000" dirty="0" smtClean="0"/>
              <a:t>Generally speaking, the more time a student spends with students who do not have disabilities, the less restrictive the placement is considered.  Sometimes the Team will identify a combination or something different that provides a particular student with a placement responsive to his or her unique needs.  For instance, sometimes for older students the placement is a combination of work environments and school environments.  All of these are possibilities that the Team may consider.</a:t>
            </a:r>
          </a:p>
          <a:p>
            <a:endParaRPr lang="en-US" sz="1000" dirty="0" smtClean="0"/>
          </a:p>
          <a:p>
            <a:r>
              <a:rPr lang="en-US" sz="1000" dirty="0" smtClean="0"/>
              <a:t>The student cannot be placed by the school district in an educational placement unless the parent consents to the placement.</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5867400" y="-381000"/>
            <a:ext cx="3505200" cy="7745744"/>
          </a:xfrm>
          <a:prstGeom prst="rect">
            <a:avLst/>
          </a:prstGeom>
        </p:spPr>
      </p:pic>
      <p:sp>
        <p:nvSpPr>
          <p:cNvPr id="9" name="Title 1"/>
          <p:cNvSpPr>
            <a:spLocks noGrp="1"/>
          </p:cNvSpPr>
          <p:nvPr>
            <p:ph type="ctrTitle"/>
          </p:nvPr>
        </p:nvSpPr>
        <p:spPr>
          <a:xfrm>
            <a:off x="533400" y="990601"/>
            <a:ext cx="7772400" cy="1905000"/>
          </a:xfrm>
        </p:spPr>
        <p:txBody>
          <a:bodyPr anchor="b" anchorCtr="0"/>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2" descr="Massachusetts Department of Elementary and Secondary Education"/>
          <p:cNvPicPr>
            <a:picLocks noChangeAspect="1"/>
          </p:cNvPicPr>
          <p:nvPr/>
        </p:nvPicPr>
        <p:blipFill>
          <a:blip r:embed="rId3" cstate="print"/>
          <a:srcRect/>
          <a:stretch>
            <a:fillRect/>
          </a:stretch>
        </p:blipFill>
        <p:spPr bwMode="auto">
          <a:xfrm>
            <a:off x="533400" y="5562600"/>
            <a:ext cx="2714625" cy="6477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B31CE43-016E-449F-9706-26248BFC54AD}" type="datetime1">
              <a:rPr lang="en-US" smtClean="0"/>
              <a:pPr/>
              <a:t>2/22/2016</a:t>
            </a:fld>
            <a:endParaRPr lang="en-US" dirty="0"/>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p:txBody>
          <a:bodyPr/>
          <a:lstStyle>
            <a:lvl1pPr>
              <a:defRPr sz="1100"/>
            </a:lvl1pPr>
          </a:lstStyle>
          <a:p>
            <a:r>
              <a:rPr lang="en-US" smtClean="0"/>
              <a:t>Massachusetts Department of Elementary and Secondary Education</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E7493-33A3-4197-917E-EEF3957AB252}" type="datetime1">
              <a:rPr lang="en-US" smtClean="0"/>
              <a:pPr/>
              <a:t>2/22/2016</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5A307-C7D7-48DF-9A27-B47F9B671EC5}" type="datetime1">
              <a:rPr lang="en-US" smtClean="0"/>
              <a:pPr/>
              <a:t>2/22/2016</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FE243-CC59-4617-A96F-54AAA96641C8}" type="datetime1">
              <a:rPr lang="en-US" smtClean="0"/>
              <a:pPr/>
              <a:t>2/22/2016</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73FCE0-82CF-4805-9DFB-E2B0729D46AD}" type="datetime1">
              <a:rPr lang="en-US" smtClean="0"/>
              <a:pPr/>
              <a:t>2/22/2016</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F4F7B-0081-4992-B1AA-BA7A5348C1F1}" type="datetime1">
              <a:rPr lang="en-US" smtClean="0"/>
              <a:pPr/>
              <a:t>2/22/2016</a:t>
            </a:fld>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dirty="0"/>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2" descr="Massachusetts Department of Elementary and Secondary Education"/>
          <p:cNvPicPr>
            <a:picLocks noChangeAspect="1"/>
          </p:cNvPicPr>
          <p:nvPr/>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descr="Massachusetts Department of Elementary and Secondary Education"/>
          <p:cNvPicPr>
            <a:picLocks noChangeAspect="1"/>
          </p:cNvPicPr>
          <p:nvPr/>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8B71EE-B44A-4B18-9AB0-96D87421065F}" type="datetime1">
              <a:rPr lang="en-US" smtClean="0"/>
              <a:pPr/>
              <a:t>2/22/2016</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AD7733-F36D-4647-94D7-3A813009224E}" type="datetime1">
              <a:rPr lang="en-US" smtClean="0"/>
              <a:pPr/>
              <a:t>2/22/2016</a:t>
            </a:fld>
            <a:endParaRPr lang="en-US"/>
          </a:p>
        </p:txBody>
      </p:sp>
      <p:sp>
        <p:nvSpPr>
          <p:cNvPr id="8" name="Footer Placeholder 7"/>
          <p:cNvSpPr>
            <a:spLocks noGrp="1"/>
          </p:cNvSpPr>
          <p:nvPr>
            <p:ph type="ftr" sz="quarter" idx="11"/>
          </p:nvPr>
        </p:nvSpPr>
        <p:spPr/>
        <p:txBody>
          <a:bodyPr/>
          <a:lstStyle/>
          <a:p>
            <a:r>
              <a:rPr lang="en-US" smtClean="0"/>
              <a:t>Massachusetts Department of Elementary and Secondary Education</a:t>
            </a:r>
            <a:endParaRPr lang="en-US"/>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BA47D-CCBB-410C-ABA0-8A0D02B57B23}" type="datetime1">
              <a:rPr lang="en-US" smtClean="0"/>
              <a:pPr/>
              <a:t>2/22/2016</a:t>
            </a:fld>
            <a:endParaRPr lang="en-US"/>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1942B-042A-4609-9073-EEA1CBC01FF6}" type="datetime1">
              <a:rPr lang="en-US" smtClean="0"/>
              <a:pPr/>
              <a:t>2/22/2016</a:t>
            </a:fld>
            <a:endParaRPr lang="en-US"/>
          </a:p>
        </p:txBody>
      </p:sp>
      <p:sp>
        <p:nvSpPr>
          <p:cNvPr id="3" name="Footer Placeholder 2"/>
          <p:cNvSpPr>
            <a:spLocks noGrp="1"/>
          </p:cNvSpPr>
          <p:nvPr>
            <p:ph type="ftr" sz="quarter" idx="11"/>
          </p:nvPr>
        </p:nvSpPr>
        <p:spPr/>
        <p:txBody>
          <a:bodyPr/>
          <a:lstStyle/>
          <a:p>
            <a:r>
              <a:rPr lang="en-US" smtClean="0"/>
              <a:t>Massachusetts Department of Elementary and Secondary Education</a:t>
            </a:r>
            <a:endParaRPr lang="en-US"/>
          </a:p>
        </p:txBody>
      </p:sp>
      <p:sp>
        <p:nvSpPr>
          <p:cNvPr id="4" name="Slide Number Placeholder 3"/>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8" name="Picture 7"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7" name="Picture 6" descr="ESE Logo"/>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524000"/>
            <a:ext cx="79248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22371-60CA-4147-A4C9-1D7022A867E1}" type="datetime1">
              <a:rPr lang="en-US" smtClean="0"/>
              <a:pPr/>
              <a:t>2/22/2016</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Massachusetts Department of Elementary and Secondary Education</a:t>
            </a:r>
            <a:endParaRPr lang="en-US" dirty="0"/>
          </a:p>
        </p:txBody>
      </p:sp>
      <p:sp>
        <p:nvSpPr>
          <p:cNvPr id="6" name="Slide Number Placeholder 5"/>
          <p:cNvSpPr>
            <a:spLocks noGrp="1"/>
          </p:cNvSpPr>
          <p:nvPr>
            <p:ph type="sldNum" sz="quarter" idx="4"/>
          </p:nvPr>
        </p:nvSpPr>
        <p:spPr>
          <a:xfrm>
            <a:off x="8486688"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Laws and Regulations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Least Restrictive Environment</a:t>
            </a:r>
            <a:endParaRPr lang="en-US" dirty="0"/>
          </a:p>
        </p:txBody>
      </p:sp>
      <p:sp>
        <p:nvSpPr>
          <p:cNvPr id="3" name="Content Placeholder 2"/>
          <p:cNvSpPr>
            <a:spLocks noGrp="1"/>
          </p:cNvSpPr>
          <p:nvPr>
            <p:ph idx="1"/>
          </p:nvPr>
        </p:nvSpPr>
        <p:spPr>
          <a:xfrm>
            <a:off x="609600" y="1524000"/>
            <a:ext cx="7924800" cy="4800600"/>
          </a:xfrm>
        </p:spPr>
        <p:txBody>
          <a:bodyPr>
            <a:normAutofit fontScale="92500" lnSpcReduction="20000"/>
          </a:bodyPr>
          <a:lstStyle/>
          <a:p>
            <a:pPr>
              <a:buFontTx/>
              <a:buChar char="•"/>
            </a:pPr>
            <a:r>
              <a:rPr lang="en-US" dirty="0" smtClean="0"/>
              <a:t>To the maximum extent appropriate, students with disabilities have the right to be educated in the general education environment in the classroom they would have attended if they did not have disabilities.</a:t>
            </a:r>
          </a:p>
          <a:p>
            <a:pPr>
              <a:buFontTx/>
              <a:buChar char="•"/>
            </a:pPr>
            <a:r>
              <a:rPr lang="en-US" dirty="0" smtClean="0"/>
              <a:t>The student cannot be removed from the general education classroom solely because of needed curriculum modifications.</a:t>
            </a:r>
          </a:p>
          <a:p>
            <a:pPr>
              <a:buFontTx/>
              <a:buChar char="•"/>
            </a:pPr>
            <a:r>
              <a:rPr lang="en-US" dirty="0" smtClean="0"/>
              <a:t>Removal from the general education program occurs </a:t>
            </a:r>
            <a:r>
              <a:rPr lang="en-US" u="sng" dirty="0" smtClean="0"/>
              <a:t>only</a:t>
            </a:r>
            <a:r>
              <a:rPr lang="en-US" dirty="0" smtClean="0"/>
              <a:t> if the nature or severity of the disability is such that education in general education classes with the use of supplementary aids and services cannot be satisfactorily achieved.</a:t>
            </a: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Safeguards</a:t>
            </a:r>
            <a:endParaRPr lang="en-US" dirty="0"/>
          </a:p>
        </p:txBody>
      </p:sp>
      <p:sp>
        <p:nvSpPr>
          <p:cNvPr id="3" name="Content Placeholder 2"/>
          <p:cNvSpPr>
            <a:spLocks noGrp="1"/>
          </p:cNvSpPr>
          <p:nvPr>
            <p:ph idx="1"/>
          </p:nvPr>
        </p:nvSpPr>
        <p:spPr/>
        <p:txBody>
          <a:bodyPr/>
          <a:lstStyle/>
          <a:p>
            <a:r>
              <a:rPr lang="en-US" dirty="0" smtClean="0"/>
              <a:t>Procedural Safeguards include the:</a:t>
            </a:r>
          </a:p>
          <a:p>
            <a:pPr lvl="1">
              <a:buFontTx/>
              <a:buChar char="•"/>
            </a:pPr>
            <a:r>
              <a:rPr lang="en-US" dirty="0" smtClean="0"/>
              <a:t>Right to written notice</a:t>
            </a:r>
          </a:p>
          <a:p>
            <a:pPr lvl="1">
              <a:buFontTx/>
              <a:buChar char="•"/>
            </a:pPr>
            <a:r>
              <a:rPr lang="en-US" dirty="0" smtClean="0"/>
              <a:t>Right to consent/refuse</a:t>
            </a:r>
          </a:p>
          <a:p>
            <a:pPr lvl="1">
              <a:buFontTx/>
              <a:buChar char="•"/>
            </a:pPr>
            <a:r>
              <a:rPr lang="en-US" dirty="0" smtClean="0"/>
              <a:t>Right to “stay put”</a:t>
            </a:r>
          </a:p>
          <a:p>
            <a:pPr lvl="1">
              <a:buFontTx/>
              <a:buChar char="•"/>
            </a:pPr>
            <a:r>
              <a:rPr lang="en-US" dirty="0" smtClean="0"/>
              <a:t>Problem Resolution System</a:t>
            </a:r>
          </a:p>
          <a:p>
            <a:pPr lvl="1">
              <a:buFontTx/>
              <a:buChar char="•"/>
            </a:pPr>
            <a:r>
              <a:rPr lang="en-US" dirty="0" smtClean="0"/>
              <a:t>Mediation and Due Process</a:t>
            </a:r>
          </a:p>
          <a:p>
            <a:pPr lvl="1">
              <a:buFontTx/>
              <a:buChar char="•"/>
            </a:pPr>
            <a:r>
              <a:rPr lang="en-US" dirty="0" smtClean="0"/>
              <a:t>Timelines</a:t>
            </a:r>
          </a:p>
          <a:p>
            <a:pPr lvl="1">
              <a:buFontTx/>
              <a:buChar char="•"/>
            </a:pPr>
            <a:r>
              <a:rPr lang="en-US" dirty="0" smtClean="0"/>
              <a:t>Confidential records</a:t>
            </a:r>
          </a:p>
          <a:p>
            <a:pPr lvl="1">
              <a:buFontTx/>
              <a:buChar char="•"/>
            </a:pPr>
            <a:r>
              <a:rPr lang="en-US" dirty="0" smtClean="0"/>
              <a:t>Right to receive evaluations 2 days in advance of Team meeting, if requested</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Principles</a:t>
            </a:r>
            <a:endParaRPr lang="en-US" dirty="0"/>
          </a:p>
        </p:txBody>
      </p:sp>
      <p:sp>
        <p:nvSpPr>
          <p:cNvPr id="3" name="Content Placeholder 2"/>
          <p:cNvSpPr>
            <a:spLocks noGrp="1"/>
          </p:cNvSpPr>
          <p:nvPr>
            <p:ph idx="1"/>
          </p:nvPr>
        </p:nvSpPr>
        <p:spPr/>
        <p:txBody>
          <a:bodyPr/>
          <a:lstStyle/>
          <a:p>
            <a:pPr marL="571500" indent="-571500">
              <a:lnSpc>
                <a:spcPct val="120000"/>
              </a:lnSpc>
            </a:pPr>
            <a:r>
              <a:rPr lang="en-US" dirty="0" smtClean="0">
                <a:latin typeface="Times New Roman" charset="0"/>
              </a:rPr>
              <a:t>1.  Parent and Student Participation</a:t>
            </a:r>
          </a:p>
          <a:p>
            <a:pPr marL="571500" indent="-571500">
              <a:lnSpc>
                <a:spcPct val="120000"/>
              </a:lnSpc>
            </a:pPr>
            <a:r>
              <a:rPr lang="en-US" dirty="0" smtClean="0">
                <a:latin typeface="Times New Roman" charset="0"/>
              </a:rPr>
              <a:t>2.  Free and Appropriate Public Education (FAPE)</a:t>
            </a:r>
          </a:p>
          <a:p>
            <a:pPr marL="571500" indent="-571500">
              <a:lnSpc>
                <a:spcPct val="120000"/>
              </a:lnSpc>
            </a:pPr>
            <a:r>
              <a:rPr lang="en-US" dirty="0" smtClean="0">
                <a:latin typeface="Times New Roman" charset="0"/>
              </a:rPr>
              <a:t>3.  Appropriate Evaluation</a:t>
            </a:r>
          </a:p>
          <a:p>
            <a:pPr marL="571500" indent="-571500">
              <a:lnSpc>
                <a:spcPct val="120000"/>
              </a:lnSpc>
            </a:pPr>
            <a:r>
              <a:rPr lang="en-US" dirty="0" smtClean="0">
                <a:latin typeface="Times New Roman" charset="0"/>
              </a:rPr>
              <a:t>4.  Individualized Education Program (IEP)</a:t>
            </a:r>
          </a:p>
          <a:p>
            <a:pPr marL="571500" indent="-571500">
              <a:lnSpc>
                <a:spcPct val="120000"/>
              </a:lnSpc>
            </a:pPr>
            <a:r>
              <a:rPr lang="en-US" dirty="0" smtClean="0">
                <a:latin typeface="Times New Roman" charset="0"/>
              </a:rPr>
              <a:t>5.  Least Restrictive Environment (LRE)</a:t>
            </a:r>
          </a:p>
          <a:p>
            <a:pPr marL="571500" indent="-571500">
              <a:lnSpc>
                <a:spcPct val="120000"/>
              </a:lnSpc>
            </a:pPr>
            <a:r>
              <a:rPr lang="en-US" dirty="0" smtClean="0">
                <a:latin typeface="Times New Roman" charset="0"/>
              </a:rPr>
              <a:t>6.  Procedural Safeguards</a:t>
            </a:r>
            <a:endParaRPr lang="en-US" sz="2000" dirty="0" smtClean="0">
              <a:latin typeface="Times New Roman" charset="0"/>
            </a:endParaRP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12</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Laws</a:t>
            </a:r>
            <a:endParaRPr lang="en-US" dirty="0"/>
          </a:p>
        </p:txBody>
      </p:sp>
      <p:sp>
        <p:nvSpPr>
          <p:cNvPr id="7" name="Content Placeholder 6"/>
          <p:cNvSpPr>
            <a:spLocks noGrp="1"/>
          </p:cNvSpPr>
          <p:nvPr>
            <p:ph idx="1"/>
          </p:nvPr>
        </p:nvSpPr>
        <p:spPr/>
        <p:txBody>
          <a:bodyPr/>
          <a:lstStyle/>
          <a:p>
            <a:r>
              <a:rPr lang="en-US" dirty="0" smtClean="0"/>
              <a:t>The Individuals with Disabilities Education Improvement Act -- IDEA -- Federal Special Education Law</a:t>
            </a:r>
          </a:p>
          <a:p>
            <a:endParaRPr lang="en-US" dirty="0" smtClean="0"/>
          </a:p>
          <a:p>
            <a:r>
              <a:rPr lang="en-US" dirty="0" smtClean="0"/>
              <a:t>Chapter 71B -- Massachusetts Special Education Law</a:t>
            </a:r>
          </a:p>
          <a:p>
            <a:pPr lvl="1"/>
            <a:r>
              <a:rPr lang="en-US" dirty="0" smtClean="0"/>
              <a:t>603 CMR 28.00 Massachusetts Special Education Regulations</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Laws</a:t>
            </a:r>
            <a:endParaRPr lang="en-US" dirty="0"/>
          </a:p>
        </p:txBody>
      </p:sp>
      <p:sp>
        <p:nvSpPr>
          <p:cNvPr id="3" name="Content Placeholder 2"/>
          <p:cNvSpPr>
            <a:spLocks noGrp="1"/>
          </p:cNvSpPr>
          <p:nvPr>
            <p:ph idx="1"/>
          </p:nvPr>
        </p:nvSpPr>
        <p:spPr/>
        <p:txBody>
          <a:bodyPr/>
          <a:lstStyle/>
          <a:p>
            <a:r>
              <a:rPr lang="en-US" dirty="0" smtClean="0"/>
              <a:t>The Massachusetts Education Reform Act</a:t>
            </a:r>
          </a:p>
          <a:p>
            <a:r>
              <a:rPr lang="en-US" dirty="0" smtClean="0"/>
              <a:t>Section 504 of the Rehabilitation Act </a:t>
            </a:r>
          </a:p>
          <a:p>
            <a:r>
              <a:rPr lang="en-US" dirty="0" smtClean="0"/>
              <a:t>Chapter 688 of the Acts of 1983</a:t>
            </a:r>
          </a:p>
          <a:p>
            <a:r>
              <a:rPr lang="en-US" dirty="0" smtClean="0"/>
              <a:t>The Americans with Disabilities Act - ADA</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Basic Principles:</a:t>
            </a:r>
            <a:endParaRPr lang="en-US" dirty="0"/>
          </a:p>
        </p:txBody>
      </p:sp>
      <p:sp>
        <p:nvSpPr>
          <p:cNvPr id="3" name="Content Placeholder 2"/>
          <p:cNvSpPr>
            <a:spLocks noGrp="1"/>
          </p:cNvSpPr>
          <p:nvPr>
            <p:ph idx="1"/>
          </p:nvPr>
        </p:nvSpPr>
        <p:spPr/>
        <p:txBody>
          <a:bodyPr>
            <a:normAutofit/>
          </a:bodyPr>
          <a:lstStyle/>
          <a:p>
            <a:r>
              <a:rPr lang="en-US" sz="3200" dirty="0" smtClean="0"/>
              <a:t>Parent and Student Participation</a:t>
            </a:r>
          </a:p>
          <a:p>
            <a:pPr>
              <a:lnSpc>
                <a:spcPct val="80000"/>
              </a:lnSpc>
            </a:pPr>
            <a:r>
              <a:rPr lang="en-US" sz="3200" dirty="0" smtClean="0"/>
              <a:t>Free and Appropriate Public Education (FAPE)</a:t>
            </a:r>
          </a:p>
          <a:p>
            <a:r>
              <a:rPr lang="en-US" sz="3200" dirty="0" smtClean="0"/>
              <a:t>Appropriate Evaluation</a:t>
            </a:r>
          </a:p>
          <a:p>
            <a:r>
              <a:rPr lang="en-US" sz="3200" dirty="0" smtClean="0"/>
              <a:t>Individualized Education Program (IEP)</a:t>
            </a:r>
          </a:p>
          <a:p>
            <a:r>
              <a:rPr lang="en-US" sz="3200" dirty="0" smtClean="0"/>
              <a:t>Least Restrictive Environment (LRE)</a:t>
            </a:r>
          </a:p>
          <a:p>
            <a:r>
              <a:rPr lang="en-US" sz="3200" dirty="0" smtClean="0"/>
              <a:t>Procedural Safeguards</a:t>
            </a:r>
          </a:p>
          <a:p>
            <a:pPr>
              <a:spcBef>
                <a:spcPct val="0"/>
              </a:spcBef>
              <a:buFont typeface="Monotype Sorts" pitchFamily="2" charset="2"/>
              <a:buNone/>
            </a:pPr>
            <a:endParaRPr lang="en-US" sz="3200" dirty="0" smtClean="0"/>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Parent and Student Participation</a:t>
            </a:r>
            <a:endParaRPr lang="en-US" dirty="0"/>
          </a:p>
        </p:txBody>
      </p:sp>
      <p:graphicFrame>
        <p:nvGraphicFramePr>
          <p:cNvPr id="2050" name="Object 2" descr="A father showing his son how to hit a baseball"/>
          <p:cNvGraphicFramePr>
            <a:graphicFrameLocks noChangeAspect="1"/>
          </p:cNvGraphicFramePr>
          <p:nvPr>
            <p:ph sz="half" idx="1"/>
          </p:nvPr>
        </p:nvGraphicFramePr>
        <p:xfrm>
          <a:off x="1012825" y="1524001"/>
          <a:ext cx="2628165" cy="3962400"/>
        </p:xfrm>
        <a:graphic>
          <a:graphicData uri="http://schemas.openxmlformats.org/presentationml/2006/ole">
            <p:oleObj spid="_x0000_s2050" name="Clip" r:id="rId4" imgW="3790476" imgH="5714286" progId="">
              <p:embed/>
            </p:oleObj>
          </a:graphicData>
        </a:graphic>
      </p:graphicFrame>
      <p:sp>
        <p:nvSpPr>
          <p:cNvPr id="7" name="Content Placeholder 6"/>
          <p:cNvSpPr>
            <a:spLocks noGrp="1"/>
          </p:cNvSpPr>
          <p:nvPr>
            <p:ph sz="half" idx="2"/>
          </p:nvPr>
        </p:nvSpPr>
        <p:spPr>
          <a:xfrm>
            <a:off x="3962400" y="1295400"/>
            <a:ext cx="4572000" cy="4876800"/>
          </a:xfrm>
        </p:spPr>
        <p:txBody>
          <a:bodyPr>
            <a:normAutofit fontScale="92500" lnSpcReduction="10000"/>
          </a:bodyPr>
          <a:lstStyle/>
          <a:p>
            <a:pPr>
              <a:buFontTx/>
              <a:buChar char="•"/>
            </a:pPr>
            <a:r>
              <a:rPr lang="en-US" dirty="0" smtClean="0"/>
              <a:t>Parents have the right and are encouraged to be involved as full partners.</a:t>
            </a:r>
          </a:p>
          <a:p>
            <a:pPr>
              <a:buFontTx/>
              <a:buChar char="•"/>
            </a:pPr>
            <a:r>
              <a:rPr lang="en-US" dirty="0" smtClean="0"/>
              <a:t>Students are the </a:t>
            </a:r>
            <a:r>
              <a:rPr lang="en-US" u="sng" dirty="0" smtClean="0"/>
              <a:t>focus</a:t>
            </a:r>
            <a:r>
              <a:rPr lang="en-US" dirty="0" smtClean="0"/>
              <a:t> of special education and are expected to participate in planning for their own future as much as possible.</a:t>
            </a:r>
          </a:p>
          <a:p>
            <a:pPr>
              <a:buFontTx/>
              <a:buChar char="•"/>
            </a:pPr>
            <a:r>
              <a:rPr lang="en-US" dirty="0" smtClean="0"/>
              <a:t>The school district is obligated to make strong efforts to ensure parental and student participation.</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 and Appropriate </a:t>
            </a:r>
            <a:br>
              <a:rPr lang="en-US" dirty="0" smtClean="0"/>
            </a:br>
            <a:r>
              <a:rPr lang="en-US" dirty="0" smtClean="0"/>
              <a:t>Public Education</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6</a:t>
            </a:fld>
            <a:endParaRPr lang="en-US"/>
          </a:p>
        </p:txBody>
      </p:sp>
      <p:sp>
        <p:nvSpPr>
          <p:cNvPr id="6" name="Content Placeholder 5"/>
          <p:cNvSpPr>
            <a:spLocks noGrp="1"/>
          </p:cNvSpPr>
          <p:nvPr>
            <p:ph idx="1"/>
          </p:nvPr>
        </p:nvSpPr>
        <p:spPr/>
        <p:txBody>
          <a:bodyPr>
            <a:normAutofit lnSpcReduction="10000"/>
          </a:bodyPr>
          <a:lstStyle/>
          <a:p>
            <a:r>
              <a:rPr lang="en-US" b="1" u="sng" dirty="0" smtClean="0"/>
              <a:t>F</a:t>
            </a:r>
            <a:r>
              <a:rPr lang="en-US" b="1" dirty="0" smtClean="0"/>
              <a:t>ree</a:t>
            </a:r>
            <a:r>
              <a:rPr lang="en-US" dirty="0" smtClean="0"/>
              <a:t> =  At no cost to the parent.</a:t>
            </a:r>
          </a:p>
          <a:p>
            <a:r>
              <a:rPr lang="en-US" b="1" u="sng" dirty="0" smtClean="0"/>
              <a:t>A</a:t>
            </a:r>
            <a:r>
              <a:rPr lang="en-US" b="1" dirty="0" smtClean="0"/>
              <a:t>ppropriate</a:t>
            </a:r>
            <a:r>
              <a:rPr lang="en-US" dirty="0" smtClean="0"/>
              <a:t> = Services sufficient to enable the student to appropriately progress in education and advance toward achieving the IEP goals.</a:t>
            </a:r>
          </a:p>
          <a:p>
            <a:r>
              <a:rPr lang="en-US" b="1" u="sng" dirty="0" smtClean="0"/>
              <a:t>P</a:t>
            </a:r>
            <a:r>
              <a:rPr lang="en-US" b="1" dirty="0" smtClean="0"/>
              <a:t>ublic</a:t>
            </a:r>
            <a:r>
              <a:rPr lang="en-US" dirty="0" smtClean="0"/>
              <a:t> = Provided by the public school district or under the direction of the public school district.</a:t>
            </a:r>
          </a:p>
          <a:p>
            <a:r>
              <a:rPr lang="en-US" b="1" u="sng" dirty="0" smtClean="0"/>
              <a:t>E</a:t>
            </a:r>
            <a:r>
              <a:rPr lang="en-US" b="1" dirty="0" smtClean="0"/>
              <a:t>ducation</a:t>
            </a:r>
            <a:r>
              <a:rPr lang="en-US" dirty="0" smtClean="0"/>
              <a:t> = Preschool, elementary and secondary education, including extra-curricular and non-academic school activities.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Evaluation</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An individualized appropriate evaluation is required in all areas related to the suspected disability(</a:t>
            </a:r>
            <a:r>
              <a:rPr lang="en-US" dirty="0" err="1" smtClean="0"/>
              <a:t>ies</a:t>
            </a:r>
            <a:r>
              <a:rPr lang="en-US" dirty="0" smtClean="0"/>
              <a:t>)</a:t>
            </a:r>
          </a:p>
          <a:p>
            <a:r>
              <a:rPr lang="en-US" dirty="0" smtClean="0"/>
              <a:t>The Team uses the evaluation information to determine if the student has an educational disability </a:t>
            </a:r>
          </a:p>
          <a:p>
            <a:r>
              <a:rPr lang="en-US" dirty="0" smtClean="0"/>
              <a:t>Every three years, the student must be individually reevaluated to determine if he or she remains eligible for special education. </a:t>
            </a:r>
          </a:p>
          <a:p>
            <a:r>
              <a:rPr lang="en-US" dirty="0" smtClean="0"/>
              <a:t>No single assessment should be used as the sole basis for finding a student eligible or ineligible for special education</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Individualized Education Program: the IEP</a:t>
            </a:r>
            <a:endParaRPr lang="en-US" dirty="0"/>
          </a:p>
        </p:txBody>
      </p:sp>
      <p:sp>
        <p:nvSpPr>
          <p:cNvPr id="3" name="Content Placeholder 2"/>
          <p:cNvSpPr>
            <a:spLocks noGrp="1"/>
          </p:cNvSpPr>
          <p:nvPr>
            <p:ph idx="1"/>
          </p:nvPr>
        </p:nvSpPr>
        <p:spPr/>
        <p:txBody>
          <a:bodyPr/>
          <a:lstStyle/>
          <a:p>
            <a:pPr>
              <a:spcBef>
                <a:spcPct val="0"/>
              </a:spcBef>
              <a:buNone/>
            </a:pPr>
            <a:r>
              <a:rPr lang="en-US" u="sng" dirty="0" smtClean="0"/>
              <a:t>The IEP contains:</a:t>
            </a:r>
            <a:endParaRPr lang="en-US" dirty="0" smtClean="0"/>
          </a:p>
          <a:p>
            <a:pPr>
              <a:spcBef>
                <a:spcPct val="0"/>
              </a:spcBef>
              <a:buFontTx/>
              <a:buChar char="•"/>
            </a:pPr>
            <a:r>
              <a:rPr lang="en-US" dirty="0" smtClean="0"/>
              <a:t>Written information on the parent’s concerns and the student’s skills.</a:t>
            </a:r>
          </a:p>
          <a:p>
            <a:pPr>
              <a:spcBef>
                <a:spcPct val="0"/>
              </a:spcBef>
              <a:buFontTx/>
              <a:buChar char="•"/>
            </a:pPr>
            <a:r>
              <a:rPr lang="en-US" dirty="0" smtClean="0"/>
              <a:t>A written explanation of how the disability affects the student’s ability to learn and to demonstrate his or her learning.</a:t>
            </a:r>
          </a:p>
          <a:p>
            <a:pPr>
              <a:spcBef>
                <a:spcPct val="0"/>
              </a:spcBef>
              <a:buFontTx/>
              <a:buChar char="•"/>
            </a:pPr>
            <a:r>
              <a:rPr lang="en-US" dirty="0" smtClean="0"/>
              <a:t>An identification of specific, measurable goals which can be reached in a year’s time. </a:t>
            </a:r>
          </a:p>
          <a:p>
            <a:pPr>
              <a:spcBef>
                <a:spcPct val="0"/>
              </a:spcBef>
              <a:buFontTx/>
              <a:buChar char="•"/>
            </a:pPr>
            <a:r>
              <a:rPr lang="en-US" dirty="0" smtClean="0"/>
              <a:t>A listing of the services to be provided to the student.</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Individualized Education Program: the IEP</a:t>
            </a:r>
            <a:endParaRPr lang="en-US" dirty="0"/>
          </a:p>
        </p:txBody>
      </p:sp>
      <p:sp>
        <p:nvSpPr>
          <p:cNvPr id="3" name="Content Placeholder 2"/>
          <p:cNvSpPr>
            <a:spLocks noGrp="1"/>
          </p:cNvSpPr>
          <p:nvPr>
            <p:ph idx="1"/>
          </p:nvPr>
        </p:nvSpPr>
        <p:spPr/>
        <p:txBody>
          <a:bodyPr/>
          <a:lstStyle/>
          <a:p>
            <a:pPr>
              <a:spcBef>
                <a:spcPct val="0"/>
              </a:spcBef>
              <a:buNone/>
            </a:pPr>
            <a:r>
              <a:rPr lang="en-US" u="sng" dirty="0" smtClean="0"/>
              <a:t>The IEP’s purpose is to outline:</a:t>
            </a:r>
            <a:r>
              <a:rPr lang="en-US" dirty="0" smtClean="0"/>
              <a:t> </a:t>
            </a:r>
          </a:p>
          <a:p>
            <a:pPr>
              <a:spcBef>
                <a:spcPct val="0"/>
              </a:spcBef>
              <a:buFontTx/>
              <a:buChar char="•"/>
            </a:pPr>
            <a:r>
              <a:rPr lang="en-US" dirty="0" smtClean="0"/>
              <a:t>What will be done to assist the student to make effective progress in the general curriculum and in the life of the school.</a:t>
            </a:r>
          </a:p>
          <a:p>
            <a:pPr>
              <a:spcBef>
                <a:spcPct val="0"/>
              </a:spcBef>
              <a:buFontTx/>
              <a:buChar char="•"/>
            </a:pPr>
            <a:r>
              <a:rPr lang="en-US" dirty="0" smtClean="0"/>
              <a:t>How the student will participate in state and local assessment.  State assessment in Massachusetts means the MCAS. </a:t>
            </a:r>
          </a:p>
          <a:p>
            <a:pPr>
              <a:spcBef>
                <a:spcPct val="0"/>
              </a:spcBef>
              <a:buFontTx/>
              <a:buChar char="•"/>
            </a:pPr>
            <a:r>
              <a:rPr lang="en-US" dirty="0" smtClean="0"/>
              <a:t>The goals the student is expected to reach by the end of the IEP period.</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9</a:t>
            </a:fld>
            <a:endParaRPr lang="en-US"/>
          </a:p>
        </p:txBody>
      </p:sp>
    </p:spTree>
  </p:cSld>
  <p:clrMapOvr>
    <a:masterClrMapping/>
  </p:clrMapOvr>
</p:sld>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DESE-231-8991</_dlc_DocId>
    <_dlc_DocIdUrl xmlns="733efe1c-5bbe-4968-87dc-d400e65c879f">
      <Url>https://sharepoint.doemass.org/ese/webteam/cps/_layouts/DocIdRedir.aspx?ID=DESE-231-8991</Url>
      <Description>DESE-231-8991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6" ma:contentTypeDescription="Create a new document." ma:contentTypeScope="" ma:versionID="525deee3f830b960abde3fb331955999">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80a37097b52b28be21717519038f1a9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56F39E5A-78C0-4B86-A660-36268737FC62}">
  <ds:schemaRefs>
    <ds:schemaRef ds:uri="http://schemas.microsoft.com/office/2006/metadata/properties"/>
    <ds:schemaRef ds:uri="http://schemas.microsoft.com/office/infopath/2007/PartnerControls"/>
    <ds:schemaRef ds:uri="0a4e05da-b9bc-4326-ad73-01ef31b95567"/>
    <ds:schemaRef ds:uri="733efe1c-5bbe-4968-87dc-d400e65c879f"/>
  </ds:schemaRefs>
</ds:datastoreItem>
</file>

<file path=customXml/itemProps2.xml><?xml version="1.0" encoding="utf-8"?>
<ds:datastoreItem xmlns:ds="http://schemas.openxmlformats.org/officeDocument/2006/customXml" ds:itemID="{ED6DB457-239A-41C8-928A-5D9B15CBA1F9}">
  <ds:schemaRefs>
    <ds:schemaRef ds:uri="http://schemas.microsoft.com/sharepoint/events"/>
  </ds:schemaRefs>
</ds:datastoreItem>
</file>

<file path=customXml/itemProps3.xml><?xml version="1.0" encoding="utf-8"?>
<ds:datastoreItem xmlns:ds="http://schemas.openxmlformats.org/officeDocument/2006/customXml" ds:itemID="{343621E6-F27F-4DDD-8D97-8A02A84541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FF6BC97-74AC-4CEF-B63D-1BB42D583D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576</TotalTime>
  <Words>3256</Words>
  <Application>Microsoft Office PowerPoint</Application>
  <PresentationFormat>On-screen Show (4:3)</PresentationFormat>
  <Paragraphs>240</Paragraphs>
  <Slides>12</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2007_ESE_Template</vt:lpstr>
      <vt:lpstr>Clip</vt:lpstr>
      <vt:lpstr>Laws and Regulations </vt:lpstr>
      <vt:lpstr>Special Education Laws</vt:lpstr>
      <vt:lpstr>Related Laws</vt:lpstr>
      <vt:lpstr>Six Basic Principles:</vt:lpstr>
      <vt:lpstr>Parent and Student Participation</vt:lpstr>
      <vt:lpstr>Free and Appropriate  Public Education</vt:lpstr>
      <vt:lpstr>Appropriate Evaluation</vt:lpstr>
      <vt:lpstr>Individualized Education Program: the IEP</vt:lpstr>
      <vt:lpstr>Individualized Education Program: the IEP</vt:lpstr>
      <vt:lpstr>Least Restrictive Environment</vt:lpstr>
      <vt:lpstr>Procedural Safeguards</vt:lpstr>
      <vt:lpstr>The Six Principles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Laws and Regulations</dc:title>
  <dc:creator>ESE</dc:creator>
  <cp:lastModifiedBy>dzou</cp:lastModifiedBy>
  <cp:revision>45</cp:revision>
  <dcterms:created xsi:type="dcterms:W3CDTF">2014-06-27T17:34:34Z</dcterms:created>
  <dcterms:modified xsi:type="dcterms:W3CDTF">2016-02-22T15:31:44Z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30 2014</vt:lpwstr>
  </property>
</Properties>
</file>