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Default Extension="doc" ContentType="application/msword"/>
  <Override PartName="/customXml/itemProps4.xml" ContentType="application/vnd.openxmlformats-officedocument.customXml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8" r:id="rId5"/>
  </p:sldMasterIdLst>
  <p:notesMasterIdLst>
    <p:notesMasterId r:id="rId9"/>
  </p:notesMasterIdLst>
  <p:handoutMasterIdLst>
    <p:handoutMasterId r:id="rId10"/>
  </p:handoutMasterIdLst>
  <p:sldIdLst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862" y="-780"/>
      </p:cViewPr>
      <p:guideLst>
        <p:guide orient="horz" pos="2160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8AE5D3-7EC3-498C-8A93-D1F55A96F4C1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820B25-C917-4208-BDDF-C72B78E7CC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8561185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63F597-CE17-476A-A5CB-91589ED997B7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5724FF-A098-4B60-9000-6891DF0985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0118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SE Logo"/>
          <p:cNvPicPr>
            <a:picLocks noChangeAspect="1"/>
          </p:cNvPicPr>
          <p:nvPr/>
        </p:nvPicPr>
        <p:blipFill>
          <a:blip r:embed="rId2" cstate="print">
            <a:lum bright="20000"/>
          </a:blip>
          <a:srcRect r="77994"/>
          <a:stretch>
            <a:fillRect/>
          </a:stretch>
        </p:blipFill>
        <p:spPr>
          <a:xfrm>
            <a:off x="5867400" y="-381000"/>
            <a:ext cx="3505200" cy="7745744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33400" y="990601"/>
            <a:ext cx="7772400" cy="1905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533400" y="2895600"/>
            <a:ext cx="6400800" cy="1066800"/>
          </a:xfrm>
        </p:spPr>
        <p:txBody>
          <a:bodyPr anchor="t" anchorCtr="0"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8" name="Picture 2" descr="Massachusetts Department of Elementary and Secondary Education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5562600"/>
            <a:ext cx="27146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on Left Hal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8200" y="285750"/>
            <a:ext cx="4191000" cy="1162050"/>
          </a:xfrm>
        </p:spPr>
        <p:txBody>
          <a:bodyPr anchor="b">
            <a:noAutofit/>
          </a:bodyPr>
          <a:lstStyle>
            <a:lvl1pPr algn="l">
              <a:defRPr sz="4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4572000" cy="685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CE43-016E-449F-9706-26248BFC54AD}" type="datetime1">
              <a:rPr lang="en-US" smtClean="0"/>
              <a:pPr/>
              <a:t>2/22/2016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r>
              <a:rPr lang="en-US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4648200" y="1524000"/>
            <a:ext cx="38862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800600"/>
            <a:ext cx="76200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12775"/>
            <a:ext cx="76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367338"/>
            <a:ext cx="76200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7493-33A3-4197-917E-EEF3957AB252}" type="datetime1">
              <a:rPr lang="en-US" smtClean="0"/>
              <a:pPr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5A307-C7D7-48DF-9A27-B47F9B671EC5}" type="datetime1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274638"/>
            <a:ext cx="5410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FE243-CC59-4617-A96F-54AAA96641C8}" type="datetime1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D2BB02D-B88A-4158-AEAF-C0C4FACE17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FCE0-82CF-4805-9DFB-E2B0729D46AD}" type="datetime1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,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4F7B-0081-4992-B1AA-BA7A5348C1F1}" type="datetime1">
              <a:rPr lang="en-US" smtClean="0"/>
              <a:pPr/>
              <a:t>2/22/2016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7924800" cy="63976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7924800" cy="3951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ESE Logo"/>
          <p:cNvPicPr>
            <a:picLocks noChangeAspect="1"/>
          </p:cNvPicPr>
          <p:nvPr/>
        </p:nvPicPr>
        <p:blipFill>
          <a:blip r:embed="rId2" cstate="print">
            <a:lum bright="20000"/>
          </a:blip>
          <a:srcRect t="-1145" r="79429" b="6542"/>
          <a:stretch>
            <a:fillRect/>
          </a:stretch>
        </p:blipFill>
        <p:spPr>
          <a:xfrm>
            <a:off x="6895187" y="1828800"/>
            <a:ext cx="2248812" cy="50292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2209800"/>
            <a:ext cx="6781800" cy="2895600"/>
          </a:xfrm>
        </p:spPr>
        <p:txBody>
          <a:bodyPr anchor="b" anchorCtr="0">
            <a:noAutofit/>
          </a:bodyPr>
          <a:lstStyle>
            <a:lvl1pPr algn="l">
              <a:def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685800" y="5105401"/>
            <a:ext cx="6781800" cy="685800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6" name="Picture 2" descr="Massachusetts Department of Elementary and Secondary Education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6019800"/>
            <a:ext cx="2514600" cy="59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ESE Logo"/>
          <p:cNvPicPr>
            <a:picLocks noChangeAspect="1"/>
          </p:cNvPicPr>
          <p:nvPr/>
        </p:nvPicPr>
        <p:blipFill>
          <a:blip r:embed="rId2" cstate="print">
            <a:lum bright="20000"/>
          </a:blip>
          <a:srcRect t="-1145" r="79429" b="6542"/>
          <a:stretch>
            <a:fillRect/>
          </a:stretch>
        </p:blipFill>
        <p:spPr>
          <a:xfrm>
            <a:off x="6895187" y="1828800"/>
            <a:ext cx="2248812" cy="50292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2209800"/>
            <a:ext cx="6781800" cy="2895600"/>
          </a:xfrm>
        </p:spPr>
        <p:txBody>
          <a:bodyPr anchor="b" anchorCtr="0">
            <a:noAutofit/>
          </a:bodyPr>
          <a:lstStyle>
            <a:lvl1pPr algn="l">
              <a:def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685800" y="5105401"/>
            <a:ext cx="6781800" cy="685800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685800" y="381000"/>
            <a:ext cx="67818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9" name="Picture 2" descr="Massachusetts Department of Elementary and Secondary Education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6019800"/>
            <a:ext cx="2514600" cy="59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71EE-B44A-4B18-9AB0-96D87421065F}" type="datetime1">
              <a:rPr lang="en-US" smtClean="0"/>
              <a:pPr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810000" cy="63976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810000" cy="3951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2904" y="1535113"/>
            <a:ext cx="3811496" cy="63976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2904" y="2174875"/>
            <a:ext cx="3811496" cy="3951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D7733-F36D-4647-94D7-3A813009224E}" type="datetime1">
              <a:rPr lang="en-US" smtClean="0"/>
              <a:pPr/>
              <a:t>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BA47D-CCBB-410C-ABA0-8A0D02B57B23}" type="datetime1">
              <a:rPr lang="en-US" smtClean="0"/>
              <a:pPr/>
              <a:t>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1942B-042A-4609-9073-EEA1CBC01FF6}" type="datetime1">
              <a:rPr lang="en-US" smtClean="0"/>
              <a:pPr/>
              <a:t>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ESE_StarLogo_2881_1401_transparent_color.gif"/>
          <p:cNvPicPr>
            <a:picLocks noChangeAspect="1"/>
          </p:cNvPicPr>
          <p:nvPr/>
        </p:nvPicPr>
        <p:blipFill>
          <a:blip r:embed="rId16" cstate="print">
            <a:lum bright="40000"/>
          </a:blip>
          <a:srcRect r="76032"/>
          <a:stretch>
            <a:fillRect/>
          </a:stretch>
        </p:blipFill>
        <p:spPr>
          <a:xfrm>
            <a:off x="8258088" y="4953000"/>
            <a:ext cx="914400" cy="1905000"/>
          </a:xfrm>
          <a:prstGeom prst="rect">
            <a:avLst/>
          </a:prstGeom>
        </p:spPr>
      </p:pic>
      <p:pic>
        <p:nvPicPr>
          <p:cNvPr id="8" name="Picture 7" descr="ESE_StarLogo_2881_1401_transparent_color.gif"/>
          <p:cNvPicPr>
            <a:picLocks noChangeAspect="1"/>
          </p:cNvPicPr>
          <p:nvPr/>
        </p:nvPicPr>
        <p:blipFill>
          <a:blip r:embed="rId16" cstate="print">
            <a:lum bright="40000"/>
          </a:blip>
          <a:srcRect r="76032"/>
          <a:stretch>
            <a:fillRect/>
          </a:stretch>
        </p:blipFill>
        <p:spPr>
          <a:xfrm>
            <a:off x="8258088" y="4953000"/>
            <a:ext cx="914400" cy="1905000"/>
          </a:xfrm>
          <a:prstGeom prst="rect">
            <a:avLst/>
          </a:prstGeom>
        </p:spPr>
      </p:pic>
      <p:pic>
        <p:nvPicPr>
          <p:cNvPr id="7" name="Picture 6" descr="ESE Logo"/>
          <p:cNvPicPr>
            <a:picLocks noChangeAspect="1"/>
          </p:cNvPicPr>
          <p:nvPr/>
        </p:nvPicPr>
        <p:blipFill>
          <a:blip r:embed="rId16" cstate="print">
            <a:lum bright="40000"/>
          </a:blip>
          <a:srcRect r="76032"/>
          <a:stretch>
            <a:fillRect/>
          </a:stretch>
        </p:blipFill>
        <p:spPr>
          <a:xfrm>
            <a:off x="8258088" y="4953000"/>
            <a:ext cx="914400" cy="1905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7924800" cy="4602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22371-60CA-4147-A4C9-1D7022A867E1}" type="datetime1">
              <a:rPr lang="en-US" smtClean="0"/>
              <a:pPr/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41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6688" y="5257800"/>
            <a:ext cx="5334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"/>
        <a:defRPr sz="28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ê"/>
        <a:defRPr sz="24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ê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ê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ê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algn="ctr"/>
            <a:r>
              <a:rPr lang="en-US" dirty="0"/>
              <a:t>USE OF ASSESSMENT DATA</a:t>
            </a:r>
            <a:endParaRPr lang="en-US" sz="7200" dirty="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762000" y="3810000"/>
            <a:ext cx="7848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/>
              <a:t>Gather data from all assessment procedures to be synthesized.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33800" y="6324600"/>
            <a:ext cx="4800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Massachusetts Department of Elementary and Secondary Education</a:t>
            </a:r>
            <a:endParaRPr lang="en-US" sz="1200" dirty="0"/>
          </a:p>
        </p:txBody>
      </p:sp>
      <p:pic>
        <p:nvPicPr>
          <p:cNvPr id="1028" name="Picture 4" descr="Students doing class room work in a grou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447800"/>
            <a:ext cx="3810000" cy="2133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USE OF ASSESSMENT DATA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ph idx="1"/>
          </p:nvPr>
        </p:nvGraphicFramePr>
        <p:xfrm>
          <a:off x="1828800" y="3679825"/>
          <a:ext cx="5486400" cy="290513"/>
        </p:xfrm>
        <a:graphic>
          <a:graphicData uri="http://schemas.openxmlformats.org/presentationml/2006/ole">
            <p:oleObj spid="_x0000_s2050" name="Document" r:id="rId3" imgW="5486400" imgH="290520" progId="Word.Document.8">
              <p:embed/>
            </p:oleObj>
          </a:graphicData>
        </a:graphic>
      </p:graphicFrame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0" y="1447800"/>
            <a:ext cx="89154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/>
              <a:t>Integrate information </a:t>
            </a:r>
            <a:r>
              <a:rPr lang="en-US" sz="3600" dirty="0" smtClean="0"/>
              <a:t>from: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 smtClean="0"/>
              <a:t>Observations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 smtClean="0"/>
              <a:t>Parent input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 smtClean="0"/>
              <a:t>Previous </a:t>
            </a:r>
            <a:r>
              <a:rPr lang="en-US" sz="2400" dirty="0"/>
              <a:t>school </a:t>
            </a:r>
            <a:r>
              <a:rPr lang="en-US" sz="2400" dirty="0" smtClean="0"/>
              <a:t>experiences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 smtClean="0"/>
              <a:t>Review </a:t>
            </a:r>
            <a:r>
              <a:rPr lang="en-US" sz="2400" dirty="0"/>
              <a:t>of prior </a:t>
            </a:r>
            <a:r>
              <a:rPr lang="en-US" sz="2400" dirty="0" smtClean="0"/>
              <a:t>records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 smtClean="0"/>
              <a:t>Tests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 smtClean="0"/>
              <a:t>Interviews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 smtClean="0"/>
              <a:t>Daily </a:t>
            </a:r>
            <a:r>
              <a:rPr lang="en-US" sz="2400" dirty="0"/>
              <a:t>work </a:t>
            </a:r>
            <a:r>
              <a:rPr lang="en-US" sz="2400" dirty="0" smtClean="0"/>
              <a:t>assignments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3733800" y="6324600"/>
            <a:ext cx="4800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Massachusetts Department of Elementary and Secondary Education</a:t>
            </a:r>
            <a:endParaRPr lang="en-US" sz="1200" dirty="0"/>
          </a:p>
        </p:txBody>
      </p:sp>
      <p:pic>
        <p:nvPicPr>
          <p:cNvPr id="8" name="Picture 4" descr="Students doing class room work in a grou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2438400"/>
            <a:ext cx="3810000" cy="2133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8" name="Object 0"/>
          <p:cNvGraphicFramePr>
            <a:graphicFrameLocks noChangeAspect="1"/>
          </p:cNvGraphicFramePr>
          <p:nvPr>
            <p:ph type="tbl" idx="1"/>
          </p:nvPr>
        </p:nvGraphicFramePr>
        <p:xfrm>
          <a:off x="685800" y="3727450"/>
          <a:ext cx="7772400" cy="620713"/>
        </p:xfrm>
        <a:graphic>
          <a:graphicData uri="http://schemas.openxmlformats.org/presentationml/2006/ole">
            <p:oleObj spid="_x0000_s3074" name="Document" r:id="rId3" imgW="5486400" imgH="438120" progId="Word.Document.8">
              <p:embed/>
            </p:oleObj>
          </a:graphicData>
        </a:graphic>
      </p:graphicFrame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914400" y="685800"/>
            <a:ext cx="708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09600" y="3810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/>
              <a:t>USE OF ASSESSMENT DATA</a:t>
            </a:r>
            <a:endParaRPr lang="en-US" dirty="0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228600" y="1447800"/>
            <a:ext cx="85344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90513" indent="-290513">
              <a:buFont typeface="Wingdings" pitchFamily="2" charset="2"/>
              <a:buChar char="§"/>
            </a:pPr>
            <a:r>
              <a:rPr lang="en-US" sz="3600" dirty="0"/>
              <a:t>What picture emerges of the student's areas of strength and need</a:t>
            </a:r>
            <a:r>
              <a:rPr lang="en-US" sz="3600" dirty="0" smtClean="0"/>
              <a:t>?</a:t>
            </a:r>
          </a:p>
          <a:p>
            <a:pPr marL="290513" indent="-290513">
              <a:buFont typeface="Wingdings" pitchFamily="2" charset="2"/>
              <a:buChar char="§"/>
            </a:pPr>
            <a:endParaRPr lang="en-US" sz="3600" dirty="0"/>
          </a:p>
          <a:p>
            <a:pPr marL="290513" indent="-290513">
              <a:buFont typeface="Wingdings" pitchFamily="2" charset="2"/>
              <a:buChar char="§"/>
            </a:pPr>
            <a:r>
              <a:rPr lang="en-US" sz="3600" dirty="0"/>
              <a:t>What information appears to be inconsistent? </a:t>
            </a:r>
            <a:endParaRPr lang="en-US" sz="3600" dirty="0" smtClean="0"/>
          </a:p>
          <a:p>
            <a:pPr marL="290513" indent="-290513">
              <a:buFont typeface="Wingdings" pitchFamily="2" charset="2"/>
              <a:buChar char="§"/>
            </a:pPr>
            <a:endParaRPr lang="en-US" sz="3600" dirty="0"/>
          </a:p>
          <a:p>
            <a:pPr marL="290513" indent="-290513">
              <a:buFont typeface="Wingdings" pitchFamily="2" charset="2"/>
              <a:buChar char="§"/>
            </a:pPr>
            <a:r>
              <a:rPr lang="en-US" sz="3600" dirty="0"/>
              <a:t>Where is more information or detail needed? </a:t>
            </a:r>
          </a:p>
        </p:txBody>
      </p:sp>
      <p:sp>
        <p:nvSpPr>
          <p:cNvPr id="7" name="Rectangle 6"/>
          <p:cNvSpPr/>
          <p:nvPr/>
        </p:nvSpPr>
        <p:spPr>
          <a:xfrm>
            <a:off x="3733800" y="6324600"/>
            <a:ext cx="4800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Massachusetts Department of Elementary and Secondary Education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007_ESE_Template">
  <a:themeElements>
    <a:clrScheme name="ESE">
      <a:dk1>
        <a:srgbClr val="0D1969"/>
      </a:dk1>
      <a:lt1>
        <a:sysClr val="window" lastClr="FFFFFF"/>
      </a:lt1>
      <a:dk2>
        <a:srgbClr val="0D1969"/>
      </a:dk2>
      <a:lt2>
        <a:srgbClr val="EEECE1"/>
      </a:lt2>
      <a:accent1>
        <a:srgbClr val="E86B01"/>
      </a:accent1>
      <a:accent2>
        <a:srgbClr val="0D1969"/>
      </a:accent2>
      <a:accent3>
        <a:srgbClr val="FBC40E"/>
      </a:accent3>
      <a:accent4>
        <a:srgbClr val="006600"/>
      </a:accent4>
      <a:accent5>
        <a:srgbClr val="C00000"/>
      </a:accent5>
      <a:accent6>
        <a:srgbClr val="800080"/>
      </a:accent6>
      <a:hlink>
        <a:srgbClr val="0000FF"/>
      </a:hlink>
      <a:folHlink>
        <a:srgbClr val="7F7F7F"/>
      </a:folHlink>
    </a:clrScheme>
    <a:fontScheme name="ESE">
      <a:majorFont>
        <a:latin typeface="Georgi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DropOffZoneRoutingForm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4261BFE874874F899C38CF9C771BFF" ma:contentTypeVersion="6" ma:contentTypeDescription="Create a new document." ma:contentTypeScope="" ma:versionID="525deee3f830b960abde3fb331955999">
  <xsd:schema xmlns:xsd="http://www.w3.org/2001/XMLSchema" xmlns:xs="http://www.w3.org/2001/XMLSchema" xmlns:p="http://schemas.microsoft.com/office/2006/metadata/properties" xmlns:ns2="0a4e05da-b9bc-4326-ad73-01ef31b95567" xmlns:ns3="733efe1c-5bbe-4968-87dc-d400e65c879f" targetNamespace="http://schemas.microsoft.com/office/2006/metadata/properties" ma:root="true" ma:fieldsID="80a37097b52b28be21717519038f1a9c" ns2:_="" ns3:_="">
    <xsd:import namespace="0a4e05da-b9bc-4326-ad73-01ef31b95567"/>
    <xsd:import namespace="733efe1c-5bbe-4968-87dc-d400e65c879f"/>
    <xsd:element name="properties">
      <xsd:complexType>
        <xsd:sequence>
          <xsd:element name="documentManagement">
            <xsd:complexType>
              <xsd:all>
                <xsd:element ref="ns2:_vti_RoutingExistingPropertie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4e05da-b9bc-4326-ad73-01ef31b95567" elementFormDefault="qualified">
    <xsd:import namespace="http://schemas.microsoft.com/office/2006/documentManagement/types"/>
    <xsd:import namespace="http://schemas.microsoft.com/office/infopath/2007/PartnerControls"/>
    <xsd:element name="_vti_RoutingExistingProperties" ma:index="8" nillable="true" ma:displayName="Original Properties" ma:hidden="true" ma:internalName="_vti_RoutingExistingProperties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3efe1c-5bbe-4968-87dc-d400e65c879f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ti_RoutingExistingProperties xmlns="0a4e05da-b9bc-4326-ad73-01ef31b95567" xsi:nil="true"/>
    <_dlc_DocIdPersistId xmlns="733efe1c-5bbe-4968-87dc-d400e65c879f">true</_dlc_DocIdPersistId>
    <_dlc_DocId xmlns="733efe1c-5bbe-4968-87dc-d400e65c879f">DESE-231-9140</_dlc_DocId>
    <_dlc_DocIdUrl xmlns="733efe1c-5bbe-4968-87dc-d400e65c879f">
      <Url>https://sharepoint.doemass.org/ese/webteam/cps/_layouts/DocIdRedir.aspx?ID=DESE-231-9140</Url>
      <Description>DESE-231-9140</Description>
    </_dlc_DocIdUrl>
  </documentManagement>
</p:properties>
</file>

<file path=customXml/itemProps1.xml><?xml version="1.0" encoding="utf-8"?>
<ds:datastoreItem xmlns:ds="http://schemas.openxmlformats.org/officeDocument/2006/customXml" ds:itemID="{7AC19703-FA47-43ED-9974-C88472CC41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DAC5CE7-E186-497D-9C0B-07ED19698263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E2A467AC-5779-47DE-8B70-066F0426F0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4e05da-b9bc-4326-ad73-01ef31b95567"/>
    <ds:schemaRef ds:uri="733efe1c-5bbe-4968-87dc-d400e65c87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D1753FEC-CEF2-455D-8D72-983741D91E1C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0a4e05da-b9bc-4326-ad73-01ef31b95567"/>
    <ds:schemaRef ds:uri="733efe1c-5bbe-4968-87dc-d400e65c879f"/>
    <ds:schemaRef ds:uri="http://schemas.openxmlformats.org/package/2006/metadata/core-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2007_ESE_Template</Template>
  <TotalTime>1059</TotalTime>
  <Words>89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2007_ESE_Template</vt:lpstr>
      <vt:lpstr>Document</vt:lpstr>
      <vt:lpstr>USE OF ASSESSMENT DATA</vt:lpstr>
      <vt:lpstr>USE OF ASSESSMENT DATA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ASSESSMENT DATA</dc:title>
  <dc:creator>ESE</dc:creator>
  <cp:lastModifiedBy>dzou</cp:lastModifiedBy>
  <cp:revision>4</cp:revision>
  <dcterms:created xsi:type="dcterms:W3CDTF">2014-07-10T14:31:15Z</dcterms:created>
  <dcterms:modified xsi:type="dcterms:W3CDTF">2016-02-22T15:31:49Z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0x010100524261BFE874874F899C38CF9C771BFF</vt:lpwstr>
  </property>
  <property fmtid="{D5CDD505-2E9C-101B-9397-08002B2CF9AE}" pid="3" name="_dlc_DocIdItemGuid">
    <vt:lpwstr>60882a35-140a-4e9e-9135-3a7f5ef12d8f</vt:lpwstr>
  </property>
  <property fmtid="{D5CDD505-2E9C-101B-9397-08002B2CF9AE}" pid="4" name="metadate">
    <vt:lpwstr>Aug 6 2014</vt:lpwstr>
  </property>
</Properties>
</file>