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77" r:id="rId5"/>
    <p:sldId id="315" r:id="rId6"/>
    <p:sldId id="260" r:id="rId7"/>
    <p:sldId id="528" r:id="rId8"/>
    <p:sldId id="532" r:id="rId9"/>
    <p:sldId id="585" r:id="rId10"/>
    <p:sldId id="316" r:id="rId11"/>
    <p:sldId id="334" r:id="rId12"/>
    <p:sldId id="286" r:id="rId13"/>
    <p:sldId id="300" r:id="rId14"/>
    <p:sldId id="356" r:id="rId15"/>
    <p:sldId id="357" r:id="rId16"/>
    <p:sldId id="395" r:id="rId17"/>
    <p:sldId id="396" r:id="rId18"/>
    <p:sldId id="295" r:id="rId19"/>
    <p:sldId id="301" r:id="rId20"/>
    <p:sldId id="291" r:id="rId21"/>
    <p:sldId id="292" r:id="rId22"/>
    <p:sldId id="293" r:id="rId23"/>
    <p:sldId id="290" r:id="rId24"/>
    <p:sldId id="294" r:id="rId25"/>
    <p:sldId id="353" r:id="rId26"/>
    <p:sldId id="624" r:id="rId27"/>
    <p:sldId id="299" r:id="rId28"/>
    <p:sldId id="339" r:id="rId29"/>
    <p:sldId id="464" r:id="rId30"/>
    <p:sldId id="425" r:id="rId31"/>
    <p:sldId id="289" r:id="rId32"/>
    <p:sldId id="626" r:id="rId33"/>
    <p:sldId id="627" r:id="rId34"/>
    <p:sldId id="619" r:id="rId35"/>
    <p:sldId id="620" r:id="rId36"/>
    <p:sldId id="303" r:id="rId37"/>
    <p:sldId id="616" r:id="rId38"/>
    <p:sldId id="623" r:id="rId39"/>
    <p:sldId id="617" r:id="rId40"/>
    <p:sldId id="615" r:id="rId41"/>
    <p:sldId id="618" r:id="rId42"/>
    <p:sldId id="296" r:id="rId4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nley, Brian (DESE)" initials="CB(" lastIdx="1" clrIdx="0">
    <p:extLst>
      <p:ext uri="{19B8F6BF-5375-455C-9EA6-DF929625EA0E}">
        <p15:presenceInfo xmlns:p15="http://schemas.microsoft.com/office/powerpoint/2012/main" userId="S-1-5-21-875326689-928589111-1252796590-27925" providerId="AD"/>
      </p:ext>
    </p:extLst>
  </p:cmAuthor>
  <p:cmAuthor id="2" name="Coonley, Brian (DESE)" initials="CB( [2]" lastIdx="15" clrIdx="1">
    <p:extLst>
      <p:ext uri="{19B8F6BF-5375-455C-9EA6-DF929625EA0E}">
        <p15:presenceInfo xmlns:p15="http://schemas.microsoft.com/office/powerpoint/2012/main" userId="S::Brian.Coonley@mass.gov::9dc2155b-58ac-4cdb-8629-a595a378b023" providerId="AD"/>
      </p:ext>
    </p:extLst>
  </p:cmAuthor>
  <p:cmAuthor id="3" name="Microsoft Office User" initials="MOU" lastIdx="4" clrIdx="2">
    <p:extLst>
      <p:ext uri="{19B8F6BF-5375-455C-9EA6-DF929625EA0E}">
        <p15:presenceInfo xmlns:p15="http://schemas.microsoft.com/office/powerpoint/2012/main" userId="Microsoft Office User" providerId="None"/>
      </p:ext>
    </p:extLst>
  </p:cmAuthor>
  <p:cmAuthor id="4" name="Weller, Craig A (DESE)" initials="WCA(" lastIdx="1" clrIdx="3">
    <p:extLst>
      <p:ext uri="{19B8F6BF-5375-455C-9EA6-DF929625EA0E}">
        <p15:presenceInfo xmlns:p15="http://schemas.microsoft.com/office/powerpoint/2012/main" userId="S::Craig.A.Weller@mass.gov::6e47af43-d12e-451c-805e-0a019376c1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B"/>
    <a:srgbClr val="CCCED4"/>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F56EF-6FBA-41E4-8D69-744039A05ABD}" v="23" dt="2021-12-07T13:04:01.135"/>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2" y="114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Students with IEPs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Students</c:v>
                </c:pt>
                <c:pt idx="1">
                  <c:v>African American/Black Students</c:v>
                </c:pt>
                <c:pt idx="2">
                  <c:v>Hispanic/Latino</c:v>
                </c:pt>
                <c:pt idx="3">
                  <c:v>Males</c:v>
                </c:pt>
              </c:strCache>
            </c:strRef>
          </c:cat>
          <c:val>
            <c:numRef>
              <c:f>Sheet1!$B$2:$B$5</c:f>
              <c:numCache>
                <c:formatCode>General</c:formatCode>
                <c:ptCount val="4"/>
                <c:pt idx="0">
                  <c:v>18.7</c:v>
                </c:pt>
                <c:pt idx="1">
                  <c:v>21.4</c:v>
                </c:pt>
                <c:pt idx="2">
                  <c:v>21.3</c:v>
                </c:pt>
                <c:pt idx="3">
                  <c:v>23.7</c:v>
                </c:pt>
              </c:numCache>
            </c:numRef>
          </c:val>
          <c:extLst>
            <c:ext xmlns:c16="http://schemas.microsoft.com/office/drawing/2014/chart" uri="{C3380CC4-5D6E-409C-BE32-E72D297353CC}">
              <c16:uniqueId val="{00000000-2F3D-433C-BA1C-597AB186BE2A}"/>
            </c:ext>
          </c:extLst>
        </c:ser>
        <c:ser>
          <c:idx val="1"/>
          <c:order val="1"/>
          <c:tx>
            <c:strRef>
              <c:f>Sheet1!$C$1</c:f>
              <c:strCache>
                <c:ptCount val="1"/>
                <c:pt idx="0">
                  <c:v>% Students without IEPs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Students</c:v>
                </c:pt>
                <c:pt idx="1">
                  <c:v>African American/Black Students</c:v>
                </c:pt>
                <c:pt idx="2">
                  <c:v>Hispanic/Latino</c:v>
                </c:pt>
                <c:pt idx="3">
                  <c:v>Males</c:v>
                </c:pt>
              </c:strCache>
            </c:strRef>
          </c:cat>
          <c:val>
            <c:numRef>
              <c:f>Sheet1!$C$2:$C$5</c:f>
              <c:numCache>
                <c:formatCode>General</c:formatCode>
                <c:ptCount val="4"/>
                <c:pt idx="0">
                  <c:v>81.3</c:v>
                </c:pt>
                <c:pt idx="1">
                  <c:v>78.599999999999994</c:v>
                </c:pt>
                <c:pt idx="2">
                  <c:v>78.7</c:v>
                </c:pt>
                <c:pt idx="3">
                  <c:v>76.3</c:v>
                </c:pt>
              </c:numCache>
            </c:numRef>
          </c:val>
          <c:extLst>
            <c:ext xmlns:c16="http://schemas.microsoft.com/office/drawing/2014/chart" uri="{C3380CC4-5D6E-409C-BE32-E72D297353CC}">
              <c16:uniqueId val="{00000001-2F3D-433C-BA1C-597AB186BE2A}"/>
            </c:ext>
          </c:extLst>
        </c:ser>
        <c:dLbls>
          <c:showLegendKey val="0"/>
          <c:showVal val="0"/>
          <c:showCatName val="0"/>
          <c:showSerName val="0"/>
          <c:showPercent val="0"/>
          <c:showBubbleSize val="0"/>
        </c:dLbls>
        <c:gapWidth val="150"/>
        <c:overlap val="100"/>
        <c:axId val="365844152"/>
        <c:axId val="365840544"/>
      </c:barChart>
      <c:catAx>
        <c:axId val="36584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840544"/>
        <c:crosses val="autoZero"/>
        <c:auto val="1"/>
        <c:lblAlgn val="ctr"/>
        <c:lblOffset val="100"/>
        <c:noMultiLvlLbl val="0"/>
      </c:catAx>
      <c:valAx>
        <c:axId val="365840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84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 with IEPs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African American/Black</c:v>
                </c:pt>
                <c:pt idx="1">
                  <c:v>Hispanic/Latino</c:v>
                </c:pt>
                <c:pt idx="2">
                  <c:v>Males</c:v>
                </c:pt>
              </c:strCache>
            </c:strRef>
          </c:cat>
          <c:val>
            <c:numRef>
              <c:f>Sheet1!$B$2:$B$4</c:f>
              <c:numCache>
                <c:formatCode>General</c:formatCode>
                <c:ptCount val="3"/>
                <c:pt idx="0">
                  <c:v>10.7</c:v>
                </c:pt>
                <c:pt idx="1">
                  <c:v>25.4</c:v>
                </c:pt>
                <c:pt idx="2">
                  <c:v>65.2</c:v>
                </c:pt>
              </c:numCache>
            </c:numRef>
          </c:val>
          <c:extLst>
            <c:ext xmlns:c16="http://schemas.microsoft.com/office/drawing/2014/chart" uri="{C3380CC4-5D6E-409C-BE32-E72D297353CC}">
              <c16:uniqueId val="{00000000-CE9B-4C7F-B2A3-F5FF0908DE83}"/>
            </c:ext>
          </c:extLst>
        </c:ser>
        <c:ser>
          <c:idx val="1"/>
          <c:order val="1"/>
          <c:tx>
            <c:strRef>
              <c:f>Sheet1!$C$1</c:f>
              <c:strCache>
                <c:ptCount val="1"/>
                <c:pt idx="0">
                  <c:v>Students without IEPs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African American/Black</c:v>
                </c:pt>
                <c:pt idx="1">
                  <c:v>Hispanic/Latino</c:v>
                </c:pt>
                <c:pt idx="2">
                  <c:v>Males</c:v>
                </c:pt>
              </c:strCache>
            </c:strRef>
          </c:cat>
          <c:val>
            <c:numRef>
              <c:f>Sheet1!$C$2:$C$4</c:f>
              <c:numCache>
                <c:formatCode>General</c:formatCode>
                <c:ptCount val="3"/>
                <c:pt idx="0">
                  <c:v>9</c:v>
                </c:pt>
                <c:pt idx="1">
                  <c:v>21.6</c:v>
                </c:pt>
                <c:pt idx="2">
                  <c:v>48.4</c:v>
                </c:pt>
              </c:numCache>
            </c:numRef>
          </c:val>
          <c:extLst>
            <c:ext xmlns:c16="http://schemas.microsoft.com/office/drawing/2014/chart" uri="{C3380CC4-5D6E-409C-BE32-E72D297353CC}">
              <c16:uniqueId val="{00000001-CE9B-4C7F-B2A3-F5FF0908DE83}"/>
            </c:ext>
          </c:extLst>
        </c:ser>
        <c:dLbls>
          <c:showLegendKey val="0"/>
          <c:showVal val="0"/>
          <c:showCatName val="0"/>
          <c:showSerName val="0"/>
          <c:showPercent val="0"/>
          <c:showBubbleSize val="0"/>
        </c:dLbls>
        <c:gapWidth val="219"/>
        <c:overlap val="-27"/>
        <c:axId val="363662592"/>
        <c:axId val="363665216"/>
      </c:barChart>
      <c:catAx>
        <c:axId val="36366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665216"/>
        <c:crosses val="autoZero"/>
        <c:auto val="1"/>
        <c:lblAlgn val="ctr"/>
        <c:lblOffset val="100"/>
        <c:noMultiLvlLbl val="0"/>
      </c:catAx>
      <c:valAx>
        <c:axId val="363665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66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17636-6292-A845-BD6D-B4DFD6EA783D}"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n-US"/>
        </a:p>
      </dgm:t>
    </dgm:pt>
    <dgm:pt modelId="{3883BC3A-0215-D046-82F7-658710C48FC6}">
      <dgm:prSet phldrT="[Text]"/>
      <dgm:spPr/>
      <dgm:t>
        <a:bodyPr/>
        <a:lstStyle/>
        <a:p>
          <a:r>
            <a:rPr lang="en-US">
              <a:latin typeface="+mj-lt"/>
            </a:rPr>
            <a:t>Analyze performance, educator evaluation, and community feedback data for trends and patterns</a:t>
          </a:r>
        </a:p>
      </dgm:t>
    </dgm:pt>
    <dgm:pt modelId="{9D3B19F5-272D-E44C-8CA0-4C6A37DF7A65}" type="parTrans" cxnId="{C7609061-1C4A-4A49-B3FC-E073E7AC9104}">
      <dgm:prSet/>
      <dgm:spPr/>
      <dgm:t>
        <a:bodyPr/>
        <a:lstStyle/>
        <a:p>
          <a:endParaRPr lang="en-US">
            <a:latin typeface="+mj-lt"/>
          </a:endParaRPr>
        </a:p>
      </dgm:t>
    </dgm:pt>
    <dgm:pt modelId="{50A67F95-10C7-7E42-A0D6-88FA14215E01}" type="sibTrans" cxnId="{C7609061-1C4A-4A49-B3FC-E073E7AC9104}">
      <dgm:prSet/>
      <dgm:spPr/>
      <dgm:t>
        <a:bodyPr/>
        <a:lstStyle/>
        <a:p>
          <a:endParaRPr lang="en-US">
            <a:latin typeface="+mj-lt"/>
          </a:endParaRPr>
        </a:p>
      </dgm:t>
    </dgm:pt>
    <dgm:pt modelId="{2100D0FD-73F5-8446-A198-D31DFAE612A7}">
      <dgm:prSet phldrT="[Text]"/>
      <dgm:spPr/>
      <dgm:t>
        <a:bodyPr/>
        <a:lstStyle/>
        <a:p>
          <a:r>
            <a:rPr lang="en-US">
              <a:latin typeface="+mj-lt"/>
            </a:rPr>
            <a:t>Backward design the improvement strategy from specific, desired student outcomes, researching effective practices</a:t>
          </a:r>
        </a:p>
      </dgm:t>
    </dgm:pt>
    <dgm:pt modelId="{462CD69E-96DB-6944-9549-A030DB63C28D}" type="parTrans" cxnId="{BC7A9E20-6EC1-154C-9D35-3F5E328C5C33}">
      <dgm:prSet/>
      <dgm:spPr/>
      <dgm:t>
        <a:bodyPr/>
        <a:lstStyle/>
        <a:p>
          <a:endParaRPr lang="en-US">
            <a:latin typeface="+mj-lt"/>
          </a:endParaRPr>
        </a:p>
      </dgm:t>
    </dgm:pt>
    <dgm:pt modelId="{F34B19E4-D915-0E45-8687-697CC494487F}" type="sibTrans" cxnId="{BC7A9E20-6EC1-154C-9D35-3F5E328C5C33}">
      <dgm:prSet/>
      <dgm:spPr/>
      <dgm:t>
        <a:bodyPr/>
        <a:lstStyle/>
        <a:p>
          <a:endParaRPr lang="en-US">
            <a:latin typeface="+mj-lt"/>
          </a:endParaRPr>
        </a:p>
      </dgm:t>
    </dgm:pt>
    <dgm:pt modelId="{1C3910F6-EBC3-A342-9DD4-98935ED42BDC}">
      <dgm:prSet phldrT="[Text]"/>
      <dgm:spPr/>
      <dgm:t>
        <a:bodyPr/>
        <a:lstStyle/>
        <a:p>
          <a:r>
            <a:rPr lang="en-US">
              <a:latin typeface="+mj-lt"/>
            </a:rPr>
            <a:t>Align Systems</a:t>
          </a:r>
        </a:p>
      </dgm:t>
    </dgm:pt>
    <dgm:pt modelId="{7C7C2113-A8C9-A347-BED6-371BDA45ABB7}" type="parTrans" cxnId="{363A4063-7B99-2F47-A5CE-6325C49A9012}">
      <dgm:prSet/>
      <dgm:spPr/>
      <dgm:t>
        <a:bodyPr/>
        <a:lstStyle/>
        <a:p>
          <a:endParaRPr lang="en-US">
            <a:latin typeface="+mj-lt"/>
          </a:endParaRPr>
        </a:p>
      </dgm:t>
    </dgm:pt>
    <dgm:pt modelId="{ABAB3B9D-0402-ED4A-850E-A6D8C9E04484}" type="sibTrans" cxnId="{363A4063-7B99-2F47-A5CE-6325C49A9012}">
      <dgm:prSet/>
      <dgm:spPr/>
      <dgm:t>
        <a:bodyPr/>
        <a:lstStyle/>
        <a:p>
          <a:endParaRPr lang="en-US">
            <a:latin typeface="+mj-lt"/>
          </a:endParaRPr>
        </a:p>
      </dgm:t>
    </dgm:pt>
    <dgm:pt modelId="{34AD9BA5-E532-844B-A513-035CE756808D}">
      <dgm:prSet phldrT="[Text]"/>
      <dgm:spPr/>
      <dgm:t>
        <a:bodyPr/>
        <a:lstStyle/>
        <a:p>
          <a:r>
            <a:rPr lang="en-US">
              <a:latin typeface="+mj-lt"/>
            </a:rPr>
            <a:t>Connect educator goals and any other improvement efforts to the multi-year plan</a:t>
          </a:r>
        </a:p>
      </dgm:t>
    </dgm:pt>
    <dgm:pt modelId="{61DBA45B-E9DC-7944-A243-7A1A99277F41}" type="parTrans" cxnId="{51DBC0CE-4865-D24F-9CBD-2EFBF2F50F28}">
      <dgm:prSet/>
      <dgm:spPr/>
      <dgm:t>
        <a:bodyPr/>
        <a:lstStyle/>
        <a:p>
          <a:endParaRPr lang="en-US">
            <a:latin typeface="+mj-lt"/>
          </a:endParaRPr>
        </a:p>
      </dgm:t>
    </dgm:pt>
    <dgm:pt modelId="{3C875EBB-09F6-4B4F-A5F4-2EA10A6D57B0}" type="sibTrans" cxnId="{51DBC0CE-4865-D24F-9CBD-2EFBF2F50F28}">
      <dgm:prSet/>
      <dgm:spPr/>
      <dgm:t>
        <a:bodyPr/>
        <a:lstStyle/>
        <a:p>
          <a:endParaRPr lang="en-US">
            <a:latin typeface="+mj-lt"/>
          </a:endParaRPr>
        </a:p>
      </dgm:t>
    </dgm:pt>
    <dgm:pt modelId="{76C07B0E-21F5-EF4E-9EF7-BECD7305D350}">
      <dgm:prSet phldrT="[Text]"/>
      <dgm:spPr/>
      <dgm:t>
        <a:bodyPr/>
        <a:lstStyle/>
        <a:p>
          <a:r>
            <a:rPr lang="en-US">
              <a:latin typeface="+mj-lt"/>
            </a:rPr>
            <a:t>Leverage budget, grants, and resources in support of the plan</a:t>
          </a:r>
        </a:p>
      </dgm:t>
    </dgm:pt>
    <dgm:pt modelId="{5E997407-1472-CE4C-BA21-0DFD643137C2}" type="parTrans" cxnId="{636262AF-EC1C-7A45-9AEE-FD5B27DF5BE1}">
      <dgm:prSet/>
      <dgm:spPr/>
      <dgm:t>
        <a:bodyPr/>
        <a:lstStyle/>
        <a:p>
          <a:endParaRPr lang="en-US">
            <a:latin typeface="+mj-lt"/>
          </a:endParaRPr>
        </a:p>
      </dgm:t>
    </dgm:pt>
    <dgm:pt modelId="{70289E33-9121-7B48-B980-FE731E948B84}" type="sibTrans" cxnId="{636262AF-EC1C-7A45-9AEE-FD5B27DF5BE1}">
      <dgm:prSet/>
      <dgm:spPr/>
      <dgm:t>
        <a:bodyPr/>
        <a:lstStyle/>
        <a:p>
          <a:endParaRPr lang="en-US">
            <a:latin typeface="+mj-lt"/>
          </a:endParaRPr>
        </a:p>
      </dgm:t>
    </dgm:pt>
    <dgm:pt modelId="{C503FE17-CDE2-7146-9A03-3DA8869E78CF}">
      <dgm:prSet phldrT="[Text]"/>
      <dgm:spPr/>
      <dgm:t>
        <a:bodyPr/>
        <a:lstStyle/>
        <a:p>
          <a:r>
            <a:rPr lang="en-US">
              <a:latin typeface="+mj-lt"/>
            </a:rPr>
            <a:t>Implement </a:t>
          </a:r>
        </a:p>
      </dgm:t>
    </dgm:pt>
    <dgm:pt modelId="{FC330015-B7A9-F444-A998-A3B20A1D5039}" type="parTrans" cxnId="{5C4D5A31-05ED-0542-9601-675659C69099}">
      <dgm:prSet/>
      <dgm:spPr/>
      <dgm:t>
        <a:bodyPr/>
        <a:lstStyle/>
        <a:p>
          <a:endParaRPr lang="en-US">
            <a:latin typeface="+mj-lt"/>
          </a:endParaRPr>
        </a:p>
      </dgm:t>
    </dgm:pt>
    <dgm:pt modelId="{E4059047-7CB5-9D48-9812-45CD3CDCB257}" type="sibTrans" cxnId="{5C4D5A31-05ED-0542-9601-675659C69099}">
      <dgm:prSet/>
      <dgm:spPr/>
      <dgm:t>
        <a:bodyPr/>
        <a:lstStyle/>
        <a:p>
          <a:endParaRPr lang="en-US">
            <a:latin typeface="+mj-lt"/>
          </a:endParaRPr>
        </a:p>
      </dgm:t>
    </dgm:pt>
    <dgm:pt modelId="{C6B1190F-7BC9-DE40-9182-2C33F2E2EFF5}">
      <dgm:prSet phldrT="[Text]"/>
      <dgm:spPr/>
      <dgm:t>
        <a:bodyPr/>
        <a:lstStyle/>
        <a:p>
          <a:r>
            <a:rPr lang="en-US">
              <a:latin typeface="+mj-lt"/>
            </a:rPr>
            <a:t>Create an annual action plan with progress and impact benchmarks </a:t>
          </a:r>
        </a:p>
      </dgm:t>
    </dgm:pt>
    <dgm:pt modelId="{B65DD747-8396-5043-841E-E8FE265F4B27}" type="parTrans" cxnId="{24D7E1AA-F6BC-CD45-B6B2-9EA899EFF933}">
      <dgm:prSet/>
      <dgm:spPr/>
      <dgm:t>
        <a:bodyPr/>
        <a:lstStyle/>
        <a:p>
          <a:endParaRPr lang="en-US">
            <a:latin typeface="+mj-lt"/>
          </a:endParaRPr>
        </a:p>
      </dgm:t>
    </dgm:pt>
    <dgm:pt modelId="{CF1B4E16-CC47-5B45-A9CB-B8A898F24894}" type="sibTrans" cxnId="{24D7E1AA-F6BC-CD45-B6B2-9EA899EFF933}">
      <dgm:prSet/>
      <dgm:spPr/>
      <dgm:t>
        <a:bodyPr/>
        <a:lstStyle/>
        <a:p>
          <a:endParaRPr lang="en-US">
            <a:latin typeface="+mj-lt"/>
          </a:endParaRPr>
        </a:p>
      </dgm:t>
    </dgm:pt>
    <dgm:pt modelId="{B9F54D58-54CA-8941-9CF5-81CC62A607BB}">
      <dgm:prSet phldrT="[Text]"/>
      <dgm:spPr/>
      <dgm:t>
        <a:bodyPr/>
        <a:lstStyle/>
        <a:p>
          <a:r>
            <a:rPr lang="en-US">
              <a:latin typeface="+mj-lt"/>
            </a:rPr>
            <a:t>Monitor and publicly report on progress</a:t>
          </a:r>
        </a:p>
      </dgm:t>
    </dgm:pt>
    <dgm:pt modelId="{531445D1-F7C0-BB4F-BE00-D147A7503E0B}" type="parTrans" cxnId="{9955C1CD-2535-8544-8336-4E0197809731}">
      <dgm:prSet/>
      <dgm:spPr/>
      <dgm:t>
        <a:bodyPr/>
        <a:lstStyle/>
        <a:p>
          <a:endParaRPr lang="en-US">
            <a:latin typeface="+mj-lt"/>
          </a:endParaRPr>
        </a:p>
      </dgm:t>
    </dgm:pt>
    <dgm:pt modelId="{DC29C21C-761E-0447-BA4C-EC4BA532A404}" type="sibTrans" cxnId="{9955C1CD-2535-8544-8336-4E0197809731}">
      <dgm:prSet/>
      <dgm:spPr/>
      <dgm:t>
        <a:bodyPr/>
        <a:lstStyle/>
        <a:p>
          <a:endParaRPr lang="en-US">
            <a:latin typeface="+mj-lt"/>
          </a:endParaRPr>
        </a:p>
      </dgm:t>
    </dgm:pt>
    <dgm:pt modelId="{F06F6648-6D7B-D743-9A9E-5CACEE88CF1A}">
      <dgm:prSet phldrT="[Text]"/>
      <dgm:spPr/>
      <dgm:t>
        <a:bodyPr/>
        <a:lstStyle/>
        <a:p>
          <a:r>
            <a:rPr lang="en-US">
              <a:latin typeface="+mj-lt"/>
            </a:rPr>
            <a:t>Build community commitment to the plan</a:t>
          </a:r>
        </a:p>
      </dgm:t>
    </dgm:pt>
    <dgm:pt modelId="{7729EDC2-3207-D24A-BC6B-F9AE9C534792}" type="parTrans" cxnId="{70224467-25F6-E548-9C96-23D922678884}">
      <dgm:prSet/>
      <dgm:spPr/>
      <dgm:t>
        <a:bodyPr/>
        <a:lstStyle/>
        <a:p>
          <a:endParaRPr lang="en-US">
            <a:latin typeface="+mj-lt"/>
          </a:endParaRPr>
        </a:p>
      </dgm:t>
    </dgm:pt>
    <dgm:pt modelId="{15A86D3F-2B5E-CC44-BB6B-0FBCFC14B85A}" type="sibTrans" cxnId="{70224467-25F6-E548-9C96-23D922678884}">
      <dgm:prSet/>
      <dgm:spPr/>
      <dgm:t>
        <a:bodyPr/>
        <a:lstStyle/>
        <a:p>
          <a:endParaRPr lang="en-US">
            <a:latin typeface="+mj-lt"/>
          </a:endParaRPr>
        </a:p>
      </dgm:t>
    </dgm:pt>
    <dgm:pt modelId="{3B27DE3A-4D89-324B-AFCC-20AB945ABBB3}">
      <dgm:prSet phldrT="[Text]"/>
      <dgm:spPr/>
      <dgm:t>
        <a:bodyPr/>
        <a:lstStyle/>
        <a:p>
          <a:r>
            <a:rPr lang="en-US">
              <a:latin typeface="+mj-lt"/>
            </a:rPr>
            <a:t>Redesign the multi-year plan if necessary</a:t>
          </a:r>
        </a:p>
      </dgm:t>
    </dgm:pt>
    <dgm:pt modelId="{461D1166-01E4-AE4E-8E79-58A5C72BE0B8}" type="parTrans" cxnId="{D5A8844A-9CBD-9F45-802F-AA48453B25FC}">
      <dgm:prSet/>
      <dgm:spPr/>
      <dgm:t>
        <a:bodyPr/>
        <a:lstStyle/>
        <a:p>
          <a:endParaRPr lang="en-US">
            <a:latin typeface="+mj-lt"/>
          </a:endParaRPr>
        </a:p>
      </dgm:t>
    </dgm:pt>
    <dgm:pt modelId="{B98E2F4A-2D56-914F-BE60-E1CDA2A7FDCF}" type="sibTrans" cxnId="{D5A8844A-9CBD-9F45-802F-AA48453B25FC}">
      <dgm:prSet/>
      <dgm:spPr/>
      <dgm:t>
        <a:bodyPr/>
        <a:lstStyle/>
        <a:p>
          <a:endParaRPr lang="en-US">
            <a:latin typeface="+mj-lt"/>
          </a:endParaRPr>
        </a:p>
      </dgm:t>
    </dgm:pt>
    <dgm:pt modelId="{E313E30C-E273-3F44-B376-56817D2AEAD5}">
      <dgm:prSet phldrT="[Text]"/>
      <dgm:spPr/>
      <dgm:t>
        <a:bodyPr/>
        <a:lstStyle/>
        <a:p>
          <a:r>
            <a:rPr lang="en-US">
              <a:latin typeface="+mj-lt"/>
            </a:rPr>
            <a:t>Create Plan</a:t>
          </a:r>
        </a:p>
      </dgm:t>
    </dgm:pt>
    <dgm:pt modelId="{769043C9-2864-2242-9810-DCDF05B1F1A7}" type="sibTrans" cxnId="{D56A2C7D-F7D8-3948-87BB-AAA11D3BE5E2}">
      <dgm:prSet/>
      <dgm:spPr/>
      <dgm:t>
        <a:bodyPr/>
        <a:lstStyle/>
        <a:p>
          <a:endParaRPr lang="en-US">
            <a:latin typeface="+mj-lt"/>
          </a:endParaRPr>
        </a:p>
      </dgm:t>
    </dgm:pt>
    <dgm:pt modelId="{AFD48627-C4EC-1C44-8345-02FA93D85753}" type="parTrans" cxnId="{D56A2C7D-F7D8-3948-87BB-AAA11D3BE5E2}">
      <dgm:prSet/>
      <dgm:spPr/>
      <dgm:t>
        <a:bodyPr/>
        <a:lstStyle/>
        <a:p>
          <a:endParaRPr lang="en-US">
            <a:latin typeface="+mj-lt"/>
          </a:endParaRPr>
        </a:p>
      </dgm:t>
    </dgm:pt>
    <dgm:pt modelId="{C07244CB-735D-4445-89DB-37DD17E0B7C8}">
      <dgm:prSet phldrT="[Text]"/>
      <dgm:spPr/>
      <dgm:t>
        <a:bodyPr/>
        <a:lstStyle/>
        <a:p>
          <a:r>
            <a:rPr lang="en-US">
              <a:latin typeface="+mj-lt"/>
            </a:rPr>
            <a:t>Envision the future</a:t>
          </a:r>
        </a:p>
      </dgm:t>
    </dgm:pt>
    <dgm:pt modelId="{2B29F53C-271E-0B48-911A-C3C18BC56C13}" type="parTrans" cxnId="{F569289D-C4E9-D841-9A90-2B2B4E383071}">
      <dgm:prSet/>
      <dgm:spPr/>
      <dgm:t>
        <a:bodyPr/>
        <a:lstStyle/>
        <a:p>
          <a:endParaRPr lang="en-US"/>
        </a:p>
      </dgm:t>
    </dgm:pt>
    <dgm:pt modelId="{382AF9A5-ADD1-B84D-8E84-EFF44420BBC1}" type="sibTrans" cxnId="{F569289D-C4E9-D841-9A90-2B2B4E383071}">
      <dgm:prSet/>
      <dgm:spPr/>
      <dgm:t>
        <a:bodyPr/>
        <a:lstStyle/>
        <a:p>
          <a:endParaRPr lang="en-US"/>
        </a:p>
      </dgm:t>
    </dgm:pt>
    <dgm:pt modelId="{0AD11864-8837-C143-AC6A-389DD3A8AD20}" type="pres">
      <dgm:prSet presAssocID="{49217636-6292-A845-BD6D-B4DFD6EA783D}" presName="linearFlow" presStyleCnt="0">
        <dgm:presLayoutVars>
          <dgm:dir/>
          <dgm:animLvl val="lvl"/>
          <dgm:resizeHandles val="exact"/>
        </dgm:presLayoutVars>
      </dgm:prSet>
      <dgm:spPr/>
    </dgm:pt>
    <dgm:pt modelId="{4C607D56-81F7-5A45-8713-1A1992876021}" type="pres">
      <dgm:prSet presAssocID="{E313E30C-E273-3F44-B376-56817D2AEAD5}" presName="composite" presStyleCnt="0"/>
      <dgm:spPr/>
    </dgm:pt>
    <dgm:pt modelId="{E6F38F74-6139-8A4A-A1F7-D1791787148E}" type="pres">
      <dgm:prSet presAssocID="{E313E30C-E273-3F44-B376-56817D2AEAD5}" presName="parentText" presStyleLbl="alignNode1" presStyleIdx="0" presStyleCnt="3">
        <dgm:presLayoutVars>
          <dgm:chMax val="1"/>
          <dgm:bulletEnabled val="1"/>
        </dgm:presLayoutVars>
      </dgm:prSet>
      <dgm:spPr/>
    </dgm:pt>
    <dgm:pt modelId="{AC458654-72D4-4642-BEFA-97FED053DAAC}" type="pres">
      <dgm:prSet presAssocID="{E313E30C-E273-3F44-B376-56817D2AEAD5}" presName="descendantText" presStyleLbl="alignAcc1" presStyleIdx="0" presStyleCnt="3" custAng="0" custLinFactY="-31546" custLinFactNeighborX="10618" custLinFactNeighborY="-100000">
        <dgm:presLayoutVars>
          <dgm:bulletEnabled val="1"/>
        </dgm:presLayoutVars>
      </dgm:prSet>
      <dgm:spPr/>
    </dgm:pt>
    <dgm:pt modelId="{77041EDE-2FEA-AF41-93A9-95CF7AA33FB3}" type="pres">
      <dgm:prSet presAssocID="{769043C9-2864-2242-9810-DCDF05B1F1A7}" presName="sp" presStyleCnt="0"/>
      <dgm:spPr/>
    </dgm:pt>
    <dgm:pt modelId="{3ECA0749-AF8B-0E47-8D28-60534AA81F9B}" type="pres">
      <dgm:prSet presAssocID="{1C3910F6-EBC3-A342-9DD4-98935ED42BDC}" presName="composite" presStyleCnt="0"/>
      <dgm:spPr/>
    </dgm:pt>
    <dgm:pt modelId="{58EE6C85-5E1E-2F4A-A545-AA180580BDF5}" type="pres">
      <dgm:prSet presAssocID="{1C3910F6-EBC3-A342-9DD4-98935ED42BDC}" presName="parentText" presStyleLbl="alignNode1" presStyleIdx="1" presStyleCnt="3">
        <dgm:presLayoutVars>
          <dgm:chMax val="1"/>
          <dgm:bulletEnabled val="1"/>
        </dgm:presLayoutVars>
      </dgm:prSet>
      <dgm:spPr/>
    </dgm:pt>
    <dgm:pt modelId="{3DC010F0-CC28-B44A-9CA7-D0933BD06D7E}" type="pres">
      <dgm:prSet presAssocID="{1C3910F6-EBC3-A342-9DD4-98935ED42BDC}" presName="descendantText" presStyleLbl="alignAcc1" presStyleIdx="1" presStyleCnt="3">
        <dgm:presLayoutVars>
          <dgm:bulletEnabled val="1"/>
        </dgm:presLayoutVars>
      </dgm:prSet>
      <dgm:spPr/>
    </dgm:pt>
    <dgm:pt modelId="{DDBD040A-5011-924F-9A7A-5C4E01A02701}" type="pres">
      <dgm:prSet presAssocID="{ABAB3B9D-0402-ED4A-850E-A6D8C9E04484}" presName="sp" presStyleCnt="0"/>
      <dgm:spPr/>
    </dgm:pt>
    <dgm:pt modelId="{3EE0E0FA-C723-EB42-9813-35372BF2F691}" type="pres">
      <dgm:prSet presAssocID="{C503FE17-CDE2-7146-9A03-3DA8869E78CF}" presName="composite" presStyleCnt="0"/>
      <dgm:spPr/>
    </dgm:pt>
    <dgm:pt modelId="{41F74EFF-1EDD-EE41-8D73-074BE67DF71A}" type="pres">
      <dgm:prSet presAssocID="{C503FE17-CDE2-7146-9A03-3DA8869E78CF}" presName="parentText" presStyleLbl="alignNode1" presStyleIdx="2" presStyleCnt="3">
        <dgm:presLayoutVars>
          <dgm:chMax val="1"/>
          <dgm:bulletEnabled val="1"/>
        </dgm:presLayoutVars>
      </dgm:prSet>
      <dgm:spPr/>
    </dgm:pt>
    <dgm:pt modelId="{3EE159D1-B0A9-EC47-9F45-5505BED17CD3}" type="pres">
      <dgm:prSet presAssocID="{C503FE17-CDE2-7146-9A03-3DA8869E78CF}" presName="descendantText" presStyleLbl="alignAcc1" presStyleIdx="2" presStyleCnt="3">
        <dgm:presLayoutVars>
          <dgm:bulletEnabled val="1"/>
        </dgm:presLayoutVars>
      </dgm:prSet>
      <dgm:spPr/>
    </dgm:pt>
  </dgm:ptLst>
  <dgm:cxnLst>
    <dgm:cxn modelId="{89B0E207-BDD3-2241-A518-709DA407A58E}" type="presOf" srcId="{76C07B0E-21F5-EF4E-9EF7-BECD7305D350}" destId="{3DC010F0-CC28-B44A-9CA7-D0933BD06D7E}" srcOrd="0" destOrd="1" presId="urn:microsoft.com/office/officeart/2005/8/layout/chevron2"/>
    <dgm:cxn modelId="{BC7A9E20-6EC1-154C-9D35-3F5E328C5C33}" srcId="{E313E30C-E273-3F44-B376-56817D2AEAD5}" destId="{2100D0FD-73F5-8446-A198-D31DFAE612A7}" srcOrd="2" destOrd="0" parTransId="{462CD69E-96DB-6944-9549-A030DB63C28D}" sibTransId="{F34B19E4-D915-0E45-8687-697CC494487F}"/>
    <dgm:cxn modelId="{35724724-69AF-9448-A377-A504691E6167}" type="presOf" srcId="{F06F6648-6D7B-D743-9A9E-5CACEE88CF1A}" destId="{3DC010F0-CC28-B44A-9CA7-D0933BD06D7E}" srcOrd="0" destOrd="2" presId="urn:microsoft.com/office/officeart/2005/8/layout/chevron2"/>
    <dgm:cxn modelId="{5C4D5A31-05ED-0542-9601-675659C69099}" srcId="{49217636-6292-A845-BD6D-B4DFD6EA783D}" destId="{C503FE17-CDE2-7146-9A03-3DA8869E78CF}" srcOrd="2" destOrd="0" parTransId="{FC330015-B7A9-F444-A998-A3B20A1D5039}" sibTransId="{E4059047-7CB5-9D48-9812-45CD3CDCB257}"/>
    <dgm:cxn modelId="{C7609061-1C4A-4A49-B3FC-E073E7AC9104}" srcId="{E313E30C-E273-3F44-B376-56817D2AEAD5}" destId="{3883BC3A-0215-D046-82F7-658710C48FC6}" srcOrd="0" destOrd="0" parTransId="{9D3B19F5-272D-E44C-8CA0-4C6A37DF7A65}" sibTransId="{50A67F95-10C7-7E42-A0D6-88FA14215E01}"/>
    <dgm:cxn modelId="{363A4063-7B99-2F47-A5CE-6325C49A9012}" srcId="{49217636-6292-A845-BD6D-B4DFD6EA783D}" destId="{1C3910F6-EBC3-A342-9DD4-98935ED42BDC}" srcOrd="1" destOrd="0" parTransId="{7C7C2113-A8C9-A347-BED6-371BDA45ABB7}" sibTransId="{ABAB3B9D-0402-ED4A-850E-A6D8C9E04484}"/>
    <dgm:cxn modelId="{70224467-25F6-E548-9C96-23D922678884}" srcId="{1C3910F6-EBC3-A342-9DD4-98935ED42BDC}" destId="{F06F6648-6D7B-D743-9A9E-5CACEE88CF1A}" srcOrd="2" destOrd="0" parTransId="{7729EDC2-3207-D24A-BC6B-F9AE9C534792}" sibTransId="{15A86D3F-2B5E-CC44-BB6B-0FBCFC14B85A}"/>
    <dgm:cxn modelId="{D5A8844A-9CBD-9F45-802F-AA48453B25FC}" srcId="{C503FE17-CDE2-7146-9A03-3DA8869E78CF}" destId="{3B27DE3A-4D89-324B-AFCC-20AB945ABBB3}" srcOrd="2" destOrd="0" parTransId="{461D1166-01E4-AE4E-8E79-58A5C72BE0B8}" sibTransId="{B98E2F4A-2D56-914F-BE60-E1CDA2A7FDCF}"/>
    <dgm:cxn modelId="{1AC7DE6C-4F0E-AC46-9E08-3BED2785B381}" type="presOf" srcId="{1C3910F6-EBC3-A342-9DD4-98935ED42BDC}" destId="{58EE6C85-5E1E-2F4A-A545-AA180580BDF5}" srcOrd="0" destOrd="0" presId="urn:microsoft.com/office/officeart/2005/8/layout/chevron2"/>
    <dgm:cxn modelId="{056A6057-4960-7A46-8D1B-D5D75E412A8E}" type="presOf" srcId="{E313E30C-E273-3F44-B376-56817D2AEAD5}" destId="{E6F38F74-6139-8A4A-A1F7-D1791787148E}" srcOrd="0" destOrd="0" presId="urn:microsoft.com/office/officeart/2005/8/layout/chevron2"/>
    <dgm:cxn modelId="{D56A2C7D-F7D8-3948-87BB-AAA11D3BE5E2}" srcId="{49217636-6292-A845-BD6D-B4DFD6EA783D}" destId="{E313E30C-E273-3F44-B376-56817D2AEAD5}" srcOrd="0" destOrd="0" parTransId="{AFD48627-C4EC-1C44-8345-02FA93D85753}" sibTransId="{769043C9-2864-2242-9810-DCDF05B1F1A7}"/>
    <dgm:cxn modelId="{C1D51D7E-C8BC-7C4E-86EC-2CB258B949B1}" type="presOf" srcId="{2100D0FD-73F5-8446-A198-D31DFAE612A7}" destId="{AC458654-72D4-4642-BEFA-97FED053DAAC}" srcOrd="0" destOrd="2" presId="urn:microsoft.com/office/officeart/2005/8/layout/chevron2"/>
    <dgm:cxn modelId="{ED04F07F-571C-3D46-975D-573BD15CCC88}" type="presOf" srcId="{3B27DE3A-4D89-324B-AFCC-20AB945ABBB3}" destId="{3EE159D1-B0A9-EC47-9F45-5505BED17CD3}" srcOrd="0" destOrd="2" presId="urn:microsoft.com/office/officeart/2005/8/layout/chevron2"/>
    <dgm:cxn modelId="{F569289D-C4E9-D841-9A90-2B2B4E383071}" srcId="{E313E30C-E273-3F44-B376-56817D2AEAD5}" destId="{C07244CB-735D-4445-89DB-37DD17E0B7C8}" srcOrd="1" destOrd="0" parTransId="{2B29F53C-271E-0B48-911A-C3C18BC56C13}" sibTransId="{382AF9A5-ADD1-B84D-8E84-EFF44420BBC1}"/>
    <dgm:cxn modelId="{2AB133A9-46CB-4E4A-B488-C21887FC1FAF}" type="presOf" srcId="{B9F54D58-54CA-8941-9CF5-81CC62A607BB}" destId="{3EE159D1-B0A9-EC47-9F45-5505BED17CD3}" srcOrd="0" destOrd="1" presId="urn:microsoft.com/office/officeart/2005/8/layout/chevron2"/>
    <dgm:cxn modelId="{24D7E1AA-F6BC-CD45-B6B2-9EA899EFF933}" srcId="{C503FE17-CDE2-7146-9A03-3DA8869E78CF}" destId="{C6B1190F-7BC9-DE40-9182-2C33F2E2EFF5}" srcOrd="0" destOrd="0" parTransId="{B65DD747-8396-5043-841E-E8FE265F4B27}" sibTransId="{CF1B4E16-CC47-5B45-A9CB-B8A898F24894}"/>
    <dgm:cxn modelId="{636262AF-EC1C-7A45-9AEE-FD5B27DF5BE1}" srcId="{1C3910F6-EBC3-A342-9DD4-98935ED42BDC}" destId="{76C07B0E-21F5-EF4E-9EF7-BECD7305D350}" srcOrd="1" destOrd="0" parTransId="{5E997407-1472-CE4C-BA21-0DFD643137C2}" sibTransId="{70289E33-9121-7B48-B980-FE731E948B84}"/>
    <dgm:cxn modelId="{D3F66EB5-8524-9546-A57F-6C9CE92014D3}" type="presOf" srcId="{34AD9BA5-E532-844B-A513-035CE756808D}" destId="{3DC010F0-CC28-B44A-9CA7-D0933BD06D7E}" srcOrd="0" destOrd="0" presId="urn:microsoft.com/office/officeart/2005/8/layout/chevron2"/>
    <dgm:cxn modelId="{456FE9C4-D725-AD44-BB0D-7D59AB996843}" type="presOf" srcId="{C07244CB-735D-4445-89DB-37DD17E0B7C8}" destId="{AC458654-72D4-4642-BEFA-97FED053DAAC}" srcOrd="0" destOrd="1" presId="urn:microsoft.com/office/officeart/2005/8/layout/chevron2"/>
    <dgm:cxn modelId="{9955C1CD-2535-8544-8336-4E0197809731}" srcId="{C503FE17-CDE2-7146-9A03-3DA8869E78CF}" destId="{B9F54D58-54CA-8941-9CF5-81CC62A607BB}" srcOrd="1" destOrd="0" parTransId="{531445D1-F7C0-BB4F-BE00-D147A7503E0B}" sibTransId="{DC29C21C-761E-0447-BA4C-EC4BA532A404}"/>
    <dgm:cxn modelId="{51DBC0CE-4865-D24F-9CBD-2EFBF2F50F28}" srcId="{1C3910F6-EBC3-A342-9DD4-98935ED42BDC}" destId="{34AD9BA5-E532-844B-A513-035CE756808D}" srcOrd="0" destOrd="0" parTransId="{61DBA45B-E9DC-7944-A243-7A1A99277F41}" sibTransId="{3C875EBB-09F6-4B4F-A5F4-2EA10A6D57B0}"/>
    <dgm:cxn modelId="{C80B7CD8-B51F-7146-AB66-38DD0AAF5B55}" type="presOf" srcId="{3883BC3A-0215-D046-82F7-658710C48FC6}" destId="{AC458654-72D4-4642-BEFA-97FED053DAAC}" srcOrd="0" destOrd="0" presId="urn:microsoft.com/office/officeart/2005/8/layout/chevron2"/>
    <dgm:cxn modelId="{371D2AF5-91FC-EC42-A644-3E422F9D4A26}" type="presOf" srcId="{C6B1190F-7BC9-DE40-9182-2C33F2E2EFF5}" destId="{3EE159D1-B0A9-EC47-9F45-5505BED17CD3}" srcOrd="0" destOrd="0" presId="urn:microsoft.com/office/officeart/2005/8/layout/chevron2"/>
    <dgm:cxn modelId="{3A1884F6-6CE9-054B-A9C7-DDB2EE693BD6}" type="presOf" srcId="{C503FE17-CDE2-7146-9A03-3DA8869E78CF}" destId="{41F74EFF-1EDD-EE41-8D73-074BE67DF71A}" srcOrd="0" destOrd="0" presId="urn:microsoft.com/office/officeart/2005/8/layout/chevron2"/>
    <dgm:cxn modelId="{55CFD0FD-7E85-8145-9C71-1249F63FEB13}" type="presOf" srcId="{49217636-6292-A845-BD6D-B4DFD6EA783D}" destId="{0AD11864-8837-C143-AC6A-389DD3A8AD20}" srcOrd="0" destOrd="0" presId="urn:microsoft.com/office/officeart/2005/8/layout/chevron2"/>
    <dgm:cxn modelId="{5FDC2C1F-B11D-A948-8B4E-B1FFC87A9817}" type="presParOf" srcId="{0AD11864-8837-C143-AC6A-389DD3A8AD20}" destId="{4C607D56-81F7-5A45-8713-1A1992876021}" srcOrd="0" destOrd="0" presId="urn:microsoft.com/office/officeart/2005/8/layout/chevron2"/>
    <dgm:cxn modelId="{9B978BC6-5BF2-1F48-A1B0-FB12EEA4C953}" type="presParOf" srcId="{4C607D56-81F7-5A45-8713-1A1992876021}" destId="{E6F38F74-6139-8A4A-A1F7-D1791787148E}" srcOrd="0" destOrd="0" presId="urn:microsoft.com/office/officeart/2005/8/layout/chevron2"/>
    <dgm:cxn modelId="{31DB3479-F9CC-B744-B8A6-25686FB3A33B}" type="presParOf" srcId="{4C607D56-81F7-5A45-8713-1A1992876021}" destId="{AC458654-72D4-4642-BEFA-97FED053DAAC}" srcOrd="1" destOrd="0" presId="urn:microsoft.com/office/officeart/2005/8/layout/chevron2"/>
    <dgm:cxn modelId="{C7AFA58B-A492-024A-AAF3-EE1BE5D26403}" type="presParOf" srcId="{0AD11864-8837-C143-AC6A-389DD3A8AD20}" destId="{77041EDE-2FEA-AF41-93A9-95CF7AA33FB3}" srcOrd="1" destOrd="0" presId="urn:microsoft.com/office/officeart/2005/8/layout/chevron2"/>
    <dgm:cxn modelId="{61E900BE-3768-F04C-AF47-49CE7BAB1B5D}" type="presParOf" srcId="{0AD11864-8837-C143-AC6A-389DD3A8AD20}" destId="{3ECA0749-AF8B-0E47-8D28-60534AA81F9B}" srcOrd="2" destOrd="0" presId="urn:microsoft.com/office/officeart/2005/8/layout/chevron2"/>
    <dgm:cxn modelId="{F1467727-F1A9-A942-8EB2-135CC91A4BD0}" type="presParOf" srcId="{3ECA0749-AF8B-0E47-8D28-60534AA81F9B}" destId="{58EE6C85-5E1E-2F4A-A545-AA180580BDF5}" srcOrd="0" destOrd="0" presId="urn:microsoft.com/office/officeart/2005/8/layout/chevron2"/>
    <dgm:cxn modelId="{D7A0D504-F4A8-034B-8BA4-DF554CEAE89B}" type="presParOf" srcId="{3ECA0749-AF8B-0E47-8D28-60534AA81F9B}" destId="{3DC010F0-CC28-B44A-9CA7-D0933BD06D7E}" srcOrd="1" destOrd="0" presId="urn:microsoft.com/office/officeart/2005/8/layout/chevron2"/>
    <dgm:cxn modelId="{C2E2E3BE-6913-D14F-9193-CFD1278BEAAC}" type="presParOf" srcId="{0AD11864-8837-C143-AC6A-389DD3A8AD20}" destId="{DDBD040A-5011-924F-9A7A-5C4E01A02701}" srcOrd="3" destOrd="0" presId="urn:microsoft.com/office/officeart/2005/8/layout/chevron2"/>
    <dgm:cxn modelId="{961707FF-13DD-CC43-926A-B8F40A20B2FE}" type="presParOf" srcId="{0AD11864-8837-C143-AC6A-389DD3A8AD20}" destId="{3EE0E0FA-C723-EB42-9813-35372BF2F691}" srcOrd="4" destOrd="0" presId="urn:microsoft.com/office/officeart/2005/8/layout/chevron2"/>
    <dgm:cxn modelId="{41E02E3C-B16E-A34D-BE5F-5D24A97D23FE}" type="presParOf" srcId="{3EE0E0FA-C723-EB42-9813-35372BF2F691}" destId="{41F74EFF-1EDD-EE41-8D73-074BE67DF71A}" srcOrd="0" destOrd="0" presId="urn:microsoft.com/office/officeart/2005/8/layout/chevron2"/>
    <dgm:cxn modelId="{BD304AB2-B7FB-7E44-8769-57FFAF2111E2}" type="presParOf" srcId="{3EE0E0FA-C723-EB42-9813-35372BF2F691}" destId="{3EE159D1-B0A9-EC47-9F45-5505BED17C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38F74-6139-8A4A-A1F7-D1791787148E}">
      <dsp:nvSpPr>
        <dsp:cNvPr id="0" name=""/>
        <dsp:cNvSpPr/>
      </dsp:nvSpPr>
      <dsp:spPr>
        <a:xfrm rot="5400000">
          <a:off x="-271478" y="273602"/>
          <a:ext cx="1809853" cy="12668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Create Plan</a:t>
          </a:r>
        </a:p>
      </dsp:txBody>
      <dsp:txXfrm rot="-5400000">
        <a:off x="1" y="635573"/>
        <a:ext cx="1266897" cy="542956"/>
      </dsp:txXfrm>
    </dsp:sp>
    <dsp:sp modelId="{AC458654-72D4-4642-BEFA-97FED053DAAC}">
      <dsp:nvSpPr>
        <dsp:cNvPr id="0" name=""/>
        <dsp:cNvSpPr/>
      </dsp:nvSpPr>
      <dsp:spPr>
        <a:xfrm rot="5400000">
          <a:off x="5730083" y="-4463186"/>
          <a:ext cx="1176404" cy="1010277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latin typeface="+mj-lt"/>
            </a:rPr>
            <a:t>Analyze performance, educator evaluation, and community feedback data for trends and patterns</a:t>
          </a:r>
        </a:p>
        <a:p>
          <a:pPr marL="114300" lvl="1" indent="-114300" algn="l" defTabSz="666750">
            <a:lnSpc>
              <a:spcPct val="90000"/>
            </a:lnSpc>
            <a:spcBef>
              <a:spcPct val="0"/>
            </a:spcBef>
            <a:spcAft>
              <a:spcPct val="15000"/>
            </a:spcAft>
            <a:buChar char="•"/>
          </a:pPr>
          <a:r>
            <a:rPr lang="en-US" sz="1500" kern="1200">
              <a:latin typeface="+mj-lt"/>
            </a:rPr>
            <a:t>Envision the future</a:t>
          </a:r>
        </a:p>
        <a:p>
          <a:pPr marL="114300" lvl="1" indent="-114300" algn="l" defTabSz="666750">
            <a:lnSpc>
              <a:spcPct val="90000"/>
            </a:lnSpc>
            <a:spcBef>
              <a:spcPct val="0"/>
            </a:spcBef>
            <a:spcAft>
              <a:spcPct val="15000"/>
            </a:spcAft>
            <a:buChar char="•"/>
          </a:pPr>
          <a:r>
            <a:rPr lang="en-US" sz="1500" kern="1200">
              <a:latin typeface="+mj-lt"/>
            </a:rPr>
            <a:t>Backward design the improvement strategy from specific, desired student outcomes, researching effective practices</a:t>
          </a:r>
        </a:p>
      </dsp:txBody>
      <dsp:txXfrm rot="-5400000">
        <a:off x="1266897" y="57427"/>
        <a:ext cx="10045350" cy="1061550"/>
      </dsp:txXfrm>
    </dsp:sp>
    <dsp:sp modelId="{58EE6C85-5E1E-2F4A-A545-AA180580BDF5}">
      <dsp:nvSpPr>
        <dsp:cNvPr id="0" name=""/>
        <dsp:cNvSpPr/>
      </dsp:nvSpPr>
      <dsp:spPr>
        <a:xfrm rot="5400000">
          <a:off x="-271478" y="1891469"/>
          <a:ext cx="1809853" cy="12668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Align Systems</a:t>
          </a:r>
        </a:p>
      </dsp:txBody>
      <dsp:txXfrm rot="-5400000">
        <a:off x="1" y="2253440"/>
        <a:ext cx="1266897" cy="542956"/>
      </dsp:txXfrm>
    </dsp:sp>
    <dsp:sp modelId="{3DC010F0-CC28-B44A-9CA7-D0933BD06D7E}">
      <dsp:nvSpPr>
        <dsp:cNvPr id="0" name=""/>
        <dsp:cNvSpPr/>
      </dsp:nvSpPr>
      <dsp:spPr>
        <a:xfrm rot="5400000">
          <a:off x="5730083" y="-2843194"/>
          <a:ext cx="1176404" cy="1010277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latin typeface="+mj-lt"/>
            </a:rPr>
            <a:t>Connect educator goals and any other improvement efforts to the multi-year plan</a:t>
          </a:r>
        </a:p>
        <a:p>
          <a:pPr marL="114300" lvl="1" indent="-114300" algn="l" defTabSz="666750">
            <a:lnSpc>
              <a:spcPct val="90000"/>
            </a:lnSpc>
            <a:spcBef>
              <a:spcPct val="0"/>
            </a:spcBef>
            <a:spcAft>
              <a:spcPct val="15000"/>
            </a:spcAft>
            <a:buChar char="•"/>
          </a:pPr>
          <a:r>
            <a:rPr lang="en-US" sz="1500" kern="1200">
              <a:latin typeface="+mj-lt"/>
            </a:rPr>
            <a:t>Leverage budget, grants, and resources in support of the plan</a:t>
          </a:r>
        </a:p>
        <a:p>
          <a:pPr marL="114300" lvl="1" indent="-114300" algn="l" defTabSz="666750">
            <a:lnSpc>
              <a:spcPct val="90000"/>
            </a:lnSpc>
            <a:spcBef>
              <a:spcPct val="0"/>
            </a:spcBef>
            <a:spcAft>
              <a:spcPct val="15000"/>
            </a:spcAft>
            <a:buChar char="•"/>
          </a:pPr>
          <a:r>
            <a:rPr lang="en-US" sz="1500" kern="1200">
              <a:latin typeface="+mj-lt"/>
            </a:rPr>
            <a:t>Build community commitment to the plan</a:t>
          </a:r>
        </a:p>
      </dsp:txBody>
      <dsp:txXfrm rot="-5400000">
        <a:off x="1266897" y="1677419"/>
        <a:ext cx="10045350" cy="1061550"/>
      </dsp:txXfrm>
    </dsp:sp>
    <dsp:sp modelId="{41F74EFF-1EDD-EE41-8D73-074BE67DF71A}">
      <dsp:nvSpPr>
        <dsp:cNvPr id="0" name=""/>
        <dsp:cNvSpPr/>
      </dsp:nvSpPr>
      <dsp:spPr>
        <a:xfrm rot="5400000">
          <a:off x="-271478" y="3509336"/>
          <a:ext cx="1809853" cy="12668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Implement </a:t>
          </a:r>
        </a:p>
      </dsp:txBody>
      <dsp:txXfrm rot="-5400000">
        <a:off x="1" y="3871307"/>
        <a:ext cx="1266897" cy="542956"/>
      </dsp:txXfrm>
    </dsp:sp>
    <dsp:sp modelId="{3EE159D1-B0A9-EC47-9F45-5505BED17CD3}">
      <dsp:nvSpPr>
        <dsp:cNvPr id="0" name=""/>
        <dsp:cNvSpPr/>
      </dsp:nvSpPr>
      <dsp:spPr>
        <a:xfrm rot="5400000">
          <a:off x="5730083" y="-1225327"/>
          <a:ext cx="1176404" cy="1010277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latin typeface="+mj-lt"/>
            </a:rPr>
            <a:t>Create an annual action plan with progress and impact benchmarks </a:t>
          </a:r>
        </a:p>
        <a:p>
          <a:pPr marL="114300" lvl="1" indent="-114300" algn="l" defTabSz="666750">
            <a:lnSpc>
              <a:spcPct val="90000"/>
            </a:lnSpc>
            <a:spcBef>
              <a:spcPct val="0"/>
            </a:spcBef>
            <a:spcAft>
              <a:spcPct val="15000"/>
            </a:spcAft>
            <a:buChar char="•"/>
          </a:pPr>
          <a:r>
            <a:rPr lang="en-US" sz="1500" kern="1200">
              <a:latin typeface="+mj-lt"/>
            </a:rPr>
            <a:t>Monitor and publicly report on progress</a:t>
          </a:r>
        </a:p>
        <a:p>
          <a:pPr marL="114300" lvl="1" indent="-114300" algn="l" defTabSz="666750">
            <a:lnSpc>
              <a:spcPct val="90000"/>
            </a:lnSpc>
            <a:spcBef>
              <a:spcPct val="0"/>
            </a:spcBef>
            <a:spcAft>
              <a:spcPct val="15000"/>
            </a:spcAft>
            <a:buChar char="•"/>
          </a:pPr>
          <a:r>
            <a:rPr lang="en-US" sz="1500" kern="1200">
              <a:latin typeface="+mj-lt"/>
            </a:rPr>
            <a:t>Redesign the multi-year plan if necessary</a:t>
          </a:r>
        </a:p>
      </dsp:txBody>
      <dsp:txXfrm rot="-5400000">
        <a:off x="1266897" y="3295286"/>
        <a:ext cx="10045350" cy="10615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2021/12/15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2021/12/15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52252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83384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89037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4081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13043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200249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extLst>
      <p:ext uri="{BB962C8B-B14F-4D97-AF65-F5344CB8AC3E}">
        <p14:creationId xmlns:p14="http://schemas.microsoft.com/office/powerpoint/2010/main" val="387379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a:p>
        </p:txBody>
      </p:sp>
    </p:spTree>
    <p:extLst>
      <p:ext uri="{BB962C8B-B14F-4D97-AF65-F5344CB8AC3E}">
        <p14:creationId xmlns:p14="http://schemas.microsoft.com/office/powerpoint/2010/main" val="61273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a:p>
        </p:txBody>
      </p:sp>
    </p:spTree>
    <p:extLst>
      <p:ext uri="{BB962C8B-B14F-4D97-AF65-F5344CB8AC3E}">
        <p14:creationId xmlns:p14="http://schemas.microsoft.com/office/powerpoint/2010/main" val="328798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54122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21</a:t>
            </a:fld>
            <a:endParaRPr lang="en-US"/>
          </a:p>
        </p:txBody>
      </p:sp>
    </p:spTree>
    <p:extLst>
      <p:ext uri="{BB962C8B-B14F-4D97-AF65-F5344CB8AC3E}">
        <p14:creationId xmlns:p14="http://schemas.microsoft.com/office/powerpoint/2010/main" val="366800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73239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5265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18658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907001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798521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454873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372795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028771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115983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1846075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33843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27775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2544542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565623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1761348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647343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3498840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4061102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52553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399511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99088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19944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25803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50195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1926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963274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a:t>Master</a:t>
            </a:r>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0292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hasCustomPrompt="1"/>
          </p:nvPr>
        </p:nvSpPr>
        <p:spPr/>
        <p:txBody>
          <a:bodyPr/>
          <a:lstStyle>
            <a:lvl1pPr>
              <a:defRPr/>
            </a:lvl1pPr>
          </a:lstStyle>
          <a:p>
            <a:r>
              <a:rPr lang="en-US"/>
              <a:t>Content</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hasCustomPrompt="1"/>
          </p:nvPr>
        </p:nvSpPr>
        <p:spPr>
          <a:xfrm>
            <a:off x="2034862" y="2287246"/>
            <a:ext cx="10515600" cy="1325563"/>
          </a:xfrm>
        </p:spPr>
        <p:txBody>
          <a:bodyPr/>
          <a:lstStyle>
            <a:lvl1pPr>
              <a:defRPr/>
            </a:lvl1pPr>
          </a:lstStyle>
          <a:p>
            <a:r>
              <a:rPr lang="en-US"/>
              <a:t>Title</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12/15/2021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79"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ideadata.org/sites/default/files/media/documents/2017-09/idc_ceis_chart.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www.govregs.com/regulations/expand/title34_chapterIII_part300_subpartF_subjgrp63_section300.646#title34_chapterIII_part300_subpartF_subjgrp63_section300.64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doe.mass.edu/sped/idea2004/sig-dispro/"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www.doe.mass.edu/sped/idea2004/sig-dispro/fiscal-implications-qrg.docx" TargetMode="External"/><Relationship Id="rId5" Type="http://schemas.openxmlformats.org/officeDocument/2006/relationships/hyperlink" Target="http://www.doe.mass.edu/sped/idea2004/sig-dispro/qrg.docx" TargetMode="External"/><Relationship Id="rId4" Type="http://schemas.openxmlformats.org/officeDocument/2006/relationships/hyperlink" Target="http://www.doe.mass.edu/sped/advisories/2019-0621dispro.doc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mailto:specialeducation@doe.mass.edu" TargetMode="External"/><Relationship Id="rId5" Type="http://schemas.openxmlformats.org/officeDocument/2006/relationships/image" Target="../media/image10.png"/><Relationship Id="rId4" Type="http://schemas.openxmlformats.org/officeDocument/2006/relationships/hyperlink" Target="http://www.doe.mas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nationalequityproject.org/about/equit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a:latin typeface="Segoe SemiBold" panose="020B0703040204020203" pitchFamily="34" charset="0"/>
                <a:cs typeface="Segoe SemiBold" panose="020B0703040204020203" pitchFamily="34" charset="0"/>
              </a:rPr>
              <a:t>Significant Disproportionality Basics</a:t>
            </a:r>
            <a:endParaRPr lang="en-US"/>
          </a:p>
        </p:txBody>
      </p:sp>
      <p:sp>
        <p:nvSpPr>
          <p:cNvPr id="3" name="Subtitle 2"/>
          <p:cNvSpPr>
            <a:spLocks noGrp="1"/>
          </p:cNvSpPr>
          <p:nvPr>
            <p:ph type="subTitle" idx="1"/>
          </p:nvPr>
        </p:nvSpPr>
        <p:spPr/>
        <p:txBody>
          <a:bodyPr/>
          <a:lstStyle/>
          <a:p>
            <a:r>
              <a:rPr lang="en-US" altLang="en-US">
                <a:latin typeface="Segoe"/>
              </a:rPr>
              <a:t>December 7, 2021</a:t>
            </a:r>
            <a:endParaRPr lang="zh-CN" altLang="en-US">
              <a:latin typeface="Segoe"/>
            </a:endParaRPr>
          </a:p>
        </p:txBody>
      </p:sp>
    </p:spTree>
    <p:extLst>
      <p:ext uri="{BB962C8B-B14F-4D97-AF65-F5344CB8AC3E}">
        <p14:creationId xmlns:p14="http://schemas.microsoft.com/office/powerpoint/2010/main" val="163198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 are we addressing significant disproportionality?</a:t>
            </a:r>
          </a:p>
        </p:txBody>
      </p:sp>
      <p:sp>
        <p:nvSpPr>
          <p:cNvPr id="5" name="Content Placeholder 2"/>
          <p:cNvSpPr>
            <a:spLocks noGrp="1"/>
          </p:cNvSpPr>
          <p:nvPr>
            <p:ph idx="4294967295"/>
          </p:nvPr>
        </p:nvSpPr>
        <p:spPr>
          <a:xfrm>
            <a:off x="563562" y="1103245"/>
            <a:ext cx="11369675" cy="2550855"/>
          </a:xfrm>
        </p:spPr>
        <p:txBody>
          <a:bodyPr/>
          <a:lstStyle/>
          <a:p>
            <a:pPr marL="0" indent="0">
              <a:buNone/>
            </a:pPr>
            <a:r>
              <a:rPr lang="en-US" altLang="zh-CN" sz="2800" i="1">
                <a:latin typeface="+mn-lt"/>
                <a:cs typeface="Segoe SemiBold" panose="020B0703040204020203" pitchFamily="34" charset="0"/>
              </a:rPr>
              <a:t>“…we need to address racial and ethnic disparities in special education. This important step forward is about ensuring the right services get to the right students in the right way.”</a:t>
            </a:r>
          </a:p>
          <a:p>
            <a:pPr marL="0" indent="0" algn="r">
              <a:buNone/>
            </a:pPr>
            <a:r>
              <a:rPr lang="en-US" altLang="zh-CN" sz="2800" i="1">
                <a:latin typeface="+mn-lt"/>
                <a:cs typeface="Segoe" panose="020B0503040204020203" pitchFamily="34" charset="0"/>
              </a:rPr>
              <a:t>— Former US Secretary of Education John B. King Jr.</a:t>
            </a:r>
          </a:p>
          <a:p>
            <a:pPr marL="0" lvl="0" indent="0">
              <a:buNone/>
            </a:pPr>
            <a:r>
              <a:rPr lang="en-US" altLang="zh-CN" sz="1100" i="1">
                <a:solidFill>
                  <a:srgbClr val="203B6A">
                    <a:lumMod val="50000"/>
                  </a:srgbClr>
                </a:solidFill>
                <a:latin typeface="+mn-lt"/>
                <a:cs typeface="Segoe" panose="020B0503040204020203" pitchFamily="34" charset="0"/>
              </a:rPr>
              <a:t>Source</a:t>
            </a:r>
            <a:r>
              <a:rPr lang="en-US" altLang="zh-CN" sz="1100" i="1">
                <a:solidFill>
                  <a:srgbClr val="203B6A"/>
                </a:solidFill>
                <a:latin typeface="+mn-lt"/>
                <a:cs typeface="Segoe" panose="020B0503040204020203" pitchFamily="34" charset="0"/>
              </a:rPr>
              <a:t>: </a:t>
            </a:r>
            <a:r>
              <a:rPr lang="en-US" altLang="zh-CN" sz="1100" i="1">
                <a:solidFill>
                  <a:srgbClr val="203B6A">
                    <a:lumMod val="50000"/>
                  </a:srgbClr>
                </a:solidFill>
                <a:latin typeface="+mn-lt"/>
                <a:cs typeface="Segoe" panose="020B0503040204020203" pitchFamily="34" charset="0"/>
              </a:rPr>
              <a:t>https://www.ed.gov/news/press-releases/fact-sheet-equity-idea</a:t>
            </a:r>
            <a:r>
              <a:rPr lang="en-US" altLang="zh-CN" sz="2800" i="1">
                <a:solidFill>
                  <a:srgbClr val="203B6A">
                    <a:lumMod val="50000"/>
                  </a:srgbClr>
                </a:solidFill>
                <a:latin typeface="+mn-lt"/>
                <a:cs typeface="Segoe" panose="020B0503040204020203" pitchFamily="34" charset="0"/>
              </a:rPr>
              <a:t>  </a:t>
            </a:r>
            <a:endParaRPr lang="en-US" altLang="zh-CN" sz="2800" i="1">
              <a:latin typeface="+mn-lt"/>
              <a:cs typeface="Segoe SemiBold" panose="020B07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lgn="r">
              <a:buNone/>
            </a:pPr>
            <a:endParaRPr lang="en-US" altLang="zh-CN" sz="1100">
              <a:latin typeface="Segoe" panose="020B0503040204020203" pitchFamily="34" charset="0"/>
              <a:cs typeface="Segoe" panose="020B0503040204020203" pitchFamily="34" charset="0"/>
            </a:endParaRPr>
          </a:p>
          <a:p>
            <a:pPr marL="0" indent="0">
              <a:buNone/>
            </a:pPr>
            <a:endParaRPr lang="en-US" altLang="zh-CN" sz="1100">
              <a:solidFill>
                <a:schemeClr val="tx1"/>
              </a:solidFill>
              <a:latin typeface="Segoe" panose="020B0503040204020203" pitchFamily="34" charset="0"/>
              <a:cs typeface="Segoe" panose="020B0503040204020203" pitchFamily="34" charset="0"/>
            </a:endParaRPr>
          </a:p>
          <a:p>
            <a:pPr marL="0" indent="0">
              <a:buNone/>
            </a:pPr>
            <a:endParaRPr lang="en-US" sz="2800" i="1"/>
          </a:p>
        </p:txBody>
      </p:sp>
      <p:sp>
        <p:nvSpPr>
          <p:cNvPr id="6" name="TextBox 5">
            <a:extLst>
              <a:ext uri="{FF2B5EF4-FFF2-40B4-BE49-F238E27FC236}">
                <a16:creationId xmlns:a16="http://schemas.microsoft.com/office/drawing/2014/main" id="{FF8BBE48-67BB-4782-B47E-EF4748552C06}"/>
              </a:ext>
            </a:extLst>
          </p:cNvPr>
          <p:cNvSpPr txBox="1"/>
          <p:nvPr/>
        </p:nvSpPr>
        <p:spPr>
          <a:xfrm>
            <a:off x="2354690" y="4230129"/>
            <a:ext cx="1069461" cy="553998"/>
          </a:xfrm>
          <a:prstGeom prst="rect">
            <a:avLst/>
          </a:prstGeom>
          <a:noFill/>
        </p:spPr>
        <p:txBody>
          <a:bodyPr wrap="square" rtlCol="0">
            <a:spAutoFit/>
          </a:bodyPr>
          <a:lstStyle/>
          <a:p>
            <a:r>
              <a:rPr lang="en-US" sz="3000" b="1">
                <a:solidFill>
                  <a:schemeClr val="accent1">
                    <a:lumMod val="50000"/>
                  </a:schemeClr>
                </a:solidFill>
              </a:rPr>
              <a:t>1.7X</a:t>
            </a:r>
          </a:p>
        </p:txBody>
      </p:sp>
      <p:sp>
        <p:nvSpPr>
          <p:cNvPr id="7" name="TextBox 6">
            <a:extLst>
              <a:ext uri="{FF2B5EF4-FFF2-40B4-BE49-F238E27FC236}">
                <a16:creationId xmlns:a16="http://schemas.microsoft.com/office/drawing/2014/main" id="{31B72DD3-2234-4457-A8CC-12B649CF090E}"/>
              </a:ext>
            </a:extLst>
          </p:cNvPr>
          <p:cNvSpPr txBox="1"/>
          <p:nvPr/>
        </p:nvSpPr>
        <p:spPr>
          <a:xfrm>
            <a:off x="819664" y="4784127"/>
            <a:ext cx="4558184" cy="1200329"/>
          </a:xfrm>
          <a:prstGeom prst="rect">
            <a:avLst/>
          </a:prstGeom>
          <a:noFill/>
        </p:spPr>
        <p:txBody>
          <a:bodyPr wrap="square" rtlCol="0">
            <a:spAutoFit/>
          </a:bodyPr>
          <a:lstStyle/>
          <a:p>
            <a:r>
              <a:rPr lang="en-US" altLang="zh-CN" i="1">
                <a:solidFill>
                  <a:schemeClr val="accent1">
                    <a:lumMod val="50000"/>
                  </a:schemeClr>
                </a:solidFill>
                <a:cs typeface="Segoe SemiBold" panose="020B0703040204020203" pitchFamily="34" charset="0"/>
              </a:rPr>
              <a:t>African American students with disabilities in MA are 1.7 times as likely to receive a disciplinary removal than all other students with disabilities</a:t>
            </a:r>
            <a:endParaRPr lang="en-US">
              <a:solidFill>
                <a:schemeClr val="accent1">
                  <a:lumMod val="50000"/>
                </a:schemeClr>
              </a:solidFill>
            </a:endParaRPr>
          </a:p>
        </p:txBody>
      </p:sp>
      <p:sp>
        <p:nvSpPr>
          <p:cNvPr id="9" name="TextBox 8">
            <a:extLst>
              <a:ext uri="{FF2B5EF4-FFF2-40B4-BE49-F238E27FC236}">
                <a16:creationId xmlns:a16="http://schemas.microsoft.com/office/drawing/2014/main" id="{0C53EE15-01E3-4AA7-A3E8-A913EF33FDEF}"/>
              </a:ext>
            </a:extLst>
          </p:cNvPr>
          <p:cNvSpPr txBox="1"/>
          <p:nvPr/>
        </p:nvSpPr>
        <p:spPr>
          <a:xfrm>
            <a:off x="8662087" y="4259992"/>
            <a:ext cx="1069461" cy="553998"/>
          </a:xfrm>
          <a:prstGeom prst="rect">
            <a:avLst/>
          </a:prstGeom>
          <a:noFill/>
        </p:spPr>
        <p:txBody>
          <a:bodyPr wrap="square" rtlCol="0">
            <a:spAutoFit/>
          </a:bodyPr>
          <a:lstStyle/>
          <a:p>
            <a:r>
              <a:rPr lang="en-US" sz="3000" b="1">
                <a:solidFill>
                  <a:schemeClr val="accent1">
                    <a:lumMod val="50000"/>
                  </a:schemeClr>
                </a:solidFill>
              </a:rPr>
              <a:t>1.9X</a:t>
            </a:r>
          </a:p>
        </p:txBody>
      </p:sp>
      <p:sp>
        <p:nvSpPr>
          <p:cNvPr id="8" name="TextBox 7">
            <a:extLst>
              <a:ext uri="{FF2B5EF4-FFF2-40B4-BE49-F238E27FC236}">
                <a16:creationId xmlns:a16="http://schemas.microsoft.com/office/drawing/2014/main" id="{60726284-FA93-4019-8BC2-7AAF22F5DBBA}"/>
              </a:ext>
            </a:extLst>
          </p:cNvPr>
          <p:cNvSpPr txBox="1"/>
          <p:nvPr/>
        </p:nvSpPr>
        <p:spPr>
          <a:xfrm>
            <a:off x="7118953" y="4813990"/>
            <a:ext cx="4253382" cy="1200329"/>
          </a:xfrm>
          <a:prstGeom prst="rect">
            <a:avLst/>
          </a:prstGeom>
          <a:noFill/>
        </p:spPr>
        <p:txBody>
          <a:bodyPr wrap="square" rtlCol="0">
            <a:spAutoFit/>
          </a:bodyPr>
          <a:lstStyle/>
          <a:p>
            <a:r>
              <a:rPr lang="en-US" altLang="zh-CN" i="1">
                <a:solidFill>
                  <a:schemeClr val="accent1">
                    <a:lumMod val="50000"/>
                  </a:schemeClr>
                </a:solidFill>
                <a:cs typeface="Segoe SemiBold" panose="020B0703040204020203" pitchFamily="34" charset="0"/>
              </a:rPr>
              <a:t>Hispanic students in MA are 1.94 times as likely to be identified as a student with an Intellectual Disability than students in other racial/ethnic groups </a:t>
            </a:r>
            <a:endParaRPr lang="en-US">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53554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8A47-42AB-4939-9946-6C8E11E9A5B2}"/>
              </a:ext>
            </a:extLst>
          </p:cNvPr>
          <p:cNvSpPr>
            <a:spLocks noGrp="1"/>
          </p:cNvSpPr>
          <p:nvPr>
            <p:ph type="title"/>
          </p:nvPr>
        </p:nvSpPr>
        <p:spPr/>
        <p:txBody>
          <a:bodyPr/>
          <a:lstStyle/>
          <a:p>
            <a:r>
              <a:rPr lang="en-US" dirty="0"/>
              <a:t>Identification as </a:t>
            </a:r>
            <a:r>
              <a:rPr lang="en-US" dirty="0" err="1"/>
              <a:t>SwIEPs</a:t>
            </a:r>
            <a:r>
              <a:rPr lang="en-US" dirty="0"/>
              <a:t> by Student Group (SY 2020-21)</a:t>
            </a:r>
          </a:p>
        </p:txBody>
      </p:sp>
      <p:graphicFrame>
        <p:nvGraphicFramePr>
          <p:cNvPr id="7" name="Content Placeholder 6" descr="Identification as SwIEPs by Student Group (SY 2020-21) Graph">
            <a:extLst>
              <a:ext uri="{FF2B5EF4-FFF2-40B4-BE49-F238E27FC236}">
                <a16:creationId xmlns:a16="http://schemas.microsoft.com/office/drawing/2014/main" id="{94A9359C-B7BA-421D-955F-09B959F945A6}"/>
              </a:ext>
            </a:extLst>
          </p:cNvPr>
          <p:cNvGraphicFramePr>
            <a:graphicFrameLocks noGrp="1"/>
          </p:cNvGraphicFramePr>
          <p:nvPr>
            <p:ph idx="1"/>
            <p:extLst>
              <p:ext uri="{D42A27DB-BD31-4B8C-83A1-F6EECF244321}">
                <p14:modId xmlns:p14="http://schemas.microsoft.com/office/powerpoint/2010/main" val="1080125677"/>
              </p:ext>
            </p:extLst>
          </p:nvPr>
        </p:nvGraphicFramePr>
        <p:xfrm>
          <a:off x="568325" y="1230313"/>
          <a:ext cx="11370390" cy="51260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C4F4D3B-E5DE-4DE3-836A-CF16257B7D52}"/>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160199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mparing Identification of SwIEPs by Student Group (SY 2020-21)">
            <a:extLst>
              <a:ext uri="{FF2B5EF4-FFF2-40B4-BE49-F238E27FC236}">
                <a16:creationId xmlns:a16="http://schemas.microsoft.com/office/drawing/2014/main" id="{DE99E632-11BD-4931-957A-7B419812462B}"/>
              </a:ext>
            </a:extLst>
          </p:cNvPr>
          <p:cNvSpPr>
            <a:spLocks noGrp="1"/>
          </p:cNvSpPr>
          <p:nvPr>
            <p:ph type="title"/>
          </p:nvPr>
        </p:nvSpPr>
        <p:spPr/>
        <p:txBody>
          <a:bodyPr/>
          <a:lstStyle/>
          <a:p>
            <a:r>
              <a:rPr lang="en-US" sz="2800" dirty="0"/>
              <a:t>Comparing Identification of </a:t>
            </a:r>
            <a:r>
              <a:rPr lang="en-US" sz="2800" dirty="0" err="1"/>
              <a:t>SwIEPs</a:t>
            </a:r>
            <a:r>
              <a:rPr lang="en-US" sz="2800" dirty="0"/>
              <a:t> by Student Group (SY 2020-21)</a:t>
            </a:r>
          </a:p>
        </p:txBody>
      </p:sp>
      <p:graphicFrame>
        <p:nvGraphicFramePr>
          <p:cNvPr id="7" name="Content Placeholder 6" descr="Comparing Identification of SwIEPs by Student Group (SY 2020-21)">
            <a:extLst>
              <a:ext uri="{FF2B5EF4-FFF2-40B4-BE49-F238E27FC236}">
                <a16:creationId xmlns:a16="http://schemas.microsoft.com/office/drawing/2014/main" id="{D50813BF-F698-4179-BABD-55B2E1CBD9C8}"/>
              </a:ext>
            </a:extLst>
          </p:cNvPr>
          <p:cNvGraphicFramePr>
            <a:graphicFrameLocks noGrp="1"/>
          </p:cNvGraphicFramePr>
          <p:nvPr>
            <p:ph idx="1"/>
            <p:extLst>
              <p:ext uri="{D42A27DB-BD31-4B8C-83A1-F6EECF244321}">
                <p14:modId xmlns:p14="http://schemas.microsoft.com/office/powerpoint/2010/main" val="456912619"/>
              </p:ext>
            </p:extLst>
          </p:nvPr>
        </p:nvGraphicFramePr>
        <p:xfrm>
          <a:off x="568325" y="1230313"/>
          <a:ext cx="11369675" cy="50498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0F7E13E-352A-4B13-91E5-0DA8F5A021F8}"/>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34303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title="Graduation Rates for Students with IEPs"/>
          <p:cNvSpPr>
            <a:spLocks noGrp="1"/>
          </p:cNvSpPr>
          <p:nvPr>
            <p:ph type="title"/>
          </p:nvPr>
        </p:nvSpPr>
        <p:spPr/>
        <p:txBody>
          <a:bodyPr/>
          <a:lstStyle/>
          <a:p>
            <a:r>
              <a:rPr lang="en-US" dirty="0"/>
              <a:t>Graduation Rates for Students with IEPs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a:p>
        </p:txBody>
      </p:sp>
      <p:pic>
        <p:nvPicPr>
          <p:cNvPr id="10" name="Picture 9" descr="Graduation Rates for Students with IEPs">
            <a:extLst>
              <a:ext uri="{FF2B5EF4-FFF2-40B4-BE49-F238E27FC236}">
                <a16:creationId xmlns:a16="http://schemas.microsoft.com/office/drawing/2014/main" id="{6D8453C7-8545-4EBD-ADC1-CE9430AE4453}"/>
              </a:ext>
            </a:extLst>
          </p:cNvPr>
          <p:cNvPicPr>
            <a:picLocks noChangeAspect="1"/>
          </p:cNvPicPr>
          <p:nvPr/>
        </p:nvPicPr>
        <p:blipFill>
          <a:blip r:embed="rId3"/>
          <a:stretch>
            <a:fillRect/>
          </a:stretch>
        </p:blipFill>
        <p:spPr>
          <a:xfrm>
            <a:off x="2418347" y="1214746"/>
            <a:ext cx="7976937" cy="4802781"/>
          </a:xfrm>
          <a:prstGeom prst="rect">
            <a:avLst/>
          </a:prstGeom>
        </p:spPr>
      </p:pic>
    </p:spTree>
    <p:extLst>
      <p:ext uri="{BB962C8B-B14F-4D97-AF65-F5344CB8AC3E}">
        <p14:creationId xmlns:p14="http://schemas.microsoft.com/office/powerpoint/2010/main" val="110392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title="Discipline Rates: 2016-2018"/>
          <p:cNvSpPr>
            <a:spLocks noGrp="1"/>
          </p:cNvSpPr>
          <p:nvPr>
            <p:ph type="title"/>
          </p:nvPr>
        </p:nvSpPr>
        <p:spPr/>
        <p:txBody>
          <a:bodyPr/>
          <a:lstStyle/>
          <a:p>
            <a:r>
              <a:rPr lang="en-US"/>
              <a:t>Discipline Rates: 2016-2018</a:t>
            </a:r>
          </a:p>
        </p:txBody>
      </p:sp>
      <p:graphicFrame>
        <p:nvGraphicFramePr>
          <p:cNvPr id="7" name="Table 6" title="Table of Discipline Rates for SY2016 through SY2018"/>
          <p:cNvGraphicFramePr>
            <a:graphicFrameLocks noGrp="1"/>
          </p:cNvGraphicFramePr>
          <p:nvPr>
            <p:extLst>
              <p:ext uri="{D42A27DB-BD31-4B8C-83A1-F6EECF244321}">
                <p14:modId xmlns:p14="http://schemas.microsoft.com/office/powerpoint/2010/main" val="513894957"/>
              </p:ext>
            </p:extLst>
          </p:nvPr>
        </p:nvGraphicFramePr>
        <p:xfrm>
          <a:off x="203200" y="1752600"/>
          <a:ext cx="11785605" cy="2910840"/>
        </p:xfrm>
        <a:graphic>
          <a:graphicData uri="http://schemas.openxmlformats.org/drawingml/2006/table">
            <a:tbl>
              <a:tblPr firstRow="1">
                <a:tableStyleId>{5940675A-B579-460E-94D1-54222C63F5DA}</a:tableStyleId>
              </a:tblPr>
              <a:tblGrid>
                <a:gridCol w="1509132">
                  <a:extLst>
                    <a:ext uri="{9D8B030D-6E8A-4147-A177-3AD203B41FA5}">
                      <a16:colId xmlns:a16="http://schemas.microsoft.com/office/drawing/2014/main" val="20000"/>
                    </a:ext>
                  </a:extLst>
                </a:gridCol>
                <a:gridCol w="1077952">
                  <a:extLst>
                    <a:ext uri="{9D8B030D-6E8A-4147-A177-3AD203B41FA5}">
                      <a16:colId xmlns:a16="http://schemas.microsoft.com/office/drawing/2014/main" val="20001"/>
                    </a:ext>
                  </a:extLst>
                </a:gridCol>
                <a:gridCol w="1221679">
                  <a:extLst>
                    <a:ext uri="{9D8B030D-6E8A-4147-A177-3AD203B41FA5}">
                      <a16:colId xmlns:a16="http://schemas.microsoft.com/office/drawing/2014/main" val="20002"/>
                    </a:ext>
                  </a:extLst>
                </a:gridCol>
                <a:gridCol w="1149815">
                  <a:extLst>
                    <a:ext uri="{9D8B030D-6E8A-4147-A177-3AD203B41FA5}">
                      <a16:colId xmlns:a16="http://schemas.microsoft.com/office/drawing/2014/main" val="20003"/>
                    </a:ext>
                  </a:extLst>
                </a:gridCol>
                <a:gridCol w="1077952">
                  <a:extLst>
                    <a:ext uri="{9D8B030D-6E8A-4147-A177-3AD203B41FA5}">
                      <a16:colId xmlns:a16="http://schemas.microsoft.com/office/drawing/2014/main" val="20004"/>
                    </a:ext>
                  </a:extLst>
                </a:gridCol>
                <a:gridCol w="1149815">
                  <a:extLst>
                    <a:ext uri="{9D8B030D-6E8A-4147-A177-3AD203B41FA5}">
                      <a16:colId xmlns:a16="http://schemas.microsoft.com/office/drawing/2014/main" val="20005"/>
                    </a:ext>
                  </a:extLst>
                </a:gridCol>
                <a:gridCol w="1149815">
                  <a:extLst>
                    <a:ext uri="{9D8B030D-6E8A-4147-A177-3AD203B41FA5}">
                      <a16:colId xmlns:a16="http://schemas.microsoft.com/office/drawing/2014/main" val="20006"/>
                    </a:ext>
                  </a:extLst>
                </a:gridCol>
                <a:gridCol w="1149815">
                  <a:extLst>
                    <a:ext uri="{9D8B030D-6E8A-4147-A177-3AD203B41FA5}">
                      <a16:colId xmlns:a16="http://schemas.microsoft.com/office/drawing/2014/main" val="20007"/>
                    </a:ext>
                  </a:extLst>
                </a:gridCol>
                <a:gridCol w="1149815">
                  <a:extLst>
                    <a:ext uri="{9D8B030D-6E8A-4147-A177-3AD203B41FA5}">
                      <a16:colId xmlns:a16="http://schemas.microsoft.com/office/drawing/2014/main" val="20008"/>
                    </a:ext>
                  </a:extLst>
                </a:gridCol>
                <a:gridCol w="1149815">
                  <a:extLst>
                    <a:ext uri="{9D8B030D-6E8A-4147-A177-3AD203B41FA5}">
                      <a16:colId xmlns:a16="http://schemas.microsoft.com/office/drawing/2014/main" val="20009"/>
                    </a:ext>
                  </a:extLst>
                </a:gridCol>
              </a:tblGrid>
              <a:tr h="533400">
                <a:tc>
                  <a:txBody>
                    <a:bodyPr/>
                    <a:lstStyle/>
                    <a:p>
                      <a:pPr algn="ctr" fontAlgn="b"/>
                      <a:endParaRPr lang="en-US" sz="2000" b="0" i="0" u="none" strike="noStrike">
                        <a:latin typeface="Arial"/>
                      </a:endParaRPr>
                    </a:p>
                  </a:txBody>
                  <a:tcPr marL="0" marR="0" marT="0" marB="0" anchor="b"/>
                </a:tc>
                <a:tc gridSpan="3">
                  <a:txBody>
                    <a:bodyPr/>
                    <a:lstStyle/>
                    <a:p>
                      <a:pPr algn="ctr" fontAlgn="b"/>
                      <a:r>
                        <a:rPr lang="en-US" sz="2000" u="none" strike="noStrike"/>
                        <a:t>School Year 2017-2018</a:t>
                      </a:r>
                    </a:p>
                  </a:txBody>
                  <a:tcPr marL="0" marR="0" marT="0" marB="0" anchor="b"/>
                </a:tc>
                <a:tc hMerge="1">
                  <a:txBody>
                    <a:bodyPr/>
                    <a:lstStyle/>
                    <a:p>
                      <a:endParaRPr lang="en-US"/>
                    </a:p>
                  </a:txBody>
                  <a:tcPr/>
                </a:tc>
                <a:tc hMerge="1">
                  <a:txBody>
                    <a:bodyPr/>
                    <a:lstStyle/>
                    <a:p>
                      <a:endParaRPr lang="en-US"/>
                    </a:p>
                  </a:txBody>
                  <a:tcPr>
                    <a:lnL>
                      <a:noFill/>
                    </a:lnL>
                    <a:lnR>
                      <a:noFill/>
                    </a:lnR>
                    <a:lnT>
                      <a:noFill/>
                    </a:lnT>
                    <a:lnB>
                      <a:noFill/>
                    </a:lnB>
                  </a:tcPr>
                </a:tc>
                <a:tc gridSpan="3">
                  <a:txBody>
                    <a:bodyPr/>
                    <a:lstStyle/>
                    <a:p>
                      <a:pPr marL="0" algn="ctr" defTabSz="914400" rtl="0" eaLnBrk="1" fontAlgn="b" latinLnBrk="0" hangingPunct="1"/>
                      <a:r>
                        <a:rPr lang="en-US" sz="2000" u="none" strike="noStrike" kern="1200"/>
                        <a:t>School Year 2018-2019</a:t>
                      </a:r>
                    </a:p>
                  </a:txBody>
                  <a:tcPr marL="0" marR="0" marT="0" marB="0" anchor="b"/>
                </a:tc>
                <a:tc hMerge="1">
                  <a:txBody>
                    <a:bodyPr/>
                    <a:lstStyle/>
                    <a:p>
                      <a:pPr algn="ctr" fontAlgn="b"/>
                      <a:endParaRPr lang="en-US" sz="2000" b="0" i="0" u="none" strike="noStrike">
                        <a:latin typeface="Arial"/>
                      </a:endParaRPr>
                    </a:p>
                  </a:txBody>
                  <a:tcPr marL="0" marR="0" marT="0" marB="0" anchor="b"/>
                </a:tc>
                <a:tc hMerge="1">
                  <a:txBody>
                    <a:bodyPr/>
                    <a:lstStyle/>
                    <a:p>
                      <a:pPr algn="ctr" fontAlgn="b"/>
                      <a:endParaRPr lang="en-US" sz="2000" b="0" i="0" u="none" strike="noStrike">
                        <a:latin typeface="Arial"/>
                      </a:endParaRPr>
                    </a:p>
                  </a:txBody>
                  <a:tcPr marL="0" marR="0" marT="0" marB="0" anchor="b"/>
                </a:tc>
                <a:tc gridSpan="3">
                  <a:txBody>
                    <a:bodyPr/>
                    <a:lstStyle/>
                    <a:p>
                      <a:pPr marL="0" algn="ctr" defTabSz="914400" rtl="0" eaLnBrk="1" fontAlgn="b" latinLnBrk="0" hangingPunct="1"/>
                      <a:r>
                        <a:rPr lang="en-US" sz="2000" u="none" strike="noStrike" kern="1200"/>
                        <a:t>School Year 2019-2020</a:t>
                      </a:r>
                    </a:p>
                  </a:txBody>
                  <a:tcPr marL="0" marR="0" marT="0" marB="0" anchor="b"/>
                </a:tc>
                <a:tc hMerge="1">
                  <a:txBody>
                    <a:bodyPr/>
                    <a:lstStyle/>
                    <a:p>
                      <a:pPr algn="ctr" fontAlgn="b"/>
                      <a:endParaRPr lang="en-US" sz="2000" b="0" i="0" u="none" strike="noStrike">
                        <a:latin typeface="Arial"/>
                      </a:endParaRPr>
                    </a:p>
                  </a:txBody>
                  <a:tcPr marL="0" marR="0" marT="0" marB="0" anchor="b"/>
                </a:tc>
                <a:tc hMerge="1">
                  <a:txBody>
                    <a:bodyPr/>
                    <a:lstStyle/>
                    <a:p>
                      <a:pPr algn="ctr" fontAlgn="b"/>
                      <a:endParaRPr lang="en-US" sz="2000" b="0" i="0" u="none" strike="noStrike">
                        <a:latin typeface="Arial"/>
                      </a:endParaRPr>
                    </a:p>
                  </a:txBody>
                  <a:tcPr marL="0" marR="0" marT="0" marB="0" anchor="b"/>
                </a:tc>
                <a:extLst>
                  <a:ext uri="{0D108BD9-81ED-4DB2-BD59-A6C34878D82A}">
                    <a16:rowId xmlns:a16="http://schemas.microsoft.com/office/drawing/2014/main" val="10000"/>
                  </a:ext>
                </a:extLst>
              </a:tr>
              <a:tr h="704492">
                <a:tc>
                  <a:txBody>
                    <a:bodyPr/>
                    <a:lstStyle/>
                    <a:p>
                      <a:pPr algn="ctr" fontAlgn="b"/>
                      <a:endParaRPr lang="en-US" sz="1800" b="0" i="0" u="none" strike="noStrike">
                        <a:latin typeface="Arial"/>
                      </a:endParaRPr>
                    </a:p>
                  </a:txBody>
                  <a:tcPr marL="0" marR="0" marT="0" marB="0" anchor="b"/>
                </a:tc>
                <a:tc>
                  <a:txBody>
                    <a:bodyPr/>
                    <a:lstStyle/>
                    <a:p>
                      <a:pPr algn="ctr" fontAlgn="b"/>
                      <a:r>
                        <a:rPr lang="en-US" sz="1200" u="none" strike="noStrike"/>
                        <a:t>Total Enrolled</a:t>
                      </a:r>
                      <a:endParaRPr lang="en-US" sz="1200" b="0" i="0" u="none" strike="noStrike">
                        <a:latin typeface="Arial"/>
                      </a:endParaRPr>
                    </a:p>
                  </a:txBody>
                  <a:tcPr marL="0" marR="0" marT="0" marB="0" anchor="ctr"/>
                </a:tc>
                <a:tc>
                  <a:txBody>
                    <a:bodyPr/>
                    <a:lstStyle/>
                    <a:p>
                      <a:pPr algn="ctr" fontAlgn="b"/>
                      <a:r>
                        <a:rPr lang="en-US" sz="1200" u="none" strike="noStrike"/>
                        <a:t>Total Disciplined</a:t>
                      </a:r>
                      <a:endParaRPr lang="en-US" sz="1200" b="0" i="0" u="none" strike="noStrike">
                        <a:latin typeface="Arial"/>
                      </a:endParaRPr>
                    </a:p>
                  </a:txBody>
                  <a:tcPr marL="0" marR="0" marT="0" marB="0" anchor="ctr"/>
                </a:tc>
                <a:tc>
                  <a:txBody>
                    <a:bodyPr/>
                    <a:lstStyle/>
                    <a:p>
                      <a:pPr algn="ctr" fontAlgn="b"/>
                      <a:r>
                        <a:rPr lang="en-US" sz="1200" u="none" strike="noStrike"/>
                        <a:t>Percent Disciplined</a:t>
                      </a:r>
                      <a:endParaRPr lang="en-US" sz="1200" b="0" i="0" u="none" strike="noStrike">
                        <a:latin typeface="Arial"/>
                      </a:endParaRPr>
                    </a:p>
                  </a:txBody>
                  <a:tcPr marL="0" marR="0" marT="0" marB="0" anchor="ctr"/>
                </a:tc>
                <a:tc>
                  <a:txBody>
                    <a:bodyPr/>
                    <a:lstStyle/>
                    <a:p>
                      <a:pPr algn="ctr" fontAlgn="b"/>
                      <a:r>
                        <a:rPr lang="en-US" sz="1200" u="none" strike="noStrike"/>
                        <a:t>Total Enrolled</a:t>
                      </a:r>
                      <a:endParaRPr lang="en-US" sz="1200" b="0" i="0" u="none" strike="noStrike">
                        <a:latin typeface="Arial"/>
                      </a:endParaRPr>
                    </a:p>
                  </a:txBody>
                  <a:tcPr marL="0" marR="0" marT="0" marB="0" anchor="ctr"/>
                </a:tc>
                <a:tc>
                  <a:txBody>
                    <a:bodyPr/>
                    <a:lstStyle/>
                    <a:p>
                      <a:pPr algn="ctr" fontAlgn="b"/>
                      <a:r>
                        <a:rPr lang="en-US" sz="1200" u="none" strike="noStrike"/>
                        <a:t>Total Disciplined</a:t>
                      </a:r>
                      <a:endParaRPr lang="en-US" sz="1200" b="0" i="0" u="none" strike="noStrike">
                        <a:latin typeface="Arial"/>
                      </a:endParaRPr>
                    </a:p>
                  </a:txBody>
                  <a:tcPr marL="0" marR="0" marT="0" marB="0" anchor="ctr"/>
                </a:tc>
                <a:tc>
                  <a:txBody>
                    <a:bodyPr/>
                    <a:lstStyle/>
                    <a:p>
                      <a:pPr algn="ctr" fontAlgn="b"/>
                      <a:r>
                        <a:rPr lang="en-US" sz="1200" u="none" strike="noStrike"/>
                        <a:t>Percent Disciplined</a:t>
                      </a:r>
                      <a:endParaRPr lang="en-US" sz="1200" b="0" i="0" u="none" strike="noStrike">
                        <a:latin typeface="Arial"/>
                      </a:endParaRPr>
                    </a:p>
                  </a:txBody>
                  <a:tcPr marL="0" marR="0" marT="0" marB="0" anchor="ctr"/>
                </a:tc>
                <a:tc>
                  <a:txBody>
                    <a:bodyPr/>
                    <a:lstStyle/>
                    <a:p>
                      <a:pPr algn="ctr" fontAlgn="b"/>
                      <a:r>
                        <a:rPr lang="en-US" sz="1200" u="none" strike="noStrike"/>
                        <a:t>Total Enrolled</a:t>
                      </a:r>
                      <a:endParaRPr lang="en-US" sz="1200" b="0" i="0" u="none" strike="noStrike">
                        <a:latin typeface="Arial"/>
                      </a:endParaRPr>
                    </a:p>
                  </a:txBody>
                  <a:tcPr marL="0" marR="0" marT="0" marB="0" anchor="ctr"/>
                </a:tc>
                <a:tc>
                  <a:txBody>
                    <a:bodyPr/>
                    <a:lstStyle/>
                    <a:p>
                      <a:pPr algn="ctr" fontAlgn="b"/>
                      <a:r>
                        <a:rPr lang="en-US" sz="1200" u="none" strike="noStrike"/>
                        <a:t>Total Disciplined</a:t>
                      </a:r>
                      <a:endParaRPr lang="en-US" sz="1200" b="0" i="0" u="none" strike="noStrike">
                        <a:latin typeface="Arial"/>
                      </a:endParaRPr>
                    </a:p>
                  </a:txBody>
                  <a:tcPr marL="0" marR="0" marT="0" marB="0" anchor="ctr"/>
                </a:tc>
                <a:tc>
                  <a:txBody>
                    <a:bodyPr/>
                    <a:lstStyle/>
                    <a:p>
                      <a:pPr algn="ctr" fontAlgn="b"/>
                      <a:r>
                        <a:rPr lang="en-US" sz="1200" u="none" strike="noStrike"/>
                        <a:t>Percent Disciplined</a:t>
                      </a:r>
                      <a:endParaRPr lang="en-US" sz="1200" b="0" i="0" u="none" strike="noStrike">
                        <a:latin typeface="Arial"/>
                      </a:endParaRPr>
                    </a:p>
                  </a:txBody>
                  <a:tcPr marL="0" marR="0" marT="0" marB="0" anchor="ctr"/>
                </a:tc>
                <a:extLst>
                  <a:ext uri="{0D108BD9-81ED-4DB2-BD59-A6C34878D82A}">
                    <a16:rowId xmlns:a16="http://schemas.microsoft.com/office/drawing/2014/main" val="10001"/>
                  </a:ext>
                </a:extLst>
              </a:tr>
              <a:tr h="743308">
                <a:tc>
                  <a:txBody>
                    <a:bodyPr/>
                    <a:lstStyle/>
                    <a:p>
                      <a:pPr algn="l" fontAlgn="b"/>
                      <a:r>
                        <a:rPr lang="en-US" sz="1600" b="0" i="0" u="none" strike="noStrike">
                          <a:effectLst/>
                          <a:latin typeface="+mn-lt"/>
                        </a:rPr>
                        <a:t>All Students</a:t>
                      </a:r>
                    </a:p>
                  </a:txBody>
                  <a:tcPr marL="7620" marR="7620" marT="7620" marB="0" anchor="b"/>
                </a:tc>
                <a:tc>
                  <a:txBody>
                    <a:bodyPr/>
                    <a:lstStyle/>
                    <a:p>
                      <a:pPr algn="r" fontAlgn="b"/>
                      <a:r>
                        <a:rPr lang="en-US" sz="1600" b="0" i="0" u="none" strike="noStrike">
                          <a:effectLst/>
                          <a:latin typeface="+mn-lt"/>
                        </a:rPr>
                        <a:t>981,288</a:t>
                      </a:r>
                    </a:p>
                  </a:txBody>
                  <a:tcPr marL="7620" marR="7620" marT="7620" marB="0" anchor="b"/>
                </a:tc>
                <a:tc>
                  <a:txBody>
                    <a:bodyPr/>
                    <a:lstStyle/>
                    <a:p>
                      <a:pPr algn="r" fontAlgn="b"/>
                      <a:r>
                        <a:rPr lang="en-US" sz="1600" b="0" i="0" u="none" strike="noStrike">
                          <a:effectLst/>
                          <a:latin typeface="+mn-lt"/>
                        </a:rPr>
                        <a:t>40,809</a:t>
                      </a:r>
                    </a:p>
                  </a:txBody>
                  <a:tcPr marL="7620" marR="7620" marT="7620" marB="0" anchor="b"/>
                </a:tc>
                <a:tc>
                  <a:txBody>
                    <a:bodyPr/>
                    <a:lstStyle/>
                    <a:p>
                      <a:pPr algn="r" fontAlgn="b"/>
                      <a:r>
                        <a:rPr lang="en-US" sz="1600" b="1" i="0" u="none" strike="noStrike">
                          <a:effectLst/>
                          <a:latin typeface="+mn-lt"/>
                        </a:rPr>
                        <a:t>4.16%</a:t>
                      </a:r>
                    </a:p>
                  </a:txBody>
                  <a:tcPr marL="7620" marR="7620" marT="7620" marB="0" anchor="b"/>
                </a:tc>
                <a:tc>
                  <a:txBody>
                    <a:bodyPr/>
                    <a:lstStyle/>
                    <a:p>
                      <a:pPr algn="r" fontAlgn="b"/>
                      <a:r>
                        <a:rPr lang="en-US" sz="1600" b="0" i="0" u="none" strike="noStrike">
                          <a:effectLst/>
                          <a:latin typeface="+mn-lt"/>
                        </a:rPr>
                        <a:t>976,789</a:t>
                      </a:r>
                    </a:p>
                  </a:txBody>
                  <a:tcPr marL="7620" marR="7620" marT="7620" marB="0" anchor="b"/>
                </a:tc>
                <a:tc>
                  <a:txBody>
                    <a:bodyPr/>
                    <a:lstStyle/>
                    <a:p>
                      <a:pPr algn="r" fontAlgn="b"/>
                      <a:r>
                        <a:rPr lang="en-US" sz="1600" b="0" i="0" u="none" strike="noStrike">
                          <a:effectLst/>
                          <a:latin typeface="+mn-lt"/>
                        </a:rPr>
                        <a:t>41,501</a:t>
                      </a:r>
                    </a:p>
                  </a:txBody>
                  <a:tcPr marL="7620" marR="7620" marT="7620" marB="0" anchor="b"/>
                </a:tc>
                <a:tc>
                  <a:txBody>
                    <a:bodyPr/>
                    <a:lstStyle/>
                    <a:p>
                      <a:pPr algn="r" fontAlgn="b"/>
                      <a:r>
                        <a:rPr lang="en-US" sz="1600" b="1" i="0" u="none" strike="noStrike">
                          <a:effectLst/>
                          <a:latin typeface="+mn-lt"/>
                        </a:rPr>
                        <a:t>4.25%</a:t>
                      </a:r>
                    </a:p>
                  </a:txBody>
                  <a:tcPr marL="7620" marR="7620" marT="7620" marB="0" anchor="b"/>
                </a:tc>
                <a:tc>
                  <a:txBody>
                    <a:bodyPr/>
                    <a:lstStyle/>
                    <a:p>
                      <a:pPr algn="r" fontAlgn="b"/>
                      <a:r>
                        <a:rPr lang="en-US" sz="1600" b="0" i="0" u="none" strike="noStrike">
                          <a:effectLst/>
                          <a:latin typeface="+mn-lt"/>
                        </a:rPr>
                        <a:t>970,032</a:t>
                      </a:r>
                    </a:p>
                  </a:txBody>
                  <a:tcPr marL="7620" marR="7620" marT="7620" marB="0" anchor="b"/>
                </a:tc>
                <a:tc>
                  <a:txBody>
                    <a:bodyPr/>
                    <a:lstStyle/>
                    <a:p>
                      <a:pPr algn="r" fontAlgn="b"/>
                      <a:r>
                        <a:rPr lang="en-US" sz="1600" b="0" i="0" u="none" strike="noStrike">
                          <a:effectLst/>
                          <a:latin typeface="+mn-lt"/>
                        </a:rPr>
                        <a:t>28,332</a:t>
                      </a:r>
                    </a:p>
                  </a:txBody>
                  <a:tcPr marL="7620" marR="7620" marT="7620" marB="0" anchor="b"/>
                </a:tc>
                <a:tc>
                  <a:txBody>
                    <a:bodyPr/>
                    <a:lstStyle/>
                    <a:p>
                      <a:pPr algn="r" fontAlgn="b"/>
                      <a:r>
                        <a:rPr lang="en-US" sz="1600" b="1" i="0" u="none" strike="noStrike">
                          <a:effectLst/>
                          <a:latin typeface="+mn-lt"/>
                        </a:rPr>
                        <a:t>2.92%</a:t>
                      </a:r>
                    </a:p>
                  </a:txBody>
                  <a:tcPr marL="7620" marR="7620" marT="7620" marB="0" anchor="b"/>
                </a:tc>
                <a:extLst>
                  <a:ext uri="{0D108BD9-81ED-4DB2-BD59-A6C34878D82A}">
                    <a16:rowId xmlns:a16="http://schemas.microsoft.com/office/drawing/2014/main" val="10002"/>
                  </a:ext>
                </a:extLst>
              </a:tr>
              <a:tr h="929640">
                <a:tc>
                  <a:txBody>
                    <a:bodyPr/>
                    <a:lstStyle/>
                    <a:p>
                      <a:pPr algn="l" fontAlgn="b"/>
                      <a:r>
                        <a:rPr lang="en-US" sz="1600" b="0" i="0" u="none" strike="noStrike">
                          <a:effectLst/>
                          <a:latin typeface="+mn-lt"/>
                        </a:rPr>
                        <a:t>Students with Disabilities</a:t>
                      </a:r>
                    </a:p>
                  </a:txBody>
                  <a:tcPr marL="7620" marR="7620" marT="7620" marB="0" anchor="b"/>
                </a:tc>
                <a:tc>
                  <a:txBody>
                    <a:bodyPr/>
                    <a:lstStyle/>
                    <a:p>
                      <a:pPr algn="r" fontAlgn="b"/>
                      <a:r>
                        <a:rPr lang="en-US" sz="1600" b="0" i="0" u="none" strike="noStrike">
                          <a:effectLst/>
                          <a:latin typeface="+mn-lt"/>
                        </a:rPr>
                        <a:t>184,566</a:t>
                      </a:r>
                    </a:p>
                  </a:txBody>
                  <a:tcPr marL="7620" marR="7620" marT="7620" marB="0" anchor="b"/>
                </a:tc>
                <a:tc>
                  <a:txBody>
                    <a:bodyPr/>
                    <a:lstStyle/>
                    <a:p>
                      <a:pPr algn="r" fontAlgn="b"/>
                      <a:r>
                        <a:rPr lang="en-US" sz="1600" b="0" i="0" u="none" strike="noStrike">
                          <a:effectLst/>
                          <a:latin typeface="+mn-lt"/>
                        </a:rPr>
                        <a:t>14,560</a:t>
                      </a:r>
                    </a:p>
                  </a:txBody>
                  <a:tcPr marL="7620" marR="7620" marT="7620" marB="0" anchor="b"/>
                </a:tc>
                <a:tc>
                  <a:txBody>
                    <a:bodyPr/>
                    <a:lstStyle/>
                    <a:p>
                      <a:pPr algn="r" fontAlgn="b"/>
                      <a:r>
                        <a:rPr lang="en-US" sz="1600" b="1" i="0" u="none" strike="noStrike">
                          <a:effectLst/>
                          <a:latin typeface="+mn-lt"/>
                        </a:rPr>
                        <a:t>7.89%</a:t>
                      </a:r>
                    </a:p>
                  </a:txBody>
                  <a:tcPr marL="7620" marR="7620" marT="7620" marB="0" anchor="b"/>
                </a:tc>
                <a:tc>
                  <a:txBody>
                    <a:bodyPr/>
                    <a:lstStyle/>
                    <a:p>
                      <a:pPr algn="r" fontAlgn="b"/>
                      <a:r>
                        <a:rPr lang="en-US" sz="1600" b="0" i="0" u="none" strike="noStrike">
                          <a:effectLst/>
                          <a:latin typeface="+mn-lt"/>
                        </a:rPr>
                        <a:t>187,717</a:t>
                      </a:r>
                    </a:p>
                  </a:txBody>
                  <a:tcPr marL="7620" marR="7620" marT="7620" marB="0" anchor="b"/>
                </a:tc>
                <a:tc>
                  <a:txBody>
                    <a:bodyPr/>
                    <a:lstStyle/>
                    <a:p>
                      <a:pPr algn="r" fontAlgn="b"/>
                      <a:r>
                        <a:rPr lang="en-US" sz="1600" b="0" i="0" u="none" strike="noStrike">
                          <a:effectLst/>
                          <a:latin typeface="+mn-lt"/>
                        </a:rPr>
                        <a:t>14,657</a:t>
                      </a:r>
                    </a:p>
                  </a:txBody>
                  <a:tcPr marL="7620" marR="7620" marT="7620" marB="0" anchor="b"/>
                </a:tc>
                <a:tc>
                  <a:txBody>
                    <a:bodyPr/>
                    <a:lstStyle/>
                    <a:p>
                      <a:pPr algn="r" fontAlgn="b"/>
                      <a:r>
                        <a:rPr lang="en-US" sz="1600" b="1" i="0" u="none" strike="noStrike">
                          <a:effectLst/>
                          <a:latin typeface="+mn-lt"/>
                        </a:rPr>
                        <a:t>7.81%</a:t>
                      </a:r>
                    </a:p>
                  </a:txBody>
                  <a:tcPr marL="7620" marR="7620" marT="7620" marB="0" anchor="b"/>
                </a:tc>
                <a:tc>
                  <a:txBody>
                    <a:bodyPr/>
                    <a:lstStyle/>
                    <a:p>
                      <a:pPr algn="r" fontAlgn="b"/>
                      <a:r>
                        <a:rPr lang="en-US" sz="1600" b="0" i="0" u="none" strike="noStrike">
                          <a:effectLst/>
                          <a:latin typeface="+mn-lt"/>
                        </a:rPr>
                        <a:t>184,561</a:t>
                      </a:r>
                    </a:p>
                  </a:txBody>
                  <a:tcPr marL="7620" marR="7620" marT="7620" marB="0" anchor="b"/>
                </a:tc>
                <a:tc>
                  <a:txBody>
                    <a:bodyPr/>
                    <a:lstStyle/>
                    <a:p>
                      <a:pPr algn="r" fontAlgn="b"/>
                      <a:r>
                        <a:rPr lang="en-US" sz="1600" b="0" i="0" u="none" strike="noStrike">
                          <a:effectLst/>
                          <a:latin typeface="+mn-lt"/>
                        </a:rPr>
                        <a:t>10,492</a:t>
                      </a:r>
                    </a:p>
                  </a:txBody>
                  <a:tcPr marL="7620" marR="7620" marT="7620" marB="0" anchor="b"/>
                </a:tc>
                <a:tc>
                  <a:txBody>
                    <a:bodyPr/>
                    <a:lstStyle/>
                    <a:p>
                      <a:pPr algn="r" fontAlgn="b"/>
                      <a:r>
                        <a:rPr lang="en-US" sz="1600" b="1" i="0" u="none" strike="noStrike" dirty="0">
                          <a:effectLst/>
                          <a:latin typeface="+mn-lt"/>
                        </a:rPr>
                        <a:t>5.68%</a:t>
                      </a:r>
                    </a:p>
                  </a:txBody>
                  <a:tcPr marL="7620" marR="7620" marT="7620" marB="0" anchor="b"/>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320568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6634" y="2305219"/>
            <a:ext cx="10515600" cy="1325563"/>
          </a:xfrm>
        </p:spPr>
        <p:txBody>
          <a:bodyPr/>
          <a:lstStyle/>
          <a:p>
            <a:r>
              <a:rPr lang="en-US" altLang="zh-CN" sz="4000">
                <a:solidFill>
                  <a:schemeClr val="accent1">
                    <a:lumMod val="50000"/>
                  </a:schemeClr>
                </a:solidFill>
                <a:latin typeface="Segoe UI" panose="020B0502040204020203" pitchFamily="34" charset="0"/>
                <a:cs typeface="Segoe UI" panose="020B0502040204020203" pitchFamily="34" charset="0"/>
              </a:rPr>
              <a:t>How is it Calculated?</a:t>
            </a:r>
            <a:endParaRPr lang="en-US" sz="4000">
              <a:latin typeface="Segoe UI" panose="020B0502040204020203" pitchFamily="34" charset="0"/>
              <a:cs typeface="Segoe UI" panose="020B0502040204020203" pitchFamily="34" charset="0"/>
            </a:endParaRPr>
          </a:p>
        </p:txBody>
      </p:sp>
      <p:sp>
        <p:nvSpPr>
          <p:cNvPr id="2" name="02">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47591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Calendar of New Significant Disproportionality Regulations" title="New Significant Disproportionality Regulations">
            <a:extLst>
              <a:ext uri="{FF2B5EF4-FFF2-40B4-BE49-F238E27FC236}">
                <a16:creationId xmlns:a16="http://schemas.microsoft.com/office/drawing/2014/main" id="{347E32E3-8339-4A85-BDD1-2D530A8E10F4}"/>
              </a:ext>
            </a:extLst>
          </p:cNvPr>
          <p:cNvSpPr>
            <a:spLocks noGrp="1"/>
          </p:cNvSpPr>
          <p:nvPr>
            <p:ph type="title"/>
          </p:nvPr>
        </p:nvSpPr>
        <p:spPr>
          <a:xfrm>
            <a:off x="567743" y="288925"/>
            <a:ext cx="11370972" cy="679905"/>
          </a:xfrm>
        </p:spPr>
        <p:txBody>
          <a:bodyPr/>
          <a:lstStyle/>
          <a:p>
            <a:r>
              <a:rPr lang="en-US"/>
              <a:t>DESE must calculate disproportionality with respect to…</a:t>
            </a:r>
          </a:p>
        </p:txBody>
      </p:sp>
      <p:graphicFrame>
        <p:nvGraphicFramePr>
          <p:cNvPr id="5" name="Table 4" descr="Fourtneen areas for which Significant Disproportionality must be calculated" title="Significant Disproportionality Calculations "/>
          <p:cNvGraphicFramePr>
            <a:graphicFrameLocks noGrp="1"/>
          </p:cNvGraphicFramePr>
          <p:nvPr>
            <p:extLst>
              <p:ext uri="{D42A27DB-BD31-4B8C-83A1-F6EECF244321}">
                <p14:modId xmlns:p14="http://schemas.microsoft.com/office/powerpoint/2010/main" val="2727591339"/>
              </p:ext>
            </p:extLst>
          </p:nvPr>
        </p:nvGraphicFramePr>
        <p:xfrm>
          <a:off x="0" y="1049156"/>
          <a:ext cx="12192000" cy="5139888"/>
        </p:xfrm>
        <a:graphic>
          <a:graphicData uri="http://schemas.openxmlformats.org/drawingml/2006/table">
            <a:tbl>
              <a:tblPr firstRow="1" firstCol="1" bandRow="1">
                <a:tableStyleId>{0505E3EF-67EA-436B-97B2-0124C06EBD24}</a:tableStyleId>
              </a:tblPr>
              <a:tblGrid>
                <a:gridCol w="2274274">
                  <a:extLst>
                    <a:ext uri="{9D8B030D-6E8A-4147-A177-3AD203B41FA5}">
                      <a16:colId xmlns:a16="http://schemas.microsoft.com/office/drawing/2014/main" val="20000"/>
                    </a:ext>
                  </a:extLst>
                </a:gridCol>
                <a:gridCol w="9917726">
                  <a:extLst>
                    <a:ext uri="{9D8B030D-6E8A-4147-A177-3AD203B41FA5}">
                      <a16:colId xmlns:a16="http://schemas.microsoft.com/office/drawing/2014/main" val="20001"/>
                    </a:ext>
                  </a:extLst>
                </a:gridCol>
              </a:tblGrid>
              <a:tr h="2453092">
                <a:tc>
                  <a:txBody>
                    <a:bodyPr/>
                    <a:lstStyle/>
                    <a:p>
                      <a:pPr marL="71755" marR="71755" algn="ctr">
                        <a:lnSpc>
                          <a:spcPct val="115000"/>
                        </a:lnSpc>
                        <a:spcBef>
                          <a:spcPts val="0"/>
                        </a:spcBef>
                        <a:spcAft>
                          <a:spcPts val="0"/>
                        </a:spcAft>
                      </a:pPr>
                      <a:r>
                        <a:rPr lang="en-US" sz="1600" b="0"/>
                        <a:t>Identification </a:t>
                      </a:r>
                      <a:endParaRPr lang="en-US" sz="1600" b="0">
                        <a:latin typeface="Calibri"/>
                        <a:ea typeface="Calibri"/>
                        <a:cs typeface="Times New Roman"/>
                      </a:endParaRPr>
                    </a:p>
                  </a:txBody>
                  <a:tcPr marT="0" marB="0" anchor="ctr"/>
                </a:tc>
                <a:tc>
                  <a:txBody>
                    <a:bodyPr/>
                    <a:lstStyle/>
                    <a:p>
                      <a:pPr marL="0" lvl="0" indent="0">
                        <a:buNone/>
                      </a:pPr>
                      <a:r>
                        <a:rPr lang="en-US" sz="1800" b="0" kern="1200"/>
                        <a:t>The identification of children ages 3 through 21, as children with :</a:t>
                      </a:r>
                    </a:p>
                    <a:p>
                      <a:pPr marL="1031875" lvl="1" indent="-234950">
                        <a:buAutoNum type="arabicPeriod"/>
                      </a:pPr>
                      <a:r>
                        <a:rPr lang="en-US" sz="1800" b="0" kern="1200"/>
                        <a:t>A disability</a:t>
                      </a:r>
                    </a:p>
                    <a:p>
                      <a:pPr marL="1031875" marR="0" lvl="1" indent="-234950" algn="l" defTabSz="914400" rtl="0" eaLnBrk="1" fontAlgn="auto" latinLnBrk="0" hangingPunct="1">
                        <a:lnSpc>
                          <a:spcPct val="100000"/>
                        </a:lnSpc>
                        <a:spcBef>
                          <a:spcPts val="0"/>
                        </a:spcBef>
                        <a:spcAft>
                          <a:spcPts val="0"/>
                        </a:spcAft>
                        <a:buClrTx/>
                        <a:buSzTx/>
                        <a:buFontTx/>
                        <a:buAutoNum type="arabicPeriod"/>
                        <a:tabLst/>
                        <a:defRPr/>
                      </a:pPr>
                      <a:r>
                        <a:rPr lang="en-US" sz="1800" b="0" kern="1200"/>
                        <a:t>An intellectual disability</a:t>
                      </a:r>
                    </a:p>
                    <a:p>
                      <a:pPr marL="1031875" marR="0" lvl="1" indent="-234950" algn="l" defTabSz="914400" rtl="0" eaLnBrk="1" fontAlgn="auto" latinLnBrk="0" hangingPunct="1">
                        <a:lnSpc>
                          <a:spcPct val="100000"/>
                        </a:lnSpc>
                        <a:spcBef>
                          <a:spcPts val="0"/>
                        </a:spcBef>
                        <a:spcAft>
                          <a:spcPts val="0"/>
                        </a:spcAft>
                        <a:buClrTx/>
                        <a:buSzTx/>
                        <a:buFontTx/>
                        <a:buAutoNum type="arabicPeriod"/>
                        <a:tabLst/>
                        <a:defRPr/>
                      </a:pPr>
                      <a:r>
                        <a:rPr lang="en-US" sz="1800" b="0" kern="1200"/>
                        <a:t>A specific learning disability</a:t>
                      </a:r>
                    </a:p>
                    <a:p>
                      <a:pPr marL="1031875" marR="0" lvl="1" indent="-234950" algn="l" defTabSz="914400" rtl="0" eaLnBrk="1" fontAlgn="auto" latinLnBrk="0" hangingPunct="1">
                        <a:lnSpc>
                          <a:spcPct val="100000"/>
                        </a:lnSpc>
                        <a:spcBef>
                          <a:spcPts val="0"/>
                        </a:spcBef>
                        <a:spcAft>
                          <a:spcPts val="0"/>
                        </a:spcAft>
                        <a:buClrTx/>
                        <a:buSzTx/>
                        <a:buFontTx/>
                        <a:buAutoNum type="arabicPeriod"/>
                        <a:tabLst/>
                        <a:defRPr/>
                      </a:pPr>
                      <a:r>
                        <a:rPr lang="en-US" sz="1800" b="0" kern="1200"/>
                        <a:t>Emotional disturbance</a:t>
                      </a:r>
                    </a:p>
                    <a:p>
                      <a:pPr marL="1031875" marR="0" lvl="1" indent="-234950" algn="l" defTabSz="914400" rtl="0" eaLnBrk="1" fontAlgn="auto" latinLnBrk="0" hangingPunct="1">
                        <a:lnSpc>
                          <a:spcPct val="100000"/>
                        </a:lnSpc>
                        <a:spcBef>
                          <a:spcPts val="0"/>
                        </a:spcBef>
                        <a:spcAft>
                          <a:spcPts val="0"/>
                        </a:spcAft>
                        <a:buClrTx/>
                        <a:buSzTx/>
                        <a:buFontTx/>
                        <a:buAutoNum type="arabicPeriod"/>
                        <a:tabLst/>
                        <a:defRPr/>
                      </a:pPr>
                      <a:r>
                        <a:rPr lang="en-US" sz="1800" b="0" kern="1200"/>
                        <a:t>Speech or language impairments</a:t>
                      </a:r>
                    </a:p>
                    <a:p>
                      <a:pPr marL="1031875" marR="0" lvl="1" indent="-234950" algn="l" defTabSz="914400" rtl="0" eaLnBrk="1" fontAlgn="auto" latinLnBrk="0" hangingPunct="1">
                        <a:lnSpc>
                          <a:spcPct val="100000"/>
                        </a:lnSpc>
                        <a:spcBef>
                          <a:spcPts val="0"/>
                        </a:spcBef>
                        <a:spcAft>
                          <a:spcPts val="0"/>
                        </a:spcAft>
                        <a:buClrTx/>
                        <a:buSzTx/>
                        <a:buFontTx/>
                        <a:buAutoNum type="arabicPeriod"/>
                        <a:tabLst/>
                        <a:defRPr/>
                      </a:pPr>
                      <a:r>
                        <a:rPr lang="en-US" sz="1800" b="0" kern="1200"/>
                        <a:t>Other health impairments</a:t>
                      </a:r>
                    </a:p>
                    <a:p>
                      <a:pPr marL="1031875" lvl="1" indent="-234950">
                        <a:buAutoNum type="arabicPeriod"/>
                      </a:pPr>
                      <a:r>
                        <a:rPr lang="en-US" sz="1800" b="0" kern="1200"/>
                        <a:t>Autism </a:t>
                      </a:r>
                      <a:endParaRPr lang="en-US" sz="1800" b="0" kern="1200">
                        <a:solidFill>
                          <a:schemeClr val="dk1"/>
                        </a:solidFill>
                        <a:latin typeface="+mn-lt"/>
                        <a:ea typeface="+mn-ea"/>
                        <a:cs typeface="+mn-cs"/>
                      </a:endParaRPr>
                    </a:p>
                  </a:txBody>
                  <a:tcPr marT="0" marB="0" anchor="ctr"/>
                </a:tc>
                <a:extLst>
                  <a:ext uri="{0D108BD9-81ED-4DB2-BD59-A6C34878D82A}">
                    <a16:rowId xmlns:a16="http://schemas.microsoft.com/office/drawing/2014/main" val="10001"/>
                  </a:ext>
                </a:extLst>
              </a:tr>
              <a:tr h="975648">
                <a:tc>
                  <a:txBody>
                    <a:bodyPr/>
                    <a:lstStyle/>
                    <a:p>
                      <a:pPr marL="71755" marR="71755" algn="ctr">
                        <a:lnSpc>
                          <a:spcPct val="115000"/>
                        </a:lnSpc>
                        <a:spcBef>
                          <a:spcPts val="0"/>
                        </a:spcBef>
                        <a:spcAft>
                          <a:spcPts val="0"/>
                        </a:spcAft>
                      </a:pPr>
                      <a:r>
                        <a:rPr lang="en-US" sz="1600" b="0"/>
                        <a:t>Placement</a:t>
                      </a:r>
                      <a:endParaRPr lang="en-US" sz="1600" b="0">
                        <a:latin typeface="Calibri"/>
                        <a:ea typeface="Calibri"/>
                        <a:cs typeface="Times New Roman"/>
                      </a:endParaRPr>
                    </a:p>
                  </a:txBody>
                  <a:tcPr marT="0" marB="0" anchor="ctr"/>
                </a:tc>
                <a:tc>
                  <a:txBody>
                    <a:bodyPr/>
                    <a:lstStyle/>
                    <a:p>
                      <a:pPr lvl="0"/>
                      <a:r>
                        <a:rPr lang="en-US" sz="1800" kern="1200"/>
                        <a:t>Placements of children with disabilities ages 6 through 21:</a:t>
                      </a:r>
                    </a:p>
                    <a:p>
                      <a:pPr marL="1031875" lvl="1" indent="-234950">
                        <a:buAutoNum type="arabicPeriod" startAt="8"/>
                      </a:pPr>
                      <a:r>
                        <a:rPr lang="en-US" sz="1800" kern="1200"/>
                        <a:t>Inside a regular class less than 40% of the day </a:t>
                      </a:r>
                    </a:p>
                    <a:p>
                      <a:pPr marL="1031875" lvl="1" indent="-234950">
                        <a:buAutoNum type="arabicPeriod" startAt="8"/>
                      </a:pPr>
                      <a:r>
                        <a:rPr lang="en-US" sz="1800" kern="1200"/>
                        <a:t>Inside separate schools and residential facilities</a:t>
                      </a:r>
                      <a:endParaRPr lang="en-US" sz="1800" b="0" kern="1200">
                        <a:solidFill>
                          <a:schemeClr val="dk1"/>
                        </a:solidFill>
                        <a:latin typeface="+mn-lt"/>
                        <a:ea typeface="+mn-ea"/>
                        <a:cs typeface="+mn-cs"/>
                      </a:endParaRPr>
                    </a:p>
                  </a:txBody>
                  <a:tcPr marT="0" marB="0" anchor="ctr"/>
                </a:tc>
                <a:extLst>
                  <a:ext uri="{0D108BD9-81ED-4DB2-BD59-A6C34878D82A}">
                    <a16:rowId xmlns:a16="http://schemas.microsoft.com/office/drawing/2014/main" val="10003"/>
                  </a:ext>
                </a:extLst>
              </a:tr>
              <a:tr h="1711148">
                <a:tc>
                  <a:txBody>
                    <a:bodyPr/>
                    <a:lstStyle/>
                    <a:p>
                      <a:pPr marL="71755" marR="71755" algn="ctr">
                        <a:lnSpc>
                          <a:spcPct val="115000"/>
                        </a:lnSpc>
                        <a:spcBef>
                          <a:spcPts val="0"/>
                        </a:spcBef>
                        <a:spcAft>
                          <a:spcPts val="0"/>
                        </a:spcAft>
                      </a:pPr>
                      <a:r>
                        <a:rPr lang="en-US" sz="1600" b="0"/>
                        <a:t>Discipline</a:t>
                      </a:r>
                      <a:endParaRPr lang="en-US" sz="1600" b="0">
                        <a:latin typeface="Calibri"/>
                        <a:ea typeface="Calibri"/>
                        <a:cs typeface="Times New Roman"/>
                      </a:endParaRPr>
                    </a:p>
                  </a:txBody>
                  <a:tcPr marT="0" marB="0" anchor="ctr"/>
                </a:tc>
                <a:tc>
                  <a:txBody>
                    <a:bodyPr/>
                    <a:lstStyle/>
                    <a:p>
                      <a:pPr lvl="0"/>
                      <a:r>
                        <a:rPr lang="en-US" sz="1800" kern="1200"/>
                        <a:t>Discipline incidents, including, for children with disabilities ages 3 through 21:</a:t>
                      </a:r>
                    </a:p>
                    <a:p>
                      <a:pPr marL="1031875" lvl="1" indent="-234950">
                        <a:buNone/>
                      </a:pPr>
                      <a:r>
                        <a:rPr lang="en-US" sz="1800" kern="1200"/>
                        <a:t>10. Out-of-school suspensions and expulsions of 10 days or fewer</a:t>
                      </a:r>
                    </a:p>
                    <a:p>
                      <a:pPr marL="1031875" lvl="1" indent="-234950">
                        <a:buNone/>
                      </a:pPr>
                      <a:r>
                        <a:rPr lang="en-US" sz="1800" kern="1200"/>
                        <a:t>11. Out-of-school suspensions and expulsions of more than 10 days</a:t>
                      </a:r>
                    </a:p>
                    <a:p>
                      <a:pPr marL="1031875" lvl="1" indent="-234950">
                        <a:buNone/>
                      </a:pPr>
                      <a:r>
                        <a:rPr lang="en-US" sz="1800" kern="1200"/>
                        <a:t>12. In-school suspensions of 10 days or fewer</a:t>
                      </a:r>
                    </a:p>
                    <a:p>
                      <a:pPr marL="1031875" lvl="1" indent="-234950">
                        <a:buNone/>
                      </a:pPr>
                      <a:r>
                        <a:rPr lang="en-US" sz="1800" kern="1200"/>
                        <a:t>13. In-school suspensions of more than 10 days</a:t>
                      </a:r>
                    </a:p>
                    <a:p>
                      <a:pPr marL="1031875" lvl="1" indent="-234950">
                        <a:buNone/>
                      </a:pPr>
                      <a:r>
                        <a:rPr lang="en-US" sz="1800" kern="1200"/>
                        <a:t>14 . Disciplinary removals in total</a:t>
                      </a:r>
                      <a:endParaRPr lang="en-US" sz="1800" b="0" kern="1200">
                        <a:solidFill>
                          <a:schemeClr val="dk1"/>
                        </a:solidFill>
                        <a:latin typeface="+mn-lt"/>
                        <a:ea typeface="+mn-ea"/>
                        <a:cs typeface="+mn-cs"/>
                      </a:endParaRPr>
                    </a:p>
                  </a:txBody>
                  <a:tcPr marT="0" marB="0" anchor="ctr"/>
                </a:tc>
                <a:extLst>
                  <a:ext uri="{0D108BD9-81ED-4DB2-BD59-A6C34878D82A}">
                    <a16:rowId xmlns:a16="http://schemas.microsoft.com/office/drawing/2014/main" val="10005"/>
                  </a:ext>
                </a:extLst>
              </a:tr>
            </a:tbl>
          </a:graphicData>
        </a:graphic>
      </p:graphicFrame>
      <p:sp>
        <p:nvSpPr>
          <p:cNvPr id="6" name="Slide Number Placeholder 3">
            <a:extLst>
              <a:ext uri="{FF2B5EF4-FFF2-40B4-BE49-F238E27FC236}">
                <a16:creationId xmlns:a16="http://schemas.microsoft.com/office/drawing/2014/main" id="{6C689BBF-D849-4878-BAF7-488367322813}"/>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3986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04" y="260990"/>
            <a:ext cx="11074400" cy="735296"/>
          </a:xfrm>
        </p:spPr>
        <p:txBody>
          <a:bodyPr>
            <a:normAutofit/>
          </a:bodyPr>
          <a:lstStyle/>
          <a:p>
            <a:r>
              <a:rPr lang="en-US"/>
              <a:t>Risk Ratio and Alternate Risk Ratio</a:t>
            </a:r>
          </a:p>
        </p:txBody>
      </p:sp>
      <p:sp>
        <p:nvSpPr>
          <p:cNvPr id="3" name="Content Placeholder 2"/>
          <p:cNvSpPr>
            <a:spLocks noGrp="1"/>
          </p:cNvSpPr>
          <p:nvPr>
            <p:ph idx="1"/>
          </p:nvPr>
        </p:nvSpPr>
        <p:spPr>
          <a:xfrm>
            <a:off x="832586" y="1209684"/>
            <a:ext cx="10566400" cy="5181600"/>
          </a:xfrm>
        </p:spPr>
        <p:txBody>
          <a:bodyPr>
            <a:noAutofit/>
          </a:bodyPr>
          <a:lstStyle/>
          <a:p>
            <a:r>
              <a:rPr lang="en-US" sz="2600" b="1"/>
              <a:t>Risk ratio</a:t>
            </a:r>
          </a:p>
          <a:p>
            <a:pPr lvl="1"/>
            <a:r>
              <a:rPr lang="en-US" sz="2200"/>
              <a:t>comparison between the likelihood that students in a particular racial/ethnic group within an LEA will experience a specific outcome (identification, placement, or discipline), compared to the likelihood that students in </a:t>
            </a:r>
            <a:r>
              <a:rPr lang="en-US" sz="2200" i="1"/>
              <a:t>all other racial/ethnic groups with an LEA </a:t>
            </a:r>
            <a:r>
              <a:rPr lang="en-US" sz="2200"/>
              <a:t>will experience the same outcome</a:t>
            </a:r>
          </a:p>
          <a:p>
            <a:pPr lvl="1"/>
            <a:endParaRPr lang="en-US" sz="2200"/>
          </a:p>
          <a:p>
            <a:endParaRPr lang="en-US" sz="2600"/>
          </a:p>
          <a:p>
            <a:r>
              <a:rPr lang="en-US" sz="2600" b="1"/>
              <a:t>Alternate risk ratio</a:t>
            </a:r>
            <a:endParaRPr lang="en-US" sz="2600"/>
          </a:p>
          <a:p>
            <a:pPr lvl="1"/>
            <a:r>
              <a:rPr lang="en-US" sz="2200" i="1"/>
              <a:t>Used if comparison group is too small</a:t>
            </a:r>
          </a:p>
          <a:p>
            <a:pPr lvl="1"/>
            <a:r>
              <a:rPr lang="en-US" sz="2200"/>
              <a:t>comparison between the likelihood that students in a particular racial/ethnic group within an LEA will experience a specific outcome (identification, placement, or discipline), compared to the likelihood that students </a:t>
            </a:r>
            <a:r>
              <a:rPr lang="en-US" sz="2200" i="1"/>
              <a:t>in all other racial/ethnic groups across the state </a:t>
            </a:r>
            <a:r>
              <a:rPr lang="en-US" sz="2200"/>
              <a:t>will experience the same outcome</a:t>
            </a:r>
          </a:p>
          <a:p>
            <a:pPr marL="0" indent="0">
              <a:buNone/>
            </a:pPr>
            <a:endParaRPr lang="en-US" sz="2600"/>
          </a:p>
          <a:p>
            <a:pPr marL="0" indent="0">
              <a:buNone/>
            </a:pPr>
            <a:endParaRPr lang="en-US" sz="2600"/>
          </a:p>
        </p:txBody>
      </p:sp>
      <p:sp>
        <p:nvSpPr>
          <p:cNvPr id="4" name="Slide Number Placeholder 4"/>
          <p:cNvSpPr>
            <a:spLocks noGrp="1"/>
          </p:cNvSpPr>
          <p:nvPr>
            <p:ph type="sldNum" sz="quarter" idx="12"/>
          </p:nvPr>
        </p:nvSpPr>
        <p:spPr>
          <a:xfrm>
            <a:off x="10687786" y="6295032"/>
            <a:ext cx="711200" cy="457200"/>
          </a:xfrm>
        </p:spPr>
        <p:txBody>
          <a:bodyPr/>
          <a:lstStyle/>
          <a:p>
            <a:fld id="{BD26C40E-487C-40A4-A841-8174FD7B7142}" type="slidenum">
              <a:rPr lang="en-US" smtClean="0"/>
              <a:pPr/>
              <a:t>17</a:t>
            </a:fld>
            <a:endParaRPr lang="en-US"/>
          </a:p>
        </p:txBody>
      </p:sp>
    </p:spTree>
    <p:extLst>
      <p:ext uri="{BB962C8B-B14F-4D97-AF65-F5344CB8AC3E}">
        <p14:creationId xmlns:p14="http://schemas.microsoft.com/office/powerpoint/2010/main" val="133241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04" y="260990"/>
            <a:ext cx="11074400" cy="735296"/>
          </a:xfrm>
        </p:spPr>
        <p:txBody>
          <a:bodyPr>
            <a:normAutofit fontScale="90000"/>
          </a:bodyPr>
          <a:lstStyle/>
          <a:p>
            <a:r>
              <a:rPr lang="en-US"/>
              <a:t>For each of these categories, states must calculate a </a:t>
            </a:r>
            <a:r>
              <a:rPr lang="en-US" b="1"/>
              <a:t>RISK RATIO</a:t>
            </a:r>
            <a:r>
              <a:rPr lang="en-US"/>
              <a:t>. </a:t>
            </a:r>
          </a:p>
        </p:txBody>
      </p:sp>
      <p:sp>
        <p:nvSpPr>
          <p:cNvPr id="3" name="Content Placeholder 2"/>
          <p:cNvSpPr>
            <a:spLocks noGrp="1"/>
          </p:cNvSpPr>
          <p:nvPr>
            <p:ph idx="1"/>
          </p:nvPr>
        </p:nvSpPr>
        <p:spPr>
          <a:xfrm>
            <a:off x="812800" y="1087264"/>
            <a:ext cx="10566400" cy="5181600"/>
          </a:xfrm>
        </p:spPr>
        <p:txBody>
          <a:bodyPr>
            <a:noAutofit/>
          </a:bodyPr>
          <a:lstStyle/>
          <a:p>
            <a:pPr marL="0" indent="0" algn="ctr">
              <a:buNone/>
            </a:pPr>
            <a:endParaRPr lang="en-US" sz="1400"/>
          </a:p>
          <a:p>
            <a:pPr marL="0" indent="0" algn="ctr">
              <a:buNone/>
            </a:pPr>
            <a:r>
              <a:rPr lang="en-US" sz="2800" b="1"/>
              <a:t>RISK RATIO</a:t>
            </a:r>
          </a:p>
          <a:p>
            <a:pPr marL="0" indent="0">
              <a:buNone/>
            </a:pPr>
            <a:r>
              <a:rPr lang="en-US" sz="2800"/>
              <a:t>Example:</a:t>
            </a:r>
            <a:endParaRPr lang="en-US"/>
          </a:p>
          <a:p>
            <a:pPr marL="0" indent="0" algn="ctr">
              <a:spcBef>
                <a:spcPts val="0"/>
              </a:spcBef>
              <a:buNone/>
            </a:pPr>
            <a:r>
              <a:rPr lang="en-US" sz="1800"/>
              <a:t>80 African American children identified</a:t>
            </a:r>
          </a:p>
          <a:p>
            <a:pPr marL="0" indent="0" algn="ctr">
              <a:spcBef>
                <a:spcPts val="0"/>
              </a:spcBef>
              <a:buNone/>
            </a:pPr>
            <a:r>
              <a:rPr lang="en-US" sz="1800"/>
              <a:t>÷</a:t>
            </a:r>
          </a:p>
          <a:p>
            <a:pPr marL="0" indent="0" algn="ctr">
              <a:spcBef>
                <a:spcPts val="0"/>
              </a:spcBef>
              <a:buNone/>
            </a:pPr>
            <a:r>
              <a:rPr lang="en-US" sz="1800"/>
              <a:t>400 total African American children in LEA</a:t>
            </a:r>
          </a:p>
          <a:p>
            <a:pPr marL="0" indent="0" algn="ctr">
              <a:spcBef>
                <a:spcPts val="0"/>
              </a:spcBef>
              <a:buNone/>
            </a:pPr>
            <a:r>
              <a:rPr lang="en-US" sz="1800"/>
              <a:t>_______________________________________________________________________</a:t>
            </a:r>
          </a:p>
          <a:p>
            <a:pPr marL="0" indent="0" algn="ctr">
              <a:spcBef>
                <a:spcPts val="0"/>
              </a:spcBef>
              <a:buNone/>
            </a:pPr>
            <a:endParaRPr lang="en-US" sz="1800"/>
          </a:p>
          <a:p>
            <a:pPr marL="0" indent="0" algn="ctr">
              <a:spcBef>
                <a:spcPts val="0"/>
              </a:spcBef>
              <a:buNone/>
            </a:pPr>
            <a:r>
              <a:rPr lang="en-US" sz="1800"/>
              <a:t>200 non-African American children identified </a:t>
            </a:r>
          </a:p>
          <a:p>
            <a:pPr marL="0" indent="0" algn="ctr">
              <a:spcBef>
                <a:spcPts val="0"/>
              </a:spcBef>
              <a:buNone/>
            </a:pPr>
            <a:r>
              <a:rPr lang="en-US" sz="1800"/>
              <a:t>÷</a:t>
            </a:r>
          </a:p>
          <a:p>
            <a:pPr marL="0" indent="0" algn="ctr">
              <a:spcBef>
                <a:spcPts val="0"/>
              </a:spcBef>
              <a:buNone/>
            </a:pPr>
            <a:r>
              <a:rPr lang="en-US" sz="1800"/>
              <a:t>2,000 total non-African American children in LEA</a:t>
            </a:r>
          </a:p>
          <a:p>
            <a:pPr marL="0" indent="0" algn="ctr">
              <a:buNone/>
            </a:pPr>
            <a:endParaRPr lang="en-US" sz="1400"/>
          </a:p>
          <a:p>
            <a:pPr marL="0" indent="0">
              <a:buNone/>
            </a:pPr>
            <a:r>
              <a:rPr lang="en-US" sz="1400"/>
              <a:t>Risk ratio: 2.0</a:t>
            </a:r>
          </a:p>
          <a:p>
            <a:pPr marL="0" indent="0">
              <a:buNone/>
            </a:pPr>
            <a:r>
              <a:rPr lang="en-US" sz="1400"/>
              <a:t>(80/400)  / (200/2000) = 0.2 / 0.1 = 2.0</a:t>
            </a:r>
          </a:p>
          <a:p>
            <a:pPr marL="0" indent="0">
              <a:buNone/>
            </a:pPr>
            <a:r>
              <a:rPr lang="en-US" sz="1400" b="1"/>
              <a:t>African American students in district A are 2.0 times as likely to be identified as a student with a disability, compared to students in all other racial and ethnic groups in the district.  </a:t>
            </a:r>
            <a:endParaRPr lang="en-US" sz="1400"/>
          </a:p>
          <a:p>
            <a:pPr marL="0" indent="0">
              <a:buNone/>
            </a:pPr>
            <a:endParaRPr lang="en-US" sz="600"/>
          </a:p>
        </p:txBody>
      </p:sp>
      <p:sp>
        <p:nvSpPr>
          <p:cNvPr id="4" name="Slide Number Placeholder 4"/>
          <p:cNvSpPr>
            <a:spLocks noGrp="1"/>
          </p:cNvSpPr>
          <p:nvPr>
            <p:ph type="sldNum" sz="quarter" idx="12"/>
          </p:nvPr>
        </p:nvSpPr>
        <p:spPr>
          <a:xfrm>
            <a:off x="10687786" y="6295032"/>
            <a:ext cx="711200" cy="457200"/>
          </a:xfrm>
        </p:spPr>
        <p:txBody>
          <a:bodyPr/>
          <a:lstStyle/>
          <a:p>
            <a:fld id="{BD26C40E-487C-40A4-A841-8174FD7B7142}" type="slidenum">
              <a:rPr lang="en-US" smtClean="0"/>
              <a:pPr/>
              <a:t>18</a:t>
            </a:fld>
            <a:endParaRPr lang="en-US"/>
          </a:p>
        </p:txBody>
      </p:sp>
    </p:spTree>
    <p:extLst>
      <p:ext uri="{BB962C8B-B14F-4D97-AF65-F5344CB8AC3E}">
        <p14:creationId xmlns:p14="http://schemas.microsoft.com/office/powerpoint/2010/main" val="350158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04" y="260990"/>
            <a:ext cx="11074400" cy="735296"/>
          </a:xfrm>
        </p:spPr>
        <p:txBody>
          <a:bodyPr>
            <a:normAutofit fontScale="90000"/>
          </a:bodyPr>
          <a:lstStyle/>
          <a:p>
            <a:r>
              <a:rPr lang="en-US"/>
              <a:t>For districts where the comparison group is small, states must use an </a:t>
            </a:r>
            <a:r>
              <a:rPr lang="en-US" cap="all"/>
              <a:t>alternate risk ratio</a:t>
            </a:r>
            <a:r>
              <a:rPr lang="en-US"/>
              <a:t>. </a:t>
            </a:r>
          </a:p>
        </p:txBody>
      </p:sp>
      <p:sp>
        <p:nvSpPr>
          <p:cNvPr id="3" name="Content Placeholder 2"/>
          <p:cNvSpPr>
            <a:spLocks noGrp="1"/>
          </p:cNvSpPr>
          <p:nvPr>
            <p:ph idx="1"/>
          </p:nvPr>
        </p:nvSpPr>
        <p:spPr>
          <a:xfrm>
            <a:off x="812800" y="1087264"/>
            <a:ext cx="10566400" cy="5181600"/>
          </a:xfrm>
        </p:spPr>
        <p:txBody>
          <a:bodyPr>
            <a:noAutofit/>
          </a:bodyPr>
          <a:lstStyle/>
          <a:p>
            <a:pPr marL="0" indent="0" algn="ctr">
              <a:buNone/>
            </a:pPr>
            <a:endParaRPr lang="en-US" sz="1400"/>
          </a:p>
          <a:p>
            <a:pPr marL="0" indent="0" algn="ctr">
              <a:buNone/>
            </a:pPr>
            <a:r>
              <a:rPr lang="en-US" sz="2400" b="1"/>
              <a:t> ALTERNATE RISK RATIO</a:t>
            </a:r>
            <a:endParaRPr lang="en-US" sz="1400"/>
          </a:p>
          <a:p>
            <a:pPr marL="0" indent="0">
              <a:buNone/>
            </a:pPr>
            <a:r>
              <a:rPr lang="en-US" sz="2800"/>
              <a:t>Example:</a:t>
            </a:r>
          </a:p>
          <a:p>
            <a:pPr marL="0" indent="0" algn="ctr">
              <a:spcBef>
                <a:spcPts val="0"/>
              </a:spcBef>
              <a:buNone/>
            </a:pPr>
            <a:r>
              <a:rPr lang="en-US" sz="1800"/>
              <a:t>80 African American children identified</a:t>
            </a:r>
          </a:p>
          <a:p>
            <a:pPr marL="0" indent="0" algn="ctr">
              <a:spcBef>
                <a:spcPts val="0"/>
              </a:spcBef>
              <a:buNone/>
            </a:pPr>
            <a:r>
              <a:rPr lang="en-US" sz="1800"/>
              <a:t>÷</a:t>
            </a:r>
          </a:p>
          <a:p>
            <a:pPr marL="0" indent="0" algn="ctr">
              <a:spcBef>
                <a:spcPts val="0"/>
              </a:spcBef>
              <a:buNone/>
            </a:pPr>
            <a:r>
              <a:rPr lang="en-US" sz="1800"/>
              <a:t>400 total African American children in LEA</a:t>
            </a:r>
          </a:p>
          <a:p>
            <a:pPr marL="0" indent="0" algn="ctr">
              <a:spcBef>
                <a:spcPts val="0"/>
              </a:spcBef>
              <a:buNone/>
            </a:pPr>
            <a:r>
              <a:rPr lang="en-US" sz="1800"/>
              <a:t>_______________________________________________________________________</a:t>
            </a:r>
          </a:p>
          <a:p>
            <a:pPr marL="0" indent="0" algn="ctr">
              <a:spcBef>
                <a:spcPts val="0"/>
              </a:spcBef>
              <a:buNone/>
            </a:pPr>
            <a:endParaRPr lang="en-US" sz="1800"/>
          </a:p>
          <a:p>
            <a:pPr marL="0" indent="0" algn="ctr">
              <a:spcBef>
                <a:spcPts val="0"/>
              </a:spcBef>
              <a:buNone/>
            </a:pPr>
            <a:r>
              <a:rPr lang="en-US" sz="1800"/>
              <a:t>150,000 non-African American children identified across the state</a:t>
            </a:r>
          </a:p>
          <a:p>
            <a:pPr marL="0" indent="0" algn="ctr">
              <a:spcBef>
                <a:spcPts val="0"/>
              </a:spcBef>
              <a:buNone/>
            </a:pPr>
            <a:r>
              <a:rPr lang="en-US" sz="1800"/>
              <a:t>÷</a:t>
            </a:r>
          </a:p>
          <a:p>
            <a:pPr marL="0" indent="0" algn="ctr">
              <a:spcBef>
                <a:spcPts val="0"/>
              </a:spcBef>
              <a:buNone/>
            </a:pPr>
            <a:r>
              <a:rPr lang="en-US" sz="1800"/>
              <a:t>900,000 non-African American children across the state</a:t>
            </a:r>
          </a:p>
          <a:p>
            <a:pPr marL="0" indent="0" algn="ctr">
              <a:buNone/>
            </a:pPr>
            <a:endParaRPr lang="en-US" sz="1400"/>
          </a:p>
          <a:p>
            <a:pPr marL="0" indent="0">
              <a:buNone/>
            </a:pPr>
            <a:r>
              <a:rPr lang="en-US" sz="1400"/>
              <a:t>Risk ratio: 1.2</a:t>
            </a:r>
          </a:p>
          <a:p>
            <a:pPr marL="0" indent="0">
              <a:buNone/>
            </a:pPr>
            <a:r>
              <a:rPr lang="en-US" sz="1400"/>
              <a:t>(80/400)  / (150,000/900,000) = 0.2 / 0.17 = 1.2</a:t>
            </a:r>
          </a:p>
          <a:p>
            <a:pPr marL="0" indent="0">
              <a:buNone/>
            </a:pPr>
            <a:r>
              <a:rPr lang="en-US" sz="1400" b="1"/>
              <a:t>African American students in district B are 1.2 times as likely to be identified as a student with a disability, compared to students in all other racial and ethnic groups across the state. </a:t>
            </a:r>
            <a:endParaRPr lang="en-US" sz="1400"/>
          </a:p>
          <a:p>
            <a:pPr marL="0" indent="0">
              <a:buNone/>
            </a:pPr>
            <a:endParaRPr lang="en-US" sz="600"/>
          </a:p>
        </p:txBody>
      </p:sp>
      <p:sp>
        <p:nvSpPr>
          <p:cNvPr id="4" name="Slide Number Placeholder 4"/>
          <p:cNvSpPr>
            <a:spLocks noGrp="1"/>
          </p:cNvSpPr>
          <p:nvPr>
            <p:ph type="sldNum" sz="quarter" idx="12"/>
          </p:nvPr>
        </p:nvSpPr>
        <p:spPr>
          <a:xfrm>
            <a:off x="10687786" y="6295032"/>
            <a:ext cx="711200" cy="457200"/>
          </a:xfrm>
        </p:spPr>
        <p:txBody>
          <a:bodyPr/>
          <a:lstStyle/>
          <a:p>
            <a:fld id="{BD26C40E-487C-40A4-A841-8174FD7B7142}" type="slidenum">
              <a:rPr lang="en-US" smtClean="0"/>
              <a:pPr/>
              <a:t>19</a:t>
            </a:fld>
            <a:endParaRPr lang="en-US"/>
          </a:p>
        </p:txBody>
      </p:sp>
    </p:spTree>
    <p:extLst>
      <p:ext uri="{BB962C8B-B14F-4D97-AF65-F5344CB8AC3E}">
        <p14:creationId xmlns:p14="http://schemas.microsoft.com/office/powerpoint/2010/main" val="108261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04CA-CF03-4B4C-94D0-CA2A16419C1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a:t>Contents</a:t>
            </a:r>
          </a:p>
        </p:txBody>
      </p:sp>
      <p:sp>
        <p:nvSpPr>
          <p:cNvPr id="7" name="文本框 6" title="Contents">
            <a:extLst>
              <a:ext uri="{FF2B5EF4-FFF2-40B4-BE49-F238E27FC236}">
                <a16:creationId xmlns:a16="http://schemas.microsoft.com/office/drawing/2014/main" id="{430C315A-057B-4784-B61A-E9DD640F9898}"/>
              </a:ext>
            </a:extLst>
          </p:cNvPr>
          <p:cNvSpPr txBox="1"/>
          <p:nvPr/>
        </p:nvSpPr>
        <p:spPr>
          <a:xfrm>
            <a:off x="1" y="3215766"/>
            <a:ext cx="2769078" cy="584775"/>
          </a:xfrm>
          <a:prstGeom prst="rect">
            <a:avLst/>
          </a:prstGeom>
          <a:noFill/>
        </p:spPr>
        <p:txBody>
          <a:bodyPr wrap="square" rtlCol="0">
            <a:spAutoFit/>
          </a:bodyPr>
          <a:lstStyle/>
          <a:p>
            <a:pPr algn="ctr"/>
            <a:r>
              <a:rPr lang="en-US" altLang="zh-CN" sz="32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a:solidFill>
                <a:schemeClr val="bg1"/>
              </a:solidFill>
              <a:latin typeface="Segoe SemiBold" panose="020B0703040204020203" pitchFamily="34" charset="0"/>
              <a:cs typeface="Segoe SemiBold" panose="020B0703040204020203" pitchFamily="34" charset="0"/>
            </a:endParaRPr>
          </a:p>
        </p:txBody>
      </p:sp>
      <p:grpSp>
        <p:nvGrpSpPr>
          <p:cNvPr id="18" name="Group 17" title="Section 1: "/>
          <p:cNvGrpSpPr/>
          <p:nvPr/>
        </p:nvGrpSpPr>
        <p:grpSpPr>
          <a:xfrm>
            <a:off x="3061061" y="272912"/>
            <a:ext cx="8915517" cy="809458"/>
            <a:chOff x="3061064" y="188784"/>
            <a:chExt cx="8915517" cy="809458"/>
          </a:xfrm>
        </p:grpSpPr>
        <p:sp>
          <p:nvSpPr>
            <p:cNvPr id="8" name="矩形 7" title="1">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01</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9" name="文本框 8" title="Section 1: Introducation">
              <a:extLst>
                <a:ext uri="{FF2B5EF4-FFF2-40B4-BE49-F238E27FC236}">
                  <a16:creationId xmlns:a16="http://schemas.microsoft.com/office/drawing/2014/main" id="{73115394-DBAC-4972-899F-89A1E17FA883}"/>
                </a:ext>
              </a:extLst>
            </p:cNvPr>
            <p:cNvSpPr txBox="1"/>
            <p:nvPr/>
          </p:nvSpPr>
          <p:spPr>
            <a:xfrm>
              <a:off x="3995171"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Welcome and Introduction</a:t>
              </a:r>
              <a:endParaRPr lang="zh-CN" altLang="en-US" sz="3600">
                <a:solidFill>
                  <a:schemeClr val="accent1">
                    <a:lumMod val="50000"/>
                  </a:schemeClr>
                </a:solidFill>
              </a:endParaRPr>
            </a:p>
          </p:txBody>
        </p:sp>
      </p:grpSp>
      <p:grpSp>
        <p:nvGrpSpPr>
          <p:cNvPr id="21" name="Group 20" title="Section 2: How is Significant Disproportionality calculated and districts identified? "/>
          <p:cNvGrpSpPr/>
          <p:nvPr/>
        </p:nvGrpSpPr>
        <p:grpSpPr>
          <a:xfrm>
            <a:off x="3061063" y="1328570"/>
            <a:ext cx="8839200" cy="809459"/>
            <a:chOff x="3061063" y="1873080"/>
            <a:chExt cx="8839200" cy="809459"/>
          </a:xfrm>
        </p:grpSpPr>
        <p:sp>
          <p:nvSpPr>
            <p:cNvPr id="10" name="矩形 9" title="2">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02</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11" name="文本框 10" title="Section 2: How is Significant Disproportionality calculated and districts identified? ">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a:solidFill>
                  <a:schemeClr val="accent1">
                    <a:lumMod val="50000"/>
                  </a:schemeClr>
                </a:solidFill>
              </a:endParaRPr>
            </a:p>
          </p:txBody>
        </p:sp>
      </p:grpSp>
      <p:sp>
        <p:nvSpPr>
          <p:cNvPr id="23" name="文本框 8" title="Section 2: What is Significant Disproportionality?">
            <a:extLst>
              <a:ext uri="{FF2B5EF4-FFF2-40B4-BE49-F238E27FC236}">
                <a16:creationId xmlns:a16="http://schemas.microsoft.com/office/drawing/2014/main" id="{73115394-DBAC-4972-899F-89A1E17FA883}"/>
              </a:ext>
            </a:extLst>
          </p:cNvPr>
          <p:cNvSpPr txBox="1"/>
          <p:nvPr/>
        </p:nvSpPr>
        <p:spPr>
          <a:xfrm>
            <a:off x="3995171" y="1328568"/>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What is Significant Disproportionality? </a:t>
            </a:r>
            <a:endParaRPr lang="zh-CN" altLang="en-US" sz="3600">
              <a:solidFill>
                <a:schemeClr val="accent1">
                  <a:lumMod val="50000"/>
                </a:schemeClr>
              </a:solidFill>
            </a:endParaRPr>
          </a:p>
        </p:txBody>
      </p:sp>
      <p:grpSp>
        <p:nvGrpSpPr>
          <p:cNvPr id="22" name="Group 21" title="Section 3: Timelines and Future Risk Ratios"/>
          <p:cNvGrpSpPr/>
          <p:nvPr/>
        </p:nvGrpSpPr>
        <p:grpSpPr>
          <a:xfrm>
            <a:off x="3061062" y="2437886"/>
            <a:ext cx="8839201" cy="809459"/>
            <a:chOff x="3061062" y="3110799"/>
            <a:chExt cx="8839201" cy="809459"/>
          </a:xfrm>
        </p:grpSpPr>
        <p:sp>
          <p:nvSpPr>
            <p:cNvPr id="12" name="矩形 11" title="3">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03</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13" name="文本框 12" title="Section 3: Timelines and Future Risk Ratios">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a:solidFill>
                  <a:schemeClr val="accent1">
                    <a:lumMod val="50000"/>
                  </a:schemeClr>
                </a:solidFill>
              </a:endParaRPr>
            </a:p>
          </p:txBody>
        </p:sp>
      </p:grpSp>
      <p:sp>
        <p:nvSpPr>
          <p:cNvPr id="24" name="文本框 8" title="Section 3:  Planning for Success: Building Your Team and SWOT Analysis">
            <a:extLst>
              <a:ext uri="{FF2B5EF4-FFF2-40B4-BE49-F238E27FC236}">
                <a16:creationId xmlns:a16="http://schemas.microsoft.com/office/drawing/2014/main" id="{73115394-DBAC-4972-899F-89A1E17FA883}"/>
              </a:ext>
            </a:extLst>
          </p:cNvPr>
          <p:cNvSpPr txBox="1"/>
          <p:nvPr/>
        </p:nvSpPr>
        <p:spPr>
          <a:xfrm>
            <a:off x="4063849" y="2437885"/>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How is it Calculated?</a:t>
            </a:r>
          </a:p>
        </p:txBody>
      </p:sp>
      <p:grpSp>
        <p:nvGrpSpPr>
          <p:cNvPr id="14" name="Group 13" title="Section 2: How is Significant Disproportionality calculated and districts identified? "/>
          <p:cNvGrpSpPr/>
          <p:nvPr/>
        </p:nvGrpSpPr>
        <p:grpSpPr>
          <a:xfrm>
            <a:off x="3061062" y="3538127"/>
            <a:ext cx="8839200" cy="809459"/>
            <a:chOff x="3061063" y="1873080"/>
            <a:chExt cx="8839200" cy="809459"/>
          </a:xfrm>
        </p:grpSpPr>
        <p:sp>
          <p:nvSpPr>
            <p:cNvPr id="15" name="矩形 9" title="4">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04</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16" name="文本框 10" title="Section 2: How is Significant Disproportionality calculated and districts identified? ">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a:solidFill>
                  <a:schemeClr val="accent1">
                    <a:lumMod val="50000"/>
                  </a:schemeClr>
                </a:solidFill>
              </a:endParaRPr>
            </a:p>
          </p:txBody>
        </p:sp>
      </p:grpSp>
      <p:sp>
        <p:nvSpPr>
          <p:cNvPr id="25" name="文本框 8" title="Section 4: Data-Based Improvement Planning">
            <a:extLst>
              <a:ext uri="{FF2B5EF4-FFF2-40B4-BE49-F238E27FC236}">
                <a16:creationId xmlns:a16="http://schemas.microsoft.com/office/drawing/2014/main" id="{73115394-DBAC-4972-899F-89A1E17FA883}"/>
              </a:ext>
            </a:extLst>
          </p:cNvPr>
          <p:cNvSpPr txBox="1"/>
          <p:nvPr/>
        </p:nvSpPr>
        <p:spPr>
          <a:xfrm>
            <a:off x="4063849" y="3538128"/>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600">
              <a:solidFill>
                <a:schemeClr val="accent1">
                  <a:lumMod val="50000"/>
                </a:schemeClr>
              </a:solidFill>
            </a:endParaRPr>
          </a:p>
          <a:p>
            <a:r>
              <a:rPr lang="en-US" altLang="zh-CN" sz="3600">
                <a:solidFill>
                  <a:schemeClr val="accent1">
                    <a:lumMod val="50000"/>
                  </a:schemeClr>
                </a:solidFill>
              </a:rPr>
              <a:t>Developing an Action Plan</a:t>
            </a:r>
            <a:endParaRPr lang="zh-CN" altLang="en-US" sz="3600">
              <a:solidFill>
                <a:schemeClr val="accent1">
                  <a:lumMod val="50000"/>
                </a:schemeClr>
              </a:solidFill>
            </a:endParaRPr>
          </a:p>
          <a:p>
            <a:endParaRPr lang="zh-CN" altLang="en-US" sz="3600">
              <a:solidFill>
                <a:schemeClr val="accent1">
                  <a:lumMod val="50000"/>
                </a:schemeClr>
              </a:solidFill>
            </a:endParaRPr>
          </a:p>
        </p:txBody>
      </p:sp>
      <p:grpSp>
        <p:nvGrpSpPr>
          <p:cNvPr id="17" name="Group 16" descr="Section 3: Timelines and Future Risk Ratios" title="Section 3: Timelines and Future Risk Ratios"/>
          <p:cNvGrpSpPr/>
          <p:nvPr/>
        </p:nvGrpSpPr>
        <p:grpSpPr>
          <a:xfrm>
            <a:off x="3061061" y="4614727"/>
            <a:ext cx="8839201" cy="809459"/>
            <a:chOff x="3061062" y="3110799"/>
            <a:chExt cx="8839201" cy="809459"/>
          </a:xfrm>
        </p:grpSpPr>
        <p:sp>
          <p:nvSpPr>
            <p:cNvPr id="19" name="矩形 11" title="5">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05</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20" name="文本框 12" title="Section 3: Timelines and Future Risk Ratios">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a:solidFill>
                  <a:schemeClr val="accent1">
                    <a:lumMod val="50000"/>
                  </a:schemeClr>
                </a:solidFill>
              </a:endParaRPr>
            </a:p>
          </p:txBody>
        </p:sp>
      </p:grpSp>
      <p:sp>
        <p:nvSpPr>
          <p:cNvPr id="26" name="文本框 8" title="Section 5: Root Cause Analysis">
            <a:extLst>
              <a:ext uri="{FF2B5EF4-FFF2-40B4-BE49-F238E27FC236}">
                <a16:creationId xmlns:a16="http://schemas.microsoft.com/office/drawing/2014/main" id="{73115394-DBAC-4972-899F-89A1E17FA883}"/>
              </a:ext>
            </a:extLst>
          </p:cNvPr>
          <p:cNvSpPr txBox="1"/>
          <p:nvPr/>
        </p:nvSpPr>
        <p:spPr>
          <a:xfrm>
            <a:off x="3995171" y="4611341"/>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 </a:t>
            </a:r>
          </a:p>
          <a:p>
            <a:r>
              <a:rPr lang="en-US" altLang="zh-CN" sz="3600">
                <a:solidFill>
                  <a:schemeClr val="accent1">
                    <a:lumMod val="50000"/>
                  </a:schemeClr>
                </a:solidFill>
              </a:rPr>
              <a:t>What’s Next?</a:t>
            </a:r>
            <a:endParaRPr lang="zh-CN" altLang="en-US" sz="3600">
              <a:solidFill>
                <a:schemeClr val="accent1">
                  <a:lumMod val="50000"/>
                </a:schemeClr>
              </a:solidFill>
            </a:endParaRPr>
          </a:p>
          <a:p>
            <a:endParaRPr lang="zh-CN" altLang="en-US" sz="3600">
              <a:solidFill>
                <a:schemeClr val="accent1">
                  <a:lumMod val="50000"/>
                </a:schemeClr>
              </a:solidFill>
            </a:endParaRPr>
          </a:p>
        </p:txBody>
      </p:sp>
      <p:sp>
        <p:nvSpPr>
          <p:cNvPr id="30" name="矩形 7" title="6">
            <a:extLst>
              <a:ext uri="{FF2B5EF4-FFF2-40B4-BE49-F238E27FC236}">
                <a16:creationId xmlns:a16="http://schemas.microsoft.com/office/drawing/2014/main" id="{C0795994-20AF-4E22-89F5-60153C5543DF}"/>
              </a:ext>
            </a:extLst>
          </p:cNvPr>
          <p:cNvSpPr/>
          <p:nvPr/>
        </p:nvSpPr>
        <p:spPr>
          <a:xfrm>
            <a:off x="3061064" y="5634743"/>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Segoe SemiBold" panose="020B0703040204020203" pitchFamily="34" charset="0"/>
                <a:cs typeface="Segoe SemiBold" panose="020B0703040204020203" pitchFamily="34" charset="0"/>
              </a:rPr>
              <a:t>06</a:t>
            </a:r>
            <a:endParaRPr lang="zh-CN" altLang="en-US" sz="3200">
              <a:solidFill>
                <a:schemeClr val="tx1"/>
              </a:solidFill>
              <a:latin typeface="Segoe SemiBold" panose="020B0703040204020203" pitchFamily="34" charset="0"/>
              <a:cs typeface="Segoe SemiBold" panose="020B0703040204020203" pitchFamily="34" charset="0"/>
            </a:endParaRPr>
          </a:p>
        </p:txBody>
      </p:sp>
      <p:sp>
        <p:nvSpPr>
          <p:cNvPr id="29" name="文本框 8" title="Section 6: What's Next?">
            <a:extLst>
              <a:ext uri="{FF2B5EF4-FFF2-40B4-BE49-F238E27FC236}">
                <a16:creationId xmlns:a16="http://schemas.microsoft.com/office/drawing/2014/main" id="{73115394-DBAC-4972-899F-89A1E17FA883}"/>
              </a:ext>
            </a:extLst>
          </p:cNvPr>
          <p:cNvSpPr txBox="1"/>
          <p:nvPr/>
        </p:nvSpPr>
        <p:spPr>
          <a:xfrm>
            <a:off x="3995171" y="5634745"/>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rPr>
              <a:t> Questions</a:t>
            </a:r>
            <a:endParaRPr lang="zh-CN" altLang="en-US" sz="3600">
              <a:solidFill>
                <a:schemeClr val="accent1">
                  <a:lumMod val="50000"/>
                </a:schemeClr>
              </a:solidFill>
            </a:endParaRPr>
          </a:p>
        </p:txBody>
      </p:sp>
    </p:spTree>
    <p:extLst>
      <p:ext uri="{BB962C8B-B14F-4D97-AF65-F5344CB8AC3E}">
        <p14:creationId xmlns:p14="http://schemas.microsoft.com/office/powerpoint/2010/main" val="273258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Timeline </a:t>
            </a:r>
          </a:p>
        </p:txBody>
      </p:sp>
      <p:graphicFrame>
        <p:nvGraphicFramePr>
          <p:cNvPr id="6" name="Content Placeholder 5" descr="Significant Disproportionality Timeline" title="Significant Disproportionality Timeline"/>
          <p:cNvGraphicFramePr>
            <a:graphicFrameLocks noGrp="1"/>
          </p:cNvGraphicFramePr>
          <p:nvPr>
            <p:ph idx="1"/>
            <p:extLst>
              <p:ext uri="{D42A27DB-BD31-4B8C-83A1-F6EECF244321}">
                <p14:modId xmlns:p14="http://schemas.microsoft.com/office/powerpoint/2010/main" val="1647844352"/>
              </p:ext>
            </p:extLst>
          </p:nvPr>
        </p:nvGraphicFramePr>
        <p:xfrm>
          <a:off x="436995" y="1101466"/>
          <a:ext cx="10631496" cy="5413345"/>
        </p:xfrm>
        <a:graphic>
          <a:graphicData uri="http://schemas.openxmlformats.org/drawingml/2006/table">
            <a:tbl>
              <a:tblPr firstRow="1" firstCol="1" bandRow="1">
                <a:tableStyleId>{125E5076-3810-47DD-B79F-674D7AD40C01}</a:tableStyleId>
              </a:tblPr>
              <a:tblGrid>
                <a:gridCol w="1771916">
                  <a:extLst>
                    <a:ext uri="{9D8B030D-6E8A-4147-A177-3AD203B41FA5}">
                      <a16:colId xmlns:a16="http://schemas.microsoft.com/office/drawing/2014/main" val="1006717238"/>
                    </a:ext>
                  </a:extLst>
                </a:gridCol>
                <a:gridCol w="1771916">
                  <a:extLst>
                    <a:ext uri="{9D8B030D-6E8A-4147-A177-3AD203B41FA5}">
                      <a16:colId xmlns:a16="http://schemas.microsoft.com/office/drawing/2014/main" val="3929334706"/>
                    </a:ext>
                  </a:extLst>
                </a:gridCol>
                <a:gridCol w="1771916">
                  <a:extLst>
                    <a:ext uri="{9D8B030D-6E8A-4147-A177-3AD203B41FA5}">
                      <a16:colId xmlns:a16="http://schemas.microsoft.com/office/drawing/2014/main" val="249947954"/>
                    </a:ext>
                  </a:extLst>
                </a:gridCol>
                <a:gridCol w="1771916">
                  <a:extLst>
                    <a:ext uri="{9D8B030D-6E8A-4147-A177-3AD203B41FA5}">
                      <a16:colId xmlns:a16="http://schemas.microsoft.com/office/drawing/2014/main" val="239578889"/>
                    </a:ext>
                  </a:extLst>
                </a:gridCol>
                <a:gridCol w="1771916">
                  <a:extLst>
                    <a:ext uri="{9D8B030D-6E8A-4147-A177-3AD203B41FA5}">
                      <a16:colId xmlns:a16="http://schemas.microsoft.com/office/drawing/2014/main" val="3134500316"/>
                    </a:ext>
                  </a:extLst>
                </a:gridCol>
                <a:gridCol w="1771916">
                  <a:extLst>
                    <a:ext uri="{9D8B030D-6E8A-4147-A177-3AD203B41FA5}">
                      <a16:colId xmlns:a16="http://schemas.microsoft.com/office/drawing/2014/main" val="4100459930"/>
                    </a:ext>
                  </a:extLst>
                </a:gridCol>
              </a:tblGrid>
              <a:tr h="384145">
                <a:tc>
                  <a:txBody>
                    <a:bodyPr/>
                    <a:lstStyle/>
                    <a:p>
                      <a:pPr marL="0" marR="0" algn="ctr">
                        <a:spcBef>
                          <a:spcPts val="0"/>
                        </a:spcBef>
                        <a:spcAft>
                          <a:spcPts val="0"/>
                        </a:spcAft>
                      </a:pPr>
                      <a:r>
                        <a:rPr lang="en-US" sz="1600">
                          <a:effectLst/>
                          <a:latin typeface="+mn-lt"/>
                        </a:rPr>
                        <a:t>SY17-18</a:t>
                      </a:r>
                      <a:endParaRPr lang="en-US"/>
                    </a:p>
                  </a:txBody>
                  <a:tcPr marL="113402" marR="113402"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Times New Roman" panose="02020603050405020304" pitchFamily="18" charset="0"/>
                        </a:rPr>
                        <a:t>SY18-19</a:t>
                      </a: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Times New Roman" panose="02020603050405020304" pitchFamily="18" charset="0"/>
                        </a:rPr>
                        <a:t>SY19-20</a:t>
                      </a: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Times New Roman" panose="02020603050405020304" pitchFamily="18" charset="0"/>
                        </a:rPr>
                        <a:t>SY20-21</a:t>
                      </a: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rPr>
                        <a:t>SY21-22</a:t>
                      </a:r>
                      <a:endParaRPr lang="en-US" sz="1600">
                        <a:effectLst/>
                        <a:latin typeface="+mn-lt"/>
                        <a:ea typeface="Times New Roman" panose="02020603050405020304" pitchFamily="18" charset="0"/>
                      </a:endParaRP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b="1" i="0" u="none" strike="noStrike" kern="1200" cap="none" spc="0" normalizeH="0" baseline="0" noProof="0">
                          <a:ln>
                            <a:noFill/>
                          </a:ln>
                          <a:effectLst/>
                          <a:uLnTx/>
                          <a:uFillTx/>
                          <a:latin typeface="+mn-lt"/>
                          <a:ea typeface="+mn-ea"/>
                          <a:cs typeface="+mn-cs"/>
                        </a:rPr>
                        <a:t>SY22-23</a:t>
                      </a:r>
                      <a:endParaRPr lang="en-US" sz="1600">
                        <a:effectLst/>
                        <a:latin typeface="+mn-lt"/>
                        <a:ea typeface="Times New Roman" panose="02020603050405020304" pitchFamily="18" charset="0"/>
                      </a:endParaRP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7037066"/>
                  </a:ext>
                </a:extLst>
              </a:tr>
              <a:tr h="4288944">
                <a:tc>
                  <a:txBody>
                    <a:bodyPr/>
                    <a:lstStyle/>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r>
                        <a:rPr lang="en-US" sz="1600" b="0">
                          <a:effectLst/>
                        </a:rPr>
                        <a:t>Discipline Data Year 1</a:t>
                      </a:r>
                      <a:endParaRPr lang="en-US" sz="2000" b="0">
                        <a:effectLst/>
                        <a:latin typeface="Times New Roman" panose="02020603050405020304" pitchFamily="18" charset="0"/>
                        <a:ea typeface="Times New Roman" panose="02020603050405020304" pitchFamily="18" charset="0"/>
                      </a:endParaRPr>
                    </a:p>
                  </a:txBody>
                  <a:tcPr marL="113402" marR="113402"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Placement and Identification Data Year 1</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Discipline Data Year 2</a:t>
                      </a:r>
                      <a:endParaRPr lang="en-US" sz="2000">
                        <a:effectLst/>
                        <a:latin typeface="Times New Roman" panose="02020603050405020304" pitchFamily="18" charset="0"/>
                        <a:ea typeface="Times New Roman" panose="02020603050405020304" pitchFamily="18" charset="0"/>
                      </a:endParaRP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Placement and Identification Data Year 2</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Discipline Data Year 3</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endParaRPr>
                    </a:p>
                    <a:p>
                      <a:pPr marL="0" marR="0" algn="ctr">
                        <a:spcBef>
                          <a:spcPts val="0"/>
                        </a:spcBef>
                        <a:spcAft>
                          <a:spcPts val="0"/>
                        </a:spcAft>
                      </a:pPr>
                      <a:r>
                        <a:rPr lang="en-US" sz="1600">
                          <a:effectLst/>
                        </a:rPr>
                        <a:t> </a:t>
                      </a:r>
                      <a:endParaRPr lang="en-US" sz="2000">
                        <a:effectLst/>
                        <a:latin typeface="Times New Roman" panose="02020603050405020304" pitchFamily="18" charset="0"/>
                        <a:ea typeface="Times New Roman" panose="02020603050405020304" pitchFamily="18" charset="0"/>
                      </a:endParaRP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endParaRPr lang="en-US" sz="2000">
                        <a:effectLst/>
                      </a:endParaRPr>
                    </a:p>
                    <a:p>
                      <a:pPr marL="0" marR="0" algn="ctr">
                        <a:spcBef>
                          <a:spcPts val="0"/>
                        </a:spcBef>
                        <a:spcAft>
                          <a:spcPts val="0"/>
                        </a:spcAft>
                      </a:pPr>
                      <a:r>
                        <a:rPr lang="en-US" sz="1600">
                          <a:effectLst/>
                        </a:rPr>
                        <a:t>Placement and Identification Data Year 3</a:t>
                      </a: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p>
                      <a:pPr marL="0" marR="0" algn="ctr">
                        <a:spcBef>
                          <a:spcPts val="0"/>
                        </a:spcBef>
                        <a:spcAft>
                          <a:spcPts val="0"/>
                        </a:spcAft>
                      </a:pPr>
                      <a:endParaRPr lang="en-US" sz="2000">
                        <a:effectLst/>
                      </a:endParaRP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endParaRPr lang="en-US" sz="1600">
                        <a:solidFill>
                          <a:schemeClr val="tx1"/>
                        </a:solidFill>
                        <a:effectLst/>
                      </a:endParaRPr>
                    </a:p>
                    <a:p>
                      <a:pPr marL="0" marR="0" algn="ctr">
                        <a:spcBef>
                          <a:spcPts val="0"/>
                        </a:spcBef>
                        <a:spcAft>
                          <a:spcPts val="0"/>
                        </a:spcAft>
                      </a:pPr>
                      <a:r>
                        <a:rPr lang="en-US" sz="1600">
                          <a:solidFill>
                            <a:schemeClr val="tx1"/>
                          </a:solidFill>
                          <a:effectLst/>
                        </a:rPr>
                        <a:t> </a:t>
                      </a:r>
                      <a:r>
                        <a:rPr lang="en-US" sz="1400">
                          <a:solidFill>
                            <a:schemeClr val="tx1"/>
                          </a:solidFill>
                          <a:effectLst/>
                        </a:rPr>
                        <a:t>DESE identifies </a:t>
                      </a:r>
                    </a:p>
                    <a:p>
                      <a:pPr marL="0" marR="0" algn="ctr">
                        <a:spcBef>
                          <a:spcPts val="0"/>
                        </a:spcBef>
                        <a:spcAft>
                          <a:spcPts val="0"/>
                        </a:spcAft>
                      </a:pPr>
                      <a:r>
                        <a:rPr lang="en-US" sz="1400">
                          <a:solidFill>
                            <a:schemeClr val="tx1"/>
                          </a:solidFill>
                          <a:effectLst/>
                        </a:rPr>
                        <a:t>LEAs with significant disproportionality and those at-risk for future identification and supports these districts </a:t>
                      </a:r>
                    </a:p>
                    <a:p>
                      <a:pPr marL="0" marR="0" algn="ctr">
                        <a:spcBef>
                          <a:spcPts val="0"/>
                        </a:spcBef>
                        <a:spcAft>
                          <a:spcPts val="0"/>
                        </a:spcAft>
                      </a:pPr>
                      <a:endParaRPr lang="en-US" sz="1600">
                        <a:solidFill>
                          <a:schemeClr val="tx1"/>
                        </a:solidFill>
                        <a:effectLst/>
                      </a:endParaRPr>
                    </a:p>
                    <a:p>
                      <a:pPr marL="0" marR="0" algn="ctr">
                        <a:spcBef>
                          <a:spcPts val="0"/>
                        </a:spcBef>
                        <a:spcAft>
                          <a:spcPts val="0"/>
                        </a:spcAft>
                      </a:pPr>
                      <a:r>
                        <a:rPr lang="en-US" sz="1600">
                          <a:solidFill>
                            <a:schemeClr val="tx1"/>
                          </a:solidFill>
                          <a:effectLst/>
                        </a:rPr>
                        <a:t> SY20-21 Identified LEAs reserve 15% of Part B Funds for CCEIS in FY21 Fund Code 240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effectLst/>
                      </a:endParaRPr>
                    </a:p>
                    <a:p>
                      <a:pPr marL="0" marR="0" algn="ctr">
                        <a:spcBef>
                          <a:spcPts val="0"/>
                        </a:spcBef>
                        <a:spcAft>
                          <a:spcPts val="0"/>
                        </a:spcAft>
                      </a:pPr>
                      <a:endParaRPr lang="en-US" sz="2000">
                        <a:solidFill>
                          <a:schemeClr val="tx1"/>
                        </a:solidFill>
                        <a:effectLst/>
                      </a:endParaRPr>
                    </a:p>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endParaRP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solidFill>
                  </a:tcPr>
                </a:tc>
                <a:tc>
                  <a:txBody>
                    <a:bodyPr/>
                    <a:lstStyle/>
                    <a:p>
                      <a:pPr marL="0" marR="0" algn="ctr">
                        <a:spcBef>
                          <a:spcPts val="0"/>
                        </a:spcBef>
                        <a:spcAft>
                          <a:spcPts val="0"/>
                        </a:spcAft>
                      </a:pPr>
                      <a:endParaRPr lang="en-US" sz="1600">
                        <a:solidFill>
                          <a:schemeClr val="tx1"/>
                        </a:solidFill>
                        <a:effectLst/>
                        <a:latin typeface="+mn-lt"/>
                      </a:endParaRPr>
                    </a:p>
                    <a:p>
                      <a:pPr marL="0" marR="0" lvl="0" algn="ctr">
                        <a:spcBef>
                          <a:spcPts val="0"/>
                        </a:spcBef>
                        <a:spcAft>
                          <a:spcPts val="0"/>
                        </a:spcAft>
                        <a:buNone/>
                      </a:pPr>
                      <a:r>
                        <a:rPr lang="en-US" sz="1600">
                          <a:solidFill>
                            <a:schemeClr val="tx1"/>
                          </a:solidFill>
                          <a:effectLst/>
                          <a:latin typeface="+mn-lt"/>
                        </a:rPr>
                        <a:t>SY 21- 22 Identified LEAs reserve 15% of Part B Funds for CCEIS</a:t>
                      </a:r>
                      <a:endParaRPr lang="en-US" sz="1600">
                        <a:solidFill>
                          <a:schemeClr val="tx1"/>
                        </a:solidFill>
                        <a:effectLst/>
                      </a:endParaRPr>
                    </a:p>
                  </a:txBody>
                  <a:tcPr marL="113402" marR="11340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3711377238"/>
                  </a:ext>
                </a:extLst>
              </a:tr>
            </a:tbl>
          </a:graphicData>
        </a:graphic>
      </p:graphicFrame>
      <p:sp>
        <p:nvSpPr>
          <p:cNvPr id="5" name="Slide Number Placeholder 4"/>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0569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56" y="260990"/>
            <a:ext cx="11074400" cy="748944"/>
          </a:xfrm>
        </p:spPr>
        <p:txBody>
          <a:bodyPr>
            <a:normAutofit/>
          </a:bodyPr>
          <a:lstStyle/>
          <a:p>
            <a:r>
              <a:rPr lang="en-US"/>
              <a:t>Identification of Disproportionality</a:t>
            </a:r>
          </a:p>
        </p:txBody>
      </p:sp>
      <p:sp>
        <p:nvSpPr>
          <p:cNvPr id="3" name="Content Placeholder 2"/>
          <p:cNvSpPr>
            <a:spLocks noGrp="1"/>
          </p:cNvSpPr>
          <p:nvPr>
            <p:ph idx="1"/>
          </p:nvPr>
        </p:nvSpPr>
        <p:spPr/>
        <p:txBody>
          <a:bodyPr>
            <a:normAutofit/>
          </a:bodyPr>
          <a:lstStyle/>
          <a:p>
            <a:endParaRPr lang="en-US" sz="1200"/>
          </a:p>
          <a:p>
            <a:r>
              <a:rPr lang="en-US"/>
              <a:t>States have flexibility to set:</a:t>
            </a:r>
          </a:p>
          <a:p>
            <a:pPr lvl="1">
              <a:lnSpc>
                <a:spcPct val="150000"/>
              </a:lnSpc>
            </a:pPr>
            <a:r>
              <a:rPr lang="en-US"/>
              <a:t>Minimum cell size and n size</a:t>
            </a:r>
          </a:p>
          <a:p>
            <a:pPr lvl="1">
              <a:lnSpc>
                <a:spcPct val="150000"/>
              </a:lnSpc>
            </a:pPr>
            <a:r>
              <a:rPr lang="en-US"/>
              <a:t>Number of years of historical data</a:t>
            </a:r>
          </a:p>
          <a:p>
            <a:pPr lvl="1">
              <a:lnSpc>
                <a:spcPct val="150000"/>
              </a:lnSpc>
            </a:pPr>
            <a:r>
              <a:rPr lang="en-US"/>
              <a:t>Risk ratio threshold</a:t>
            </a:r>
          </a:p>
          <a:p>
            <a:pPr lvl="1">
              <a:lnSpc>
                <a:spcPct val="150000"/>
              </a:lnSpc>
            </a:pPr>
            <a:r>
              <a:rPr lang="en-US"/>
              <a:t>Definition of “reasonable progress”</a:t>
            </a:r>
          </a:p>
          <a:p>
            <a:pPr lvl="1">
              <a:lnSpc>
                <a:spcPct val="150000"/>
              </a:lnSpc>
              <a:buNone/>
            </a:pPr>
            <a:endParaRPr lang="en-US"/>
          </a:p>
          <a:p>
            <a:pPr lvl="1"/>
            <a:endParaRPr lang="en-US"/>
          </a:p>
        </p:txBody>
      </p:sp>
      <p:sp>
        <p:nvSpPr>
          <p:cNvPr id="4" name="Slide Number Placeholder 4"/>
          <p:cNvSpPr>
            <a:spLocks noGrp="1"/>
          </p:cNvSpPr>
          <p:nvPr>
            <p:ph type="sldNum" sz="quarter" idx="12"/>
          </p:nvPr>
        </p:nvSpPr>
        <p:spPr>
          <a:xfrm>
            <a:off x="10660492" y="6281384"/>
            <a:ext cx="711200" cy="457200"/>
          </a:xfrm>
        </p:spPr>
        <p:txBody>
          <a:bodyPr/>
          <a:lstStyle/>
          <a:p>
            <a:fld id="{BD26C40E-487C-40A4-A841-8174FD7B7142}" type="slidenum">
              <a:rPr lang="en-US" smtClean="0"/>
              <a:pPr/>
              <a:t>21</a:t>
            </a:fld>
            <a:endParaRPr lang="en-US"/>
          </a:p>
        </p:txBody>
      </p:sp>
    </p:spTree>
    <p:extLst>
      <p:ext uri="{BB962C8B-B14F-4D97-AF65-F5344CB8AC3E}">
        <p14:creationId xmlns:p14="http://schemas.microsoft.com/office/powerpoint/2010/main" val="124473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Cell Size and N-Size </a:t>
            </a:r>
          </a:p>
        </p:txBody>
      </p:sp>
      <p:sp>
        <p:nvSpPr>
          <p:cNvPr id="3" name="Content Placeholder 2"/>
          <p:cNvSpPr>
            <a:spLocks noGrp="1"/>
          </p:cNvSpPr>
          <p:nvPr>
            <p:ph idx="1"/>
          </p:nvPr>
        </p:nvSpPr>
        <p:spPr/>
        <p:txBody>
          <a:bodyPr>
            <a:normAutofit/>
          </a:bodyPr>
          <a:lstStyle/>
          <a:p>
            <a:pPr marL="0" indent="0">
              <a:buNone/>
            </a:pPr>
            <a:r>
              <a:rPr lang="en-US" b="1"/>
              <a:t>We will only calculate a risk ratio for groups that meet the minimum cell size (6) and n-size (20). </a:t>
            </a:r>
          </a:p>
          <a:p>
            <a:pPr lvl="1"/>
            <a:r>
              <a:rPr lang="en-US" b="1"/>
              <a:t>Cell size</a:t>
            </a:r>
            <a:r>
              <a:rPr lang="en-US">
                <a:solidFill>
                  <a:schemeClr val="tx1">
                    <a:lumMod val="50000"/>
                  </a:schemeClr>
                </a:solidFill>
              </a:rPr>
              <a:t>: </a:t>
            </a:r>
          </a:p>
          <a:p>
            <a:pPr lvl="2"/>
            <a:r>
              <a:rPr lang="en-US">
                <a:solidFill>
                  <a:schemeClr val="tx1">
                    <a:lumMod val="50000"/>
                  </a:schemeClr>
                </a:solidFill>
              </a:rPr>
              <a:t> N</a:t>
            </a:r>
            <a:r>
              <a:rPr lang="en-US"/>
              <a:t>umber of children in the racial/ethnic group(s) experiencing a particular outcome. </a:t>
            </a:r>
          </a:p>
          <a:p>
            <a:pPr lvl="2"/>
            <a:r>
              <a:rPr lang="en-US" b="1"/>
              <a:t>Numerator</a:t>
            </a:r>
            <a:r>
              <a:rPr lang="en-US"/>
              <a:t> in the risk calculation.</a:t>
            </a:r>
          </a:p>
          <a:p>
            <a:pPr lvl="1"/>
            <a:r>
              <a:rPr lang="en-US" b="1"/>
              <a:t>N-size: </a:t>
            </a:r>
          </a:p>
          <a:p>
            <a:pPr lvl="2"/>
            <a:r>
              <a:rPr lang="en-US"/>
              <a:t>Number of children in the racial/ethnic group(s) enrolled in a district with respect to identification, </a:t>
            </a:r>
            <a:r>
              <a:rPr lang="en-US" i="1"/>
              <a:t>and</a:t>
            </a:r>
            <a:r>
              <a:rPr lang="en-US"/>
              <a:t> the number of children with disabilities enrolled in an LEA with respect to placement and discipline. </a:t>
            </a:r>
          </a:p>
          <a:p>
            <a:pPr lvl="2"/>
            <a:r>
              <a:rPr lang="en-US" b="1"/>
              <a:t>Denominator</a:t>
            </a:r>
            <a:r>
              <a:rPr lang="en-US"/>
              <a:t> in the risk calculation. </a:t>
            </a:r>
            <a:endParaRPr lang="en-US" b="1"/>
          </a:p>
          <a:p>
            <a:pPr lvl="2"/>
            <a:endParaRPr lang="en-US"/>
          </a:p>
          <a:p>
            <a:pPr lvl="1"/>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71734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Risk Ratio and Reasonable Progress</a:t>
            </a:r>
          </a:p>
        </p:txBody>
      </p:sp>
      <p:sp>
        <p:nvSpPr>
          <p:cNvPr id="3" name="Content Placeholder 2" descr="Table with samples showing districts that both meet and do not meet reasonable progress" title="Reasonable Progress table"/>
          <p:cNvSpPr>
            <a:spLocks noGrp="1"/>
          </p:cNvSpPr>
          <p:nvPr>
            <p:ph idx="1"/>
          </p:nvPr>
        </p:nvSpPr>
        <p:spPr>
          <a:xfrm>
            <a:off x="567743" y="1073888"/>
            <a:ext cx="11370972" cy="3187869"/>
          </a:xfrm>
        </p:spPr>
        <p:txBody>
          <a:bodyPr>
            <a:normAutofit fontScale="92500"/>
          </a:bodyPr>
          <a:lstStyle/>
          <a:p>
            <a:r>
              <a:rPr lang="en-US"/>
              <a:t>The risk ratio threshold in Massachusetts is 3.0</a:t>
            </a:r>
          </a:p>
          <a:p>
            <a:r>
              <a:rPr lang="en-US"/>
              <a:t>If the district is making reasonable progress, a state is not required to make an identification of significant disproportionality  </a:t>
            </a:r>
          </a:p>
          <a:p>
            <a:pPr lvl="1"/>
            <a:r>
              <a:rPr lang="en-US" b="1">
                <a:latin typeface="+mn-lt"/>
              </a:rPr>
              <a:t>Reasonable progress:</a:t>
            </a:r>
            <a:r>
              <a:rPr lang="en-US">
                <a:latin typeface="+mn-lt"/>
              </a:rPr>
              <a:t> </a:t>
            </a:r>
            <a:r>
              <a:rPr lang="en-US"/>
              <a:t>lowering the risk ratio or alternate risk ratio for the group and category in each of the two prior consecutive years</a:t>
            </a:r>
          </a:p>
          <a:p>
            <a:pPr lvl="1"/>
            <a:endParaRPr lang="en-US">
              <a:latin typeface="+mn-lt"/>
            </a:endParaRPr>
          </a:p>
          <a:p>
            <a:pPr marL="0" indent="0">
              <a:buNone/>
            </a:pPr>
            <a:endParaRPr lang="en-US"/>
          </a:p>
        </p:txBody>
      </p:sp>
      <p:graphicFrame>
        <p:nvGraphicFramePr>
          <p:cNvPr id="6" name="Table 5" title="Res"/>
          <p:cNvGraphicFramePr>
            <a:graphicFrameLocks noGrp="1"/>
          </p:cNvGraphicFramePr>
          <p:nvPr>
            <p:extLst>
              <p:ext uri="{D42A27DB-BD31-4B8C-83A1-F6EECF244321}">
                <p14:modId xmlns:p14="http://schemas.microsoft.com/office/powerpoint/2010/main" val="720685540"/>
              </p:ext>
            </p:extLst>
          </p:nvPr>
        </p:nvGraphicFramePr>
        <p:xfrm>
          <a:off x="2740969" y="4133746"/>
          <a:ext cx="7241231" cy="2059028"/>
        </p:xfrm>
        <a:graphic>
          <a:graphicData uri="http://schemas.openxmlformats.org/drawingml/2006/table">
            <a:tbl>
              <a:tblPr firstRow="1" bandRow="1">
                <a:tableStyleId>{69CF1AB2-1976-4502-BF36-3FF5EA218861}</a:tableStyleId>
              </a:tblPr>
              <a:tblGrid>
                <a:gridCol w="1043183">
                  <a:extLst>
                    <a:ext uri="{9D8B030D-6E8A-4147-A177-3AD203B41FA5}">
                      <a16:colId xmlns:a16="http://schemas.microsoft.com/office/drawing/2014/main" val="1733134854"/>
                    </a:ext>
                  </a:extLst>
                </a:gridCol>
                <a:gridCol w="867747">
                  <a:extLst>
                    <a:ext uri="{9D8B030D-6E8A-4147-A177-3AD203B41FA5}">
                      <a16:colId xmlns:a16="http://schemas.microsoft.com/office/drawing/2014/main" val="3106717866"/>
                    </a:ext>
                  </a:extLst>
                </a:gridCol>
                <a:gridCol w="849086">
                  <a:extLst>
                    <a:ext uri="{9D8B030D-6E8A-4147-A177-3AD203B41FA5}">
                      <a16:colId xmlns:a16="http://schemas.microsoft.com/office/drawing/2014/main" val="1626824403"/>
                    </a:ext>
                  </a:extLst>
                </a:gridCol>
                <a:gridCol w="727787">
                  <a:extLst>
                    <a:ext uri="{9D8B030D-6E8A-4147-A177-3AD203B41FA5}">
                      <a16:colId xmlns:a16="http://schemas.microsoft.com/office/drawing/2014/main" val="1544364438"/>
                    </a:ext>
                  </a:extLst>
                </a:gridCol>
                <a:gridCol w="3753428">
                  <a:extLst>
                    <a:ext uri="{9D8B030D-6E8A-4147-A177-3AD203B41FA5}">
                      <a16:colId xmlns:a16="http://schemas.microsoft.com/office/drawing/2014/main" val="3567370756"/>
                    </a:ext>
                  </a:extLst>
                </a:gridCol>
              </a:tblGrid>
              <a:tr h="425234">
                <a:tc>
                  <a:txBody>
                    <a:bodyPr/>
                    <a:lstStyle/>
                    <a:p>
                      <a:endParaRPr lang="en-US" sz="1600" b="0"/>
                    </a:p>
                  </a:txBody>
                  <a:tcPr/>
                </a:tc>
                <a:tc>
                  <a:txBody>
                    <a:bodyPr/>
                    <a:lstStyle/>
                    <a:p>
                      <a:r>
                        <a:rPr lang="en-US" sz="1600" b="0" u="sng"/>
                        <a:t>Year 1</a:t>
                      </a:r>
                    </a:p>
                  </a:txBody>
                  <a:tcPr/>
                </a:tc>
                <a:tc>
                  <a:txBody>
                    <a:bodyPr/>
                    <a:lstStyle/>
                    <a:p>
                      <a:r>
                        <a:rPr lang="en-US" sz="1600" b="0" u="sng"/>
                        <a:t>Year 2</a:t>
                      </a:r>
                    </a:p>
                  </a:txBody>
                  <a:tcPr/>
                </a:tc>
                <a:tc>
                  <a:txBody>
                    <a:bodyPr/>
                    <a:lstStyle/>
                    <a:p>
                      <a:r>
                        <a:rPr lang="en-US" sz="1600" b="0" u="sng"/>
                        <a:t>Year 3</a:t>
                      </a:r>
                    </a:p>
                  </a:txBody>
                  <a:tcPr/>
                </a:tc>
                <a:tc>
                  <a:txBody>
                    <a:bodyPr/>
                    <a:lstStyle/>
                    <a:p>
                      <a:r>
                        <a:rPr lang="en-US" sz="1600" b="0" u="sng"/>
                        <a:t>Reasonable Progress</a:t>
                      </a:r>
                    </a:p>
                  </a:txBody>
                  <a:tcPr/>
                </a:tc>
                <a:extLst>
                  <a:ext uri="{0D108BD9-81ED-4DB2-BD59-A6C34878D82A}">
                    <a16:rowId xmlns:a16="http://schemas.microsoft.com/office/drawing/2014/main" val="130447751"/>
                  </a:ext>
                </a:extLst>
              </a:tr>
              <a:tr h="425234">
                <a:tc>
                  <a:txBody>
                    <a:bodyPr/>
                    <a:lstStyle/>
                    <a:p>
                      <a:r>
                        <a:rPr lang="en-US" sz="1600" b="0"/>
                        <a:t>District 1</a:t>
                      </a:r>
                    </a:p>
                  </a:txBody>
                  <a:tcPr/>
                </a:tc>
                <a:tc>
                  <a:txBody>
                    <a:bodyPr/>
                    <a:lstStyle/>
                    <a:p>
                      <a:r>
                        <a:rPr lang="en-US" sz="1600" b="0"/>
                        <a:t>5.6</a:t>
                      </a:r>
                    </a:p>
                  </a:txBody>
                  <a:tcPr/>
                </a:tc>
                <a:tc>
                  <a:txBody>
                    <a:bodyPr/>
                    <a:lstStyle/>
                    <a:p>
                      <a:r>
                        <a:rPr lang="en-US" sz="1600" b="0"/>
                        <a:t>5.3</a:t>
                      </a:r>
                    </a:p>
                  </a:txBody>
                  <a:tcPr/>
                </a:tc>
                <a:tc>
                  <a:txBody>
                    <a:bodyPr/>
                    <a:lstStyle/>
                    <a:p>
                      <a:r>
                        <a:rPr lang="en-US" sz="1600" b="0"/>
                        <a:t>5.2</a:t>
                      </a:r>
                    </a:p>
                  </a:txBody>
                  <a:tcPr/>
                </a:tc>
                <a:tc>
                  <a:txBody>
                    <a:bodyPr/>
                    <a:lstStyle/>
                    <a:p>
                      <a:r>
                        <a:rPr lang="en-US" sz="1600" b="0"/>
                        <a:t>Meets Reasonable Progress</a:t>
                      </a:r>
                    </a:p>
                  </a:txBody>
                  <a:tcPr/>
                </a:tc>
                <a:extLst>
                  <a:ext uri="{0D108BD9-81ED-4DB2-BD59-A6C34878D82A}">
                    <a16:rowId xmlns:a16="http://schemas.microsoft.com/office/drawing/2014/main" val="1831011177"/>
                  </a:ext>
                </a:extLst>
              </a:tr>
              <a:tr h="604280">
                <a:tc>
                  <a:txBody>
                    <a:bodyPr/>
                    <a:lstStyle/>
                    <a:p>
                      <a:r>
                        <a:rPr lang="en-US" sz="1600" b="0"/>
                        <a:t>District 2</a:t>
                      </a:r>
                    </a:p>
                  </a:txBody>
                  <a:tcPr/>
                </a:tc>
                <a:tc>
                  <a:txBody>
                    <a:bodyPr/>
                    <a:lstStyle/>
                    <a:p>
                      <a:r>
                        <a:rPr lang="en-US" sz="1600" b="0"/>
                        <a:t>4.9</a:t>
                      </a:r>
                    </a:p>
                  </a:txBody>
                  <a:tcPr/>
                </a:tc>
                <a:tc>
                  <a:txBody>
                    <a:bodyPr/>
                    <a:lstStyle/>
                    <a:p>
                      <a:r>
                        <a:rPr lang="en-US" sz="1600" b="0"/>
                        <a:t>4.8</a:t>
                      </a:r>
                    </a:p>
                  </a:txBody>
                  <a:tcPr/>
                </a:tc>
                <a:tc>
                  <a:txBody>
                    <a:bodyPr/>
                    <a:lstStyle/>
                    <a:p>
                      <a:r>
                        <a:rPr lang="en-US" sz="1600" b="0"/>
                        <a:t>4.6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Meets Reasonable Progress</a:t>
                      </a:r>
                    </a:p>
                    <a:p>
                      <a:endParaRPr lang="en-US" sz="1600" b="0"/>
                    </a:p>
                  </a:txBody>
                  <a:tcPr/>
                </a:tc>
                <a:extLst>
                  <a:ext uri="{0D108BD9-81ED-4DB2-BD59-A6C34878D82A}">
                    <a16:rowId xmlns:a16="http://schemas.microsoft.com/office/drawing/2014/main" val="453774362"/>
                  </a:ext>
                </a:extLst>
              </a:tr>
              <a:tr h="604280">
                <a:tc>
                  <a:txBody>
                    <a:bodyPr/>
                    <a:lstStyle/>
                    <a:p>
                      <a:r>
                        <a:rPr lang="en-US" sz="1600" b="0"/>
                        <a:t>District 3</a:t>
                      </a:r>
                    </a:p>
                  </a:txBody>
                  <a:tcPr/>
                </a:tc>
                <a:tc>
                  <a:txBody>
                    <a:bodyPr/>
                    <a:lstStyle/>
                    <a:p>
                      <a:r>
                        <a:rPr lang="en-US" sz="1600" b="0"/>
                        <a:t>4.7</a:t>
                      </a:r>
                    </a:p>
                  </a:txBody>
                  <a:tcPr/>
                </a:tc>
                <a:tc>
                  <a:txBody>
                    <a:bodyPr/>
                    <a:lstStyle/>
                    <a:p>
                      <a:r>
                        <a:rPr lang="en-US" sz="1600" b="0"/>
                        <a:t>4.9</a:t>
                      </a:r>
                    </a:p>
                  </a:txBody>
                  <a:tcPr/>
                </a:tc>
                <a:tc>
                  <a:txBody>
                    <a:bodyPr/>
                    <a:lstStyle/>
                    <a:p>
                      <a:r>
                        <a:rPr lang="en-US" sz="1600" b="0"/>
                        <a:t>4.3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Does</a:t>
                      </a:r>
                      <a:r>
                        <a:rPr lang="en-US" sz="1600" b="0" baseline="0"/>
                        <a:t> Not Meet</a:t>
                      </a:r>
                      <a:r>
                        <a:rPr lang="en-US" sz="1600" b="0"/>
                        <a:t> Reasonable Progress</a:t>
                      </a:r>
                    </a:p>
                  </a:txBody>
                  <a:tcPr/>
                </a:tc>
                <a:extLst>
                  <a:ext uri="{0D108BD9-81ED-4DB2-BD59-A6C34878D82A}">
                    <a16:rowId xmlns:a16="http://schemas.microsoft.com/office/drawing/2014/main" val="2669607312"/>
                  </a:ext>
                </a:extLst>
              </a:tr>
            </a:tbl>
          </a:graphicData>
        </a:graphic>
      </p:graphicFrame>
      <p:sp>
        <p:nvSpPr>
          <p:cNvPr id="5" name="Rectangle 4"/>
          <p:cNvSpPr/>
          <p:nvPr/>
        </p:nvSpPr>
        <p:spPr>
          <a:xfrm>
            <a:off x="5255792" y="6352143"/>
            <a:ext cx="5335115" cy="369332"/>
          </a:xfrm>
          <a:prstGeom prst="rect">
            <a:avLst/>
          </a:prstGeom>
        </p:spPr>
        <p:txBody>
          <a:bodyPr wrap="none">
            <a:spAutoFit/>
          </a:bodyPr>
          <a:lstStyle/>
          <a:p>
            <a:pPr lvl="1"/>
            <a:r>
              <a:rPr lang="en-US"/>
              <a:t>1. https://sites.ed.gov/idea/regs/b/f/300.647/c</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3542491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4862" y="2305219"/>
            <a:ext cx="10515600" cy="1325563"/>
          </a:xfrm>
        </p:spPr>
        <p:txBody>
          <a:bodyPr/>
          <a:lstStyle/>
          <a:p>
            <a:r>
              <a:rPr lang="en-US" altLang="zh-CN" sz="4000">
                <a:solidFill>
                  <a:schemeClr val="accent1">
                    <a:lumMod val="50000"/>
                  </a:schemeClr>
                </a:solidFill>
                <a:latin typeface="+mn-lt"/>
              </a:rPr>
              <a:t>Developing an Action Plan</a:t>
            </a:r>
            <a:endParaRPr lang="en-US" sz="4000">
              <a:latin typeface="+mn-lt"/>
            </a:endParaRPr>
          </a:p>
        </p:txBody>
      </p:sp>
      <p:sp>
        <p:nvSpPr>
          <p:cNvPr id="2" name="03">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79325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for Success</a:t>
            </a:r>
          </a:p>
        </p:txBody>
      </p:sp>
      <p:sp>
        <p:nvSpPr>
          <p:cNvPr id="3" name="Content Placeholder 2"/>
          <p:cNvSpPr>
            <a:spLocks noGrp="1"/>
          </p:cNvSpPr>
          <p:nvPr>
            <p:ph idx="1"/>
          </p:nvPr>
        </p:nvSpPr>
        <p:spPr/>
        <p:txBody>
          <a:bodyPr>
            <a:normAutofit lnSpcReduction="10000"/>
          </a:bodyPr>
          <a:lstStyle/>
          <a:p>
            <a:r>
              <a:rPr lang="en-US"/>
              <a:t>Planning for Success (</a:t>
            </a:r>
            <a:r>
              <a:rPr lang="en-US" err="1"/>
              <a:t>PfS</a:t>
            </a:r>
            <a:r>
              <a:rPr lang="en-US"/>
              <a:t>) is an</a:t>
            </a:r>
          </a:p>
          <a:p>
            <a:pPr lvl="1"/>
            <a:r>
              <a:rPr lang="en-US"/>
              <a:t>inclusive, hands-on planning process, </a:t>
            </a:r>
          </a:p>
          <a:p>
            <a:pPr lvl="1"/>
            <a:r>
              <a:rPr lang="en-US"/>
              <a:t>designed to build district and school capacity and coherence, and</a:t>
            </a:r>
          </a:p>
          <a:p>
            <a:pPr lvl="1"/>
            <a:r>
              <a:rPr lang="en-US"/>
              <a:t>community understanding and support.</a:t>
            </a:r>
          </a:p>
          <a:p>
            <a:r>
              <a:rPr lang="en-US"/>
              <a:t>Developed and refined since 2013 by use in, and feedback from, school districts across Massachusetts.</a:t>
            </a:r>
          </a:p>
          <a:p>
            <a:r>
              <a:rPr lang="en-US"/>
              <a:t>Provides educators with a variety of tools, protocols, and facilitation tips to support planning.</a:t>
            </a:r>
          </a:p>
          <a:p>
            <a:r>
              <a:rPr lang="en-US"/>
              <a:t>A flexible process—easily customized to each district's or school's unique context and preferred timeline. </a:t>
            </a:r>
          </a:p>
        </p:txBody>
      </p:sp>
      <p:sp>
        <p:nvSpPr>
          <p:cNvPr id="10" name="Slide Number Placeholder 3"/>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120954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5A16E-BA97-534F-A4B2-EF8D273C906A}"/>
              </a:ext>
            </a:extLst>
          </p:cNvPr>
          <p:cNvSpPr>
            <a:spLocks noGrp="1"/>
          </p:cNvSpPr>
          <p:nvPr>
            <p:ph type="title"/>
          </p:nvPr>
        </p:nvSpPr>
        <p:spPr/>
        <p:txBody>
          <a:bodyPr/>
          <a:lstStyle/>
          <a:p>
            <a:r>
              <a:rPr lang="en-US" sz="2800">
                <a:solidFill>
                  <a:schemeClr val="bg1"/>
                </a:solidFill>
              </a:rPr>
              <a:t>The </a:t>
            </a:r>
            <a:r>
              <a:rPr lang="en-US" sz="2800" i="1">
                <a:solidFill>
                  <a:schemeClr val="bg1"/>
                </a:solidFill>
              </a:rPr>
              <a:t>Planning for Success</a:t>
            </a:r>
            <a:r>
              <a:rPr lang="en-US" sz="2800">
                <a:solidFill>
                  <a:schemeClr val="bg1"/>
                </a:solidFill>
              </a:rPr>
              <a:t> Process</a:t>
            </a:r>
            <a:endParaRPr lang="en-US">
              <a:solidFill>
                <a:schemeClr val="bg1"/>
              </a:solidFill>
            </a:endParaRPr>
          </a:p>
        </p:txBody>
      </p:sp>
      <p:graphicFrame>
        <p:nvGraphicFramePr>
          <p:cNvPr id="5" name="D 2" descr="This graphic depicts the 3 phases of the Planning for Success process: Create Plan, Align Systems, Implement.&#10;">
            <a:extLst>
              <a:ext uri="{FF2B5EF4-FFF2-40B4-BE49-F238E27FC236}">
                <a16:creationId xmlns:a16="http://schemas.microsoft.com/office/drawing/2014/main" id="{F49E169C-EEEC-4742-BE27-461D2F65A3F5}"/>
              </a:ext>
            </a:extLst>
          </p:cNvPr>
          <p:cNvGraphicFramePr>
            <a:graphicFrameLocks noGrp="1"/>
          </p:cNvGraphicFramePr>
          <p:nvPr>
            <p:ph idx="1"/>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128A8BB-7B84-4040-9074-6131924A772E}"/>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3516836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31" y="455435"/>
            <a:ext cx="11370972" cy="552324"/>
          </a:xfrm>
        </p:spPr>
        <p:txBody>
          <a:bodyPr vert="horz" lIns="91440" tIns="45720" rIns="91440" bIns="45720" rtlCol="0" anchor="ctr">
            <a:normAutofit fontScale="90000"/>
          </a:bodyPr>
          <a:lstStyle/>
          <a:p>
            <a:pPr>
              <a:spcAft>
                <a:spcPts val="600"/>
              </a:spcAft>
            </a:pPr>
            <a:r>
              <a:rPr lang="en-US" sz="3200">
                <a:latin typeface="+mj-lt"/>
                <a:cs typeface="+mj-cs"/>
              </a:rPr>
              <a:t>Action Planning for Continuous Improvement </a:t>
            </a:r>
            <a:br>
              <a:rPr lang="en-US" sz="1800">
                <a:solidFill>
                  <a:schemeClr val="tx1"/>
                </a:solidFill>
                <a:latin typeface="+mj-lt"/>
                <a:cs typeface="+mj-cs"/>
              </a:rPr>
            </a:br>
            <a:r>
              <a:rPr lang="en-US" sz="1800">
                <a:solidFill>
                  <a:schemeClr val="tx1"/>
                </a:solidFill>
                <a:latin typeface="+mj-lt"/>
                <a:cs typeface="+mj-cs"/>
              </a:rPr>
              <a:t> </a:t>
            </a:r>
          </a:p>
        </p:txBody>
      </p:sp>
      <p:sp>
        <p:nvSpPr>
          <p:cNvPr id="7" name="Text Placeholder 6">
            <a:extLst>
              <a:ext uri="{FF2B5EF4-FFF2-40B4-BE49-F238E27FC236}">
                <a16:creationId xmlns:a16="http://schemas.microsoft.com/office/drawing/2014/main" id="{8DABACED-1290-AF4C-A8EB-C5BBB3E2F1A6}"/>
              </a:ext>
            </a:extLst>
          </p:cNvPr>
          <p:cNvSpPr>
            <a:spLocks noGrp="1"/>
          </p:cNvSpPr>
          <p:nvPr>
            <p:ph type="body" sz="half" idx="13"/>
          </p:nvPr>
        </p:nvSpPr>
        <p:spPr>
          <a:xfrm>
            <a:off x="839788" y="1537910"/>
            <a:ext cx="3932237" cy="1255534"/>
          </a:xfrm>
        </p:spPr>
        <p:txBody>
          <a:bodyPr/>
          <a:lstStyle/>
          <a:p>
            <a:r>
              <a:rPr lang="en-US">
                <a:solidFill>
                  <a:schemeClr val="tx1"/>
                </a:solidFill>
              </a:rPr>
              <a:t>PDSA Cycle:</a:t>
            </a:r>
          </a:p>
          <a:p>
            <a:endParaRPr lang="en-US">
              <a:solidFill>
                <a:schemeClr val="tx1"/>
              </a:solidFill>
            </a:endParaRPr>
          </a:p>
          <a:p>
            <a:r>
              <a:rPr lang="en-US">
                <a:solidFill>
                  <a:schemeClr val="tx1"/>
                </a:solidFill>
              </a:rPr>
              <a:t>“a vehicle for constant, continual improvement and innovation…”</a:t>
            </a:r>
            <a:br>
              <a:rPr lang="en-US">
                <a:solidFill>
                  <a:schemeClr val="tx1"/>
                </a:solidFill>
              </a:rPr>
            </a:br>
            <a:endParaRPr lang="en-US"/>
          </a:p>
        </p:txBody>
      </p:sp>
      <p:sp>
        <p:nvSpPr>
          <p:cNvPr id="3" name="Text Placeholder 2">
            <a:extLst>
              <a:ext uri="{FF2B5EF4-FFF2-40B4-BE49-F238E27FC236}">
                <a16:creationId xmlns:a16="http://schemas.microsoft.com/office/drawing/2014/main" id="{F240E18F-0FBF-1E45-B259-3FBFAE4F89FD}"/>
              </a:ext>
            </a:extLst>
          </p:cNvPr>
          <p:cNvSpPr>
            <a:spLocks noGrp="1"/>
          </p:cNvSpPr>
          <p:nvPr>
            <p:ph type="body" sz="half" idx="2"/>
          </p:nvPr>
        </p:nvSpPr>
        <p:spPr>
          <a:xfrm>
            <a:off x="743534" y="4550979"/>
            <a:ext cx="3932237" cy="1672840"/>
          </a:xfrm>
        </p:spPr>
        <p:txBody>
          <a:bodyPr/>
          <a:lstStyle/>
          <a:p>
            <a:r>
              <a:rPr lang="en-US" sz="1800" err="1"/>
              <a:t>Roehm</a:t>
            </a:r>
            <a:r>
              <a:rPr lang="en-US" sz="1800"/>
              <a:t>, H. A., &amp; Castellano, J. F. (1997). The Deming view of a business.</a:t>
            </a:r>
            <a:r>
              <a:rPr lang="en-US" sz="1800" i="1"/>
              <a:t> Quality Progress, 30</a:t>
            </a:r>
            <a:r>
              <a:rPr lang="en-US" sz="1800"/>
              <a:t>(2), 39-45.</a:t>
            </a:r>
          </a:p>
          <a:p>
            <a:endParaRPr lang="en-US"/>
          </a:p>
        </p:txBody>
      </p:sp>
      <p:pic>
        <p:nvPicPr>
          <p:cNvPr id="4" name="Content Placeholder 3" descr="This graphic depicts the Plan Do Study Act cycle."/>
          <p:cNvPicPr>
            <a:picLocks noGrp="1" noChangeAspect="1"/>
          </p:cNvPicPr>
          <p:nvPr>
            <p:ph type="pic" idx="1"/>
          </p:nvPr>
        </p:nvPicPr>
        <p:blipFill rotWithShape="1">
          <a:blip r:embed="rId3"/>
          <a:srcRect t="6822" b="6822"/>
          <a:stretch/>
        </p:blipFill>
        <p:spPr>
          <a:xfrm>
            <a:off x="5684986" y="1844323"/>
            <a:ext cx="6069867" cy="4367464"/>
          </a:xfrm>
          <a:prstGeom prst="rect">
            <a:avLst/>
          </a:prstGeom>
          <a:effectLst/>
        </p:spPr>
      </p:pic>
      <p:sp>
        <p:nvSpPr>
          <p:cNvPr id="9" name="Slide Number Placeholder 3">
            <a:extLst>
              <a:ext uri="{FF2B5EF4-FFF2-40B4-BE49-F238E27FC236}">
                <a16:creationId xmlns:a16="http://schemas.microsoft.com/office/drawing/2014/main" id="{3144A96A-C834-D94B-AA47-84E421572C87}"/>
              </a:ext>
            </a:extLst>
          </p:cNvPr>
          <p:cNvSpPr txBox="1">
            <a:spLocks/>
          </p:cNvSpPr>
          <p:nvPr/>
        </p:nvSpPr>
        <p:spPr>
          <a:xfrm>
            <a:off x="8601664" y="63563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27</a:t>
            </a:fld>
            <a:endParaRPr lang="zh-CN" altLang="en-US"/>
          </a:p>
        </p:txBody>
      </p:sp>
      <p:sp>
        <p:nvSpPr>
          <p:cNvPr id="6" name="Slide Number Placeholder 5"/>
          <p:cNvSpPr>
            <a:spLocks noGrp="1"/>
          </p:cNvSpPr>
          <p:nvPr>
            <p:ph type="sldNum" sz="quarter" idx="12"/>
          </p:nvPr>
        </p:nvSpPr>
        <p:spPr/>
        <p:txBody>
          <a:bodyPr vert="horz" lIns="91440" tIns="45720" rIns="91440" bIns="45720" rtlCol="0" anchor="ctr">
            <a:normAutofit/>
          </a:bodyPr>
          <a:lstStyle/>
          <a:p>
            <a:pPr algn="l">
              <a:spcAft>
                <a:spcPts val="600"/>
              </a:spcAft>
              <a:defRPr/>
            </a:pPr>
            <a:fld id="{4E6DE4BA-5548-4E4B-A262-06DC76C3E118}" type="slidenum">
              <a:rPr lang="en-US">
                <a:solidFill>
                  <a:srgbClr val="FFFFFF"/>
                </a:solidFill>
                <a:latin typeface="Calibri" panose="020F0502020204030204"/>
              </a:rPr>
              <a:pPr algn="l">
                <a:spcAft>
                  <a:spcPts val="600"/>
                </a:spcAft>
                <a:defRPr/>
              </a:pPr>
              <a:t>27</a:t>
            </a:fld>
            <a:endParaRPr lang="en-US">
              <a:solidFill>
                <a:srgbClr val="FFFFFF"/>
              </a:solidFill>
              <a:latin typeface="Calibri" panose="020F0502020204030204"/>
            </a:endParaRPr>
          </a:p>
        </p:txBody>
      </p:sp>
    </p:spTree>
    <p:extLst>
      <p:ext uri="{BB962C8B-B14F-4D97-AF65-F5344CB8AC3E}">
        <p14:creationId xmlns:p14="http://schemas.microsoft.com/office/powerpoint/2010/main" val="227304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Significant Disproportionality Expectations</a:t>
            </a:r>
          </a:p>
        </p:txBody>
      </p:sp>
      <p:sp>
        <p:nvSpPr>
          <p:cNvPr id="6" name="Text Placeholder 5"/>
          <p:cNvSpPr>
            <a:spLocks noGrp="1"/>
          </p:cNvSpPr>
          <p:nvPr>
            <p:ph type="body" idx="1"/>
          </p:nvPr>
        </p:nvSpPr>
        <p:spPr/>
        <p:txBody>
          <a:bodyPr/>
          <a:lstStyle/>
          <a:p>
            <a:r>
              <a:rPr lang="en-US">
                <a:solidFill>
                  <a:schemeClr val="tx1"/>
                </a:solidFill>
              </a:rPr>
              <a:t> </a:t>
            </a:r>
          </a:p>
          <a:p>
            <a:r>
              <a:rPr lang="en-US">
                <a:solidFill>
                  <a:schemeClr val="tx1"/>
                </a:solidFill>
              </a:rPr>
              <a:t>Identified Districts</a:t>
            </a:r>
          </a:p>
          <a:p>
            <a:endParaRPr lang="en-US">
              <a:solidFill>
                <a:schemeClr val="tx1"/>
              </a:solidFill>
            </a:endParaRPr>
          </a:p>
        </p:txBody>
      </p:sp>
      <p:sp>
        <p:nvSpPr>
          <p:cNvPr id="7" name="Content Placeholder 6"/>
          <p:cNvSpPr>
            <a:spLocks noGrp="1"/>
          </p:cNvSpPr>
          <p:nvPr>
            <p:ph idx="13"/>
          </p:nvPr>
        </p:nvSpPr>
        <p:spPr>
          <a:xfrm>
            <a:off x="435429" y="2189408"/>
            <a:ext cx="5452057" cy="4166942"/>
          </a:xfrm>
        </p:spPr>
        <p:txBody>
          <a:bodyPr>
            <a:normAutofit fontScale="85000" lnSpcReduction="20000"/>
          </a:bodyPr>
          <a:lstStyle/>
          <a:p>
            <a:pPr fontAlgn="t"/>
            <a:r>
              <a:rPr lang="en-US"/>
              <a:t>Identify factors contributing to significant disproportionality</a:t>
            </a:r>
          </a:p>
          <a:p>
            <a:pPr fontAlgn="t"/>
            <a:r>
              <a:rPr lang="en-US"/>
              <a:t>Conduct a review of Policies, Practices, Procedures (PPP) and publicly report on revisions </a:t>
            </a:r>
          </a:p>
          <a:p>
            <a:pPr fontAlgn="t"/>
            <a:r>
              <a:rPr lang="en-US"/>
              <a:t>Create an action plan and submit to DESE</a:t>
            </a:r>
          </a:p>
          <a:p>
            <a:pPr fontAlgn="t"/>
            <a:r>
              <a:rPr lang="en-US"/>
              <a:t>Reserve 15% of IDEA funds for Comprehensive Coordinated Early Intervening Services (CCEIS)</a:t>
            </a:r>
          </a:p>
          <a:p>
            <a:pPr lvl="1"/>
            <a:r>
              <a:rPr lang="en-US"/>
              <a:t>Ages 3-21 </a:t>
            </a:r>
          </a:p>
          <a:p>
            <a:pPr lvl="1"/>
            <a:r>
              <a:rPr lang="en-US"/>
              <a:t>Students with or without disabilities</a:t>
            </a:r>
          </a:p>
          <a:p>
            <a:endParaRPr lang="en-US"/>
          </a:p>
        </p:txBody>
      </p:sp>
      <p:sp>
        <p:nvSpPr>
          <p:cNvPr id="8" name="Text Placeholder 7"/>
          <p:cNvSpPr>
            <a:spLocks noGrp="1"/>
          </p:cNvSpPr>
          <p:nvPr>
            <p:ph type="body" idx="15"/>
          </p:nvPr>
        </p:nvSpPr>
        <p:spPr>
          <a:xfrm>
            <a:off x="6313714" y="1336505"/>
            <a:ext cx="5559418" cy="776702"/>
          </a:xfrm>
        </p:spPr>
        <p:txBody>
          <a:bodyPr/>
          <a:lstStyle/>
          <a:p>
            <a:r>
              <a:rPr lang="en-US">
                <a:solidFill>
                  <a:schemeClr val="tx1"/>
                </a:solidFill>
              </a:rPr>
              <a:t>At-Risk Districts</a:t>
            </a:r>
          </a:p>
        </p:txBody>
      </p:sp>
      <p:sp>
        <p:nvSpPr>
          <p:cNvPr id="9" name="Content Placeholder 8"/>
          <p:cNvSpPr>
            <a:spLocks noGrp="1"/>
          </p:cNvSpPr>
          <p:nvPr>
            <p:ph idx="16"/>
          </p:nvPr>
        </p:nvSpPr>
        <p:spPr>
          <a:xfrm>
            <a:off x="6313714" y="2480882"/>
            <a:ext cx="5452057" cy="3799267"/>
          </a:xfrm>
        </p:spPr>
        <p:txBody>
          <a:bodyPr>
            <a:normAutofit/>
          </a:bodyPr>
          <a:lstStyle/>
          <a:p>
            <a:r>
              <a:rPr lang="en-US"/>
              <a:t>Identify factors contributing to significant disproportionality</a:t>
            </a:r>
          </a:p>
          <a:p>
            <a:r>
              <a:rPr lang="en-US"/>
              <a:t>Conduct a review of Policies, Practices, Procedures (PPP)</a:t>
            </a:r>
          </a:p>
          <a:p>
            <a:r>
              <a:rPr lang="en-US"/>
              <a:t>Create an action plan</a:t>
            </a:r>
          </a:p>
        </p:txBody>
      </p:sp>
      <p:sp>
        <p:nvSpPr>
          <p:cNvPr id="3" name="Slide Number Placeholder 2"/>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1352969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A088-AA91-F144-9918-7B79439426B5}"/>
              </a:ext>
            </a:extLst>
          </p:cNvPr>
          <p:cNvSpPr>
            <a:spLocks noGrp="1"/>
          </p:cNvSpPr>
          <p:nvPr>
            <p:ph type="title"/>
          </p:nvPr>
        </p:nvSpPr>
        <p:spPr/>
        <p:txBody>
          <a:bodyPr/>
          <a:lstStyle/>
          <a:p>
            <a:r>
              <a:rPr lang="en-US"/>
              <a:t>Comprehensive Coordinated Early Intervening Services (CCEIS)</a:t>
            </a:r>
          </a:p>
        </p:txBody>
      </p:sp>
      <p:sp>
        <p:nvSpPr>
          <p:cNvPr id="3" name="Content Placeholder 2">
            <a:extLst>
              <a:ext uri="{FF2B5EF4-FFF2-40B4-BE49-F238E27FC236}">
                <a16:creationId xmlns:a16="http://schemas.microsoft.com/office/drawing/2014/main" id="{852C496A-3E41-B747-B456-B82F7075EC84}"/>
              </a:ext>
            </a:extLst>
          </p:cNvPr>
          <p:cNvSpPr>
            <a:spLocks noGrp="1"/>
          </p:cNvSpPr>
          <p:nvPr>
            <p:ph idx="1"/>
          </p:nvPr>
        </p:nvSpPr>
        <p:spPr/>
        <p:txBody>
          <a:bodyPr>
            <a:normAutofit fontScale="85000" lnSpcReduction="20000"/>
          </a:bodyPr>
          <a:lstStyle/>
          <a:p>
            <a:r>
              <a:rPr lang="en-US"/>
              <a:t>CCEIS includes a board range of activities that may include professional development and educational and behavioral evaluations, services and supports</a:t>
            </a:r>
          </a:p>
          <a:p>
            <a:pPr lvl="1"/>
            <a:r>
              <a:rPr lang="en-US">
                <a:hlinkClick r:id="rId3"/>
              </a:rPr>
              <a:t>https://ideadata.org/sites/default/files/media/documents/2017-09/idc_ceis_chart.pdf</a:t>
            </a:r>
            <a:endParaRPr lang="en-US"/>
          </a:p>
          <a:p>
            <a:r>
              <a:rPr lang="en-US"/>
              <a:t> CCEIS must identify and address the factors contributing to significant disproportionality, among other identified factors:</a:t>
            </a:r>
          </a:p>
          <a:p>
            <a:pPr lvl="1"/>
            <a:r>
              <a:rPr lang="en-US"/>
              <a:t>a lack of access to scientifically based instruction; </a:t>
            </a:r>
          </a:p>
          <a:p>
            <a:pPr lvl="1"/>
            <a:r>
              <a:rPr lang="en-US"/>
              <a:t>economic, cultural, or linguistic barriers to appropriate identification or placement in particular educational settings; </a:t>
            </a:r>
          </a:p>
          <a:p>
            <a:pPr lvl="1"/>
            <a:r>
              <a:rPr lang="en-US"/>
              <a:t>inappropriate use of disciplinary removals; </a:t>
            </a:r>
          </a:p>
          <a:p>
            <a:pPr lvl="1"/>
            <a:r>
              <a:rPr lang="en-US"/>
              <a:t>lack of access to appropriate diagnostic screenings; and</a:t>
            </a:r>
          </a:p>
          <a:p>
            <a:pPr lvl="1"/>
            <a:r>
              <a:rPr lang="en-US"/>
              <a:t>differences in academic achievement levels. </a:t>
            </a:r>
            <a:r>
              <a:rPr lang="en-US" u="sng">
                <a:hlinkClick r:id="rId4"/>
              </a:rPr>
              <a:t>34 CFR § 300.646(d)(1)</a:t>
            </a:r>
            <a:r>
              <a:rPr lang="en-US"/>
              <a:t> </a:t>
            </a:r>
          </a:p>
          <a:p>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07FCF439-5BEE-EE4A-B6A0-BE89EBFD7E5E}"/>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348220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6634" y="2305219"/>
            <a:ext cx="10515600" cy="1325563"/>
          </a:xfrm>
        </p:spPr>
        <p:txBody>
          <a:bodyPr/>
          <a:lstStyle/>
          <a:p>
            <a:pPr lvl="0">
              <a:lnSpc>
                <a:spcPct val="100000"/>
              </a:lnSpc>
              <a:spcBef>
                <a:spcPts val="0"/>
              </a:spcBef>
            </a:pPr>
            <a:r>
              <a:rPr lang="en-US" altLang="zh-CN" sz="4000">
                <a:solidFill>
                  <a:srgbClr val="203B6A">
                    <a:lumMod val="50000"/>
                  </a:srgbClr>
                </a:solidFill>
                <a:latin typeface="Segoe SemiBold" panose="020B0703040204020203"/>
                <a:ea typeface="+mn-ea"/>
                <a:cs typeface="+mn-cs"/>
              </a:rPr>
              <a:t>Welcome and Introduction</a:t>
            </a:r>
            <a:endParaRPr lang="en-US">
              <a:latin typeface="Segoe SemiBold" panose="020B0703040204020203"/>
            </a:endParaRPr>
          </a:p>
        </p:txBody>
      </p:sp>
      <p:sp>
        <p:nvSpPr>
          <p:cNvPr id="2" name="Significant Disproportionality: Significant Disproportionality:">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Which Students May Receive CCEIS Services?</a:t>
            </a:r>
          </a:p>
        </p:txBody>
      </p:sp>
      <p:sp>
        <p:nvSpPr>
          <p:cNvPr id="3" name="Content Placeholder 2"/>
          <p:cNvSpPr>
            <a:spLocks noGrp="1"/>
          </p:cNvSpPr>
          <p:nvPr>
            <p:ph idx="1"/>
          </p:nvPr>
        </p:nvSpPr>
        <p:spPr/>
        <p:txBody>
          <a:bodyPr>
            <a:normAutofit lnSpcReduction="10000"/>
          </a:bodyPr>
          <a:lstStyle/>
          <a:p>
            <a:pPr lvl="0"/>
            <a:r>
              <a:rPr lang="en-US"/>
              <a:t>CCEIS may:</a:t>
            </a:r>
          </a:p>
          <a:p>
            <a:pPr lvl="1"/>
            <a:r>
              <a:rPr lang="en-US"/>
              <a:t>serve children from age three through grade 12, </a:t>
            </a:r>
          </a:p>
          <a:p>
            <a:pPr lvl="1"/>
            <a:r>
              <a:rPr lang="en-US"/>
              <a:t>serve children particularly, but not exclusively, in the group(s) that was significantly over-identified,</a:t>
            </a:r>
          </a:p>
          <a:p>
            <a:pPr lvl="1"/>
            <a:r>
              <a:rPr lang="en-US"/>
              <a:t>include children who are not currently identified as needing special education or related services but who need additional academic and behavioral supports to succeed in a general education environment; </a:t>
            </a:r>
            <a:r>
              <a:rPr lang="en-US" i="1"/>
              <a:t>and</a:t>
            </a:r>
            <a:r>
              <a:rPr lang="en-US"/>
              <a:t> children currently identified as needing special education or related services. </a:t>
            </a:r>
          </a:p>
          <a:p>
            <a:r>
              <a:rPr lang="en-US" i="1"/>
              <a:t>Funds may be used primarily, but not exclusively, to support currently eligible students. </a:t>
            </a:r>
          </a:p>
          <a:p>
            <a:pPr lvl="1"/>
            <a:endParaRPr lang="en-US"/>
          </a:p>
        </p:txBody>
      </p:sp>
      <p:sp>
        <p:nvSpPr>
          <p:cNvPr id="5" name="Slide Number Placeholder 3">
            <a:extLst>
              <a:ext uri="{FF2B5EF4-FFF2-40B4-BE49-F238E27FC236}">
                <a16:creationId xmlns:a16="http://schemas.microsoft.com/office/drawing/2014/main" id="{5AF23EFC-E83C-DB4E-A375-EACA5DAB5DB8}"/>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216693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0B248C-089B-7F4F-B8D7-779C6ADF62B9}"/>
              </a:ext>
            </a:extLst>
          </p:cNvPr>
          <p:cNvSpPr>
            <a:spLocks noGrp="1"/>
          </p:cNvSpPr>
          <p:nvPr>
            <p:ph type="title"/>
          </p:nvPr>
        </p:nvSpPr>
        <p:spPr/>
        <p:txBody>
          <a:bodyPr/>
          <a:lstStyle/>
          <a:p>
            <a:r>
              <a:rPr lang="en-US"/>
              <a:t>Steps to Take: Responding to Significant Disproportionality</a:t>
            </a:r>
          </a:p>
        </p:txBody>
      </p:sp>
      <p:sp>
        <p:nvSpPr>
          <p:cNvPr id="8" name="Content Placeholder 7">
            <a:extLst>
              <a:ext uri="{FF2B5EF4-FFF2-40B4-BE49-F238E27FC236}">
                <a16:creationId xmlns:a16="http://schemas.microsoft.com/office/drawing/2014/main" id="{3757E1C7-A07A-3943-B924-F01001F5DBEE}"/>
              </a:ext>
            </a:extLst>
          </p:cNvPr>
          <p:cNvSpPr>
            <a:spLocks noGrp="1"/>
          </p:cNvSpPr>
          <p:nvPr>
            <p:ph idx="1"/>
          </p:nvPr>
        </p:nvSpPr>
        <p:spPr/>
        <p:txBody>
          <a:bodyPr>
            <a:noAutofit/>
          </a:bodyPr>
          <a:lstStyle/>
          <a:p>
            <a:r>
              <a:rPr lang="en-US"/>
              <a:t>Learn about significant disproportionality and your district’s data snapshot</a:t>
            </a:r>
          </a:p>
          <a:p>
            <a:r>
              <a:rPr lang="en-US"/>
              <a:t>Develop the approach your district will take to analyzing and addressing significant disproportionality</a:t>
            </a:r>
          </a:p>
          <a:p>
            <a:r>
              <a:rPr lang="en-US"/>
              <a:t>Analyze data for students currently impacted and conduct a root cause analysis to identify contributing factors</a:t>
            </a:r>
          </a:p>
          <a:p>
            <a:r>
              <a:rPr lang="en-US"/>
              <a:t>Review your district’s Policies, Practices, and Procedures (PPP) and assess how disproportionality may be impacted by the way your district implements its PPPs</a:t>
            </a:r>
          </a:p>
        </p:txBody>
      </p:sp>
      <p:sp>
        <p:nvSpPr>
          <p:cNvPr id="4" name="Slide Number Placeholder 3">
            <a:extLst>
              <a:ext uri="{FF2B5EF4-FFF2-40B4-BE49-F238E27FC236}">
                <a16:creationId xmlns:a16="http://schemas.microsoft.com/office/drawing/2014/main" id="{69AA800E-2F2A-714E-B9BB-28063CBD7C96}"/>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40387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0B248C-089B-7F4F-B8D7-779C6ADF62B9}"/>
              </a:ext>
            </a:extLst>
          </p:cNvPr>
          <p:cNvSpPr>
            <a:spLocks noGrp="1"/>
          </p:cNvSpPr>
          <p:nvPr>
            <p:ph type="title"/>
          </p:nvPr>
        </p:nvSpPr>
        <p:spPr/>
        <p:txBody>
          <a:bodyPr/>
          <a:lstStyle/>
          <a:p>
            <a:r>
              <a:rPr lang="en-US"/>
              <a:t>Steps to Take: Responding to Significant Disproportionality  </a:t>
            </a:r>
          </a:p>
        </p:txBody>
      </p:sp>
      <p:sp>
        <p:nvSpPr>
          <p:cNvPr id="8" name="Content Placeholder 7">
            <a:extLst>
              <a:ext uri="{FF2B5EF4-FFF2-40B4-BE49-F238E27FC236}">
                <a16:creationId xmlns:a16="http://schemas.microsoft.com/office/drawing/2014/main" id="{3757E1C7-A07A-3943-B924-F01001F5DBEE}"/>
              </a:ext>
            </a:extLst>
          </p:cNvPr>
          <p:cNvSpPr>
            <a:spLocks noGrp="1"/>
          </p:cNvSpPr>
          <p:nvPr>
            <p:ph idx="1"/>
          </p:nvPr>
        </p:nvSpPr>
        <p:spPr/>
        <p:txBody>
          <a:bodyPr/>
          <a:lstStyle/>
          <a:p>
            <a:pPr>
              <a:buFont typeface="+mj-lt"/>
              <a:buAutoNum type="arabicPeriod" startAt="5"/>
            </a:pPr>
            <a:r>
              <a:rPr lang="en-US"/>
              <a:t>Synthesize results of root cause and PPP analyses and identify the work the district will do </a:t>
            </a:r>
          </a:p>
          <a:p>
            <a:pPr lvl="1">
              <a:buFont typeface="Arial" panose="020B0604020202020204" pitchFamily="34" charset="0"/>
              <a:buChar char="•"/>
            </a:pPr>
            <a:r>
              <a:rPr lang="en-US" u="sng"/>
              <a:t>Identified Districts</a:t>
            </a:r>
            <a:r>
              <a:rPr lang="en-US"/>
              <a:t>: Review Comprehensive Coordinated Early Intervention Services (CCEIS) and select services to use </a:t>
            </a:r>
          </a:p>
          <a:p>
            <a:pPr>
              <a:buFont typeface="+mj-lt"/>
              <a:buAutoNum type="arabicPeriod" startAt="5"/>
            </a:pPr>
            <a:r>
              <a:rPr lang="en-US"/>
              <a:t>Create an action plan for the strategic initiative(s) that will address contributing factors  </a:t>
            </a:r>
          </a:p>
          <a:p>
            <a:pPr>
              <a:buFont typeface="+mj-lt"/>
              <a:buAutoNum type="arabicPeriod" startAt="5"/>
            </a:pPr>
            <a:r>
              <a:rPr lang="en-US" u="sng"/>
              <a:t>Identified Districts</a:t>
            </a:r>
            <a:r>
              <a:rPr lang="en-US"/>
              <a:t>: Revise the district budget </a:t>
            </a:r>
          </a:p>
          <a:p>
            <a:pPr>
              <a:buFont typeface="+mj-lt"/>
              <a:buAutoNum type="arabicPeriod" startAt="5"/>
            </a:pPr>
            <a:r>
              <a:rPr lang="en-US" u="sng"/>
              <a:t>Identified Districts</a:t>
            </a:r>
            <a:r>
              <a:rPr lang="en-US"/>
              <a:t>: Begin implementing the action plan, publicly posting PPP revisions and implementing CCEIS </a:t>
            </a:r>
          </a:p>
        </p:txBody>
      </p:sp>
      <p:sp>
        <p:nvSpPr>
          <p:cNvPr id="4" name="Slide Number Placeholder 3">
            <a:extLst>
              <a:ext uri="{FF2B5EF4-FFF2-40B4-BE49-F238E27FC236}">
                <a16:creationId xmlns:a16="http://schemas.microsoft.com/office/drawing/2014/main" id="{69AA800E-2F2A-714E-B9BB-28063CBD7C96}"/>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412667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04">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05</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p:txBody>
          <a:bodyPr/>
          <a:lstStyle/>
          <a:p>
            <a:r>
              <a:rPr lang="en-US" altLang="zh-CN" sz="4000">
                <a:solidFill>
                  <a:schemeClr val="accent1">
                    <a:lumMod val="50000"/>
                  </a:schemeClr>
                </a:solidFill>
                <a:latin typeface="+mn-lt"/>
              </a:rPr>
              <a:t>What’s Next?</a:t>
            </a:r>
            <a:endParaRPr lang="en-US" sz="4000">
              <a:latin typeface="+mn-lt"/>
            </a:endParaRPr>
          </a:p>
        </p:txBody>
      </p:sp>
    </p:spTree>
    <p:extLst>
      <p:ext uri="{BB962C8B-B14F-4D97-AF65-F5344CB8AC3E}">
        <p14:creationId xmlns:p14="http://schemas.microsoft.com/office/powerpoint/2010/main" val="339249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Support Available to Identified Districts</a:t>
            </a:r>
          </a:p>
        </p:txBody>
      </p:sp>
      <p:sp>
        <p:nvSpPr>
          <p:cNvPr id="6" name="Text Placeholder 5"/>
          <p:cNvSpPr>
            <a:spLocks noGrp="1"/>
          </p:cNvSpPr>
          <p:nvPr>
            <p:ph type="body" idx="1"/>
          </p:nvPr>
        </p:nvSpPr>
        <p:spPr/>
        <p:txBody>
          <a:bodyPr/>
          <a:lstStyle/>
          <a:p>
            <a:r>
              <a:rPr lang="en-US">
                <a:solidFill>
                  <a:schemeClr val="tx1"/>
                </a:solidFill>
              </a:rPr>
              <a:t> </a:t>
            </a:r>
          </a:p>
          <a:p>
            <a:r>
              <a:rPr lang="en-US">
                <a:solidFill>
                  <a:schemeClr val="tx1"/>
                </a:solidFill>
              </a:rPr>
              <a:t>Support</a:t>
            </a:r>
          </a:p>
          <a:p>
            <a:endParaRPr lang="en-US">
              <a:solidFill>
                <a:schemeClr val="tx1"/>
              </a:solidFill>
            </a:endParaRPr>
          </a:p>
        </p:txBody>
      </p:sp>
      <p:sp>
        <p:nvSpPr>
          <p:cNvPr id="7" name="Content Placeholder 6"/>
          <p:cNvSpPr>
            <a:spLocks noGrp="1"/>
          </p:cNvSpPr>
          <p:nvPr>
            <p:ph idx="13"/>
          </p:nvPr>
        </p:nvSpPr>
        <p:spPr>
          <a:xfrm>
            <a:off x="435429" y="2265608"/>
            <a:ext cx="5452057" cy="4090741"/>
          </a:xfrm>
        </p:spPr>
        <p:txBody>
          <a:bodyPr>
            <a:normAutofit/>
          </a:bodyPr>
          <a:lstStyle/>
          <a:p>
            <a:pPr fontAlgn="t"/>
            <a:r>
              <a:rPr lang="en-US"/>
              <a:t>IDC presentation: CCEIS</a:t>
            </a:r>
          </a:p>
          <a:p>
            <a:pPr fontAlgn="t"/>
            <a:r>
              <a:rPr lang="en-US"/>
              <a:t>1:1 technical assistance meetings </a:t>
            </a:r>
          </a:p>
          <a:p>
            <a:pPr fontAlgn="t"/>
            <a:r>
              <a:rPr lang="en-US"/>
              <a:t>Professional Learning Community (PLC) sessions </a:t>
            </a:r>
          </a:p>
          <a:p>
            <a:pPr fontAlgn="t"/>
            <a:r>
              <a:rPr lang="en-US"/>
              <a:t>Equity in Special Education Professional Development Conference</a:t>
            </a:r>
          </a:p>
          <a:p>
            <a:pPr marL="0" indent="0" fontAlgn="t">
              <a:buNone/>
            </a:pPr>
            <a:endParaRPr lang="en-US"/>
          </a:p>
          <a:p>
            <a:endParaRPr lang="en-US"/>
          </a:p>
        </p:txBody>
      </p:sp>
      <p:sp>
        <p:nvSpPr>
          <p:cNvPr id="8" name="Text Placeholder 7"/>
          <p:cNvSpPr>
            <a:spLocks noGrp="1"/>
          </p:cNvSpPr>
          <p:nvPr>
            <p:ph type="body" idx="15"/>
          </p:nvPr>
        </p:nvSpPr>
        <p:spPr>
          <a:xfrm>
            <a:off x="6313714" y="1336505"/>
            <a:ext cx="5354030" cy="776702"/>
          </a:xfrm>
        </p:spPr>
        <p:txBody>
          <a:bodyPr/>
          <a:lstStyle/>
          <a:p>
            <a:r>
              <a:rPr lang="en-US">
                <a:solidFill>
                  <a:schemeClr val="tx1"/>
                </a:solidFill>
              </a:rPr>
              <a:t>Timeline</a:t>
            </a:r>
          </a:p>
        </p:txBody>
      </p:sp>
      <p:sp>
        <p:nvSpPr>
          <p:cNvPr id="9" name="Content Placeholder 8"/>
          <p:cNvSpPr>
            <a:spLocks noGrp="1"/>
          </p:cNvSpPr>
          <p:nvPr>
            <p:ph idx="16"/>
          </p:nvPr>
        </p:nvSpPr>
        <p:spPr>
          <a:xfrm>
            <a:off x="6313714" y="2265608"/>
            <a:ext cx="5452057" cy="4014541"/>
          </a:xfrm>
        </p:spPr>
        <p:txBody>
          <a:bodyPr>
            <a:normAutofit fontScale="92500" lnSpcReduction="20000"/>
          </a:bodyPr>
          <a:lstStyle/>
          <a:p>
            <a:pPr>
              <a:lnSpc>
                <a:spcPct val="150000"/>
              </a:lnSpc>
              <a:spcAft>
                <a:spcPts val="600"/>
              </a:spcAft>
            </a:pPr>
            <a:r>
              <a:rPr lang="en-US"/>
              <a:t>CCEIS presentation: December 9</a:t>
            </a:r>
          </a:p>
          <a:p>
            <a:pPr>
              <a:lnSpc>
                <a:spcPct val="150000"/>
              </a:lnSpc>
              <a:spcAft>
                <a:spcPts val="600"/>
              </a:spcAft>
            </a:pPr>
            <a:r>
              <a:rPr lang="en-US"/>
              <a:t>TA Sessions1: December- January; </a:t>
            </a:r>
          </a:p>
          <a:p>
            <a:pPr>
              <a:lnSpc>
                <a:spcPct val="150000"/>
              </a:lnSpc>
              <a:spcAft>
                <a:spcPts val="600"/>
              </a:spcAft>
            </a:pPr>
            <a:r>
              <a:rPr lang="en-US"/>
              <a:t>TA Session 2: April</a:t>
            </a:r>
          </a:p>
          <a:p>
            <a:r>
              <a:rPr lang="en-US"/>
              <a:t>Three PLC sessions</a:t>
            </a:r>
          </a:p>
          <a:p>
            <a:pPr lvl="1"/>
            <a:r>
              <a:rPr lang="en-US"/>
              <a:t>January</a:t>
            </a:r>
          </a:p>
          <a:p>
            <a:pPr lvl="1"/>
            <a:r>
              <a:rPr lang="en-US"/>
              <a:t>February</a:t>
            </a:r>
          </a:p>
          <a:p>
            <a:pPr lvl="1"/>
            <a:r>
              <a:rPr lang="en-US"/>
              <a:t>March</a:t>
            </a:r>
          </a:p>
          <a:p>
            <a:r>
              <a:rPr lang="en-US"/>
              <a:t>Equity conference: March 10 </a:t>
            </a:r>
          </a:p>
          <a:p>
            <a:pPr marL="0" indent="0">
              <a:lnSpc>
                <a:spcPct val="150000"/>
              </a:lnSpc>
              <a:buNone/>
            </a:pPr>
            <a:endParaRPr lang="en-US"/>
          </a:p>
          <a:p>
            <a:endParaRPr lang="en-US"/>
          </a:p>
        </p:txBody>
      </p:sp>
      <p:sp>
        <p:nvSpPr>
          <p:cNvPr id="3" name="Slide Number Placeholder 2"/>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1857343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Support Available to At-Risk Districts</a:t>
            </a:r>
          </a:p>
        </p:txBody>
      </p:sp>
      <p:sp>
        <p:nvSpPr>
          <p:cNvPr id="6" name="Text Placeholder 5"/>
          <p:cNvSpPr>
            <a:spLocks noGrp="1"/>
          </p:cNvSpPr>
          <p:nvPr>
            <p:ph type="body" idx="1"/>
          </p:nvPr>
        </p:nvSpPr>
        <p:spPr/>
        <p:txBody>
          <a:bodyPr/>
          <a:lstStyle/>
          <a:p>
            <a:r>
              <a:rPr lang="en-US">
                <a:solidFill>
                  <a:schemeClr val="tx1"/>
                </a:solidFill>
              </a:rPr>
              <a:t> </a:t>
            </a:r>
          </a:p>
          <a:p>
            <a:r>
              <a:rPr lang="en-US">
                <a:solidFill>
                  <a:schemeClr val="tx1"/>
                </a:solidFill>
              </a:rPr>
              <a:t>Support </a:t>
            </a:r>
          </a:p>
          <a:p>
            <a:endParaRPr lang="en-US">
              <a:solidFill>
                <a:schemeClr val="tx1"/>
              </a:solidFill>
            </a:endParaRPr>
          </a:p>
        </p:txBody>
      </p:sp>
      <p:sp>
        <p:nvSpPr>
          <p:cNvPr id="7" name="Content Placeholder 6"/>
          <p:cNvSpPr>
            <a:spLocks noGrp="1"/>
          </p:cNvSpPr>
          <p:nvPr>
            <p:ph idx="13"/>
          </p:nvPr>
        </p:nvSpPr>
        <p:spPr>
          <a:xfrm>
            <a:off x="435429" y="2265608"/>
            <a:ext cx="5452057" cy="4090741"/>
          </a:xfrm>
        </p:spPr>
        <p:txBody>
          <a:bodyPr>
            <a:normAutofit/>
          </a:bodyPr>
          <a:lstStyle/>
          <a:p>
            <a:r>
              <a:rPr lang="en-US"/>
              <a:t>Office hours </a:t>
            </a:r>
          </a:p>
          <a:p>
            <a:pPr fontAlgn="t"/>
            <a:r>
              <a:rPr lang="en-US"/>
              <a:t>Professional Learning Community (PLC) sessions  </a:t>
            </a:r>
          </a:p>
          <a:p>
            <a:pPr fontAlgn="t"/>
            <a:r>
              <a:rPr lang="en-US"/>
              <a:t>Equity in Special Education  Professional Development Conference</a:t>
            </a:r>
          </a:p>
          <a:p>
            <a:pPr fontAlgn="t"/>
            <a:endParaRPr lang="en-US"/>
          </a:p>
          <a:p>
            <a:endParaRPr lang="en-US"/>
          </a:p>
        </p:txBody>
      </p:sp>
      <p:sp>
        <p:nvSpPr>
          <p:cNvPr id="8" name="Text Placeholder 7"/>
          <p:cNvSpPr>
            <a:spLocks noGrp="1"/>
          </p:cNvSpPr>
          <p:nvPr>
            <p:ph type="body" idx="15"/>
          </p:nvPr>
        </p:nvSpPr>
        <p:spPr>
          <a:xfrm>
            <a:off x="6313714" y="1336505"/>
            <a:ext cx="5354030" cy="776702"/>
          </a:xfrm>
        </p:spPr>
        <p:txBody>
          <a:bodyPr/>
          <a:lstStyle/>
          <a:p>
            <a:r>
              <a:rPr lang="en-US">
                <a:solidFill>
                  <a:schemeClr val="tx1"/>
                </a:solidFill>
              </a:rPr>
              <a:t>Timeline</a:t>
            </a:r>
          </a:p>
        </p:txBody>
      </p:sp>
      <p:sp>
        <p:nvSpPr>
          <p:cNvPr id="9" name="Content Placeholder 8"/>
          <p:cNvSpPr>
            <a:spLocks noGrp="1"/>
          </p:cNvSpPr>
          <p:nvPr>
            <p:ph idx="16"/>
          </p:nvPr>
        </p:nvSpPr>
        <p:spPr>
          <a:xfrm>
            <a:off x="6313715" y="2265608"/>
            <a:ext cx="5354030" cy="4014541"/>
          </a:xfrm>
        </p:spPr>
        <p:txBody>
          <a:bodyPr>
            <a:normAutofit lnSpcReduction="10000"/>
          </a:bodyPr>
          <a:lstStyle/>
          <a:p>
            <a:r>
              <a:rPr lang="en-US"/>
              <a:t>Office hours </a:t>
            </a:r>
          </a:p>
          <a:p>
            <a:pPr lvl="1"/>
            <a:r>
              <a:rPr lang="en-US"/>
              <a:t>January</a:t>
            </a:r>
          </a:p>
          <a:p>
            <a:pPr lvl="1"/>
            <a:r>
              <a:rPr lang="en-US"/>
              <a:t>March</a:t>
            </a:r>
          </a:p>
          <a:p>
            <a:r>
              <a:rPr lang="en-US"/>
              <a:t>Three PLC sessions</a:t>
            </a:r>
          </a:p>
          <a:p>
            <a:pPr lvl="1"/>
            <a:r>
              <a:rPr lang="en-US"/>
              <a:t>January</a:t>
            </a:r>
          </a:p>
          <a:p>
            <a:pPr lvl="1"/>
            <a:r>
              <a:rPr lang="en-US"/>
              <a:t>February </a:t>
            </a:r>
          </a:p>
          <a:p>
            <a:pPr lvl="1"/>
            <a:r>
              <a:rPr lang="en-US"/>
              <a:t>March  </a:t>
            </a:r>
          </a:p>
          <a:p>
            <a:pPr>
              <a:lnSpc>
                <a:spcPct val="150000"/>
              </a:lnSpc>
              <a:spcAft>
                <a:spcPts val="2400"/>
              </a:spcAft>
            </a:pPr>
            <a:r>
              <a:rPr lang="en-US"/>
              <a:t>Equity conference: March 10th</a:t>
            </a:r>
          </a:p>
          <a:p>
            <a:pPr marL="0" indent="0">
              <a:buNone/>
            </a:pPr>
            <a:endParaRPr lang="en-US"/>
          </a:p>
        </p:txBody>
      </p:sp>
      <p:sp>
        <p:nvSpPr>
          <p:cNvPr id="3" name="Slide Number Placeholder 2"/>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2021417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33C05D-C8E6-F447-A1DC-E22DB9D66850}"/>
              </a:ext>
            </a:extLst>
          </p:cNvPr>
          <p:cNvSpPr>
            <a:spLocks noGrp="1"/>
          </p:cNvSpPr>
          <p:nvPr>
            <p:ph type="title"/>
          </p:nvPr>
        </p:nvSpPr>
        <p:spPr/>
        <p:txBody>
          <a:bodyPr/>
          <a:lstStyle/>
          <a:p>
            <a:r>
              <a:rPr lang="en-US"/>
              <a:t>Three Professional Learning Community (PLC) Options</a:t>
            </a:r>
          </a:p>
        </p:txBody>
      </p:sp>
      <p:sp>
        <p:nvSpPr>
          <p:cNvPr id="9" name="Content Placeholder 8">
            <a:extLst>
              <a:ext uri="{FF2B5EF4-FFF2-40B4-BE49-F238E27FC236}">
                <a16:creationId xmlns:a16="http://schemas.microsoft.com/office/drawing/2014/main" id="{103F8364-FCF4-5844-8F77-00C244C45765}"/>
              </a:ext>
            </a:extLst>
          </p:cNvPr>
          <p:cNvSpPr>
            <a:spLocks noGrp="1"/>
          </p:cNvSpPr>
          <p:nvPr>
            <p:ph idx="1"/>
          </p:nvPr>
        </p:nvSpPr>
        <p:spPr>
          <a:xfrm>
            <a:off x="567743" y="1230403"/>
            <a:ext cx="11370972" cy="5047488"/>
          </a:xfrm>
        </p:spPr>
        <p:txBody>
          <a:bodyPr/>
          <a:lstStyle/>
          <a:p>
            <a:r>
              <a:rPr lang="en-US"/>
              <a:t>“Create a Significant Disproportionality Action Plan,” for districts focused on identification and placement  </a:t>
            </a:r>
          </a:p>
          <a:p>
            <a:r>
              <a:rPr lang="en-US"/>
              <a:t>“Create a Discipline-Focused Significant Disproportionality Action Plan,” for districts focused on discipline  </a:t>
            </a:r>
          </a:p>
          <a:p>
            <a:r>
              <a:rPr lang="en-US"/>
              <a:t>“Implementing a Significant Disproportionality Action Plan,” for districts now implementing an action plan and CCEIS  </a:t>
            </a:r>
          </a:p>
          <a:p>
            <a:pPr marL="0" indent="0">
              <a:buNone/>
            </a:pPr>
            <a:endParaRPr lang="en-US"/>
          </a:p>
        </p:txBody>
      </p:sp>
      <p:sp>
        <p:nvSpPr>
          <p:cNvPr id="2" name="Slide Number Placeholder 1">
            <a:extLst>
              <a:ext uri="{FF2B5EF4-FFF2-40B4-BE49-F238E27FC236}">
                <a16:creationId xmlns:a16="http://schemas.microsoft.com/office/drawing/2014/main" id="{8F0EB29B-F059-4E44-B58D-FE8AAB663E98}"/>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4011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DESE Significant Disproportionality Resources</a:t>
            </a:r>
          </a:p>
        </p:txBody>
      </p:sp>
      <p:sp>
        <p:nvSpPr>
          <p:cNvPr id="3" name="Content Placeholder 2"/>
          <p:cNvSpPr>
            <a:spLocks noGrp="1"/>
          </p:cNvSpPr>
          <p:nvPr>
            <p:ph idx="1"/>
          </p:nvPr>
        </p:nvSpPr>
        <p:spPr>
          <a:xfrm>
            <a:off x="567743" y="1230402"/>
            <a:ext cx="11370972" cy="5125947"/>
          </a:xfrm>
        </p:spPr>
        <p:txBody>
          <a:bodyPr>
            <a:normAutofit fontScale="92500" lnSpcReduction="10000"/>
          </a:bodyPr>
          <a:lstStyle/>
          <a:p>
            <a:pPr>
              <a:spcAft>
                <a:spcPts val="1200"/>
              </a:spcAft>
            </a:pPr>
            <a:r>
              <a:rPr lang="en-US"/>
              <a:t>DESE Significant Disproportionality Website: </a:t>
            </a:r>
            <a:r>
              <a:rPr lang="en-US">
                <a:hlinkClick r:id="rId3"/>
              </a:rPr>
              <a:t>http://www.doe.mass.edu/sped/idea2004/sig-dispro/</a:t>
            </a:r>
            <a:r>
              <a:rPr lang="en-US"/>
              <a:t> </a:t>
            </a:r>
          </a:p>
          <a:p>
            <a:pPr>
              <a:spcAft>
                <a:spcPts val="1200"/>
              </a:spcAft>
            </a:pPr>
            <a:r>
              <a:rPr lang="en-US"/>
              <a:t>Memorandum on Significant Disproportionality in Special Education:</a:t>
            </a:r>
            <a:br>
              <a:rPr lang="en-US"/>
            </a:br>
            <a:r>
              <a:rPr lang="en-US">
                <a:hlinkClick r:id="rId4"/>
              </a:rPr>
              <a:t>http://www.doe.mass.edu/sped/advisories/2019-0621dispro.docx</a:t>
            </a:r>
            <a:r>
              <a:rPr lang="en-US"/>
              <a:t> </a:t>
            </a:r>
          </a:p>
          <a:p>
            <a:r>
              <a:rPr lang="en-US"/>
              <a:t>Quick Reference Guides</a:t>
            </a:r>
          </a:p>
          <a:p>
            <a:pPr lvl="1"/>
            <a:r>
              <a:rPr lang="en-US"/>
              <a:t>What is Significant Disproportionality Quick Reference Guide</a:t>
            </a:r>
            <a:br>
              <a:rPr lang="en-US"/>
            </a:br>
            <a:r>
              <a:rPr lang="en-US">
                <a:hlinkClick r:id="rId5"/>
              </a:rPr>
              <a:t>http://www.doe.mass.edu/sped/idea2004/sig-dispro/qrg.docx</a:t>
            </a:r>
            <a:r>
              <a:rPr lang="en-US"/>
              <a:t> </a:t>
            </a:r>
          </a:p>
          <a:p>
            <a:pPr lvl="1"/>
            <a:r>
              <a:rPr lang="en-US"/>
              <a:t>Significant Disproportionality Fiscal Implications Reference Guide</a:t>
            </a:r>
            <a:br>
              <a:rPr lang="en-US"/>
            </a:br>
            <a:r>
              <a:rPr lang="en-US">
                <a:hlinkClick r:id="rId6"/>
              </a:rPr>
              <a:t>http://www.doe.mass.edu/sped/idea2004/sig-dispro/fiscal-implications-qrg.docx</a:t>
            </a:r>
            <a:r>
              <a:rPr lang="en-US"/>
              <a:t>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2380978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04">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06</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p:txBody>
          <a:bodyPr/>
          <a:lstStyle/>
          <a:p>
            <a:r>
              <a:rPr lang="en-US" altLang="zh-CN" sz="4000">
                <a:solidFill>
                  <a:schemeClr val="accent1">
                    <a:lumMod val="50000"/>
                  </a:schemeClr>
                </a:solidFill>
                <a:latin typeface="+mn-lt"/>
              </a:rPr>
              <a:t>Questions?</a:t>
            </a:r>
            <a:endParaRPr lang="en-US" sz="4000">
              <a:latin typeface="+mn-lt"/>
            </a:endParaRPr>
          </a:p>
        </p:txBody>
      </p:sp>
    </p:spTree>
    <p:extLst>
      <p:ext uri="{BB962C8B-B14F-4D97-AF65-F5344CB8AC3E}">
        <p14:creationId xmlns:p14="http://schemas.microsoft.com/office/powerpoint/2010/main" val="1484799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4684" y="1541418"/>
            <a:ext cx="10515600" cy="1325563"/>
          </a:xfrm>
        </p:spPr>
        <p:txBody>
          <a:bodyPr/>
          <a:lstStyle/>
          <a:p>
            <a:pPr algn="ctr"/>
            <a:r>
              <a:rPr lang="en-US" sz="9600">
                <a:solidFill>
                  <a:schemeClr val="bg1"/>
                </a:solidFill>
              </a:rPr>
              <a:t>THANK YOU</a:t>
            </a:r>
          </a:p>
        </p:txBody>
      </p:sp>
      <p:pic>
        <p:nvPicPr>
          <p:cNvPr id="13" name="website symbol"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6" name="TextBox 15"/>
          <p:cNvSpPr txBox="1"/>
          <p:nvPr/>
        </p:nvSpPr>
        <p:spPr>
          <a:xfrm>
            <a:off x="2534446" y="4436988"/>
            <a:ext cx="2577601" cy="369332"/>
          </a:xfrm>
          <a:prstGeom prst="rect">
            <a:avLst/>
          </a:prstGeom>
          <a:noFill/>
        </p:spPr>
        <p:txBody>
          <a:bodyPr wrap="square" rtlCol="0">
            <a:spAutoFit/>
          </a:bodyPr>
          <a:lstStyle/>
          <a:p>
            <a:pPr lvl="0">
              <a:defRPr/>
            </a:pPr>
            <a:r>
              <a:rPr lang="en-US" altLang="zh-CN">
                <a:solidFill>
                  <a:prstClr val="white"/>
                </a:solidFill>
                <a:latin typeface="Segoe SemiBold" panose="020B0703040204020203" pitchFamily="34" charset="0"/>
                <a:cs typeface="Segoe SemiBold" panose="020B0703040204020203" pitchFamily="34" charset="0"/>
                <a:hlinkClick r:id="rId4"/>
              </a:rPr>
              <a:t>www.doe.mass.edu</a:t>
            </a:r>
            <a:endParaRPr lang="zh-CN" altLang="en-US">
              <a:solidFill>
                <a:prstClr val="white"/>
              </a:solidFill>
              <a:latin typeface="Segoe SemiBold" panose="020B0703040204020203" pitchFamily="34" charset="0"/>
              <a:cs typeface="Segoe SemiBold" panose="020B0703040204020203" pitchFamily="34" charset="0"/>
            </a:endParaRPr>
          </a:p>
        </p:txBody>
      </p:sp>
      <p:pic>
        <p:nvPicPr>
          <p:cNvPr id="11" name="Email symbol"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20" name="TextBox 19"/>
          <p:cNvSpPr txBox="1"/>
          <p:nvPr/>
        </p:nvSpPr>
        <p:spPr>
          <a:xfrm>
            <a:off x="5897427" y="3946628"/>
            <a:ext cx="3972199" cy="369332"/>
          </a:xfrm>
          <a:prstGeom prst="rect">
            <a:avLst/>
          </a:prstGeom>
          <a:noFill/>
        </p:spPr>
        <p:txBody>
          <a:bodyPr wrap="square" rtlCol="0">
            <a:spAutoFit/>
          </a:bodyPr>
          <a:lstStyle/>
          <a:p>
            <a:r>
              <a:rPr lang="en-US">
                <a:solidFill>
                  <a:schemeClr val="bg1"/>
                </a:solidFill>
                <a:latin typeface="+mj-lt"/>
                <a:hlinkClick r:id="rId6"/>
              </a:rPr>
              <a:t>specialeducation@doe.mass.edu</a:t>
            </a:r>
            <a:endParaRPr lang="en-US">
              <a:solidFill>
                <a:schemeClr val="bg1"/>
              </a:solidFill>
              <a:latin typeface="+mj-lt"/>
            </a:endParaRPr>
          </a:p>
        </p:txBody>
      </p:sp>
      <p:pic>
        <p:nvPicPr>
          <p:cNvPr id="5" name="Address symbol"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9" name="TextBox 8"/>
          <p:cNvSpPr txBox="1"/>
          <p:nvPr/>
        </p:nvSpPr>
        <p:spPr>
          <a:xfrm>
            <a:off x="5889914" y="4436988"/>
            <a:ext cx="4438510" cy="369332"/>
          </a:xfrm>
          <a:prstGeom prst="rect">
            <a:avLst/>
          </a:prstGeom>
          <a:noFill/>
        </p:spPr>
        <p:txBody>
          <a:bodyPr wrap="square" rtlCol="0">
            <a:spAutoFit/>
          </a:bodyPr>
          <a:lstStyle/>
          <a:p>
            <a:pPr lvl="0">
              <a:defRPr/>
            </a:pPr>
            <a:r>
              <a:rPr lang="en-US" altLang="zh-CN">
                <a:solidFill>
                  <a:prstClr val="white"/>
                </a:solidFill>
                <a:latin typeface="Segoe SemiBold" panose="020B0703040204020203" pitchFamily="34" charset="0"/>
                <a:cs typeface="Segoe SemiBold" panose="020B0703040204020203" pitchFamily="34" charset="0"/>
              </a:rPr>
              <a:t>75 Pleasant Street, Malden, MA 02148</a:t>
            </a:r>
            <a:endParaRPr lang="zh-CN" altLang="en-US">
              <a:solidFill>
                <a:prstClr val="white"/>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112942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D5F3E-A57A-CC48-8764-6059BD97CA01}"/>
              </a:ext>
            </a:extLst>
          </p:cNvPr>
          <p:cNvSpPr>
            <a:spLocks noGrp="1"/>
          </p:cNvSpPr>
          <p:nvPr>
            <p:ph type="title"/>
          </p:nvPr>
        </p:nvSpPr>
        <p:spPr>
          <a:xfrm>
            <a:off x="636608" y="516548"/>
            <a:ext cx="10717192" cy="638632"/>
          </a:xfrm>
        </p:spPr>
        <p:txBody>
          <a:bodyPr/>
          <a:lstStyle/>
          <a:p>
            <a:r>
              <a:rPr lang="en-US">
                <a:solidFill>
                  <a:schemeClr val="bg1"/>
                </a:solidFill>
              </a:rPr>
              <a:t> </a:t>
            </a:r>
            <a:r>
              <a:rPr lang="en-US" sz="3200"/>
              <a:t>Purpose of this Work</a:t>
            </a:r>
            <a:br>
              <a:rPr lang="en-US" sz="2800"/>
            </a:br>
            <a:endParaRPr lang="en-US" sz="2800">
              <a:solidFill>
                <a:schemeClr val="bg1"/>
              </a:solidFill>
            </a:endParaRPr>
          </a:p>
        </p:txBody>
      </p:sp>
      <p:sp>
        <p:nvSpPr>
          <p:cNvPr id="2" name="Content Placeholder 1">
            <a:extLst>
              <a:ext uri="{FF2B5EF4-FFF2-40B4-BE49-F238E27FC236}">
                <a16:creationId xmlns:a16="http://schemas.microsoft.com/office/drawing/2014/main" id="{73E66E33-DD40-E34C-86B0-E804C61D2E43}"/>
              </a:ext>
            </a:extLst>
          </p:cNvPr>
          <p:cNvSpPr>
            <a:spLocks noGrp="1"/>
          </p:cNvSpPr>
          <p:nvPr>
            <p:ph idx="1"/>
          </p:nvPr>
        </p:nvSpPr>
        <p:spPr>
          <a:xfrm>
            <a:off x="529096" y="1155180"/>
            <a:ext cx="11133808" cy="5337693"/>
          </a:xfrm>
        </p:spPr>
        <p:txBody>
          <a:bodyPr>
            <a:normAutofit/>
          </a:bodyPr>
          <a:lstStyle/>
          <a:p>
            <a:r>
              <a:rPr lang="en-US" sz="2800"/>
              <a:t>“In recent years, there’s been a lot of talk about the reasons behind the low performance of many students of color, English learners, and poor students. Rather than examine school policies and teacher practices, some attribute it to a ‘culture of poverty’ or different community values toward education. </a:t>
            </a:r>
          </a:p>
          <a:p>
            <a:r>
              <a:rPr lang="en-US" sz="2800"/>
              <a:t>The reality is that they struggle not because of their race, language, or poverty. </a:t>
            </a:r>
            <a:r>
              <a:rPr lang="en-US" sz="2800" b="1"/>
              <a:t>They struggle because we don’t offer them sufficient opportunities in the classroom to develop the cognitive skills and habits of mind that would prepare them to take on more advanced academic tasks (Jackson, 2011; Boykin and </a:t>
            </a:r>
            <a:r>
              <a:rPr lang="en-US" sz="2800" b="1" err="1"/>
              <a:t>Noguera</a:t>
            </a:r>
            <a:r>
              <a:rPr lang="en-US" sz="2800" b="1"/>
              <a:t>, 2011). </a:t>
            </a:r>
            <a:r>
              <a:rPr lang="en-US" sz="2800"/>
              <a:t>That’s the achievement gap in action.” (p. 14).		</a:t>
            </a:r>
          </a:p>
          <a:p>
            <a:pPr marL="0" indent="0">
              <a:buNone/>
            </a:pPr>
            <a:r>
              <a:rPr lang="en-US" sz="1800" i="1"/>
              <a:t>    Culturally Responsive Teaching and the Brain, </a:t>
            </a:r>
            <a:r>
              <a:rPr lang="en-US" sz="1800" i="1" err="1"/>
              <a:t>Zaretta</a:t>
            </a:r>
            <a:r>
              <a:rPr lang="en-US" sz="1800" i="1"/>
              <a:t> Hammond</a:t>
            </a:r>
            <a:r>
              <a:rPr lang="en-US" sz="1600"/>
              <a:t>	</a:t>
            </a:r>
          </a:p>
        </p:txBody>
      </p:sp>
      <p:sp>
        <p:nvSpPr>
          <p:cNvPr id="3" name="Slide Number Placeholder 2">
            <a:extLst>
              <a:ext uri="{FF2B5EF4-FFF2-40B4-BE49-F238E27FC236}">
                <a16:creationId xmlns:a16="http://schemas.microsoft.com/office/drawing/2014/main" id="{57C7274A-2A40-EB47-A483-3C5EB4A76164}"/>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249244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D5F3E-A57A-CC48-8764-6059BD97CA01}"/>
              </a:ext>
            </a:extLst>
          </p:cNvPr>
          <p:cNvSpPr>
            <a:spLocks noGrp="1"/>
          </p:cNvSpPr>
          <p:nvPr>
            <p:ph type="title"/>
          </p:nvPr>
        </p:nvSpPr>
        <p:spPr/>
        <p:txBody>
          <a:bodyPr/>
          <a:lstStyle/>
          <a:p>
            <a:r>
              <a:rPr lang="en-US">
                <a:solidFill>
                  <a:schemeClr val="bg1"/>
                </a:solidFill>
              </a:rPr>
              <a:t>Our Goal: Equity for All Students</a:t>
            </a:r>
          </a:p>
        </p:txBody>
      </p:sp>
      <p:sp>
        <p:nvSpPr>
          <p:cNvPr id="2" name="Content Placeholder 1">
            <a:extLst>
              <a:ext uri="{FF2B5EF4-FFF2-40B4-BE49-F238E27FC236}">
                <a16:creationId xmlns:a16="http://schemas.microsoft.com/office/drawing/2014/main" id="{73E66E33-DD40-E34C-86B0-E804C61D2E43}"/>
              </a:ext>
            </a:extLst>
          </p:cNvPr>
          <p:cNvSpPr>
            <a:spLocks noGrp="1"/>
          </p:cNvSpPr>
          <p:nvPr>
            <p:ph idx="1"/>
          </p:nvPr>
        </p:nvSpPr>
        <p:spPr>
          <a:xfrm>
            <a:off x="602923" y="1141796"/>
            <a:ext cx="11272703" cy="5214553"/>
          </a:xfrm>
        </p:spPr>
        <p:txBody>
          <a:bodyPr/>
          <a:lstStyle/>
          <a:p>
            <a:pPr lvl="0"/>
            <a:r>
              <a:rPr lang="en-US" b="1"/>
              <a:t>Equity</a:t>
            </a:r>
            <a:r>
              <a:rPr lang="en-US"/>
              <a:t>: Educational equity means that all students have access to the educational resources, opportunities, and rigor they need at the right moment in their education across race, gender, ethnicity, language, disability, sexual orientation, family background and/or family income to meet high expectations for cognitive, behavioral, and social-emotional growth and development. </a:t>
            </a:r>
            <a:r>
              <a:rPr lang="en-US" sz="2000"/>
              <a:t>	</a:t>
            </a:r>
          </a:p>
          <a:p>
            <a:pPr marL="0" lvl="0" indent="0">
              <a:buNone/>
            </a:pPr>
            <a:r>
              <a:rPr lang="en-US" sz="2000"/>
              <a:t>			</a:t>
            </a:r>
          </a:p>
          <a:p>
            <a:pPr lvl="0" indent="0">
              <a:buNone/>
            </a:pPr>
            <a:r>
              <a:rPr lang="en-US" sz="1800"/>
              <a:t>Adapted from </a:t>
            </a:r>
            <a:r>
              <a:rPr lang="en-US" sz="1800" i="1"/>
              <a:t>Leading for Equity: Opportunities for State Education Chiefs</a:t>
            </a:r>
            <a:r>
              <a:rPr lang="en-US" sz="1800"/>
              <a:t>, https://</a:t>
            </a:r>
            <a:r>
              <a:rPr lang="en-US" sz="1800" err="1"/>
              <a:t>ccsso.org</a:t>
            </a:r>
            <a:r>
              <a:rPr lang="en-US" sz="1800"/>
              <a:t>/equity and National Equity project, http://</a:t>
            </a:r>
            <a:r>
              <a:rPr lang="en-US" sz="1800" err="1"/>
              <a:t>nationalequityproject.org</a:t>
            </a:r>
            <a:r>
              <a:rPr lang="en-US" sz="1800"/>
              <a:t>/about/equity  </a:t>
            </a:r>
          </a:p>
          <a:p>
            <a:pPr indent="0">
              <a:spcBef>
                <a:spcPts val="400"/>
              </a:spcBef>
              <a:buNone/>
            </a:pPr>
            <a:r>
              <a:rPr lang="en-US" sz="1800" i="1"/>
              <a:t>MA DESE District Standards and Indicators</a:t>
            </a:r>
            <a:r>
              <a:rPr lang="en-US" sz="1800"/>
              <a:t>, http://</a:t>
            </a:r>
            <a:r>
              <a:rPr lang="en-US" sz="1800" err="1"/>
              <a:t>www.doe.mass.edu</a:t>
            </a:r>
            <a:r>
              <a:rPr lang="en-US" sz="1800"/>
              <a:t>/accountability/district-review/</a:t>
            </a:r>
            <a:r>
              <a:rPr lang="en-US" sz="1800" err="1"/>
              <a:t>district-standards-indicators.pdf#search</a:t>
            </a:r>
            <a:r>
              <a:rPr lang="en-US" sz="1800"/>
              <a:t>=%22district%20standards%20indicators%22</a:t>
            </a:r>
          </a:p>
          <a:p>
            <a:pPr marL="0" indent="0">
              <a:spcBef>
                <a:spcPts val="400"/>
              </a:spcBef>
              <a:buNone/>
            </a:pPr>
            <a:r>
              <a:rPr lang="en-US" sz="2000"/>
              <a:t> </a:t>
            </a:r>
            <a:endParaRPr lang="en-US"/>
          </a:p>
          <a:p>
            <a:endParaRPr lang="en-US"/>
          </a:p>
        </p:txBody>
      </p:sp>
      <p:sp>
        <p:nvSpPr>
          <p:cNvPr id="3" name="Slide Number Placeholder 2">
            <a:extLst>
              <a:ext uri="{FF2B5EF4-FFF2-40B4-BE49-F238E27FC236}">
                <a16:creationId xmlns:a16="http://schemas.microsoft.com/office/drawing/2014/main" id="{57C7274A-2A40-EB47-A483-3C5EB4A76164}"/>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64579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24DA-A21E-5C4C-B363-1F3371282A3B}"/>
              </a:ext>
            </a:extLst>
          </p:cNvPr>
          <p:cNvSpPr>
            <a:spLocks noGrp="1"/>
          </p:cNvSpPr>
          <p:nvPr>
            <p:ph type="title"/>
          </p:nvPr>
        </p:nvSpPr>
        <p:spPr/>
        <p:txBody>
          <a:bodyPr/>
          <a:lstStyle/>
          <a:p>
            <a:r>
              <a:rPr lang="en-US"/>
              <a:t>Working Toward Equity Involves…</a:t>
            </a:r>
          </a:p>
        </p:txBody>
      </p:sp>
      <p:sp>
        <p:nvSpPr>
          <p:cNvPr id="3" name="Content Placeholder 2">
            <a:extLst>
              <a:ext uri="{FF2B5EF4-FFF2-40B4-BE49-F238E27FC236}">
                <a16:creationId xmlns:a16="http://schemas.microsoft.com/office/drawing/2014/main" id="{C96739A9-4476-F040-8391-8756F29CAFC1}"/>
              </a:ext>
            </a:extLst>
          </p:cNvPr>
          <p:cNvSpPr>
            <a:spLocks noGrp="1"/>
          </p:cNvSpPr>
          <p:nvPr>
            <p:ph idx="1"/>
          </p:nvPr>
        </p:nvSpPr>
        <p:spPr/>
        <p:txBody>
          <a:bodyPr>
            <a:normAutofit lnSpcReduction="10000"/>
          </a:bodyPr>
          <a:lstStyle/>
          <a:p>
            <a:r>
              <a:rPr lang="en-US"/>
              <a:t>“Ensuring equally high outcomes for all participants in our educational system; removing the predictability of success or failures that currently correlates with any social or cultural factor</a:t>
            </a:r>
          </a:p>
          <a:p>
            <a:r>
              <a:rPr lang="en-US" b="1"/>
              <a:t>Interrupting inequitable practices, examining biases, and creating inclusive multicultural school environments for adults and children</a:t>
            </a:r>
          </a:p>
          <a:p>
            <a:r>
              <a:rPr lang="en-US"/>
              <a:t>Discovering and cultivating the unique gifts, talents and interests that every human possesses.”</a:t>
            </a:r>
          </a:p>
          <a:p>
            <a:pPr indent="0">
              <a:buNone/>
            </a:pPr>
            <a:r>
              <a:rPr lang="en-US" sz="1800"/>
              <a:t>National Equity Project, “Why Equity?” </a:t>
            </a:r>
            <a:r>
              <a:rPr lang="en-US" sz="1800">
                <a:hlinkClick r:id="rId3"/>
              </a:rPr>
              <a:t>https://nationalequityproject.org/about/equity</a:t>
            </a:r>
            <a:r>
              <a:rPr lang="en-US" sz="1800"/>
              <a:t> </a:t>
            </a:r>
          </a:p>
        </p:txBody>
      </p:sp>
      <p:sp>
        <p:nvSpPr>
          <p:cNvPr id="4" name="Slide Number Placeholder 3">
            <a:extLst>
              <a:ext uri="{FF2B5EF4-FFF2-40B4-BE49-F238E27FC236}">
                <a16:creationId xmlns:a16="http://schemas.microsoft.com/office/drawing/2014/main" id="{4F2B5AB5-898C-B84C-B8E3-EDB6AF13F95D}"/>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13239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6634" y="2305219"/>
            <a:ext cx="10515600" cy="1325563"/>
          </a:xfrm>
        </p:spPr>
        <p:txBody>
          <a:bodyPr/>
          <a:lstStyle/>
          <a:p>
            <a:pPr lvl="0">
              <a:lnSpc>
                <a:spcPct val="100000"/>
              </a:lnSpc>
              <a:spcBef>
                <a:spcPts val="0"/>
              </a:spcBef>
            </a:pPr>
            <a:br>
              <a:rPr lang="en-US" altLang="zh-CN" sz="4000">
                <a:solidFill>
                  <a:srgbClr val="203B6A">
                    <a:lumMod val="50000"/>
                  </a:srgbClr>
                </a:solidFill>
                <a:latin typeface="Segoe SemiBold" panose="020B0703040204020203"/>
                <a:ea typeface="+mn-ea"/>
                <a:cs typeface="+mn-cs"/>
              </a:rPr>
            </a:br>
            <a:r>
              <a:rPr lang="en-US" altLang="zh-CN" sz="4000">
                <a:solidFill>
                  <a:srgbClr val="203B6A">
                    <a:lumMod val="50000"/>
                  </a:srgbClr>
                </a:solidFill>
                <a:latin typeface="Segoe SemiBold" panose="020B0703040204020203"/>
                <a:ea typeface="+mn-ea"/>
                <a:cs typeface="+mn-cs"/>
              </a:rPr>
              <a:t>What Is Significant Disproportionality?</a:t>
            </a:r>
            <a:br>
              <a:rPr lang="en-US" altLang="zh-CN" sz="4000">
                <a:solidFill>
                  <a:srgbClr val="203B6A">
                    <a:lumMod val="50000"/>
                  </a:srgbClr>
                </a:solidFill>
                <a:latin typeface="Segoe SemiBold" panose="020B0703040204020203"/>
                <a:ea typeface="+mn-ea"/>
                <a:cs typeface="+mn-cs"/>
              </a:rPr>
            </a:br>
            <a:r>
              <a:rPr lang="en-US" altLang="zh-CN" sz="4000">
                <a:solidFill>
                  <a:srgbClr val="203B6A">
                    <a:lumMod val="50000"/>
                  </a:srgbClr>
                </a:solidFill>
                <a:latin typeface="Segoe SemiBold" panose="020B0703040204020203"/>
                <a:ea typeface="+mn-ea"/>
                <a:cs typeface="+mn-cs"/>
              </a:rPr>
              <a:t> </a:t>
            </a:r>
            <a:endParaRPr lang="en-US">
              <a:latin typeface="Segoe SemiBold" panose="020B0703040204020203"/>
            </a:endParaRPr>
          </a:p>
        </p:txBody>
      </p:sp>
      <p:sp>
        <p:nvSpPr>
          <p:cNvPr id="2" name="Significant Disproportionality: Significant Disproportionality:">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190449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sual showing the difference between the different and distinct equity requirements under IDEA" title="Overview of IDEA Equity Calculations"/>
          <p:cNvSpPr>
            <a:spLocks noGrp="1"/>
          </p:cNvSpPr>
          <p:nvPr>
            <p:ph type="title"/>
          </p:nvPr>
        </p:nvSpPr>
        <p:spPr/>
        <p:txBody>
          <a:bodyPr/>
          <a:lstStyle/>
          <a:p>
            <a:r>
              <a:rPr lang="en-US"/>
              <a:t>Overview of IDEA Equity Calculations</a:t>
            </a:r>
          </a:p>
        </p:txBody>
      </p:sp>
      <p:grpSp>
        <p:nvGrpSpPr>
          <p:cNvPr id="13" name="Group 12" title="IDEA Equity Requirements"/>
          <p:cNvGrpSpPr/>
          <p:nvPr/>
        </p:nvGrpSpPr>
        <p:grpSpPr>
          <a:xfrm>
            <a:off x="543634" y="2057400"/>
            <a:ext cx="11104732" cy="3206930"/>
            <a:chOff x="376068" y="2057400"/>
            <a:chExt cx="11104732" cy="3206930"/>
          </a:xfrm>
        </p:grpSpPr>
        <p:sp>
          <p:nvSpPr>
            <p:cNvPr id="6" name="Rectangle 5" title="IDEA Equity requirments visual"/>
            <p:cNvSpPr/>
            <p:nvPr/>
          </p:nvSpPr>
          <p:spPr>
            <a:xfrm>
              <a:off x="873456" y="2057400"/>
              <a:ext cx="1005840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States have </a:t>
              </a:r>
              <a:r>
                <a:rPr lang="en-US" b="1">
                  <a:solidFill>
                    <a:schemeClr val="tx1"/>
                  </a:solidFill>
                </a:rPr>
                <a:t>distinct</a:t>
              </a:r>
              <a:r>
                <a:rPr lang="en-US">
                  <a:solidFill>
                    <a:schemeClr val="tx1"/>
                  </a:solidFill>
                </a:rPr>
                <a:t> equity requirements under various sections of IDEA.</a:t>
              </a:r>
            </a:p>
          </p:txBody>
        </p:sp>
        <p:sp>
          <p:nvSpPr>
            <p:cNvPr id="8" name="Down Arrow 7"/>
            <p:cNvSpPr/>
            <p:nvPr/>
          </p:nvSpPr>
          <p:spPr>
            <a:xfrm rot="2700000">
              <a:off x="1837343" y="3102871"/>
              <a:ext cx="813816" cy="10058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Down Arrow 8"/>
            <p:cNvSpPr/>
            <p:nvPr/>
          </p:nvSpPr>
          <p:spPr>
            <a:xfrm rot="18900000">
              <a:off x="9194325" y="3108265"/>
              <a:ext cx="812800" cy="10058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376068" y="4015708"/>
              <a:ext cx="3188107" cy="12473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rPr>
                <a:t>Significant Discrepancy in Discipline </a:t>
              </a:r>
              <a:br>
                <a:rPr lang="en-US">
                  <a:solidFill>
                    <a:schemeClr val="tx1"/>
                  </a:solidFill>
                </a:rPr>
              </a:br>
              <a:r>
                <a:rPr lang="en-US">
                  <a:solidFill>
                    <a:schemeClr val="tx1"/>
                  </a:solidFill>
                </a:rPr>
                <a:t>(SPP/APR Indicators 4A &amp; 4B)</a:t>
              </a:r>
            </a:p>
          </p:txBody>
        </p:sp>
        <p:sp>
          <p:nvSpPr>
            <p:cNvPr id="12" name="Rectangle 11"/>
            <p:cNvSpPr/>
            <p:nvPr/>
          </p:nvSpPr>
          <p:spPr>
            <a:xfrm>
              <a:off x="4418840" y="4016988"/>
              <a:ext cx="3048000" cy="12473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rPr>
                <a:t>Disproportionate Representation </a:t>
              </a:r>
              <a:br>
                <a:rPr lang="en-US">
                  <a:solidFill>
                    <a:schemeClr val="tx1"/>
                  </a:solidFill>
                </a:rPr>
              </a:br>
              <a:r>
                <a:rPr lang="en-US">
                  <a:solidFill>
                    <a:schemeClr val="tx1"/>
                  </a:solidFill>
                </a:rPr>
                <a:t>(SPP/APR Indicators 9 &amp; 10)</a:t>
              </a:r>
            </a:p>
          </p:txBody>
        </p:sp>
        <p:sp>
          <p:nvSpPr>
            <p:cNvPr id="15" name="Down Arrow 14"/>
            <p:cNvSpPr/>
            <p:nvPr/>
          </p:nvSpPr>
          <p:spPr>
            <a:xfrm>
              <a:off x="5533408" y="3124200"/>
              <a:ext cx="812800" cy="762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8432800" y="4016991"/>
              <a:ext cx="3048000" cy="12473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rPr>
                <a:t>Significant Disproportionality in Identification, Placement, and Discipline </a:t>
              </a:r>
            </a:p>
          </p:txBody>
        </p:sp>
      </p:grpSp>
      <p:sp>
        <p:nvSpPr>
          <p:cNvPr id="3" name="Oval 2" descr="Oval outlining Significant Disproportionality in Identification, Placement, and Discipline distinct IDEA equity requirements" title="Significant Disproportionality in Identification, Placement, and Discipline "/>
          <p:cNvSpPr/>
          <p:nvPr/>
        </p:nvSpPr>
        <p:spPr>
          <a:xfrm>
            <a:off x="7913076" y="3635845"/>
            <a:ext cx="4278923" cy="200881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4"/>
          <p:cNvSpPr>
            <a:spLocks noGrp="1"/>
          </p:cNvSpPr>
          <p:nvPr>
            <p:ph type="sldNum" sz="quarter" idx="12"/>
          </p:nvPr>
        </p:nvSpPr>
        <p:spPr>
          <a:xfrm>
            <a:off x="10660489" y="6322327"/>
            <a:ext cx="711200" cy="457200"/>
          </a:xfrm>
        </p:spPr>
        <p:txBody>
          <a:bodyPr/>
          <a:lstStyle/>
          <a:p>
            <a:fld id="{BD26C40E-487C-40A4-A841-8174FD7B7142}" type="slidenum">
              <a:rPr lang="en-US" smtClean="0"/>
              <a:pPr/>
              <a:t>8</a:t>
            </a:fld>
            <a:endParaRPr lang="en-US"/>
          </a:p>
        </p:txBody>
      </p:sp>
    </p:spTree>
    <p:extLst>
      <p:ext uri="{BB962C8B-B14F-4D97-AF65-F5344CB8AC3E}">
        <p14:creationId xmlns:p14="http://schemas.microsoft.com/office/powerpoint/2010/main" val="112379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IDEA and Disproportionality</a:t>
            </a:r>
          </a:p>
        </p:txBody>
      </p:sp>
      <p:sp>
        <p:nvSpPr>
          <p:cNvPr id="3" name="Content Placeholder 2"/>
          <p:cNvSpPr>
            <a:spLocks noGrp="1"/>
          </p:cNvSpPr>
          <p:nvPr>
            <p:ph idx="1"/>
          </p:nvPr>
        </p:nvSpPr>
        <p:spPr>
          <a:xfrm>
            <a:off x="567743" y="1230403"/>
            <a:ext cx="11370972" cy="5219492"/>
          </a:xfrm>
        </p:spPr>
        <p:txBody>
          <a:bodyPr/>
          <a:lstStyle/>
          <a:p>
            <a:r>
              <a:rPr lang="en-US"/>
              <a:t>IDEA requires that states determine disproportionality in respect to:</a:t>
            </a:r>
          </a:p>
          <a:p>
            <a:pPr lvl="1"/>
            <a:r>
              <a:rPr lang="en-US" i="1"/>
              <a:t>identification </a:t>
            </a:r>
            <a:r>
              <a:rPr lang="en-US"/>
              <a:t>of children as children with disabilities and in six specific disability categories</a:t>
            </a:r>
          </a:p>
          <a:p>
            <a:pPr lvl="1"/>
            <a:r>
              <a:rPr lang="en-US" i="1"/>
              <a:t>placement</a:t>
            </a:r>
            <a:r>
              <a:rPr lang="en-US"/>
              <a:t> in particular educational settings of such children</a:t>
            </a:r>
          </a:p>
          <a:p>
            <a:pPr lvl="1"/>
            <a:r>
              <a:rPr lang="en-US" i="1"/>
              <a:t>disciplinary actions </a:t>
            </a:r>
            <a:r>
              <a:rPr lang="en-US"/>
              <a:t>including the incidence, duration, and type, includes both suspensions and expulsions.</a:t>
            </a:r>
          </a:p>
          <a:p>
            <a:pPr marL="0" indent="0">
              <a:buNone/>
            </a:pPr>
            <a:endParaRPr lang="en-US" sz="1000"/>
          </a:p>
          <a:p>
            <a:pPr marL="0" indent="0">
              <a:buNone/>
            </a:pPr>
            <a:endParaRPr lang="en-US" sz="1000"/>
          </a:p>
          <a:p>
            <a:pPr marL="0" indent="0">
              <a:buNone/>
            </a:pPr>
            <a:endParaRPr lang="en-US" sz="1000"/>
          </a:p>
          <a:p>
            <a:pPr marL="0" indent="0">
              <a:buNone/>
            </a:pPr>
            <a:endParaRPr lang="en-US" sz="1000"/>
          </a:p>
          <a:p>
            <a:pPr marL="0" indent="0">
              <a:buNone/>
            </a:pPr>
            <a:endParaRPr lang="en-US" sz="1000"/>
          </a:p>
          <a:p>
            <a:pPr marL="0" indent="0">
              <a:buNone/>
            </a:pPr>
            <a:endParaRPr lang="en-US" sz="1000"/>
          </a:p>
          <a:p>
            <a:pPr marL="0" indent="0">
              <a:buNone/>
            </a:pPr>
            <a:endParaRPr lang="en-US" sz="1000"/>
          </a:p>
          <a:p>
            <a:pPr marL="0" indent="0">
              <a:buNone/>
            </a:pPr>
            <a:r>
              <a:rPr lang="en-US" sz="1000"/>
              <a:t>Source: https://sites.ed.gov/idea/files/significant-disproportionality-qa-03-08-17.pdf</a:t>
            </a:r>
          </a:p>
          <a:p>
            <a:pPr marL="0" indent="0">
              <a:buNone/>
            </a:pPr>
            <a:endParaRPr lang="en-US" sz="1000"/>
          </a:p>
          <a:p>
            <a:pPr marL="0" indent="0">
              <a:buNone/>
            </a:pPr>
            <a:endParaRPr lang="en-US" sz="1000"/>
          </a:p>
        </p:txBody>
      </p:sp>
      <p:sp>
        <p:nvSpPr>
          <p:cNvPr id="6" name="Slide Number Placeholder 5"/>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80293554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1" ma:contentTypeDescription="Create a new document." ma:contentTypeScope="" ma:versionID="04841e15069e1320190aeb32384c1f6c">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6feab1529cbb954d8841a6b199929956"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14708F-A27C-433E-8C5F-4EC0C392FBCD}">
  <ds:schemaRefs>
    <ds:schemaRef ds:uri="http://schemas.microsoft.com/sharepoint/v3/contenttype/forms"/>
  </ds:schemaRefs>
</ds:datastoreItem>
</file>

<file path=customXml/itemProps2.xml><?xml version="1.0" encoding="utf-8"?>
<ds:datastoreItem xmlns:ds="http://schemas.openxmlformats.org/officeDocument/2006/customXml" ds:itemID="{54BA2ADA-B747-4BA4-B280-68F282A97521}">
  <ds:schemaRefs>
    <ds:schemaRef ds:uri="http://purl.org/dc/terms/"/>
    <ds:schemaRef ds:uri="http://purl.org/dc/dcmitype/"/>
    <ds:schemaRef ds:uri="http://schemas.microsoft.com/office/2006/documentManagement/types"/>
    <ds:schemaRef ds:uri="http://schemas.microsoft.com/office/2006/metadata/properties"/>
    <ds:schemaRef ds:uri="cc23f7d9-a29c-42d6-b193-fa0a263dd66f"/>
    <ds:schemaRef ds:uri="http://schemas.microsoft.com/office/infopath/2007/PartnerControls"/>
    <ds:schemaRef ds:uri="http://schemas.openxmlformats.org/package/2006/metadata/core-properties"/>
    <ds:schemaRef ds:uri="55966e0c-939d-4bbf-90b4-42061a5e5694"/>
    <ds:schemaRef ds:uri="http://www.w3.org/XML/1998/namespace"/>
    <ds:schemaRef ds:uri="http://purl.org/dc/elements/1.1/"/>
  </ds:schemaRefs>
</ds:datastoreItem>
</file>

<file path=customXml/itemProps3.xml><?xml version="1.0" encoding="utf-8"?>
<ds:datastoreItem xmlns:ds="http://schemas.openxmlformats.org/officeDocument/2006/customXml" ds:itemID="{32E532BA-5504-4309-9321-0BBECC635AA4}">
  <ds:schemaRefs>
    <ds:schemaRef ds:uri="55966e0c-939d-4bbf-90b4-42061a5e5694"/>
    <ds:schemaRef ds:uri="cc23f7d9-a29c-42d6-b193-fa0a263dd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3</TotalTime>
  <Words>2627</Words>
  <Application>Microsoft Office PowerPoint</Application>
  <PresentationFormat>Widescreen</PresentationFormat>
  <Paragraphs>446</Paragraphs>
  <Slides>39</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等线</vt:lpstr>
      <vt:lpstr>Arial</vt:lpstr>
      <vt:lpstr>Calibri</vt:lpstr>
      <vt:lpstr>Courier New</vt:lpstr>
      <vt:lpstr>Segoe</vt:lpstr>
      <vt:lpstr>Segoe SemiBold</vt:lpstr>
      <vt:lpstr>Segoe UI</vt:lpstr>
      <vt:lpstr>Segoe UI Semibold</vt:lpstr>
      <vt:lpstr>Times New Roman</vt:lpstr>
      <vt:lpstr>Wingdings</vt:lpstr>
      <vt:lpstr>ESE​​</vt:lpstr>
      <vt:lpstr>Significant Disproportionality Basics</vt:lpstr>
      <vt:lpstr>Contents</vt:lpstr>
      <vt:lpstr>Welcome and Introduction</vt:lpstr>
      <vt:lpstr> Purpose of this Work </vt:lpstr>
      <vt:lpstr>Our Goal: Equity for All Students</vt:lpstr>
      <vt:lpstr>Working Toward Equity Involves…</vt:lpstr>
      <vt:lpstr> What Is Significant Disproportionality?  </vt:lpstr>
      <vt:lpstr>Overview of IDEA Equity Calculations</vt:lpstr>
      <vt:lpstr>IDEA and Disproportionality</vt:lpstr>
      <vt:lpstr>Why are we addressing significant disproportionality?</vt:lpstr>
      <vt:lpstr>Identification as SwIEPs by Student Group (SY 2020-21)</vt:lpstr>
      <vt:lpstr>Comparing Identification of SwIEPs by Student Group (SY 2020-21)</vt:lpstr>
      <vt:lpstr>Graduation Rates for Students with IEPs</vt:lpstr>
      <vt:lpstr>Discipline Rates: 2016-2018</vt:lpstr>
      <vt:lpstr>How is it Calculated?</vt:lpstr>
      <vt:lpstr>DESE must calculate disproportionality with respect to…</vt:lpstr>
      <vt:lpstr>Risk Ratio and Alternate Risk Ratio</vt:lpstr>
      <vt:lpstr>For each of these categories, states must calculate a RISK RATIO. </vt:lpstr>
      <vt:lpstr>For districts where the comparison group is small, states must use an alternate risk ratio. </vt:lpstr>
      <vt:lpstr>Timeline </vt:lpstr>
      <vt:lpstr>Identification of Disproportionality</vt:lpstr>
      <vt:lpstr>Cell Size and N-Size </vt:lpstr>
      <vt:lpstr>Risk Ratio and Reasonable Progress</vt:lpstr>
      <vt:lpstr>Developing an Action Plan</vt:lpstr>
      <vt:lpstr>Planning for Success</vt:lpstr>
      <vt:lpstr>The Planning for Success Process</vt:lpstr>
      <vt:lpstr>Action Planning for Continuous Improvement   </vt:lpstr>
      <vt:lpstr>Significant Disproportionality Expectations</vt:lpstr>
      <vt:lpstr>Comprehensive Coordinated Early Intervening Services (CCEIS)</vt:lpstr>
      <vt:lpstr>Which Students May Receive CCEIS Services?</vt:lpstr>
      <vt:lpstr>Steps to Take: Responding to Significant Disproportionality</vt:lpstr>
      <vt:lpstr>Steps to Take: Responding to Significant Disproportionality  </vt:lpstr>
      <vt:lpstr>What’s Next?</vt:lpstr>
      <vt:lpstr>Support Available to Identified Districts</vt:lpstr>
      <vt:lpstr>Support Available to At-Risk Districts</vt:lpstr>
      <vt:lpstr>Three Professional Learning Community (PLC) Options</vt:lpstr>
      <vt:lpstr>DESE Significant Disproportionality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Disproportionality Basics - December 2021</dc:title>
  <dc:creator>DESE</dc:creator>
  <cp:lastModifiedBy>Zou, Dong (EOE)</cp:lastModifiedBy>
  <cp:revision>3</cp:revision>
  <cp:lastPrinted>2017-08-07T14:46:10Z</cp:lastPrinted>
  <dcterms:created xsi:type="dcterms:W3CDTF">2019-03-28T19:53:49Z</dcterms:created>
  <dcterms:modified xsi:type="dcterms:W3CDTF">2021-12-15T15:56:28Z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15 2021</vt:lpwstr>
  </property>
</Properties>
</file>