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6" r:id="rId4"/>
    <p:sldMasterId id="2147483668" r:id="rId5"/>
    <p:sldMasterId id="2147483680" r:id="rId6"/>
  </p:sldMasterIdLst>
  <p:notesMasterIdLst>
    <p:notesMasterId r:id="rId69"/>
  </p:notesMasterIdLst>
  <p:handoutMasterIdLst>
    <p:handoutMasterId r:id="rId70"/>
  </p:handoutMasterIdLst>
  <p:sldIdLst>
    <p:sldId id="515" r:id="rId7"/>
    <p:sldId id="324" r:id="rId8"/>
    <p:sldId id="2513" r:id="rId9"/>
    <p:sldId id="2365" r:id="rId10"/>
    <p:sldId id="4630" r:id="rId11"/>
    <p:sldId id="2333" r:id="rId12"/>
    <p:sldId id="3108" r:id="rId13"/>
    <p:sldId id="2584" r:id="rId14"/>
    <p:sldId id="4625" r:id="rId15"/>
    <p:sldId id="2589" r:id="rId16"/>
    <p:sldId id="2366" r:id="rId17"/>
    <p:sldId id="2590" r:id="rId18"/>
    <p:sldId id="4626" r:id="rId19"/>
    <p:sldId id="4623" r:id="rId20"/>
    <p:sldId id="2343" r:id="rId21"/>
    <p:sldId id="2585" r:id="rId22"/>
    <p:sldId id="2586" r:id="rId23"/>
    <p:sldId id="2587" r:id="rId24"/>
    <p:sldId id="2588" r:id="rId25"/>
    <p:sldId id="2397" r:id="rId26"/>
    <p:sldId id="2413" r:id="rId27"/>
    <p:sldId id="2398" r:id="rId28"/>
    <p:sldId id="2376" r:id="rId29"/>
    <p:sldId id="2382" r:id="rId30"/>
    <p:sldId id="2579" r:id="rId31"/>
    <p:sldId id="2583" r:id="rId32"/>
    <p:sldId id="4634" r:id="rId33"/>
    <p:sldId id="2580" r:id="rId34"/>
    <p:sldId id="2582" r:id="rId35"/>
    <p:sldId id="4631" r:id="rId36"/>
    <p:sldId id="2399" r:id="rId37"/>
    <p:sldId id="2489" r:id="rId38"/>
    <p:sldId id="2374" r:id="rId39"/>
    <p:sldId id="2379" r:id="rId40"/>
    <p:sldId id="2427" r:id="rId41"/>
    <p:sldId id="2512" r:id="rId42"/>
    <p:sldId id="2434" r:id="rId43"/>
    <p:sldId id="2435" r:id="rId44"/>
    <p:sldId id="2429" r:id="rId45"/>
    <p:sldId id="2430" r:id="rId46"/>
    <p:sldId id="2432" r:id="rId47"/>
    <p:sldId id="2433" r:id="rId48"/>
    <p:sldId id="2385" r:id="rId49"/>
    <p:sldId id="2515" r:id="rId50"/>
    <p:sldId id="4627" r:id="rId51"/>
    <p:sldId id="4628" r:id="rId52"/>
    <p:sldId id="4632" r:id="rId53"/>
    <p:sldId id="4633" r:id="rId54"/>
    <p:sldId id="2516" r:id="rId55"/>
    <p:sldId id="2533" r:id="rId56"/>
    <p:sldId id="2534" r:id="rId57"/>
    <p:sldId id="2520" r:id="rId58"/>
    <p:sldId id="2535" r:id="rId59"/>
    <p:sldId id="2536" r:id="rId60"/>
    <p:sldId id="2537" r:id="rId61"/>
    <p:sldId id="2561" r:id="rId62"/>
    <p:sldId id="2527" r:id="rId63"/>
    <p:sldId id="2562" r:id="rId64"/>
    <p:sldId id="2543" r:id="rId65"/>
    <p:sldId id="2548" r:id="rId66"/>
    <p:sldId id="2570" r:id="rId67"/>
    <p:sldId id="2557" r:id="rId6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250E01-98AB-2E9D-0E03-75797E3614CF}" name="Viviani, Lauren (DESE)" initials="V(" userId="S::lauren.m.viviani@mass.gov::a2788da4-dd76-4dfc-998f-31fcce3f4a22" providerId="AD"/>
  <p188:author id="{D6CF0509-D93B-A708-0A85-E73BCEDE75FF}" name="Liu, Yi-Juin (DESE)" initials="L(" userId="S::yi-juin.liu@mass.gov::a229a15b-912c-4e13-aee0-8798d91d5d6f" providerId="AD"/>
  <p188:author id="{217EAE0F-8528-53DC-F8D2-F7DBFEB12EC6}" name="Coonley, Brian (DESE)" initials="CB(" userId="S::brian.coonley@mass.gov::9dc2155b-58ac-4cdb-8629-a595a378b023" providerId="AD"/>
  <p188:author id="{3DB4C214-C3AA-BF5A-66CE-6ACF2A1BD418}" name="Gonzales, Erica (DESE)" initials="GE(" userId="S::Erica.M.Gonzales@mass.gov::427ee677-6162-42a0-9277-244131bf98e5" providerId="AD"/>
  <p188:author id="{547AE830-E6CB-4C26-09C0-C4239B6AEA75}" name="Neal, Holly-Anne (DESE)" initials="NHA(" userId="S::Holly-Anne.Neal@mass.gov::5d7410a8-4dbb-4303-a91e-2d331ca3ffb9" providerId="AD"/>
  <p188:author id="{B604C934-2EA0-8163-24CD-1678459EB549}" name="Hogan, Caitlin (DESE)" initials="H(" userId="S::caitlin.hogan2@mass.gov::47eeec2d-0056-4af9-83cf-6e54de4a20d8" providerId="AD"/>
  <p188:author id="{A5F34446-3393-BAE8-FB62-0AD708AA3B1A}" name="Camacho, Jamie L. (DESE)" initials="C(" userId="S::jamie.l.camacho@mass.gov::21f49f1e-e593-4860-b32e-bdd5656b5338" providerId="AD"/>
  <p188:author id="{D5808F6F-22FB-FE31-0D3B-222C495E888E}" name="Gonzales, Erica (DESE)" initials="G(" userId="S::erica.m.gonzales@mass.gov::427ee677-6162-42a0-9277-244131bf98e5" providerId="AD"/>
  <p188:author id="{34E2AC71-14A6-BAF0-FE8D-5B7FC4B39284}" name="Camacho, Jamie L. (DESE)" initials="JC" userId="S::Jamie.L.Camacho@mass.gov::21f49f1e-e593-4860-b32e-bdd5656b5338" providerId="AD"/>
  <p188:author id="{4ED8E198-FC13-D569-2669-37EBEC834A14}" name="Tobey, Gregory (DESE)" initials="TG(" userId="S::Gregory.Tobey@mass.gov::12968eda-ee05-4bb6-837b-2d6d4faa13b6" providerId="AD"/>
  <p188:author id="{8988C69E-EDB9-B0CD-9650-FE626AB8679E}" name="Neal, Holly-Anne (DESE)" initials="N(" userId="S::holly-anne.neal@mass.gov::5d7410a8-4dbb-4303-a91e-2d331ca3ffb9" providerId="AD"/>
  <p188:author id="{F0A63BA3-E98F-9F66-8C1A-A535EE197651}" name="Coonley, Brian (DESE)" initials="CB(" userId="S::Brian.Coonley@mass.gov::9dc2155b-58ac-4cdb-8629-a595a378b02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astogi-Kelly, Vandana (DESE)" initials="R(" lastIdx="2" clrIdx="6">
    <p:extLst>
      <p:ext uri="{19B8F6BF-5375-455C-9EA6-DF929625EA0E}">
        <p15:presenceInfo xmlns:p15="http://schemas.microsoft.com/office/powerpoint/2012/main" userId="S::vandana.r.rastogi-kelly@mass.gov::04ea3925-efd3-4cb6-91ff-2bb834262727" providerId="AD"/>
      </p:ext>
    </p:extLst>
  </p:cmAuthor>
  <p:cmAuthor id="1" name="Marchese, Nina (DESE)" initials="M(" lastIdx="9" clrIdx="0">
    <p:extLst>
      <p:ext uri="{19B8F6BF-5375-455C-9EA6-DF929625EA0E}">
        <p15:presenceInfo xmlns:p15="http://schemas.microsoft.com/office/powerpoint/2012/main" userId="S::nina.m.marchese@mass.gov::c064ef28-27b3-4c11-bd04-f9be75850966" providerId="AD"/>
      </p:ext>
    </p:extLst>
  </p:cmAuthor>
  <p:cmAuthor id="8" name="Camacho, Jamie L. (DESE)" initials="C(" lastIdx="1" clrIdx="7">
    <p:extLst>
      <p:ext uri="{19B8F6BF-5375-455C-9EA6-DF929625EA0E}">
        <p15:presenceInfo xmlns:p15="http://schemas.microsoft.com/office/powerpoint/2012/main" userId="S::jamie.l.camacho@mass.gov::21f49f1e-e593-4860-b32e-bdd5656b5338" providerId="AD"/>
      </p:ext>
    </p:extLst>
  </p:cmAuthor>
  <p:cmAuthor id="2" name="Cote, Andrea (DESE)" initials="C(" lastIdx="2" clrIdx="1">
    <p:extLst>
      <p:ext uri="{19B8F6BF-5375-455C-9EA6-DF929625EA0E}">
        <p15:presenceInfo xmlns:p15="http://schemas.microsoft.com/office/powerpoint/2012/main" userId="S::andrea.j.cote@mass.gov::2daef489-b5e8-4fe6-8a49-16de58dc3def" providerId="AD"/>
      </p:ext>
    </p:extLst>
  </p:cmAuthor>
  <p:cmAuthor id="9" name="April.Rist" initials="Ap" lastIdx="1" clrIdx="8">
    <p:extLst>
      <p:ext uri="{19B8F6BF-5375-455C-9EA6-DF929625EA0E}">
        <p15:presenceInfo xmlns:p15="http://schemas.microsoft.com/office/powerpoint/2012/main" userId="S::april.rist_ssosma.org#ext#@massgov.onmicrosoft.com::3e763295-8668-49fb-9654-3f4606d19e17" providerId="AD"/>
      </p:ext>
    </p:extLst>
  </p:cmAuthor>
  <p:cmAuthor id="3" name="Alvarez, Iraida (DESE)" initials="A(" lastIdx="32" clrIdx="2">
    <p:extLst>
      <p:ext uri="{19B8F6BF-5375-455C-9EA6-DF929625EA0E}">
        <p15:presenceInfo xmlns:p15="http://schemas.microsoft.com/office/powerpoint/2012/main" userId="S::iraida.j.alvarez@mass.gov::66b89c24-7507-40c7-9620-66ed0feaf784" providerId="AD"/>
      </p:ext>
    </p:extLst>
  </p:cmAuthor>
  <p:cmAuthor id="10" name="April Rist" initials="AR" lastIdx="4" clrIdx="9">
    <p:extLst>
      <p:ext uri="{19B8F6BF-5375-455C-9EA6-DF929625EA0E}">
        <p15:presenceInfo xmlns:p15="http://schemas.microsoft.com/office/powerpoint/2012/main" userId="S::arist@lpvec.org::2e87416d-317a-47c3-bd73-da4794f60f51" providerId="AD"/>
      </p:ext>
    </p:extLst>
  </p:cmAuthor>
  <p:cmAuthor id="4" name="Johnston, Russell (DESE)" initials="J(" lastIdx="10" clrIdx="3">
    <p:extLst>
      <p:ext uri="{19B8F6BF-5375-455C-9EA6-DF929625EA0E}">
        <p15:presenceInfo xmlns:p15="http://schemas.microsoft.com/office/powerpoint/2012/main" userId="S::russell.johnston@mass.gov::7c120461-dde6-4347-b09f-f9c0472c7017" providerId="AD"/>
      </p:ext>
    </p:extLst>
  </p:cmAuthor>
  <p:cmAuthor id="11" name="Tobey, Gregory (DESE)" initials="T(" lastIdx="8" clrIdx="10">
    <p:extLst>
      <p:ext uri="{19B8F6BF-5375-455C-9EA6-DF929625EA0E}">
        <p15:presenceInfo xmlns:p15="http://schemas.microsoft.com/office/powerpoint/2012/main" userId="S::gregory.tobey@mass.gov::12968eda-ee05-4bb6-837b-2d6d4faa13b6" providerId="AD"/>
      </p:ext>
    </p:extLst>
  </p:cmAuthor>
  <p:cmAuthor id="5" name="Viviani, Lauren (DESE)" initials="V(" lastIdx="4" clrIdx="4">
    <p:extLst>
      <p:ext uri="{19B8F6BF-5375-455C-9EA6-DF929625EA0E}">
        <p15:presenceInfo xmlns:p15="http://schemas.microsoft.com/office/powerpoint/2012/main" userId="S::lauren.m.viviani@mass.gov::a2788da4-dd76-4dfc-998f-31fcce3f4a22" providerId="AD"/>
      </p:ext>
    </p:extLst>
  </p:cmAuthor>
  <p:cmAuthor id="12" name="Neal, Holly-Anne (DESE)" initials="NHA(" lastIdx="4" clrIdx="11">
    <p:extLst>
      <p:ext uri="{19B8F6BF-5375-455C-9EA6-DF929625EA0E}">
        <p15:presenceInfo xmlns:p15="http://schemas.microsoft.com/office/powerpoint/2012/main" userId="S::Holly-Anne.Neal@mass.gov::5d7410a8-4dbb-4303-a91e-2d331ca3ffb9" providerId="AD"/>
      </p:ext>
    </p:extLst>
  </p:cmAuthor>
  <p:cmAuthor id="6" name="Valentine, Teri (DESE)" initials="V(" lastIdx="2" clrIdx="5">
    <p:extLst>
      <p:ext uri="{19B8F6BF-5375-455C-9EA6-DF929625EA0E}">
        <p15:presenceInfo xmlns:p15="http://schemas.microsoft.com/office/powerpoint/2012/main" userId="S::teri.w.valentine@mass.gov::03feb773-6935-44ed-b6af-bbadae3969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8526"/>
    <a:srgbClr val="0157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079B77-9223-745F-F079-37F3E9C086DF}" v="59" dt="2024-04-02T12:46:26.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604"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77"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0D624-DEDA-4170-8715-DBC6D5EF679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4290B247-74DE-41AA-BF65-ACEA7C08E263}">
      <dgm:prSet phldrT="[Text]" custT="1"/>
      <dgm:spPr>
        <a:solidFill>
          <a:schemeClr val="accent1">
            <a:lumMod val="20000"/>
            <a:lumOff val="80000"/>
          </a:schemeClr>
        </a:solidFill>
      </dgm:spPr>
      <dgm:t>
        <a:bodyPr/>
        <a:lstStyle/>
        <a:p>
          <a:r>
            <a:rPr lang="en-US" sz="2000">
              <a:solidFill>
                <a:schemeClr val="tx2"/>
              </a:solidFill>
            </a:rPr>
            <a:t>In schools where the general education population is successful, all students are more likely to do well.</a:t>
          </a:r>
        </a:p>
      </dgm:t>
    </dgm:pt>
    <dgm:pt modelId="{76D49266-4D38-4E85-A778-98C3EAB8E770}" type="parTrans" cxnId="{67E654B2-6E8B-4518-AC06-3E3D8C12C43B}">
      <dgm:prSet/>
      <dgm:spPr/>
      <dgm:t>
        <a:bodyPr/>
        <a:lstStyle/>
        <a:p>
          <a:endParaRPr lang="en-US"/>
        </a:p>
      </dgm:t>
    </dgm:pt>
    <dgm:pt modelId="{0DD68849-1D71-4638-9552-DFF46DD0B495}" type="sibTrans" cxnId="{67E654B2-6E8B-4518-AC06-3E3D8C12C43B}">
      <dgm:prSet/>
      <dgm:spPr/>
      <dgm:t>
        <a:bodyPr/>
        <a:lstStyle/>
        <a:p>
          <a:endParaRPr lang="en-US"/>
        </a:p>
      </dgm:t>
    </dgm:pt>
    <dgm:pt modelId="{FA6DD707-3172-4215-82D8-088E3BF86170}">
      <dgm:prSet custT="1"/>
      <dgm:spPr>
        <a:solidFill>
          <a:schemeClr val="accent1">
            <a:lumMod val="20000"/>
            <a:lumOff val="80000"/>
          </a:schemeClr>
        </a:solidFill>
      </dgm:spPr>
      <dgm:t>
        <a:bodyPr/>
        <a:lstStyle/>
        <a:p>
          <a:r>
            <a:rPr lang="en-US" sz="2000">
              <a:solidFill>
                <a:schemeClr val="tx2"/>
              </a:solidFill>
            </a:rPr>
            <a:t>Unequal access to high-quality core instruction beginning in early childhood and early elementary may be one reason for a system to identify some children as in need of special education services and subsequently place them in separate classrooms.</a:t>
          </a:r>
        </a:p>
      </dgm:t>
    </dgm:pt>
    <dgm:pt modelId="{E1D6EC95-4BFA-4F72-BD12-DAF5CCE9985B}" type="parTrans" cxnId="{E3F3836A-6CE6-434E-A0E5-0AD91D221DA7}">
      <dgm:prSet/>
      <dgm:spPr/>
      <dgm:t>
        <a:bodyPr/>
        <a:lstStyle/>
        <a:p>
          <a:endParaRPr lang="en-US"/>
        </a:p>
      </dgm:t>
    </dgm:pt>
    <dgm:pt modelId="{A687BB19-4015-441B-8882-D0F4AFC24EEF}" type="sibTrans" cxnId="{E3F3836A-6CE6-434E-A0E5-0AD91D221DA7}">
      <dgm:prSet/>
      <dgm:spPr/>
      <dgm:t>
        <a:bodyPr/>
        <a:lstStyle/>
        <a:p>
          <a:endParaRPr lang="en-US"/>
        </a:p>
      </dgm:t>
    </dgm:pt>
    <dgm:pt modelId="{F0B6DCFA-1A3C-4A42-8DAC-874810CC12F1}">
      <dgm:prSet custT="1"/>
      <dgm:spPr>
        <a:solidFill>
          <a:schemeClr val="accent1">
            <a:lumMod val="20000"/>
            <a:lumOff val="80000"/>
          </a:schemeClr>
        </a:solidFill>
      </dgm:spPr>
      <dgm:t>
        <a:bodyPr/>
        <a:lstStyle/>
        <a:p>
          <a:r>
            <a:rPr lang="en-US" sz="2000">
              <a:solidFill>
                <a:schemeClr val="tx2"/>
              </a:solidFill>
            </a:rPr>
            <a:t>All students can benefit from evidence-based core instructional practices. </a:t>
          </a:r>
        </a:p>
      </dgm:t>
    </dgm:pt>
    <dgm:pt modelId="{AA5D2BFC-0238-4B8C-9A76-0AAC31B675A5}" type="parTrans" cxnId="{20683606-7CD9-4546-AB98-8BAB88DFB202}">
      <dgm:prSet/>
      <dgm:spPr/>
      <dgm:t>
        <a:bodyPr/>
        <a:lstStyle/>
        <a:p>
          <a:endParaRPr lang="en-US"/>
        </a:p>
      </dgm:t>
    </dgm:pt>
    <dgm:pt modelId="{43224C0E-1FE1-4F88-B0B2-F56D4B467FC6}" type="sibTrans" cxnId="{20683606-7CD9-4546-AB98-8BAB88DFB202}">
      <dgm:prSet/>
      <dgm:spPr/>
      <dgm:t>
        <a:bodyPr/>
        <a:lstStyle/>
        <a:p>
          <a:endParaRPr lang="en-US"/>
        </a:p>
      </dgm:t>
    </dgm:pt>
    <dgm:pt modelId="{909C8074-3336-419A-BCC1-344FCB695231}">
      <dgm:prSet custT="1"/>
      <dgm:spPr>
        <a:solidFill>
          <a:schemeClr val="accent1">
            <a:lumMod val="20000"/>
            <a:lumOff val="80000"/>
          </a:schemeClr>
        </a:solidFill>
      </dgm:spPr>
      <dgm:t>
        <a:bodyPr/>
        <a:lstStyle/>
        <a:p>
          <a:r>
            <a:rPr lang="en-US" sz="2000">
              <a:solidFill>
                <a:schemeClr val="tx2"/>
              </a:solidFill>
            </a:rPr>
            <a:t>The achievement of PreK-12 students with disabilities and that of their general education peers is tightly linked.</a:t>
          </a:r>
        </a:p>
      </dgm:t>
    </dgm:pt>
    <dgm:pt modelId="{285F49D4-3E20-4E11-87DA-48F4780BB02F}" type="parTrans" cxnId="{629DB8D5-3F4C-4223-B995-2621EF0F87FC}">
      <dgm:prSet/>
      <dgm:spPr/>
      <dgm:t>
        <a:bodyPr/>
        <a:lstStyle/>
        <a:p>
          <a:endParaRPr lang="en-US"/>
        </a:p>
      </dgm:t>
    </dgm:pt>
    <dgm:pt modelId="{C763855B-6C3B-4948-8D6E-01BF668AAD1B}" type="sibTrans" cxnId="{629DB8D5-3F4C-4223-B995-2621EF0F87FC}">
      <dgm:prSet/>
      <dgm:spPr/>
      <dgm:t>
        <a:bodyPr/>
        <a:lstStyle/>
        <a:p>
          <a:endParaRPr lang="en-US"/>
        </a:p>
      </dgm:t>
    </dgm:pt>
    <dgm:pt modelId="{71A419A8-F55E-497F-9789-2158CCC46BAA}" type="pres">
      <dgm:prSet presAssocID="{8B10D624-DEDA-4170-8715-DBC6D5EF679B}" presName="linear" presStyleCnt="0">
        <dgm:presLayoutVars>
          <dgm:dir/>
          <dgm:resizeHandles val="exact"/>
        </dgm:presLayoutVars>
      </dgm:prSet>
      <dgm:spPr/>
    </dgm:pt>
    <dgm:pt modelId="{3A7641FD-454F-4150-A471-BA3C3420089D}" type="pres">
      <dgm:prSet presAssocID="{4290B247-74DE-41AA-BF65-ACEA7C08E263}" presName="comp" presStyleCnt="0"/>
      <dgm:spPr/>
    </dgm:pt>
    <dgm:pt modelId="{D0A500D2-55D7-4D67-9F98-AB97BA6CD0F0}" type="pres">
      <dgm:prSet presAssocID="{4290B247-74DE-41AA-BF65-ACEA7C08E263}" presName="box" presStyleLbl="node1" presStyleIdx="0" presStyleCnt="4" custLinFactNeighborX="14" custLinFactNeighborY="-11421"/>
      <dgm:spPr/>
    </dgm:pt>
    <dgm:pt modelId="{BE74AE58-8FE8-467D-9B83-D22A7DAC9E12}" type="pres">
      <dgm:prSet presAssocID="{4290B247-74DE-41AA-BF65-ACEA7C08E263}" presName="img" presStyleLbl="fgImgPlace1" presStyleIdx="0" presStyleCnt="4" custScaleX="66834" custLinFactNeighborX="1217" custLinFactNeighborY="3669"/>
      <dgm:spPr>
        <a:noFill/>
        <a:ln w="38100">
          <a:solidFill>
            <a:schemeClr val="tx1">
              <a:lumMod val="40000"/>
              <a:lumOff val="60000"/>
            </a:schemeClr>
          </a:solidFill>
        </a:ln>
      </dgm:spPr>
      <dgm:extLst>
        <a:ext uri="{E40237B7-FDA0-4F09-8148-C483321AD2D9}">
          <dgm14:cNvPr xmlns:dgm14="http://schemas.microsoft.com/office/drawing/2010/diagram" id="0" name="" descr="Classroom with solid fill"/>
        </a:ext>
      </dgm:extLst>
    </dgm:pt>
    <dgm:pt modelId="{C564B3A7-D777-4823-9796-4E2E93B6DD06}" type="pres">
      <dgm:prSet presAssocID="{4290B247-74DE-41AA-BF65-ACEA7C08E263}" presName="text" presStyleLbl="node1" presStyleIdx="0" presStyleCnt="4">
        <dgm:presLayoutVars>
          <dgm:bulletEnabled val="1"/>
        </dgm:presLayoutVars>
      </dgm:prSet>
      <dgm:spPr/>
    </dgm:pt>
    <dgm:pt modelId="{4BE80F5F-70A4-4965-BD8E-51A6E88A18AF}" type="pres">
      <dgm:prSet presAssocID="{0DD68849-1D71-4638-9552-DFF46DD0B495}" presName="spacer" presStyleCnt="0"/>
      <dgm:spPr/>
    </dgm:pt>
    <dgm:pt modelId="{5535DAEA-3177-4900-92F6-61E486848B2A}" type="pres">
      <dgm:prSet presAssocID="{FA6DD707-3172-4215-82D8-088E3BF86170}" presName="comp" presStyleCnt="0"/>
      <dgm:spPr/>
    </dgm:pt>
    <dgm:pt modelId="{2BF8345C-8120-42A7-B7C0-66602ED26E31}" type="pres">
      <dgm:prSet presAssocID="{FA6DD707-3172-4215-82D8-088E3BF86170}" presName="box" presStyleLbl="node1" presStyleIdx="1" presStyleCnt="4" custLinFactNeighborX="14" custLinFactNeighborY="379"/>
      <dgm:spPr/>
    </dgm:pt>
    <dgm:pt modelId="{3A5C5E23-FEBA-4864-B7CF-CECB79FFD6B1}" type="pres">
      <dgm:prSet presAssocID="{FA6DD707-3172-4215-82D8-088E3BF86170}" presName="img" presStyleLbl="fgImgPlace1" presStyleIdx="1" presStyleCnt="4" custScaleX="66864" custScaleY="99954" custLinFactNeighborX="792" custLinFactNeighborY="112"/>
      <dgm:spPr>
        <a:noFill/>
        <a:ln w="38100">
          <a:solidFill>
            <a:schemeClr val="tx1">
              <a:lumMod val="40000"/>
              <a:lumOff val="60000"/>
            </a:schemeClr>
          </a:solidFill>
        </a:ln>
      </dgm:spPr>
    </dgm:pt>
    <dgm:pt modelId="{89A23278-6385-4025-8393-E23011CD1158}" type="pres">
      <dgm:prSet presAssocID="{FA6DD707-3172-4215-82D8-088E3BF86170}" presName="text" presStyleLbl="node1" presStyleIdx="1" presStyleCnt="4">
        <dgm:presLayoutVars>
          <dgm:bulletEnabled val="1"/>
        </dgm:presLayoutVars>
      </dgm:prSet>
      <dgm:spPr/>
    </dgm:pt>
    <dgm:pt modelId="{1F01B1DB-1BAD-44AC-99AE-371691C9CF1E}" type="pres">
      <dgm:prSet presAssocID="{A687BB19-4015-441B-8882-D0F4AFC24EEF}" presName="spacer" presStyleCnt="0"/>
      <dgm:spPr/>
    </dgm:pt>
    <dgm:pt modelId="{241E5A7F-4D4E-4DC5-8D39-380B95940E0A}" type="pres">
      <dgm:prSet presAssocID="{F0B6DCFA-1A3C-4A42-8DAC-874810CC12F1}" presName="comp" presStyleCnt="0"/>
      <dgm:spPr/>
    </dgm:pt>
    <dgm:pt modelId="{56141701-A303-4D8A-80C7-3177BA6697E7}" type="pres">
      <dgm:prSet presAssocID="{F0B6DCFA-1A3C-4A42-8DAC-874810CC12F1}" presName="box" presStyleLbl="node1" presStyleIdx="2" presStyleCnt="4"/>
      <dgm:spPr/>
    </dgm:pt>
    <dgm:pt modelId="{56A40422-EF1A-4E3C-B548-D5C19E14ED6B}" type="pres">
      <dgm:prSet presAssocID="{F0B6DCFA-1A3C-4A42-8DAC-874810CC12F1}" presName="img" presStyleLbl="fgImgPlace1" presStyleIdx="2" presStyleCnt="4" custScaleX="66864" custLinFactNeighborX="1217" custLinFactNeighborY="-209"/>
      <dgm:spPr>
        <a:noFill/>
        <a:ln w="38100">
          <a:solidFill>
            <a:schemeClr val="tx1">
              <a:lumMod val="40000"/>
              <a:lumOff val="60000"/>
            </a:schemeClr>
          </a:solidFill>
        </a:ln>
      </dgm:spPr>
    </dgm:pt>
    <dgm:pt modelId="{D7D27ADF-9891-47C9-83CF-A84F0CFBB936}" type="pres">
      <dgm:prSet presAssocID="{F0B6DCFA-1A3C-4A42-8DAC-874810CC12F1}" presName="text" presStyleLbl="node1" presStyleIdx="2" presStyleCnt="4">
        <dgm:presLayoutVars>
          <dgm:bulletEnabled val="1"/>
        </dgm:presLayoutVars>
      </dgm:prSet>
      <dgm:spPr/>
    </dgm:pt>
    <dgm:pt modelId="{A7258572-915B-435F-9C56-4BAD1DE5EE1C}" type="pres">
      <dgm:prSet presAssocID="{43224C0E-1FE1-4F88-B0B2-F56D4B467FC6}" presName="spacer" presStyleCnt="0"/>
      <dgm:spPr/>
    </dgm:pt>
    <dgm:pt modelId="{F227E635-0E03-47A1-A3EA-A5F31339080C}" type="pres">
      <dgm:prSet presAssocID="{909C8074-3336-419A-BCC1-344FCB695231}" presName="comp" presStyleCnt="0"/>
      <dgm:spPr/>
    </dgm:pt>
    <dgm:pt modelId="{BF785163-E59F-47C5-AAF3-DE9473042AD8}" type="pres">
      <dgm:prSet presAssocID="{909C8074-3336-419A-BCC1-344FCB695231}" presName="box" presStyleLbl="node1" presStyleIdx="3" presStyleCnt="4"/>
      <dgm:spPr/>
    </dgm:pt>
    <dgm:pt modelId="{494D54B9-8BF1-412C-9787-52C47D68C26B}" type="pres">
      <dgm:prSet presAssocID="{909C8074-3336-419A-BCC1-344FCB695231}" presName="img" presStyleLbl="fgImgPlace1" presStyleIdx="3" presStyleCnt="4" custScaleX="66864" custLinFactNeighborX="792" custLinFactNeighborY="1564"/>
      <dgm:spPr>
        <a:noFill/>
        <a:ln w="38100">
          <a:solidFill>
            <a:schemeClr val="tx1">
              <a:lumMod val="40000"/>
              <a:lumOff val="60000"/>
            </a:schemeClr>
          </a:solidFill>
        </a:ln>
      </dgm:spPr>
    </dgm:pt>
    <dgm:pt modelId="{E7E477BB-1A2E-4088-84E8-52ABE923A2B4}" type="pres">
      <dgm:prSet presAssocID="{909C8074-3336-419A-BCC1-344FCB695231}" presName="text" presStyleLbl="node1" presStyleIdx="3" presStyleCnt="4">
        <dgm:presLayoutVars>
          <dgm:bulletEnabled val="1"/>
        </dgm:presLayoutVars>
      </dgm:prSet>
      <dgm:spPr/>
    </dgm:pt>
  </dgm:ptLst>
  <dgm:cxnLst>
    <dgm:cxn modelId="{20683606-7CD9-4546-AB98-8BAB88DFB202}" srcId="{8B10D624-DEDA-4170-8715-DBC6D5EF679B}" destId="{F0B6DCFA-1A3C-4A42-8DAC-874810CC12F1}" srcOrd="2" destOrd="0" parTransId="{AA5D2BFC-0238-4B8C-9A76-0AAC31B675A5}" sibTransId="{43224C0E-1FE1-4F88-B0B2-F56D4B467FC6}"/>
    <dgm:cxn modelId="{2ED5FF2E-552D-4C05-85EC-FBAE0BF79BA0}" type="presOf" srcId="{FA6DD707-3172-4215-82D8-088E3BF86170}" destId="{2BF8345C-8120-42A7-B7C0-66602ED26E31}" srcOrd="0" destOrd="0" presId="urn:microsoft.com/office/officeart/2005/8/layout/vList4"/>
    <dgm:cxn modelId="{0DC1A738-F581-4B51-A6AB-9D45933A4E0B}" type="presOf" srcId="{8B10D624-DEDA-4170-8715-DBC6D5EF679B}" destId="{71A419A8-F55E-497F-9789-2158CCC46BAA}" srcOrd="0" destOrd="0" presId="urn:microsoft.com/office/officeart/2005/8/layout/vList4"/>
    <dgm:cxn modelId="{E3F3836A-6CE6-434E-A0E5-0AD91D221DA7}" srcId="{8B10D624-DEDA-4170-8715-DBC6D5EF679B}" destId="{FA6DD707-3172-4215-82D8-088E3BF86170}" srcOrd="1" destOrd="0" parTransId="{E1D6EC95-4BFA-4F72-BD12-DAF5CCE9985B}" sibTransId="{A687BB19-4015-441B-8882-D0F4AFC24EEF}"/>
    <dgm:cxn modelId="{4F5BB9AE-35B8-4914-A68A-99E0EB6A462F}" type="presOf" srcId="{909C8074-3336-419A-BCC1-344FCB695231}" destId="{BF785163-E59F-47C5-AAF3-DE9473042AD8}" srcOrd="0" destOrd="0" presId="urn:microsoft.com/office/officeart/2005/8/layout/vList4"/>
    <dgm:cxn modelId="{DDD016AF-703C-4856-98C7-A97B5E7B9E92}" type="presOf" srcId="{4290B247-74DE-41AA-BF65-ACEA7C08E263}" destId="{D0A500D2-55D7-4D67-9F98-AB97BA6CD0F0}" srcOrd="0" destOrd="0" presId="urn:microsoft.com/office/officeart/2005/8/layout/vList4"/>
    <dgm:cxn modelId="{D6EC7EB1-1385-4B1B-9B4E-F1364AB998B4}" type="presOf" srcId="{F0B6DCFA-1A3C-4A42-8DAC-874810CC12F1}" destId="{56141701-A303-4D8A-80C7-3177BA6697E7}" srcOrd="0" destOrd="0" presId="urn:microsoft.com/office/officeart/2005/8/layout/vList4"/>
    <dgm:cxn modelId="{67E654B2-6E8B-4518-AC06-3E3D8C12C43B}" srcId="{8B10D624-DEDA-4170-8715-DBC6D5EF679B}" destId="{4290B247-74DE-41AA-BF65-ACEA7C08E263}" srcOrd="0" destOrd="0" parTransId="{76D49266-4D38-4E85-A778-98C3EAB8E770}" sibTransId="{0DD68849-1D71-4638-9552-DFF46DD0B495}"/>
    <dgm:cxn modelId="{FA099ECF-0270-4860-916C-58D6E0C5F7DF}" type="presOf" srcId="{F0B6DCFA-1A3C-4A42-8DAC-874810CC12F1}" destId="{D7D27ADF-9891-47C9-83CF-A84F0CFBB936}" srcOrd="1" destOrd="0" presId="urn:microsoft.com/office/officeart/2005/8/layout/vList4"/>
    <dgm:cxn modelId="{92F7DDD0-3E17-457E-ACCC-8598E7E36B15}" type="presOf" srcId="{FA6DD707-3172-4215-82D8-088E3BF86170}" destId="{89A23278-6385-4025-8393-E23011CD1158}" srcOrd="1" destOrd="0" presId="urn:microsoft.com/office/officeart/2005/8/layout/vList4"/>
    <dgm:cxn modelId="{629DB8D5-3F4C-4223-B995-2621EF0F87FC}" srcId="{8B10D624-DEDA-4170-8715-DBC6D5EF679B}" destId="{909C8074-3336-419A-BCC1-344FCB695231}" srcOrd="3" destOrd="0" parTransId="{285F49D4-3E20-4E11-87DA-48F4780BB02F}" sibTransId="{C763855B-6C3B-4948-8D6E-01BF668AAD1B}"/>
    <dgm:cxn modelId="{848B57D9-CB74-463E-9EE3-994BE7C31A4C}" type="presOf" srcId="{4290B247-74DE-41AA-BF65-ACEA7C08E263}" destId="{C564B3A7-D777-4823-9796-4E2E93B6DD06}" srcOrd="1" destOrd="0" presId="urn:microsoft.com/office/officeart/2005/8/layout/vList4"/>
    <dgm:cxn modelId="{DE999FE0-055B-4001-94C9-E38DA3C90B3C}" type="presOf" srcId="{909C8074-3336-419A-BCC1-344FCB695231}" destId="{E7E477BB-1A2E-4088-84E8-52ABE923A2B4}" srcOrd="1" destOrd="0" presId="urn:microsoft.com/office/officeart/2005/8/layout/vList4"/>
    <dgm:cxn modelId="{906262E3-305B-46D3-B8C3-EDFAD137DD13}" type="presParOf" srcId="{71A419A8-F55E-497F-9789-2158CCC46BAA}" destId="{3A7641FD-454F-4150-A471-BA3C3420089D}" srcOrd="0" destOrd="0" presId="urn:microsoft.com/office/officeart/2005/8/layout/vList4"/>
    <dgm:cxn modelId="{6FA6F10E-16A0-4F4A-9CD0-A5B7B445BFA7}" type="presParOf" srcId="{3A7641FD-454F-4150-A471-BA3C3420089D}" destId="{D0A500D2-55D7-4D67-9F98-AB97BA6CD0F0}" srcOrd="0" destOrd="0" presId="urn:microsoft.com/office/officeart/2005/8/layout/vList4"/>
    <dgm:cxn modelId="{673D10D3-BEF0-43DD-8D83-A2C663273489}" type="presParOf" srcId="{3A7641FD-454F-4150-A471-BA3C3420089D}" destId="{BE74AE58-8FE8-467D-9B83-D22A7DAC9E12}" srcOrd="1" destOrd="0" presId="urn:microsoft.com/office/officeart/2005/8/layout/vList4"/>
    <dgm:cxn modelId="{824C26EE-F3DC-4335-8326-2F1B4DE92876}" type="presParOf" srcId="{3A7641FD-454F-4150-A471-BA3C3420089D}" destId="{C564B3A7-D777-4823-9796-4E2E93B6DD06}" srcOrd="2" destOrd="0" presId="urn:microsoft.com/office/officeart/2005/8/layout/vList4"/>
    <dgm:cxn modelId="{807B280E-59DE-4684-91D5-F4DC59F232F6}" type="presParOf" srcId="{71A419A8-F55E-497F-9789-2158CCC46BAA}" destId="{4BE80F5F-70A4-4965-BD8E-51A6E88A18AF}" srcOrd="1" destOrd="0" presId="urn:microsoft.com/office/officeart/2005/8/layout/vList4"/>
    <dgm:cxn modelId="{E3EEEFA9-E271-4770-ABC8-7CCD2BBABC8B}" type="presParOf" srcId="{71A419A8-F55E-497F-9789-2158CCC46BAA}" destId="{5535DAEA-3177-4900-92F6-61E486848B2A}" srcOrd="2" destOrd="0" presId="urn:microsoft.com/office/officeart/2005/8/layout/vList4"/>
    <dgm:cxn modelId="{99BA1F52-B75A-4A64-A358-97C8D7FF2059}" type="presParOf" srcId="{5535DAEA-3177-4900-92F6-61E486848B2A}" destId="{2BF8345C-8120-42A7-B7C0-66602ED26E31}" srcOrd="0" destOrd="0" presId="urn:microsoft.com/office/officeart/2005/8/layout/vList4"/>
    <dgm:cxn modelId="{1C515178-0C8C-492E-B012-1ACF0B9118DF}" type="presParOf" srcId="{5535DAEA-3177-4900-92F6-61E486848B2A}" destId="{3A5C5E23-FEBA-4864-B7CF-CECB79FFD6B1}" srcOrd="1" destOrd="0" presId="urn:microsoft.com/office/officeart/2005/8/layout/vList4"/>
    <dgm:cxn modelId="{ED0BB179-F5C8-456A-8AFF-3B1C5B71B730}" type="presParOf" srcId="{5535DAEA-3177-4900-92F6-61E486848B2A}" destId="{89A23278-6385-4025-8393-E23011CD1158}" srcOrd="2" destOrd="0" presId="urn:microsoft.com/office/officeart/2005/8/layout/vList4"/>
    <dgm:cxn modelId="{D705F854-DF79-44FA-AA52-D349CEE97E5D}" type="presParOf" srcId="{71A419A8-F55E-497F-9789-2158CCC46BAA}" destId="{1F01B1DB-1BAD-44AC-99AE-371691C9CF1E}" srcOrd="3" destOrd="0" presId="urn:microsoft.com/office/officeart/2005/8/layout/vList4"/>
    <dgm:cxn modelId="{BBDD1453-14EE-4FDC-91D8-E800FB7FCC8A}" type="presParOf" srcId="{71A419A8-F55E-497F-9789-2158CCC46BAA}" destId="{241E5A7F-4D4E-4DC5-8D39-380B95940E0A}" srcOrd="4" destOrd="0" presId="urn:microsoft.com/office/officeart/2005/8/layout/vList4"/>
    <dgm:cxn modelId="{3609E65C-8A0A-425F-87F4-CB4775EA29BA}" type="presParOf" srcId="{241E5A7F-4D4E-4DC5-8D39-380B95940E0A}" destId="{56141701-A303-4D8A-80C7-3177BA6697E7}" srcOrd="0" destOrd="0" presId="urn:microsoft.com/office/officeart/2005/8/layout/vList4"/>
    <dgm:cxn modelId="{114D8398-2A2E-4DDD-A9C0-59115BBA50D2}" type="presParOf" srcId="{241E5A7F-4D4E-4DC5-8D39-380B95940E0A}" destId="{56A40422-EF1A-4E3C-B548-D5C19E14ED6B}" srcOrd="1" destOrd="0" presId="urn:microsoft.com/office/officeart/2005/8/layout/vList4"/>
    <dgm:cxn modelId="{A4EB5FF0-2901-40A5-95C7-8BC843A9ABA9}" type="presParOf" srcId="{241E5A7F-4D4E-4DC5-8D39-380B95940E0A}" destId="{D7D27ADF-9891-47C9-83CF-A84F0CFBB936}" srcOrd="2" destOrd="0" presId="urn:microsoft.com/office/officeart/2005/8/layout/vList4"/>
    <dgm:cxn modelId="{2082A6EF-9700-41EC-BB51-B9584C330D9C}" type="presParOf" srcId="{71A419A8-F55E-497F-9789-2158CCC46BAA}" destId="{A7258572-915B-435F-9C56-4BAD1DE5EE1C}" srcOrd="5" destOrd="0" presId="urn:microsoft.com/office/officeart/2005/8/layout/vList4"/>
    <dgm:cxn modelId="{FF9049C1-0DDE-42FF-9F77-DE04D82B6B1B}" type="presParOf" srcId="{71A419A8-F55E-497F-9789-2158CCC46BAA}" destId="{F227E635-0E03-47A1-A3EA-A5F31339080C}" srcOrd="6" destOrd="0" presId="urn:microsoft.com/office/officeart/2005/8/layout/vList4"/>
    <dgm:cxn modelId="{2939B06C-C9CA-4882-8D7F-DBC2A04C119B}" type="presParOf" srcId="{F227E635-0E03-47A1-A3EA-A5F31339080C}" destId="{BF785163-E59F-47C5-AAF3-DE9473042AD8}" srcOrd="0" destOrd="0" presId="urn:microsoft.com/office/officeart/2005/8/layout/vList4"/>
    <dgm:cxn modelId="{B4434162-FCC4-4097-82F6-5A1AB09F92EC}" type="presParOf" srcId="{F227E635-0E03-47A1-A3EA-A5F31339080C}" destId="{494D54B9-8BF1-412C-9787-52C47D68C26B}" srcOrd="1" destOrd="0" presId="urn:microsoft.com/office/officeart/2005/8/layout/vList4"/>
    <dgm:cxn modelId="{FF21DE6A-7A69-4E5C-9F28-BC0CAFF28BF6}" type="presParOf" srcId="{F227E635-0E03-47A1-A3EA-A5F31339080C}" destId="{E7E477BB-1A2E-4088-84E8-52ABE923A2B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5DCCCE-96E0-4485-A8F8-E37ADBE1DFB8}"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3257578C-D64D-4E71-A121-EF7EC1FB95B4}">
      <dgm:prSet phldrT="[Text]"/>
      <dgm:spPr/>
      <dgm:t>
        <a:bodyPr/>
        <a:lstStyle/>
        <a:p>
          <a:pPr>
            <a:buAutoNum type="arabicPeriod"/>
          </a:pPr>
          <a:r>
            <a:rPr lang="en-US">
              <a:latin typeface="Segoe UI"/>
              <a:cs typeface="Segoe UI"/>
            </a:rPr>
            <a:t>1. Data-based Decision Making</a:t>
          </a:r>
          <a:endParaRPr lang="en-US"/>
        </a:p>
      </dgm:t>
    </dgm:pt>
    <dgm:pt modelId="{197B3F8E-44CB-4ACF-AE93-E5F649456743}" type="parTrans" cxnId="{59BD0FEC-A4C6-4241-9BFC-E6704FDFD84F}">
      <dgm:prSet/>
      <dgm:spPr/>
      <dgm:t>
        <a:bodyPr/>
        <a:lstStyle/>
        <a:p>
          <a:endParaRPr lang="en-US"/>
        </a:p>
      </dgm:t>
    </dgm:pt>
    <dgm:pt modelId="{B3BD20E5-CCA4-42FA-8E0A-3D3CD37EE5BE}" type="sibTrans" cxnId="{59BD0FEC-A4C6-4241-9BFC-E6704FDFD84F}">
      <dgm:prSet/>
      <dgm:spPr/>
      <dgm:t>
        <a:bodyPr/>
        <a:lstStyle/>
        <a:p>
          <a:endParaRPr lang="en-US"/>
        </a:p>
      </dgm:t>
    </dgm:pt>
    <dgm:pt modelId="{D9F599C8-8BC3-4FDE-B3DB-ED34F2AF706E}">
      <dgm:prSet/>
      <dgm:spPr/>
      <dgm:t>
        <a:bodyPr/>
        <a:lstStyle/>
        <a:p>
          <a:r>
            <a:rPr lang="en-US">
              <a:latin typeface="Segoe UI"/>
              <a:cs typeface="Segoe UI"/>
            </a:rPr>
            <a:t>2. Cultural Responsiveness</a:t>
          </a:r>
        </a:p>
      </dgm:t>
    </dgm:pt>
    <dgm:pt modelId="{DF608E7F-018A-4BE3-8E13-8FA072435C9A}" type="parTrans" cxnId="{DF4DB4D5-2526-42D6-B600-02EE6BD224A7}">
      <dgm:prSet/>
      <dgm:spPr/>
      <dgm:t>
        <a:bodyPr/>
        <a:lstStyle/>
        <a:p>
          <a:endParaRPr lang="en-US"/>
        </a:p>
      </dgm:t>
    </dgm:pt>
    <dgm:pt modelId="{19BBD45E-A632-49E7-9EF4-CF1C7AA34182}" type="sibTrans" cxnId="{DF4DB4D5-2526-42D6-B600-02EE6BD224A7}">
      <dgm:prSet/>
      <dgm:spPr/>
      <dgm:t>
        <a:bodyPr/>
        <a:lstStyle/>
        <a:p>
          <a:endParaRPr lang="en-US"/>
        </a:p>
      </dgm:t>
    </dgm:pt>
    <dgm:pt modelId="{55D9FF4D-FC98-4C14-9745-DBB226791EE5}">
      <dgm:prSet/>
      <dgm:spPr/>
      <dgm:t>
        <a:bodyPr/>
        <a:lstStyle/>
        <a:p>
          <a:r>
            <a:rPr lang="en-US">
              <a:latin typeface="Segoe UI"/>
              <a:cs typeface="Segoe UI"/>
            </a:rPr>
            <a:t>3. Core Instructional Program</a:t>
          </a:r>
        </a:p>
      </dgm:t>
    </dgm:pt>
    <dgm:pt modelId="{00E51FA5-3DF0-41FE-831C-D0A9D6CA7E8A}" type="parTrans" cxnId="{741FD576-5729-45FA-828F-488BFFC71ADE}">
      <dgm:prSet/>
      <dgm:spPr/>
      <dgm:t>
        <a:bodyPr/>
        <a:lstStyle/>
        <a:p>
          <a:endParaRPr lang="en-US"/>
        </a:p>
      </dgm:t>
    </dgm:pt>
    <dgm:pt modelId="{8937BEC8-B2E0-42FD-8EDE-FD2B3C6648B1}" type="sibTrans" cxnId="{741FD576-5729-45FA-828F-488BFFC71ADE}">
      <dgm:prSet/>
      <dgm:spPr/>
      <dgm:t>
        <a:bodyPr/>
        <a:lstStyle/>
        <a:p>
          <a:endParaRPr lang="en-US"/>
        </a:p>
      </dgm:t>
    </dgm:pt>
    <dgm:pt modelId="{58033FF3-0FE5-4073-A862-AD2C7877E227}">
      <dgm:prSet/>
      <dgm:spPr/>
      <dgm:t>
        <a:bodyPr/>
        <a:lstStyle/>
        <a:p>
          <a:r>
            <a:rPr lang="en-US">
              <a:latin typeface="Segoe UI"/>
              <a:cs typeface="Segoe UI"/>
            </a:rPr>
            <a:t>4. Ongoing assessment - Universal Screening and Progress Monitoring</a:t>
          </a:r>
        </a:p>
      </dgm:t>
    </dgm:pt>
    <dgm:pt modelId="{710F439B-5104-4F36-A51A-3451009C5D26}" type="parTrans" cxnId="{9640628C-251B-45D8-A73A-66DC52004489}">
      <dgm:prSet/>
      <dgm:spPr/>
      <dgm:t>
        <a:bodyPr/>
        <a:lstStyle/>
        <a:p>
          <a:endParaRPr lang="en-US"/>
        </a:p>
      </dgm:t>
    </dgm:pt>
    <dgm:pt modelId="{8BAA7EEE-63B8-4C9A-A240-00429C9090A0}" type="sibTrans" cxnId="{9640628C-251B-45D8-A73A-66DC52004489}">
      <dgm:prSet/>
      <dgm:spPr/>
      <dgm:t>
        <a:bodyPr/>
        <a:lstStyle/>
        <a:p>
          <a:endParaRPr lang="en-US"/>
        </a:p>
      </dgm:t>
    </dgm:pt>
    <dgm:pt modelId="{85BC69D4-DFF9-4CB2-97D5-568DCB5B46B4}">
      <dgm:prSet/>
      <dgm:spPr/>
      <dgm:t>
        <a:bodyPr/>
        <a:lstStyle/>
        <a:p>
          <a:r>
            <a:rPr lang="en-US">
              <a:latin typeface="Segoe UI"/>
              <a:cs typeface="Segoe UI"/>
            </a:rPr>
            <a:t>5. Evidenced-Based Instructional and Positive Behavioral Interventions and Supports</a:t>
          </a:r>
        </a:p>
      </dgm:t>
    </dgm:pt>
    <dgm:pt modelId="{1216509F-503E-4DE3-BEAC-C0A8B924BDEB}" type="parTrans" cxnId="{2D62E6B1-E224-441C-923F-3C2BC342A8E5}">
      <dgm:prSet/>
      <dgm:spPr/>
      <dgm:t>
        <a:bodyPr/>
        <a:lstStyle/>
        <a:p>
          <a:endParaRPr lang="en-US"/>
        </a:p>
      </dgm:t>
    </dgm:pt>
    <dgm:pt modelId="{273AF612-9E70-43D3-98D4-04D9C4AD95C9}" type="sibTrans" cxnId="{2D62E6B1-E224-441C-923F-3C2BC342A8E5}">
      <dgm:prSet/>
      <dgm:spPr/>
      <dgm:t>
        <a:bodyPr/>
        <a:lstStyle/>
        <a:p>
          <a:endParaRPr lang="en-US"/>
        </a:p>
      </dgm:t>
    </dgm:pt>
    <dgm:pt modelId="{AE8D2DF9-93D8-4DED-A951-C4142243CC9C}">
      <dgm:prSet/>
      <dgm:spPr/>
      <dgm:t>
        <a:bodyPr/>
        <a:lstStyle/>
        <a:p>
          <a:r>
            <a:rPr lang="en-US">
              <a:latin typeface="Segoe UI"/>
              <a:cs typeface="Segoe UI"/>
            </a:rPr>
            <a:t>6. District/School Leadership that Facilitates Improvement</a:t>
          </a:r>
        </a:p>
      </dgm:t>
    </dgm:pt>
    <dgm:pt modelId="{5F742ADC-85E5-496B-941E-2FDBE912EEE0}" type="parTrans" cxnId="{BDC724CE-113F-4761-92AD-E80664E31CE4}">
      <dgm:prSet/>
      <dgm:spPr/>
      <dgm:t>
        <a:bodyPr/>
        <a:lstStyle/>
        <a:p>
          <a:endParaRPr lang="en-US"/>
        </a:p>
      </dgm:t>
    </dgm:pt>
    <dgm:pt modelId="{64544F7F-0028-44F4-A3EB-47335E07DF66}" type="sibTrans" cxnId="{BDC724CE-113F-4761-92AD-E80664E31CE4}">
      <dgm:prSet/>
      <dgm:spPr/>
      <dgm:t>
        <a:bodyPr/>
        <a:lstStyle/>
        <a:p>
          <a:endParaRPr lang="en-US"/>
        </a:p>
      </dgm:t>
    </dgm:pt>
    <dgm:pt modelId="{0235BE82-1002-40C9-8ECD-A5FF20A8072D}">
      <dgm:prSet/>
      <dgm:spPr/>
      <dgm:t>
        <a:bodyPr/>
        <a:lstStyle/>
        <a:p>
          <a:r>
            <a:rPr lang="en-US">
              <a:latin typeface="Segoe UI"/>
              <a:cs typeface="Segoe UI"/>
            </a:rPr>
            <a:t>7. Parent/Family Engagement throughout the Educational Process and System</a:t>
          </a:r>
        </a:p>
      </dgm:t>
    </dgm:pt>
    <dgm:pt modelId="{86C2B55C-828E-4037-B026-8BCE69866053}" type="parTrans" cxnId="{C11FB43B-C7FB-4DBA-B778-07097914EE38}">
      <dgm:prSet/>
      <dgm:spPr/>
      <dgm:t>
        <a:bodyPr/>
        <a:lstStyle/>
        <a:p>
          <a:endParaRPr lang="en-US"/>
        </a:p>
      </dgm:t>
    </dgm:pt>
    <dgm:pt modelId="{534522A3-5457-4CC9-BCA3-A34704B2B960}" type="sibTrans" cxnId="{C11FB43B-C7FB-4DBA-B778-07097914EE38}">
      <dgm:prSet/>
      <dgm:spPr/>
      <dgm:t>
        <a:bodyPr/>
        <a:lstStyle/>
        <a:p>
          <a:endParaRPr lang="en-US"/>
        </a:p>
      </dgm:t>
    </dgm:pt>
    <dgm:pt modelId="{2B2ECA09-F442-4A73-8889-8388996BDF08}" type="pres">
      <dgm:prSet presAssocID="{635DCCCE-96E0-4485-A8F8-E37ADBE1DFB8}" presName="linear" presStyleCnt="0">
        <dgm:presLayoutVars>
          <dgm:dir/>
          <dgm:animLvl val="lvl"/>
          <dgm:resizeHandles val="exact"/>
        </dgm:presLayoutVars>
      </dgm:prSet>
      <dgm:spPr/>
    </dgm:pt>
    <dgm:pt modelId="{0BCA3C34-854C-4371-8E9A-5BD929B52F84}" type="pres">
      <dgm:prSet presAssocID="{3257578C-D64D-4E71-A121-EF7EC1FB95B4}" presName="parentLin" presStyleCnt="0"/>
      <dgm:spPr/>
    </dgm:pt>
    <dgm:pt modelId="{966030EA-35E9-490B-A125-ED818AB36302}" type="pres">
      <dgm:prSet presAssocID="{3257578C-D64D-4E71-A121-EF7EC1FB95B4}" presName="parentLeftMargin" presStyleLbl="node1" presStyleIdx="0" presStyleCnt="7"/>
      <dgm:spPr/>
    </dgm:pt>
    <dgm:pt modelId="{66545395-9BC4-4F3E-BE78-93A7A913FB8A}" type="pres">
      <dgm:prSet presAssocID="{3257578C-D64D-4E71-A121-EF7EC1FB95B4}" presName="parentText" presStyleLbl="node1" presStyleIdx="0" presStyleCnt="7">
        <dgm:presLayoutVars>
          <dgm:chMax val="0"/>
          <dgm:bulletEnabled val="1"/>
        </dgm:presLayoutVars>
      </dgm:prSet>
      <dgm:spPr/>
    </dgm:pt>
    <dgm:pt modelId="{E7A04616-793A-4A23-8FB6-00E42785955A}" type="pres">
      <dgm:prSet presAssocID="{3257578C-D64D-4E71-A121-EF7EC1FB95B4}" presName="negativeSpace" presStyleCnt="0"/>
      <dgm:spPr/>
    </dgm:pt>
    <dgm:pt modelId="{28062647-185A-4888-8B9E-CE4FBA3FB448}" type="pres">
      <dgm:prSet presAssocID="{3257578C-D64D-4E71-A121-EF7EC1FB95B4}" presName="childText" presStyleLbl="conFgAcc1" presStyleIdx="0" presStyleCnt="7">
        <dgm:presLayoutVars>
          <dgm:bulletEnabled val="1"/>
        </dgm:presLayoutVars>
      </dgm:prSet>
      <dgm:spPr/>
    </dgm:pt>
    <dgm:pt modelId="{C017E502-4159-4DD5-98C7-21C777196E26}" type="pres">
      <dgm:prSet presAssocID="{B3BD20E5-CCA4-42FA-8E0A-3D3CD37EE5BE}" presName="spaceBetweenRectangles" presStyleCnt="0"/>
      <dgm:spPr/>
    </dgm:pt>
    <dgm:pt modelId="{BC9B70E2-0D06-4221-ADA9-C03A82D68AC8}" type="pres">
      <dgm:prSet presAssocID="{D9F599C8-8BC3-4FDE-B3DB-ED34F2AF706E}" presName="parentLin" presStyleCnt="0"/>
      <dgm:spPr/>
    </dgm:pt>
    <dgm:pt modelId="{6F2C2287-F418-4804-BF23-4D2B6DB238CD}" type="pres">
      <dgm:prSet presAssocID="{D9F599C8-8BC3-4FDE-B3DB-ED34F2AF706E}" presName="parentLeftMargin" presStyleLbl="node1" presStyleIdx="0" presStyleCnt="7"/>
      <dgm:spPr/>
    </dgm:pt>
    <dgm:pt modelId="{F6D7007D-B90A-4892-8839-712AFAFCFDFB}" type="pres">
      <dgm:prSet presAssocID="{D9F599C8-8BC3-4FDE-B3DB-ED34F2AF706E}" presName="parentText" presStyleLbl="node1" presStyleIdx="1" presStyleCnt="7">
        <dgm:presLayoutVars>
          <dgm:chMax val="0"/>
          <dgm:bulletEnabled val="1"/>
        </dgm:presLayoutVars>
      </dgm:prSet>
      <dgm:spPr/>
    </dgm:pt>
    <dgm:pt modelId="{5F7290EE-2951-4CB3-B6D6-8027E696A83E}" type="pres">
      <dgm:prSet presAssocID="{D9F599C8-8BC3-4FDE-B3DB-ED34F2AF706E}" presName="negativeSpace" presStyleCnt="0"/>
      <dgm:spPr/>
    </dgm:pt>
    <dgm:pt modelId="{71423A35-D19B-41D4-B6B1-32F3A9D117CF}" type="pres">
      <dgm:prSet presAssocID="{D9F599C8-8BC3-4FDE-B3DB-ED34F2AF706E}" presName="childText" presStyleLbl="conFgAcc1" presStyleIdx="1" presStyleCnt="7">
        <dgm:presLayoutVars>
          <dgm:bulletEnabled val="1"/>
        </dgm:presLayoutVars>
      </dgm:prSet>
      <dgm:spPr/>
    </dgm:pt>
    <dgm:pt modelId="{38A38A9E-CFB1-40F3-ABC0-785384B0C93C}" type="pres">
      <dgm:prSet presAssocID="{19BBD45E-A632-49E7-9EF4-CF1C7AA34182}" presName="spaceBetweenRectangles" presStyleCnt="0"/>
      <dgm:spPr/>
    </dgm:pt>
    <dgm:pt modelId="{A399AFC0-5EC3-4568-B676-42A9F024D646}" type="pres">
      <dgm:prSet presAssocID="{55D9FF4D-FC98-4C14-9745-DBB226791EE5}" presName="parentLin" presStyleCnt="0"/>
      <dgm:spPr/>
    </dgm:pt>
    <dgm:pt modelId="{990E9B44-0FCA-41CA-98E8-C14AE16EDAF2}" type="pres">
      <dgm:prSet presAssocID="{55D9FF4D-FC98-4C14-9745-DBB226791EE5}" presName="parentLeftMargin" presStyleLbl="node1" presStyleIdx="1" presStyleCnt="7"/>
      <dgm:spPr/>
    </dgm:pt>
    <dgm:pt modelId="{428A846D-50DD-45F0-A837-60E4D3A5D7F8}" type="pres">
      <dgm:prSet presAssocID="{55D9FF4D-FC98-4C14-9745-DBB226791EE5}" presName="parentText" presStyleLbl="node1" presStyleIdx="2" presStyleCnt="7">
        <dgm:presLayoutVars>
          <dgm:chMax val="0"/>
          <dgm:bulletEnabled val="1"/>
        </dgm:presLayoutVars>
      </dgm:prSet>
      <dgm:spPr/>
    </dgm:pt>
    <dgm:pt modelId="{5D664CE2-C6F9-406D-B4C6-C7366E5D1377}" type="pres">
      <dgm:prSet presAssocID="{55D9FF4D-FC98-4C14-9745-DBB226791EE5}" presName="negativeSpace" presStyleCnt="0"/>
      <dgm:spPr/>
    </dgm:pt>
    <dgm:pt modelId="{7F62754C-7D37-406E-993C-7B3C65226EA0}" type="pres">
      <dgm:prSet presAssocID="{55D9FF4D-FC98-4C14-9745-DBB226791EE5}" presName="childText" presStyleLbl="conFgAcc1" presStyleIdx="2" presStyleCnt="7">
        <dgm:presLayoutVars>
          <dgm:bulletEnabled val="1"/>
        </dgm:presLayoutVars>
      </dgm:prSet>
      <dgm:spPr/>
    </dgm:pt>
    <dgm:pt modelId="{7D2AD560-E15D-44F7-BF4B-0F1AA5E0E47D}" type="pres">
      <dgm:prSet presAssocID="{8937BEC8-B2E0-42FD-8EDE-FD2B3C6648B1}" presName="spaceBetweenRectangles" presStyleCnt="0"/>
      <dgm:spPr/>
    </dgm:pt>
    <dgm:pt modelId="{3FBDFC6F-8FF4-4D87-8BB9-CDEF7A4FCA94}" type="pres">
      <dgm:prSet presAssocID="{58033FF3-0FE5-4073-A862-AD2C7877E227}" presName="parentLin" presStyleCnt="0"/>
      <dgm:spPr/>
    </dgm:pt>
    <dgm:pt modelId="{2632CCC8-1299-491A-8742-BE467C5F0EA3}" type="pres">
      <dgm:prSet presAssocID="{58033FF3-0FE5-4073-A862-AD2C7877E227}" presName="parentLeftMargin" presStyleLbl="node1" presStyleIdx="2" presStyleCnt="7"/>
      <dgm:spPr/>
    </dgm:pt>
    <dgm:pt modelId="{4666E192-01F8-4F45-BAC3-9EF7C5839197}" type="pres">
      <dgm:prSet presAssocID="{58033FF3-0FE5-4073-A862-AD2C7877E227}" presName="parentText" presStyleLbl="node1" presStyleIdx="3" presStyleCnt="7">
        <dgm:presLayoutVars>
          <dgm:chMax val="0"/>
          <dgm:bulletEnabled val="1"/>
        </dgm:presLayoutVars>
      </dgm:prSet>
      <dgm:spPr/>
    </dgm:pt>
    <dgm:pt modelId="{BD841068-3783-46B2-A5DF-9221B6C6965A}" type="pres">
      <dgm:prSet presAssocID="{58033FF3-0FE5-4073-A862-AD2C7877E227}" presName="negativeSpace" presStyleCnt="0"/>
      <dgm:spPr/>
    </dgm:pt>
    <dgm:pt modelId="{706B1826-3103-4894-A71E-60E6A3E3720A}" type="pres">
      <dgm:prSet presAssocID="{58033FF3-0FE5-4073-A862-AD2C7877E227}" presName="childText" presStyleLbl="conFgAcc1" presStyleIdx="3" presStyleCnt="7">
        <dgm:presLayoutVars>
          <dgm:bulletEnabled val="1"/>
        </dgm:presLayoutVars>
      </dgm:prSet>
      <dgm:spPr/>
    </dgm:pt>
    <dgm:pt modelId="{CDE18D2F-B44A-4D50-93AF-7BEB713414A4}" type="pres">
      <dgm:prSet presAssocID="{8BAA7EEE-63B8-4C9A-A240-00429C9090A0}" presName="spaceBetweenRectangles" presStyleCnt="0"/>
      <dgm:spPr/>
    </dgm:pt>
    <dgm:pt modelId="{2172C9C6-56D6-4E89-8D1F-EED7BB3C2AA7}" type="pres">
      <dgm:prSet presAssocID="{85BC69D4-DFF9-4CB2-97D5-568DCB5B46B4}" presName="parentLin" presStyleCnt="0"/>
      <dgm:spPr/>
    </dgm:pt>
    <dgm:pt modelId="{D9E69370-E5EC-41AD-9621-C08DB29D65BB}" type="pres">
      <dgm:prSet presAssocID="{85BC69D4-DFF9-4CB2-97D5-568DCB5B46B4}" presName="parentLeftMargin" presStyleLbl="node1" presStyleIdx="3" presStyleCnt="7"/>
      <dgm:spPr/>
    </dgm:pt>
    <dgm:pt modelId="{669F2FD1-C4BF-47E7-BBFD-4A435FDD620D}" type="pres">
      <dgm:prSet presAssocID="{85BC69D4-DFF9-4CB2-97D5-568DCB5B46B4}" presName="parentText" presStyleLbl="node1" presStyleIdx="4" presStyleCnt="7">
        <dgm:presLayoutVars>
          <dgm:chMax val="0"/>
          <dgm:bulletEnabled val="1"/>
        </dgm:presLayoutVars>
      </dgm:prSet>
      <dgm:spPr/>
    </dgm:pt>
    <dgm:pt modelId="{CF189596-119F-43BF-B50E-4ED720E33867}" type="pres">
      <dgm:prSet presAssocID="{85BC69D4-DFF9-4CB2-97D5-568DCB5B46B4}" presName="negativeSpace" presStyleCnt="0"/>
      <dgm:spPr/>
    </dgm:pt>
    <dgm:pt modelId="{76DB7077-BD98-4A1F-AA66-778603022598}" type="pres">
      <dgm:prSet presAssocID="{85BC69D4-DFF9-4CB2-97D5-568DCB5B46B4}" presName="childText" presStyleLbl="conFgAcc1" presStyleIdx="4" presStyleCnt="7">
        <dgm:presLayoutVars>
          <dgm:bulletEnabled val="1"/>
        </dgm:presLayoutVars>
      </dgm:prSet>
      <dgm:spPr/>
    </dgm:pt>
    <dgm:pt modelId="{73C495D1-7EE4-40D6-BF9C-DB7CA7E4403C}" type="pres">
      <dgm:prSet presAssocID="{273AF612-9E70-43D3-98D4-04D9C4AD95C9}" presName="spaceBetweenRectangles" presStyleCnt="0"/>
      <dgm:spPr/>
    </dgm:pt>
    <dgm:pt modelId="{95DFA463-118D-43B5-9954-49024923CA5D}" type="pres">
      <dgm:prSet presAssocID="{AE8D2DF9-93D8-4DED-A951-C4142243CC9C}" presName="parentLin" presStyleCnt="0"/>
      <dgm:spPr/>
    </dgm:pt>
    <dgm:pt modelId="{C556EBC1-2BF4-42D3-BDAF-8650D67C97E6}" type="pres">
      <dgm:prSet presAssocID="{AE8D2DF9-93D8-4DED-A951-C4142243CC9C}" presName="parentLeftMargin" presStyleLbl="node1" presStyleIdx="4" presStyleCnt="7"/>
      <dgm:spPr/>
    </dgm:pt>
    <dgm:pt modelId="{66894676-1456-47A1-9F6F-B31D09E86679}" type="pres">
      <dgm:prSet presAssocID="{AE8D2DF9-93D8-4DED-A951-C4142243CC9C}" presName="parentText" presStyleLbl="node1" presStyleIdx="5" presStyleCnt="7">
        <dgm:presLayoutVars>
          <dgm:chMax val="0"/>
          <dgm:bulletEnabled val="1"/>
        </dgm:presLayoutVars>
      </dgm:prSet>
      <dgm:spPr/>
    </dgm:pt>
    <dgm:pt modelId="{1B9A5B4B-47D6-4ADF-A55F-FF68FE9D066F}" type="pres">
      <dgm:prSet presAssocID="{AE8D2DF9-93D8-4DED-A951-C4142243CC9C}" presName="negativeSpace" presStyleCnt="0"/>
      <dgm:spPr/>
    </dgm:pt>
    <dgm:pt modelId="{2F5BA1C1-DBC9-4854-A5D4-02D44D6CE918}" type="pres">
      <dgm:prSet presAssocID="{AE8D2DF9-93D8-4DED-A951-C4142243CC9C}" presName="childText" presStyleLbl="conFgAcc1" presStyleIdx="5" presStyleCnt="7">
        <dgm:presLayoutVars>
          <dgm:bulletEnabled val="1"/>
        </dgm:presLayoutVars>
      </dgm:prSet>
      <dgm:spPr/>
    </dgm:pt>
    <dgm:pt modelId="{8921D9EC-E339-485D-8235-1E8233A4EA81}" type="pres">
      <dgm:prSet presAssocID="{64544F7F-0028-44F4-A3EB-47335E07DF66}" presName="spaceBetweenRectangles" presStyleCnt="0"/>
      <dgm:spPr/>
    </dgm:pt>
    <dgm:pt modelId="{C6EFAFE2-4176-4916-9A34-F99ECDD533B5}" type="pres">
      <dgm:prSet presAssocID="{0235BE82-1002-40C9-8ECD-A5FF20A8072D}" presName="parentLin" presStyleCnt="0"/>
      <dgm:spPr/>
    </dgm:pt>
    <dgm:pt modelId="{096EB591-4CD4-4592-9E5E-746B6C3662F6}" type="pres">
      <dgm:prSet presAssocID="{0235BE82-1002-40C9-8ECD-A5FF20A8072D}" presName="parentLeftMargin" presStyleLbl="node1" presStyleIdx="5" presStyleCnt="7"/>
      <dgm:spPr/>
    </dgm:pt>
    <dgm:pt modelId="{33D92CD8-C791-4EE1-BBEA-F960450F53F5}" type="pres">
      <dgm:prSet presAssocID="{0235BE82-1002-40C9-8ECD-A5FF20A8072D}" presName="parentText" presStyleLbl="node1" presStyleIdx="6" presStyleCnt="7">
        <dgm:presLayoutVars>
          <dgm:chMax val="0"/>
          <dgm:bulletEnabled val="1"/>
        </dgm:presLayoutVars>
      </dgm:prSet>
      <dgm:spPr/>
    </dgm:pt>
    <dgm:pt modelId="{556D8CBE-D36D-43A4-A59F-2BF992F42526}" type="pres">
      <dgm:prSet presAssocID="{0235BE82-1002-40C9-8ECD-A5FF20A8072D}" presName="negativeSpace" presStyleCnt="0"/>
      <dgm:spPr/>
    </dgm:pt>
    <dgm:pt modelId="{70779DC5-DFBE-464B-9BCE-94BC25EC6A72}" type="pres">
      <dgm:prSet presAssocID="{0235BE82-1002-40C9-8ECD-A5FF20A8072D}" presName="childText" presStyleLbl="conFgAcc1" presStyleIdx="6" presStyleCnt="7">
        <dgm:presLayoutVars>
          <dgm:bulletEnabled val="1"/>
        </dgm:presLayoutVars>
      </dgm:prSet>
      <dgm:spPr/>
    </dgm:pt>
  </dgm:ptLst>
  <dgm:cxnLst>
    <dgm:cxn modelId="{2DD63F01-33EC-4E55-AF1C-DE59FE2221F0}" type="presOf" srcId="{3257578C-D64D-4E71-A121-EF7EC1FB95B4}" destId="{66545395-9BC4-4F3E-BE78-93A7A913FB8A}" srcOrd="1" destOrd="0" presId="urn:microsoft.com/office/officeart/2005/8/layout/list1"/>
    <dgm:cxn modelId="{4F50FA06-DED1-4CA5-9247-79C689EA28CE}" type="presOf" srcId="{D9F599C8-8BC3-4FDE-B3DB-ED34F2AF706E}" destId="{F6D7007D-B90A-4892-8839-712AFAFCFDFB}" srcOrd="1" destOrd="0" presId="urn:microsoft.com/office/officeart/2005/8/layout/list1"/>
    <dgm:cxn modelId="{21BB6D08-49DB-4B50-BC5F-42AC5B385454}" type="presOf" srcId="{0235BE82-1002-40C9-8ECD-A5FF20A8072D}" destId="{33D92CD8-C791-4EE1-BBEA-F960450F53F5}" srcOrd="1" destOrd="0" presId="urn:microsoft.com/office/officeart/2005/8/layout/list1"/>
    <dgm:cxn modelId="{DDD36721-BB11-481B-98AF-5EF3D78526C2}" type="presOf" srcId="{58033FF3-0FE5-4073-A862-AD2C7877E227}" destId="{2632CCC8-1299-491A-8742-BE467C5F0EA3}" srcOrd="0" destOrd="0" presId="urn:microsoft.com/office/officeart/2005/8/layout/list1"/>
    <dgm:cxn modelId="{E779382A-F252-4ED4-BC03-1CDCFAD32B6F}" type="presOf" srcId="{AE8D2DF9-93D8-4DED-A951-C4142243CC9C}" destId="{66894676-1456-47A1-9F6F-B31D09E86679}" srcOrd="1" destOrd="0" presId="urn:microsoft.com/office/officeart/2005/8/layout/list1"/>
    <dgm:cxn modelId="{10600F2D-E879-4CD0-A51F-129C6C08F6C5}" type="presOf" srcId="{AE8D2DF9-93D8-4DED-A951-C4142243CC9C}" destId="{C556EBC1-2BF4-42D3-BDAF-8650D67C97E6}" srcOrd="0" destOrd="0" presId="urn:microsoft.com/office/officeart/2005/8/layout/list1"/>
    <dgm:cxn modelId="{C11FB43B-C7FB-4DBA-B778-07097914EE38}" srcId="{635DCCCE-96E0-4485-A8F8-E37ADBE1DFB8}" destId="{0235BE82-1002-40C9-8ECD-A5FF20A8072D}" srcOrd="6" destOrd="0" parTransId="{86C2B55C-828E-4037-B026-8BCE69866053}" sibTransId="{534522A3-5457-4CC9-BCA3-A34704B2B960}"/>
    <dgm:cxn modelId="{0FDC8665-282A-4431-A87A-4DCCBD163867}" type="presOf" srcId="{85BC69D4-DFF9-4CB2-97D5-568DCB5B46B4}" destId="{D9E69370-E5EC-41AD-9621-C08DB29D65BB}" srcOrd="0" destOrd="0" presId="urn:microsoft.com/office/officeart/2005/8/layout/list1"/>
    <dgm:cxn modelId="{174A0B4D-2E61-427D-8348-9F05E3B742B9}" type="presOf" srcId="{D9F599C8-8BC3-4FDE-B3DB-ED34F2AF706E}" destId="{6F2C2287-F418-4804-BF23-4D2B6DB238CD}" srcOrd="0" destOrd="0" presId="urn:microsoft.com/office/officeart/2005/8/layout/list1"/>
    <dgm:cxn modelId="{741FD576-5729-45FA-828F-488BFFC71ADE}" srcId="{635DCCCE-96E0-4485-A8F8-E37ADBE1DFB8}" destId="{55D9FF4D-FC98-4C14-9745-DBB226791EE5}" srcOrd="2" destOrd="0" parTransId="{00E51FA5-3DF0-41FE-831C-D0A9D6CA7E8A}" sibTransId="{8937BEC8-B2E0-42FD-8EDE-FD2B3C6648B1}"/>
    <dgm:cxn modelId="{87F83459-E45B-4E34-825F-B54FAAE8FC25}" type="presOf" srcId="{55D9FF4D-FC98-4C14-9745-DBB226791EE5}" destId="{428A846D-50DD-45F0-A837-60E4D3A5D7F8}" srcOrd="1" destOrd="0" presId="urn:microsoft.com/office/officeart/2005/8/layout/list1"/>
    <dgm:cxn modelId="{9640628C-251B-45D8-A73A-66DC52004489}" srcId="{635DCCCE-96E0-4485-A8F8-E37ADBE1DFB8}" destId="{58033FF3-0FE5-4073-A862-AD2C7877E227}" srcOrd="3" destOrd="0" parTransId="{710F439B-5104-4F36-A51A-3451009C5D26}" sibTransId="{8BAA7EEE-63B8-4C9A-A240-00429C9090A0}"/>
    <dgm:cxn modelId="{062E6694-495A-49B1-9795-2242489A8E96}" type="presOf" srcId="{635DCCCE-96E0-4485-A8F8-E37ADBE1DFB8}" destId="{2B2ECA09-F442-4A73-8889-8388996BDF08}" srcOrd="0" destOrd="0" presId="urn:microsoft.com/office/officeart/2005/8/layout/list1"/>
    <dgm:cxn modelId="{90DE6B9F-0778-4A0E-84BB-74193A1F1454}" type="presOf" srcId="{3257578C-D64D-4E71-A121-EF7EC1FB95B4}" destId="{966030EA-35E9-490B-A125-ED818AB36302}" srcOrd="0" destOrd="0" presId="urn:microsoft.com/office/officeart/2005/8/layout/list1"/>
    <dgm:cxn modelId="{2D62E6B1-E224-441C-923F-3C2BC342A8E5}" srcId="{635DCCCE-96E0-4485-A8F8-E37ADBE1DFB8}" destId="{85BC69D4-DFF9-4CB2-97D5-568DCB5B46B4}" srcOrd="4" destOrd="0" parTransId="{1216509F-503E-4DE3-BEAC-C0A8B924BDEB}" sibTransId="{273AF612-9E70-43D3-98D4-04D9C4AD95C9}"/>
    <dgm:cxn modelId="{BDC724CE-113F-4761-92AD-E80664E31CE4}" srcId="{635DCCCE-96E0-4485-A8F8-E37ADBE1DFB8}" destId="{AE8D2DF9-93D8-4DED-A951-C4142243CC9C}" srcOrd="5" destOrd="0" parTransId="{5F742ADC-85E5-496B-941E-2FDBE912EEE0}" sibTransId="{64544F7F-0028-44F4-A3EB-47335E07DF66}"/>
    <dgm:cxn modelId="{DF4DB4D5-2526-42D6-B600-02EE6BD224A7}" srcId="{635DCCCE-96E0-4485-A8F8-E37ADBE1DFB8}" destId="{D9F599C8-8BC3-4FDE-B3DB-ED34F2AF706E}" srcOrd="1" destOrd="0" parTransId="{DF608E7F-018A-4BE3-8E13-8FA072435C9A}" sibTransId="{19BBD45E-A632-49E7-9EF4-CF1C7AA34182}"/>
    <dgm:cxn modelId="{316822E4-732D-40E2-9E3E-274AB4F51BF0}" type="presOf" srcId="{85BC69D4-DFF9-4CB2-97D5-568DCB5B46B4}" destId="{669F2FD1-C4BF-47E7-BBFD-4A435FDD620D}" srcOrd="1" destOrd="0" presId="urn:microsoft.com/office/officeart/2005/8/layout/list1"/>
    <dgm:cxn modelId="{721F57E4-E830-4EE2-A30D-76A44DCA8249}" type="presOf" srcId="{0235BE82-1002-40C9-8ECD-A5FF20A8072D}" destId="{096EB591-4CD4-4592-9E5E-746B6C3662F6}" srcOrd="0" destOrd="0" presId="urn:microsoft.com/office/officeart/2005/8/layout/list1"/>
    <dgm:cxn modelId="{A6DCF2E7-E5E1-4780-894F-3FDDC15A96A5}" type="presOf" srcId="{58033FF3-0FE5-4073-A862-AD2C7877E227}" destId="{4666E192-01F8-4F45-BAC3-9EF7C5839197}" srcOrd="1" destOrd="0" presId="urn:microsoft.com/office/officeart/2005/8/layout/list1"/>
    <dgm:cxn modelId="{59BD0FEC-A4C6-4241-9BFC-E6704FDFD84F}" srcId="{635DCCCE-96E0-4485-A8F8-E37ADBE1DFB8}" destId="{3257578C-D64D-4E71-A121-EF7EC1FB95B4}" srcOrd="0" destOrd="0" parTransId="{197B3F8E-44CB-4ACF-AE93-E5F649456743}" sibTransId="{B3BD20E5-CCA4-42FA-8E0A-3D3CD37EE5BE}"/>
    <dgm:cxn modelId="{6F06F4ED-CA08-4827-9D54-4284C26E4D83}" type="presOf" srcId="{55D9FF4D-FC98-4C14-9745-DBB226791EE5}" destId="{990E9B44-0FCA-41CA-98E8-C14AE16EDAF2}" srcOrd="0" destOrd="0" presId="urn:microsoft.com/office/officeart/2005/8/layout/list1"/>
    <dgm:cxn modelId="{975EA5A1-6309-46F8-ACD5-B6B1D7E29D0D}" type="presParOf" srcId="{2B2ECA09-F442-4A73-8889-8388996BDF08}" destId="{0BCA3C34-854C-4371-8E9A-5BD929B52F84}" srcOrd="0" destOrd="0" presId="urn:microsoft.com/office/officeart/2005/8/layout/list1"/>
    <dgm:cxn modelId="{DE81B5A7-31F7-44B0-9448-6473D626E80F}" type="presParOf" srcId="{0BCA3C34-854C-4371-8E9A-5BD929B52F84}" destId="{966030EA-35E9-490B-A125-ED818AB36302}" srcOrd="0" destOrd="0" presId="urn:microsoft.com/office/officeart/2005/8/layout/list1"/>
    <dgm:cxn modelId="{0EECC4DD-BCAE-426F-BD8F-1E80C751F3DF}" type="presParOf" srcId="{0BCA3C34-854C-4371-8E9A-5BD929B52F84}" destId="{66545395-9BC4-4F3E-BE78-93A7A913FB8A}" srcOrd="1" destOrd="0" presId="urn:microsoft.com/office/officeart/2005/8/layout/list1"/>
    <dgm:cxn modelId="{5DD98B84-7B60-4473-BCDF-670280718A3A}" type="presParOf" srcId="{2B2ECA09-F442-4A73-8889-8388996BDF08}" destId="{E7A04616-793A-4A23-8FB6-00E42785955A}" srcOrd="1" destOrd="0" presId="urn:microsoft.com/office/officeart/2005/8/layout/list1"/>
    <dgm:cxn modelId="{D1A9E051-BAA1-424C-BF33-BA69DC48C106}" type="presParOf" srcId="{2B2ECA09-F442-4A73-8889-8388996BDF08}" destId="{28062647-185A-4888-8B9E-CE4FBA3FB448}" srcOrd="2" destOrd="0" presId="urn:microsoft.com/office/officeart/2005/8/layout/list1"/>
    <dgm:cxn modelId="{6E43C4E4-6CB6-41CC-8478-053C880791DD}" type="presParOf" srcId="{2B2ECA09-F442-4A73-8889-8388996BDF08}" destId="{C017E502-4159-4DD5-98C7-21C777196E26}" srcOrd="3" destOrd="0" presId="urn:microsoft.com/office/officeart/2005/8/layout/list1"/>
    <dgm:cxn modelId="{7A9BA729-0697-463B-9365-7615FED8438C}" type="presParOf" srcId="{2B2ECA09-F442-4A73-8889-8388996BDF08}" destId="{BC9B70E2-0D06-4221-ADA9-C03A82D68AC8}" srcOrd="4" destOrd="0" presId="urn:microsoft.com/office/officeart/2005/8/layout/list1"/>
    <dgm:cxn modelId="{6E5F486D-7F9D-4D8F-A12E-333B53B45C26}" type="presParOf" srcId="{BC9B70E2-0D06-4221-ADA9-C03A82D68AC8}" destId="{6F2C2287-F418-4804-BF23-4D2B6DB238CD}" srcOrd="0" destOrd="0" presId="urn:microsoft.com/office/officeart/2005/8/layout/list1"/>
    <dgm:cxn modelId="{B7CB2504-FEE3-4183-953F-3E10FC8C6F72}" type="presParOf" srcId="{BC9B70E2-0D06-4221-ADA9-C03A82D68AC8}" destId="{F6D7007D-B90A-4892-8839-712AFAFCFDFB}" srcOrd="1" destOrd="0" presId="urn:microsoft.com/office/officeart/2005/8/layout/list1"/>
    <dgm:cxn modelId="{669A0722-0FC8-46CC-B7FE-9DF097827C41}" type="presParOf" srcId="{2B2ECA09-F442-4A73-8889-8388996BDF08}" destId="{5F7290EE-2951-4CB3-B6D6-8027E696A83E}" srcOrd="5" destOrd="0" presId="urn:microsoft.com/office/officeart/2005/8/layout/list1"/>
    <dgm:cxn modelId="{4E579F22-D4A6-4317-896A-11BB72C7863F}" type="presParOf" srcId="{2B2ECA09-F442-4A73-8889-8388996BDF08}" destId="{71423A35-D19B-41D4-B6B1-32F3A9D117CF}" srcOrd="6" destOrd="0" presId="urn:microsoft.com/office/officeart/2005/8/layout/list1"/>
    <dgm:cxn modelId="{216A3D48-00DA-4469-A1CA-4F9179F936AE}" type="presParOf" srcId="{2B2ECA09-F442-4A73-8889-8388996BDF08}" destId="{38A38A9E-CFB1-40F3-ABC0-785384B0C93C}" srcOrd="7" destOrd="0" presId="urn:microsoft.com/office/officeart/2005/8/layout/list1"/>
    <dgm:cxn modelId="{4672DC86-E3C8-4343-95EC-8633AFC13502}" type="presParOf" srcId="{2B2ECA09-F442-4A73-8889-8388996BDF08}" destId="{A399AFC0-5EC3-4568-B676-42A9F024D646}" srcOrd="8" destOrd="0" presId="urn:microsoft.com/office/officeart/2005/8/layout/list1"/>
    <dgm:cxn modelId="{DD8A0CE2-4986-43D2-B657-9BB10C02929D}" type="presParOf" srcId="{A399AFC0-5EC3-4568-B676-42A9F024D646}" destId="{990E9B44-0FCA-41CA-98E8-C14AE16EDAF2}" srcOrd="0" destOrd="0" presId="urn:microsoft.com/office/officeart/2005/8/layout/list1"/>
    <dgm:cxn modelId="{72D7EF18-0F4D-4F49-8515-099640AB6254}" type="presParOf" srcId="{A399AFC0-5EC3-4568-B676-42A9F024D646}" destId="{428A846D-50DD-45F0-A837-60E4D3A5D7F8}" srcOrd="1" destOrd="0" presId="urn:microsoft.com/office/officeart/2005/8/layout/list1"/>
    <dgm:cxn modelId="{62A79BE8-ECB7-4BD9-A816-3D600C250CC5}" type="presParOf" srcId="{2B2ECA09-F442-4A73-8889-8388996BDF08}" destId="{5D664CE2-C6F9-406D-B4C6-C7366E5D1377}" srcOrd="9" destOrd="0" presId="urn:microsoft.com/office/officeart/2005/8/layout/list1"/>
    <dgm:cxn modelId="{CC661D3F-30D2-4D6A-B72C-76215D578F15}" type="presParOf" srcId="{2B2ECA09-F442-4A73-8889-8388996BDF08}" destId="{7F62754C-7D37-406E-993C-7B3C65226EA0}" srcOrd="10" destOrd="0" presId="urn:microsoft.com/office/officeart/2005/8/layout/list1"/>
    <dgm:cxn modelId="{0B7D7968-442B-465D-9ED5-EAC6D0BE80DC}" type="presParOf" srcId="{2B2ECA09-F442-4A73-8889-8388996BDF08}" destId="{7D2AD560-E15D-44F7-BF4B-0F1AA5E0E47D}" srcOrd="11" destOrd="0" presId="urn:microsoft.com/office/officeart/2005/8/layout/list1"/>
    <dgm:cxn modelId="{14559E46-0BAC-4400-89EF-4857BF2C6929}" type="presParOf" srcId="{2B2ECA09-F442-4A73-8889-8388996BDF08}" destId="{3FBDFC6F-8FF4-4D87-8BB9-CDEF7A4FCA94}" srcOrd="12" destOrd="0" presId="urn:microsoft.com/office/officeart/2005/8/layout/list1"/>
    <dgm:cxn modelId="{65BC887E-96E7-4FA6-A59F-AC3A51824B6B}" type="presParOf" srcId="{3FBDFC6F-8FF4-4D87-8BB9-CDEF7A4FCA94}" destId="{2632CCC8-1299-491A-8742-BE467C5F0EA3}" srcOrd="0" destOrd="0" presId="urn:microsoft.com/office/officeart/2005/8/layout/list1"/>
    <dgm:cxn modelId="{0907BF63-E18D-4566-BAF4-9370C96C6AEF}" type="presParOf" srcId="{3FBDFC6F-8FF4-4D87-8BB9-CDEF7A4FCA94}" destId="{4666E192-01F8-4F45-BAC3-9EF7C5839197}" srcOrd="1" destOrd="0" presId="urn:microsoft.com/office/officeart/2005/8/layout/list1"/>
    <dgm:cxn modelId="{B430B659-7479-4AB6-9598-961F6D1265D5}" type="presParOf" srcId="{2B2ECA09-F442-4A73-8889-8388996BDF08}" destId="{BD841068-3783-46B2-A5DF-9221B6C6965A}" srcOrd="13" destOrd="0" presId="urn:microsoft.com/office/officeart/2005/8/layout/list1"/>
    <dgm:cxn modelId="{D75FF570-8BE3-4C79-80A9-02D0A9797F34}" type="presParOf" srcId="{2B2ECA09-F442-4A73-8889-8388996BDF08}" destId="{706B1826-3103-4894-A71E-60E6A3E3720A}" srcOrd="14" destOrd="0" presId="urn:microsoft.com/office/officeart/2005/8/layout/list1"/>
    <dgm:cxn modelId="{C798E162-8016-4DDE-82AC-FD83C9448BA8}" type="presParOf" srcId="{2B2ECA09-F442-4A73-8889-8388996BDF08}" destId="{CDE18D2F-B44A-4D50-93AF-7BEB713414A4}" srcOrd="15" destOrd="0" presId="urn:microsoft.com/office/officeart/2005/8/layout/list1"/>
    <dgm:cxn modelId="{A479CC66-F32E-46B7-9A52-794B5D75246F}" type="presParOf" srcId="{2B2ECA09-F442-4A73-8889-8388996BDF08}" destId="{2172C9C6-56D6-4E89-8D1F-EED7BB3C2AA7}" srcOrd="16" destOrd="0" presId="urn:microsoft.com/office/officeart/2005/8/layout/list1"/>
    <dgm:cxn modelId="{7F8C3DAA-5124-4EC6-AE0B-0DCFC3CA7270}" type="presParOf" srcId="{2172C9C6-56D6-4E89-8D1F-EED7BB3C2AA7}" destId="{D9E69370-E5EC-41AD-9621-C08DB29D65BB}" srcOrd="0" destOrd="0" presId="urn:microsoft.com/office/officeart/2005/8/layout/list1"/>
    <dgm:cxn modelId="{06125DDA-5FCB-4767-A27F-5AD734552971}" type="presParOf" srcId="{2172C9C6-56D6-4E89-8D1F-EED7BB3C2AA7}" destId="{669F2FD1-C4BF-47E7-BBFD-4A435FDD620D}" srcOrd="1" destOrd="0" presId="urn:microsoft.com/office/officeart/2005/8/layout/list1"/>
    <dgm:cxn modelId="{EF1EF702-26BD-4FF9-ABB2-AB7355CC58DA}" type="presParOf" srcId="{2B2ECA09-F442-4A73-8889-8388996BDF08}" destId="{CF189596-119F-43BF-B50E-4ED720E33867}" srcOrd="17" destOrd="0" presId="urn:microsoft.com/office/officeart/2005/8/layout/list1"/>
    <dgm:cxn modelId="{8A8AC7FD-0DB7-416F-9D6D-E825E2720692}" type="presParOf" srcId="{2B2ECA09-F442-4A73-8889-8388996BDF08}" destId="{76DB7077-BD98-4A1F-AA66-778603022598}" srcOrd="18" destOrd="0" presId="urn:microsoft.com/office/officeart/2005/8/layout/list1"/>
    <dgm:cxn modelId="{3CCDFC24-EA6A-402A-9E44-6A9630A496AB}" type="presParOf" srcId="{2B2ECA09-F442-4A73-8889-8388996BDF08}" destId="{73C495D1-7EE4-40D6-BF9C-DB7CA7E4403C}" srcOrd="19" destOrd="0" presId="urn:microsoft.com/office/officeart/2005/8/layout/list1"/>
    <dgm:cxn modelId="{5D4F8981-6D12-49CD-8C81-D7DB70A46C00}" type="presParOf" srcId="{2B2ECA09-F442-4A73-8889-8388996BDF08}" destId="{95DFA463-118D-43B5-9954-49024923CA5D}" srcOrd="20" destOrd="0" presId="urn:microsoft.com/office/officeart/2005/8/layout/list1"/>
    <dgm:cxn modelId="{BB0728EE-29B7-40FA-9458-893C8EF84265}" type="presParOf" srcId="{95DFA463-118D-43B5-9954-49024923CA5D}" destId="{C556EBC1-2BF4-42D3-BDAF-8650D67C97E6}" srcOrd="0" destOrd="0" presId="urn:microsoft.com/office/officeart/2005/8/layout/list1"/>
    <dgm:cxn modelId="{967C1DA9-46B6-416E-9D65-885A7A2C2137}" type="presParOf" srcId="{95DFA463-118D-43B5-9954-49024923CA5D}" destId="{66894676-1456-47A1-9F6F-B31D09E86679}" srcOrd="1" destOrd="0" presId="urn:microsoft.com/office/officeart/2005/8/layout/list1"/>
    <dgm:cxn modelId="{D4734EFF-C58F-4F70-92C5-35AD07A0A6E0}" type="presParOf" srcId="{2B2ECA09-F442-4A73-8889-8388996BDF08}" destId="{1B9A5B4B-47D6-4ADF-A55F-FF68FE9D066F}" srcOrd="21" destOrd="0" presId="urn:microsoft.com/office/officeart/2005/8/layout/list1"/>
    <dgm:cxn modelId="{0C0DF71E-8157-47AC-B05E-63B63D1D74C0}" type="presParOf" srcId="{2B2ECA09-F442-4A73-8889-8388996BDF08}" destId="{2F5BA1C1-DBC9-4854-A5D4-02D44D6CE918}" srcOrd="22" destOrd="0" presId="urn:microsoft.com/office/officeart/2005/8/layout/list1"/>
    <dgm:cxn modelId="{DBA84E77-88CB-4203-B228-95E2155AA2A6}" type="presParOf" srcId="{2B2ECA09-F442-4A73-8889-8388996BDF08}" destId="{8921D9EC-E339-485D-8235-1E8233A4EA81}" srcOrd="23" destOrd="0" presId="urn:microsoft.com/office/officeart/2005/8/layout/list1"/>
    <dgm:cxn modelId="{46711872-69BC-4BF0-AB9D-7B00786C0DE6}" type="presParOf" srcId="{2B2ECA09-F442-4A73-8889-8388996BDF08}" destId="{C6EFAFE2-4176-4916-9A34-F99ECDD533B5}" srcOrd="24" destOrd="0" presId="urn:microsoft.com/office/officeart/2005/8/layout/list1"/>
    <dgm:cxn modelId="{8C90987B-9588-4F47-A799-149601309AC3}" type="presParOf" srcId="{C6EFAFE2-4176-4916-9A34-F99ECDD533B5}" destId="{096EB591-4CD4-4592-9E5E-746B6C3662F6}" srcOrd="0" destOrd="0" presId="urn:microsoft.com/office/officeart/2005/8/layout/list1"/>
    <dgm:cxn modelId="{D801D400-33E6-4ADA-89F6-BF9AB3A4B5B5}" type="presParOf" srcId="{C6EFAFE2-4176-4916-9A34-F99ECDD533B5}" destId="{33D92CD8-C791-4EE1-BBEA-F960450F53F5}" srcOrd="1" destOrd="0" presId="urn:microsoft.com/office/officeart/2005/8/layout/list1"/>
    <dgm:cxn modelId="{F63BC738-1497-4778-8A6C-AD8FEC500264}" type="presParOf" srcId="{2B2ECA09-F442-4A73-8889-8388996BDF08}" destId="{556D8CBE-D36D-43A4-A59F-2BF992F42526}" srcOrd="25" destOrd="0" presId="urn:microsoft.com/office/officeart/2005/8/layout/list1"/>
    <dgm:cxn modelId="{AAAE579B-74E8-4DC6-8673-AB663EF6426C}" type="presParOf" srcId="{2B2ECA09-F442-4A73-8889-8388996BDF08}" destId="{70779DC5-DFBE-464B-9BCE-94BC25EC6A72}"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500D2-55D7-4D67-9F98-AB97BA6CD0F0}">
      <dsp:nvSpPr>
        <dsp:cNvPr id="0" name=""/>
        <dsp:cNvSpPr/>
      </dsp:nvSpPr>
      <dsp:spPr>
        <a:xfrm>
          <a:off x="0" y="0"/>
          <a:ext cx="10920907" cy="1183987"/>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2"/>
              </a:solidFill>
            </a:rPr>
            <a:t>In schools where the general education population is successful, all students are more likely to do well.</a:t>
          </a:r>
        </a:p>
      </dsp:txBody>
      <dsp:txXfrm>
        <a:off x="2302580" y="0"/>
        <a:ext cx="8618326" cy="1183987"/>
      </dsp:txXfrm>
    </dsp:sp>
    <dsp:sp modelId="{BE74AE58-8FE8-467D-9B83-D22A7DAC9E12}">
      <dsp:nvSpPr>
        <dsp:cNvPr id="0" name=""/>
        <dsp:cNvSpPr/>
      </dsp:nvSpPr>
      <dsp:spPr>
        <a:xfrm>
          <a:off x="507183" y="153151"/>
          <a:ext cx="1459775" cy="947189"/>
        </a:xfrm>
        <a:prstGeom prst="roundRect">
          <a:avLst>
            <a:gd name="adj" fmla="val 10000"/>
          </a:avLst>
        </a:prstGeom>
        <a:noFill/>
        <a:ln w="381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2BF8345C-8120-42A7-B7C0-66602ED26E31}">
      <dsp:nvSpPr>
        <dsp:cNvPr id="0" name=""/>
        <dsp:cNvSpPr/>
      </dsp:nvSpPr>
      <dsp:spPr>
        <a:xfrm>
          <a:off x="0" y="1306873"/>
          <a:ext cx="10920907" cy="1183987"/>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2"/>
              </a:solidFill>
            </a:rPr>
            <a:t>Unequal access to high-quality core instruction beginning in early childhood and early elementary may be one reason for a system to identify some children as in need of special education services and subsequently place them in separate classrooms.</a:t>
          </a:r>
        </a:p>
      </dsp:txBody>
      <dsp:txXfrm>
        <a:off x="2302580" y="1306873"/>
        <a:ext cx="8618326" cy="1183987"/>
      </dsp:txXfrm>
    </dsp:sp>
    <dsp:sp modelId="{3A5C5E23-FEBA-4864-B7CF-CECB79FFD6B1}">
      <dsp:nvSpPr>
        <dsp:cNvPr id="0" name=""/>
        <dsp:cNvSpPr/>
      </dsp:nvSpPr>
      <dsp:spPr>
        <a:xfrm>
          <a:off x="497572" y="1422063"/>
          <a:ext cx="1460431" cy="946754"/>
        </a:xfrm>
        <a:prstGeom prst="roundRect">
          <a:avLst>
            <a:gd name="adj" fmla="val 10000"/>
          </a:avLst>
        </a:prstGeom>
        <a:noFill/>
        <a:ln w="381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56141701-A303-4D8A-80C7-3177BA6697E7}">
      <dsp:nvSpPr>
        <dsp:cNvPr id="0" name=""/>
        <dsp:cNvSpPr/>
      </dsp:nvSpPr>
      <dsp:spPr>
        <a:xfrm>
          <a:off x="0" y="2604771"/>
          <a:ext cx="10920907" cy="1183987"/>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2"/>
              </a:solidFill>
            </a:rPr>
            <a:t>All students can benefit from evidence-based core instructional practices. </a:t>
          </a:r>
        </a:p>
      </dsp:txBody>
      <dsp:txXfrm>
        <a:off x="2302580" y="2604771"/>
        <a:ext cx="8618326" cy="1183987"/>
      </dsp:txXfrm>
    </dsp:sp>
    <dsp:sp modelId="{56A40422-EF1A-4E3C-B548-D5C19E14ED6B}">
      <dsp:nvSpPr>
        <dsp:cNvPr id="0" name=""/>
        <dsp:cNvSpPr/>
      </dsp:nvSpPr>
      <dsp:spPr>
        <a:xfrm>
          <a:off x="506855" y="2721191"/>
          <a:ext cx="1460431" cy="947189"/>
        </a:xfrm>
        <a:prstGeom prst="roundRect">
          <a:avLst>
            <a:gd name="adj" fmla="val 10000"/>
          </a:avLst>
        </a:prstGeom>
        <a:noFill/>
        <a:ln w="381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BF785163-E59F-47C5-AAF3-DE9473042AD8}">
      <dsp:nvSpPr>
        <dsp:cNvPr id="0" name=""/>
        <dsp:cNvSpPr/>
      </dsp:nvSpPr>
      <dsp:spPr>
        <a:xfrm>
          <a:off x="0" y="3907157"/>
          <a:ext cx="10920907" cy="1183987"/>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2"/>
              </a:solidFill>
            </a:rPr>
            <a:t>The achievement of PreK-12 students with disabilities and that of their general education peers is tightly linked.</a:t>
          </a:r>
        </a:p>
      </dsp:txBody>
      <dsp:txXfrm>
        <a:off x="2302580" y="3907157"/>
        <a:ext cx="8618326" cy="1183987"/>
      </dsp:txXfrm>
    </dsp:sp>
    <dsp:sp modelId="{494D54B9-8BF1-412C-9787-52C47D68C26B}">
      <dsp:nvSpPr>
        <dsp:cNvPr id="0" name=""/>
        <dsp:cNvSpPr/>
      </dsp:nvSpPr>
      <dsp:spPr>
        <a:xfrm>
          <a:off x="497572" y="4040370"/>
          <a:ext cx="1460431" cy="947189"/>
        </a:xfrm>
        <a:prstGeom prst="roundRect">
          <a:avLst>
            <a:gd name="adj" fmla="val 10000"/>
          </a:avLst>
        </a:prstGeom>
        <a:noFill/>
        <a:ln w="381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62647-185A-4888-8B9E-CE4FBA3FB448}">
      <dsp:nvSpPr>
        <dsp:cNvPr id="0" name=""/>
        <dsp:cNvSpPr/>
      </dsp:nvSpPr>
      <dsp:spPr>
        <a:xfrm>
          <a:off x="0" y="110010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545395-9BC4-4F3E-BE78-93A7A913FB8A}">
      <dsp:nvSpPr>
        <dsp:cNvPr id="0" name=""/>
        <dsp:cNvSpPr/>
      </dsp:nvSpPr>
      <dsp:spPr>
        <a:xfrm>
          <a:off x="584271" y="86394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1. Data-based Decision Making</a:t>
          </a:r>
          <a:endParaRPr lang="en-US" sz="1600" kern="1200"/>
        </a:p>
      </dsp:txBody>
      <dsp:txXfrm>
        <a:off x="607328" y="887003"/>
        <a:ext cx="8133687" cy="426206"/>
      </dsp:txXfrm>
    </dsp:sp>
    <dsp:sp modelId="{71423A35-D19B-41D4-B6B1-32F3A9D117CF}">
      <dsp:nvSpPr>
        <dsp:cNvPr id="0" name=""/>
        <dsp:cNvSpPr/>
      </dsp:nvSpPr>
      <dsp:spPr>
        <a:xfrm>
          <a:off x="0" y="182586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D7007D-B90A-4892-8839-712AFAFCFDFB}">
      <dsp:nvSpPr>
        <dsp:cNvPr id="0" name=""/>
        <dsp:cNvSpPr/>
      </dsp:nvSpPr>
      <dsp:spPr>
        <a:xfrm>
          <a:off x="584271" y="158970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2. Cultural Responsiveness</a:t>
          </a:r>
        </a:p>
      </dsp:txBody>
      <dsp:txXfrm>
        <a:off x="607328" y="1612763"/>
        <a:ext cx="8133687" cy="426206"/>
      </dsp:txXfrm>
    </dsp:sp>
    <dsp:sp modelId="{7F62754C-7D37-406E-993C-7B3C65226EA0}">
      <dsp:nvSpPr>
        <dsp:cNvPr id="0" name=""/>
        <dsp:cNvSpPr/>
      </dsp:nvSpPr>
      <dsp:spPr>
        <a:xfrm>
          <a:off x="0" y="255162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8A846D-50DD-45F0-A837-60E4D3A5D7F8}">
      <dsp:nvSpPr>
        <dsp:cNvPr id="0" name=""/>
        <dsp:cNvSpPr/>
      </dsp:nvSpPr>
      <dsp:spPr>
        <a:xfrm>
          <a:off x="584271" y="231546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3. Core Instructional Program</a:t>
          </a:r>
        </a:p>
      </dsp:txBody>
      <dsp:txXfrm>
        <a:off x="607328" y="2338523"/>
        <a:ext cx="8133687" cy="426206"/>
      </dsp:txXfrm>
    </dsp:sp>
    <dsp:sp modelId="{706B1826-3103-4894-A71E-60E6A3E3720A}">
      <dsp:nvSpPr>
        <dsp:cNvPr id="0" name=""/>
        <dsp:cNvSpPr/>
      </dsp:nvSpPr>
      <dsp:spPr>
        <a:xfrm>
          <a:off x="0" y="327738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66E192-01F8-4F45-BAC3-9EF7C5839197}">
      <dsp:nvSpPr>
        <dsp:cNvPr id="0" name=""/>
        <dsp:cNvSpPr/>
      </dsp:nvSpPr>
      <dsp:spPr>
        <a:xfrm>
          <a:off x="584271" y="304122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4. Ongoing assessment - Universal Screening and Progress Monitoring</a:t>
          </a:r>
        </a:p>
      </dsp:txBody>
      <dsp:txXfrm>
        <a:off x="607328" y="3064283"/>
        <a:ext cx="8133687" cy="426206"/>
      </dsp:txXfrm>
    </dsp:sp>
    <dsp:sp modelId="{76DB7077-BD98-4A1F-AA66-778603022598}">
      <dsp:nvSpPr>
        <dsp:cNvPr id="0" name=""/>
        <dsp:cNvSpPr/>
      </dsp:nvSpPr>
      <dsp:spPr>
        <a:xfrm>
          <a:off x="0" y="400314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F2FD1-C4BF-47E7-BBFD-4A435FDD620D}">
      <dsp:nvSpPr>
        <dsp:cNvPr id="0" name=""/>
        <dsp:cNvSpPr/>
      </dsp:nvSpPr>
      <dsp:spPr>
        <a:xfrm>
          <a:off x="584271" y="376698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5. Evidenced-Based Instructional and Positive Behavioral Interventions and Supports</a:t>
          </a:r>
        </a:p>
      </dsp:txBody>
      <dsp:txXfrm>
        <a:off x="607328" y="3790043"/>
        <a:ext cx="8133687" cy="426206"/>
      </dsp:txXfrm>
    </dsp:sp>
    <dsp:sp modelId="{2F5BA1C1-DBC9-4854-A5D4-02D44D6CE918}">
      <dsp:nvSpPr>
        <dsp:cNvPr id="0" name=""/>
        <dsp:cNvSpPr/>
      </dsp:nvSpPr>
      <dsp:spPr>
        <a:xfrm>
          <a:off x="0" y="472890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894676-1456-47A1-9F6F-B31D09E86679}">
      <dsp:nvSpPr>
        <dsp:cNvPr id="0" name=""/>
        <dsp:cNvSpPr/>
      </dsp:nvSpPr>
      <dsp:spPr>
        <a:xfrm>
          <a:off x="584271" y="449274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6. District/School Leadership that Facilitates Improvement</a:t>
          </a:r>
        </a:p>
      </dsp:txBody>
      <dsp:txXfrm>
        <a:off x="607328" y="4515803"/>
        <a:ext cx="8133687" cy="426206"/>
      </dsp:txXfrm>
    </dsp:sp>
    <dsp:sp modelId="{70779DC5-DFBE-464B-9BCE-94BC25EC6A72}">
      <dsp:nvSpPr>
        <dsp:cNvPr id="0" name=""/>
        <dsp:cNvSpPr/>
      </dsp:nvSpPr>
      <dsp:spPr>
        <a:xfrm>
          <a:off x="0" y="545466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D92CD8-C791-4EE1-BBEA-F960450F53F5}">
      <dsp:nvSpPr>
        <dsp:cNvPr id="0" name=""/>
        <dsp:cNvSpPr/>
      </dsp:nvSpPr>
      <dsp:spPr>
        <a:xfrm>
          <a:off x="584271" y="521850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7. Parent/Family Engagement throughout the Educational Process and System</a:t>
          </a:r>
        </a:p>
      </dsp:txBody>
      <dsp:txXfrm>
        <a:off x="607328" y="5241563"/>
        <a:ext cx="8133687"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105348" cy="474208"/>
          </a:xfrm>
          <a:prstGeom prst="rect">
            <a:avLst/>
          </a:prstGeom>
        </p:spPr>
        <p:txBody>
          <a:bodyPr vert="horz" lIns="94947" tIns="47474" rIns="94947" bIns="47474"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4059181" y="0"/>
            <a:ext cx="3105348" cy="474208"/>
          </a:xfrm>
          <a:prstGeom prst="rect">
            <a:avLst/>
          </a:prstGeom>
        </p:spPr>
        <p:txBody>
          <a:bodyPr vert="horz" lIns="94947" tIns="47474" rIns="94947" bIns="47474" rtlCol="0"/>
          <a:lstStyle>
            <a:lvl1pPr algn="r">
              <a:defRPr sz="1200"/>
            </a:lvl1pPr>
          </a:lstStyle>
          <a:p>
            <a:fld id="{B49EE748-B40B-414E-BAA7-F3C486CFB5C1}" type="datetimeFigureOut">
              <a:rPr lang="zh-CN" altLang="en-US" smtClean="0"/>
              <a:pPr/>
              <a:t>2024/4/16</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977134"/>
            <a:ext cx="3105348" cy="474207"/>
          </a:xfrm>
          <a:prstGeom prst="rect">
            <a:avLst/>
          </a:prstGeom>
        </p:spPr>
        <p:txBody>
          <a:bodyPr vert="horz" lIns="94947" tIns="47474" rIns="94947" bIns="47474"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4059181" y="8977134"/>
            <a:ext cx="3105348" cy="474207"/>
          </a:xfrm>
          <a:prstGeom prst="rect">
            <a:avLst/>
          </a:prstGeom>
        </p:spPr>
        <p:txBody>
          <a:bodyPr vert="horz" lIns="94947" tIns="47474" rIns="94947" bIns="47474"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05348" cy="474208"/>
          </a:xfrm>
          <a:prstGeom prst="rect">
            <a:avLst/>
          </a:prstGeom>
        </p:spPr>
        <p:txBody>
          <a:bodyPr vert="horz" lIns="94947" tIns="47474" rIns="94947" bIns="47474" rtlCol="0"/>
          <a:lstStyle>
            <a:lvl1pPr algn="l">
              <a:defRPr sz="1200"/>
            </a:lvl1pPr>
          </a:lstStyle>
          <a:p>
            <a:endParaRPr lang="zh-CN" altLang="en-US"/>
          </a:p>
        </p:txBody>
      </p:sp>
      <p:sp>
        <p:nvSpPr>
          <p:cNvPr id="3" name="日期占位符 2"/>
          <p:cNvSpPr>
            <a:spLocks noGrp="1"/>
          </p:cNvSpPr>
          <p:nvPr>
            <p:ph type="dt" idx="1"/>
          </p:nvPr>
        </p:nvSpPr>
        <p:spPr>
          <a:xfrm>
            <a:off x="4059181" y="0"/>
            <a:ext cx="3105348" cy="474208"/>
          </a:xfrm>
          <a:prstGeom prst="rect">
            <a:avLst/>
          </a:prstGeom>
        </p:spPr>
        <p:txBody>
          <a:bodyPr vert="horz" lIns="94947" tIns="47474" rIns="94947" bIns="47474" rtlCol="0"/>
          <a:lstStyle>
            <a:lvl1pPr algn="r">
              <a:defRPr sz="1200"/>
            </a:lvl1pPr>
          </a:lstStyle>
          <a:p>
            <a:fld id="{27A38425-D63F-4DFC-BD0C-2F1E5D93D1F4}" type="datetimeFigureOut">
              <a:rPr lang="zh-CN" altLang="en-US" smtClean="0"/>
              <a:pPr/>
              <a:t>2024/4/16</a:t>
            </a:fld>
            <a:endParaRPr lang="zh-CN" altLang="en-US"/>
          </a:p>
        </p:txBody>
      </p:sp>
      <p:sp>
        <p:nvSpPr>
          <p:cNvPr id="4" name="幻灯片图像占位符 3"/>
          <p:cNvSpPr>
            <a:spLocks noGrp="1" noRot="1" noChangeAspect="1"/>
          </p:cNvSpPr>
          <p:nvPr>
            <p:ph type="sldImg" idx="2"/>
          </p:nvPr>
        </p:nvSpPr>
        <p:spPr>
          <a:xfrm>
            <a:off x="747713" y="1181100"/>
            <a:ext cx="5670550" cy="3189288"/>
          </a:xfrm>
          <a:prstGeom prst="rect">
            <a:avLst/>
          </a:prstGeom>
          <a:noFill/>
          <a:ln w="12700">
            <a:solidFill>
              <a:prstClr val="black"/>
            </a:solidFill>
          </a:ln>
        </p:spPr>
        <p:txBody>
          <a:bodyPr vert="horz" lIns="94947" tIns="47474" rIns="94947" bIns="47474" rtlCol="0" anchor="ctr"/>
          <a:lstStyle/>
          <a:p>
            <a:endParaRPr lang="zh-CN" altLang="en-US"/>
          </a:p>
        </p:txBody>
      </p:sp>
      <p:sp>
        <p:nvSpPr>
          <p:cNvPr id="5" name="备注占位符 4"/>
          <p:cNvSpPr>
            <a:spLocks noGrp="1"/>
          </p:cNvSpPr>
          <p:nvPr>
            <p:ph type="body" sz="quarter" idx="3"/>
          </p:nvPr>
        </p:nvSpPr>
        <p:spPr>
          <a:xfrm>
            <a:off x="716619" y="4548457"/>
            <a:ext cx="5732949" cy="3721466"/>
          </a:xfrm>
          <a:prstGeom prst="rect">
            <a:avLst/>
          </a:prstGeom>
        </p:spPr>
        <p:txBody>
          <a:bodyPr vert="horz" lIns="94947" tIns="47474" rIns="94947" bIns="47474"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977134"/>
            <a:ext cx="3105348" cy="474207"/>
          </a:xfrm>
          <a:prstGeom prst="rect">
            <a:avLst/>
          </a:prstGeom>
        </p:spPr>
        <p:txBody>
          <a:bodyPr vert="horz" lIns="94947" tIns="47474" rIns="94947" bIns="47474"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59181" y="8977134"/>
            <a:ext cx="3105348" cy="474207"/>
          </a:xfrm>
          <a:prstGeom prst="rect">
            <a:avLst/>
          </a:prstGeom>
        </p:spPr>
        <p:txBody>
          <a:bodyPr vert="horz" lIns="94947" tIns="47474" rIns="94947" bIns="47474"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3953342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n-US">
              <a:latin typeface="Segoe UI" panose="020B0502040204020203" pitchFamily="34" charset="0"/>
              <a:cs typeface="Segoe UI" panose="020B0502040204020203" pitchFamily="34" charset="0"/>
            </a:endParaRPr>
          </a:p>
          <a:p>
            <a:pPr marL="174708" indent="-174708" defTabSz="931774">
              <a:buFont typeface="Arial" panose="020B0604020202020204" pitchFamily="34" charset="0"/>
              <a:buChar char="•"/>
              <a:defRPr/>
            </a:pPr>
            <a:endParaRPr lang="en-US" b="1">
              <a:latin typeface="Calibri" panose="020F0502020204030204" pitchFamily="34" charset="0"/>
              <a:cs typeface="Calibri" panose="020F0502020204030204" pitchFamily="34" charset="0"/>
            </a:endParaRPr>
          </a:p>
          <a:p>
            <a:pPr marL="8686" lvl="0" indent="0" defTabSz="931774">
              <a:buFont typeface="Arial" panose="020B0604020202020204" pitchFamily="34" charset="0"/>
              <a:buNone/>
              <a:defRPr/>
            </a:pPr>
            <a:endParaRPr lang="en-US">
              <a:latin typeface="等线"/>
              <a:ea typeface="等线"/>
              <a:cs typeface="Calibri"/>
            </a:endParaRPr>
          </a:p>
        </p:txBody>
      </p:sp>
      <p:sp>
        <p:nvSpPr>
          <p:cNvPr id="4" name="Slide Number Placeholder 3"/>
          <p:cNvSpPr>
            <a:spLocks noGrp="1"/>
          </p:cNvSpPr>
          <p:nvPr>
            <p:ph type="sldNum" sz="quarter" idx="5"/>
          </p:nvPr>
        </p:nvSpPr>
        <p:spPr/>
        <p:txBody>
          <a:bodyPr/>
          <a:lstStyle/>
          <a:p>
            <a:pPr defTabSz="931774">
              <a:defRPr/>
            </a:pPr>
            <a:fld id="{ADCCD5AF-71CD-4C88-AC55-E7BE057B2D3C}" type="slidenum">
              <a:rPr lang="zh-CN" altLang="en-US">
                <a:solidFill>
                  <a:prstClr val="black"/>
                </a:solidFill>
                <a:latin typeface="等线"/>
                <a:ea typeface="等线" panose="02010600030101010101" pitchFamily="2" charset="-122"/>
              </a:rPr>
              <a:pPr defTabSz="931774">
                <a:defRPr/>
              </a:pPr>
              <a:t>15</a:t>
            </a:fld>
            <a:endParaRPr lang="zh-CN" altLang="en-US">
              <a:solidFill>
                <a:prstClr val="black"/>
              </a:solidFill>
              <a:latin typeface="等线"/>
              <a:ea typeface="等线" panose="02010600030101010101" pitchFamily="2" charset="-122"/>
            </a:endParaRPr>
          </a:p>
        </p:txBody>
      </p:sp>
    </p:spTree>
    <p:extLst>
      <p:ext uri="{BB962C8B-B14F-4D97-AF65-F5344CB8AC3E}">
        <p14:creationId xmlns:p14="http://schemas.microsoft.com/office/powerpoint/2010/main" val="936432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4192509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Segoe UI" panose="020B0502040204020203" pitchFamily="34" charset="0"/>
              <a:cs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1773887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1131645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Segoe UI" panose="020B0502040204020203" pitchFamily="34" charset="0"/>
              <a:cs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361839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0" marR="0" lvl="1"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2085162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2862905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C1023-6A04-1A64-493B-C925282DB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157C8-0C08-0E15-E719-F11D0FB95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EF3A6F-4509-139D-B662-2048F2448E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5EC14E-B81C-0DB9-1D41-B8715FD89796}"/>
              </a:ext>
            </a:extLst>
          </p:cNvPr>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2548354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C5449-F9B1-8CCE-0C3A-547FA74F7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1527F0-ECA0-3E3A-1D0C-1814D332C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E6A4F-215C-F1A2-6AA8-9B9D902B16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A7ADCA-3F80-605E-3074-C671824593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60085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C5449-F9B1-8CCE-0C3A-547FA74F7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1527F0-ECA0-3E3A-1D0C-1814D332C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E6A4F-215C-F1A2-6AA8-9B9D902B16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A7ADCA-3F80-605E-3074-C671824593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1647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1915EE-EF8F-4B24-9F07-D4C507728FE7}" type="slidenum">
              <a:rPr lang="en-US" smtClean="0"/>
              <a:t>2</a:t>
            </a:fld>
            <a:endParaRPr lang="en-US"/>
          </a:p>
        </p:txBody>
      </p:sp>
    </p:spTree>
    <p:extLst>
      <p:ext uri="{BB962C8B-B14F-4D97-AF65-F5344CB8AC3E}">
        <p14:creationId xmlns:p14="http://schemas.microsoft.com/office/powerpoint/2010/main" val="1151877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88AEE-66C1-22B2-D6A1-E1001C176C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E3189-938A-384D-F5C9-1EE9477817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24ACA-F063-BF6A-E661-75B5DCE119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132E21-4BAD-5DDD-2F26-E8F5CFB5CC7F}"/>
              </a:ext>
            </a:extLst>
          </p:cNvPr>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2547099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463343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1103882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0" marR="0" lvl="1"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2262746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314397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1513426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36</a:t>
            </a:fld>
            <a:endParaRPr lang="zh-CN" altLang="en-US"/>
          </a:p>
        </p:txBody>
      </p:sp>
    </p:spTree>
    <p:extLst>
      <p:ext uri="{BB962C8B-B14F-4D97-AF65-F5344CB8AC3E}">
        <p14:creationId xmlns:p14="http://schemas.microsoft.com/office/powerpoint/2010/main" val="722104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37</a:t>
            </a:fld>
            <a:endParaRPr lang="zh-CN" altLang="en-US"/>
          </a:p>
        </p:txBody>
      </p:sp>
    </p:spTree>
    <p:extLst>
      <p:ext uri="{BB962C8B-B14F-4D97-AF65-F5344CB8AC3E}">
        <p14:creationId xmlns:p14="http://schemas.microsoft.com/office/powerpoint/2010/main" val="3847117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38</a:t>
            </a:fld>
            <a:endParaRPr lang="zh-CN" altLang="en-US"/>
          </a:p>
        </p:txBody>
      </p:sp>
    </p:spTree>
    <p:extLst>
      <p:ext uri="{BB962C8B-B14F-4D97-AF65-F5344CB8AC3E}">
        <p14:creationId xmlns:p14="http://schemas.microsoft.com/office/powerpoint/2010/main" val="2928244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462079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811088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40</a:t>
            </a:fld>
            <a:endParaRPr lang="zh-CN" altLang="en-US"/>
          </a:p>
        </p:txBody>
      </p:sp>
    </p:spTree>
    <p:extLst>
      <p:ext uri="{BB962C8B-B14F-4D97-AF65-F5344CB8AC3E}">
        <p14:creationId xmlns:p14="http://schemas.microsoft.com/office/powerpoint/2010/main" val="1148431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41</a:t>
            </a:fld>
            <a:endParaRPr lang="zh-CN" altLang="en-US"/>
          </a:p>
        </p:txBody>
      </p:sp>
    </p:spTree>
    <p:extLst>
      <p:ext uri="{BB962C8B-B14F-4D97-AF65-F5344CB8AC3E}">
        <p14:creationId xmlns:p14="http://schemas.microsoft.com/office/powerpoint/2010/main" val="1342380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42</a:t>
            </a:fld>
            <a:endParaRPr lang="zh-CN" altLang="en-US"/>
          </a:p>
        </p:txBody>
      </p:sp>
    </p:spTree>
    <p:extLst>
      <p:ext uri="{BB962C8B-B14F-4D97-AF65-F5344CB8AC3E}">
        <p14:creationId xmlns:p14="http://schemas.microsoft.com/office/powerpoint/2010/main" val="1413675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43</a:t>
            </a:fld>
            <a:endParaRPr lang="zh-CN" altLang="en-US"/>
          </a:p>
        </p:txBody>
      </p:sp>
    </p:spTree>
    <p:extLst>
      <p:ext uri="{BB962C8B-B14F-4D97-AF65-F5344CB8AC3E}">
        <p14:creationId xmlns:p14="http://schemas.microsoft.com/office/powerpoint/2010/main" val="1468903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2363998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49</a:t>
            </a:fld>
            <a:endParaRPr lang="zh-CN" altLang="en-US"/>
          </a:p>
        </p:txBody>
      </p:sp>
    </p:spTree>
    <p:extLst>
      <p:ext uri="{BB962C8B-B14F-4D97-AF65-F5344CB8AC3E}">
        <p14:creationId xmlns:p14="http://schemas.microsoft.com/office/powerpoint/2010/main" val="1144390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50</a:t>
            </a:fld>
            <a:endParaRPr lang="zh-CN" altLang="en-US"/>
          </a:p>
        </p:txBody>
      </p:sp>
    </p:spTree>
    <p:extLst>
      <p:ext uri="{BB962C8B-B14F-4D97-AF65-F5344CB8AC3E}">
        <p14:creationId xmlns:p14="http://schemas.microsoft.com/office/powerpoint/2010/main" val="3128897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51</a:t>
            </a:fld>
            <a:endParaRPr lang="zh-CN" altLang="en-US"/>
          </a:p>
        </p:txBody>
      </p:sp>
    </p:spTree>
    <p:extLst>
      <p:ext uri="{BB962C8B-B14F-4D97-AF65-F5344CB8AC3E}">
        <p14:creationId xmlns:p14="http://schemas.microsoft.com/office/powerpoint/2010/main" val="2970877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52</a:t>
            </a:fld>
            <a:endParaRPr lang="zh-CN" altLang="en-US"/>
          </a:p>
        </p:txBody>
      </p:sp>
    </p:spTree>
    <p:extLst>
      <p:ext uri="{BB962C8B-B14F-4D97-AF65-F5344CB8AC3E}">
        <p14:creationId xmlns:p14="http://schemas.microsoft.com/office/powerpoint/2010/main" val="1131645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b="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53</a:t>
            </a:fld>
            <a:endParaRPr lang="zh-CN" altLang="en-US"/>
          </a:p>
        </p:txBody>
      </p:sp>
    </p:spTree>
    <p:extLst>
      <p:ext uri="{BB962C8B-B14F-4D97-AF65-F5344CB8AC3E}">
        <p14:creationId xmlns:p14="http://schemas.microsoft.com/office/powerpoint/2010/main" val="211718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9533426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54</a:t>
            </a:fld>
            <a:endParaRPr lang="zh-CN" altLang="en-US"/>
          </a:p>
        </p:txBody>
      </p:sp>
    </p:spTree>
    <p:extLst>
      <p:ext uri="{BB962C8B-B14F-4D97-AF65-F5344CB8AC3E}">
        <p14:creationId xmlns:p14="http://schemas.microsoft.com/office/powerpoint/2010/main" val="3956380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55</a:t>
            </a:fld>
            <a:endParaRPr lang="zh-CN" altLang="en-US"/>
          </a:p>
        </p:txBody>
      </p:sp>
    </p:spTree>
    <p:extLst>
      <p:ext uri="{BB962C8B-B14F-4D97-AF65-F5344CB8AC3E}">
        <p14:creationId xmlns:p14="http://schemas.microsoft.com/office/powerpoint/2010/main" val="2069769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6D014-144A-49AE-AB8C-337A5EF32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57</a:t>
            </a:fld>
            <a:endParaRPr lang="zh-CN" altLang="en-US"/>
          </a:p>
        </p:txBody>
      </p:sp>
    </p:spTree>
    <p:extLst>
      <p:ext uri="{BB962C8B-B14F-4D97-AF65-F5344CB8AC3E}">
        <p14:creationId xmlns:p14="http://schemas.microsoft.com/office/powerpoint/2010/main" val="7470825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17488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59</a:t>
            </a:fld>
            <a:endParaRPr lang="zh-CN" altLang="en-US"/>
          </a:p>
        </p:txBody>
      </p:sp>
    </p:spTree>
    <p:extLst>
      <p:ext uri="{BB962C8B-B14F-4D97-AF65-F5344CB8AC3E}">
        <p14:creationId xmlns:p14="http://schemas.microsoft.com/office/powerpoint/2010/main" val="2395359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60</a:t>
            </a:fld>
            <a:endParaRPr lang="zh-CN" altLang="en-US"/>
          </a:p>
        </p:txBody>
      </p:sp>
    </p:spTree>
    <p:extLst>
      <p:ext uri="{BB962C8B-B14F-4D97-AF65-F5344CB8AC3E}">
        <p14:creationId xmlns:p14="http://schemas.microsoft.com/office/powerpoint/2010/main" val="1309926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65432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62</a:t>
            </a:fld>
            <a:endParaRPr lang="zh-CN" altLang="en-US"/>
          </a:p>
        </p:txBody>
      </p:sp>
    </p:spTree>
    <p:extLst>
      <p:ext uri="{BB962C8B-B14F-4D97-AF65-F5344CB8AC3E}">
        <p14:creationId xmlns:p14="http://schemas.microsoft.com/office/powerpoint/2010/main" val="357921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426178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03BA2E-2018-A846-8DDA-546EB20EC5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432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218853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402242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https://www.doe.mass.edu/sped/spp/maspp.html</a:t>
            </a:r>
          </a:p>
        </p:txBody>
      </p:sp>
      <p:sp>
        <p:nvSpPr>
          <p:cNvPr id="4" name="Slide Number Placeholder 3"/>
          <p:cNvSpPr>
            <a:spLocks noGrp="1"/>
          </p:cNvSpPr>
          <p:nvPr>
            <p:ph type="sldNum" sz="quarter" idx="5"/>
          </p:nvPr>
        </p:nvSpPr>
        <p:spPr/>
        <p:txBody>
          <a:bodyPr/>
          <a:lstStyle/>
          <a:p>
            <a:fld id="{2FC4A67E-9D81-499B-AE53-1E00A0C9AE34}" type="slidenum">
              <a:rPr lang="en-US" smtClean="0"/>
              <a:t>14</a:t>
            </a:fld>
            <a:endParaRPr lang="en-US"/>
          </a:p>
        </p:txBody>
      </p:sp>
    </p:spTree>
    <p:extLst>
      <p:ext uri="{BB962C8B-B14F-4D97-AF65-F5344CB8AC3E}">
        <p14:creationId xmlns:p14="http://schemas.microsoft.com/office/powerpoint/2010/main" val="1474000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041818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115017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BB4C-0F67-45CA-B1F3-711B3568C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DED461-A11A-49C4-ABB5-A6FFD515DF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E95B26-7A42-47D9-A827-243D26CE8E92}"/>
              </a:ext>
            </a:extLst>
          </p:cNvPr>
          <p:cNvSpPr>
            <a:spLocks noGrp="1"/>
          </p:cNvSpPr>
          <p:nvPr>
            <p:ph type="dt" sz="half" idx="10"/>
          </p:nvPr>
        </p:nvSpPr>
        <p:spPr/>
        <p:txBody>
          <a:bodyPr/>
          <a:lstStyle/>
          <a:p>
            <a:fld id="{7B1B3A47-088A-43C8-9019-A8D19C4A269B}" type="datetimeFigureOut">
              <a:rPr lang="en-US" smtClean="0"/>
              <a:t>4/16/2024</a:t>
            </a:fld>
            <a:endParaRPr lang="en-US"/>
          </a:p>
        </p:txBody>
      </p:sp>
      <p:sp>
        <p:nvSpPr>
          <p:cNvPr id="5" name="Footer Placeholder 4">
            <a:extLst>
              <a:ext uri="{FF2B5EF4-FFF2-40B4-BE49-F238E27FC236}">
                <a16:creationId xmlns:a16="http://schemas.microsoft.com/office/drawing/2014/main" id="{6B8362DA-9289-4D44-BD15-4F6F1C9F2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0A102-F743-4EB7-B504-B27BFBD00E76}"/>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1013340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E8EA-E90E-4BD8-8849-EC853FE20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4C0FC-A322-4C52-B8B9-669222FE0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8322C-8A23-49D3-A51D-8C9F1D330DB2}"/>
              </a:ext>
            </a:extLst>
          </p:cNvPr>
          <p:cNvSpPr>
            <a:spLocks noGrp="1"/>
          </p:cNvSpPr>
          <p:nvPr>
            <p:ph type="dt" sz="half" idx="10"/>
          </p:nvPr>
        </p:nvSpPr>
        <p:spPr/>
        <p:txBody>
          <a:bodyPr/>
          <a:lstStyle/>
          <a:p>
            <a:fld id="{7B1B3A47-088A-43C8-9019-A8D19C4A269B}" type="datetimeFigureOut">
              <a:rPr lang="en-US" smtClean="0"/>
              <a:t>4/16/2024</a:t>
            </a:fld>
            <a:endParaRPr lang="en-US"/>
          </a:p>
        </p:txBody>
      </p:sp>
      <p:sp>
        <p:nvSpPr>
          <p:cNvPr id="5" name="Footer Placeholder 4">
            <a:extLst>
              <a:ext uri="{FF2B5EF4-FFF2-40B4-BE49-F238E27FC236}">
                <a16:creationId xmlns:a16="http://schemas.microsoft.com/office/drawing/2014/main" id="{B4CC23DB-7874-4103-BC92-811987F29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BA002-416E-4665-B55B-E94FE0ABAED2}"/>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3727544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19959-AFB5-480F-9664-1371498E30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A06578-082A-4A7F-9175-88E7539FE9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CFDF6B-D73D-41F0-8047-E3087A864771}"/>
              </a:ext>
            </a:extLst>
          </p:cNvPr>
          <p:cNvSpPr>
            <a:spLocks noGrp="1"/>
          </p:cNvSpPr>
          <p:nvPr>
            <p:ph type="dt" sz="half" idx="10"/>
          </p:nvPr>
        </p:nvSpPr>
        <p:spPr/>
        <p:txBody>
          <a:bodyPr/>
          <a:lstStyle/>
          <a:p>
            <a:fld id="{7B1B3A47-088A-43C8-9019-A8D19C4A269B}" type="datetimeFigureOut">
              <a:rPr lang="en-US" smtClean="0"/>
              <a:t>4/16/2024</a:t>
            </a:fld>
            <a:endParaRPr lang="en-US"/>
          </a:p>
        </p:txBody>
      </p:sp>
      <p:sp>
        <p:nvSpPr>
          <p:cNvPr id="5" name="Footer Placeholder 4">
            <a:extLst>
              <a:ext uri="{FF2B5EF4-FFF2-40B4-BE49-F238E27FC236}">
                <a16:creationId xmlns:a16="http://schemas.microsoft.com/office/drawing/2014/main" id="{82048CBA-5EF2-4488-99CA-0F080B919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9A018-2CB5-44A0-B78B-9AE3476801D7}"/>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1703307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B617F-E057-4DC9-9334-C547624705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CDE49C-5C58-4043-8533-C9716D6B12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6DDC4D-6B92-457E-A2EE-9DC962857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2018F2-78D3-47BE-98CA-EB03F5B228AD}"/>
              </a:ext>
            </a:extLst>
          </p:cNvPr>
          <p:cNvSpPr>
            <a:spLocks noGrp="1"/>
          </p:cNvSpPr>
          <p:nvPr>
            <p:ph type="dt" sz="half" idx="10"/>
          </p:nvPr>
        </p:nvSpPr>
        <p:spPr/>
        <p:txBody>
          <a:bodyPr/>
          <a:lstStyle/>
          <a:p>
            <a:fld id="{7B1B3A47-088A-43C8-9019-A8D19C4A269B}" type="datetimeFigureOut">
              <a:rPr lang="en-US" smtClean="0"/>
              <a:t>4/16/2024</a:t>
            </a:fld>
            <a:endParaRPr lang="en-US"/>
          </a:p>
        </p:txBody>
      </p:sp>
      <p:sp>
        <p:nvSpPr>
          <p:cNvPr id="6" name="Footer Placeholder 5">
            <a:extLst>
              <a:ext uri="{FF2B5EF4-FFF2-40B4-BE49-F238E27FC236}">
                <a16:creationId xmlns:a16="http://schemas.microsoft.com/office/drawing/2014/main" id="{B0BE6EFC-3894-4A9D-9678-E7BF418EC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629091-DBF1-4D42-96C4-308269FA1FCE}"/>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3304203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3B05-3794-4486-9BDB-16127B7270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1630EC-71F3-42B9-8D27-A0607AEF1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8FDB4-BD3B-4700-90C3-5A5B7FB58B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6094D1-A451-47F2-963D-17F9D8B45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D6DCF8-3B8F-4E44-8267-09FD95911C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4E445D-1495-402E-9342-DA25D29E7D4A}"/>
              </a:ext>
            </a:extLst>
          </p:cNvPr>
          <p:cNvSpPr>
            <a:spLocks noGrp="1"/>
          </p:cNvSpPr>
          <p:nvPr>
            <p:ph type="dt" sz="half" idx="10"/>
          </p:nvPr>
        </p:nvSpPr>
        <p:spPr/>
        <p:txBody>
          <a:bodyPr/>
          <a:lstStyle/>
          <a:p>
            <a:fld id="{7B1B3A47-088A-43C8-9019-A8D19C4A269B}" type="datetimeFigureOut">
              <a:rPr lang="en-US" smtClean="0"/>
              <a:t>4/16/2024</a:t>
            </a:fld>
            <a:endParaRPr lang="en-US"/>
          </a:p>
        </p:txBody>
      </p:sp>
      <p:sp>
        <p:nvSpPr>
          <p:cNvPr id="8" name="Footer Placeholder 7">
            <a:extLst>
              <a:ext uri="{FF2B5EF4-FFF2-40B4-BE49-F238E27FC236}">
                <a16:creationId xmlns:a16="http://schemas.microsoft.com/office/drawing/2014/main" id="{9181B01E-6A49-4A7D-9CCD-313347852F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FE01C0-00EC-4922-8990-36B9A1398560}"/>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670013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D00E-FEE4-4386-8036-42C728DF84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FB5F8F-3052-4254-B418-57AD82C9FF98}"/>
              </a:ext>
            </a:extLst>
          </p:cNvPr>
          <p:cNvSpPr>
            <a:spLocks noGrp="1"/>
          </p:cNvSpPr>
          <p:nvPr>
            <p:ph type="dt" sz="half" idx="10"/>
          </p:nvPr>
        </p:nvSpPr>
        <p:spPr/>
        <p:txBody>
          <a:bodyPr/>
          <a:lstStyle/>
          <a:p>
            <a:fld id="{7B1B3A47-088A-43C8-9019-A8D19C4A269B}" type="datetimeFigureOut">
              <a:rPr lang="en-US" smtClean="0"/>
              <a:t>4/16/2024</a:t>
            </a:fld>
            <a:endParaRPr lang="en-US"/>
          </a:p>
        </p:txBody>
      </p:sp>
      <p:sp>
        <p:nvSpPr>
          <p:cNvPr id="4" name="Footer Placeholder 3">
            <a:extLst>
              <a:ext uri="{FF2B5EF4-FFF2-40B4-BE49-F238E27FC236}">
                <a16:creationId xmlns:a16="http://schemas.microsoft.com/office/drawing/2014/main" id="{08CED005-C460-47AD-B347-5AA8E01449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82FEC3-A93A-4F3B-98F6-0F7ECF4EB340}"/>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230481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251567-6478-495D-9969-36D0AC6B81A4}"/>
              </a:ext>
            </a:extLst>
          </p:cNvPr>
          <p:cNvSpPr>
            <a:spLocks noGrp="1"/>
          </p:cNvSpPr>
          <p:nvPr>
            <p:ph type="dt" sz="half" idx="10"/>
          </p:nvPr>
        </p:nvSpPr>
        <p:spPr/>
        <p:txBody>
          <a:bodyPr/>
          <a:lstStyle/>
          <a:p>
            <a:fld id="{7B1B3A47-088A-43C8-9019-A8D19C4A269B}" type="datetimeFigureOut">
              <a:rPr lang="en-US" smtClean="0"/>
              <a:t>4/16/2024</a:t>
            </a:fld>
            <a:endParaRPr lang="en-US"/>
          </a:p>
        </p:txBody>
      </p:sp>
      <p:sp>
        <p:nvSpPr>
          <p:cNvPr id="3" name="Footer Placeholder 2">
            <a:extLst>
              <a:ext uri="{FF2B5EF4-FFF2-40B4-BE49-F238E27FC236}">
                <a16:creationId xmlns:a16="http://schemas.microsoft.com/office/drawing/2014/main" id="{06C5035C-413C-427A-B5E4-C69924383C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09E54-2FBC-4462-83AD-B68FC8953377}"/>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417613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D297A-AD24-4861-886E-56161F35A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653F75-DE58-46DE-BBD4-24A408277D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512220-F8C8-478E-A41E-788D301C2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707680-96E3-4860-B69E-77FBCFEDC41D}"/>
              </a:ext>
            </a:extLst>
          </p:cNvPr>
          <p:cNvSpPr>
            <a:spLocks noGrp="1"/>
          </p:cNvSpPr>
          <p:nvPr>
            <p:ph type="dt" sz="half" idx="10"/>
          </p:nvPr>
        </p:nvSpPr>
        <p:spPr/>
        <p:txBody>
          <a:bodyPr/>
          <a:lstStyle/>
          <a:p>
            <a:fld id="{7B1B3A47-088A-43C8-9019-A8D19C4A269B}" type="datetimeFigureOut">
              <a:rPr lang="en-US" smtClean="0"/>
              <a:t>4/16/2024</a:t>
            </a:fld>
            <a:endParaRPr lang="en-US"/>
          </a:p>
        </p:txBody>
      </p:sp>
      <p:sp>
        <p:nvSpPr>
          <p:cNvPr id="6" name="Footer Placeholder 5">
            <a:extLst>
              <a:ext uri="{FF2B5EF4-FFF2-40B4-BE49-F238E27FC236}">
                <a16:creationId xmlns:a16="http://schemas.microsoft.com/office/drawing/2014/main" id="{8BFA46CF-8216-44A3-B814-E1EA596B6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78AF5C-F746-49A4-81E9-38A3D300E385}"/>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1587631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7109A-A465-46C9-AF20-6A4CADC61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D0A6A8-62AD-46AE-AEB4-931CAA8775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51A85B-8422-4D2C-9CC6-986EE33C0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91CF30-F5C6-4C00-B984-E07940559E36}"/>
              </a:ext>
            </a:extLst>
          </p:cNvPr>
          <p:cNvSpPr>
            <a:spLocks noGrp="1"/>
          </p:cNvSpPr>
          <p:nvPr>
            <p:ph type="dt" sz="half" idx="10"/>
          </p:nvPr>
        </p:nvSpPr>
        <p:spPr/>
        <p:txBody>
          <a:bodyPr/>
          <a:lstStyle/>
          <a:p>
            <a:fld id="{7B1B3A47-088A-43C8-9019-A8D19C4A269B}" type="datetimeFigureOut">
              <a:rPr lang="en-US" smtClean="0"/>
              <a:t>4/16/2024</a:t>
            </a:fld>
            <a:endParaRPr lang="en-US"/>
          </a:p>
        </p:txBody>
      </p:sp>
      <p:sp>
        <p:nvSpPr>
          <p:cNvPr id="6" name="Footer Placeholder 5">
            <a:extLst>
              <a:ext uri="{FF2B5EF4-FFF2-40B4-BE49-F238E27FC236}">
                <a16:creationId xmlns:a16="http://schemas.microsoft.com/office/drawing/2014/main" id="{9E7ACFB4-0FBC-4AEA-8DBD-8704D641F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83A74-BFF6-4983-8DFD-BAEC3CCD071B}"/>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1582616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6CF8-E5A0-492C-94E3-FD6104C5A3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632E7-0641-4602-AFCB-BDFD7F1A71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94383-3B7E-4680-AD7E-99CE3D6BC7F9}"/>
              </a:ext>
            </a:extLst>
          </p:cNvPr>
          <p:cNvSpPr>
            <a:spLocks noGrp="1"/>
          </p:cNvSpPr>
          <p:nvPr>
            <p:ph type="dt" sz="half" idx="10"/>
          </p:nvPr>
        </p:nvSpPr>
        <p:spPr/>
        <p:txBody>
          <a:bodyPr/>
          <a:lstStyle/>
          <a:p>
            <a:fld id="{7B1B3A47-088A-43C8-9019-A8D19C4A269B}" type="datetimeFigureOut">
              <a:rPr lang="en-US" smtClean="0"/>
              <a:t>4/16/2024</a:t>
            </a:fld>
            <a:endParaRPr lang="en-US"/>
          </a:p>
        </p:txBody>
      </p:sp>
      <p:sp>
        <p:nvSpPr>
          <p:cNvPr id="5" name="Footer Placeholder 4">
            <a:extLst>
              <a:ext uri="{FF2B5EF4-FFF2-40B4-BE49-F238E27FC236}">
                <a16:creationId xmlns:a16="http://schemas.microsoft.com/office/drawing/2014/main" id="{2398A91E-6BB4-4B7B-936D-20E5C5BB3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9713C-C068-4BE5-AE8E-C6B2C1B7546F}"/>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3497074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5644E4-5570-4010-905F-2D2EF4F70F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A1EC22-D820-470C-9B70-15896FD0F9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A95537-8EB9-4848-83EA-0503E099E33D}"/>
              </a:ext>
            </a:extLst>
          </p:cNvPr>
          <p:cNvSpPr>
            <a:spLocks noGrp="1"/>
          </p:cNvSpPr>
          <p:nvPr>
            <p:ph type="dt" sz="half" idx="10"/>
          </p:nvPr>
        </p:nvSpPr>
        <p:spPr/>
        <p:txBody>
          <a:bodyPr/>
          <a:lstStyle/>
          <a:p>
            <a:fld id="{7B1B3A47-088A-43C8-9019-A8D19C4A269B}" type="datetimeFigureOut">
              <a:rPr lang="en-US" smtClean="0"/>
              <a:t>4/16/2024</a:t>
            </a:fld>
            <a:endParaRPr lang="en-US"/>
          </a:p>
        </p:txBody>
      </p:sp>
      <p:sp>
        <p:nvSpPr>
          <p:cNvPr id="5" name="Footer Placeholder 4">
            <a:extLst>
              <a:ext uri="{FF2B5EF4-FFF2-40B4-BE49-F238E27FC236}">
                <a16:creationId xmlns:a16="http://schemas.microsoft.com/office/drawing/2014/main" id="{5F54D936-E6A6-4965-B241-F1EA49729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336F8-DB0D-43A1-A2F4-B54F5CBAA07C}"/>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2729716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7823200" y="-381000"/>
            <a:ext cx="4673600" cy="7745744"/>
          </a:xfrm>
          <a:prstGeom prst="rect">
            <a:avLst/>
          </a:prstGeom>
        </p:spPr>
      </p:pic>
      <p:sp>
        <p:nvSpPr>
          <p:cNvPr id="9" name="Title 1"/>
          <p:cNvSpPr>
            <a:spLocks noGrp="1"/>
          </p:cNvSpPr>
          <p:nvPr>
            <p:ph type="ctrTitle"/>
          </p:nvPr>
        </p:nvSpPr>
        <p:spPr>
          <a:xfrm>
            <a:off x="711200" y="990601"/>
            <a:ext cx="10363200" cy="1905000"/>
          </a:xfrm>
        </p:spPr>
        <p:txBody>
          <a:bodyPr anchor="b" anchorCtr="0"/>
          <a:lstStyle>
            <a:lvl1pPr algn="l">
              <a:defRPr/>
            </a:lvl1pPr>
          </a:lstStyle>
          <a:p>
            <a:r>
              <a:rPr lang="en-US"/>
              <a:t>Click to edit Master title style</a:t>
            </a:r>
          </a:p>
        </p:txBody>
      </p:sp>
      <p:sp>
        <p:nvSpPr>
          <p:cNvPr id="10" name="Subtitle 2"/>
          <p:cNvSpPr>
            <a:spLocks noGrp="1"/>
          </p:cNvSpPr>
          <p:nvPr>
            <p:ph type="subTitle" idx="1"/>
          </p:nvPr>
        </p:nvSpPr>
        <p:spPr>
          <a:xfrm>
            <a:off x="711200" y="2895600"/>
            <a:ext cx="85344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711201" y="5562600"/>
            <a:ext cx="3619500" cy="647700"/>
          </a:xfrm>
          <a:prstGeom prst="rect">
            <a:avLst/>
          </a:prstGeom>
          <a:noFill/>
          <a:ln w="9525">
            <a:noFill/>
            <a:miter lim="800000"/>
            <a:headEnd/>
            <a:tailEnd/>
          </a:ln>
        </p:spPr>
      </p:pic>
    </p:spTree>
    <p:extLst>
      <p:ext uri="{BB962C8B-B14F-4D97-AF65-F5344CB8AC3E}">
        <p14:creationId xmlns:p14="http://schemas.microsoft.com/office/powerpoint/2010/main" val="1207915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3FCE0-82CF-4805-9DFB-E2B0729D46AD}" type="datetime1">
              <a:rPr lang="en-US" smtClean="0"/>
              <a:pPr/>
              <a:t>4/16/2024</a:t>
            </a:fld>
            <a:endParaRPr lang="en-US"/>
          </a:p>
        </p:txBody>
      </p:sp>
      <p:sp>
        <p:nvSpPr>
          <p:cNvPr id="5" name="Footer Placeholder 4"/>
          <p:cNvSpPr>
            <a:spLocks noGrp="1"/>
          </p:cNvSpPr>
          <p:nvPr>
            <p:ph type="ftr" sz="quarter" idx="11"/>
          </p:nvPr>
        </p:nvSpPr>
        <p:spPr/>
        <p:txBody>
          <a:bodyPr/>
          <a:lstStyle/>
          <a:p>
            <a:r>
              <a:rPr lang="en-US"/>
              <a:t>Massachusetts Department of Elementary and Secondary Education</a:t>
            </a:r>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1688694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5F4F7B-0081-4992-B1AA-BA7A5348C1F1}" type="datetime1">
              <a:rPr lang="en-US" smtClean="0"/>
              <a:pPr/>
              <a:t>4/16/2024</a:t>
            </a:fld>
            <a:endParaRPr lang="en-US"/>
          </a:p>
        </p:txBody>
      </p:sp>
      <p:sp>
        <p:nvSpPr>
          <p:cNvPr id="4" name="Footer Placeholder 3"/>
          <p:cNvSpPr>
            <a:spLocks noGrp="1"/>
          </p:cNvSpPr>
          <p:nvPr>
            <p:ph type="ftr" sz="quarter" idx="11"/>
          </p:nvPr>
        </p:nvSpPr>
        <p:spPr/>
        <p:txBody>
          <a:bodyPr/>
          <a:lstStyle/>
          <a:p>
            <a:r>
              <a:rPr lang="en-US"/>
              <a:t>Massachusetts Department of Elementary and Secondary Education</a:t>
            </a:r>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a:p>
        </p:txBody>
      </p:sp>
      <p:sp>
        <p:nvSpPr>
          <p:cNvPr id="6" name="Text Placeholder 2"/>
          <p:cNvSpPr>
            <a:spLocks noGrp="1"/>
          </p:cNvSpPr>
          <p:nvPr>
            <p:ph type="body" idx="1"/>
          </p:nvPr>
        </p:nvSpPr>
        <p:spPr>
          <a:xfrm>
            <a:off x="812800" y="1535113"/>
            <a:ext cx="105664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p:cNvSpPr>
            <a:spLocks noGrp="1"/>
          </p:cNvSpPr>
          <p:nvPr>
            <p:ph sz="half" idx="2"/>
          </p:nvPr>
        </p:nvSpPr>
        <p:spPr>
          <a:xfrm>
            <a:off x="812800" y="2174875"/>
            <a:ext cx="105664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650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9193583" y="1828800"/>
            <a:ext cx="2998416" cy="5029200"/>
          </a:xfrm>
          <a:prstGeom prst="rect">
            <a:avLst/>
          </a:prstGeom>
        </p:spPr>
      </p:pic>
      <p:sp>
        <p:nvSpPr>
          <p:cNvPr id="10" name="Title 1"/>
          <p:cNvSpPr>
            <a:spLocks noGrp="1"/>
          </p:cNvSpPr>
          <p:nvPr>
            <p:ph type="title"/>
          </p:nvPr>
        </p:nvSpPr>
        <p:spPr>
          <a:xfrm>
            <a:off x="914400" y="2209800"/>
            <a:ext cx="9042400" cy="2895600"/>
          </a:xfrm>
        </p:spPr>
        <p:txBody>
          <a:bodyPr anchor="b" anchorCtr="0">
            <a:noAutofit/>
          </a:bodyPr>
          <a:lstStyle>
            <a:lvl1pPr algn="l">
              <a:defRPr lang="en-US" sz="4400" kern="1200">
                <a:solidFill>
                  <a:schemeClr val="tx1"/>
                </a:solidFill>
                <a:latin typeface="+mj-lt"/>
                <a:ea typeface="+mj-ea"/>
                <a:cs typeface="+mj-cs"/>
              </a:defRPr>
            </a:lvl1pPr>
          </a:lstStyle>
          <a:p>
            <a:r>
              <a:rPr lang="en-US"/>
              <a:t>Click to edit Master title style</a:t>
            </a:r>
          </a:p>
        </p:txBody>
      </p:sp>
      <p:sp>
        <p:nvSpPr>
          <p:cNvPr id="11" name="Text Placeholder 2"/>
          <p:cNvSpPr>
            <a:spLocks noGrp="1"/>
          </p:cNvSpPr>
          <p:nvPr>
            <p:ph type="body" idx="1"/>
          </p:nvPr>
        </p:nvSpPr>
        <p:spPr>
          <a:xfrm>
            <a:off x="914400" y="5105401"/>
            <a:ext cx="90424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2" descr="Massachusetts Department of Elementary and Secondary Education"/>
          <p:cNvPicPr>
            <a:picLocks noChangeAspect="1"/>
          </p:cNvPicPr>
          <p:nvPr userDrawn="1"/>
        </p:nvPicPr>
        <p:blipFill>
          <a:blip r:embed="rId3" cstate="print"/>
          <a:srcRect/>
          <a:stretch>
            <a:fillRect/>
          </a:stretch>
        </p:blipFill>
        <p:spPr bwMode="auto">
          <a:xfrm>
            <a:off x="6400800" y="6019801"/>
            <a:ext cx="3352800" cy="599975"/>
          </a:xfrm>
          <a:prstGeom prst="rect">
            <a:avLst/>
          </a:prstGeom>
          <a:noFill/>
          <a:ln w="9525">
            <a:noFill/>
            <a:miter lim="800000"/>
            <a:headEnd/>
            <a:tailEnd/>
          </a:ln>
        </p:spPr>
      </p:pic>
    </p:spTree>
    <p:extLst>
      <p:ext uri="{BB962C8B-B14F-4D97-AF65-F5344CB8AC3E}">
        <p14:creationId xmlns:p14="http://schemas.microsoft.com/office/powerpoint/2010/main" val="2968334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9193583" y="1828800"/>
            <a:ext cx="2998416" cy="5029200"/>
          </a:xfrm>
          <a:prstGeom prst="rect">
            <a:avLst/>
          </a:prstGeom>
        </p:spPr>
      </p:pic>
      <p:sp>
        <p:nvSpPr>
          <p:cNvPr id="10" name="Title 1"/>
          <p:cNvSpPr>
            <a:spLocks noGrp="1"/>
          </p:cNvSpPr>
          <p:nvPr>
            <p:ph type="title"/>
          </p:nvPr>
        </p:nvSpPr>
        <p:spPr>
          <a:xfrm>
            <a:off x="914400" y="2209800"/>
            <a:ext cx="9042400" cy="2895600"/>
          </a:xfrm>
        </p:spPr>
        <p:txBody>
          <a:bodyPr anchor="b" anchorCtr="0">
            <a:noAutofit/>
          </a:bodyPr>
          <a:lstStyle>
            <a:lvl1pPr algn="l">
              <a:defRPr lang="en-US" sz="4400" kern="1200">
                <a:solidFill>
                  <a:schemeClr val="tx1"/>
                </a:solidFill>
                <a:latin typeface="+mj-lt"/>
                <a:ea typeface="+mj-ea"/>
                <a:cs typeface="+mj-cs"/>
              </a:defRPr>
            </a:lvl1pPr>
          </a:lstStyle>
          <a:p>
            <a:r>
              <a:rPr lang="en-US"/>
              <a:t>Click to edit Master title style</a:t>
            </a:r>
          </a:p>
        </p:txBody>
      </p:sp>
      <p:sp>
        <p:nvSpPr>
          <p:cNvPr id="11" name="Text Placeholder 2"/>
          <p:cNvSpPr>
            <a:spLocks noGrp="1"/>
          </p:cNvSpPr>
          <p:nvPr>
            <p:ph type="body" idx="1"/>
          </p:nvPr>
        </p:nvSpPr>
        <p:spPr>
          <a:xfrm>
            <a:off x="914400" y="5105401"/>
            <a:ext cx="90424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Content Placeholder 12"/>
          <p:cNvSpPr>
            <a:spLocks noGrp="1"/>
          </p:cNvSpPr>
          <p:nvPr>
            <p:ph sz="quarter" idx="10"/>
          </p:nvPr>
        </p:nvSpPr>
        <p:spPr>
          <a:xfrm>
            <a:off x="914400" y="381000"/>
            <a:ext cx="9042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6400800" y="6019801"/>
            <a:ext cx="3352800" cy="599975"/>
          </a:xfrm>
          <a:prstGeom prst="rect">
            <a:avLst/>
          </a:prstGeom>
          <a:noFill/>
          <a:ln w="9525">
            <a:noFill/>
            <a:miter lim="800000"/>
            <a:headEnd/>
            <a:tailEnd/>
          </a:ln>
        </p:spPr>
      </p:pic>
    </p:spTree>
    <p:extLst>
      <p:ext uri="{BB962C8B-B14F-4D97-AF65-F5344CB8AC3E}">
        <p14:creationId xmlns:p14="http://schemas.microsoft.com/office/powerpoint/2010/main" val="248387580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524000"/>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524000"/>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8B71EE-B44A-4B18-9AB0-96D87421065F}" type="datetime1">
              <a:rPr lang="en-US" smtClean="0"/>
              <a:pPr/>
              <a:t>4/16/2024</a:t>
            </a:fld>
            <a:endParaRPr lang="en-US"/>
          </a:p>
        </p:txBody>
      </p:sp>
      <p:sp>
        <p:nvSpPr>
          <p:cNvPr id="6" name="Footer Placeholder 5"/>
          <p:cNvSpPr>
            <a:spLocks noGrp="1"/>
          </p:cNvSpPr>
          <p:nvPr>
            <p:ph type="ftr" sz="quarter" idx="11"/>
          </p:nvPr>
        </p:nvSpPr>
        <p:spPr/>
        <p:txBody>
          <a:bodyPr/>
          <a:lstStyle/>
          <a:p>
            <a:r>
              <a:rPr lang="en-US"/>
              <a:t>Massachusetts Department of Elementary and Secondary Education</a:t>
            </a:r>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1198116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0" y="1535113"/>
            <a:ext cx="508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800" y="2174875"/>
            <a:ext cx="508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7205" y="1535113"/>
            <a:ext cx="5081995"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7205" y="2174875"/>
            <a:ext cx="5081995"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AD7733-F36D-4647-94D7-3A813009224E}" type="datetime1">
              <a:rPr lang="en-US" smtClean="0"/>
              <a:pPr/>
              <a:t>4/16/2024</a:t>
            </a:fld>
            <a:endParaRPr lang="en-US"/>
          </a:p>
        </p:txBody>
      </p:sp>
      <p:sp>
        <p:nvSpPr>
          <p:cNvPr id="8" name="Footer Placeholder 7"/>
          <p:cNvSpPr>
            <a:spLocks noGrp="1"/>
          </p:cNvSpPr>
          <p:nvPr>
            <p:ph type="ftr" sz="quarter" idx="11"/>
          </p:nvPr>
        </p:nvSpPr>
        <p:spPr/>
        <p:txBody>
          <a:bodyPr/>
          <a:lstStyle/>
          <a:p>
            <a:r>
              <a:rPr lang="en-US"/>
              <a:t>Massachusetts Department of Elementary and Secondary Education</a:t>
            </a:r>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3048188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DBA47D-CCBB-410C-ABA0-8A0D02B57B23}" type="datetime1">
              <a:rPr lang="en-US" smtClean="0"/>
              <a:pPr/>
              <a:t>4/16/2024</a:t>
            </a:fld>
            <a:endParaRPr lang="en-US"/>
          </a:p>
        </p:txBody>
      </p:sp>
      <p:sp>
        <p:nvSpPr>
          <p:cNvPr id="4" name="Footer Placeholder 3"/>
          <p:cNvSpPr>
            <a:spLocks noGrp="1"/>
          </p:cNvSpPr>
          <p:nvPr>
            <p:ph type="ftr" sz="quarter" idx="11"/>
          </p:nvPr>
        </p:nvSpPr>
        <p:spPr/>
        <p:txBody>
          <a:bodyPr/>
          <a:lstStyle/>
          <a:p>
            <a:r>
              <a:rPr lang="en-US"/>
              <a:t>Massachusetts Department of Elementary and Secondary Education</a:t>
            </a:r>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2432301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1942B-042A-4609-9073-EEA1CBC01FF6}" type="datetime1">
              <a:rPr lang="en-US" smtClean="0"/>
              <a:pPr/>
              <a:t>4/16/2024</a:t>
            </a:fld>
            <a:endParaRPr lang="en-US"/>
          </a:p>
        </p:txBody>
      </p:sp>
      <p:sp>
        <p:nvSpPr>
          <p:cNvPr id="3" name="Footer Placeholder 2"/>
          <p:cNvSpPr>
            <a:spLocks noGrp="1"/>
          </p:cNvSpPr>
          <p:nvPr>
            <p:ph type="ftr" sz="quarter" idx="11"/>
          </p:nvPr>
        </p:nvSpPr>
        <p:spPr/>
        <p:txBody>
          <a:bodyPr/>
          <a:lstStyle/>
          <a:p>
            <a:r>
              <a:rPr lang="en-US"/>
              <a:t>Massachusetts Department of Elementary and Secondary Education</a:t>
            </a:r>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3911582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6197600" y="285750"/>
            <a:ext cx="5588000" cy="1162050"/>
          </a:xfrm>
        </p:spPr>
        <p:txBody>
          <a:bodyPr anchor="b">
            <a:noAutofit/>
          </a:bodyPr>
          <a:lstStyle>
            <a:lvl1pPr algn="l">
              <a:defRPr sz="4400" b="1"/>
            </a:lvl1pPr>
          </a:lstStyle>
          <a:p>
            <a:r>
              <a:rPr lang="en-US"/>
              <a:t>Click to edit Master title style</a:t>
            </a:r>
          </a:p>
        </p:txBody>
      </p:sp>
      <p:sp>
        <p:nvSpPr>
          <p:cNvPr id="3" name="Content Placeholder 2"/>
          <p:cNvSpPr>
            <a:spLocks noGrp="1"/>
          </p:cNvSpPr>
          <p:nvPr>
            <p:ph idx="1"/>
          </p:nvPr>
        </p:nvSpPr>
        <p:spPr>
          <a:xfrm>
            <a:off x="0" y="0"/>
            <a:ext cx="6096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3B31CE43-016E-449F-9706-26248BFC54AD}" type="datetime1">
              <a:rPr lang="en-US" smtClean="0"/>
              <a:pPr/>
              <a:t>4/16/2024</a:t>
            </a:fld>
            <a:endParaRPr lang="en-US"/>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a:p>
        </p:txBody>
      </p:sp>
      <p:sp>
        <p:nvSpPr>
          <p:cNvPr id="10" name="Footer Placeholder 9"/>
          <p:cNvSpPr>
            <a:spLocks noGrp="1"/>
          </p:cNvSpPr>
          <p:nvPr>
            <p:ph type="ftr" sz="quarter" idx="12"/>
          </p:nvPr>
        </p:nvSpPr>
        <p:spPr/>
        <p:txBody>
          <a:bodyPr/>
          <a:lstStyle>
            <a:lvl1pPr>
              <a:defRPr sz="1100"/>
            </a:lvl1pPr>
          </a:lstStyle>
          <a:p>
            <a:r>
              <a:rPr lang="en-US"/>
              <a:t>Massachusetts Department of Elementary and Secondary Education</a:t>
            </a:r>
          </a:p>
        </p:txBody>
      </p:sp>
      <p:sp>
        <p:nvSpPr>
          <p:cNvPr id="12" name="Text Placeholder 11"/>
          <p:cNvSpPr>
            <a:spLocks noGrp="1"/>
          </p:cNvSpPr>
          <p:nvPr>
            <p:ph type="body" sz="quarter" idx="13"/>
          </p:nvPr>
        </p:nvSpPr>
        <p:spPr>
          <a:xfrm>
            <a:off x="6197600" y="15240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6508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00600"/>
            <a:ext cx="10160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14400" y="612775"/>
            <a:ext cx="1016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5367338"/>
            <a:ext cx="1016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4E7493-33A3-4197-917E-EEF3957AB252}" type="datetime1">
              <a:rPr lang="en-US" smtClean="0"/>
              <a:pPr/>
              <a:t>4/16/2024</a:t>
            </a:fld>
            <a:endParaRPr lang="en-US"/>
          </a:p>
        </p:txBody>
      </p:sp>
      <p:sp>
        <p:nvSpPr>
          <p:cNvPr id="6" name="Footer Placeholder 5"/>
          <p:cNvSpPr>
            <a:spLocks noGrp="1"/>
          </p:cNvSpPr>
          <p:nvPr>
            <p:ph type="ftr" sz="quarter" idx="11"/>
          </p:nvPr>
        </p:nvSpPr>
        <p:spPr/>
        <p:txBody>
          <a:bodyPr/>
          <a:lstStyle/>
          <a:p>
            <a:r>
              <a:rPr lang="en-US"/>
              <a:t>Massachusetts Department of Elementary and Secondary Education</a:t>
            </a:r>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1957386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5A307-C7D7-48DF-9A27-B47F9B671EC5}" type="datetime1">
              <a:rPr lang="en-US" smtClean="0"/>
              <a:pPr/>
              <a:t>4/16/2024</a:t>
            </a:fld>
            <a:endParaRPr lang="en-US"/>
          </a:p>
        </p:txBody>
      </p:sp>
      <p:sp>
        <p:nvSpPr>
          <p:cNvPr id="5" name="Footer Placeholder 4"/>
          <p:cNvSpPr>
            <a:spLocks noGrp="1"/>
          </p:cNvSpPr>
          <p:nvPr>
            <p:ph type="ftr" sz="quarter" idx="11"/>
          </p:nvPr>
        </p:nvSpPr>
        <p:spPr/>
        <p:txBody>
          <a:bodyPr/>
          <a:lstStyle/>
          <a:p>
            <a:r>
              <a:rPr lang="en-US"/>
              <a:t>Massachusetts Department of Elementary and Secondary Education</a:t>
            </a:r>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691813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274639"/>
            <a:ext cx="7213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6FE243-CC59-4617-A96F-54AAA96641C8}" type="datetime1">
              <a:rPr lang="en-US" smtClean="0"/>
              <a:pPr/>
              <a:t>4/16/2024</a:t>
            </a:fld>
            <a:endParaRPr lang="en-US"/>
          </a:p>
        </p:txBody>
      </p:sp>
      <p:sp>
        <p:nvSpPr>
          <p:cNvPr id="5" name="Footer Placeholder 4"/>
          <p:cNvSpPr>
            <a:spLocks noGrp="1"/>
          </p:cNvSpPr>
          <p:nvPr>
            <p:ph type="ftr" sz="quarter" idx="11"/>
          </p:nvPr>
        </p:nvSpPr>
        <p:spPr/>
        <p:txBody>
          <a:bodyPr/>
          <a:lstStyle/>
          <a:p>
            <a:r>
              <a:rPr lang="en-US"/>
              <a:t>Massachusetts Department of Elementary and Secondary Education</a:t>
            </a:r>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395438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9.gi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4/16/2024</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94" r:id="rId12"/>
    <p:sldLayoutId id="2147483695" r:id="rId13"/>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29A8D8-B7C1-4AAA-9776-71103FCC4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F03A06-853E-4FE7-B9BE-0394720A9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25368-FA59-4310-85B1-D9947597A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B3A47-088A-43C8-9019-A8D19C4A269B}" type="datetimeFigureOut">
              <a:rPr lang="en-US" smtClean="0"/>
              <a:t>4/16/2024</a:t>
            </a:fld>
            <a:endParaRPr lang="en-US"/>
          </a:p>
        </p:txBody>
      </p:sp>
      <p:sp>
        <p:nvSpPr>
          <p:cNvPr id="5" name="Footer Placeholder 4">
            <a:extLst>
              <a:ext uri="{FF2B5EF4-FFF2-40B4-BE49-F238E27FC236}">
                <a16:creationId xmlns:a16="http://schemas.microsoft.com/office/drawing/2014/main" id="{E02D2725-EE0C-42B7-B1D1-371CA4423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CFA2BA-1455-48A6-8273-3F653268F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48E4-D755-475D-92D5-2F5FF4E9FC9A}" type="slidenum">
              <a:rPr lang="en-US" smtClean="0"/>
              <a:t>‹#›</a:t>
            </a:fld>
            <a:endParaRPr lang="en-US"/>
          </a:p>
        </p:txBody>
      </p:sp>
    </p:spTree>
    <p:extLst>
      <p:ext uri="{BB962C8B-B14F-4D97-AF65-F5344CB8AC3E}">
        <p14:creationId xmlns:p14="http://schemas.microsoft.com/office/powerpoint/2010/main" val="364352030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5" cstate="print">
            <a:lum bright="40000"/>
          </a:blip>
          <a:srcRect r="76032"/>
          <a:stretch>
            <a:fillRect/>
          </a:stretch>
        </p:blipFill>
        <p:spPr>
          <a:xfrm>
            <a:off x="11010784" y="4953000"/>
            <a:ext cx="1219200" cy="1905000"/>
          </a:xfrm>
          <a:prstGeom prst="rect">
            <a:avLst/>
          </a:prstGeom>
        </p:spPr>
      </p:pic>
      <p:pic>
        <p:nvPicPr>
          <p:cNvPr id="8" name="Picture 7" descr="ESE_StarLogo_2881_1401_transparent_color.gif"/>
          <p:cNvPicPr>
            <a:picLocks noChangeAspect="1"/>
          </p:cNvPicPr>
          <p:nvPr/>
        </p:nvPicPr>
        <p:blipFill>
          <a:blip r:embed="rId15" cstate="print">
            <a:lum bright="40000"/>
          </a:blip>
          <a:srcRect r="76032"/>
          <a:stretch>
            <a:fillRect/>
          </a:stretch>
        </p:blipFill>
        <p:spPr>
          <a:xfrm>
            <a:off x="11010784" y="4953000"/>
            <a:ext cx="1219200" cy="1905000"/>
          </a:xfrm>
          <a:prstGeom prst="rect">
            <a:avLst/>
          </a:prstGeom>
        </p:spPr>
      </p:pic>
      <p:pic>
        <p:nvPicPr>
          <p:cNvPr id="7" name="Picture 6" descr="ESE Logo"/>
          <p:cNvPicPr>
            <a:picLocks noChangeAspect="1"/>
          </p:cNvPicPr>
          <p:nvPr/>
        </p:nvPicPr>
        <p:blipFill>
          <a:blip r:embed="rId15" cstate="print">
            <a:lum bright="40000"/>
          </a:blip>
          <a:srcRect r="76032"/>
          <a:stretch>
            <a:fillRect/>
          </a:stretch>
        </p:blipFill>
        <p:spPr>
          <a:xfrm>
            <a:off x="11010784" y="4953000"/>
            <a:ext cx="1219200" cy="1905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12800" y="1524001"/>
            <a:ext cx="10566400" cy="4602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371-60CA-4147-A4C9-1D7022A867E1}" type="datetime1">
              <a:rPr lang="en-US" smtClean="0"/>
              <a:pPr/>
              <a:t>4/16/2024</a:t>
            </a:fld>
            <a:endParaRPr lang="en-US"/>
          </a:p>
        </p:txBody>
      </p:sp>
      <p:sp>
        <p:nvSpPr>
          <p:cNvPr id="5" name="Footer Placeholder 4"/>
          <p:cNvSpPr>
            <a:spLocks noGrp="1"/>
          </p:cNvSpPr>
          <p:nvPr>
            <p:ph type="ftr" sz="quarter" idx="3"/>
          </p:nvPr>
        </p:nvSpPr>
        <p:spPr>
          <a:xfrm>
            <a:off x="4165600" y="6356351"/>
            <a:ext cx="721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Massachusetts Department of Elementary and Secondary Education</a:t>
            </a:r>
          </a:p>
        </p:txBody>
      </p:sp>
      <p:sp>
        <p:nvSpPr>
          <p:cNvPr id="6" name="Slide Number Placeholder 5"/>
          <p:cNvSpPr>
            <a:spLocks noGrp="1"/>
          </p:cNvSpPr>
          <p:nvPr>
            <p:ph type="sldNum" sz="quarter" idx="4"/>
          </p:nvPr>
        </p:nvSpPr>
        <p:spPr>
          <a:xfrm>
            <a:off x="11315584" y="5257800"/>
            <a:ext cx="7112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20321236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sites.ed.gov/idea/idea-files/guidance-on-state-general-supervision-responsibilities-under-parts-b-and-c-of-the-idea-july-24-2023/"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compliance@doe.mass.edu"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www.doe.mass.edu/pr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doe.mass.edu/psm/contact-info.html" TargetMode="External"/><Relationship Id="rId2" Type="http://schemas.openxmlformats.org/officeDocument/2006/relationships/hyperlink" Target="https://www.doe.mass.edu/psm/tfm/reports/"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hyperlink" Target="https://www.doe.mass.edu/psm/tfm/reports/" TargetMode="External"/><Relationship Id="rId3" Type="http://schemas.openxmlformats.org/officeDocument/2006/relationships/hyperlink" Target="https://profiles.doe.mass.edu/statereport/dropout.aspx" TargetMode="External"/><Relationship Id="rId7" Type="http://schemas.openxmlformats.org/officeDocument/2006/relationships/hyperlink" Target="https://profiles.doe.mass.edu/statereport/special_education.aspx"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gateway.edu.state.ma.us/" TargetMode="External"/><Relationship Id="rId5" Type="http://schemas.openxmlformats.org/officeDocument/2006/relationships/hyperlink" Target="https://profiles.doe.mass.edu/statereport/nextgenmcas.aspx" TargetMode="External"/><Relationship Id="rId4" Type="http://schemas.openxmlformats.org/officeDocument/2006/relationships/hyperlink" Target="https://profiles.doe.mass.edu/statereport/gradrates.aspx" TargetMode="External"/><Relationship Id="rId9" Type="http://schemas.openxmlformats.org/officeDocument/2006/relationships/hyperlink" Target="https://www.doe.mass.edu/prs/specialist.htm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doe.mass.edu/psm/contact-info.html" TargetMode="External"/><Relationship Id="rId3" Type="http://schemas.openxmlformats.org/officeDocument/2006/relationships/hyperlink" Target="https://www.doe.mass.edu/sped/osep/determinations-faq.docx" TargetMode="External"/><Relationship Id="rId7" Type="http://schemas.openxmlformats.org/officeDocument/2006/relationships/hyperlink" Target="mailto:specialeducation@doe.mass.edu"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mailto:mcas@mass.gov" TargetMode="External"/><Relationship Id="rId5" Type="http://schemas.openxmlformats.org/officeDocument/2006/relationships/hyperlink" Target="mailto:data@doe.mass.edu" TargetMode="External"/><Relationship Id="rId4" Type="http://schemas.openxmlformats.org/officeDocument/2006/relationships/hyperlink" Target="mailto:Specialeducation@doe.mass.edu" TargetMode="External"/><Relationship Id="rId9" Type="http://schemas.openxmlformats.org/officeDocument/2006/relationships/hyperlink" Target="https://www.doe.mass.edu/prs/specialist.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ecfr.gov/cgi-bin/text-idx?SID=0f615a8afeb13b7611e70cc5a3cd302b&amp;mc=true&amp;node=se34.2.300_1203&amp;rgn=div8"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ecfr.gov/cgi-bin/text-idx?SID=0f615a8afeb13b7611e70cc5a3cd302b&amp;mc=true&amp;node=se34.2.300_1203&amp;rgn=div8"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s://www.ecfr.gov/current/title-34/subtitle-B/chapter-III/part-300/subpart-C/section-300.204"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ecfr.gov/current/title-34/subtitle-B/chapter-III/part-300/subpart-C/section-300.204"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ecfr.gov/current/title-34/subtitle-B/chapter-III/part-300/subpart-C/section-300.205"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hyperlink" Target="https://www.ecfr.gov/cgi-bin/text-idx?SID=80f643b8f9b0a3d747cf4ea88e2e6bf7&amp;mc=true&amp;node=se34.2.300_1205&amp;rgn=div8" TargetMode="External"/><Relationship Id="rId3" Type="http://schemas.openxmlformats.org/officeDocument/2006/relationships/hyperlink" Target="https://www.doe.mass.edu/federalgrants/idea/qrg-moe.docx" TargetMode="External"/><Relationship Id="rId7" Type="http://schemas.openxmlformats.org/officeDocument/2006/relationships/hyperlink" Target="https://www.ecfr.gov/cgi-bin/text-idx?SID=80f643b8f9b0a3d747cf4ea88e2e6bf7&amp;mc=true&amp;node=se34.2.300_1204&amp;rgn=div8"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www.ecfr.gov/cgi-bin/retrieveECFR?gp=1&amp;SID=80f643b8f9b0a3d747cf4ea88e2e6bf7&amp;ty=HTML&amp;h=L&amp;mc=true&amp;n=pt34.2.300&amp;r=PART" TargetMode="External"/><Relationship Id="rId5" Type="http://schemas.openxmlformats.org/officeDocument/2006/relationships/hyperlink" Target="https://cifr.wested.org/resources/lea-moe/organizer/" TargetMode="External"/><Relationship Id="rId4" Type="http://schemas.openxmlformats.org/officeDocument/2006/relationships/hyperlink" Target="https://cifr.wested.org/resources/lea-moe/calculator/"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21.svg"/><Relationship Id="rId5" Type="http://schemas.openxmlformats.org/officeDocument/2006/relationships/diagramQuickStyle" Target="../diagrams/quickStyle1.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image" Target="../media/image19.sv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7.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s://www.doe.mass.edu/research/success/default.html"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ideadata.org/resources/resource/1538/success-gaps-toolkit-addressing-equity-inclusion-and-opportunity" TargetMode="Externa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8" Type="http://schemas.openxmlformats.org/officeDocument/2006/relationships/hyperlink" Target="https://www.doe.mass.edu/research/success/align-systems.html" TargetMode="External"/><Relationship Id="rId3" Type="http://schemas.openxmlformats.org/officeDocument/2006/relationships/image" Target="../media/image31.emf"/><Relationship Id="rId7" Type="http://schemas.openxmlformats.org/officeDocument/2006/relationships/hyperlink" Target="https://www.doe.mass.edu/research/success/mapping-objectives-initiatives.docx" TargetMode="External"/><Relationship Id="rId12" Type="http://schemas.openxmlformats.org/officeDocument/2006/relationships/hyperlink" Target="https://ideadata.org/toolkits/files/e.-equity-team-meeting-agenda_create-an-action-plan.docx"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hyperlink" Target="https://www.doe.mass.edu/research/success/setting-outcomes-targets.docx" TargetMode="External"/><Relationship Id="rId11" Type="http://schemas.openxmlformats.org/officeDocument/2006/relationships/hyperlink" Target="https://ideadata.org/toolkits/files/e.-facilitation-agenda_create-an-action-plan.docx" TargetMode="External"/><Relationship Id="rId5" Type="http://schemas.openxmlformats.org/officeDocument/2006/relationships/hyperlink" Target="Researching%20and%20Selecting%20Evidence-Based%20Practices%20and%20Programs" TargetMode="External"/><Relationship Id="rId10" Type="http://schemas.openxmlformats.org/officeDocument/2006/relationships/hyperlink" Target="https://ideadata.org/toolkits/files/e.-create-an-action-plan.pptx" TargetMode="External"/><Relationship Id="rId4" Type="http://schemas.openxmlformats.org/officeDocument/2006/relationships/hyperlink" Target="https://www.doe.mass.edu/research/success/objectives-initiatives.docx" TargetMode="External"/><Relationship Id="rId9" Type="http://schemas.openxmlformats.org/officeDocument/2006/relationships/hyperlink" Target="https://youtu.be/bdsR91u4yi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8" Type="http://schemas.openxmlformats.org/officeDocument/2006/relationships/hyperlink" Target="https://www.doe.mass.edu/research/success/resources-mapping.docx" TargetMode="External"/><Relationship Id="rId3" Type="http://schemas.openxmlformats.org/officeDocument/2006/relationships/hyperlink" Target="https://www.doe.mass.edu/research/success/plan-template.docx" TargetMode="External"/><Relationship Id="rId7" Type="http://schemas.openxmlformats.org/officeDocument/2006/relationships/hyperlink" Target="https://www.doe.mass.edu/research/success/feedback-form.docx"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hyperlink" Target="https://www.doe.mass.edu/research/success/outcomes-worksheet.docx" TargetMode="External"/><Relationship Id="rId5" Type="http://schemas.openxmlformats.org/officeDocument/2006/relationships/hyperlink" Target="https://www.doe.mass.edu/research/success/objective-initiative-organizer.docx" TargetMode="External"/><Relationship Id="rId4" Type="http://schemas.openxmlformats.org/officeDocument/2006/relationships/hyperlink" Target="https://ideadata.org/toolkits/files/template-for-success-gap-action-plan_final.docx"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hyperlink" Target="https://ideadata.org/sites/default/files/media/documents/2017-09/idc_ceis_chart.pdf" TargetMode="External"/><Relationship Id="rId5" Type="http://schemas.openxmlformats.org/officeDocument/2006/relationships/hyperlink" Target="mailto:specialeducation@doe.mass.edu" TargetMode="External"/><Relationship Id="rId4" Type="http://schemas.openxmlformats.org/officeDocument/2006/relationships/hyperlink" Target="https://www.doe.mass.edu/turnaround/redesign/m3/"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ites.ed.gov/idea/osep-releases-updated-guidance-to-strengthen-states-general-supervision-requirements/"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Special Education </a:t>
            </a:r>
            <a:r>
              <a:rPr kumimoji="0" lang="en-US" altLang="zh-CN" sz="4000" b="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LEA Determinations</a:t>
            </a:r>
            <a:br>
              <a:rPr kumimoji="0" lang="en-US" altLang="zh-CN" sz="4000" b="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br>
            <a:endParaRPr kumimoji="0" lang="zh-CN" altLang="en-US" sz="4000" b="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
        <p:nvSpPr>
          <p:cNvPr id="4" name="TextBox 3">
            <a:extLst>
              <a:ext uri="{FF2B5EF4-FFF2-40B4-BE49-F238E27FC236}">
                <a16:creationId xmlns:a16="http://schemas.microsoft.com/office/drawing/2014/main" id="{9C56390C-26AE-4AAC-B589-02C82FAEC213}"/>
              </a:ext>
            </a:extLst>
          </p:cNvPr>
          <p:cNvSpPr txBox="1"/>
          <p:nvPr/>
        </p:nvSpPr>
        <p:spPr>
          <a:xfrm>
            <a:off x="2651759" y="3429000"/>
            <a:ext cx="9406891" cy="584775"/>
          </a:xfrm>
          <a:prstGeom prst="rect">
            <a:avLst/>
          </a:prstGeom>
          <a:noFill/>
        </p:spPr>
        <p:txBody>
          <a:bodyPr wrap="square" lIns="91440" tIns="45720" rIns="91440" bIns="45720" rtlCol="0" anchor="t">
            <a:spAutoFit/>
          </a:bodyPr>
          <a:lstStyle/>
          <a:p>
            <a:pPr algn="ctr"/>
            <a:r>
              <a:rPr lang="en-US" sz="3200" dirty="0">
                <a:solidFill>
                  <a:schemeClr val="accent1">
                    <a:lumMod val="50000"/>
                  </a:schemeClr>
                </a:solidFill>
                <a:cs typeface="Calibri"/>
              </a:rPr>
              <a:t>March 22, 2024</a:t>
            </a:r>
            <a:endParaRPr lang="en-US" sz="3200" dirty="0">
              <a:solidFill>
                <a:schemeClr val="accent1">
                  <a:lumMod val="50000"/>
                </a:schemeClr>
              </a:solidFill>
            </a:endParaRPr>
          </a:p>
        </p:txBody>
      </p:sp>
    </p:spTree>
    <p:extLst>
      <p:ext uri="{BB962C8B-B14F-4D97-AF65-F5344CB8AC3E}">
        <p14:creationId xmlns:p14="http://schemas.microsoft.com/office/powerpoint/2010/main" val="3771003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C3CC-E109-1FF9-4D67-1F514E11630F}"/>
              </a:ext>
            </a:extLst>
          </p:cNvPr>
          <p:cNvSpPr>
            <a:spLocks noGrp="1"/>
          </p:cNvSpPr>
          <p:nvPr>
            <p:ph type="title"/>
          </p:nvPr>
        </p:nvSpPr>
        <p:spPr>
          <a:xfrm>
            <a:off x="567743" y="288925"/>
            <a:ext cx="11370972" cy="1036441"/>
          </a:xfrm>
        </p:spPr>
        <p:txBody>
          <a:bodyPr/>
          <a:lstStyle/>
          <a:p>
            <a:r>
              <a:rPr lang="en-US"/>
              <a:t>Question D-1: When making LEA determinations, must States use the same categories that OSEP uses with States?</a:t>
            </a:r>
            <a:br>
              <a:rPr lang="en-US"/>
            </a:br>
            <a:endParaRPr lang="en-US"/>
          </a:p>
        </p:txBody>
      </p:sp>
      <p:sp>
        <p:nvSpPr>
          <p:cNvPr id="3" name="Content Placeholder 2">
            <a:extLst>
              <a:ext uri="{FF2B5EF4-FFF2-40B4-BE49-F238E27FC236}">
                <a16:creationId xmlns:a16="http://schemas.microsoft.com/office/drawing/2014/main" id="{2E95957C-E474-C885-F8B3-C9858239A47C}"/>
              </a:ext>
            </a:extLst>
          </p:cNvPr>
          <p:cNvSpPr>
            <a:spLocks noGrp="1"/>
          </p:cNvSpPr>
          <p:nvPr>
            <p:ph idx="1"/>
          </p:nvPr>
        </p:nvSpPr>
        <p:spPr/>
        <p:txBody>
          <a:bodyPr/>
          <a:lstStyle/>
          <a:p>
            <a:r>
              <a:rPr lang="en-US"/>
              <a:t>States must use the same four determination categories that OSEP is required to use with States: meets requirements, needs assistance, needs intervention, and needs substantial intervention.</a:t>
            </a:r>
          </a:p>
        </p:txBody>
      </p:sp>
      <p:sp>
        <p:nvSpPr>
          <p:cNvPr id="4" name="Slide Number Placeholder 3">
            <a:extLst>
              <a:ext uri="{FF2B5EF4-FFF2-40B4-BE49-F238E27FC236}">
                <a16:creationId xmlns:a16="http://schemas.microsoft.com/office/drawing/2014/main" id="{16C3B703-2A77-C34A-0FE2-F05F24A73B44}"/>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267938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Understanding Determination Calculations </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26786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D69E-3766-74FD-34E7-627071BAB5CB}"/>
              </a:ext>
            </a:extLst>
          </p:cNvPr>
          <p:cNvSpPr>
            <a:spLocks noGrp="1"/>
          </p:cNvSpPr>
          <p:nvPr>
            <p:ph type="title"/>
          </p:nvPr>
        </p:nvSpPr>
        <p:spPr/>
        <p:txBody>
          <a:bodyPr/>
          <a:lstStyle/>
          <a:p>
            <a:r>
              <a:rPr lang="en-US"/>
              <a:t>Question D-2: What factors must a State consider when making annual determinations?</a:t>
            </a:r>
          </a:p>
        </p:txBody>
      </p:sp>
      <p:sp>
        <p:nvSpPr>
          <p:cNvPr id="3" name="Content Placeholder 2">
            <a:extLst>
              <a:ext uri="{FF2B5EF4-FFF2-40B4-BE49-F238E27FC236}">
                <a16:creationId xmlns:a16="http://schemas.microsoft.com/office/drawing/2014/main" id="{1D71EF04-2A56-E82B-1010-E4B131DC5C74}"/>
              </a:ext>
            </a:extLst>
          </p:cNvPr>
          <p:cNvSpPr>
            <a:spLocks noGrp="1"/>
          </p:cNvSpPr>
          <p:nvPr>
            <p:ph idx="1"/>
          </p:nvPr>
        </p:nvSpPr>
        <p:spPr/>
        <p:txBody>
          <a:bodyPr/>
          <a:lstStyle/>
          <a:p>
            <a:pPr marL="0" indent="0">
              <a:buNone/>
            </a:pPr>
            <a:r>
              <a:rPr lang="en-US"/>
              <a:t>A State must consider the following factors: </a:t>
            </a:r>
          </a:p>
          <a:p>
            <a:pPr marL="0" indent="0">
              <a:buNone/>
            </a:pPr>
            <a:r>
              <a:rPr lang="en-US"/>
              <a:t>(1) performance on compliance indicators; </a:t>
            </a:r>
          </a:p>
          <a:p>
            <a:pPr marL="0" indent="0">
              <a:buNone/>
            </a:pPr>
            <a:r>
              <a:rPr lang="en-US"/>
              <a:t>(2) valid and reliable data; </a:t>
            </a:r>
          </a:p>
          <a:p>
            <a:pPr marL="0" indent="0">
              <a:buNone/>
            </a:pPr>
            <a:r>
              <a:rPr lang="en-US"/>
              <a:t>(3) correction of identified noncompliance; and </a:t>
            </a:r>
          </a:p>
          <a:p>
            <a:pPr marL="0" indent="0">
              <a:buNone/>
            </a:pPr>
            <a:r>
              <a:rPr lang="en-US"/>
              <a:t>(4) other data available to the State about the LEA’s compliance with IDEA, including any relevant audit findings.</a:t>
            </a:r>
          </a:p>
        </p:txBody>
      </p:sp>
      <p:sp>
        <p:nvSpPr>
          <p:cNvPr id="4" name="Slide Number Placeholder 3">
            <a:extLst>
              <a:ext uri="{FF2B5EF4-FFF2-40B4-BE49-F238E27FC236}">
                <a16:creationId xmlns:a16="http://schemas.microsoft.com/office/drawing/2014/main" id="{6904981A-81E1-D3DD-7E5F-FD7DC0D3C094}"/>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184975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itle 2">
            <a:extLst>
              <a:ext uri="{FF2B5EF4-FFF2-40B4-BE49-F238E27FC236}">
                <a16:creationId xmlns:a16="http://schemas.microsoft.com/office/drawing/2014/main" id="{738483BD-EB80-C673-CB99-040169F94D90}"/>
              </a:ext>
            </a:extLst>
          </p:cNvPr>
          <p:cNvSpPr>
            <a:spLocks noGrp="1"/>
          </p:cNvSpPr>
          <p:nvPr>
            <p:ph type="title"/>
          </p:nvPr>
        </p:nvSpPr>
        <p:spPr>
          <a:xfrm>
            <a:off x="1179226" y="1280679"/>
            <a:ext cx="9833548" cy="1325563"/>
          </a:xfrm>
        </p:spPr>
        <p:txBody>
          <a:bodyPr anchor="b">
            <a:normAutofit/>
          </a:bodyPr>
          <a:lstStyle/>
          <a:p>
            <a:pPr algn="ctr"/>
            <a:r>
              <a:rPr lang="en-US" sz="3600">
                <a:solidFill>
                  <a:schemeClr val="tx2"/>
                </a:solidFill>
              </a:rPr>
              <a:t>How did the Department Make the 2023-2024 Determinations?</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91DABCFB-D3A8-01D4-8159-0AC41F97A77C}"/>
              </a:ext>
            </a:extLst>
          </p:cNvPr>
          <p:cNvSpPr>
            <a:spLocks noGrp="1"/>
          </p:cNvSpPr>
          <p:nvPr>
            <p:ph idx="1"/>
          </p:nvPr>
        </p:nvSpPr>
        <p:spPr>
          <a:xfrm>
            <a:off x="1179226" y="2890979"/>
            <a:ext cx="9833548" cy="2693976"/>
          </a:xfrm>
        </p:spPr>
        <p:txBody>
          <a:bodyPr>
            <a:normAutofit/>
          </a:bodyPr>
          <a:lstStyle/>
          <a:p>
            <a:pPr marL="0" marR="0">
              <a:spcBef>
                <a:spcPts val="0"/>
              </a:spcBef>
              <a:spcAft>
                <a:spcPts val="800"/>
              </a:spcAft>
            </a:pPr>
            <a:r>
              <a:rPr lang="en-US" sz="1800">
                <a:solidFill>
                  <a:schemeClr val="tx2"/>
                </a:solidFill>
                <a:ea typeface="MS Mincho" panose="02020609040205080304" pitchFamily="49" charset="-128"/>
              </a:rPr>
              <a:t>A</a:t>
            </a:r>
            <a:r>
              <a:rPr lang="en-US" sz="1800">
                <a:solidFill>
                  <a:schemeClr val="tx2"/>
                </a:solidFill>
                <a:effectLst/>
                <a:ea typeface="MS Mincho" panose="02020609040205080304" pitchFamily="49" charset="-128"/>
              </a:rPr>
              <a:t>ssessed LEAs’ performance and compliance data, including data from the general Accountability and Assistance System, Tiered Focused Monitoring process, State complaints, State Performance Plan/Annual Performance Reports, and other data available to the State about the LEA’s compliance with IDEA. </a:t>
            </a:r>
          </a:p>
          <a:p>
            <a:pPr marL="0" marR="0">
              <a:spcBef>
                <a:spcPts val="0"/>
              </a:spcBef>
              <a:spcAft>
                <a:spcPts val="800"/>
              </a:spcAft>
            </a:pPr>
            <a:r>
              <a:rPr lang="en-US" sz="1800">
                <a:solidFill>
                  <a:schemeClr val="tx2"/>
                </a:solidFill>
                <a:effectLst/>
                <a:ea typeface="MS Mincho" panose="02020609040205080304" pitchFamily="49" charset="-128"/>
              </a:rPr>
              <a:t>Changes were made to the rubric this year to align it with the U.S. Department of Education’s </a:t>
            </a:r>
            <a:r>
              <a:rPr lang="en-US" sz="1800" i="1" u="sng">
                <a:solidFill>
                  <a:schemeClr val="tx2"/>
                </a:solidFill>
                <a:effectLst/>
                <a:ea typeface="MS Mincho" panose="02020609040205080304" pitchFamily="49" charset="-128"/>
                <a:hlinkClick r:id="rId2"/>
              </a:rPr>
              <a:t>Office of Special Education and Rehabilitative Services Memo 23-01: State General Supervision Responsibilities Under Parts B and C of the IDEA</a:t>
            </a:r>
            <a:r>
              <a:rPr lang="en-US" sz="1800">
                <a:solidFill>
                  <a:schemeClr val="tx2"/>
                </a:solidFill>
                <a:effectLst/>
                <a:ea typeface="MS Mincho" panose="02020609040205080304" pitchFamily="49" charset="-128"/>
              </a:rPr>
              <a:t>. </a:t>
            </a:r>
            <a:endParaRPr lang="en-US" sz="1800">
              <a:solidFill>
                <a:schemeClr val="tx2"/>
              </a:solidFill>
              <a:effectLst/>
              <a:ea typeface="Times New Roman" panose="02020603050405020304" pitchFamily="18" charset="0"/>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9352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571086-3942-489A-89A4-853DEB508102}"/>
              </a:ext>
            </a:extLst>
          </p:cNvPr>
          <p:cNvSpPr>
            <a:spLocks noGrp="1"/>
          </p:cNvSpPr>
          <p:nvPr>
            <p:ph type="title"/>
          </p:nvPr>
        </p:nvSpPr>
        <p:spPr/>
        <p:txBody>
          <a:bodyPr>
            <a:normAutofit/>
          </a:bodyPr>
          <a:lstStyle/>
          <a:p>
            <a:r>
              <a:rPr lang="en-US"/>
              <a:t>LEA Determination Rubric Categories</a:t>
            </a:r>
          </a:p>
        </p:txBody>
      </p:sp>
      <p:graphicFrame>
        <p:nvGraphicFramePr>
          <p:cNvPr id="4" name="Content Placeholder 3">
            <a:extLst>
              <a:ext uri="{FF2B5EF4-FFF2-40B4-BE49-F238E27FC236}">
                <a16:creationId xmlns:a16="http://schemas.microsoft.com/office/drawing/2014/main" id="{D67111FC-BB7A-4712-9B28-A00E3E6400B5}"/>
              </a:ext>
            </a:extLst>
          </p:cNvPr>
          <p:cNvGraphicFramePr>
            <a:graphicFrameLocks noGrp="1"/>
          </p:cNvGraphicFramePr>
          <p:nvPr>
            <p:ph idx="1"/>
          </p:nvPr>
        </p:nvGraphicFramePr>
        <p:xfrm>
          <a:off x="270028" y="2299316"/>
          <a:ext cx="11421863" cy="3897297"/>
        </p:xfrm>
        <a:graphic>
          <a:graphicData uri="http://schemas.openxmlformats.org/drawingml/2006/table">
            <a:tbl>
              <a:tblPr firstRow="1" firstCol="1" bandRow="1">
                <a:tableStyleId>{5C22544A-7EE6-4342-B048-85BDC9FD1C3A}</a:tableStyleId>
              </a:tblPr>
              <a:tblGrid>
                <a:gridCol w="572932">
                  <a:extLst>
                    <a:ext uri="{9D8B030D-6E8A-4147-A177-3AD203B41FA5}">
                      <a16:colId xmlns:a16="http://schemas.microsoft.com/office/drawing/2014/main" val="2350958626"/>
                    </a:ext>
                  </a:extLst>
                </a:gridCol>
                <a:gridCol w="1149613">
                  <a:extLst>
                    <a:ext uri="{9D8B030D-6E8A-4147-A177-3AD203B41FA5}">
                      <a16:colId xmlns:a16="http://schemas.microsoft.com/office/drawing/2014/main" val="1929963416"/>
                    </a:ext>
                  </a:extLst>
                </a:gridCol>
                <a:gridCol w="1378424">
                  <a:extLst>
                    <a:ext uri="{9D8B030D-6E8A-4147-A177-3AD203B41FA5}">
                      <a16:colId xmlns:a16="http://schemas.microsoft.com/office/drawing/2014/main" val="2689727991"/>
                    </a:ext>
                  </a:extLst>
                </a:gridCol>
                <a:gridCol w="1351128">
                  <a:extLst>
                    <a:ext uri="{9D8B030D-6E8A-4147-A177-3AD203B41FA5}">
                      <a16:colId xmlns:a16="http://schemas.microsoft.com/office/drawing/2014/main" val="1652237415"/>
                    </a:ext>
                  </a:extLst>
                </a:gridCol>
                <a:gridCol w="1337481">
                  <a:extLst>
                    <a:ext uri="{9D8B030D-6E8A-4147-A177-3AD203B41FA5}">
                      <a16:colId xmlns:a16="http://schemas.microsoft.com/office/drawing/2014/main" val="1302373971"/>
                    </a:ext>
                  </a:extLst>
                </a:gridCol>
                <a:gridCol w="1255594">
                  <a:extLst>
                    <a:ext uri="{9D8B030D-6E8A-4147-A177-3AD203B41FA5}">
                      <a16:colId xmlns:a16="http://schemas.microsoft.com/office/drawing/2014/main" val="1173836789"/>
                    </a:ext>
                  </a:extLst>
                </a:gridCol>
                <a:gridCol w="1241946">
                  <a:extLst>
                    <a:ext uri="{9D8B030D-6E8A-4147-A177-3AD203B41FA5}">
                      <a16:colId xmlns:a16="http://schemas.microsoft.com/office/drawing/2014/main" val="211235408"/>
                    </a:ext>
                  </a:extLst>
                </a:gridCol>
                <a:gridCol w="1772287">
                  <a:extLst>
                    <a:ext uri="{9D8B030D-6E8A-4147-A177-3AD203B41FA5}">
                      <a16:colId xmlns:a16="http://schemas.microsoft.com/office/drawing/2014/main" val="2453986933"/>
                    </a:ext>
                  </a:extLst>
                </a:gridCol>
                <a:gridCol w="1362458">
                  <a:extLst>
                    <a:ext uri="{9D8B030D-6E8A-4147-A177-3AD203B41FA5}">
                      <a16:colId xmlns:a16="http://schemas.microsoft.com/office/drawing/2014/main" val="4224656623"/>
                    </a:ext>
                  </a:extLst>
                </a:gridCol>
              </a:tblGrid>
              <a:tr h="437110">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4">
                  <a:txBody>
                    <a:bodyPr/>
                    <a:lstStyle/>
                    <a:p>
                      <a:pPr marL="0" marR="0" algn="ctr">
                        <a:lnSpc>
                          <a:spcPct val="107000"/>
                        </a:lnSpc>
                        <a:spcBef>
                          <a:spcPts val="0"/>
                        </a:spcBef>
                        <a:spcAft>
                          <a:spcPts val="0"/>
                        </a:spcAft>
                      </a:pPr>
                      <a:r>
                        <a:rPr lang="en-US" sz="1600">
                          <a:effectLst/>
                        </a:rPr>
                        <a:t>Performance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600">
                          <a:effectLst/>
                        </a:rPr>
                        <a:t>Compliance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6270123"/>
                  </a:ext>
                </a:extLst>
              </a:tr>
              <a:tr h="3460187">
                <a:tc>
                  <a:txBody>
                    <a:bodyPr/>
                    <a:lstStyle/>
                    <a:p>
                      <a:pPr marL="0" marR="0" algn="ctr">
                        <a:lnSpc>
                          <a:spcPct val="107000"/>
                        </a:lnSpc>
                        <a:spcBef>
                          <a:spcPts val="0"/>
                        </a:spcBef>
                        <a:spcAft>
                          <a:spcPts val="0"/>
                        </a:spcAft>
                      </a:pPr>
                      <a:r>
                        <a:rPr lang="en-US" sz="1000">
                          <a:effectLst/>
                        </a:rPr>
                        <a:t>Points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Annual Dropout Rate</a:t>
                      </a:r>
                      <a:endParaRPr lang="en-US" sz="2000">
                        <a:effectLst/>
                      </a:endParaRPr>
                    </a:p>
                    <a:p>
                      <a:pPr marL="0" marR="0" algn="ctr">
                        <a:lnSpc>
                          <a:spcPct val="107000"/>
                        </a:lnSpc>
                        <a:spcBef>
                          <a:spcPts val="0"/>
                        </a:spcBef>
                        <a:spcAft>
                          <a:spcPts val="0"/>
                        </a:spcAft>
                      </a:pPr>
                      <a:r>
                        <a:rPr lang="en-US" sz="1200">
                          <a:effectLst/>
                        </a:rPr>
                        <a:t>(2022)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 </a:t>
                      </a:r>
                      <a:endParaRPr lang="en-US" sz="2000">
                        <a:effectLst/>
                      </a:endParaRPr>
                    </a:p>
                    <a:p>
                      <a:pPr marL="0" marR="0" algn="ctr">
                        <a:lnSpc>
                          <a:spcPct val="107000"/>
                        </a:lnSpc>
                        <a:spcBef>
                          <a:spcPts val="0"/>
                        </a:spcBef>
                        <a:spcAft>
                          <a:spcPts val="0"/>
                        </a:spcAft>
                      </a:pPr>
                      <a:r>
                        <a:rPr lang="en-US" sz="1600">
                          <a:effectLst/>
                        </a:rPr>
                        <a:t>5-Year Cohort Graduation Rate</a:t>
                      </a:r>
                      <a:endParaRPr lang="en-US" sz="2000">
                        <a:effectLst/>
                      </a:endParaRPr>
                    </a:p>
                    <a:p>
                      <a:pPr marL="0" marR="0" algn="ctr">
                        <a:lnSpc>
                          <a:spcPct val="107000"/>
                        </a:lnSpc>
                        <a:spcBef>
                          <a:spcPts val="0"/>
                        </a:spcBef>
                        <a:spcAft>
                          <a:spcPts val="0"/>
                        </a:spcAft>
                      </a:pPr>
                      <a:r>
                        <a:rPr lang="en-US" sz="1200">
                          <a:effectLst/>
                        </a:rPr>
                        <a:t>(2021)</a:t>
                      </a:r>
                      <a:endParaRPr lang="en-US" sz="2000">
                        <a:effectLst/>
                      </a:endParaRPr>
                    </a:p>
                    <a:p>
                      <a:pPr marL="0" marR="0" algn="ctr">
                        <a:lnSpc>
                          <a:spcPct val="107000"/>
                        </a:lnSpc>
                        <a:spcBef>
                          <a:spcPts val="0"/>
                        </a:spcBef>
                        <a:spcAft>
                          <a:spcPts val="0"/>
                        </a:spcAft>
                      </a:pPr>
                      <a:r>
                        <a:rPr lang="en-US" sz="1200">
                          <a:effectLst/>
                        </a:rPr>
                        <a:t>Points x1.5</a:t>
                      </a:r>
                      <a:endParaRPr lang="en-US" sz="2000">
                        <a:effectLst/>
                      </a:endParaRPr>
                    </a:p>
                    <a:p>
                      <a:pPr marL="0" marR="0" algn="ctr">
                        <a:lnSpc>
                          <a:spcPct val="107000"/>
                        </a:lnSpc>
                        <a:spcBef>
                          <a:spcPts val="0"/>
                        </a:spcBef>
                        <a:spcAft>
                          <a:spcPts val="0"/>
                        </a:spcAft>
                      </a:pPr>
                      <a:r>
                        <a:rPr lang="en-US" sz="16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Special Education State Performance Plan/Annual Performance Report (SPP/APR) Indicator 3</a:t>
                      </a:r>
                      <a:endParaRPr lang="en-US" sz="2000">
                        <a:effectLst/>
                      </a:endParaRPr>
                    </a:p>
                    <a:p>
                      <a:pPr marL="0" marR="0" algn="ctr">
                        <a:lnSpc>
                          <a:spcPct val="107000"/>
                        </a:lnSpc>
                        <a:spcBef>
                          <a:spcPts val="0"/>
                        </a:spcBef>
                        <a:spcAft>
                          <a:spcPts val="0"/>
                        </a:spcAft>
                      </a:pPr>
                      <a:r>
                        <a:rPr lang="en-US" sz="1200">
                          <a:effectLst/>
                        </a:rPr>
                        <a:t>(2023)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Special Education State Performance Plan/Annual Performance Report (SPP/APR)</a:t>
                      </a:r>
                      <a:endParaRPr lang="en-US" sz="2000">
                        <a:effectLst/>
                      </a:endParaRPr>
                    </a:p>
                    <a:p>
                      <a:pPr marL="0" marR="0" algn="ctr">
                        <a:lnSpc>
                          <a:spcPct val="107000"/>
                        </a:lnSpc>
                        <a:spcBef>
                          <a:spcPts val="0"/>
                        </a:spcBef>
                        <a:spcAft>
                          <a:spcPts val="0"/>
                        </a:spcAft>
                      </a:pPr>
                      <a:r>
                        <a:rPr lang="en-US" sz="1600">
                          <a:effectLst/>
                        </a:rPr>
                        <a:t>Indicators 5 &amp; 6</a:t>
                      </a:r>
                      <a:endParaRPr lang="en-US" sz="2000">
                        <a:effectLst/>
                      </a:endParaRPr>
                    </a:p>
                    <a:p>
                      <a:pPr marL="0" marR="0" algn="ctr">
                        <a:lnSpc>
                          <a:spcPct val="107000"/>
                        </a:lnSpc>
                        <a:spcBef>
                          <a:spcPts val="0"/>
                        </a:spcBef>
                        <a:spcAft>
                          <a:spcPts val="0"/>
                        </a:spcAft>
                      </a:pPr>
                      <a:r>
                        <a:rPr lang="en-US" sz="1200">
                          <a:effectLst/>
                        </a:rPr>
                        <a:t>(SY2022-2023)</a:t>
                      </a:r>
                      <a:endParaRPr lang="en-US" sz="2000">
                        <a:effectLst/>
                      </a:endParaRPr>
                    </a:p>
                    <a:p>
                      <a:pPr marL="0" marR="0" algn="ctr">
                        <a:lnSpc>
                          <a:spcPct val="107000"/>
                        </a:lnSpc>
                        <a:spcBef>
                          <a:spcPts val="0"/>
                        </a:spcBef>
                        <a:spcAft>
                          <a:spcPts val="0"/>
                        </a:spcAft>
                      </a:pPr>
                      <a:r>
                        <a:rPr lang="en-US" sz="1200">
                          <a:effectLst/>
                        </a:rPr>
                        <a:t>Points x2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Special Education State Performance Plan/Annual Performance Report (SPP/APR) Indicators</a:t>
                      </a:r>
                      <a:endParaRPr lang="en-US" sz="2000">
                        <a:effectLst/>
                      </a:endParaRPr>
                    </a:p>
                    <a:p>
                      <a:pPr marL="0" marR="0" algn="ctr">
                        <a:lnSpc>
                          <a:spcPct val="107000"/>
                        </a:lnSpc>
                        <a:spcBef>
                          <a:spcPts val="0"/>
                        </a:spcBef>
                        <a:spcAft>
                          <a:spcPts val="0"/>
                        </a:spcAft>
                      </a:pPr>
                      <a:r>
                        <a:rPr lang="en-US" sz="1600">
                          <a:effectLst/>
                        </a:rPr>
                        <a:t>4B, 9, &amp; 10</a:t>
                      </a:r>
                      <a:endParaRPr lang="en-US" sz="2000">
                        <a:effectLst/>
                      </a:endParaRPr>
                    </a:p>
                    <a:p>
                      <a:pPr marL="0" marR="0" algn="ctr">
                        <a:lnSpc>
                          <a:spcPct val="107000"/>
                        </a:lnSpc>
                        <a:spcBef>
                          <a:spcPts val="0"/>
                        </a:spcBef>
                        <a:spcAft>
                          <a:spcPts val="0"/>
                        </a:spcAft>
                      </a:pPr>
                      <a:r>
                        <a:rPr lang="en-US" sz="1200">
                          <a:effectLst/>
                        </a:rPr>
                        <a:t>(SY2021-2022)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Special Education State Performance Plan/Annual Performance Report (SPP/APR) Indicators</a:t>
                      </a:r>
                      <a:endParaRPr lang="en-US" sz="2000">
                        <a:effectLst/>
                      </a:endParaRPr>
                    </a:p>
                    <a:p>
                      <a:pPr marL="0" marR="0" algn="ctr">
                        <a:lnSpc>
                          <a:spcPct val="107000"/>
                        </a:lnSpc>
                        <a:spcBef>
                          <a:spcPts val="0"/>
                        </a:spcBef>
                        <a:spcAft>
                          <a:spcPts val="0"/>
                        </a:spcAft>
                      </a:pPr>
                      <a:r>
                        <a:rPr lang="en-US" sz="1600">
                          <a:effectLst/>
                        </a:rPr>
                        <a:t>11, 12, &amp; 13</a:t>
                      </a:r>
                      <a:endParaRPr lang="en-US" sz="2000">
                        <a:effectLst/>
                      </a:endParaRPr>
                    </a:p>
                    <a:p>
                      <a:pPr marL="0" marR="0" algn="ctr">
                        <a:lnSpc>
                          <a:spcPct val="107000"/>
                        </a:lnSpc>
                        <a:spcBef>
                          <a:spcPts val="0"/>
                        </a:spcBef>
                        <a:spcAft>
                          <a:spcPts val="0"/>
                        </a:spcAft>
                      </a:pPr>
                      <a:r>
                        <a:rPr lang="en-US" sz="1200">
                          <a:effectLst/>
                        </a:rPr>
                        <a:t>(SY2022-2023)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Identification of Noncompliance</a:t>
                      </a:r>
                      <a:endParaRPr lang="en-US" sz="2000">
                        <a:effectLst/>
                      </a:endParaRPr>
                    </a:p>
                    <a:p>
                      <a:pPr marL="0" marR="0" algn="ctr">
                        <a:lnSpc>
                          <a:spcPct val="107000"/>
                        </a:lnSpc>
                        <a:spcBef>
                          <a:spcPts val="0"/>
                        </a:spcBef>
                        <a:spcAft>
                          <a:spcPts val="0"/>
                        </a:spcAft>
                      </a:pPr>
                      <a:r>
                        <a:rPr lang="en-US" sz="1600">
                          <a:effectLst/>
                        </a:rPr>
                        <a:t># of Findings (PSM/PRS)</a:t>
                      </a:r>
                      <a:endParaRPr lang="en-US" sz="2000">
                        <a:effectLst/>
                      </a:endParaRPr>
                    </a:p>
                    <a:p>
                      <a:pPr marL="0" marR="0" algn="ctr">
                        <a:lnSpc>
                          <a:spcPct val="107000"/>
                        </a:lnSpc>
                        <a:spcBef>
                          <a:spcPts val="0"/>
                        </a:spcBef>
                        <a:spcAft>
                          <a:spcPts val="0"/>
                        </a:spcAft>
                      </a:pPr>
                      <a:r>
                        <a:rPr lang="en-US" sz="1200">
                          <a:effectLst/>
                        </a:rPr>
                        <a:t>(SY2022-2023)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Timely Submission/ Verified Correction of Non-Compliance</a:t>
                      </a:r>
                      <a:endParaRPr lang="en-US" sz="2000">
                        <a:effectLst/>
                      </a:endParaRPr>
                    </a:p>
                    <a:p>
                      <a:pPr marL="0" marR="0" algn="ctr">
                        <a:lnSpc>
                          <a:spcPct val="107000"/>
                        </a:lnSpc>
                        <a:spcBef>
                          <a:spcPts val="0"/>
                        </a:spcBef>
                        <a:spcAft>
                          <a:spcPts val="0"/>
                        </a:spcAft>
                      </a:pPr>
                      <a:r>
                        <a:rPr lang="en-US" sz="1200">
                          <a:effectLst/>
                        </a:rPr>
                        <a:t>(SY2022-2023)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0482478"/>
                  </a:ext>
                </a:extLst>
              </a:tr>
            </a:tbl>
          </a:graphicData>
        </a:graphic>
      </p:graphicFrame>
    </p:spTree>
    <p:extLst>
      <p:ext uri="{BB962C8B-B14F-4D97-AF65-F5344CB8AC3E}">
        <p14:creationId xmlns:p14="http://schemas.microsoft.com/office/powerpoint/2010/main" val="668268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A766-0F34-4E87-93EE-040CE1FE92B1}"/>
              </a:ext>
            </a:extLst>
          </p:cNvPr>
          <p:cNvSpPr>
            <a:spLocks noGrp="1"/>
          </p:cNvSpPr>
          <p:nvPr>
            <p:ph type="title"/>
          </p:nvPr>
        </p:nvSpPr>
        <p:spPr/>
        <p:txBody>
          <a:bodyPr/>
          <a:lstStyle/>
          <a:p>
            <a:r>
              <a:rPr lang="en-US"/>
              <a:t>Special Education Determination Rubric </a:t>
            </a:r>
            <a:r>
              <a:rPr lang="en-US">
                <a:solidFill>
                  <a:schemeClr val="tx1">
                    <a:lumMod val="50000"/>
                  </a:schemeClr>
                </a:solidFill>
              </a:rPr>
              <a:t>- 1</a:t>
            </a:r>
          </a:p>
        </p:txBody>
      </p:sp>
      <p:sp>
        <p:nvSpPr>
          <p:cNvPr id="3" name="Content Placeholder 2">
            <a:extLst>
              <a:ext uri="{FF2B5EF4-FFF2-40B4-BE49-F238E27FC236}">
                <a16:creationId xmlns:a16="http://schemas.microsoft.com/office/drawing/2014/main" id="{1C8B4306-7BFC-415A-A280-5C3259D28B0B}"/>
              </a:ext>
            </a:extLst>
          </p:cNvPr>
          <p:cNvSpPr>
            <a:spLocks noGrp="1"/>
          </p:cNvSpPr>
          <p:nvPr>
            <p:ph idx="1"/>
          </p:nvPr>
        </p:nvSpPr>
        <p:spPr>
          <a:xfrm>
            <a:off x="567743" y="1137717"/>
            <a:ext cx="11370972" cy="5049746"/>
          </a:xfrm>
        </p:spPr>
        <p:txBody>
          <a:bodyPr vert="horz" lIns="91440" tIns="45720" rIns="91440" bIns="45720" rtlCol="0" anchor="t">
            <a:noAutofit/>
          </a:bodyPr>
          <a:lstStyle/>
          <a:p>
            <a:pPr marL="0" indent="0">
              <a:buNone/>
            </a:pPr>
            <a:r>
              <a:rPr lang="en-US" sz="2800">
                <a:latin typeface="Segoe UI"/>
                <a:cs typeface="Segoe UI"/>
              </a:rPr>
              <a:t>Determinations are made using the following eight measures: </a:t>
            </a:r>
            <a:endParaRPr lang="en-US" sz="2800"/>
          </a:p>
          <a:p>
            <a:r>
              <a:rPr lang="en-US" sz="2400">
                <a:latin typeface="Segoe UI"/>
                <a:cs typeface="Segoe UI"/>
              </a:rPr>
              <a:t>Special Education Performance</a:t>
            </a:r>
          </a:p>
          <a:p>
            <a:pPr marL="1320800" lvl="2" indent="-457200"/>
            <a:r>
              <a:rPr lang="en-US" sz="1800">
                <a:latin typeface="Segoe UI"/>
                <a:cs typeface="Segoe UI"/>
              </a:rPr>
              <a:t>Annual Dropout Rate (2022) </a:t>
            </a:r>
            <a:endParaRPr lang="en-US" sz="1800"/>
          </a:p>
          <a:p>
            <a:pPr marL="1320800" lvl="2" indent="-457200"/>
            <a:r>
              <a:rPr lang="en-US" sz="1800">
                <a:latin typeface="Segoe UI"/>
                <a:cs typeface="Segoe UI"/>
              </a:rPr>
              <a:t>5-Year Cohort Graduation Rate (2021) </a:t>
            </a:r>
          </a:p>
          <a:p>
            <a:pPr marL="1320800" lvl="2" indent="-457200"/>
            <a:r>
              <a:rPr lang="en-US" sz="1800" b="1">
                <a:latin typeface="Segoe UI"/>
                <a:cs typeface="Segoe UI"/>
              </a:rPr>
              <a:t>Special Education SPP/APR Performance Indicator 3D (SY2022-2023) </a:t>
            </a:r>
          </a:p>
          <a:p>
            <a:pPr marL="1320800" lvl="2" indent="-457200"/>
            <a:r>
              <a:rPr lang="en-US" sz="1800">
                <a:latin typeface="Segoe UI"/>
                <a:cs typeface="Segoe UI"/>
              </a:rPr>
              <a:t>Special Education SPP/APR Performance Indicators (5 &amp; 6) (SY2022-2023) </a:t>
            </a:r>
            <a:endParaRPr lang="en-US" sz="1800"/>
          </a:p>
          <a:p>
            <a:r>
              <a:rPr lang="en-US" sz="2400">
                <a:latin typeface="Segoe UI"/>
                <a:cs typeface="Segoe UI"/>
              </a:rPr>
              <a:t>Special Education Compliance</a:t>
            </a:r>
            <a:endParaRPr lang="en-US" sz="2400"/>
          </a:p>
          <a:p>
            <a:pPr marL="1320800" lvl="2" indent="-457200"/>
            <a:r>
              <a:rPr lang="en-US" sz="1800">
                <a:latin typeface="Segoe UI"/>
                <a:cs typeface="Segoe UI"/>
              </a:rPr>
              <a:t>Special Education SPP/APR Compliance Indicators (4B, 9, &amp; 10) (SY2021-2022) </a:t>
            </a:r>
            <a:endParaRPr lang="en-US" sz="1800"/>
          </a:p>
          <a:p>
            <a:pPr marL="1320800" lvl="2" indent="-457200"/>
            <a:r>
              <a:rPr lang="en-US" sz="1800" b="1">
                <a:latin typeface="Segoe UI"/>
                <a:cs typeface="Segoe UI"/>
              </a:rPr>
              <a:t>Special Education SPP/APR Compliance Indicators (11, 12, &amp; 13) (SY2022-2023) </a:t>
            </a:r>
            <a:endParaRPr lang="en-US" sz="1800" b="1"/>
          </a:p>
          <a:p>
            <a:pPr marL="1320800" lvl="2" indent="-457200"/>
            <a:r>
              <a:rPr lang="en-US" sz="1800" b="1">
                <a:latin typeface="Segoe UI"/>
                <a:cs typeface="Segoe UI"/>
              </a:rPr>
              <a:t>Identification of Non-Compliance (SY2022-2023)</a:t>
            </a:r>
          </a:p>
          <a:p>
            <a:pPr marL="1320800" lvl="2" indent="-457200"/>
            <a:r>
              <a:rPr lang="en-US" sz="1800" b="1">
                <a:latin typeface="Segoe UI"/>
                <a:cs typeface="Segoe UI"/>
              </a:rPr>
              <a:t>Timely Submission/Verified Correction of Non-Compliance (SY2022-2023)</a:t>
            </a:r>
          </a:p>
          <a:p>
            <a:pPr marL="863600" lvl="2" indent="0">
              <a:buNone/>
            </a:pPr>
            <a:endParaRPr lang="en-US" sz="1800" b="1">
              <a:latin typeface="Segoe UI"/>
              <a:cs typeface="Segoe UI"/>
            </a:endParaRPr>
          </a:p>
          <a:p>
            <a:pPr marL="863600" lvl="2" indent="0">
              <a:buNone/>
            </a:pPr>
            <a:r>
              <a:rPr lang="en-US" sz="1400" b="1" i="1">
                <a:latin typeface="Segoe UI"/>
                <a:cs typeface="Segoe UI"/>
              </a:rPr>
              <a:t>Bolded text indicates new or revised measures from previous year.</a:t>
            </a:r>
          </a:p>
        </p:txBody>
      </p:sp>
      <p:sp>
        <p:nvSpPr>
          <p:cNvPr id="4" name="Slide Number Placeholder 3">
            <a:extLst>
              <a:ext uri="{FF2B5EF4-FFF2-40B4-BE49-F238E27FC236}">
                <a16:creationId xmlns:a16="http://schemas.microsoft.com/office/drawing/2014/main" id="{6472E6CD-3AF7-4AFA-AAD3-AEFCE09EF2F5}"/>
              </a:ext>
            </a:extLst>
          </p:cNvPr>
          <p:cNvSpPr>
            <a:spLocks noGrp="1"/>
          </p:cNvSpPr>
          <p:nvPr>
            <p:ph type="sldNum" sz="quarter" idx="12"/>
          </p:nvPr>
        </p:nvSpPr>
        <p:spPr/>
        <p:txBody>
          <a:bodyPr/>
          <a:lstStyle/>
          <a:p>
            <a:pPr lvl="0"/>
            <a:fld id="{FF27229C-EC7B-4063-A33B-28A5E87E32ED}" type="slidenum">
              <a:rPr lang="zh-CN" altLang="en-US" noProof="0" smtClean="0"/>
              <a:pPr lvl="0"/>
              <a:t>15</a:t>
            </a:fld>
            <a:endParaRPr lang="zh-CN" altLang="en-US" noProof="0"/>
          </a:p>
        </p:txBody>
      </p:sp>
    </p:spTree>
    <p:custDataLst>
      <p:tags r:id="rId1"/>
    </p:custDataLst>
    <p:extLst>
      <p:ext uri="{BB962C8B-B14F-4D97-AF65-F5344CB8AC3E}">
        <p14:creationId xmlns:p14="http://schemas.microsoft.com/office/powerpoint/2010/main" val="3196866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F91-EA00-55DE-AB81-15444D1C84DB}"/>
              </a:ext>
            </a:extLst>
          </p:cNvPr>
          <p:cNvSpPr>
            <a:spLocks noGrp="1"/>
          </p:cNvSpPr>
          <p:nvPr>
            <p:ph type="title"/>
          </p:nvPr>
        </p:nvSpPr>
        <p:spPr/>
        <p:txBody>
          <a:bodyPr/>
          <a:lstStyle/>
          <a:p>
            <a:r>
              <a:rPr lang="en-US"/>
              <a:t>Question B-4: What does the State’s “identification of noncompliance” mean?</a:t>
            </a:r>
          </a:p>
        </p:txBody>
      </p:sp>
      <p:sp>
        <p:nvSpPr>
          <p:cNvPr id="3" name="Content Placeholder 2">
            <a:extLst>
              <a:ext uri="{FF2B5EF4-FFF2-40B4-BE49-F238E27FC236}">
                <a16:creationId xmlns:a16="http://schemas.microsoft.com/office/drawing/2014/main" id="{BAD4BA44-7672-F772-67B8-EC19A6C3E74F}"/>
              </a:ext>
            </a:extLst>
          </p:cNvPr>
          <p:cNvSpPr>
            <a:spLocks noGrp="1"/>
          </p:cNvSpPr>
          <p:nvPr>
            <p:ph idx="1"/>
          </p:nvPr>
        </p:nvSpPr>
        <p:spPr/>
        <p:txBody>
          <a:bodyPr/>
          <a:lstStyle/>
          <a:p>
            <a:r>
              <a:rPr lang="en-US"/>
              <a:t>Identification of noncompliance (i.e., a finding) means the determination by a State that an LEA’s policy, procedure, or practice, including those that are child-specific, is inconsistent with an applicable IDEA requirement, another IDEA-related Federal requirement, or any specific IDEA grant award terms or conditions.</a:t>
            </a:r>
          </a:p>
          <a:p>
            <a:r>
              <a:rPr lang="en-US"/>
              <a:t>This includes requirements related to GEPA, under EDGAR, and the OMB Uniform Guidance.</a:t>
            </a:r>
          </a:p>
        </p:txBody>
      </p:sp>
      <p:sp>
        <p:nvSpPr>
          <p:cNvPr id="4" name="Slide Number Placeholder 3">
            <a:extLst>
              <a:ext uri="{FF2B5EF4-FFF2-40B4-BE49-F238E27FC236}">
                <a16:creationId xmlns:a16="http://schemas.microsoft.com/office/drawing/2014/main" id="{82861B3B-598E-58FE-9A0D-9661F25CAA59}"/>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3205881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3F3A-0312-1068-9191-B8952EF2F62F}"/>
              </a:ext>
            </a:extLst>
          </p:cNvPr>
          <p:cNvSpPr>
            <a:spLocks noGrp="1"/>
          </p:cNvSpPr>
          <p:nvPr>
            <p:ph type="title"/>
          </p:nvPr>
        </p:nvSpPr>
        <p:spPr/>
        <p:txBody>
          <a:bodyPr/>
          <a:lstStyle/>
          <a:p>
            <a:r>
              <a:rPr lang="en-US"/>
              <a:t>Question B-5: How must a State notify LEAs or providers of any identified noncompliance?</a:t>
            </a:r>
          </a:p>
        </p:txBody>
      </p:sp>
      <p:sp>
        <p:nvSpPr>
          <p:cNvPr id="3" name="Content Placeholder 2">
            <a:extLst>
              <a:ext uri="{FF2B5EF4-FFF2-40B4-BE49-F238E27FC236}">
                <a16:creationId xmlns:a16="http://schemas.microsoft.com/office/drawing/2014/main" id="{03452C0C-43C2-6C73-7364-C10C215214E1}"/>
              </a:ext>
            </a:extLst>
          </p:cNvPr>
          <p:cNvSpPr>
            <a:spLocks noGrp="1"/>
          </p:cNvSpPr>
          <p:nvPr>
            <p:ph idx="1"/>
          </p:nvPr>
        </p:nvSpPr>
        <p:spPr/>
        <p:txBody>
          <a:bodyPr/>
          <a:lstStyle/>
          <a:p>
            <a:r>
              <a:rPr lang="en-US"/>
              <a:t>The State must inform LEAs in writing of any identified noncompliance to provide notice. </a:t>
            </a:r>
          </a:p>
        </p:txBody>
      </p:sp>
      <p:sp>
        <p:nvSpPr>
          <p:cNvPr id="4" name="Slide Number Placeholder 3">
            <a:extLst>
              <a:ext uri="{FF2B5EF4-FFF2-40B4-BE49-F238E27FC236}">
                <a16:creationId xmlns:a16="http://schemas.microsoft.com/office/drawing/2014/main" id="{CB50684D-C593-19AA-4745-BE70C342B1C4}"/>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3791549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0DDD-C33D-9243-98E1-149389EFC17A}"/>
              </a:ext>
            </a:extLst>
          </p:cNvPr>
          <p:cNvSpPr>
            <a:spLocks noGrp="1"/>
          </p:cNvSpPr>
          <p:nvPr>
            <p:ph type="title"/>
          </p:nvPr>
        </p:nvSpPr>
        <p:spPr/>
        <p:txBody>
          <a:bodyPr/>
          <a:lstStyle/>
          <a:p>
            <a:r>
              <a:rPr lang="en-US"/>
              <a:t>Question B-10: What is the standard for correction of noncompliance?</a:t>
            </a:r>
          </a:p>
        </p:txBody>
      </p:sp>
      <p:sp>
        <p:nvSpPr>
          <p:cNvPr id="3" name="Content Placeholder 2">
            <a:extLst>
              <a:ext uri="{FF2B5EF4-FFF2-40B4-BE49-F238E27FC236}">
                <a16:creationId xmlns:a16="http://schemas.microsoft.com/office/drawing/2014/main" id="{9602213F-72E5-35E8-D1AC-16A749919083}"/>
              </a:ext>
            </a:extLst>
          </p:cNvPr>
          <p:cNvSpPr>
            <a:spLocks noGrp="1"/>
          </p:cNvSpPr>
          <p:nvPr>
            <p:ph idx="1"/>
          </p:nvPr>
        </p:nvSpPr>
        <p:spPr/>
        <p:txBody>
          <a:bodyPr/>
          <a:lstStyle/>
          <a:p>
            <a:r>
              <a:rPr lang="en-US"/>
              <a:t>In order to demonstrate that noncompliance has been corrected, the State must verify that the LEA: </a:t>
            </a:r>
          </a:p>
          <a:p>
            <a:pPr lvl="1"/>
            <a:r>
              <a:rPr lang="en-US"/>
              <a:t>(1) Is correctly implementing the specific regulatory requirements (i.e., achieved 100 percent compliance with the relevant IDEA requirements) based on a review of updated data and information, such as data and information subsequently collected through integrated monitoring activities or the State’s data system (systemic compliance); and </a:t>
            </a:r>
          </a:p>
          <a:p>
            <a:pPr lvl="1"/>
            <a:r>
              <a:rPr lang="en-US"/>
              <a:t>(2) Has corrected each individual case of child-specific noncompliance.</a:t>
            </a:r>
          </a:p>
        </p:txBody>
      </p:sp>
      <p:sp>
        <p:nvSpPr>
          <p:cNvPr id="4" name="Slide Number Placeholder 3">
            <a:extLst>
              <a:ext uri="{FF2B5EF4-FFF2-40B4-BE49-F238E27FC236}">
                <a16:creationId xmlns:a16="http://schemas.microsoft.com/office/drawing/2014/main" id="{B5D1DDB8-879C-E9AA-724C-40D2811F8EBD}"/>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412854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B875-8C2D-966F-200F-F4DD7AA5C8C1}"/>
              </a:ext>
            </a:extLst>
          </p:cNvPr>
          <p:cNvSpPr>
            <a:spLocks noGrp="1"/>
          </p:cNvSpPr>
          <p:nvPr>
            <p:ph type="title"/>
          </p:nvPr>
        </p:nvSpPr>
        <p:spPr/>
        <p:txBody>
          <a:bodyPr/>
          <a:lstStyle/>
          <a:p>
            <a:r>
              <a:rPr lang="en-US"/>
              <a:t>Question B-13: What is the timeline for correcting noncompliance under the IDEA?</a:t>
            </a:r>
          </a:p>
        </p:txBody>
      </p:sp>
      <p:sp>
        <p:nvSpPr>
          <p:cNvPr id="3" name="Content Placeholder 2">
            <a:extLst>
              <a:ext uri="{FF2B5EF4-FFF2-40B4-BE49-F238E27FC236}">
                <a16:creationId xmlns:a16="http://schemas.microsoft.com/office/drawing/2014/main" id="{D54F3F9C-528C-3F14-B050-0AC151227575}"/>
              </a:ext>
            </a:extLst>
          </p:cNvPr>
          <p:cNvSpPr>
            <a:spLocks noGrp="1"/>
          </p:cNvSpPr>
          <p:nvPr>
            <p:ph idx="1"/>
          </p:nvPr>
        </p:nvSpPr>
        <p:spPr/>
        <p:txBody>
          <a:bodyPr/>
          <a:lstStyle/>
          <a:p>
            <a:r>
              <a:rPr lang="en-US"/>
              <a:t>To correct noncompliance as soon as possible, but no later than one year after the State’s written notification of noncompliance.</a:t>
            </a:r>
          </a:p>
        </p:txBody>
      </p:sp>
      <p:sp>
        <p:nvSpPr>
          <p:cNvPr id="4" name="Slide Number Placeholder 3">
            <a:extLst>
              <a:ext uri="{FF2B5EF4-FFF2-40B4-BE49-F238E27FC236}">
                <a16:creationId xmlns:a16="http://schemas.microsoft.com/office/drawing/2014/main" id="{C05D56F4-4B7C-E277-4068-7398672F1F72}"/>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4144560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98996-776F-F31E-024C-53CBAE1BCE3B}"/>
              </a:ext>
            </a:extLst>
          </p:cNvPr>
          <p:cNvSpPr>
            <a:spLocks noGrp="1"/>
          </p:cNvSpPr>
          <p:nvPr>
            <p:ph type="title"/>
          </p:nvPr>
        </p:nvSpPr>
        <p:spPr/>
        <p:txBody>
          <a:bodyPr/>
          <a:lstStyle/>
          <a:p>
            <a:r>
              <a:rPr lang="en-US"/>
              <a:t>DESE’s Educational Vision </a:t>
            </a:r>
          </a:p>
        </p:txBody>
      </p:sp>
      <p:sp>
        <p:nvSpPr>
          <p:cNvPr id="5" name="Rectangle 4" descr="Textured blue background">
            <a:extLst>
              <a:ext uri="{FF2B5EF4-FFF2-40B4-BE49-F238E27FC236}">
                <a16:creationId xmlns:a16="http://schemas.microsoft.com/office/drawing/2014/main" id="{C0E10DDA-5324-0438-12A1-E6EDF849C713}"/>
              </a:ext>
            </a:extLst>
          </p:cNvPr>
          <p:cNvSpPr/>
          <p:nvPr/>
        </p:nvSpPr>
        <p:spPr>
          <a:xfrm>
            <a:off x="250531" y="1993768"/>
            <a:ext cx="7028329" cy="4282464"/>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400">
                <a:solidFill>
                  <a:schemeClr val="bg1"/>
                </a:solidFill>
              </a:rPr>
              <a:t>All students in Massachusetts, particularly students from historically underserved groups and communities, will have equitable opportunities to excel in all content areas across all grades. </a:t>
            </a:r>
          </a:p>
          <a:p>
            <a:pPr algn="ctr"/>
            <a:r>
              <a:rPr lang="en-US" sz="2400">
                <a:solidFill>
                  <a:schemeClr val="bg1"/>
                </a:solidFill>
              </a:rPr>
              <a:t>Culturally and linguistically sustaining classroom and school practices will support students to thrive by creating affirming environments where students have a sense of belonging, engage in deeper learning, and are held to high expectations with targeted support</a:t>
            </a:r>
            <a:r>
              <a:rPr lang="en-US" sz="2400" b="1">
                <a:solidFill>
                  <a:schemeClr val="bg1"/>
                </a:solidFill>
              </a:rPr>
              <a:t>.</a:t>
            </a:r>
          </a:p>
        </p:txBody>
      </p:sp>
      <p:pic>
        <p:nvPicPr>
          <p:cNvPr id="10" name="Picture 9">
            <a:extLst>
              <a:ext uri="{FF2B5EF4-FFF2-40B4-BE49-F238E27FC236}">
                <a16:creationId xmlns:a16="http://schemas.microsoft.com/office/drawing/2014/main" id="{567999B4-7DBD-2726-8443-1C9E5E7CA51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5751" y="101453"/>
            <a:ext cx="2683806" cy="1892315"/>
          </a:xfrm>
          <a:prstGeom prst="rect">
            <a:avLst/>
          </a:prstGeom>
        </p:spPr>
      </p:pic>
      <p:sp>
        <p:nvSpPr>
          <p:cNvPr id="11" name="TextBox 10">
            <a:extLst>
              <a:ext uri="{FF2B5EF4-FFF2-40B4-BE49-F238E27FC236}">
                <a16:creationId xmlns:a16="http://schemas.microsoft.com/office/drawing/2014/main" id="{1657E774-45C4-7B53-6D70-D0CFA59C7688}"/>
              </a:ext>
            </a:extLst>
          </p:cNvPr>
          <p:cNvSpPr txBox="1"/>
          <p:nvPr/>
        </p:nvSpPr>
        <p:spPr>
          <a:xfrm>
            <a:off x="7908471" y="1998138"/>
            <a:ext cx="3901086" cy="4278094"/>
          </a:xfrm>
          <a:prstGeom prst="rect">
            <a:avLst/>
          </a:prstGeom>
          <a:noFill/>
        </p:spPr>
        <p:txBody>
          <a:bodyPr wrap="square" rtlCol="0">
            <a:spAutoFit/>
          </a:bodyPr>
          <a:lstStyle/>
          <a:p>
            <a:pPr>
              <a:spcAft>
                <a:spcPts val="1200"/>
              </a:spcAft>
            </a:pPr>
            <a:endParaRPr lang="en-US" sz="2000"/>
          </a:p>
          <a:p>
            <a:pPr marL="285750" indent="-285750">
              <a:spcAft>
                <a:spcPts val="1200"/>
              </a:spcAft>
              <a:buFont typeface="Arial" panose="020B0604020202020204" pitchFamily="34" charset="0"/>
              <a:buChar char="•"/>
            </a:pPr>
            <a:r>
              <a:rPr lang="en-US" sz="2400"/>
              <a:t>All students are known and valued</a:t>
            </a:r>
          </a:p>
          <a:p>
            <a:pPr marL="285750" indent="-285750">
              <a:spcAft>
                <a:spcPts val="1200"/>
              </a:spcAft>
              <a:buFont typeface="Arial" panose="020B0604020202020204" pitchFamily="34" charset="0"/>
              <a:buChar char="•"/>
            </a:pPr>
            <a:r>
              <a:rPr lang="en-US" sz="2400"/>
              <a:t>Learning experiences are relevant, real-world, and interactive</a:t>
            </a:r>
          </a:p>
          <a:p>
            <a:pPr marL="285750" indent="-285750">
              <a:spcAft>
                <a:spcPts val="1200"/>
              </a:spcAft>
              <a:buFont typeface="Arial" panose="020B0604020202020204" pitchFamily="34" charset="0"/>
              <a:buChar char="•"/>
            </a:pPr>
            <a:r>
              <a:rPr lang="en-US" sz="2400"/>
              <a:t>Individual supports enable students to excel at grade-level (or beyond)</a:t>
            </a:r>
          </a:p>
          <a:p>
            <a:pPr marL="285750" indent="-285750">
              <a:spcAft>
                <a:spcPts val="1200"/>
              </a:spcAft>
              <a:buFont typeface="Arial" panose="020B0604020202020204" pitchFamily="34" charset="0"/>
              <a:buChar char="•"/>
            </a:pPr>
            <a:endParaRPr lang="en-US" sz="2000"/>
          </a:p>
        </p:txBody>
      </p:sp>
    </p:spTree>
    <p:extLst>
      <p:ext uri="{BB962C8B-B14F-4D97-AF65-F5344CB8AC3E}">
        <p14:creationId xmlns:p14="http://schemas.microsoft.com/office/powerpoint/2010/main" val="2990133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Special Education Determination Rubric </a:t>
            </a:r>
            <a:r>
              <a:rPr lang="en-US">
                <a:solidFill>
                  <a:schemeClr val="tx1">
                    <a:lumMod val="50000"/>
                  </a:schemeClr>
                </a:solidFill>
              </a:rPr>
              <a:t>- 2 </a:t>
            </a:r>
          </a:p>
        </p:txBody>
      </p:sp>
      <p:sp>
        <p:nvSpPr>
          <p:cNvPr id="3" name="Content Placeholder 2">
            <a:extLst>
              <a:ext uri="{FF2B5EF4-FFF2-40B4-BE49-F238E27FC236}">
                <a16:creationId xmlns:a16="http://schemas.microsoft.com/office/drawing/2014/main" id="{7E2B5F6D-4DC0-4CBA-81FC-26B86F7FD0EC}"/>
              </a:ext>
            </a:extLst>
          </p:cNvPr>
          <p:cNvSpPr>
            <a:spLocks noGrp="1"/>
          </p:cNvSpPr>
          <p:nvPr>
            <p:ph idx="1"/>
          </p:nvPr>
        </p:nvSpPr>
        <p:spPr>
          <a:xfrm>
            <a:off x="567743" y="1137717"/>
            <a:ext cx="11370972" cy="5049746"/>
          </a:xfrm>
        </p:spPr>
        <p:txBody>
          <a:bodyPr/>
          <a:lstStyle/>
          <a:p>
            <a:pPr marL="0" indent="0">
              <a:buNone/>
            </a:pPr>
            <a:r>
              <a:rPr lang="en-US"/>
              <a:t>Points are assigned based on each district’s performance on each of the measures</a:t>
            </a:r>
          </a:p>
          <a:p>
            <a:endParaRPr lang="en-US"/>
          </a:p>
        </p:txBody>
      </p:sp>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graphicFrame>
        <p:nvGraphicFramePr>
          <p:cNvPr id="5" name="Table 4">
            <a:extLst>
              <a:ext uri="{FF2B5EF4-FFF2-40B4-BE49-F238E27FC236}">
                <a16:creationId xmlns:a16="http://schemas.microsoft.com/office/drawing/2014/main" id="{41851B15-C610-4FB1-8B7F-D2B9D794E758}"/>
              </a:ext>
            </a:extLst>
          </p:cNvPr>
          <p:cNvGraphicFramePr>
            <a:graphicFrameLocks noGrp="1"/>
          </p:cNvGraphicFramePr>
          <p:nvPr>
            <p:extLst>
              <p:ext uri="{D42A27DB-BD31-4B8C-83A1-F6EECF244321}">
                <p14:modId xmlns:p14="http://schemas.microsoft.com/office/powerpoint/2010/main" val="855362396"/>
              </p:ext>
            </p:extLst>
          </p:nvPr>
        </p:nvGraphicFramePr>
        <p:xfrm>
          <a:off x="838200" y="2159576"/>
          <a:ext cx="10515602" cy="4404360"/>
        </p:xfrm>
        <a:graphic>
          <a:graphicData uri="http://schemas.openxmlformats.org/drawingml/2006/table">
            <a:tbl>
              <a:tblPr firstRow="1" firstCol="1" bandRow="1">
                <a:tableStyleId>{7E9639D4-E3E2-4D34-9284-5A2195B3D0D7}</a:tableStyleId>
              </a:tblPr>
              <a:tblGrid>
                <a:gridCol w="519106">
                  <a:extLst>
                    <a:ext uri="{9D8B030D-6E8A-4147-A177-3AD203B41FA5}">
                      <a16:colId xmlns:a16="http://schemas.microsoft.com/office/drawing/2014/main" val="3704410798"/>
                    </a:ext>
                  </a:extLst>
                </a:gridCol>
                <a:gridCol w="1249562">
                  <a:extLst>
                    <a:ext uri="{9D8B030D-6E8A-4147-A177-3AD203B41FA5}">
                      <a16:colId xmlns:a16="http://schemas.microsoft.com/office/drawing/2014/main" val="360480137"/>
                    </a:ext>
                  </a:extLst>
                </a:gridCol>
                <a:gridCol w="1249562">
                  <a:extLst>
                    <a:ext uri="{9D8B030D-6E8A-4147-A177-3AD203B41FA5}">
                      <a16:colId xmlns:a16="http://schemas.microsoft.com/office/drawing/2014/main" val="4272430452"/>
                    </a:ext>
                  </a:extLst>
                </a:gridCol>
                <a:gridCol w="1249562">
                  <a:extLst>
                    <a:ext uri="{9D8B030D-6E8A-4147-A177-3AD203B41FA5}">
                      <a16:colId xmlns:a16="http://schemas.microsoft.com/office/drawing/2014/main" val="3959700176"/>
                    </a:ext>
                  </a:extLst>
                </a:gridCol>
                <a:gridCol w="1249562">
                  <a:extLst>
                    <a:ext uri="{9D8B030D-6E8A-4147-A177-3AD203B41FA5}">
                      <a16:colId xmlns:a16="http://schemas.microsoft.com/office/drawing/2014/main" val="2524262138"/>
                    </a:ext>
                  </a:extLst>
                </a:gridCol>
                <a:gridCol w="1249562">
                  <a:extLst>
                    <a:ext uri="{9D8B030D-6E8A-4147-A177-3AD203B41FA5}">
                      <a16:colId xmlns:a16="http://schemas.microsoft.com/office/drawing/2014/main" val="2484006919"/>
                    </a:ext>
                  </a:extLst>
                </a:gridCol>
                <a:gridCol w="1249562">
                  <a:extLst>
                    <a:ext uri="{9D8B030D-6E8A-4147-A177-3AD203B41FA5}">
                      <a16:colId xmlns:a16="http://schemas.microsoft.com/office/drawing/2014/main" val="3164045034"/>
                    </a:ext>
                  </a:extLst>
                </a:gridCol>
                <a:gridCol w="1249562">
                  <a:extLst>
                    <a:ext uri="{9D8B030D-6E8A-4147-A177-3AD203B41FA5}">
                      <a16:colId xmlns:a16="http://schemas.microsoft.com/office/drawing/2014/main" val="1697306907"/>
                    </a:ext>
                  </a:extLst>
                </a:gridCol>
                <a:gridCol w="1249562">
                  <a:extLst>
                    <a:ext uri="{9D8B030D-6E8A-4147-A177-3AD203B41FA5}">
                      <a16:colId xmlns:a16="http://schemas.microsoft.com/office/drawing/2014/main" val="1418978500"/>
                    </a:ext>
                  </a:extLst>
                </a:gridCol>
              </a:tblGrid>
              <a:tr h="0">
                <a:tc>
                  <a:txBody>
                    <a:bodyPr/>
                    <a:lstStyle/>
                    <a:p>
                      <a:pPr algn="ctr" rtl="0" fontAlgn="base"/>
                      <a:endParaRPr lang="en-US" sz="700"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4">
                  <a:txBody>
                    <a:bodyPr/>
                    <a:lstStyle/>
                    <a:p>
                      <a:pPr algn="ctr" rtl="0" fontAlgn="base"/>
                      <a:r>
                        <a:rPr lang="en-US" sz="1000" b="1" i="0">
                          <a:solidFill>
                            <a:srgbClr val="000000"/>
                          </a:solidFill>
                          <a:effectLst/>
                          <a:latin typeface="Calibri" panose="020F0502020204030204" pitchFamily="34" charset="0"/>
                        </a:rPr>
                        <a:t>Performance</a:t>
                      </a:r>
                      <a:r>
                        <a:rPr lang="en-US" sz="1000" b="0" i="0">
                          <a:solidFill>
                            <a:srgbClr val="000000"/>
                          </a:solidFill>
                          <a:effectLst/>
                          <a:latin typeface="Calibri" panose="020F0502020204030204" pitchFamily="34" charset="0"/>
                        </a:rPr>
                        <a:t> </a:t>
                      </a:r>
                      <a:endParaRPr lang="en-US" b="0" i="0">
                        <a:solidFill>
                          <a:srgbClr val="00000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base"/>
                      <a:r>
                        <a:rPr lang="en-US" sz="1000" b="1" i="0">
                          <a:solidFill>
                            <a:srgbClr val="000000"/>
                          </a:solidFill>
                          <a:effectLst/>
                          <a:latin typeface="Calibri" panose="020F0502020204030204" pitchFamily="34" charset="0"/>
                        </a:rPr>
                        <a:t>Compliance</a:t>
                      </a:r>
                      <a:r>
                        <a:rPr lang="en-US" sz="1000" b="0" i="0">
                          <a:solidFill>
                            <a:srgbClr val="000000"/>
                          </a:solidFill>
                          <a:effectLst/>
                          <a:latin typeface="Calibri" panose="020F0502020204030204" pitchFamily="34" charset="0"/>
                        </a:rPr>
                        <a:t> </a:t>
                      </a:r>
                      <a:endParaRPr lang="en-US" b="0" i="0">
                        <a:solidFill>
                          <a:srgbClr val="00000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ctr" rtl="0" fontAlgn="base"/>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48754149"/>
                  </a:ext>
                </a:extLst>
              </a:tr>
              <a:tr h="519430">
                <a:tc>
                  <a:txBody>
                    <a:bodyPr/>
                    <a:lstStyle/>
                    <a:p>
                      <a:pPr fontAlgn="ctr"/>
                      <a:endParaRPr lang="en-US">
                        <a:solidFill>
                          <a:srgbClr val="000000"/>
                        </a:solidFill>
                        <a:effectLst/>
                      </a:endParaRPr>
                    </a:p>
                    <a:p>
                      <a:pPr algn="ctr" rtl="0" fontAlgn="base"/>
                      <a:r>
                        <a:rPr lang="en-US" sz="1000" b="0" i="0">
                          <a:solidFill>
                            <a:srgbClr val="000000"/>
                          </a:solidFill>
                          <a:effectLst/>
                          <a:latin typeface="Calibri" panose="020F0502020204030204" pitchFamily="34" charset="0"/>
                        </a:rPr>
                        <a:t> </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panose="020F0502020204030204" pitchFamily="34" charset="0"/>
                        </a:rPr>
                        <a:t>Annual Dropout Rate</a:t>
                      </a:r>
                      <a:r>
                        <a:rPr lang="en-US" sz="1000" b="0" i="0">
                          <a:solidFill>
                            <a:srgbClr val="000000"/>
                          </a:solidFill>
                          <a:effectLst/>
                          <a:latin typeface="Calibri" panose="020F0502020204030204" pitchFamily="34" charset="0"/>
                        </a:rPr>
                        <a:t> </a:t>
                      </a:r>
                      <a:endParaRPr lang="en-US" b="0" i="0">
                        <a:solidFill>
                          <a:srgbClr val="000000"/>
                        </a:solidFill>
                        <a:effectLst/>
                      </a:endParaRPr>
                    </a:p>
                    <a:p>
                      <a:pPr algn="ctr" rtl="0" fontAlgn="base"/>
                      <a:r>
                        <a:rPr lang="en-US" sz="800" b="0" i="0">
                          <a:solidFill>
                            <a:srgbClr val="000000"/>
                          </a:solidFill>
                          <a:effectLst/>
                          <a:latin typeface="Calibri" panose="020F0502020204030204" pitchFamily="34" charset="0"/>
                        </a:rPr>
                        <a:t>(2022) </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panose="020F0502020204030204" pitchFamily="34" charset="0"/>
                        </a:rPr>
                        <a:t>5-Year Cohort Graduation Rate</a:t>
                      </a:r>
                      <a:r>
                        <a:rPr lang="en-US" sz="1000" b="0" i="0">
                          <a:solidFill>
                            <a:srgbClr val="000000"/>
                          </a:solidFill>
                          <a:effectLst/>
                          <a:latin typeface="Calibri" panose="020F0502020204030204" pitchFamily="34" charset="0"/>
                        </a:rPr>
                        <a:t> </a:t>
                      </a:r>
                      <a:endParaRPr lang="en-US" b="0" i="0">
                        <a:solidFill>
                          <a:srgbClr val="000000"/>
                        </a:solidFill>
                        <a:effectLst/>
                      </a:endParaRPr>
                    </a:p>
                    <a:p>
                      <a:pPr algn="ctr" rtl="0" fontAlgn="base"/>
                      <a:r>
                        <a:rPr lang="en-US" sz="800" b="0" i="0">
                          <a:solidFill>
                            <a:srgbClr val="000000"/>
                          </a:solidFill>
                          <a:effectLst/>
                          <a:latin typeface="Calibri" panose="020F0502020204030204" pitchFamily="34" charset="0"/>
                        </a:rPr>
                        <a:t>(2021) </a:t>
                      </a:r>
                      <a:endParaRPr lang="en-US" b="0" i="0">
                        <a:solidFill>
                          <a:srgbClr val="000000"/>
                        </a:solidFill>
                        <a:effectLst/>
                      </a:endParaRPr>
                    </a:p>
                    <a:p>
                      <a:pPr algn="ctr" rtl="0" fontAlgn="base"/>
                      <a:r>
                        <a:rPr lang="en-US" sz="800" b="0" i="1">
                          <a:solidFill>
                            <a:srgbClr val="000000"/>
                          </a:solidFill>
                          <a:effectLst/>
                          <a:latin typeface="Calibri" panose="020F0502020204030204" pitchFamily="34" charset="0"/>
                        </a:rPr>
                        <a:t>Points x1.5</a:t>
                      </a:r>
                      <a:r>
                        <a:rPr lang="en-US" sz="800" b="0" i="0">
                          <a:solidFill>
                            <a:srgbClr val="000000"/>
                          </a:solidFill>
                          <a:effectLst/>
                          <a:latin typeface="Calibri" panose="020F0502020204030204" pitchFamily="34" charset="0"/>
                        </a:rPr>
                        <a:t> </a:t>
                      </a:r>
                      <a:endParaRPr lang="en-US" b="0" i="0">
                        <a:solidFill>
                          <a:srgbClr val="000000"/>
                        </a:solidFill>
                        <a:effectLst/>
                      </a:endParaRPr>
                    </a:p>
                    <a:p>
                      <a:pPr algn="ctr" rtl="0" fontAlgn="base"/>
                      <a:r>
                        <a:rPr lang="en-US" sz="1000" b="0" i="0">
                          <a:solidFill>
                            <a:srgbClr val="000000"/>
                          </a:solidFill>
                          <a:effectLst/>
                          <a:latin typeface="Calibri" panose="020F0502020204030204" pitchFamily="34" charset="0"/>
                        </a:rPr>
                        <a:t> </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panose="020F0502020204030204" pitchFamily="34" charset="0"/>
                        </a:rPr>
                        <a:t>Special Education State Performance Plan/Annual Performance Report (SPP/APR) Indicator 3</a:t>
                      </a:r>
                      <a:r>
                        <a:rPr lang="en-US" sz="1000" b="0" i="0">
                          <a:solidFill>
                            <a:srgbClr val="000000"/>
                          </a:solidFill>
                          <a:effectLst/>
                          <a:latin typeface="Calibri" panose="020F0502020204030204" pitchFamily="34" charset="0"/>
                        </a:rPr>
                        <a:t> </a:t>
                      </a:r>
                      <a:endParaRPr lang="en-US" b="0" i="0">
                        <a:solidFill>
                          <a:srgbClr val="000000"/>
                        </a:solidFill>
                        <a:effectLst/>
                      </a:endParaRPr>
                    </a:p>
                    <a:p>
                      <a:pPr algn="ctr" rtl="0" fontAlgn="base"/>
                      <a:r>
                        <a:rPr lang="en-US" sz="800" b="0" i="0">
                          <a:solidFill>
                            <a:srgbClr val="000000"/>
                          </a:solidFill>
                          <a:effectLst/>
                          <a:latin typeface="Calibri" panose="020F0502020204030204" pitchFamily="34" charset="0"/>
                        </a:rPr>
                        <a:t>(2023) </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panose="020F0502020204030204" pitchFamily="34" charset="0"/>
                        </a:rPr>
                        <a:t>Special Education State Performance Plan/Annual Performance Report (SPP/APR)</a:t>
                      </a:r>
                      <a:r>
                        <a:rPr lang="en-US" sz="1000" b="0" i="0">
                          <a:solidFill>
                            <a:srgbClr val="000000"/>
                          </a:solidFill>
                          <a:effectLst/>
                          <a:latin typeface="Calibri" panose="020F0502020204030204" pitchFamily="34" charset="0"/>
                        </a:rPr>
                        <a:t> </a:t>
                      </a:r>
                      <a:endParaRPr lang="en-US" b="0" i="0">
                        <a:solidFill>
                          <a:srgbClr val="000000"/>
                        </a:solidFill>
                        <a:effectLst/>
                      </a:endParaRPr>
                    </a:p>
                    <a:p>
                      <a:pPr algn="ctr" rtl="0" fontAlgn="base"/>
                      <a:r>
                        <a:rPr lang="en-US" sz="1000" b="1" i="0">
                          <a:solidFill>
                            <a:srgbClr val="000000"/>
                          </a:solidFill>
                          <a:effectLst/>
                          <a:latin typeface="Calibri" panose="020F0502020204030204" pitchFamily="34" charset="0"/>
                        </a:rPr>
                        <a:t>Indicators 5 &amp; 6</a:t>
                      </a:r>
                      <a:r>
                        <a:rPr lang="en-US" sz="1000" b="0" i="0">
                          <a:solidFill>
                            <a:srgbClr val="000000"/>
                          </a:solidFill>
                          <a:effectLst/>
                          <a:latin typeface="Calibri" panose="020F0502020204030204" pitchFamily="34" charset="0"/>
                        </a:rPr>
                        <a:t> </a:t>
                      </a:r>
                      <a:endParaRPr lang="en-US" b="0" i="0">
                        <a:solidFill>
                          <a:srgbClr val="000000"/>
                        </a:solidFill>
                        <a:effectLst/>
                      </a:endParaRPr>
                    </a:p>
                    <a:p>
                      <a:pPr algn="ctr" rtl="0" fontAlgn="base"/>
                      <a:r>
                        <a:rPr lang="en-US" sz="800" b="0" i="0">
                          <a:solidFill>
                            <a:srgbClr val="000000"/>
                          </a:solidFill>
                          <a:effectLst/>
                          <a:latin typeface="Calibri" panose="020F0502020204030204" pitchFamily="34" charset="0"/>
                        </a:rPr>
                        <a:t>(SY2022-2023) </a:t>
                      </a:r>
                      <a:endParaRPr lang="en-US" b="0" i="0">
                        <a:solidFill>
                          <a:srgbClr val="000000"/>
                        </a:solidFill>
                        <a:effectLst/>
                      </a:endParaRPr>
                    </a:p>
                    <a:p>
                      <a:pPr algn="ctr" rtl="0" fontAlgn="base"/>
                      <a:r>
                        <a:rPr lang="en-US" sz="800" b="0" i="1">
                          <a:solidFill>
                            <a:srgbClr val="000000"/>
                          </a:solidFill>
                          <a:effectLst/>
                          <a:latin typeface="Calibri" panose="020F0502020204030204" pitchFamily="34" charset="0"/>
                        </a:rPr>
                        <a:t>Points x2</a:t>
                      </a:r>
                      <a:r>
                        <a:rPr lang="en-US" sz="800" b="0" i="0">
                          <a:solidFill>
                            <a:srgbClr val="000000"/>
                          </a:solidFill>
                          <a:effectLst/>
                          <a:latin typeface="Calibri" panose="020F0502020204030204" pitchFamily="34" charset="0"/>
                        </a:rPr>
                        <a:t> </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panose="020F0502020204030204" pitchFamily="34" charset="0"/>
                        </a:rPr>
                        <a:t>Special Education State Performance Plan/Annual Performance Report (SPP/APR) Indicators</a:t>
                      </a:r>
                      <a:r>
                        <a:rPr lang="en-US" sz="1000" b="0" i="0">
                          <a:solidFill>
                            <a:srgbClr val="000000"/>
                          </a:solidFill>
                          <a:effectLst/>
                          <a:latin typeface="Calibri" panose="020F0502020204030204" pitchFamily="34" charset="0"/>
                        </a:rPr>
                        <a:t> </a:t>
                      </a:r>
                      <a:endParaRPr lang="en-US" b="0" i="0">
                        <a:solidFill>
                          <a:srgbClr val="000000"/>
                        </a:solidFill>
                        <a:effectLst/>
                      </a:endParaRPr>
                    </a:p>
                    <a:p>
                      <a:pPr algn="ctr" rtl="0" fontAlgn="base"/>
                      <a:r>
                        <a:rPr lang="en-US" sz="1000" b="1" i="0">
                          <a:solidFill>
                            <a:srgbClr val="000000"/>
                          </a:solidFill>
                          <a:effectLst/>
                          <a:latin typeface="Calibri" panose="020F0502020204030204" pitchFamily="34" charset="0"/>
                        </a:rPr>
                        <a:t>4B, 9, &amp; 10</a:t>
                      </a:r>
                      <a:r>
                        <a:rPr lang="en-US" sz="1000" b="0" i="0">
                          <a:solidFill>
                            <a:srgbClr val="000000"/>
                          </a:solidFill>
                          <a:effectLst/>
                          <a:latin typeface="Calibri" panose="020F0502020204030204" pitchFamily="34" charset="0"/>
                        </a:rPr>
                        <a:t> </a:t>
                      </a:r>
                      <a:endParaRPr lang="en-US" b="0" i="0">
                        <a:solidFill>
                          <a:srgbClr val="000000"/>
                        </a:solidFill>
                        <a:effectLst/>
                      </a:endParaRPr>
                    </a:p>
                    <a:p>
                      <a:pPr algn="ctr" rtl="0" fontAlgn="base"/>
                      <a:r>
                        <a:rPr lang="en-US" sz="800" b="0" i="0">
                          <a:solidFill>
                            <a:srgbClr val="000000"/>
                          </a:solidFill>
                          <a:effectLst/>
                          <a:latin typeface="Calibri" panose="020F0502020204030204" pitchFamily="34" charset="0"/>
                        </a:rPr>
                        <a:t>(SY2021-2022) </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panose="020F0502020204030204" pitchFamily="34" charset="0"/>
                        </a:rPr>
                        <a:t>Special Education State Performance Plan/Annual Performance Report (SPP/APR) Indicators</a:t>
                      </a:r>
                      <a:r>
                        <a:rPr lang="en-US" sz="1000" b="0" i="0">
                          <a:solidFill>
                            <a:srgbClr val="000000"/>
                          </a:solidFill>
                          <a:effectLst/>
                          <a:latin typeface="Calibri" panose="020F0502020204030204" pitchFamily="34" charset="0"/>
                        </a:rPr>
                        <a:t> </a:t>
                      </a:r>
                      <a:endParaRPr lang="en-US" b="0" i="0">
                        <a:solidFill>
                          <a:srgbClr val="000000"/>
                        </a:solidFill>
                        <a:effectLst/>
                      </a:endParaRPr>
                    </a:p>
                    <a:p>
                      <a:pPr algn="ctr" rtl="0" fontAlgn="base"/>
                      <a:r>
                        <a:rPr lang="en-US" sz="1000" b="1" i="0">
                          <a:solidFill>
                            <a:srgbClr val="000000"/>
                          </a:solidFill>
                          <a:effectLst/>
                          <a:latin typeface="Calibri" panose="020F0502020204030204" pitchFamily="34" charset="0"/>
                        </a:rPr>
                        <a:t>11, 12, &amp; 13</a:t>
                      </a:r>
                      <a:r>
                        <a:rPr lang="en-US" sz="1000" b="0" i="0">
                          <a:solidFill>
                            <a:srgbClr val="000000"/>
                          </a:solidFill>
                          <a:effectLst/>
                          <a:latin typeface="Calibri" panose="020F0502020204030204" pitchFamily="34" charset="0"/>
                        </a:rPr>
                        <a:t> </a:t>
                      </a:r>
                      <a:endParaRPr lang="en-US" b="0" i="0">
                        <a:solidFill>
                          <a:srgbClr val="000000"/>
                        </a:solidFill>
                        <a:effectLst/>
                      </a:endParaRPr>
                    </a:p>
                    <a:p>
                      <a:pPr algn="ctr" rtl="0" fontAlgn="base"/>
                      <a:r>
                        <a:rPr lang="en-US" sz="800" b="0" i="0">
                          <a:solidFill>
                            <a:srgbClr val="000000"/>
                          </a:solidFill>
                          <a:effectLst/>
                          <a:latin typeface="Calibri" panose="020F0502020204030204" pitchFamily="34" charset="0"/>
                        </a:rPr>
                        <a:t>(SY2022-2023) </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panose="020F0502020204030204" pitchFamily="34" charset="0"/>
                        </a:rPr>
                        <a:t>Identification of Non-Compliance</a:t>
                      </a:r>
                      <a:r>
                        <a:rPr lang="en-US" sz="1000" b="0" i="0">
                          <a:solidFill>
                            <a:srgbClr val="000000"/>
                          </a:solidFill>
                          <a:effectLst/>
                          <a:latin typeface="Calibri" panose="020F0502020204030204" pitchFamily="34" charset="0"/>
                        </a:rPr>
                        <a:t> </a:t>
                      </a:r>
                      <a:endParaRPr lang="en-US" b="0" i="0">
                        <a:solidFill>
                          <a:srgbClr val="000000"/>
                        </a:solidFill>
                        <a:effectLst/>
                      </a:endParaRPr>
                    </a:p>
                    <a:p>
                      <a:pPr algn="ctr" rtl="0" fontAlgn="base"/>
                      <a:r>
                        <a:rPr lang="en-US" sz="1000" b="1" i="0">
                          <a:solidFill>
                            <a:srgbClr val="000000"/>
                          </a:solidFill>
                          <a:effectLst/>
                          <a:latin typeface="Calibri" panose="020F0502020204030204" pitchFamily="34" charset="0"/>
                        </a:rPr>
                        <a:t># of Findings (PSM/PRS)</a:t>
                      </a:r>
                      <a:r>
                        <a:rPr lang="en-US" sz="1000" b="0" i="0">
                          <a:solidFill>
                            <a:srgbClr val="000000"/>
                          </a:solidFill>
                          <a:effectLst/>
                          <a:latin typeface="Calibri" panose="020F0502020204030204" pitchFamily="34" charset="0"/>
                        </a:rPr>
                        <a:t> </a:t>
                      </a:r>
                      <a:endParaRPr lang="en-US" b="0" i="0">
                        <a:solidFill>
                          <a:srgbClr val="000000"/>
                        </a:solidFill>
                        <a:effectLst/>
                      </a:endParaRPr>
                    </a:p>
                    <a:p>
                      <a:pPr algn="ctr" rtl="0" fontAlgn="base"/>
                      <a:r>
                        <a:rPr lang="en-US" sz="800" b="0" i="0">
                          <a:solidFill>
                            <a:srgbClr val="000000"/>
                          </a:solidFill>
                          <a:effectLst/>
                          <a:latin typeface="Calibri" panose="020F0502020204030204" pitchFamily="34" charset="0"/>
                        </a:rPr>
                        <a:t>(SY2022-2023) </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panose="020F0502020204030204" pitchFamily="34" charset="0"/>
                        </a:rPr>
                        <a:t>Timely Submission/ Verified Correction of Non-Compliance </a:t>
                      </a:r>
                      <a:r>
                        <a:rPr lang="en-US" sz="1000" b="0" i="0">
                          <a:solidFill>
                            <a:srgbClr val="000000"/>
                          </a:solidFill>
                          <a:effectLst/>
                          <a:latin typeface="Calibri" panose="020F0502020204030204" pitchFamily="34" charset="0"/>
                        </a:rPr>
                        <a:t> </a:t>
                      </a:r>
                      <a:endParaRPr lang="en-US" b="0" i="0">
                        <a:solidFill>
                          <a:srgbClr val="000000"/>
                        </a:solidFill>
                        <a:effectLst/>
                      </a:endParaRPr>
                    </a:p>
                    <a:p>
                      <a:pPr algn="ctr" rtl="0" fontAlgn="base"/>
                      <a:r>
                        <a:rPr lang="en-US" sz="800" b="0" i="0">
                          <a:solidFill>
                            <a:srgbClr val="000000"/>
                          </a:solidFill>
                          <a:effectLst/>
                          <a:latin typeface="Calibri" panose="020F0502020204030204" pitchFamily="34" charset="0"/>
                        </a:rPr>
                        <a:t>(SY2022-2023) </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15146185"/>
                  </a:ext>
                </a:extLst>
              </a:tr>
              <a:tr h="479862">
                <a:tc>
                  <a:txBody>
                    <a:bodyPr/>
                    <a:lstStyle/>
                    <a:p>
                      <a:pPr fontAlgn="t"/>
                      <a:endParaRPr lang="en-US">
                        <a:solidFill>
                          <a:srgbClr val="000000"/>
                        </a:solidFill>
                        <a:effectLst/>
                      </a:endParaRPr>
                    </a:p>
                    <a:p>
                      <a:pPr algn="ctr" rtl="0" fontAlgn="base"/>
                      <a:r>
                        <a:rPr lang="en-US" sz="1000" b="0" i="0">
                          <a:solidFill>
                            <a:srgbClr val="000000"/>
                          </a:solidFill>
                          <a:effectLst/>
                          <a:latin typeface="Calibri" panose="020F0502020204030204" pitchFamily="34" charset="0"/>
                        </a:rPr>
                        <a:t>4 </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panose="020F0502020204030204" pitchFamily="34" charset="0"/>
                        </a:rPr>
                        <a:t>Annual dropout rate for students with disabilities at or below the state’s all students rate (2.1%)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panose="020F0502020204030204" pitchFamily="34" charset="0"/>
                        </a:rPr>
                        <a:t>5-year cohort graduation rate for students with disabilities at or above the state’s all students rate (91.8%)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panose="020F0502020204030204" pitchFamily="34" charset="0"/>
                        </a:rPr>
                        <a:t>Gap equal to or below state goal (29 percentage points)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panose="020F0502020204030204" pitchFamily="34" charset="0"/>
                        </a:rPr>
                        <a:t>Combined full inclusion rate of 75.0% or higher for students ages 3-21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panose="020F0502020204030204" pitchFamily="34" charset="0"/>
                        </a:rPr>
                        <a:t>No compliance findings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panose="020F0502020204030204" pitchFamily="34" charset="0"/>
                        </a:rPr>
                        <a:t>All Indicators compliance percentages at or above 95.0%  </a:t>
                      </a:r>
                      <a:endParaRPr lang="en-US" b="0" i="0">
                        <a:solidFill>
                          <a:srgbClr val="000000"/>
                        </a:solidFill>
                        <a:effectLst/>
                      </a:endParaRPr>
                    </a:p>
                    <a:p>
                      <a:pPr algn="l" rtl="0" fontAlgn="base"/>
                      <a:r>
                        <a:rPr lang="en-US" sz="1000" b="0" i="0">
                          <a:solidFill>
                            <a:srgbClr val="000000"/>
                          </a:solidFill>
                          <a:effectLst/>
                          <a:latin typeface="Calibri" panose="020F0502020204030204" pitchFamily="34" charset="0"/>
                        </a:rPr>
                        <a:t>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panose="020F0502020204030204" pitchFamily="34" charset="0"/>
                        </a:rPr>
                        <a:t>Less than 1.0 findings of special education noncompliance (per 1000 SWD)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panose="020F0502020204030204" pitchFamily="34" charset="0"/>
                        </a:rPr>
                        <a:t>All findings of noncompliance have been corrected or submitted in a timely manner (per 1000 SWD)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914031"/>
                  </a:ext>
                </a:extLst>
              </a:tr>
              <a:tr h="365760">
                <a:tc>
                  <a:txBody>
                    <a:bodyPr/>
                    <a:lstStyle/>
                    <a:p>
                      <a:pPr algn="ctr" rtl="0" fontAlgn="base"/>
                      <a:r>
                        <a:rPr lang="en-US" sz="1000" b="0" i="0">
                          <a:solidFill>
                            <a:srgbClr val="000000"/>
                          </a:solidFill>
                          <a:effectLst/>
                          <a:latin typeface="Calibri" panose="020F0502020204030204" pitchFamily="34" charset="0"/>
                          <a:cs typeface="Calibri" panose="020F0502020204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panose="020F0502020204030204" pitchFamily="34" charset="0"/>
                        </a:rPr>
                        <a:t>Annual dropout rate for students with disabilities at or below the state’s students with disabilities rate (3.4%), but above the state’s all students rate (2.1%) </a:t>
                      </a:r>
                      <a:endParaRPr lang="en-US" b="0" i="0">
                        <a:solidFill>
                          <a:srgbClr val="000000"/>
                        </a:solidFill>
                        <a:effectLst/>
                      </a:endParaRPr>
                    </a:p>
                    <a:p>
                      <a:pPr algn="l" rtl="0" fontAlgn="base"/>
                      <a:r>
                        <a:rPr lang="en-US" sz="1000" b="0" i="0">
                          <a:solidFill>
                            <a:srgbClr val="000000"/>
                          </a:solidFill>
                          <a:effectLst/>
                          <a:latin typeface="Calibri" panose="020F0502020204030204" pitchFamily="34" charset="0"/>
                        </a:rPr>
                        <a:t>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panose="020F0502020204030204" pitchFamily="34" charset="0"/>
                        </a:rPr>
                        <a:t>5-year cohort graduation rate for students with disabilities at or above the state’s students with disabilities rate (80.6%), but below the state’s all students rate (91.8%)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panose="020F0502020204030204" pitchFamily="34" charset="0"/>
                        </a:rPr>
                        <a:t>Gap above state goal (29 percentage points), but below 50</a:t>
                      </a:r>
                      <a:r>
                        <a:rPr lang="en-US" sz="800" b="0" i="0" baseline="30000">
                          <a:solidFill>
                            <a:srgbClr val="000000"/>
                          </a:solidFill>
                          <a:effectLst/>
                          <a:latin typeface="Calibri" panose="020F0502020204030204" pitchFamily="34" charset="0"/>
                        </a:rPr>
                        <a:t>th</a:t>
                      </a:r>
                      <a:r>
                        <a:rPr lang="en-US" sz="1000" b="0" i="0">
                          <a:solidFill>
                            <a:srgbClr val="000000"/>
                          </a:solidFill>
                          <a:effectLst/>
                          <a:latin typeface="Calibri" panose="020F0502020204030204" pitchFamily="34" charset="0"/>
                        </a:rPr>
                        <a:t> percentile (32 percentage points) </a:t>
                      </a:r>
                      <a:endParaRPr lang="en-US" b="0" i="0">
                        <a:solidFill>
                          <a:srgbClr val="000000"/>
                        </a:solidFill>
                        <a:effectLst/>
                      </a:endParaRPr>
                    </a:p>
                    <a:p>
                      <a:pPr algn="l" rtl="0" fontAlgn="base"/>
                      <a:r>
                        <a:rPr lang="en-US" sz="1000" b="0" i="0">
                          <a:solidFill>
                            <a:srgbClr val="000000"/>
                          </a:solidFill>
                          <a:effectLst/>
                          <a:latin typeface="Calibri" panose="020F0502020204030204" pitchFamily="34" charset="0"/>
                        </a:rPr>
                        <a:t>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panose="020F0502020204030204" pitchFamily="34" charset="0"/>
                        </a:rPr>
                        <a:t>Combined full inclusion rate from 50.0% to 74.9% for students ages 3-21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1">
                          <a:solidFill>
                            <a:srgbClr val="000000"/>
                          </a:solidFill>
                          <a:effectLst/>
                          <a:latin typeface="Calibri" panose="020F0502020204030204" pitchFamily="34" charset="0"/>
                        </a:rPr>
                        <a:t>At Risk</a:t>
                      </a:r>
                      <a:r>
                        <a:rPr lang="en-US" sz="1000" b="0" i="0">
                          <a:solidFill>
                            <a:srgbClr val="000000"/>
                          </a:solidFill>
                          <a:effectLst/>
                          <a:latin typeface="Calibri" panose="020F0502020204030204" pitchFamily="34" charset="0"/>
                        </a:rPr>
                        <a:t> for any 1 indicator (4b, 9, 10). All others must be labelled </a:t>
                      </a:r>
                      <a:r>
                        <a:rPr lang="en-US" sz="1000" b="0" i="1">
                          <a:solidFill>
                            <a:srgbClr val="000000"/>
                          </a:solidFill>
                          <a:effectLst/>
                          <a:latin typeface="Calibri" panose="020F0502020204030204" pitchFamily="34" charset="0"/>
                        </a:rPr>
                        <a:t>No</a:t>
                      </a:r>
                      <a:r>
                        <a:rPr lang="en-US" sz="1000" b="0" i="0">
                          <a:solidFill>
                            <a:srgbClr val="000000"/>
                          </a:solidFill>
                          <a:effectLst/>
                          <a:latin typeface="Calibri" panose="020F0502020204030204" pitchFamily="34" charset="0"/>
                        </a:rPr>
                        <a:t> </a:t>
                      </a:r>
                      <a:r>
                        <a:rPr lang="en-US" sz="1000" b="0" i="1">
                          <a:solidFill>
                            <a:srgbClr val="000000"/>
                          </a:solidFill>
                          <a:effectLst/>
                          <a:latin typeface="Calibri" panose="020F0502020204030204" pitchFamily="34" charset="0"/>
                        </a:rPr>
                        <a:t>Status</a:t>
                      </a:r>
                      <a:r>
                        <a:rPr lang="en-US" sz="1000" b="0" i="0">
                          <a:solidFill>
                            <a:srgbClr val="000000"/>
                          </a:solidFill>
                          <a:effectLst/>
                          <a:latin typeface="Calibri" panose="020F0502020204030204" pitchFamily="34" charset="0"/>
                        </a:rPr>
                        <a:t>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panose="020F0502020204030204" pitchFamily="34" charset="0"/>
                        </a:rPr>
                        <a:t>Any one Indicator compliance percentage from 75.0%</a:t>
                      </a:r>
                      <a:r>
                        <a:rPr lang="en-US" sz="1100" b="0" i="0">
                          <a:solidFill>
                            <a:srgbClr val="000000"/>
                          </a:solidFill>
                          <a:effectLst/>
                          <a:latin typeface="Calibri" panose="020F0502020204030204" pitchFamily="34" charset="0"/>
                        </a:rPr>
                        <a:t> to </a:t>
                      </a:r>
                      <a:r>
                        <a:rPr lang="en-US" sz="1000" b="0" i="0">
                          <a:solidFill>
                            <a:srgbClr val="000000"/>
                          </a:solidFill>
                          <a:effectLst/>
                          <a:latin typeface="Calibri" panose="020F0502020204030204" pitchFamily="34" charset="0"/>
                        </a:rPr>
                        <a:t>94.9%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panose="020F0502020204030204" pitchFamily="34" charset="0"/>
                        </a:rPr>
                        <a:t>1.0-2.9 findings of special education noncompliance (per 1000 SWD)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panose="020F0502020204030204" pitchFamily="34" charset="0"/>
                        </a:rPr>
                        <a:t>0.1 to 1.0 findings of noncompliance not resolved within 1 year or not submitted in a timely manner (per 1000 SWD)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6256672"/>
                  </a:ext>
                </a:extLst>
              </a:tr>
            </a:tbl>
          </a:graphicData>
        </a:graphic>
      </p:graphicFrame>
    </p:spTree>
    <p:extLst>
      <p:ext uri="{BB962C8B-B14F-4D97-AF65-F5344CB8AC3E}">
        <p14:creationId xmlns:p14="http://schemas.microsoft.com/office/powerpoint/2010/main" val="134591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Special Education Determination Rubric </a:t>
            </a:r>
            <a:r>
              <a:rPr lang="en-US">
                <a:solidFill>
                  <a:schemeClr val="tx1">
                    <a:lumMod val="50000"/>
                  </a:schemeClr>
                </a:solidFill>
              </a:rPr>
              <a:t>- 3 </a:t>
            </a:r>
          </a:p>
        </p:txBody>
      </p:sp>
      <p:sp>
        <p:nvSpPr>
          <p:cNvPr id="3" name="Content Placeholder 2">
            <a:extLst>
              <a:ext uri="{FF2B5EF4-FFF2-40B4-BE49-F238E27FC236}">
                <a16:creationId xmlns:a16="http://schemas.microsoft.com/office/drawing/2014/main" id="{7E2B5F6D-4DC0-4CBA-81FC-26B86F7FD0EC}"/>
              </a:ext>
            </a:extLst>
          </p:cNvPr>
          <p:cNvSpPr>
            <a:spLocks noGrp="1"/>
          </p:cNvSpPr>
          <p:nvPr>
            <p:ph idx="1"/>
          </p:nvPr>
        </p:nvSpPr>
        <p:spPr/>
        <p:txBody>
          <a:bodyPr/>
          <a:lstStyle/>
          <a:p>
            <a:pPr marL="0" indent="0">
              <a:buNone/>
            </a:pPr>
            <a:r>
              <a:rPr lang="en-US"/>
              <a:t>Points are assigned based on each district’s performance on each of the measures</a:t>
            </a:r>
          </a:p>
          <a:p>
            <a:endParaRPr lang="en-US"/>
          </a:p>
        </p:txBody>
      </p:sp>
      <p:graphicFrame>
        <p:nvGraphicFramePr>
          <p:cNvPr id="5" name="Table 4">
            <a:extLst>
              <a:ext uri="{FF2B5EF4-FFF2-40B4-BE49-F238E27FC236}">
                <a16:creationId xmlns:a16="http://schemas.microsoft.com/office/drawing/2014/main" id="{41851B15-C610-4FB1-8B7F-D2B9D794E758}"/>
              </a:ext>
            </a:extLst>
          </p:cNvPr>
          <p:cNvGraphicFramePr>
            <a:graphicFrameLocks noGrp="1"/>
          </p:cNvGraphicFramePr>
          <p:nvPr>
            <p:extLst>
              <p:ext uri="{D42A27DB-BD31-4B8C-83A1-F6EECF244321}">
                <p14:modId xmlns:p14="http://schemas.microsoft.com/office/powerpoint/2010/main" val="119054194"/>
              </p:ext>
            </p:extLst>
          </p:nvPr>
        </p:nvGraphicFramePr>
        <p:xfrm>
          <a:off x="838200" y="2413349"/>
          <a:ext cx="10567761" cy="3596640"/>
        </p:xfrm>
        <a:graphic>
          <a:graphicData uri="http://schemas.openxmlformats.org/drawingml/2006/table">
            <a:tbl>
              <a:tblPr firstRow="1" firstCol="1" bandRow="1">
                <a:tableStyleId>{7E9639D4-E3E2-4D34-9284-5A2195B3D0D7}</a:tableStyleId>
              </a:tblPr>
              <a:tblGrid>
                <a:gridCol w="521681">
                  <a:extLst>
                    <a:ext uri="{9D8B030D-6E8A-4147-A177-3AD203B41FA5}">
                      <a16:colId xmlns:a16="http://schemas.microsoft.com/office/drawing/2014/main" val="3704410798"/>
                    </a:ext>
                  </a:extLst>
                </a:gridCol>
                <a:gridCol w="1255760">
                  <a:extLst>
                    <a:ext uri="{9D8B030D-6E8A-4147-A177-3AD203B41FA5}">
                      <a16:colId xmlns:a16="http://schemas.microsoft.com/office/drawing/2014/main" val="360480137"/>
                    </a:ext>
                  </a:extLst>
                </a:gridCol>
                <a:gridCol w="1255760">
                  <a:extLst>
                    <a:ext uri="{9D8B030D-6E8A-4147-A177-3AD203B41FA5}">
                      <a16:colId xmlns:a16="http://schemas.microsoft.com/office/drawing/2014/main" val="4272430452"/>
                    </a:ext>
                  </a:extLst>
                </a:gridCol>
                <a:gridCol w="1255760">
                  <a:extLst>
                    <a:ext uri="{9D8B030D-6E8A-4147-A177-3AD203B41FA5}">
                      <a16:colId xmlns:a16="http://schemas.microsoft.com/office/drawing/2014/main" val="3959700176"/>
                    </a:ext>
                  </a:extLst>
                </a:gridCol>
                <a:gridCol w="1255760">
                  <a:extLst>
                    <a:ext uri="{9D8B030D-6E8A-4147-A177-3AD203B41FA5}">
                      <a16:colId xmlns:a16="http://schemas.microsoft.com/office/drawing/2014/main" val="2524262138"/>
                    </a:ext>
                  </a:extLst>
                </a:gridCol>
                <a:gridCol w="1255760">
                  <a:extLst>
                    <a:ext uri="{9D8B030D-6E8A-4147-A177-3AD203B41FA5}">
                      <a16:colId xmlns:a16="http://schemas.microsoft.com/office/drawing/2014/main" val="2484006919"/>
                    </a:ext>
                  </a:extLst>
                </a:gridCol>
                <a:gridCol w="1255760">
                  <a:extLst>
                    <a:ext uri="{9D8B030D-6E8A-4147-A177-3AD203B41FA5}">
                      <a16:colId xmlns:a16="http://schemas.microsoft.com/office/drawing/2014/main" val="3164045034"/>
                    </a:ext>
                  </a:extLst>
                </a:gridCol>
                <a:gridCol w="1255760">
                  <a:extLst>
                    <a:ext uri="{9D8B030D-6E8A-4147-A177-3AD203B41FA5}">
                      <a16:colId xmlns:a16="http://schemas.microsoft.com/office/drawing/2014/main" val="1697306907"/>
                    </a:ext>
                  </a:extLst>
                </a:gridCol>
                <a:gridCol w="1255760">
                  <a:extLst>
                    <a:ext uri="{9D8B030D-6E8A-4147-A177-3AD203B41FA5}">
                      <a16:colId xmlns:a16="http://schemas.microsoft.com/office/drawing/2014/main" val="1116682918"/>
                    </a:ext>
                  </a:extLst>
                </a:gridCol>
              </a:tblGrid>
              <a:tr h="519430">
                <a:tc>
                  <a:txBody>
                    <a:bodyPr/>
                    <a:lstStyle/>
                    <a:p>
                      <a:pPr fontAlgn="ctr"/>
                      <a:endParaRPr lang="en-US">
                        <a:solidFill>
                          <a:srgbClr val="000000"/>
                        </a:solidFill>
                        <a:effectLst/>
                      </a:endParaRPr>
                    </a:p>
                    <a:p>
                      <a:pPr algn="ctr" rtl="0" fontAlgn="base"/>
                      <a:endParaRPr lang="en-US" b="0" i="0">
                        <a:solidFill>
                          <a:srgbClr val="000000"/>
                        </a:solidFill>
                        <a:effectLst/>
                        <a:latin typeface="Calibri"/>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a:rPr>
                        <a:t>Annual Dropout Rate</a:t>
                      </a:r>
                      <a:r>
                        <a:rPr lang="en-US" sz="1000" b="0" i="0">
                          <a:solidFill>
                            <a:srgbClr val="000000"/>
                          </a:solidFill>
                          <a:effectLst/>
                          <a:latin typeface="Calibri"/>
                        </a:rPr>
                        <a:t> </a:t>
                      </a:r>
                      <a:endParaRPr lang="en-US" b="0" i="0">
                        <a:solidFill>
                          <a:srgbClr val="000000"/>
                        </a:solidFill>
                        <a:effectLst/>
                      </a:endParaRPr>
                    </a:p>
                    <a:p>
                      <a:pPr algn="ctr" rtl="0" fontAlgn="base"/>
                      <a:r>
                        <a:rPr lang="en-US" sz="800" b="0" i="0">
                          <a:solidFill>
                            <a:srgbClr val="000000"/>
                          </a:solidFill>
                          <a:effectLst/>
                          <a:latin typeface="Calibri"/>
                        </a:rPr>
                        <a:t>(2022) </a:t>
                      </a:r>
                      <a:endParaRPr lang="en-US" b="0" i="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a:rPr>
                        <a:t>5-Year Cohort Graduation Rate</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800" b="0" i="0">
                          <a:solidFill>
                            <a:srgbClr val="000000"/>
                          </a:solidFill>
                          <a:effectLst/>
                          <a:latin typeface="Calibri"/>
                        </a:rPr>
                        <a:t>(2021) </a:t>
                      </a:r>
                      <a:endParaRPr lang="en-US" b="0" i="0">
                        <a:solidFill>
                          <a:srgbClr val="000000"/>
                        </a:solidFill>
                        <a:effectLst/>
                        <a:latin typeface="Calibri"/>
                      </a:endParaRPr>
                    </a:p>
                    <a:p>
                      <a:pPr algn="ctr" rtl="0" fontAlgn="base"/>
                      <a:r>
                        <a:rPr lang="en-US" sz="800" b="0" i="1">
                          <a:solidFill>
                            <a:srgbClr val="000000"/>
                          </a:solidFill>
                          <a:effectLst/>
                          <a:latin typeface="Calibri"/>
                        </a:rPr>
                        <a:t>Points x1.5</a:t>
                      </a:r>
                      <a:r>
                        <a:rPr lang="en-US" sz="800" b="0" i="0">
                          <a:solidFill>
                            <a:srgbClr val="000000"/>
                          </a:solidFill>
                          <a:effectLst/>
                          <a:latin typeface="Calibri"/>
                        </a:rPr>
                        <a:t> </a:t>
                      </a:r>
                      <a:endParaRPr lang="en-US" b="0" i="0">
                        <a:solidFill>
                          <a:srgbClr val="000000"/>
                        </a:solidFill>
                        <a:effectLst/>
                        <a:latin typeface="Calibri"/>
                      </a:endParaRPr>
                    </a:p>
                    <a:p>
                      <a:pPr algn="ctr" rtl="0" fontAlgn="base"/>
                      <a:endParaRPr lang="en-US" b="0" i="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a:rPr>
                        <a:t>Special Education State Performance Plan/Annual Performance Report (SPP/APR) Indicator 3</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800" b="0" i="0">
                          <a:solidFill>
                            <a:srgbClr val="000000"/>
                          </a:solidFill>
                          <a:effectLst/>
                          <a:latin typeface="Calibri"/>
                        </a:rPr>
                        <a:t>(2023) </a:t>
                      </a:r>
                      <a:endParaRPr lang="en-US" b="0" i="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a:rPr>
                        <a:t>Special Education State Performance Plan/Annual Performance Report (SPP/APR)</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1000" b="1" i="0">
                          <a:solidFill>
                            <a:srgbClr val="000000"/>
                          </a:solidFill>
                          <a:effectLst/>
                          <a:latin typeface="Calibri"/>
                        </a:rPr>
                        <a:t>Indicators 5 &amp; 6</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800" b="0" i="0">
                          <a:solidFill>
                            <a:srgbClr val="000000"/>
                          </a:solidFill>
                          <a:effectLst/>
                          <a:latin typeface="Calibri"/>
                        </a:rPr>
                        <a:t>(SY2022-2023) </a:t>
                      </a:r>
                      <a:endParaRPr lang="en-US" b="0" i="0">
                        <a:solidFill>
                          <a:srgbClr val="000000"/>
                        </a:solidFill>
                        <a:effectLst/>
                      </a:endParaRPr>
                    </a:p>
                    <a:p>
                      <a:pPr algn="ctr" rtl="0" fontAlgn="base"/>
                      <a:r>
                        <a:rPr lang="en-US" sz="800" b="0" i="1">
                          <a:solidFill>
                            <a:srgbClr val="000000"/>
                          </a:solidFill>
                          <a:effectLst/>
                          <a:latin typeface="Calibri"/>
                        </a:rPr>
                        <a:t>Points x2</a:t>
                      </a:r>
                      <a:r>
                        <a:rPr lang="en-US" sz="800" b="0" i="0">
                          <a:solidFill>
                            <a:srgbClr val="000000"/>
                          </a:solidFill>
                          <a:effectLst/>
                          <a:latin typeface="Calibri"/>
                        </a:rPr>
                        <a:t> </a:t>
                      </a:r>
                      <a:endParaRPr lang="en-US" b="0" i="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a:rPr>
                        <a:t>Special Education State Performance Plan/Annual Performance Report (SPP/APR) Indicators</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1000" b="1" i="0">
                          <a:solidFill>
                            <a:srgbClr val="000000"/>
                          </a:solidFill>
                          <a:effectLst/>
                          <a:latin typeface="Calibri"/>
                        </a:rPr>
                        <a:t>4B, 9, &amp; 10</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800" b="0" i="0">
                          <a:solidFill>
                            <a:srgbClr val="000000"/>
                          </a:solidFill>
                          <a:effectLst/>
                          <a:latin typeface="Calibri"/>
                        </a:rPr>
                        <a:t>(SY2021-2022) </a:t>
                      </a:r>
                      <a:endParaRPr lang="en-US" b="0" i="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a:rPr>
                        <a:t>Special Education State Performance Plan/Annual Performance Report (SPP/APR) Indicators</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1000" b="1" i="0">
                          <a:solidFill>
                            <a:srgbClr val="000000"/>
                          </a:solidFill>
                          <a:effectLst/>
                          <a:latin typeface="Calibri"/>
                        </a:rPr>
                        <a:t>11, 12, &amp; 13</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800" b="0" i="0">
                          <a:solidFill>
                            <a:srgbClr val="000000"/>
                          </a:solidFill>
                          <a:effectLst/>
                          <a:latin typeface="Calibri"/>
                        </a:rPr>
                        <a:t>(SY2022-2023) </a:t>
                      </a:r>
                      <a:endParaRPr lang="en-US" b="0" i="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a:rPr>
                        <a:t>Identification of Non-Compliance</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1000" b="1" i="0">
                          <a:solidFill>
                            <a:srgbClr val="000000"/>
                          </a:solidFill>
                          <a:effectLst/>
                          <a:latin typeface="Calibri"/>
                        </a:rPr>
                        <a:t># of Findings (PSM/PRS)</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800" b="0" i="0">
                          <a:solidFill>
                            <a:srgbClr val="000000"/>
                          </a:solidFill>
                          <a:effectLst/>
                          <a:latin typeface="Calibri"/>
                        </a:rPr>
                        <a:t>(SY2022-2023) </a:t>
                      </a:r>
                      <a:endParaRPr lang="en-US" b="0" i="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lvl="0" algn="ctr">
                        <a:buNone/>
                      </a:pPr>
                      <a:r>
                        <a:rPr lang="en-US" sz="1000" b="1" i="0" u="none" strike="noStrike" noProof="0">
                          <a:solidFill>
                            <a:srgbClr val="212529"/>
                          </a:solidFill>
                          <a:effectLst/>
                          <a:latin typeface="Calibri"/>
                        </a:rPr>
                        <a:t>Timely Submission/ Verified Correction of Noncompliance</a:t>
                      </a:r>
                      <a:br>
                        <a:rPr lang="en-US" sz="1000" b="1" i="0" u="none" strike="noStrike" noProof="0">
                          <a:solidFill>
                            <a:srgbClr val="212529"/>
                          </a:solidFill>
                          <a:effectLst/>
                          <a:latin typeface="Calibri"/>
                        </a:rPr>
                      </a:br>
                      <a:r>
                        <a:rPr lang="en-US" sz="1000" b="0" i="0" u="none" strike="noStrike" noProof="0">
                          <a:solidFill>
                            <a:srgbClr val="212529"/>
                          </a:solidFill>
                          <a:effectLst/>
                          <a:latin typeface="Calibri"/>
                        </a:rPr>
                        <a:t>(SY2022-2023)</a:t>
                      </a:r>
                      <a:endParaRPr lang="en-US" sz="1000" b="0">
                        <a:latin typeface="Calibri"/>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15146185"/>
                  </a:ext>
                </a:extLst>
              </a:tr>
              <a:tr h="462280">
                <a:tc>
                  <a:txBody>
                    <a:bodyPr/>
                    <a:lstStyle/>
                    <a:p>
                      <a:pPr algn="ctr" rtl="0" fontAlgn="base"/>
                      <a:r>
                        <a:rPr lang="en-US" sz="1000" b="0" i="0">
                          <a:solidFill>
                            <a:srgbClr val="000000"/>
                          </a:solidFill>
                          <a:effectLst/>
                          <a:latin typeface="Calibri"/>
                        </a:rPr>
                        <a:t>2</a:t>
                      </a:r>
                      <a:endParaRPr lang="en-US" b="0" i="0">
                        <a:solidFill>
                          <a:srgbClr val="000000"/>
                        </a:solidFill>
                        <a:effectLst/>
                        <a:latin typeface="Calibri"/>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a:rPr>
                        <a:t>Annual dropout rate for students with disabilities from 3.5% to 5.9%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a:rPr>
                        <a:t>5-year cohort graduation rate for students with disabilities from 66.7% to 80.5%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a:rPr>
                        <a:t>Gap equal to or above 50</a:t>
                      </a:r>
                      <a:r>
                        <a:rPr lang="en-US" sz="800" b="0" i="0" baseline="30000">
                          <a:solidFill>
                            <a:srgbClr val="000000"/>
                          </a:solidFill>
                          <a:effectLst/>
                          <a:latin typeface="Calibri"/>
                        </a:rPr>
                        <a:t>th</a:t>
                      </a:r>
                      <a:r>
                        <a:rPr lang="en-US" sz="1000" b="0" i="0">
                          <a:solidFill>
                            <a:srgbClr val="000000"/>
                          </a:solidFill>
                          <a:effectLst/>
                          <a:latin typeface="Calibri"/>
                        </a:rPr>
                        <a:t> percentile (32 percentage points) but below 75</a:t>
                      </a:r>
                      <a:r>
                        <a:rPr lang="en-US" sz="800" b="0" i="0" baseline="30000">
                          <a:solidFill>
                            <a:srgbClr val="000000"/>
                          </a:solidFill>
                          <a:effectLst/>
                          <a:latin typeface="Calibri"/>
                        </a:rPr>
                        <a:t>th</a:t>
                      </a:r>
                      <a:r>
                        <a:rPr lang="en-US" sz="1000" b="0" i="0">
                          <a:solidFill>
                            <a:srgbClr val="000000"/>
                          </a:solidFill>
                          <a:effectLst/>
                          <a:latin typeface="Calibri"/>
                        </a:rPr>
                        <a:t> percentile (40 percentage points)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a:rPr>
                        <a:t>Combined full inclusion rate from 35.0% to 49.9% for students ages 3-21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1">
                          <a:solidFill>
                            <a:srgbClr val="000000"/>
                          </a:solidFill>
                          <a:effectLst/>
                          <a:latin typeface="Calibri"/>
                        </a:rPr>
                        <a:t>Identified</a:t>
                      </a:r>
                      <a:r>
                        <a:rPr lang="en-US" sz="1000" b="0" i="0">
                          <a:solidFill>
                            <a:srgbClr val="000000"/>
                          </a:solidFill>
                          <a:effectLst/>
                          <a:latin typeface="Calibri"/>
                        </a:rPr>
                        <a:t> for any 1 indicator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a:rPr>
                        <a:t>Any one Indicator compliance percentage from 55.0% to 74.9%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a:rPr>
                        <a:t>3.0-3.9 findings of special education noncompliance (per 1000 SWD)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buNone/>
                      </a:pPr>
                      <a:r>
                        <a:rPr lang="en-US" sz="1000" b="0" i="0" u="none" strike="noStrike" noProof="0">
                          <a:solidFill>
                            <a:srgbClr val="212529"/>
                          </a:solidFill>
                          <a:effectLst/>
                          <a:latin typeface="Calibri"/>
                        </a:rPr>
                        <a:t>1.1 to 2.0 findings of noncompliance not resolved within 1 year or not submitted in a timely manner (per 1000 SWD)</a:t>
                      </a:r>
                      <a:endParaRPr lang="en-US" sz="1000">
                        <a:latin typeface="Calibri"/>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112852"/>
                  </a:ext>
                </a:extLst>
              </a:tr>
              <a:tr h="365760">
                <a:tc>
                  <a:txBody>
                    <a:bodyPr/>
                    <a:lstStyle/>
                    <a:p>
                      <a:pPr algn="ctr" rtl="0" fontAlgn="base"/>
                      <a:r>
                        <a:rPr lang="en-US" sz="1000" b="0" i="0">
                          <a:solidFill>
                            <a:srgbClr val="000000"/>
                          </a:solidFill>
                          <a:effectLst/>
                          <a:latin typeface="Calibri"/>
                          <a:cs typeface="Calibri"/>
                        </a:rPr>
                        <a:t>1</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ase"/>
                      <a:r>
                        <a:rPr lang="en-US" sz="1000" b="0" i="0">
                          <a:solidFill>
                            <a:srgbClr val="000000"/>
                          </a:solidFill>
                          <a:effectLst/>
                          <a:latin typeface="Calibri"/>
                        </a:rPr>
                        <a:t>Annual dropout rate for students with disabilities of 6.0% or higher  </a:t>
                      </a:r>
                      <a:endParaRPr lang="en-US" b="0" i="0">
                        <a:solidFill>
                          <a:srgbClr val="000000"/>
                        </a:solidFill>
                        <a:effectLst/>
                        <a:latin typeface="Calibri"/>
                      </a:endParaRPr>
                    </a:p>
                    <a:p>
                      <a:pPr algn="l" rtl="0" fontAlgn="base"/>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ase"/>
                      <a:r>
                        <a:rPr lang="en-US" sz="1000" b="0" i="0">
                          <a:solidFill>
                            <a:srgbClr val="000000"/>
                          </a:solidFill>
                          <a:effectLst/>
                          <a:latin typeface="Calibri"/>
                        </a:rPr>
                        <a:t>5-year cohort graduation rate for students with disabilities below 66.7%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ase"/>
                      <a:r>
                        <a:rPr lang="en-US" sz="1000" b="0" i="0">
                          <a:solidFill>
                            <a:srgbClr val="000000"/>
                          </a:solidFill>
                          <a:effectLst/>
                          <a:latin typeface="Calibri"/>
                        </a:rPr>
                        <a:t>Gap equal to or above 75</a:t>
                      </a:r>
                      <a:r>
                        <a:rPr lang="en-US" sz="800" b="0" i="0" baseline="30000">
                          <a:solidFill>
                            <a:srgbClr val="000000"/>
                          </a:solidFill>
                          <a:effectLst/>
                          <a:latin typeface="Calibri"/>
                        </a:rPr>
                        <a:t>th</a:t>
                      </a:r>
                      <a:r>
                        <a:rPr lang="en-US" sz="1000" b="0" i="0">
                          <a:solidFill>
                            <a:srgbClr val="000000"/>
                          </a:solidFill>
                          <a:effectLst/>
                          <a:latin typeface="Calibri"/>
                        </a:rPr>
                        <a:t> percentile (40 percentage points)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ase"/>
                      <a:r>
                        <a:rPr lang="en-US" sz="1000" b="0" i="0">
                          <a:solidFill>
                            <a:srgbClr val="000000"/>
                          </a:solidFill>
                          <a:effectLst/>
                          <a:latin typeface="Calibri" panose="020F0502020204030204" pitchFamily="34" charset="0"/>
                        </a:rPr>
                        <a:t>Combined full inclusion rate below 35.0% for students ages 3-21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ase"/>
                      <a:r>
                        <a:rPr lang="en-US" sz="1000" b="0" i="1">
                          <a:solidFill>
                            <a:srgbClr val="000000"/>
                          </a:solidFill>
                          <a:effectLst/>
                          <a:latin typeface="Calibri" panose="020F0502020204030204" pitchFamily="34" charset="0"/>
                        </a:rPr>
                        <a:t>Identified</a:t>
                      </a:r>
                      <a:r>
                        <a:rPr lang="en-US" sz="1000" b="0" i="0">
                          <a:solidFill>
                            <a:srgbClr val="000000"/>
                          </a:solidFill>
                          <a:effectLst/>
                          <a:latin typeface="Calibri" panose="020F0502020204030204" pitchFamily="34" charset="0"/>
                        </a:rPr>
                        <a:t> for 2 or more indicators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ase"/>
                      <a:r>
                        <a:rPr lang="en-US" sz="1000" b="0" i="0">
                          <a:solidFill>
                            <a:srgbClr val="000000"/>
                          </a:solidFill>
                          <a:effectLst/>
                          <a:latin typeface="Calibri" panose="020F0502020204030204" pitchFamily="34" charset="0"/>
                        </a:rPr>
                        <a:t>Any one Indicator compliance percentage below 55.0%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ase"/>
                      <a:r>
                        <a:rPr lang="en-US" sz="1000" b="0" i="0">
                          <a:solidFill>
                            <a:srgbClr val="000000"/>
                          </a:solidFill>
                          <a:effectLst/>
                          <a:latin typeface="Calibri" panose="020F0502020204030204" pitchFamily="34" charset="0"/>
                        </a:rPr>
                        <a:t>4.0 or more findings of special education noncompliance (per 1000 SWD)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lvl="0" algn="l">
                        <a:buNone/>
                      </a:pPr>
                      <a:r>
                        <a:rPr lang="en-US" sz="1000" b="0" i="0" u="none" strike="noStrike" noProof="0">
                          <a:solidFill>
                            <a:srgbClr val="212529"/>
                          </a:solidFill>
                          <a:effectLst/>
                          <a:latin typeface="Calibri"/>
                        </a:rPr>
                        <a:t>2.1 or more findings of noncompliance not resolved within 1 year or not submitted in a timely manner (per 1000 SWD)</a:t>
                      </a:r>
                      <a:endParaRPr lang="en-US" sz="1000">
                        <a:latin typeface="Calibri"/>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33914031"/>
                  </a:ext>
                </a:extLst>
              </a:tr>
            </a:tbl>
          </a:graphicData>
        </a:graphic>
      </p:graphicFrame>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149224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Calculation</a:t>
            </a:r>
          </a:p>
        </p:txBody>
      </p:sp>
      <p:graphicFrame>
        <p:nvGraphicFramePr>
          <p:cNvPr id="3" name="Table 4" descr="&quot;Sum of Points Earned across all Categories with Reportable Data&quot; divided by &quot;Total Number of Possible Points in Categories with Reportable Data&quot; equals &quot;Special Education&#10;Determination Percentage&quot;&#10;&#10;">
            <a:extLst>
              <a:ext uri="{FF2B5EF4-FFF2-40B4-BE49-F238E27FC236}">
                <a16:creationId xmlns:a16="http://schemas.microsoft.com/office/drawing/2014/main" id="{796E24E4-85A6-1C0C-D760-4E72B91D73CD}"/>
              </a:ext>
            </a:extLst>
          </p:cNvPr>
          <p:cNvGraphicFramePr>
            <a:graphicFrameLocks noGrp="1"/>
          </p:cNvGraphicFramePr>
          <p:nvPr>
            <p:extLst>
              <p:ext uri="{D42A27DB-BD31-4B8C-83A1-F6EECF244321}">
                <p14:modId xmlns:p14="http://schemas.microsoft.com/office/powerpoint/2010/main" val="324624349"/>
              </p:ext>
            </p:extLst>
          </p:nvPr>
        </p:nvGraphicFramePr>
        <p:xfrm>
          <a:off x="562428" y="1505857"/>
          <a:ext cx="11369672" cy="2011680"/>
        </p:xfrm>
        <a:graphic>
          <a:graphicData uri="http://schemas.openxmlformats.org/drawingml/2006/table">
            <a:tbl>
              <a:tblPr firstRow="1" bandRow="1">
                <a:tableStyleId>{5C22544A-7EE6-4342-B048-85BDC9FD1C3A}</a:tableStyleId>
              </a:tblPr>
              <a:tblGrid>
                <a:gridCol w="6398378">
                  <a:extLst>
                    <a:ext uri="{9D8B030D-6E8A-4147-A177-3AD203B41FA5}">
                      <a16:colId xmlns:a16="http://schemas.microsoft.com/office/drawing/2014/main" val="3073997913"/>
                    </a:ext>
                  </a:extLst>
                </a:gridCol>
                <a:gridCol w="544432">
                  <a:extLst>
                    <a:ext uri="{9D8B030D-6E8A-4147-A177-3AD203B41FA5}">
                      <a16:colId xmlns:a16="http://schemas.microsoft.com/office/drawing/2014/main" val="3388344792"/>
                    </a:ext>
                  </a:extLst>
                </a:gridCol>
                <a:gridCol w="4426862">
                  <a:extLst>
                    <a:ext uri="{9D8B030D-6E8A-4147-A177-3AD203B41FA5}">
                      <a16:colId xmlns:a16="http://schemas.microsoft.com/office/drawing/2014/main" val="1581156678"/>
                    </a:ext>
                  </a:extLst>
                </a:gridCol>
              </a:tblGrid>
              <a:tr h="1076960">
                <a:tc>
                  <a:txBody>
                    <a:bodyPr/>
                    <a:lstStyle/>
                    <a:p>
                      <a:pPr algn="ctr"/>
                      <a:r>
                        <a:rPr lang="en-US" sz="2400" b="0">
                          <a:solidFill>
                            <a:srgbClr val="000000"/>
                          </a:solidFill>
                        </a:rPr>
                        <a:t>Sum of Points Earned across all Categories with Reportable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a:solidFill>
                          <a:srgbClr val="000000"/>
                        </a:solidFill>
                      </a:endParaRPr>
                    </a:p>
                    <a:p>
                      <a:pPr algn="ctr"/>
                      <a:endParaRPr lang="en-US" sz="1200" b="0">
                        <a:solidFill>
                          <a:srgbClr val="000000"/>
                        </a:solidFill>
                      </a:endParaRPr>
                    </a:p>
                    <a:p>
                      <a:pPr algn="ctr"/>
                      <a:endParaRPr lang="en-US" sz="1800" b="0">
                        <a:solidFill>
                          <a:srgbClr val="000000"/>
                        </a:solidFill>
                      </a:endParaRPr>
                    </a:p>
                    <a:p>
                      <a:pPr algn="ctr"/>
                      <a:r>
                        <a:rPr lang="en-US" sz="1800" b="0">
                          <a:solidFill>
                            <a:srgbClr val="000000"/>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b="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a:solidFill>
                            <a:srgbClr val="000000"/>
                          </a:solidFill>
                        </a:rPr>
                        <a:t>Special Education</a:t>
                      </a:r>
                      <a:br>
                        <a:rPr lang="en-US" sz="2400" b="0">
                          <a:solidFill>
                            <a:srgbClr val="000000"/>
                          </a:solidFill>
                        </a:rPr>
                      </a:br>
                      <a:r>
                        <a:rPr lang="en-US" sz="2400" b="0">
                          <a:solidFill>
                            <a:srgbClr val="000000"/>
                          </a:solidFill>
                        </a:rPr>
                        <a:t>Determination Percentage</a:t>
                      </a:r>
                      <a:endParaRPr lang="en-US" sz="1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9016518"/>
                  </a:ext>
                </a:extLst>
              </a:tr>
              <a:tr h="370840">
                <a:tc>
                  <a:txBody>
                    <a:bodyPr/>
                    <a:lstStyle/>
                    <a:p>
                      <a:pPr algn="ctr"/>
                      <a:r>
                        <a:rPr lang="en-US" sz="2400" b="0">
                          <a:solidFill>
                            <a:srgbClr val="000000"/>
                          </a:solidFill>
                        </a:rPr>
                        <a:t>Total Number of Possible Points in Categories with Reportable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3440520"/>
                  </a:ext>
                </a:extLst>
              </a:tr>
            </a:tbl>
          </a:graphicData>
        </a:graphic>
      </p:graphicFrame>
      <p:graphicFrame>
        <p:nvGraphicFramePr>
          <p:cNvPr id="7" name="Content Placeholder 6">
            <a:extLst>
              <a:ext uri="{FF2B5EF4-FFF2-40B4-BE49-F238E27FC236}">
                <a16:creationId xmlns:a16="http://schemas.microsoft.com/office/drawing/2014/main" id="{AF71822B-B6B9-4705-8B34-5D09C92BFB24}"/>
              </a:ext>
            </a:extLst>
          </p:cNvPr>
          <p:cNvGraphicFramePr>
            <a:graphicFrameLocks noGrp="1"/>
          </p:cNvGraphicFramePr>
          <p:nvPr>
            <p:ph idx="1"/>
            <p:extLst>
              <p:ext uri="{D42A27DB-BD31-4B8C-83A1-F6EECF244321}">
                <p14:modId xmlns:p14="http://schemas.microsoft.com/office/powerpoint/2010/main" val="3877416316"/>
              </p:ext>
            </p:extLst>
          </p:nvPr>
        </p:nvGraphicFramePr>
        <p:xfrm>
          <a:off x="567743" y="3660503"/>
          <a:ext cx="11369672" cy="1575435"/>
        </p:xfrm>
        <a:graphic>
          <a:graphicData uri="http://schemas.openxmlformats.org/drawingml/2006/table">
            <a:tbl>
              <a:tblPr firstRow="1" firstCol="1" bandRow="1">
                <a:tableStyleId>{7E9639D4-E3E2-4D34-9284-5A2195B3D0D7}</a:tableStyleId>
              </a:tblPr>
              <a:tblGrid>
                <a:gridCol w="2842023">
                  <a:extLst>
                    <a:ext uri="{9D8B030D-6E8A-4147-A177-3AD203B41FA5}">
                      <a16:colId xmlns:a16="http://schemas.microsoft.com/office/drawing/2014/main" val="2201288922"/>
                    </a:ext>
                  </a:extLst>
                </a:gridCol>
                <a:gridCol w="2842023">
                  <a:extLst>
                    <a:ext uri="{9D8B030D-6E8A-4147-A177-3AD203B41FA5}">
                      <a16:colId xmlns:a16="http://schemas.microsoft.com/office/drawing/2014/main" val="2831342707"/>
                    </a:ext>
                  </a:extLst>
                </a:gridCol>
                <a:gridCol w="2842813">
                  <a:extLst>
                    <a:ext uri="{9D8B030D-6E8A-4147-A177-3AD203B41FA5}">
                      <a16:colId xmlns:a16="http://schemas.microsoft.com/office/drawing/2014/main" val="1550653965"/>
                    </a:ext>
                  </a:extLst>
                </a:gridCol>
                <a:gridCol w="2842813">
                  <a:extLst>
                    <a:ext uri="{9D8B030D-6E8A-4147-A177-3AD203B41FA5}">
                      <a16:colId xmlns:a16="http://schemas.microsoft.com/office/drawing/2014/main" val="433482362"/>
                    </a:ext>
                  </a:extLst>
                </a:gridCol>
              </a:tblGrid>
              <a:tr h="0">
                <a:tc>
                  <a:txBody>
                    <a:bodyPr/>
                    <a:lstStyle/>
                    <a:p>
                      <a:pPr marL="0" marR="0" algn="ctr">
                        <a:lnSpc>
                          <a:spcPct val="107000"/>
                        </a:lnSpc>
                        <a:spcBef>
                          <a:spcPts val="0"/>
                        </a:spcBef>
                        <a:spcAft>
                          <a:spcPts val="0"/>
                        </a:spcAft>
                      </a:pPr>
                      <a:r>
                        <a:rPr lang="en-US" sz="1600">
                          <a:solidFill>
                            <a:schemeClr val="accent1">
                              <a:lumMod val="50000"/>
                            </a:schemeClr>
                          </a:solidFill>
                          <a:effectLst/>
                        </a:rPr>
                        <a:t>Meets Requirements (MR)</a:t>
                      </a:r>
                      <a:endParaRPr lang="en-US" sz="16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600">
                          <a:solidFill>
                            <a:schemeClr val="accent1">
                              <a:lumMod val="50000"/>
                            </a:schemeClr>
                          </a:solidFill>
                          <a:effectLst/>
                        </a:rPr>
                        <a:t>Needs Assistance (NA)</a:t>
                      </a:r>
                      <a:endParaRPr lang="en-US" sz="16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600">
                          <a:solidFill>
                            <a:schemeClr val="accent1">
                              <a:lumMod val="50000"/>
                            </a:schemeClr>
                          </a:solidFill>
                          <a:effectLst/>
                        </a:rPr>
                        <a:t>Needs Intervention (NI)</a:t>
                      </a:r>
                      <a:endParaRPr lang="en-US" sz="16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600">
                          <a:solidFill>
                            <a:schemeClr val="accent1">
                              <a:lumMod val="50000"/>
                            </a:schemeClr>
                          </a:solidFill>
                          <a:effectLst/>
                        </a:rPr>
                        <a:t>Needs Substantial Intervention (NSI)</a:t>
                      </a:r>
                      <a:endParaRPr lang="en-US" sz="16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99999133"/>
                  </a:ext>
                </a:extLst>
              </a:tr>
              <a:tr h="0">
                <a:tc>
                  <a:txBody>
                    <a:bodyPr/>
                    <a:lstStyle/>
                    <a:p>
                      <a:pPr algn="ctr" fontAlgn="t"/>
                      <a:r>
                        <a:rPr lang="it-IT" sz="1600" b="0">
                          <a:effectLst/>
                        </a:rPr>
                        <a:t>LEA determination percentage</a:t>
                      </a:r>
                      <a:br>
                        <a:rPr lang="it-IT" sz="1600" b="0">
                          <a:effectLst/>
                        </a:rPr>
                      </a:br>
                      <a:r>
                        <a:rPr lang="it-IT" sz="1600" b="0">
                          <a:effectLst/>
                        </a:rPr>
                        <a:t>75.0 – 100.0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t"/>
                      <a:r>
                        <a:rPr lang="it-IT" sz="1600">
                          <a:effectLst/>
                        </a:rPr>
                        <a:t>LEA determination percentage</a:t>
                      </a:r>
                      <a:br>
                        <a:rPr lang="it-IT" sz="1600">
                          <a:effectLst/>
                        </a:rPr>
                      </a:br>
                      <a:r>
                        <a:rPr lang="it-IT" sz="1600">
                          <a:effectLst/>
                        </a:rPr>
                        <a:t>65.0 – 74.9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t"/>
                      <a:r>
                        <a:rPr lang="it-IT" sz="1600">
                          <a:effectLst/>
                        </a:rPr>
                        <a:t>LEA determination percentage</a:t>
                      </a:r>
                      <a:br>
                        <a:rPr lang="it-IT" sz="1600">
                          <a:effectLst/>
                        </a:rPr>
                      </a:br>
                      <a:r>
                        <a:rPr lang="it-IT" sz="1600">
                          <a:effectLst/>
                        </a:rPr>
                        <a:t>0 – 64.9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t"/>
                      <a:r>
                        <a:rPr lang="en-US" sz="1600">
                          <a:effectLst/>
                        </a:rPr>
                        <a:t>A substantial failure to comply with a condition of LEA eligibility under Part B of the IDEA (300.200-300.213)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79169402"/>
                  </a:ext>
                </a:extLst>
              </a:tr>
            </a:tbl>
          </a:graphicData>
        </a:graphic>
      </p:graphicFrame>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140769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FC90D-680C-46EC-96BD-7F0D12E1697C}"/>
              </a:ext>
            </a:extLst>
          </p:cNvPr>
          <p:cNvSpPr txBox="1">
            <a:spLocks noGrp="1"/>
          </p:cNvSpPr>
          <p:nvPr>
            <p:ph type="title" idx="4294967295"/>
          </p:nvPr>
        </p:nvSpPr>
        <p:spPr>
          <a:xfrm>
            <a:off x="2330901" y="2591198"/>
            <a:ext cx="9719582"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zh-CN"/>
            </a:defPPr>
            <a:lvl1pPr>
              <a:defRPr kumimoji="0" sz="4000" b="0" i="0" u="none" strike="noStrike" cap="none" spc="0" normalizeH="0" baseline="0">
                <a:ln>
                  <a:noFill/>
                </a:ln>
                <a:solidFill>
                  <a:schemeClr val="accent1">
                    <a:lumMod val="50000"/>
                  </a:schemeClr>
                </a:solidFill>
                <a:effectLst/>
                <a:uLnTx/>
                <a:uFillTx/>
                <a:latin typeface="+mj-lt"/>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mj-lt"/>
                <a:ea typeface="+mj-ea"/>
                <a:cs typeface="Arial" panose="020B0604020202020204" pitchFamily="34" charset="0"/>
              </a:rPr>
              <a:t>Identification and Correction of Non-Compliance</a:t>
            </a:r>
          </a:p>
        </p:txBody>
      </p:sp>
    </p:spTree>
    <p:extLst>
      <p:ext uri="{BB962C8B-B14F-4D97-AF65-F5344CB8AC3E}">
        <p14:creationId xmlns:p14="http://schemas.microsoft.com/office/powerpoint/2010/main" val="2778122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E846-B8DF-498D-AC5F-50C439EB6C09}"/>
              </a:ext>
            </a:extLst>
          </p:cNvPr>
          <p:cNvSpPr>
            <a:spLocks noGrp="1"/>
          </p:cNvSpPr>
          <p:nvPr>
            <p:ph type="title"/>
          </p:nvPr>
        </p:nvSpPr>
        <p:spPr/>
        <p:txBody>
          <a:bodyPr/>
          <a:lstStyle/>
          <a:p>
            <a:r>
              <a:rPr lang="en-US">
                <a:latin typeface="Segoe UI Semibold"/>
                <a:cs typeface="Segoe UI Semibold"/>
              </a:rPr>
              <a:t>Number of Findings</a:t>
            </a:r>
            <a:endParaRPr lang="en-US"/>
          </a:p>
        </p:txBody>
      </p:sp>
      <p:sp>
        <p:nvSpPr>
          <p:cNvPr id="3" name="Content Placeholder 2">
            <a:extLst>
              <a:ext uri="{FF2B5EF4-FFF2-40B4-BE49-F238E27FC236}">
                <a16:creationId xmlns:a16="http://schemas.microsoft.com/office/drawing/2014/main" id="{608539DC-A856-4A69-9F94-098FF74F5C55}"/>
              </a:ext>
            </a:extLst>
          </p:cNvPr>
          <p:cNvSpPr>
            <a:spLocks noGrp="1"/>
          </p:cNvSpPr>
          <p:nvPr>
            <p:ph idx="1"/>
          </p:nvPr>
        </p:nvSpPr>
        <p:spPr>
          <a:xfrm>
            <a:off x="567742" y="1299676"/>
            <a:ext cx="11806401" cy="5049746"/>
          </a:xfrm>
        </p:spPr>
        <p:txBody>
          <a:bodyPr vert="horz" lIns="91440" tIns="45720" rIns="91440" bIns="45720" rtlCol="0" anchor="t">
            <a:noAutofit/>
          </a:bodyPr>
          <a:lstStyle/>
          <a:p>
            <a:r>
              <a:rPr lang="en-US" sz="2800">
                <a:latin typeface="Segoe UI"/>
                <a:cs typeface="Segoe UI"/>
              </a:rPr>
              <a:t>Point values based on 2022-2023 </a:t>
            </a:r>
            <a:r>
              <a:rPr lang="en-US" sz="2800" b="1">
                <a:latin typeface="Segoe UI"/>
                <a:cs typeface="Segoe UI"/>
              </a:rPr>
              <a:t>special education</a:t>
            </a:r>
            <a:r>
              <a:rPr lang="en-US" sz="2800">
                <a:latin typeface="Segoe UI"/>
                <a:cs typeface="Segoe UI"/>
              </a:rPr>
              <a:t> findings of non-compliance from both PSM and PRS</a:t>
            </a:r>
            <a:endParaRPr lang="en-US" sz="2800"/>
          </a:p>
        </p:txBody>
      </p:sp>
      <p:graphicFrame>
        <p:nvGraphicFramePr>
          <p:cNvPr id="7" name="Table 7">
            <a:extLst>
              <a:ext uri="{FF2B5EF4-FFF2-40B4-BE49-F238E27FC236}">
                <a16:creationId xmlns:a16="http://schemas.microsoft.com/office/drawing/2014/main" id="{75080E2C-D426-4EE7-5864-353801858B65}"/>
              </a:ext>
            </a:extLst>
          </p:cNvPr>
          <p:cNvGraphicFramePr>
            <a:graphicFrameLocks noGrp="1"/>
          </p:cNvGraphicFramePr>
          <p:nvPr>
            <p:extLst>
              <p:ext uri="{D42A27DB-BD31-4B8C-83A1-F6EECF244321}">
                <p14:modId xmlns:p14="http://schemas.microsoft.com/office/powerpoint/2010/main" val="4168742986"/>
              </p:ext>
            </p:extLst>
          </p:nvPr>
        </p:nvGraphicFramePr>
        <p:xfrm>
          <a:off x="672935" y="2572987"/>
          <a:ext cx="10870752" cy="3104547"/>
        </p:xfrm>
        <a:graphic>
          <a:graphicData uri="http://schemas.openxmlformats.org/drawingml/2006/table">
            <a:tbl>
              <a:tblPr firstRow="1" bandRow="1">
                <a:tableStyleId>{5C22544A-7EE6-4342-B048-85BDC9FD1C3A}</a:tableStyleId>
              </a:tblPr>
              <a:tblGrid>
                <a:gridCol w="5435376">
                  <a:extLst>
                    <a:ext uri="{9D8B030D-6E8A-4147-A177-3AD203B41FA5}">
                      <a16:colId xmlns:a16="http://schemas.microsoft.com/office/drawing/2014/main" val="1325859761"/>
                    </a:ext>
                  </a:extLst>
                </a:gridCol>
                <a:gridCol w="5435376">
                  <a:extLst>
                    <a:ext uri="{9D8B030D-6E8A-4147-A177-3AD203B41FA5}">
                      <a16:colId xmlns:a16="http://schemas.microsoft.com/office/drawing/2014/main" val="3317735985"/>
                    </a:ext>
                  </a:extLst>
                </a:gridCol>
              </a:tblGrid>
              <a:tr h="946947">
                <a:tc>
                  <a:txBody>
                    <a:bodyPr/>
                    <a:lstStyle/>
                    <a:p>
                      <a:r>
                        <a:rPr lang="en-US"/>
                        <a:t>Identification of Noncompliance # of Findings</a:t>
                      </a:r>
                    </a:p>
                  </a:txBody>
                  <a:tcPr/>
                </a:tc>
                <a:tc>
                  <a:txBody>
                    <a:bodyPr/>
                    <a:lstStyle/>
                    <a:p>
                      <a:r>
                        <a:rPr lang="en-US"/>
                        <a:t>Point Value</a:t>
                      </a:r>
                    </a:p>
                  </a:txBody>
                  <a:tcPr/>
                </a:tc>
                <a:extLst>
                  <a:ext uri="{0D108BD9-81ED-4DB2-BD59-A6C34878D82A}">
                    <a16:rowId xmlns:a16="http://schemas.microsoft.com/office/drawing/2014/main" val="3590647651"/>
                  </a:ext>
                </a:extLst>
              </a:tr>
              <a:tr h="539400">
                <a:tc>
                  <a:txBody>
                    <a:bodyPr/>
                    <a:lstStyle/>
                    <a:p>
                      <a:r>
                        <a:rPr lang="en-US"/>
                        <a:t>Less than 1.0 finding (per 1000 SWD)</a:t>
                      </a:r>
                    </a:p>
                  </a:txBody>
                  <a:tcPr/>
                </a:tc>
                <a:tc>
                  <a:txBody>
                    <a:bodyPr/>
                    <a:lstStyle/>
                    <a:p>
                      <a:r>
                        <a:rPr lang="en-US"/>
                        <a:t>4</a:t>
                      </a:r>
                    </a:p>
                  </a:txBody>
                  <a:tcPr/>
                </a:tc>
                <a:extLst>
                  <a:ext uri="{0D108BD9-81ED-4DB2-BD59-A6C34878D82A}">
                    <a16:rowId xmlns:a16="http://schemas.microsoft.com/office/drawing/2014/main" val="2165086350"/>
                  </a:ext>
                </a:extLst>
              </a:tr>
              <a:tr h="539400">
                <a:tc>
                  <a:txBody>
                    <a:bodyPr/>
                    <a:lstStyle/>
                    <a:p>
                      <a:r>
                        <a:rPr lang="en-US"/>
                        <a:t>1.0-2.9 findings (per 1000 SWD)</a:t>
                      </a:r>
                    </a:p>
                  </a:txBody>
                  <a:tcPr/>
                </a:tc>
                <a:tc>
                  <a:txBody>
                    <a:bodyPr/>
                    <a:lstStyle/>
                    <a:p>
                      <a:r>
                        <a:rPr lang="en-US"/>
                        <a:t>3</a:t>
                      </a:r>
                    </a:p>
                  </a:txBody>
                  <a:tcPr/>
                </a:tc>
                <a:extLst>
                  <a:ext uri="{0D108BD9-81ED-4DB2-BD59-A6C34878D82A}">
                    <a16:rowId xmlns:a16="http://schemas.microsoft.com/office/drawing/2014/main" val="1115224789"/>
                  </a:ext>
                </a:extLst>
              </a:tr>
              <a:tr h="539400">
                <a:tc>
                  <a:txBody>
                    <a:bodyPr/>
                    <a:lstStyle/>
                    <a:p>
                      <a:r>
                        <a:rPr lang="en-US"/>
                        <a:t>3.0-3.9 findings (per 1000 SWD)</a:t>
                      </a:r>
                    </a:p>
                  </a:txBody>
                  <a:tcPr/>
                </a:tc>
                <a:tc>
                  <a:txBody>
                    <a:bodyPr/>
                    <a:lstStyle/>
                    <a:p>
                      <a:r>
                        <a:rPr lang="en-US"/>
                        <a:t>2</a:t>
                      </a:r>
                    </a:p>
                  </a:txBody>
                  <a:tcPr/>
                </a:tc>
                <a:extLst>
                  <a:ext uri="{0D108BD9-81ED-4DB2-BD59-A6C34878D82A}">
                    <a16:rowId xmlns:a16="http://schemas.microsoft.com/office/drawing/2014/main" val="56907578"/>
                  </a:ext>
                </a:extLst>
              </a:tr>
              <a:tr h="539400">
                <a:tc>
                  <a:txBody>
                    <a:bodyPr/>
                    <a:lstStyle/>
                    <a:p>
                      <a:pPr lvl="0">
                        <a:buNone/>
                      </a:pPr>
                      <a:r>
                        <a:rPr lang="en-US"/>
                        <a:t>4.0 or more findings (per 1000 SWD)</a:t>
                      </a:r>
                    </a:p>
                  </a:txBody>
                  <a:tcPr/>
                </a:tc>
                <a:tc>
                  <a:txBody>
                    <a:bodyPr/>
                    <a:lstStyle/>
                    <a:p>
                      <a:pPr lvl="0">
                        <a:buNone/>
                      </a:pPr>
                      <a:r>
                        <a:rPr lang="en-US"/>
                        <a:t>1</a:t>
                      </a:r>
                    </a:p>
                  </a:txBody>
                  <a:tcPr/>
                </a:tc>
                <a:extLst>
                  <a:ext uri="{0D108BD9-81ED-4DB2-BD59-A6C34878D82A}">
                    <a16:rowId xmlns:a16="http://schemas.microsoft.com/office/drawing/2014/main" val="455225756"/>
                  </a:ext>
                </a:extLst>
              </a:tr>
            </a:tbl>
          </a:graphicData>
        </a:graphic>
      </p:graphicFrame>
      <p:sp>
        <p:nvSpPr>
          <p:cNvPr id="4" name="Slide Number Placeholder 3">
            <a:extLst>
              <a:ext uri="{FF2B5EF4-FFF2-40B4-BE49-F238E27FC236}">
                <a16:creationId xmlns:a16="http://schemas.microsoft.com/office/drawing/2014/main" id="{F25B280B-0DE9-45E2-90F9-9DF87FA1724F}"/>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325263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C294D-3848-4404-808A-57DC0B41E0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CBC31-D318-7943-9799-F3D1B192A5CE}"/>
              </a:ext>
            </a:extLst>
          </p:cNvPr>
          <p:cNvSpPr>
            <a:spLocks noGrp="1"/>
          </p:cNvSpPr>
          <p:nvPr>
            <p:ph type="title"/>
          </p:nvPr>
        </p:nvSpPr>
        <p:spPr/>
        <p:txBody>
          <a:bodyPr/>
          <a:lstStyle/>
          <a:p>
            <a:r>
              <a:rPr lang="en-US">
                <a:latin typeface="Segoe UI Semibold"/>
                <a:cs typeface="Segoe UI Semibold"/>
              </a:rPr>
              <a:t>What is PRS?</a:t>
            </a:r>
            <a:endParaRPr lang="en-US"/>
          </a:p>
        </p:txBody>
      </p:sp>
      <p:sp>
        <p:nvSpPr>
          <p:cNvPr id="3" name="Content Placeholder 2">
            <a:extLst>
              <a:ext uri="{FF2B5EF4-FFF2-40B4-BE49-F238E27FC236}">
                <a16:creationId xmlns:a16="http://schemas.microsoft.com/office/drawing/2014/main" id="{7465E65C-EC21-E3F8-3D8A-A0787EF54CB0}"/>
              </a:ext>
            </a:extLst>
          </p:cNvPr>
          <p:cNvSpPr>
            <a:spLocks noGrp="1"/>
          </p:cNvSpPr>
          <p:nvPr>
            <p:ph idx="1"/>
          </p:nvPr>
        </p:nvSpPr>
        <p:spPr/>
        <p:txBody>
          <a:bodyPr vert="horz" lIns="91440" tIns="45720" rIns="91440" bIns="45720" rtlCol="0" anchor="t">
            <a:noAutofit/>
          </a:bodyPr>
          <a:lstStyle/>
          <a:p>
            <a:pPr marL="0" indent="0">
              <a:buNone/>
            </a:pPr>
            <a:r>
              <a:rPr lang="en-US" sz="2800" b="1">
                <a:latin typeface="Segoe UI"/>
                <a:cs typeface="Segoe UI"/>
              </a:rPr>
              <a:t>PRS Mission Statement</a:t>
            </a:r>
            <a:endParaRPr lang="en-US" b="1"/>
          </a:p>
          <a:p>
            <a:r>
              <a:rPr lang="en-US" sz="2800">
                <a:latin typeface="Segoe UI"/>
                <a:cs typeface="Segoe UI"/>
              </a:rPr>
              <a:t>The Problem Resolution System (PRS) Office provides students, families, school districts, and other community members with easy access to information regarding students' rights and educational options and access to a forum for the resolution of disputes that is prompt, accurate and fair.</a:t>
            </a:r>
          </a:p>
          <a:p>
            <a:pPr marL="0" indent="0">
              <a:buNone/>
            </a:pPr>
            <a:endParaRPr lang="en-US" sz="2400"/>
          </a:p>
          <a:p>
            <a:endParaRPr lang="en-US"/>
          </a:p>
          <a:p>
            <a:endParaRPr lang="en-US"/>
          </a:p>
        </p:txBody>
      </p:sp>
      <p:sp>
        <p:nvSpPr>
          <p:cNvPr id="4" name="Slide Number Placeholder 3">
            <a:extLst>
              <a:ext uri="{FF2B5EF4-FFF2-40B4-BE49-F238E27FC236}">
                <a16:creationId xmlns:a16="http://schemas.microsoft.com/office/drawing/2014/main" id="{8C416E30-6434-673A-94F0-4E6CEB9ECA42}"/>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2123839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C5AAD-9186-72F0-D7D0-26A95F5CB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6CB9C-1072-2F6D-B777-5A5F2F2FED0A}"/>
              </a:ext>
            </a:extLst>
          </p:cNvPr>
          <p:cNvSpPr>
            <a:spLocks noGrp="1"/>
          </p:cNvSpPr>
          <p:nvPr>
            <p:ph type="title"/>
          </p:nvPr>
        </p:nvSpPr>
        <p:spPr/>
        <p:txBody>
          <a:bodyPr/>
          <a:lstStyle/>
          <a:p>
            <a:r>
              <a:rPr lang="en-US">
                <a:latin typeface="Segoe UI Semibold"/>
                <a:cs typeface="Segoe UI Semibold"/>
              </a:rPr>
              <a:t>Key Governing Authority </a:t>
            </a:r>
            <a:endParaRPr lang="en-US"/>
          </a:p>
        </p:txBody>
      </p:sp>
      <p:sp>
        <p:nvSpPr>
          <p:cNvPr id="3" name="Content Placeholder 2">
            <a:extLst>
              <a:ext uri="{FF2B5EF4-FFF2-40B4-BE49-F238E27FC236}">
                <a16:creationId xmlns:a16="http://schemas.microsoft.com/office/drawing/2014/main" id="{742F0A57-D236-544D-F56E-CBE77A1A0F51}"/>
              </a:ext>
            </a:extLst>
          </p:cNvPr>
          <p:cNvSpPr>
            <a:spLocks noGrp="1"/>
          </p:cNvSpPr>
          <p:nvPr>
            <p:ph idx="1"/>
          </p:nvPr>
        </p:nvSpPr>
        <p:spPr/>
        <p:txBody>
          <a:bodyPr vert="horz" lIns="91440" tIns="45720" rIns="91440" bIns="45720" rtlCol="0" anchor="t">
            <a:noAutofit/>
          </a:bodyPr>
          <a:lstStyle/>
          <a:p>
            <a:r>
              <a:rPr lang="en-US" sz="2800" b="1"/>
              <a:t>Special Education Complaints</a:t>
            </a:r>
            <a:r>
              <a:rPr lang="en-US" sz="2800"/>
              <a:t>: Federal regulation</a:t>
            </a:r>
            <a:r>
              <a:rPr lang="en-US" sz="2800" i="1"/>
              <a:t> </a:t>
            </a:r>
            <a:r>
              <a:rPr lang="en-US" sz="2800"/>
              <a:t>requires each state education agency to maintain a state complaint process to investigate complaints filed </a:t>
            </a:r>
            <a:r>
              <a:rPr lang="en-US" sz="2800" u="sng"/>
              <a:t>alleging a violation of the Individuals with Disabilities Education Act, Part B</a:t>
            </a:r>
            <a:r>
              <a:rPr lang="en-US" sz="2800"/>
              <a:t>. (34 C.F.R. §§ 300.151 - 300.153) </a:t>
            </a:r>
          </a:p>
          <a:p>
            <a:pPr marL="0" indent="0">
              <a:buNone/>
            </a:pPr>
            <a:endParaRPr lang="en-US" sz="2800"/>
          </a:p>
          <a:p>
            <a:r>
              <a:rPr lang="en-US" sz="2800" b="1"/>
              <a:t>General Education Complaints</a:t>
            </a:r>
            <a:r>
              <a:rPr lang="en-US" sz="2800"/>
              <a:t>: State</a:t>
            </a:r>
            <a:r>
              <a:rPr lang="en-US" sz="2800" i="1"/>
              <a:t> </a:t>
            </a:r>
            <a:r>
              <a:rPr lang="en-US" sz="2800"/>
              <a:t>regulation</a:t>
            </a:r>
            <a:r>
              <a:rPr lang="en-US" sz="2800" i="1"/>
              <a:t> </a:t>
            </a:r>
            <a:r>
              <a:rPr lang="en-US" sz="2800"/>
              <a:t>requires PRS to investigate complaints and enforce compliance with the Department’s special education regulations,</a:t>
            </a:r>
            <a:r>
              <a:rPr lang="en-US" sz="2800" b="1"/>
              <a:t> </a:t>
            </a:r>
            <a:r>
              <a:rPr lang="en-US" sz="2800" u="sng"/>
              <a:t>as well as with other statutes and regulations relating to the provision of publicly funded education</a:t>
            </a:r>
            <a:r>
              <a:rPr lang="en-US" sz="2800"/>
              <a:t>. (603 CMR 28.08(2)) </a:t>
            </a:r>
          </a:p>
          <a:p>
            <a:endParaRPr lang="en-US" sz="2800">
              <a:latin typeface="Segoe UI"/>
              <a:cs typeface="Segoe UI"/>
            </a:endParaRPr>
          </a:p>
          <a:p>
            <a:pPr marL="0" indent="0">
              <a:buNone/>
            </a:pPr>
            <a:endParaRPr lang="en-US">
              <a:latin typeface="Segoe UI"/>
              <a:cs typeface="Segoe UI"/>
            </a:endParaRPr>
          </a:p>
        </p:txBody>
      </p:sp>
      <p:sp>
        <p:nvSpPr>
          <p:cNvPr id="4" name="Slide Number Placeholder 3">
            <a:extLst>
              <a:ext uri="{FF2B5EF4-FFF2-40B4-BE49-F238E27FC236}">
                <a16:creationId xmlns:a16="http://schemas.microsoft.com/office/drawing/2014/main" id="{7A911933-D3F9-CD8F-B55D-EF8B154E6F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302934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476D8C-09E3-0B44-B3FD-46BAEF2263C1}"/>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
        <p:nvSpPr>
          <p:cNvPr id="6" name="Content Placeholder 5">
            <a:extLst>
              <a:ext uri="{FF2B5EF4-FFF2-40B4-BE49-F238E27FC236}">
                <a16:creationId xmlns:a16="http://schemas.microsoft.com/office/drawing/2014/main" id="{907D59E9-0947-E9F3-D500-A4E939F83226}"/>
              </a:ext>
            </a:extLst>
          </p:cNvPr>
          <p:cNvSpPr>
            <a:spLocks noGrp="1"/>
          </p:cNvSpPr>
          <p:nvPr>
            <p:ph idx="13"/>
          </p:nvPr>
        </p:nvSpPr>
        <p:spPr>
          <a:xfrm>
            <a:off x="435429" y="1502876"/>
            <a:ext cx="5452057" cy="4485800"/>
          </a:xfrm>
        </p:spPr>
        <p:txBody>
          <a:bodyPr>
            <a:normAutofit fontScale="77500" lnSpcReduction="20000"/>
          </a:bodyPr>
          <a:lstStyle/>
          <a:p>
            <a:pPr marL="285750" indent="-285750" algn="l" defTabSz="914400" rtl="0" eaLnBrk="1" latinLnBrk="0" hangingPunct="1">
              <a:lnSpc>
                <a:spcPct val="120000"/>
              </a:lnSpc>
              <a:spcBef>
                <a:spcPts val="0"/>
              </a:spcBef>
              <a:buClr>
                <a:srgbClr val="E38526"/>
              </a:buClr>
              <a:buFont typeface="Arial" panose="020B0604020202020204" pitchFamily="34" charset="0"/>
              <a:buChar char="•"/>
            </a:pPr>
            <a:r>
              <a:rPr lang="en-US" sz="2800" kern="1200" baseline="0">
                <a:latin typeface="Segoe UI"/>
                <a:ea typeface="+mn-ea"/>
                <a:cs typeface="Segoe UI"/>
              </a:rPr>
              <a:t>504</a:t>
            </a:r>
          </a:p>
          <a:p>
            <a:pPr marL="285750" indent="-285750" algn="l" defTabSz="914400" rtl="0" eaLnBrk="1" latinLnBrk="0" hangingPunct="1">
              <a:lnSpc>
                <a:spcPct val="120000"/>
              </a:lnSpc>
              <a:spcBef>
                <a:spcPts val="0"/>
              </a:spcBef>
              <a:buClr>
                <a:srgbClr val="E38526"/>
              </a:buClr>
              <a:buFont typeface="Arial" panose="020B0604020202020204" pitchFamily="34" charset="0"/>
              <a:buChar char="•"/>
            </a:pPr>
            <a:r>
              <a:rPr lang="en-US" sz="2800" kern="1200" baseline="0">
                <a:latin typeface="Segoe UI"/>
                <a:ea typeface="+mn-ea"/>
                <a:cs typeface="Segoe UI"/>
              </a:rPr>
              <a:t>Approved Special Education Schools</a:t>
            </a:r>
          </a:p>
          <a:p>
            <a:pPr marL="285750" indent="-285750" algn="l" defTabSz="914400" rtl="0" eaLnBrk="1" latinLnBrk="0" hangingPunct="1">
              <a:lnSpc>
                <a:spcPct val="120000"/>
              </a:lnSpc>
              <a:spcBef>
                <a:spcPts val="0"/>
              </a:spcBef>
              <a:buClr>
                <a:srgbClr val="E38526"/>
              </a:buClr>
              <a:buFont typeface="Arial" panose="020B0604020202020204" pitchFamily="34" charset="0"/>
              <a:buChar char="•"/>
            </a:pPr>
            <a:r>
              <a:rPr lang="en-US" sz="2800" kern="1200" baseline="0">
                <a:latin typeface="Segoe UI"/>
                <a:ea typeface="+mn-ea"/>
                <a:cs typeface="Segoe UI"/>
              </a:rPr>
              <a:t>Bullying </a:t>
            </a:r>
          </a:p>
          <a:p>
            <a:pPr marL="285750" indent="-285750" algn="l" defTabSz="914400" rtl="0" eaLnBrk="1" latinLnBrk="0" hangingPunct="1">
              <a:lnSpc>
                <a:spcPct val="120000"/>
              </a:lnSpc>
              <a:spcBef>
                <a:spcPts val="0"/>
              </a:spcBef>
              <a:buClr>
                <a:srgbClr val="E38526"/>
              </a:buClr>
              <a:buFont typeface="Arial" panose="020B0604020202020204" pitchFamily="34" charset="0"/>
              <a:buChar char="•"/>
            </a:pPr>
            <a:r>
              <a:rPr lang="en-US" sz="2800" kern="1200" baseline="0">
                <a:latin typeface="Segoe UI"/>
                <a:ea typeface="+mn-ea"/>
                <a:cs typeface="Segoe UI"/>
              </a:rPr>
              <a:t>Career &amp; Vocational Technical Education</a:t>
            </a:r>
          </a:p>
          <a:p>
            <a:pPr marL="285750" indent="-285750" algn="l" defTabSz="914400" rtl="0" eaLnBrk="1" latinLnBrk="0" hangingPunct="1">
              <a:lnSpc>
                <a:spcPct val="120000"/>
              </a:lnSpc>
              <a:spcBef>
                <a:spcPts val="0"/>
              </a:spcBef>
              <a:buClr>
                <a:srgbClr val="E38526"/>
              </a:buClr>
              <a:buFont typeface="Arial" panose="020B0604020202020204" pitchFamily="34" charset="0"/>
              <a:buChar char="•"/>
            </a:pPr>
            <a:r>
              <a:rPr lang="en-US" sz="2800" kern="1200" baseline="0">
                <a:latin typeface="Segoe UI"/>
                <a:ea typeface="+mn-ea"/>
                <a:cs typeface="Segoe UI"/>
              </a:rPr>
              <a:t>Diploma/Graduation Disputes</a:t>
            </a:r>
          </a:p>
          <a:p>
            <a:pPr marL="285750" indent="-285750" algn="l" defTabSz="914400" rtl="0" eaLnBrk="1" latinLnBrk="0" hangingPunct="1">
              <a:lnSpc>
                <a:spcPct val="120000"/>
              </a:lnSpc>
              <a:spcBef>
                <a:spcPts val="0"/>
              </a:spcBef>
              <a:buClr>
                <a:srgbClr val="E38526"/>
              </a:buClr>
              <a:buFont typeface="Arial" panose="020B0604020202020204" pitchFamily="34" charset="0"/>
              <a:buChar char="•"/>
            </a:pPr>
            <a:r>
              <a:rPr lang="en-US" sz="2800" kern="1200" baseline="0">
                <a:latin typeface="Segoe UI"/>
                <a:ea typeface="+mn-ea"/>
                <a:cs typeface="Segoe UI"/>
              </a:rPr>
              <a:t>Discipline </a:t>
            </a:r>
          </a:p>
          <a:p>
            <a:pPr marL="285750" indent="-285750" algn="l" defTabSz="914400" rtl="0" eaLnBrk="1" latinLnBrk="0" hangingPunct="1">
              <a:lnSpc>
                <a:spcPct val="120000"/>
              </a:lnSpc>
              <a:spcBef>
                <a:spcPts val="0"/>
              </a:spcBef>
              <a:buClr>
                <a:srgbClr val="E38526"/>
              </a:buClr>
              <a:buFont typeface="Arial" panose="020B0604020202020204" pitchFamily="34" charset="0"/>
              <a:buChar char="•"/>
            </a:pPr>
            <a:r>
              <a:rPr lang="en-US" sz="2800" kern="1200" baseline="0">
                <a:latin typeface="Segoe UI"/>
                <a:ea typeface="+mn-ea"/>
                <a:cs typeface="Segoe UI"/>
              </a:rPr>
              <a:t>English Learners</a:t>
            </a:r>
          </a:p>
          <a:p>
            <a:pPr marL="285750" indent="-285750" algn="l" defTabSz="914400" rtl="0" eaLnBrk="1" latinLnBrk="0" hangingPunct="1">
              <a:lnSpc>
                <a:spcPct val="120000"/>
              </a:lnSpc>
              <a:spcBef>
                <a:spcPts val="0"/>
              </a:spcBef>
              <a:buClr>
                <a:srgbClr val="E38526"/>
              </a:buClr>
              <a:buFont typeface="Arial" panose="020B0604020202020204" pitchFamily="34" charset="0"/>
              <a:buChar char="•"/>
            </a:pPr>
            <a:r>
              <a:rPr lang="en-US" sz="2800" kern="1200" baseline="0">
                <a:latin typeface="Segoe UI"/>
                <a:ea typeface="+mn-ea"/>
                <a:cs typeface="Segoe UI"/>
              </a:rPr>
              <a:t>Free Appropriate Public Education and Appropriateness of Special Education Services</a:t>
            </a:r>
          </a:p>
          <a:p>
            <a:pPr marL="285750" indent="-285750" algn="l" defTabSz="914400" rtl="0" eaLnBrk="1" latinLnBrk="0" hangingPunct="1">
              <a:lnSpc>
                <a:spcPct val="120000"/>
              </a:lnSpc>
              <a:spcBef>
                <a:spcPts val="0"/>
              </a:spcBef>
              <a:buClr>
                <a:srgbClr val="E38526"/>
              </a:buClr>
              <a:buFont typeface="Arial" panose="020B0604020202020204" pitchFamily="34" charset="0"/>
              <a:buChar char="•"/>
            </a:pPr>
            <a:r>
              <a:rPr lang="en-US" sz="2800" kern="1200" baseline="0">
                <a:latin typeface="Segoe UI"/>
                <a:ea typeface="+mn-ea"/>
                <a:cs typeface="Segoe UI"/>
              </a:rPr>
              <a:t>Home Hospital Services </a:t>
            </a:r>
          </a:p>
          <a:p>
            <a:pPr marL="285750" indent="-285750" algn="l" defTabSz="914400" rtl="0" eaLnBrk="1" latinLnBrk="0" hangingPunct="1">
              <a:lnSpc>
                <a:spcPct val="120000"/>
              </a:lnSpc>
              <a:spcBef>
                <a:spcPts val="0"/>
              </a:spcBef>
              <a:buClr>
                <a:srgbClr val="E38526"/>
              </a:buClr>
              <a:buFont typeface="Arial" panose="020B0604020202020204" pitchFamily="34" charset="0"/>
              <a:buChar char="•"/>
            </a:pPr>
            <a:r>
              <a:rPr lang="en-US" sz="2800" kern="1200" baseline="0">
                <a:latin typeface="Segoe UI"/>
                <a:ea typeface="+mn-ea"/>
                <a:cs typeface="Segoe UI"/>
              </a:rPr>
              <a:t>Language Access Services</a:t>
            </a:r>
          </a:p>
          <a:p>
            <a:pPr marL="285750" indent="-285750" algn="l" defTabSz="914400" rtl="0" eaLnBrk="1" latinLnBrk="0" hangingPunct="1">
              <a:lnSpc>
                <a:spcPct val="120000"/>
              </a:lnSpc>
              <a:spcBef>
                <a:spcPts val="0"/>
              </a:spcBef>
              <a:buClr>
                <a:srgbClr val="E38526"/>
              </a:buClr>
              <a:buFont typeface="Arial" panose="020B0604020202020204" pitchFamily="34" charset="0"/>
              <a:buChar char="•"/>
            </a:pPr>
            <a:r>
              <a:rPr lang="en-US" sz="2800" kern="1200" baseline="0">
                <a:latin typeface="Segoe UI"/>
                <a:ea typeface="+mn-ea"/>
                <a:cs typeface="Segoe UI"/>
              </a:rPr>
              <a:t>Learning Time Requirements</a:t>
            </a:r>
            <a:endParaRPr lang="en-US"/>
          </a:p>
        </p:txBody>
      </p:sp>
      <p:sp>
        <p:nvSpPr>
          <p:cNvPr id="5" name="Title 4">
            <a:extLst>
              <a:ext uri="{FF2B5EF4-FFF2-40B4-BE49-F238E27FC236}">
                <a16:creationId xmlns:a16="http://schemas.microsoft.com/office/drawing/2014/main" id="{2AB6206F-797B-5534-380A-901A170B1ACF}"/>
              </a:ext>
            </a:extLst>
          </p:cNvPr>
          <p:cNvSpPr>
            <a:spLocks noGrp="1"/>
          </p:cNvSpPr>
          <p:nvPr>
            <p:ph type="title"/>
          </p:nvPr>
        </p:nvSpPr>
        <p:spPr/>
        <p:txBody>
          <a:bodyPr>
            <a:normAutofit/>
          </a:bodyPr>
          <a:lstStyle/>
          <a:p>
            <a:r>
              <a:rPr lang="en-US">
                <a:latin typeface="Segoe UI Semibold"/>
                <a:cs typeface="Segoe UI Semibold"/>
              </a:rPr>
              <a:t>What Types of Issues Might PRS Address?</a:t>
            </a:r>
            <a:endParaRPr lang="en-US"/>
          </a:p>
        </p:txBody>
      </p:sp>
      <p:sp>
        <p:nvSpPr>
          <p:cNvPr id="7" name="Content Placeholder 6">
            <a:extLst>
              <a:ext uri="{FF2B5EF4-FFF2-40B4-BE49-F238E27FC236}">
                <a16:creationId xmlns:a16="http://schemas.microsoft.com/office/drawing/2014/main" id="{D1476EFA-F360-A4CE-6952-2A55662309D9}"/>
              </a:ext>
            </a:extLst>
          </p:cNvPr>
          <p:cNvSpPr>
            <a:spLocks noGrp="1"/>
          </p:cNvSpPr>
          <p:nvPr>
            <p:ph idx="16"/>
          </p:nvPr>
        </p:nvSpPr>
        <p:spPr>
          <a:xfrm>
            <a:off x="6313713" y="1517826"/>
            <a:ext cx="5452057" cy="4485800"/>
          </a:xfrm>
        </p:spPr>
        <p:txBody>
          <a:bodyPr>
            <a:normAutofit fontScale="85000" lnSpcReduction="10000"/>
          </a:bodyPr>
          <a:lstStyle/>
          <a:p>
            <a:pPr marL="285750" indent="-285750">
              <a:buFont typeface="Arial" panose="020B0604020202020204" pitchFamily="34" charset="0"/>
              <a:buChar char="•"/>
            </a:pPr>
            <a:r>
              <a:rPr lang="en-US" sz="2800">
                <a:latin typeface="Segoe UI"/>
                <a:cs typeface="Segoe UI"/>
              </a:rPr>
              <a:t>METCO</a:t>
            </a:r>
          </a:p>
          <a:p>
            <a:pPr marL="285750" indent="-285750">
              <a:buFont typeface="Arial" panose="020B0604020202020204" pitchFamily="34" charset="0"/>
              <a:buChar char="•"/>
            </a:pPr>
            <a:r>
              <a:rPr lang="en-US" sz="2800">
                <a:latin typeface="Segoe UI"/>
                <a:cs typeface="Segoe UI"/>
              </a:rPr>
              <a:t>Provision of Student Records</a:t>
            </a:r>
          </a:p>
          <a:p>
            <a:pPr marL="285750" indent="-285750">
              <a:buFont typeface="Arial" panose="020B0604020202020204" pitchFamily="34" charset="0"/>
              <a:buChar char="•"/>
            </a:pPr>
            <a:r>
              <a:rPr lang="en-US" sz="2800">
                <a:latin typeface="Segoe UI"/>
                <a:cs typeface="Segoe UI"/>
              </a:rPr>
              <a:t>Residency/Admissions/Enrollment </a:t>
            </a:r>
          </a:p>
          <a:p>
            <a:pPr marL="285750" indent="-285750">
              <a:buFont typeface="Arial" panose="020B0604020202020204" pitchFamily="34" charset="0"/>
              <a:buChar char="•"/>
            </a:pPr>
            <a:r>
              <a:rPr lang="en-US" sz="2800">
                <a:latin typeface="Segoe UI"/>
                <a:cs typeface="Segoe UI"/>
              </a:rPr>
              <a:t>Restraint and Time Out Procedures and Reporting </a:t>
            </a:r>
          </a:p>
          <a:p>
            <a:pPr marL="285750" indent="-285750">
              <a:buFont typeface="Arial" panose="020B0604020202020204" pitchFamily="34" charset="0"/>
              <a:buChar char="•"/>
            </a:pPr>
            <a:r>
              <a:rPr lang="en-US" sz="2800">
                <a:latin typeface="Segoe UI"/>
                <a:cs typeface="Segoe UI"/>
              </a:rPr>
              <a:t>School Facilities/Accessibility </a:t>
            </a:r>
          </a:p>
          <a:p>
            <a:pPr marL="285750" indent="-285750">
              <a:buFont typeface="Arial" panose="020B0604020202020204" pitchFamily="34" charset="0"/>
              <a:buChar char="•"/>
            </a:pPr>
            <a:r>
              <a:rPr lang="en-US" sz="2800">
                <a:latin typeface="Segoe UI"/>
                <a:cs typeface="Segoe UI"/>
              </a:rPr>
              <a:t>Special Education Implementation </a:t>
            </a:r>
          </a:p>
          <a:p>
            <a:pPr marL="285750" indent="-285750">
              <a:buFont typeface="Arial" panose="020B0604020202020204" pitchFamily="34" charset="0"/>
              <a:buChar char="•"/>
            </a:pPr>
            <a:r>
              <a:rPr lang="en-US" sz="2800">
                <a:latin typeface="Segoe UI"/>
                <a:cs typeface="Segoe UI"/>
              </a:rPr>
              <a:t>Special Education Procedures</a:t>
            </a:r>
          </a:p>
          <a:p>
            <a:pPr marL="285750" indent="-285750">
              <a:buFont typeface="Arial" panose="020B0604020202020204" pitchFamily="34" charset="0"/>
              <a:buChar char="•"/>
            </a:pPr>
            <a:r>
              <a:rPr lang="en-US" sz="2800">
                <a:latin typeface="Segoe UI"/>
                <a:cs typeface="Segoe UI"/>
              </a:rPr>
              <a:t>Student Fees</a:t>
            </a:r>
          </a:p>
          <a:p>
            <a:pPr marL="285750" indent="-285750">
              <a:buFont typeface="Arial" panose="020B0604020202020204" pitchFamily="34" charset="0"/>
              <a:buChar char="•"/>
            </a:pPr>
            <a:r>
              <a:rPr lang="en-US" sz="2800">
                <a:latin typeface="Segoe UI"/>
                <a:cs typeface="Segoe UI"/>
              </a:rPr>
              <a:t>Transportation</a:t>
            </a:r>
          </a:p>
          <a:p>
            <a:endParaRPr lang="en-US"/>
          </a:p>
        </p:txBody>
      </p:sp>
    </p:spTree>
    <p:extLst>
      <p:ext uri="{BB962C8B-B14F-4D97-AF65-F5344CB8AC3E}">
        <p14:creationId xmlns:p14="http://schemas.microsoft.com/office/powerpoint/2010/main" val="3703851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C5AAD-9186-72F0-D7D0-26A95F5CB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6CB9C-1072-2F6D-B777-5A5F2F2FED0A}"/>
              </a:ext>
            </a:extLst>
          </p:cNvPr>
          <p:cNvSpPr>
            <a:spLocks noGrp="1"/>
          </p:cNvSpPr>
          <p:nvPr>
            <p:ph type="title"/>
          </p:nvPr>
        </p:nvSpPr>
        <p:spPr/>
        <p:txBody>
          <a:bodyPr/>
          <a:lstStyle/>
          <a:p>
            <a:r>
              <a:rPr lang="en-US">
                <a:latin typeface="Segoe UI Semibold"/>
                <a:cs typeface="Segoe UI Semibold"/>
              </a:rPr>
              <a:t>34 CFR § 300.152 - Minimum State Complaint Procedures </a:t>
            </a:r>
            <a:endParaRPr lang="en-US"/>
          </a:p>
        </p:txBody>
      </p:sp>
      <p:sp>
        <p:nvSpPr>
          <p:cNvPr id="4" name="Slide Number Placeholder 3">
            <a:extLst>
              <a:ext uri="{FF2B5EF4-FFF2-40B4-BE49-F238E27FC236}">
                <a16:creationId xmlns:a16="http://schemas.microsoft.com/office/drawing/2014/main" id="{7A911933-D3F9-CD8F-B55D-EF8B154E6F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6" name="Content Placeholder 5">
            <a:extLst>
              <a:ext uri="{FF2B5EF4-FFF2-40B4-BE49-F238E27FC236}">
                <a16:creationId xmlns:a16="http://schemas.microsoft.com/office/drawing/2014/main" id="{1217D438-8944-5B05-DDC8-52336B932EE5}"/>
              </a:ext>
            </a:extLst>
          </p:cNvPr>
          <p:cNvSpPr>
            <a:spLocks noGrp="1"/>
          </p:cNvSpPr>
          <p:nvPr>
            <p:ph idx="1"/>
          </p:nvPr>
        </p:nvSpPr>
        <p:spPr/>
        <p:txBody>
          <a:bodyPr/>
          <a:lstStyle/>
          <a:p>
            <a:r>
              <a:rPr lang="en-US" sz="1700"/>
              <a:t>(a) Time limit; minimum procedures. Each </a:t>
            </a:r>
            <a:r>
              <a:rPr lang="en-US" sz="1700" b="1" u="sng"/>
              <a:t>SEA must </a:t>
            </a:r>
            <a:r>
              <a:rPr lang="en-US" sz="1700"/>
              <a:t>include in its complaint procedures a time limit of 60 days after a complaint is filed under § 300.153 to—</a:t>
            </a:r>
          </a:p>
          <a:p>
            <a:pPr lvl="1"/>
            <a:r>
              <a:rPr lang="en-US" sz="1700"/>
              <a:t>(1) Carry out an independent on-site investigation, </a:t>
            </a:r>
            <a:r>
              <a:rPr lang="en-US" sz="1700" i="1"/>
              <a:t>if the SEA determines that an investigation is necessary</a:t>
            </a:r>
            <a:r>
              <a:rPr lang="en-US" sz="1700"/>
              <a:t>;</a:t>
            </a:r>
          </a:p>
          <a:p>
            <a:pPr lvl="1"/>
            <a:r>
              <a:rPr lang="en-US" sz="1700"/>
              <a:t>(2) </a:t>
            </a:r>
            <a:r>
              <a:rPr lang="en-US" sz="1700" b="1"/>
              <a:t>Give the complainant the opportunity to submit additional information</a:t>
            </a:r>
            <a:r>
              <a:rPr lang="en-US" sz="1700"/>
              <a:t>, either orally or in writing, about the allegations in the complaint;</a:t>
            </a:r>
          </a:p>
          <a:p>
            <a:pPr lvl="1"/>
            <a:r>
              <a:rPr lang="en-US" sz="1700"/>
              <a:t>(3) </a:t>
            </a:r>
            <a:r>
              <a:rPr lang="en-US" sz="1700" b="1"/>
              <a:t>Provide the public agency with the opportunity to respond to the complaint</a:t>
            </a:r>
            <a:r>
              <a:rPr lang="en-US" sz="1700"/>
              <a:t>, including, at a minimum—</a:t>
            </a:r>
          </a:p>
          <a:p>
            <a:pPr lvl="2"/>
            <a:r>
              <a:rPr lang="en-US" sz="1700"/>
              <a:t>(</a:t>
            </a:r>
            <a:r>
              <a:rPr lang="en-US" sz="1700" err="1"/>
              <a:t>i</a:t>
            </a:r>
            <a:r>
              <a:rPr lang="en-US" sz="1700"/>
              <a:t>) At the discretion of the public agency, a proposal to resolve the complaint; and </a:t>
            </a:r>
          </a:p>
          <a:p>
            <a:pPr lvl="2"/>
            <a:r>
              <a:rPr lang="en-US" sz="1700"/>
              <a:t>(ii) An opportunity for a parent who has filed a complaint and the public agency to voluntarily engage in mediation consistent with § 300.506;</a:t>
            </a:r>
          </a:p>
          <a:p>
            <a:pPr lvl="1"/>
            <a:r>
              <a:rPr lang="en-US" sz="1700"/>
              <a:t>(4) </a:t>
            </a:r>
            <a:r>
              <a:rPr lang="en-US" sz="1700" b="1"/>
              <a:t>Review all relevant information and make an independent determination as to whether the public agency is violating a requirement of Part B of the Act or of this part</a:t>
            </a:r>
            <a:r>
              <a:rPr lang="en-US" sz="1700"/>
              <a:t>; and</a:t>
            </a:r>
          </a:p>
          <a:p>
            <a:pPr lvl="1"/>
            <a:r>
              <a:rPr lang="en-US" sz="1700"/>
              <a:t>(5) </a:t>
            </a:r>
            <a:r>
              <a:rPr lang="en-US" sz="1700" b="1"/>
              <a:t>Issue a written decision </a:t>
            </a:r>
            <a:r>
              <a:rPr lang="en-US" sz="1700"/>
              <a:t>to the complainant that addresses each allegation in the complaint and contains—</a:t>
            </a:r>
          </a:p>
          <a:p>
            <a:pPr lvl="2"/>
            <a:r>
              <a:rPr lang="en-US" sz="1700"/>
              <a:t>(</a:t>
            </a:r>
            <a:r>
              <a:rPr lang="en-US" sz="1700" err="1"/>
              <a:t>i</a:t>
            </a:r>
            <a:r>
              <a:rPr lang="en-US" sz="1700"/>
              <a:t>) Findings of fact and conclusions; and</a:t>
            </a:r>
          </a:p>
          <a:p>
            <a:pPr lvl="2"/>
            <a:r>
              <a:rPr lang="en-US" sz="1700"/>
              <a:t>(ii) The reasons for the SEA's final decision.</a:t>
            </a:r>
          </a:p>
        </p:txBody>
      </p:sp>
    </p:spTree>
    <p:extLst>
      <p:ext uri="{BB962C8B-B14F-4D97-AF65-F5344CB8AC3E}">
        <p14:creationId xmlns:p14="http://schemas.microsoft.com/office/powerpoint/2010/main" val="2395674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94670-6972-C051-3B61-6FC1CF4A2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587B9-7D84-93E5-4908-804FFD290064}"/>
              </a:ext>
            </a:extLst>
          </p:cNvPr>
          <p:cNvSpPr>
            <a:spLocks noGrp="1"/>
          </p:cNvSpPr>
          <p:nvPr>
            <p:ph type="title"/>
          </p:nvPr>
        </p:nvSpPr>
        <p:spPr/>
        <p:txBody>
          <a:bodyPr/>
          <a:lstStyle/>
          <a:p>
            <a:r>
              <a:rPr lang="en-US">
                <a:latin typeface="Segoe UI Semibold"/>
                <a:cs typeface="Segoe UI Semibold"/>
              </a:rPr>
              <a:t>Contacting PRS</a:t>
            </a:r>
            <a:endParaRPr lang="en-US"/>
          </a:p>
        </p:txBody>
      </p:sp>
      <p:sp>
        <p:nvSpPr>
          <p:cNvPr id="3" name="Content Placeholder 2">
            <a:extLst>
              <a:ext uri="{FF2B5EF4-FFF2-40B4-BE49-F238E27FC236}">
                <a16:creationId xmlns:a16="http://schemas.microsoft.com/office/drawing/2014/main" id="{80CCDEB2-96D4-DF62-8C02-1BBF2FA28B3F}"/>
              </a:ext>
            </a:extLst>
          </p:cNvPr>
          <p:cNvSpPr>
            <a:spLocks noGrp="1"/>
          </p:cNvSpPr>
          <p:nvPr>
            <p:ph idx="1"/>
          </p:nvPr>
        </p:nvSpPr>
        <p:spPr/>
        <p:txBody>
          <a:bodyPr vert="horz" lIns="91440" tIns="45720" rIns="91440" bIns="45720" rtlCol="0" anchor="t">
            <a:noAutofit/>
          </a:bodyPr>
          <a:lstStyle/>
          <a:p>
            <a:endParaRPr lang="en-US" sz="2000">
              <a:latin typeface="Segoe UI"/>
              <a:cs typeface="Segoe UI"/>
            </a:endParaRPr>
          </a:p>
          <a:p>
            <a:pPr marL="0" marR="0" indent="0" algn="ctr">
              <a:spcBef>
                <a:spcPts val="0"/>
              </a:spcBef>
              <a:spcAft>
                <a:spcPts val="0"/>
              </a:spcAft>
              <a:buNone/>
            </a:pPr>
            <a:r>
              <a:rPr lang="en-US" sz="2400" b="1">
                <a:solidFill>
                  <a:schemeClr val="accent2">
                    <a:lumMod val="75000"/>
                  </a:schemeClr>
                </a:solidFill>
                <a:effectLst/>
                <a:latin typeface="Arial" panose="020B0604020202020204" pitchFamily="34" charset="0"/>
                <a:ea typeface="Calibri" panose="020F0502020204030204" pitchFamily="34" charset="0"/>
              </a:rPr>
              <a:t>Problem Resolution System Office</a:t>
            </a:r>
            <a:br>
              <a:rPr lang="en-US" sz="2400" b="1">
                <a:solidFill>
                  <a:srgbClr val="333333"/>
                </a:solidFill>
                <a:effectLst/>
                <a:latin typeface="Arial" panose="020B0604020202020204" pitchFamily="34" charset="0"/>
                <a:ea typeface="Calibri" panose="020F0502020204030204" pitchFamily="34" charset="0"/>
              </a:rPr>
            </a:br>
            <a:r>
              <a:rPr lang="en-US" sz="2200">
                <a:solidFill>
                  <a:srgbClr val="333333"/>
                </a:solidFill>
                <a:effectLst/>
                <a:latin typeface="Arial" panose="020B0604020202020204" pitchFamily="34" charset="0"/>
                <a:ea typeface="Calibri" panose="020F0502020204030204" pitchFamily="34" charset="0"/>
              </a:rPr>
              <a:t>Massachusetts Department of Elementary and Secondary Education</a:t>
            </a:r>
            <a:br>
              <a:rPr lang="en-US" sz="2200">
                <a:solidFill>
                  <a:srgbClr val="333333"/>
                </a:solidFill>
                <a:effectLst/>
                <a:latin typeface="Arial" panose="020B0604020202020204" pitchFamily="34" charset="0"/>
                <a:ea typeface="Calibri" panose="020F0502020204030204" pitchFamily="34" charset="0"/>
              </a:rPr>
            </a:br>
            <a:r>
              <a:rPr lang="en-US" sz="2200">
                <a:solidFill>
                  <a:srgbClr val="333333"/>
                </a:solidFill>
                <a:effectLst/>
                <a:latin typeface="Arial" panose="020B0604020202020204" pitchFamily="34" charset="0"/>
                <a:ea typeface="Calibri" panose="020F0502020204030204" pitchFamily="34" charset="0"/>
              </a:rPr>
              <a:t>135 </a:t>
            </a:r>
            <a:r>
              <a:rPr lang="en-US" sz="2200" err="1">
                <a:solidFill>
                  <a:srgbClr val="333333"/>
                </a:solidFill>
                <a:effectLst/>
                <a:latin typeface="Arial" panose="020B0604020202020204" pitchFamily="34" charset="0"/>
                <a:ea typeface="Calibri" panose="020F0502020204030204" pitchFamily="34" charset="0"/>
              </a:rPr>
              <a:t>Santilli</a:t>
            </a:r>
            <a:r>
              <a:rPr lang="en-US" sz="2200">
                <a:solidFill>
                  <a:srgbClr val="333333"/>
                </a:solidFill>
                <a:effectLst/>
                <a:latin typeface="Arial" panose="020B0604020202020204" pitchFamily="34" charset="0"/>
                <a:ea typeface="Calibri" panose="020F0502020204030204" pitchFamily="34" charset="0"/>
              </a:rPr>
              <a:t> Highway - Everett, MA 02149 </a:t>
            </a:r>
            <a:endParaRPr lang="en-US" sz="2200">
              <a:effectLst/>
              <a:latin typeface="Arial" panose="020B0604020202020204" pitchFamily="34" charset="0"/>
              <a:ea typeface="Calibri" panose="020F0502020204030204" pitchFamily="34" charset="0"/>
            </a:endParaRPr>
          </a:p>
          <a:p>
            <a:pPr marL="0" marR="0" indent="0" algn="ctr">
              <a:spcBef>
                <a:spcPts val="0"/>
              </a:spcBef>
              <a:spcAft>
                <a:spcPts val="0"/>
              </a:spcAft>
              <a:buNone/>
            </a:pPr>
            <a:r>
              <a:rPr lang="en-US" sz="2200">
                <a:solidFill>
                  <a:srgbClr val="333333"/>
                </a:solidFill>
                <a:effectLst/>
                <a:latin typeface="Arial" panose="020B0604020202020204" pitchFamily="34" charset="0"/>
                <a:ea typeface="Calibri" panose="020F0502020204030204" pitchFamily="34" charset="0"/>
              </a:rPr>
              <a:t>Main Telephone: 781-338-3700</a:t>
            </a:r>
            <a:br>
              <a:rPr lang="en-US" sz="2200">
                <a:solidFill>
                  <a:srgbClr val="333333"/>
                </a:solidFill>
                <a:effectLst/>
                <a:latin typeface="Arial" panose="020B0604020202020204" pitchFamily="34" charset="0"/>
                <a:ea typeface="Calibri" panose="020F0502020204030204" pitchFamily="34" charset="0"/>
              </a:rPr>
            </a:br>
            <a:r>
              <a:rPr lang="en-US" sz="2200">
                <a:solidFill>
                  <a:srgbClr val="333333"/>
                </a:solidFill>
                <a:effectLst/>
                <a:latin typeface="Arial" panose="020B0604020202020204" pitchFamily="34" charset="0"/>
                <a:ea typeface="Calibri" panose="020F0502020204030204" pitchFamily="34" charset="0"/>
              </a:rPr>
              <a:t>TTY: N.E.T. Relay: 1-800-439-2370</a:t>
            </a:r>
            <a:br>
              <a:rPr lang="en-US" sz="2200">
                <a:solidFill>
                  <a:srgbClr val="333333"/>
                </a:solidFill>
                <a:effectLst/>
                <a:latin typeface="Arial" panose="020B0604020202020204" pitchFamily="34" charset="0"/>
                <a:ea typeface="Calibri" panose="020F0502020204030204" pitchFamily="34" charset="0"/>
              </a:rPr>
            </a:br>
            <a:r>
              <a:rPr lang="en-US" sz="2200">
                <a:solidFill>
                  <a:srgbClr val="333333"/>
                </a:solidFill>
                <a:effectLst/>
                <a:latin typeface="Arial" panose="020B0604020202020204" pitchFamily="34" charset="0"/>
                <a:ea typeface="Calibri" panose="020F0502020204030204" pitchFamily="34" charset="0"/>
              </a:rPr>
              <a:t>Fax: 781-338-3710</a:t>
            </a:r>
            <a:br>
              <a:rPr lang="en-US" sz="2200">
                <a:solidFill>
                  <a:srgbClr val="333333"/>
                </a:solidFill>
                <a:effectLst/>
                <a:latin typeface="Arial" panose="020B0604020202020204" pitchFamily="34" charset="0"/>
                <a:ea typeface="Calibri" panose="020F0502020204030204" pitchFamily="34" charset="0"/>
              </a:rPr>
            </a:br>
            <a:r>
              <a:rPr lang="en-US" sz="2200">
                <a:solidFill>
                  <a:srgbClr val="333333"/>
                </a:solidFill>
                <a:effectLst/>
                <a:latin typeface="Arial" panose="020B0604020202020204" pitchFamily="34" charset="0"/>
                <a:ea typeface="Calibri" panose="020F0502020204030204" pitchFamily="34" charset="0"/>
              </a:rPr>
              <a:t>Email: </a:t>
            </a:r>
            <a:r>
              <a:rPr lang="en-US" sz="2200" u="sng">
                <a:solidFill>
                  <a:srgbClr val="0070C0"/>
                </a:solidFill>
                <a:effectLst/>
                <a:latin typeface="Arial" panose="020B0604020202020204" pitchFamily="34" charset="0"/>
                <a:ea typeface="Calibri" panose="020F0502020204030204" pitchFamily="34" charset="0"/>
                <a:hlinkClick r:id="rId3"/>
              </a:rPr>
              <a:t>compliance@doe.mass.edu</a:t>
            </a:r>
            <a:endParaRPr lang="en-US" sz="2200" u="sng">
              <a:solidFill>
                <a:srgbClr val="0070C0"/>
              </a:solidFill>
              <a:latin typeface="Arial" panose="020B0604020202020204" pitchFamily="34" charset="0"/>
              <a:ea typeface="Calibri" panose="020F0502020204030204" pitchFamily="34" charset="0"/>
            </a:endParaRPr>
          </a:p>
          <a:p>
            <a:pPr marL="0" marR="0" indent="0" algn="ctr">
              <a:spcBef>
                <a:spcPts val="0"/>
              </a:spcBef>
              <a:spcAft>
                <a:spcPts val="0"/>
              </a:spcAft>
              <a:buNone/>
            </a:pPr>
            <a:r>
              <a:rPr lang="en-US" sz="2200">
                <a:latin typeface="Segoe UI"/>
                <a:cs typeface="Segoe UI"/>
                <a:hlinkClick r:id="rId4"/>
              </a:rPr>
              <a:t>http://www.doe.mass.edu/prs/</a:t>
            </a:r>
            <a:endParaRPr lang="en-US" sz="2200">
              <a:latin typeface="Segoe UI"/>
              <a:cs typeface="Segoe UI"/>
            </a:endParaRPr>
          </a:p>
          <a:p>
            <a:pPr marL="0" indent="0">
              <a:buNone/>
            </a:pPr>
            <a:endParaRPr lang="en-US" sz="2000">
              <a:latin typeface="Segoe UI"/>
              <a:cs typeface="Segoe UI"/>
            </a:endParaRPr>
          </a:p>
          <a:p>
            <a:pPr marL="0" indent="0" algn="ctr">
              <a:buNone/>
            </a:pPr>
            <a:r>
              <a:rPr lang="en-US" sz="2000">
                <a:latin typeface="Segoe UI"/>
                <a:cs typeface="Segoe UI"/>
              </a:rPr>
              <a:t>Barry Barnett, Director </a:t>
            </a:r>
          </a:p>
          <a:p>
            <a:pPr marL="0" indent="0" algn="ctr">
              <a:buNone/>
            </a:pPr>
            <a:r>
              <a:rPr lang="en-US" sz="2000">
                <a:latin typeface="Segoe UI"/>
                <a:cs typeface="Segoe UI"/>
              </a:rPr>
              <a:t>Kelsey LoDuca-Towne, Assistant Director </a:t>
            </a:r>
          </a:p>
        </p:txBody>
      </p:sp>
      <p:sp>
        <p:nvSpPr>
          <p:cNvPr id="4" name="Slide Number Placeholder 3">
            <a:extLst>
              <a:ext uri="{FF2B5EF4-FFF2-40B4-BE49-F238E27FC236}">
                <a16:creationId xmlns:a16="http://schemas.microsoft.com/office/drawing/2014/main" id="{0CF98BBF-4018-5ABF-2BD6-45D3D7F486AC}"/>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spTree>
    <p:extLst>
      <p:ext uri="{BB962C8B-B14F-4D97-AF65-F5344CB8AC3E}">
        <p14:creationId xmlns:p14="http://schemas.microsoft.com/office/powerpoint/2010/main" val="4108508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9741C7-D490-4638-9FDF-6F8DB3A4153E}"/>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Segoe UI Semibold"/>
                <a:cs typeface="Segoe UI Semibold"/>
              </a:rPr>
              <a:t>Webinar</a:t>
            </a:r>
            <a:br>
              <a:rPr lang="en-US">
                <a:solidFill>
                  <a:srgbClr val="FFFFFF"/>
                </a:solidFill>
                <a:latin typeface="Segoe UI Semibold"/>
                <a:cs typeface="Segoe UI Semibold"/>
              </a:rPr>
            </a:br>
            <a:r>
              <a:rPr lang="en-US">
                <a:solidFill>
                  <a:srgbClr val="FFFFFF"/>
                </a:solidFill>
                <a:latin typeface="Segoe UI Semibold"/>
                <a:cs typeface="Segoe UI Semibold"/>
              </a:rPr>
              <a:t>Objectives</a:t>
            </a:r>
          </a:p>
        </p:txBody>
      </p:sp>
      <p:sp>
        <p:nvSpPr>
          <p:cNvPr id="25"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A0493683-AD2C-418D-8D77-C058D8B5F86F}"/>
              </a:ext>
            </a:extLst>
          </p:cNvPr>
          <p:cNvSpPr>
            <a:spLocks noGrp="1"/>
          </p:cNvSpPr>
          <p:nvPr>
            <p:ph idx="1"/>
          </p:nvPr>
        </p:nvSpPr>
        <p:spPr>
          <a:xfrm>
            <a:off x="4447308" y="591344"/>
            <a:ext cx="6906491" cy="5585619"/>
          </a:xfrm>
        </p:spPr>
        <p:txBody>
          <a:bodyPr anchor="ctr">
            <a:normAutofit/>
          </a:bodyPr>
          <a:lstStyle/>
          <a:p>
            <a:pPr>
              <a:lnSpc>
                <a:spcPct val="90000"/>
              </a:lnSpc>
            </a:pPr>
            <a:r>
              <a:rPr lang="en-US" sz="2700"/>
              <a:t>Understand the calculations used to make the special education determinations</a:t>
            </a:r>
          </a:p>
          <a:p>
            <a:pPr>
              <a:lnSpc>
                <a:spcPct val="90000"/>
              </a:lnSpc>
            </a:pPr>
            <a:r>
              <a:rPr lang="en-US" sz="2700"/>
              <a:t>Identify appropriate DESE office to assist with questions related to the determinations</a:t>
            </a:r>
          </a:p>
          <a:p>
            <a:pPr>
              <a:lnSpc>
                <a:spcPct val="90000"/>
              </a:lnSpc>
            </a:pPr>
            <a:r>
              <a:rPr lang="en-US" sz="2700"/>
              <a:t>Understand fiscal implementation of special education determinations</a:t>
            </a:r>
          </a:p>
          <a:p>
            <a:pPr>
              <a:lnSpc>
                <a:spcPct val="90000"/>
              </a:lnSpc>
            </a:pPr>
            <a:r>
              <a:rPr lang="en-US" sz="2700"/>
              <a:t>Integrate data from the special education determinations in school and district improvement planning</a:t>
            </a:r>
          </a:p>
          <a:p>
            <a:pPr>
              <a:lnSpc>
                <a:spcPct val="90000"/>
              </a:lnSpc>
            </a:pPr>
            <a:r>
              <a:rPr lang="en-US" sz="2700"/>
              <a:t>Become familiar with various frameworks and evidenced-based practices for improvement planning</a:t>
            </a:r>
          </a:p>
        </p:txBody>
      </p:sp>
      <p:sp>
        <p:nvSpPr>
          <p:cNvPr id="4" name="Slide Number Placeholder 3">
            <a:extLst>
              <a:ext uri="{FF2B5EF4-FFF2-40B4-BE49-F238E27FC236}">
                <a16:creationId xmlns:a16="http://schemas.microsoft.com/office/drawing/2014/main" id="{003E3698-12BD-478C-BB88-CB42A7FD2434}"/>
              </a:ext>
            </a:extLst>
          </p:cNvPr>
          <p:cNvSpPr>
            <a:spLocks noGrp="1"/>
          </p:cNvSpPr>
          <p:nvPr>
            <p:ph type="sldNum" sz="quarter" idx="12"/>
          </p:nvPr>
        </p:nvSpPr>
        <p:spPr>
          <a:xfrm>
            <a:off x="9541564" y="6356350"/>
            <a:ext cx="1812235" cy="365125"/>
          </a:xfrm>
        </p:spPr>
        <p:txBody>
          <a:bodyPr>
            <a:normAutofit/>
          </a:bodyPr>
          <a:lstStyle/>
          <a:p>
            <a:pPr>
              <a:spcAft>
                <a:spcPts val="600"/>
              </a:spcAft>
            </a:pPr>
            <a:fld id="{FF27229C-EC7B-4063-A33B-28A5E87E32ED}" type="slidenum">
              <a:rPr lang="zh-CN" altLang="en-US"/>
              <a:pPr>
                <a:spcAft>
                  <a:spcPts val="600"/>
                </a:spcAft>
              </a:pPr>
              <a:t>3</a:t>
            </a:fld>
            <a:endParaRPr lang="zh-CN" altLang="en-US"/>
          </a:p>
        </p:txBody>
      </p:sp>
    </p:spTree>
    <p:extLst>
      <p:ext uri="{BB962C8B-B14F-4D97-AF65-F5344CB8AC3E}">
        <p14:creationId xmlns:p14="http://schemas.microsoft.com/office/powerpoint/2010/main" val="1995115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70D6-8DE1-EFEE-E143-2A22820601AC}"/>
              </a:ext>
            </a:extLst>
          </p:cNvPr>
          <p:cNvSpPr>
            <a:spLocks noGrp="1"/>
          </p:cNvSpPr>
          <p:nvPr>
            <p:ph type="title"/>
          </p:nvPr>
        </p:nvSpPr>
        <p:spPr/>
        <p:txBody>
          <a:bodyPr/>
          <a:lstStyle/>
          <a:p>
            <a:r>
              <a:rPr lang="en-US"/>
              <a:t>Public School Monitoring</a:t>
            </a:r>
          </a:p>
        </p:txBody>
      </p:sp>
      <p:sp>
        <p:nvSpPr>
          <p:cNvPr id="3" name="Content Placeholder 2">
            <a:extLst>
              <a:ext uri="{FF2B5EF4-FFF2-40B4-BE49-F238E27FC236}">
                <a16:creationId xmlns:a16="http://schemas.microsoft.com/office/drawing/2014/main" id="{EC5A4115-C19C-1AE9-63E4-CC60D2F656F8}"/>
              </a:ext>
            </a:extLst>
          </p:cNvPr>
          <p:cNvSpPr>
            <a:spLocks noGrp="1"/>
          </p:cNvSpPr>
          <p:nvPr>
            <p:ph idx="1"/>
          </p:nvPr>
        </p:nvSpPr>
        <p:spPr/>
        <p:txBody>
          <a:bodyPr vert="horz" lIns="91440" tIns="45720" rIns="91440" bIns="45720" rtlCol="0" anchor="t">
            <a:noAutofit/>
          </a:bodyPr>
          <a:lstStyle/>
          <a:p>
            <a:pPr marL="0" indent="0">
              <a:buNone/>
            </a:pPr>
            <a:r>
              <a:rPr lang="en-US">
                <a:latin typeface="Segoe UI"/>
                <a:cs typeface="Segoe UI"/>
              </a:rPr>
              <a:t>Rubric calculation includes:</a:t>
            </a:r>
          </a:p>
          <a:p>
            <a:pPr lvl="1"/>
            <a:r>
              <a:rPr lang="en-US">
                <a:latin typeface="Segoe UI"/>
                <a:cs typeface="Segoe UI"/>
              </a:rPr>
              <a:t>Number of findings of special education noncompliance from the 2022-2023 Tiered Focused Monitoring Review</a:t>
            </a:r>
            <a:endParaRPr lang="en-US"/>
          </a:p>
          <a:p>
            <a:pPr lvl="1"/>
            <a:r>
              <a:rPr lang="en-US">
                <a:latin typeface="Segoe UI"/>
                <a:cs typeface="Segoe UI"/>
              </a:rPr>
              <a:t>Special education noncompliance not resolved within one year</a:t>
            </a:r>
            <a:endParaRPr lang="en-US"/>
          </a:p>
          <a:p>
            <a:r>
              <a:rPr lang="en-US" sz="3200" b="0" i="0" u="none" strike="noStrike" noProof="0">
                <a:solidFill>
                  <a:srgbClr val="000000"/>
                </a:solidFill>
                <a:latin typeface="+mn-lt"/>
                <a:cs typeface="Segoe UI"/>
              </a:rPr>
              <a:t>Public School Tiered Focused Monitoring Reports: </a:t>
            </a:r>
            <a:br>
              <a:rPr lang="en-US" sz="3200" b="0" i="0" u="none" strike="noStrike" noProof="0">
                <a:latin typeface="+mn-lt"/>
              </a:rPr>
            </a:br>
            <a:r>
              <a:rPr lang="en-US" sz="3200" b="0" i="0" u="none" strike="noStrike" noProof="0">
                <a:solidFill>
                  <a:srgbClr val="000000"/>
                </a:solidFill>
                <a:latin typeface="+mn-lt"/>
                <a:cs typeface="Segoe UI"/>
                <a:hlinkClick r:id="rId2">
                  <a:extLst>
                    <a:ext uri="{A12FA001-AC4F-418D-AE19-62706E023703}">
                      <ahyp:hlinkClr xmlns:ahyp="http://schemas.microsoft.com/office/drawing/2018/hyperlinkcolor" val="tx"/>
                    </a:ext>
                  </a:extLst>
                </a:hlinkClick>
              </a:rPr>
              <a:t>https://www.doe.mass.edu/psm/tfm/reports/</a:t>
            </a:r>
            <a:r>
              <a:rPr lang="en-US" sz="3200" b="0" i="0" u="none" strike="noStrike" noProof="0">
                <a:solidFill>
                  <a:srgbClr val="000000"/>
                </a:solidFill>
                <a:latin typeface="+mn-lt"/>
                <a:cs typeface="Segoe UI"/>
              </a:rPr>
              <a:t> </a:t>
            </a:r>
          </a:p>
          <a:p>
            <a:r>
              <a:rPr lang="en-US">
                <a:solidFill>
                  <a:srgbClr val="000000"/>
                </a:solidFill>
                <a:latin typeface="+mn-lt"/>
                <a:cs typeface="Segoe UI"/>
                <a:hlinkClick r:id="rId3"/>
              </a:rPr>
              <a:t>Contact PSM</a:t>
            </a:r>
            <a:endParaRPr lang="en-US" sz="3200" b="0" i="0" u="none" strike="noStrike" noProof="0">
              <a:solidFill>
                <a:srgbClr val="000000"/>
              </a:solidFill>
              <a:latin typeface="+mn-lt"/>
              <a:cs typeface="Segoe UI"/>
            </a:endParaRPr>
          </a:p>
        </p:txBody>
      </p:sp>
      <p:sp>
        <p:nvSpPr>
          <p:cNvPr id="4" name="Slide Number Placeholder 3">
            <a:extLst>
              <a:ext uri="{FF2B5EF4-FFF2-40B4-BE49-F238E27FC236}">
                <a16:creationId xmlns:a16="http://schemas.microsoft.com/office/drawing/2014/main" id="{6A12047C-E52C-6AE5-776E-AC29B9094D7A}"/>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a:p>
        </p:txBody>
      </p:sp>
    </p:spTree>
    <p:extLst>
      <p:ext uri="{BB962C8B-B14F-4D97-AF65-F5344CB8AC3E}">
        <p14:creationId xmlns:p14="http://schemas.microsoft.com/office/powerpoint/2010/main" val="1888464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Data Resources</a:t>
            </a:r>
          </a:p>
        </p:txBody>
      </p:sp>
      <p:graphicFrame>
        <p:nvGraphicFramePr>
          <p:cNvPr id="5" name="Table 5">
            <a:extLst>
              <a:ext uri="{FF2B5EF4-FFF2-40B4-BE49-F238E27FC236}">
                <a16:creationId xmlns:a16="http://schemas.microsoft.com/office/drawing/2014/main" id="{9DF210D6-7EE6-48F7-9C80-D6DD53B7AD44}"/>
              </a:ext>
            </a:extLst>
          </p:cNvPr>
          <p:cNvGraphicFramePr>
            <a:graphicFrameLocks noGrp="1"/>
          </p:cNvGraphicFramePr>
          <p:nvPr>
            <p:ph idx="1"/>
            <p:extLst>
              <p:ext uri="{D42A27DB-BD31-4B8C-83A1-F6EECF244321}">
                <p14:modId xmlns:p14="http://schemas.microsoft.com/office/powerpoint/2010/main" val="4121673410"/>
              </p:ext>
            </p:extLst>
          </p:nvPr>
        </p:nvGraphicFramePr>
        <p:xfrm>
          <a:off x="291830" y="1127573"/>
          <a:ext cx="11819106" cy="5217160"/>
        </p:xfrm>
        <a:graphic>
          <a:graphicData uri="http://schemas.openxmlformats.org/drawingml/2006/table">
            <a:tbl>
              <a:tblPr firstRow="1" bandRow="1">
                <a:tableStyleId>{7E9639D4-E3E2-4D34-9284-5A2195B3D0D7}</a:tableStyleId>
              </a:tblPr>
              <a:tblGrid>
                <a:gridCol w="4969249">
                  <a:extLst>
                    <a:ext uri="{9D8B030D-6E8A-4147-A177-3AD203B41FA5}">
                      <a16:colId xmlns:a16="http://schemas.microsoft.com/office/drawing/2014/main" val="3318878821"/>
                    </a:ext>
                  </a:extLst>
                </a:gridCol>
                <a:gridCol w="6849857">
                  <a:extLst>
                    <a:ext uri="{9D8B030D-6E8A-4147-A177-3AD203B41FA5}">
                      <a16:colId xmlns:a16="http://schemas.microsoft.com/office/drawing/2014/main" val="1460317750"/>
                    </a:ext>
                  </a:extLst>
                </a:gridCol>
              </a:tblGrid>
              <a:tr h="370840">
                <a:tc>
                  <a:txBody>
                    <a:bodyPr/>
                    <a:lstStyle/>
                    <a:p>
                      <a:r>
                        <a:rPr lang="en-US" sz="2000" b="1">
                          <a:solidFill>
                            <a:schemeClr val="accent1">
                              <a:lumMod val="50000"/>
                            </a:schemeClr>
                          </a:solidFill>
                        </a:rPr>
                        <a:t>Measure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a:solidFill>
                            <a:schemeClr val="accent1">
                              <a:lumMod val="50000"/>
                            </a:schemeClr>
                          </a:solidFill>
                        </a:rPr>
                        <a:t>Resources/Reports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95463159"/>
                  </a:ext>
                </a:extLst>
              </a:tr>
              <a:tr h="370840">
                <a:tc>
                  <a:txBody>
                    <a:bodyPr/>
                    <a:lstStyle/>
                    <a:p>
                      <a:r>
                        <a:rPr lang="en-US" sz="1400" b="0">
                          <a:solidFill>
                            <a:srgbClr val="000000"/>
                          </a:solidFill>
                          <a:latin typeface="+mn-lt"/>
                        </a:rPr>
                        <a:t>Annual Dropout Rate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a:solidFill>
                            <a:srgbClr val="000000"/>
                          </a:solidFill>
                          <a:latin typeface="+mn-lt"/>
                        </a:rPr>
                        <a:t>Profiles: </a:t>
                      </a:r>
                      <a:r>
                        <a:rPr lang="en-US" sz="1400" b="0">
                          <a:solidFill>
                            <a:srgbClr val="000000"/>
                          </a:solidFill>
                          <a:latin typeface="+mn-lt"/>
                          <a:hlinkClick r:id="rId3">
                            <a:extLst>
                              <a:ext uri="{A12FA001-AC4F-418D-AE19-62706E023703}">
                                <ahyp:hlinkClr xmlns:ahyp="http://schemas.microsoft.com/office/drawing/2018/hyperlinkcolor" val="tx"/>
                              </a:ext>
                            </a:extLst>
                          </a:hlinkClick>
                        </a:rPr>
                        <a:t>https://profiles.doe.mass.edu/statereport/dropout.aspx</a:t>
                      </a:r>
                      <a:endParaRPr lang="en-US" sz="1400" b="0">
                        <a:solidFill>
                          <a:srgbClr val="000000"/>
                        </a:solidFill>
                        <a:latin typeface="+mn-lt"/>
                      </a:endParaRPr>
                    </a:p>
                    <a:p>
                      <a:r>
                        <a:rPr lang="en-US" sz="1400" b="0">
                          <a:solidFill>
                            <a:srgbClr val="000000"/>
                          </a:solidFill>
                          <a:latin typeface="+mn-lt"/>
                        </a:rPr>
                        <a:t>Security Portal: Dropout Data Summary Report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348411"/>
                  </a:ext>
                </a:extLst>
              </a:tr>
              <a:tr h="370840">
                <a:tc>
                  <a:txBody>
                    <a:bodyPr/>
                    <a:lstStyle/>
                    <a:p>
                      <a:r>
                        <a:rPr lang="en-US" sz="1400" b="0">
                          <a:solidFill>
                            <a:srgbClr val="000000"/>
                          </a:solidFill>
                          <a:latin typeface="+mn-lt"/>
                        </a:rPr>
                        <a:t>Graduation Rate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a:solidFill>
                            <a:srgbClr val="000000"/>
                          </a:solidFill>
                          <a:latin typeface="+mn-lt"/>
                        </a:rPr>
                        <a:t>Profiles: </a:t>
                      </a:r>
                      <a:r>
                        <a:rPr lang="en-US" sz="1400" b="0">
                          <a:solidFill>
                            <a:srgbClr val="000000"/>
                          </a:solidFill>
                          <a:latin typeface="+mn-lt"/>
                          <a:hlinkClick r:id="rId4">
                            <a:extLst>
                              <a:ext uri="{A12FA001-AC4F-418D-AE19-62706E023703}">
                                <ahyp:hlinkClr xmlns:ahyp="http://schemas.microsoft.com/office/drawing/2018/hyperlinkcolor" val="tx"/>
                              </a:ext>
                            </a:extLst>
                          </a:hlinkClick>
                        </a:rPr>
                        <a:t>https://profiles.doe.mass.edu/statereport/gradrates.aspx</a:t>
                      </a:r>
                      <a:r>
                        <a:rPr lang="en-US" sz="1400" b="0">
                          <a:solidFill>
                            <a:srgbClr val="000000"/>
                          </a:solidFill>
                          <a:latin typeface="+mn-lt"/>
                        </a:rPr>
                        <a:t> </a:t>
                      </a:r>
                    </a:p>
                    <a:p>
                      <a:r>
                        <a:rPr lang="en-US" sz="1400" b="0">
                          <a:solidFill>
                            <a:srgbClr val="000000"/>
                          </a:solidFill>
                          <a:latin typeface="+mn-lt"/>
                        </a:rPr>
                        <a:t>Security Portal: Graduation Rate Reports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6185873"/>
                  </a:ext>
                </a:extLst>
              </a:tr>
              <a:tr h="37084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0" i="0">
                          <a:solidFill>
                            <a:srgbClr val="000000"/>
                          </a:solidFill>
                          <a:effectLst/>
                          <a:latin typeface="+mn-lt"/>
                        </a:rPr>
                        <a:t>SPP/APR Performance (3) – Grade 8 Reading Gap in Proficiency Rates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400" b="0" i="0">
                          <a:solidFill>
                            <a:srgbClr val="000000"/>
                          </a:solidFill>
                          <a:effectLst/>
                          <a:latin typeface="+mn-lt"/>
                        </a:rPr>
                        <a:t>Profiles: </a:t>
                      </a:r>
                      <a:r>
                        <a:rPr lang="en-US" sz="1400" b="0" i="0" u="sng" strike="noStrike">
                          <a:solidFill>
                            <a:srgbClr val="000000"/>
                          </a:solidFill>
                          <a:effectLst/>
                          <a:latin typeface="+mn-lt"/>
                          <a:hlinkClick r:id="rId5">
                            <a:extLst>
                              <a:ext uri="{A12FA001-AC4F-418D-AE19-62706E023703}">
                                <ahyp:hlinkClr xmlns:ahyp="http://schemas.microsoft.com/office/drawing/2018/hyperlinkcolor" val="tx"/>
                              </a:ext>
                            </a:extLst>
                          </a:hlinkClick>
                        </a:rPr>
                        <a:t>https://profiles.doe.mass.edu/statereport/nextgenmcas.aspx</a:t>
                      </a:r>
                      <a:r>
                        <a:rPr lang="en-US" sz="1400" b="0" i="0">
                          <a:solidFill>
                            <a:srgbClr val="000000"/>
                          </a:solidFill>
                          <a:effectLst/>
                          <a:latin typeface="+mn-lt"/>
                        </a:rPr>
                        <a:t>  </a:t>
                      </a:r>
                    </a:p>
                    <a:p>
                      <a:pPr algn="l" rtl="0" fontAlgn="base"/>
                      <a:r>
                        <a:rPr lang="en-US" sz="1400" b="0" i="0" u="sng" strike="noStrike">
                          <a:solidFill>
                            <a:srgbClr val="000000"/>
                          </a:solidFill>
                          <a:effectLst/>
                          <a:latin typeface="+mn-lt"/>
                          <a:hlinkClick r:id="rId6">
                            <a:extLst>
                              <a:ext uri="{A12FA001-AC4F-418D-AE19-62706E023703}">
                                <ahyp:hlinkClr xmlns:ahyp="http://schemas.microsoft.com/office/drawing/2018/hyperlinkcolor" val="tx"/>
                              </a:ext>
                            </a:extLst>
                          </a:hlinkClick>
                        </a:rPr>
                        <a:t>Security Portal</a:t>
                      </a:r>
                      <a:r>
                        <a:rPr lang="en-US" sz="1400" b="0" i="0" u="sng">
                          <a:solidFill>
                            <a:srgbClr val="000000"/>
                          </a:solidFill>
                          <a:effectLst/>
                          <a:latin typeface="+mn-lt"/>
                        </a:rPr>
                        <a:t>: </a:t>
                      </a:r>
                      <a:r>
                        <a:rPr lang="en-US" sz="1400" b="0" i="0">
                          <a:solidFill>
                            <a:srgbClr val="000000"/>
                          </a:solidFill>
                          <a:effectLst/>
                          <a:latin typeface="+mn-lt"/>
                        </a:rPr>
                        <a:t>Assessment – Achievement Analysis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9868742"/>
                  </a:ext>
                </a:extLst>
              </a:tr>
              <a:tr h="413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000000"/>
                          </a:solidFill>
                          <a:latin typeface="+mn-lt"/>
                        </a:rPr>
                        <a:t>SPP/APR Performance (5, &amp; 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a:solidFill>
                            <a:srgbClr val="000000"/>
                          </a:solidFill>
                          <a:latin typeface="+mn-lt"/>
                        </a:rPr>
                        <a:t>3-21 LRE rate is calculated by DESE specifically for these determinations</a:t>
                      </a:r>
                    </a:p>
                    <a:p>
                      <a:pPr lvl="1"/>
                      <a:r>
                        <a:rPr lang="en-US" sz="1400" b="0">
                          <a:solidFill>
                            <a:srgbClr val="000000"/>
                          </a:solidFill>
                          <a:latin typeface="+mn-lt"/>
                          <a:cs typeface="Segoe UI"/>
                        </a:rPr>
                        <a:t>Indicator 5: SIMS element  DOE034 – 10 </a:t>
                      </a:r>
                      <a:endParaRPr lang="en-US" sz="1400" b="0">
                        <a:solidFill>
                          <a:srgbClr val="000000"/>
                        </a:solidFill>
                        <a:latin typeface="+mn-lt"/>
                      </a:endParaRPr>
                    </a:p>
                    <a:p>
                      <a:pPr lvl="1"/>
                      <a:r>
                        <a:rPr lang="en-US" sz="1400" b="0">
                          <a:solidFill>
                            <a:srgbClr val="000000"/>
                          </a:solidFill>
                          <a:latin typeface="+mn-lt"/>
                          <a:cs typeface="Segoe UI"/>
                        </a:rPr>
                        <a:t>Indicator 6: SIMS elements DOE032 – 31 &amp; 34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81405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000000"/>
                          </a:solidFill>
                          <a:latin typeface="+mn-lt"/>
                        </a:rPr>
                        <a:t>SPP/APR Compliance (4B, 9, &amp; 10)</a:t>
                      </a:r>
                    </a:p>
                    <a:p>
                      <a:endParaRPr lang="en-US" sz="1400" b="0">
                        <a:solidFill>
                          <a:srgbClr val="000000"/>
                        </a:solidFill>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1400" b="0" i="0" u="none" strike="noStrike" noProof="0">
                          <a:solidFill>
                            <a:srgbClr val="000000"/>
                          </a:solidFill>
                          <a:latin typeface="+mn-lt"/>
                        </a:rPr>
                        <a:t>Flagged and Identified Districts have data emailed to the Superintendent and Special Education Director</a:t>
                      </a:r>
                    </a:p>
                    <a:p>
                      <a:pPr marL="0" marR="0" lvl="0" indent="0" algn="l">
                        <a:lnSpc>
                          <a:spcPct val="100000"/>
                        </a:lnSpc>
                        <a:spcBef>
                          <a:spcPts val="1000"/>
                        </a:spcBef>
                        <a:spcAft>
                          <a:spcPts val="0"/>
                        </a:spcAft>
                        <a:buNone/>
                      </a:pPr>
                      <a:r>
                        <a:rPr lang="en-US" sz="1400" b="0" i="0" u="none" strike="noStrike" noProof="0">
                          <a:solidFill>
                            <a:srgbClr val="000000"/>
                          </a:solidFill>
                          <a:latin typeface="+mn-lt"/>
                        </a:rPr>
                        <a:t>Publicly reporting on LEA status: </a:t>
                      </a:r>
                      <a:r>
                        <a:rPr lang="en-US" sz="1400" b="0" i="0" u="none" strike="noStrike" noProof="0">
                          <a:solidFill>
                            <a:srgbClr val="000000"/>
                          </a:solidFill>
                          <a:latin typeface="+mn-lt"/>
                          <a:hlinkClick r:id="rId7">
                            <a:extLst>
                              <a:ext uri="{A12FA001-AC4F-418D-AE19-62706E023703}">
                                <ahyp:hlinkClr xmlns:ahyp="http://schemas.microsoft.com/office/drawing/2018/hyperlinkcolor" val="tx"/>
                              </a:ext>
                            </a:extLst>
                          </a:hlinkClick>
                        </a:rPr>
                        <a:t>https://profiles.doe.mass.edu/statereport/special_education.aspx</a:t>
                      </a:r>
                      <a:endParaRPr lang="en-US" sz="1400" b="0">
                        <a:solidFill>
                          <a:srgbClr val="000000"/>
                        </a:solidFill>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6267133"/>
                  </a:ext>
                </a:extLst>
              </a:tr>
              <a:tr h="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0" i="0">
                          <a:solidFill>
                            <a:srgbClr val="000000"/>
                          </a:solidFill>
                          <a:effectLst/>
                          <a:latin typeface="+mn-lt"/>
                        </a:rPr>
                        <a:t>SPP/APR Compliance (11-13) </a:t>
                      </a:r>
                    </a:p>
                    <a:p>
                      <a:pPr algn="l" rtl="0" fontAlgn="base"/>
                      <a:endParaRPr lang="en-US" sz="1400" b="0" i="0">
                        <a:solidFill>
                          <a:srgbClr val="000000"/>
                        </a:solidFill>
                        <a:effectLst/>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0" i="0">
                          <a:solidFill>
                            <a:srgbClr val="000000"/>
                          </a:solidFill>
                          <a:effectLst/>
                          <a:latin typeface="+mn-lt"/>
                        </a:rPr>
                        <a:t>Indicators 11-13 data are submitted to the Department using the Web Based Monitoring System (WBMS) when a district goes through Group A of the TFM.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8060020"/>
                  </a:ext>
                </a:extLst>
              </a:tr>
              <a:tr h="0">
                <a:tc>
                  <a:txBody>
                    <a:bodyPr/>
                    <a:lstStyle/>
                    <a:p>
                      <a:r>
                        <a:rPr lang="en-US" sz="1400" b="0">
                          <a:solidFill>
                            <a:srgbClr val="000000"/>
                          </a:solidFill>
                          <a:latin typeface="+mn-lt"/>
                        </a:rPr>
                        <a:t>Identification of Non-Compliance and Timely Submission/Verified Correction of Non-Compliance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lvl="0">
                        <a:buNone/>
                      </a:pPr>
                      <a:r>
                        <a:rPr lang="en-US" sz="1400" b="0" i="0" u="none" strike="noStrike" noProof="0">
                          <a:solidFill>
                            <a:srgbClr val="000000"/>
                          </a:solidFill>
                          <a:latin typeface="+mn-lt"/>
                        </a:rPr>
                        <a:t>Public School Tiered Focused Monitoring Reports: </a:t>
                      </a:r>
                      <a:br>
                        <a:rPr lang="en-US" sz="1400" b="0" i="0" u="none" strike="noStrike" noProof="0">
                          <a:solidFill>
                            <a:srgbClr val="000000"/>
                          </a:solidFill>
                          <a:latin typeface="+mn-lt"/>
                        </a:rPr>
                      </a:br>
                      <a:r>
                        <a:rPr lang="en-US" sz="1400" b="0" i="0" u="none" strike="noStrike" noProof="0">
                          <a:solidFill>
                            <a:srgbClr val="000000"/>
                          </a:solidFill>
                          <a:latin typeface="+mn-lt"/>
                          <a:hlinkClick r:id="rId8">
                            <a:extLst>
                              <a:ext uri="{A12FA001-AC4F-418D-AE19-62706E023703}">
                                <ahyp:hlinkClr xmlns:ahyp="http://schemas.microsoft.com/office/drawing/2018/hyperlinkcolor" val="tx"/>
                              </a:ext>
                            </a:extLst>
                          </a:hlinkClick>
                        </a:rPr>
                        <a:t>https://www.doe.mass.edu/psm/tfm/reports/</a:t>
                      </a:r>
                      <a:r>
                        <a:rPr lang="en-US" sz="1400" b="0" i="0" u="none" strike="noStrike" noProof="0">
                          <a:solidFill>
                            <a:srgbClr val="000000"/>
                          </a:solidFill>
                          <a:latin typeface="+mn-lt"/>
                        </a:rPr>
                        <a:t> </a:t>
                      </a:r>
                    </a:p>
                    <a:p>
                      <a:r>
                        <a:rPr lang="en-US" sz="1400" b="0" i="0" kern="1200">
                          <a:solidFill>
                            <a:srgbClr val="000000"/>
                          </a:solidFill>
                          <a:effectLst/>
                          <a:latin typeface="+mn-lt"/>
                          <a:ea typeface="+mn-ea"/>
                          <a:cs typeface="+mn-cs"/>
                        </a:rPr>
                        <a:t>PRS Specialist Assignments:</a:t>
                      </a:r>
                    </a:p>
                    <a:p>
                      <a:r>
                        <a:rPr lang="en-US" sz="1400" b="0">
                          <a:solidFill>
                            <a:srgbClr val="000000"/>
                          </a:solidFill>
                          <a:latin typeface="+mn-lt"/>
                          <a:hlinkClick r:id="rId9">
                            <a:extLst>
                              <a:ext uri="{A12FA001-AC4F-418D-AE19-62706E023703}">
                                <ahyp:hlinkClr xmlns:ahyp="http://schemas.microsoft.com/office/drawing/2018/hyperlinkcolor" val="tx"/>
                              </a:ext>
                            </a:extLst>
                          </a:hlinkClick>
                        </a:rPr>
                        <a:t>https://www.doe.mass.edu/prs/specialist.html</a:t>
                      </a:r>
                      <a:r>
                        <a:rPr lang="en-US" sz="1400" b="0">
                          <a:solidFill>
                            <a:srgbClr val="000000"/>
                          </a:solidFill>
                          <a:latin typeface="+mn-lt"/>
                        </a:rPr>
                        <a:t>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60953489"/>
                  </a:ext>
                </a:extLst>
              </a:tr>
            </a:tbl>
          </a:graphicData>
        </a:graphic>
      </p:graphicFrame>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833541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Who do I Contact with Additional Data Questions?</a:t>
            </a:r>
          </a:p>
        </p:txBody>
      </p:sp>
      <p:sp>
        <p:nvSpPr>
          <p:cNvPr id="3" name="TextBox 2">
            <a:extLst>
              <a:ext uri="{FF2B5EF4-FFF2-40B4-BE49-F238E27FC236}">
                <a16:creationId xmlns:a16="http://schemas.microsoft.com/office/drawing/2014/main" id="{EB9D3BF8-CD58-3D5A-9105-4DF40A86D7E7}"/>
              </a:ext>
            </a:extLst>
          </p:cNvPr>
          <p:cNvSpPr txBox="1"/>
          <p:nvPr/>
        </p:nvSpPr>
        <p:spPr>
          <a:xfrm>
            <a:off x="469900" y="1304470"/>
            <a:ext cx="11469913"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a:solidFill>
                  <a:srgbClr val="000000"/>
                </a:solidFill>
              </a:rPr>
              <a:t>Frequently Asked Questions </a:t>
            </a:r>
            <a:r>
              <a:rPr lang="en-US" sz="1700">
                <a:solidFill>
                  <a:srgbClr val="000000"/>
                </a:solidFill>
              </a:rPr>
              <a:t>can be found at </a:t>
            </a:r>
            <a:r>
              <a:rPr lang="en-US" sz="1700">
                <a:solidFill>
                  <a:srgbClr val="000000"/>
                </a:solidFill>
                <a:hlinkClick r:id="rId3"/>
              </a:rPr>
              <a:t>https://www.doe.mass.edu/sped/osep/determinations-faq.docx</a:t>
            </a:r>
            <a:r>
              <a:rPr lang="en-US" sz="1700">
                <a:solidFill>
                  <a:srgbClr val="000000"/>
                </a:solidFill>
              </a:rPr>
              <a:t>.   </a:t>
            </a:r>
            <a:br>
              <a:rPr lang="en-US" sz="1700">
                <a:solidFill>
                  <a:srgbClr val="000000"/>
                </a:solidFill>
              </a:rPr>
            </a:br>
            <a:r>
              <a:rPr lang="en-US" sz="1700">
                <a:solidFill>
                  <a:srgbClr val="000000"/>
                </a:solidFill>
              </a:rPr>
              <a:t>Other general questions about Special Education Determinations should be sent to</a:t>
            </a:r>
            <a:r>
              <a:rPr lang="en-US" sz="1700"/>
              <a:t> </a:t>
            </a:r>
            <a:r>
              <a:rPr lang="en-US" sz="1700">
                <a:ea typeface="+mn-lt"/>
                <a:cs typeface="+mn-lt"/>
                <a:hlinkClick r:id="rId4"/>
              </a:rPr>
              <a:t>specialeducation@doe.mass.edu</a:t>
            </a:r>
            <a:r>
              <a:rPr lang="en-US" sz="1700">
                <a:ea typeface="+mn-lt"/>
                <a:cs typeface="+mn-lt"/>
              </a:rPr>
              <a:t>.  </a:t>
            </a:r>
            <a:endParaRPr lang="en-US" sz="1700"/>
          </a:p>
        </p:txBody>
      </p:sp>
      <p:graphicFrame>
        <p:nvGraphicFramePr>
          <p:cNvPr id="5" name="Table 5">
            <a:extLst>
              <a:ext uri="{FF2B5EF4-FFF2-40B4-BE49-F238E27FC236}">
                <a16:creationId xmlns:a16="http://schemas.microsoft.com/office/drawing/2014/main" id="{9DF210D6-7EE6-48F7-9C80-D6DD53B7AD44}"/>
              </a:ext>
            </a:extLst>
          </p:cNvPr>
          <p:cNvGraphicFramePr>
            <a:graphicFrameLocks noGrp="1"/>
          </p:cNvGraphicFramePr>
          <p:nvPr>
            <p:ph idx="1"/>
            <p:extLst>
              <p:ext uri="{D42A27DB-BD31-4B8C-83A1-F6EECF244321}">
                <p14:modId xmlns:p14="http://schemas.microsoft.com/office/powerpoint/2010/main" val="4025999051"/>
              </p:ext>
            </p:extLst>
          </p:nvPr>
        </p:nvGraphicFramePr>
        <p:xfrm>
          <a:off x="504825" y="2014613"/>
          <a:ext cx="11369674" cy="3390348"/>
        </p:xfrm>
        <a:graphic>
          <a:graphicData uri="http://schemas.openxmlformats.org/drawingml/2006/table">
            <a:tbl>
              <a:tblPr firstRow="1" bandRow="1">
                <a:tableStyleId>{7E9639D4-E3E2-4D34-9284-5A2195B3D0D7}</a:tableStyleId>
              </a:tblPr>
              <a:tblGrid>
                <a:gridCol w="4918075">
                  <a:extLst>
                    <a:ext uri="{9D8B030D-6E8A-4147-A177-3AD203B41FA5}">
                      <a16:colId xmlns:a16="http://schemas.microsoft.com/office/drawing/2014/main" val="3318878821"/>
                    </a:ext>
                  </a:extLst>
                </a:gridCol>
                <a:gridCol w="6451599">
                  <a:extLst>
                    <a:ext uri="{9D8B030D-6E8A-4147-A177-3AD203B41FA5}">
                      <a16:colId xmlns:a16="http://schemas.microsoft.com/office/drawing/2014/main" val="1460317750"/>
                    </a:ext>
                  </a:extLst>
                </a:gridCol>
              </a:tblGrid>
              <a:tr h="370840">
                <a:tc>
                  <a:txBody>
                    <a:bodyPr/>
                    <a:lstStyle/>
                    <a:p>
                      <a:r>
                        <a:rPr lang="en-US" sz="2000" b="1">
                          <a:solidFill>
                            <a:schemeClr val="accent1">
                              <a:lumMod val="50000"/>
                            </a:schemeClr>
                          </a:solidFill>
                        </a:rPr>
                        <a:t>Measure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a:solidFill>
                            <a:schemeClr val="accent1">
                              <a:lumMod val="50000"/>
                            </a:schemeClr>
                          </a:solidFill>
                        </a:rPr>
                        <a:t>Resources/Reports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95463159"/>
                  </a:ext>
                </a:extLst>
              </a:tr>
              <a:tr h="741680">
                <a:tc>
                  <a:txBody>
                    <a:bodyPr/>
                    <a:lstStyle/>
                    <a:p>
                      <a:r>
                        <a:rPr lang="en-US" sz="1800">
                          <a:solidFill>
                            <a:schemeClr val="accent1">
                              <a:lumMod val="50000"/>
                            </a:schemeClr>
                          </a:solidFill>
                        </a:rPr>
                        <a:t>Annual Dropout Rate</a:t>
                      </a:r>
                    </a:p>
                    <a:p>
                      <a:r>
                        <a:rPr lang="en-US" sz="1800" b="0">
                          <a:solidFill>
                            <a:schemeClr val="accent1">
                              <a:lumMod val="50000"/>
                            </a:schemeClr>
                          </a:solidFill>
                        </a:rPr>
                        <a:t>Graduation Rate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sng" strike="noStrike" kern="1200">
                          <a:solidFill>
                            <a:schemeClr val="tx1"/>
                          </a:solidFill>
                          <a:effectLst/>
                          <a:latin typeface="+mn-lt"/>
                          <a:ea typeface="+mn-ea"/>
                          <a:cs typeface="+mn-cs"/>
                          <a:hlinkClick r:id="rId5"/>
                        </a:rPr>
                        <a:t>data@doe.mass.edu</a:t>
                      </a:r>
                      <a:r>
                        <a:rPr lang="en-US" sz="1800" b="0" i="0" u="sng" strike="noStrike" kern="1200">
                          <a:solidFill>
                            <a:schemeClr val="tx1"/>
                          </a:solidFill>
                          <a:effectLst/>
                          <a:latin typeface="+mn-lt"/>
                          <a:ea typeface="+mn-ea"/>
                          <a:cs typeface="+mn-cs"/>
                        </a:rPr>
                        <a:t> </a:t>
                      </a:r>
                      <a:endParaRPr lang="en-US" sz="1800" b="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348411"/>
                  </a:ext>
                </a:extLst>
              </a:tr>
              <a:tr h="370840">
                <a:tc>
                  <a:txBody>
                    <a:bodyPr/>
                    <a:lstStyle/>
                    <a:p>
                      <a:r>
                        <a:rPr lang="en-US" sz="1800">
                          <a:solidFill>
                            <a:schemeClr val="accent1">
                              <a:lumMod val="50000"/>
                            </a:schemeClr>
                          </a:solidFill>
                        </a:rPr>
                        <a:t>SPP/APR Performance (3)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a:hlinkClick r:id="rId6"/>
                        </a:rPr>
                        <a:t>mcas@mass.gov</a:t>
                      </a:r>
                      <a:r>
                        <a:rPr lang="en-US" sz="1800"/>
                        <a:t>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2007831"/>
                  </a:ext>
                </a:extLst>
              </a:tr>
              <a:tr h="370840">
                <a:tc>
                  <a:txBody>
                    <a:bodyPr/>
                    <a:lstStyle/>
                    <a:p>
                      <a:r>
                        <a:rPr lang="en-US" sz="1800">
                          <a:solidFill>
                            <a:schemeClr val="accent1">
                              <a:lumMod val="50000"/>
                            </a:schemeClr>
                          </a:solidFill>
                        </a:rPr>
                        <a:t>SPP/APR Performance (5, &amp; 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a:solidFill>
                            <a:schemeClr val="accent1">
                              <a:lumMod val="50000"/>
                            </a:schemeClr>
                          </a:solidFill>
                          <a:hlinkClick r:id="rId4"/>
                        </a:rPr>
                        <a:t>specialeducation@doe.mass.edu</a:t>
                      </a:r>
                      <a:r>
                        <a:rPr lang="en-US" sz="1800">
                          <a:solidFill>
                            <a:schemeClr val="accent1">
                              <a:lumMod val="50000"/>
                            </a:schemeClr>
                          </a:solidFill>
                        </a:rPr>
                        <a:t> </a:t>
                      </a:r>
                      <a:endParaRPr 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9868742"/>
                  </a:ext>
                </a:extLst>
              </a:tr>
              <a:tr h="413468">
                <a:tc>
                  <a:txBody>
                    <a:bodyPr/>
                    <a:lstStyle/>
                    <a:p>
                      <a:r>
                        <a:rPr lang="en-US" sz="1800">
                          <a:solidFill>
                            <a:schemeClr val="accent1">
                              <a:lumMod val="50000"/>
                            </a:schemeClr>
                          </a:solidFill>
                        </a:rPr>
                        <a:t>SPP/APR Compliance (4B, 9, &amp; 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ct val="100000"/>
                        </a:lnSpc>
                        <a:spcBef>
                          <a:spcPts val="0"/>
                        </a:spcBef>
                        <a:spcAft>
                          <a:spcPts val="0"/>
                        </a:spcAft>
                        <a:buNone/>
                      </a:pPr>
                      <a:r>
                        <a:rPr lang="en-US" sz="1800">
                          <a:hlinkClick r:id="rId4"/>
                        </a:rPr>
                        <a:t>specialeducation@doe.mass.edu</a:t>
                      </a:r>
                      <a:r>
                        <a:rPr lang="en-US" sz="1800"/>
                        <a:t> </a:t>
                      </a:r>
                      <a:endParaRPr 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8140511"/>
                  </a:ext>
                </a:extLst>
              </a:tr>
              <a:tr h="0">
                <a:tc>
                  <a:txBody>
                    <a:bodyPr/>
                    <a:lstStyle/>
                    <a:p>
                      <a:r>
                        <a:rPr lang="en-US" sz="1800">
                          <a:solidFill>
                            <a:schemeClr val="accent1">
                              <a:lumMod val="50000"/>
                            </a:schemeClr>
                          </a:solidFill>
                        </a:rPr>
                        <a:t>SPP/APR Compliance (11, 12, &amp; 13)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b="0" i="0" u="none" strike="noStrike" noProof="0">
                          <a:hlinkClick r:id="rId7"/>
                        </a:rPr>
                        <a:t>specialeducation@doe.mass.edu</a:t>
                      </a:r>
                      <a:r>
                        <a:rPr lang="en-US" sz="1800" b="0" i="0" u="none" strike="noStrike" noProof="0"/>
                        <a:t>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5531093"/>
                  </a:ext>
                </a:extLst>
              </a:tr>
              <a:tr h="0">
                <a:tc>
                  <a:txBody>
                    <a:bodyPr/>
                    <a:lstStyle/>
                    <a:p>
                      <a:r>
                        <a:rPr lang="en-US" sz="1800">
                          <a:solidFill>
                            <a:schemeClr val="accent1">
                              <a:lumMod val="50000"/>
                            </a:schemeClr>
                          </a:solidFill>
                        </a:rPr>
                        <a:t>Public School Monitoring Compliance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b="0" i="0" u="none" strike="noStrike" noProof="0">
                          <a:hlinkClick r:id="rId8"/>
                        </a:rPr>
                        <a:t>https://www.doe.mass.edu/psm/contact-info.html</a:t>
                      </a:r>
                      <a:r>
                        <a:rPr lang="en-US" sz="1800" b="0" i="0" u="none" strike="noStrike" noProof="0"/>
                        <a:t>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8060020"/>
                  </a:ext>
                </a:extLst>
              </a:tr>
              <a:tr h="0">
                <a:tc>
                  <a:txBody>
                    <a:bodyPr/>
                    <a:lstStyle/>
                    <a:p>
                      <a:r>
                        <a:rPr lang="en-US" sz="1800">
                          <a:solidFill>
                            <a:schemeClr val="accent1">
                              <a:lumMod val="50000"/>
                            </a:schemeClr>
                          </a:solidFill>
                        </a:rPr>
                        <a:t>Problem Resolution System Complaints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a:solidFill>
                            <a:schemeClr val="accent1">
                              <a:lumMod val="50000"/>
                            </a:schemeClr>
                          </a:solidFill>
                          <a:hlinkClick r:id="rId9"/>
                        </a:rPr>
                        <a:t>https://www.doe.mass.edu/prs/specialist.html</a:t>
                      </a:r>
                      <a:r>
                        <a:rPr lang="en-US" sz="1800">
                          <a:solidFill>
                            <a:schemeClr val="accent1">
                              <a:lumMod val="50000"/>
                            </a:schemeClr>
                          </a:solidFill>
                        </a:rPr>
                        <a:t>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63686083"/>
                  </a:ext>
                </a:extLst>
              </a:tr>
            </a:tbl>
          </a:graphicData>
        </a:graphic>
      </p:graphicFrame>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a:p>
        </p:txBody>
      </p:sp>
    </p:spTree>
    <p:extLst>
      <p:ext uri="{BB962C8B-B14F-4D97-AF65-F5344CB8AC3E}">
        <p14:creationId xmlns:p14="http://schemas.microsoft.com/office/powerpoint/2010/main" val="3089317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3391A8-DB9B-40E5-8CA9-A74E05453C94}"/>
              </a:ext>
            </a:extLst>
          </p:cNvPr>
          <p:cNvSpPr txBox="1">
            <a:spLocks noGrp="1"/>
          </p:cNvSpPr>
          <p:nvPr>
            <p:ph type="title" idx="4294967295"/>
          </p:nvPr>
        </p:nvSpPr>
        <p:spPr>
          <a:xfrm>
            <a:off x="3049361" y="2767281"/>
            <a:ext cx="846228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rgbClr val="203B6A">
                    <a:lumMod val="50000"/>
                  </a:srgbClr>
                </a:solidFill>
                <a:effectLst/>
                <a:uLnTx/>
                <a:uFillTx/>
                <a:latin typeface="Segoe UI Semibold" panose="020B0702040204020203" pitchFamily="34" charset="0"/>
                <a:ea typeface="+mj-ea"/>
                <a:cs typeface="Segoe UI Semibold" panose="020B0702040204020203" pitchFamily="34" charset="0"/>
              </a:rPr>
              <a:t>Maintenance of Effort (MOE) </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6510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E846-B8DF-498D-AC5F-50C439EB6C09}"/>
              </a:ext>
            </a:extLst>
          </p:cNvPr>
          <p:cNvSpPr>
            <a:spLocks noGrp="1"/>
          </p:cNvSpPr>
          <p:nvPr>
            <p:ph type="title"/>
          </p:nvPr>
        </p:nvSpPr>
        <p:spPr/>
        <p:txBody>
          <a:bodyPr/>
          <a:lstStyle/>
          <a:p>
            <a:r>
              <a:rPr lang="en-US">
                <a:latin typeface="Segoe UI Semibold"/>
                <a:cs typeface="Segoe UI Semibold"/>
              </a:rPr>
              <a:t>Special Education Determinations and MOE </a:t>
            </a:r>
            <a:r>
              <a:rPr lang="en-US">
                <a:solidFill>
                  <a:schemeClr val="accent1">
                    <a:lumMod val="50000"/>
                  </a:schemeClr>
                </a:solidFill>
                <a:latin typeface="Segoe UI Semibold"/>
                <a:cs typeface="Segoe UI Semibold"/>
              </a:rPr>
              <a:t>….</a:t>
            </a:r>
            <a:endParaRPr lang="en-US">
              <a:solidFill>
                <a:schemeClr val="accent1">
                  <a:lumMod val="50000"/>
                </a:schemeClr>
              </a:solidFill>
            </a:endParaRPr>
          </a:p>
        </p:txBody>
      </p:sp>
      <p:sp>
        <p:nvSpPr>
          <p:cNvPr id="3" name="Content Placeholder 2">
            <a:extLst>
              <a:ext uri="{FF2B5EF4-FFF2-40B4-BE49-F238E27FC236}">
                <a16:creationId xmlns:a16="http://schemas.microsoft.com/office/drawing/2014/main" id="{608539DC-A856-4A69-9F94-098FF74F5C55}"/>
              </a:ext>
            </a:extLst>
          </p:cNvPr>
          <p:cNvSpPr>
            <a:spLocks noGrp="1"/>
          </p:cNvSpPr>
          <p:nvPr>
            <p:ph idx="1"/>
          </p:nvPr>
        </p:nvSpPr>
        <p:spPr/>
        <p:txBody>
          <a:bodyPr vert="horz" lIns="91440" tIns="45720" rIns="91440" bIns="45720" rtlCol="0" anchor="t">
            <a:noAutofit/>
          </a:bodyPr>
          <a:lstStyle/>
          <a:p>
            <a:r>
              <a:rPr lang="en-US" sz="2800">
                <a:latin typeface="Segoe UI"/>
                <a:cs typeface="Segoe UI"/>
              </a:rPr>
              <a:t>MOE is </a:t>
            </a:r>
            <a:r>
              <a:rPr lang="en-US" sz="2800" b="1">
                <a:latin typeface="Segoe UI"/>
                <a:cs typeface="Segoe UI"/>
              </a:rPr>
              <a:t>required </a:t>
            </a:r>
            <a:r>
              <a:rPr lang="en-US" sz="2800">
                <a:latin typeface="Segoe UI"/>
                <a:cs typeface="Segoe UI"/>
              </a:rPr>
              <a:t>for all LEAs</a:t>
            </a:r>
            <a:endParaRPr lang="en-US" sz="2800"/>
          </a:p>
          <a:p>
            <a:pPr>
              <a:buFont typeface="Arial"/>
            </a:pPr>
            <a:r>
              <a:rPr lang="en-US" sz="2800">
                <a:latin typeface="Segoe UI"/>
                <a:cs typeface="Segoe UI"/>
              </a:rPr>
              <a:t>Any LEA receiving IDEA Part B funds must budget and spend </a:t>
            </a:r>
            <a:r>
              <a:rPr lang="en-US" sz="2800" b="1">
                <a:latin typeface="Segoe UI"/>
                <a:cs typeface="Segoe UI"/>
              </a:rPr>
              <a:t>at least the same amount of local or state and local funds for the education of children with disabilities on a year-to-year basis</a:t>
            </a:r>
            <a:endParaRPr lang="en-US" sz="2800">
              <a:latin typeface="Segoe UI"/>
              <a:cs typeface="Segoe UI"/>
            </a:endParaRPr>
          </a:p>
          <a:p>
            <a:pPr>
              <a:buFont typeface="Arial"/>
              <a:buChar char="•"/>
            </a:pPr>
            <a:r>
              <a:rPr lang="en-US" sz="2800" b="1">
                <a:latin typeface="Segoe UI"/>
                <a:cs typeface="Segoe UI"/>
              </a:rPr>
              <a:t>Ways to Meet MOE</a:t>
            </a:r>
            <a:endParaRPr lang="en-US" sz="2800"/>
          </a:p>
          <a:p>
            <a:pPr lvl="1"/>
            <a:r>
              <a:rPr lang="en-US" sz="2400">
                <a:latin typeface="Segoe UI"/>
                <a:cs typeface="Segoe UI"/>
              </a:rPr>
              <a:t>The law gives LEAs 4 options to demonstrate they have met MOE:</a:t>
            </a:r>
            <a:endParaRPr lang="en-US" sz="2400"/>
          </a:p>
          <a:p>
            <a:pPr marL="1371600" lvl="2" indent="-457200">
              <a:buAutoNum type="arabicPeriod"/>
            </a:pPr>
            <a:r>
              <a:rPr lang="en-US" sz="2000">
                <a:latin typeface="Segoe UI"/>
                <a:cs typeface="Segoe UI"/>
              </a:rPr>
              <a:t>Local funds only</a:t>
            </a:r>
            <a:r>
              <a:rPr lang="en-US" sz="2000" b="1">
                <a:latin typeface="Segoe UI"/>
                <a:cs typeface="Segoe UI"/>
              </a:rPr>
              <a:t>*</a:t>
            </a:r>
            <a:r>
              <a:rPr lang="en-US" sz="2000">
                <a:latin typeface="Segoe UI"/>
                <a:cs typeface="Segoe UI"/>
              </a:rPr>
              <a:t>,</a:t>
            </a:r>
          </a:p>
          <a:p>
            <a:pPr marL="1371600" lvl="2" indent="-457200">
              <a:buAutoNum type="arabicPeriod"/>
            </a:pPr>
            <a:r>
              <a:rPr lang="en-US" sz="2000">
                <a:latin typeface="Segoe UI"/>
                <a:cs typeface="Segoe UI"/>
              </a:rPr>
              <a:t>Combination of State and local funds in the aggregate,</a:t>
            </a:r>
            <a:endParaRPr lang="en-US" sz="2000"/>
          </a:p>
          <a:p>
            <a:pPr marL="1371600" lvl="2" indent="-457200">
              <a:buAutoNum type="arabicPeriod"/>
            </a:pPr>
            <a:r>
              <a:rPr lang="en-US" sz="2000">
                <a:latin typeface="Segoe UI"/>
                <a:cs typeface="Segoe UI"/>
              </a:rPr>
              <a:t>Local funds on a per capita (e.g., per child with disability) basis,</a:t>
            </a:r>
            <a:r>
              <a:rPr lang="en-US" sz="2000" b="1">
                <a:latin typeface="Segoe UI"/>
                <a:cs typeface="Segoe UI"/>
              </a:rPr>
              <a:t>*</a:t>
            </a:r>
            <a:r>
              <a:rPr lang="en-US" sz="2000">
                <a:latin typeface="Segoe UI"/>
                <a:cs typeface="Segoe UI"/>
              </a:rPr>
              <a:t> or </a:t>
            </a:r>
            <a:endParaRPr lang="en-US" sz="2000"/>
          </a:p>
          <a:p>
            <a:pPr marL="1371600" lvl="2" indent="-457200">
              <a:buAutoNum type="arabicPeriod"/>
            </a:pPr>
            <a:r>
              <a:rPr lang="en-US" sz="2000">
                <a:latin typeface="Segoe UI"/>
                <a:cs typeface="Segoe UI"/>
              </a:rPr>
              <a:t>Combination of State and local funds on a per capita basis.</a:t>
            </a:r>
            <a:endParaRPr lang="en-US" sz="2000"/>
          </a:p>
          <a:p>
            <a:pPr marL="1600200" lvl="2" indent="-457200">
              <a:buAutoNum type="arabicPeriod"/>
            </a:pPr>
            <a:endParaRPr lang="en-US" sz="2000"/>
          </a:p>
          <a:p>
            <a:pPr marL="0" indent="0">
              <a:buNone/>
            </a:pPr>
            <a:endParaRPr lang="en-US" sz="2800"/>
          </a:p>
        </p:txBody>
      </p:sp>
      <p:sp>
        <p:nvSpPr>
          <p:cNvPr id="4" name="Slide Number Placeholder 3">
            <a:extLst>
              <a:ext uri="{FF2B5EF4-FFF2-40B4-BE49-F238E27FC236}">
                <a16:creationId xmlns:a16="http://schemas.microsoft.com/office/drawing/2014/main" id="{F25B280B-0DE9-45E2-90F9-9DF87FA1724F}"/>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a:p>
        </p:txBody>
      </p:sp>
    </p:spTree>
    <p:extLst>
      <p:ext uri="{BB962C8B-B14F-4D97-AF65-F5344CB8AC3E}">
        <p14:creationId xmlns:p14="http://schemas.microsoft.com/office/powerpoint/2010/main" val="3655086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3B3A-E027-DD86-0E45-23DD59CA030B}"/>
              </a:ext>
            </a:extLst>
          </p:cNvPr>
          <p:cNvSpPr>
            <a:spLocks noGrp="1"/>
          </p:cNvSpPr>
          <p:nvPr>
            <p:ph type="title"/>
          </p:nvPr>
        </p:nvSpPr>
        <p:spPr/>
        <p:txBody>
          <a:bodyPr/>
          <a:lstStyle/>
          <a:p>
            <a:r>
              <a:rPr lang="en-US">
                <a:latin typeface="Segoe UI Semibold"/>
                <a:cs typeface="Segoe UI Semibold"/>
              </a:rPr>
              <a:t>Special Considerations for MOE</a:t>
            </a:r>
            <a:endParaRPr lang="en-US"/>
          </a:p>
        </p:txBody>
      </p:sp>
      <p:sp>
        <p:nvSpPr>
          <p:cNvPr id="3" name="Content Placeholder 2">
            <a:extLst>
              <a:ext uri="{FF2B5EF4-FFF2-40B4-BE49-F238E27FC236}">
                <a16:creationId xmlns:a16="http://schemas.microsoft.com/office/drawing/2014/main" id="{A4627E97-A275-26E1-9037-D6C79718708F}"/>
              </a:ext>
            </a:extLst>
          </p:cNvPr>
          <p:cNvSpPr>
            <a:spLocks noGrp="1"/>
          </p:cNvSpPr>
          <p:nvPr>
            <p:ph idx="1"/>
          </p:nvPr>
        </p:nvSpPr>
        <p:spPr/>
        <p:txBody>
          <a:bodyPr vert="horz" lIns="91440" tIns="45720" rIns="91440" bIns="45720" rtlCol="0" anchor="t">
            <a:noAutofit/>
          </a:bodyPr>
          <a:lstStyle/>
          <a:p>
            <a:r>
              <a:rPr lang="en-US" sz="2800">
                <a:latin typeface="Segoe UI"/>
                <a:cs typeface="Segoe UI"/>
              </a:rPr>
              <a:t>Please note that most Massachusetts LEAs can use only methods: </a:t>
            </a:r>
            <a:endParaRPr lang="en-US" sz="2800"/>
          </a:p>
          <a:p>
            <a:pPr marL="457200" lvl="1" indent="0">
              <a:buNone/>
            </a:pPr>
            <a:r>
              <a:rPr lang="en-US" sz="2400">
                <a:solidFill>
                  <a:schemeClr val="accent2"/>
                </a:solidFill>
                <a:latin typeface="Segoe UI"/>
                <a:cs typeface="Segoe UI"/>
              </a:rPr>
              <a:t>2. </a:t>
            </a:r>
            <a:r>
              <a:rPr lang="en-US" sz="2400">
                <a:latin typeface="Segoe UI"/>
                <a:cs typeface="Segoe UI"/>
              </a:rPr>
              <a:t>Total amount of state and local funds in the aggregate and </a:t>
            </a:r>
            <a:endParaRPr lang="en-US" sz="2400"/>
          </a:p>
          <a:p>
            <a:pPr marL="457200" lvl="1" indent="0">
              <a:buNone/>
            </a:pPr>
            <a:r>
              <a:rPr lang="en-US" sz="2400">
                <a:solidFill>
                  <a:schemeClr val="accent2"/>
                </a:solidFill>
                <a:latin typeface="Segoe UI"/>
                <a:cs typeface="Segoe UI"/>
              </a:rPr>
              <a:t>4.</a:t>
            </a:r>
            <a:r>
              <a:rPr lang="en-US" sz="2400">
                <a:latin typeface="Segoe UI"/>
                <a:cs typeface="Segoe UI"/>
              </a:rPr>
              <a:t> Per capita amount of state and local funds.  </a:t>
            </a:r>
            <a:endParaRPr lang="en-US" sz="2400"/>
          </a:p>
          <a:p>
            <a:r>
              <a:rPr lang="en-US" sz="2800">
                <a:latin typeface="Segoe UI"/>
                <a:cs typeface="Segoe UI"/>
              </a:rPr>
              <a:t>In Massachusetts, we cannot separate out Chapter 70 state aid and funding from the local tax base because Chapter 70 goes into a community’s General Fund and therefore loses its identity as State funds when appropriated to the school department. </a:t>
            </a:r>
            <a:endParaRPr lang="en-US" sz="2800"/>
          </a:p>
          <a:p>
            <a:r>
              <a:rPr lang="en-US" sz="2800">
                <a:latin typeface="Segoe UI"/>
                <a:cs typeface="Segoe UI"/>
              </a:rPr>
              <a:t>The only true State funds are Circuit Breaker funds.</a:t>
            </a:r>
            <a:endParaRPr lang="en-US" sz="2800"/>
          </a:p>
        </p:txBody>
      </p:sp>
      <p:sp>
        <p:nvSpPr>
          <p:cNvPr id="4" name="Slide Number Placeholder 3">
            <a:extLst>
              <a:ext uri="{FF2B5EF4-FFF2-40B4-BE49-F238E27FC236}">
                <a16:creationId xmlns:a16="http://schemas.microsoft.com/office/drawing/2014/main" id="{6562A436-67F8-11F9-51D5-0CDBE3C43247}"/>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a:p>
        </p:txBody>
      </p:sp>
    </p:spTree>
    <p:extLst>
      <p:ext uri="{BB962C8B-B14F-4D97-AF65-F5344CB8AC3E}">
        <p14:creationId xmlns:p14="http://schemas.microsoft.com/office/powerpoint/2010/main" val="484413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1739-8D82-3B20-F205-6B1186973738}"/>
              </a:ext>
            </a:extLst>
          </p:cNvPr>
          <p:cNvSpPr>
            <a:spLocks noGrp="1"/>
          </p:cNvSpPr>
          <p:nvPr>
            <p:ph type="title"/>
          </p:nvPr>
        </p:nvSpPr>
        <p:spPr/>
        <p:txBody>
          <a:bodyPr/>
          <a:lstStyle/>
          <a:p>
            <a:r>
              <a:rPr lang="en-US"/>
              <a:t>Special Education Determinations and MOE</a:t>
            </a:r>
          </a:p>
        </p:txBody>
      </p:sp>
      <p:sp>
        <p:nvSpPr>
          <p:cNvPr id="3" name="Content Placeholder 2">
            <a:extLst>
              <a:ext uri="{FF2B5EF4-FFF2-40B4-BE49-F238E27FC236}">
                <a16:creationId xmlns:a16="http://schemas.microsoft.com/office/drawing/2014/main" id="{9F827C80-1D07-596E-5528-0FEF7FB4AAC4}"/>
              </a:ext>
            </a:extLst>
          </p:cNvPr>
          <p:cNvSpPr>
            <a:spLocks noGrp="1"/>
          </p:cNvSpPr>
          <p:nvPr>
            <p:ph idx="1"/>
          </p:nvPr>
        </p:nvSpPr>
        <p:spPr/>
        <p:txBody>
          <a:bodyPr vert="horz" lIns="91440" tIns="45720" rIns="91440" bIns="45720" rtlCol="0" anchor="t">
            <a:noAutofit/>
          </a:bodyPr>
          <a:lstStyle/>
          <a:p>
            <a:pPr marL="0" indent="0">
              <a:buNone/>
            </a:pPr>
            <a:r>
              <a:rPr lang="en-US" b="1">
                <a:latin typeface="Segoe UI"/>
                <a:cs typeface="Segoe UI"/>
              </a:rPr>
              <a:t>2 Parts to MOE</a:t>
            </a:r>
            <a:endParaRPr lang="en-US" b="1"/>
          </a:p>
          <a:p>
            <a:pPr marL="0" indent="0">
              <a:buNone/>
            </a:pPr>
            <a:endParaRPr lang="en-US">
              <a:latin typeface="Segoe UI"/>
              <a:cs typeface="Segoe UI"/>
            </a:endParaRPr>
          </a:p>
          <a:p>
            <a:r>
              <a:rPr lang="en-US">
                <a:latin typeface="Segoe UI"/>
                <a:cs typeface="Segoe UI"/>
              </a:rPr>
              <a:t>Eligibility standard – </a:t>
            </a:r>
            <a:r>
              <a:rPr lang="en-US">
                <a:latin typeface="Segoe UI"/>
                <a:cs typeface="Segoe UI Semibold"/>
              </a:rPr>
              <a:t>MOE levels for budgeting (Collected in the IDEA Consolidated Grant Application)</a:t>
            </a:r>
          </a:p>
          <a:p>
            <a:pPr marL="1022350" lvl="1" indent="-285750">
              <a:buFont typeface="Courier New,monospace" panose="020B0604020202020204" pitchFamily="34" charset="0"/>
              <a:buChar char="o"/>
            </a:pPr>
            <a:endParaRPr lang="en-US">
              <a:latin typeface="Segoe UI"/>
              <a:cs typeface="Segoe UI"/>
            </a:endParaRPr>
          </a:p>
          <a:p>
            <a:r>
              <a:rPr lang="en-US">
                <a:latin typeface="Segoe UI"/>
                <a:cs typeface="Segoe UI"/>
              </a:rPr>
              <a:t>Compliance standard – </a:t>
            </a:r>
            <a:r>
              <a:rPr lang="en-US">
                <a:latin typeface="Segoe UI"/>
                <a:cs typeface="Segoe UI Semibold"/>
              </a:rPr>
              <a:t>MOE levels for spending (Collected in the End of Year Financial Report)</a:t>
            </a:r>
          </a:p>
          <a:p>
            <a:pPr marL="1022350" lvl="1" indent="-285750">
              <a:buFont typeface="Courier New,monospace" panose="020B0604020202020204" pitchFamily="34" charset="0"/>
              <a:buChar char="o"/>
            </a:pPr>
            <a:endParaRPr lang="en-US">
              <a:latin typeface="Segoe UI"/>
              <a:cs typeface="Segoe UI"/>
            </a:endParaRPr>
          </a:p>
          <a:p>
            <a:endParaRPr lang="en-US"/>
          </a:p>
        </p:txBody>
      </p:sp>
      <p:sp>
        <p:nvSpPr>
          <p:cNvPr id="4" name="Slide Number Placeholder 3">
            <a:extLst>
              <a:ext uri="{FF2B5EF4-FFF2-40B4-BE49-F238E27FC236}">
                <a16:creationId xmlns:a16="http://schemas.microsoft.com/office/drawing/2014/main" id="{47881BFF-2B36-0EC4-0D18-7E561B3F7B9C}"/>
              </a:ext>
            </a:extLst>
          </p:cNvPr>
          <p:cNvSpPr>
            <a:spLocks noGrp="1"/>
          </p:cNvSpPr>
          <p:nvPr>
            <p:ph type="sldNum" sz="quarter" idx="12"/>
          </p:nvPr>
        </p:nvSpPr>
        <p:spPr/>
        <p:txBody>
          <a:bodyPr/>
          <a:lstStyle/>
          <a:p>
            <a:fld id="{FF27229C-EC7B-4063-A33B-28A5E87E32ED}" type="slidenum">
              <a:rPr lang="zh-CN" altLang="en-US" smtClean="0"/>
              <a:pPr/>
              <a:t>36</a:t>
            </a:fld>
            <a:endParaRPr lang="zh-CN" altLang="en-US"/>
          </a:p>
        </p:txBody>
      </p:sp>
    </p:spTree>
    <p:extLst>
      <p:ext uri="{BB962C8B-B14F-4D97-AF65-F5344CB8AC3E}">
        <p14:creationId xmlns:p14="http://schemas.microsoft.com/office/powerpoint/2010/main" val="1119627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82BAA-32AA-A4A0-7630-4448F0191C86}"/>
              </a:ext>
            </a:extLst>
          </p:cNvPr>
          <p:cNvSpPr>
            <a:spLocks noGrp="1"/>
          </p:cNvSpPr>
          <p:nvPr>
            <p:ph type="title"/>
          </p:nvPr>
        </p:nvSpPr>
        <p:spPr/>
        <p:txBody>
          <a:bodyPr/>
          <a:lstStyle/>
          <a:p>
            <a:r>
              <a:rPr lang="en-US" sz="2400" b="1">
                <a:latin typeface="Segoe UI Semibold"/>
                <a:cs typeface="Segoe UI Semibold"/>
              </a:rPr>
              <a:t>Eligibility Standard – MOE levels for budgeting (Collected in the IDEA Consolidated Grant Application)</a:t>
            </a:r>
            <a:endParaRPr lang="en-US" sz="2400">
              <a:latin typeface="Segoe UI Semibold"/>
              <a:cs typeface="Segoe UI Semibold"/>
            </a:endParaRPr>
          </a:p>
        </p:txBody>
      </p:sp>
      <p:sp>
        <p:nvSpPr>
          <p:cNvPr id="3" name="Content Placeholder 2">
            <a:extLst>
              <a:ext uri="{FF2B5EF4-FFF2-40B4-BE49-F238E27FC236}">
                <a16:creationId xmlns:a16="http://schemas.microsoft.com/office/drawing/2014/main" id="{9AD8BF87-8B59-5CE0-5162-550E56EAA344}"/>
              </a:ext>
            </a:extLst>
          </p:cNvPr>
          <p:cNvSpPr>
            <a:spLocks noGrp="1"/>
          </p:cNvSpPr>
          <p:nvPr>
            <p:ph idx="1"/>
          </p:nvPr>
        </p:nvSpPr>
        <p:spPr/>
        <p:txBody>
          <a:bodyPr vert="horz" lIns="91440" tIns="45720" rIns="91440" bIns="45720" rtlCol="0" anchor="t">
            <a:noAutofit/>
          </a:bodyPr>
          <a:lstStyle/>
          <a:p>
            <a:pPr marL="0" indent="0">
              <a:buNone/>
            </a:pPr>
            <a:r>
              <a:rPr lang="en-US" sz="2200">
                <a:latin typeface="Segoe UI"/>
                <a:cs typeface="Segoe UI"/>
              </a:rPr>
              <a:t>For purposes of establishing the LEA's eligibility for a fiscal year, the LEA must budget for the education of children with disabilities, at least the same amount, from at least one of the following sources, as the LEA spent for that purpose from the same source for the most recent fiscal year for which information is available:</a:t>
            </a:r>
            <a:endParaRPr lang="en-US" sz="2200"/>
          </a:p>
          <a:p>
            <a:pPr marL="0" indent="0">
              <a:buNone/>
            </a:pPr>
            <a:r>
              <a:rPr lang="en-US" sz="2200">
                <a:latin typeface="Segoe UI"/>
                <a:cs typeface="Segoe UI"/>
              </a:rPr>
              <a:t>(1) local funds only; (2) the combination of of State and local funds in the aggregate; or (3) local funds only on a per capita basis; or (4) the combination of State and local funds on a per capita basis. See </a:t>
            </a:r>
            <a:r>
              <a:rPr lang="en-US" sz="2200">
                <a:latin typeface="Segoe UI"/>
                <a:cs typeface="Segoe UI"/>
                <a:hlinkClick r:id="rId3"/>
              </a:rPr>
              <a:t>34 CFR §300.203(a)(1)</a:t>
            </a:r>
            <a:r>
              <a:rPr lang="en-US" sz="2200">
                <a:latin typeface="Segoe UI"/>
                <a:cs typeface="Segoe UI"/>
              </a:rPr>
              <a:t>.  </a:t>
            </a:r>
            <a:endParaRPr lang="en-US" sz="2200"/>
          </a:p>
          <a:p>
            <a:pPr marL="0" indent="0">
              <a:buNone/>
            </a:pPr>
            <a:r>
              <a:rPr lang="en-US" sz="2200">
                <a:latin typeface="Segoe UI"/>
                <a:cs typeface="Segoe UI"/>
              </a:rPr>
              <a:t>Using the budgeted amounts to meet MOE that the LEA reports on the IDEA Consolidated Application DESE will determine the LEA’s eligibility for IDEA funding. </a:t>
            </a:r>
            <a:endParaRPr lang="en-US" sz="2200"/>
          </a:p>
          <a:p>
            <a:pPr marL="0" indent="0">
              <a:buNone/>
            </a:pPr>
            <a:r>
              <a:rPr lang="en-US" sz="2200">
                <a:latin typeface="Segoe UI"/>
                <a:cs typeface="Segoe UI"/>
              </a:rPr>
              <a:t>It is important that the LEA demonstrates compliance with the eligibility standard and if not, indicates on the grant application the reason for not meeting the eligibility standard.  </a:t>
            </a:r>
            <a:endParaRPr lang="en-US" sz="2200"/>
          </a:p>
        </p:txBody>
      </p:sp>
      <p:sp>
        <p:nvSpPr>
          <p:cNvPr id="4" name="Slide Number Placeholder 3">
            <a:extLst>
              <a:ext uri="{FF2B5EF4-FFF2-40B4-BE49-F238E27FC236}">
                <a16:creationId xmlns:a16="http://schemas.microsoft.com/office/drawing/2014/main" id="{7CD99879-247A-C9D3-DB5A-D12DE0A9EA9E}"/>
              </a:ext>
            </a:extLst>
          </p:cNvPr>
          <p:cNvSpPr>
            <a:spLocks noGrp="1"/>
          </p:cNvSpPr>
          <p:nvPr>
            <p:ph type="sldNum" sz="quarter" idx="12"/>
          </p:nvPr>
        </p:nvSpPr>
        <p:spPr/>
        <p:txBody>
          <a:bodyPr/>
          <a:lstStyle/>
          <a:p>
            <a:fld id="{FF27229C-EC7B-4063-A33B-28A5E87E32ED}" type="slidenum">
              <a:rPr lang="zh-CN" altLang="en-US" smtClean="0"/>
              <a:pPr/>
              <a:t>37</a:t>
            </a:fld>
            <a:endParaRPr lang="zh-CN" altLang="en-US"/>
          </a:p>
        </p:txBody>
      </p:sp>
    </p:spTree>
    <p:extLst>
      <p:ext uri="{BB962C8B-B14F-4D97-AF65-F5344CB8AC3E}">
        <p14:creationId xmlns:p14="http://schemas.microsoft.com/office/powerpoint/2010/main" val="677860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381-F033-24ED-2B5B-18EBE3258871}"/>
              </a:ext>
            </a:extLst>
          </p:cNvPr>
          <p:cNvSpPr>
            <a:spLocks noGrp="1"/>
          </p:cNvSpPr>
          <p:nvPr>
            <p:ph type="title"/>
          </p:nvPr>
        </p:nvSpPr>
        <p:spPr/>
        <p:txBody>
          <a:bodyPr/>
          <a:lstStyle/>
          <a:p>
            <a:r>
              <a:rPr lang="en-US" sz="2400" b="1">
                <a:latin typeface="Segoe UI Semibold"/>
                <a:cs typeface="Segoe UI Semibold"/>
              </a:rPr>
              <a:t>Compliance Standard – MOE levels for spending (Collected in the End of Year Financial Report)</a:t>
            </a:r>
            <a:endParaRPr lang="en-US" sz="2400">
              <a:latin typeface="Segoe UI Semibold"/>
              <a:cs typeface="Segoe UI Semibold"/>
            </a:endParaRPr>
          </a:p>
        </p:txBody>
      </p:sp>
      <p:sp>
        <p:nvSpPr>
          <p:cNvPr id="3" name="Content Placeholder 2">
            <a:extLst>
              <a:ext uri="{FF2B5EF4-FFF2-40B4-BE49-F238E27FC236}">
                <a16:creationId xmlns:a16="http://schemas.microsoft.com/office/drawing/2014/main" id="{44D738CD-702E-5BD7-EAA2-14065D53F415}"/>
              </a:ext>
            </a:extLst>
          </p:cNvPr>
          <p:cNvSpPr>
            <a:spLocks noGrp="1"/>
          </p:cNvSpPr>
          <p:nvPr>
            <p:ph idx="1"/>
          </p:nvPr>
        </p:nvSpPr>
        <p:spPr/>
        <p:txBody>
          <a:bodyPr vert="horz" lIns="91440" tIns="45720" rIns="91440" bIns="45720" rtlCol="0" anchor="t">
            <a:noAutofit/>
          </a:bodyPr>
          <a:lstStyle/>
          <a:p>
            <a:pPr marL="0" indent="0">
              <a:buNone/>
            </a:pPr>
            <a:r>
              <a:rPr lang="en-US">
                <a:latin typeface="Segoe UI"/>
                <a:cs typeface="Segoe UI"/>
              </a:rPr>
              <a:t>An LEA meets the compliance standard if it does not reduce the level of expenditures for the education of children with disabilities made by the LEA from the State and/or local sources from the level of expenditures from the same State and/or local sources for the preceding fiscal year, except as provided in §§ 300.204 (exceptions) and 300.205 (adjustments). </a:t>
            </a:r>
            <a:r>
              <a:rPr lang="en-US">
                <a:latin typeface="Segoe UI"/>
                <a:cs typeface="Segoe UI"/>
                <a:hlinkClick r:id="rId3"/>
              </a:rPr>
              <a:t>34 CFR </a:t>
            </a:r>
            <a:r>
              <a:rPr lang="en-US">
                <a:latin typeface="Segoe UI"/>
                <a:cs typeface="Segoe UI"/>
                <a:hlinkClick r:id="rId4"/>
              </a:rPr>
              <a:t>eCFR :: 34 CFR 300.204 -- Exception to maintenance of effort.</a:t>
            </a:r>
            <a:r>
              <a:rPr lang="en-US">
                <a:latin typeface="Segoe UI"/>
                <a:cs typeface="Segoe UI"/>
                <a:hlinkClick r:id="rId3"/>
              </a:rPr>
              <a:t>300.203(b)</a:t>
            </a:r>
            <a:endParaRPr lang="en-US">
              <a:latin typeface="Segoe UI"/>
              <a:cs typeface="Segoe UI"/>
            </a:endParaRPr>
          </a:p>
        </p:txBody>
      </p:sp>
      <p:sp>
        <p:nvSpPr>
          <p:cNvPr id="4" name="Slide Number Placeholder 3">
            <a:extLst>
              <a:ext uri="{FF2B5EF4-FFF2-40B4-BE49-F238E27FC236}">
                <a16:creationId xmlns:a16="http://schemas.microsoft.com/office/drawing/2014/main" id="{1CC56FC2-2DDF-06A8-5C19-17B72518E954}"/>
              </a:ext>
            </a:extLst>
          </p:cNvPr>
          <p:cNvSpPr>
            <a:spLocks noGrp="1"/>
          </p:cNvSpPr>
          <p:nvPr>
            <p:ph type="sldNum" sz="quarter" idx="12"/>
          </p:nvPr>
        </p:nvSpPr>
        <p:spPr/>
        <p:txBody>
          <a:bodyPr/>
          <a:lstStyle/>
          <a:p>
            <a:fld id="{FF27229C-EC7B-4063-A33B-28A5E87E32ED}" type="slidenum">
              <a:rPr lang="zh-CN" altLang="en-US" smtClean="0"/>
              <a:pPr/>
              <a:t>38</a:t>
            </a:fld>
            <a:endParaRPr lang="zh-CN" altLang="en-US"/>
          </a:p>
        </p:txBody>
      </p:sp>
    </p:spTree>
    <p:extLst>
      <p:ext uri="{BB962C8B-B14F-4D97-AF65-F5344CB8AC3E}">
        <p14:creationId xmlns:p14="http://schemas.microsoft.com/office/powerpoint/2010/main" val="211886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70C1-1BC6-4719-9B5B-E2A04CD1B196}"/>
              </a:ext>
            </a:extLst>
          </p:cNvPr>
          <p:cNvSpPr>
            <a:spLocks noGrp="1"/>
          </p:cNvSpPr>
          <p:nvPr>
            <p:ph type="title"/>
          </p:nvPr>
        </p:nvSpPr>
        <p:spPr/>
        <p:txBody>
          <a:bodyPr/>
          <a:lstStyle/>
          <a:p>
            <a:r>
              <a:rPr lang="en-US">
                <a:latin typeface="Segoe UI Semibold"/>
                <a:cs typeface="Segoe UI Semibold"/>
              </a:rPr>
              <a:t>Exceptions to MOE</a:t>
            </a:r>
            <a:endParaRPr lang="en-US"/>
          </a:p>
        </p:txBody>
      </p:sp>
      <p:sp>
        <p:nvSpPr>
          <p:cNvPr id="3" name="Content Placeholder 2">
            <a:extLst>
              <a:ext uri="{FF2B5EF4-FFF2-40B4-BE49-F238E27FC236}">
                <a16:creationId xmlns:a16="http://schemas.microsoft.com/office/drawing/2014/main" id="{A0C31EFB-37E4-0D6D-F9C5-5460D5AF5DAF}"/>
              </a:ext>
            </a:extLst>
          </p:cNvPr>
          <p:cNvSpPr>
            <a:spLocks noGrp="1"/>
          </p:cNvSpPr>
          <p:nvPr>
            <p:ph idx="1"/>
          </p:nvPr>
        </p:nvSpPr>
        <p:spPr/>
        <p:txBody>
          <a:bodyPr vert="horz" lIns="91440" tIns="45720" rIns="91440" bIns="45720" rtlCol="0" anchor="t">
            <a:noAutofit/>
          </a:bodyPr>
          <a:lstStyle/>
          <a:p>
            <a:r>
              <a:rPr lang="en-US">
                <a:latin typeface="Segoe UI"/>
                <a:cs typeface="Segoe UI"/>
              </a:rPr>
              <a:t>Allowable exceptions are those due to: </a:t>
            </a:r>
            <a:endParaRPr lang="en-US"/>
          </a:p>
          <a:p>
            <a:pPr lvl="1"/>
            <a:r>
              <a:rPr lang="en-US">
                <a:latin typeface="Segoe UI"/>
                <a:cs typeface="Segoe UI"/>
              </a:rPr>
              <a:t>a) voluntary or for-cause departure of special education staff, </a:t>
            </a:r>
            <a:endParaRPr lang="en-US"/>
          </a:p>
          <a:p>
            <a:pPr lvl="1"/>
            <a:r>
              <a:rPr lang="en-US">
                <a:latin typeface="Segoe UI"/>
                <a:cs typeface="Segoe UI"/>
              </a:rPr>
              <a:t>b) decrease in enrollment of IDEA eligible children, </a:t>
            </a:r>
            <a:endParaRPr lang="en-US"/>
          </a:p>
          <a:p>
            <a:pPr lvl="1"/>
            <a:r>
              <a:rPr lang="en-US">
                <a:latin typeface="Segoe UI"/>
                <a:cs typeface="Segoe UI"/>
              </a:rPr>
              <a:t>c) termination of an exceptionally costly program for a particular child, under certain circumstances, </a:t>
            </a:r>
            <a:endParaRPr lang="en-US"/>
          </a:p>
          <a:p>
            <a:pPr lvl="1"/>
            <a:r>
              <a:rPr lang="en-US">
                <a:latin typeface="Segoe UI"/>
                <a:cs typeface="Segoe UI"/>
              </a:rPr>
              <a:t>d) termination of costly expenditures for long-term purchases, and</a:t>
            </a:r>
          </a:p>
          <a:p>
            <a:pPr lvl="1"/>
            <a:r>
              <a:rPr lang="en-US">
                <a:latin typeface="Segoe UI"/>
                <a:cs typeface="Segoe UI"/>
              </a:rPr>
              <a:t>e) assumption of cost by DESEs high-cost fund</a:t>
            </a:r>
            <a:endParaRPr lang="en-US"/>
          </a:p>
          <a:p>
            <a:pPr marL="457200" lvl="1" indent="0">
              <a:buNone/>
            </a:pPr>
            <a:r>
              <a:rPr lang="en-US">
                <a:latin typeface="Segoe UI"/>
                <a:cs typeface="Segoe UI"/>
                <a:hlinkClick r:id="rId3"/>
              </a:rPr>
              <a:t>34 CFR 300.204</a:t>
            </a:r>
            <a:endParaRPr lang="en-US"/>
          </a:p>
          <a:p>
            <a:pPr marL="0" indent="0">
              <a:buNone/>
            </a:pPr>
            <a:r>
              <a:rPr lang="en-US" sz="2800">
                <a:latin typeface="Segoe UI"/>
                <a:cs typeface="Segoe UI"/>
              </a:rPr>
              <a:t>*Exceptions are allowed for all LEAs regardless of determination level.</a:t>
            </a:r>
            <a:endParaRPr lang="en-US" sz="2800"/>
          </a:p>
        </p:txBody>
      </p:sp>
      <p:sp>
        <p:nvSpPr>
          <p:cNvPr id="4" name="Slide Number Placeholder 3">
            <a:extLst>
              <a:ext uri="{FF2B5EF4-FFF2-40B4-BE49-F238E27FC236}">
                <a16:creationId xmlns:a16="http://schemas.microsoft.com/office/drawing/2014/main" id="{CC344618-2115-8866-26B1-700065FE472B}"/>
              </a:ext>
            </a:extLst>
          </p:cNvPr>
          <p:cNvSpPr>
            <a:spLocks noGrp="1"/>
          </p:cNvSpPr>
          <p:nvPr>
            <p:ph type="sldNum" sz="quarter" idx="12"/>
          </p:nvPr>
        </p:nvSpPr>
        <p:spPr/>
        <p:txBody>
          <a:bodyPr/>
          <a:lstStyle/>
          <a:p>
            <a:fld id="{FF27229C-EC7B-4063-A33B-28A5E87E32ED}" type="slidenum">
              <a:rPr lang="zh-CN" altLang="en-US" smtClean="0"/>
              <a:pPr/>
              <a:t>39</a:t>
            </a:fld>
            <a:endParaRPr lang="zh-CN" altLang="en-US"/>
          </a:p>
        </p:txBody>
      </p:sp>
    </p:spTree>
    <p:extLst>
      <p:ext uri="{BB962C8B-B14F-4D97-AF65-F5344CB8AC3E}">
        <p14:creationId xmlns:p14="http://schemas.microsoft.com/office/powerpoint/2010/main" val="252136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Special Education Accountability and Assistance – </a:t>
            </a:r>
            <a:r>
              <a:rPr kumimoji="0" lang="en-US" altLang="zh-CN" sz="4000" b="0" i="1"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The Big Picture</a:t>
            </a:r>
            <a:endParaRPr kumimoji="0" lang="zh-CN" altLang="en-US" sz="4000" b="0" i="1"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736319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5F57-7C67-2099-FF13-CA70F7DAE330}"/>
              </a:ext>
            </a:extLst>
          </p:cNvPr>
          <p:cNvSpPr>
            <a:spLocks noGrp="1"/>
          </p:cNvSpPr>
          <p:nvPr>
            <p:ph type="title"/>
          </p:nvPr>
        </p:nvSpPr>
        <p:spPr/>
        <p:txBody>
          <a:bodyPr/>
          <a:lstStyle/>
          <a:p>
            <a:r>
              <a:rPr lang="en-US">
                <a:latin typeface="Segoe UI Semibold"/>
                <a:cs typeface="Segoe UI Semibold"/>
              </a:rPr>
              <a:t>Adjustments to MOE</a:t>
            </a:r>
            <a:endParaRPr lang="en-US"/>
          </a:p>
        </p:txBody>
      </p:sp>
      <p:sp>
        <p:nvSpPr>
          <p:cNvPr id="3" name="Content Placeholder 2">
            <a:extLst>
              <a:ext uri="{FF2B5EF4-FFF2-40B4-BE49-F238E27FC236}">
                <a16:creationId xmlns:a16="http://schemas.microsoft.com/office/drawing/2014/main" id="{A6017E7D-CD81-7FC8-BB8D-51B94BBA0BFA}"/>
              </a:ext>
            </a:extLst>
          </p:cNvPr>
          <p:cNvSpPr>
            <a:spLocks noGrp="1"/>
          </p:cNvSpPr>
          <p:nvPr>
            <p:ph idx="1"/>
          </p:nvPr>
        </p:nvSpPr>
        <p:spPr/>
        <p:txBody>
          <a:bodyPr vert="horz" lIns="91440" tIns="45720" rIns="91440" bIns="45720" rtlCol="0" anchor="t">
            <a:noAutofit/>
          </a:bodyPr>
          <a:lstStyle/>
          <a:p>
            <a:r>
              <a:rPr lang="en-US">
                <a:latin typeface="Segoe UI"/>
                <a:cs typeface="Segoe UI"/>
              </a:rPr>
              <a:t>Allowable adjustment:</a:t>
            </a:r>
          </a:p>
          <a:p>
            <a:pPr marL="457200" lvl="1" indent="0">
              <a:buNone/>
            </a:pPr>
            <a:r>
              <a:rPr lang="en-US">
                <a:latin typeface="Segoe UI"/>
                <a:cs typeface="Segoe UI"/>
              </a:rPr>
              <a:t>An LEA may: </a:t>
            </a:r>
            <a:endParaRPr lang="en-US"/>
          </a:p>
          <a:p>
            <a:pPr lvl="1"/>
            <a:r>
              <a:rPr lang="en-US">
                <a:latin typeface="Segoe UI"/>
                <a:cs typeface="Segoe UI"/>
              </a:rPr>
              <a:t>reduce its MOE obligation by up to 50 percent of any increase over the preceding year in its IDEA Part B Section 611 allocation (fund code 240) </a:t>
            </a:r>
            <a:r>
              <a:rPr lang="en-US">
                <a:latin typeface="Segoe UI"/>
                <a:cs typeface="Segoe UI"/>
                <a:hlinkClick r:id="rId3"/>
              </a:rPr>
              <a:t>34 CFR §</a:t>
            </a:r>
            <a:r>
              <a:rPr lang="en-US">
                <a:latin typeface="Segoe UI"/>
                <a:cs typeface="Segoe UI"/>
              </a:rPr>
              <a:t> </a:t>
            </a:r>
            <a:r>
              <a:rPr lang="en-US">
                <a:latin typeface="Segoe UI"/>
                <a:cs typeface="Segoe UI"/>
                <a:hlinkClick r:id="rId3"/>
              </a:rPr>
              <a:t>300.205 -- Adjustment to local fiscal efforts in certain fiscal years.</a:t>
            </a:r>
            <a:endParaRPr lang="en-US"/>
          </a:p>
          <a:p>
            <a:pPr lvl="1"/>
            <a:r>
              <a:rPr lang="en-US">
                <a:latin typeface="Segoe UI"/>
                <a:cs typeface="Segoe UI"/>
              </a:rPr>
              <a:t>Voluntarily use up to 15 percent of IDEA Part B Sections 611 and 619 funds (fund codes 240 and 262) to provide coordinated early intervening services (CEIS) or a combination of both.</a:t>
            </a:r>
          </a:p>
          <a:p>
            <a:pPr marL="0" indent="0">
              <a:buNone/>
            </a:pPr>
            <a:r>
              <a:rPr lang="en-US" sz="2800">
                <a:latin typeface="Segoe UI"/>
                <a:cs typeface="Segoe UI"/>
              </a:rPr>
              <a:t>*</a:t>
            </a:r>
            <a:r>
              <a:rPr lang="en-US" sz="2800" b="1">
                <a:latin typeface="Segoe UI"/>
                <a:cs typeface="Segoe UI"/>
              </a:rPr>
              <a:t>Adjustments can </a:t>
            </a:r>
            <a:r>
              <a:rPr lang="en-US" sz="2800" b="1" u="sng">
                <a:latin typeface="Segoe UI"/>
                <a:cs typeface="Segoe UI"/>
              </a:rPr>
              <a:t>ONLY</a:t>
            </a:r>
            <a:r>
              <a:rPr lang="en-US" sz="2800" b="1">
                <a:latin typeface="Segoe UI"/>
                <a:cs typeface="Segoe UI"/>
              </a:rPr>
              <a:t> be used if the LEA has a special education determination level of ‘Meets Requirements’ </a:t>
            </a:r>
          </a:p>
        </p:txBody>
      </p:sp>
      <p:sp>
        <p:nvSpPr>
          <p:cNvPr id="4" name="Slide Number Placeholder 3">
            <a:extLst>
              <a:ext uri="{FF2B5EF4-FFF2-40B4-BE49-F238E27FC236}">
                <a16:creationId xmlns:a16="http://schemas.microsoft.com/office/drawing/2014/main" id="{F034BA39-622A-D80E-6818-B6FDD1509E7C}"/>
              </a:ext>
            </a:extLst>
          </p:cNvPr>
          <p:cNvSpPr>
            <a:spLocks noGrp="1"/>
          </p:cNvSpPr>
          <p:nvPr>
            <p:ph type="sldNum" sz="quarter" idx="12"/>
          </p:nvPr>
        </p:nvSpPr>
        <p:spPr/>
        <p:txBody>
          <a:bodyPr/>
          <a:lstStyle/>
          <a:p>
            <a:fld id="{FF27229C-EC7B-4063-A33B-28A5E87E32ED}" type="slidenum">
              <a:rPr lang="zh-CN" altLang="en-US" smtClean="0"/>
              <a:pPr/>
              <a:t>40</a:t>
            </a:fld>
            <a:endParaRPr lang="zh-CN" altLang="en-US"/>
          </a:p>
        </p:txBody>
      </p:sp>
    </p:spTree>
    <p:extLst>
      <p:ext uri="{BB962C8B-B14F-4D97-AF65-F5344CB8AC3E}">
        <p14:creationId xmlns:p14="http://schemas.microsoft.com/office/powerpoint/2010/main" val="3118622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F070-0D11-87BB-26DB-7C0D06452A28}"/>
              </a:ext>
            </a:extLst>
          </p:cNvPr>
          <p:cNvSpPr>
            <a:spLocks noGrp="1"/>
          </p:cNvSpPr>
          <p:nvPr>
            <p:ph type="title"/>
          </p:nvPr>
        </p:nvSpPr>
        <p:spPr/>
        <p:txBody>
          <a:bodyPr/>
          <a:lstStyle/>
          <a:p>
            <a:r>
              <a:rPr lang="en-US" sz="2800">
                <a:latin typeface="Segoe UI Semibold"/>
                <a:cs typeface="Segoe UI Semibold"/>
              </a:rPr>
              <a:t>Fiscal Review and Consequences for Failing to Meet MOE: Eligibility Standard</a:t>
            </a:r>
            <a:endParaRPr lang="en-US" sz="2800"/>
          </a:p>
        </p:txBody>
      </p:sp>
      <p:sp>
        <p:nvSpPr>
          <p:cNvPr id="3" name="Content Placeholder 2">
            <a:extLst>
              <a:ext uri="{FF2B5EF4-FFF2-40B4-BE49-F238E27FC236}">
                <a16:creationId xmlns:a16="http://schemas.microsoft.com/office/drawing/2014/main" id="{B3E52F8C-42ED-4984-094D-7848789B8C9C}"/>
              </a:ext>
            </a:extLst>
          </p:cNvPr>
          <p:cNvSpPr>
            <a:spLocks noGrp="1"/>
          </p:cNvSpPr>
          <p:nvPr>
            <p:ph idx="1"/>
          </p:nvPr>
        </p:nvSpPr>
        <p:spPr/>
        <p:txBody>
          <a:bodyPr vert="horz" lIns="91440" tIns="45720" rIns="91440" bIns="45720" rtlCol="0" anchor="t">
            <a:noAutofit/>
          </a:bodyPr>
          <a:lstStyle/>
          <a:p>
            <a:pPr marL="0" indent="0">
              <a:buNone/>
            </a:pPr>
            <a:r>
              <a:rPr lang="en-US" sz="2800" b="1">
                <a:latin typeface="Segoe UI"/>
                <a:cs typeface="Segoe UI"/>
              </a:rPr>
              <a:t>Eligibility Standard</a:t>
            </a:r>
            <a:r>
              <a:rPr lang="en-US" sz="2800">
                <a:latin typeface="Segoe UI"/>
                <a:cs typeface="Segoe UI"/>
              </a:rPr>
              <a:t> </a:t>
            </a:r>
            <a:endParaRPr lang="en-US" sz="2800"/>
          </a:p>
          <a:p>
            <a:r>
              <a:rPr lang="en-US" sz="2800">
                <a:latin typeface="Segoe UI"/>
                <a:cs typeface="Segoe UI"/>
              </a:rPr>
              <a:t>An LEA is not eligible to receive IDEA Part B funds until it has met the MOE eligibility (i.e., budget) standard. </a:t>
            </a:r>
            <a:endParaRPr lang="en-US" sz="2800"/>
          </a:p>
          <a:p>
            <a:r>
              <a:rPr lang="en-US" sz="2800">
                <a:latin typeface="Segoe UI"/>
                <a:cs typeface="Segoe UI"/>
              </a:rPr>
              <a:t>The LEA will be contacted by DESE to resolve MOE eligibility non-compliance based on review of the LEAs’ IDEA consolidated application and allowable exceptions.  </a:t>
            </a:r>
            <a:endParaRPr lang="en-US" sz="2800"/>
          </a:p>
          <a:p>
            <a:endParaRPr lang="en-US" sz="2800"/>
          </a:p>
          <a:p>
            <a:endParaRPr lang="en-US" sz="2800"/>
          </a:p>
          <a:p>
            <a:pPr marL="0" indent="0">
              <a:buNone/>
            </a:pPr>
            <a:endParaRPr lang="en-US" sz="2800"/>
          </a:p>
        </p:txBody>
      </p:sp>
      <p:sp>
        <p:nvSpPr>
          <p:cNvPr id="4" name="Slide Number Placeholder 3">
            <a:extLst>
              <a:ext uri="{FF2B5EF4-FFF2-40B4-BE49-F238E27FC236}">
                <a16:creationId xmlns:a16="http://schemas.microsoft.com/office/drawing/2014/main" id="{B22A476F-9951-3D24-F733-E608C2D319CE}"/>
              </a:ext>
            </a:extLst>
          </p:cNvPr>
          <p:cNvSpPr>
            <a:spLocks noGrp="1"/>
          </p:cNvSpPr>
          <p:nvPr>
            <p:ph type="sldNum" sz="quarter" idx="12"/>
          </p:nvPr>
        </p:nvSpPr>
        <p:spPr/>
        <p:txBody>
          <a:bodyPr/>
          <a:lstStyle/>
          <a:p>
            <a:fld id="{FF27229C-EC7B-4063-A33B-28A5E87E32ED}" type="slidenum">
              <a:rPr lang="zh-CN" altLang="en-US" smtClean="0"/>
              <a:pPr/>
              <a:t>41</a:t>
            </a:fld>
            <a:endParaRPr lang="zh-CN" altLang="en-US"/>
          </a:p>
        </p:txBody>
      </p:sp>
    </p:spTree>
    <p:extLst>
      <p:ext uri="{BB962C8B-B14F-4D97-AF65-F5344CB8AC3E}">
        <p14:creationId xmlns:p14="http://schemas.microsoft.com/office/powerpoint/2010/main" val="602943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E06F-54FD-3B21-9CBF-18D2DC6FD0CB}"/>
              </a:ext>
            </a:extLst>
          </p:cNvPr>
          <p:cNvSpPr>
            <a:spLocks noGrp="1"/>
          </p:cNvSpPr>
          <p:nvPr>
            <p:ph type="title"/>
          </p:nvPr>
        </p:nvSpPr>
        <p:spPr/>
        <p:txBody>
          <a:bodyPr/>
          <a:lstStyle/>
          <a:p>
            <a:r>
              <a:rPr lang="en-US" sz="2800">
                <a:latin typeface="Segoe UI Semibold"/>
                <a:cs typeface="Segoe UI Semibold"/>
              </a:rPr>
              <a:t>Fiscal Review and Consequences for Failing to Meet MOE: Compliance Standard</a:t>
            </a:r>
            <a:endParaRPr lang="en-US" sz="2800"/>
          </a:p>
        </p:txBody>
      </p:sp>
      <p:sp>
        <p:nvSpPr>
          <p:cNvPr id="3" name="Content Placeholder 2">
            <a:extLst>
              <a:ext uri="{FF2B5EF4-FFF2-40B4-BE49-F238E27FC236}">
                <a16:creationId xmlns:a16="http://schemas.microsoft.com/office/drawing/2014/main" id="{9B65AEFB-59FD-F787-28F2-9589BC009623}"/>
              </a:ext>
            </a:extLst>
          </p:cNvPr>
          <p:cNvSpPr>
            <a:spLocks noGrp="1"/>
          </p:cNvSpPr>
          <p:nvPr>
            <p:ph idx="1"/>
          </p:nvPr>
        </p:nvSpPr>
        <p:spPr/>
        <p:txBody>
          <a:bodyPr vert="horz" lIns="91440" tIns="45720" rIns="91440" bIns="45720" rtlCol="0" anchor="t">
            <a:noAutofit/>
          </a:bodyPr>
          <a:lstStyle/>
          <a:p>
            <a:pPr marL="0" indent="0">
              <a:buNone/>
            </a:pPr>
            <a:r>
              <a:rPr lang="en-US" b="1">
                <a:latin typeface="Segoe UI"/>
                <a:cs typeface="Segoe UI"/>
              </a:rPr>
              <a:t>Compliance Standard</a:t>
            </a:r>
            <a:r>
              <a:rPr lang="en-US">
                <a:latin typeface="Segoe UI"/>
                <a:cs typeface="Segoe UI"/>
              </a:rPr>
              <a:t> </a:t>
            </a:r>
          </a:p>
          <a:p>
            <a:r>
              <a:rPr lang="en-US">
                <a:latin typeface="Segoe UI"/>
                <a:cs typeface="Segoe UI"/>
              </a:rPr>
              <a:t>If DESE determines following a review of EOY reports that an LEA failed to meet its MOE compliance (i.e., expenditure) standard and there are no acceptable reasons to allow reduction of MOE, the LEA must repay either the difference between what the LEA actually spent, and what it should have spent to meet the MOE requirement, or the amount of the LEA’s Part B subgrant for that fiscal year, whichever is less. </a:t>
            </a:r>
            <a:endParaRPr lang="en-US"/>
          </a:p>
        </p:txBody>
      </p:sp>
      <p:sp>
        <p:nvSpPr>
          <p:cNvPr id="4" name="Slide Number Placeholder 3">
            <a:extLst>
              <a:ext uri="{FF2B5EF4-FFF2-40B4-BE49-F238E27FC236}">
                <a16:creationId xmlns:a16="http://schemas.microsoft.com/office/drawing/2014/main" id="{3A40A792-8E92-F9C0-7F5A-3769387FC195}"/>
              </a:ext>
            </a:extLst>
          </p:cNvPr>
          <p:cNvSpPr>
            <a:spLocks noGrp="1"/>
          </p:cNvSpPr>
          <p:nvPr>
            <p:ph type="sldNum" sz="quarter" idx="12"/>
          </p:nvPr>
        </p:nvSpPr>
        <p:spPr/>
        <p:txBody>
          <a:bodyPr/>
          <a:lstStyle/>
          <a:p>
            <a:fld id="{FF27229C-EC7B-4063-A33B-28A5E87E32ED}" type="slidenum">
              <a:rPr lang="zh-CN" altLang="en-US" smtClean="0"/>
              <a:pPr/>
              <a:t>42</a:t>
            </a:fld>
            <a:endParaRPr lang="zh-CN" altLang="en-US"/>
          </a:p>
        </p:txBody>
      </p:sp>
    </p:spTree>
    <p:extLst>
      <p:ext uri="{BB962C8B-B14F-4D97-AF65-F5344CB8AC3E}">
        <p14:creationId xmlns:p14="http://schemas.microsoft.com/office/powerpoint/2010/main" val="269486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E548-66E5-4654-8B3B-4B2AD3F2C7B7}"/>
              </a:ext>
            </a:extLst>
          </p:cNvPr>
          <p:cNvSpPr>
            <a:spLocks noGrp="1"/>
          </p:cNvSpPr>
          <p:nvPr>
            <p:ph type="title"/>
          </p:nvPr>
        </p:nvSpPr>
        <p:spPr/>
        <p:txBody>
          <a:bodyPr/>
          <a:lstStyle/>
          <a:p>
            <a:r>
              <a:rPr lang="en-US">
                <a:latin typeface="Segoe UI Semibold"/>
                <a:cs typeface="Segoe UI Semibold"/>
              </a:rPr>
              <a:t>Resources for MOE</a:t>
            </a:r>
            <a:endParaRPr lang="en-US"/>
          </a:p>
        </p:txBody>
      </p:sp>
      <p:sp>
        <p:nvSpPr>
          <p:cNvPr id="3" name="Content Placeholder 2">
            <a:extLst>
              <a:ext uri="{FF2B5EF4-FFF2-40B4-BE49-F238E27FC236}">
                <a16:creationId xmlns:a16="http://schemas.microsoft.com/office/drawing/2014/main" id="{47335881-BD28-48FB-8EC7-BAEAF86A3892}"/>
              </a:ext>
            </a:extLst>
          </p:cNvPr>
          <p:cNvSpPr>
            <a:spLocks noGrp="1"/>
          </p:cNvSpPr>
          <p:nvPr>
            <p:ph idx="1"/>
          </p:nvPr>
        </p:nvSpPr>
        <p:spPr/>
        <p:txBody>
          <a:bodyPr vert="horz" lIns="91440" tIns="45720" rIns="91440" bIns="45720" rtlCol="0" anchor="t">
            <a:noAutofit/>
          </a:bodyPr>
          <a:lstStyle/>
          <a:p>
            <a:r>
              <a:rPr lang="en-US">
                <a:latin typeface="Segoe UI"/>
                <a:cs typeface="Segoe UI"/>
                <a:hlinkClick r:id="rId3"/>
              </a:rPr>
              <a:t>DESE LEA MOE Quick Reference Guide</a:t>
            </a:r>
            <a:r>
              <a:rPr lang="en-US">
                <a:latin typeface="Segoe UI"/>
                <a:cs typeface="Segoe UI"/>
              </a:rPr>
              <a:t> </a:t>
            </a:r>
          </a:p>
          <a:p>
            <a:r>
              <a:rPr lang="en-US">
                <a:latin typeface="Segoe UI"/>
                <a:cs typeface="Segoe UI"/>
                <a:hlinkClick r:id="rId4"/>
              </a:rPr>
              <a:t>CIFR LEA MOE Calculator</a:t>
            </a:r>
            <a:endParaRPr lang="en-US">
              <a:latin typeface="Segoe UI"/>
              <a:cs typeface="Segoe UI"/>
            </a:endParaRPr>
          </a:p>
          <a:p>
            <a:r>
              <a:rPr lang="en-US">
                <a:latin typeface="Segoe UI"/>
                <a:cs typeface="Segoe UI"/>
                <a:hlinkClick r:id="rId5"/>
              </a:rPr>
              <a:t>CIFR LEA MOE Organizer</a:t>
            </a:r>
            <a:r>
              <a:rPr lang="en-US">
                <a:latin typeface="Segoe UI"/>
                <a:cs typeface="Segoe UI"/>
              </a:rPr>
              <a:t> </a:t>
            </a:r>
            <a:endParaRPr lang="en-US"/>
          </a:p>
          <a:p>
            <a:r>
              <a:rPr lang="en-US" u="sng">
                <a:latin typeface="Segoe UI"/>
                <a:cs typeface="Segoe UI"/>
                <a:hlinkClick r:id="rId6"/>
              </a:rPr>
              <a:t>34 CFR §300.203</a:t>
            </a:r>
            <a:endParaRPr lang="en-US">
              <a:latin typeface="Segoe UI"/>
              <a:cs typeface="Segoe UI"/>
            </a:endParaRPr>
          </a:p>
          <a:p>
            <a:r>
              <a:rPr lang="en-US" u="sng">
                <a:latin typeface="Segoe UI"/>
                <a:cs typeface="Segoe UI"/>
                <a:hlinkClick r:id="rId7"/>
              </a:rPr>
              <a:t>34 CFR §300.204</a:t>
            </a:r>
            <a:endParaRPr lang="en-US">
              <a:latin typeface="Segoe UI"/>
              <a:cs typeface="Segoe UI"/>
            </a:endParaRPr>
          </a:p>
          <a:p>
            <a:r>
              <a:rPr lang="en-US" u="sng">
                <a:latin typeface="Segoe UI"/>
                <a:cs typeface="Segoe UI"/>
                <a:hlinkClick r:id="rId8"/>
              </a:rPr>
              <a:t>34 CFR §300.205</a:t>
            </a:r>
            <a:endParaRPr lang="en-US">
              <a:latin typeface="Segoe UI"/>
              <a:cs typeface="Segoe UI"/>
            </a:endParaRPr>
          </a:p>
          <a:p>
            <a:endParaRPr lang="en-US"/>
          </a:p>
        </p:txBody>
      </p:sp>
      <p:sp>
        <p:nvSpPr>
          <p:cNvPr id="4" name="Slide Number Placeholder 3">
            <a:extLst>
              <a:ext uri="{FF2B5EF4-FFF2-40B4-BE49-F238E27FC236}">
                <a16:creationId xmlns:a16="http://schemas.microsoft.com/office/drawing/2014/main" id="{1F30C7B4-726B-4262-93A9-36F2A0786362}"/>
              </a:ext>
            </a:extLst>
          </p:cNvPr>
          <p:cNvSpPr>
            <a:spLocks noGrp="1"/>
          </p:cNvSpPr>
          <p:nvPr>
            <p:ph type="sldNum" sz="quarter" idx="12"/>
          </p:nvPr>
        </p:nvSpPr>
        <p:spPr/>
        <p:txBody>
          <a:bodyPr/>
          <a:lstStyle/>
          <a:p>
            <a:fld id="{FF27229C-EC7B-4063-A33B-28A5E87E32ED}" type="slidenum">
              <a:rPr lang="zh-CN" altLang="en-US" smtClean="0"/>
              <a:pPr/>
              <a:t>43</a:t>
            </a:fld>
            <a:endParaRPr lang="zh-CN" altLang="en-US"/>
          </a:p>
        </p:txBody>
      </p:sp>
    </p:spTree>
    <p:extLst>
      <p:ext uri="{BB962C8B-B14F-4D97-AF65-F5344CB8AC3E}">
        <p14:creationId xmlns:p14="http://schemas.microsoft.com/office/powerpoint/2010/main" val="36949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4CA2E-B830-C35D-BA30-6D670CB8065F}"/>
              </a:ext>
            </a:extLst>
          </p:cNvPr>
          <p:cNvSpPr txBox="1">
            <a:spLocks noGrp="1"/>
          </p:cNvSpPr>
          <p:nvPr>
            <p:ph type="title" idx="4294967295"/>
          </p:nvPr>
        </p:nvSpPr>
        <p:spPr>
          <a:xfrm>
            <a:off x="2302330" y="2461496"/>
            <a:ext cx="940525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zh-CN"/>
            </a:defPPr>
            <a:lvl1pPr>
              <a:defRPr kumimoji="0" sz="4000" b="0" i="0" u="none" strike="noStrike" cap="none" spc="0" normalizeH="0" baseline="0">
                <a:ln>
                  <a:noFill/>
                </a:ln>
                <a:solidFill>
                  <a:srgbClr val="203B6A">
                    <a:lumMod val="50000"/>
                  </a:srgbClr>
                </a:solidFill>
                <a:effectLst/>
                <a:uLnTx/>
                <a:uFillTx/>
                <a:latin typeface="Segoe UI Semibold" panose="020B0702040204020203" pitchFamily="34" charset="0"/>
                <a:ea typeface="+mj-ea"/>
                <a:cs typeface="Segoe UI Semibold" panose="020B07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mj-lt"/>
                <a:ea typeface="+mj-ea"/>
                <a:cs typeface="Arial"/>
              </a:rPr>
              <a:t>Closing Gaps</a:t>
            </a:r>
            <a:r>
              <a:rPr lang="en-US" altLang="zh-CN">
                <a:solidFill>
                  <a:schemeClr val="accent1">
                    <a:lumMod val="50000"/>
                  </a:schemeClr>
                </a:solidFill>
                <a:latin typeface="+mj-lt"/>
                <a:cs typeface="Arial"/>
              </a:rPr>
              <a:t>, Planning, and Next Steps</a:t>
            </a:r>
            <a:endParaRPr kumimoji="0" lang="en-US" altLang="zh-CN" sz="4000" b="0" i="0" u="none" strike="noStrike" kern="1200" cap="none" spc="0" normalizeH="0" baseline="0" noProof="0">
              <a:ln>
                <a:noFill/>
              </a:ln>
              <a:solidFill>
                <a:schemeClr val="accent1">
                  <a:lumMod val="50000"/>
                </a:schemeClr>
              </a:solidFill>
              <a:effectLst/>
              <a:uLnTx/>
              <a:uFillTx/>
              <a:latin typeface="+mj-lt"/>
              <a:ea typeface="+mj-ea"/>
              <a:cs typeface="Arial" panose="020B0604020202020204" pitchFamily="34" charset="0"/>
            </a:endParaRPr>
          </a:p>
        </p:txBody>
      </p:sp>
    </p:spTree>
    <p:extLst>
      <p:ext uri="{BB962C8B-B14F-4D97-AF65-F5344CB8AC3E}">
        <p14:creationId xmlns:p14="http://schemas.microsoft.com/office/powerpoint/2010/main" val="1649336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itle 2">
            <a:extLst>
              <a:ext uri="{FF2B5EF4-FFF2-40B4-BE49-F238E27FC236}">
                <a16:creationId xmlns:a16="http://schemas.microsoft.com/office/drawing/2014/main" id="{BC5C6203-ACBF-8688-397C-529F911357AD}"/>
              </a:ext>
            </a:extLst>
          </p:cNvPr>
          <p:cNvSpPr>
            <a:spLocks noGrp="1"/>
          </p:cNvSpPr>
          <p:nvPr>
            <p:ph type="title"/>
          </p:nvPr>
        </p:nvSpPr>
        <p:spPr>
          <a:xfrm>
            <a:off x="1109953" y="362815"/>
            <a:ext cx="9833548" cy="1325563"/>
          </a:xfrm>
        </p:spPr>
        <p:txBody>
          <a:bodyPr anchor="b">
            <a:normAutofit/>
          </a:bodyPr>
          <a:lstStyle/>
          <a:p>
            <a:pPr algn="ctr"/>
            <a:r>
              <a:rPr lang="en-US" sz="3600">
                <a:solidFill>
                  <a:schemeClr val="tx2"/>
                </a:solidFill>
              </a:rPr>
              <a:t>Districts Assigned as NA, NI, or NSI</a:t>
            </a:r>
          </a:p>
        </p:txBody>
      </p:sp>
      <p:grpSp>
        <p:nvGrpSpPr>
          <p:cNvPr id="26" name="Group 25">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26">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7C6FFEBE-78DD-0411-95D0-4E4874A6BCB9}"/>
              </a:ext>
            </a:extLst>
          </p:cNvPr>
          <p:cNvSpPr>
            <a:spLocks noGrp="1"/>
          </p:cNvSpPr>
          <p:nvPr>
            <p:ph idx="1"/>
          </p:nvPr>
        </p:nvSpPr>
        <p:spPr>
          <a:xfrm>
            <a:off x="1309112" y="2128979"/>
            <a:ext cx="9833548" cy="2693976"/>
          </a:xfrm>
        </p:spPr>
        <p:txBody>
          <a:bodyPr vert="horz" lIns="91440" tIns="45720" rIns="91440" bIns="45720" rtlCol="0" anchor="t">
            <a:noAutofit/>
          </a:bodyPr>
          <a:lstStyle/>
          <a:p>
            <a:r>
              <a:rPr lang="en-US" sz="2400">
                <a:solidFill>
                  <a:schemeClr val="tx2"/>
                </a:solidFill>
                <a:latin typeface="Calibri"/>
                <a:ea typeface="MS Mincho"/>
                <a:cs typeface="Calibri"/>
              </a:rPr>
              <a:t>T</a:t>
            </a:r>
            <a:r>
              <a:rPr lang="en-US" sz="2400">
                <a:solidFill>
                  <a:schemeClr val="tx2"/>
                </a:solidFill>
                <a:effectLst/>
                <a:latin typeface="Calibri"/>
                <a:ea typeface="MS Mincho"/>
                <a:cs typeface="Arial"/>
              </a:rPr>
              <a:t>argeted and technical assistance related to special education</a:t>
            </a:r>
          </a:p>
          <a:p>
            <a:r>
              <a:rPr lang="en-US" sz="2400">
                <a:solidFill>
                  <a:schemeClr val="tx2"/>
                </a:solidFill>
                <a:effectLst/>
                <a:latin typeface="Calibri"/>
                <a:ea typeface="MS Mincho"/>
                <a:cs typeface="Arial"/>
              </a:rPr>
              <a:t>Coordinated assistance and intervention are available from multiple offices including, the Special Education Planning and Policy office</a:t>
            </a:r>
            <a:r>
              <a:rPr lang="en-US" sz="2400">
                <a:solidFill>
                  <a:schemeClr val="tx2"/>
                </a:solidFill>
                <a:latin typeface="Calibri"/>
                <a:ea typeface="MS Mincho"/>
                <a:cs typeface="Arial"/>
              </a:rPr>
              <a:t> (SEPP),</a:t>
            </a:r>
            <a:r>
              <a:rPr lang="en-US" sz="2400">
                <a:solidFill>
                  <a:schemeClr val="tx2"/>
                </a:solidFill>
                <a:effectLst/>
                <a:latin typeface="Calibri"/>
                <a:ea typeface="MS Mincho"/>
                <a:cs typeface="Arial"/>
              </a:rPr>
              <a:t> Office of Public School Monitoring</a:t>
            </a:r>
            <a:r>
              <a:rPr lang="en-US" sz="2400">
                <a:solidFill>
                  <a:schemeClr val="tx2"/>
                </a:solidFill>
                <a:latin typeface="Calibri"/>
                <a:ea typeface="MS Mincho"/>
                <a:cs typeface="Arial"/>
              </a:rPr>
              <a:t> (PSM),</a:t>
            </a:r>
            <a:r>
              <a:rPr lang="en-US" sz="2400">
                <a:solidFill>
                  <a:schemeClr val="tx2"/>
                </a:solidFill>
                <a:effectLst/>
                <a:latin typeface="Calibri"/>
                <a:ea typeface="MS Mincho"/>
                <a:cs typeface="Arial"/>
              </a:rPr>
              <a:t> Statewide System of Support</a:t>
            </a:r>
            <a:r>
              <a:rPr lang="en-US" sz="2400">
                <a:solidFill>
                  <a:schemeClr val="tx2"/>
                </a:solidFill>
                <a:latin typeface="Calibri"/>
                <a:ea typeface="MS Mincho"/>
                <a:cs typeface="Arial"/>
              </a:rPr>
              <a:t> (SSOS),</a:t>
            </a:r>
            <a:r>
              <a:rPr lang="en-US" sz="2400">
                <a:solidFill>
                  <a:schemeClr val="tx2"/>
                </a:solidFill>
                <a:effectLst/>
                <a:latin typeface="Calibri"/>
                <a:ea typeface="MS Mincho"/>
                <a:cs typeface="Arial"/>
              </a:rPr>
              <a:t> Office of School Turnaround</a:t>
            </a:r>
            <a:r>
              <a:rPr lang="en-US" sz="2400">
                <a:solidFill>
                  <a:schemeClr val="tx2"/>
                </a:solidFill>
                <a:latin typeface="Calibri"/>
                <a:ea typeface="MS Mincho"/>
                <a:cs typeface="Arial"/>
              </a:rPr>
              <a:t> (OST),</a:t>
            </a:r>
            <a:r>
              <a:rPr lang="en-US" sz="2400">
                <a:solidFill>
                  <a:schemeClr val="tx2"/>
                </a:solidFill>
                <a:effectLst/>
                <a:latin typeface="Calibri"/>
                <a:ea typeface="MS Mincho"/>
                <a:cs typeface="Arial"/>
              </a:rPr>
              <a:t> and Office of Charter Schools &amp; School Redesign</a:t>
            </a:r>
            <a:r>
              <a:rPr lang="en-US" sz="2400">
                <a:solidFill>
                  <a:schemeClr val="tx2"/>
                </a:solidFill>
                <a:latin typeface="Calibri"/>
                <a:ea typeface="MS Mincho"/>
                <a:cs typeface="Arial"/>
              </a:rPr>
              <a:t> (CSSRD)</a:t>
            </a:r>
            <a:endParaRPr lang="en-US" sz="2400">
              <a:solidFill>
                <a:schemeClr val="tx2"/>
              </a:solidFill>
              <a:effectLst/>
              <a:latin typeface="Calibri"/>
              <a:ea typeface="MS Mincho"/>
              <a:cs typeface="Arial"/>
            </a:endParaRPr>
          </a:p>
          <a:p>
            <a:r>
              <a:rPr lang="en-US" sz="2400">
                <a:solidFill>
                  <a:schemeClr val="tx2"/>
                </a:solidFill>
                <a:effectLst/>
                <a:latin typeface="Calibri"/>
                <a:ea typeface="MS Mincho"/>
                <a:cs typeface="Arial"/>
              </a:rPr>
              <a:t>Assistance is tailored to meet an LEA’s needs, depending on the reasons for which an LEA was identified as needing technical assistance or intervention</a:t>
            </a:r>
          </a:p>
          <a:p>
            <a:r>
              <a:rPr lang="en-US" sz="2400" b="1">
                <a:solidFill>
                  <a:schemeClr val="tx2"/>
                </a:solidFill>
                <a:effectLst/>
                <a:latin typeface="Calibri"/>
                <a:ea typeface="MS Mincho"/>
                <a:cs typeface="Arial"/>
              </a:rPr>
              <a:t>The Department will communicate directly with LEAs about this assistance and intervention</a:t>
            </a:r>
          </a:p>
        </p:txBody>
      </p:sp>
      <p:grpSp>
        <p:nvGrpSpPr>
          <p:cNvPr id="31" name="Group 3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3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9297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031C7ECA-67F1-0C33-AEC7-7F1DA95538FA}"/>
              </a:ext>
            </a:extLst>
          </p:cNvPr>
          <p:cNvSpPr>
            <a:spLocks noGrp="1"/>
          </p:cNvSpPr>
          <p:nvPr>
            <p:ph type="title"/>
          </p:nvPr>
        </p:nvSpPr>
        <p:spPr>
          <a:xfrm>
            <a:off x="3114515" y="428420"/>
            <a:ext cx="5754696" cy="1837349"/>
          </a:xfrm>
        </p:spPr>
        <p:txBody>
          <a:bodyPr>
            <a:normAutofit/>
          </a:bodyPr>
          <a:lstStyle/>
          <a:p>
            <a:pPr algn="ctr"/>
            <a:r>
              <a:rPr lang="en-US" sz="3600">
                <a:solidFill>
                  <a:schemeClr val="tx2"/>
                </a:solidFill>
              </a:rPr>
              <a:t>Requirements for NA Districts</a:t>
            </a:r>
          </a:p>
        </p:txBody>
      </p:sp>
      <p:sp>
        <p:nvSpPr>
          <p:cNvPr id="2" name="Content Placeholder 1">
            <a:extLst>
              <a:ext uri="{FF2B5EF4-FFF2-40B4-BE49-F238E27FC236}">
                <a16:creationId xmlns:a16="http://schemas.microsoft.com/office/drawing/2014/main" id="{F3DFDF5A-ABFA-3864-8F04-586C33471079}"/>
              </a:ext>
            </a:extLst>
          </p:cNvPr>
          <p:cNvSpPr>
            <a:spLocks noGrp="1"/>
          </p:cNvSpPr>
          <p:nvPr>
            <p:ph idx="1"/>
          </p:nvPr>
        </p:nvSpPr>
        <p:spPr>
          <a:xfrm>
            <a:off x="863166" y="1962701"/>
            <a:ext cx="10787865" cy="2581590"/>
          </a:xfrm>
        </p:spPr>
        <p:txBody>
          <a:bodyPr anchor="t">
            <a:noAutofit/>
          </a:bodyPr>
          <a:lstStyle/>
          <a:p>
            <a:pPr marL="342900" marR="0" lvl="0" indent="-342900">
              <a:spcBef>
                <a:spcPts val="0"/>
              </a:spcBef>
              <a:spcAft>
                <a:spcPts val="600"/>
              </a:spcAft>
              <a:buFont typeface="Symbol" panose="05050102010706020507" pitchFamily="18" charset="2"/>
              <a:buChar char=""/>
            </a:pPr>
            <a:r>
              <a:rPr lang="en-US" sz="2400">
                <a:solidFill>
                  <a:schemeClr val="tx2"/>
                </a:solidFill>
                <a:effectLst/>
                <a:latin typeface="Calibri" panose="020F0502020204030204" pitchFamily="34" charset="0"/>
                <a:ea typeface="MS Mincho" panose="02020609040205080304" pitchFamily="49" charset="-128"/>
                <a:cs typeface="Arial" panose="020B0604020202020204" pitchFamily="34" charset="0"/>
              </a:rPr>
              <a:t>Engagement with SSOS, OST, or CSSRD; and/or</a:t>
            </a:r>
            <a:endParaRPr lang="en-US" sz="2400">
              <a:solidFill>
                <a:schemeClr val="tx2"/>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400">
                <a:solidFill>
                  <a:schemeClr val="tx2"/>
                </a:solidFill>
                <a:effectLst/>
                <a:latin typeface="Calibri" panose="020F0502020204030204" pitchFamily="34" charset="0"/>
                <a:ea typeface="MS Mincho" panose="02020609040205080304" pitchFamily="49" charset="-128"/>
                <a:cs typeface="Arial" panose="020B0604020202020204" pitchFamily="34" charset="0"/>
              </a:rPr>
              <a:t>Engagement with PSM to address identified noncompliance or as part of Tiered Focused Monitoring activities; and/or</a:t>
            </a:r>
            <a:endParaRPr lang="en-US" sz="2400">
              <a:solidFill>
                <a:schemeClr val="tx2"/>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400">
                <a:solidFill>
                  <a:schemeClr val="tx2"/>
                </a:solidFill>
                <a:latin typeface="Calibri" panose="020F0502020204030204" pitchFamily="34" charset="0"/>
                <a:ea typeface="MS Mincho" panose="02020609040205080304" pitchFamily="49" charset="-128"/>
              </a:rPr>
              <a:t>E</a:t>
            </a:r>
            <a:r>
              <a:rPr lang="en-US" sz="2400">
                <a:solidFill>
                  <a:schemeClr val="tx2"/>
                </a:solidFill>
                <a:effectLst/>
                <a:latin typeface="Calibri" panose="020F0502020204030204" pitchFamily="34" charset="0"/>
                <a:ea typeface="MS Mincho" panose="02020609040205080304" pitchFamily="49" charset="-128"/>
                <a:cs typeface="Arial" panose="020B0604020202020204" pitchFamily="34" charset="0"/>
              </a:rPr>
              <a:t>ngagement with SEPP and/or other Department offices to address other special education compliance and performance issues; and/or</a:t>
            </a:r>
            <a:endParaRPr lang="en-US" sz="2400">
              <a:solidFill>
                <a:schemeClr val="tx2"/>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400" b="1">
                <a:solidFill>
                  <a:schemeClr val="tx2"/>
                </a:solidFill>
                <a:latin typeface="Calibri" panose="020F0502020204030204" pitchFamily="34" charset="0"/>
                <a:ea typeface="MS Mincho" panose="02020609040205080304" pitchFamily="49" charset="-128"/>
              </a:rPr>
              <a:t>P</a:t>
            </a:r>
            <a:r>
              <a:rPr lang="en-US" sz="2400" b="1">
                <a:solidFill>
                  <a:schemeClr val="tx2"/>
                </a:solidFill>
                <a:effectLst/>
                <a:latin typeface="Calibri" panose="020F0502020204030204" pitchFamily="34" charset="0"/>
                <a:ea typeface="MS Mincho" panose="02020609040205080304" pitchFamily="49" charset="-128"/>
                <a:cs typeface="Arial" panose="020B0604020202020204" pitchFamily="34" charset="0"/>
              </a:rPr>
              <a:t>rohibited from using the flexibility available under the Maintenance of Effort provisions of IDEA. </a:t>
            </a:r>
          </a:p>
          <a:p>
            <a:pPr marL="342900" marR="0" lvl="0" indent="-342900">
              <a:spcBef>
                <a:spcPts val="0"/>
              </a:spcBef>
              <a:spcAft>
                <a:spcPts val="600"/>
              </a:spcAft>
              <a:buFont typeface="Symbol" panose="05050102010706020507" pitchFamily="18" charset="2"/>
              <a:buChar char=""/>
            </a:pPr>
            <a:r>
              <a:rPr lang="en-US" sz="2400">
                <a:solidFill>
                  <a:schemeClr val="tx2"/>
                </a:solidFill>
                <a:effectLst/>
                <a:latin typeface="Calibri" panose="020F0502020204030204" pitchFamily="34" charset="0"/>
                <a:ea typeface="MS Mincho" panose="02020609040205080304" pitchFamily="49" charset="-128"/>
                <a:cs typeface="Arial" panose="020B0604020202020204" pitchFamily="34" charset="0"/>
              </a:rPr>
              <a:t>Note- LEAs with this determination are encouraged to engage in improvement activities to address areas of need as identified by the data used in the determination.</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6317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31C7ECA-67F1-0C33-AEC7-7F1DA95538FA}"/>
              </a:ext>
            </a:extLst>
          </p:cNvPr>
          <p:cNvSpPr>
            <a:spLocks noGrp="1"/>
          </p:cNvSpPr>
          <p:nvPr>
            <p:ph type="title"/>
          </p:nvPr>
        </p:nvSpPr>
        <p:spPr>
          <a:xfrm>
            <a:off x="804672" y="802955"/>
            <a:ext cx="4977976" cy="1454051"/>
          </a:xfrm>
        </p:spPr>
        <p:txBody>
          <a:bodyPr>
            <a:normAutofit/>
          </a:bodyPr>
          <a:lstStyle/>
          <a:p>
            <a:r>
              <a:rPr lang="en-US" sz="3600">
                <a:solidFill>
                  <a:schemeClr val="tx2"/>
                </a:solidFill>
              </a:rPr>
              <a:t>Requirements for NI Districts</a:t>
            </a:r>
          </a:p>
        </p:txBody>
      </p:sp>
      <p:sp>
        <p:nvSpPr>
          <p:cNvPr id="2" name="Content Placeholder 1">
            <a:extLst>
              <a:ext uri="{FF2B5EF4-FFF2-40B4-BE49-F238E27FC236}">
                <a16:creationId xmlns:a16="http://schemas.microsoft.com/office/drawing/2014/main" id="{F3DFDF5A-ABFA-3864-8F04-586C33471079}"/>
              </a:ext>
            </a:extLst>
          </p:cNvPr>
          <p:cNvSpPr>
            <a:spLocks noGrp="1"/>
          </p:cNvSpPr>
          <p:nvPr>
            <p:ph idx="1"/>
          </p:nvPr>
        </p:nvSpPr>
        <p:spPr>
          <a:xfrm>
            <a:off x="804672" y="2024010"/>
            <a:ext cx="6479706" cy="4036962"/>
          </a:xfrm>
        </p:spPr>
        <p:txBody>
          <a:bodyPr anchor="ctr">
            <a:noAutofit/>
          </a:bodyPr>
          <a:lstStyle/>
          <a:p>
            <a:pPr>
              <a:spcBef>
                <a:spcPts val="0"/>
              </a:spcBef>
            </a:pPr>
            <a:r>
              <a:rPr lang="en-US" sz="1600">
                <a:solidFill>
                  <a:schemeClr val="tx2"/>
                </a:solidFill>
                <a:effectLst/>
                <a:latin typeface="Calibri"/>
                <a:ea typeface="MS Mincho"/>
                <a:cs typeface="Arial"/>
              </a:rPr>
              <a:t>Engagement with SSOS, OST, or CSSRD; and/or PSM and SEPP.</a:t>
            </a:r>
          </a:p>
          <a:p>
            <a:pPr>
              <a:spcBef>
                <a:spcPts val="0"/>
              </a:spcBef>
            </a:pPr>
            <a:r>
              <a:rPr lang="en-US" sz="1600" b="1">
                <a:solidFill>
                  <a:schemeClr val="tx2"/>
                </a:solidFill>
                <a:latin typeface="Calibri"/>
                <a:ea typeface="MS Mincho"/>
                <a:cs typeface="Calibri"/>
              </a:rPr>
              <a:t>P</a:t>
            </a:r>
            <a:r>
              <a:rPr lang="en-US" sz="1600" b="1">
                <a:solidFill>
                  <a:schemeClr val="tx2"/>
                </a:solidFill>
                <a:effectLst/>
                <a:latin typeface="Calibri"/>
                <a:ea typeface="MS Mincho"/>
                <a:cs typeface="Arial"/>
              </a:rPr>
              <a:t>rohibited from using the flexibility available under the Maintenance of Effort </a:t>
            </a:r>
            <a:r>
              <a:rPr lang="en-US" sz="1600" b="1">
                <a:solidFill>
                  <a:schemeClr val="tx2"/>
                </a:solidFill>
                <a:latin typeface="Calibri"/>
                <a:ea typeface="MS Mincho"/>
                <a:cs typeface="Arial"/>
              </a:rPr>
              <a:t>(MOE) provisions</a:t>
            </a:r>
            <a:r>
              <a:rPr lang="en-US" sz="1600" b="1">
                <a:solidFill>
                  <a:schemeClr val="tx2"/>
                </a:solidFill>
                <a:effectLst/>
                <a:latin typeface="Calibri"/>
                <a:ea typeface="MS Mincho"/>
                <a:cs typeface="Arial"/>
              </a:rPr>
              <a:t> of IDEA</a:t>
            </a:r>
          </a:p>
          <a:p>
            <a:pPr>
              <a:spcBef>
                <a:spcPts val="0"/>
              </a:spcBef>
            </a:pPr>
            <a:r>
              <a:rPr lang="en-US" sz="1600">
                <a:solidFill>
                  <a:schemeClr val="tx2"/>
                </a:solidFill>
                <a:latin typeface="Calibri"/>
                <a:ea typeface="MS Mincho"/>
                <a:cs typeface="Calibri"/>
              </a:rPr>
              <a:t>Participation in required technical assistance activities (webinar)</a:t>
            </a:r>
          </a:p>
          <a:p>
            <a:pPr>
              <a:spcBef>
                <a:spcPts val="0"/>
              </a:spcBef>
              <a:spcAft>
                <a:spcPts val="800"/>
              </a:spcAft>
            </a:pPr>
            <a:r>
              <a:rPr lang="en-US" sz="1600" b="1">
                <a:solidFill>
                  <a:schemeClr val="tx2"/>
                </a:solidFill>
                <a:latin typeface="Calibri"/>
                <a:ea typeface="MS Mincho"/>
                <a:cs typeface="Calibri"/>
              </a:rPr>
              <a:t>U</a:t>
            </a:r>
            <a:r>
              <a:rPr lang="en-US" sz="1600" b="1">
                <a:solidFill>
                  <a:schemeClr val="tx2"/>
                </a:solidFill>
                <a:effectLst/>
                <a:latin typeface="Calibri"/>
                <a:ea typeface="MS Mincho"/>
                <a:cs typeface="Arial"/>
              </a:rPr>
              <a:t>se of a portion of IDEA funds for the improvement of performance issues identified through the LEA determination system, i.e., Making Money Matter (M</a:t>
            </a:r>
            <a:r>
              <a:rPr lang="en-US" sz="1600" b="1" baseline="30000">
                <a:solidFill>
                  <a:schemeClr val="tx2"/>
                </a:solidFill>
                <a:effectLst/>
                <a:latin typeface="Calibri"/>
                <a:ea typeface="MS Mincho"/>
                <a:cs typeface="Arial"/>
              </a:rPr>
              <a:t>3</a:t>
            </a:r>
            <a:r>
              <a:rPr lang="en-US" sz="1600" b="1">
                <a:solidFill>
                  <a:schemeClr val="tx2"/>
                </a:solidFill>
                <a:effectLst/>
                <a:latin typeface="Calibri"/>
                <a:ea typeface="MS Mincho"/>
                <a:cs typeface="Arial"/>
              </a:rPr>
              <a:t>)</a:t>
            </a:r>
          </a:p>
          <a:p>
            <a:pPr>
              <a:spcBef>
                <a:spcPts val="0"/>
              </a:spcBef>
              <a:spcAft>
                <a:spcPts val="800"/>
              </a:spcAft>
            </a:pPr>
            <a:r>
              <a:rPr lang="en-US" sz="1600">
                <a:solidFill>
                  <a:schemeClr val="tx2"/>
                </a:solidFill>
                <a:latin typeface="Calibri"/>
                <a:ea typeface="MS Mincho"/>
                <a:cs typeface="Calibri"/>
              </a:rPr>
              <a:t>I</a:t>
            </a:r>
            <a:r>
              <a:rPr lang="en-US" sz="1600">
                <a:solidFill>
                  <a:schemeClr val="tx2"/>
                </a:solidFill>
                <a:effectLst/>
                <a:latin typeface="Calibri"/>
                <a:ea typeface="MS Mincho"/>
                <a:cs typeface="Arial"/>
              </a:rPr>
              <a:t>mprovement activities coordinated by a LEA determination liaison including:</a:t>
            </a:r>
          </a:p>
          <a:p>
            <a:pPr lvl="1">
              <a:spcBef>
                <a:spcPts val="0"/>
              </a:spcBef>
              <a:spcAft>
                <a:spcPts val="800"/>
              </a:spcAft>
            </a:pPr>
            <a:r>
              <a:rPr lang="en-US" sz="1600">
                <a:solidFill>
                  <a:schemeClr val="tx2"/>
                </a:solidFill>
                <a:latin typeface="Calibri"/>
                <a:ea typeface="MS Mincho"/>
                <a:cs typeface="Calibri"/>
              </a:rPr>
              <a:t>R</a:t>
            </a:r>
            <a:r>
              <a:rPr lang="en-US" sz="1600">
                <a:solidFill>
                  <a:schemeClr val="tx2"/>
                </a:solidFill>
                <a:effectLst/>
                <a:latin typeface="Calibri"/>
                <a:ea typeface="MS Mincho"/>
                <a:cs typeface="Arial"/>
              </a:rPr>
              <a:t>eviewing the district’s special education related data</a:t>
            </a:r>
          </a:p>
          <a:p>
            <a:pPr lvl="1">
              <a:spcBef>
                <a:spcPts val="0"/>
              </a:spcBef>
              <a:spcAft>
                <a:spcPts val="800"/>
              </a:spcAft>
            </a:pPr>
            <a:r>
              <a:rPr lang="en-US" sz="1600">
                <a:solidFill>
                  <a:schemeClr val="tx2"/>
                </a:solidFill>
                <a:latin typeface="Calibri"/>
                <a:ea typeface="MS Mincho"/>
                <a:cs typeface="Calibri"/>
              </a:rPr>
              <a:t>D</a:t>
            </a:r>
            <a:r>
              <a:rPr lang="en-US" sz="1600">
                <a:solidFill>
                  <a:schemeClr val="tx2"/>
                </a:solidFill>
                <a:effectLst/>
                <a:latin typeface="Calibri"/>
                <a:ea typeface="MS Mincho"/>
                <a:cs typeface="Arial"/>
              </a:rPr>
              <a:t>evelopment of a plan for providing targeted and technical assistance for special education</a:t>
            </a:r>
          </a:p>
          <a:p>
            <a:pPr lvl="1">
              <a:spcBef>
                <a:spcPts val="0"/>
              </a:spcBef>
              <a:spcAft>
                <a:spcPts val="800"/>
              </a:spcAft>
            </a:pPr>
            <a:r>
              <a:rPr lang="en-US" sz="1600">
                <a:solidFill>
                  <a:schemeClr val="tx2"/>
                </a:solidFill>
                <a:latin typeface="Calibri"/>
                <a:ea typeface="MS Mincho"/>
                <a:cs typeface="Calibri"/>
              </a:rPr>
              <a:t>Development of an improvement plan that includes root cause analysis</a:t>
            </a:r>
          </a:p>
          <a:p>
            <a:pPr lvl="1">
              <a:spcBef>
                <a:spcPts val="0"/>
              </a:spcBef>
              <a:spcAft>
                <a:spcPts val="800"/>
              </a:spcAft>
            </a:pPr>
            <a:r>
              <a:rPr lang="en-US" sz="1600">
                <a:solidFill>
                  <a:schemeClr val="tx2"/>
                </a:solidFill>
                <a:effectLst/>
                <a:latin typeface="Calibri"/>
                <a:ea typeface="MS Mincho"/>
                <a:cs typeface="Calibri"/>
              </a:rPr>
              <a:t>Regular meetings/contact with a LEA determination liaison</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Checkmark">
            <a:extLst>
              <a:ext uri="{FF2B5EF4-FFF2-40B4-BE49-F238E27FC236}">
                <a16:creationId xmlns:a16="http://schemas.microsoft.com/office/drawing/2014/main" id="{C142FD3A-536B-875A-0473-BB33E363FB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791121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5" name="Freeform: Shape 54">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58" name="Freeform: Shape 57">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Shape 59">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grpSp>
      <p:sp>
        <p:nvSpPr>
          <p:cNvPr id="4" name="Title 3">
            <a:extLst>
              <a:ext uri="{FF2B5EF4-FFF2-40B4-BE49-F238E27FC236}">
                <a16:creationId xmlns:a16="http://schemas.microsoft.com/office/drawing/2014/main" id="{21ABDF0F-E474-26DC-F6C7-08AD87C48DC9}"/>
              </a:ext>
            </a:extLst>
          </p:cNvPr>
          <p:cNvSpPr>
            <a:spLocks noGrp="1"/>
          </p:cNvSpPr>
          <p:nvPr>
            <p:ph type="title"/>
          </p:nvPr>
        </p:nvSpPr>
        <p:spPr>
          <a:xfrm>
            <a:off x="3502731" y="1542402"/>
            <a:ext cx="5186842" cy="2387918"/>
          </a:xfrm>
        </p:spPr>
        <p:txBody>
          <a:bodyPr vert="horz" lIns="91440" tIns="45720" rIns="91440" bIns="45720" rtlCol="0" anchor="b">
            <a:normAutofit/>
          </a:bodyPr>
          <a:lstStyle/>
          <a:p>
            <a:pPr algn="ctr"/>
            <a:r>
              <a:rPr lang="en-US" sz="5200" kern="1200">
                <a:solidFill>
                  <a:schemeClr val="tx2"/>
                </a:solidFill>
                <a:latin typeface="+mj-lt"/>
                <a:ea typeface="+mj-ea"/>
                <a:cs typeface="+mj-cs"/>
              </a:rPr>
              <a:t>Closing the Gaps and Improvement Planning</a:t>
            </a:r>
          </a:p>
        </p:txBody>
      </p:sp>
      <p:grpSp>
        <p:nvGrpSpPr>
          <p:cNvPr id="66" name="Group 65">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67" name="Freeform: Shape 66">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70" name="Freeform: Shape 69">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73" name="Freeform: Shape 72">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76" name="Freeform: Shape 75">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0301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6217-EBC9-49B4-D6E0-B0F43AAADFD3}"/>
              </a:ext>
            </a:extLst>
          </p:cNvPr>
          <p:cNvSpPr>
            <a:spLocks noGrp="1"/>
          </p:cNvSpPr>
          <p:nvPr>
            <p:ph type="title"/>
          </p:nvPr>
        </p:nvSpPr>
        <p:spPr/>
        <p:txBody>
          <a:bodyPr/>
          <a:lstStyle/>
          <a:p>
            <a:r>
              <a:rPr lang="en-US">
                <a:latin typeface="Segoe UI Semibold"/>
                <a:cs typeface="Segoe UI Semibold"/>
              </a:rPr>
              <a:t>Closing the Gaps: What does the Research Show?</a:t>
            </a:r>
            <a:endParaRPr lang="en-US"/>
          </a:p>
        </p:txBody>
      </p:sp>
      <p:graphicFrame>
        <p:nvGraphicFramePr>
          <p:cNvPr id="12" name="Diagram 11">
            <a:extLst>
              <a:ext uri="{FF2B5EF4-FFF2-40B4-BE49-F238E27FC236}">
                <a16:creationId xmlns:a16="http://schemas.microsoft.com/office/drawing/2014/main" id="{FB85EEB0-5E91-4473-9A15-F79EB20A3603}"/>
              </a:ext>
              <a:ext uri="{C183D7F6-B498-43B3-948B-1728B52AA6E4}">
                <adec:decorative xmlns:adec="http://schemas.microsoft.com/office/drawing/2017/decorative" val="1"/>
              </a:ext>
            </a:extLst>
          </p:cNvPr>
          <p:cNvGraphicFramePr/>
          <p:nvPr/>
        </p:nvGraphicFramePr>
        <p:xfrm>
          <a:off x="566243" y="1089501"/>
          <a:ext cx="10920907" cy="5094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Graphic 15" descr="Classroom with solid fill">
            <a:extLst>
              <a:ext uri="{FF2B5EF4-FFF2-40B4-BE49-F238E27FC236}">
                <a16:creationId xmlns:a16="http://schemas.microsoft.com/office/drawing/2014/main" id="{4C052F5F-5EA2-4657-875B-39CFA2BE27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58932" y="1308367"/>
            <a:ext cx="914400" cy="914400"/>
          </a:xfrm>
          <a:prstGeom prst="rect">
            <a:avLst/>
          </a:prstGeom>
        </p:spPr>
      </p:pic>
      <p:pic>
        <p:nvPicPr>
          <p:cNvPr id="18" name="Graphic 17" descr="Weights Uneven with solid fill">
            <a:extLst>
              <a:ext uri="{FF2B5EF4-FFF2-40B4-BE49-F238E27FC236}">
                <a16:creationId xmlns:a16="http://schemas.microsoft.com/office/drawing/2014/main" id="{54B47B18-E17E-4B9A-8237-617CE5BF3BF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58932" y="2626419"/>
            <a:ext cx="914400" cy="914400"/>
          </a:xfrm>
          <a:prstGeom prst="rect">
            <a:avLst/>
          </a:prstGeom>
        </p:spPr>
      </p:pic>
      <p:pic>
        <p:nvPicPr>
          <p:cNvPr id="20" name="Graphic 19" descr="Storytelling with solid fill">
            <a:extLst>
              <a:ext uri="{FF2B5EF4-FFF2-40B4-BE49-F238E27FC236}">
                <a16:creationId xmlns:a16="http://schemas.microsoft.com/office/drawing/2014/main" id="{CF70C539-75CC-47C5-94E4-1A14D2A1269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58932" y="3944471"/>
            <a:ext cx="914400" cy="914400"/>
          </a:xfrm>
          <a:prstGeom prst="rect">
            <a:avLst/>
          </a:prstGeom>
        </p:spPr>
      </p:pic>
      <p:pic>
        <p:nvPicPr>
          <p:cNvPr id="22" name="Graphic 21" descr="Business Growth with solid fill">
            <a:extLst>
              <a:ext uri="{FF2B5EF4-FFF2-40B4-BE49-F238E27FC236}">
                <a16:creationId xmlns:a16="http://schemas.microsoft.com/office/drawing/2014/main" id="{23B1565A-172D-4D9B-B3C5-8EF5A55552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58932" y="5377288"/>
            <a:ext cx="914400" cy="914400"/>
          </a:xfrm>
          <a:prstGeom prst="rect">
            <a:avLst/>
          </a:prstGeom>
        </p:spPr>
      </p:pic>
      <p:sp>
        <p:nvSpPr>
          <p:cNvPr id="24" name="TextBox 23">
            <a:extLst>
              <a:ext uri="{FF2B5EF4-FFF2-40B4-BE49-F238E27FC236}">
                <a16:creationId xmlns:a16="http://schemas.microsoft.com/office/drawing/2014/main" id="{CF3B92F4-8ED2-4F76-967C-7BB0BB91EB93}"/>
              </a:ext>
            </a:extLst>
          </p:cNvPr>
          <p:cNvSpPr txBox="1"/>
          <p:nvPr/>
        </p:nvSpPr>
        <p:spPr>
          <a:xfrm>
            <a:off x="566243" y="6250755"/>
            <a:ext cx="10286582" cy="246221"/>
          </a:xfrm>
          <a:prstGeom prst="rect">
            <a:avLst/>
          </a:prstGeom>
          <a:noFill/>
        </p:spPr>
        <p:txBody>
          <a:bodyPr wrap="square">
            <a:spAutoFit/>
          </a:bodyPr>
          <a:lstStyle/>
          <a:p>
            <a:r>
              <a:rPr lang="en-US" sz="1000"/>
              <a:t>O’Hara, N., Munk, T.E., Reynolds, H., and Collins, T. (2021, August). Success Gaps Toolkit: Addressing Equity, Inclusion, and Opportunity. IDEA Data Center. Rockville, MD: </a:t>
            </a:r>
            <a:r>
              <a:rPr lang="en-US" sz="1000" err="1"/>
              <a:t>Westat</a:t>
            </a:r>
            <a:r>
              <a:rPr lang="en-US" sz="1000"/>
              <a:t>.</a:t>
            </a:r>
          </a:p>
        </p:txBody>
      </p:sp>
    </p:spTree>
    <p:extLst>
      <p:ext uri="{BB962C8B-B14F-4D97-AF65-F5344CB8AC3E}">
        <p14:creationId xmlns:p14="http://schemas.microsoft.com/office/powerpoint/2010/main" val="1118553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E6B6-E6FC-4375-929E-8BBD52DEA57F}"/>
              </a:ext>
            </a:extLst>
          </p:cNvPr>
          <p:cNvSpPr>
            <a:spLocks noGrp="1"/>
          </p:cNvSpPr>
          <p:nvPr>
            <p:ph type="title"/>
          </p:nvPr>
        </p:nvSpPr>
        <p:spPr/>
        <p:txBody>
          <a:bodyPr>
            <a:normAutofit fontScale="90000"/>
          </a:bodyPr>
          <a:lstStyle/>
          <a:p>
            <a:pPr marL="0" indent="0"/>
            <a:br>
              <a:rPr lang="en-US" sz="3600"/>
            </a:br>
            <a:br>
              <a:rPr lang="en-US" sz="3600"/>
            </a:br>
            <a:r>
              <a:rPr lang="en-US" sz="3600"/>
              <a:t>States </a:t>
            </a:r>
            <a:r>
              <a:rPr lang="en-US" sz="3600">
                <a:solidFill>
                  <a:srgbClr val="000000"/>
                </a:solidFill>
              </a:rPr>
              <a:t>must have a reasonably designed </a:t>
            </a:r>
            <a:r>
              <a:rPr lang="en-US" sz="3600" b="1">
                <a:solidFill>
                  <a:srgbClr val="000000"/>
                </a:solidFill>
              </a:rPr>
              <a:t>system of general supervision </a:t>
            </a:r>
            <a:r>
              <a:rPr lang="en-US" sz="3600">
                <a:solidFill>
                  <a:srgbClr val="000000"/>
                </a:solidFill>
              </a:rPr>
              <a:t>– an accountability and support system – that monitors local education agencies (LEAs) and assists LEAs to implement the Individuals with Disabilities Education Act (IDEA).</a:t>
            </a:r>
            <a:br>
              <a:rPr lang="en-US" sz="3600">
                <a:solidFill>
                  <a:srgbClr val="000000"/>
                </a:solidFill>
              </a:rPr>
            </a:br>
            <a:br>
              <a:rPr lang="en-US" sz="800">
                <a:solidFill>
                  <a:srgbClr val="000000"/>
                </a:solidFill>
              </a:rPr>
            </a:br>
            <a:br>
              <a:rPr lang="en-US" sz="800">
                <a:solidFill>
                  <a:srgbClr val="000000"/>
                </a:solidFill>
              </a:rPr>
            </a:br>
            <a:br>
              <a:rPr lang="en-US" sz="800">
                <a:solidFill>
                  <a:srgbClr val="000000"/>
                </a:solidFill>
              </a:rPr>
            </a:br>
            <a:br>
              <a:rPr lang="en-US" sz="800">
                <a:solidFill>
                  <a:srgbClr val="000000"/>
                </a:solidFill>
              </a:rPr>
            </a:br>
            <a:br>
              <a:rPr lang="en-US" sz="800">
                <a:solidFill>
                  <a:srgbClr val="000000"/>
                </a:solidFill>
              </a:rPr>
            </a:br>
            <a:r>
              <a:rPr lang="en-US" sz="4000"/>
              <a:t>Primary focus:</a:t>
            </a:r>
            <a:br>
              <a:rPr lang="en-US" sz="4000"/>
            </a:br>
            <a:r>
              <a:rPr lang="en-US" sz="4000"/>
              <a:t>Educational Results</a:t>
            </a:r>
            <a:br>
              <a:rPr lang="en-US" sz="4000"/>
            </a:br>
            <a:r>
              <a:rPr lang="en-US" sz="4000"/>
              <a:t>Functional Outcomes</a:t>
            </a:r>
            <a:br>
              <a:rPr lang="en-US"/>
            </a:br>
            <a:endParaRPr lang="en-US"/>
          </a:p>
        </p:txBody>
      </p:sp>
    </p:spTree>
    <p:extLst>
      <p:ext uri="{BB962C8B-B14F-4D97-AF65-F5344CB8AC3E}">
        <p14:creationId xmlns:p14="http://schemas.microsoft.com/office/powerpoint/2010/main" val="2182614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F531-7C8B-4B68-96D3-492CF0B2D463}"/>
              </a:ext>
            </a:extLst>
          </p:cNvPr>
          <p:cNvSpPr>
            <a:spLocks noGrp="1"/>
          </p:cNvSpPr>
          <p:nvPr>
            <p:ph type="title"/>
          </p:nvPr>
        </p:nvSpPr>
        <p:spPr/>
        <p:txBody>
          <a:bodyPr/>
          <a:lstStyle/>
          <a:p>
            <a:r>
              <a:rPr lang="en-US"/>
              <a:t>What is a Gap?</a:t>
            </a:r>
          </a:p>
        </p:txBody>
      </p:sp>
      <p:sp>
        <p:nvSpPr>
          <p:cNvPr id="14" name="Rectangle 13" descr="Gaps may be in any outcome differences between groups of students&#10;">
            <a:extLst>
              <a:ext uri="{FF2B5EF4-FFF2-40B4-BE49-F238E27FC236}">
                <a16:creationId xmlns:a16="http://schemas.microsoft.com/office/drawing/2014/main" id="{4927208E-9D5A-4B24-A522-B66522F5D37A}"/>
              </a:ext>
            </a:extLst>
          </p:cNvPr>
          <p:cNvSpPr/>
          <p:nvPr/>
        </p:nvSpPr>
        <p:spPr>
          <a:xfrm>
            <a:off x="0" y="968831"/>
            <a:ext cx="12192000" cy="6040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Gaps may be in any outcome differences between groups of students&#10;">
            <a:extLst>
              <a:ext uri="{FF2B5EF4-FFF2-40B4-BE49-F238E27FC236}">
                <a16:creationId xmlns:a16="http://schemas.microsoft.com/office/drawing/2014/main" id="{CB535FF8-B0C2-417D-B758-546EEB996D7D}"/>
              </a:ext>
            </a:extLst>
          </p:cNvPr>
          <p:cNvSpPr>
            <a:spLocks noGrp="1"/>
          </p:cNvSpPr>
          <p:nvPr>
            <p:ph idx="1"/>
          </p:nvPr>
        </p:nvSpPr>
        <p:spPr>
          <a:xfrm>
            <a:off x="273376" y="964694"/>
            <a:ext cx="11918623" cy="5959537"/>
          </a:xfrm>
        </p:spPr>
        <p:txBody>
          <a:bodyPr/>
          <a:lstStyle/>
          <a:p>
            <a:r>
              <a:rPr lang="en-US" sz="2800">
                <a:latin typeface="PT Sans" panose="020B0503020203020204" pitchFamily="34" charset="0"/>
              </a:rPr>
              <a:t>G</a:t>
            </a:r>
            <a:r>
              <a:rPr lang="en-US" sz="2800" b="0" i="0">
                <a:effectLst/>
                <a:latin typeface="PT Sans" panose="020B0503020203020204" pitchFamily="34" charset="0"/>
              </a:rPr>
              <a:t>aps may be in any </a:t>
            </a:r>
            <a:r>
              <a:rPr lang="en-US" sz="2800" b="1" i="0">
                <a:effectLst/>
                <a:latin typeface="PT Sans" panose="020B0503020203020204" pitchFamily="34" charset="0"/>
              </a:rPr>
              <a:t>outcome differences </a:t>
            </a:r>
            <a:r>
              <a:rPr lang="en-US" sz="2800" b="0" i="0">
                <a:effectLst/>
                <a:latin typeface="PT Sans" panose="020B0503020203020204" pitchFamily="34" charset="0"/>
              </a:rPr>
              <a:t>between groups of students</a:t>
            </a:r>
          </a:p>
          <a:p>
            <a:r>
              <a:rPr lang="en-US" sz="2800" b="0" i="0">
                <a:effectLst/>
                <a:latin typeface="PT Sans" panose="020B0503020203020204" pitchFamily="34" charset="0"/>
              </a:rPr>
              <a:t>These poor outcomes may include the following: </a:t>
            </a:r>
          </a:p>
          <a:p>
            <a:pPr lvl="1">
              <a:lnSpc>
                <a:spcPct val="150000"/>
              </a:lnSpc>
            </a:pPr>
            <a:r>
              <a:rPr lang="en-US" sz="2400" b="0" i="0">
                <a:effectLst/>
                <a:latin typeface="PT Sans" panose="020B0503020203020204" pitchFamily="34" charset="0"/>
              </a:rPr>
              <a:t>      increased dropout and      lower graduation rates; </a:t>
            </a:r>
          </a:p>
          <a:p>
            <a:pPr lvl="1">
              <a:lnSpc>
                <a:spcPct val="150000"/>
              </a:lnSpc>
            </a:pPr>
            <a:r>
              <a:rPr lang="en-US" sz="2400" b="0" i="0">
                <a:effectLst/>
                <a:latin typeface="PT Sans" panose="020B0503020203020204" pitchFamily="34" charset="0"/>
              </a:rPr>
              <a:t>            lack of achievement in reading or math; </a:t>
            </a:r>
          </a:p>
          <a:p>
            <a:pPr lvl="1">
              <a:lnSpc>
                <a:spcPct val="150000"/>
              </a:lnSpc>
            </a:pPr>
            <a:r>
              <a:rPr lang="en-US" sz="2400" b="0" i="0">
                <a:effectLst/>
                <a:latin typeface="PT Sans" panose="020B0503020203020204" pitchFamily="34" charset="0"/>
              </a:rPr>
              <a:t>      decreased postschool outcomes such as employment rates and college completion; </a:t>
            </a:r>
          </a:p>
          <a:p>
            <a:pPr lvl="1">
              <a:lnSpc>
                <a:spcPct val="150000"/>
              </a:lnSpc>
            </a:pPr>
            <a:r>
              <a:rPr lang="en-US" sz="2400" b="0" i="0">
                <a:effectLst/>
                <a:latin typeface="PT Sans" panose="020B0503020203020204" pitchFamily="34" charset="0"/>
              </a:rPr>
              <a:t>      increased likelihood of disciplinary actions; </a:t>
            </a:r>
          </a:p>
          <a:p>
            <a:pPr lvl="1">
              <a:lnSpc>
                <a:spcPct val="150000"/>
              </a:lnSpc>
            </a:pPr>
            <a:r>
              <a:rPr lang="en-US" sz="2400" b="0" i="0">
                <a:effectLst/>
                <a:latin typeface="PT Sans" panose="020B0503020203020204" pitchFamily="34" charset="0"/>
              </a:rPr>
              <a:t>      increased likelihood of identification of a disability;</a:t>
            </a:r>
          </a:p>
          <a:p>
            <a:pPr lvl="1">
              <a:lnSpc>
                <a:spcPct val="150000"/>
              </a:lnSpc>
            </a:pPr>
            <a:r>
              <a:rPr lang="en-US" sz="2400">
                <a:latin typeface="PT Sans" panose="020B0503020203020204" pitchFamily="34" charset="0"/>
              </a:rPr>
              <a:t>      increased more-restrictive placements.</a:t>
            </a:r>
            <a:br>
              <a:rPr lang="en-US" sz="2400">
                <a:latin typeface="PT Sans" panose="020B0503020203020204" pitchFamily="34" charset="0"/>
              </a:rPr>
            </a:br>
            <a:r>
              <a:rPr kumimoji="0" lang="en-US" sz="1800" b="0" i="1"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800" b="0" i="0"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 Handbook, </a:t>
            </a:r>
            <a:r>
              <a:rPr lang="en-US" sz="1800" b="0" i="0">
                <a:effectLst/>
                <a:latin typeface="PT Sans" panose="020B0503020203020204" pitchFamily="34" charset="0"/>
              </a:rPr>
              <a:t>p</a:t>
            </a:r>
            <a:r>
              <a:rPr kumimoji="0" lang="en-US" sz="1800" u="none" strike="noStrike" kern="1200" cap="none" spc="0" normalizeH="0" baseline="0" noProof="0">
                <a:ln>
                  <a:noFill/>
                </a:ln>
                <a:uLnTx/>
                <a:uFillTx/>
                <a:latin typeface="PT Sans" panose="020B0503020203020204" pitchFamily="34" charset="0"/>
                <a:ea typeface="+mn-ea"/>
                <a:cs typeface="Segoe UI" panose="020B0502040204020203" pitchFamily="34" charset="0"/>
              </a:rPr>
              <a:t>age 9</a:t>
            </a:r>
            <a:endParaRPr kumimoji="0" lang="en-US" sz="18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p:txBody>
      </p:sp>
      <p:sp>
        <p:nvSpPr>
          <p:cNvPr id="7" name="Arrow: Up 6">
            <a:extLst>
              <a:ext uri="{FF2B5EF4-FFF2-40B4-BE49-F238E27FC236}">
                <a16:creationId xmlns:a16="http://schemas.microsoft.com/office/drawing/2014/main" id="{4B41F618-00A5-46ED-8A70-BB18DD46FB64}"/>
              </a:ext>
              <a:ext uri="{C183D7F6-B498-43B3-948B-1728B52AA6E4}">
                <adec:decorative xmlns:adec="http://schemas.microsoft.com/office/drawing/2017/decorative" val="1"/>
              </a:ext>
            </a:extLst>
          </p:cNvPr>
          <p:cNvSpPr/>
          <p:nvPr/>
        </p:nvSpPr>
        <p:spPr>
          <a:xfrm>
            <a:off x="1123742" y="2178190"/>
            <a:ext cx="437745" cy="5058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5BBFB5AB-46CC-43F8-A8C2-4F9C40B13897}"/>
              </a:ext>
              <a:ext uri="{C183D7F6-B498-43B3-948B-1728B52AA6E4}">
                <adec:decorative xmlns:adec="http://schemas.microsoft.com/office/drawing/2017/decorative" val="1"/>
              </a:ext>
            </a:extLst>
          </p:cNvPr>
          <p:cNvSpPr/>
          <p:nvPr/>
        </p:nvSpPr>
        <p:spPr>
          <a:xfrm rot="10800000">
            <a:off x="4529444" y="2196238"/>
            <a:ext cx="437745" cy="5058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9D8D4BDF-2BAE-475E-A205-94637132F434}"/>
              </a:ext>
              <a:ext uri="{C183D7F6-B498-43B3-948B-1728B52AA6E4}">
                <adec:decorative xmlns:adec="http://schemas.microsoft.com/office/drawing/2017/decorative" val="1"/>
              </a:ext>
            </a:extLst>
          </p:cNvPr>
          <p:cNvSpPr/>
          <p:nvPr/>
        </p:nvSpPr>
        <p:spPr>
          <a:xfrm rot="10800000">
            <a:off x="1107660" y="3406863"/>
            <a:ext cx="437745" cy="5058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6111F3A0-9185-4EAA-AEBD-6C365F92397B}"/>
              </a:ext>
              <a:ext uri="{C183D7F6-B498-43B3-948B-1728B52AA6E4}">
                <adec:decorative xmlns:adec="http://schemas.microsoft.com/office/drawing/2017/decorative" val="1"/>
              </a:ext>
            </a:extLst>
          </p:cNvPr>
          <p:cNvSpPr/>
          <p:nvPr/>
        </p:nvSpPr>
        <p:spPr>
          <a:xfrm>
            <a:off x="1104636" y="4393076"/>
            <a:ext cx="437745" cy="5058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993B1E8B-3059-4E46-AEC8-DA4DC9D66315}"/>
              </a:ext>
              <a:ext uri="{C183D7F6-B498-43B3-948B-1728B52AA6E4}">
                <adec:decorative xmlns:adec="http://schemas.microsoft.com/office/drawing/2017/decorative" val="1"/>
              </a:ext>
            </a:extLst>
          </p:cNvPr>
          <p:cNvSpPr/>
          <p:nvPr/>
        </p:nvSpPr>
        <p:spPr>
          <a:xfrm>
            <a:off x="1104635" y="4974599"/>
            <a:ext cx="437745" cy="5058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Right 12">
            <a:extLst>
              <a:ext uri="{FF2B5EF4-FFF2-40B4-BE49-F238E27FC236}">
                <a16:creationId xmlns:a16="http://schemas.microsoft.com/office/drawing/2014/main" id="{F7D11D3A-C85C-466C-92E4-1C421FFC1298}"/>
              </a:ext>
              <a:ext uri="{C183D7F6-B498-43B3-948B-1728B52AA6E4}">
                <adec:decorative xmlns:adec="http://schemas.microsoft.com/office/drawing/2017/decorative" val="1"/>
              </a:ext>
            </a:extLst>
          </p:cNvPr>
          <p:cNvSpPr/>
          <p:nvPr/>
        </p:nvSpPr>
        <p:spPr>
          <a:xfrm>
            <a:off x="1104635" y="2800110"/>
            <a:ext cx="822960" cy="3657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9AF3B6AC-4B34-435C-802F-D7FDE85C14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890" y="5673093"/>
            <a:ext cx="587814" cy="587814"/>
          </a:xfrm>
          <a:prstGeom prst="rect">
            <a:avLst/>
          </a:prstGeom>
        </p:spPr>
      </p:pic>
      <p:sp>
        <p:nvSpPr>
          <p:cNvPr id="4" name="Slide Number Placeholder 3">
            <a:extLst>
              <a:ext uri="{FF2B5EF4-FFF2-40B4-BE49-F238E27FC236}">
                <a16:creationId xmlns:a16="http://schemas.microsoft.com/office/drawing/2014/main" id="{4D121D43-6603-4149-B2B9-968129FBCF54}"/>
              </a:ext>
            </a:extLst>
          </p:cNvPr>
          <p:cNvSpPr>
            <a:spLocks noGrp="1"/>
          </p:cNvSpPr>
          <p:nvPr>
            <p:ph type="sldNum" sz="quarter" idx="12"/>
          </p:nvPr>
        </p:nvSpPr>
        <p:spPr/>
        <p:txBody>
          <a:bodyPr/>
          <a:lstStyle/>
          <a:p>
            <a:fld id="{FF27229C-EC7B-4063-A33B-28A5E87E32ED}" type="slidenum">
              <a:rPr lang="zh-CN" altLang="en-US" smtClean="0"/>
              <a:pPr/>
              <a:t>50</a:t>
            </a:fld>
            <a:endParaRPr lang="zh-CN" altLang="en-US"/>
          </a:p>
        </p:txBody>
      </p:sp>
    </p:spTree>
    <p:extLst>
      <p:ext uri="{BB962C8B-B14F-4D97-AF65-F5344CB8AC3E}">
        <p14:creationId xmlns:p14="http://schemas.microsoft.com/office/powerpoint/2010/main" val="34527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6217-EBC9-49B4-D6E0-B0F43AAADFD3}"/>
              </a:ext>
            </a:extLst>
          </p:cNvPr>
          <p:cNvSpPr>
            <a:spLocks noGrp="1"/>
          </p:cNvSpPr>
          <p:nvPr>
            <p:ph type="title"/>
          </p:nvPr>
        </p:nvSpPr>
        <p:spPr/>
        <p:txBody>
          <a:bodyPr/>
          <a:lstStyle/>
          <a:p>
            <a:r>
              <a:rPr lang="en-US">
                <a:latin typeface="Segoe UI Semibold"/>
                <a:cs typeface="Segoe UI Semibold"/>
              </a:rPr>
              <a:t>Overarching Framework for Data Analysis</a:t>
            </a:r>
            <a:endParaRPr lang="en-US"/>
          </a:p>
        </p:txBody>
      </p:sp>
      <p:sp>
        <p:nvSpPr>
          <p:cNvPr id="3" name="Content Placeholder 2">
            <a:extLst>
              <a:ext uri="{FF2B5EF4-FFF2-40B4-BE49-F238E27FC236}">
                <a16:creationId xmlns:a16="http://schemas.microsoft.com/office/drawing/2014/main" id="{CD9052B3-CE11-EDA6-3F29-1A69F95ACC8D}"/>
              </a:ext>
            </a:extLst>
          </p:cNvPr>
          <p:cNvSpPr>
            <a:spLocks noGrp="1"/>
          </p:cNvSpPr>
          <p:nvPr>
            <p:ph idx="1"/>
          </p:nvPr>
        </p:nvSpPr>
        <p:spPr>
          <a:xfrm>
            <a:off x="567743" y="1107112"/>
            <a:ext cx="11370972" cy="5750887"/>
          </a:xfrm>
        </p:spPr>
        <p:txBody>
          <a:bodyPr vert="horz" lIns="91440" tIns="45720" rIns="91440" bIns="45720" rtlCol="0" anchor="t">
            <a:noAutofit/>
          </a:bodyPr>
          <a:lstStyle/>
          <a:p>
            <a:r>
              <a:rPr lang="en-US" sz="2600" b="1">
                <a:solidFill>
                  <a:schemeClr val="accent2">
                    <a:lumMod val="50000"/>
                  </a:schemeClr>
                </a:solidFill>
              </a:rPr>
              <a:t>Gaps are not about an individual child or a group of children’s failure to perform. </a:t>
            </a:r>
          </a:p>
          <a:p>
            <a:r>
              <a:rPr lang="en-US" sz="2600"/>
              <a:t>Rather, work should center on the </a:t>
            </a:r>
            <a:r>
              <a:rPr lang="en-US" sz="2600">
                <a:solidFill>
                  <a:schemeClr val="accent2">
                    <a:lumMod val="50000"/>
                  </a:schemeClr>
                </a:solidFill>
              </a:rPr>
              <a:t>structural components </a:t>
            </a:r>
            <a:r>
              <a:rPr lang="en-US" sz="2600"/>
              <a:t>of education (and other) systems that may have failed to provide equitable opportunities for some groups of students.</a:t>
            </a:r>
          </a:p>
          <a:p>
            <a:r>
              <a:rPr lang="en-US" sz="2600">
                <a:latin typeface="Segoe UI"/>
                <a:cs typeface="Segoe UI"/>
              </a:rPr>
              <a:t>Specifically, using LEA data districts or schools should examine the differences in:</a:t>
            </a:r>
          </a:p>
          <a:p>
            <a:pPr lvl="1"/>
            <a:r>
              <a:rPr lang="en-US" sz="2200">
                <a:latin typeface="Segoe UI"/>
                <a:cs typeface="Segoe UI"/>
              </a:rPr>
              <a:t>opportunities that the </a:t>
            </a:r>
            <a:r>
              <a:rPr lang="en-US" sz="2200">
                <a:solidFill>
                  <a:schemeClr val="accent2">
                    <a:lumMod val="50000"/>
                  </a:schemeClr>
                </a:solidFill>
                <a:latin typeface="Segoe UI"/>
                <a:cs typeface="Segoe UI"/>
              </a:rPr>
              <a:t>group of students with disabilities </a:t>
            </a:r>
            <a:r>
              <a:rPr lang="en-US" sz="2200">
                <a:latin typeface="Segoe UI"/>
                <a:cs typeface="Segoe UI"/>
              </a:rPr>
              <a:t>identified with a success gap (e.g., children who are migrant, Black children, Hispanic/Latinx children) have experienced, and </a:t>
            </a:r>
          </a:p>
          <a:p>
            <a:pPr lvl="1">
              <a:defRPr/>
            </a:pPr>
            <a:r>
              <a:rPr lang="en-US" sz="2200">
                <a:latin typeface="Segoe UI"/>
                <a:cs typeface="Segoe UI"/>
              </a:rPr>
              <a:t>the </a:t>
            </a:r>
            <a:r>
              <a:rPr lang="en-US" sz="2200">
                <a:solidFill>
                  <a:schemeClr val="accent2">
                    <a:lumMod val="50000"/>
                  </a:schemeClr>
                </a:solidFill>
                <a:latin typeface="Segoe UI"/>
                <a:cs typeface="Segoe UI"/>
              </a:rPr>
              <a:t>outcome area </a:t>
            </a:r>
            <a:r>
              <a:rPr lang="en-US" sz="2200">
                <a:latin typeface="Segoe UI"/>
                <a:cs typeface="Segoe UI"/>
              </a:rPr>
              <a:t>where the gap is occurring (e.g., graduation rates, reducing suspensions, mathematics proficiency, or special education disproportionality).</a:t>
            </a:r>
            <a:endParaRPr kumimoji="0" lang="en-US" sz="2200" b="0" i="1"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endParaRPr>
          </a:p>
          <a:p>
            <a:pPr marL="0" indent="-50800">
              <a:buNone/>
              <a:defRPr/>
            </a:pPr>
            <a:r>
              <a:rPr kumimoji="0" lang="en-US" sz="1800" b="0" i="1"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800" b="0" i="0"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  Handbook, page 13</a:t>
            </a:r>
            <a:endParaRPr kumimoji="0" lang="en-US" sz="18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lvl="1"/>
            <a:endParaRPr lang="en-US" sz="2400">
              <a:latin typeface="Segoe UI"/>
              <a:cs typeface="Segoe UI"/>
            </a:endParaRPr>
          </a:p>
          <a:p>
            <a:endParaRPr lang="en-US" sz="2400">
              <a:latin typeface="Segoe UI"/>
              <a:cs typeface="Segoe UI"/>
            </a:endParaRPr>
          </a:p>
          <a:p>
            <a:pPr marL="0" indent="0">
              <a:buNone/>
            </a:pPr>
            <a:endParaRPr lang="en-US"/>
          </a:p>
        </p:txBody>
      </p:sp>
    </p:spTree>
    <p:extLst>
      <p:ext uri="{BB962C8B-B14F-4D97-AF65-F5344CB8AC3E}">
        <p14:creationId xmlns:p14="http://schemas.microsoft.com/office/powerpoint/2010/main" val="3986328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Target Areas for Analysis &amp; Improvement Planning </a:t>
            </a:r>
            <a:endParaRPr lang="en-US">
              <a:solidFill>
                <a:schemeClr val="tx1">
                  <a:lumMod val="50000"/>
                </a:schemeClr>
              </a:solidFill>
            </a:endParaRPr>
          </a:p>
        </p:txBody>
      </p:sp>
      <p:sp>
        <p:nvSpPr>
          <p:cNvPr id="3" name="Content Placeholder 2">
            <a:extLst>
              <a:ext uri="{FF2B5EF4-FFF2-40B4-BE49-F238E27FC236}">
                <a16:creationId xmlns:a16="http://schemas.microsoft.com/office/drawing/2014/main" id="{7E2B5F6D-4DC0-4CBA-81FC-26B86F7FD0EC}"/>
              </a:ext>
            </a:extLst>
          </p:cNvPr>
          <p:cNvSpPr>
            <a:spLocks noGrp="1"/>
          </p:cNvSpPr>
          <p:nvPr>
            <p:ph idx="1"/>
          </p:nvPr>
        </p:nvSpPr>
        <p:spPr/>
        <p:txBody>
          <a:bodyPr/>
          <a:lstStyle/>
          <a:p>
            <a:r>
              <a:rPr lang="en-US">
                <a:latin typeface="Segoe UI"/>
                <a:cs typeface="Segoe UI"/>
              </a:rPr>
              <a:t>Categories with LEA data in rows 1 and 2 of the rubric.</a:t>
            </a:r>
            <a:endParaRPr lang="en-US"/>
          </a:p>
          <a:p>
            <a:endParaRPr lang="en-US"/>
          </a:p>
        </p:txBody>
      </p:sp>
      <p:graphicFrame>
        <p:nvGraphicFramePr>
          <p:cNvPr id="7" name="Table 6">
            <a:extLst>
              <a:ext uri="{FF2B5EF4-FFF2-40B4-BE49-F238E27FC236}">
                <a16:creationId xmlns:a16="http://schemas.microsoft.com/office/drawing/2014/main" id="{3F431394-F30A-B3AD-F8F0-A77F2E2EDDFD}"/>
              </a:ext>
            </a:extLst>
          </p:cNvPr>
          <p:cNvGraphicFramePr>
            <a:graphicFrameLocks noGrp="1"/>
          </p:cNvGraphicFramePr>
          <p:nvPr>
            <p:extLst>
              <p:ext uri="{D42A27DB-BD31-4B8C-83A1-F6EECF244321}">
                <p14:modId xmlns:p14="http://schemas.microsoft.com/office/powerpoint/2010/main" val="1457755686"/>
              </p:ext>
            </p:extLst>
          </p:nvPr>
        </p:nvGraphicFramePr>
        <p:xfrm>
          <a:off x="566803" y="2006253"/>
          <a:ext cx="11102747" cy="4123163"/>
        </p:xfrm>
        <a:graphic>
          <a:graphicData uri="http://schemas.openxmlformats.org/drawingml/2006/table">
            <a:tbl>
              <a:tblPr firstRow="1" firstCol="1" bandRow="1">
                <a:tableStyleId>{7E9639D4-E3E2-4D34-9284-5A2195B3D0D7}</a:tableStyleId>
              </a:tblPr>
              <a:tblGrid>
                <a:gridCol w="548091">
                  <a:extLst>
                    <a:ext uri="{9D8B030D-6E8A-4147-A177-3AD203B41FA5}">
                      <a16:colId xmlns:a16="http://schemas.microsoft.com/office/drawing/2014/main" val="3704410798"/>
                    </a:ext>
                  </a:extLst>
                </a:gridCol>
                <a:gridCol w="1319332">
                  <a:extLst>
                    <a:ext uri="{9D8B030D-6E8A-4147-A177-3AD203B41FA5}">
                      <a16:colId xmlns:a16="http://schemas.microsoft.com/office/drawing/2014/main" val="360480137"/>
                    </a:ext>
                  </a:extLst>
                </a:gridCol>
                <a:gridCol w="1319332">
                  <a:extLst>
                    <a:ext uri="{9D8B030D-6E8A-4147-A177-3AD203B41FA5}">
                      <a16:colId xmlns:a16="http://schemas.microsoft.com/office/drawing/2014/main" val="4272430452"/>
                    </a:ext>
                  </a:extLst>
                </a:gridCol>
                <a:gridCol w="1319332">
                  <a:extLst>
                    <a:ext uri="{9D8B030D-6E8A-4147-A177-3AD203B41FA5}">
                      <a16:colId xmlns:a16="http://schemas.microsoft.com/office/drawing/2014/main" val="3959700176"/>
                    </a:ext>
                  </a:extLst>
                </a:gridCol>
                <a:gridCol w="1319332">
                  <a:extLst>
                    <a:ext uri="{9D8B030D-6E8A-4147-A177-3AD203B41FA5}">
                      <a16:colId xmlns:a16="http://schemas.microsoft.com/office/drawing/2014/main" val="2524262138"/>
                    </a:ext>
                  </a:extLst>
                </a:gridCol>
                <a:gridCol w="1319332">
                  <a:extLst>
                    <a:ext uri="{9D8B030D-6E8A-4147-A177-3AD203B41FA5}">
                      <a16:colId xmlns:a16="http://schemas.microsoft.com/office/drawing/2014/main" val="2484006919"/>
                    </a:ext>
                  </a:extLst>
                </a:gridCol>
                <a:gridCol w="1319332">
                  <a:extLst>
                    <a:ext uri="{9D8B030D-6E8A-4147-A177-3AD203B41FA5}">
                      <a16:colId xmlns:a16="http://schemas.microsoft.com/office/drawing/2014/main" val="3164045034"/>
                    </a:ext>
                  </a:extLst>
                </a:gridCol>
                <a:gridCol w="1319332">
                  <a:extLst>
                    <a:ext uri="{9D8B030D-6E8A-4147-A177-3AD203B41FA5}">
                      <a16:colId xmlns:a16="http://schemas.microsoft.com/office/drawing/2014/main" val="1697306907"/>
                    </a:ext>
                  </a:extLst>
                </a:gridCol>
                <a:gridCol w="1319332">
                  <a:extLst>
                    <a:ext uri="{9D8B030D-6E8A-4147-A177-3AD203B41FA5}">
                      <a16:colId xmlns:a16="http://schemas.microsoft.com/office/drawing/2014/main" val="1116682918"/>
                    </a:ext>
                  </a:extLst>
                </a:gridCol>
              </a:tblGrid>
              <a:tr h="1462113">
                <a:tc>
                  <a:txBody>
                    <a:bodyPr/>
                    <a:lstStyle/>
                    <a:p>
                      <a:pPr fontAlgn="ctr"/>
                      <a:endParaRPr lang="en-US">
                        <a:solidFill>
                          <a:srgbClr val="000000"/>
                        </a:solidFill>
                        <a:effectLst/>
                      </a:endParaRPr>
                    </a:p>
                    <a:p>
                      <a:pPr algn="ctr" rtl="0" fontAlgn="base"/>
                      <a:endParaRPr lang="en-US" b="0" i="0">
                        <a:solidFill>
                          <a:srgbClr val="000000"/>
                        </a:solidFill>
                        <a:effectLst/>
                        <a:latin typeface="Calibri"/>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a:rPr>
                        <a:t>Annual Dropout Rate</a:t>
                      </a:r>
                      <a:r>
                        <a:rPr lang="en-US" sz="1000" b="0" i="0">
                          <a:solidFill>
                            <a:srgbClr val="000000"/>
                          </a:solidFill>
                          <a:effectLst/>
                          <a:latin typeface="Calibri"/>
                        </a:rPr>
                        <a:t> </a:t>
                      </a:r>
                      <a:endParaRPr lang="en-US" b="0" i="0">
                        <a:solidFill>
                          <a:srgbClr val="000000"/>
                        </a:solidFill>
                        <a:effectLst/>
                      </a:endParaRPr>
                    </a:p>
                    <a:p>
                      <a:pPr algn="ctr" rtl="0" fontAlgn="base"/>
                      <a:r>
                        <a:rPr lang="en-US" sz="800" b="0" i="0">
                          <a:solidFill>
                            <a:srgbClr val="000000"/>
                          </a:solidFill>
                          <a:effectLst/>
                          <a:latin typeface="Calibri"/>
                        </a:rPr>
                        <a:t>(2022) </a:t>
                      </a:r>
                      <a:endParaRPr lang="en-US" b="0" i="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a:rPr>
                        <a:t>5-Year Cohort Graduation Rate</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800" b="0" i="0">
                          <a:solidFill>
                            <a:srgbClr val="000000"/>
                          </a:solidFill>
                          <a:effectLst/>
                          <a:latin typeface="Calibri"/>
                        </a:rPr>
                        <a:t>(2021) </a:t>
                      </a:r>
                      <a:endParaRPr lang="en-US" b="0" i="0">
                        <a:solidFill>
                          <a:srgbClr val="000000"/>
                        </a:solidFill>
                        <a:effectLst/>
                        <a:latin typeface="Calibri"/>
                      </a:endParaRPr>
                    </a:p>
                    <a:p>
                      <a:pPr algn="ctr" rtl="0" fontAlgn="base"/>
                      <a:r>
                        <a:rPr lang="en-US" sz="800" b="0" i="1">
                          <a:solidFill>
                            <a:srgbClr val="000000"/>
                          </a:solidFill>
                          <a:effectLst/>
                          <a:latin typeface="Calibri"/>
                        </a:rPr>
                        <a:t>Points x1.5</a:t>
                      </a:r>
                      <a:r>
                        <a:rPr lang="en-US" sz="800" b="0" i="0">
                          <a:solidFill>
                            <a:srgbClr val="000000"/>
                          </a:solidFill>
                          <a:effectLst/>
                          <a:latin typeface="Calibri"/>
                        </a:rPr>
                        <a:t> </a:t>
                      </a:r>
                      <a:endParaRPr lang="en-US" b="0" i="0">
                        <a:solidFill>
                          <a:srgbClr val="000000"/>
                        </a:solidFill>
                        <a:effectLst/>
                        <a:latin typeface="Calibri"/>
                      </a:endParaRPr>
                    </a:p>
                    <a:p>
                      <a:pPr algn="ctr" rtl="0" fontAlgn="base"/>
                      <a:endParaRPr lang="en-US" b="0" i="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a:rPr>
                        <a:t>Special Education State Performance Plan/Annual Performance Report (SPP/APR) Indicator 3</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800" b="0" i="0">
                          <a:solidFill>
                            <a:srgbClr val="000000"/>
                          </a:solidFill>
                          <a:effectLst/>
                          <a:latin typeface="Calibri"/>
                        </a:rPr>
                        <a:t>(2023) </a:t>
                      </a:r>
                      <a:endParaRPr lang="en-US" b="0" i="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a:rPr>
                        <a:t>Special Education State Performance Plan/Annual Performance Report (SPP/APR)</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1000" b="1" i="0">
                          <a:solidFill>
                            <a:srgbClr val="000000"/>
                          </a:solidFill>
                          <a:effectLst/>
                          <a:latin typeface="Calibri"/>
                        </a:rPr>
                        <a:t>Indicators 5 &amp; 6</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800" b="0" i="0">
                          <a:solidFill>
                            <a:srgbClr val="000000"/>
                          </a:solidFill>
                          <a:effectLst/>
                          <a:latin typeface="Calibri"/>
                        </a:rPr>
                        <a:t>(SY2022-2023) </a:t>
                      </a:r>
                      <a:endParaRPr lang="en-US" b="0" i="0">
                        <a:solidFill>
                          <a:srgbClr val="000000"/>
                        </a:solidFill>
                        <a:effectLst/>
                      </a:endParaRPr>
                    </a:p>
                    <a:p>
                      <a:pPr algn="ctr" rtl="0" fontAlgn="base"/>
                      <a:r>
                        <a:rPr lang="en-US" sz="800" b="0" i="1">
                          <a:solidFill>
                            <a:srgbClr val="000000"/>
                          </a:solidFill>
                          <a:effectLst/>
                          <a:latin typeface="Calibri"/>
                        </a:rPr>
                        <a:t>Points x2</a:t>
                      </a:r>
                      <a:r>
                        <a:rPr lang="en-US" sz="800" b="0" i="0">
                          <a:solidFill>
                            <a:srgbClr val="000000"/>
                          </a:solidFill>
                          <a:effectLst/>
                          <a:latin typeface="Calibri"/>
                        </a:rPr>
                        <a:t> </a:t>
                      </a:r>
                      <a:endParaRPr lang="en-US" b="0" i="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a:rPr>
                        <a:t>Special Education State Performance Plan/Annual Performance Report (SPP/APR) Indicators</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1000" b="1" i="0">
                          <a:solidFill>
                            <a:srgbClr val="000000"/>
                          </a:solidFill>
                          <a:effectLst/>
                          <a:latin typeface="Calibri"/>
                        </a:rPr>
                        <a:t>4B, 9, &amp; 10</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800" b="0" i="0">
                          <a:solidFill>
                            <a:srgbClr val="000000"/>
                          </a:solidFill>
                          <a:effectLst/>
                          <a:latin typeface="Calibri"/>
                        </a:rPr>
                        <a:t>(SY2021-2022) </a:t>
                      </a:r>
                      <a:endParaRPr lang="en-US" b="0" i="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a:rPr>
                        <a:t>Special Education State Performance Plan/Annual Performance Report (SPP/APR) Indicators</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1000" b="1" i="0">
                          <a:solidFill>
                            <a:srgbClr val="000000"/>
                          </a:solidFill>
                          <a:effectLst/>
                          <a:latin typeface="Calibri"/>
                        </a:rPr>
                        <a:t>11, 12, &amp; 13</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800" b="0" i="0">
                          <a:solidFill>
                            <a:srgbClr val="000000"/>
                          </a:solidFill>
                          <a:effectLst/>
                          <a:latin typeface="Calibri"/>
                        </a:rPr>
                        <a:t>(SY2022-2023) </a:t>
                      </a:r>
                      <a:endParaRPr lang="en-US" b="0" i="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ase"/>
                      <a:r>
                        <a:rPr lang="en-US" sz="1000" b="1" i="0">
                          <a:solidFill>
                            <a:srgbClr val="000000"/>
                          </a:solidFill>
                          <a:effectLst/>
                          <a:latin typeface="Calibri"/>
                        </a:rPr>
                        <a:t>Identification of Non-Compliance</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1000" b="1" i="0">
                          <a:solidFill>
                            <a:srgbClr val="000000"/>
                          </a:solidFill>
                          <a:effectLst/>
                          <a:latin typeface="Calibri"/>
                        </a:rPr>
                        <a:t># of Findings (PSM/PRS)</a:t>
                      </a:r>
                      <a:r>
                        <a:rPr lang="en-US" sz="1000" b="0" i="0">
                          <a:solidFill>
                            <a:srgbClr val="000000"/>
                          </a:solidFill>
                          <a:effectLst/>
                          <a:latin typeface="Calibri"/>
                        </a:rPr>
                        <a:t> </a:t>
                      </a:r>
                      <a:endParaRPr lang="en-US" b="0" i="0">
                        <a:solidFill>
                          <a:srgbClr val="000000"/>
                        </a:solidFill>
                        <a:effectLst/>
                        <a:latin typeface="Calibri"/>
                      </a:endParaRPr>
                    </a:p>
                    <a:p>
                      <a:pPr algn="ctr" rtl="0" fontAlgn="base"/>
                      <a:r>
                        <a:rPr lang="en-US" sz="800" b="0" i="0">
                          <a:solidFill>
                            <a:srgbClr val="000000"/>
                          </a:solidFill>
                          <a:effectLst/>
                          <a:latin typeface="Calibri"/>
                        </a:rPr>
                        <a:t>(SY2022-2023) </a:t>
                      </a:r>
                      <a:endParaRPr lang="en-US" b="0" i="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lvl="0" algn="ctr">
                        <a:buNone/>
                      </a:pPr>
                      <a:r>
                        <a:rPr lang="en-US" sz="1000" b="1" i="0" u="none" strike="noStrike" noProof="0">
                          <a:solidFill>
                            <a:srgbClr val="212529"/>
                          </a:solidFill>
                          <a:effectLst/>
                          <a:latin typeface="Calibri"/>
                        </a:rPr>
                        <a:t>Timely Submission/ Verified Correction of Noncompliance</a:t>
                      </a:r>
                      <a:br>
                        <a:rPr lang="en-US" sz="1000" b="1" i="0" u="none" strike="noStrike" noProof="0">
                          <a:solidFill>
                            <a:srgbClr val="212529"/>
                          </a:solidFill>
                          <a:effectLst/>
                          <a:latin typeface="Calibri"/>
                        </a:rPr>
                      </a:br>
                      <a:r>
                        <a:rPr lang="en-US" sz="1000" b="0" i="0" u="none" strike="noStrike" noProof="0">
                          <a:solidFill>
                            <a:srgbClr val="212529"/>
                          </a:solidFill>
                          <a:effectLst/>
                          <a:latin typeface="Calibri"/>
                        </a:rPr>
                        <a:t>(SY2022-2023)</a:t>
                      </a:r>
                      <a:endParaRPr lang="en-US" sz="1000" b="0">
                        <a:latin typeface="Calibri"/>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15146185"/>
                  </a:ext>
                </a:extLst>
              </a:tr>
              <a:tr h="1330525">
                <a:tc>
                  <a:txBody>
                    <a:bodyPr/>
                    <a:lstStyle/>
                    <a:p>
                      <a:pPr algn="ctr" rtl="0" fontAlgn="base"/>
                      <a:r>
                        <a:rPr lang="en-US" sz="1000" b="0" i="0">
                          <a:solidFill>
                            <a:srgbClr val="000000"/>
                          </a:solidFill>
                          <a:effectLst/>
                          <a:latin typeface="Calibri"/>
                        </a:rPr>
                        <a:t>2</a:t>
                      </a:r>
                      <a:endParaRPr lang="en-US" b="0" i="0">
                        <a:solidFill>
                          <a:srgbClr val="000000"/>
                        </a:solidFill>
                        <a:effectLst/>
                        <a:latin typeface="Calibri"/>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a:rPr>
                        <a:t>Annual dropout rate for students with disabilities from 3.5% to 5.9%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a:rPr>
                        <a:t>5-year cohort graduation rate for students with disabilities from 66.7% to 80.5%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a:rPr>
                        <a:t>Gap equal to or above 50</a:t>
                      </a:r>
                      <a:r>
                        <a:rPr lang="en-US" sz="800" b="0" i="0" baseline="30000">
                          <a:solidFill>
                            <a:srgbClr val="000000"/>
                          </a:solidFill>
                          <a:effectLst/>
                          <a:latin typeface="Calibri"/>
                        </a:rPr>
                        <a:t>th</a:t>
                      </a:r>
                      <a:r>
                        <a:rPr lang="en-US" sz="1000" b="0" i="0">
                          <a:solidFill>
                            <a:srgbClr val="000000"/>
                          </a:solidFill>
                          <a:effectLst/>
                          <a:latin typeface="Calibri"/>
                        </a:rPr>
                        <a:t> percentile (32 percentage points) but below 75</a:t>
                      </a:r>
                      <a:r>
                        <a:rPr lang="en-US" sz="800" b="0" i="0" baseline="30000">
                          <a:solidFill>
                            <a:srgbClr val="000000"/>
                          </a:solidFill>
                          <a:effectLst/>
                          <a:latin typeface="Calibri"/>
                        </a:rPr>
                        <a:t>th</a:t>
                      </a:r>
                      <a:r>
                        <a:rPr lang="en-US" sz="1000" b="0" i="0">
                          <a:solidFill>
                            <a:srgbClr val="000000"/>
                          </a:solidFill>
                          <a:effectLst/>
                          <a:latin typeface="Calibri"/>
                        </a:rPr>
                        <a:t> percentile (40 percentage points)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a:rPr>
                        <a:t>Combined full inclusion rate from 35.0% to 49.9% for students ages 3-21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1">
                          <a:solidFill>
                            <a:srgbClr val="000000"/>
                          </a:solidFill>
                          <a:effectLst/>
                          <a:latin typeface="Calibri"/>
                        </a:rPr>
                        <a:t>Identified</a:t>
                      </a:r>
                      <a:r>
                        <a:rPr lang="en-US" sz="1000" b="0" i="0">
                          <a:solidFill>
                            <a:srgbClr val="000000"/>
                          </a:solidFill>
                          <a:effectLst/>
                          <a:latin typeface="Calibri"/>
                        </a:rPr>
                        <a:t> for any 1 indicator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a:rPr>
                        <a:t>Any one Indicator compliance percentage from 55.0% to 74.9%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000" b="0" i="0">
                          <a:solidFill>
                            <a:srgbClr val="000000"/>
                          </a:solidFill>
                          <a:effectLst/>
                          <a:latin typeface="Calibri"/>
                        </a:rPr>
                        <a:t>3.0-3.9 findings of special education noncompliance (per 1000 SWD)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buNone/>
                      </a:pPr>
                      <a:r>
                        <a:rPr lang="en-US" sz="1000" b="0" i="0" u="none" strike="noStrike" noProof="0">
                          <a:solidFill>
                            <a:srgbClr val="212529"/>
                          </a:solidFill>
                          <a:effectLst/>
                          <a:latin typeface="Calibri"/>
                        </a:rPr>
                        <a:t>1.1 to 2.0 findings of noncompliance not resolved within 1 year or not submitted in a timely manner (per 1000 SWD)</a:t>
                      </a:r>
                      <a:endParaRPr lang="en-US" sz="1000">
                        <a:latin typeface="Calibri"/>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112852"/>
                  </a:ext>
                </a:extLst>
              </a:tr>
              <a:tr h="1330525">
                <a:tc>
                  <a:txBody>
                    <a:bodyPr/>
                    <a:lstStyle/>
                    <a:p>
                      <a:pPr algn="ctr" rtl="0" fontAlgn="base"/>
                      <a:r>
                        <a:rPr lang="en-US" sz="1000" b="0" i="0">
                          <a:solidFill>
                            <a:srgbClr val="000000"/>
                          </a:solidFill>
                          <a:effectLst/>
                          <a:latin typeface="Calibri"/>
                          <a:cs typeface="Calibri"/>
                        </a:rPr>
                        <a:t>1</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ase"/>
                      <a:r>
                        <a:rPr lang="en-US" sz="1000" b="0" i="0">
                          <a:solidFill>
                            <a:srgbClr val="000000"/>
                          </a:solidFill>
                          <a:effectLst/>
                          <a:latin typeface="Calibri"/>
                        </a:rPr>
                        <a:t>Annual dropout rate for students with disabilities of 6.0% or higher  </a:t>
                      </a:r>
                      <a:endParaRPr lang="en-US" b="0" i="0">
                        <a:solidFill>
                          <a:srgbClr val="000000"/>
                        </a:solidFill>
                        <a:effectLst/>
                        <a:latin typeface="Calibri"/>
                      </a:endParaRPr>
                    </a:p>
                    <a:p>
                      <a:pPr algn="l" rtl="0" fontAlgn="base"/>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ase"/>
                      <a:r>
                        <a:rPr lang="en-US" sz="1000" b="0" i="0">
                          <a:solidFill>
                            <a:srgbClr val="000000"/>
                          </a:solidFill>
                          <a:effectLst/>
                          <a:latin typeface="Calibri"/>
                        </a:rPr>
                        <a:t>5-year cohort graduation rate for students with disabilities below 66.7%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ase"/>
                      <a:r>
                        <a:rPr lang="en-US" sz="1000" b="0" i="0">
                          <a:solidFill>
                            <a:srgbClr val="000000"/>
                          </a:solidFill>
                          <a:effectLst/>
                          <a:latin typeface="Calibri"/>
                        </a:rPr>
                        <a:t>Gap equal to or above 75</a:t>
                      </a:r>
                      <a:r>
                        <a:rPr lang="en-US" sz="800" b="0" i="0" baseline="30000">
                          <a:solidFill>
                            <a:srgbClr val="000000"/>
                          </a:solidFill>
                          <a:effectLst/>
                          <a:latin typeface="Calibri"/>
                        </a:rPr>
                        <a:t>th</a:t>
                      </a:r>
                      <a:r>
                        <a:rPr lang="en-US" sz="1000" b="0" i="0">
                          <a:solidFill>
                            <a:srgbClr val="000000"/>
                          </a:solidFill>
                          <a:effectLst/>
                          <a:latin typeface="Calibri"/>
                        </a:rPr>
                        <a:t> percentile (40 percentage points) </a:t>
                      </a:r>
                      <a:endParaRPr lang="en-US" b="0" i="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ase"/>
                      <a:r>
                        <a:rPr lang="en-US" sz="1000" b="0" i="0">
                          <a:solidFill>
                            <a:srgbClr val="000000"/>
                          </a:solidFill>
                          <a:effectLst/>
                          <a:latin typeface="Calibri" panose="020F0502020204030204" pitchFamily="34" charset="0"/>
                        </a:rPr>
                        <a:t>Combined full inclusion rate below 35.0% for students ages 3-21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ase"/>
                      <a:r>
                        <a:rPr lang="en-US" sz="1000" b="0" i="1">
                          <a:solidFill>
                            <a:srgbClr val="000000"/>
                          </a:solidFill>
                          <a:effectLst/>
                          <a:latin typeface="Calibri" panose="020F0502020204030204" pitchFamily="34" charset="0"/>
                        </a:rPr>
                        <a:t>Identified</a:t>
                      </a:r>
                      <a:r>
                        <a:rPr lang="en-US" sz="1000" b="0" i="0">
                          <a:solidFill>
                            <a:srgbClr val="000000"/>
                          </a:solidFill>
                          <a:effectLst/>
                          <a:latin typeface="Calibri" panose="020F0502020204030204" pitchFamily="34" charset="0"/>
                        </a:rPr>
                        <a:t> for 2 or more indicators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ase"/>
                      <a:r>
                        <a:rPr lang="en-US" sz="1000" b="0" i="0">
                          <a:solidFill>
                            <a:srgbClr val="000000"/>
                          </a:solidFill>
                          <a:effectLst/>
                          <a:latin typeface="Calibri" panose="020F0502020204030204" pitchFamily="34" charset="0"/>
                        </a:rPr>
                        <a:t>Any one Indicator compliance percentage below 55.0%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base"/>
                      <a:r>
                        <a:rPr lang="en-US" sz="1000" b="0" i="0">
                          <a:solidFill>
                            <a:srgbClr val="000000"/>
                          </a:solidFill>
                          <a:effectLst/>
                          <a:latin typeface="Calibri" panose="020F0502020204030204" pitchFamily="34" charset="0"/>
                        </a:rPr>
                        <a:t>4.0 or more findings of special education noncompliance (per 1000 SWD)  </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lvl="0" algn="l">
                        <a:buNone/>
                      </a:pPr>
                      <a:r>
                        <a:rPr lang="en-US" sz="1000" b="0" i="0" u="none" strike="noStrike" noProof="0">
                          <a:solidFill>
                            <a:srgbClr val="212529"/>
                          </a:solidFill>
                          <a:effectLst/>
                          <a:latin typeface="Calibri"/>
                        </a:rPr>
                        <a:t>2.1 or more findings of noncompliance not resolved within 1 year or not submitted in a timely manner (per 1000 SWD)</a:t>
                      </a:r>
                      <a:endParaRPr lang="en-US" sz="1000">
                        <a:latin typeface="Calibri"/>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33914031"/>
                  </a:ext>
                </a:extLst>
              </a:tr>
            </a:tbl>
          </a:graphicData>
        </a:graphic>
      </p:graphicFrame>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52</a:t>
            </a:fld>
            <a:endParaRPr lang="zh-CN" altLang="en-US"/>
          </a:p>
        </p:txBody>
      </p:sp>
    </p:spTree>
    <p:extLst>
      <p:ext uri="{BB962C8B-B14F-4D97-AF65-F5344CB8AC3E}">
        <p14:creationId xmlns:p14="http://schemas.microsoft.com/office/powerpoint/2010/main" val="15105944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AD6F-5E5F-468A-BFA7-6068671C4499}"/>
              </a:ext>
            </a:extLst>
          </p:cNvPr>
          <p:cNvSpPr>
            <a:spLocks noGrp="1"/>
          </p:cNvSpPr>
          <p:nvPr>
            <p:ph type="title"/>
          </p:nvPr>
        </p:nvSpPr>
        <p:spPr/>
        <p:txBody>
          <a:bodyPr/>
          <a:lstStyle/>
          <a:p>
            <a:r>
              <a:rPr lang="en-US"/>
              <a:t>Three Goals for Engaging in Closing Gaps</a:t>
            </a:r>
          </a:p>
        </p:txBody>
      </p:sp>
      <p:sp>
        <p:nvSpPr>
          <p:cNvPr id="3" name="Content Placeholder 2">
            <a:extLst>
              <a:ext uri="{FF2B5EF4-FFF2-40B4-BE49-F238E27FC236}">
                <a16:creationId xmlns:a16="http://schemas.microsoft.com/office/drawing/2014/main" id="{D280251C-BDF6-4DFC-B106-E6CF593DF61D}"/>
              </a:ext>
            </a:extLst>
          </p:cNvPr>
          <p:cNvSpPr>
            <a:spLocks noGrp="1"/>
          </p:cNvSpPr>
          <p:nvPr>
            <p:ph idx="1"/>
          </p:nvPr>
        </p:nvSpPr>
        <p:spPr/>
        <p:txBody>
          <a:bodyPr/>
          <a:lstStyle/>
          <a:p>
            <a:pPr marL="0" indent="0">
              <a:lnSpc>
                <a:spcPct val="150000"/>
              </a:lnSpc>
              <a:buNone/>
            </a:pPr>
            <a:r>
              <a:rPr lang="en-US" b="1"/>
              <a:t>Use data and evidence </a:t>
            </a:r>
            <a:r>
              <a:rPr lang="en-US"/>
              <a:t>to:</a:t>
            </a:r>
          </a:p>
          <a:p>
            <a:pPr marL="514350" indent="-514350">
              <a:lnSpc>
                <a:spcPct val="150000"/>
              </a:lnSpc>
              <a:buFont typeface="+mj-lt"/>
              <a:buAutoNum type="arabicPeriod"/>
            </a:pPr>
            <a:r>
              <a:rPr lang="en-US"/>
              <a:t>discover the </a:t>
            </a:r>
            <a:r>
              <a:rPr lang="en-US" b="1">
                <a:solidFill>
                  <a:schemeClr val="accent2">
                    <a:lumMod val="50000"/>
                  </a:schemeClr>
                </a:solidFill>
              </a:rPr>
              <a:t>root cause </a:t>
            </a:r>
            <a:r>
              <a:rPr lang="en-US"/>
              <a:t>of the prioritized success gap(s); </a:t>
            </a:r>
          </a:p>
          <a:p>
            <a:pPr marL="514350" indent="-514350">
              <a:lnSpc>
                <a:spcPct val="150000"/>
              </a:lnSpc>
              <a:buFont typeface="+mj-lt"/>
              <a:buAutoNum type="arabicPeriod"/>
            </a:pPr>
            <a:r>
              <a:rPr lang="en-US"/>
              <a:t>fully understand how to address, compensate, or learn from any </a:t>
            </a:r>
            <a:r>
              <a:rPr lang="en-US" b="1">
                <a:solidFill>
                  <a:schemeClr val="accent2">
                    <a:lumMod val="50000"/>
                  </a:schemeClr>
                </a:solidFill>
              </a:rPr>
              <a:t>underlying issues </a:t>
            </a:r>
            <a:r>
              <a:rPr lang="en-US"/>
              <a:t>within the root cause; and </a:t>
            </a:r>
          </a:p>
          <a:p>
            <a:pPr marL="514350" indent="-514350">
              <a:lnSpc>
                <a:spcPct val="150000"/>
              </a:lnSpc>
              <a:buFont typeface="+mj-lt"/>
              <a:buAutoNum type="arabicPeriod"/>
            </a:pPr>
            <a:r>
              <a:rPr lang="en-US" b="1">
                <a:solidFill>
                  <a:schemeClr val="accent2">
                    <a:lumMod val="50000"/>
                  </a:schemeClr>
                </a:solidFill>
              </a:rPr>
              <a:t>apply what is learned </a:t>
            </a:r>
            <a:r>
              <a:rPr lang="en-US"/>
              <a:t>from this analysis to systematically </a:t>
            </a:r>
            <a:r>
              <a:rPr lang="en-US" b="1">
                <a:solidFill>
                  <a:schemeClr val="accent2">
                    <a:lumMod val="50000"/>
                  </a:schemeClr>
                </a:solidFill>
              </a:rPr>
              <a:t>prevent future issues.</a:t>
            </a:r>
          </a:p>
          <a:p>
            <a:pPr marL="0" marR="0" lvl="0" indent="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1800" b="0" i="1" u="none" strike="noStrike" kern="1200" cap="none" spc="0" normalizeH="0" baseline="0" noProof="0">
                <a:ln>
                  <a:noFill/>
                </a:ln>
                <a:solidFill>
                  <a:srgbClr val="54524D"/>
                </a:solidFill>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800" b="0" i="0" u="none" strike="noStrike" kern="1200" cap="none" spc="0" normalizeH="0" baseline="0" noProof="0">
                <a:ln>
                  <a:noFill/>
                </a:ln>
                <a:solidFill>
                  <a:srgbClr val="54524D"/>
                </a:solidFill>
                <a:effectLst/>
                <a:uLnTx/>
                <a:uFillTx/>
                <a:latin typeface="PT Sans" panose="020B0503020203020204" pitchFamily="34" charset="0"/>
                <a:ea typeface="+mn-ea"/>
                <a:cs typeface="Segoe UI" panose="020B0502040204020203" pitchFamily="34" charset="0"/>
              </a:rPr>
              <a:t>  Handbook, page 5</a:t>
            </a:r>
            <a:endParaRPr kumimoji="0" lang="en-US" sz="1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a:p>
            <a:pPr marL="0" indent="0">
              <a:buNone/>
            </a:pPr>
            <a:endParaRPr lang="en-US" b="1">
              <a:solidFill>
                <a:schemeClr val="accent2">
                  <a:lumMod val="50000"/>
                </a:schemeClr>
              </a:solidFill>
            </a:endParaRPr>
          </a:p>
        </p:txBody>
      </p:sp>
      <p:sp>
        <p:nvSpPr>
          <p:cNvPr id="4" name="Slide Number Placeholder 3">
            <a:extLst>
              <a:ext uri="{FF2B5EF4-FFF2-40B4-BE49-F238E27FC236}">
                <a16:creationId xmlns:a16="http://schemas.microsoft.com/office/drawing/2014/main" id="{549ACDC6-737B-440C-9813-F4BFD06158F3}"/>
              </a:ext>
            </a:extLst>
          </p:cNvPr>
          <p:cNvSpPr>
            <a:spLocks noGrp="1"/>
          </p:cNvSpPr>
          <p:nvPr>
            <p:ph type="sldNum" sz="quarter" idx="12"/>
          </p:nvPr>
        </p:nvSpPr>
        <p:spPr/>
        <p:txBody>
          <a:bodyPr/>
          <a:lstStyle/>
          <a:p>
            <a:fld id="{FF27229C-EC7B-4063-A33B-28A5E87E32ED}" type="slidenum">
              <a:rPr lang="zh-CN" altLang="en-US" smtClean="0"/>
              <a:pPr/>
              <a:t>53</a:t>
            </a:fld>
            <a:endParaRPr lang="zh-CN" altLang="en-US"/>
          </a:p>
        </p:txBody>
      </p:sp>
    </p:spTree>
    <p:extLst>
      <p:ext uri="{BB962C8B-B14F-4D97-AF65-F5344CB8AC3E}">
        <p14:creationId xmlns:p14="http://schemas.microsoft.com/office/powerpoint/2010/main" val="2908679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0E591-10D0-4673-8953-1A70C2BB46C5}"/>
              </a:ext>
            </a:extLst>
          </p:cNvPr>
          <p:cNvSpPr>
            <a:spLocks noGrp="1"/>
          </p:cNvSpPr>
          <p:nvPr>
            <p:ph type="title"/>
          </p:nvPr>
        </p:nvSpPr>
        <p:spPr/>
        <p:txBody>
          <a:bodyPr/>
          <a:lstStyle/>
          <a:p>
            <a:r>
              <a:rPr lang="en-US"/>
              <a:t>Research-based Planning Framework</a:t>
            </a:r>
          </a:p>
        </p:txBody>
      </p:sp>
      <p:sp>
        <p:nvSpPr>
          <p:cNvPr id="3" name="Content Placeholder 2">
            <a:extLst>
              <a:ext uri="{FF2B5EF4-FFF2-40B4-BE49-F238E27FC236}">
                <a16:creationId xmlns:a16="http://schemas.microsoft.com/office/drawing/2014/main" id="{743F2466-42AF-4993-8968-955C60E30A96}"/>
              </a:ext>
            </a:extLst>
          </p:cNvPr>
          <p:cNvSpPr>
            <a:spLocks noGrp="1"/>
          </p:cNvSpPr>
          <p:nvPr>
            <p:ph idx="13"/>
          </p:nvPr>
        </p:nvSpPr>
        <p:spPr>
          <a:xfrm>
            <a:off x="129747" y="1227874"/>
            <a:ext cx="5663472" cy="5128476"/>
          </a:xfrm>
        </p:spPr>
        <p:txBody>
          <a:bodyPr/>
          <a:lstStyle/>
          <a:p>
            <a:pPr>
              <a:lnSpc>
                <a:spcPct val="150000"/>
              </a:lnSpc>
            </a:pPr>
            <a:r>
              <a:rPr lang="en-US"/>
              <a:t>Identification and use of a research-based planning framework that includes process benchmarks is required. </a:t>
            </a:r>
          </a:p>
          <a:p>
            <a:pPr>
              <a:lnSpc>
                <a:spcPct val="150000"/>
              </a:lnSpc>
            </a:pPr>
            <a:r>
              <a:rPr lang="en-US"/>
              <a:t>For example:</a:t>
            </a:r>
          </a:p>
          <a:p>
            <a:pPr lvl="1">
              <a:lnSpc>
                <a:spcPct val="150000"/>
              </a:lnSpc>
            </a:pPr>
            <a:r>
              <a:rPr lang="en-US" sz="2000" b="1">
                <a:hlinkClick r:id="rId3"/>
              </a:rPr>
              <a:t>Planning for Success in Massachusetts</a:t>
            </a:r>
            <a:endParaRPr lang="en-US" sz="2000" b="1">
              <a:hlinkClick r:id="rId3">
                <a:extLst>
                  <a:ext uri="{A12FA001-AC4F-418D-AE19-62706E023703}">
                    <ahyp:hlinkClr xmlns:ahyp="http://schemas.microsoft.com/office/drawing/2018/hyperlinkcolor" val="tx"/>
                  </a:ext>
                </a:extLst>
              </a:hlinkClick>
            </a:endParaRPr>
          </a:p>
          <a:p>
            <a:pPr lvl="1">
              <a:lnSpc>
                <a:spcPct val="150000"/>
              </a:lnSpc>
            </a:pPr>
            <a:r>
              <a:rPr lang="en-US" sz="2000" b="1">
                <a:hlinkClick r:id="rId4"/>
              </a:rPr>
              <a:t>Success Gaps Toolkit: Addressing  Equity, Inclusion, and Opportunity </a:t>
            </a:r>
            <a:endParaRPr lang="en-US" sz="2000" b="1"/>
          </a:p>
          <a:p>
            <a:pPr marL="0" indent="0">
              <a:buNone/>
            </a:pPr>
            <a:endParaRPr lang="en-US"/>
          </a:p>
        </p:txBody>
      </p:sp>
      <p:pic>
        <p:nvPicPr>
          <p:cNvPr id="8" name="Picture 7">
            <a:extLst>
              <a:ext uri="{FF2B5EF4-FFF2-40B4-BE49-F238E27FC236}">
                <a16:creationId xmlns:a16="http://schemas.microsoft.com/office/drawing/2014/main" id="{81CAE071-3FB5-41A4-B9A3-F820D36B53A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32464" y="1253683"/>
            <a:ext cx="6269036" cy="3124007"/>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2AFE6D99-7883-4B89-BFEE-368BAC27172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704557">
            <a:off x="5720601" y="3759438"/>
            <a:ext cx="6353518" cy="3215165"/>
          </a:xfrm>
          <a:prstGeom prst="rect">
            <a:avLst/>
          </a:prstGeom>
          <a:ln>
            <a:solidFill>
              <a:schemeClr val="accent1"/>
            </a:solidFill>
          </a:ln>
        </p:spPr>
      </p:pic>
      <p:sp>
        <p:nvSpPr>
          <p:cNvPr id="4" name="Slide Number Placeholder 3">
            <a:extLst>
              <a:ext uri="{FF2B5EF4-FFF2-40B4-BE49-F238E27FC236}">
                <a16:creationId xmlns:a16="http://schemas.microsoft.com/office/drawing/2014/main" id="{7C18D18C-B8A3-4897-A549-2931C2B755B2}"/>
              </a:ext>
            </a:extLst>
          </p:cNvPr>
          <p:cNvSpPr>
            <a:spLocks noGrp="1"/>
          </p:cNvSpPr>
          <p:nvPr>
            <p:ph type="sldNum" sz="quarter" idx="12"/>
          </p:nvPr>
        </p:nvSpPr>
        <p:spPr/>
        <p:txBody>
          <a:bodyPr/>
          <a:lstStyle/>
          <a:p>
            <a:fld id="{FF27229C-EC7B-4063-A33B-28A5E87E32ED}" type="slidenum">
              <a:rPr lang="zh-CN" altLang="en-US" smtClean="0"/>
              <a:pPr/>
              <a:t>54</a:t>
            </a:fld>
            <a:endParaRPr lang="zh-CN" altLang="en-US"/>
          </a:p>
        </p:txBody>
      </p:sp>
    </p:spTree>
    <p:extLst>
      <p:ext uri="{BB962C8B-B14F-4D97-AF65-F5344CB8AC3E}">
        <p14:creationId xmlns:p14="http://schemas.microsoft.com/office/powerpoint/2010/main" val="1720552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52465-253C-2977-2A14-EF7A0F89ACC4}"/>
              </a:ext>
            </a:extLst>
          </p:cNvPr>
          <p:cNvSpPr>
            <a:spLocks noGrp="1"/>
          </p:cNvSpPr>
          <p:nvPr>
            <p:ph type="title"/>
          </p:nvPr>
        </p:nvSpPr>
        <p:spPr/>
        <p:txBody>
          <a:bodyPr/>
          <a:lstStyle/>
          <a:p>
            <a:r>
              <a:rPr lang="en-US">
                <a:latin typeface="Segoe UI Semibold"/>
                <a:cs typeface="Segoe UI Semibold"/>
              </a:rPr>
              <a:t>Essential Elements of Improvement Planning</a:t>
            </a:r>
            <a:endParaRPr lang="en-US"/>
          </a:p>
        </p:txBody>
      </p:sp>
      <p:sp>
        <p:nvSpPr>
          <p:cNvPr id="4" name="Slide Number Placeholder 3">
            <a:extLst>
              <a:ext uri="{FF2B5EF4-FFF2-40B4-BE49-F238E27FC236}">
                <a16:creationId xmlns:a16="http://schemas.microsoft.com/office/drawing/2014/main" id="{E437C39F-DF3C-4053-74BA-D65ADBB445F3}"/>
              </a:ext>
            </a:extLst>
          </p:cNvPr>
          <p:cNvSpPr>
            <a:spLocks noGrp="1"/>
          </p:cNvSpPr>
          <p:nvPr>
            <p:ph type="sldNum" sz="quarter" idx="12"/>
          </p:nvPr>
        </p:nvSpPr>
        <p:spPr/>
        <p:txBody>
          <a:bodyPr/>
          <a:lstStyle/>
          <a:p>
            <a:fld id="{FF27229C-EC7B-4063-A33B-28A5E87E32ED}" type="slidenum">
              <a:rPr lang="zh-CN" altLang="en-US" smtClean="0"/>
              <a:pPr/>
              <a:t>55</a:t>
            </a:fld>
            <a:endParaRPr lang="zh-CN" altLang="en-US"/>
          </a:p>
        </p:txBody>
      </p:sp>
      <p:graphicFrame>
        <p:nvGraphicFramePr>
          <p:cNvPr id="5" name="Diagram 4" descr="1. Data-based Decision Making&#10;2. Cultural Responsiveness&#10;3. Core Instructional Program&#10;4. Ongoing assessment - Universal Screening and Progress Monitoring&#10;5. Evidenced-Based Instructional and Positive Behavioral Interventions and Supports&#10;6. District/School Leadership that Facilitates Improvement&#10;7. Parent/Family Engagement throughout the Educational Process and System&#10;">
            <a:extLst>
              <a:ext uri="{FF2B5EF4-FFF2-40B4-BE49-F238E27FC236}">
                <a16:creationId xmlns:a16="http://schemas.microsoft.com/office/drawing/2014/main" id="{A074DF60-7777-4C2B-8F35-B97D110AA85D}"/>
              </a:ext>
            </a:extLst>
          </p:cNvPr>
          <p:cNvGraphicFramePr/>
          <p:nvPr/>
        </p:nvGraphicFramePr>
        <p:xfrm>
          <a:off x="253285" y="301684"/>
          <a:ext cx="11685430" cy="6721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2402610-F485-4CF3-AA2E-3C05A03F9AB5}"/>
              </a:ext>
            </a:extLst>
          </p:cNvPr>
          <p:cNvSpPr txBox="1"/>
          <p:nvPr/>
        </p:nvSpPr>
        <p:spPr>
          <a:xfrm>
            <a:off x="253285" y="6229350"/>
            <a:ext cx="98736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1800" b="0" i="1"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800" b="0" i="0"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  Handbook, page 9-13</a:t>
            </a:r>
            <a:endParaRPr kumimoji="0" lang="en-US" sz="1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a:p>
            <a:endParaRPr lang="en-US"/>
          </a:p>
        </p:txBody>
      </p:sp>
    </p:spTree>
    <p:extLst>
      <p:ext uri="{BB962C8B-B14F-4D97-AF65-F5344CB8AC3E}">
        <p14:creationId xmlns:p14="http://schemas.microsoft.com/office/powerpoint/2010/main" val="3429555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048000" y="228600"/>
            <a:ext cx="6553200" cy="190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r>
              <a:rPr kumimoji="0" lang="en-US" sz="3000" b="0" i="0" u="none" strike="noStrike" kern="1200" cap="none" spc="0" normalizeH="0" baseline="0" noProof="0">
                <a:ln>
                  <a:noFill/>
                </a:ln>
                <a:solidFill>
                  <a:schemeClr val="tx1"/>
                </a:solidFill>
                <a:effectLst/>
                <a:uLnTx/>
                <a:uFillTx/>
                <a:latin typeface="+mj-lt"/>
                <a:ea typeface="Tahoma" pitchFamily="34" charset="0"/>
                <a:cs typeface="Tahoma" pitchFamily="34" charset="0"/>
              </a:rPr>
              <a:t>If you don’t know where you’re going, </a:t>
            </a:r>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r>
              <a:rPr kumimoji="0" lang="en-US" sz="3000" b="0" i="0" u="none" strike="noStrike" kern="1200" cap="none" spc="0" normalizeH="0" baseline="0" noProof="0">
                <a:ln>
                  <a:noFill/>
                </a:ln>
                <a:solidFill>
                  <a:schemeClr val="tx1"/>
                </a:solidFill>
                <a:effectLst/>
                <a:uLnTx/>
                <a:uFillTx/>
                <a:latin typeface="+mj-lt"/>
                <a:ea typeface="Tahoma" pitchFamily="34" charset="0"/>
                <a:cs typeface="Tahoma" pitchFamily="34" charset="0"/>
              </a:rPr>
              <a:t>you might not get there.</a:t>
            </a:r>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r>
              <a:rPr kumimoji="0" lang="en-US" sz="3000" b="0" i="0" u="none" strike="noStrike" kern="1200" cap="none" spc="0" normalizeH="0" baseline="0" noProof="0">
                <a:ln>
                  <a:noFill/>
                </a:ln>
                <a:solidFill>
                  <a:schemeClr val="tx1"/>
                </a:solidFill>
                <a:effectLst/>
                <a:uLnTx/>
                <a:uFillTx/>
                <a:latin typeface="+mj-lt"/>
                <a:ea typeface="Tahoma" pitchFamily="34" charset="0"/>
                <a:cs typeface="Tahoma" pitchFamily="34" charset="0"/>
              </a:rPr>
              <a:t>				-- Yogi Berra   </a:t>
            </a:r>
            <a:r>
              <a:rPr kumimoji="0" lang="en-US" sz="3200" b="0" i="0" u="none" strike="noStrike" kern="1200" cap="none" spc="0" normalizeH="0" baseline="0" noProof="0">
                <a:ln>
                  <a:noFill/>
                </a:ln>
                <a:solidFill>
                  <a:schemeClr val="tx1"/>
                </a:solidFill>
                <a:effectLst/>
                <a:uLnTx/>
                <a:uFillTx/>
                <a:latin typeface="+mj-lt"/>
                <a:ea typeface="Tahoma" pitchFamily="34" charset="0"/>
                <a:cs typeface="Tahoma" pitchFamily="34" charset="0"/>
              </a:rPr>
              <a:t>  </a:t>
            </a: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endParaRPr kumimoji="0" lang="en-US" sz="2800" b="0" i="0" u="none" strike="noStrike" kern="1200" cap="none" spc="0" normalizeH="0" baseline="0" noProof="0">
              <a:ln>
                <a:noFill/>
              </a:ln>
              <a:solidFill>
                <a:schemeClr val="tx1"/>
              </a:solidFill>
              <a:effectLst/>
              <a:uLnTx/>
              <a:uFillTx/>
              <a:latin typeface="Tahoma" pitchFamily="34" charset="0"/>
              <a:ea typeface="Tahoma" pitchFamily="34" charset="0"/>
              <a:cs typeface="Tahoma" pitchFamily="34" charset="0"/>
            </a:endParaRPr>
          </a:p>
        </p:txBody>
      </p:sp>
      <p:pic>
        <p:nvPicPr>
          <p:cNvPr id="3076" name="Picture 4" descr="A picture of a street signs without street names on them - this will not help get you to your destination."/>
          <p:cNvPicPr>
            <a:picLocks noChangeAspect="1" noChangeArrowheads="1"/>
          </p:cNvPicPr>
          <p:nvPr/>
        </p:nvPicPr>
        <p:blipFill>
          <a:blip r:embed="rId3" cstate="email"/>
          <a:srcRect/>
          <a:stretch>
            <a:fillRect/>
          </a:stretch>
        </p:blipFill>
        <p:spPr bwMode="auto">
          <a:xfrm>
            <a:off x="0" y="2133600"/>
            <a:ext cx="12192000" cy="4724400"/>
          </a:xfrm>
          <a:prstGeom prst="rect">
            <a:avLst/>
          </a:prstGeom>
          <a:noFill/>
          <a:ln w="9525">
            <a:noFill/>
            <a:miter lim="800000"/>
            <a:headEnd/>
            <a:tailEnd/>
          </a:ln>
          <a:effectLst/>
        </p:spPr>
      </p:pic>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1969">
                    <a:tint val="75000"/>
                  </a:srgbClr>
                </a:solidFill>
                <a:effectLst/>
                <a:uLnTx/>
                <a:uFillTx/>
                <a:latin typeface="Tahoma"/>
                <a:ea typeface="+mn-ea"/>
                <a:cs typeface="+mn-cs"/>
              </a:rPr>
              <a:t>Massachusetts Department of Elementary and Secondary Education</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FF98B6-0EE9-4FE1-A855-4C89727D185F}" type="slidenum">
              <a:rPr kumimoji="0" lang="en-US" sz="1600" b="0" i="0" u="none" strike="noStrike" kern="1200" cap="none" spc="0" normalizeH="0" baseline="0" noProof="0">
                <a:ln>
                  <a:noFill/>
                </a:ln>
                <a:solidFill>
                  <a:srgbClr val="0D1969">
                    <a:tint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US" sz="1600" b="0" i="0" u="none" strike="noStrike" kern="1200" cap="none" spc="0" normalizeH="0" baseline="0" noProof="0">
              <a:ln>
                <a:noFill/>
              </a:ln>
              <a:solidFill>
                <a:srgbClr val="0D1969">
                  <a:tint val="75000"/>
                </a:srgbClr>
              </a:solidFill>
              <a:effectLst/>
              <a:uLnTx/>
              <a:uFillTx/>
              <a:latin typeface="Georgia"/>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A084-4A42-BBDA-DAE8-F21EA151269A}"/>
              </a:ext>
            </a:extLst>
          </p:cNvPr>
          <p:cNvSpPr>
            <a:spLocks noGrp="1"/>
          </p:cNvSpPr>
          <p:nvPr>
            <p:ph type="title"/>
          </p:nvPr>
        </p:nvSpPr>
        <p:spPr/>
        <p:txBody>
          <a:bodyPr/>
          <a:lstStyle/>
          <a:p>
            <a:r>
              <a:rPr lang="en-US"/>
              <a:t>Ensuring Diverse Perspectives: Stakeholder Engagement</a:t>
            </a:r>
          </a:p>
        </p:txBody>
      </p:sp>
      <p:sp>
        <p:nvSpPr>
          <p:cNvPr id="3" name="Content Placeholder 2">
            <a:extLst>
              <a:ext uri="{FF2B5EF4-FFF2-40B4-BE49-F238E27FC236}">
                <a16:creationId xmlns:a16="http://schemas.microsoft.com/office/drawing/2014/main" id="{C83BA2D4-AD10-C759-F662-F2940B5A165A}"/>
              </a:ext>
            </a:extLst>
          </p:cNvPr>
          <p:cNvSpPr>
            <a:spLocks noGrp="1"/>
          </p:cNvSpPr>
          <p:nvPr>
            <p:ph idx="1"/>
          </p:nvPr>
        </p:nvSpPr>
        <p:spPr/>
        <p:txBody>
          <a:bodyPr/>
          <a:lstStyle/>
          <a:p>
            <a:pPr marL="0" indent="0" algn="ctr">
              <a:buNone/>
            </a:pPr>
            <a:r>
              <a:rPr lang="en-US" i="1"/>
              <a:t>How can we design an </a:t>
            </a:r>
            <a:r>
              <a:rPr lang="en-US" b="1" i="1">
                <a:solidFill>
                  <a:schemeClr val="accent2">
                    <a:lumMod val="50000"/>
                  </a:schemeClr>
                </a:solidFill>
              </a:rPr>
              <a:t>inclusive and equitable planning process</a:t>
            </a:r>
            <a:r>
              <a:rPr lang="en-US" i="1"/>
              <a:t> that creates a shared vision for all students while strengthening community understanding and support? </a:t>
            </a:r>
          </a:p>
          <a:p>
            <a:r>
              <a:rPr lang="en-US" sz="2400"/>
              <a:t>Consider:</a:t>
            </a:r>
          </a:p>
          <a:p>
            <a:pPr lvl="1"/>
            <a:r>
              <a:rPr lang="en-US" sz="2400"/>
              <a:t>What visioning protocol will you use?</a:t>
            </a:r>
          </a:p>
          <a:p>
            <a:pPr lvl="1"/>
            <a:r>
              <a:rPr lang="en-US" sz="2400"/>
              <a:t>What are culturally responsive ways to outreach to the communities you serve?</a:t>
            </a:r>
          </a:p>
          <a:p>
            <a:pPr lvl="1"/>
            <a:r>
              <a:rPr lang="en-US" sz="2400"/>
              <a:t>When and where will you conduct visioning sessions for various stakeholder groups?</a:t>
            </a:r>
          </a:p>
          <a:p>
            <a:pPr lvl="1"/>
            <a:r>
              <a:rPr lang="en-US" sz="2400"/>
              <a:t>How will you ensure the engagement of stakeholder voices that are less often heard?  </a:t>
            </a:r>
          </a:p>
        </p:txBody>
      </p:sp>
      <p:sp>
        <p:nvSpPr>
          <p:cNvPr id="4" name="Slide Number Placeholder 3">
            <a:extLst>
              <a:ext uri="{FF2B5EF4-FFF2-40B4-BE49-F238E27FC236}">
                <a16:creationId xmlns:a16="http://schemas.microsoft.com/office/drawing/2014/main" id="{1B3FD709-E8DA-DD83-196B-EA2476B84762}"/>
              </a:ext>
            </a:extLst>
          </p:cNvPr>
          <p:cNvSpPr>
            <a:spLocks noGrp="1"/>
          </p:cNvSpPr>
          <p:nvPr>
            <p:ph type="sldNum" sz="quarter" idx="12"/>
          </p:nvPr>
        </p:nvSpPr>
        <p:spPr/>
        <p:txBody>
          <a:bodyPr/>
          <a:lstStyle/>
          <a:p>
            <a:fld id="{FF27229C-EC7B-4063-A33B-28A5E87E32ED}" type="slidenum">
              <a:rPr lang="zh-CN" altLang="en-US" smtClean="0"/>
              <a:pPr/>
              <a:t>57</a:t>
            </a:fld>
            <a:endParaRPr lang="zh-CN" altLang="en-US"/>
          </a:p>
        </p:txBody>
      </p:sp>
    </p:spTree>
    <p:extLst>
      <p:ext uri="{BB962C8B-B14F-4D97-AF65-F5344CB8AC3E}">
        <p14:creationId xmlns:p14="http://schemas.microsoft.com/office/powerpoint/2010/main" val="22805465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3B6A"/>
              </a:solidFill>
              <a:effectLst/>
              <a:uLnTx/>
              <a:uFillTx/>
              <a:latin typeface="Segoe UI"/>
              <a:ea typeface="+mn-ea"/>
              <a:cs typeface="+mn-cs"/>
            </a:endParaRPr>
          </a:p>
        </p:txBody>
      </p:sp>
      <p:sp>
        <p:nvSpPr>
          <p:cNvPr id="2" name="Title 1">
            <a:extLst>
              <a:ext uri="{FF2B5EF4-FFF2-40B4-BE49-F238E27FC236}">
                <a16:creationId xmlns:a16="http://schemas.microsoft.com/office/drawing/2014/main" id="{5C424C6A-CB47-78A9-4C8B-AADA8BF71F50}"/>
              </a:ext>
            </a:extLst>
          </p:cNvPr>
          <p:cNvSpPr>
            <a:spLocks noGrp="1"/>
          </p:cNvSpPr>
          <p:nvPr>
            <p:ph type="title"/>
          </p:nvPr>
        </p:nvSpPr>
        <p:spPr>
          <a:xfrm>
            <a:off x="841246" y="673770"/>
            <a:ext cx="4069801" cy="2414488"/>
          </a:xfrm>
        </p:spPr>
        <p:txBody>
          <a:bodyPr anchor="t">
            <a:normAutofit/>
          </a:bodyPr>
          <a:lstStyle/>
          <a:p>
            <a:r>
              <a:rPr lang="en-US" sz="5000">
                <a:solidFill>
                  <a:srgbClr val="FFFFFF"/>
                </a:solidFill>
              </a:rPr>
              <a:t>Foundations for Action Planning</a:t>
            </a:r>
          </a:p>
        </p:txBody>
      </p:sp>
      <p:sp>
        <p:nvSpPr>
          <p:cNvPr id="3" name="Content Placeholder 2">
            <a:extLst>
              <a:ext uri="{FF2B5EF4-FFF2-40B4-BE49-F238E27FC236}">
                <a16:creationId xmlns:a16="http://schemas.microsoft.com/office/drawing/2014/main" id="{FB6FD6C3-C263-4C02-8888-D47218BD8D81}"/>
              </a:ext>
            </a:extLst>
          </p:cNvPr>
          <p:cNvSpPr>
            <a:spLocks noGrp="1"/>
          </p:cNvSpPr>
          <p:nvPr>
            <p:ph idx="1"/>
          </p:nvPr>
        </p:nvSpPr>
        <p:spPr>
          <a:xfrm>
            <a:off x="6095999" y="882315"/>
            <a:ext cx="5254754" cy="5294647"/>
          </a:xfrm>
        </p:spPr>
        <p:txBody>
          <a:bodyPr>
            <a:normAutofit/>
          </a:bodyPr>
          <a:lstStyle/>
          <a:p>
            <a:pPr marL="0" indent="0">
              <a:buNone/>
            </a:pPr>
            <a:r>
              <a:rPr lang="en-US" sz="2800"/>
              <a:t>Synthesize root cause data &amp; stakeholder feedback to </a:t>
            </a:r>
            <a:br>
              <a:rPr lang="en-US" sz="2800"/>
            </a:br>
            <a:r>
              <a:rPr lang="en-US" sz="2800"/>
              <a:t>identify common themes:</a:t>
            </a:r>
          </a:p>
          <a:p>
            <a:pPr lvl="1"/>
            <a:r>
              <a:rPr lang="en-US" sz="2400">
                <a:solidFill>
                  <a:schemeClr val="accent2">
                    <a:lumMod val="50000"/>
                  </a:schemeClr>
                </a:solidFill>
              </a:rPr>
              <a:t>Analyze</a:t>
            </a:r>
            <a:r>
              <a:rPr lang="en-US" sz="2400"/>
              <a:t> </a:t>
            </a:r>
            <a:r>
              <a:rPr lang="en-US" sz="2400">
                <a:solidFill>
                  <a:schemeClr val="accent2">
                    <a:lumMod val="50000"/>
                  </a:schemeClr>
                </a:solidFill>
              </a:rPr>
              <a:t>feedback</a:t>
            </a:r>
          </a:p>
          <a:p>
            <a:pPr lvl="1"/>
            <a:r>
              <a:rPr lang="en-US" sz="2400"/>
              <a:t>Identify common</a:t>
            </a:r>
            <a:r>
              <a:rPr lang="en-US" sz="2400">
                <a:solidFill>
                  <a:schemeClr val="accent2">
                    <a:lumMod val="50000"/>
                  </a:schemeClr>
                </a:solidFill>
              </a:rPr>
              <a:t> themes </a:t>
            </a:r>
            <a:r>
              <a:rPr lang="en-US" sz="2400"/>
              <a:t>and key</a:t>
            </a:r>
            <a:r>
              <a:rPr lang="en-US" sz="2400">
                <a:solidFill>
                  <a:schemeClr val="accent2">
                    <a:lumMod val="50000"/>
                  </a:schemeClr>
                </a:solidFill>
              </a:rPr>
              <a:t> outliers</a:t>
            </a:r>
          </a:p>
          <a:p>
            <a:pPr lvl="1"/>
            <a:r>
              <a:rPr lang="en-US" sz="2400"/>
              <a:t>Explore </a:t>
            </a:r>
            <a:r>
              <a:rPr lang="en-US" sz="2400">
                <a:solidFill>
                  <a:schemeClr val="accent2">
                    <a:lumMod val="50000"/>
                  </a:schemeClr>
                </a:solidFill>
              </a:rPr>
              <a:t>connections</a:t>
            </a:r>
            <a:r>
              <a:rPr lang="en-US" sz="2400"/>
              <a:t> to root causes</a:t>
            </a:r>
          </a:p>
          <a:p>
            <a:pPr lvl="1"/>
            <a:r>
              <a:rPr lang="en-US" sz="2400">
                <a:solidFill>
                  <a:schemeClr val="accent2">
                    <a:lumMod val="50000"/>
                  </a:schemeClr>
                </a:solidFill>
              </a:rPr>
              <a:t>Share back </a:t>
            </a:r>
            <a:r>
              <a:rPr lang="en-US" sz="2400"/>
              <a:t>to the community</a:t>
            </a:r>
          </a:p>
        </p:txBody>
      </p:sp>
      <p:sp>
        <p:nvSpPr>
          <p:cNvPr id="4" name="Slide Number Placeholder 3">
            <a:extLst>
              <a:ext uri="{FF2B5EF4-FFF2-40B4-BE49-F238E27FC236}">
                <a16:creationId xmlns:a16="http://schemas.microsoft.com/office/drawing/2014/main" id="{254406FE-93CA-99E5-8151-74C98E5B8963}"/>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58</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686002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2288F7-15D6-F7AF-A7C9-33CABFB852A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006879">
            <a:off x="7064821" y="1260804"/>
            <a:ext cx="3685199" cy="3215091"/>
          </a:xfrm>
          <a:prstGeom prst="rect">
            <a:avLst/>
          </a:prstGeom>
        </p:spPr>
      </p:pic>
      <p:sp>
        <p:nvSpPr>
          <p:cNvPr id="2" name="Title 1">
            <a:extLst>
              <a:ext uri="{FF2B5EF4-FFF2-40B4-BE49-F238E27FC236}">
                <a16:creationId xmlns:a16="http://schemas.microsoft.com/office/drawing/2014/main" id="{B0836A70-77B9-D1B0-E637-F37F20361F10}"/>
              </a:ext>
            </a:extLst>
          </p:cNvPr>
          <p:cNvSpPr>
            <a:spLocks noGrp="1"/>
          </p:cNvSpPr>
          <p:nvPr>
            <p:ph type="title"/>
          </p:nvPr>
        </p:nvSpPr>
        <p:spPr>
          <a:xfrm>
            <a:off x="347472" y="136525"/>
            <a:ext cx="15709392" cy="806433"/>
          </a:xfrm>
        </p:spPr>
        <p:txBody>
          <a:bodyPr/>
          <a:lstStyle/>
          <a:p>
            <a:r>
              <a:rPr lang="en-US">
                <a:latin typeface="Segoe UI"/>
                <a:cs typeface="Segoe UI"/>
              </a:rPr>
              <a:t>Develop an action plan that addresses actionable root cause(s).</a:t>
            </a:r>
            <a:endParaRPr lang="en-US" b="1"/>
          </a:p>
        </p:txBody>
      </p:sp>
      <p:sp>
        <p:nvSpPr>
          <p:cNvPr id="3" name="Content Placeholder 2">
            <a:extLst>
              <a:ext uri="{FF2B5EF4-FFF2-40B4-BE49-F238E27FC236}">
                <a16:creationId xmlns:a16="http://schemas.microsoft.com/office/drawing/2014/main" id="{556CD6EB-C9D1-FDBD-AEAE-DEF2610F9D77}"/>
              </a:ext>
            </a:extLst>
          </p:cNvPr>
          <p:cNvSpPr>
            <a:spLocks noGrp="1"/>
          </p:cNvSpPr>
          <p:nvPr>
            <p:ph idx="1"/>
          </p:nvPr>
        </p:nvSpPr>
        <p:spPr>
          <a:xfrm>
            <a:off x="838200" y="1046277"/>
            <a:ext cx="6065520" cy="5325228"/>
          </a:xfrm>
        </p:spPr>
        <p:txBody>
          <a:bodyPr vert="horz" lIns="91440" tIns="45720" rIns="91440" bIns="45720" rtlCol="0" anchor="t">
            <a:noAutofit/>
          </a:bodyPr>
          <a:lstStyle/>
          <a:p>
            <a:pPr marL="0" indent="0">
              <a:buNone/>
            </a:pPr>
            <a:r>
              <a:rPr lang="en-US">
                <a:latin typeface="Segoe UI"/>
                <a:cs typeface="Segoe UI"/>
              </a:rPr>
              <a:t>Describe in detail:		</a:t>
            </a:r>
          </a:p>
          <a:p>
            <a:pPr lvl="1"/>
            <a:r>
              <a:rPr lang="en-US">
                <a:latin typeface="Segoe UI"/>
                <a:cs typeface="Segoe UI"/>
              </a:rPr>
              <a:t>Goals (SMART)</a:t>
            </a:r>
          </a:p>
          <a:p>
            <a:pPr lvl="1"/>
            <a:r>
              <a:rPr lang="en-US">
                <a:latin typeface="Segoe UI"/>
                <a:cs typeface="Segoe UI"/>
              </a:rPr>
              <a:t>Tasks </a:t>
            </a:r>
          </a:p>
          <a:p>
            <a:pPr lvl="1"/>
            <a:r>
              <a:rPr lang="en-US">
                <a:latin typeface="Segoe UI"/>
                <a:cs typeface="Segoe UI"/>
              </a:rPr>
              <a:t>Timelines</a:t>
            </a:r>
          </a:p>
          <a:p>
            <a:pPr lvl="1"/>
            <a:r>
              <a:rPr lang="en-US">
                <a:latin typeface="Segoe UI"/>
                <a:cs typeface="Segoe UI"/>
              </a:rPr>
              <a:t>Plan for evaluation</a:t>
            </a:r>
          </a:p>
          <a:p>
            <a:pPr marL="457200" lvl="1" indent="0">
              <a:buNone/>
            </a:pPr>
            <a:endParaRPr lang="en-US">
              <a:latin typeface="Segoe UI"/>
              <a:cs typeface="Segoe UI"/>
            </a:endParaRPr>
          </a:p>
          <a:p>
            <a:pPr marL="0" indent="0">
              <a:buNone/>
            </a:pPr>
            <a:endParaRPr kumimoji="0" lang="en-US" b="0" i="0" u="none" strike="noStrike" kern="1200" cap="none" spc="0" normalizeH="0" baseline="0" noProof="0">
              <a:ln>
                <a:noFill/>
              </a:ln>
              <a:solidFill>
                <a:srgbClr val="203B6A">
                  <a:lumMod val="50000"/>
                </a:srgbClr>
              </a:solidFill>
              <a:effectLst/>
              <a:uLnTx/>
              <a:uFillTx/>
              <a:latin typeface="Segoe UI"/>
              <a:ea typeface="+mn-ea"/>
              <a:cs typeface="Segoe UI"/>
            </a:endParaRPr>
          </a:p>
        </p:txBody>
      </p:sp>
      <p:sp>
        <p:nvSpPr>
          <p:cNvPr id="4" name="Slide Number Placeholder 3">
            <a:extLst>
              <a:ext uri="{FF2B5EF4-FFF2-40B4-BE49-F238E27FC236}">
                <a16:creationId xmlns:a16="http://schemas.microsoft.com/office/drawing/2014/main" id="{66721EBD-1DAE-7188-05DF-115B80626210}"/>
              </a:ext>
            </a:extLst>
          </p:cNvPr>
          <p:cNvSpPr>
            <a:spLocks noGrp="1"/>
          </p:cNvSpPr>
          <p:nvPr>
            <p:ph type="sldNum" sz="quarter" idx="12"/>
          </p:nvPr>
        </p:nvSpPr>
        <p:spPr/>
        <p:txBody>
          <a:bodyPr/>
          <a:lstStyle/>
          <a:p>
            <a:fld id="{FF27229C-EC7B-4063-A33B-28A5E87E32ED}" type="slidenum">
              <a:rPr lang="zh-CN" altLang="en-US" smtClean="0"/>
              <a:pPr/>
              <a:t>59</a:t>
            </a:fld>
            <a:endParaRPr lang="zh-CN" altLang="en-US"/>
          </a:p>
        </p:txBody>
      </p:sp>
      <p:graphicFrame>
        <p:nvGraphicFramePr>
          <p:cNvPr id="7" name="Table 9">
            <a:extLst>
              <a:ext uri="{FF2B5EF4-FFF2-40B4-BE49-F238E27FC236}">
                <a16:creationId xmlns:a16="http://schemas.microsoft.com/office/drawing/2014/main" id="{857424BD-4F2B-4597-9F56-3A0F1FE25BC1}"/>
              </a:ext>
            </a:extLst>
          </p:cNvPr>
          <p:cNvGraphicFramePr>
            <a:graphicFrameLocks noGrp="1"/>
          </p:cNvGraphicFramePr>
          <p:nvPr/>
        </p:nvGraphicFramePr>
        <p:xfrm>
          <a:off x="79710" y="4527232"/>
          <a:ext cx="12192000" cy="2011680"/>
        </p:xfrm>
        <a:graphic>
          <a:graphicData uri="http://schemas.openxmlformats.org/drawingml/2006/table">
            <a:tbl>
              <a:tblPr firstRow="1" bandRow="1">
                <a:tableStyleId>{5C22544A-7EE6-4342-B048-85BDC9FD1C3A}</a:tableStyleId>
              </a:tblPr>
              <a:tblGrid>
                <a:gridCol w="5396355">
                  <a:extLst>
                    <a:ext uri="{9D8B030D-6E8A-4147-A177-3AD203B41FA5}">
                      <a16:colId xmlns:a16="http://schemas.microsoft.com/office/drawing/2014/main" val="463735302"/>
                    </a:ext>
                  </a:extLst>
                </a:gridCol>
                <a:gridCol w="1409358">
                  <a:extLst>
                    <a:ext uri="{9D8B030D-6E8A-4147-A177-3AD203B41FA5}">
                      <a16:colId xmlns:a16="http://schemas.microsoft.com/office/drawing/2014/main" val="3152683778"/>
                    </a:ext>
                  </a:extLst>
                </a:gridCol>
                <a:gridCol w="5386287">
                  <a:extLst>
                    <a:ext uri="{9D8B030D-6E8A-4147-A177-3AD203B41FA5}">
                      <a16:colId xmlns:a16="http://schemas.microsoft.com/office/drawing/2014/main" val="849839329"/>
                    </a:ext>
                  </a:extLst>
                </a:gridCol>
              </a:tblGrid>
              <a:tr h="256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err="1">
                          <a:solidFill>
                            <a:schemeClr val="bg1"/>
                          </a:solidFill>
                          <a:latin typeface="+mn-lt"/>
                          <a:cs typeface="Segoe UI"/>
                        </a:rPr>
                        <a:t>PfS</a:t>
                      </a:r>
                      <a:r>
                        <a:rPr lang="en-US" sz="2000">
                          <a:solidFill>
                            <a:schemeClr val="bg1"/>
                          </a:solidFill>
                          <a:latin typeface="+mn-lt"/>
                          <a:cs typeface="Segoe UI"/>
                        </a:rPr>
                        <a:t> Resources: </a:t>
                      </a:r>
                    </a:p>
                  </a:txBody>
                  <a:tcPr>
                    <a:lnR w="12700" cap="flat" cmpd="sng" algn="ctr">
                      <a:noFill/>
                      <a:prstDash val="solid"/>
                      <a:round/>
                      <a:headEnd type="none" w="med" len="med"/>
                      <a:tailEnd type="none" w="med" len="med"/>
                    </a:lnR>
                    <a:solidFill>
                      <a:schemeClr val="accent2">
                        <a:lumMod val="75000"/>
                      </a:schemeClr>
                    </a:solidFill>
                  </a:tcPr>
                </a:tc>
                <a:tc>
                  <a:txBody>
                    <a:bodyPr/>
                    <a:lstStyle/>
                    <a:p>
                      <a:pPr algn="ctr"/>
                      <a:endParaRPr lang="en-US" sz="200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bg1"/>
                          </a:solidFill>
                          <a:latin typeface="+mn-lt"/>
                          <a:cs typeface="Segoe UI"/>
                        </a:rPr>
                        <a:t>Success Gaps Toolkit: </a:t>
                      </a:r>
                      <a:endParaRPr lang="en-US" sz="2000">
                        <a:solidFill>
                          <a:schemeClr val="bg1"/>
                        </a:solidFill>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411774222"/>
                  </a:ext>
                </a:extLst>
              </a:tr>
              <a:tr h="1423136">
                <a:tc>
                  <a:txBody>
                    <a:bodyPr/>
                    <a:lstStyle/>
                    <a:p>
                      <a:pPr marL="285750" indent="-285750">
                        <a:buFont typeface="Arial" panose="020B0604020202020204" pitchFamily="34" charset="0"/>
                        <a:buChar char="•"/>
                      </a:pPr>
                      <a:r>
                        <a:rPr lang="en-US" sz="1700" kern="1200">
                          <a:solidFill>
                            <a:schemeClr val="dk1"/>
                          </a:solidFill>
                          <a:effectLst/>
                          <a:latin typeface="+mn-lt"/>
                          <a:ea typeface="+mn-ea"/>
                          <a:cs typeface="+mn-cs"/>
                          <a:hlinkClick r:id="rId4"/>
                        </a:rPr>
                        <a:t>Identifying Strategic Objectives and Initiatives</a:t>
                      </a:r>
                      <a:endParaRPr lang="en-US" sz="1700" kern="1200">
                        <a:solidFill>
                          <a:schemeClr val="dk1"/>
                        </a:solidFill>
                        <a:effectLst/>
                        <a:latin typeface="+mn-lt"/>
                        <a:ea typeface="+mn-ea"/>
                        <a:cs typeface="+mn-cs"/>
                      </a:endParaRPr>
                    </a:p>
                    <a:p>
                      <a:pPr marL="285750" indent="-285750">
                        <a:buFont typeface="Arial" panose="020B0604020202020204" pitchFamily="34" charset="0"/>
                        <a:buChar char="•"/>
                      </a:pPr>
                      <a:r>
                        <a:rPr lang="en-US" sz="1700" kern="1200">
                          <a:solidFill>
                            <a:schemeClr val="dk1"/>
                          </a:solidFill>
                          <a:effectLst/>
                          <a:latin typeface="+mn-lt"/>
                          <a:ea typeface="+mn-ea"/>
                          <a:cs typeface="+mn-cs"/>
                          <a:hlinkClick r:id="rId5" action="ppaction://hlinkfile"/>
                        </a:rPr>
                        <a:t>Selecting Evidence-Based Practices and Programs</a:t>
                      </a:r>
                      <a:endParaRPr lang="en-US" sz="1700" kern="120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i="0" u="none" strike="noStrike" kern="1200">
                          <a:solidFill>
                            <a:schemeClr val="dk1"/>
                          </a:solidFill>
                          <a:effectLst/>
                          <a:latin typeface="+mn-lt"/>
                          <a:ea typeface="+mn-ea"/>
                          <a:cs typeface="+mn-cs"/>
                          <a:hlinkClick r:id="rId6"/>
                        </a:rPr>
                        <a:t>Selecting Outcome Measures and Setting Targets</a:t>
                      </a:r>
                      <a:endParaRPr lang="en-US" sz="1700" kern="1200">
                        <a:solidFill>
                          <a:schemeClr val="dk1"/>
                        </a:solidFill>
                        <a:effectLst/>
                        <a:latin typeface="+mn-lt"/>
                        <a:ea typeface="+mn-ea"/>
                        <a:cs typeface="+mn-cs"/>
                      </a:endParaRPr>
                    </a:p>
                    <a:p>
                      <a:pPr marL="285750" indent="-285750">
                        <a:buFont typeface="Arial" panose="020B0604020202020204" pitchFamily="34" charset="0"/>
                        <a:buChar char="•"/>
                      </a:pPr>
                      <a:r>
                        <a:rPr lang="en-US" sz="1700" kern="1200">
                          <a:solidFill>
                            <a:schemeClr val="dk1"/>
                          </a:solidFill>
                          <a:effectLst/>
                          <a:latin typeface="+mn-lt"/>
                          <a:ea typeface="+mn-ea"/>
                          <a:cs typeface="+mn-cs"/>
                          <a:hlinkClick r:id="rId7"/>
                        </a:rPr>
                        <a:t>Resource Mapping </a:t>
                      </a:r>
                      <a:endParaRPr lang="en-US" sz="1700" kern="1200">
                        <a:solidFill>
                          <a:schemeClr val="dk1"/>
                        </a:solidFill>
                        <a:effectLst/>
                        <a:latin typeface="+mn-lt"/>
                        <a:ea typeface="+mn-ea"/>
                        <a:cs typeface="+mn-cs"/>
                      </a:endParaRPr>
                    </a:p>
                    <a:p>
                      <a:pPr marL="285750" indent="-285750">
                        <a:buFont typeface="Arial" panose="020B0604020202020204" pitchFamily="34" charset="0"/>
                        <a:buChar char="•"/>
                      </a:pPr>
                      <a:r>
                        <a:rPr lang="en-US" sz="1700" kern="1200">
                          <a:solidFill>
                            <a:schemeClr val="dk1"/>
                          </a:solidFill>
                          <a:effectLst/>
                          <a:latin typeface="+mn-lt"/>
                          <a:ea typeface="+mn-ea"/>
                          <a:cs typeface="+mn-cs"/>
                          <a:hlinkClick r:id="rId8"/>
                        </a:rPr>
                        <a:t>Aligning Systems</a:t>
                      </a:r>
                      <a:r>
                        <a:rPr lang="en-US" sz="1700" kern="1200">
                          <a:solidFill>
                            <a:schemeClr val="dk1"/>
                          </a:solidFill>
                          <a:effectLst/>
                          <a:latin typeface="+mn-lt"/>
                          <a:ea typeface="+mn-ea"/>
                          <a:cs typeface="+mn-cs"/>
                        </a:rPr>
                        <a:t> </a:t>
                      </a:r>
                      <a:endParaRPr lang="en-US"/>
                    </a:p>
                  </a:txBody>
                  <a:tcPr>
                    <a:lnR w="12700" cap="flat" cmpd="sng" algn="ctr">
                      <a:noFill/>
                      <a:prstDash val="solid"/>
                      <a:round/>
                      <a:headEnd type="none" w="med" len="med"/>
                      <a:tailEnd type="none" w="med" len="med"/>
                    </a:ln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u="sng" kern="1200">
                          <a:solidFill>
                            <a:srgbClr val="01579B"/>
                          </a:solidFill>
                          <a:effectLst/>
                          <a:latin typeface="inherit"/>
                          <a:ea typeface="+mn-ea"/>
                          <a:cs typeface="+mn-cs"/>
                          <a:hlinkClick r:id="rId9">
                            <a:extLst>
                              <a:ext uri="{A12FA001-AC4F-418D-AE19-62706E023703}">
                                <ahyp:hlinkClr xmlns:ahyp="http://schemas.microsoft.com/office/drawing/2018/hyperlinkcolor" val="tx"/>
                              </a:ext>
                            </a:extLst>
                          </a:hlinkClick>
                        </a:rPr>
                        <a:t>Video: Create an Action Plan</a:t>
                      </a:r>
                      <a:endParaRPr lang="en-US" sz="2000" b="0" i="0" u="sng" kern="1200">
                        <a:solidFill>
                          <a:srgbClr val="01579B"/>
                        </a:solidFill>
                        <a:effectLst/>
                        <a:latin typeface="inheri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u="sng" kern="1200">
                          <a:solidFill>
                            <a:srgbClr val="01579B"/>
                          </a:solidFill>
                          <a:effectLst/>
                          <a:latin typeface="inherit"/>
                          <a:ea typeface="+mn-ea"/>
                          <a:cs typeface="+mn-cs"/>
                          <a:hlinkClick r:id="rId10">
                            <a:extLst>
                              <a:ext uri="{A12FA001-AC4F-418D-AE19-62706E023703}">
                                <ahyp:hlinkClr xmlns:ahyp="http://schemas.microsoft.com/office/drawing/2018/hyperlinkcolor" val="tx"/>
                              </a:ext>
                            </a:extLst>
                          </a:hlinkClick>
                        </a:rPr>
                        <a:t>PowerPoint: Create an Action Plan </a:t>
                      </a:r>
                      <a:endParaRPr lang="en-US" sz="2000" b="0" i="0" u="sng" kern="1200">
                        <a:solidFill>
                          <a:srgbClr val="01579B"/>
                        </a:solidFill>
                        <a:effectLst/>
                        <a:latin typeface="inherit"/>
                        <a:ea typeface="+mn-ea"/>
                        <a:cs typeface="+mn-cs"/>
                      </a:endParaRPr>
                    </a:p>
                    <a:p>
                      <a:pPr marL="342900" indent="-342900" algn="l">
                        <a:buFont typeface="Arial" panose="020B0604020202020204" pitchFamily="34" charset="0"/>
                        <a:buChar char="•"/>
                      </a:pPr>
                      <a:r>
                        <a:rPr lang="en-US" sz="2000" b="0" i="0" u="sng">
                          <a:solidFill>
                            <a:srgbClr val="01579B"/>
                          </a:solidFill>
                          <a:effectLst/>
                          <a:latin typeface="inherit"/>
                          <a:hlinkClick r:id="rId11">
                            <a:extLst>
                              <a:ext uri="{A12FA001-AC4F-418D-AE19-62706E023703}">
                                <ahyp:hlinkClr xmlns:ahyp="http://schemas.microsoft.com/office/drawing/2018/hyperlinkcolor" val="tx"/>
                              </a:ext>
                            </a:extLst>
                          </a:hlinkClick>
                        </a:rPr>
                        <a:t>Facilitation Agenda: Create an Action Plan </a:t>
                      </a:r>
                      <a:endParaRPr lang="en-US" sz="2000" b="0" i="0">
                        <a:solidFill>
                          <a:srgbClr val="54524D"/>
                        </a:solidFill>
                        <a:effectLst/>
                        <a:latin typeface="inherit"/>
                      </a:endParaRPr>
                    </a:p>
                    <a:p>
                      <a:pPr marL="342900" indent="-342900" algn="l">
                        <a:buFont typeface="Arial" panose="020B0604020202020204" pitchFamily="34" charset="0"/>
                        <a:buChar char="•"/>
                      </a:pPr>
                      <a:r>
                        <a:rPr lang="en-US" sz="2000" b="0" i="0" u="sng">
                          <a:solidFill>
                            <a:srgbClr val="01579B"/>
                          </a:solidFill>
                          <a:effectLst/>
                          <a:latin typeface="inherit"/>
                          <a:hlinkClick r:id="rId12">
                            <a:extLst>
                              <a:ext uri="{A12FA001-AC4F-418D-AE19-62706E023703}">
                                <ahyp:hlinkClr xmlns:ahyp="http://schemas.microsoft.com/office/drawing/2018/hyperlinkcolor" val="tx"/>
                              </a:ext>
                            </a:extLst>
                          </a:hlinkClick>
                        </a:rPr>
                        <a:t>Equity Team Meeting Agenda: Create an Action Plan </a:t>
                      </a:r>
                      <a:endParaRPr lang="en-US"/>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5440216"/>
                  </a:ext>
                </a:extLst>
              </a:tr>
            </a:tbl>
          </a:graphicData>
        </a:graphic>
      </p:graphicFrame>
      <p:sp>
        <p:nvSpPr>
          <p:cNvPr id="9" name="Oval 8">
            <a:extLst>
              <a:ext uri="{FF2B5EF4-FFF2-40B4-BE49-F238E27FC236}">
                <a16:creationId xmlns:a16="http://schemas.microsoft.com/office/drawing/2014/main" id="{ED06CAC1-DBDB-4E30-89F4-7CDABFE65BC1}"/>
              </a:ext>
            </a:extLst>
          </p:cNvPr>
          <p:cNvSpPr/>
          <p:nvPr/>
        </p:nvSpPr>
        <p:spPr>
          <a:xfrm>
            <a:off x="5550459" y="4861402"/>
            <a:ext cx="1076355" cy="10820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accent1">
                    <a:lumMod val="50000"/>
                  </a:schemeClr>
                </a:solidFill>
              </a:rPr>
              <a:t>And/Or</a:t>
            </a:r>
            <a:endParaRPr lang="en-US">
              <a:solidFill>
                <a:schemeClr val="accent1">
                  <a:lumMod val="50000"/>
                </a:schemeClr>
              </a:solidFill>
            </a:endParaRPr>
          </a:p>
        </p:txBody>
      </p:sp>
    </p:spTree>
    <p:extLst>
      <p:ext uri="{BB962C8B-B14F-4D97-AF65-F5344CB8AC3E}">
        <p14:creationId xmlns:p14="http://schemas.microsoft.com/office/powerpoint/2010/main" val="2093032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E4CF30-198B-4BC0-A5E1-4D3253B678F3}"/>
              </a:ext>
            </a:extLst>
          </p:cNvPr>
          <p:cNvSpPr>
            <a:spLocks noGrp="1"/>
          </p:cNvSpPr>
          <p:nvPr>
            <p:ph type="title"/>
          </p:nvPr>
        </p:nvSpPr>
        <p:spPr>
          <a:xfrm>
            <a:off x="296780" y="453779"/>
            <a:ext cx="11638545" cy="1382805"/>
          </a:xfrm>
        </p:spPr>
        <p:txBody>
          <a:bodyPr/>
          <a:lstStyle/>
          <a:p>
            <a:r>
              <a:rPr lang="en-US" sz="4267"/>
              <a:t>Components of General Supervision</a:t>
            </a:r>
          </a:p>
        </p:txBody>
      </p:sp>
      <p:pic>
        <p:nvPicPr>
          <p:cNvPr id="6" name="Content Placeholder 5" descr="8 Key Component of General Supervisions: Fiscal management, integrated monitoring, sustaining compliance and improvement, implementation of policies and procedures, technical assistance &amp; professional development, data, SPP/APR, and dispute resolution.&#10;">
            <a:extLst>
              <a:ext uri="{FF2B5EF4-FFF2-40B4-BE49-F238E27FC236}">
                <a16:creationId xmlns:a16="http://schemas.microsoft.com/office/drawing/2014/main" id="{DCEAAEDB-E950-4AF7-9DD5-DE81E85D2B92}"/>
              </a:ext>
            </a:extLst>
          </p:cNvPr>
          <p:cNvPicPr>
            <a:picLocks noGrp="1" noChangeAspect="1"/>
          </p:cNvPicPr>
          <p:nvPr>
            <p:ph idx="1"/>
          </p:nvPr>
        </p:nvPicPr>
        <p:blipFill>
          <a:blip r:embed="rId3"/>
          <a:stretch>
            <a:fillRect/>
          </a:stretch>
        </p:blipFill>
        <p:spPr>
          <a:xfrm>
            <a:off x="954156" y="1385595"/>
            <a:ext cx="10828769" cy="4795073"/>
          </a:xfrm>
        </p:spPr>
      </p:pic>
      <p:sp>
        <p:nvSpPr>
          <p:cNvPr id="2" name="Slide Number Placeholder 1">
            <a:extLst>
              <a:ext uri="{FF2B5EF4-FFF2-40B4-BE49-F238E27FC236}">
                <a16:creationId xmlns:a16="http://schemas.microsoft.com/office/drawing/2014/main" id="{C531627B-320E-4936-8F01-E55826DCFD21}"/>
              </a:ext>
            </a:extLst>
          </p:cNvPr>
          <p:cNvSpPr>
            <a:spLocks noGrp="1"/>
          </p:cNvSpPr>
          <p:nvPr>
            <p:ph type="sldNum" sz="quarter" idx="4"/>
          </p:nvPr>
        </p:nvSpPr>
        <p:spPr>
          <a:xfrm>
            <a:off x="8314269" y="4767264"/>
            <a:ext cx="372533"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B0462FEB-C181-8347-9EC4-DEDFCFCD9AD1}" type="slidenum">
              <a:rPr kumimoji="0" lang="en-US" sz="1200" b="0" i="0" u="none" strike="noStrike" kern="1200" cap="none" spc="0" normalizeH="0" baseline="0" noProof="0" smtClean="0">
                <a:ln>
                  <a:noFill/>
                </a:ln>
                <a:solidFill>
                  <a:srgbClr val="3A5898"/>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3A589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007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229D-3BF6-4589-A33E-C562E6E177F2}"/>
              </a:ext>
            </a:extLst>
          </p:cNvPr>
          <p:cNvSpPr>
            <a:spLocks noGrp="1"/>
          </p:cNvSpPr>
          <p:nvPr>
            <p:ph type="title"/>
          </p:nvPr>
        </p:nvSpPr>
        <p:spPr/>
        <p:txBody>
          <a:bodyPr/>
          <a:lstStyle/>
          <a:p>
            <a:r>
              <a:rPr lang="en-US"/>
              <a:t>Additional Resources: </a:t>
            </a:r>
            <a:r>
              <a:rPr lang="en-US">
                <a:latin typeface="Segoe UI"/>
                <a:cs typeface="Segoe UI"/>
              </a:rPr>
              <a:t>Developing an Action Plan </a:t>
            </a:r>
            <a:endParaRPr lang="en-US"/>
          </a:p>
        </p:txBody>
      </p:sp>
      <p:sp>
        <p:nvSpPr>
          <p:cNvPr id="3" name="Content Placeholder 2">
            <a:extLst>
              <a:ext uri="{FF2B5EF4-FFF2-40B4-BE49-F238E27FC236}">
                <a16:creationId xmlns:a16="http://schemas.microsoft.com/office/drawing/2014/main" id="{F4A66E58-632A-4E62-8F7D-47F0FFB9BFBD}"/>
              </a:ext>
            </a:extLst>
          </p:cNvPr>
          <p:cNvSpPr>
            <a:spLocks noGrp="1"/>
          </p:cNvSpPr>
          <p:nvPr>
            <p:ph idx="1"/>
          </p:nvPr>
        </p:nvSpPr>
        <p:spPr>
          <a:xfrm>
            <a:off x="567743" y="462307"/>
            <a:ext cx="11136577" cy="5049746"/>
          </a:xfrm>
        </p:spPr>
        <p:txBody>
          <a:bodyPr/>
          <a:lstStyle/>
          <a:p>
            <a:pPr algn="l">
              <a:buFont typeface="Arial" panose="020B0604020202020204" pitchFamily="34" charset="0"/>
              <a:buChar char="•"/>
            </a:pPr>
            <a:br>
              <a:rPr lang="en-US" sz="1600">
                <a:solidFill>
                  <a:srgbClr val="0060C7"/>
                </a:solidFill>
                <a:latin typeface="-apple-system"/>
              </a:rPr>
            </a:br>
            <a:endParaRPr lang="en-US" sz="2800" b="0" i="0">
              <a:solidFill>
                <a:srgbClr val="222222"/>
              </a:solidFill>
              <a:effectLst/>
              <a:latin typeface="+mn-lt"/>
            </a:endParaRPr>
          </a:p>
          <a:p>
            <a:pPr algn="l">
              <a:buFont typeface="Arial" panose="020B0604020202020204" pitchFamily="34" charset="0"/>
              <a:buChar char="•"/>
            </a:pPr>
            <a:r>
              <a:rPr lang="en-US" sz="2800" b="0" i="0" u="none" strike="noStrike" err="1">
                <a:solidFill>
                  <a:srgbClr val="0060C7"/>
                </a:solidFill>
                <a:effectLst/>
                <a:latin typeface="+mn-lt"/>
                <a:hlinkClick r:id="rId3"/>
              </a:rPr>
              <a:t>PfS</a:t>
            </a:r>
            <a:r>
              <a:rPr lang="en-US" sz="2800" b="0" i="0" u="none" strike="noStrike">
                <a:solidFill>
                  <a:srgbClr val="0060C7"/>
                </a:solidFill>
                <a:effectLst/>
                <a:latin typeface="+mn-lt"/>
                <a:hlinkClick r:id="rId3"/>
              </a:rPr>
              <a:t> Plan Template</a:t>
            </a:r>
            <a:endParaRPr lang="en-US" sz="2800" b="0" i="0" u="none" strike="noStrike">
              <a:solidFill>
                <a:srgbClr val="0060C7"/>
              </a:solidFill>
              <a:effectLst/>
              <a:latin typeface="+mn-lt"/>
            </a:endParaRPr>
          </a:p>
          <a:p>
            <a:r>
              <a:rPr lang="en-US" sz="2800">
                <a:solidFill>
                  <a:srgbClr val="0060C7"/>
                </a:solidFill>
                <a:latin typeface="+mn-lt"/>
                <a:hlinkClick r:id="rId4">
                  <a:extLst>
                    <a:ext uri="{A12FA001-AC4F-418D-AE19-62706E023703}">
                      <ahyp:hlinkClr xmlns:ahyp="http://schemas.microsoft.com/office/drawing/2018/hyperlinkcolor" val="tx"/>
                    </a:ext>
                  </a:extLst>
                </a:hlinkClick>
              </a:rPr>
              <a:t>Template for Success Gap Action Plan </a:t>
            </a:r>
            <a:endParaRPr lang="en-US" sz="2800" b="0" i="0">
              <a:solidFill>
                <a:srgbClr val="222222"/>
              </a:solidFill>
              <a:effectLst/>
              <a:latin typeface="+mn-lt"/>
            </a:endParaRPr>
          </a:p>
          <a:p>
            <a:pPr algn="l">
              <a:buFont typeface="Arial" panose="020B0604020202020204" pitchFamily="34" charset="0"/>
              <a:buChar char="•"/>
            </a:pPr>
            <a:r>
              <a:rPr lang="en-US" sz="2800" b="0" i="0" u="none" strike="noStrike" err="1">
                <a:solidFill>
                  <a:srgbClr val="0060C7"/>
                </a:solidFill>
                <a:effectLst/>
                <a:latin typeface="+mn-lt"/>
                <a:hlinkClick r:id="rId5"/>
              </a:rPr>
              <a:t>PfS</a:t>
            </a:r>
            <a:r>
              <a:rPr lang="en-US" sz="2800" b="0" i="0" u="none" strike="noStrike">
                <a:solidFill>
                  <a:srgbClr val="0060C7"/>
                </a:solidFill>
                <a:effectLst/>
                <a:latin typeface="+mn-lt"/>
                <a:hlinkClick r:id="rId5"/>
              </a:rPr>
              <a:t> Strategic Objective/Strategic Initiative Organizer</a:t>
            </a:r>
            <a:endParaRPr lang="en-US" sz="2800" b="0" i="0">
              <a:solidFill>
                <a:srgbClr val="222222"/>
              </a:solidFill>
              <a:effectLst/>
              <a:latin typeface="+mn-lt"/>
            </a:endParaRPr>
          </a:p>
          <a:p>
            <a:pPr algn="l">
              <a:buFont typeface="Arial" panose="020B0604020202020204" pitchFamily="34" charset="0"/>
              <a:buChar char="•"/>
            </a:pPr>
            <a:r>
              <a:rPr lang="en-US" sz="2800" b="0" i="0" u="none" strike="noStrike" err="1">
                <a:solidFill>
                  <a:srgbClr val="0060C7"/>
                </a:solidFill>
                <a:effectLst/>
                <a:latin typeface="+mn-lt"/>
                <a:hlinkClick r:id="rId6"/>
              </a:rPr>
              <a:t>PfS</a:t>
            </a:r>
            <a:r>
              <a:rPr lang="en-US" sz="2800" b="0" i="0" u="none" strike="noStrike">
                <a:solidFill>
                  <a:srgbClr val="0060C7"/>
                </a:solidFill>
                <a:effectLst/>
                <a:latin typeface="+mn-lt"/>
                <a:hlinkClick r:id="rId6"/>
              </a:rPr>
              <a:t> Outcomes Worksheet</a:t>
            </a:r>
            <a:endParaRPr lang="en-US" sz="2800" b="0" i="0">
              <a:solidFill>
                <a:srgbClr val="222222"/>
              </a:solidFill>
              <a:effectLst/>
              <a:latin typeface="+mn-lt"/>
            </a:endParaRPr>
          </a:p>
          <a:p>
            <a:pPr algn="l">
              <a:buFont typeface="Arial" panose="020B0604020202020204" pitchFamily="34" charset="0"/>
              <a:buChar char="•"/>
            </a:pPr>
            <a:r>
              <a:rPr lang="en-US" sz="2800" b="0" i="0" u="none" strike="noStrike" err="1">
                <a:solidFill>
                  <a:srgbClr val="0060C7"/>
                </a:solidFill>
                <a:effectLst/>
                <a:latin typeface="+mn-lt"/>
                <a:hlinkClick r:id="rId7"/>
              </a:rPr>
              <a:t>PfS</a:t>
            </a:r>
            <a:r>
              <a:rPr lang="en-US" sz="2800" b="0" i="0" u="none" strike="noStrike">
                <a:solidFill>
                  <a:srgbClr val="0060C7"/>
                </a:solidFill>
                <a:effectLst/>
                <a:latin typeface="+mn-lt"/>
                <a:hlinkClick r:id="rId7"/>
              </a:rPr>
              <a:t> Quality Review Feedback Form</a:t>
            </a:r>
            <a:endParaRPr lang="en-US" sz="2800" b="0" i="0">
              <a:solidFill>
                <a:srgbClr val="222222"/>
              </a:solidFill>
              <a:effectLst/>
              <a:latin typeface="+mn-lt"/>
            </a:endParaRPr>
          </a:p>
          <a:p>
            <a:pPr algn="l">
              <a:buFont typeface="Arial" panose="020B0604020202020204" pitchFamily="34" charset="0"/>
              <a:buChar char="•"/>
            </a:pPr>
            <a:r>
              <a:rPr lang="en-US" sz="2800" b="0" i="0" u="none" strike="noStrike">
                <a:solidFill>
                  <a:srgbClr val="0060C7"/>
                </a:solidFill>
                <a:effectLst/>
                <a:latin typeface="+mn-lt"/>
                <a:hlinkClick r:id="rId8"/>
              </a:rPr>
              <a:t>Resource Mapping Worksheet</a:t>
            </a:r>
            <a:endParaRPr lang="en-US" sz="2800">
              <a:solidFill>
                <a:srgbClr val="0060C7"/>
              </a:solidFill>
              <a:latin typeface="+mn-lt"/>
            </a:endParaRPr>
          </a:p>
          <a:p>
            <a:pPr marL="0" indent="0">
              <a:buNone/>
            </a:pPr>
            <a:endParaRPr lang="en-US" sz="2800">
              <a:solidFill>
                <a:srgbClr val="0060C7"/>
              </a:solidFill>
              <a:latin typeface="+mn-lt"/>
            </a:endParaRPr>
          </a:p>
          <a:p>
            <a:pPr algn="l">
              <a:buFont typeface="Arial" panose="020B0604020202020204" pitchFamily="34" charset="0"/>
              <a:buChar char="•"/>
            </a:pPr>
            <a:endParaRPr lang="en-US" sz="2800" b="0" i="0">
              <a:solidFill>
                <a:srgbClr val="222222"/>
              </a:solidFill>
              <a:effectLst/>
              <a:latin typeface="+mn-lt"/>
            </a:endParaRPr>
          </a:p>
          <a:p>
            <a:pPr marL="0" indent="0">
              <a:buNone/>
            </a:pPr>
            <a:endParaRPr lang="en-US" sz="2800">
              <a:latin typeface="+mn-lt"/>
            </a:endParaRPr>
          </a:p>
        </p:txBody>
      </p:sp>
      <p:sp>
        <p:nvSpPr>
          <p:cNvPr id="4" name="Slide Number Placeholder 3">
            <a:extLst>
              <a:ext uri="{FF2B5EF4-FFF2-40B4-BE49-F238E27FC236}">
                <a16:creationId xmlns:a16="http://schemas.microsoft.com/office/drawing/2014/main" id="{34307DA7-BB27-45C0-BF0F-98B3D1D7E43A}"/>
              </a:ext>
            </a:extLst>
          </p:cNvPr>
          <p:cNvSpPr>
            <a:spLocks noGrp="1"/>
          </p:cNvSpPr>
          <p:nvPr>
            <p:ph type="sldNum" sz="quarter" idx="12"/>
          </p:nvPr>
        </p:nvSpPr>
        <p:spPr/>
        <p:txBody>
          <a:bodyPr/>
          <a:lstStyle/>
          <a:p>
            <a:fld id="{FF27229C-EC7B-4063-A33B-28A5E87E32ED}" type="slidenum">
              <a:rPr lang="zh-CN" altLang="en-US" smtClean="0"/>
              <a:pPr/>
              <a:t>60</a:t>
            </a:fld>
            <a:endParaRPr lang="zh-CN" altLang="en-US"/>
          </a:p>
        </p:txBody>
      </p:sp>
    </p:spTree>
    <p:extLst>
      <p:ext uri="{BB962C8B-B14F-4D97-AF65-F5344CB8AC3E}">
        <p14:creationId xmlns:p14="http://schemas.microsoft.com/office/powerpoint/2010/main" val="38069069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54937A-1CB2-EEA1-4E4C-454DE72652D1}"/>
              </a:ext>
            </a:extLst>
          </p:cNvPr>
          <p:cNvSpPr>
            <a:spLocks noGrp="1"/>
          </p:cNvSpPr>
          <p:nvPr>
            <p:ph type="title"/>
          </p:nvPr>
        </p:nvSpPr>
        <p:spPr/>
        <p:txBody>
          <a:bodyPr/>
          <a:lstStyle/>
          <a:p>
            <a:r>
              <a:rPr lang="en-US">
                <a:latin typeface="Segoe UI Semibold"/>
                <a:cs typeface="Segoe UI Semibold"/>
              </a:rPr>
              <a:t>Fiscal Considerations to Serve Your Students Better</a:t>
            </a:r>
          </a:p>
        </p:txBody>
      </p:sp>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4EDBA096-6913-97A1-9282-AEE25C80F2ED}"/>
                  </a:ext>
                </a:extLst>
              </p:cNvPr>
              <p:cNvSpPr txBox="1">
                <a:spLocks/>
              </p:cNvSpPr>
              <p:nvPr/>
            </p:nvSpPr>
            <p:spPr>
              <a:xfrm>
                <a:off x="447398" y="1131561"/>
                <a:ext cx="5430889" cy="713201"/>
              </a:xfrm>
              <a:prstGeom prst="rect">
                <a:avLst/>
              </a:prstGeom>
              <a:solidFill>
                <a:schemeClr val="accent2">
                  <a:lumMod val="75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2800" b="1" kern="1200" baseline="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000" b="1"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1800" b="1"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E38526"/>
                  </a:buClr>
                  <a:buSzTx/>
                  <a:buFont typeface="Arial" panose="020B0604020202020204" pitchFamily="34" charset="0"/>
                  <a:buNone/>
                  <a:tabLst/>
                  <a:defRPr/>
                </a:pPr>
                <a:r>
                  <a:rPr kumimoji="0" lang="en-US" sz="2800" b="1" i="0" u="none" strike="noStrike" kern="1200" cap="none" spc="0" normalizeH="0" baseline="0" noProof="0">
                    <a:ln>
                      <a:noFill/>
                    </a:ln>
                    <a:solidFill>
                      <a:prstClr val="white"/>
                    </a:solidFill>
                    <a:effectLst/>
                    <a:uLnTx/>
                    <a:uFillTx/>
                    <a:latin typeface="Segoe UI"/>
                    <a:ea typeface="+mn-ea"/>
                    <a:cs typeface="Segoe UI"/>
                  </a:rPr>
                  <a:t>Making Money Matter (</a:t>
                </a:r>
                <a14:m>
                  <m:oMath xmlns:m="http://schemas.openxmlformats.org/officeDocument/2006/math">
                    <m:sSup>
                      <m:sSupPr>
                        <m:ctrlP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a:rPr>
                        </m:ctrlPr>
                      </m:sSupPr>
                      <m:e>
                        <m:r>
                          <a:rPr kumimoji="0" lang="en-US" sz="2800" b="1" i="0"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a:rPr>
                          <m:t>𝐌</m:t>
                        </m:r>
                      </m:e>
                      <m:sup>
                        <m:r>
                          <a:rPr kumimoji="0" lang="en-US" sz="2800" b="1" i="0"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a:rPr>
                          <m:t>𝟑</m:t>
                        </m:r>
                      </m:sup>
                    </m:sSup>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a:t>
                </a:r>
              </a:p>
            </p:txBody>
          </p:sp>
        </mc:Choice>
        <mc:Fallback xmlns="">
          <p:sp>
            <p:nvSpPr>
              <p:cNvPr id="9" name="Text Placeholder 4">
                <a:extLst>
                  <a:ext uri="{FF2B5EF4-FFF2-40B4-BE49-F238E27FC236}">
                    <a16:creationId xmlns:a16="http://schemas.microsoft.com/office/drawing/2014/main" id="{4EDBA096-6913-97A1-9282-AEE25C80F2ED}"/>
                  </a:ext>
                </a:extLst>
              </p:cNvPr>
              <p:cNvSpPr txBox="1">
                <a:spLocks noRot="1" noChangeAspect="1" noMove="1" noResize="1" noEditPoints="1" noAdjustHandles="1" noChangeArrowheads="1" noChangeShapeType="1" noTextEdit="1"/>
              </p:cNvSpPr>
              <p:nvPr/>
            </p:nvSpPr>
            <p:spPr>
              <a:xfrm>
                <a:off x="447398" y="1131561"/>
                <a:ext cx="5430889" cy="713201"/>
              </a:xfrm>
              <a:prstGeom prst="rect">
                <a:avLst/>
              </a:prstGeom>
              <a:blipFill>
                <a:blip r:embed="rId3"/>
                <a:stretch>
                  <a:fillRect l="-2245" b="-6838"/>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CC8EC04C-9A13-6150-E58B-24A509C1ACCF}"/>
              </a:ext>
            </a:extLst>
          </p:cNvPr>
          <p:cNvSpPr>
            <a:spLocks noGrp="1"/>
          </p:cNvSpPr>
          <p:nvPr>
            <p:ph idx="13"/>
          </p:nvPr>
        </p:nvSpPr>
        <p:spPr>
          <a:xfrm>
            <a:off x="447398" y="1844762"/>
            <a:ext cx="5676615" cy="4394920"/>
          </a:xfrm>
        </p:spPr>
        <p:txBody>
          <a:bodyPr vert="horz" lIns="91440" tIns="45720" rIns="91440" bIns="45720" rtlCol="0" anchor="t">
            <a:noAutofit/>
          </a:bodyPr>
          <a:lstStyle/>
          <a:p>
            <a:r>
              <a:rPr lang="en-US" sz="2000">
                <a:latin typeface="Segoe UI"/>
                <a:cs typeface="Segoe UI"/>
              </a:rPr>
              <a:t>At least 2% of IDEA set aside required for systemic improvements at LEAs with </a:t>
            </a:r>
            <a:r>
              <a:rPr lang="en-US" sz="2000" i="1">
                <a:latin typeface="Segoe UI"/>
                <a:cs typeface="Segoe UI"/>
              </a:rPr>
              <a:t>Needs Intervention </a:t>
            </a:r>
            <a:r>
              <a:rPr lang="en-US" sz="2000">
                <a:latin typeface="Segoe UI"/>
                <a:cs typeface="Segoe UI"/>
              </a:rPr>
              <a:t>Special Education Determination</a:t>
            </a:r>
          </a:p>
          <a:p>
            <a:r>
              <a:rPr lang="en-US" sz="2000">
                <a:latin typeface="Segoe UI"/>
                <a:cs typeface="Segoe UI"/>
              </a:rPr>
              <a:t>Supports systemic activities and strategic planning, such as data collection, root cause analysis, action planning, &amp; implementation of systemic interventions, with emphasis on equity, gap closing, and culturally responsive &amp; inclusive practices.</a:t>
            </a:r>
          </a:p>
          <a:p>
            <a:r>
              <a:rPr lang="en-US" sz="2000">
                <a:latin typeface="Segoe UI"/>
                <a:cs typeface="Segoe UI"/>
              </a:rPr>
              <a:t>For more information:</a:t>
            </a:r>
          </a:p>
          <a:p>
            <a:pPr lvl="1"/>
            <a:r>
              <a:rPr lang="en-US" sz="1600">
                <a:latin typeface="Segoe UI"/>
                <a:cs typeface="Segoe UI"/>
                <a:hlinkClick r:id="rId4"/>
              </a:rPr>
              <a:t>https://www.doe.mass.edu/turnaround/redesign/m3/</a:t>
            </a:r>
            <a:r>
              <a:rPr lang="en-US" sz="1600">
                <a:latin typeface="Segoe UI"/>
                <a:cs typeface="Segoe UI"/>
              </a:rPr>
              <a:t> </a:t>
            </a:r>
          </a:p>
          <a:p>
            <a:pPr lvl="1"/>
            <a:r>
              <a:rPr lang="en-US" sz="1600">
                <a:latin typeface="Segoe UI"/>
                <a:cs typeface="Segoe UI"/>
              </a:rPr>
              <a:t>Email: </a:t>
            </a:r>
            <a:r>
              <a:rPr lang="en-US" sz="1600">
                <a:latin typeface="Segoe UI"/>
                <a:cs typeface="Segoe UI"/>
                <a:hlinkClick r:id="rId5"/>
              </a:rPr>
              <a:t>specialeducation@doe.mass.edu</a:t>
            </a:r>
            <a:r>
              <a:rPr lang="en-US" sz="1600">
                <a:latin typeface="Segoe UI"/>
                <a:cs typeface="Segoe UI"/>
              </a:rPr>
              <a:t> </a:t>
            </a:r>
            <a:endParaRPr lang="en-US" sz="1600"/>
          </a:p>
        </p:txBody>
      </p:sp>
      <p:sp>
        <p:nvSpPr>
          <p:cNvPr id="5" name="Text Placeholder 4">
            <a:extLst>
              <a:ext uri="{FF2B5EF4-FFF2-40B4-BE49-F238E27FC236}">
                <a16:creationId xmlns:a16="http://schemas.microsoft.com/office/drawing/2014/main" id="{C3742596-DBDC-94DA-8025-0CE1B6223AA4}"/>
              </a:ext>
            </a:extLst>
          </p:cNvPr>
          <p:cNvSpPr>
            <a:spLocks noGrp="1"/>
          </p:cNvSpPr>
          <p:nvPr>
            <p:ph type="body" idx="15"/>
          </p:nvPr>
        </p:nvSpPr>
        <p:spPr>
          <a:xfrm>
            <a:off x="6313715" y="1131561"/>
            <a:ext cx="5452057" cy="776702"/>
          </a:xfrm>
          <a:solidFill>
            <a:schemeClr val="accent2">
              <a:lumMod val="75000"/>
            </a:schemeClr>
          </a:solidFill>
        </p:spPr>
        <p:txBody>
          <a:bodyPr/>
          <a:lstStyle/>
          <a:p>
            <a:r>
              <a:rPr lang="en-US" b="0">
                <a:latin typeface="Segoe UI Semibold"/>
                <a:cs typeface="Segoe UI Semibold"/>
              </a:rPr>
              <a:t>Coordinated Early Intervening Services (CEIS)</a:t>
            </a:r>
          </a:p>
        </p:txBody>
      </p:sp>
      <p:sp>
        <p:nvSpPr>
          <p:cNvPr id="7" name="Content Placeholder 6">
            <a:extLst>
              <a:ext uri="{FF2B5EF4-FFF2-40B4-BE49-F238E27FC236}">
                <a16:creationId xmlns:a16="http://schemas.microsoft.com/office/drawing/2014/main" id="{DC9E42E3-BBFC-AFDF-85E2-A5024BF3A714}"/>
              </a:ext>
            </a:extLst>
          </p:cNvPr>
          <p:cNvSpPr>
            <a:spLocks noGrp="1"/>
          </p:cNvSpPr>
          <p:nvPr>
            <p:ph idx="16"/>
          </p:nvPr>
        </p:nvSpPr>
        <p:spPr>
          <a:xfrm>
            <a:off x="6302671" y="1908263"/>
            <a:ext cx="5474143" cy="4174745"/>
          </a:xfrm>
        </p:spPr>
        <p:txBody>
          <a:bodyPr vert="horz" lIns="91440" tIns="45720" rIns="91440" bIns="45720" rtlCol="0" anchor="t">
            <a:noAutofit/>
          </a:bodyPr>
          <a:lstStyle/>
          <a:p>
            <a:r>
              <a:rPr lang="en-US" sz="2000">
                <a:latin typeface="Segoe UI"/>
                <a:cs typeface="Segoe UI"/>
              </a:rPr>
              <a:t>Services provided to students in K-12 </a:t>
            </a:r>
            <a:r>
              <a:rPr lang="en-US" sz="2000" i="1">
                <a:latin typeface="Segoe UI"/>
                <a:cs typeface="Segoe UI"/>
              </a:rPr>
              <a:t>who</a:t>
            </a:r>
            <a:r>
              <a:rPr lang="en-US" sz="2000">
                <a:latin typeface="Segoe UI"/>
                <a:cs typeface="Segoe UI"/>
              </a:rPr>
              <a:t> </a:t>
            </a:r>
            <a:r>
              <a:rPr lang="en-US" sz="2000" i="1">
                <a:latin typeface="Segoe UI"/>
                <a:cs typeface="Segoe UI"/>
              </a:rPr>
              <a:t>are not identified as needing special education or related services</a:t>
            </a:r>
            <a:r>
              <a:rPr lang="en-US" sz="2000">
                <a:latin typeface="Segoe UI"/>
                <a:cs typeface="Segoe UI"/>
              </a:rPr>
              <a:t>, but who need additional academic or behavioral support to succeed in general education. </a:t>
            </a:r>
          </a:p>
          <a:p>
            <a:r>
              <a:rPr lang="en-US" sz="2000">
                <a:latin typeface="Segoe UI"/>
                <a:cs typeface="Segoe UI"/>
              </a:rPr>
              <a:t>Allows any LEA to reserve up to 15 percent of their IDEA Part B for CEIS services to address needs of students.</a:t>
            </a:r>
          </a:p>
          <a:p>
            <a:r>
              <a:rPr lang="en-US" sz="2000">
                <a:latin typeface="Segoe UI"/>
                <a:cs typeface="Segoe UI"/>
              </a:rPr>
              <a:t>For more information:</a:t>
            </a:r>
          </a:p>
          <a:p>
            <a:pPr lvl="1"/>
            <a:r>
              <a:rPr lang="en-US" sz="1600">
                <a:latin typeface="Segoe UI"/>
                <a:cs typeface="Segoe UI"/>
                <a:hlinkClick r:id="rId6"/>
              </a:rPr>
              <a:t>https://ideadata.org/sites/default/files/media/documents/2017-09/idc_ceis_chart.pdf</a:t>
            </a:r>
            <a:r>
              <a:rPr lang="en-US" sz="1600">
                <a:latin typeface="Segoe UI"/>
                <a:cs typeface="Segoe UI"/>
              </a:rPr>
              <a:t> </a:t>
            </a:r>
            <a:endParaRPr lang="en-US"/>
          </a:p>
          <a:p>
            <a:pPr lvl="1"/>
            <a:r>
              <a:rPr lang="en-US" sz="1600">
                <a:latin typeface="Segoe UI"/>
                <a:cs typeface="Segoe UI"/>
              </a:rPr>
              <a:t>Email: </a:t>
            </a:r>
            <a:r>
              <a:rPr lang="en-US" sz="1600">
                <a:latin typeface="Segoe UI"/>
                <a:cs typeface="Segoe UI"/>
                <a:hlinkClick r:id="rId5"/>
              </a:rPr>
              <a:t>specialeducation@doe.mass.edu</a:t>
            </a:r>
            <a:r>
              <a:rPr lang="en-US" sz="1600">
                <a:latin typeface="Segoe UI"/>
                <a:cs typeface="Segoe UI"/>
              </a:rPr>
              <a:t> </a:t>
            </a:r>
            <a:endParaRPr lang="en-US"/>
          </a:p>
          <a:p>
            <a:endParaRPr lang="en-US"/>
          </a:p>
        </p:txBody>
      </p:sp>
      <p:sp>
        <p:nvSpPr>
          <p:cNvPr id="2" name="Slide Number Placeholder 1">
            <a:extLst>
              <a:ext uri="{FF2B5EF4-FFF2-40B4-BE49-F238E27FC236}">
                <a16:creationId xmlns:a16="http://schemas.microsoft.com/office/drawing/2014/main" id="{7651B9A0-5353-5EBA-2D13-05FBEEF687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zh-CN" altLang="en-US" sz="1200" b="0" i="0" u="none" strike="noStrike" kern="1200" cap="none" spc="0" normalizeH="0" baseline="0" noProof="0">
              <a:ln>
                <a:noFill/>
              </a:ln>
              <a:solidFill>
                <a:srgbClr val="203B6A"/>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688243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Tree>
    <p:extLst>
      <p:ext uri="{BB962C8B-B14F-4D97-AF65-F5344CB8AC3E}">
        <p14:creationId xmlns:p14="http://schemas.microsoft.com/office/powerpoint/2010/main" val="248720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6606DF-85D9-CF4D-807C-57E822B011F1}"/>
              </a:ext>
            </a:extLst>
          </p:cNvPr>
          <p:cNvSpPr>
            <a:spLocks noGrp="1"/>
          </p:cNvSpPr>
          <p:nvPr>
            <p:ph type="title"/>
          </p:nvPr>
        </p:nvSpPr>
        <p:spPr/>
        <p:txBody>
          <a:bodyPr/>
          <a:lstStyle/>
          <a:p>
            <a:r>
              <a:rPr lang="en-US"/>
              <a:t>Coherence Matters!</a:t>
            </a:r>
          </a:p>
        </p:txBody>
      </p:sp>
      <p:sp>
        <p:nvSpPr>
          <p:cNvPr id="8" name="TextBox 7">
            <a:extLst>
              <a:ext uri="{FF2B5EF4-FFF2-40B4-BE49-F238E27FC236}">
                <a16:creationId xmlns:a16="http://schemas.microsoft.com/office/drawing/2014/main" id="{D73BB951-5899-4345-A1F1-835B7EBF545E}"/>
              </a:ext>
            </a:extLst>
          </p:cNvPr>
          <p:cNvSpPr txBox="1"/>
          <p:nvPr/>
        </p:nvSpPr>
        <p:spPr>
          <a:xfrm>
            <a:off x="838200" y="1989056"/>
            <a:ext cx="515055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A5898"/>
                </a:solidFill>
                <a:effectLst/>
                <a:uLnTx/>
                <a:uFillTx/>
                <a:latin typeface="Verdana" panose="020B0604030504040204" pitchFamily="34" charset="0"/>
                <a:ea typeface="Verdana" panose="020B0604030504040204" pitchFamily="34" charset="0"/>
                <a:cs typeface="Verdana" panose="020B0604030504040204" pitchFamily="34" charset="0"/>
              </a:rPr>
              <a:t>Imagine a general supervision system as a sophisticated machine comprised of many interlocking gears that all must operate in concert to produce the desired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3A589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Three interlocking gears with the words &quot;General supervision system components must work together!&quot;">
            <a:extLst>
              <a:ext uri="{FF2B5EF4-FFF2-40B4-BE49-F238E27FC236}">
                <a16:creationId xmlns:a16="http://schemas.microsoft.com/office/drawing/2014/main" id="{1A2BCCD7-1E7E-A443-B778-F7D78970730C}"/>
              </a:ext>
            </a:extLst>
          </p:cNvPr>
          <p:cNvPicPr>
            <a:picLocks noChangeAspect="1"/>
          </p:cNvPicPr>
          <p:nvPr/>
        </p:nvPicPr>
        <p:blipFill>
          <a:blip r:embed="rId3"/>
          <a:stretch>
            <a:fillRect/>
          </a:stretch>
        </p:blipFill>
        <p:spPr>
          <a:xfrm>
            <a:off x="6361292" y="1168400"/>
            <a:ext cx="5221107" cy="4884261"/>
          </a:xfrm>
          <a:prstGeom prst="rect">
            <a:avLst/>
          </a:prstGeom>
        </p:spPr>
      </p:pic>
      <p:sp>
        <p:nvSpPr>
          <p:cNvPr id="2" name="Slide Number Placeholder 1">
            <a:extLst>
              <a:ext uri="{FF2B5EF4-FFF2-40B4-BE49-F238E27FC236}">
                <a16:creationId xmlns:a16="http://schemas.microsoft.com/office/drawing/2014/main" id="{AB04F79A-D13C-5345-B5DE-AB1F328B4B02}"/>
              </a:ext>
            </a:extLst>
          </p:cNvPr>
          <p:cNvSpPr>
            <a:spLocks noGrp="1"/>
          </p:cNvSpPr>
          <p:nvPr>
            <p:ph type="sldNum" sz="quarter" idx="4"/>
          </p:nvPr>
        </p:nvSpPr>
        <p:spPr>
          <a:xfrm>
            <a:off x="8314269" y="4767264"/>
            <a:ext cx="372533"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B0462FEB-C181-8347-9EC4-DEDFCFCD9AD1}" type="slidenum">
              <a:rPr kumimoji="0" lang="en-US" sz="1200" b="0" i="0" u="none" strike="noStrike" kern="1200" cap="none" spc="0" normalizeH="0" baseline="0" noProof="0" smtClean="0">
                <a:ln>
                  <a:noFill/>
                </a:ln>
                <a:solidFill>
                  <a:srgbClr val="3A5898"/>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3A589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7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605DA04E-1251-7C3D-495F-6BDD72D7E56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chemeClr val="bg1"/>
                </a:solidFill>
                <a:latin typeface="+mj-lt"/>
                <a:ea typeface="+mj-ea"/>
                <a:cs typeface="+mj-cs"/>
                <a:hlinkClick r:id="rId2">
                  <a:extLst>
                    <a:ext uri="{A12FA001-AC4F-418D-AE19-62706E023703}">
                      <ahyp:hlinkClr xmlns:ahyp="http://schemas.microsoft.com/office/drawing/2018/hyperlinkcolor" val="tx"/>
                    </a:ext>
                  </a:extLst>
                </a:hlinkClick>
              </a:rPr>
              <a:t>General Supervision Guidance</a:t>
            </a:r>
            <a:endParaRPr lang="en-US" sz="4000" kern="1200">
              <a:solidFill>
                <a:schemeClr val="bg1"/>
              </a:solidFill>
              <a:latin typeface="+mj-lt"/>
              <a:ea typeface="+mj-ea"/>
              <a:cs typeface="+mj-cs"/>
            </a:endParaRPr>
          </a:p>
        </p:txBody>
      </p:sp>
      <p:pic>
        <p:nvPicPr>
          <p:cNvPr id="12" name="Picture Placeholder 11" descr="Photo of the State General Supervision Responsibilities Under Pares B and C of the IDEA document">
            <a:extLst>
              <a:ext uri="{FF2B5EF4-FFF2-40B4-BE49-F238E27FC236}">
                <a16:creationId xmlns:a16="http://schemas.microsoft.com/office/drawing/2014/main" id="{D6FA915A-51DE-702B-8251-A00093656845}"/>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906" b="2720"/>
          <a:stretch/>
        </p:blipFill>
        <p:spPr>
          <a:xfrm>
            <a:off x="5771967" y="467208"/>
            <a:ext cx="4686670" cy="5923584"/>
          </a:xfrm>
          <a:prstGeom prst="rect">
            <a:avLst/>
          </a:prstGeom>
        </p:spPr>
      </p:pic>
    </p:spTree>
    <p:extLst>
      <p:ext uri="{BB962C8B-B14F-4D97-AF65-F5344CB8AC3E}">
        <p14:creationId xmlns:p14="http://schemas.microsoft.com/office/powerpoint/2010/main" val="91628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itle 2">
            <a:extLst>
              <a:ext uri="{FF2B5EF4-FFF2-40B4-BE49-F238E27FC236}">
                <a16:creationId xmlns:a16="http://schemas.microsoft.com/office/drawing/2014/main" id="{30BB1F5B-3FB5-31C6-6318-1C277AE0C342}"/>
              </a:ext>
            </a:extLst>
          </p:cNvPr>
          <p:cNvSpPr>
            <a:spLocks noGrp="1"/>
          </p:cNvSpPr>
          <p:nvPr>
            <p:ph type="title"/>
          </p:nvPr>
        </p:nvSpPr>
        <p:spPr>
          <a:xfrm>
            <a:off x="1179226" y="1280679"/>
            <a:ext cx="9833548" cy="1325563"/>
          </a:xfrm>
        </p:spPr>
        <p:txBody>
          <a:bodyPr anchor="b">
            <a:normAutofit/>
          </a:bodyPr>
          <a:lstStyle/>
          <a:p>
            <a:pPr algn="ctr"/>
            <a:r>
              <a:rPr lang="en-US" sz="3600">
                <a:solidFill>
                  <a:schemeClr val="tx2"/>
                </a:solidFill>
              </a:rPr>
              <a:t>LEA Determinations</a:t>
            </a:r>
          </a:p>
        </p:txBody>
      </p:sp>
      <p:grpSp>
        <p:nvGrpSpPr>
          <p:cNvPr id="13" name="Group 1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a:extLst>
              <a:ext uri="{FF2B5EF4-FFF2-40B4-BE49-F238E27FC236}">
                <a16:creationId xmlns:a16="http://schemas.microsoft.com/office/drawing/2014/main" id="{9F923DF0-373B-A0CA-BF1E-12FD998F2B8B}"/>
              </a:ext>
            </a:extLst>
          </p:cNvPr>
          <p:cNvSpPr>
            <a:spLocks noGrp="1"/>
          </p:cNvSpPr>
          <p:nvPr>
            <p:ph idx="1"/>
          </p:nvPr>
        </p:nvSpPr>
        <p:spPr>
          <a:xfrm>
            <a:off x="1179226" y="2890979"/>
            <a:ext cx="9833548" cy="2693976"/>
          </a:xfrm>
        </p:spPr>
        <p:txBody>
          <a:bodyPr>
            <a:normAutofit/>
          </a:bodyPr>
          <a:lstStyle/>
          <a:p>
            <a:pPr marL="0" marR="0" indent="0">
              <a:spcBef>
                <a:spcPts val="0"/>
              </a:spcBef>
              <a:spcAft>
                <a:spcPts val="800"/>
              </a:spcAft>
              <a:buNone/>
            </a:pPr>
            <a:r>
              <a:rPr lang="en-US" sz="1800">
                <a:solidFill>
                  <a:schemeClr val="tx2"/>
                </a:solidFill>
                <a:effectLst/>
                <a:latin typeface="Calibri" panose="020F0502020204030204" pitchFamily="34" charset="0"/>
                <a:ea typeface="MS Mincho" panose="02020609040205080304" pitchFamily="49" charset="-128"/>
                <a:cs typeface="Arial" panose="020B0604020202020204" pitchFamily="34" charset="0"/>
              </a:rPr>
              <a:t>Under the federal Individuals with Disabilities Education Act (IDEA), the Department must make annual determinations regarding LEA’s specific needs for technical assistance or intervention in special education. Massachusetts does so based on four categories:</a:t>
            </a:r>
            <a:endParaRPr lang="en-US" sz="1800">
              <a:solidFill>
                <a:schemeClr val="tx2"/>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a:solidFill>
                  <a:schemeClr val="tx2"/>
                </a:solidFill>
                <a:effectLst/>
                <a:latin typeface="Calibri" panose="020F0502020204030204" pitchFamily="34" charset="0"/>
                <a:ea typeface="MS Mincho" panose="02020609040205080304" pitchFamily="49" charset="-128"/>
                <a:cs typeface="Arial" panose="020B0604020202020204" pitchFamily="34" charset="0"/>
              </a:rPr>
              <a:t>Meets Requirements (MR)</a:t>
            </a:r>
            <a:endParaRPr lang="en-US" sz="1800">
              <a:solidFill>
                <a:schemeClr val="tx2"/>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a:solidFill>
                  <a:schemeClr val="tx2"/>
                </a:solidFill>
                <a:effectLst/>
                <a:latin typeface="Calibri" panose="020F0502020204030204" pitchFamily="34" charset="0"/>
                <a:ea typeface="MS Mincho" panose="02020609040205080304" pitchFamily="49" charset="-128"/>
                <a:cs typeface="Arial" panose="020B0604020202020204" pitchFamily="34" charset="0"/>
              </a:rPr>
              <a:t>Needs Assistance (NA)</a:t>
            </a:r>
            <a:endParaRPr lang="en-US" sz="1800">
              <a:solidFill>
                <a:schemeClr val="tx2"/>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a:solidFill>
                  <a:schemeClr val="tx2"/>
                </a:solidFill>
                <a:effectLst/>
                <a:latin typeface="Calibri" panose="020F0502020204030204" pitchFamily="34" charset="0"/>
                <a:ea typeface="MS Mincho" panose="02020609040205080304" pitchFamily="49" charset="-128"/>
                <a:cs typeface="Arial" panose="020B0604020202020204" pitchFamily="34" charset="0"/>
              </a:rPr>
              <a:t>Needs Intervention (NI)</a:t>
            </a:r>
            <a:endParaRPr lang="en-US" sz="1800">
              <a:solidFill>
                <a:schemeClr val="tx2"/>
              </a:solidFill>
              <a:effectLst/>
              <a:latin typeface="Times New Roman" panose="02020603050405020304" pitchFamily="18" charset="0"/>
              <a:ea typeface="Times New Roman" panose="02020603050405020304" pitchFamily="18" charset="0"/>
            </a:endParaRPr>
          </a:p>
          <a:p>
            <a:pPr marL="0" marR="0">
              <a:spcBef>
                <a:spcPts val="0"/>
              </a:spcBef>
              <a:spcAft>
                <a:spcPts val="1200"/>
              </a:spcAft>
            </a:pPr>
            <a:r>
              <a:rPr lang="en-US" sz="1800" b="1">
                <a:solidFill>
                  <a:schemeClr val="tx2"/>
                </a:solidFill>
                <a:effectLst/>
                <a:latin typeface="Calibri" panose="020F0502020204030204" pitchFamily="34" charset="0"/>
                <a:ea typeface="MS Mincho" panose="02020609040205080304" pitchFamily="49" charset="-128"/>
                <a:cs typeface="Arial" panose="020B0604020202020204" pitchFamily="34" charset="0"/>
              </a:rPr>
              <a:t>Needs Substantial Intervention (NSI)</a:t>
            </a:r>
            <a:endParaRPr lang="en-US" sz="1800">
              <a:solidFill>
                <a:schemeClr val="tx2"/>
              </a:solidFill>
              <a:effectLst/>
              <a:latin typeface="Times New Roman" panose="02020603050405020304" pitchFamily="18" charset="0"/>
              <a:ea typeface="Times New Roman" panose="02020603050405020304" pitchFamily="18" charset="0"/>
            </a:endParaRPr>
          </a:p>
        </p:txBody>
      </p:sp>
      <p:grpSp>
        <p:nvGrpSpPr>
          <p:cNvPr id="19" name="Group 1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49344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01590F34889145B1B6C743BDB57672" ma:contentTypeVersion="6" ma:contentTypeDescription="Create a new document." ma:contentTypeScope="" ma:versionID="37711d510d3f0fd4750b19c9df81cbcf">
  <xsd:schema xmlns:xsd="http://www.w3.org/2001/XMLSchema" xmlns:xs="http://www.w3.org/2001/XMLSchema" xmlns:p="http://schemas.microsoft.com/office/2006/metadata/properties" xmlns:ns2="a503d053-6869-4680-a16f-941d7ee31990" xmlns:ns3="11983ed1-c28f-4cac-84c5-6c0216f012a4" targetNamespace="http://schemas.microsoft.com/office/2006/metadata/properties" ma:root="true" ma:fieldsID="16da786ce695f93984d14d6d131dfc22" ns2:_="" ns3:_="">
    <xsd:import namespace="a503d053-6869-4680-a16f-941d7ee31990"/>
    <xsd:import namespace="11983ed1-c28f-4cac-84c5-6c0216f012a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03d053-6869-4680-a16f-941d7ee319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983ed1-c28f-4cac-84c5-6c0216f012a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1983ed1-c28f-4cac-84c5-6c0216f012a4">
      <UserInfo>
        <DisplayName>SharingLinks.c35e1478-ad28-46e4-abfc-631259ffcefc.Flexible.35217038-449b-4ac5-8860-ae09551d35d6</DisplayName>
        <AccountId>73</AccountId>
        <AccountType/>
      </UserInfo>
      <UserInfo>
        <DisplayName>Podmore, Alaena  (DESE)</DisplayName>
        <AccountId>24</AccountId>
        <AccountType/>
      </UserInfo>
      <UserInfo>
        <DisplayName>Fitzgerald, Patrick G. (DESE)</DisplayName>
        <AccountId>25</AccountId>
        <AccountType/>
      </UserInfo>
      <UserInfo>
        <DisplayName>Tobey, Gregory (DESE)</DisplayName>
        <AccountId>26</AccountId>
        <AccountType/>
      </UserInfo>
      <UserInfo>
        <DisplayName>SharingLinks.47f0df8c-292f-41d4-8aa3-804603d515bc.Flexible.08d5bf7b-80f7-4e7d-a566-12d11cce1763</DisplayName>
        <AccountId>69</AccountId>
        <AccountType/>
      </UserInfo>
      <UserInfo>
        <DisplayName>Oriakhi, Etse E. (DESE)</DisplayName>
        <AccountId>65</AccountId>
        <AccountType/>
      </UserInfo>
      <UserInfo>
        <DisplayName>SharingLinks.b632f785-dfee-46cb-a5bb-c722f3dbb34a.Flexible.3b218c2d-fd5b-4548-aa1e-3c0fbc9faa50</DisplayName>
        <AccountId>27</AccountId>
        <AccountType/>
      </UserInfo>
      <UserInfo>
        <DisplayName>Camacho, Jamie L. (DESE)</DisplayName>
        <AccountId>23</AccountId>
        <AccountType/>
      </UserInfo>
      <UserInfo>
        <DisplayName>Limited Access System Group</DisplayName>
        <AccountId>30</AccountId>
        <AccountType/>
      </UserInfo>
      <UserInfo>
        <DisplayName>Hanafin, Lisa (DESE)</DisplayName>
        <AccountId>64</AccountId>
        <AccountType/>
      </UserInfo>
      <UserInfo>
        <DisplayName>Gunning, William P. (EOTSS)</DisplayName>
        <AccountId>41</AccountId>
        <AccountType/>
      </UserInfo>
      <UserInfo>
        <DisplayName>EDU-SG-SPAdmin (MSD)</DisplayName>
        <AccountId>17</AccountId>
        <AccountType/>
      </UserInfo>
      <UserInfo>
        <DisplayName>SharingLinks.ef2c2112-de34-464b-a9d4-0545ca066b5f.Flexible.c5675f0b-5beb-4c4b-a2f3-28e58661f303</DisplayName>
        <AccountId>48</AccountId>
        <AccountType/>
      </UserInfo>
      <UserInfo>
        <DisplayName>Rastogi-Kelly, Vandana (DESE)</DisplayName>
        <AccountId>76</AccountId>
        <AccountType/>
      </UserInfo>
      <UserInfo>
        <DisplayName>Paulin, Amy (DESE)</DisplayName>
        <AccountId>77</AccountId>
        <AccountType/>
      </UserInfo>
      <UserInfo>
        <DisplayName>Barnett, Barry J (DESE)</DisplayName>
        <AccountId>78</AccountId>
        <AccountType/>
      </UserInfo>
      <UserInfo>
        <DisplayName>LoDuca-Towne, Kelsey (DESE)</DisplayName>
        <AccountId>79</AccountId>
        <AccountType/>
      </UserInfo>
      <UserInfo>
        <DisplayName>Daigle, Martha (DESE)</DisplayName>
        <AccountId>40</AccountId>
        <AccountType/>
      </UserInfo>
      <UserInfo>
        <DisplayName>Mao, Yu-Ping (DESE)</DisplayName>
        <AccountId>18</AccountId>
        <AccountType/>
      </UserInfo>
      <UserInfo>
        <DisplayName>Alvarez, Iraida (DESE)</DisplayName>
        <AccountId>81</AccountId>
        <AccountType/>
      </UserInfo>
      <UserInfo>
        <DisplayName>Neal, Holly-Anne (DESE)</DisplayName>
        <AccountId>45</AccountId>
        <AccountType/>
      </UserInfo>
      <UserInfo>
        <DisplayName>Thomas, Arabela (DESE)</DisplayName>
        <AccountId>42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62C19E-EA24-4FA8-A4DD-DD5485CFCC77}">
  <ds:schemaRefs>
    <ds:schemaRef ds:uri="11983ed1-c28f-4cac-84c5-6c0216f012a4"/>
    <ds:schemaRef ds:uri="a503d053-6869-4680-a16f-941d7ee319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163624-F102-48A3-BF83-524480A44CE1}">
  <ds:schemaRefs>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 ds:uri="11983ed1-c28f-4cac-84c5-6c0216f012a4"/>
    <ds:schemaRef ds:uri="a503d053-6869-4680-a16f-941d7ee31990"/>
    <ds:schemaRef ds:uri="http://purl.org/dc/terms/"/>
  </ds:schemaRefs>
</ds:datastoreItem>
</file>

<file path=customXml/itemProps3.xml><?xml version="1.0" encoding="utf-8"?>
<ds:datastoreItem xmlns:ds="http://schemas.openxmlformats.org/officeDocument/2006/customXml" ds:itemID="{77F8FE2F-4F00-4F13-9CCD-DA33166748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5816</Words>
  <Application>Microsoft Office PowerPoint</Application>
  <PresentationFormat>Widescreen</PresentationFormat>
  <Paragraphs>631</Paragraphs>
  <Slides>62</Slides>
  <Notes>48</Notes>
  <HiddenSlides>0</HiddenSlides>
  <MMClips>0</MMClips>
  <ScaleCrop>false</ScaleCrop>
  <HeadingPairs>
    <vt:vector size="6" baseType="variant">
      <vt:variant>
        <vt:lpstr>Fonts Used</vt:lpstr>
      </vt:variant>
      <vt:variant>
        <vt:i4>22</vt:i4>
      </vt:variant>
      <vt:variant>
        <vt:lpstr>Theme</vt:lpstr>
      </vt:variant>
      <vt:variant>
        <vt:i4>3</vt:i4>
      </vt:variant>
      <vt:variant>
        <vt:lpstr>Slide Titles</vt:lpstr>
      </vt:variant>
      <vt:variant>
        <vt:i4>62</vt:i4>
      </vt:variant>
    </vt:vector>
  </HeadingPairs>
  <TitlesOfParts>
    <vt:vector size="87" baseType="lpstr">
      <vt:lpstr>-apple-system</vt:lpstr>
      <vt:lpstr>Courier New,monospace</vt:lpstr>
      <vt:lpstr>等线</vt:lpstr>
      <vt:lpstr>inherit</vt:lpstr>
      <vt:lpstr>MS Mincho</vt:lpstr>
      <vt:lpstr>Segoe</vt:lpstr>
      <vt:lpstr>Segoe SemiBold</vt:lpstr>
      <vt:lpstr>Arial</vt:lpstr>
      <vt:lpstr>Calibri</vt:lpstr>
      <vt:lpstr>Calibri Light</vt:lpstr>
      <vt:lpstr>Cambria Math</vt:lpstr>
      <vt:lpstr>Courier New</vt:lpstr>
      <vt:lpstr>Georgia</vt:lpstr>
      <vt:lpstr>PT Sans</vt:lpstr>
      <vt:lpstr>Segoe UI</vt:lpstr>
      <vt:lpstr>Segoe UI Semibold</vt:lpstr>
      <vt:lpstr>Symbol</vt:lpstr>
      <vt:lpstr>Tahoma</vt:lpstr>
      <vt:lpstr>Times New Roman</vt:lpstr>
      <vt:lpstr>Verdana</vt:lpstr>
      <vt:lpstr>Wingdings</vt:lpstr>
      <vt:lpstr>Wingdings 2</vt:lpstr>
      <vt:lpstr>ESE​​</vt:lpstr>
      <vt:lpstr>Office Theme</vt:lpstr>
      <vt:lpstr>2007_ESE_Template</vt:lpstr>
      <vt:lpstr>Special Education LEA Determinations </vt:lpstr>
      <vt:lpstr>DESE’s Educational Vision </vt:lpstr>
      <vt:lpstr>Webinar Objectives</vt:lpstr>
      <vt:lpstr>Special Education Accountability and Assistance – The Big Picture</vt:lpstr>
      <vt:lpstr>  States must have a reasonably designed system of general supervision – an accountability and support system – that monitors local education agencies (LEAs) and assists LEAs to implement the Individuals with Disabilities Education Act (IDEA).      Primary focus: Educational Results Functional Outcomes </vt:lpstr>
      <vt:lpstr>Components of General Supervision</vt:lpstr>
      <vt:lpstr>Coherence Matters!</vt:lpstr>
      <vt:lpstr>General Supervision Guidance</vt:lpstr>
      <vt:lpstr>LEA Determinations</vt:lpstr>
      <vt:lpstr>Question D-1: When making LEA determinations, must States use the same categories that OSEP uses with States? </vt:lpstr>
      <vt:lpstr>Understanding Determination Calculations </vt:lpstr>
      <vt:lpstr>Question D-2: What factors must a State consider when making annual determinations?</vt:lpstr>
      <vt:lpstr>How did the Department Make the 2023-2024 Determinations?</vt:lpstr>
      <vt:lpstr>LEA Determination Rubric Categories</vt:lpstr>
      <vt:lpstr>Special Education Determination Rubric - 1</vt:lpstr>
      <vt:lpstr>Question B-4: What does the State’s “identification of noncompliance” mean?</vt:lpstr>
      <vt:lpstr>Question B-5: How must a State notify LEAs or providers of any identified noncompliance?</vt:lpstr>
      <vt:lpstr>Question B-10: What is the standard for correction of noncompliance?</vt:lpstr>
      <vt:lpstr>Question B-13: What is the timeline for correcting noncompliance under the IDEA?</vt:lpstr>
      <vt:lpstr>Special Education Determination Rubric - 2 </vt:lpstr>
      <vt:lpstr>Special Education Determination Rubric - 3 </vt:lpstr>
      <vt:lpstr>Calculation</vt:lpstr>
      <vt:lpstr>Identification and Correction of Non-Compliance</vt:lpstr>
      <vt:lpstr>Number of Findings</vt:lpstr>
      <vt:lpstr>What is PRS?</vt:lpstr>
      <vt:lpstr>Key Governing Authority </vt:lpstr>
      <vt:lpstr>What Types of Issues Might PRS Address?</vt:lpstr>
      <vt:lpstr>34 CFR § 300.152 - Minimum State Complaint Procedures </vt:lpstr>
      <vt:lpstr>Contacting PRS</vt:lpstr>
      <vt:lpstr>Public School Monitoring</vt:lpstr>
      <vt:lpstr>Data Resources</vt:lpstr>
      <vt:lpstr>Who do I Contact with Additional Data Questions?</vt:lpstr>
      <vt:lpstr>Maintenance of Effort (MOE) </vt:lpstr>
      <vt:lpstr>Special Education Determinations and MOE ….</vt:lpstr>
      <vt:lpstr>Special Considerations for MOE</vt:lpstr>
      <vt:lpstr>Special Education Determinations and MOE</vt:lpstr>
      <vt:lpstr>Eligibility Standard – MOE levels for budgeting (Collected in the IDEA Consolidated Grant Application)</vt:lpstr>
      <vt:lpstr>Compliance Standard – MOE levels for spending (Collected in the End of Year Financial Report)</vt:lpstr>
      <vt:lpstr>Exceptions to MOE</vt:lpstr>
      <vt:lpstr>Adjustments to MOE</vt:lpstr>
      <vt:lpstr>Fiscal Review and Consequences for Failing to Meet MOE: Eligibility Standard</vt:lpstr>
      <vt:lpstr>Fiscal Review and Consequences for Failing to Meet MOE: Compliance Standard</vt:lpstr>
      <vt:lpstr>Resources for MOE</vt:lpstr>
      <vt:lpstr>Closing Gaps, Planning, and Next Steps</vt:lpstr>
      <vt:lpstr>Districts Assigned as NA, NI, or NSI</vt:lpstr>
      <vt:lpstr>Requirements for NA Districts</vt:lpstr>
      <vt:lpstr>Requirements for NI Districts</vt:lpstr>
      <vt:lpstr>Closing the Gaps and Improvement Planning</vt:lpstr>
      <vt:lpstr>Closing the Gaps: What does the Research Show?</vt:lpstr>
      <vt:lpstr>What is a Gap?</vt:lpstr>
      <vt:lpstr>Overarching Framework for Data Analysis</vt:lpstr>
      <vt:lpstr>Target Areas for Analysis &amp; Improvement Planning </vt:lpstr>
      <vt:lpstr>Three Goals for Engaging in Closing Gaps</vt:lpstr>
      <vt:lpstr>Research-based Planning Framework</vt:lpstr>
      <vt:lpstr>Essential Elements of Improvement Planning</vt:lpstr>
      <vt:lpstr>If you don’t know where you’re going,  you might not get there.     -- Yogi Berra      </vt:lpstr>
      <vt:lpstr>Ensuring Diverse Perspectives: Stakeholder Engagement</vt:lpstr>
      <vt:lpstr>Foundations for Action Planning</vt:lpstr>
      <vt:lpstr>Develop an action plan that addresses actionable root cause(s).</vt:lpstr>
      <vt:lpstr>Additional Resources: Developing an Action Plan </vt:lpstr>
      <vt:lpstr>Fiscal Considerations to Serve Your Students Better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 Determinations, March 22, 2024</dc:title>
  <dc:creator>DESE</dc:creator>
  <cp:lastModifiedBy>Zou, Dong (EOE)</cp:lastModifiedBy>
  <cp:revision>3</cp:revision>
  <cp:lastPrinted>2022-04-26T16:42:58Z</cp:lastPrinted>
  <dcterms:created xsi:type="dcterms:W3CDTF">2020-11-20T13:45:11Z</dcterms:created>
  <dcterms:modified xsi:type="dcterms:W3CDTF">2024-04-16T13:30:19Z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16 2024 12:00AM</vt:lpwstr>
  </property>
</Properties>
</file>