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8" r:id="rId5"/>
    <p:sldId id="301" r:id="rId6"/>
    <p:sldId id="303" r:id="rId7"/>
    <p:sldId id="302" r:id="rId8"/>
    <p:sldId id="304" r:id="rId9"/>
  </p:sldIdLst>
  <p:sldSz cx="12192000" cy="6858000"/>
  <p:notesSz cx="7010400" cy="92964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AA351D-6375-E68A-91FE-A6ECE07DFDBE}" name="Joanna Bivins" initials="JB" userId="Joanna Bivins" providerId="None"/>
  <p188:author id="{A0F8839B-F52A-24E4-6C5B-254636F3EEC1}" name="Rachel Wilkinson" initials="RW" userId="Rachel Wilkinso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5"/>
    <a:srgbClr val="40577C"/>
    <a:srgbClr val="FFC000"/>
    <a:srgbClr val="3B3838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0866" autoAdjust="0"/>
  </p:normalViewPr>
  <p:slideViewPr>
    <p:cSldViewPr snapToGrid="0">
      <p:cViewPr varScale="1">
        <p:scale>
          <a:sx n="100" d="100"/>
          <a:sy n="10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1/26/2023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ed.gov/idea/regs/b/d/300.301/d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hyperlink" Target="https://sites.ed.gov/idea/regs/b/d/300.30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ed.gov/idea/regs/b/d/300.301" TargetMode="External"/><Relationship Id="rId2" Type="http://schemas.openxmlformats.org/officeDocument/2006/relationships/hyperlink" Target="https://sites.ed.gov/idea/regs/b/b/300.111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ites.ed.gov/idea/regs/b/b/300.101" TargetMode="External"/><Relationship Id="rId4" Type="http://schemas.openxmlformats.org/officeDocument/2006/relationships/hyperlink" Target="https://www.doe.mass.edu/lawsregs/603cmr28.html?section=0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tacenter.org/topics/earlyid/tools.asp" TargetMode="External"/><Relationship Id="rId2" Type="http://schemas.openxmlformats.org/officeDocument/2006/relationships/hyperlink" Target="https://www.doe.mass.edu/sped/ta/docs/child-find-resour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arentcenterhub.org/evalu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AB02-D98F-47B7-89A3-AA1A9595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Indicator 11 (Child Find)?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D76E-330F-42C9-9DE4-15FF47DA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237324"/>
            <a:ext cx="11370972" cy="49579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solidFill>
                  <a:srgbClr val="101D35"/>
                </a:solidFill>
              </a:rPr>
              <a:t>Indicator 11 collects data to determine whether students receive </a:t>
            </a:r>
            <a:r>
              <a:rPr lang="en-US" sz="2600" dirty="0"/>
              <a:t>initial evaluations and whether eligibility for special education is determined within the Massachusetts timeline of 45 school working days.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In Massachusetts, evaluations must completed and eligibility must determined within 45 working school days from the date of a parent’s written consent, unless the reason for delay meets an exception outlined in IDEA (</a:t>
            </a:r>
            <a:r>
              <a:rPr lang="en-US" sz="2600" dirty="0">
                <a:hlinkClick r:id="rId3"/>
              </a:rPr>
              <a:t>34 CFR 300.301 (d)</a:t>
            </a:r>
            <a:r>
              <a:rPr lang="en-US" sz="2600" dirty="0"/>
              <a:t>  and </a:t>
            </a:r>
            <a:r>
              <a:rPr lang="en-US" sz="2600" dirty="0">
                <a:hlinkClick r:id="rId4"/>
              </a:rPr>
              <a:t>34 CFR 300.309 (c)</a:t>
            </a:r>
            <a:r>
              <a:rPr lang="en-US" sz="2600" dirty="0"/>
              <a:t>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Indicator 11 includes: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Children aged 3 and up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Students who are determined eligible and not eligible for special education services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0F9FC-0BD5-4135-9DB3-454D2EA9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24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BE92-372A-44A4-A779-B629703B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Indicator 11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48F68-01F1-43A0-B374-B6691C7FA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371243"/>
            <a:ext cx="11370972" cy="470078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Indicator 11 ensures that students are evaluated in a timely way so that students who are determined eligible are receiving needed services and supports without unnecessary delay.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Schools must comply with the Individuals with Disabilities Education Act (IDEA), 34 CFR </a:t>
            </a:r>
            <a:r>
              <a:rPr lang="en-US" sz="3000" dirty="0">
                <a:hlinkClick r:id="rId2"/>
              </a:rPr>
              <a:t>300.111</a:t>
            </a:r>
            <a:r>
              <a:rPr lang="en-US" sz="3000" dirty="0"/>
              <a:t> and </a:t>
            </a:r>
            <a:r>
              <a:rPr lang="en-US" sz="3000" dirty="0">
                <a:hlinkClick r:id="rId3"/>
              </a:rPr>
              <a:t>300.301</a:t>
            </a:r>
            <a:r>
              <a:rPr lang="en-US" sz="3000" dirty="0"/>
              <a:t> and with Massachusetts regulations, 603 CMR </a:t>
            </a:r>
            <a:r>
              <a:rPr lang="en-US" sz="3000" dirty="0">
                <a:hlinkClick r:id="rId4"/>
              </a:rPr>
              <a:t>28.04</a:t>
            </a:r>
            <a:r>
              <a:rPr lang="en-US" sz="3000" dirty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000" dirty="0"/>
              <a:t>Evaluations that are not completed </a:t>
            </a:r>
            <a:r>
              <a:rPr lang="en-US" sz="3000"/>
              <a:t>within the required </a:t>
            </a:r>
            <a:r>
              <a:rPr lang="en-US" sz="3000" dirty="0"/>
              <a:t>timeline may result in a delay or denial of a </a:t>
            </a:r>
            <a:r>
              <a:rPr lang="en-US" sz="3000" dirty="0">
                <a:hlinkClick r:id="rId5"/>
              </a:rPr>
              <a:t>free and appropriate public education</a:t>
            </a:r>
            <a:r>
              <a:rPr lang="en-US" sz="3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4522F-854E-4C29-A53D-E10153A5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25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A1EA-4DE5-4AF8-A37F-0ED40E9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Indicator 11 data collected?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0ACF-6BA7-4DC7-A525-E526D865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Indicator 11 data comes from information submitted by school districts to the Department of Elementary and Secondary Education (DESE). </a:t>
            </a:r>
          </a:p>
          <a:p>
            <a:r>
              <a:rPr lang="en-US" sz="2800" dirty="0"/>
              <a:t>Submitted information includes:</a:t>
            </a:r>
          </a:p>
          <a:p>
            <a:pPr lvl="1"/>
            <a:r>
              <a:rPr lang="en-US" sz="2400" dirty="0"/>
              <a:t>Date of parental consent for initial evaluation</a:t>
            </a:r>
          </a:p>
          <a:p>
            <a:pPr lvl="1"/>
            <a:r>
              <a:rPr lang="en-US" sz="2400" dirty="0"/>
              <a:t>Date of eligibility meeting</a:t>
            </a:r>
          </a:p>
          <a:p>
            <a:pPr lvl="1"/>
            <a:r>
              <a:rPr lang="en-US" sz="2400" dirty="0"/>
              <a:t>Whether the student was eligible for services</a:t>
            </a:r>
          </a:p>
          <a:p>
            <a:pPr lvl="1"/>
            <a:r>
              <a:rPr lang="en-US" sz="2400" dirty="0"/>
              <a:t>Disability category</a:t>
            </a:r>
          </a:p>
          <a:p>
            <a:pPr lvl="1"/>
            <a:r>
              <a:rPr lang="en-US" sz="2400" dirty="0"/>
              <a:t>Reasons for delays</a:t>
            </a:r>
          </a:p>
          <a:p>
            <a:r>
              <a:rPr lang="en-US" sz="2800" dirty="0"/>
              <a:t>State monitors review and verify submitted information to determine compliance with state and federal requirements.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5E820-C1B2-44D3-8E1A-2F92E476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3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6616-A88D-4E39-BA76-5AF9AF8F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Indicator 11 calculated?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0455-B223-4339-97E9-CF6C30F3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774933"/>
            <a:ext cx="11370972" cy="29511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Indicator 11 is calculated by dividing the number of students with evaluations completed within the required timeline by the total number of students for whom parental consent was received.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100% compliance is required.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39482-EB21-478D-96CC-F5DFB66E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280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A9D7-F7F8-4B38-90C0-76470DBFF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21D0-9284-4E22-B6E4-CCBEBFD1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595528"/>
            <a:ext cx="11370972" cy="32388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b="0" i="0" u="none" strike="noStrike" dirty="0">
                <a:effectLst/>
                <a:latin typeface="+mn-lt"/>
              </a:rPr>
              <a:t>MA Child Find Resources,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https://www.doe.mass.edu/sped/ta/docs/child-find-resources/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>
                <a:latin typeface="+mn-lt"/>
              </a:rPr>
              <a:t>Child Find Self-Assessment (Early Childhood Technical Assistance Center),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https://ectacenter.org/topics/earlyid/tools.asp</a:t>
            </a:r>
            <a:endParaRPr lang="en-US" sz="26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Evaluating School-Aged Children for Disability (Center for Parent Information and Resources),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https://www.parentcenterhub.org/evaluation/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F88F5-E075-4838-8D0C-53DBEF6B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3812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966e0c-939d-4bbf-90b4-42061a5e5694" xsi:nil="true"/>
    <lcf76f155ced4ddcb4097134ff3c332f xmlns="cc23f7d9-a29c-42d6-b193-fa0a263dd66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81132F0AA394EAF33590719588E54" ma:contentTypeVersion="14" ma:contentTypeDescription="Create a new document." ma:contentTypeScope="" ma:versionID="bf85bd3fa92504208f7da9b570c34793">
  <xsd:schema xmlns:xsd="http://www.w3.org/2001/XMLSchema" xmlns:xs="http://www.w3.org/2001/XMLSchema" xmlns:p="http://schemas.microsoft.com/office/2006/metadata/properties" xmlns:ns2="cc23f7d9-a29c-42d6-b193-fa0a263dd66f" xmlns:ns3="55966e0c-939d-4bbf-90b4-42061a5e5694" targetNamespace="http://schemas.microsoft.com/office/2006/metadata/properties" ma:root="true" ma:fieldsID="a600b848613c7fd4d4fa1d13c9abdf2b" ns2:_="" ns3:_="">
    <xsd:import namespace="cc23f7d9-a29c-42d6-b193-fa0a263dd66f"/>
    <xsd:import namespace="55966e0c-939d-4bbf-90b4-42061a5e5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3f7d9-a29c-42d6-b193-fa0a263dd6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66e0c-939d-4bbf-90b4-42061a5e5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eca9679-bb29-4b29-84a6-2bd5bf46006f}" ma:internalName="TaxCatchAll" ma:showField="CatchAllData" ma:web="55966e0c-939d-4bbf-90b4-42061a5e5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95DCC-5F7F-4D00-B89E-6C3D31D0A3E6}">
  <ds:schemaRefs>
    <ds:schemaRef ds:uri="http://schemas.microsoft.com/office/2006/documentManagement/types"/>
    <ds:schemaRef ds:uri="55966e0c-939d-4bbf-90b4-42061a5e569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cc23f7d9-a29c-42d6-b193-fa0a263dd66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9B60A5-6FC2-4DB6-9102-8BE66DC8C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3f7d9-a29c-42d6-b193-fa0a263dd66f"/>
    <ds:schemaRef ds:uri="55966e0c-939d-4bbf-90b4-42061a5e5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3D9175-E1D1-4BFF-8496-3F0B8FFBD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8257</TotalTime>
  <Words>380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What is Indicator 11 (Child Find)? </vt:lpstr>
      <vt:lpstr>Why is Indicator 11 important?</vt:lpstr>
      <vt:lpstr>How is Indicator 11 data collected?</vt:lpstr>
      <vt:lpstr>How is Indicator 11 calculated?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 11 PowerPoint</dc:title>
  <dc:creator>DESE</dc:creator>
  <cp:lastModifiedBy>Zou, Dong (EOE)</cp:lastModifiedBy>
  <cp:revision>44</cp:revision>
  <cp:lastPrinted>2017-08-07T14:46:10Z</cp:lastPrinted>
  <dcterms:created xsi:type="dcterms:W3CDTF">2019-01-07T13:34:46Z</dcterms:created>
  <dcterms:modified xsi:type="dcterms:W3CDTF">2023-01-26T18:32:32Z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26 2023 12:00AM</vt:lpwstr>
  </property>
</Properties>
</file>