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478" r:id="rId5"/>
    <p:sldId id="493" r:id="rId6"/>
    <p:sldId id="966" r:id="rId7"/>
    <p:sldId id="504" r:id="rId8"/>
    <p:sldId id="961" r:id="rId9"/>
    <p:sldId id="508" r:id="rId10"/>
    <p:sldId id="474" r:id="rId11"/>
    <p:sldId id="958" r:id="rId12"/>
    <p:sldId id="969" r:id="rId13"/>
    <p:sldId id="970" r:id="rId14"/>
    <p:sldId id="971" r:id="rId15"/>
  </p:sldIdLst>
  <p:sldSz cx="12192000" cy="6858000"/>
  <p:notesSz cx="7010400" cy="92964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478"/>
            <p14:sldId id="493"/>
            <p14:sldId id="966"/>
            <p14:sldId id="504"/>
            <p14:sldId id="961"/>
            <p14:sldId id="508"/>
            <p14:sldId id="474"/>
            <p14:sldId id="958"/>
            <p14:sldId id="969"/>
            <p14:sldId id="970"/>
            <p14:sldId id="971"/>
          </p14:sldIdLst>
        </p14:section>
        <p14:section name="Basic text box" id="{DCD4DD07-CAF7-4E7A-9DCD-CDE5ABF2F349}">
          <p14:sldIdLst/>
        </p14:section>
        <p14:section name="Infographics" id="{C4E083B3-F14A-4392-9B82-0F42DAC53658}">
          <p14:sldIdLst/>
        </p14:section>
        <p14:section name="End &amp; Contact" id="{7D930A8E-F6E7-47DF-97AA-43BE2C93C7FD}">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47AE830-E6CB-4C26-09C0-C4239B6AEA75}" name="Neal, Holly-Anne (DESE)" initials="NHA(" userId="S::Holly-Anne.Neal@mass.gov::5d7410a8-4dbb-4303-a91e-2d331ca3ffb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Liu, Yi-Juin (DESE)" initials="L(" lastIdx="3" clrIdx="6">
    <p:extLst>
      <p:ext uri="{19B8F6BF-5375-455C-9EA6-DF929625EA0E}">
        <p15:presenceInfo xmlns:p15="http://schemas.microsoft.com/office/powerpoint/2012/main" userId="S::yi-juin.liu@mass.gov::a229a15b-912c-4e13-aee0-8798d91d5d6f" providerId="AD"/>
      </p:ext>
    </p:extLst>
  </p:cmAuthor>
  <p:cmAuthor id="1" name="Keliher, Elizabeth (ESE)" initials="KE(" lastIdx="4" clrIdx="1">
    <p:extLst>
      <p:ext uri="{19B8F6BF-5375-455C-9EA6-DF929625EA0E}">
        <p15:presenceInfo xmlns:p15="http://schemas.microsoft.com/office/powerpoint/2012/main" userId="S-1-5-21-875326689-928589111-1252796590-18288" providerId="AD"/>
      </p:ext>
    </p:extLst>
  </p:cmAuthor>
  <p:cmAuthor id="8" name="Neal, Holly-Anne (DESE)" initials="NH(" lastIdx="2" clrIdx="7">
    <p:extLst>
      <p:ext uri="{19B8F6BF-5375-455C-9EA6-DF929625EA0E}">
        <p15:presenceInfo xmlns:p15="http://schemas.microsoft.com/office/powerpoint/2012/main" userId="S::Holly-Anne.Neal@mass.gov::5d7410a8-4dbb-4303-a91e-2d331ca3ffb9" providerId="AD"/>
      </p:ext>
    </p:extLst>
  </p:cmAuthor>
  <p:cmAuthor id="2" name="Cote, Andrea (ESE)" initials="CA(" lastIdx="2" clrIdx="0">
    <p:extLst>
      <p:ext uri="{19B8F6BF-5375-455C-9EA6-DF929625EA0E}">
        <p15:presenceInfo xmlns:p15="http://schemas.microsoft.com/office/powerpoint/2012/main" userId="S-1-5-21-875326689-928589111-1252796590-22156" providerId="AD"/>
      </p:ext>
    </p:extLst>
  </p:cmAuthor>
  <p:cmAuthor id="3" name="Green, Amanda (DESE)" initials="GA(" lastIdx="3" clrIdx="2">
    <p:extLst>
      <p:ext uri="{19B8F6BF-5375-455C-9EA6-DF929625EA0E}">
        <p15:presenceInfo xmlns:p15="http://schemas.microsoft.com/office/powerpoint/2012/main" userId="S::Amanda.C.Green@mass.gov::6fff5ba5-fd6f-4f87-81c0-cd17ee9e0f56" providerId="AD"/>
      </p:ext>
    </p:extLst>
  </p:cmAuthor>
  <p:cmAuthor id="4" name="Coonley, Brian (DESE)" initials="C(" lastIdx="23" clrIdx="3">
    <p:extLst>
      <p:ext uri="{19B8F6BF-5375-455C-9EA6-DF929625EA0E}">
        <p15:presenceInfo xmlns:p15="http://schemas.microsoft.com/office/powerpoint/2012/main" userId="S::brian.coonley@mass.gov::9dc2155b-58ac-4cdb-8629-a595a378b023" providerId="AD"/>
      </p:ext>
    </p:extLst>
  </p:cmAuthor>
  <p:cmAuthor id="5" name="Daigle, Martha (DESE)" initials="D(" lastIdx="1" clrIdx="4">
    <p:extLst>
      <p:ext uri="{19B8F6BF-5375-455C-9EA6-DF929625EA0E}">
        <p15:presenceInfo xmlns:p15="http://schemas.microsoft.com/office/powerpoint/2012/main" userId="S::martha.s.daigle@mass.gov::30cc7468-3554-4040-b5ec-110ac3e947d8" providerId="AD"/>
      </p:ext>
    </p:extLst>
  </p:cmAuthor>
  <p:cmAuthor id="6" name="Koko, Winnie A (DESE)" initials="K(" lastIdx="3" clrIdx="5">
    <p:extLst>
      <p:ext uri="{19B8F6BF-5375-455C-9EA6-DF929625EA0E}">
        <p15:presenceInfo xmlns:p15="http://schemas.microsoft.com/office/powerpoint/2012/main" userId="S::winnie.a.koko@mass.gov::a384f7cc-13a9-4d38-b8dc-530f81fe10c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1D35"/>
    <a:srgbClr val="FFFFFF"/>
    <a:srgbClr val="203B6A"/>
    <a:srgbClr val="000000"/>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48649" autoAdjust="0"/>
  </p:normalViewPr>
  <p:slideViewPr>
    <p:cSldViewPr snapToGrid="0">
      <p:cViewPr varScale="1">
        <p:scale>
          <a:sx n="47" d="100"/>
          <a:sy n="47" d="100"/>
        </p:scale>
        <p:origin x="330"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0" d="100"/>
          <a:sy n="50" d="100"/>
        </p:scale>
        <p:origin x="2684" y="2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afin, Bob (DESE)" userId="25a69306-b138-4eaf-8c82-7191c527c81b" providerId="ADAL" clId="{5DAB2040-A0CF-4DD1-A1FF-DD1D9CDD5C6A}"/>
    <pc:docChg chg="modSld">
      <pc:chgData name="Hanafin, Bob (DESE)" userId="25a69306-b138-4eaf-8c82-7191c527c81b" providerId="ADAL" clId="{5DAB2040-A0CF-4DD1-A1FF-DD1D9CDD5C6A}" dt="2023-03-03T15:24:01.652" v="4" actId="13244"/>
      <pc:docMkLst>
        <pc:docMk/>
      </pc:docMkLst>
      <pc:sldChg chg="delCm">
        <pc:chgData name="Hanafin, Bob (DESE)" userId="25a69306-b138-4eaf-8c82-7191c527c81b" providerId="ADAL" clId="{5DAB2040-A0CF-4DD1-A1FF-DD1D9CDD5C6A}" dt="2023-03-03T15:22:18.348" v="0"/>
        <pc:sldMkLst>
          <pc:docMk/>
          <pc:sldMk cId="1768910461" sldId="478"/>
        </pc:sldMkLst>
        <pc:extLst>
          <p:ext xmlns:p="http://schemas.openxmlformats.org/presentationml/2006/main" uri="{D6D511B9-2390-475A-947B-AFAB55BFBCF1}">
            <pc226:cmChg xmlns="" xmlns:pc226="http://schemas.microsoft.com/office/powerpoint/2022/06/main/command" chg="del">
              <pc226:chgData name="Hanafin, Bob (DESE)" userId="25a69306-b138-4eaf-8c82-7191c527c81b" providerId="ADAL" clId="{5DAB2040-A0CF-4DD1-A1FF-DD1D9CDD5C6A}" dt="2023-03-03T15:22:18.348" v="0"/>
              <pc2:cmMkLst xmlns:pc2="http://schemas.microsoft.com/office/powerpoint/2019/9/main/command">
                <pc:docMk/>
                <pc:sldMk cId="1768910461" sldId="478"/>
                <pc2:cmMk id="{4C13ECC0-68F6-4543-A84C-613CB051745D}"/>
              </pc2:cmMkLst>
            </pc226:cmChg>
          </p:ext>
        </pc:extLst>
      </pc:sldChg>
      <pc:sldChg chg="delCm">
        <pc:chgData name="Hanafin, Bob (DESE)" userId="25a69306-b138-4eaf-8c82-7191c527c81b" providerId="ADAL" clId="{5DAB2040-A0CF-4DD1-A1FF-DD1D9CDD5C6A}" dt="2023-03-03T15:22:23.555" v="1"/>
        <pc:sldMkLst>
          <pc:docMk/>
          <pc:sldMk cId="2504701685" sldId="493"/>
        </pc:sldMkLst>
        <pc:extLst>
          <p:ext xmlns:p="http://schemas.openxmlformats.org/presentationml/2006/main" uri="{D6D511B9-2390-475A-947B-AFAB55BFBCF1}">
            <pc226:cmChg xmlns="" xmlns:pc226="http://schemas.microsoft.com/office/powerpoint/2022/06/main/command" chg="del">
              <pc226:chgData name="Hanafin, Bob (DESE)" userId="25a69306-b138-4eaf-8c82-7191c527c81b" providerId="ADAL" clId="{5DAB2040-A0CF-4DD1-A1FF-DD1D9CDD5C6A}" dt="2023-03-03T15:22:23.555" v="1"/>
              <pc2:cmMkLst xmlns:pc2="http://schemas.microsoft.com/office/powerpoint/2019/9/main/command">
                <pc:docMk/>
                <pc:sldMk cId="2504701685" sldId="493"/>
                <pc2:cmMk id="{A7A531CD-A087-419A-BC5D-9B7532FC424B}"/>
              </pc2:cmMkLst>
            </pc226:cmChg>
          </p:ext>
        </pc:extLst>
      </pc:sldChg>
      <pc:sldChg chg="modSp mod delCm">
        <pc:chgData name="Hanafin, Bob (DESE)" userId="25a69306-b138-4eaf-8c82-7191c527c81b" providerId="ADAL" clId="{5DAB2040-A0CF-4DD1-A1FF-DD1D9CDD5C6A}" dt="2023-03-03T15:24:01.652" v="4" actId="13244"/>
        <pc:sldMkLst>
          <pc:docMk/>
          <pc:sldMk cId="2795448381" sldId="504"/>
        </pc:sldMkLst>
        <pc:spChg chg="ord">
          <ac:chgData name="Hanafin, Bob (DESE)" userId="25a69306-b138-4eaf-8c82-7191c527c81b" providerId="ADAL" clId="{5DAB2040-A0CF-4DD1-A1FF-DD1D9CDD5C6A}" dt="2023-03-03T15:24:01.652" v="4" actId="13244"/>
          <ac:spMkLst>
            <pc:docMk/>
            <pc:sldMk cId="2795448381" sldId="504"/>
            <ac:spMk id="5" creationId="{7E67EFF8-8750-4BF7-9CDF-2F035910EA65}"/>
          </ac:spMkLst>
        </pc:spChg>
        <pc:extLst>
          <p:ext xmlns:p="http://schemas.openxmlformats.org/presentationml/2006/main" uri="{D6D511B9-2390-475A-947B-AFAB55BFBCF1}">
            <pc226:cmChg xmlns="" xmlns:pc226="http://schemas.microsoft.com/office/powerpoint/2022/06/main/command" chg="del">
              <pc226:chgData name="Hanafin, Bob (DESE)" userId="25a69306-b138-4eaf-8c82-7191c527c81b" providerId="ADAL" clId="{5DAB2040-A0CF-4DD1-A1FF-DD1D9CDD5C6A}" dt="2023-03-03T15:22:31.007" v="2"/>
              <pc2:cmMkLst xmlns:pc2="http://schemas.microsoft.com/office/powerpoint/2019/9/main/command">
                <pc:docMk/>
                <pc:sldMk cId="2795448381" sldId="504"/>
                <pc2:cmMk id="{B20B840C-5988-495A-83D3-553560D7F486}"/>
              </pc2:cmMkLst>
            </pc226:cmChg>
            <pc226:cmChg xmlns="" xmlns:pc226="http://schemas.microsoft.com/office/powerpoint/2022/06/main/command" chg="del">
              <pc226:chgData name="Hanafin, Bob (DESE)" userId="25a69306-b138-4eaf-8c82-7191c527c81b" providerId="ADAL" clId="{5DAB2040-A0CF-4DD1-A1FF-DD1D9CDD5C6A}" dt="2023-03-03T15:22:33.607" v="3"/>
              <pc2:cmMkLst xmlns:pc2="http://schemas.microsoft.com/office/powerpoint/2019/9/main/command">
                <pc:docMk/>
                <pc:sldMk cId="2795448381" sldId="504"/>
                <pc2:cmMk id="{48A7692A-7915-453C-8E36-0D035A7F5CE8}"/>
              </pc2:cmMkLst>
            </pc226:cmChg>
          </p:ext>
        </pc:extLst>
      </pc:sldChg>
    </pc:docChg>
  </pc:docChgLst>
  <pc:docChgLst>
    <pc:chgData name="Hanafin, Bob (DESE)" userId="25a69306-b138-4eaf-8c82-7191c527c81b" providerId="ADAL" clId="{A9BA16A7-4C33-46B3-9FE3-8E419A9C1D7A}"/>
    <pc:docChg chg="custSel modSld">
      <pc:chgData name="Hanafin, Bob (DESE)" userId="25a69306-b138-4eaf-8c82-7191c527c81b" providerId="ADAL" clId="{A9BA16A7-4C33-46B3-9FE3-8E419A9C1D7A}" dt="2023-03-09T16:07:22.275" v="1" actId="21"/>
      <pc:docMkLst>
        <pc:docMk/>
      </pc:docMkLst>
      <pc:sldChg chg="delSp modSp mod">
        <pc:chgData name="Hanafin, Bob (DESE)" userId="25a69306-b138-4eaf-8c82-7191c527c81b" providerId="ADAL" clId="{A9BA16A7-4C33-46B3-9FE3-8E419A9C1D7A}" dt="2023-03-09T16:07:22.275" v="1" actId="21"/>
        <pc:sldMkLst>
          <pc:docMk/>
          <pc:sldMk cId="1768910461" sldId="478"/>
        </pc:sldMkLst>
        <pc:spChg chg="del mod">
          <ac:chgData name="Hanafin, Bob (DESE)" userId="25a69306-b138-4eaf-8c82-7191c527c81b" providerId="ADAL" clId="{A9BA16A7-4C33-46B3-9FE3-8E419A9C1D7A}" dt="2023-03-09T16:07:22.275" v="1" actId="21"/>
          <ac:spMkLst>
            <pc:docMk/>
            <pc:sldMk cId="1768910461" sldId="478"/>
            <ac:spMk id="6" creationId="{AC5387C0-A338-4415-B28E-67B4C135173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2023/3/10</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2023/3/10</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sites.ed.gov/idea/statute-chapter-33/subchapter-ii/1412/a/5"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evelopingchild.harvard.edu/resources/racism-and-ecd/"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Indicator 5: Education Environments for Students with IEPs (K through age 21)</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a:t>
            </a:fld>
            <a:endParaRPr lang="zh-CN" altLang="en-US"/>
          </a:p>
        </p:txBody>
      </p:sp>
    </p:spTree>
    <p:extLst>
      <p:ext uri="{BB962C8B-B14F-4D97-AF65-F5344CB8AC3E}">
        <p14:creationId xmlns:p14="http://schemas.microsoft.com/office/powerpoint/2010/main" val="580658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7000"/>
              </a:lnSpc>
              <a:spcBef>
                <a:spcPts val="1200"/>
              </a:spcBef>
              <a:buFont typeface="Arial" panose="020B0604020202020204" pitchFamily="34" charset="0"/>
              <a:buNone/>
            </a:pPr>
            <a:r>
              <a:rPr lang="en-US" sz="1200" dirty="0">
                <a:effectLst/>
                <a:latin typeface="Segoe UI"/>
                <a:ea typeface="Calibri" panose="020F0502020204030204" pitchFamily="34" charset="0"/>
                <a:cs typeface="Segoe UI"/>
              </a:rPr>
              <a:t>Big picture:</a:t>
            </a:r>
          </a:p>
          <a:p>
            <a:pPr marL="171450" indent="-171450">
              <a:lnSpc>
                <a:spcPct val="107000"/>
              </a:lnSpc>
              <a:spcBef>
                <a:spcPts val="1200"/>
              </a:spcBef>
              <a:buFont typeface="Arial" panose="020B0604020202020204" pitchFamily="34" charset="0"/>
              <a:buChar char="•"/>
            </a:pPr>
            <a:r>
              <a:rPr lang="en-US" sz="1200" dirty="0">
                <a:effectLst/>
                <a:latin typeface="Segoe UI"/>
                <a:ea typeface="Calibri" panose="020F0502020204030204" pitchFamily="34" charset="0"/>
                <a:cs typeface="Segoe UI"/>
              </a:rPr>
              <a:t>The baseline is a starting place. It is used to compare new data and measure progress in future years.</a:t>
            </a:r>
            <a:r>
              <a:rPr lang="en-US" dirty="0">
                <a:latin typeface="Segoe UI"/>
                <a:ea typeface="Calibri" panose="020F0502020204030204" pitchFamily="34" charset="0"/>
                <a:cs typeface="Segoe UI"/>
              </a:rPr>
              <a:t> </a:t>
            </a:r>
            <a:endParaRPr lang="en-US" sz="1200" dirty="0">
              <a:effectLst/>
              <a:latin typeface="Segoe UI" panose="020B0502040204020203" pitchFamily="34" charset="0"/>
              <a:ea typeface="Calibri" panose="020F0502020204030204" pitchFamily="34" charset="0"/>
              <a:cs typeface="Segoe UI" panose="020B0502040204020203" pitchFamily="34" charset="0"/>
            </a:endParaRP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200" dirty="0">
                <a:effectLst/>
                <a:latin typeface="Segoe UI"/>
                <a:ea typeface="Calibri" panose="020F0502020204030204" pitchFamily="34" charset="0"/>
                <a:cs typeface="Segoe UI"/>
              </a:rPr>
              <a:t>Targets are rigorous yet achievable </a:t>
            </a:r>
            <a:r>
              <a:rPr lang="en-US" sz="1200" dirty="0">
                <a:latin typeface="Segoe UI"/>
                <a:cs typeface="Segoe UI"/>
              </a:rPr>
              <a:t>goals for improvement – these also function as “flags,” if the targets are not met, to prompt state and district self-assessment.</a:t>
            </a: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endParaRPr lang="en-US" sz="1200" dirty="0">
              <a:latin typeface="Segoe UI"/>
              <a:cs typeface="Segoe UI"/>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10</a:t>
            </a:fld>
            <a:endParaRPr lang="zh-CN" altLang="en-US"/>
          </a:p>
        </p:txBody>
      </p:sp>
    </p:spTree>
    <p:extLst>
      <p:ext uri="{BB962C8B-B14F-4D97-AF65-F5344CB8AC3E}">
        <p14:creationId xmlns:p14="http://schemas.microsoft.com/office/powerpoint/2010/main" val="4177257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4300"/>
            <a:ext cx="5575300" cy="3136900"/>
          </a:xfrm>
        </p:spPr>
      </p:sp>
      <p:sp>
        <p:nvSpPr>
          <p:cNvPr id="3" name="Notes Placeholder 2"/>
          <p:cNvSpPr>
            <a:spLocks noGrp="1"/>
          </p:cNvSpPr>
          <p:nvPr>
            <p:ph type="body" idx="1"/>
          </p:nvPr>
        </p:nvSpPr>
        <p:spPr>
          <a:xfrm>
            <a:off x="257175" y="3311842"/>
            <a:ext cx="6496050" cy="5657229"/>
          </a:xfrm>
        </p:spPr>
        <p:txBody>
          <a:bodyPr/>
          <a:lstStyle/>
          <a:p>
            <a:pPr marL="171450" lvl="0" indent="-171450">
              <a:lnSpc>
                <a:spcPct val="107000"/>
              </a:lnSpc>
              <a:spcAft>
                <a:spcPts val="800"/>
              </a:spcAft>
              <a:buFont typeface="Arial" panose="020B0604020202020204" pitchFamily="34" charset="0"/>
              <a:buChar char="•"/>
              <a:defRPr/>
            </a:pPr>
            <a:r>
              <a:rPr lang="en-US" sz="1200" dirty="0">
                <a:latin typeface="Segoe UI" panose="020B0502040204020203" pitchFamily="34" charset="0"/>
                <a:cs typeface="Segoe UI" panose="020B0502040204020203" pitchFamily="34" charset="0"/>
              </a:rPr>
              <a:t>With feedback from stakeholders DESE identified:</a:t>
            </a:r>
          </a:p>
          <a:p>
            <a:pPr marL="628650" marR="0" lvl="1"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200" dirty="0">
                <a:latin typeface="Segoe UI"/>
                <a:cs typeface="Segoe UI"/>
              </a:rPr>
              <a:t>student data from 2020-2021 as the baseline data.</a:t>
            </a:r>
          </a:p>
          <a:p>
            <a:pPr marL="1422400" lvl="2" indent="-457200">
              <a:lnSpc>
                <a:spcPct val="90000"/>
              </a:lnSpc>
              <a:buFont typeface="+mj-lt"/>
              <a:buAutoNum type="alphaUcPeriod"/>
            </a:pPr>
            <a:r>
              <a:rPr lang="en-US" sz="1200" dirty="0">
                <a:latin typeface="Segoe UI" panose="020B0502040204020203" pitchFamily="34" charset="0"/>
                <a:cs typeface="Segoe UI" panose="020B0502040204020203" pitchFamily="34" charset="0"/>
              </a:rPr>
              <a:t>65.49% for full inclusion	</a:t>
            </a:r>
          </a:p>
          <a:p>
            <a:pPr marL="1422400" lvl="2" indent="-457200">
              <a:lnSpc>
                <a:spcPct val="90000"/>
              </a:lnSpc>
              <a:buFont typeface="+mj-lt"/>
              <a:buAutoNum type="alphaUcPeriod"/>
            </a:pPr>
            <a:r>
              <a:rPr lang="en-US" sz="1200" dirty="0">
                <a:latin typeface="Segoe UI" panose="020B0502040204020203" pitchFamily="34" charset="0"/>
                <a:cs typeface="Segoe UI" panose="020B0502040204020203" pitchFamily="34" charset="0"/>
              </a:rPr>
              <a:t>13.32% for substantially separate</a:t>
            </a:r>
          </a:p>
          <a:p>
            <a:pPr marL="1422400" lvl="2" indent="-457200">
              <a:lnSpc>
                <a:spcPct val="90000"/>
              </a:lnSpc>
              <a:buFont typeface="+mj-lt"/>
              <a:buAutoNum type="alphaUcPeriod"/>
            </a:pPr>
            <a:r>
              <a:rPr lang="en-US" sz="1200" dirty="0">
                <a:latin typeface="Segoe UI" panose="020B0502040204020203" pitchFamily="34" charset="0"/>
                <a:cs typeface="Segoe UI" panose="020B0502040204020203" pitchFamily="34" charset="0"/>
              </a:rPr>
              <a:t>6.44% for out of district</a:t>
            </a:r>
          </a:p>
          <a:p>
            <a:pPr marL="628650" marR="0" lvl="1"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lang="en-US" sz="1200" dirty="0">
              <a:latin typeface="Segoe UI"/>
              <a:cs typeface="Segoe UI"/>
            </a:endParaRPr>
          </a:p>
          <a:p>
            <a:pPr marL="628650" lvl="1" indent="-171450">
              <a:lnSpc>
                <a:spcPct val="107000"/>
              </a:lnSpc>
              <a:spcAft>
                <a:spcPts val="800"/>
              </a:spcAft>
              <a:buFont typeface="Arial" panose="020B0604020202020204" pitchFamily="34" charset="0"/>
              <a:buChar char="•"/>
              <a:defRPr/>
            </a:pPr>
            <a:r>
              <a:rPr lang="en-US" sz="1200" dirty="0">
                <a:latin typeface="Segoe UI" panose="020B0502040204020203" pitchFamily="34" charset="0"/>
                <a:cs typeface="Segoe UI" panose="020B0502040204020203" pitchFamily="34" charset="0"/>
              </a:rPr>
              <a:t>targets that continue our</a:t>
            </a:r>
            <a:r>
              <a:rPr lang="en-US" sz="1200" dirty="0">
                <a:effectLst/>
                <a:latin typeface="Segoe UI"/>
                <a:ea typeface="Calibri" panose="020F0502020204030204" pitchFamily="34" charset="0"/>
                <a:cs typeface="Segoe UI"/>
              </a:rPr>
              <a:t> small incremental improvement (because of the </a:t>
            </a:r>
            <a:r>
              <a:rPr lang="en-US" sz="1200" dirty="0">
                <a:latin typeface="Segoe UI"/>
                <a:cs typeface="Segoe UI"/>
              </a:rPr>
              <a:t>anticipated shifts in future data, based on new student needs).</a:t>
            </a:r>
            <a:r>
              <a:rPr lang="en-US" dirty="0">
                <a:latin typeface="Segoe UI"/>
                <a:cs typeface="Segoe UI"/>
              </a:rPr>
              <a:t> </a:t>
            </a:r>
            <a:endParaRPr lang="en-US" sz="1200"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endParaRPr lang="en-US" sz="1100"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lang="en-US" sz="1100" dirty="0">
                <a:latin typeface="Segoe UI" panose="020B0502040204020203" pitchFamily="34" charset="0"/>
                <a:cs typeface="Segoe UI" panose="020B0502040204020203" pitchFamily="34" charset="0"/>
              </a:rPr>
              <a:t>With feedback from stakeholders DESE identified targets that generally hold the expectations constant for multiple years; and target improvement in the last 2 years. </a:t>
            </a:r>
          </a:p>
          <a:p>
            <a:pPr marL="628650" marR="0" lvl="1"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100" dirty="0">
                <a:latin typeface="Segoe UI" panose="020B0502040204020203" pitchFamily="34" charset="0"/>
                <a:cs typeface="Segoe UI" panose="020B0502040204020203" pitchFamily="34" charset="0"/>
              </a:rPr>
              <a:t>This approach will help to provide more clarity on the impact of COVID -19 on student needs.</a:t>
            </a:r>
          </a:p>
          <a:p>
            <a:pPr marL="628650" marR="0" lvl="1"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100" dirty="0">
                <a:latin typeface="Segoe UI" panose="020B0502040204020203" pitchFamily="34" charset="0"/>
                <a:cs typeface="Segoe UI" panose="020B0502040204020203" pitchFamily="34" charset="0"/>
              </a:rPr>
              <a:t>DESE’s targets for total improvement by 2025-2026 are:</a:t>
            </a:r>
          </a:p>
          <a:p>
            <a:pPr marL="1085850" lvl="2" indent="-171450">
              <a:lnSpc>
                <a:spcPct val="107000"/>
              </a:lnSpc>
              <a:spcAft>
                <a:spcPts val="800"/>
              </a:spcAft>
              <a:buFont typeface="Arial" panose="020B0604020202020204" pitchFamily="34" charset="0"/>
              <a:buChar char="•"/>
            </a:pPr>
            <a:r>
              <a:rPr lang="en-US" sz="1100" b="0" dirty="0">
                <a:latin typeface="Segoe UI" panose="020B0502040204020203" pitchFamily="34" charset="0"/>
                <a:cs typeface="Segoe UI" panose="020B0502040204020203" pitchFamily="34" charset="0"/>
              </a:rPr>
              <a:t>for </a:t>
            </a:r>
            <a:r>
              <a:rPr lang="en-US" sz="1100" dirty="0">
                <a:latin typeface="Segoe UI" panose="020B0502040204020203" pitchFamily="34" charset="0"/>
                <a:cs typeface="Segoe UI" panose="020B0502040204020203" pitchFamily="34" charset="0"/>
              </a:rPr>
              <a:t>full inclusion, an increase of 2.5 percentage points by FFY25. This represents an average increase of 0.5 percentage points every year. </a:t>
            </a:r>
          </a:p>
          <a:p>
            <a:pPr marL="1085850" marR="0" lvl="2"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100" dirty="0">
                <a:latin typeface="Segoe UI" panose="020B0502040204020203" pitchFamily="34" charset="0"/>
                <a:cs typeface="Segoe UI" panose="020B0502040204020203" pitchFamily="34" charset="0"/>
              </a:rPr>
              <a:t>for substantially separate, a total decrease of 0.5 percentage points by FFY25. This represents an average decrease of 0.1 percentage points every year. </a:t>
            </a:r>
          </a:p>
          <a:p>
            <a:pPr marL="1085850" marR="0" lvl="2"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100" dirty="0">
                <a:latin typeface="Segoe UI" panose="020B0502040204020203" pitchFamily="34" charset="0"/>
                <a:cs typeface="Segoe UI" panose="020B0502040204020203" pitchFamily="34" charset="0"/>
              </a:rPr>
              <a:t>for out of district, a total decrease of 0.5 percentage points by FFY25. This also represents an average decrease of 0.1 percentage points every year. </a:t>
            </a:r>
            <a:endParaRPr lang="en-US" sz="1100" dirty="0">
              <a:effectLst/>
              <a:latin typeface="Segoe UI" panose="020B0502040204020203" pitchFamily="34" charset="0"/>
              <a:ea typeface="Calibri" panose="020F0502020204030204" pitchFamily="34" charset="0"/>
              <a:cs typeface="Segoe UI" panose="020B0502040204020203" pitchFamily="34" charset="0"/>
            </a:endParaRPr>
          </a:p>
          <a:p>
            <a:pPr marL="0" marR="0">
              <a:lnSpc>
                <a:spcPct val="107000"/>
              </a:lnSpc>
              <a:spcBef>
                <a:spcPts val="0"/>
              </a:spcBef>
              <a:spcAft>
                <a:spcPts val="800"/>
              </a:spcAft>
            </a:pPr>
            <a:r>
              <a:rPr lang="en-US" sz="1100" u="sng" dirty="0">
                <a:effectLst/>
                <a:latin typeface="Segoe UI" panose="020B0502040204020203" pitchFamily="34" charset="0"/>
                <a:ea typeface="Calibri" panose="020F0502020204030204" pitchFamily="34" charset="0"/>
                <a:cs typeface="Segoe UI" panose="020B0502040204020203" pitchFamily="34" charset="0"/>
              </a:rPr>
              <a:t>_____________________________________________________________________________</a:t>
            </a:r>
          </a:p>
          <a:p>
            <a:pPr marL="0" marR="0">
              <a:lnSpc>
                <a:spcPct val="107000"/>
              </a:lnSpc>
              <a:spcBef>
                <a:spcPts val="0"/>
              </a:spcBef>
              <a:spcAft>
                <a:spcPts val="800"/>
              </a:spcAft>
            </a:pPr>
            <a:r>
              <a:rPr lang="en-US" sz="1100" u="sng" dirty="0">
                <a:effectLst/>
                <a:latin typeface="Segoe UI" panose="020B0502040204020203" pitchFamily="34" charset="0"/>
                <a:ea typeface="Calibri" panose="020F0502020204030204" pitchFamily="34" charset="0"/>
                <a:cs typeface="Segoe UI" panose="020B0502040204020203" pitchFamily="34" charset="0"/>
              </a:rPr>
              <a:t>Note: Alt Text for Table</a:t>
            </a:r>
            <a:endParaRPr lang="en-US" sz="1100" dirty="0">
              <a:effectLst/>
              <a:latin typeface="Segoe UI" panose="020B0502040204020203" pitchFamily="34" charset="0"/>
              <a:ea typeface="Calibri" panose="020F0502020204030204" pitchFamily="34" charset="0"/>
              <a:cs typeface="Segoe UI" panose="020B0502040204020203" pitchFamily="34" charset="0"/>
            </a:endParaRPr>
          </a:p>
          <a:p>
            <a:pPr marL="342900" marR="0" lvl="0" indent="-342900">
              <a:lnSpc>
                <a:spcPct val="107000"/>
              </a:lnSpc>
              <a:spcBef>
                <a:spcPts val="0"/>
              </a:spcBef>
              <a:spcAft>
                <a:spcPts val="0"/>
              </a:spcAft>
              <a:buFont typeface="+mj-lt"/>
              <a:buAutoNum type="alphaUcPeriod"/>
            </a:pPr>
            <a:r>
              <a:rPr lang="en-US" sz="1100" i="1" dirty="0">
                <a:effectLst/>
                <a:latin typeface="Segoe UI" panose="020B0502040204020203" pitchFamily="34" charset="0"/>
                <a:ea typeface="Calibri" panose="020F0502020204030204" pitchFamily="34" charset="0"/>
                <a:cs typeface="Segoe UI" panose="020B0502040204020203" pitchFamily="34" charset="0"/>
              </a:rPr>
              <a:t>Full Inclusion Average</a:t>
            </a:r>
            <a:r>
              <a:rPr lang="en-US" sz="1100" dirty="0">
                <a:effectLst/>
                <a:latin typeface="Segoe UI" panose="020B0502040204020203" pitchFamily="34" charset="0"/>
                <a:ea typeface="Calibri" panose="020F0502020204030204" pitchFamily="34" charset="0"/>
                <a:cs typeface="Segoe UI" panose="020B0502040204020203" pitchFamily="34" charset="0"/>
              </a:rPr>
              <a:t> annual increase = .625 </a:t>
            </a:r>
          </a:p>
          <a:p>
            <a:pPr marL="800100" marR="0" lvl="1" indent="-3429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100" dirty="0">
                <a:effectLst/>
                <a:latin typeface="Segoe UI" panose="020B0502040204020203" pitchFamily="34" charset="0"/>
                <a:ea typeface="Calibri" panose="020F0502020204030204" pitchFamily="34" charset="0"/>
                <a:cs typeface="Segoe UI" panose="020B0502040204020203" pitchFamily="34" charset="0"/>
              </a:rPr>
              <a:t>2021 65.49%, 2022 65.49%, 2023 65.49%, 2024 67.49%, 2025 67.99%, = Total increase 2.5 percentage points</a:t>
            </a:r>
          </a:p>
          <a:p>
            <a:pPr marL="342900" marR="0" lvl="0" indent="-342900">
              <a:lnSpc>
                <a:spcPct val="107000"/>
              </a:lnSpc>
              <a:spcBef>
                <a:spcPts val="0"/>
              </a:spcBef>
              <a:spcAft>
                <a:spcPts val="0"/>
              </a:spcAft>
              <a:buFont typeface="+mj-lt"/>
              <a:buAutoNum type="alphaUcPeriod"/>
            </a:pPr>
            <a:r>
              <a:rPr lang="en-US" sz="1100" i="1" dirty="0">
                <a:effectLst/>
                <a:latin typeface="Segoe UI" panose="020B0502040204020203" pitchFamily="34" charset="0"/>
                <a:ea typeface="Calibri" panose="020F0502020204030204" pitchFamily="34" charset="0"/>
                <a:cs typeface="Segoe UI" panose="020B0502040204020203" pitchFamily="34" charset="0"/>
              </a:rPr>
              <a:t>Substantially Separate Average </a:t>
            </a:r>
            <a:r>
              <a:rPr lang="en-US" sz="1100" dirty="0">
                <a:effectLst/>
                <a:latin typeface="Segoe UI" panose="020B0502040204020203" pitchFamily="34" charset="0"/>
                <a:ea typeface="Calibri" panose="020F0502020204030204" pitchFamily="34" charset="0"/>
                <a:cs typeface="Segoe UI" panose="020B0502040204020203" pitchFamily="34" charset="0"/>
              </a:rPr>
              <a:t>annual decrease =.125</a:t>
            </a:r>
          </a:p>
          <a:p>
            <a:pPr marL="800100" marR="0" lvl="1" indent="-3429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100" dirty="0">
                <a:effectLst/>
                <a:latin typeface="Segoe UI" panose="020B0502040204020203" pitchFamily="34" charset="0"/>
                <a:ea typeface="Calibri" panose="020F0502020204030204" pitchFamily="34" charset="0"/>
                <a:cs typeface="Segoe UI" panose="020B0502040204020203" pitchFamily="34" charset="0"/>
              </a:rPr>
              <a:t>2021 13.32%, 2022 13.32%, 2023 13.32%, 2024 12.92%, 202512.82%,  = Total decrease .5 percentage points</a:t>
            </a:r>
          </a:p>
          <a:p>
            <a:pPr marL="342900" marR="0" lvl="0" indent="-342900">
              <a:lnSpc>
                <a:spcPct val="107000"/>
              </a:lnSpc>
              <a:spcBef>
                <a:spcPts val="0"/>
              </a:spcBef>
              <a:spcAft>
                <a:spcPts val="0"/>
              </a:spcAft>
              <a:buFont typeface="+mj-lt"/>
              <a:buAutoNum type="alphaUcPeriod"/>
            </a:pPr>
            <a:r>
              <a:rPr lang="en-US" sz="1100" i="1" dirty="0">
                <a:effectLst/>
                <a:latin typeface="Segoe UI" panose="020B0502040204020203" pitchFamily="34" charset="0"/>
                <a:ea typeface="Calibri" panose="020F0502020204030204" pitchFamily="34" charset="0"/>
                <a:cs typeface="Segoe UI" panose="020B0502040204020203" pitchFamily="34" charset="0"/>
              </a:rPr>
              <a:t>Out of District Average</a:t>
            </a:r>
            <a:r>
              <a:rPr lang="en-US" sz="1100" dirty="0">
                <a:effectLst/>
                <a:latin typeface="Segoe UI" panose="020B0502040204020203" pitchFamily="34" charset="0"/>
                <a:ea typeface="Calibri" panose="020F0502020204030204" pitchFamily="34" charset="0"/>
                <a:cs typeface="Segoe UI" panose="020B0502040204020203" pitchFamily="34" charset="0"/>
              </a:rPr>
              <a:t> annual decrease  =.125</a:t>
            </a:r>
          </a:p>
          <a:p>
            <a:pPr marL="800100" marR="0" lvl="1" indent="-3429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100" dirty="0">
                <a:effectLst/>
                <a:latin typeface="Segoe UI" panose="020B0502040204020203" pitchFamily="34" charset="0"/>
                <a:ea typeface="Calibri" panose="020F0502020204030204" pitchFamily="34" charset="0"/>
                <a:cs typeface="Segoe UI" panose="020B0502040204020203" pitchFamily="34" charset="0"/>
              </a:rPr>
              <a:t>2021 6.44%, 2022 6.44%, 2023 6.44%, 2024 6.04%, 2025 5.94%, = Total decrease .5 percentage points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370033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Segoe UI"/>
                <a:cs typeface="Segoe UI"/>
              </a:rPr>
              <a:t>The law requires that all children with disabilities, to the maximum extent possible, </a:t>
            </a:r>
            <a:r>
              <a:rPr lang="en-US" sz="1200" i="1" dirty="0">
                <a:latin typeface="Segoe UI"/>
                <a:cs typeface="Segoe UI"/>
              </a:rPr>
              <a:t>are educated with children who are not disabled… </a:t>
            </a:r>
            <a:r>
              <a:rPr lang="en-US" sz="1200" dirty="0">
                <a:latin typeface="Segoe UI"/>
                <a:cs typeface="Segoe UI"/>
              </a:rPr>
              <a:t>(</a:t>
            </a:r>
            <a:r>
              <a:rPr lang="en-US" sz="1200" dirty="0">
                <a:latin typeface="Segoe UI"/>
                <a:cs typeface="Segoe UI"/>
                <a:hlinkClick r:id="rId3"/>
              </a:rPr>
              <a:t>§1412(a)(5)</a:t>
            </a:r>
            <a:r>
              <a:rPr lang="en-US" sz="1200" dirty="0">
                <a:latin typeface="Segoe UI"/>
                <a:cs typeface="Segoe UI"/>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Segoe UI"/>
                <a:cs typeface="Segoe UI"/>
              </a:rPr>
              <a:t>This is called the “</a:t>
            </a:r>
            <a:r>
              <a:rPr lang="en-US" sz="1200" dirty="0">
                <a:solidFill>
                  <a:schemeClr val="accent2">
                    <a:lumMod val="75000"/>
                  </a:schemeClr>
                </a:solidFill>
              </a:rPr>
              <a:t>Least Restrictive Environment” or LRE. It is a pillar of IDEA. </a:t>
            </a:r>
            <a:endParaRPr lang="en-US" sz="1200" dirty="0">
              <a:latin typeface="Segoe UI"/>
              <a:cs typeface="Segoe UI"/>
            </a:endParaRPr>
          </a:p>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a:t>
            </a:fld>
            <a:endParaRPr lang="zh-CN" altLang="en-US"/>
          </a:p>
        </p:txBody>
      </p:sp>
    </p:spTree>
    <p:extLst>
      <p:ext uri="{BB962C8B-B14F-4D97-AF65-F5344CB8AC3E}">
        <p14:creationId xmlns:p14="http://schemas.microsoft.com/office/powerpoint/2010/main" val="1707230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This is our framing question.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IDEA makes clear it is important that children and youth with disabilities are learning in their </a:t>
            </a:r>
            <a:r>
              <a:rPr lang="en-US" sz="1200" dirty="0">
                <a:solidFill>
                  <a:schemeClr val="accent2">
                    <a:lumMod val="75000"/>
                  </a:schemeClr>
                </a:solidFill>
                <a:latin typeface="Arial" panose="020B0604020202020204" pitchFamily="34" charset="0"/>
                <a:cs typeface="Arial" panose="020B0604020202020204" pitchFamily="34" charset="0"/>
              </a:rPr>
              <a:t>Least Restrictive Environment (LRE), </a:t>
            </a:r>
            <a:r>
              <a:rPr lang="en-US" sz="1200" dirty="0">
                <a:latin typeface="Arial" panose="020B0604020202020204" pitchFamily="34" charset="0"/>
                <a:cs typeface="Arial" panose="020B0604020202020204" pitchFamily="34" charset="0"/>
              </a:rPr>
              <a:t>and that they have </a:t>
            </a:r>
            <a:r>
              <a:rPr lang="en-US" sz="1200" dirty="0">
                <a:solidFill>
                  <a:schemeClr val="accent2">
                    <a:lumMod val="75000"/>
                  </a:schemeClr>
                </a:solidFill>
                <a:latin typeface="Arial" panose="020B0604020202020204" pitchFamily="34" charset="0"/>
                <a:cs typeface="Arial" panose="020B0604020202020204" pitchFamily="34" charset="0"/>
              </a:rPr>
              <a:t>meaningful access </a:t>
            </a:r>
            <a:r>
              <a:rPr lang="en-US" sz="1200" dirty="0">
                <a:latin typeface="Arial" panose="020B0604020202020204" pitchFamily="34" charset="0"/>
                <a:cs typeface="Arial" panose="020B0604020202020204" pitchFamily="34" charset="0"/>
              </a:rPr>
              <a:t>to the general curriculum and the life of the school.</a:t>
            </a:r>
          </a:p>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a:t>
            </a:fld>
            <a:endParaRPr lang="zh-CN" altLang="en-US"/>
          </a:p>
        </p:txBody>
      </p:sp>
    </p:spTree>
    <p:extLst>
      <p:ext uri="{BB962C8B-B14F-4D97-AF65-F5344CB8AC3E}">
        <p14:creationId xmlns:p14="http://schemas.microsoft.com/office/powerpoint/2010/main" val="617650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266700"/>
            <a:ext cx="5575300" cy="3136900"/>
          </a:xfrm>
        </p:spPr>
      </p:sp>
      <p:sp>
        <p:nvSpPr>
          <p:cNvPr id="3" name="Notes Placeholder 2"/>
          <p:cNvSpPr>
            <a:spLocks noGrp="1"/>
          </p:cNvSpPr>
          <p:nvPr>
            <p:ph type="body" idx="1"/>
          </p:nvPr>
        </p:nvSpPr>
        <p:spPr>
          <a:xfrm>
            <a:off x="304800" y="3483292"/>
            <a:ext cx="6515100" cy="4746308"/>
          </a:xfrm>
        </p:spPr>
        <p:txBody>
          <a:bodyPr/>
          <a:lstStyle/>
          <a:p>
            <a:pPr marR="0" lvl="0" fontAlgn="base">
              <a:tabLst>
                <a:tab pos="457200" algn="l"/>
              </a:tabLst>
            </a:pPr>
            <a:r>
              <a:rPr lang="en-US" sz="1200" dirty="0">
                <a:latin typeface="Segoe UI"/>
                <a:cs typeface="Segoe UI"/>
              </a:rPr>
              <a:t>Why is a student’s placement important?</a:t>
            </a:r>
          </a:p>
          <a:p>
            <a:pPr marL="171450" marR="0" lvl="0" indent="-171450" fontAlgn="base">
              <a:buFont typeface="Arial" panose="020B0604020202020204" pitchFamily="34" charset="0"/>
              <a:buChar char="•"/>
              <a:tabLst>
                <a:tab pos="457200" algn="l"/>
              </a:tabLst>
            </a:pPr>
            <a:r>
              <a:rPr lang="en-US" sz="1200" dirty="0">
                <a:latin typeface="Segoe UI"/>
                <a:cs typeface="Segoe UI"/>
              </a:rPr>
              <a:t>A student with an IEP who is educated with age-appropriate peers in inclusive environments has access to the same high expectations that are set for all students in Massachusetts.</a:t>
            </a:r>
          </a:p>
          <a:p>
            <a:pPr marL="342900" indent="-342900" fontAlgn="base">
              <a:lnSpc>
                <a:spcPct val="107000"/>
              </a:lnSpc>
              <a:spcBef>
                <a:spcPts val="0"/>
              </a:spcBef>
              <a:spcAft>
                <a:spcPts val="0"/>
              </a:spcAft>
              <a:buFont typeface="Arial" panose="020B0604020202020204" pitchFamily="34" charset="0"/>
              <a:buChar char="•"/>
              <a:tabLst>
                <a:tab pos="457200" algn="l"/>
              </a:tabLst>
            </a:pPr>
            <a:r>
              <a:rPr lang="en-US" dirty="0">
                <a:latin typeface="Segoe UI"/>
                <a:cs typeface="Segoe UI"/>
              </a:rPr>
              <a:t>Maximizing a student’s access to inclusive environments, maximizes the student’s ability to: </a:t>
            </a:r>
          </a:p>
          <a:p>
            <a:pPr marL="800100" indent="-342900" fontAlgn="base">
              <a:lnSpc>
                <a:spcPct val="107000"/>
              </a:lnSpc>
              <a:spcBef>
                <a:spcPts val="0"/>
              </a:spcBef>
              <a:spcAft>
                <a:spcPts val="0"/>
              </a:spcAft>
              <a:buFont typeface="Arial" panose="020B0604020202020204" pitchFamily="34" charset="0"/>
              <a:buChar char="•"/>
              <a:tabLst>
                <a:tab pos="457200" algn="l"/>
              </a:tabLst>
            </a:pPr>
            <a:r>
              <a:rPr lang="en-US" dirty="0">
                <a:latin typeface="Segoe UI"/>
                <a:cs typeface="Segoe UI"/>
              </a:rPr>
              <a:t>achieve, and </a:t>
            </a:r>
          </a:p>
          <a:p>
            <a:pPr marL="800100" indent="-342900" fontAlgn="base">
              <a:lnSpc>
                <a:spcPct val="107000"/>
              </a:lnSpc>
              <a:spcBef>
                <a:spcPts val="0"/>
              </a:spcBef>
              <a:spcAft>
                <a:spcPts val="0"/>
              </a:spcAft>
              <a:buFont typeface="Arial" panose="020B0604020202020204" pitchFamily="34" charset="0"/>
              <a:buChar char="•"/>
              <a:tabLst>
                <a:tab pos="457200" algn="l"/>
              </a:tabLst>
            </a:pPr>
            <a:r>
              <a:rPr lang="en-US" dirty="0">
                <a:latin typeface="Segoe UI"/>
                <a:cs typeface="Segoe UI"/>
              </a:rPr>
              <a:t>prepare for the world that awaits them after high school.</a:t>
            </a:r>
          </a:p>
          <a:p>
            <a:pPr marL="0" indent="0" fontAlgn="base">
              <a:lnSpc>
                <a:spcPct val="107000"/>
              </a:lnSpc>
              <a:spcBef>
                <a:spcPts val="0"/>
              </a:spcBef>
              <a:spcAft>
                <a:spcPts val="0"/>
              </a:spcAft>
              <a:buFont typeface="Arial" panose="020B0604020202020204" pitchFamily="34" charset="0"/>
              <a:buNone/>
              <a:tabLst>
                <a:tab pos="457200" algn="l"/>
              </a:tabLst>
            </a:pPr>
            <a:endParaRPr lang="en-US" dirty="0">
              <a:latin typeface="Segoe UI"/>
              <a:cs typeface="Segoe UI"/>
            </a:endParaRPr>
          </a:p>
          <a:p>
            <a:pPr marL="0" indent="0" fontAlgn="base">
              <a:lnSpc>
                <a:spcPct val="107000"/>
              </a:lnSpc>
              <a:spcBef>
                <a:spcPts val="0"/>
              </a:spcBef>
              <a:spcAft>
                <a:spcPts val="0"/>
              </a:spcAft>
              <a:buFont typeface="Arial" panose="020B0604020202020204" pitchFamily="34" charset="0"/>
              <a:buNone/>
              <a:tabLst>
                <a:tab pos="457200" algn="l"/>
              </a:tabLst>
            </a:pPr>
            <a:r>
              <a:rPr lang="en-US" dirty="0">
                <a:latin typeface="Segoe UI"/>
                <a:cs typeface="Segoe UI"/>
              </a:rPr>
              <a:t>…This is because…</a:t>
            </a:r>
          </a:p>
          <a:p>
            <a:pPr marL="342900" indent="-342900" fontAlgn="base">
              <a:lnSpc>
                <a:spcPct val="107000"/>
              </a:lnSpc>
              <a:spcBef>
                <a:spcPts val="0"/>
              </a:spcBef>
              <a:spcAft>
                <a:spcPts val="0"/>
              </a:spcAft>
              <a:buFont typeface="Arial" panose="020B0604020202020204" pitchFamily="34" charset="0"/>
              <a:buChar char="•"/>
              <a:tabLst>
                <a:tab pos="457200" algn="l"/>
              </a:tabLst>
            </a:pPr>
            <a:r>
              <a:rPr lang="en-US" dirty="0">
                <a:latin typeface="Segoe UI"/>
                <a:cs typeface="Segoe UI"/>
              </a:rPr>
              <a:t>Different kinds of educational environments may give a student with disabilities more, or less, opportunity to have the same schoolwork, learning standards, and friends that children without disabilities have.  </a:t>
            </a:r>
          </a:p>
          <a:p>
            <a:pPr marL="342900" indent="-342900" fontAlgn="base">
              <a:lnSpc>
                <a:spcPct val="107000"/>
              </a:lnSpc>
              <a:spcBef>
                <a:spcPts val="0"/>
              </a:spcBef>
              <a:spcAft>
                <a:spcPts val="0"/>
              </a:spcAft>
              <a:buFont typeface="Arial" panose="020B0604020202020204" pitchFamily="34" charset="0"/>
              <a:buChar char="•"/>
              <a:tabLst>
                <a:tab pos="457200" algn="l"/>
              </a:tabLst>
            </a:pPr>
            <a:r>
              <a:rPr lang="en-US" dirty="0">
                <a:latin typeface="Segoe UI"/>
                <a:cs typeface="Segoe UI"/>
              </a:rPr>
              <a:t>The more a student with disabilities goes to school with children who do not have disabilities, the more they will be able to learn, make friends, and be part of school life in the same way that other students do. </a:t>
            </a:r>
          </a:p>
          <a:p>
            <a:pPr marL="342900" indent="-342900" fontAlgn="base">
              <a:lnSpc>
                <a:spcPct val="107000"/>
              </a:lnSpc>
              <a:spcBef>
                <a:spcPts val="0"/>
              </a:spcBef>
              <a:spcAft>
                <a:spcPts val="0"/>
              </a:spcAft>
              <a:buFont typeface="Arial" panose="020B0604020202020204" pitchFamily="34" charset="0"/>
              <a:buChar char="•"/>
              <a:tabLst>
                <a:tab pos="457200" algn="l"/>
              </a:tabLst>
            </a:pPr>
            <a:r>
              <a:rPr lang="en-US" dirty="0">
                <a:latin typeface="Segoe UI"/>
                <a:cs typeface="Segoe UI"/>
              </a:rPr>
              <a:t>A student with disabilities can have different kinds of supports and services to help them learn alongside students who do not have disabilities. These may include:</a:t>
            </a:r>
          </a:p>
          <a:p>
            <a:pPr marL="800100" indent="-342900" fontAlgn="base">
              <a:lnSpc>
                <a:spcPct val="107000"/>
              </a:lnSpc>
              <a:spcBef>
                <a:spcPts val="0"/>
              </a:spcBef>
              <a:spcAft>
                <a:spcPts val="0"/>
              </a:spcAft>
              <a:buFont typeface="Arial" panose="020B0604020202020204" pitchFamily="34" charset="0"/>
              <a:buChar char="•"/>
              <a:tabLst>
                <a:tab pos="457200" algn="l"/>
              </a:tabLst>
            </a:pPr>
            <a:r>
              <a:rPr lang="en-US" dirty="0">
                <a:latin typeface="Segoe UI"/>
                <a:cs typeface="Segoe UI"/>
              </a:rPr>
              <a:t>academic services, and </a:t>
            </a:r>
          </a:p>
          <a:p>
            <a:pPr marL="800100" indent="-342900" fontAlgn="base">
              <a:lnSpc>
                <a:spcPct val="107000"/>
              </a:lnSpc>
              <a:spcBef>
                <a:spcPts val="0"/>
              </a:spcBef>
              <a:spcAft>
                <a:spcPts val="0"/>
              </a:spcAft>
              <a:buFont typeface="Arial" panose="020B0604020202020204" pitchFamily="34" charset="0"/>
              <a:buChar char="•"/>
              <a:tabLst>
                <a:tab pos="457200" algn="l"/>
              </a:tabLst>
            </a:pPr>
            <a:r>
              <a:rPr lang="en-US" dirty="0">
                <a:latin typeface="Segoe UI"/>
                <a:cs typeface="Segoe UI"/>
              </a:rPr>
              <a:t>supplemental aids and services for nonacademic and extracurricular activities sponsored by the school.</a:t>
            </a:r>
          </a:p>
          <a:p>
            <a:pPr fontAlgn="base">
              <a:tabLst>
                <a:tab pos="457200" algn="l"/>
              </a:tabLst>
            </a:pPr>
            <a:endParaRPr lang="en-US" dirty="0">
              <a:latin typeface="Segoe UI"/>
              <a:cs typeface="Segoe UI"/>
            </a:endParaRPr>
          </a:p>
          <a:p>
            <a:r>
              <a:rPr kumimoji="0" lang="en-US" sz="1200" b="0" i="0" u="none" strike="noStrike" kern="1200" cap="none" spc="0" normalizeH="0" baseline="0" noProof="0" dirty="0">
                <a:ln>
                  <a:noFill/>
                </a:ln>
                <a:solidFill>
                  <a:srgbClr val="203B6A">
                    <a:lumMod val="50000"/>
                  </a:srgbClr>
                </a:solidFill>
                <a:effectLst/>
                <a:uLnTx/>
                <a:uFillTx/>
                <a:latin typeface="Segoe UI"/>
                <a:ea typeface="+mn-ea"/>
                <a:cs typeface="Segoe UI"/>
              </a:rPr>
              <a:t>“High expectations can lead students with disabilities to develop more </a:t>
            </a:r>
            <a:r>
              <a:rPr kumimoji="0" lang="en-US" sz="1200" b="0" i="1" u="none" strike="noStrike" kern="1200" cap="none" spc="0" normalizeH="0" baseline="0" noProof="0" dirty="0">
                <a:ln>
                  <a:noFill/>
                </a:ln>
                <a:solidFill>
                  <a:srgbClr val="203B6A">
                    <a:lumMod val="50000"/>
                  </a:srgbClr>
                </a:solidFill>
                <a:effectLst/>
                <a:uLnTx/>
                <a:uFillTx/>
                <a:latin typeface="Segoe UI"/>
                <a:ea typeface="+mn-ea"/>
                <a:cs typeface="Segoe UI"/>
              </a:rPr>
              <a:t>confidence, independence, and a stronger sense of self</a:t>
            </a:r>
            <a:r>
              <a:rPr kumimoji="0" lang="en-US" sz="1200" b="0" i="0" u="none" strike="noStrike" kern="1200" cap="none" spc="0" normalizeH="0" baseline="0" noProof="0" dirty="0">
                <a:ln>
                  <a:noFill/>
                </a:ln>
                <a:solidFill>
                  <a:srgbClr val="203B6A">
                    <a:lumMod val="50000"/>
                  </a:srgbClr>
                </a:solidFill>
                <a:effectLst/>
                <a:uLnTx/>
                <a:uFillTx/>
                <a:latin typeface="Segoe UI"/>
                <a:ea typeface="+mn-ea"/>
                <a:cs typeface="Segoe UI"/>
              </a:rPr>
              <a:t>.” </a:t>
            </a:r>
          </a:p>
          <a:p>
            <a:endParaRPr kumimoji="0" lang="en-US" sz="1200" b="0" i="0" u="none" strike="noStrike" kern="1200" cap="none" spc="0" normalizeH="0" baseline="0" noProof="0" dirty="0">
              <a:ln>
                <a:noFill/>
              </a:ln>
              <a:solidFill>
                <a:srgbClr val="203B6A">
                  <a:lumMod val="50000"/>
                </a:srgbClr>
              </a:solidFill>
              <a:effectLst/>
              <a:uLnTx/>
              <a:uFillTx/>
              <a:latin typeface="Segoe UI"/>
              <a:ea typeface="+mn-ea"/>
              <a:cs typeface="Segoe UI"/>
            </a:endParaRPr>
          </a:p>
          <a:p>
            <a:pPr>
              <a:buSzPts val="1000"/>
            </a:pPr>
            <a:r>
              <a:rPr lang="en-US" sz="1200" u="sng" dirty="0">
                <a:latin typeface="Segoe UI" panose="020B0502040204020203" pitchFamily="34" charset="0"/>
                <a:ea typeface="等线"/>
                <a:cs typeface="Segoe UI" panose="020B0502040204020203" pitchFamily="34" charset="0"/>
              </a:rPr>
              <a:t>Note: For presenter Additional Resource:</a:t>
            </a:r>
          </a:p>
          <a:p>
            <a:r>
              <a:rPr lang="en-US" sz="1200" dirty="0">
                <a:latin typeface="Segoe UI" panose="020B0502040204020203" pitchFamily="34" charset="0"/>
                <a:cs typeface="Segoe UI" panose="020B0502040204020203" pitchFamily="34" charset="0"/>
                <a:hlinkClick r:id="rId3"/>
              </a:rPr>
              <a:t>How Racism Can Affect Child Development - Center on the Developing Child at Harvard University</a:t>
            </a:r>
            <a:endParaRPr lang="en-US" sz="1200" dirty="0">
              <a:latin typeface="Segoe UI" panose="020B0502040204020203" pitchFamily="34" charset="0"/>
              <a:cs typeface="Segoe UI" panose="020B0502040204020203"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a:t>
            </a:fld>
            <a:endParaRPr lang="zh-CN" altLang="en-US"/>
          </a:p>
        </p:txBody>
      </p:sp>
    </p:spTree>
    <p:extLst>
      <p:ext uri="{BB962C8B-B14F-4D97-AF65-F5344CB8AC3E}">
        <p14:creationId xmlns:p14="http://schemas.microsoft.com/office/powerpoint/2010/main" val="3767181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52400"/>
            <a:ext cx="5575300" cy="3136900"/>
          </a:xfrm>
        </p:spPr>
      </p:sp>
      <p:sp>
        <p:nvSpPr>
          <p:cNvPr id="3" name="Notes Placeholder 2"/>
          <p:cNvSpPr>
            <a:spLocks noGrp="1"/>
          </p:cNvSpPr>
          <p:nvPr>
            <p:ph type="body" idx="1"/>
          </p:nvPr>
        </p:nvSpPr>
        <p:spPr>
          <a:xfrm>
            <a:off x="266700" y="3368992"/>
            <a:ext cx="6496050" cy="4670108"/>
          </a:xfrm>
        </p:spPr>
        <p:txBody>
          <a:bodyPr/>
          <a:lstStyle/>
          <a:p>
            <a:r>
              <a:rPr lang="en-US" dirty="0">
                <a:latin typeface="Segoe UI"/>
                <a:cs typeface="Segoe UI"/>
              </a:rPr>
              <a:t>Why is Indicator 5 Important?</a:t>
            </a:r>
          </a:p>
          <a:p>
            <a:pPr marL="457200" marR="0" lvl="0" indent="-4572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dirty="0">
                <a:latin typeface="Segoe UI"/>
                <a:cs typeface="Segoe UI"/>
              </a:rPr>
              <a:t>It “flags”  or shows us which districts should self-assess and which may need support to make improvement.</a:t>
            </a:r>
          </a:p>
          <a:p>
            <a:pPr marL="457200" marR="0" lvl="0" indent="-4572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dirty="0">
                <a:latin typeface="Segoe UI"/>
                <a:cs typeface="Segoe UI"/>
              </a:rPr>
              <a:t>The goal of this indicator is to use data to ask and answer</a:t>
            </a:r>
            <a:r>
              <a:rPr lang="en-US" b="1" dirty="0">
                <a:latin typeface="Segoe UI"/>
                <a:cs typeface="Segoe UI"/>
              </a:rPr>
              <a:t> hard </a:t>
            </a:r>
            <a:r>
              <a:rPr lang="en-US" dirty="0">
                <a:latin typeface="Segoe UI"/>
                <a:cs typeface="Segoe UI"/>
              </a:rPr>
              <a:t>questions about teaching and learning environments, so that we can improve outcomes for students with IEPs. </a:t>
            </a:r>
          </a:p>
          <a:p>
            <a:pPr marL="457200" indent="-457200" fontAlgn="base">
              <a:buFont typeface="Arial" panose="020B0604020202020204" pitchFamily="34" charset="0"/>
              <a:buChar char="•"/>
            </a:pPr>
            <a:r>
              <a:rPr lang="en-US" dirty="0">
                <a:latin typeface="Segoe UI"/>
                <a:cs typeface="Segoe UI"/>
              </a:rPr>
              <a:t>For example:</a:t>
            </a:r>
          </a:p>
          <a:p>
            <a:pPr marL="850900" lvl="1" indent="-342900">
              <a:lnSpc>
                <a:spcPct val="107000"/>
              </a:lnSpc>
              <a:spcBef>
                <a:spcPts val="0"/>
              </a:spcBef>
              <a:buFont typeface="Symbol" panose="05050102010706020507" pitchFamily="18" charset="2"/>
              <a:buChar char=""/>
            </a:pPr>
            <a:r>
              <a:rPr lang="en-US" dirty="0">
                <a:latin typeface="Segoe UI"/>
                <a:cs typeface="Segoe UI"/>
              </a:rPr>
              <a:t>In general, are students with IEPs in regular classes and non-academic activities, where students without disabilities typically are, including academic and nonacademic school settings like lunchrooms, playgrounds, school clubs?</a:t>
            </a:r>
          </a:p>
          <a:p>
            <a:pPr marL="850900" lvl="1" indent="-342900">
              <a:lnSpc>
                <a:spcPct val="107000"/>
              </a:lnSpc>
              <a:spcBef>
                <a:spcPts val="0"/>
              </a:spcBef>
              <a:spcAft>
                <a:spcPts val="800"/>
              </a:spcAft>
              <a:buFont typeface="Symbol" panose="05050102010706020507" pitchFamily="18" charset="2"/>
              <a:buChar char=""/>
            </a:pPr>
            <a:r>
              <a:rPr lang="en-US" dirty="0">
                <a:latin typeface="Segoe UI"/>
                <a:cs typeface="Segoe UI"/>
              </a:rPr>
              <a:t>If not, why not?</a:t>
            </a:r>
          </a:p>
          <a:p>
            <a:endParaRPr lang="en-US" dirty="0">
              <a:latin typeface="Segoe UI"/>
              <a:cs typeface="Segoe UI"/>
            </a:endParaRPr>
          </a:p>
          <a:p>
            <a:pPr marL="171450" indent="-171450">
              <a:buFont typeface="Arial" panose="020B0604020202020204" pitchFamily="34" charset="0"/>
              <a:buChar char="•"/>
            </a:pPr>
            <a:r>
              <a:rPr lang="en-US" dirty="0">
                <a:latin typeface="Segoe UI"/>
                <a:cs typeface="Segoe UI"/>
              </a:rPr>
              <a:t>Indicator 5 helps begin the conversation with target districts about how they can improve and encourage more inclusive environments at school.</a:t>
            </a:r>
          </a:p>
          <a:p>
            <a:endParaRPr lang="en-US" dirty="0">
              <a:latin typeface="Segoe UI"/>
              <a:cs typeface="Segoe UI"/>
            </a:endParaRPr>
          </a:p>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a:t>
            </a:fld>
            <a:endParaRPr lang="zh-CN" altLang="en-US"/>
          </a:p>
        </p:txBody>
      </p:sp>
    </p:spTree>
    <p:extLst>
      <p:ext uri="{BB962C8B-B14F-4D97-AF65-F5344CB8AC3E}">
        <p14:creationId xmlns:p14="http://schemas.microsoft.com/office/powerpoint/2010/main" val="1811797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fontAlgn="base">
              <a:spcBef>
                <a:spcPts val="0"/>
              </a:spcBef>
              <a:spcAft>
                <a:spcPts val="0"/>
              </a:spcAft>
              <a:buSzPts val="1000"/>
              <a:buFont typeface="Symbol" panose="05050102010706020507" pitchFamily="18" charset="2"/>
              <a:buNone/>
              <a:tabLst>
                <a:tab pos="457200" algn="l"/>
              </a:tabLst>
            </a:pPr>
            <a:r>
              <a:rPr lang="en-US" dirty="0">
                <a:effectLst/>
                <a:latin typeface="Segoe UI"/>
                <a:ea typeface="Calibri" panose="020F0502020204030204" pitchFamily="34" charset="0"/>
                <a:cs typeface="Segoe UI"/>
              </a:rPr>
              <a:t>This will be a quick slide. The rest of this presentation will focus on answering these questions:</a:t>
            </a:r>
          </a:p>
          <a:p>
            <a:pPr marL="0" marR="0" lvl="0" indent="0" fontAlgn="base">
              <a:spcBef>
                <a:spcPts val="0"/>
              </a:spcBef>
              <a:spcAft>
                <a:spcPts val="0"/>
              </a:spcAft>
              <a:buSzPts val="1000"/>
              <a:buFont typeface="Symbol" panose="05050102010706020507" pitchFamily="18" charset="2"/>
              <a:buNone/>
              <a:tabLst>
                <a:tab pos="457200" algn="l"/>
              </a:tabLst>
            </a:pPr>
            <a:endParaRPr lang="en-US" dirty="0">
              <a:effectLst/>
              <a:latin typeface="Segoe UI" panose="020B0502040204020203" pitchFamily="34" charset="0"/>
              <a:ea typeface="Calibri" panose="020F0502020204030204" pitchFamily="34" charset="0"/>
              <a:cs typeface="Segoe UI" panose="020B0502040204020203" pitchFamily="34" charset="0"/>
            </a:endParaRPr>
          </a:p>
          <a:p>
            <a:pPr marL="342900" indent="-342900">
              <a:buSzPts val="1000"/>
              <a:buFont typeface="Symbol" panose="05050102010706020507" pitchFamily="18" charset="2"/>
              <a:buChar char=""/>
            </a:pPr>
            <a:endParaRPr lang="en-US" dirty="0">
              <a:latin typeface="Segoe UI" panose="020B0502040204020203" pitchFamily="34" charset="0"/>
              <a:cs typeface="Segoe UI" panose="020B0502040204020203" pitchFamily="34" charset="0"/>
            </a:endParaRPr>
          </a:p>
          <a:p>
            <a:endParaRPr lang="en-US" dirty="0">
              <a:ea typeface="等线"/>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a:t>
            </a:fld>
            <a:endParaRPr lang="zh-CN" altLang="en-US"/>
          </a:p>
        </p:txBody>
      </p:sp>
    </p:spTree>
    <p:extLst>
      <p:ext uri="{BB962C8B-B14F-4D97-AF65-F5344CB8AC3E}">
        <p14:creationId xmlns:p14="http://schemas.microsoft.com/office/powerpoint/2010/main" val="2716168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a:lnSpc>
                <a:spcPct val="107000"/>
              </a:lnSpc>
              <a:spcBef>
                <a:spcPts val="0"/>
              </a:spcBef>
              <a:spcAft>
                <a:spcPts val="0"/>
              </a:spcAft>
            </a:pPr>
            <a:r>
              <a:rPr lang="en-US" sz="1700" dirty="0">
                <a:effectLst/>
                <a:latin typeface="Segoe UI" panose="020B0502040204020203" pitchFamily="34" charset="0"/>
                <a:ea typeface="Calibri" panose="020F0502020204030204" pitchFamily="34" charset="0"/>
                <a:cs typeface="Segoe UI" panose="020B0502040204020203" pitchFamily="34" charset="0"/>
              </a:rPr>
              <a:t>What does Indicator 5 measure? Placement</a:t>
            </a:r>
          </a:p>
          <a:p>
            <a:pPr marL="0" marR="0">
              <a:lnSpc>
                <a:spcPct val="107000"/>
              </a:lnSpc>
              <a:spcBef>
                <a:spcPts val="0"/>
              </a:spcBef>
              <a:spcAft>
                <a:spcPts val="0"/>
              </a:spcAft>
            </a:pPr>
            <a:endParaRPr lang="en-US" sz="1700" dirty="0">
              <a:effectLst/>
              <a:latin typeface="Segoe UI" panose="020B0502040204020203" pitchFamily="34" charset="0"/>
              <a:ea typeface="Calibri" panose="020F0502020204030204" pitchFamily="34" charset="0"/>
              <a:cs typeface="Segoe UI" panose="020B0502040204020203" pitchFamily="34" charset="0"/>
            </a:endParaRPr>
          </a:p>
          <a:p>
            <a:pPr marL="285750" marR="0" indent="-285750">
              <a:lnSpc>
                <a:spcPct val="107000"/>
              </a:lnSpc>
              <a:spcBef>
                <a:spcPts val="0"/>
              </a:spcBef>
              <a:spcAft>
                <a:spcPts val="0"/>
              </a:spcAft>
              <a:buFont typeface="Arial" panose="020B0604020202020204" pitchFamily="34" charset="0"/>
              <a:buChar char="•"/>
            </a:pPr>
            <a:r>
              <a:rPr lang="en-US" sz="1700" dirty="0">
                <a:effectLst/>
                <a:latin typeface="Segoe UI" panose="020B0502040204020203" pitchFamily="34" charset="0"/>
                <a:ea typeface="Calibri" panose="020F0502020204030204" pitchFamily="34" charset="0"/>
                <a:cs typeface="Segoe UI" panose="020B0502040204020203" pitchFamily="34" charset="0"/>
              </a:rPr>
              <a:t>Indicator 5 collects information for children in kindergarten through age 21. </a:t>
            </a:r>
          </a:p>
          <a:p>
            <a:pPr marL="285750" marR="0" indent="-285750">
              <a:lnSpc>
                <a:spcPct val="107000"/>
              </a:lnSpc>
              <a:spcBef>
                <a:spcPts val="0"/>
              </a:spcBef>
              <a:spcAft>
                <a:spcPts val="0"/>
              </a:spcAft>
              <a:buFont typeface="Arial" panose="020B0604020202020204" pitchFamily="34" charset="0"/>
              <a:buChar char="•"/>
            </a:pPr>
            <a:r>
              <a:rPr lang="en-US" sz="1700" dirty="0">
                <a:effectLst/>
                <a:latin typeface="Segoe UI" panose="020B0502040204020203" pitchFamily="34" charset="0"/>
                <a:ea typeface="Calibri" panose="020F0502020204030204" pitchFamily="34" charset="0"/>
                <a:cs typeface="Segoe UI" panose="020B0502040204020203" pitchFamily="34" charset="0"/>
              </a:rPr>
              <a:t>It looks at how much school time students with IEPs are with students without disabilities. It also looks at how many students go to their local school or a separate school. </a:t>
            </a:r>
          </a:p>
          <a:p>
            <a:pPr marL="285750" marR="0" indent="-285750">
              <a:lnSpc>
                <a:spcPct val="107000"/>
              </a:lnSpc>
              <a:spcBef>
                <a:spcPts val="0"/>
              </a:spcBef>
              <a:spcAft>
                <a:spcPts val="0"/>
              </a:spcAft>
              <a:buFont typeface="Arial" panose="020B0604020202020204" pitchFamily="34" charset="0"/>
              <a:buChar char="•"/>
            </a:pPr>
            <a:r>
              <a:rPr lang="en-US" sz="1700" dirty="0">
                <a:effectLst/>
                <a:latin typeface="Segoe UI" panose="020B0502040204020203" pitchFamily="34" charset="0"/>
                <a:ea typeface="Calibri" panose="020F0502020204030204" pitchFamily="34" charset="0"/>
                <a:cs typeface="Segoe UI" panose="020B0502040204020203" pitchFamily="34" charset="0"/>
              </a:rPr>
              <a:t>It has three measures. </a:t>
            </a:r>
          </a:p>
          <a:p>
            <a:pPr marL="742950" marR="0" lvl="1" indent="-285750">
              <a:lnSpc>
                <a:spcPct val="107000"/>
              </a:lnSpc>
              <a:spcBef>
                <a:spcPts val="0"/>
              </a:spcBef>
              <a:spcAft>
                <a:spcPts val="0"/>
              </a:spcAft>
              <a:buFont typeface="Arial" panose="020B0604020202020204" pitchFamily="34" charset="0"/>
              <a:buChar char="•"/>
            </a:pPr>
            <a:r>
              <a:rPr lang="en-US" sz="1700" dirty="0">
                <a:effectLst/>
                <a:latin typeface="Segoe UI" panose="020B0502040204020203" pitchFamily="34" charset="0"/>
                <a:ea typeface="Calibri" panose="020F0502020204030204" pitchFamily="34" charset="0"/>
                <a:cs typeface="Segoe UI" panose="020B0502040204020203" pitchFamily="34" charset="0"/>
              </a:rPr>
              <a:t>The % of school-aged children with IEPs who</a:t>
            </a:r>
          </a:p>
          <a:p>
            <a:pPr marL="1257300" marR="0" lvl="2" indent="-342900">
              <a:lnSpc>
                <a:spcPct val="107000"/>
              </a:lnSpc>
              <a:spcBef>
                <a:spcPts val="0"/>
              </a:spcBef>
              <a:spcAft>
                <a:spcPts val="0"/>
              </a:spcAft>
              <a:buFont typeface="+mj-lt"/>
              <a:buAutoNum type="alphaUcPeriod"/>
            </a:pPr>
            <a:r>
              <a:rPr lang="en-US" sz="1700" dirty="0">
                <a:effectLst/>
                <a:latin typeface="Segoe UI" panose="020B0502040204020203" pitchFamily="34" charset="0"/>
                <a:ea typeface="Calibri" panose="020F0502020204030204" pitchFamily="34" charset="0"/>
                <a:cs typeface="Segoe UI" panose="020B0502040204020203" pitchFamily="34" charset="0"/>
              </a:rPr>
              <a:t>are in regular class 80% or more of day </a:t>
            </a:r>
          </a:p>
          <a:p>
            <a:pPr marL="1257300" marR="0" lvl="2" indent="-342900" algn="l" defTabSz="914400" rtl="0" eaLnBrk="1" fontAlgn="auto" latinLnBrk="0" hangingPunct="1">
              <a:lnSpc>
                <a:spcPct val="107000"/>
              </a:lnSpc>
              <a:spcBef>
                <a:spcPts val="0"/>
              </a:spcBef>
              <a:spcAft>
                <a:spcPts val="0"/>
              </a:spcAft>
              <a:buClrTx/>
              <a:buSzTx/>
              <a:buFont typeface="+mj-lt"/>
              <a:buAutoNum type="alphaUcPeriod"/>
              <a:tabLst/>
              <a:defRPr/>
            </a:pPr>
            <a:r>
              <a:rPr lang="en-US" sz="1700" dirty="0">
                <a:effectLst/>
                <a:latin typeface="Segoe UI" panose="020B0502040204020203" pitchFamily="34" charset="0"/>
                <a:ea typeface="Calibri" panose="020F0502020204030204" pitchFamily="34" charset="0"/>
                <a:cs typeface="Segoe UI" panose="020B0502040204020203" pitchFamily="34" charset="0"/>
              </a:rPr>
              <a:t>are in regular class less than 40% of day </a:t>
            </a:r>
          </a:p>
          <a:p>
            <a:pPr marL="1257300" marR="0" lvl="2" indent="-342900" algn="l" defTabSz="914400" rtl="0" eaLnBrk="1" fontAlgn="auto" latinLnBrk="0" hangingPunct="1">
              <a:lnSpc>
                <a:spcPct val="107000"/>
              </a:lnSpc>
              <a:spcBef>
                <a:spcPts val="0"/>
              </a:spcBef>
              <a:spcAft>
                <a:spcPts val="0"/>
              </a:spcAft>
              <a:buClrTx/>
              <a:buSzTx/>
              <a:buFont typeface="+mj-lt"/>
              <a:buAutoNum type="alphaUcPeriod"/>
              <a:tabLst/>
              <a:defRPr/>
            </a:pPr>
            <a:r>
              <a:rPr lang="en-US" sz="1700" dirty="0">
                <a:effectLst/>
                <a:latin typeface="Segoe UI" panose="020B0502040204020203" pitchFamily="34" charset="0"/>
                <a:ea typeface="Calibri" panose="020F0502020204030204" pitchFamily="34" charset="0"/>
                <a:cs typeface="Segoe UI" panose="020B0502040204020203" pitchFamily="34" charset="0"/>
              </a:rPr>
              <a:t>go to separate school, residential facility, or homebound/hospital placements </a:t>
            </a:r>
          </a:p>
          <a:p>
            <a:pPr marL="800100" marR="0" lvl="1" indent="-3429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700" dirty="0">
                <a:effectLst/>
                <a:latin typeface="Segoe UI" panose="020B0502040204020203" pitchFamily="34" charset="0"/>
                <a:ea typeface="Calibri" panose="020F0502020204030204" pitchFamily="34" charset="0"/>
                <a:cs typeface="Segoe UI" panose="020B0502040204020203" pitchFamily="34" charset="0"/>
              </a:rPr>
              <a:t>Or more commonly known as</a:t>
            </a:r>
          </a:p>
          <a:p>
            <a:pPr marL="1257300" marR="0" lvl="2" indent="-342900" algn="l" defTabSz="914400" rtl="0" eaLnBrk="1" fontAlgn="auto" latinLnBrk="0" hangingPunct="1">
              <a:lnSpc>
                <a:spcPct val="107000"/>
              </a:lnSpc>
              <a:spcBef>
                <a:spcPts val="0"/>
              </a:spcBef>
              <a:spcAft>
                <a:spcPts val="0"/>
              </a:spcAft>
              <a:buClrTx/>
              <a:buSzTx/>
              <a:buFont typeface="+mj-lt"/>
              <a:buAutoNum type="alphaUcPeriod"/>
              <a:tabLst/>
              <a:defRPr/>
            </a:pPr>
            <a:r>
              <a:rPr lang="en-US" sz="1700" dirty="0">
                <a:effectLst/>
                <a:latin typeface="Segoe UI" panose="020B0502040204020203" pitchFamily="34" charset="0"/>
                <a:ea typeface="Calibri" panose="020F0502020204030204" pitchFamily="34" charset="0"/>
                <a:cs typeface="Segoe UI" panose="020B0502040204020203" pitchFamily="34" charset="0"/>
              </a:rPr>
              <a:t>Full inclusion</a:t>
            </a:r>
          </a:p>
          <a:p>
            <a:pPr marL="1257300" marR="0" lvl="2" indent="-342900" algn="l" defTabSz="914400" rtl="0" eaLnBrk="1" fontAlgn="auto" latinLnBrk="0" hangingPunct="1">
              <a:lnSpc>
                <a:spcPct val="107000"/>
              </a:lnSpc>
              <a:spcBef>
                <a:spcPts val="0"/>
              </a:spcBef>
              <a:spcAft>
                <a:spcPts val="0"/>
              </a:spcAft>
              <a:buClrTx/>
              <a:buSzTx/>
              <a:buFont typeface="+mj-lt"/>
              <a:buAutoNum type="alphaUcPeriod"/>
              <a:tabLst/>
              <a:defRPr/>
            </a:pPr>
            <a:r>
              <a:rPr lang="en-US" sz="1700" dirty="0">
                <a:effectLst/>
                <a:latin typeface="Segoe UI" panose="020B0502040204020203" pitchFamily="34" charset="0"/>
                <a:ea typeface="Calibri" panose="020F0502020204030204" pitchFamily="34" charset="0"/>
                <a:cs typeface="Segoe UI" panose="020B0502040204020203" pitchFamily="34" charset="0"/>
              </a:rPr>
              <a:t>Substantially separate, and</a:t>
            </a:r>
          </a:p>
          <a:p>
            <a:pPr marL="1257300" marR="0" lvl="2" indent="-342900" algn="l" defTabSz="914400" rtl="0" eaLnBrk="1" fontAlgn="auto" latinLnBrk="0" hangingPunct="1">
              <a:lnSpc>
                <a:spcPct val="107000"/>
              </a:lnSpc>
              <a:spcBef>
                <a:spcPts val="0"/>
              </a:spcBef>
              <a:spcAft>
                <a:spcPts val="0"/>
              </a:spcAft>
              <a:buClrTx/>
              <a:buSzTx/>
              <a:buFont typeface="+mj-lt"/>
              <a:buAutoNum type="alphaUcPeriod"/>
              <a:tabLst/>
              <a:defRPr/>
            </a:pPr>
            <a:r>
              <a:rPr lang="en-US" sz="1700" dirty="0">
                <a:effectLst/>
                <a:latin typeface="Segoe UI" panose="020B0502040204020203" pitchFamily="34" charset="0"/>
                <a:ea typeface="Calibri" panose="020F0502020204030204" pitchFamily="34" charset="0"/>
                <a:cs typeface="Segoe UI" panose="020B0502040204020203" pitchFamily="34" charset="0"/>
              </a:rPr>
              <a:t>Out of district</a:t>
            </a:r>
          </a:p>
          <a:p>
            <a:pPr marL="0" marR="0" lvl="0" indent="0" algn="l" defTabSz="914400" rtl="0" eaLnBrk="1" fontAlgn="auto" latinLnBrk="0" hangingPunct="1">
              <a:lnSpc>
                <a:spcPct val="107000"/>
              </a:lnSpc>
              <a:spcBef>
                <a:spcPts val="0"/>
              </a:spcBef>
              <a:spcAft>
                <a:spcPts val="0"/>
              </a:spcAft>
              <a:buClrTx/>
              <a:buSzTx/>
              <a:buFont typeface="+mj-lt"/>
              <a:buNone/>
              <a:tabLst/>
              <a:defRPr/>
            </a:pPr>
            <a:endParaRPr lang="en-US" sz="1700" dirty="0">
              <a:effectLst/>
              <a:latin typeface="Segoe UI" panose="020B0502040204020203" pitchFamily="34" charset="0"/>
              <a:ea typeface="Calibri" panose="020F0502020204030204" pitchFamily="34" charset="0"/>
              <a:cs typeface="Segoe UI" panose="020B0502040204020203" pitchFamily="34" charset="0"/>
            </a:endParaRPr>
          </a:p>
          <a:p>
            <a:pPr marL="171450" indent="-171450">
              <a:buFont typeface="Arial" panose="020B0604020202020204" pitchFamily="34" charset="0"/>
              <a:buChar char="•"/>
            </a:pPr>
            <a:r>
              <a:rPr lang="en-US" sz="1700" dirty="0">
                <a:latin typeface="Segoe UI" panose="020B0502040204020203" pitchFamily="34" charset="0"/>
                <a:cs typeface="Segoe UI" panose="020B0502040204020203" pitchFamily="34" charset="0"/>
              </a:rPr>
              <a:t>Partial inclusion is not an explicit measurement in the SPP/APR but is publicly reported on the DESE website</a:t>
            </a:r>
          </a:p>
          <a:p>
            <a:pPr marL="0" indent="0">
              <a:buNone/>
            </a:pPr>
            <a:endParaRPr lang="en-US" sz="1700" dirty="0">
              <a:latin typeface="Segoe UI" panose="020B0502040204020203" pitchFamily="34" charset="0"/>
              <a:cs typeface="Segoe UI" panose="020B0502040204020203" pitchFamily="34" charset="0"/>
            </a:endParaRPr>
          </a:p>
          <a:p>
            <a:pPr marL="0" indent="0">
              <a:buNone/>
            </a:pPr>
            <a:endParaRPr lang="en-US" dirty="0"/>
          </a:p>
        </p:txBody>
      </p:sp>
      <p:sp>
        <p:nvSpPr>
          <p:cNvPr id="4" name="Slide Number Placeholder 3"/>
          <p:cNvSpPr>
            <a:spLocks noGrp="1"/>
          </p:cNvSpPr>
          <p:nvPr>
            <p:ph type="sldNum" sz="quarter" idx="10"/>
          </p:nvPr>
        </p:nvSpPr>
        <p:spPr/>
        <p:txBody>
          <a:bodyPr/>
          <a:lstStyle/>
          <a:p>
            <a:fld id="{145724FF-A098-4B60-9000-6891DF0985A5}" type="slidenum">
              <a:rPr lang="en-US" smtClean="0"/>
              <a:pPr/>
              <a:t>7</a:t>
            </a:fld>
            <a:endParaRPr lang="en-US"/>
          </a:p>
        </p:txBody>
      </p:sp>
      <p:sp>
        <p:nvSpPr>
          <p:cNvPr id="5" name="Footer Placeholder 4"/>
          <p:cNvSpPr>
            <a:spLocks noGrp="1"/>
          </p:cNvSpPr>
          <p:nvPr>
            <p:ph type="ftr" sz="quarter" idx="11"/>
          </p:nvPr>
        </p:nvSpPr>
        <p:spPr/>
        <p:txBody>
          <a:bodyPr/>
          <a:lstStyle/>
          <a:p>
            <a:r>
              <a:rPr lang="en-US"/>
              <a:t>Massachusetts Department of Elementary and Secondary Education</a:t>
            </a:r>
          </a:p>
        </p:txBody>
      </p:sp>
    </p:spTree>
    <p:extLst>
      <p:ext uri="{BB962C8B-B14F-4D97-AF65-F5344CB8AC3E}">
        <p14:creationId xmlns:p14="http://schemas.microsoft.com/office/powerpoint/2010/main" val="4147036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Segoe UI" panose="020B0502040204020203" pitchFamily="34" charset="0"/>
                <a:cs typeface="Segoe UI" panose="020B0502040204020203" pitchFamily="34" charset="0"/>
              </a:rPr>
              <a:t>Nationally, Massachusetts is a high performing state for Indicator 5.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Segoe UI" panose="020B0502040204020203" pitchFamily="34" charset="0"/>
                <a:cs typeface="Segoe UI" panose="020B0502040204020203" pitchFamily="34" charset="0"/>
              </a:rPr>
              <a:t>So, we know that a lot of schools, districts, and Teams are making placement decisions well for individual students.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Segoe UI" panose="020B0502040204020203" pitchFamily="34" charset="0"/>
                <a:cs typeface="Segoe UI" panose="020B0502040204020203" pitchFamily="34" charset="0"/>
              </a:rPr>
              <a:t>We do want to continue those good practices.</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We also want to avoid undermining any strong practices.</a:t>
            </a:r>
          </a:p>
          <a:p>
            <a:pPr marL="628650" lvl="1"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For example: In general, as a state we want to increase the percent of students in, or moving toward, full inclusion and decrease the percent of students in substantially separate and out of district placements. </a:t>
            </a:r>
          </a:p>
          <a:p>
            <a:pPr marL="628650" lvl="1"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HOWEVER...As you know, for some students, based on disability-related needs, a separate setting is most appropriate – A separate setting can be the individual student’s least restrictive environment.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Segoe UI" panose="020B0502040204020203" pitchFamily="34" charset="0"/>
                <a:cs typeface="Segoe UI" panose="020B0502040204020203" pitchFamily="34" charset="0"/>
              </a:rPr>
              <a:t>We want to be sure to balance: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Segoe UI" panose="020B0502040204020203" pitchFamily="34" charset="0"/>
                <a:cs typeface="Segoe UI" panose="020B0502040204020203" pitchFamily="34" charset="0"/>
              </a:rPr>
              <a:t>the </a:t>
            </a:r>
            <a:r>
              <a:rPr lang="en-US" b="0" i="0" dirty="0">
                <a:solidFill>
                  <a:srgbClr val="3C4043"/>
                </a:solidFill>
                <a:effectLst/>
                <a:latin typeface="Segoe UI" panose="020B0502040204020203" pitchFamily="34" charset="0"/>
                <a:cs typeface="Segoe UI" panose="020B0502040204020203" pitchFamily="34" charset="0"/>
              </a:rPr>
              <a:t>inviolability of individualized </a:t>
            </a:r>
            <a:r>
              <a:rPr lang="en-US" b="0" dirty="0">
                <a:latin typeface="Segoe UI" panose="020B0502040204020203" pitchFamily="34" charset="0"/>
                <a:cs typeface="Segoe UI" panose="020B0502040204020203" pitchFamily="34" charset="0"/>
              </a:rPr>
              <a:t>Team </a:t>
            </a:r>
            <a:r>
              <a:rPr lang="en-US" dirty="0">
                <a:latin typeface="Segoe UI" panose="020B0502040204020203" pitchFamily="34" charset="0"/>
                <a:cs typeface="Segoe UI" panose="020B0502040204020203" pitchFamily="34" charset="0"/>
              </a:rPr>
              <a:t>decision making with overall state improvement targets,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latin typeface="Segoe UI" panose="020B0502040204020203" pitchFamily="34" charset="0"/>
                <a:cs typeface="Segoe UI" panose="020B0502040204020203" pitchFamily="34" charset="0"/>
              </a:rPr>
              <a:t>while also </a:t>
            </a:r>
            <a:r>
              <a:rPr lang="en-US" dirty="0">
                <a:latin typeface="Segoe UI" panose="020B0502040204020203" pitchFamily="34" charset="0"/>
                <a:cs typeface="Segoe UI" panose="020B0502040204020203" pitchFamily="34" charset="0"/>
              </a:rPr>
              <a:t>being responsive to the current needs of children, students, and families.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8</a:t>
            </a:fld>
            <a:endParaRPr lang="zh-CN" altLang="en-US"/>
          </a:p>
        </p:txBody>
      </p:sp>
    </p:spTree>
    <p:extLst>
      <p:ext uri="{BB962C8B-B14F-4D97-AF65-F5344CB8AC3E}">
        <p14:creationId xmlns:p14="http://schemas.microsoft.com/office/powerpoint/2010/main" val="94969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6000" dirty="0"/>
              <a:t>How did COVID-19 affect student placement? </a:t>
            </a:r>
            <a:endParaRPr lang="en-US" sz="6000" dirty="0">
              <a:ea typeface="等线"/>
            </a:endParaRPr>
          </a:p>
          <a:p>
            <a:pPr marL="457200" indent="-457200">
              <a:buFont typeface="Arial" panose="020B0604020202020204" pitchFamily="34" charset="0"/>
              <a:buChar char="•"/>
            </a:pPr>
            <a:r>
              <a:rPr lang="en-US" sz="2800" dirty="0"/>
              <a:t>MA provided guidance to LEAs not to amend IEP/placement (as a general practice), preserving stay-put rights </a:t>
            </a:r>
            <a:endParaRPr lang="en-US" sz="2800" dirty="0">
              <a:ea typeface="等线"/>
            </a:endParaRPr>
          </a:p>
          <a:p>
            <a:pPr marL="457200" indent="-457200">
              <a:buFont typeface="Arial" panose="020B0604020202020204" pitchFamily="34" charset="0"/>
              <a:buChar char="•"/>
            </a:pPr>
            <a:r>
              <a:rPr lang="en-US" sz="2800" dirty="0"/>
              <a:t>The data </a:t>
            </a:r>
            <a:r>
              <a:rPr lang="en-US" sz="2800" dirty="0">
                <a:solidFill>
                  <a:schemeClr val="accent2">
                    <a:lumMod val="75000"/>
                  </a:schemeClr>
                </a:solidFill>
              </a:rPr>
              <a:t>did not show significant impact </a:t>
            </a:r>
            <a:r>
              <a:rPr lang="en-US" sz="2800" dirty="0"/>
              <a:t>to student placement, despite the change in “location” </a:t>
            </a:r>
            <a:endParaRPr lang="en-US" sz="2800" dirty="0">
              <a:ea typeface="等线"/>
            </a:endParaRPr>
          </a:p>
          <a:p>
            <a:pPr marL="457200" indent="-457200">
              <a:buFont typeface="Arial" panose="020B0604020202020204" pitchFamily="34" charset="0"/>
              <a:buChar char="•"/>
            </a:pPr>
            <a:r>
              <a:rPr lang="en-US" sz="2800" dirty="0">
                <a:solidFill>
                  <a:schemeClr val="accent2">
                    <a:lumMod val="75000"/>
                  </a:schemeClr>
                </a:solidFill>
              </a:rPr>
              <a:t>DESE anticipates shifts in future data </a:t>
            </a:r>
          </a:p>
          <a:p>
            <a:pPr marL="800100" lvl="1" indent="-342900">
              <a:buFont typeface="Arial" panose="020B0604020202020204" pitchFamily="34" charset="0"/>
              <a:buChar char="•"/>
            </a:pPr>
            <a:r>
              <a:rPr lang="en-US" sz="2400" dirty="0"/>
              <a:t>As IEP Teams address “new” areas of disability-related need, “new IEP services” determined by IEP Teams may necessitate further placement changes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While we are not seeing more restrictive trends now, there </a:t>
            </a:r>
            <a:r>
              <a:rPr lang="en-US" sz="1200" dirty="0">
                <a:solidFill>
                  <a:schemeClr val="accent2">
                    <a:lumMod val="75000"/>
                  </a:schemeClr>
                </a:solidFill>
                <a:latin typeface="Arial" panose="020B0604020202020204" pitchFamily="34" charset="0"/>
                <a:cs typeface="Arial" panose="020B0604020202020204" pitchFamily="34" charset="0"/>
              </a:rPr>
              <a:t>may be an impact on placement overtime</a:t>
            </a:r>
          </a:p>
          <a:p>
            <a:pPr marL="800100" lvl="1" indent="-342900">
              <a:buFont typeface="Arial" panose="020B0604020202020204" pitchFamily="34" charset="0"/>
              <a:buChar char="•"/>
            </a:pPr>
            <a:endParaRPr lang="en-US" sz="1200" b="1"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sz="1200" b="1" dirty="0">
                <a:latin typeface="Arial" panose="020B0604020202020204" pitchFamily="34" charset="0"/>
                <a:cs typeface="Arial" panose="020B0604020202020204" pitchFamily="34" charset="0"/>
              </a:rPr>
              <a:t>For example, DESE anticipates an increase in the number of students found eligible and an increase in service needs, due to students’ social, emotional, and behavioral delays and increased needs.</a:t>
            </a:r>
          </a:p>
          <a:p>
            <a:pPr marL="800100" lvl="1" indent="-342900">
              <a:buFont typeface="Arial" panose="020B0604020202020204" pitchFamily="34" charset="0"/>
              <a:buChar char="•"/>
            </a:pPr>
            <a:endParaRPr lang="en-US" sz="2800" dirty="0"/>
          </a:p>
          <a:p>
            <a:endParaRPr lang="en-US" dirty="0"/>
          </a:p>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9</a:t>
            </a:fld>
            <a:endParaRPr lang="zh-CN" altLang="en-US"/>
          </a:p>
        </p:txBody>
      </p:sp>
    </p:spTree>
    <p:extLst>
      <p:ext uri="{BB962C8B-B14F-4D97-AF65-F5344CB8AC3E}">
        <p14:creationId xmlns:p14="http://schemas.microsoft.com/office/powerpoint/2010/main" val="1811166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title="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a:t>Place Main Title Here</a:t>
            </a:r>
            <a:endParaRPr lang="zh-CN" altLang="en-US"/>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a:t>Place Subtitle/Host/Date</a:t>
            </a:r>
            <a:r>
              <a:rPr lang="zh-CN" altLang="en-US"/>
              <a:t> </a:t>
            </a:r>
            <a:r>
              <a:rPr lang="en-US" altLang="zh-CN"/>
              <a:t>Here</a:t>
            </a:r>
            <a:endParaRPr lang="zh-CN" altLang="en-US"/>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endParaRPr lang="en-US"/>
          </a:p>
        </p:txBody>
      </p:sp>
    </p:spTree>
    <p:extLst>
      <p:ext uri="{BB962C8B-B14F-4D97-AF65-F5344CB8AC3E}">
        <p14:creationId xmlns:p14="http://schemas.microsoft.com/office/powerpoint/2010/main" val="2860405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title="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title="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a:solidFill>
                  <a:schemeClr val="bg1"/>
                </a:solidFill>
                <a:latin typeface="Segoe SemiBold" panose="020B0703040204020203" pitchFamily="34" charset="0"/>
                <a:cs typeface="Segoe SemiBold" panose="020B0703040204020203" pitchFamily="34" charset="0"/>
              </a:rPr>
              <a:t>Place Your Very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Long Main Title Here</a:t>
            </a:r>
            <a:endParaRPr lang="zh-CN" altLang="en-US" sz="320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title="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title="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title="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title="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title="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title="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title="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a:t>Click here to edit master title</a:t>
            </a:r>
            <a:endParaRPr lang="zh-CN" altLang="en-US"/>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a:t>Click here to edit text</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Forth level</a:t>
            </a:r>
            <a:endParaRPr lang="zh-CN" altLang="en-US"/>
          </a:p>
          <a:p>
            <a:pPr lvl="4"/>
            <a:r>
              <a:rPr lang="en-US" altLang="zh-CN"/>
              <a:t>Fifth level</a:t>
            </a:r>
            <a:endParaRPr lang="zh-CN" altLang="en-US"/>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3/10/2023</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3.xml"/><Relationship Id="rId4" Type="http://schemas.openxmlformats.org/officeDocument/2006/relationships/hyperlink" Target="https://sites.ed.gov/idea/statute-chapter-33/subchapter-ii/1412/a/5"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5.xml"/><Relationship Id="rId5" Type="http://schemas.openxmlformats.org/officeDocument/2006/relationships/hyperlink" Target="https://spanadvocacy.org/download/inclusive-education/" TargetMode="External"/><Relationship Id="rId4" Type="http://schemas.openxmlformats.org/officeDocument/2006/relationships/hyperlink" Target="https://www.doe.mass.edu/sped/iep/forms/english/pl2-k-21.docx"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DF0949-ACB8-4D86-842E-E761B1EC6F4D}"/>
              </a:ext>
            </a:extLst>
          </p:cNvPr>
          <p:cNvSpPr>
            <a:spLocks noGrp="1"/>
          </p:cNvSpPr>
          <p:nvPr>
            <p:ph type="ctrTitle"/>
          </p:nvPr>
        </p:nvSpPr>
        <p:spPr>
          <a:xfrm>
            <a:off x="5417386" y="2040084"/>
            <a:ext cx="6657490" cy="1470804"/>
          </a:xfrm>
        </p:spPr>
        <p:txBody>
          <a:bodyPr/>
          <a:lstStyle/>
          <a:p>
            <a:r>
              <a:rPr lang="en-US" sz="2800" dirty="0">
                <a:latin typeface="Segoe"/>
              </a:rPr>
              <a:t>Indicator 5: </a:t>
            </a:r>
            <a:br>
              <a:rPr lang="en-US" sz="2800" dirty="0"/>
            </a:br>
            <a:r>
              <a:rPr lang="en-US" sz="2800" dirty="0">
                <a:latin typeface="Segoe"/>
              </a:rPr>
              <a:t>Education Environments for </a:t>
            </a:r>
            <a:br>
              <a:rPr lang="en-US" sz="2800" dirty="0">
                <a:latin typeface="Segoe"/>
              </a:rPr>
            </a:br>
            <a:r>
              <a:rPr lang="en-US" sz="2800" dirty="0">
                <a:latin typeface="Segoe"/>
              </a:rPr>
              <a:t>Students with IEPs  </a:t>
            </a:r>
            <a:br>
              <a:rPr lang="en-US" sz="2800" dirty="0">
                <a:latin typeface="Segoe"/>
              </a:rPr>
            </a:br>
            <a:r>
              <a:rPr lang="fr-FR" sz="2800" dirty="0">
                <a:latin typeface="Segoe"/>
              </a:rPr>
              <a:t>Ages 5 (</a:t>
            </a:r>
            <a:r>
              <a:rPr lang="fr-FR" sz="2800" dirty="0" err="1">
                <a:latin typeface="Segoe"/>
              </a:rPr>
              <a:t>enrolled</a:t>
            </a:r>
            <a:r>
              <a:rPr lang="fr-FR" sz="2800" dirty="0">
                <a:latin typeface="Segoe"/>
              </a:rPr>
              <a:t> in </a:t>
            </a:r>
            <a:r>
              <a:rPr lang="fr-FR" sz="2800" dirty="0" err="1">
                <a:latin typeface="Segoe"/>
              </a:rPr>
              <a:t>kindergarten</a:t>
            </a:r>
            <a:r>
              <a:rPr lang="fr-FR" sz="2800" dirty="0">
                <a:latin typeface="Segoe"/>
              </a:rPr>
              <a:t>)  – 21 </a:t>
            </a:r>
            <a:r>
              <a:rPr lang="en-US" sz="2800" dirty="0">
                <a:latin typeface="Segoe"/>
              </a:rPr>
              <a:t> </a:t>
            </a:r>
            <a:endParaRPr lang="en-US" sz="2800" dirty="0"/>
          </a:p>
        </p:txBody>
      </p:sp>
      <p:sp>
        <p:nvSpPr>
          <p:cNvPr id="4" name="Slide Number Placeholder 3">
            <a:extLst>
              <a:ext uri="{FF2B5EF4-FFF2-40B4-BE49-F238E27FC236}">
                <a16:creationId xmlns:a16="http://schemas.microsoft.com/office/drawing/2014/main" id="{DA84683F-B406-45FA-9AFC-5E6CFDC2CC84}"/>
              </a:ext>
            </a:extLst>
          </p:cNvPr>
          <p:cNvSpPr>
            <a:spLocks noGrp="1"/>
          </p:cNvSpPr>
          <p:nvPr>
            <p:ph type="sldNum" sz="quarter" idx="4294967295"/>
          </p:nvPr>
        </p:nvSpPr>
        <p:spPr>
          <a:xfrm>
            <a:off x="9448800" y="6356350"/>
            <a:ext cx="2743200" cy="365125"/>
          </a:xfrm>
        </p:spPr>
        <p:txBody>
          <a:bodyPr/>
          <a:lstStyle/>
          <a:p>
            <a:fld id="{FF27229C-EC7B-4063-A33B-28A5E87E32ED}" type="slidenum">
              <a:rPr lang="zh-CN" altLang="en-US" smtClean="0"/>
              <a:pPr/>
              <a:t>1</a:t>
            </a:fld>
            <a:endParaRPr lang="zh-CN" altLang="en-US"/>
          </a:p>
        </p:txBody>
      </p:sp>
    </p:spTree>
    <p:custDataLst>
      <p:tags r:id="rId1"/>
    </p:custDataLst>
    <p:extLst>
      <p:ext uri="{BB962C8B-B14F-4D97-AF65-F5344CB8AC3E}">
        <p14:creationId xmlns:p14="http://schemas.microsoft.com/office/powerpoint/2010/main" val="1768910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9461B-C3EF-4BEF-B31E-E5A605E1CE80}"/>
              </a:ext>
            </a:extLst>
          </p:cNvPr>
          <p:cNvSpPr>
            <a:spLocks noGrp="1"/>
          </p:cNvSpPr>
          <p:nvPr>
            <p:ph type="title"/>
          </p:nvPr>
        </p:nvSpPr>
        <p:spPr/>
        <p:txBody>
          <a:bodyPr/>
          <a:lstStyle/>
          <a:p>
            <a:r>
              <a:rPr lang="en-US" dirty="0"/>
              <a:t>What are the Baseline and Targets?</a:t>
            </a:r>
          </a:p>
        </p:txBody>
      </p:sp>
      <p:sp>
        <p:nvSpPr>
          <p:cNvPr id="3" name="Content Placeholder 2">
            <a:extLst>
              <a:ext uri="{FF2B5EF4-FFF2-40B4-BE49-F238E27FC236}">
                <a16:creationId xmlns:a16="http://schemas.microsoft.com/office/drawing/2014/main" id="{B5D21CE4-64EF-47A8-8249-5F0BEF809B3B}"/>
              </a:ext>
            </a:extLst>
          </p:cNvPr>
          <p:cNvSpPr>
            <a:spLocks noGrp="1"/>
          </p:cNvSpPr>
          <p:nvPr>
            <p:ph idx="1"/>
          </p:nvPr>
        </p:nvSpPr>
        <p:spPr/>
        <p:txBody>
          <a:bodyPr/>
          <a:lstStyle/>
          <a:p>
            <a:r>
              <a:rPr lang="en-US" sz="4000" dirty="0">
                <a:solidFill>
                  <a:schemeClr val="accent2">
                    <a:lumMod val="75000"/>
                  </a:schemeClr>
                </a:solidFill>
                <a:latin typeface="Segoe UI"/>
                <a:cs typeface="Segoe UI"/>
              </a:rPr>
              <a:t>Baseline</a:t>
            </a:r>
            <a:r>
              <a:rPr lang="en-US" sz="4000" dirty="0">
                <a:latin typeface="Segoe UI"/>
                <a:cs typeface="Segoe UI"/>
              </a:rPr>
              <a:t>: A s</a:t>
            </a:r>
            <a:r>
              <a:rPr lang="en-US" sz="4000" dirty="0">
                <a:effectLst/>
                <a:latin typeface="Segoe UI"/>
                <a:ea typeface="Calibri" panose="020F0502020204030204" pitchFamily="34" charset="0"/>
                <a:cs typeface="Segoe UI"/>
              </a:rPr>
              <a:t>tarting place used to compare new data and measure progress in future years.</a:t>
            </a:r>
            <a:r>
              <a:rPr lang="en-US" sz="2000" dirty="0">
                <a:latin typeface="Segoe UI"/>
                <a:ea typeface="Calibri" panose="020F0502020204030204" pitchFamily="34" charset="0"/>
                <a:cs typeface="Segoe UI"/>
              </a:rPr>
              <a:t> </a:t>
            </a:r>
          </a:p>
          <a:p>
            <a:r>
              <a:rPr lang="en-US" sz="4000" dirty="0">
                <a:solidFill>
                  <a:schemeClr val="accent2">
                    <a:lumMod val="75000"/>
                  </a:schemeClr>
                </a:solidFill>
                <a:latin typeface="Segoe UI"/>
                <a:cs typeface="Segoe UI"/>
              </a:rPr>
              <a:t>Targets</a:t>
            </a:r>
            <a:r>
              <a:rPr lang="en-US" sz="4000" dirty="0">
                <a:latin typeface="Segoe UI"/>
                <a:cs typeface="Segoe UI"/>
              </a:rPr>
              <a:t>: Goals for improvement and “flags” for self-assessment.</a:t>
            </a:r>
            <a:endParaRPr lang="en-US" dirty="0">
              <a:latin typeface="Segoe UI"/>
              <a:cs typeface="Segoe UI"/>
            </a:endParaRPr>
          </a:p>
        </p:txBody>
      </p:sp>
      <p:sp>
        <p:nvSpPr>
          <p:cNvPr id="4" name="Slide Number Placeholder 3">
            <a:extLst>
              <a:ext uri="{FF2B5EF4-FFF2-40B4-BE49-F238E27FC236}">
                <a16:creationId xmlns:a16="http://schemas.microsoft.com/office/drawing/2014/main" id="{87C1C0BA-EA7A-4855-BFD4-F3ECF135B65D}"/>
              </a:ext>
            </a:extLst>
          </p:cNvPr>
          <p:cNvSpPr>
            <a:spLocks noGrp="1"/>
          </p:cNvSpPr>
          <p:nvPr>
            <p:ph type="sldNum" sz="quarter" idx="12"/>
          </p:nvPr>
        </p:nvSpPr>
        <p:spPr/>
        <p:txBody>
          <a:bodyPr/>
          <a:lstStyle/>
          <a:p>
            <a:fld id="{FF27229C-EC7B-4063-A33B-28A5E87E32ED}" type="slidenum">
              <a:rPr lang="zh-CN" altLang="en-US" smtClean="0"/>
              <a:pPr/>
              <a:t>10</a:t>
            </a:fld>
            <a:endParaRPr lang="zh-CN" altLang="en-US"/>
          </a:p>
        </p:txBody>
      </p:sp>
    </p:spTree>
    <p:custDataLst>
      <p:tags r:id="rId1"/>
    </p:custDataLst>
    <p:extLst>
      <p:ext uri="{BB962C8B-B14F-4D97-AF65-F5344CB8AC3E}">
        <p14:creationId xmlns:p14="http://schemas.microsoft.com/office/powerpoint/2010/main" val="920703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21">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24"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3B6A"/>
              </a:solidFill>
              <a:effectLst/>
              <a:uLnTx/>
              <a:uFillTx/>
              <a:latin typeface="Segoe UI"/>
              <a:ea typeface="+mn-ea"/>
              <a:cs typeface="+mn-cs"/>
            </a:endParaRPr>
          </a:p>
        </p:txBody>
      </p:sp>
      <p:sp>
        <p:nvSpPr>
          <p:cNvPr id="26"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52722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3B6A"/>
              </a:solidFill>
              <a:effectLst/>
              <a:uLnTx/>
              <a:uFillTx/>
              <a:latin typeface="Segoe UI"/>
              <a:ea typeface="+mn-ea"/>
              <a:cs typeface="+mn-cs"/>
            </a:endParaRPr>
          </a:p>
        </p:txBody>
      </p:sp>
      <p:sp>
        <p:nvSpPr>
          <p:cNvPr id="28"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3B6A"/>
              </a:solidFill>
              <a:effectLst/>
              <a:uLnTx/>
              <a:uFillTx/>
              <a:latin typeface="Segoe UI"/>
              <a:ea typeface="+mn-ea"/>
              <a:cs typeface="+mn-cs"/>
            </a:endParaRPr>
          </a:p>
        </p:txBody>
      </p:sp>
      <p:sp>
        <p:nvSpPr>
          <p:cNvPr id="30"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3B6A"/>
              </a:solidFill>
              <a:effectLst/>
              <a:uLnTx/>
              <a:uFillTx/>
              <a:latin typeface="Segoe UI"/>
              <a:ea typeface="+mn-ea"/>
              <a:cs typeface="+mn-cs"/>
            </a:endParaRPr>
          </a:p>
        </p:txBody>
      </p:sp>
      <p:sp>
        <p:nvSpPr>
          <p:cNvPr id="2" name="Title 1">
            <a:extLst>
              <a:ext uri="{FF2B5EF4-FFF2-40B4-BE49-F238E27FC236}">
                <a16:creationId xmlns:a16="http://schemas.microsoft.com/office/drawing/2014/main" id="{4582DDD2-B590-4F7E-862C-6446E63BF89A}"/>
              </a:ext>
            </a:extLst>
          </p:cNvPr>
          <p:cNvSpPr>
            <a:spLocks noGrp="1"/>
          </p:cNvSpPr>
          <p:nvPr>
            <p:ph type="title"/>
          </p:nvPr>
        </p:nvSpPr>
        <p:spPr>
          <a:xfrm>
            <a:off x="1146879" y="667802"/>
            <a:ext cx="3182940" cy="1471959"/>
          </a:xfrm>
        </p:spPr>
        <p:txBody>
          <a:bodyPr>
            <a:normAutofit/>
          </a:bodyPr>
          <a:lstStyle/>
          <a:p>
            <a:r>
              <a:rPr lang="en-US" sz="2500" dirty="0">
                <a:solidFill>
                  <a:srgbClr val="FFFFFF"/>
                </a:solidFill>
              </a:rPr>
              <a:t>Indicator 5 – Baseline &amp; targets</a:t>
            </a:r>
          </a:p>
        </p:txBody>
      </p:sp>
      <p:sp>
        <p:nvSpPr>
          <p:cNvPr id="3" name="Content Placeholder 2">
            <a:extLst>
              <a:ext uri="{FF2B5EF4-FFF2-40B4-BE49-F238E27FC236}">
                <a16:creationId xmlns:a16="http://schemas.microsoft.com/office/drawing/2014/main" id="{F273C2E9-3A09-4044-AC25-4E757BE93DC6}"/>
              </a:ext>
            </a:extLst>
          </p:cNvPr>
          <p:cNvSpPr>
            <a:spLocks noGrp="1"/>
          </p:cNvSpPr>
          <p:nvPr>
            <p:ph idx="1"/>
          </p:nvPr>
        </p:nvSpPr>
        <p:spPr>
          <a:xfrm>
            <a:off x="1139635" y="2057401"/>
            <a:ext cx="3296156" cy="3802598"/>
          </a:xfrm>
        </p:spPr>
        <p:txBody>
          <a:bodyPr anchor="t">
            <a:normAutofit fontScale="92500" lnSpcReduction="20000"/>
          </a:bodyPr>
          <a:lstStyle/>
          <a:p>
            <a:pPr>
              <a:lnSpc>
                <a:spcPct val="90000"/>
              </a:lnSpc>
            </a:pPr>
            <a:r>
              <a:rPr lang="en-US" sz="2400" dirty="0">
                <a:solidFill>
                  <a:srgbClr val="FEFFFF"/>
                </a:solidFill>
                <a:latin typeface="Segoe UI"/>
                <a:cs typeface="Segoe UI"/>
              </a:rPr>
              <a:t>2020-2021 Baseline</a:t>
            </a:r>
          </a:p>
          <a:p>
            <a:pPr marL="965200" lvl="1" indent="-457200">
              <a:lnSpc>
                <a:spcPct val="90000"/>
              </a:lnSpc>
              <a:buFont typeface="+mj-lt"/>
              <a:buAutoNum type="alphaUcPeriod"/>
            </a:pPr>
            <a:r>
              <a:rPr lang="en-US" sz="2400" dirty="0">
                <a:solidFill>
                  <a:srgbClr val="FEFFFF"/>
                </a:solidFill>
              </a:rPr>
              <a:t>65.49%	</a:t>
            </a:r>
          </a:p>
          <a:p>
            <a:pPr marL="965200" lvl="1" indent="-457200">
              <a:lnSpc>
                <a:spcPct val="90000"/>
              </a:lnSpc>
              <a:buFont typeface="+mj-lt"/>
              <a:buAutoNum type="alphaUcPeriod"/>
            </a:pPr>
            <a:r>
              <a:rPr lang="en-US" sz="2400" dirty="0">
                <a:solidFill>
                  <a:srgbClr val="FEFFFF"/>
                </a:solidFill>
              </a:rPr>
              <a:t>13.32%</a:t>
            </a:r>
          </a:p>
          <a:p>
            <a:pPr marL="965200" lvl="1" indent="-457200">
              <a:lnSpc>
                <a:spcPct val="90000"/>
              </a:lnSpc>
              <a:buFont typeface="+mj-lt"/>
              <a:buAutoNum type="alphaUcPeriod"/>
            </a:pPr>
            <a:r>
              <a:rPr lang="en-US" sz="2400" dirty="0">
                <a:solidFill>
                  <a:srgbClr val="FEFFFF"/>
                </a:solidFill>
              </a:rPr>
              <a:t>6.44%</a:t>
            </a:r>
          </a:p>
          <a:p>
            <a:pPr marL="0" indent="0">
              <a:lnSpc>
                <a:spcPct val="90000"/>
              </a:lnSpc>
              <a:buNone/>
            </a:pPr>
            <a:r>
              <a:rPr lang="en-US" sz="1300" dirty="0">
                <a:solidFill>
                  <a:srgbClr val="FEFFFF"/>
                </a:solidFill>
              </a:rPr>
              <a:t>--------------------------</a:t>
            </a:r>
          </a:p>
          <a:p>
            <a:pPr marL="0" indent="0">
              <a:lnSpc>
                <a:spcPct val="90000"/>
              </a:lnSpc>
              <a:buNone/>
            </a:pPr>
            <a:r>
              <a:rPr lang="en-US" sz="2400" dirty="0">
                <a:solidFill>
                  <a:schemeClr val="bg1"/>
                </a:solidFill>
              </a:rPr>
              <a:t>2025-2026 Targets:</a:t>
            </a:r>
          </a:p>
          <a:p>
            <a:pPr marL="514350" indent="-514350">
              <a:lnSpc>
                <a:spcPct val="90000"/>
              </a:lnSpc>
              <a:buFont typeface="+mj-lt"/>
              <a:buAutoNum type="alphaUcPeriod"/>
            </a:pPr>
            <a:r>
              <a:rPr lang="en-US" sz="2400" dirty="0">
                <a:solidFill>
                  <a:schemeClr val="bg1"/>
                </a:solidFill>
              </a:rPr>
              <a:t>Increase of 2.5</a:t>
            </a:r>
            <a:r>
              <a:rPr lang="en-US" sz="2400" dirty="0">
                <a:solidFill>
                  <a:schemeClr val="accent2">
                    <a:lumMod val="75000"/>
                  </a:schemeClr>
                </a:solidFill>
              </a:rPr>
              <a:t> </a:t>
            </a:r>
            <a:r>
              <a:rPr lang="en-US" sz="2400" dirty="0">
                <a:solidFill>
                  <a:schemeClr val="bg1"/>
                </a:solidFill>
              </a:rPr>
              <a:t>percentage points</a:t>
            </a:r>
          </a:p>
          <a:p>
            <a:pPr marL="514350" indent="-514350">
              <a:lnSpc>
                <a:spcPct val="90000"/>
              </a:lnSpc>
              <a:buFont typeface="+mj-lt"/>
              <a:buAutoNum type="alphaUcPeriod"/>
            </a:pPr>
            <a:r>
              <a:rPr lang="en-US" sz="2400" dirty="0">
                <a:solidFill>
                  <a:schemeClr val="bg1"/>
                </a:solidFill>
              </a:rPr>
              <a:t>Decrease of 0.5 percentage points</a:t>
            </a:r>
          </a:p>
          <a:p>
            <a:pPr marL="514350" indent="-514350">
              <a:lnSpc>
                <a:spcPct val="90000"/>
              </a:lnSpc>
              <a:buFont typeface="+mj-lt"/>
              <a:buAutoNum type="alphaUcPeriod"/>
            </a:pPr>
            <a:r>
              <a:rPr lang="en-US" sz="2400" dirty="0">
                <a:solidFill>
                  <a:schemeClr val="bg1"/>
                </a:solidFill>
              </a:rPr>
              <a:t>Decrease of 0.5 percentage points</a:t>
            </a:r>
          </a:p>
          <a:p>
            <a:pPr>
              <a:lnSpc>
                <a:spcPct val="90000"/>
              </a:lnSpc>
            </a:pPr>
            <a:endParaRPr lang="en-US" sz="1300" dirty="0">
              <a:solidFill>
                <a:srgbClr val="FEFFFF"/>
              </a:solidFill>
            </a:endParaRPr>
          </a:p>
        </p:txBody>
      </p:sp>
      <p:sp>
        <p:nvSpPr>
          <p:cNvPr id="4" name="Slide Number Placeholder 3">
            <a:extLst>
              <a:ext uri="{FF2B5EF4-FFF2-40B4-BE49-F238E27FC236}">
                <a16:creationId xmlns:a16="http://schemas.microsoft.com/office/drawing/2014/main" id="{07F507F2-D6F4-4C22-ACBB-9464BCB38DB5}"/>
              </a:ext>
            </a:extLst>
          </p:cNvPr>
          <p:cNvSpPr>
            <a:spLocks noGrp="1"/>
          </p:cNvSpPr>
          <p:nvPr>
            <p:ph type="sldNum" sz="quarter" idx="12"/>
          </p:nvPr>
        </p:nvSpPr>
        <p:spPr>
          <a:xfrm>
            <a:off x="10707624" y="6382512"/>
            <a:ext cx="685800" cy="320040"/>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F27229C-EC7B-4063-A33B-28A5E87E32ED}" type="slidenum">
              <a:rPr kumimoji="0" lang="zh-CN" altLang="en-US" sz="1000" b="0" i="0" u="none" strike="noStrike" kern="1200" cap="none" spc="0" normalizeH="0" baseline="0" noProof="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11</a:t>
            </a:fld>
            <a:endParaRPr kumimoji="0" lang="zh-CN" altLang="en-US" sz="1000" b="0" i="0" u="none" strike="noStrike" kern="1200" cap="none" spc="0" normalizeH="0" baseline="0" noProof="0">
              <a:ln>
                <a:noFill/>
              </a:ln>
              <a:solidFill>
                <a:srgbClr val="203B6A"/>
              </a:solidFill>
              <a:effectLst/>
              <a:uLnTx/>
              <a:uFillTx/>
              <a:latin typeface="Segoe UI"/>
              <a:ea typeface="+mn-ea"/>
              <a:cs typeface="+mn-cs"/>
            </a:endParaRPr>
          </a:p>
        </p:txBody>
      </p:sp>
      <p:sp>
        <p:nvSpPr>
          <p:cNvPr id="10" name="TextBox 9">
            <a:extLst>
              <a:ext uri="{FF2B5EF4-FFF2-40B4-BE49-F238E27FC236}">
                <a16:creationId xmlns:a16="http://schemas.microsoft.com/office/drawing/2014/main" id="{6D1C9F87-241D-4920-8A6E-7B9330EA4C79}"/>
              </a:ext>
              <a:ext uri="{C183D7F6-B498-43B3-948B-1728B52AA6E4}">
                <adec:decorative xmlns:adec="http://schemas.microsoft.com/office/drawing/2017/decorative" val="1"/>
              </a:ext>
            </a:extLst>
          </p:cNvPr>
          <p:cNvSpPr txBox="1"/>
          <p:nvPr/>
        </p:nvSpPr>
        <p:spPr>
          <a:xfrm>
            <a:off x="5118100" y="1295400"/>
            <a:ext cx="6820615" cy="54260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3B6A"/>
              </a:solidFill>
              <a:effectLst/>
              <a:uLnTx/>
              <a:uFillTx/>
              <a:latin typeface="Segoe UI"/>
              <a:ea typeface="+mn-ea"/>
              <a:cs typeface="+mn-cs"/>
            </a:endParaRPr>
          </a:p>
        </p:txBody>
      </p:sp>
      <p:graphicFrame>
        <p:nvGraphicFramePr>
          <p:cNvPr id="11" name="Table 10" descr="Table: Targets&#10;Measurement A. Full Inclusion Average annual increase = .625 &#10;Annual Targets are: 2021 65.49%, 2022 65.49%, 2023 65.49%, 2024 67.49%, 2025 67.99%, = Total increase 2.5 percentage points&#10;Measurement B. Substantially Separate Average annual decrease =.125&#10;Annual Targets are: 2021 13.32%, 2022 13.32%, 2023 13.32%, 2024 12.92%, 202512.82%,  = Total decrease .5 percentage points&#10;Measurement C: Out of District Average annual decrease  =.125&#10;Annual Targets are: 2021 6.44%, 2022 6.44%, 2023 6.44%, 2024 6.04%, 2025 5.94%, = Total decrease .5 percentage points&#10;&#10;">
            <a:extLst>
              <a:ext uri="{FF2B5EF4-FFF2-40B4-BE49-F238E27FC236}">
                <a16:creationId xmlns:a16="http://schemas.microsoft.com/office/drawing/2014/main" id="{66F1A122-AD9B-4BBD-A9A0-61598691EECD}"/>
              </a:ext>
            </a:extLst>
          </p:cNvPr>
          <p:cNvGraphicFramePr>
            <a:graphicFrameLocks noGrp="1"/>
          </p:cNvGraphicFramePr>
          <p:nvPr/>
        </p:nvGraphicFramePr>
        <p:xfrm>
          <a:off x="5447082" y="926242"/>
          <a:ext cx="6630618" cy="5004464"/>
        </p:xfrm>
        <a:graphic>
          <a:graphicData uri="http://schemas.openxmlformats.org/drawingml/2006/table">
            <a:tbl>
              <a:tblPr firstRow="1" bandRow="1">
                <a:tableStyleId>{5C22544A-7EE6-4342-B048-85BDC9FD1C3A}</a:tableStyleId>
              </a:tblPr>
              <a:tblGrid>
                <a:gridCol w="2017275">
                  <a:extLst>
                    <a:ext uri="{9D8B030D-6E8A-4147-A177-3AD203B41FA5}">
                      <a16:colId xmlns:a16="http://schemas.microsoft.com/office/drawing/2014/main" val="2144532488"/>
                    </a:ext>
                  </a:extLst>
                </a:gridCol>
                <a:gridCol w="1582785">
                  <a:extLst>
                    <a:ext uri="{9D8B030D-6E8A-4147-A177-3AD203B41FA5}">
                      <a16:colId xmlns:a16="http://schemas.microsoft.com/office/drawing/2014/main" val="1931813525"/>
                    </a:ext>
                  </a:extLst>
                </a:gridCol>
                <a:gridCol w="1582785">
                  <a:extLst>
                    <a:ext uri="{9D8B030D-6E8A-4147-A177-3AD203B41FA5}">
                      <a16:colId xmlns:a16="http://schemas.microsoft.com/office/drawing/2014/main" val="437529925"/>
                    </a:ext>
                  </a:extLst>
                </a:gridCol>
                <a:gridCol w="1447773">
                  <a:extLst>
                    <a:ext uri="{9D8B030D-6E8A-4147-A177-3AD203B41FA5}">
                      <a16:colId xmlns:a16="http://schemas.microsoft.com/office/drawing/2014/main" val="2541935212"/>
                    </a:ext>
                  </a:extLst>
                </a:gridCol>
              </a:tblGrid>
              <a:tr h="459444">
                <a:tc>
                  <a:txBody>
                    <a:bodyPr/>
                    <a:lstStyle/>
                    <a:p>
                      <a:pPr marL="0" marR="0">
                        <a:lnSpc>
                          <a:spcPct val="107000"/>
                        </a:lnSpc>
                        <a:spcBef>
                          <a:spcPts val="0"/>
                        </a:spcBef>
                        <a:spcAft>
                          <a:spcPts val="0"/>
                        </a:spcAft>
                      </a:pPr>
                      <a:r>
                        <a:rPr lang="en-US"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52071" marR="152071" marT="0" marB="0" anchor="ctr"/>
                </a:tc>
                <a:tc>
                  <a:txBody>
                    <a:bodyPr/>
                    <a:lstStyle/>
                    <a:p>
                      <a:pPr marL="0" marR="0">
                        <a:lnSpc>
                          <a:spcPct val="107000"/>
                        </a:lnSpc>
                        <a:spcBef>
                          <a:spcPts val="0"/>
                        </a:spcBef>
                        <a:spcAft>
                          <a:spcPts val="0"/>
                        </a:spcAft>
                      </a:pPr>
                      <a:r>
                        <a:rPr lang="en-US" sz="2400">
                          <a:effectLst/>
                        </a:rPr>
                        <a:t>A.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52071" marR="152071" marT="0" marB="0" anchor="ctr"/>
                </a:tc>
                <a:tc>
                  <a:txBody>
                    <a:bodyPr/>
                    <a:lstStyle/>
                    <a:p>
                      <a:pPr marL="0" marR="0">
                        <a:lnSpc>
                          <a:spcPct val="107000"/>
                        </a:lnSpc>
                        <a:spcBef>
                          <a:spcPts val="0"/>
                        </a:spcBef>
                        <a:spcAft>
                          <a:spcPts val="0"/>
                        </a:spcAft>
                      </a:pPr>
                      <a:r>
                        <a:rPr lang="en-US" sz="2400">
                          <a:effectLst/>
                        </a:rPr>
                        <a:t>B.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52071" marR="152071" marT="0" marB="0" anchor="ctr"/>
                </a:tc>
                <a:tc>
                  <a:txBody>
                    <a:bodyPr/>
                    <a:lstStyle/>
                    <a:p>
                      <a:pPr marL="0" marR="0">
                        <a:lnSpc>
                          <a:spcPct val="107000"/>
                        </a:lnSpc>
                        <a:spcBef>
                          <a:spcPts val="0"/>
                        </a:spcBef>
                        <a:spcAft>
                          <a:spcPts val="0"/>
                        </a:spcAft>
                      </a:pPr>
                      <a:r>
                        <a:rPr lang="en-US" sz="2400">
                          <a:effectLst/>
                        </a:rPr>
                        <a:t>C.</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52071" marR="152071" marT="0" marB="0" anchor="ctr"/>
                </a:tc>
                <a:extLst>
                  <a:ext uri="{0D108BD9-81ED-4DB2-BD59-A6C34878D82A}">
                    <a16:rowId xmlns:a16="http://schemas.microsoft.com/office/drawing/2014/main" val="2246695018"/>
                  </a:ext>
                </a:extLst>
              </a:tr>
              <a:tr h="909004">
                <a:tc>
                  <a:txBody>
                    <a:bodyPr/>
                    <a:lstStyle/>
                    <a:p>
                      <a:pPr marL="0" marR="0">
                        <a:lnSpc>
                          <a:spcPct val="107000"/>
                        </a:lnSpc>
                        <a:spcBef>
                          <a:spcPts val="0"/>
                        </a:spcBef>
                        <a:spcAft>
                          <a:spcPts val="0"/>
                        </a:spcAft>
                      </a:pPr>
                      <a:r>
                        <a:rPr lang="en-US" sz="2400">
                          <a:effectLst/>
                        </a:rPr>
                        <a:t>2021-2022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52071" marR="152071" marT="0" marB="0" anchor="ctr"/>
                </a:tc>
                <a:tc>
                  <a:txBody>
                    <a:bodyPr/>
                    <a:lstStyle/>
                    <a:p>
                      <a:pPr marL="0" marR="0" algn="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65.49%</a:t>
                      </a:r>
                    </a:p>
                  </a:txBody>
                  <a:tcPr marL="152071" marR="152071" marT="0" marB="0" anchor="ctr"/>
                </a:tc>
                <a:tc>
                  <a:txBody>
                    <a:bodyPr/>
                    <a:lstStyle/>
                    <a:p>
                      <a:pPr marL="0" marR="0" algn="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13.32%</a:t>
                      </a:r>
                    </a:p>
                  </a:txBody>
                  <a:tcPr marL="152071" marR="152071" marT="0" marB="0" anchor="ctr"/>
                </a:tc>
                <a:tc>
                  <a:txBody>
                    <a:bodyPr/>
                    <a:lstStyle/>
                    <a:p>
                      <a:pPr marL="0" marR="0" algn="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6.44%</a:t>
                      </a:r>
                    </a:p>
                  </a:txBody>
                  <a:tcPr marL="152071" marR="152071" marT="0" marB="0" anchor="ctr"/>
                </a:tc>
                <a:extLst>
                  <a:ext uri="{0D108BD9-81ED-4DB2-BD59-A6C34878D82A}">
                    <a16:rowId xmlns:a16="http://schemas.microsoft.com/office/drawing/2014/main" val="2577371317"/>
                  </a:ext>
                </a:extLst>
              </a:tr>
              <a:tr h="909004">
                <a:tc>
                  <a:txBody>
                    <a:bodyPr/>
                    <a:lstStyle/>
                    <a:p>
                      <a:pPr marL="0" marR="0">
                        <a:lnSpc>
                          <a:spcPct val="107000"/>
                        </a:lnSpc>
                        <a:spcBef>
                          <a:spcPts val="0"/>
                        </a:spcBef>
                        <a:spcAft>
                          <a:spcPts val="0"/>
                        </a:spcAft>
                      </a:pPr>
                      <a:r>
                        <a:rPr lang="en-US" sz="2400">
                          <a:effectLst/>
                        </a:rPr>
                        <a:t>2022-2023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52071" marR="152071" marT="0" marB="0" anchor="ctr"/>
                </a:tc>
                <a:tc>
                  <a:txBody>
                    <a:bodyPr/>
                    <a:lstStyle/>
                    <a:p>
                      <a:pPr marL="0" marR="0" algn="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65.49%</a:t>
                      </a:r>
                    </a:p>
                  </a:txBody>
                  <a:tcPr marL="152071" marR="152071" marT="0" marB="0" anchor="ctr"/>
                </a:tc>
                <a:tc>
                  <a:txBody>
                    <a:bodyPr/>
                    <a:lstStyle/>
                    <a:p>
                      <a:pPr marL="0" marR="0" algn="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13.32%</a:t>
                      </a:r>
                    </a:p>
                  </a:txBody>
                  <a:tcPr marL="152071" marR="152071" marT="0" marB="0" anchor="ctr"/>
                </a:tc>
                <a:tc>
                  <a:txBody>
                    <a:bodyPr/>
                    <a:lstStyle/>
                    <a:p>
                      <a:pPr marL="0" marR="0" algn="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6.44%</a:t>
                      </a:r>
                    </a:p>
                  </a:txBody>
                  <a:tcPr marL="152071" marR="152071" marT="0" marB="0" anchor="ctr"/>
                </a:tc>
                <a:extLst>
                  <a:ext uri="{0D108BD9-81ED-4DB2-BD59-A6C34878D82A}">
                    <a16:rowId xmlns:a16="http://schemas.microsoft.com/office/drawing/2014/main" val="3802617140"/>
                  </a:ext>
                </a:extLst>
              </a:tr>
              <a:tr h="909004">
                <a:tc>
                  <a:txBody>
                    <a:bodyPr/>
                    <a:lstStyle/>
                    <a:p>
                      <a:pPr marL="0" marR="0">
                        <a:lnSpc>
                          <a:spcPct val="107000"/>
                        </a:lnSpc>
                        <a:spcBef>
                          <a:spcPts val="0"/>
                        </a:spcBef>
                        <a:spcAft>
                          <a:spcPts val="0"/>
                        </a:spcAft>
                      </a:pPr>
                      <a:r>
                        <a:rPr lang="en-US" sz="2400" dirty="0">
                          <a:effectLst/>
                        </a:rPr>
                        <a:t>2023-2024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52071" marR="152071" marT="0" marB="0" anchor="ctr"/>
                </a:tc>
                <a:tc>
                  <a:txBody>
                    <a:bodyPr/>
                    <a:lstStyle/>
                    <a:p>
                      <a:pPr marL="0" marR="0" algn="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65.49%</a:t>
                      </a:r>
                    </a:p>
                  </a:txBody>
                  <a:tcPr marL="152071" marR="152071" marT="0" marB="0" anchor="ctr"/>
                </a:tc>
                <a:tc>
                  <a:txBody>
                    <a:bodyPr/>
                    <a:lstStyle/>
                    <a:p>
                      <a:pPr marL="0" marR="0" algn="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13.32%</a:t>
                      </a:r>
                    </a:p>
                  </a:txBody>
                  <a:tcPr marL="152071" marR="152071" marT="0" marB="0" anchor="ctr"/>
                </a:tc>
                <a:tc>
                  <a:txBody>
                    <a:bodyPr/>
                    <a:lstStyle/>
                    <a:p>
                      <a:pPr marL="0" marR="0" algn="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6.44%</a:t>
                      </a:r>
                    </a:p>
                  </a:txBody>
                  <a:tcPr marL="152071" marR="152071" marT="0" marB="0" anchor="ctr"/>
                </a:tc>
                <a:extLst>
                  <a:ext uri="{0D108BD9-81ED-4DB2-BD59-A6C34878D82A}">
                    <a16:rowId xmlns:a16="http://schemas.microsoft.com/office/drawing/2014/main" val="2984709502"/>
                  </a:ext>
                </a:extLst>
              </a:tr>
              <a:tr h="909004">
                <a:tc>
                  <a:txBody>
                    <a:bodyPr/>
                    <a:lstStyle/>
                    <a:p>
                      <a:pPr marL="0" marR="0">
                        <a:lnSpc>
                          <a:spcPct val="107000"/>
                        </a:lnSpc>
                        <a:spcBef>
                          <a:spcPts val="0"/>
                        </a:spcBef>
                        <a:spcAft>
                          <a:spcPts val="0"/>
                        </a:spcAft>
                      </a:pPr>
                      <a:r>
                        <a:rPr lang="en-US" sz="2400" dirty="0">
                          <a:effectLst/>
                        </a:rPr>
                        <a:t>2024-2025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52071" marR="152071" marT="0" marB="0" anchor="ctr"/>
                </a:tc>
                <a:tc>
                  <a:txBody>
                    <a:bodyPr/>
                    <a:lstStyle/>
                    <a:p>
                      <a:pPr marL="0" marR="0" algn="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67.49%</a:t>
                      </a:r>
                    </a:p>
                  </a:txBody>
                  <a:tcPr marL="152071" marR="152071" marT="0" marB="0" anchor="ctr"/>
                </a:tc>
                <a:tc>
                  <a:txBody>
                    <a:bodyPr/>
                    <a:lstStyle/>
                    <a:p>
                      <a:pPr marL="0" marR="0" algn="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12.92%</a:t>
                      </a:r>
                    </a:p>
                  </a:txBody>
                  <a:tcPr marL="152071" marR="152071" marT="0" marB="0" anchor="ctr"/>
                </a:tc>
                <a:tc>
                  <a:txBody>
                    <a:bodyPr/>
                    <a:lstStyle/>
                    <a:p>
                      <a:pPr marL="0" marR="0" lvl="0" indent="0" algn="r" defTabSz="914400" rtl="0" eaLnBrk="1" fontAlgn="auto" latinLnBrk="0" hangingPunct="1">
                        <a:lnSpc>
                          <a:spcPct val="107000"/>
                        </a:lnSpc>
                        <a:spcBef>
                          <a:spcPts val="0"/>
                        </a:spcBef>
                        <a:spcAft>
                          <a:spcPts val="0"/>
                        </a:spcAft>
                        <a:buClrTx/>
                        <a:buSzTx/>
                        <a:buFontTx/>
                        <a:buNone/>
                        <a:tabLst/>
                        <a:defRPr/>
                      </a:pPr>
                      <a:r>
                        <a:rPr lang="en-US" sz="2400" dirty="0">
                          <a:effectLst/>
                          <a:latin typeface="Calibri" panose="020F0502020204030204" pitchFamily="34" charset="0"/>
                          <a:ea typeface="Calibri" panose="020F0502020204030204" pitchFamily="34" charset="0"/>
                          <a:cs typeface="Times New Roman" panose="02020603050405020304" pitchFamily="18" charset="0"/>
                        </a:rPr>
                        <a:t>6.04%</a:t>
                      </a:r>
                    </a:p>
                  </a:txBody>
                  <a:tcPr marL="152071" marR="152071" marT="0" marB="0" anchor="ctr"/>
                </a:tc>
                <a:extLst>
                  <a:ext uri="{0D108BD9-81ED-4DB2-BD59-A6C34878D82A}">
                    <a16:rowId xmlns:a16="http://schemas.microsoft.com/office/drawing/2014/main" val="3317287291"/>
                  </a:ext>
                </a:extLst>
              </a:tr>
              <a:tr h="909004">
                <a:tc>
                  <a:txBody>
                    <a:bodyPr/>
                    <a:lstStyle/>
                    <a:p>
                      <a:pPr marL="0" marR="0">
                        <a:lnSpc>
                          <a:spcPct val="107000"/>
                        </a:lnSpc>
                        <a:spcBef>
                          <a:spcPts val="0"/>
                        </a:spcBef>
                        <a:spcAft>
                          <a:spcPts val="0"/>
                        </a:spcAft>
                      </a:pPr>
                      <a:r>
                        <a:rPr lang="en-US" sz="2400" b="1" dirty="0">
                          <a:solidFill>
                            <a:schemeClr val="accent2">
                              <a:lumMod val="50000"/>
                            </a:schemeClr>
                          </a:solidFill>
                          <a:effectLst/>
                        </a:rPr>
                        <a:t>2025-2026</a:t>
                      </a:r>
                      <a:endParaRPr lang="en-US" sz="2400" b="1"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52071" marR="152071" marT="0" marB="0" anchor="ctr"/>
                </a:tc>
                <a:tc>
                  <a:txBody>
                    <a:bodyPr/>
                    <a:lstStyle/>
                    <a:p>
                      <a:pPr marL="0" marR="0" algn="r">
                        <a:lnSpc>
                          <a:spcPct val="107000"/>
                        </a:lnSpc>
                        <a:spcBef>
                          <a:spcPts val="0"/>
                        </a:spcBef>
                        <a:spcAft>
                          <a:spcPts val="0"/>
                        </a:spcAft>
                      </a:pPr>
                      <a:r>
                        <a:rPr lang="en-US" sz="2400" b="1"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67.99%</a:t>
                      </a:r>
                    </a:p>
                  </a:txBody>
                  <a:tcPr marL="152071" marR="152071" marT="0" marB="0" anchor="ctr"/>
                </a:tc>
                <a:tc>
                  <a:txBody>
                    <a:bodyPr/>
                    <a:lstStyle/>
                    <a:p>
                      <a:pPr marL="0" marR="0" algn="r">
                        <a:lnSpc>
                          <a:spcPct val="107000"/>
                        </a:lnSpc>
                        <a:spcBef>
                          <a:spcPts val="0"/>
                        </a:spcBef>
                        <a:spcAft>
                          <a:spcPts val="0"/>
                        </a:spcAft>
                      </a:pPr>
                      <a:r>
                        <a:rPr lang="en-US" sz="2400" b="1"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12.82%</a:t>
                      </a:r>
                    </a:p>
                  </a:txBody>
                  <a:tcPr marL="152071" marR="152071" marT="0" marB="0" anchor="ctr"/>
                </a:tc>
                <a:tc>
                  <a:txBody>
                    <a:bodyPr/>
                    <a:lstStyle/>
                    <a:p>
                      <a:pPr marL="0" marR="0" algn="r">
                        <a:lnSpc>
                          <a:spcPct val="107000"/>
                        </a:lnSpc>
                        <a:spcBef>
                          <a:spcPts val="0"/>
                        </a:spcBef>
                        <a:spcAft>
                          <a:spcPts val="0"/>
                        </a:spcAft>
                      </a:pPr>
                      <a:r>
                        <a:rPr lang="en-US" sz="2400" b="1"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5.94%</a:t>
                      </a:r>
                    </a:p>
                  </a:txBody>
                  <a:tcPr marL="152071" marR="152071" marT="0" marB="0" anchor="ctr"/>
                </a:tc>
                <a:extLst>
                  <a:ext uri="{0D108BD9-81ED-4DB2-BD59-A6C34878D82A}">
                    <a16:rowId xmlns:a16="http://schemas.microsoft.com/office/drawing/2014/main" val="1846248495"/>
                  </a:ext>
                </a:extLst>
              </a:tr>
            </a:tbl>
          </a:graphicData>
        </a:graphic>
      </p:graphicFrame>
    </p:spTree>
    <p:custDataLst>
      <p:tags r:id="rId1"/>
    </p:custDataLst>
    <p:extLst>
      <p:ext uri="{BB962C8B-B14F-4D97-AF65-F5344CB8AC3E}">
        <p14:creationId xmlns:p14="http://schemas.microsoft.com/office/powerpoint/2010/main" val="570933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DD948-D60C-4F18-9469-88311D2055D6}"/>
              </a:ext>
            </a:extLst>
          </p:cNvPr>
          <p:cNvSpPr>
            <a:spLocks noGrp="1"/>
          </p:cNvSpPr>
          <p:nvPr>
            <p:ph type="title"/>
          </p:nvPr>
        </p:nvSpPr>
        <p:spPr/>
        <p:txBody>
          <a:bodyPr/>
          <a:lstStyle/>
          <a:p>
            <a:r>
              <a:rPr lang="en-US" dirty="0">
                <a:latin typeface="+mj-lt"/>
                <a:cs typeface="Segoe UI"/>
              </a:rPr>
              <a:t>Legal Requirement</a:t>
            </a:r>
          </a:p>
        </p:txBody>
      </p:sp>
      <p:sp>
        <p:nvSpPr>
          <p:cNvPr id="3" name="Content Placeholder 2">
            <a:extLst>
              <a:ext uri="{FF2B5EF4-FFF2-40B4-BE49-F238E27FC236}">
                <a16:creationId xmlns:a16="http://schemas.microsoft.com/office/drawing/2014/main" id="{F99C116F-F62D-4339-B1BF-18AD4E7964F9}"/>
              </a:ext>
            </a:extLst>
          </p:cNvPr>
          <p:cNvSpPr>
            <a:spLocks noGrp="1"/>
          </p:cNvSpPr>
          <p:nvPr>
            <p:ph idx="1"/>
          </p:nvPr>
        </p:nvSpPr>
        <p:spPr>
          <a:xfrm>
            <a:off x="402642" y="1230403"/>
            <a:ext cx="11624257" cy="5049746"/>
          </a:xfrm>
        </p:spPr>
        <p:txBody>
          <a:bodyPr vert="horz" lIns="91440" tIns="45720" rIns="91440" bIns="45720" rtlCol="0" anchor="t">
            <a:noAutofit/>
          </a:bodyPr>
          <a:lstStyle/>
          <a:p>
            <a:pPr marL="0" indent="0" algn="ctr">
              <a:buNone/>
            </a:pPr>
            <a:endParaRPr lang="en-US" sz="4000" dirty="0">
              <a:latin typeface="Segoe UI"/>
              <a:cs typeface="Segoe UI"/>
            </a:endParaRPr>
          </a:p>
          <a:p>
            <a:pPr marL="0" indent="0" algn="ctr">
              <a:buNone/>
            </a:pPr>
            <a:r>
              <a:rPr lang="en-US" sz="3600" dirty="0">
                <a:latin typeface="Segoe UI"/>
                <a:cs typeface="Segoe UI"/>
                <a:hlinkClick r:id="rId4"/>
              </a:rPr>
              <a:t>IDEA (2004)</a:t>
            </a:r>
            <a:r>
              <a:rPr lang="en-US" sz="3600" dirty="0">
                <a:latin typeface="Segoe UI"/>
                <a:cs typeface="Segoe UI"/>
              </a:rPr>
              <a:t> </a:t>
            </a:r>
            <a:r>
              <a:rPr lang="en-US" sz="3600" dirty="0">
                <a:effectLst/>
                <a:ea typeface="Yu Mincho" panose="02020400000000000000" pitchFamily="18" charset="-128"/>
              </a:rPr>
              <a:t>says that all children with disabilities,</a:t>
            </a:r>
          </a:p>
          <a:p>
            <a:pPr marL="0" indent="0" algn="ctr">
              <a:buNone/>
            </a:pPr>
            <a:r>
              <a:rPr lang="en-US" sz="3600" dirty="0">
                <a:effectLst/>
                <a:ea typeface="Yu Mincho" panose="02020400000000000000" pitchFamily="18" charset="-128"/>
              </a:rPr>
              <a:t> as much as possible, </a:t>
            </a:r>
            <a:br>
              <a:rPr lang="en-US" sz="3600" dirty="0">
                <a:effectLst/>
                <a:ea typeface="Yu Mincho" panose="02020400000000000000" pitchFamily="18" charset="-128"/>
              </a:rPr>
            </a:br>
            <a:r>
              <a:rPr lang="en-US" sz="3600" dirty="0">
                <a:solidFill>
                  <a:schemeClr val="accent2">
                    <a:lumMod val="75000"/>
                  </a:schemeClr>
                </a:solidFill>
                <a:effectLst/>
                <a:ea typeface="Yu Mincho" panose="02020400000000000000" pitchFamily="18" charset="-128"/>
              </a:rPr>
              <a:t>must be educated with children who are not disabled.</a:t>
            </a:r>
            <a:r>
              <a:rPr lang="en-US" sz="3600" dirty="0">
                <a:effectLst/>
                <a:ea typeface="Yu Mincho" panose="02020400000000000000" pitchFamily="18" charset="-128"/>
              </a:rPr>
              <a:t> </a:t>
            </a:r>
            <a:endParaRPr lang="en-US" sz="3600" dirty="0"/>
          </a:p>
        </p:txBody>
      </p:sp>
      <p:sp>
        <p:nvSpPr>
          <p:cNvPr id="4" name="Slide Number Placeholder 3">
            <a:extLst>
              <a:ext uri="{FF2B5EF4-FFF2-40B4-BE49-F238E27FC236}">
                <a16:creationId xmlns:a16="http://schemas.microsoft.com/office/drawing/2014/main" id="{65ADD73D-7514-4A71-A5DB-C43477D86EA5}"/>
              </a:ext>
            </a:extLst>
          </p:cNvPr>
          <p:cNvSpPr>
            <a:spLocks noGrp="1"/>
          </p:cNvSpPr>
          <p:nvPr>
            <p:ph type="sldNum" sz="quarter" idx="12"/>
          </p:nvPr>
        </p:nvSpPr>
        <p:spPr/>
        <p:txBody>
          <a:bodyPr/>
          <a:lstStyle/>
          <a:p>
            <a:fld id="{FF27229C-EC7B-4063-A33B-28A5E87E32ED}" type="slidenum">
              <a:rPr lang="zh-CN" altLang="en-US" smtClean="0"/>
              <a:pPr/>
              <a:t>2</a:t>
            </a:fld>
            <a:endParaRPr lang="zh-CN" altLang="en-US"/>
          </a:p>
        </p:txBody>
      </p:sp>
    </p:spTree>
    <p:custDataLst>
      <p:tags r:id="rId1"/>
    </p:custDataLst>
    <p:extLst>
      <p:ext uri="{BB962C8B-B14F-4D97-AF65-F5344CB8AC3E}">
        <p14:creationId xmlns:p14="http://schemas.microsoft.com/office/powerpoint/2010/main" val="2504701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9C59A-5EE8-542C-3489-7B1C79495A48}"/>
              </a:ext>
            </a:extLst>
          </p:cNvPr>
          <p:cNvSpPr>
            <a:spLocks noGrp="1"/>
          </p:cNvSpPr>
          <p:nvPr>
            <p:ph type="title"/>
          </p:nvPr>
        </p:nvSpPr>
        <p:spPr/>
        <p:txBody>
          <a:bodyPr/>
          <a:lstStyle/>
          <a:p>
            <a:r>
              <a:rPr lang="en-US" dirty="0">
                <a:solidFill>
                  <a:schemeClr val="tx1">
                    <a:lumMod val="50000"/>
                  </a:schemeClr>
                </a:solidFill>
              </a:rPr>
              <a:t>Least Restrictive Environment (LRE)</a:t>
            </a:r>
          </a:p>
        </p:txBody>
      </p:sp>
      <p:sp>
        <p:nvSpPr>
          <p:cNvPr id="3" name="Content Placeholder 2">
            <a:extLst>
              <a:ext uri="{FF2B5EF4-FFF2-40B4-BE49-F238E27FC236}">
                <a16:creationId xmlns:a16="http://schemas.microsoft.com/office/drawing/2014/main" id="{A8A8A04F-9A17-4D94-D9AD-CF0AA0B890A0}"/>
              </a:ext>
            </a:extLst>
          </p:cNvPr>
          <p:cNvSpPr>
            <a:spLocks noGrp="1"/>
          </p:cNvSpPr>
          <p:nvPr>
            <p:ph idx="1"/>
          </p:nvPr>
        </p:nvSpPr>
        <p:spPr>
          <a:xfrm>
            <a:off x="567743" y="2320119"/>
            <a:ext cx="11370972" cy="3960030"/>
          </a:xfrm>
        </p:spPr>
        <p:txBody>
          <a:bodyPr/>
          <a:lstStyle/>
          <a:p>
            <a:pPr marL="0" indent="0">
              <a:buNone/>
            </a:pPr>
            <a:r>
              <a:rPr lang="en-US" sz="3600" dirty="0"/>
              <a:t>What educational environments are students with disabilities a part of, and do they have </a:t>
            </a:r>
            <a:r>
              <a:rPr lang="en-US" sz="3600" dirty="0">
                <a:solidFill>
                  <a:schemeClr val="accent2">
                    <a:lumMod val="75000"/>
                  </a:schemeClr>
                </a:solidFill>
              </a:rPr>
              <a:t>meaningful access</a:t>
            </a:r>
            <a:r>
              <a:rPr lang="en-US" sz="3600" dirty="0"/>
              <a:t> to the general curriculum and the life of the school? </a:t>
            </a:r>
          </a:p>
        </p:txBody>
      </p:sp>
      <p:sp>
        <p:nvSpPr>
          <p:cNvPr id="4" name="Slide Number Placeholder 3">
            <a:extLst>
              <a:ext uri="{FF2B5EF4-FFF2-40B4-BE49-F238E27FC236}">
                <a16:creationId xmlns:a16="http://schemas.microsoft.com/office/drawing/2014/main" id="{5DD0429B-E2D4-744B-5C34-7A533A2B9184}"/>
              </a:ext>
            </a:extLst>
          </p:cNvPr>
          <p:cNvSpPr>
            <a:spLocks noGrp="1"/>
          </p:cNvSpPr>
          <p:nvPr>
            <p:ph type="sldNum" sz="quarter" idx="12"/>
          </p:nvPr>
        </p:nvSpPr>
        <p:spPr/>
        <p:txBody>
          <a:bodyPr/>
          <a:lstStyle/>
          <a:p>
            <a:fld id="{FF27229C-EC7B-4063-A33B-28A5E87E32ED}" type="slidenum">
              <a:rPr lang="zh-CN" altLang="en-US" smtClean="0"/>
              <a:pPr/>
              <a:t>3</a:t>
            </a:fld>
            <a:endParaRPr lang="zh-CN" altLang="en-US"/>
          </a:p>
        </p:txBody>
      </p:sp>
    </p:spTree>
    <p:custDataLst>
      <p:tags r:id="rId1"/>
    </p:custDataLst>
    <p:extLst>
      <p:ext uri="{BB962C8B-B14F-4D97-AF65-F5344CB8AC3E}">
        <p14:creationId xmlns:p14="http://schemas.microsoft.com/office/powerpoint/2010/main" val="2407516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54776-4415-4E57-971F-214905E1362B}"/>
              </a:ext>
            </a:extLst>
          </p:cNvPr>
          <p:cNvSpPr>
            <a:spLocks noGrp="1"/>
          </p:cNvSpPr>
          <p:nvPr>
            <p:ph type="title"/>
          </p:nvPr>
        </p:nvSpPr>
        <p:spPr/>
        <p:txBody>
          <a:bodyPr/>
          <a:lstStyle/>
          <a:p>
            <a:pPr marL="0" marR="0">
              <a:lnSpc>
                <a:spcPct val="107000"/>
              </a:lnSpc>
              <a:spcBef>
                <a:spcPts val="0"/>
              </a:spcBef>
              <a:spcAft>
                <a:spcPts val="0"/>
              </a:spcAft>
            </a:pPr>
            <a:r>
              <a:rPr lang="en-US" dirty="0"/>
              <a:t>Why is a</a:t>
            </a:r>
            <a:r>
              <a:rPr lang="en-US" sz="3200" b="1" dirty="0">
                <a:effectLst/>
                <a:latin typeface="Calibri" panose="020F0502020204030204" pitchFamily="34" charset="0"/>
                <a:ea typeface="Calibri" panose="020F0502020204030204" pitchFamily="34" charset="0"/>
                <a:cs typeface="Arial" panose="020B0604020202020204" pitchFamily="34" charset="0"/>
              </a:rPr>
              <a:t> Student’s </a:t>
            </a:r>
            <a:r>
              <a:rPr lang="en-US" sz="3200" b="1" u="sng" dirty="0">
                <a:effectLst/>
                <a:latin typeface="Calibri" panose="020F050202020403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Placement</a:t>
            </a:r>
            <a:r>
              <a:rPr lang="en-US" sz="3200" b="1" dirty="0">
                <a:effectLst/>
                <a:latin typeface="Calibri" panose="020F0502020204030204" pitchFamily="34" charset="0"/>
                <a:ea typeface="Calibri" panose="020F0502020204030204" pitchFamily="34" charset="0"/>
                <a:cs typeface="Arial" panose="020B0604020202020204" pitchFamily="34" charset="0"/>
              </a:rPr>
              <a:t> I</a:t>
            </a:r>
            <a:r>
              <a:rPr lang="en-US" dirty="0"/>
              <a:t>mportant?</a:t>
            </a:r>
          </a:p>
        </p:txBody>
      </p:sp>
      <p:sp>
        <p:nvSpPr>
          <p:cNvPr id="5" name="TextBox 4">
            <a:extLst>
              <a:ext uri="{FF2B5EF4-FFF2-40B4-BE49-F238E27FC236}">
                <a16:creationId xmlns:a16="http://schemas.microsoft.com/office/drawing/2014/main" id="{7E67EFF8-8750-4BF7-9CDF-2F035910EA65}"/>
              </a:ext>
            </a:extLst>
          </p:cNvPr>
          <p:cNvSpPr txBox="1"/>
          <p:nvPr/>
        </p:nvSpPr>
        <p:spPr>
          <a:xfrm>
            <a:off x="253285" y="1245649"/>
            <a:ext cx="11685429" cy="1015663"/>
          </a:xfrm>
          <a:prstGeom prst="rect">
            <a:avLst/>
          </a:prstGeom>
          <a:noFill/>
          <a:ln>
            <a:noFill/>
          </a:ln>
        </p:spPr>
        <p:txBody>
          <a:bodyPr wrap="square" rtlCol="0">
            <a:spAutoFit/>
          </a:bodyPr>
          <a:lstStyle/>
          <a:p>
            <a:pPr algn="ctr"/>
            <a:r>
              <a:rPr kumimoji="0" lang="en-US" sz="2000" b="0" i="0" u="none" strike="noStrike" kern="1200" cap="none" spc="0" normalizeH="0" baseline="0" noProof="0" dirty="0">
                <a:ln>
                  <a:noFill/>
                </a:ln>
                <a:solidFill>
                  <a:srgbClr val="203B6A">
                    <a:lumMod val="50000"/>
                  </a:srgbClr>
                </a:solidFill>
                <a:effectLst/>
                <a:uLnTx/>
                <a:uFillTx/>
                <a:latin typeface="Segoe UI"/>
                <a:ea typeface="+mn-ea"/>
                <a:cs typeface="Segoe UI"/>
              </a:rPr>
              <a:t>“High expectations can lead students with disabilities to </a:t>
            </a:r>
            <a:br>
              <a:rPr kumimoji="0" lang="en-US" sz="2000" b="0" i="0" u="none" strike="noStrike" kern="1200" cap="none" spc="0" normalizeH="0" baseline="0" noProof="0" dirty="0">
                <a:ln>
                  <a:noFill/>
                </a:ln>
                <a:solidFill>
                  <a:srgbClr val="203B6A">
                    <a:lumMod val="50000"/>
                  </a:srgbClr>
                </a:solidFill>
                <a:effectLst/>
                <a:uLnTx/>
                <a:uFillTx/>
                <a:latin typeface="Segoe UI"/>
                <a:ea typeface="+mn-ea"/>
                <a:cs typeface="Segoe UI"/>
              </a:rPr>
            </a:br>
            <a:r>
              <a:rPr kumimoji="0" lang="en-US" sz="2000" b="0" i="0" u="none" strike="noStrike" kern="1200" cap="none" spc="0" normalizeH="0" baseline="0" noProof="0" dirty="0">
                <a:ln>
                  <a:noFill/>
                </a:ln>
                <a:solidFill>
                  <a:srgbClr val="203B6A">
                    <a:lumMod val="50000"/>
                  </a:srgbClr>
                </a:solidFill>
                <a:effectLst/>
                <a:uLnTx/>
                <a:uFillTx/>
                <a:latin typeface="Segoe UI"/>
                <a:ea typeface="+mn-ea"/>
                <a:cs typeface="Segoe UI"/>
              </a:rPr>
              <a:t>develop more </a:t>
            </a:r>
            <a:r>
              <a:rPr kumimoji="0" lang="en-US" sz="2000" b="0" i="1" u="none" strike="noStrike" kern="1200" cap="none" spc="0" normalizeH="0" baseline="0" noProof="0" dirty="0">
                <a:ln>
                  <a:noFill/>
                </a:ln>
                <a:solidFill>
                  <a:srgbClr val="203B6A">
                    <a:lumMod val="50000"/>
                  </a:srgbClr>
                </a:solidFill>
                <a:effectLst/>
                <a:uLnTx/>
                <a:uFillTx/>
                <a:latin typeface="Segoe UI"/>
                <a:ea typeface="+mn-ea"/>
                <a:cs typeface="Segoe UI"/>
              </a:rPr>
              <a:t>confidence, independence, and a stronger sense of self</a:t>
            </a:r>
            <a:r>
              <a:rPr kumimoji="0" lang="en-US" sz="2000" b="0" i="0" u="none" strike="noStrike" kern="1200" cap="none" spc="0" normalizeH="0" baseline="0" noProof="0" dirty="0">
                <a:ln>
                  <a:noFill/>
                </a:ln>
                <a:solidFill>
                  <a:srgbClr val="203B6A">
                    <a:lumMod val="50000"/>
                  </a:srgbClr>
                </a:solidFill>
                <a:effectLst/>
                <a:uLnTx/>
                <a:uFillTx/>
                <a:latin typeface="Segoe UI"/>
                <a:ea typeface="+mn-ea"/>
                <a:cs typeface="Segoe UI"/>
              </a:rPr>
              <a:t>.” </a:t>
            </a:r>
            <a:br>
              <a:rPr kumimoji="0" lang="en-US" sz="2000" b="0" i="0" u="none" strike="noStrike" kern="1200" cap="none" spc="0" normalizeH="0" baseline="0" noProof="0" dirty="0">
                <a:ln>
                  <a:noFill/>
                </a:ln>
                <a:solidFill>
                  <a:srgbClr val="203B6A">
                    <a:lumMod val="50000"/>
                  </a:srgbClr>
                </a:solidFill>
                <a:effectLst/>
                <a:uLnTx/>
                <a:uFillTx/>
                <a:latin typeface="Segoe UI"/>
                <a:ea typeface="+mn-ea"/>
                <a:cs typeface="Segoe UI"/>
              </a:rPr>
            </a:br>
            <a:r>
              <a:rPr kumimoji="0" lang="en-US" sz="2000" b="0" i="0" u="none" strike="noStrike" kern="1200" cap="none" spc="0" normalizeH="0" baseline="0" noProof="0" dirty="0">
                <a:ln>
                  <a:noFill/>
                </a:ln>
                <a:solidFill>
                  <a:srgbClr val="203B6A">
                    <a:lumMod val="50000"/>
                  </a:srgbClr>
                </a:solidFill>
                <a:effectLst/>
                <a:uLnTx/>
                <a:uFillTx/>
                <a:latin typeface="Segoe UI"/>
                <a:ea typeface="Calibri" panose="020F0502020204030204" pitchFamily="34" charset="0"/>
                <a:cs typeface="Arial" panose="020B0604020202020204" pitchFamily="34" charset="0"/>
              </a:rPr>
              <a:t>(</a:t>
            </a:r>
            <a:r>
              <a:rPr kumimoji="0" lang="en-US" sz="2000" b="0" i="0" u="sng" strike="noStrike" kern="1200" cap="none" spc="0" normalizeH="0" baseline="0" noProof="0" dirty="0">
                <a:ln>
                  <a:noFill/>
                </a:ln>
                <a:solidFill>
                  <a:srgbClr val="0563C1"/>
                </a:solidFill>
                <a:effectLst/>
                <a:uLnTx/>
                <a:uFillTx/>
                <a:latin typeface="Segoe UI"/>
                <a:ea typeface="Calibri" panose="020F0502020204030204" pitchFamily="34" charset="0"/>
                <a:cs typeface="Arial" panose="020B0604020202020204" pitchFamily="34" charset="0"/>
                <a:hlinkClick r:id="rId5"/>
              </a:rPr>
              <a:t>Inclusive Education Fact Sheet, SPAN</a:t>
            </a:r>
            <a:r>
              <a:rPr kumimoji="0" lang="en-US" sz="2000" b="0" i="0" u="none" strike="noStrike" kern="1200" cap="none" spc="0" normalizeH="0" baseline="0" noProof="0" dirty="0">
                <a:ln>
                  <a:noFill/>
                </a:ln>
                <a:solidFill>
                  <a:srgbClr val="203B6A">
                    <a:lumMod val="50000"/>
                  </a:srgbClr>
                </a:solidFill>
                <a:effectLst/>
                <a:uLnTx/>
                <a:uFillTx/>
                <a:latin typeface="Segoe UI"/>
                <a:ea typeface="Calibri" panose="020F0502020204030204" pitchFamily="34" charset="0"/>
                <a:cs typeface="Arial" panose="020B0604020202020204" pitchFamily="34" charset="0"/>
              </a:rPr>
              <a:t>) </a:t>
            </a:r>
            <a:endParaRPr lang="en-US" dirty="0"/>
          </a:p>
        </p:txBody>
      </p:sp>
      <p:sp>
        <p:nvSpPr>
          <p:cNvPr id="3" name="Content Placeholder 2">
            <a:extLst>
              <a:ext uri="{FF2B5EF4-FFF2-40B4-BE49-F238E27FC236}">
                <a16:creationId xmlns:a16="http://schemas.microsoft.com/office/drawing/2014/main" id="{45F60CDD-7D36-48B6-9215-CAD345E2C915}"/>
              </a:ext>
            </a:extLst>
          </p:cNvPr>
          <p:cNvSpPr>
            <a:spLocks noGrp="1"/>
          </p:cNvSpPr>
          <p:nvPr>
            <p:ph idx="1"/>
          </p:nvPr>
        </p:nvSpPr>
        <p:spPr>
          <a:xfrm>
            <a:off x="567743" y="2302137"/>
            <a:ext cx="11370972" cy="3913463"/>
          </a:xfrm>
        </p:spPr>
        <p:txBody>
          <a:bodyPr vert="horz" lIns="91440" tIns="45720" rIns="91440" bIns="45720" rtlCol="0" anchor="t">
            <a:noAutofit/>
          </a:bodyPr>
          <a:lstStyle/>
          <a:p>
            <a:pPr marL="0" marR="0" indent="0" algn="ctr">
              <a:lnSpc>
                <a:spcPct val="107000"/>
              </a:lnSpc>
              <a:spcBef>
                <a:spcPts val="0"/>
              </a:spcBef>
              <a:spcAft>
                <a:spcPts val="0"/>
              </a:spcAft>
              <a:buNone/>
            </a:pPr>
            <a:endParaRPr lang="en-US" sz="1100" dirty="0">
              <a:solidFill>
                <a:schemeClr val="accent2">
                  <a:lumMod val="75000"/>
                </a:schemeClr>
              </a:solidFill>
              <a:latin typeface="Segoe UI"/>
              <a:cs typeface="Segoe UI"/>
            </a:endParaRPr>
          </a:p>
          <a:p>
            <a:pPr marR="0" lvl="0" fontAlgn="base">
              <a:tabLst>
                <a:tab pos="457200" algn="l"/>
              </a:tabLst>
            </a:pPr>
            <a:r>
              <a:rPr lang="en-US" sz="2800" dirty="0">
                <a:latin typeface="Segoe UI"/>
                <a:cs typeface="Segoe UI"/>
              </a:rPr>
              <a:t>A student with an IEP who is in regular classes has more opportunity for the same </a:t>
            </a:r>
            <a:r>
              <a:rPr lang="en-US" sz="2800" dirty="0">
                <a:solidFill>
                  <a:schemeClr val="accent2">
                    <a:lumMod val="75000"/>
                  </a:schemeClr>
                </a:solidFill>
                <a:latin typeface="Segoe UI"/>
                <a:cs typeface="Segoe UI"/>
              </a:rPr>
              <a:t>schoolwork and learning standards </a:t>
            </a:r>
            <a:r>
              <a:rPr lang="en-US" sz="2800" dirty="0">
                <a:latin typeface="Segoe UI"/>
                <a:cs typeface="Segoe UI"/>
              </a:rPr>
              <a:t>as all students have. </a:t>
            </a:r>
          </a:p>
          <a:p>
            <a:pPr marR="0" lvl="0" fontAlgn="base">
              <a:tabLst>
                <a:tab pos="457200" algn="l"/>
              </a:tabLst>
            </a:pPr>
            <a:r>
              <a:rPr lang="en-US" sz="2800" dirty="0">
                <a:latin typeface="Segoe UI"/>
                <a:cs typeface="Segoe UI"/>
              </a:rPr>
              <a:t>The more time a student with an IEP spends with peers, the more they will be able to </a:t>
            </a:r>
            <a:r>
              <a:rPr lang="en-US" sz="2800" dirty="0">
                <a:solidFill>
                  <a:schemeClr val="accent2">
                    <a:lumMod val="75000"/>
                  </a:schemeClr>
                </a:solidFill>
                <a:latin typeface="Segoe UI"/>
                <a:cs typeface="Segoe UI"/>
              </a:rPr>
              <a:t>make friends and be part of school life</a:t>
            </a:r>
            <a:r>
              <a:rPr lang="en-US" sz="2800" dirty="0">
                <a:latin typeface="Segoe UI"/>
                <a:cs typeface="Segoe UI"/>
              </a:rPr>
              <a:t>. </a:t>
            </a:r>
          </a:p>
          <a:p>
            <a:pPr marR="0" lvl="0" fontAlgn="base">
              <a:tabLst>
                <a:tab pos="457200" algn="l"/>
              </a:tabLst>
            </a:pPr>
            <a:r>
              <a:rPr lang="en-US" sz="2800" dirty="0">
                <a:latin typeface="Segoe UI"/>
                <a:cs typeface="Segoe UI"/>
              </a:rPr>
              <a:t>The more a student with an IEP can go to school and learn with peers, the more opportunity they have to </a:t>
            </a:r>
            <a:r>
              <a:rPr lang="en-US" sz="2800" dirty="0">
                <a:solidFill>
                  <a:schemeClr val="accent2">
                    <a:lumMod val="75000"/>
                  </a:schemeClr>
                </a:solidFill>
                <a:latin typeface="Segoe UI"/>
                <a:cs typeface="Segoe UI"/>
              </a:rPr>
              <a:t>achieve and be part of their community. </a:t>
            </a:r>
          </a:p>
        </p:txBody>
      </p:sp>
      <p:sp>
        <p:nvSpPr>
          <p:cNvPr id="4" name="Slide Number Placeholder 3">
            <a:extLst>
              <a:ext uri="{FF2B5EF4-FFF2-40B4-BE49-F238E27FC236}">
                <a16:creationId xmlns:a16="http://schemas.microsoft.com/office/drawing/2014/main" id="{DC13EDAE-0B74-4DBB-B23E-DBA958DAFFD8}"/>
              </a:ext>
            </a:extLst>
          </p:cNvPr>
          <p:cNvSpPr>
            <a:spLocks noGrp="1"/>
          </p:cNvSpPr>
          <p:nvPr>
            <p:ph type="sldNum" sz="quarter" idx="12"/>
          </p:nvPr>
        </p:nvSpPr>
        <p:spPr/>
        <p:txBody>
          <a:bodyPr/>
          <a:lstStyle/>
          <a:p>
            <a:fld id="{FF27229C-EC7B-4063-A33B-28A5E87E32ED}" type="slidenum">
              <a:rPr lang="zh-CN" altLang="en-US" smtClean="0"/>
              <a:pPr/>
              <a:t>4</a:t>
            </a:fld>
            <a:endParaRPr lang="zh-CN" altLang="en-US"/>
          </a:p>
        </p:txBody>
      </p:sp>
    </p:spTree>
    <p:custDataLst>
      <p:tags r:id="rId1"/>
    </p:custDataLst>
    <p:extLst>
      <p:ext uri="{BB962C8B-B14F-4D97-AF65-F5344CB8AC3E}">
        <p14:creationId xmlns:p14="http://schemas.microsoft.com/office/powerpoint/2010/main" val="2795448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54776-4415-4E57-971F-214905E1362B}"/>
              </a:ext>
            </a:extLst>
          </p:cNvPr>
          <p:cNvSpPr>
            <a:spLocks noGrp="1"/>
          </p:cNvSpPr>
          <p:nvPr>
            <p:ph type="title"/>
          </p:nvPr>
        </p:nvSpPr>
        <p:spPr/>
        <p:txBody>
          <a:bodyPr/>
          <a:lstStyle/>
          <a:p>
            <a:r>
              <a:rPr lang="en-US"/>
              <a:t>Why is Indicator 5 Important?</a:t>
            </a:r>
          </a:p>
        </p:txBody>
      </p:sp>
      <p:sp>
        <p:nvSpPr>
          <p:cNvPr id="3" name="Content Placeholder 2">
            <a:extLst>
              <a:ext uri="{FF2B5EF4-FFF2-40B4-BE49-F238E27FC236}">
                <a16:creationId xmlns:a16="http://schemas.microsoft.com/office/drawing/2014/main" id="{45F60CDD-7D36-48B6-9215-CAD345E2C915}"/>
              </a:ext>
            </a:extLst>
          </p:cNvPr>
          <p:cNvSpPr>
            <a:spLocks noGrp="1"/>
          </p:cNvSpPr>
          <p:nvPr>
            <p:ph idx="1"/>
          </p:nvPr>
        </p:nvSpPr>
        <p:spPr>
          <a:xfrm>
            <a:off x="567743" y="1282839"/>
            <a:ext cx="11370972" cy="5049746"/>
          </a:xfrm>
        </p:spPr>
        <p:txBody>
          <a:bodyPr vert="horz" lIns="91440" tIns="45720" rIns="91440" bIns="45720" rtlCol="0" anchor="t">
            <a:noAutofit/>
          </a:bodyPr>
          <a:lstStyle/>
          <a:p>
            <a:pPr marL="0" indent="0" fontAlgn="base">
              <a:buNone/>
            </a:pPr>
            <a:r>
              <a:rPr lang="en-US" sz="3000" b="1" dirty="0">
                <a:latin typeface="Segoe UI"/>
                <a:cs typeface="Segoe UI"/>
              </a:rPr>
              <a:t>We need to know:</a:t>
            </a:r>
          </a:p>
          <a:p>
            <a:pPr fontAlgn="base"/>
            <a:r>
              <a:rPr lang="en-US" sz="3000" dirty="0">
                <a:latin typeface="Segoe UI"/>
                <a:cs typeface="Segoe UI"/>
              </a:rPr>
              <a:t>Are students with IEPs in regular classes where students without disabilities typically are? </a:t>
            </a:r>
          </a:p>
          <a:p>
            <a:pPr fontAlgn="base"/>
            <a:r>
              <a:rPr lang="en-US" sz="3000" dirty="0">
                <a:latin typeface="Segoe UI"/>
                <a:cs typeface="Segoe UI"/>
              </a:rPr>
              <a:t>If not, why not?</a:t>
            </a:r>
          </a:p>
          <a:p>
            <a:pPr marL="0" indent="0" fontAlgn="base">
              <a:buNone/>
            </a:pPr>
            <a:endParaRPr lang="en-US" sz="1000" b="1" dirty="0">
              <a:latin typeface="Segoe UI"/>
              <a:cs typeface="Segoe UI"/>
            </a:endParaRPr>
          </a:p>
          <a:p>
            <a:pPr marL="0" indent="0" fontAlgn="base">
              <a:buNone/>
            </a:pPr>
            <a:r>
              <a:rPr lang="en-US" sz="3000" b="1" dirty="0">
                <a:latin typeface="Segoe UI"/>
                <a:cs typeface="Segoe UI"/>
              </a:rPr>
              <a:t>Indicator 5 shows us:</a:t>
            </a:r>
          </a:p>
          <a:p>
            <a:pPr fontAlgn="base"/>
            <a:r>
              <a:rPr lang="en-US" sz="3000" dirty="0">
                <a:latin typeface="Segoe UI"/>
                <a:cs typeface="Segoe UI"/>
              </a:rPr>
              <a:t>which districts should ask themselves why students with disabilities are in separate classrooms or schools. </a:t>
            </a:r>
          </a:p>
          <a:p>
            <a:pPr fontAlgn="base"/>
            <a:r>
              <a:rPr lang="en-US" sz="3000" dirty="0">
                <a:latin typeface="Segoe UI"/>
                <a:cs typeface="Segoe UI"/>
              </a:rPr>
              <a:t>which districts may need help to improve inclusive teaching and learning. </a:t>
            </a:r>
          </a:p>
          <a:p>
            <a:pPr fontAlgn="base"/>
            <a:endParaRPr lang="en-US" sz="2000" dirty="0">
              <a:latin typeface="Segoe UI"/>
              <a:cs typeface="Segoe UI"/>
            </a:endParaRPr>
          </a:p>
          <a:p>
            <a:pPr fontAlgn="base"/>
            <a:endParaRPr lang="en-US" sz="2400" dirty="0"/>
          </a:p>
          <a:p>
            <a:endParaRPr lang="en-US" sz="2000" dirty="0"/>
          </a:p>
        </p:txBody>
      </p:sp>
      <p:sp>
        <p:nvSpPr>
          <p:cNvPr id="4" name="Slide Number Placeholder 3">
            <a:extLst>
              <a:ext uri="{FF2B5EF4-FFF2-40B4-BE49-F238E27FC236}">
                <a16:creationId xmlns:a16="http://schemas.microsoft.com/office/drawing/2014/main" id="{DC13EDAE-0B74-4DBB-B23E-DBA958DAFFD8}"/>
              </a:ext>
            </a:extLst>
          </p:cNvPr>
          <p:cNvSpPr>
            <a:spLocks noGrp="1"/>
          </p:cNvSpPr>
          <p:nvPr>
            <p:ph type="sldNum" sz="quarter" idx="12"/>
          </p:nvPr>
        </p:nvSpPr>
        <p:spPr/>
        <p:txBody>
          <a:bodyPr/>
          <a:lstStyle/>
          <a:p>
            <a:fld id="{FF27229C-EC7B-4063-A33B-28A5E87E32ED}" type="slidenum">
              <a:rPr lang="zh-CN" altLang="en-US" smtClean="0"/>
              <a:pPr/>
              <a:t>5</a:t>
            </a:fld>
            <a:endParaRPr lang="zh-CN" altLang="en-US"/>
          </a:p>
        </p:txBody>
      </p:sp>
    </p:spTree>
    <p:custDataLst>
      <p:tags r:id="rId1"/>
    </p:custDataLst>
    <p:extLst>
      <p:ext uri="{BB962C8B-B14F-4D97-AF65-F5344CB8AC3E}">
        <p14:creationId xmlns:p14="http://schemas.microsoft.com/office/powerpoint/2010/main" val="894397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421E7-2394-4AA3-936B-CF6BDD8299A9}"/>
              </a:ext>
            </a:extLst>
          </p:cNvPr>
          <p:cNvSpPr>
            <a:spLocks noGrp="1"/>
          </p:cNvSpPr>
          <p:nvPr>
            <p:ph type="title"/>
          </p:nvPr>
        </p:nvSpPr>
        <p:spPr/>
        <p:txBody>
          <a:bodyPr/>
          <a:lstStyle/>
          <a:p>
            <a:r>
              <a:rPr lang="en-US"/>
              <a:t>Next Steps – Answers to these questions</a:t>
            </a:r>
          </a:p>
        </p:txBody>
      </p:sp>
      <p:sp>
        <p:nvSpPr>
          <p:cNvPr id="3" name="Content Placeholder 2">
            <a:extLst>
              <a:ext uri="{FF2B5EF4-FFF2-40B4-BE49-F238E27FC236}">
                <a16:creationId xmlns:a16="http://schemas.microsoft.com/office/drawing/2014/main" id="{6D09D76F-915D-46C2-8691-8D27A2011661}"/>
              </a:ext>
            </a:extLst>
          </p:cNvPr>
          <p:cNvSpPr>
            <a:spLocks noGrp="1"/>
          </p:cNvSpPr>
          <p:nvPr>
            <p:ph idx="1"/>
          </p:nvPr>
        </p:nvSpPr>
        <p:spPr>
          <a:xfrm>
            <a:off x="567743" y="1464129"/>
            <a:ext cx="11370972" cy="5562145"/>
          </a:xfrm>
        </p:spPr>
        <p:txBody>
          <a:bodyPr/>
          <a:lstStyle/>
          <a:p>
            <a:pPr marL="514350" indent="-514350">
              <a:buFont typeface="+mj-lt"/>
              <a:buAutoNum type="arabicPeriod"/>
            </a:pPr>
            <a:r>
              <a:rPr lang="en-US" dirty="0"/>
              <a:t>What are the Indicator 5 </a:t>
            </a:r>
            <a:r>
              <a:rPr lang="en-US" dirty="0">
                <a:solidFill>
                  <a:schemeClr val="accent2">
                    <a:lumMod val="75000"/>
                  </a:schemeClr>
                </a:solidFill>
              </a:rPr>
              <a:t>measurements</a:t>
            </a:r>
            <a:r>
              <a:rPr lang="en-US" dirty="0"/>
              <a:t>?</a:t>
            </a:r>
          </a:p>
          <a:p>
            <a:pPr marL="514350" indent="-514350">
              <a:buFont typeface="+mj-lt"/>
              <a:buAutoNum type="arabicPeriod"/>
            </a:pPr>
            <a:r>
              <a:rPr lang="en-US" dirty="0"/>
              <a:t>What </a:t>
            </a:r>
            <a:r>
              <a:rPr lang="en-US" dirty="0">
                <a:solidFill>
                  <a:schemeClr val="accent2">
                    <a:lumMod val="75000"/>
                  </a:schemeClr>
                </a:solidFill>
              </a:rPr>
              <a:t>other information </a:t>
            </a:r>
            <a:r>
              <a:rPr lang="en-US" dirty="0"/>
              <a:t>should be considered?</a:t>
            </a:r>
          </a:p>
          <a:p>
            <a:pPr marL="514350" indent="-514350">
              <a:buFont typeface="+mj-lt"/>
              <a:buAutoNum type="arabicPeriod"/>
            </a:pPr>
            <a:r>
              <a:rPr lang="en-US" dirty="0"/>
              <a:t>How did </a:t>
            </a:r>
            <a:r>
              <a:rPr lang="en-US" dirty="0">
                <a:solidFill>
                  <a:schemeClr val="accent2">
                    <a:lumMod val="75000"/>
                  </a:schemeClr>
                </a:solidFill>
              </a:rPr>
              <a:t>COVID-19</a:t>
            </a:r>
            <a:r>
              <a:rPr lang="en-US" dirty="0"/>
              <a:t> affect student placement? </a:t>
            </a:r>
          </a:p>
          <a:p>
            <a:pPr marL="514350" indent="-514350">
              <a:buFont typeface="+mj-lt"/>
              <a:buAutoNum type="arabicPeriod"/>
            </a:pPr>
            <a:r>
              <a:rPr lang="en-US" dirty="0"/>
              <a:t>What are the </a:t>
            </a:r>
            <a:r>
              <a:rPr lang="en-US" dirty="0">
                <a:solidFill>
                  <a:schemeClr val="accent2">
                    <a:lumMod val="75000"/>
                  </a:schemeClr>
                </a:solidFill>
              </a:rPr>
              <a:t>baselines </a:t>
            </a:r>
            <a:r>
              <a:rPr lang="en-US" dirty="0"/>
              <a:t>and</a:t>
            </a:r>
            <a:r>
              <a:rPr lang="en-US" dirty="0">
                <a:solidFill>
                  <a:schemeClr val="accent2">
                    <a:lumMod val="75000"/>
                  </a:schemeClr>
                </a:solidFill>
              </a:rPr>
              <a:t> targets </a:t>
            </a:r>
            <a:r>
              <a:rPr lang="en-US" dirty="0"/>
              <a:t>for FFY21-FFY25?</a:t>
            </a:r>
          </a:p>
        </p:txBody>
      </p:sp>
      <p:sp>
        <p:nvSpPr>
          <p:cNvPr id="4" name="Slide Number Placeholder 3">
            <a:extLst>
              <a:ext uri="{FF2B5EF4-FFF2-40B4-BE49-F238E27FC236}">
                <a16:creationId xmlns:a16="http://schemas.microsoft.com/office/drawing/2014/main" id="{2BFB5896-6071-4ECB-95ED-F22035FFA7DF}"/>
              </a:ext>
            </a:extLst>
          </p:cNvPr>
          <p:cNvSpPr>
            <a:spLocks noGrp="1"/>
          </p:cNvSpPr>
          <p:nvPr>
            <p:ph type="sldNum" sz="quarter" idx="12"/>
          </p:nvPr>
        </p:nvSpPr>
        <p:spPr/>
        <p:txBody>
          <a:bodyPr/>
          <a:lstStyle/>
          <a:p>
            <a:fld id="{FF27229C-EC7B-4063-A33B-28A5E87E32ED}" type="slidenum">
              <a:rPr lang="zh-CN" altLang="en-US" smtClean="0"/>
              <a:pPr/>
              <a:t>6</a:t>
            </a:fld>
            <a:endParaRPr lang="zh-CN" altLang="en-US"/>
          </a:p>
        </p:txBody>
      </p:sp>
    </p:spTree>
    <p:custDataLst>
      <p:tags r:id="rId1"/>
    </p:custDataLst>
    <p:extLst>
      <p:ext uri="{BB962C8B-B14F-4D97-AF65-F5344CB8AC3E}">
        <p14:creationId xmlns:p14="http://schemas.microsoft.com/office/powerpoint/2010/main" val="359250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740" y="218364"/>
            <a:ext cx="10710460" cy="832514"/>
          </a:xfrm>
        </p:spPr>
        <p:txBody>
          <a:bodyPr/>
          <a:lstStyle/>
          <a:p>
            <a:r>
              <a:rPr lang="en-US"/>
              <a:t>What are the Indicator 5 Measurements?</a:t>
            </a:r>
          </a:p>
        </p:txBody>
      </p:sp>
      <p:sp>
        <p:nvSpPr>
          <p:cNvPr id="5" name="Slide Number Placeholder 4"/>
          <p:cNvSpPr>
            <a:spLocks noGrp="1"/>
          </p:cNvSpPr>
          <p:nvPr>
            <p:ph type="sldNum" sz="quarter" idx="12"/>
          </p:nvPr>
        </p:nvSpPr>
        <p:spPr/>
        <p:txBody>
          <a:bodyPr/>
          <a:lstStyle/>
          <a:p>
            <a:fld id="{BD26C40E-487C-40A4-A841-8174FD7B7142}" type="slidenum">
              <a:rPr lang="en-US" smtClean="0"/>
              <a:pPr/>
              <a:t>7</a:t>
            </a:fld>
            <a:endParaRPr lang="en-US"/>
          </a:p>
        </p:txBody>
      </p:sp>
      <p:sp>
        <p:nvSpPr>
          <p:cNvPr id="7" name="Content Placeholder 6"/>
          <p:cNvSpPr>
            <a:spLocks noGrp="1"/>
          </p:cNvSpPr>
          <p:nvPr>
            <p:ph idx="1"/>
          </p:nvPr>
        </p:nvSpPr>
        <p:spPr>
          <a:xfrm>
            <a:off x="812799" y="1371601"/>
            <a:ext cx="10979807" cy="4984749"/>
          </a:xfrm>
        </p:spPr>
        <p:txBody>
          <a:bodyPr>
            <a:normAutofit/>
          </a:bodyPr>
          <a:lstStyle/>
          <a:p>
            <a:pPr marL="0" indent="0">
              <a:buNone/>
            </a:pPr>
            <a:r>
              <a:rPr lang="en-US" sz="3600" dirty="0"/>
              <a:t>The percent of children with IEPs </a:t>
            </a:r>
            <a:r>
              <a:rPr lang="en-US" sz="3600" i="1" dirty="0">
                <a:solidFill>
                  <a:schemeClr val="accent2">
                    <a:lumMod val="75000"/>
                  </a:schemeClr>
                </a:solidFill>
              </a:rPr>
              <a:t>aged 5 (who are enrolled in kindergarten)</a:t>
            </a:r>
            <a:r>
              <a:rPr lang="en-US" sz="3600" dirty="0"/>
              <a:t> and aged 6 through 21 served:</a:t>
            </a:r>
          </a:p>
          <a:p>
            <a:pPr marL="971550" lvl="1" indent="-514350">
              <a:buFont typeface="+mj-lt"/>
              <a:buAutoNum type="alphaUcPeriod"/>
            </a:pPr>
            <a:r>
              <a:rPr lang="en-US" sz="3200" dirty="0"/>
              <a:t>Inside the regular class 80% or more of the day;</a:t>
            </a:r>
          </a:p>
          <a:p>
            <a:pPr marL="971550" lvl="1" indent="-514350">
              <a:buFont typeface="+mj-lt"/>
              <a:buAutoNum type="alphaUcPeriod"/>
            </a:pPr>
            <a:r>
              <a:rPr lang="en-US" sz="3200" dirty="0"/>
              <a:t>Inside the regular class less than 40% of the day; and</a:t>
            </a:r>
          </a:p>
          <a:p>
            <a:pPr marL="971550" lvl="1" indent="-514350">
              <a:buFont typeface="+mj-lt"/>
              <a:buAutoNum type="alphaUcPeriod"/>
            </a:pPr>
            <a:r>
              <a:rPr lang="en-US" sz="3200" dirty="0"/>
              <a:t>In separate schools, residential facilities, or homebound/hospital placements.</a:t>
            </a:r>
          </a:p>
          <a:p>
            <a:pPr lvl="1">
              <a:buNone/>
            </a:pPr>
            <a:endParaRPr lang="en-US" dirty="0"/>
          </a:p>
        </p:txBody>
      </p:sp>
    </p:spTree>
    <p:custDataLst>
      <p:tags r:id="rId1"/>
    </p:custDataLst>
    <p:extLst>
      <p:ext uri="{BB962C8B-B14F-4D97-AF65-F5344CB8AC3E}">
        <p14:creationId xmlns:p14="http://schemas.microsoft.com/office/powerpoint/2010/main" val="917527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421E7-2394-4AA3-936B-CF6BDD8299A9}"/>
              </a:ext>
            </a:extLst>
          </p:cNvPr>
          <p:cNvSpPr>
            <a:spLocks noGrp="1"/>
          </p:cNvSpPr>
          <p:nvPr>
            <p:ph type="title"/>
          </p:nvPr>
        </p:nvSpPr>
        <p:spPr/>
        <p:txBody>
          <a:bodyPr/>
          <a:lstStyle/>
          <a:p>
            <a:r>
              <a:rPr lang="en-US" dirty="0"/>
              <a:t>What other information should be considered?</a:t>
            </a:r>
          </a:p>
        </p:txBody>
      </p:sp>
      <p:sp>
        <p:nvSpPr>
          <p:cNvPr id="3" name="Content Placeholder 2">
            <a:extLst>
              <a:ext uri="{FF2B5EF4-FFF2-40B4-BE49-F238E27FC236}">
                <a16:creationId xmlns:a16="http://schemas.microsoft.com/office/drawing/2014/main" id="{6D09D76F-915D-46C2-8691-8D27A2011661}"/>
              </a:ext>
            </a:extLst>
          </p:cNvPr>
          <p:cNvSpPr>
            <a:spLocks noGrp="1"/>
          </p:cNvSpPr>
          <p:nvPr>
            <p:ph idx="1"/>
          </p:nvPr>
        </p:nvSpPr>
        <p:spPr>
          <a:xfrm>
            <a:off x="431800" y="1108529"/>
            <a:ext cx="10807700" cy="5562145"/>
          </a:xfrm>
        </p:spPr>
        <p:txBody>
          <a:bodyPr/>
          <a:lstStyle/>
          <a:p>
            <a:r>
              <a:rPr lang="en-US" sz="2800" dirty="0"/>
              <a:t>MA is a high-performing state (nationally) </a:t>
            </a:r>
          </a:p>
          <a:p>
            <a:r>
              <a:rPr lang="en-US" sz="2800" dirty="0"/>
              <a:t>A lot of folks are doing the right thing for individual students </a:t>
            </a:r>
            <a:endParaRPr lang="en-US" sz="800" dirty="0"/>
          </a:p>
          <a:p>
            <a:pPr marL="0" indent="0">
              <a:buNone/>
            </a:pPr>
            <a:r>
              <a:rPr lang="en-US" sz="800" dirty="0"/>
              <a:t>    </a:t>
            </a:r>
            <a:endParaRPr lang="en-US" sz="2800" dirty="0"/>
          </a:p>
          <a:p>
            <a:pPr lvl="1"/>
            <a:r>
              <a:rPr lang="en-US" dirty="0"/>
              <a:t>We </a:t>
            </a:r>
            <a:r>
              <a:rPr lang="en-US" b="1" i="1" dirty="0">
                <a:solidFill>
                  <a:schemeClr val="accent2">
                    <a:lumMod val="75000"/>
                  </a:schemeClr>
                </a:solidFill>
              </a:rPr>
              <a:t>do want </a:t>
            </a:r>
            <a:r>
              <a:rPr lang="en-US" dirty="0"/>
              <a:t>to continue to:</a:t>
            </a:r>
          </a:p>
          <a:p>
            <a:pPr lvl="2"/>
            <a:r>
              <a:rPr lang="en-US" sz="2000" dirty="0"/>
              <a:t>improve </a:t>
            </a:r>
            <a:r>
              <a:rPr lang="en-US" sz="2000" b="1" dirty="0">
                <a:solidFill>
                  <a:schemeClr val="accent2">
                    <a:lumMod val="75000"/>
                  </a:schemeClr>
                </a:solidFill>
              </a:rPr>
              <a:t>inclusive practices </a:t>
            </a:r>
            <a:r>
              <a:rPr lang="en-US" sz="2000" dirty="0"/>
              <a:t>and placement in the LRE;</a:t>
            </a:r>
          </a:p>
          <a:p>
            <a:pPr lvl="2"/>
            <a:r>
              <a:rPr lang="en-US" sz="2000" dirty="0"/>
              <a:t>rely on individualized evaluation and the </a:t>
            </a:r>
            <a:r>
              <a:rPr lang="en-US" sz="2000" b="1" dirty="0">
                <a:solidFill>
                  <a:schemeClr val="accent2">
                    <a:lumMod val="75000"/>
                  </a:schemeClr>
                </a:solidFill>
              </a:rPr>
              <a:t>wisdom of the Team; </a:t>
            </a:r>
            <a:r>
              <a:rPr lang="en-US" sz="2000" dirty="0"/>
              <a:t>and</a:t>
            </a:r>
          </a:p>
          <a:p>
            <a:pPr lvl="2"/>
            <a:r>
              <a:rPr lang="en-US" sz="2000" dirty="0"/>
              <a:t>better understand the </a:t>
            </a:r>
            <a:r>
              <a:rPr lang="en-US" sz="2000" b="1" dirty="0">
                <a:solidFill>
                  <a:schemeClr val="accent2">
                    <a:lumMod val="75000"/>
                  </a:schemeClr>
                </a:solidFill>
              </a:rPr>
              <a:t>long-term impact of COVID </a:t>
            </a:r>
            <a:r>
              <a:rPr lang="en-US" sz="2000" dirty="0"/>
              <a:t>for individual children/students and families.</a:t>
            </a:r>
          </a:p>
          <a:p>
            <a:pPr lvl="1"/>
            <a:r>
              <a:rPr lang="en-US" dirty="0"/>
              <a:t>We </a:t>
            </a:r>
            <a:r>
              <a:rPr lang="en-US" b="1" i="1" dirty="0"/>
              <a:t>do not want</a:t>
            </a:r>
            <a:r>
              <a:rPr lang="en-US" dirty="0"/>
              <a:t> to: </a:t>
            </a:r>
          </a:p>
          <a:p>
            <a:pPr lvl="2"/>
            <a:r>
              <a:rPr lang="en-US" sz="2000" dirty="0"/>
              <a:t>encourage a shift to </a:t>
            </a:r>
            <a:r>
              <a:rPr lang="en-US" sz="2000" b="1" dirty="0"/>
              <a:t>prioritizing</a:t>
            </a:r>
            <a:r>
              <a:rPr lang="en-US" sz="2000" dirty="0"/>
              <a:t> </a:t>
            </a:r>
            <a:r>
              <a:rPr lang="en-US" sz="2000" b="1" dirty="0"/>
              <a:t>APR targets over the Team process </a:t>
            </a:r>
            <a:r>
              <a:rPr lang="en-US" sz="2000" dirty="0"/>
              <a:t>or what's in the best interest of students and their families; or</a:t>
            </a:r>
          </a:p>
          <a:p>
            <a:pPr lvl="2"/>
            <a:r>
              <a:rPr lang="en-US" sz="2000" b="1" dirty="0"/>
              <a:t>assume we currently understand </a:t>
            </a:r>
            <a:r>
              <a:rPr lang="en-US" sz="2000" dirty="0"/>
              <a:t>the impact of COVID on 5-year-olds; or</a:t>
            </a:r>
          </a:p>
          <a:p>
            <a:pPr lvl="2"/>
            <a:r>
              <a:rPr lang="en-US" sz="2000" dirty="0"/>
              <a:t>set targets that </a:t>
            </a:r>
            <a:r>
              <a:rPr lang="en-US" sz="2000" b="1" dirty="0"/>
              <a:t>aren’t responsive to the needs </a:t>
            </a:r>
            <a:r>
              <a:rPr lang="en-US" sz="2000" dirty="0"/>
              <a:t>of our students and families.</a:t>
            </a:r>
          </a:p>
        </p:txBody>
      </p:sp>
      <p:sp>
        <p:nvSpPr>
          <p:cNvPr id="4" name="Slide Number Placeholder 3">
            <a:extLst>
              <a:ext uri="{FF2B5EF4-FFF2-40B4-BE49-F238E27FC236}">
                <a16:creationId xmlns:a16="http://schemas.microsoft.com/office/drawing/2014/main" id="{2BFB5896-6071-4ECB-95ED-F22035FFA7DF}"/>
              </a:ext>
            </a:extLst>
          </p:cNvPr>
          <p:cNvSpPr>
            <a:spLocks noGrp="1"/>
          </p:cNvSpPr>
          <p:nvPr>
            <p:ph type="sldNum" sz="quarter" idx="12"/>
          </p:nvPr>
        </p:nvSpPr>
        <p:spPr/>
        <p:txBody>
          <a:bodyPr/>
          <a:lstStyle/>
          <a:p>
            <a:fld id="{FF27229C-EC7B-4063-A33B-28A5E87E32ED}" type="slidenum">
              <a:rPr lang="zh-CN" altLang="en-US" smtClean="0"/>
              <a:pPr/>
              <a:t>8</a:t>
            </a:fld>
            <a:endParaRPr lang="zh-CN" altLang="en-US"/>
          </a:p>
        </p:txBody>
      </p:sp>
    </p:spTree>
    <p:custDataLst>
      <p:tags r:id="rId1"/>
    </p:custDataLst>
    <p:extLst>
      <p:ext uri="{BB962C8B-B14F-4D97-AF65-F5344CB8AC3E}">
        <p14:creationId xmlns:p14="http://schemas.microsoft.com/office/powerpoint/2010/main" val="3935687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F145D-EB7D-4F93-88B8-344C570ECC13}"/>
              </a:ext>
            </a:extLst>
          </p:cNvPr>
          <p:cNvSpPr>
            <a:spLocks noGrp="1"/>
          </p:cNvSpPr>
          <p:nvPr>
            <p:ph type="title"/>
          </p:nvPr>
        </p:nvSpPr>
        <p:spPr/>
        <p:txBody>
          <a:bodyPr/>
          <a:lstStyle/>
          <a:p>
            <a:r>
              <a:rPr lang="en-US"/>
              <a:t>How did COVID-19 affect student placement? </a:t>
            </a:r>
          </a:p>
        </p:txBody>
      </p:sp>
      <p:sp>
        <p:nvSpPr>
          <p:cNvPr id="3" name="Content Placeholder 2">
            <a:extLst>
              <a:ext uri="{FF2B5EF4-FFF2-40B4-BE49-F238E27FC236}">
                <a16:creationId xmlns:a16="http://schemas.microsoft.com/office/drawing/2014/main" id="{968774B1-10AC-456F-BFF8-3DA6C606242C}"/>
              </a:ext>
            </a:extLst>
          </p:cNvPr>
          <p:cNvSpPr>
            <a:spLocks noGrp="1"/>
          </p:cNvSpPr>
          <p:nvPr>
            <p:ph idx="1"/>
          </p:nvPr>
        </p:nvSpPr>
        <p:spPr/>
        <p:txBody>
          <a:bodyPr/>
          <a:lstStyle/>
          <a:p>
            <a:r>
              <a:rPr lang="en-US" sz="2800" dirty="0"/>
              <a:t>MA provided guidance to LEAs not to amend IEP/placement (as a general practice), preserving stay-put rights. </a:t>
            </a:r>
          </a:p>
          <a:p>
            <a:r>
              <a:rPr lang="en-US" sz="2800" dirty="0"/>
              <a:t>The data </a:t>
            </a:r>
            <a:r>
              <a:rPr lang="en-US" sz="2800" dirty="0">
                <a:solidFill>
                  <a:schemeClr val="accent2">
                    <a:lumMod val="75000"/>
                  </a:schemeClr>
                </a:solidFill>
              </a:rPr>
              <a:t>did not show significant impact </a:t>
            </a:r>
            <a:r>
              <a:rPr lang="en-US" sz="2800" dirty="0"/>
              <a:t>to student placement, despite changes in “location.” </a:t>
            </a:r>
          </a:p>
          <a:p>
            <a:r>
              <a:rPr lang="en-US" sz="2800" dirty="0">
                <a:solidFill>
                  <a:schemeClr val="accent2">
                    <a:lumMod val="75000"/>
                  </a:schemeClr>
                </a:solidFill>
              </a:rPr>
              <a:t>DESE anticipates shifts in future data </a:t>
            </a:r>
            <a:r>
              <a:rPr lang="en-US" sz="2800" dirty="0"/>
              <a:t>due to students’ possible need for additional special education services. </a:t>
            </a:r>
          </a:p>
          <a:p>
            <a:pPr lvl="1"/>
            <a:r>
              <a:rPr lang="en-US" sz="2400" dirty="0"/>
              <a:t>As IEP Teams address “new” areas of disability-related need, “new IEP services” determined by IEP Teams may require placement changes.</a:t>
            </a:r>
          </a:p>
          <a:p>
            <a:pPr lvl="1"/>
            <a:endParaRPr lang="en-US" sz="2800" dirty="0"/>
          </a:p>
          <a:p>
            <a:endParaRPr lang="en-US" dirty="0"/>
          </a:p>
        </p:txBody>
      </p:sp>
      <p:sp>
        <p:nvSpPr>
          <p:cNvPr id="4" name="Slide Number Placeholder 3">
            <a:extLst>
              <a:ext uri="{FF2B5EF4-FFF2-40B4-BE49-F238E27FC236}">
                <a16:creationId xmlns:a16="http://schemas.microsoft.com/office/drawing/2014/main" id="{AEDBF514-723F-4081-A3D7-EFB0ED1AF4EF}"/>
              </a:ext>
            </a:extLst>
          </p:cNvPr>
          <p:cNvSpPr>
            <a:spLocks noGrp="1"/>
          </p:cNvSpPr>
          <p:nvPr>
            <p:ph type="sldNum" sz="quarter" idx="12"/>
          </p:nvPr>
        </p:nvSpPr>
        <p:spPr/>
        <p:txBody>
          <a:bodyPr/>
          <a:lstStyle/>
          <a:p>
            <a:fld id="{FF27229C-EC7B-4063-A33B-28A5E87E32ED}" type="slidenum">
              <a:rPr lang="zh-CN" altLang="en-US" smtClean="0"/>
              <a:pPr/>
              <a:t>9</a:t>
            </a:fld>
            <a:endParaRPr lang="zh-CN" altLang="en-US"/>
          </a:p>
        </p:txBody>
      </p:sp>
    </p:spTree>
    <p:custDataLst>
      <p:tags r:id="rId1"/>
    </p:custDataLst>
    <p:extLst>
      <p:ext uri="{BB962C8B-B14F-4D97-AF65-F5344CB8AC3E}">
        <p14:creationId xmlns:p14="http://schemas.microsoft.com/office/powerpoint/2010/main" val="12378055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SE PowerPoint Template 2017">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7481132F0AA394EAF33590719588E54" ma:contentTypeVersion="14" ma:contentTypeDescription="Create a new document." ma:contentTypeScope="" ma:versionID="bf85bd3fa92504208f7da9b570c34793">
  <xsd:schema xmlns:xsd="http://www.w3.org/2001/XMLSchema" xmlns:xs="http://www.w3.org/2001/XMLSchema" xmlns:p="http://schemas.microsoft.com/office/2006/metadata/properties" xmlns:ns2="cc23f7d9-a29c-42d6-b193-fa0a263dd66f" xmlns:ns3="55966e0c-939d-4bbf-90b4-42061a5e5694" targetNamespace="http://schemas.microsoft.com/office/2006/metadata/properties" ma:root="true" ma:fieldsID="a600b848613c7fd4d4fa1d13c9abdf2b" ns2:_="" ns3:_="">
    <xsd:import namespace="cc23f7d9-a29c-42d6-b193-fa0a263dd66f"/>
    <xsd:import namespace="55966e0c-939d-4bbf-90b4-42061a5e569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23f7d9-a29c-42d6-b193-fa0a263dd6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5966e0c-939d-4bbf-90b4-42061a5e569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aeca9679-bb29-4b29-84a6-2bd5bf46006f}" ma:internalName="TaxCatchAll" ma:showField="CatchAllData" ma:web="55966e0c-939d-4bbf-90b4-42061a5e56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55966e0c-939d-4bbf-90b4-42061a5e5694">
      <UserInfo>
        <DisplayName>Viviani, Lauren (DESE)</DisplayName>
        <AccountId>23</AccountId>
        <AccountType/>
      </UserInfo>
    </SharedWithUsers>
    <TaxCatchAll xmlns="55966e0c-939d-4bbf-90b4-42061a5e5694" xsi:nil="true"/>
    <lcf76f155ced4ddcb4097134ff3c332f xmlns="cc23f7d9-a29c-42d6-b193-fa0a263dd66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28AA3F1-FC0B-4233-ACE2-A91D889187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23f7d9-a29c-42d6-b193-fa0a263dd66f"/>
    <ds:schemaRef ds:uri="55966e0c-939d-4bbf-90b4-42061a5e56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AC3AA10-EC31-4BBE-BE0F-436319499764}">
  <ds:schemaRefs>
    <ds:schemaRef ds:uri="http://schemas.microsoft.com/sharepoint/v3/contenttype/forms"/>
  </ds:schemaRefs>
</ds:datastoreItem>
</file>

<file path=customXml/itemProps3.xml><?xml version="1.0" encoding="utf-8"?>
<ds:datastoreItem xmlns:ds="http://schemas.openxmlformats.org/officeDocument/2006/customXml" ds:itemID="{93D3C35F-E633-484F-A66A-6723C02CF989}">
  <ds:schemaRefs>
    <ds:schemaRef ds:uri="http://purl.org/dc/dcmitype/"/>
    <ds:schemaRef ds:uri="http://schemas.microsoft.com/office/2006/documentManagement/types"/>
    <ds:schemaRef ds:uri="http://purl.org/dc/elements/1.1/"/>
    <ds:schemaRef ds:uri="cc23f7d9-a29c-42d6-b193-fa0a263dd66f"/>
    <ds:schemaRef ds:uri="http://purl.org/dc/terms/"/>
    <ds:schemaRef ds:uri="http://schemas.microsoft.com/office/infopath/2007/PartnerControls"/>
    <ds:schemaRef ds:uri="http://schemas.openxmlformats.org/package/2006/metadata/core-properties"/>
    <ds:schemaRef ds:uri="55966e0c-939d-4bbf-90b4-42061a5e5694"/>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3741</TotalTime>
  <Words>1990</Words>
  <Application>Microsoft Office PowerPoint</Application>
  <PresentationFormat>Widescreen</PresentationFormat>
  <Paragraphs>201</Paragraphs>
  <Slides>11</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等线</vt:lpstr>
      <vt:lpstr>Arial</vt:lpstr>
      <vt:lpstr>Calibri</vt:lpstr>
      <vt:lpstr>Courier New</vt:lpstr>
      <vt:lpstr>Segoe</vt:lpstr>
      <vt:lpstr>Segoe SemiBold</vt:lpstr>
      <vt:lpstr>Segoe UI</vt:lpstr>
      <vt:lpstr>Segoe UI Semibold</vt:lpstr>
      <vt:lpstr>Symbol</vt:lpstr>
      <vt:lpstr>Wingdings</vt:lpstr>
      <vt:lpstr>ESE PowerPoint Template 2017</vt:lpstr>
      <vt:lpstr>Indicator 5:  Education Environments for  Students with IEPs   Ages 5 (enrolled in kindergarten)  – 21  </vt:lpstr>
      <vt:lpstr>Legal Requirement</vt:lpstr>
      <vt:lpstr>Least Restrictive Environment (LRE)</vt:lpstr>
      <vt:lpstr>Why is a Student’s Placement Important?</vt:lpstr>
      <vt:lpstr>Why is Indicator 5 Important?</vt:lpstr>
      <vt:lpstr>Next Steps – Answers to these questions</vt:lpstr>
      <vt:lpstr>What are the Indicator 5 Measurements?</vt:lpstr>
      <vt:lpstr>What other information should be considered?</vt:lpstr>
      <vt:lpstr>How did COVID-19 affect student placement? </vt:lpstr>
      <vt:lpstr>What are the Baseline and Targets?</vt:lpstr>
      <vt:lpstr>Indicator 5 – Baseline &amp; targets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Indicator 5 PowerPoint</dc:title>
  <dc:creator>DESE</dc:creator>
  <cp:lastModifiedBy>Zou, Dong (EOE)</cp:lastModifiedBy>
  <cp:revision>51</cp:revision>
  <dcterms:created xsi:type="dcterms:W3CDTF">2021-04-26T23:03:52Z</dcterms:created>
  <dcterms:modified xsi:type="dcterms:W3CDTF">2023-03-10T14:53:57Z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Mar 10 2023 12:00AM</vt:lpwstr>
  </property>
</Properties>
</file>