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75" r:id="rId7"/>
    <p:sldId id="261" r:id="rId8"/>
    <p:sldId id="263" r:id="rId9"/>
    <p:sldId id="264" r:id="rId10"/>
    <p:sldId id="276" r:id="rId11"/>
    <p:sldId id="277" r:id="rId12"/>
    <p:sldId id="278" r:id="rId13"/>
    <p:sldId id="279" r:id="rId14"/>
    <p:sldId id="268" r:id="rId15"/>
    <p:sldId id="269" r:id="rId16"/>
    <p:sldId id="271" r:id="rId17"/>
    <p:sldId id="272"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32"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37229-164A-43D9-9A22-9A34627FB219}"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37229-164A-43D9-9A22-9A34627FB219}"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37229-164A-43D9-9A22-9A34627FB219}"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37229-164A-43D9-9A22-9A34627FB219}"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37229-164A-43D9-9A22-9A34627FB219}"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37229-164A-43D9-9A22-9A34627FB219}"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37229-164A-43D9-9A22-9A34627FB219}"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37229-164A-43D9-9A22-9A34627FB219}"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37229-164A-43D9-9A22-9A34627FB219}"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37229-164A-43D9-9A22-9A34627FB219}"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37229-164A-43D9-9A22-9A34627FB219}"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5F961-DE9E-4813-9233-F8E1D3221F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37229-164A-43D9-9A22-9A34627FB219}" type="datetimeFigureOut">
              <a:rPr lang="en-US" smtClean="0"/>
              <a:pPr/>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5F961-DE9E-4813-9233-F8E1D3221F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estraint@doe.mas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e.mass.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e.mass.edu/infoservices/data/diradmin/list.aspx"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oe.mass.edu/infoservices/data/diradmin/list.aspx"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0C0"/>
                </a:solidFill>
              </a:rPr>
              <a:t>Restraint Data Collection Application User Guide</a:t>
            </a:r>
            <a:endParaRPr lang="en-US" dirty="0">
              <a:solidFill>
                <a:srgbClr val="0070C0"/>
              </a:solidFill>
            </a:endParaRPr>
          </a:p>
        </p:txBody>
      </p:sp>
      <p:pic>
        <p:nvPicPr>
          <p:cNvPr id="6146" name="Picture 2" descr="ESE Logo"/>
          <p:cNvPicPr>
            <a:picLocks noChangeAspect="1" noChangeArrowheads="1"/>
          </p:cNvPicPr>
          <p:nvPr/>
        </p:nvPicPr>
        <p:blipFill>
          <a:blip r:embed="rId2" cstate="print"/>
          <a:srcRect/>
          <a:stretch>
            <a:fillRect/>
          </a:stretch>
        </p:blipFill>
        <p:spPr bwMode="auto">
          <a:xfrm>
            <a:off x="3581400" y="4038600"/>
            <a:ext cx="1962150" cy="533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3962400"/>
          </a:xfrm>
        </p:spPr>
        <p:txBody>
          <a:bodyPr>
            <a:normAutofit fontScale="90000"/>
          </a:bodyPr>
          <a:lstStyle/>
          <a:p>
            <a:r>
              <a:rPr lang="en-US" sz="3100" b="1" dirty="0" smtClean="0"/>
              <a:t/>
            </a:r>
            <a:br>
              <a:rPr lang="en-US" sz="3100" b="1" dirty="0" smtClean="0"/>
            </a:br>
            <a:r>
              <a:rPr lang="en-US" sz="3100" dirty="0" smtClean="0">
                <a:solidFill>
                  <a:srgbClr val="0070C0"/>
                </a:solidFill>
              </a:rPr>
              <a:t> </a:t>
            </a:r>
            <a:r>
              <a:rPr lang="en-US" sz="2400" dirty="0" smtClean="0"/>
              <a:t>Step #7: Print, save and submit your record</a:t>
            </a:r>
            <a:r>
              <a:rPr lang="en-US" sz="2400" dirty="0"/>
              <a:t/>
            </a:r>
            <a:br>
              <a:rPr lang="en-US" sz="2400" dirty="0"/>
            </a:br>
            <a:r>
              <a:rPr lang="en-US" sz="2400" dirty="0" smtClean="0"/>
              <a:t/>
            </a:r>
            <a:br>
              <a:rPr lang="en-US" sz="2400" dirty="0" smtClean="0"/>
            </a:br>
            <a:r>
              <a:rPr lang="en-US" sz="2200" b="1" dirty="0" smtClean="0"/>
              <a:t>Print: </a:t>
            </a:r>
            <a:r>
              <a:rPr lang="en-US" sz="2200" dirty="0" smtClean="0"/>
              <a:t>To print this record, scroll to the bottom of the form, click </a:t>
            </a:r>
            <a:r>
              <a:rPr lang="en-US" sz="2200" dirty="0"/>
              <a:t>“Print” and proceed as you usually would when printing. </a:t>
            </a:r>
            <a:r>
              <a:rPr lang="en-US" sz="2200" dirty="0" smtClean="0"/>
              <a:t>Once saved to the database, you </a:t>
            </a:r>
            <a:r>
              <a:rPr lang="en-US" sz="2200" dirty="0"/>
              <a:t>will be able to access this record at any time during the school </a:t>
            </a:r>
            <a:r>
              <a:rPr lang="en-US" sz="2200" dirty="0" smtClean="0"/>
              <a:t>year for printing. </a:t>
            </a:r>
            <a:br>
              <a:rPr lang="en-US" sz="2200" dirty="0" smtClean="0"/>
            </a:br>
            <a:r>
              <a:rPr lang="en-US" sz="2200" dirty="0" smtClean="0"/>
              <a:t/>
            </a:r>
            <a:br>
              <a:rPr lang="en-US" sz="2200" dirty="0" smtClean="0"/>
            </a:br>
            <a:r>
              <a:rPr lang="en-US" sz="2200" b="1" dirty="0" smtClean="0"/>
              <a:t>Save and submit: </a:t>
            </a:r>
            <a:r>
              <a:rPr lang="en-US" sz="2200" dirty="0" smtClean="0"/>
              <a:t>To save this record to the database, click “Add Student Restraint.” Once saved to the database, you will be able to access this record at any time during the school year.</a:t>
            </a:r>
            <a:br>
              <a:rPr lang="en-US" sz="2200" dirty="0" smtClean="0"/>
            </a:br>
            <a:r>
              <a:rPr lang="en-US" dirty="0"/>
              <a:t/>
            </a:r>
            <a:br>
              <a:rPr lang="en-US" dirty="0"/>
            </a:br>
            <a:endParaRPr lang="en-US" dirty="0"/>
          </a:p>
        </p:txBody>
      </p:sp>
      <p:pic>
        <p:nvPicPr>
          <p:cNvPr id="13314" name="Picture 2" descr="ESE Logo"/>
          <p:cNvPicPr>
            <a:picLocks noChangeAspect="1" noChangeArrowheads="1"/>
          </p:cNvPicPr>
          <p:nvPr/>
        </p:nvPicPr>
        <p:blipFill>
          <a:blip r:embed="rId2" cstate="print"/>
          <a:srcRect/>
          <a:stretch>
            <a:fillRect/>
          </a:stretch>
        </p:blipFill>
        <p:spPr bwMode="auto">
          <a:xfrm>
            <a:off x="7181850" y="6324600"/>
            <a:ext cx="1962150" cy="533400"/>
          </a:xfrm>
          <a:prstGeom prst="rect">
            <a:avLst/>
          </a:prstGeom>
          <a:noFill/>
          <a:ln w="9525">
            <a:noFill/>
            <a:miter lim="800000"/>
            <a:headEnd/>
            <a:tailEnd/>
          </a:ln>
        </p:spPr>
      </p:pic>
      <p:pic>
        <p:nvPicPr>
          <p:cNvPr id="4" name="Picture 3" descr="Screen shot of the bottom of the restraint application form with one green arrow pointing to the Add Student Restraint button and a second green arrow pointing to the Print button" title="picture"/>
          <p:cNvPicPr>
            <a:picLocks noChangeAspect="1"/>
          </p:cNvPicPr>
          <p:nvPr/>
        </p:nvPicPr>
        <p:blipFill>
          <a:blip r:embed="rId3"/>
          <a:stretch>
            <a:fillRect/>
          </a:stretch>
        </p:blipFill>
        <p:spPr>
          <a:xfrm>
            <a:off x="1295400" y="3657600"/>
            <a:ext cx="6219825" cy="2324100"/>
          </a:xfrm>
          <a:prstGeom prst="rect">
            <a:avLst/>
          </a:prstGeom>
          <a:ln>
            <a:solidFill>
              <a:srgbClr val="002060"/>
            </a:solidFill>
          </a:ln>
        </p:spPr>
      </p:pic>
      <p:cxnSp>
        <p:nvCxnSpPr>
          <p:cNvPr id="6" name="Straight Arrow Connector 5" descr="Green arrow pointing to the Print button" title="arrow"/>
          <p:cNvCxnSpPr/>
          <p:nvPr/>
        </p:nvCxnSpPr>
        <p:spPr>
          <a:xfrm flipH="1" flipV="1">
            <a:off x="6248400" y="4343400"/>
            <a:ext cx="838200" cy="609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descr="Green arrow pointing to the Add Student Restraint button" title="arrow"/>
          <p:cNvCxnSpPr/>
          <p:nvPr/>
        </p:nvCxnSpPr>
        <p:spPr>
          <a:xfrm flipV="1">
            <a:off x="3733800" y="4343400"/>
            <a:ext cx="685800" cy="5334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2087562"/>
          </a:xfrm>
        </p:spPr>
        <p:txBody>
          <a:bodyPr>
            <a:normAutofit/>
          </a:bodyPr>
          <a:lstStyle/>
          <a:p>
            <a:pPr algn="l"/>
            <a:r>
              <a:rPr lang="en-US" sz="2000" b="1" dirty="0" smtClean="0"/>
              <a:t>Optional: </a:t>
            </a:r>
            <a:r>
              <a:rPr lang="en-US" sz="2000" dirty="0" smtClean="0"/>
              <a:t>If </a:t>
            </a:r>
            <a:r>
              <a:rPr lang="en-US" sz="2000" dirty="0"/>
              <a:t>using Google Chrome, the form can be </a:t>
            </a:r>
            <a:r>
              <a:rPr lang="en-US" sz="2000" dirty="0" smtClean="0"/>
              <a:t>saved to your computer </a:t>
            </a:r>
            <a:r>
              <a:rPr lang="en-US" sz="2000" dirty="0"/>
              <a:t>as a </a:t>
            </a:r>
            <a:r>
              <a:rPr lang="en-US" sz="2000" dirty="0" smtClean="0"/>
              <a:t>PDF. </a:t>
            </a:r>
            <a:br>
              <a:rPr lang="en-US" sz="2000" dirty="0" smtClean="0"/>
            </a:br>
            <a:r>
              <a:rPr lang="en-US" sz="2000" dirty="0" smtClean="0"/>
              <a:t>1) Click          and then click on “Change</a:t>
            </a:r>
            <a:r>
              <a:rPr lang="en-US" sz="2000" dirty="0"/>
              <a:t>” when the following box opens</a:t>
            </a:r>
            <a:r>
              <a:rPr lang="en-US" sz="2000" dirty="0" smtClean="0"/>
              <a:t>.  </a:t>
            </a:r>
            <a:r>
              <a:rPr lang="en-US" sz="2000" dirty="0"/>
              <a:t/>
            </a:r>
            <a:br>
              <a:rPr lang="en-US" sz="2000" dirty="0"/>
            </a:br>
            <a:r>
              <a:rPr lang="en-US" sz="2000" dirty="0" smtClean="0"/>
              <a:t>2) Click on “Save as PDF.”</a:t>
            </a:r>
            <a:r>
              <a:rPr lang="en-US" dirty="0"/>
              <a:t/>
            </a:r>
            <a:br>
              <a:rPr lang="en-US" dirty="0"/>
            </a:br>
            <a:endParaRPr lang="en-US" dirty="0"/>
          </a:p>
        </p:txBody>
      </p:sp>
      <p:pic>
        <p:nvPicPr>
          <p:cNvPr id="3" name="Picture 2" descr="This is a screen shot of the restraint record form with an arrow pointing at the &quot;change&quot; button in the print dialogue box." title="picture"/>
          <p:cNvPicPr/>
          <p:nvPr/>
        </p:nvPicPr>
        <p:blipFill>
          <a:blip r:embed="rId2" cstate="print"/>
          <a:srcRect/>
          <a:stretch>
            <a:fillRect/>
          </a:stretch>
        </p:blipFill>
        <p:spPr bwMode="auto">
          <a:xfrm>
            <a:off x="76200" y="2667000"/>
            <a:ext cx="5181600" cy="3657600"/>
          </a:xfrm>
          <a:prstGeom prst="rect">
            <a:avLst/>
          </a:prstGeom>
          <a:noFill/>
          <a:ln w="9525">
            <a:solidFill>
              <a:srgbClr val="0070C0"/>
            </a:solidFill>
            <a:miter lim="800000"/>
            <a:headEnd/>
            <a:tailEnd/>
          </a:ln>
        </p:spPr>
      </p:pic>
      <p:pic>
        <p:nvPicPr>
          <p:cNvPr id="14338" name="Picture 2" descr="ESE Logo"/>
          <p:cNvPicPr>
            <a:picLocks noChangeAspect="1" noChangeArrowheads="1"/>
          </p:cNvPicPr>
          <p:nvPr/>
        </p:nvPicPr>
        <p:blipFill>
          <a:blip r:embed="rId3" cstate="print"/>
          <a:srcRect/>
          <a:stretch>
            <a:fillRect/>
          </a:stretch>
        </p:blipFill>
        <p:spPr bwMode="auto">
          <a:xfrm>
            <a:off x="7181850" y="6324600"/>
            <a:ext cx="1962150" cy="533400"/>
          </a:xfrm>
          <a:prstGeom prst="rect">
            <a:avLst/>
          </a:prstGeom>
          <a:noFill/>
          <a:ln w="9525">
            <a:noFill/>
            <a:miter lim="800000"/>
            <a:headEnd/>
            <a:tailEnd/>
          </a:ln>
        </p:spPr>
      </p:pic>
      <p:pic>
        <p:nvPicPr>
          <p:cNvPr id="5" name="Picture 4" descr="print"/>
          <p:cNvPicPr>
            <a:picLocks noChangeAspect="1"/>
          </p:cNvPicPr>
          <p:nvPr/>
        </p:nvPicPr>
        <p:blipFill>
          <a:blip r:embed="rId4"/>
          <a:stretch>
            <a:fillRect/>
          </a:stretch>
        </p:blipFill>
        <p:spPr>
          <a:xfrm>
            <a:off x="1219200" y="990600"/>
            <a:ext cx="504825" cy="238125"/>
          </a:xfrm>
          <a:prstGeom prst="rect">
            <a:avLst/>
          </a:prstGeom>
        </p:spPr>
      </p:pic>
      <p:pic>
        <p:nvPicPr>
          <p:cNvPr id="6" name="Picture 5" descr="Screen shot of printing options for PDF with a red arrow pointing to the Save as PDF section" title="picture"/>
          <p:cNvPicPr>
            <a:picLocks noChangeAspect="1"/>
          </p:cNvPicPr>
          <p:nvPr/>
        </p:nvPicPr>
        <p:blipFill>
          <a:blip r:embed="rId5"/>
          <a:stretch>
            <a:fillRect/>
          </a:stretch>
        </p:blipFill>
        <p:spPr>
          <a:xfrm>
            <a:off x="5443537" y="2743200"/>
            <a:ext cx="3476625" cy="3362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86800" cy="1600200"/>
          </a:xfrm>
        </p:spPr>
        <p:txBody>
          <a:bodyPr>
            <a:normAutofit fontScale="90000"/>
          </a:bodyPr>
          <a:lstStyle/>
          <a:p>
            <a:pPr algn="l"/>
            <a:r>
              <a:rPr lang="en-US" sz="3600" dirty="0" smtClean="0"/>
              <a:t/>
            </a:r>
            <a:br>
              <a:rPr lang="en-US" sz="3600" dirty="0" smtClean="0"/>
            </a:br>
            <a:r>
              <a:rPr lang="en-US" sz="3100" dirty="0" smtClean="0">
                <a:solidFill>
                  <a:srgbClr val="0070C0"/>
                </a:solidFill>
              </a:rPr>
              <a:t> </a:t>
            </a:r>
            <a:r>
              <a:rPr lang="en-US" sz="4900" b="1" dirty="0" smtClean="0">
                <a:solidFill>
                  <a:srgbClr val="FF0000"/>
                </a:solidFill>
              </a:rPr>
              <a:t>PLEASE MAKE SURE TO DO THIS</a:t>
            </a:r>
            <a:br>
              <a:rPr lang="en-US" sz="4900" b="1" dirty="0" smtClean="0">
                <a:solidFill>
                  <a:srgbClr val="FF0000"/>
                </a:solidFill>
              </a:rPr>
            </a:br>
            <a:r>
              <a:rPr lang="en-US" sz="3100" b="1" dirty="0"/>
              <a:t/>
            </a:r>
            <a:br>
              <a:rPr lang="en-US" sz="3100" b="1" dirty="0"/>
            </a:br>
            <a:r>
              <a:rPr lang="en-US" sz="2200" dirty="0" smtClean="0"/>
              <a:t>When </a:t>
            </a:r>
            <a:r>
              <a:rPr lang="en-US" sz="2200" dirty="0"/>
              <a:t>you are done </a:t>
            </a:r>
            <a:r>
              <a:rPr lang="en-US" sz="2200" dirty="0" smtClean="0"/>
              <a:t>printing and/or editing a record make sure to </a:t>
            </a:r>
            <a:r>
              <a:rPr lang="en-US" sz="2200" b="1" u="sng" dirty="0"/>
              <a:t>click “Add Student Restraint</a:t>
            </a:r>
            <a:r>
              <a:rPr lang="en-US" sz="2200" b="1" u="sng" dirty="0" smtClean="0"/>
              <a:t>.” </a:t>
            </a:r>
            <a:r>
              <a:rPr lang="en-US" sz="2200" dirty="0" smtClean="0"/>
              <a:t>This will save your record to the database.</a:t>
            </a:r>
            <a:r>
              <a:rPr lang="en-US" dirty="0"/>
              <a:t/>
            </a:r>
            <a:br>
              <a:rPr lang="en-US" dirty="0"/>
            </a:br>
            <a:endParaRPr lang="en-US" dirty="0"/>
          </a:p>
        </p:txBody>
      </p:sp>
      <p:sp>
        <p:nvSpPr>
          <p:cNvPr id="4" name="Rectangle 3"/>
          <p:cNvSpPr/>
          <p:nvPr/>
        </p:nvSpPr>
        <p:spPr>
          <a:xfrm>
            <a:off x="0" y="5163457"/>
            <a:ext cx="9144000" cy="1200329"/>
          </a:xfrm>
          <a:prstGeom prst="rect">
            <a:avLst/>
          </a:prstGeom>
        </p:spPr>
        <p:txBody>
          <a:bodyPr wrap="square">
            <a:spAutoFit/>
          </a:bodyPr>
          <a:lstStyle/>
          <a:p>
            <a:r>
              <a:rPr lang="en-US" dirty="0" smtClean="0">
                <a:solidFill>
                  <a:schemeClr val="tx2"/>
                </a:solidFill>
              </a:rPr>
              <a:t>There </a:t>
            </a:r>
            <a:r>
              <a:rPr lang="en-US" dirty="0">
                <a:solidFill>
                  <a:schemeClr val="tx2"/>
                </a:solidFill>
              </a:rPr>
              <a:t>is no longer a need to upload data at the end of the year because it will be submitted to ESE on a real-time basis when entered and saved. Restraint data can be edited or deleted </a:t>
            </a:r>
            <a:r>
              <a:rPr lang="en-US" u="sng" dirty="0">
                <a:solidFill>
                  <a:schemeClr val="tx2"/>
                </a:solidFill>
              </a:rPr>
              <a:t>until the </a:t>
            </a:r>
            <a:r>
              <a:rPr lang="en-US" u="sng" dirty="0" smtClean="0">
                <a:solidFill>
                  <a:schemeClr val="tx2"/>
                </a:solidFill>
              </a:rPr>
              <a:t>whole data set </a:t>
            </a:r>
            <a:r>
              <a:rPr lang="en-US" u="sng" dirty="0">
                <a:solidFill>
                  <a:schemeClr val="tx2"/>
                </a:solidFill>
              </a:rPr>
              <a:t>is certified </a:t>
            </a:r>
            <a:r>
              <a:rPr lang="en-US" dirty="0">
                <a:solidFill>
                  <a:schemeClr val="tx2"/>
                </a:solidFill>
              </a:rPr>
              <a:t>by the district at the end of the school year</a:t>
            </a:r>
            <a:r>
              <a:rPr lang="en-US" dirty="0" smtClean="0">
                <a:solidFill>
                  <a:schemeClr val="tx2"/>
                </a:solidFill>
              </a:rPr>
              <a:t>. Instructions to certify will be available in the spring.</a:t>
            </a:r>
          </a:p>
        </p:txBody>
      </p:sp>
      <p:pic>
        <p:nvPicPr>
          <p:cNvPr id="16386" name="Picture 2" descr="ESE Logo"/>
          <p:cNvPicPr>
            <a:picLocks noChangeAspect="1" noChangeArrowheads="1"/>
          </p:cNvPicPr>
          <p:nvPr/>
        </p:nvPicPr>
        <p:blipFill>
          <a:blip r:embed="rId2" cstate="print"/>
          <a:srcRect/>
          <a:stretch>
            <a:fillRect/>
          </a:stretch>
        </p:blipFill>
        <p:spPr bwMode="auto">
          <a:xfrm>
            <a:off x="7181850" y="6324600"/>
            <a:ext cx="1962150" cy="533400"/>
          </a:xfrm>
          <a:prstGeom prst="rect">
            <a:avLst/>
          </a:prstGeom>
          <a:noFill/>
          <a:ln w="9525">
            <a:noFill/>
            <a:miter lim="800000"/>
            <a:headEnd/>
            <a:tailEnd/>
          </a:ln>
        </p:spPr>
      </p:pic>
      <p:pic>
        <p:nvPicPr>
          <p:cNvPr id="6" name="Picture 5" descr="Screen shot of the bottom of the restraint application form with a green arrow pointing to the Add Student Restraint button" title="picture"/>
          <p:cNvPicPr>
            <a:picLocks noChangeAspect="1"/>
          </p:cNvPicPr>
          <p:nvPr/>
        </p:nvPicPr>
        <p:blipFill>
          <a:blip r:embed="rId3"/>
          <a:stretch>
            <a:fillRect/>
          </a:stretch>
        </p:blipFill>
        <p:spPr>
          <a:xfrm>
            <a:off x="1143000" y="2266950"/>
            <a:ext cx="6219825" cy="2324100"/>
          </a:xfrm>
          <a:prstGeom prst="rect">
            <a:avLst/>
          </a:prstGeom>
        </p:spPr>
      </p:pic>
      <p:cxnSp>
        <p:nvCxnSpPr>
          <p:cNvPr id="7" name="Straight Arrow Connector 6" descr="Green arrow pointing to the Add Student Restraint button" title="arrow"/>
          <p:cNvCxnSpPr/>
          <p:nvPr/>
        </p:nvCxnSpPr>
        <p:spPr>
          <a:xfrm flipH="1">
            <a:off x="4419600" y="1981200"/>
            <a:ext cx="304800" cy="609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371600"/>
          </a:xfrm>
        </p:spPr>
        <p:txBody>
          <a:bodyPr>
            <a:normAutofit fontScale="90000"/>
          </a:bodyPr>
          <a:lstStyle/>
          <a:p>
            <a:pPr algn="l"/>
            <a:r>
              <a:rPr lang="en-US" sz="2200" dirty="0" smtClean="0"/>
              <a:t>Saved restraint record data sets are able to be exported to an Excel spreadsheet. Click </a:t>
            </a:r>
            <a:r>
              <a:rPr lang="en-US" sz="2200" dirty="0"/>
              <a:t>“Export to Excel.”</a:t>
            </a:r>
            <a:r>
              <a:rPr lang="en-US" dirty="0"/>
              <a:t/>
            </a:r>
            <a:br>
              <a:rPr lang="en-US" dirty="0"/>
            </a:br>
            <a:endParaRPr lang="en-US" dirty="0"/>
          </a:p>
        </p:txBody>
      </p:sp>
      <p:pic>
        <p:nvPicPr>
          <p:cNvPr id="4099" name="Picture 3" descr="ESE Logo"/>
          <p:cNvPicPr>
            <a:picLocks noChangeAspect="1" noChangeArrowheads="1"/>
          </p:cNvPicPr>
          <p:nvPr/>
        </p:nvPicPr>
        <p:blipFill>
          <a:blip r:embed="rId2" cstate="print"/>
          <a:srcRect/>
          <a:stretch>
            <a:fillRect/>
          </a:stretch>
        </p:blipFill>
        <p:spPr bwMode="auto">
          <a:xfrm>
            <a:off x="7181850" y="6324600"/>
            <a:ext cx="1962150" cy="533400"/>
          </a:xfrm>
          <a:prstGeom prst="rect">
            <a:avLst/>
          </a:prstGeom>
          <a:noFill/>
          <a:ln w="9525">
            <a:noFill/>
            <a:miter lim="800000"/>
            <a:headEnd/>
            <a:tailEnd/>
          </a:ln>
        </p:spPr>
      </p:pic>
      <p:pic>
        <p:nvPicPr>
          <p:cNvPr id="3" name="Picture 2" descr="Screen shot of the restraint application SASID entry page with a green arrow pointing to the Export to Excel button" title="picture"/>
          <p:cNvPicPr>
            <a:picLocks noChangeAspect="1"/>
          </p:cNvPicPr>
          <p:nvPr/>
        </p:nvPicPr>
        <p:blipFill>
          <a:blip r:embed="rId3"/>
          <a:stretch>
            <a:fillRect/>
          </a:stretch>
        </p:blipFill>
        <p:spPr>
          <a:xfrm>
            <a:off x="304800" y="1581150"/>
            <a:ext cx="8534400" cy="2019300"/>
          </a:xfrm>
          <a:prstGeom prst="rect">
            <a:avLst/>
          </a:prstGeom>
          <a:ln>
            <a:solidFill>
              <a:srgbClr val="002060"/>
            </a:solidFill>
          </a:ln>
        </p:spPr>
      </p:pic>
      <p:cxnSp>
        <p:nvCxnSpPr>
          <p:cNvPr id="6" name="Straight Arrow Connector 5" descr="Green arrow pointing to the Export to Excel button" title="arrow"/>
          <p:cNvCxnSpPr/>
          <p:nvPr/>
        </p:nvCxnSpPr>
        <p:spPr>
          <a:xfrm>
            <a:off x="7181850" y="2133600"/>
            <a:ext cx="742950" cy="6858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0"/>
            <a:ext cx="4419601" cy="1676400"/>
          </a:xfrm>
        </p:spPr>
        <p:txBody>
          <a:bodyPr>
            <a:normAutofit fontScale="90000"/>
          </a:bodyPr>
          <a:lstStyle/>
          <a:p>
            <a:r>
              <a:rPr lang="en-US" sz="8000" dirty="0" smtClean="0"/>
              <a:t>Thank you!</a:t>
            </a:r>
            <a:r>
              <a:rPr lang="en-US" dirty="0" smtClean="0"/>
              <a:t/>
            </a:r>
            <a:br>
              <a:rPr lang="en-US" dirty="0" smtClean="0"/>
            </a:br>
            <a:endParaRPr lang="en-US"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smtClean="0"/>
              <a:t>For questions, please contact </a:t>
            </a:r>
            <a:r>
              <a:rPr lang="en-US" sz="3300" dirty="0" smtClean="0">
                <a:hlinkClick r:id="rId2"/>
              </a:rPr>
              <a:t>Restraint@doe.mass.edu</a:t>
            </a:r>
            <a:r>
              <a:rPr lang="en-US" sz="3300" dirty="0" smtClean="0"/>
              <a:t> </a:t>
            </a:r>
            <a:r>
              <a:rPr lang="en-US" dirty="0" smtClean="0"/>
              <a:t/>
            </a:r>
            <a:br>
              <a:rPr lang="en-US" dirty="0" smtClean="0"/>
            </a:br>
            <a:endParaRPr lang="en-US" dirty="0"/>
          </a:p>
        </p:txBody>
      </p:sp>
      <p:pic>
        <p:nvPicPr>
          <p:cNvPr id="7" name="Picture 3" descr="ESE Logo"/>
          <p:cNvPicPr>
            <a:picLocks noChangeAspect="1" noChangeArrowheads="1"/>
          </p:cNvPicPr>
          <p:nvPr/>
        </p:nvPicPr>
        <p:blipFill>
          <a:blip r:embed="rId3" cstate="print"/>
          <a:srcRect/>
          <a:stretch>
            <a:fillRect/>
          </a:stretch>
        </p:blipFill>
        <p:spPr bwMode="auto">
          <a:xfrm>
            <a:off x="7181850" y="6324600"/>
            <a:ext cx="1962150" cy="533400"/>
          </a:xfrm>
          <a:prstGeom prst="rect">
            <a:avLst/>
          </a:prstGeom>
          <a:noFill/>
          <a:ln w="9525">
            <a:noFill/>
            <a:miter lim="800000"/>
            <a:headEnd/>
            <a:tailEnd/>
          </a:ln>
        </p:spPr>
      </p:pic>
    </p:spTree>
    <p:extLst>
      <p:ext uri="{BB962C8B-B14F-4D97-AF65-F5344CB8AC3E}">
        <p14:creationId xmlns:p14="http://schemas.microsoft.com/office/powerpoint/2010/main" val="104359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of the Department's main web page showing students working at tables in a classroom" title="photo"/>
          <p:cNvPicPr>
            <a:picLocks noChangeAspect="1"/>
          </p:cNvPicPr>
          <p:nvPr/>
        </p:nvPicPr>
        <p:blipFill>
          <a:blip r:embed="rId2"/>
          <a:stretch>
            <a:fillRect/>
          </a:stretch>
        </p:blipFill>
        <p:spPr>
          <a:xfrm>
            <a:off x="457200" y="990600"/>
            <a:ext cx="8458200" cy="5410200"/>
          </a:xfrm>
          <a:prstGeom prst="rect">
            <a:avLst/>
          </a:prstGeom>
        </p:spPr>
      </p:pic>
      <p:sp>
        <p:nvSpPr>
          <p:cNvPr id="3" name="Title 2"/>
          <p:cNvSpPr>
            <a:spLocks noGrp="1"/>
          </p:cNvSpPr>
          <p:nvPr>
            <p:ph type="title"/>
          </p:nvPr>
        </p:nvSpPr>
        <p:spPr>
          <a:xfrm>
            <a:off x="457200" y="152400"/>
            <a:ext cx="8229600" cy="762000"/>
          </a:xfrm>
        </p:spPr>
        <p:txBody>
          <a:bodyPr>
            <a:normAutofit fontScale="90000"/>
          </a:bodyPr>
          <a:lstStyle/>
          <a:p>
            <a:r>
              <a:rPr lang="en-US" sz="2400" dirty="0" smtClean="0"/>
              <a:t>Step #1: Go to the Department’s home page (</a:t>
            </a:r>
            <a:r>
              <a:rPr lang="en-US" sz="2400" dirty="0" smtClean="0">
                <a:hlinkClick r:id="rId3"/>
              </a:rPr>
              <a:t>www.doe.mass.edu</a:t>
            </a:r>
            <a:r>
              <a:rPr lang="en-US" sz="2400" dirty="0" smtClean="0"/>
              <a:t>) and click on Security Portal </a:t>
            </a:r>
            <a:endParaRPr lang="en-US" sz="2400" dirty="0"/>
          </a:p>
        </p:txBody>
      </p:sp>
      <p:cxnSp>
        <p:nvCxnSpPr>
          <p:cNvPr id="6" name="Straight Arrow Connector 5" descr="Green arrow pointing to the Security Portal button" title="arrow"/>
          <p:cNvCxnSpPr/>
          <p:nvPr/>
        </p:nvCxnSpPr>
        <p:spPr>
          <a:xfrm flipH="1">
            <a:off x="5791200" y="1066800"/>
            <a:ext cx="152400" cy="609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ESE Logo"/>
          <p:cNvPicPr>
            <a:picLocks noChangeAspect="1" noChangeArrowheads="1"/>
          </p:cNvPicPr>
          <p:nvPr/>
        </p:nvPicPr>
        <p:blipFill>
          <a:blip r:embed="rId4" cstate="print"/>
          <a:srcRect/>
          <a:stretch>
            <a:fillRect/>
          </a:stretch>
        </p:blipFill>
        <p:spPr bwMode="auto">
          <a:xfrm>
            <a:off x="7181850" y="6324600"/>
            <a:ext cx="1962150" cy="533400"/>
          </a:xfrm>
          <a:prstGeom prst="rect">
            <a:avLst/>
          </a:prstGeom>
          <a:noFill/>
          <a:ln w="9525">
            <a:noFill/>
            <a:miter lim="800000"/>
            <a:headEnd/>
            <a:tailEnd/>
          </a:ln>
        </p:spPr>
      </p:pic>
    </p:spTree>
    <p:extLst>
      <p:ext uri="{BB962C8B-B14F-4D97-AF65-F5344CB8AC3E}">
        <p14:creationId xmlns:p14="http://schemas.microsoft.com/office/powerpoint/2010/main" val="248134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2462"/>
            <a:ext cx="8305800" cy="1143000"/>
          </a:xfrm>
        </p:spPr>
        <p:txBody>
          <a:bodyPr>
            <a:normAutofit fontScale="90000"/>
          </a:bodyPr>
          <a:lstStyle/>
          <a:p>
            <a:r>
              <a:rPr lang="en-US" sz="3600" dirty="0" smtClean="0"/>
              <a:t/>
            </a:r>
            <a:br>
              <a:rPr lang="en-US" sz="3600" dirty="0" smtClean="0"/>
            </a:br>
            <a:r>
              <a:rPr lang="en-US" sz="2400" dirty="0" smtClean="0"/>
              <a:t>Step #2a: Log into the Security Portal</a:t>
            </a:r>
            <a:br>
              <a:rPr lang="en-US" sz="2400" dirty="0" smtClean="0"/>
            </a:br>
            <a:r>
              <a:rPr lang="en-US" sz="2400" dirty="0" smtClean="0"/>
              <a:t/>
            </a:r>
            <a:br>
              <a:rPr lang="en-US" sz="2400" dirty="0" smtClean="0"/>
            </a:br>
            <a:r>
              <a:rPr lang="en-US" sz="2200" dirty="0"/>
              <a:t>(If you do not have access to the Security Portal, please contact your Directory Administrator. To identify the Directory Administrator for your organization, click </a:t>
            </a:r>
            <a:r>
              <a:rPr lang="en-US" sz="2200" u="sng" dirty="0">
                <a:hlinkClick r:id="rId2"/>
              </a:rPr>
              <a:t>here</a:t>
            </a:r>
            <a:r>
              <a:rPr lang="en-US" sz="2200" dirty="0"/>
              <a:t>.)</a:t>
            </a:r>
            <a:r>
              <a:rPr lang="en-US" dirty="0"/>
              <a:t/>
            </a:r>
            <a:br>
              <a:rPr lang="en-US" dirty="0"/>
            </a:br>
            <a:r>
              <a:rPr lang="en-US" dirty="0"/>
              <a:t/>
            </a:r>
            <a:br>
              <a:rPr lang="en-US" dirty="0"/>
            </a:br>
            <a:endParaRPr lang="en-US" dirty="0"/>
          </a:p>
        </p:txBody>
      </p:sp>
      <p:pic>
        <p:nvPicPr>
          <p:cNvPr id="8194" name="Picture 2" descr="ESE Logo"/>
          <p:cNvPicPr>
            <a:picLocks noChangeAspect="1" noChangeArrowheads="1"/>
          </p:cNvPicPr>
          <p:nvPr/>
        </p:nvPicPr>
        <p:blipFill>
          <a:blip r:embed="rId3" cstate="print"/>
          <a:srcRect/>
          <a:stretch>
            <a:fillRect/>
          </a:stretch>
        </p:blipFill>
        <p:spPr bwMode="auto">
          <a:xfrm>
            <a:off x="7181850" y="6324600"/>
            <a:ext cx="1962150" cy="533400"/>
          </a:xfrm>
          <a:prstGeom prst="rect">
            <a:avLst/>
          </a:prstGeom>
          <a:noFill/>
          <a:ln w="9525">
            <a:noFill/>
            <a:miter lim="800000"/>
            <a:headEnd/>
            <a:tailEnd/>
          </a:ln>
        </p:spPr>
      </p:pic>
      <p:pic>
        <p:nvPicPr>
          <p:cNvPr id="6" name="Picture 5" descr="Screen shot showing the ESE Security Portal landing page to log in" title="picture"/>
          <p:cNvPicPr/>
          <p:nvPr/>
        </p:nvPicPr>
        <p:blipFill>
          <a:blip r:embed="rId4" cstate="print"/>
          <a:srcRect/>
          <a:stretch>
            <a:fillRect/>
          </a:stretch>
        </p:blipFill>
        <p:spPr bwMode="auto">
          <a:xfrm>
            <a:off x="2057400" y="2362200"/>
            <a:ext cx="5010150" cy="3267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sz="2400" dirty="0" smtClean="0"/>
              <a:t>Step #2b: Click on Application List </a:t>
            </a:r>
            <a:r>
              <a:rPr lang="en-US" sz="3100" dirty="0" smtClean="0"/>
              <a:t/>
            </a:r>
            <a:br>
              <a:rPr lang="en-US" sz="3100" dirty="0" smtClean="0"/>
            </a:br>
            <a:r>
              <a:rPr lang="en-US" dirty="0"/>
              <a:t/>
            </a:r>
            <a:br>
              <a:rPr lang="en-US" dirty="0"/>
            </a:br>
            <a:endParaRPr lang="en-US" dirty="0"/>
          </a:p>
        </p:txBody>
      </p:sp>
      <p:pic>
        <p:nvPicPr>
          <p:cNvPr id="3" name="Picture 2" descr="This is a screen shot of the Security Portal applications appearing after one has logged in. The green arrow is pointing to the &quot;Application List.&quot;" title="picture"/>
          <p:cNvPicPr/>
          <p:nvPr/>
        </p:nvPicPr>
        <p:blipFill>
          <a:blip r:embed="rId2" cstate="print"/>
          <a:srcRect/>
          <a:stretch>
            <a:fillRect/>
          </a:stretch>
        </p:blipFill>
        <p:spPr bwMode="auto">
          <a:xfrm>
            <a:off x="838200" y="1143000"/>
            <a:ext cx="7406640" cy="5572532"/>
          </a:xfrm>
          <a:prstGeom prst="rect">
            <a:avLst/>
          </a:prstGeom>
          <a:noFill/>
          <a:ln w="9525">
            <a:solidFill>
              <a:srgbClr val="0070C0"/>
            </a:solidFill>
            <a:miter lim="800000"/>
            <a:headEnd/>
            <a:tailEnd/>
          </a:ln>
        </p:spPr>
      </p:pic>
      <p:cxnSp>
        <p:nvCxnSpPr>
          <p:cNvPr id="4" name="Straight Arrow Connector 3" descr="Arrow: point to &quot;Application List&quot; on the image." title="arrow"/>
          <p:cNvCxnSpPr/>
          <p:nvPr/>
        </p:nvCxnSpPr>
        <p:spPr>
          <a:xfrm flipH="1">
            <a:off x="1828800" y="1828800"/>
            <a:ext cx="11430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242" name="Picture 2" descr="ESE Logo"/>
          <p:cNvPicPr>
            <a:picLocks noChangeAspect="1" noChangeArrowheads="1"/>
          </p:cNvPicPr>
          <p:nvPr/>
        </p:nvPicPr>
        <p:blipFill>
          <a:blip r:embed="rId3" cstate="print"/>
          <a:srcRect/>
          <a:stretch>
            <a:fillRect/>
          </a:stretch>
        </p:blipFill>
        <p:spPr bwMode="auto">
          <a:xfrm>
            <a:off x="7181850" y="6248400"/>
            <a:ext cx="1962150" cy="533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630362"/>
          </a:xfrm>
        </p:spPr>
        <p:txBody>
          <a:bodyPr>
            <a:normAutofit/>
          </a:bodyPr>
          <a:lstStyle/>
          <a:p>
            <a:r>
              <a:rPr lang="en-US" sz="2400" dirty="0" smtClean="0"/>
              <a:t>Step #2c: </a:t>
            </a:r>
            <a:r>
              <a:rPr lang="en-US" sz="2400" dirty="0"/>
              <a:t>Click on </a:t>
            </a:r>
            <a:r>
              <a:rPr lang="en-US" sz="2400" dirty="0" smtClean="0"/>
              <a:t>Restraint Data </a:t>
            </a:r>
            <a:r>
              <a:rPr lang="en-US" dirty="0"/>
              <a:t/>
            </a:r>
            <a:br>
              <a:rPr lang="en-US" dirty="0"/>
            </a:br>
            <a:endParaRPr lang="en-US" dirty="0"/>
          </a:p>
        </p:txBody>
      </p:sp>
      <p:sp>
        <p:nvSpPr>
          <p:cNvPr id="4" name="Rectangle 3"/>
          <p:cNvSpPr/>
          <p:nvPr/>
        </p:nvSpPr>
        <p:spPr>
          <a:xfrm>
            <a:off x="304800" y="5181600"/>
            <a:ext cx="8458200" cy="646331"/>
          </a:xfrm>
          <a:prstGeom prst="rect">
            <a:avLst/>
          </a:prstGeom>
        </p:spPr>
        <p:txBody>
          <a:bodyPr wrap="square">
            <a:spAutoFit/>
          </a:bodyPr>
          <a:lstStyle/>
          <a:p>
            <a:r>
              <a:rPr lang="en-US" dirty="0"/>
              <a:t>(If you do not have access to the Security Portal, please contact your Directory Administrator. To identify the Directory Administrator for your organization, click </a:t>
            </a:r>
            <a:r>
              <a:rPr lang="en-US" u="sng" dirty="0">
                <a:hlinkClick r:id="rId2"/>
              </a:rPr>
              <a:t>here</a:t>
            </a:r>
            <a:r>
              <a:rPr lang="en-US" dirty="0"/>
              <a:t>.)</a:t>
            </a:r>
          </a:p>
        </p:txBody>
      </p:sp>
      <p:pic>
        <p:nvPicPr>
          <p:cNvPr id="1026" name="Picture 2" descr="This is a screen shot showing the Restraint Data application under the Data Collection Office. An arrow is pointing to this.&#10;&#10;On the bottom of the screen shot, there are the words &quot;DropBox&quot; and &quot;DropBox Central&quot;. These words are overlayed with a red &quot;x.&quot;" title="picture"/>
          <p:cNvPicPr>
            <a:picLocks noChangeAspect="1" noChangeArrowheads="1"/>
          </p:cNvPicPr>
          <p:nvPr/>
        </p:nvPicPr>
        <p:blipFill>
          <a:blip r:embed="rId3" cstate="print"/>
          <a:srcRect/>
          <a:stretch>
            <a:fillRect/>
          </a:stretch>
        </p:blipFill>
        <p:spPr bwMode="auto">
          <a:xfrm>
            <a:off x="1676400" y="1485276"/>
            <a:ext cx="5943600" cy="2971800"/>
          </a:xfrm>
          <a:prstGeom prst="rect">
            <a:avLst/>
          </a:prstGeom>
          <a:noFill/>
          <a:ln w="9525">
            <a:solidFill>
              <a:srgbClr val="002060"/>
            </a:solidFill>
            <a:miter lim="800000"/>
            <a:headEnd/>
            <a:tailEnd/>
          </a:ln>
        </p:spPr>
      </p:pic>
      <p:cxnSp>
        <p:nvCxnSpPr>
          <p:cNvPr id="6" name="Straight Arrow Connector 5" descr="Arrow: pointing to &quot;Restraint Data&quot; on the image." title="arrow"/>
          <p:cNvCxnSpPr/>
          <p:nvPr/>
        </p:nvCxnSpPr>
        <p:spPr>
          <a:xfrm flipH="1">
            <a:off x="3124200" y="2362200"/>
            <a:ext cx="137160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Multiply 8" descr="X mark: indicating not to click on &quot;DropBox&quot; on the image."/>
          <p:cNvSpPr/>
          <p:nvPr/>
        </p:nvSpPr>
        <p:spPr>
          <a:xfrm>
            <a:off x="1828800" y="3199152"/>
            <a:ext cx="838200" cy="5334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ESE Logo"/>
          <p:cNvPicPr>
            <a:picLocks noChangeAspect="1" noChangeArrowheads="1"/>
          </p:cNvPicPr>
          <p:nvPr/>
        </p:nvPicPr>
        <p:blipFill>
          <a:blip r:embed="rId4" cstate="print"/>
          <a:srcRect/>
          <a:stretch>
            <a:fillRect/>
          </a:stretch>
        </p:blipFill>
        <p:spPr bwMode="auto">
          <a:xfrm>
            <a:off x="7181850" y="6324600"/>
            <a:ext cx="1962150" cy="533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7"/>
            <a:ext cx="8229600" cy="1371601"/>
          </a:xfrm>
        </p:spPr>
        <p:txBody>
          <a:bodyPr>
            <a:normAutofit/>
          </a:bodyPr>
          <a:lstStyle/>
          <a:p>
            <a:r>
              <a:rPr lang="en-US" sz="2200" dirty="0" smtClean="0"/>
              <a:t>Step #3: Select your organization and then click on “Next.”</a:t>
            </a:r>
            <a:endParaRPr lang="en-US" sz="2200" dirty="0"/>
          </a:p>
        </p:txBody>
      </p:sp>
      <p:pic>
        <p:nvPicPr>
          <p:cNvPr id="4" name="Content Placeholder 3" descr="A screen shot of the restraint application landing page with one green arrow pointing to your organization and a second green arrow pointing to the next button" title="picture"/>
          <p:cNvPicPr>
            <a:picLocks noGrp="1" noChangeAspect="1"/>
          </p:cNvPicPr>
          <p:nvPr>
            <p:ph idx="1"/>
          </p:nvPr>
        </p:nvPicPr>
        <p:blipFill>
          <a:blip r:embed="rId2"/>
          <a:stretch>
            <a:fillRect/>
          </a:stretch>
        </p:blipFill>
        <p:spPr>
          <a:xfrm>
            <a:off x="1617651" y="1600200"/>
            <a:ext cx="5908698" cy="4525963"/>
          </a:xfrm>
          <a:prstGeom prst="rect">
            <a:avLst/>
          </a:prstGeom>
          <a:ln>
            <a:solidFill>
              <a:srgbClr val="002060"/>
            </a:solidFill>
          </a:ln>
        </p:spPr>
      </p:pic>
      <p:cxnSp>
        <p:nvCxnSpPr>
          <p:cNvPr id="6" name="Straight Arrow Connector 5" descr="Green arrow pointing to Organization list" title="arrow"/>
          <p:cNvCxnSpPr/>
          <p:nvPr/>
        </p:nvCxnSpPr>
        <p:spPr>
          <a:xfrm flipH="1">
            <a:off x="2819400" y="3962400"/>
            <a:ext cx="1066800" cy="3048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descr="Green arrow pointing to Next button" title="arrow"/>
          <p:cNvCxnSpPr/>
          <p:nvPr/>
        </p:nvCxnSpPr>
        <p:spPr>
          <a:xfrm flipH="1">
            <a:off x="2057400" y="5181600"/>
            <a:ext cx="15240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2" descr="ESE Logo"/>
          <p:cNvPicPr>
            <a:picLocks noChangeAspect="1" noChangeArrowheads="1"/>
          </p:cNvPicPr>
          <p:nvPr/>
        </p:nvPicPr>
        <p:blipFill>
          <a:blip r:embed="rId3" cstate="print"/>
          <a:srcRect/>
          <a:stretch>
            <a:fillRect/>
          </a:stretch>
        </p:blipFill>
        <p:spPr bwMode="auto">
          <a:xfrm>
            <a:off x="7181850" y="6324600"/>
            <a:ext cx="1962150" cy="533400"/>
          </a:xfrm>
          <a:prstGeom prst="rect">
            <a:avLst/>
          </a:prstGeom>
          <a:noFill/>
          <a:ln w="9525">
            <a:noFill/>
            <a:miter lim="800000"/>
            <a:headEnd/>
            <a:tailEnd/>
          </a:ln>
        </p:spPr>
      </p:pic>
    </p:spTree>
    <p:extLst>
      <p:ext uri="{BB962C8B-B14F-4D97-AF65-F5344CB8AC3E}">
        <p14:creationId xmlns:p14="http://schemas.microsoft.com/office/powerpoint/2010/main" val="397175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Step #4: To create a new restraint record click on “Add New Student Restraint.”</a:t>
            </a:r>
            <a:endParaRPr lang="en-US" sz="2200" dirty="0"/>
          </a:p>
        </p:txBody>
      </p:sp>
      <p:pic>
        <p:nvPicPr>
          <p:cNvPr id="4" name="Content Placeholder 3" descr="Screen shot of the restraint application page with a green arrow pointing to the Add New Student Restraint button" title="picture"/>
          <p:cNvPicPr>
            <a:picLocks noGrp="1" noChangeAspect="1"/>
          </p:cNvPicPr>
          <p:nvPr>
            <p:ph idx="1"/>
          </p:nvPr>
        </p:nvPicPr>
        <p:blipFill>
          <a:blip r:embed="rId2"/>
          <a:stretch>
            <a:fillRect/>
          </a:stretch>
        </p:blipFill>
        <p:spPr>
          <a:xfrm>
            <a:off x="1343025" y="2267744"/>
            <a:ext cx="6457950" cy="3190875"/>
          </a:xfrm>
          <a:prstGeom prst="rect">
            <a:avLst/>
          </a:prstGeom>
          <a:ln>
            <a:solidFill>
              <a:srgbClr val="002060"/>
            </a:solidFill>
          </a:ln>
        </p:spPr>
      </p:pic>
      <p:cxnSp>
        <p:nvCxnSpPr>
          <p:cNvPr id="6" name="Straight Arrow Connector 5" descr="Green arrow pointing to Add New Student Restraint button" title="arrow"/>
          <p:cNvCxnSpPr/>
          <p:nvPr/>
        </p:nvCxnSpPr>
        <p:spPr>
          <a:xfrm flipH="1">
            <a:off x="3657600" y="3352800"/>
            <a:ext cx="1219200" cy="76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2" descr="ESE Logo"/>
          <p:cNvPicPr>
            <a:picLocks noChangeAspect="1" noChangeArrowheads="1"/>
          </p:cNvPicPr>
          <p:nvPr/>
        </p:nvPicPr>
        <p:blipFill>
          <a:blip r:embed="rId3" cstate="print"/>
          <a:srcRect/>
          <a:stretch>
            <a:fillRect/>
          </a:stretch>
        </p:blipFill>
        <p:spPr bwMode="auto">
          <a:xfrm>
            <a:off x="7181850" y="6324600"/>
            <a:ext cx="1962150" cy="533400"/>
          </a:xfrm>
          <a:prstGeom prst="rect">
            <a:avLst/>
          </a:prstGeom>
          <a:noFill/>
          <a:ln w="9525">
            <a:noFill/>
            <a:miter lim="800000"/>
            <a:headEnd/>
            <a:tailEnd/>
          </a:ln>
        </p:spPr>
      </p:pic>
    </p:spTree>
    <p:extLst>
      <p:ext uri="{BB962C8B-B14F-4D97-AF65-F5344CB8AC3E}">
        <p14:creationId xmlns:p14="http://schemas.microsoft.com/office/powerpoint/2010/main" val="303377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sz="2200" dirty="0" smtClean="0"/>
              <a:t>Ste</a:t>
            </a:r>
            <a:r>
              <a:rPr lang="en-US" sz="2400" dirty="0" smtClean="0"/>
              <a:t>p #5: Enter the SASID of the student and then click on “Lookup.”</a:t>
            </a:r>
            <a:r>
              <a:rPr lang="en-US" sz="2200" dirty="0" smtClean="0"/>
              <a:t/>
            </a:r>
            <a:br>
              <a:rPr lang="en-US" sz="2200" dirty="0" smtClean="0"/>
            </a:br>
            <a:r>
              <a:rPr lang="en-US" sz="2200" dirty="0"/>
              <a:t/>
            </a:r>
            <a:br>
              <a:rPr lang="en-US" sz="2200" dirty="0"/>
            </a:br>
            <a:r>
              <a:rPr lang="en-US" sz="2200" i="1" dirty="0" smtClean="0">
                <a:solidFill>
                  <a:srgbClr val="0070C0"/>
                </a:solidFill>
              </a:rPr>
              <a:t>This data collection is only</a:t>
            </a:r>
            <a:r>
              <a:rPr lang="en-US" sz="2200" dirty="0" smtClean="0">
                <a:solidFill>
                  <a:srgbClr val="0070C0"/>
                </a:solidFill>
              </a:rPr>
              <a:t> </a:t>
            </a:r>
            <a:r>
              <a:rPr lang="en-US" sz="2200" i="1" dirty="0" smtClean="0">
                <a:solidFill>
                  <a:srgbClr val="0070C0"/>
                </a:solidFill>
              </a:rPr>
              <a:t>for MA enrolled students and only for restraints occurring during the school day.</a:t>
            </a:r>
            <a:br>
              <a:rPr lang="en-US" sz="2200" i="1" dirty="0" smtClean="0">
                <a:solidFill>
                  <a:srgbClr val="0070C0"/>
                </a:solidFill>
              </a:rPr>
            </a:br>
            <a:r>
              <a:rPr lang="en-US" sz="2200" i="1" dirty="0">
                <a:solidFill>
                  <a:srgbClr val="0070C0"/>
                </a:solidFill>
              </a:rPr>
              <a:t/>
            </a:r>
            <a:br>
              <a:rPr lang="en-US" sz="2200" i="1" dirty="0">
                <a:solidFill>
                  <a:srgbClr val="0070C0"/>
                </a:solidFill>
              </a:rPr>
            </a:br>
            <a:r>
              <a:rPr lang="en-US" sz="2200" i="1" dirty="0" smtClean="0">
                <a:solidFill>
                  <a:srgbClr val="0070C0"/>
                </a:solidFill>
              </a:rPr>
              <a:t>In the case of an injury, the separate Student/Staff Restraint Injury Form is no longer required to be completed and submitted to the Department. This online application form is designed to collect the required information, eliminating the previous duplicative work.</a:t>
            </a:r>
            <a:endParaRPr lang="en-US" sz="2200" i="1" dirty="0">
              <a:solidFill>
                <a:srgbClr val="0070C0"/>
              </a:solidFill>
            </a:endParaRPr>
          </a:p>
        </p:txBody>
      </p:sp>
      <p:pic>
        <p:nvPicPr>
          <p:cNvPr id="4" name="Content Placeholder 3" descr="Screen shot of the restraint application page with a green arrow pointing to the space to enter a SASID and a second green arrow pointing to the Lookup button" title="picture"/>
          <p:cNvPicPr>
            <a:picLocks noGrp="1" noChangeAspect="1"/>
          </p:cNvPicPr>
          <p:nvPr>
            <p:ph idx="1"/>
          </p:nvPr>
        </p:nvPicPr>
        <p:blipFill>
          <a:blip r:embed="rId2"/>
          <a:stretch>
            <a:fillRect/>
          </a:stretch>
        </p:blipFill>
        <p:spPr>
          <a:xfrm>
            <a:off x="790575" y="3352800"/>
            <a:ext cx="7562850" cy="3114675"/>
          </a:xfrm>
          <a:prstGeom prst="rect">
            <a:avLst/>
          </a:prstGeom>
          <a:ln>
            <a:solidFill>
              <a:srgbClr val="002060"/>
            </a:solidFill>
          </a:ln>
        </p:spPr>
      </p:pic>
      <p:cxnSp>
        <p:nvCxnSpPr>
          <p:cNvPr id="6" name="Straight Arrow Connector 5" descr="Green arrow pointing to the Lookup button" title="arrow"/>
          <p:cNvCxnSpPr/>
          <p:nvPr/>
        </p:nvCxnSpPr>
        <p:spPr>
          <a:xfrm flipH="1">
            <a:off x="5029200" y="4572000"/>
            <a:ext cx="914401" cy="228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Green arrow pointing to box to enter SASID" title="arrow"/>
          <p:cNvCxnSpPr/>
          <p:nvPr/>
        </p:nvCxnSpPr>
        <p:spPr>
          <a:xfrm flipH="1" flipV="1">
            <a:off x="3048000" y="4910138"/>
            <a:ext cx="381000" cy="5000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2" descr="ESE Logo"/>
          <p:cNvPicPr>
            <a:picLocks noChangeAspect="1" noChangeArrowheads="1"/>
          </p:cNvPicPr>
          <p:nvPr/>
        </p:nvPicPr>
        <p:blipFill>
          <a:blip r:embed="rId3" cstate="print"/>
          <a:srcRect/>
          <a:stretch>
            <a:fillRect/>
          </a:stretch>
        </p:blipFill>
        <p:spPr bwMode="auto">
          <a:xfrm>
            <a:off x="7181850" y="6324600"/>
            <a:ext cx="1962150" cy="533400"/>
          </a:xfrm>
          <a:prstGeom prst="rect">
            <a:avLst/>
          </a:prstGeom>
          <a:noFill/>
          <a:ln w="9525">
            <a:noFill/>
            <a:miter lim="800000"/>
            <a:headEnd/>
            <a:tailEnd/>
          </a:ln>
        </p:spPr>
      </p:pic>
    </p:spTree>
    <p:extLst>
      <p:ext uri="{BB962C8B-B14F-4D97-AF65-F5344CB8AC3E}">
        <p14:creationId xmlns:p14="http://schemas.microsoft.com/office/powerpoint/2010/main" val="85217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594519"/>
            <a:ext cx="8686800" cy="1630362"/>
          </a:xfrm>
        </p:spPr>
        <p:txBody>
          <a:bodyPr>
            <a:normAutofit fontScale="90000"/>
          </a:bodyPr>
          <a:lstStyle/>
          <a:p>
            <a:r>
              <a:rPr lang="en-US" sz="2400" dirty="0" smtClean="0"/>
              <a:t>Step #6: Enter the restraint information</a:t>
            </a:r>
            <a:br>
              <a:rPr lang="en-US" sz="2400" dirty="0" smtClean="0"/>
            </a:br>
            <a:r>
              <a:rPr lang="en-US" sz="2200" dirty="0"/>
              <a:t/>
            </a:r>
            <a:br>
              <a:rPr lang="en-US" sz="2200" dirty="0"/>
            </a:br>
            <a:r>
              <a:rPr lang="en-US" sz="2200" i="1" dirty="0" smtClean="0">
                <a:solidFill>
                  <a:srgbClr val="0070C0"/>
                </a:solidFill>
              </a:rPr>
              <a:t>Sections with an asterisk (</a:t>
            </a:r>
            <a:r>
              <a:rPr lang="en-US" sz="2200" i="1" dirty="0" smtClean="0">
                <a:solidFill>
                  <a:srgbClr val="FF0000"/>
                </a:solidFill>
              </a:rPr>
              <a:t>*</a:t>
            </a:r>
            <a:r>
              <a:rPr lang="en-US" sz="2200" i="1" dirty="0" smtClean="0">
                <a:solidFill>
                  <a:srgbClr val="0070C0"/>
                </a:solidFill>
              </a:rPr>
              <a:t>) are required to be selected in order to close/submit the record.</a:t>
            </a:r>
            <a:br>
              <a:rPr lang="en-US" sz="2200" i="1" dirty="0" smtClean="0">
                <a:solidFill>
                  <a:srgbClr val="0070C0"/>
                </a:solidFill>
              </a:rPr>
            </a:br>
            <a:r>
              <a:rPr lang="en-US" sz="2200" i="1" dirty="0" smtClean="0">
                <a:solidFill>
                  <a:srgbClr val="0070C0"/>
                </a:solidFill>
              </a:rPr>
              <a:t>The </a:t>
            </a:r>
            <a:r>
              <a:rPr lang="en-US" sz="2200" i="1" dirty="0">
                <a:solidFill>
                  <a:srgbClr val="0070C0"/>
                </a:solidFill>
              </a:rPr>
              <a:t>“School” section has a dropdown of individual schools/programs to select from.</a:t>
            </a:r>
            <a:r>
              <a:rPr lang="en-US" sz="2200" i="1" dirty="0" smtClean="0">
                <a:solidFill>
                  <a:srgbClr val="0070C0"/>
                </a:solidFill>
              </a:rPr>
              <a:t/>
            </a:r>
            <a:br>
              <a:rPr lang="en-US" sz="2200" i="1" dirty="0" smtClean="0">
                <a:solidFill>
                  <a:srgbClr val="0070C0"/>
                </a:solidFill>
              </a:rPr>
            </a:br>
            <a:r>
              <a:rPr lang="en-US" sz="2200" i="1" dirty="0" smtClean="0">
                <a:solidFill>
                  <a:srgbClr val="0070C0"/>
                </a:solidFill>
              </a:rPr>
              <a:t>At any time during the school year, a record is able to be edited to add information and/or to delete. </a:t>
            </a:r>
            <a:endParaRPr lang="en-US" sz="2200" i="1" dirty="0">
              <a:solidFill>
                <a:srgbClr val="0070C0"/>
              </a:solidFill>
            </a:endParaRPr>
          </a:p>
        </p:txBody>
      </p:sp>
      <p:sp>
        <p:nvSpPr>
          <p:cNvPr id="5" name="Rectangle 4" descr="text box for Student Name"/>
          <p:cNvSpPr/>
          <p:nvPr/>
        </p:nvSpPr>
        <p:spPr>
          <a:xfrm>
            <a:off x="2225040" y="4171631"/>
            <a:ext cx="457200" cy="76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Text Box for Gender"/>
          <p:cNvSpPr/>
          <p:nvPr/>
        </p:nvSpPr>
        <p:spPr>
          <a:xfrm>
            <a:off x="2225040" y="4324350"/>
            <a:ext cx="1066800" cy="106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SE Logo"/>
          <p:cNvPicPr>
            <a:picLocks noChangeAspect="1" noChangeArrowheads="1"/>
          </p:cNvPicPr>
          <p:nvPr/>
        </p:nvPicPr>
        <p:blipFill>
          <a:blip r:embed="rId2" cstate="print"/>
          <a:srcRect/>
          <a:stretch>
            <a:fillRect/>
          </a:stretch>
        </p:blipFill>
        <p:spPr bwMode="auto">
          <a:xfrm>
            <a:off x="7181850" y="6324600"/>
            <a:ext cx="1962150" cy="533400"/>
          </a:xfrm>
          <a:prstGeom prst="rect">
            <a:avLst/>
          </a:prstGeom>
          <a:noFill/>
          <a:ln w="9525">
            <a:noFill/>
            <a:miter lim="800000"/>
            <a:headEnd/>
            <a:tailEnd/>
          </a:ln>
        </p:spPr>
      </p:pic>
      <p:pic>
        <p:nvPicPr>
          <p:cNvPr id="10" name="Content Placeholder 3" descr="Screen shot of the restraint application form to enter data" title="picture"/>
          <p:cNvPicPr>
            <a:picLocks noGrp="1" noChangeAspect="1"/>
          </p:cNvPicPr>
          <p:nvPr>
            <p:ph idx="1"/>
          </p:nvPr>
        </p:nvPicPr>
        <p:blipFill>
          <a:blip r:embed="rId3"/>
          <a:stretch>
            <a:fillRect/>
          </a:stretch>
        </p:blipFill>
        <p:spPr>
          <a:xfrm>
            <a:off x="914400" y="2743200"/>
            <a:ext cx="7391400" cy="4114800"/>
          </a:xfrm>
          <a:prstGeom prst="rect">
            <a:avLst/>
          </a:prstGeom>
        </p:spPr>
      </p:pic>
    </p:spTree>
    <p:extLst>
      <p:ext uri="{BB962C8B-B14F-4D97-AF65-F5344CB8AC3E}">
        <p14:creationId xmlns:p14="http://schemas.microsoft.com/office/powerpoint/2010/main" val="506818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DESE-231-36691</_dlc_DocId>
    <_dlc_DocIdUrl xmlns="733efe1c-5bbe-4968-87dc-d400e65c879f">
      <Url>https://sharepoint.doemass.org/ese/webteam/cps/_layouts/DocIdRedir.aspx?ID=DESE-231-36691</Url>
      <Description>DESE-231-36691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9ADEDEFE-0844-42E4-8566-6A1B15A6297C}">
  <ds:schemaRefs>
    <ds:schemaRef ds:uri="http://schemas.microsoft.com/office/2006/metadata/properties"/>
    <ds:schemaRef ds:uri="http://schemas.microsoft.com/office/2006/documentManagement/types"/>
    <ds:schemaRef ds:uri="http://purl.org/dc/dcmitype/"/>
    <ds:schemaRef ds:uri="733efe1c-5bbe-4968-87dc-d400e65c879f"/>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0a4e05da-b9bc-4326-ad73-01ef31b95567"/>
  </ds:schemaRefs>
</ds:datastoreItem>
</file>

<file path=customXml/itemProps2.xml><?xml version="1.0" encoding="utf-8"?>
<ds:datastoreItem xmlns:ds="http://schemas.openxmlformats.org/officeDocument/2006/customXml" ds:itemID="{0718FBF9-5867-4E36-A4C8-9C6A9E201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B30F56-753F-41BC-A3C8-CDDE985918ED}">
  <ds:schemaRefs>
    <ds:schemaRef ds:uri="http://schemas.microsoft.com/sharepoint/events"/>
  </ds:schemaRefs>
</ds:datastoreItem>
</file>

<file path=customXml/itemProps4.xml><?xml version="1.0" encoding="utf-8"?>
<ds:datastoreItem xmlns:ds="http://schemas.openxmlformats.org/officeDocument/2006/customXml" ds:itemID="{46EF8F26-9B7B-4E2C-A60F-CE3D50602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524</TotalTime>
  <Words>242</Words>
  <Application>Microsoft Office PowerPoint</Application>
  <PresentationFormat>On-screen Show (4:3)</PresentationFormat>
  <Paragraphs>17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Restraint Data Collection Application User Guide</vt:lpstr>
      <vt:lpstr>Step #1: Go to the Department’s home page (www.doe.mass.edu) and click on Security Portal </vt:lpstr>
      <vt:lpstr> Step #2a: Log into the Security Portal  (If you do not have access to the Security Portal, please contact your Directory Administrator. To identify the Directory Administrator for your organization, click here.)  </vt:lpstr>
      <vt:lpstr>Step #2b: Click on Application List   </vt:lpstr>
      <vt:lpstr>Step #2c: Click on Restraint Data  </vt:lpstr>
      <vt:lpstr>Step #3: Select your organization and then click on “Next.”</vt:lpstr>
      <vt:lpstr>Step #4: To create a new restraint record click on “Add New Student Restraint.”</vt:lpstr>
      <vt:lpstr>Step #5: Enter the SASID of the student and then click on “Lookup.”  This data collection is only for MA enrolled students and only for restraints occurring during the school day.  In the case of an injury, the separate Student/Staff Restraint Injury Form is no longer required to be completed and submitted to the Department. This online application form is designed to collect the required information, eliminating the previous duplicative work.</vt:lpstr>
      <vt:lpstr>Step #6: Enter the restraint information  Sections with an asterisk (*) are required to be selected in order to close/submit the record. The “School” section has a dropdown of individual schools/programs to select from. At any time during the school year, a record is able to be edited to add information and/or to delete. </vt:lpstr>
      <vt:lpstr>  Step #7: Print, save and submit your record  Print: To print this record, scroll to the bottom of the form, click “Print” and proceed as you usually would when printing. Once saved to the database, you will be able to access this record at any time during the school year for printing.   Save and submit: To save this record to the database, click “Add Student Restraint.” Once saved to the database, you will be able to access this record at any time during the school year.  </vt:lpstr>
      <vt:lpstr>Optional: If using Google Chrome, the form can be saved to your computer as a PDF.  1) Click          and then click on “Change” when the following box opens.   2) Click on “Save as PDF.” </vt:lpstr>
      <vt:lpstr>  PLEASE MAKE SURE TO DO THIS  When you are done printing and/or editing a record make sure to click “Add Student Restraint.” This will save your record to the database. </vt:lpstr>
      <vt:lpstr>Saved restraint record data sets are able to be exported to an Excel spreadsheet. Click “Export to Excel.”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Restraint Data Web Application User Guide</dc:title>
  <dc:subject>Restraint Data Web Application User Guide</dc:subject>
  <dc:creator>ESE</dc:creator>
  <cp:lastModifiedBy>O'Brien-Driscoll, Courtney</cp:lastModifiedBy>
  <cp:revision>147</cp:revision>
  <dcterms:created xsi:type="dcterms:W3CDTF">2017-08-30T16:08:00Z</dcterms:created>
  <dcterms:modified xsi:type="dcterms:W3CDTF">2018-08-10T17:51:17Z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10 2018</vt:lpwstr>
  </property>
</Properties>
</file>