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3"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2192000" cy="6858000"/>
  <p:notesSz cx="6858000" cy="9144000"/>
  <p:embeddedFontLst>
    <p:embeddedFont>
      <p:font typeface="Georgia" panose="02040502050405020303" pitchFamily="18" charset="0"/>
      <p:regular r:id="rId55"/>
      <p:bold r:id="rId56"/>
      <p:italic r:id="rId57"/>
      <p:boldItalic r:id="rId58"/>
    </p:embeddedFont>
    <p:embeddedFont>
      <p:font typeface="Gill Sans" panose="020B0604020202020204" charset="0"/>
      <p:regular r:id="rId59"/>
      <p:bold r:id="rId60"/>
    </p:embeddedFont>
    <p:embeddedFont>
      <p:font typeface="Nunito" pitchFamily="2" charset="0"/>
      <p:regular r:id="rId61"/>
      <p:bold r:id="rId62"/>
      <p:italic r:id="rId63"/>
      <p:boldItalic r:id="rId64"/>
    </p:embeddedFont>
    <p:embeddedFont>
      <p:font typeface="Nunito Light"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4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46A951-5236-8715-C5E8-B972E521F1FF}" v="10" dt="2024-08-28T17:11:54.961"/>
  </p1510:revLst>
</p1510:revInfo>
</file>

<file path=ppt/tableStyles.xml><?xml version="1.0" encoding="utf-8"?>
<a:tblStyleLst xmlns:a="http://schemas.openxmlformats.org/drawingml/2006/main" def="{A8A4523E-B494-4819-ABEF-904649D66A4C}">
  <a:tblStyle styleId="{A8A4523E-B494-4819-ABEF-904649D66A4C}" styleName="Table_0">
    <a:wholeTbl>
      <a:tcTxStyle>
        <a:font>
          <a:latin typeface="Arial"/>
          <a:ea typeface="Arial"/>
          <a:cs typeface="Arial"/>
        </a:font>
        <a:srgbClr val="000000"/>
      </a:tcTxStyle>
      <a:tcStyle>
        <a:tcBdr>
          <a:left>
            <a:ln w="6350" cap="flat" cmpd="sng">
              <a:solidFill>
                <a:srgbClr val="91A8CE"/>
              </a:solidFill>
              <a:prstDash val="solid"/>
              <a:round/>
              <a:headEnd type="none" w="sm" len="sm"/>
              <a:tailEnd type="none" w="sm" len="sm"/>
            </a:ln>
          </a:left>
          <a:right>
            <a:ln w="6350" cap="flat" cmpd="sng">
              <a:solidFill>
                <a:srgbClr val="91A8CE"/>
              </a:solidFill>
              <a:prstDash val="solid"/>
              <a:round/>
              <a:headEnd type="none" w="sm" len="sm"/>
              <a:tailEnd type="none" w="sm" len="sm"/>
            </a:ln>
          </a:right>
          <a:top>
            <a:ln w="6350" cap="flat" cmpd="sng">
              <a:solidFill>
                <a:srgbClr val="91A8CE"/>
              </a:solidFill>
              <a:prstDash val="solid"/>
              <a:round/>
              <a:headEnd type="none" w="sm" len="sm"/>
              <a:tailEnd type="none" w="sm" len="sm"/>
            </a:ln>
          </a:top>
          <a:bottom>
            <a:ln w="6350" cap="flat" cmpd="sng">
              <a:solidFill>
                <a:srgbClr val="91A8CE"/>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12D5A25-2D9E-4237-8D6F-829688874BF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9" autoAdjust="0"/>
    <p:restoredTop sz="94641" autoAdjust="0"/>
  </p:normalViewPr>
  <p:slideViewPr>
    <p:cSldViewPr snapToGrid="0">
      <p:cViewPr varScale="1">
        <p:scale>
          <a:sx n="93" d="100"/>
          <a:sy n="93" d="100"/>
        </p:scale>
        <p:origin x="90" y="366"/>
      </p:cViewPr>
      <p:guideLst/>
    </p:cSldViewPr>
  </p:slideViewPr>
  <p:outlineViewPr>
    <p:cViewPr>
      <p:scale>
        <a:sx n="33" d="100"/>
        <a:sy n="33" d="100"/>
      </p:scale>
      <p:origin x="0" y="-733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cb1ad68c26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cb1ad68c26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g2cb1ad68c26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bf4b1033f8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bf4b1033f8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g2bf4b1033f8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bf4b1033f8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bf4b1033f8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2bf4b1033f8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bfb3c6a940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bfb3c6a940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2bfb3c6a940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bfb3c6a940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bfb3c6a940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2bfb3c6a940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cb1cf6160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cb1cf6160d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2cb1cf6160d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bf4b1033f8_0_2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bf4b1033f8_0_2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2bf4b1033f8_0_2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bf4b1033f8_0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bf4b1033f8_0_2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g2bf4b1033f8_0_2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bf4b1033f8_0_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bf4b1033f8_0_2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2bf4b1033f8_0_2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bf4b1033f8_0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bf4b1033f8_0_2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g2bf4b1033f8_0_2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9b288269f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9b288269f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g19b288269f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bfb3c6a940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bfb3c6a940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2bfb3c6a940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bf4b1033f8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bf4b1033f8_0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g2bf4b1033f8_0_1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bf4b1033f8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bf4b1033f8_0_1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g2bf4b1033f8_0_1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bf4b1033f8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bf4b1033f8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2bf4b1033f8_0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bf4b1033f8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bf4b1033f8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2bf4b1033f8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bf4b1033f8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bf4b1033f8_0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endParaRPr/>
          </a:p>
        </p:txBody>
      </p:sp>
      <p:sp>
        <p:nvSpPr>
          <p:cNvPr id="321" name="Google Shape;321;g2bf4b1033f8_0_1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cb1cf6160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cb1cf6160d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2cb1cf6160d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bfb3c6a94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bfb3c6a94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2bfb3c6a94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bfb3c6a940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bfb3c6a940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2bfb3c6a940_0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bf4b1033f8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bf4b1033f8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g2bf4b1033f8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bf4b1033f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bf4b1033f8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2bf4b1033f8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bf4b1033f8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bf4b1033f8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g2bf4b1033f8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bfb3c6a940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bfb3c6a940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g2bfb3c6a940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bf4b1033f8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bf4b1033f8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g2bf4b1033f8_0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bf4b1033f8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bf4b1033f8_0_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g2bf4b1033f8_0_1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bf4b1033f8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bf4b1033f8_0_1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g2bf4b1033f8_0_1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bf4b1033f8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bf4b1033f8_0_1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g2bf4b1033f8_0_1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cb1cf6160d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cb1cf6160d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g2cb1cf6160d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bfb3c6a940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bfb3c6a940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2bfb3c6a940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bfb3c6a940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bfb3c6a940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g2bfb3c6a940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bfb3c6a940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bfb3c6a940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g2bfb3c6a940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9b288269f6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9b288269f6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19b288269f6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bfb3c6a940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bfb3c6a940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g2bfb3c6a940_0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bfb3c6a940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bfb3c6a940_2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General considerations</a:t>
            </a:r>
            <a:endParaRPr/>
          </a:p>
        </p:txBody>
      </p:sp>
      <p:sp>
        <p:nvSpPr>
          <p:cNvPr id="452" name="Google Shape;452;g2bfb3c6a940_2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bf4b1033f8_0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bf4b1033f8_0_3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g2bf4b1033f8_0_3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bf4b1033f8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bf4b1033f8_0_3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g2bf4b1033f8_0_3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6ae3df5e41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6ae3df5e41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g26ae3df5e41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bfb3c6a940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bfb3c6a940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2bfb3c6a940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6ae3df5e4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6ae3df5e4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26ae3df5e4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bfb3c6a940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bfb3c6a940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g2bfb3c6a940_0_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bfb3c6a940_2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bfb3c6a940_2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g2bfb3c6a940_2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bf4b1033f8_0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bf4b1033f8_0_3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g2bf4b1033f8_0_3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deddd2aa91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deddd2aa91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2deddd2aa91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bf4b1033f8_0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2bf4b1033f8_0_3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g2bf4b1033f8_0_3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c4bed57b8b_1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c4bed57b8b_1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g2c4bed57b8b_1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bfb3c6a940_2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2bfb3c6a940_2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g2bfb3c6a940_2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9b288269f6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9b288269f6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19b288269f6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c48a57218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c48a57218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Reviewed key points of each one</a:t>
            </a:r>
            <a:endParaRPr/>
          </a:p>
        </p:txBody>
      </p:sp>
      <p:sp>
        <p:nvSpPr>
          <p:cNvPr id="160" name="Google Shape;160;g2c48a57218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9b288269f6_0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9b288269f6_0_4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19b288269f6_0_4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bf4b1033f8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bf4b1033f8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g2bf4b1033f8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1524000" y="2120154"/>
            <a:ext cx="9144000" cy="201347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400"/>
              <a:buFont typeface="Calibri"/>
              <a:buNone/>
              <a:defRPr sz="54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2"/>
          <p:cNvSpPr txBox="1">
            <a:spLocks noGrp="1"/>
          </p:cNvSpPr>
          <p:nvPr>
            <p:ph type="body" idx="1"/>
          </p:nvPr>
        </p:nvSpPr>
        <p:spPr>
          <a:xfrm>
            <a:off x="1524000" y="4301286"/>
            <a:ext cx="9143999" cy="164592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91590"/>
              </a:buClr>
              <a:buSzPts val="3200"/>
              <a:buFont typeface="Calibri"/>
              <a:buNone/>
              <a:defRPr sz="3200" b="1">
                <a:solidFill>
                  <a:srgbClr val="991590"/>
                </a:solidFill>
              </a:defRPr>
            </a:lvl1pPr>
            <a:lvl2pPr marL="914400" lvl="1" indent="-228600" algn="ctr">
              <a:lnSpc>
                <a:spcPct val="90000"/>
              </a:lnSpc>
              <a:spcBef>
                <a:spcPts val="600"/>
              </a:spcBef>
              <a:spcAft>
                <a:spcPts val="0"/>
              </a:spcAft>
              <a:buClr>
                <a:srgbClr val="991590"/>
              </a:buClr>
              <a:buSzPts val="2400"/>
              <a:buFont typeface="Calibri"/>
              <a:buNone/>
              <a:defRPr sz="2400">
                <a:solidFill>
                  <a:srgbClr val="991590"/>
                </a:solidFill>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 name="Google Shape;22;p2" descr="Logo&#10;&#10;Description automatically generated"/>
          <p:cNvPicPr preferRelativeResize="0"/>
          <p:nvPr/>
        </p:nvPicPr>
        <p:blipFill rotWithShape="1">
          <a:blip r:embed="rId2">
            <a:alphaModFix/>
          </a:blip>
          <a:srcRect/>
          <a:stretch/>
        </p:blipFill>
        <p:spPr>
          <a:xfrm>
            <a:off x="3612065" y="574675"/>
            <a:ext cx="4967870" cy="1371600"/>
          </a:xfrm>
          <a:prstGeom prst="rect">
            <a:avLst/>
          </a:prstGeom>
          <a:noFill/>
          <a:ln>
            <a:noFill/>
          </a:ln>
        </p:spPr>
      </p:pic>
      <p:pic>
        <p:nvPicPr>
          <p:cNvPr id="23" name="Google Shape;23;p2"/>
          <p:cNvPicPr preferRelativeResize="0"/>
          <p:nvPr/>
        </p:nvPicPr>
        <p:blipFill rotWithShape="1">
          <a:blip r:embed="rId3">
            <a:alphaModFix/>
          </a:blip>
          <a:srcRect t="-1" b="22829"/>
          <a:stretch/>
        </p:blipFill>
        <p:spPr>
          <a:xfrm>
            <a:off x="0" y="6122941"/>
            <a:ext cx="12192000" cy="735059"/>
          </a:xfrm>
          <a:prstGeom prst="rect">
            <a:avLst/>
          </a:prstGeom>
          <a:noFill/>
          <a:ln>
            <a:noFill/>
          </a:ln>
        </p:spPr>
      </p:pic>
      <p:pic>
        <p:nvPicPr>
          <p:cNvPr id="24" name="Google Shape;24;p2"/>
          <p:cNvPicPr preferRelativeResize="0"/>
          <p:nvPr/>
        </p:nvPicPr>
        <p:blipFill rotWithShape="1">
          <a:blip r:embed="rId4">
            <a:alphaModFix/>
          </a:blip>
          <a:srcRect/>
          <a:stretch/>
        </p:blipFill>
        <p:spPr>
          <a:xfrm>
            <a:off x="0" y="0"/>
            <a:ext cx="12192000" cy="55586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No First Bullet">
  <p:cSld name="Two Content No First Bulle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5000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Font typeface="Calibri"/>
              <a:buNone/>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Font typeface="Calibri"/>
              <a:buNone/>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1"/>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839788" y="5000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a:off x="839788" y="1825625"/>
            <a:ext cx="5157787" cy="6794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Font typeface="Calibri"/>
              <a:buNone/>
              <a:defRPr sz="2400" b="1"/>
            </a:lvl1pPr>
            <a:lvl2pPr marL="914400" lvl="1" indent="-228600" algn="l">
              <a:lnSpc>
                <a:spcPct val="90000"/>
              </a:lnSpc>
              <a:spcBef>
                <a:spcPts val="600"/>
              </a:spcBef>
              <a:spcAft>
                <a:spcPts val="0"/>
              </a:spcAft>
              <a:buClr>
                <a:schemeClr val="dk1"/>
              </a:buClr>
              <a:buSzPts val="2000"/>
              <a:buFont typeface="Calibri"/>
              <a:buNone/>
              <a:defRPr sz="2000" b="1"/>
            </a:lvl2pPr>
            <a:lvl3pPr marL="1371600" lvl="2" indent="-228600" algn="l">
              <a:lnSpc>
                <a:spcPct val="90000"/>
              </a:lnSpc>
              <a:spcBef>
                <a:spcPts val="600"/>
              </a:spcBef>
              <a:spcAft>
                <a:spcPts val="0"/>
              </a:spcAft>
              <a:buClr>
                <a:schemeClr val="dk1"/>
              </a:buClr>
              <a:buSzPts val="1800"/>
              <a:buFont typeface="Calibri"/>
              <a:buNone/>
              <a:defRPr sz="1800" b="1"/>
            </a:lvl3pPr>
            <a:lvl4pPr marL="1828800" lvl="3" indent="-228600" algn="l">
              <a:lnSpc>
                <a:spcPct val="90000"/>
              </a:lnSpc>
              <a:spcBef>
                <a:spcPts val="600"/>
              </a:spcBef>
              <a:spcAft>
                <a:spcPts val="0"/>
              </a:spcAft>
              <a:buClr>
                <a:schemeClr val="dk1"/>
              </a:buClr>
              <a:buSzPts val="1600"/>
              <a:buFont typeface="Calibri"/>
              <a:buNone/>
              <a:defRPr sz="1600" b="1"/>
            </a:lvl4pPr>
            <a:lvl5pPr marL="2286000" lvl="4" indent="-228600" algn="l">
              <a:lnSpc>
                <a:spcPct val="90000"/>
              </a:lnSpc>
              <a:spcBef>
                <a:spcPts val="600"/>
              </a:spcBef>
              <a:spcAft>
                <a:spcPts val="0"/>
              </a:spcAft>
              <a:buClr>
                <a:schemeClr val="dk1"/>
              </a:buClr>
              <a:buSzPts val="1600"/>
              <a:buFont typeface="Calibri"/>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2"/>
          <p:cNvSpPr txBox="1">
            <a:spLocks noGrp="1"/>
          </p:cNvSpPr>
          <p:nvPr>
            <p:ph type="body" idx="3"/>
          </p:nvPr>
        </p:nvSpPr>
        <p:spPr>
          <a:xfrm>
            <a:off x="6172200" y="1825625"/>
            <a:ext cx="5183188" cy="6794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Font typeface="Calibri"/>
              <a:buNone/>
              <a:defRPr sz="2400" b="1"/>
            </a:lvl1pPr>
            <a:lvl2pPr marL="914400" lvl="1" indent="-228600" algn="l">
              <a:lnSpc>
                <a:spcPct val="90000"/>
              </a:lnSpc>
              <a:spcBef>
                <a:spcPts val="600"/>
              </a:spcBef>
              <a:spcAft>
                <a:spcPts val="0"/>
              </a:spcAft>
              <a:buClr>
                <a:schemeClr val="dk1"/>
              </a:buClr>
              <a:buSzPts val="2000"/>
              <a:buFont typeface="Calibri"/>
              <a:buNone/>
              <a:defRPr sz="2000" b="1"/>
            </a:lvl2pPr>
            <a:lvl3pPr marL="1371600" lvl="2" indent="-228600" algn="l">
              <a:lnSpc>
                <a:spcPct val="90000"/>
              </a:lnSpc>
              <a:spcBef>
                <a:spcPts val="600"/>
              </a:spcBef>
              <a:spcAft>
                <a:spcPts val="0"/>
              </a:spcAft>
              <a:buClr>
                <a:schemeClr val="dk1"/>
              </a:buClr>
              <a:buSzPts val="1800"/>
              <a:buFont typeface="Calibri"/>
              <a:buNone/>
              <a:defRPr sz="1800" b="1"/>
            </a:lvl3pPr>
            <a:lvl4pPr marL="1828800" lvl="3" indent="-228600" algn="l">
              <a:lnSpc>
                <a:spcPct val="90000"/>
              </a:lnSpc>
              <a:spcBef>
                <a:spcPts val="600"/>
              </a:spcBef>
              <a:spcAft>
                <a:spcPts val="0"/>
              </a:spcAft>
              <a:buClr>
                <a:schemeClr val="dk1"/>
              </a:buClr>
              <a:buSzPts val="1600"/>
              <a:buFont typeface="Calibri"/>
              <a:buNone/>
              <a:defRPr sz="1600" b="1"/>
            </a:lvl4pPr>
            <a:lvl5pPr marL="2286000" lvl="4" indent="-228600" algn="l">
              <a:lnSpc>
                <a:spcPct val="90000"/>
              </a:lnSpc>
              <a:spcBef>
                <a:spcPts val="600"/>
              </a:spcBef>
              <a:spcAft>
                <a:spcPts val="0"/>
              </a:spcAft>
              <a:buClr>
                <a:schemeClr val="dk1"/>
              </a:buClr>
              <a:buSzPts val="1600"/>
              <a:buFont typeface="Calibri"/>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2"/>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a:off x="838200" y="5000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3"/>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14"/>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4"/>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Font typeface="Calibri"/>
              <a:buChar char="•"/>
              <a:defRPr sz="3200"/>
            </a:lvl1pPr>
            <a:lvl2pPr marL="914400" lvl="1" indent="-406400" algn="l">
              <a:lnSpc>
                <a:spcPct val="90000"/>
              </a:lnSpc>
              <a:spcBef>
                <a:spcPts val="600"/>
              </a:spcBef>
              <a:spcAft>
                <a:spcPts val="0"/>
              </a:spcAft>
              <a:buClr>
                <a:schemeClr val="dk1"/>
              </a:buClr>
              <a:buSzPts val="2800"/>
              <a:buFont typeface="Calibri"/>
              <a:buChar char="•"/>
              <a:defRPr sz="2800"/>
            </a:lvl2pPr>
            <a:lvl3pPr marL="1371600" lvl="2" indent="-381000" algn="l">
              <a:lnSpc>
                <a:spcPct val="90000"/>
              </a:lnSpc>
              <a:spcBef>
                <a:spcPts val="600"/>
              </a:spcBef>
              <a:spcAft>
                <a:spcPts val="0"/>
              </a:spcAft>
              <a:buClr>
                <a:schemeClr val="dk1"/>
              </a:buClr>
              <a:buSzPts val="2400"/>
              <a:buFont typeface="Calibri"/>
              <a:buChar char="•"/>
              <a:defRPr sz="2400"/>
            </a:lvl3pPr>
            <a:lvl4pPr marL="1828800" lvl="3" indent="-355600" algn="l">
              <a:lnSpc>
                <a:spcPct val="90000"/>
              </a:lnSpc>
              <a:spcBef>
                <a:spcPts val="600"/>
              </a:spcBef>
              <a:spcAft>
                <a:spcPts val="0"/>
              </a:spcAft>
              <a:buClr>
                <a:schemeClr val="dk1"/>
              </a:buClr>
              <a:buSzPts val="2000"/>
              <a:buFont typeface="Calibri"/>
              <a:buChar char="•"/>
              <a:defRPr sz="2000"/>
            </a:lvl4pPr>
            <a:lvl5pPr marL="2286000" lvl="4" indent="-355600" algn="l">
              <a:lnSpc>
                <a:spcPct val="90000"/>
              </a:lnSpc>
              <a:spcBef>
                <a:spcPts val="600"/>
              </a:spcBef>
              <a:spcAft>
                <a:spcPts val="0"/>
              </a:spcAft>
              <a:buClr>
                <a:schemeClr val="dk1"/>
              </a:buClr>
              <a:buSzPts val="2000"/>
              <a:buFont typeface="Calibri"/>
              <a:buChar char="•"/>
              <a:defRPr sz="2000"/>
            </a:lvl5pPr>
            <a:lvl6pPr marL="2743200" lvl="5" indent="-355600" algn="l">
              <a:lnSpc>
                <a:spcPct val="90000"/>
              </a:lnSpc>
              <a:spcBef>
                <a:spcPts val="6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6" name="Google Shape;96;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Font typeface="Calibri"/>
              <a:buNone/>
              <a:defRPr sz="1600"/>
            </a:lvl1pPr>
            <a:lvl2pPr marL="914400" lvl="1" indent="-228600" algn="l">
              <a:lnSpc>
                <a:spcPct val="90000"/>
              </a:lnSpc>
              <a:spcBef>
                <a:spcPts val="600"/>
              </a:spcBef>
              <a:spcAft>
                <a:spcPts val="0"/>
              </a:spcAft>
              <a:buClr>
                <a:schemeClr val="dk1"/>
              </a:buClr>
              <a:buSzPts val="1400"/>
              <a:buFont typeface="Calibri"/>
              <a:buNone/>
              <a:defRPr sz="1400"/>
            </a:lvl2pPr>
            <a:lvl3pPr marL="1371600" lvl="2" indent="-228600" algn="l">
              <a:lnSpc>
                <a:spcPct val="90000"/>
              </a:lnSpc>
              <a:spcBef>
                <a:spcPts val="600"/>
              </a:spcBef>
              <a:spcAft>
                <a:spcPts val="0"/>
              </a:spcAft>
              <a:buClr>
                <a:schemeClr val="dk1"/>
              </a:buClr>
              <a:buSzPts val="1200"/>
              <a:buFont typeface="Calibri"/>
              <a:buNone/>
              <a:defRPr sz="1200"/>
            </a:lvl3pPr>
            <a:lvl4pPr marL="1828800" lvl="3" indent="-228600" algn="l">
              <a:lnSpc>
                <a:spcPct val="90000"/>
              </a:lnSpc>
              <a:spcBef>
                <a:spcPts val="600"/>
              </a:spcBef>
              <a:spcAft>
                <a:spcPts val="0"/>
              </a:spcAft>
              <a:buClr>
                <a:schemeClr val="dk1"/>
              </a:buClr>
              <a:buSzPts val="1000"/>
              <a:buFont typeface="Calibri"/>
              <a:buNone/>
              <a:defRPr sz="1000"/>
            </a:lvl4pPr>
            <a:lvl5pPr marL="2286000" lvl="4" indent="-228600" algn="l">
              <a:lnSpc>
                <a:spcPct val="90000"/>
              </a:lnSpc>
              <a:spcBef>
                <a:spcPts val="600"/>
              </a:spcBef>
              <a:spcAft>
                <a:spcPts val="0"/>
              </a:spcAft>
              <a:buClr>
                <a:schemeClr val="dk1"/>
              </a:buClr>
              <a:buSzPts val="1000"/>
              <a:buFont typeface="Calibri"/>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7" name="Google Shape;97;p15"/>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5"/>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6"/>
          <p:cNvSpPr>
            <a:spLocks noGrp="1"/>
          </p:cNvSpPr>
          <p:nvPr>
            <p:ph type="pic" idx="2"/>
          </p:nvPr>
        </p:nvSpPr>
        <p:spPr>
          <a:xfrm>
            <a:off x="5183188" y="987425"/>
            <a:ext cx="6172200" cy="4873625"/>
          </a:xfrm>
          <a:prstGeom prst="rect">
            <a:avLst/>
          </a:prstGeom>
          <a:noFill/>
          <a:ln>
            <a:noFill/>
          </a:ln>
        </p:spPr>
      </p:sp>
      <p:sp>
        <p:nvSpPr>
          <p:cNvPr id="102" name="Google Shape;102;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Font typeface="Calibri"/>
              <a:buNone/>
              <a:defRPr sz="1600"/>
            </a:lvl1pPr>
            <a:lvl2pPr marL="914400" lvl="1" indent="-228600" algn="l">
              <a:lnSpc>
                <a:spcPct val="90000"/>
              </a:lnSpc>
              <a:spcBef>
                <a:spcPts val="600"/>
              </a:spcBef>
              <a:spcAft>
                <a:spcPts val="0"/>
              </a:spcAft>
              <a:buClr>
                <a:schemeClr val="dk1"/>
              </a:buClr>
              <a:buSzPts val="1400"/>
              <a:buFont typeface="Calibri"/>
              <a:buNone/>
              <a:defRPr sz="1400"/>
            </a:lvl2pPr>
            <a:lvl3pPr marL="1371600" lvl="2" indent="-228600" algn="l">
              <a:lnSpc>
                <a:spcPct val="90000"/>
              </a:lnSpc>
              <a:spcBef>
                <a:spcPts val="600"/>
              </a:spcBef>
              <a:spcAft>
                <a:spcPts val="0"/>
              </a:spcAft>
              <a:buClr>
                <a:schemeClr val="dk1"/>
              </a:buClr>
              <a:buSzPts val="1200"/>
              <a:buFont typeface="Calibri"/>
              <a:buNone/>
              <a:defRPr sz="1200"/>
            </a:lvl3pPr>
            <a:lvl4pPr marL="1828800" lvl="3" indent="-228600" algn="l">
              <a:lnSpc>
                <a:spcPct val="90000"/>
              </a:lnSpc>
              <a:spcBef>
                <a:spcPts val="600"/>
              </a:spcBef>
              <a:spcAft>
                <a:spcPts val="0"/>
              </a:spcAft>
              <a:buClr>
                <a:schemeClr val="dk1"/>
              </a:buClr>
              <a:buSzPts val="1000"/>
              <a:buFont typeface="Calibri"/>
              <a:buNone/>
              <a:defRPr sz="1000"/>
            </a:lvl4pPr>
            <a:lvl5pPr marL="2286000" lvl="4" indent="-228600" algn="l">
              <a:lnSpc>
                <a:spcPct val="90000"/>
              </a:lnSpc>
              <a:spcBef>
                <a:spcPts val="600"/>
              </a:spcBef>
              <a:spcAft>
                <a:spcPts val="0"/>
              </a:spcAft>
              <a:buClr>
                <a:schemeClr val="dk1"/>
              </a:buClr>
              <a:buSzPts val="1000"/>
              <a:buFont typeface="Calibri"/>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16"/>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6"/>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838200" y="5000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Font typeface="Calibri"/>
              <a:buChar char="•"/>
              <a:defRPr/>
            </a:lvl1pPr>
            <a:lvl2pPr marL="914400" lvl="1" indent="-355600" algn="l">
              <a:lnSpc>
                <a:spcPct val="90000"/>
              </a:lnSpc>
              <a:spcBef>
                <a:spcPts val="600"/>
              </a:spcBef>
              <a:spcAft>
                <a:spcPts val="0"/>
              </a:spcAft>
              <a:buClr>
                <a:schemeClr val="dk1"/>
              </a:buClr>
              <a:buSzPts val="2000"/>
              <a:buFont typeface="Calibri"/>
              <a:buChar char="•"/>
              <a:defRPr/>
            </a:lvl2pPr>
            <a:lvl3pPr marL="1371600" lvl="2" indent="-342900" algn="l">
              <a:lnSpc>
                <a:spcPct val="90000"/>
              </a:lnSpc>
              <a:spcBef>
                <a:spcPts val="600"/>
              </a:spcBef>
              <a:spcAft>
                <a:spcPts val="0"/>
              </a:spcAft>
              <a:buClr>
                <a:schemeClr val="dk1"/>
              </a:buClr>
              <a:buSzPts val="1800"/>
              <a:buFont typeface="Calibri"/>
              <a:buChar char="•"/>
              <a:defRPr/>
            </a:lvl3pPr>
            <a:lvl4pPr marL="1828800" lvl="3" indent="-330200" algn="l">
              <a:lnSpc>
                <a:spcPct val="90000"/>
              </a:lnSpc>
              <a:spcBef>
                <a:spcPts val="600"/>
              </a:spcBef>
              <a:spcAft>
                <a:spcPts val="0"/>
              </a:spcAft>
              <a:buClr>
                <a:schemeClr val="dk1"/>
              </a:buClr>
              <a:buSzPts val="1600"/>
              <a:buFont typeface="Calibri"/>
              <a:buChar char="•"/>
              <a:defRPr/>
            </a:lvl4pPr>
            <a:lvl5pPr marL="2286000" lvl="4" indent="-330200" algn="l">
              <a:lnSpc>
                <a:spcPct val="90000"/>
              </a:lnSpc>
              <a:spcBef>
                <a:spcPts val="600"/>
              </a:spcBef>
              <a:spcAft>
                <a:spcPts val="0"/>
              </a:spcAft>
              <a:buClr>
                <a:schemeClr val="dk1"/>
              </a:buClr>
              <a:buSzPts val="1600"/>
              <a:buFont typeface="Calibri"/>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ause">
  <p:cSld name="Pause">
    <p:spTree>
      <p:nvGrpSpPr>
        <p:cNvPr id="1" name="Shape 30"/>
        <p:cNvGrpSpPr/>
        <p:nvPr/>
      </p:nvGrpSpPr>
      <p:grpSpPr>
        <a:xfrm>
          <a:off x="0" y="0"/>
          <a:ext cx="0" cy="0"/>
          <a:chOff x="0" y="0"/>
          <a:chExt cx="0" cy="0"/>
        </a:xfrm>
      </p:grpSpPr>
      <p:pic>
        <p:nvPicPr>
          <p:cNvPr id="31" name="Google Shape;31;p4"/>
          <p:cNvPicPr preferRelativeResize="0"/>
          <p:nvPr/>
        </p:nvPicPr>
        <p:blipFill rotWithShape="1">
          <a:blip r:embed="rId2">
            <a:alphaModFix/>
          </a:blip>
          <a:srcRect t="-1" b="22829"/>
          <a:stretch/>
        </p:blipFill>
        <p:spPr>
          <a:xfrm>
            <a:off x="0" y="6122941"/>
            <a:ext cx="12192000" cy="735059"/>
          </a:xfrm>
          <a:prstGeom prst="rect">
            <a:avLst/>
          </a:prstGeom>
          <a:noFill/>
          <a:ln>
            <a:noFill/>
          </a:ln>
        </p:spPr>
      </p:pic>
      <p:pic>
        <p:nvPicPr>
          <p:cNvPr id="32" name="Google Shape;32;p4" descr="A picture containing silhouette&#10;&#10;Description automatically generated"/>
          <p:cNvPicPr preferRelativeResize="0"/>
          <p:nvPr/>
        </p:nvPicPr>
        <p:blipFill rotWithShape="1">
          <a:blip r:embed="rId3">
            <a:alphaModFix/>
          </a:blip>
          <a:srcRect/>
          <a:stretch/>
        </p:blipFill>
        <p:spPr>
          <a:xfrm>
            <a:off x="226687" y="5837521"/>
            <a:ext cx="1223025" cy="914400"/>
          </a:xfrm>
          <a:prstGeom prst="rect">
            <a:avLst/>
          </a:prstGeom>
          <a:noFill/>
          <a:ln>
            <a:noFill/>
          </a:ln>
        </p:spPr>
      </p:pic>
      <p:sp>
        <p:nvSpPr>
          <p:cNvPr id="33" name="Google Shape;33;p4"/>
          <p:cNvSpPr txBox="1">
            <a:spLocks noGrp="1"/>
          </p:cNvSpPr>
          <p:nvPr>
            <p:ph type="title"/>
          </p:nvPr>
        </p:nvSpPr>
        <p:spPr>
          <a:xfrm>
            <a:off x="838200" y="500062"/>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6" name="Google Shape;36;p4"/>
          <p:cNvPicPr preferRelativeResize="0"/>
          <p:nvPr/>
        </p:nvPicPr>
        <p:blipFill rotWithShape="1">
          <a:blip r:embed="rId4">
            <a:alphaModFix/>
          </a:blip>
          <a:srcRect/>
          <a:stretch/>
        </p:blipFill>
        <p:spPr>
          <a:xfrm>
            <a:off x="0" y="0"/>
            <a:ext cx="12192000" cy="555866"/>
          </a:xfrm>
          <a:prstGeom prst="rect">
            <a:avLst/>
          </a:prstGeom>
          <a:noFill/>
          <a:ln>
            <a:noFill/>
          </a:ln>
        </p:spPr>
      </p:pic>
      <p:sp>
        <p:nvSpPr>
          <p:cNvPr id="37" name="Google Shape;37;p4"/>
          <p:cNvSpPr/>
          <p:nvPr/>
        </p:nvSpPr>
        <p:spPr>
          <a:xfrm>
            <a:off x="3121173" y="1825625"/>
            <a:ext cx="5949655" cy="3830533"/>
          </a:xfrm>
          <a:prstGeom prst="roundRect">
            <a:avLst>
              <a:gd name="adj" fmla="val 16667"/>
            </a:avLst>
          </a:prstGeom>
          <a:solidFill>
            <a:srgbClr val="005B99"/>
          </a:solidFill>
          <a:ln w="12700" cap="flat" cmpd="sng">
            <a:solidFill>
              <a:srgbClr val="00426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8" name="Google Shape;38;p4"/>
          <p:cNvPicPr preferRelativeResize="0"/>
          <p:nvPr/>
        </p:nvPicPr>
        <p:blipFill rotWithShape="1">
          <a:blip r:embed="rId5">
            <a:alphaModFix/>
          </a:blip>
          <a:srcRect t="18167" b="17535"/>
          <a:stretch/>
        </p:blipFill>
        <p:spPr>
          <a:xfrm>
            <a:off x="4011260" y="2400951"/>
            <a:ext cx="4169481" cy="267988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No First Bullet">
  <p:cSld name="Title and Content No First Bullet">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838200" y="5000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Font typeface="Calibri"/>
              <a:buNone/>
              <a:defRPr/>
            </a:lvl1pPr>
            <a:lvl2pPr marL="914400" lvl="1" indent="-355600" algn="l">
              <a:lnSpc>
                <a:spcPct val="90000"/>
              </a:lnSpc>
              <a:spcBef>
                <a:spcPts val="600"/>
              </a:spcBef>
              <a:spcAft>
                <a:spcPts val="0"/>
              </a:spcAft>
              <a:buClr>
                <a:schemeClr val="dk1"/>
              </a:buClr>
              <a:buSzPts val="2000"/>
              <a:buFont typeface="Calibri"/>
              <a:buChar char="•"/>
              <a:defRPr/>
            </a:lvl2pPr>
            <a:lvl3pPr marL="1371600" lvl="2" indent="-342900" algn="l">
              <a:lnSpc>
                <a:spcPct val="90000"/>
              </a:lnSpc>
              <a:spcBef>
                <a:spcPts val="600"/>
              </a:spcBef>
              <a:spcAft>
                <a:spcPts val="0"/>
              </a:spcAft>
              <a:buClr>
                <a:schemeClr val="dk1"/>
              </a:buClr>
              <a:buSzPts val="1800"/>
              <a:buFont typeface="Calibri"/>
              <a:buChar char="•"/>
              <a:defRPr/>
            </a:lvl3pPr>
            <a:lvl4pPr marL="1828800" lvl="3" indent="-330200" algn="l">
              <a:lnSpc>
                <a:spcPct val="90000"/>
              </a:lnSpc>
              <a:spcBef>
                <a:spcPts val="600"/>
              </a:spcBef>
              <a:spcAft>
                <a:spcPts val="0"/>
              </a:spcAft>
              <a:buClr>
                <a:schemeClr val="dk1"/>
              </a:buClr>
              <a:buSzPts val="1600"/>
              <a:buFont typeface="Calibri"/>
              <a:buChar char="•"/>
              <a:defRPr/>
            </a:lvl4pPr>
            <a:lvl5pPr marL="2286000" lvl="4" indent="-330200" algn="l">
              <a:lnSpc>
                <a:spcPct val="90000"/>
              </a:lnSpc>
              <a:spcBef>
                <a:spcPts val="600"/>
              </a:spcBef>
              <a:spcAft>
                <a:spcPts val="0"/>
              </a:spcAft>
              <a:buClr>
                <a:schemeClr val="dk1"/>
              </a:buClr>
              <a:buSzPts val="1600"/>
              <a:buFont typeface="Calibri"/>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Centered">
  <p:cSld name="Title and Content Centered">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838200" y="5000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1524000" y="1825625"/>
            <a:ext cx="9144000" cy="4351338"/>
          </a:xfrm>
          <a:prstGeom prst="rect">
            <a:avLst/>
          </a:prstGeom>
          <a:noFill/>
          <a:ln>
            <a:noFill/>
          </a:ln>
        </p:spPr>
        <p:txBody>
          <a:bodyPr spcFirstLastPara="1" wrap="square" lIns="91425" tIns="365750" rIns="91425" bIns="45700" anchor="t" anchorCtr="0">
            <a:normAutofit/>
          </a:bodyPr>
          <a:lstStyle>
            <a:lvl1pPr marL="457200" lvl="0" indent="-228600" algn="ctr">
              <a:lnSpc>
                <a:spcPct val="110000"/>
              </a:lnSpc>
              <a:spcBef>
                <a:spcPts val="1000"/>
              </a:spcBef>
              <a:spcAft>
                <a:spcPts val="0"/>
              </a:spcAft>
              <a:buClr>
                <a:schemeClr val="dk1"/>
              </a:buClr>
              <a:buSzPts val="2400"/>
              <a:buFont typeface="Calibri"/>
              <a:buNone/>
              <a:defRPr/>
            </a:lvl1pPr>
            <a:lvl2pPr marL="914400" lvl="1" indent="-228600" algn="ctr">
              <a:lnSpc>
                <a:spcPct val="110000"/>
              </a:lnSpc>
              <a:spcBef>
                <a:spcPts val="900"/>
              </a:spcBef>
              <a:spcAft>
                <a:spcPts val="0"/>
              </a:spcAft>
              <a:buClr>
                <a:schemeClr val="dk1"/>
              </a:buClr>
              <a:buSzPts val="2000"/>
              <a:buFont typeface="Calibri"/>
              <a:buNone/>
              <a:defRPr/>
            </a:lvl2pPr>
            <a:lvl3pPr marL="1371600" lvl="2" indent="-228600" algn="ctr">
              <a:lnSpc>
                <a:spcPct val="110000"/>
              </a:lnSpc>
              <a:spcBef>
                <a:spcPts val="900"/>
              </a:spcBef>
              <a:spcAft>
                <a:spcPts val="0"/>
              </a:spcAft>
              <a:buClr>
                <a:schemeClr val="dk1"/>
              </a:buClr>
              <a:buSzPts val="1800"/>
              <a:buFont typeface="Calibri"/>
              <a:buNone/>
              <a:defRPr/>
            </a:lvl3pPr>
            <a:lvl4pPr marL="1828800" lvl="3" indent="-228600" algn="ctr">
              <a:lnSpc>
                <a:spcPct val="110000"/>
              </a:lnSpc>
              <a:spcBef>
                <a:spcPts val="900"/>
              </a:spcBef>
              <a:spcAft>
                <a:spcPts val="0"/>
              </a:spcAft>
              <a:buClr>
                <a:schemeClr val="dk1"/>
              </a:buClr>
              <a:buSzPts val="1600"/>
              <a:buFont typeface="Calibri"/>
              <a:buNone/>
              <a:defRPr/>
            </a:lvl4pPr>
            <a:lvl5pPr marL="2286000" lvl="4" indent="-228600" algn="ctr">
              <a:lnSpc>
                <a:spcPct val="110000"/>
              </a:lnSpc>
              <a:spcBef>
                <a:spcPts val="900"/>
              </a:spcBef>
              <a:spcAft>
                <a:spcPts val="0"/>
              </a:spcAft>
              <a:buClr>
                <a:schemeClr val="dk1"/>
              </a:buClr>
              <a:buSzPts val="1600"/>
              <a:buFont typeface="Calibri"/>
              <a:buNone/>
              <a:defRPr/>
            </a:lvl5pPr>
            <a:lvl6pPr marL="2743200" lvl="5" indent="-342900" algn="l">
              <a:lnSpc>
                <a:spcPct val="90000"/>
              </a:lnSpc>
              <a:spcBef>
                <a:spcPts val="9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6"/>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Numbered">
  <p:cSld name="Title and Content Numbered">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5000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991590"/>
              </a:buClr>
              <a:buSzPts val="2400"/>
              <a:buFont typeface="Calibri"/>
              <a:buAutoNum type="arabicPeriod"/>
              <a:defRPr/>
            </a:lvl1pPr>
            <a:lvl2pPr marL="914400" lvl="1" indent="-355600" algn="l">
              <a:lnSpc>
                <a:spcPct val="90000"/>
              </a:lnSpc>
              <a:spcBef>
                <a:spcPts val="600"/>
              </a:spcBef>
              <a:spcAft>
                <a:spcPts val="0"/>
              </a:spcAft>
              <a:buClr>
                <a:srgbClr val="991590"/>
              </a:buClr>
              <a:buSzPts val="2000"/>
              <a:buFont typeface="Calibri"/>
              <a:buAutoNum type="arabicPeriod"/>
              <a:defRPr/>
            </a:lvl2pPr>
            <a:lvl3pPr marL="1371600" lvl="2" indent="-342900" algn="l">
              <a:lnSpc>
                <a:spcPct val="90000"/>
              </a:lnSpc>
              <a:spcBef>
                <a:spcPts val="600"/>
              </a:spcBef>
              <a:spcAft>
                <a:spcPts val="0"/>
              </a:spcAft>
              <a:buClr>
                <a:srgbClr val="991590"/>
              </a:buClr>
              <a:buSzPts val="1800"/>
              <a:buFont typeface="Calibri"/>
              <a:buAutoNum type="arabicPeriod"/>
              <a:defRPr/>
            </a:lvl3pPr>
            <a:lvl4pPr marL="1828800" lvl="3" indent="-330200" algn="l">
              <a:lnSpc>
                <a:spcPct val="90000"/>
              </a:lnSpc>
              <a:spcBef>
                <a:spcPts val="600"/>
              </a:spcBef>
              <a:spcAft>
                <a:spcPts val="0"/>
              </a:spcAft>
              <a:buClr>
                <a:srgbClr val="991590"/>
              </a:buClr>
              <a:buSzPts val="1600"/>
              <a:buFont typeface="Calibri"/>
              <a:buAutoNum type="arabicPeriod"/>
              <a:defRPr/>
            </a:lvl4pPr>
            <a:lvl5pPr marL="2286000" lvl="4" indent="-330200" algn="l">
              <a:lnSpc>
                <a:spcPct val="90000"/>
              </a:lnSpc>
              <a:spcBef>
                <a:spcPts val="600"/>
              </a:spcBef>
              <a:spcAft>
                <a:spcPts val="0"/>
              </a:spcAft>
              <a:buClr>
                <a:srgbClr val="991590"/>
              </a:buClr>
              <a:buSzPts val="1600"/>
              <a:buFont typeface="Calibri"/>
              <a:buAutoNum type="arabicPeriod"/>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7"/>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838200" y="5000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8"/>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Large Left">
  <p:cSld name="Two Content Large Left">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838200" y="5000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9"/>
          <p:cNvSpPr txBox="1">
            <a:spLocks noGrp="1"/>
          </p:cNvSpPr>
          <p:nvPr>
            <p:ph type="body" idx="1"/>
          </p:nvPr>
        </p:nvSpPr>
        <p:spPr>
          <a:xfrm>
            <a:off x="838200" y="1825625"/>
            <a:ext cx="68580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9"/>
          <p:cNvSpPr txBox="1">
            <a:spLocks noGrp="1"/>
          </p:cNvSpPr>
          <p:nvPr>
            <p:ph type="body" idx="2"/>
          </p:nvPr>
        </p:nvSpPr>
        <p:spPr>
          <a:xfrm>
            <a:off x="7833360" y="1825625"/>
            <a:ext cx="352044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9"/>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Large Right">
  <p:cSld name="Two Content Large Righ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838200" y="5000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0"/>
          <p:cNvSpPr txBox="1">
            <a:spLocks noGrp="1"/>
          </p:cNvSpPr>
          <p:nvPr>
            <p:ph type="body" idx="1"/>
          </p:nvPr>
        </p:nvSpPr>
        <p:spPr>
          <a:xfrm>
            <a:off x="838200" y="1825625"/>
            <a:ext cx="352044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0"/>
          <p:cNvSpPr txBox="1">
            <a:spLocks noGrp="1"/>
          </p:cNvSpPr>
          <p:nvPr>
            <p:ph type="body" idx="2"/>
          </p:nvPr>
        </p:nvSpPr>
        <p:spPr>
          <a:xfrm>
            <a:off x="4495800" y="1825625"/>
            <a:ext cx="68580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0"/>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7">
            <a:alphaModFix/>
          </a:blip>
          <a:srcRect t="-1" b="22829"/>
          <a:stretch/>
        </p:blipFill>
        <p:spPr>
          <a:xfrm>
            <a:off x="0" y="6122941"/>
            <a:ext cx="12192000" cy="735059"/>
          </a:xfrm>
          <a:prstGeom prst="rect">
            <a:avLst/>
          </a:prstGeom>
          <a:noFill/>
          <a:ln>
            <a:noFill/>
          </a:ln>
        </p:spPr>
      </p:pic>
      <p:sp>
        <p:nvSpPr>
          <p:cNvPr id="11" name="Google Shape;11;p1"/>
          <p:cNvSpPr txBox="1">
            <a:spLocks noGrp="1"/>
          </p:cNvSpPr>
          <p:nvPr>
            <p:ph type="title"/>
          </p:nvPr>
        </p:nvSpPr>
        <p:spPr>
          <a:xfrm>
            <a:off x="838200" y="500062"/>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Calibri"/>
              <a:buNone/>
              <a:defRPr sz="36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6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6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6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1449712" y="6400800"/>
            <a:ext cx="3861876" cy="4572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11107270" y="6400800"/>
            <a:ext cx="865093" cy="457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lt1"/>
                </a:solidFill>
                <a:latin typeface="Calibri"/>
                <a:ea typeface="Calibri"/>
                <a:cs typeface="Calibri"/>
                <a:sym typeface="Calibri"/>
              </a:defRPr>
            </a:lvl1pPr>
            <a:lvl2pPr marL="0" marR="0" lvl="1" indent="0" algn="r" rtl="0">
              <a:spcBef>
                <a:spcPts val="0"/>
              </a:spcBef>
              <a:buNone/>
              <a:defRPr sz="1100" b="0" i="0" u="none" strike="noStrike" cap="none">
                <a:solidFill>
                  <a:schemeClr val="lt1"/>
                </a:solidFill>
                <a:latin typeface="Calibri"/>
                <a:ea typeface="Calibri"/>
                <a:cs typeface="Calibri"/>
                <a:sym typeface="Calibri"/>
              </a:defRPr>
            </a:lvl2pPr>
            <a:lvl3pPr marL="0" marR="0" lvl="2" indent="0" algn="r" rtl="0">
              <a:spcBef>
                <a:spcPts val="0"/>
              </a:spcBef>
              <a:buNone/>
              <a:defRPr sz="1100" b="0" i="0" u="none" strike="noStrike" cap="none">
                <a:solidFill>
                  <a:schemeClr val="lt1"/>
                </a:solidFill>
                <a:latin typeface="Calibri"/>
                <a:ea typeface="Calibri"/>
                <a:cs typeface="Calibri"/>
                <a:sym typeface="Calibri"/>
              </a:defRPr>
            </a:lvl3pPr>
            <a:lvl4pPr marL="0" marR="0" lvl="3" indent="0" algn="r" rtl="0">
              <a:spcBef>
                <a:spcPts val="0"/>
              </a:spcBef>
              <a:buNone/>
              <a:defRPr sz="1100" b="0" i="0" u="none" strike="noStrike" cap="none">
                <a:solidFill>
                  <a:schemeClr val="lt1"/>
                </a:solidFill>
                <a:latin typeface="Calibri"/>
                <a:ea typeface="Calibri"/>
                <a:cs typeface="Calibri"/>
                <a:sym typeface="Calibri"/>
              </a:defRPr>
            </a:lvl4pPr>
            <a:lvl5pPr marL="0" marR="0" lvl="4" indent="0" algn="r" rtl="0">
              <a:spcBef>
                <a:spcPts val="0"/>
              </a:spcBef>
              <a:buNone/>
              <a:defRPr sz="1100" b="0" i="0" u="none" strike="noStrike" cap="none">
                <a:solidFill>
                  <a:schemeClr val="lt1"/>
                </a:solidFill>
                <a:latin typeface="Calibri"/>
                <a:ea typeface="Calibri"/>
                <a:cs typeface="Calibri"/>
                <a:sym typeface="Calibri"/>
              </a:defRPr>
            </a:lvl5pPr>
            <a:lvl6pPr marL="0" marR="0" lvl="5" indent="0" algn="r" rtl="0">
              <a:spcBef>
                <a:spcPts val="0"/>
              </a:spcBef>
              <a:buNone/>
              <a:defRPr sz="1100" b="0" i="0" u="none" strike="noStrike" cap="none">
                <a:solidFill>
                  <a:schemeClr val="lt1"/>
                </a:solidFill>
                <a:latin typeface="Calibri"/>
                <a:ea typeface="Calibri"/>
                <a:cs typeface="Calibri"/>
                <a:sym typeface="Calibri"/>
              </a:defRPr>
            </a:lvl6pPr>
            <a:lvl7pPr marL="0" marR="0" lvl="6" indent="0" algn="r" rtl="0">
              <a:spcBef>
                <a:spcPts val="0"/>
              </a:spcBef>
              <a:buNone/>
              <a:defRPr sz="1100" b="0" i="0" u="none" strike="noStrike" cap="none">
                <a:solidFill>
                  <a:schemeClr val="lt1"/>
                </a:solidFill>
                <a:latin typeface="Calibri"/>
                <a:ea typeface="Calibri"/>
                <a:cs typeface="Calibri"/>
                <a:sym typeface="Calibri"/>
              </a:defRPr>
            </a:lvl7pPr>
            <a:lvl8pPr marL="0" marR="0" lvl="7" indent="0" algn="r" rtl="0">
              <a:spcBef>
                <a:spcPts val="0"/>
              </a:spcBef>
              <a:buNone/>
              <a:defRPr sz="1100" b="0" i="0" u="none" strike="noStrike" cap="none">
                <a:solidFill>
                  <a:schemeClr val="lt1"/>
                </a:solidFill>
                <a:latin typeface="Calibri"/>
                <a:ea typeface="Calibri"/>
                <a:cs typeface="Calibri"/>
                <a:sym typeface="Calibri"/>
              </a:defRPr>
            </a:lvl8pPr>
            <a:lvl9pPr marL="0" marR="0" lvl="8" indent="0" algn="r" rtl="0">
              <a:spcBef>
                <a:spcPts val="0"/>
              </a:spcBef>
              <a:buNone/>
              <a:defRPr sz="1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8">
            <a:alphaModFix/>
          </a:blip>
          <a:srcRect/>
          <a:stretch/>
        </p:blipFill>
        <p:spPr>
          <a:xfrm>
            <a:off x="0" y="0"/>
            <a:ext cx="12192000" cy="555866"/>
          </a:xfrm>
          <a:prstGeom prst="rect">
            <a:avLst/>
          </a:prstGeom>
          <a:noFill/>
          <a:ln>
            <a:noFill/>
          </a:ln>
        </p:spPr>
      </p:pic>
      <p:pic>
        <p:nvPicPr>
          <p:cNvPr id="16" name="Google Shape;16;p1" descr="A picture containing silhouette&#10;&#10;Description automatically generated"/>
          <p:cNvPicPr preferRelativeResize="0"/>
          <p:nvPr/>
        </p:nvPicPr>
        <p:blipFill rotWithShape="1">
          <a:blip r:embed="rId19">
            <a:alphaModFix/>
          </a:blip>
          <a:srcRect/>
          <a:stretch/>
        </p:blipFill>
        <p:spPr>
          <a:xfrm>
            <a:off x="226687" y="5837521"/>
            <a:ext cx="1223025" cy="914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hyperlink" Target="https://www.doe.mass.edu/bese/docs/fy2023/2023-05/item7.1-educational-vision.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malegislature.gov/Laws/GeneralLaws/PartI/TitleXII/Chapter71/Section32a"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doe.mass.edu/lawsregs/603cmr5.html?section=all" TargetMode="External"/><Relationship Id="rId4" Type="http://schemas.openxmlformats.org/officeDocument/2006/relationships/hyperlink" Target="https://www.doe.mass.edu/lawsregs/advisory/c7132adv.html#:~:text=Section%2032A%20requires%20schools%20to,any%20portion%20of%20these%20curricul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gi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hyperlink" Target="https://us14.campaign-archive.com/home/?u=d8f37d1a90dacd97f207f0b4a&amp;id=0dbe9e13f8" TargetMode="External"/><Relationship Id="rId7" Type="http://schemas.openxmlformats.org/officeDocument/2006/relationships/hyperlink" Target="https://www.rooteded.com/food-literacy-professional-learning"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hyperlink" Target="https://www.doe.mass.edu/instruction/impd/implement-grant/what-is.html" TargetMode="External"/><Relationship Id="rId5" Type="http://schemas.openxmlformats.org/officeDocument/2006/relationships/hyperlink" Target="https://www.doe.mass.edu/grants/2024/161/" TargetMode="External"/><Relationship Id="rId4" Type="http://schemas.openxmlformats.org/officeDocument/2006/relationships/hyperlink" Target="https://www.doe.mass.edu/grants/2025/0127-0644/"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mailto:partners@lighthousehealthconsulting.com"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hyperlink" Target="mailto:beth.williams-breault@mass.gov"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ctrTitle"/>
          </p:nvPr>
        </p:nvSpPr>
        <p:spPr>
          <a:xfrm>
            <a:off x="1599350" y="2853125"/>
            <a:ext cx="9144000" cy="17652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dirty="0"/>
              <a:t>Taking a Deeper Dive into the Comprehensive Health and Physical Education Framework</a:t>
            </a:r>
            <a:endParaRPr dirty="0"/>
          </a:p>
        </p:txBody>
      </p:sp>
      <p:pic>
        <p:nvPicPr>
          <p:cNvPr id="110" name="Google Shape;110;p17" descr="Logo&#10;"/>
          <p:cNvPicPr preferRelativeResize="0"/>
          <p:nvPr/>
        </p:nvPicPr>
        <p:blipFill rotWithShape="1">
          <a:blip r:embed="rId3">
            <a:alphaModFix/>
          </a:blip>
          <a:srcRect/>
          <a:stretch/>
        </p:blipFill>
        <p:spPr>
          <a:xfrm>
            <a:off x="3612065" y="574675"/>
            <a:ext cx="4967868" cy="1371600"/>
          </a:xfrm>
          <a:prstGeom prst="rect">
            <a:avLst/>
          </a:prstGeom>
          <a:noFill/>
          <a:ln>
            <a:noFill/>
          </a:ln>
        </p:spPr>
      </p:pic>
      <p:sp>
        <p:nvSpPr>
          <p:cNvPr id="111" name="Google Shape;111;p17"/>
          <p:cNvSpPr txBox="1"/>
          <p:nvPr/>
        </p:nvSpPr>
        <p:spPr>
          <a:xfrm>
            <a:off x="3912350" y="4958150"/>
            <a:ext cx="4518000" cy="83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chemeClr val="dk1"/>
                </a:solidFill>
                <a:latin typeface="Calibri"/>
                <a:ea typeface="Calibri"/>
                <a:cs typeface="Calibri"/>
                <a:sym typeface="Calibri"/>
              </a:rPr>
              <a:t>Spring 2024</a:t>
            </a:r>
            <a:endParaRPr sz="24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Google Shape;192;p26"/>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
        <p:nvSpPr>
          <p:cNvPr id="191" name="Google Shape;191;p26"/>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Review of Process</a:t>
            </a:r>
            <a:endParaRPr dirty="0"/>
          </a:p>
        </p:txBody>
      </p:sp>
      <p:graphicFrame>
        <p:nvGraphicFramePr>
          <p:cNvPr id="7" name="Table 6">
            <a:extLst>
              <a:ext uri="{FF2B5EF4-FFF2-40B4-BE49-F238E27FC236}">
                <a16:creationId xmlns:a16="http://schemas.microsoft.com/office/drawing/2014/main" id="{30E7892A-3DCD-8FF5-5CF5-95B85B95DA26}"/>
              </a:ext>
            </a:extLst>
          </p:cNvPr>
          <p:cNvGraphicFramePr>
            <a:graphicFrameLocks noGrp="1"/>
          </p:cNvGraphicFramePr>
          <p:nvPr>
            <p:extLst>
              <p:ext uri="{D42A27DB-BD31-4B8C-83A1-F6EECF244321}">
                <p14:modId xmlns:p14="http://schemas.microsoft.com/office/powerpoint/2010/main" val="4181105159"/>
              </p:ext>
            </p:extLst>
          </p:nvPr>
        </p:nvGraphicFramePr>
        <p:xfrm>
          <a:off x="838200" y="1697993"/>
          <a:ext cx="11029454" cy="4251960"/>
        </p:xfrm>
        <a:graphic>
          <a:graphicData uri="http://schemas.openxmlformats.org/drawingml/2006/table">
            <a:tbl>
              <a:tblPr firstRow="1" bandRow="1">
                <a:tableStyleId>{A8A4523E-B494-4819-ABEF-904649D66A4C}</a:tableStyleId>
              </a:tblPr>
              <a:tblGrid>
                <a:gridCol w="3388659">
                  <a:extLst>
                    <a:ext uri="{9D8B030D-6E8A-4147-A177-3AD203B41FA5}">
                      <a16:colId xmlns:a16="http://schemas.microsoft.com/office/drawing/2014/main" val="4174971207"/>
                    </a:ext>
                  </a:extLst>
                </a:gridCol>
                <a:gridCol w="349623">
                  <a:extLst>
                    <a:ext uri="{9D8B030D-6E8A-4147-A177-3AD203B41FA5}">
                      <a16:colId xmlns:a16="http://schemas.microsoft.com/office/drawing/2014/main" val="3604258983"/>
                    </a:ext>
                  </a:extLst>
                </a:gridCol>
                <a:gridCol w="3429000">
                  <a:extLst>
                    <a:ext uri="{9D8B030D-6E8A-4147-A177-3AD203B41FA5}">
                      <a16:colId xmlns:a16="http://schemas.microsoft.com/office/drawing/2014/main" val="1669175670"/>
                    </a:ext>
                  </a:extLst>
                </a:gridCol>
                <a:gridCol w="336177">
                  <a:extLst>
                    <a:ext uri="{9D8B030D-6E8A-4147-A177-3AD203B41FA5}">
                      <a16:colId xmlns:a16="http://schemas.microsoft.com/office/drawing/2014/main" val="3087790653"/>
                    </a:ext>
                  </a:extLst>
                </a:gridCol>
                <a:gridCol w="3525995">
                  <a:extLst>
                    <a:ext uri="{9D8B030D-6E8A-4147-A177-3AD203B41FA5}">
                      <a16:colId xmlns:a16="http://schemas.microsoft.com/office/drawing/2014/main" val="3731281224"/>
                    </a:ext>
                  </a:extLst>
                </a:gridCol>
              </a:tblGrid>
              <a:tr h="1122652">
                <a:tc>
                  <a:txBody>
                    <a:bodyPr/>
                    <a:lstStyle/>
                    <a:p>
                      <a:pPr algn="ctr"/>
                      <a:r>
                        <a:rPr lang="en-US" sz="2800" b="1" dirty="0"/>
                        <a:t>Planning &amp; Outreach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2800" b="1" dirty="0"/>
                        <a:t>Writing &amp; Revising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noFill/>
                      <a:prstDash val="solid"/>
                      <a:round/>
                      <a:headEnd type="none" w="sm" len="sm"/>
                      <a:tailEnd type="none" w="sm" len="sm"/>
                    </a:lnT>
                    <a:lnB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2800" b="1" dirty="0"/>
                        <a:t>Public Comment &amp; Presentation for Adoption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428998"/>
                  </a:ext>
                </a:extLst>
              </a:tr>
              <a:tr h="2047189">
                <a:tc>
                  <a:txBody>
                    <a:bodyPr/>
                    <a:lstStyle/>
                    <a:p>
                      <a:pPr marL="285750" indent="-285750">
                        <a:spcAft>
                          <a:spcPts val="600"/>
                        </a:spcAft>
                        <a:buFont typeface="Arial" panose="020B0604020202020204" pitchFamily="34" charset="0"/>
                        <a:buChar char="•"/>
                      </a:pPr>
                      <a:r>
                        <a:rPr lang="en-US" sz="2400" dirty="0"/>
                        <a:t>Stakeholder outreach</a:t>
                      </a:r>
                    </a:p>
                    <a:p>
                      <a:pPr marL="285750" indent="-285750">
                        <a:spcAft>
                          <a:spcPts val="600"/>
                        </a:spcAft>
                        <a:buFont typeface="Arial" panose="020B0604020202020204" pitchFamily="34" charset="0"/>
                        <a:buChar char="•"/>
                      </a:pPr>
                      <a:r>
                        <a:rPr lang="en-US" sz="2400" dirty="0"/>
                        <a:t>Review</a:t>
                      </a:r>
                      <a:r>
                        <a:rPr lang="en-US" sz="2400" baseline="0" dirty="0"/>
                        <a:t> of research, state/national models</a:t>
                      </a:r>
                    </a:p>
                    <a:p>
                      <a:pPr marL="285750" indent="-285750">
                        <a:spcAft>
                          <a:spcPts val="600"/>
                        </a:spcAft>
                        <a:buFont typeface="Arial" panose="020B0604020202020204" pitchFamily="34" charset="0"/>
                        <a:buChar char="•"/>
                      </a:pPr>
                      <a:r>
                        <a:rPr lang="en-US" sz="2400" baseline="0" dirty="0"/>
                        <a:t>Recruitment of panel</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600"/>
                        </a:spcAft>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spcAft>
                          <a:spcPts val="600"/>
                        </a:spcAft>
                        <a:buFont typeface="Arial" panose="020B0604020202020204" pitchFamily="34" charset="0"/>
                        <a:buChar char="•"/>
                      </a:pPr>
                      <a:r>
                        <a:rPr lang="en-US" sz="2400" dirty="0"/>
                        <a:t>Panel engagement</a:t>
                      </a:r>
                      <a:r>
                        <a:rPr lang="en-US" sz="2400" baseline="0" dirty="0"/>
                        <a:t> and input</a:t>
                      </a:r>
                    </a:p>
                    <a:p>
                      <a:pPr marL="285750" indent="-285750">
                        <a:spcAft>
                          <a:spcPts val="600"/>
                        </a:spcAft>
                        <a:buFont typeface="Arial" panose="020B0604020202020204" pitchFamily="34" charset="0"/>
                        <a:buChar char="•"/>
                      </a:pPr>
                      <a:r>
                        <a:rPr lang="en-US" sz="2400" baseline="0" dirty="0"/>
                        <a:t>Framework drafting</a:t>
                      </a:r>
                    </a:p>
                    <a:p>
                      <a:pPr marL="285750" indent="-285750">
                        <a:spcAft>
                          <a:spcPts val="600"/>
                        </a:spcAft>
                        <a:buFont typeface="Arial" panose="020B0604020202020204" pitchFamily="34" charset="0"/>
                        <a:buChar char="•"/>
                      </a:pPr>
                      <a:r>
                        <a:rPr lang="en-US" sz="2400" baseline="0" dirty="0"/>
                        <a:t>Content advisor feedback</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600"/>
                        </a:spcAft>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cmpd="sng">
                      <a:noFill/>
                      <a:prstDash val="solid"/>
                      <a:round/>
                      <a:headEnd type="none" w="sm" len="sm"/>
                      <a:tailEnd type="none" w="sm" len="sm"/>
                    </a:lnT>
                    <a:lnB w="635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285750" indent="-285750">
                        <a:spcAft>
                          <a:spcPts val="600"/>
                        </a:spcAft>
                        <a:buFont typeface="Arial" panose="020B0604020202020204" pitchFamily="34" charset="0"/>
                        <a:buChar char="•"/>
                      </a:pPr>
                      <a:r>
                        <a:rPr lang="en-US" sz="2400" dirty="0"/>
                        <a:t>Public</a:t>
                      </a:r>
                      <a:r>
                        <a:rPr lang="en-US" sz="2400" baseline="0" dirty="0"/>
                        <a:t> comment solicited</a:t>
                      </a:r>
                    </a:p>
                    <a:p>
                      <a:pPr marL="285750" indent="-285750">
                        <a:spcAft>
                          <a:spcPts val="600"/>
                        </a:spcAft>
                        <a:buFont typeface="Arial" panose="020B0604020202020204" pitchFamily="34" charset="0"/>
                        <a:buChar char="•"/>
                      </a:pPr>
                      <a:r>
                        <a:rPr lang="en-US" sz="2400" baseline="0" dirty="0"/>
                        <a:t>Public comment review &amp; analysis </a:t>
                      </a:r>
                    </a:p>
                    <a:p>
                      <a:pPr marL="285750" indent="-285750">
                        <a:spcAft>
                          <a:spcPts val="600"/>
                        </a:spcAft>
                        <a:buFont typeface="Arial" panose="020B0604020202020204" pitchFamily="34" charset="0"/>
                        <a:buChar char="•"/>
                      </a:pPr>
                      <a:r>
                        <a:rPr lang="en-US" sz="2400" baseline="0" dirty="0"/>
                        <a:t>Proposed revisions</a:t>
                      </a:r>
                    </a:p>
                    <a:p>
                      <a:pPr marL="285750" indent="-285750">
                        <a:spcAft>
                          <a:spcPts val="600"/>
                        </a:spcAft>
                        <a:buFont typeface="Arial" panose="020B0604020202020204" pitchFamily="34" charset="0"/>
                        <a:buChar char="•"/>
                      </a:pPr>
                      <a:r>
                        <a:rPr lang="en-US" sz="2400" baseline="0" dirty="0"/>
                        <a:t>Board discussion &amp; vote on adoption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8170094"/>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 name="Title 1" descr="DESE Education Vision">
            <a:extLst>
              <a:ext uri="{FF2B5EF4-FFF2-40B4-BE49-F238E27FC236}">
                <a16:creationId xmlns:a16="http://schemas.microsoft.com/office/drawing/2014/main" id="{C692C479-F2C7-F588-306F-0DB1C637972E}"/>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DESE Educational Vision</a:t>
            </a:r>
          </a:p>
        </p:txBody>
      </p:sp>
      <p:sp>
        <p:nvSpPr>
          <p:cNvPr id="199" name="Google Shape;199;p27"/>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pic>
        <p:nvPicPr>
          <p:cNvPr id="200" name="Google Shape;200;p27" descr="DESE Educational Vision logo"/>
          <p:cNvPicPr preferRelativeResize="0"/>
          <p:nvPr/>
        </p:nvPicPr>
        <p:blipFill>
          <a:blip r:embed="rId3">
            <a:alphaModFix/>
          </a:blip>
          <a:stretch>
            <a:fillRect/>
          </a:stretch>
        </p:blipFill>
        <p:spPr>
          <a:xfrm>
            <a:off x="349549" y="1589850"/>
            <a:ext cx="4672325" cy="3489450"/>
          </a:xfrm>
          <a:prstGeom prst="rect">
            <a:avLst/>
          </a:prstGeom>
          <a:noFill/>
          <a:ln>
            <a:noFill/>
          </a:ln>
        </p:spPr>
      </p:pic>
      <p:sp>
        <p:nvSpPr>
          <p:cNvPr id="201" name="Google Shape;201;p27"/>
          <p:cNvSpPr txBox="1"/>
          <p:nvPr/>
        </p:nvSpPr>
        <p:spPr>
          <a:xfrm>
            <a:off x="1491525" y="5613025"/>
            <a:ext cx="30054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u="sng" dirty="0">
                <a:solidFill>
                  <a:srgbClr val="00B0F0"/>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Educational Vision Handout</a:t>
            </a:r>
            <a:endParaRPr sz="1800" dirty="0">
              <a:latin typeface="Gill Sans"/>
              <a:ea typeface="Gill Sans"/>
              <a:cs typeface="Gill Sans"/>
              <a:sym typeface="Gill Sans"/>
            </a:endParaRPr>
          </a:p>
        </p:txBody>
      </p:sp>
      <p:pic>
        <p:nvPicPr>
          <p:cNvPr id="202" name="Google Shape;202;p27" descr="Our goal is that as a result of their public education in Massachusetts, students will: Attain academic knowledge and skills; Understand and value self; Understand and value others; Engage with the world"/>
          <p:cNvPicPr preferRelativeResize="0"/>
          <p:nvPr/>
        </p:nvPicPr>
        <p:blipFill rotWithShape="1">
          <a:blip r:embed="rId5">
            <a:alphaModFix/>
          </a:blip>
          <a:srcRect b="8692"/>
          <a:stretch/>
        </p:blipFill>
        <p:spPr>
          <a:xfrm>
            <a:off x="6062600" y="346678"/>
            <a:ext cx="4263800" cy="62409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pic>
        <p:nvPicPr>
          <p:cNvPr id="209" name="Google Shape;209;p28" descr="So that they can: &#10;Be curious and creative: find joy in learning, pursue their interests, and use innovative thinking to approach opportunities and solve challenges, including those previously unseen &#10;Shape their path: be well prepared to thrive in college and/or career and be positioned for life-long learning &#10; Feel connected: see themselves as valuable and involved members of their communities and be aware of their independence and interdependence &#10;Be empowered: play a role in advocating for equity, justice, and liberty in their communities and beyond"/>
          <p:cNvPicPr preferRelativeResize="0"/>
          <p:nvPr/>
        </p:nvPicPr>
        <p:blipFill>
          <a:blip r:embed="rId3">
            <a:alphaModFix/>
          </a:blip>
          <a:stretch>
            <a:fillRect/>
          </a:stretch>
        </p:blipFill>
        <p:spPr>
          <a:xfrm>
            <a:off x="0" y="375775"/>
            <a:ext cx="5203975" cy="6097050"/>
          </a:xfrm>
          <a:prstGeom prst="rect">
            <a:avLst/>
          </a:prstGeom>
          <a:noFill/>
          <a:ln>
            <a:noFill/>
          </a:ln>
        </p:spPr>
      </p:pic>
      <p:pic>
        <p:nvPicPr>
          <p:cNvPr id="210" name="Google Shape;210;p28" descr="All students in Massachusetts, particularly students from historically underserved groups and communities, will have equitable opportunities to excel in all content areas across all grades. Culturally and linguistically sustaining classroom and school practices will support students to thrive by creating affirming environments where students have a sense of belonging, engage in deeper learning, and are held to high expectations with strengths, interests, needs, languages, exceptionalities, and targeted support."/>
          <p:cNvPicPr preferRelativeResize="0"/>
          <p:nvPr/>
        </p:nvPicPr>
        <p:blipFill>
          <a:blip r:embed="rId4">
            <a:alphaModFix/>
          </a:blip>
          <a:stretch>
            <a:fillRect/>
          </a:stretch>
        </p:blipFill>
        <p:spPr>
          <a:xfrm>
            <a:off x="5387325" y="1456325"/>
            <a:ext cx="6585150" cy="3935950"/>
          </a:xfrm>
          <a:prstGeom prst="rect">
            <a:avLst/>
          </a:prstGeom>
          <a:noFill/>
          <a:ln>
            <a:noFill/>
          </a:ln>
        </p:spPr>
      </p:pic>
      <p:pic>
        <p:nvPicPr>
          <p:cNvPr id="211" name="Google Shape;211;p28" descr="DESE"/>
          <p:cNvPicPr preferRelativeResize="0"/>
          <p:nvPr/>
        </p:nvPicPr>
        <p:blipFill>
          <a:blip r:embed="rId5">
            <a:alphaModFix/>
          </a:blip>
          <a:stretch>
            <a:fillRect/>
          </a:stretch>
        </p:blipFill>
        <p:spPr>
          <a:xfrm>
            <a:off x="10774175" y="5777675"/>
            <a:ext cx="1131674" cy="462350"/>
          </a:xfrm>
          <a:prstGeom prst="rect">
            <a:avLst/>
          </a:prstGeom>
          <a:noFill/>
          <a:ln>
            <a:noFill/>
          </a:ln>
        </p:spPr>
      </p:pic>
      <p:sp>
        <p:nvSpPr>
          <p:cNvPr id="2" name="Title 1">
            <a:extLst>
              <a:ext uri="{FF2B5EF4-FFF2-40B4-BE49-F238E27FC236}">
                <a16:creationId xmlns:a16="http://schemas.microsoft.com/office/drawing/2014/main" id="{804B554C-F5E5-E24F-723D-F6C146DA5F40}"/>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DESE Educational Vision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29"/>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
        <p:nvSpPr>
          <p:cNvPr id="217" name="Google Shape;217;p29"/>
          <p:cNvSpPr txBox="1">
            <a:spLocks noGrp="1"/>
          </p:cNvSpPr>
          <p:nvPr>
            <p:ph type="title" idx="4294967295"/>
          </p:nvPr>
        </p:nvSpPr>
        <p:spPr>
          <a:xfrm>
            <a:off x="1524000" y="287338"/>
            <a:ext cx="9144000" cy="4351337"/>
          </a:xfrm>
          <a:prstGeom prst="rect">
            <a:avLst/>
          </a:prstGeom>
          <a:noFill/>
          <a:ln>
            <a:noFill/>
            <a:prstDash/>
          </a:ln>
          <a:effectLst/>
        </p:spPr>
        <p:txBody>
          <a:bodyPr rot="0" spcFirstLastPara="1" vertOverflow="overflow" horzOverflow="overflow" vert="horz" wrap="square" lIns="91425" tIns="365750" rIns="91425" bIns="4570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5400" b="1" i="0" u="none" strike="noStrike" kern="0" cap="none" spc="0" normalizeH="0" baseline="0" noProof="0" dirty="0">
                <a:ln>
                  <a:noFill/>
                </a:ln>
                <a:solidFill>
                  <a:schemeClr val="dk1"/>
                </a:solidFill>
                <a:effectLst/>
                <a:uLnTx/>
                <a:uFillTx/>
                <a:latin typeface="Calibri"/>
                <a:ea typeface="Calibri"/>
                <a:cs typeface="Calibri"/>
                <a:sym typeface="Calibri"/>
              </a:rPr>
              <a:t>Overview of Comprehensive Health and Physical Education Framework</a:t>
            </a: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pic>
        <p:nvPicPr>
          <p:cNvPr id="219" name="Google Shape;219;p29" descr="Image of the title page of the Comprehensive Health and Physical Education Framework"/>
          <p:cNvPicPr preferRelativeResize="0"/>
          <p:nvPr/>
        </p:nvPicPr>
        <p:blipFill>
          <a:blip r:embed="rId3">
            <a:alphaModFix/>
          </a:blip>
          <a:stretch>
            <a:fillRect/>
          </a:stretch>
        </p:blipFill>
        <p:spPr>
          <a:xfrm>
            <a:off x="4717413" y="2928200"/>
            <a:ext cx="2757175" cy="3472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
        <p:nvSpPr>
          <p:cNvPr id="226" name="Google Shape;226;p30"/>
          <p:cNvSpPr txBox="1">
            <a:spLocks noGrp="1"/>
          </p:cNvSpPr>
          <p:nvPr>
            <p:ph type="ctrTitle" idx="4294967295"/>
          </p:nvPr>
        </p:nvSpPr>
        <p:spPr>
          <a:xfrm>
            <a:off x="1662950" y="341579"/>
            <a:ext cx="9144000" cy="2013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5400" dirty="0"/>
              <a:t>Guiding Principles</a:t>
            </a:r>
            <a:endParaRPr sz="5400" dirty="0"/>
          </a:p>
        </p:txBody>
      </p:sp>
      <p:pic>
        <p:nvPicPr>
          <p:cNvPr id="227" name="Google Shape;227;p30" descr="Compass image"/>
          <p:cNvPicPr preferRelativeResize="0"/>
          <p:nvPr/>
        </p:nvPicPr>
        <p:blipFill>
          <a:blip r:embed="rId3">
            <a:alphaModFix/>
          </a:blip>
          <a:stretch>
            <a:fillRect/>
          </a:stretch>
        </p:blipFill>
        <p:spPr>
          <a:xfrm>
            <a:off x="4700172" y="2721451"/>
            <a:ext cx="2449575" cy="24495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Discussion</a:t>
            </a:r>
            <a:endParaRPr/>
          </a:p>
        </p:txBody>
      </p:sp>
      <p:sp>
        <p:nvSpPr>
          <p:cNvPr id="234" name="Google Shape;234;p3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3000"/>
              <a:t>Find your 8 group members (same color paper) - each person has 1 guiding principle.</a:t>
            </a:r>
            <a:endParaRPr sz="3000"/>
          </a:p>
          <a:p>
            <a:pPr marL="0" lvl="0" indent="0" algn="l" rtl="0">
              <a:lnSpc>
                <a:spcPct val="100000"/>
              </a:lnSpc>
              <a:spcBef>
                <a:spcPts val="0"/>
              </a:spcBef>
              <a:spcAft>
                <a:spcPts val="0"/>
              </a:spcAft>
              <a:buNone/>
            </a:pPr>
            <a:endParaRPr sz="3000"/>
          </a:p>
          <a:p>
            <a:pPr marL="0" lvl="0" indent="0" algn="l" rtl="0">
              <a:lnSpc>
                <a:spcPct val="100000"/>
              </a:lnSpc>
              <a:spcBef>
                <a:spcPts val="0"/>
              </a:spcBef>
              <a:spcAft>
                <a:spcPts val="0"/>
              </a:spcAft>
              <a:buNone/>
            </a:pPr>
            <a:r>
              <a:rPr lang="en-US" sz="3000"/>
              <a:t>Read each principle to your group.</a:t>
            </a:r>
            <a:endParaRPr sz="3000"/>
          </a:p>
          <a:p>
            <a:pPr marL="0" lvl="0" indent="0" algn="l" rtl="0">
              <a:lnSpc>
                <a:spcPct val="100000"/>
              </a:lnSpc>
              <a:spcBef>
                <a:spcPts val="0"/>
              </a:spcBef>
              <a:spcAft>
                <a:spcPts val="0"/>
              </a:spcAft>
              <a:buNone/>
            </a:pPr>
            <a:endParaRPr sz="3000"/>
          </a:p>
          <a:p>
            <a:pPr marL="0" lvl="0" indent="0" algn="l" rtl="0">
              <a:lnSpc>
                <a:spcPct val="100000"/>
              </a:lnSpc>
              <a:spcBef>
                <a:spcPts val="0"/>
              </a:spcBef>
              <a:spcAft>
                <a:spcPts val="0"/>
              </a:spcAft>
              <a:buClr>
                <a:schemeClr val="dk1"/>
              </a:buClr>
              <a:buSzPts val="1100"/>
              <a:buFont typeface="Arial"/>
              <a:buNone/>
            </a:pPr>
            <a:r>
              <a:rPr lang="en-US" sz="3000"/>
              <a:t>Summarize your takeaways/key words/big ideas from the guiding principles in 6-8 words.</a:t>
            </a:r>
            <a:endParaRPr sz="3000"/>
          </a:p>
        </p:txBody>
      </p:sp>
      <p:sp>
        <p:nvSpPr>
          <p:cNvPr id="235" name="Google Shape;235;p31"/>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2"/>
          <p:cNvSpPr txBox="1">
            <a:spLocks noGrp="1"/>
          </p:cNvSpPr>
          <p:nvPr>
            <p:ph type="title" idx="4294967295"/>
          </p:nvPr>
        </p:nvSpPr>
        <p:spPr>
          <a:xfrm>
            <a:off x="838200" y="500025"/>
            <a:ext cx="5061300" cy="5628000"/>
          </a:xfrm>
          <a:prstGeom prst="rect">
            <a:avLst/>
          </a:prstGeom>
          <a:solidFill>
            <a:schemeClr val="lt1"/>
          </a:solidFill>
        </p:spPr>
        <p:txBody>
          <a:bodyPr spcFirstLastPara="1" wrap="square" lIns="91425" tIns="45700" rIns="91425" bIns="45700" anchor="ctr" anchorCtr="0">
            <a:normAutofit fontScale="90000"/>
          </a:bodyPr>
          <a:lstStyle/>
          <a:p>
            <a:pPr marL="0" lvl="0" indent="0" algn="ctr" rtl="0">
              <a:lnSpc>
                <a:spcPct val="115000"/>
              </a:lnSpc>
              <a:spcBef>
                <a:spcPts val="0"/>
              </a:spcBef>
              <a:spcAft>
                <a:spcPts val="0"/>
              </a:spcAft>
              <a:buClr>
                <a:schemeClr val="dk1"/>
              </a:buClr>
              <a:buSzPct val="43043"/>
              <a:buFont typeface="Arial"/>
              <a:buNone/>
            </a:pPr>
            <a:r>
              <a:rPr lang="en-US" sz="2555" dirty="0">
                <a:solidFill>
                  <a:srgbClr val="004386"/>
                </a:solidFill>
              </a:rPr>
              <a:t>Guiding Principle 1</a:t>
            </a:r>
            <a:endParaRPr sz="2555" dirty="0">
              <a:solidFill>
                <a:srgbClr val="004386"/>
              </a:solidFill>
            </a:endParaRPr>
          </a:p>
          <a:p>
            <a:pPr marL="0" lvl="0" indent="0" algn="l" rtl="0">
              <a:lnSpc>
                <a:spcPct val="115000"/>
              </a:lnSpc>
              <a:spcBef>
                <a:spcPts val="1200"/>
              </a:spcBef>
              <a:spcAft>
                <a:spcPts val="0"/>
              </a:spcAft>
              <a:buClr>
                <a:schemeClr val="dk1"/>
              </a:buClr>
              <a:buSzPct val="43043"/>
              <a:buFont typeface="Arial"/>
              <a:buNone/>
            </a:pPr>
            <a:r>
              <a:rPr lang="en-US" sz="2555" b="0" dirty="0"/>
              <a:t>Students come from racially, culturally, and socially diverse backgrounds. Partnering with </a:t>
            </a:r>
            <a:r>
              <a:rPr lang="en-US" sz="2555" dirty="0">
                <a:solidFill>
                  <a:schemeClr val="accent2">
                    <a:lumMod val="75000"/>
                  </a:schemeClr>
                </a:solidFill>
              </a:rPr>
              <a:t>educators, families, and community stakeholders representing students’ backgrounds provides essential support </a:t>
            </a:r>
            <a:r>
              <a:rPr lang="en-US" sz="2555" b="0" dirty="0"/>
              <a:t>for implementation of a successful Comprehensive Health and Physical Education program, in which all are invested in supporting students’ personal health and the overall health of their community.</a:t>
            </a:r>
            <a:endParaRPr sz="2555" b="0" dirty="0"/>
          </a:p>
          <a:p>
            <a:pPr marL="0" lvl="0" indent="0" algn="l" rtl="0">
              <a:spcBef>
                <a:spcPts val="1200"/>
              </a:spcBef>
              <a:spcAft>
                <a:spcPts val="0"/>
              </a:spcAft>
              <a:buNone/>
            </a:pPr>
            <a:endParaRPr dirty="0"/>
          </a:p>
        </p:txBody>
      </p:sp>
      <p:sp>
        <p:nvSpPr>
          <p:cNvPr id="242" name="Google Shape;242;p32"/>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
        <p:nvSpPr>
          <p:cNvPr id="243" name="Google Shape;243;p32"/>
          <p:cNvSpPr txBox="1">
            <a:spLocks noGrp="1"/>
          </p:cNvSpPr>
          <p:nvPr>
            <p:ph type="title" idx="4294967295"/>
          </p:nvPr>
        </p:nvSpPr>
        <p:spPr>
          <a:xfrm>
            <a:off x="6595575" y="712975"/>
            <a:ext cx="5376900" cy="5566800"/>
          </a:xfrm>
          <a:prstGeom prst="rect">
            <a:avLst/>
          </a:prstGeom>
        </p:spPr>
        <p:txBody>
          <a:bodyPr spcFirstLastPara="1" wrap="square" lIns="91425" tIns="45700" rIns="91425" bIns="45700" anchor="ctr" anchorCtr="0">
            <a:normAutofit fontScale="90000"/>
          </a:bodyPr>
          <a:lstStyle/>
          <a:p>
            <a:pPr marL="0" lvl="0" indent="0" algn="ctr" rtl="0">
              <a:lnSpc>
                <a:spcPct val="115000"/>
              </a:lnSpc>
              <a:spcBef>
                <a:spcPts val="1200"/>
              </a:spcBef>
              <a:spcAft>
                <a:spcPts val="0"/>
              </a:spcAft>
              <a:buNone/>
            </a:pPr>
            <a:endParaRPr sz="3333" dirty="0">
              <a:solidFill>
                <a:srgbClr val="004386"/>
              </a:solidFill>
            </a:endParaRPr>
          </a:p>
          <a:p>
            <a:pPr marL="0" lvl="0" indent="0" algn="ctr" rtl="0">
              <a:lnSpc>
                <a:spcPct val="115000"/>
              </a:lnSpc>
              <a:spcBef>
                <a:spcPts val="1200"/>
              </a:spcBef>
              <a:spcAft>
                <a:spcPts val="0"/>
              </a:spcAft>
              <a:buNone/>
            </a:pPr>
            <a:r>
              <a:rPr lang="en-US" sz="2550" dirty="0">
                <a:solidFill>
                  <a:srgbClr val="004386"/>
                </a:solidFill>
              </a:rPr>
              <a:t>Guiding Principle 2</a:t>
            </a:r>
            <a:endParaRPr sz="2550" dirty="0">
              <a:solidFill>
                <a:srgbClr val="004386"/>
              </a:solidFill>
            </a:endParaRPr>
          </a:p>
          <a:p>
            <a:pPr marL="0" lvl="0" indent="0" algn="l" rtl="0">
              <a:lnSpc>
                <a:spcPct val="115000"/>
              </a:lnSpc>
              <a:spcBef>
                <a:spcPts val="1200"/>
              </a:spcBef>
              <a:spcAft>
                <a:spcPts val="0"/>
              </a:spcAft>
              <a:buNone/>
            </a:pPr>
            <a:endParaRPr sz="2550" dirty="0">
              <a:solidFill>
                <a:srgbClr val="004386"/>
              </a:solidFill>
            </a:endParaRPr>
          </a:p>
          <a:p>
            <a:pPr marL="0" lvl="0" indent="0" algn="l" rtl="0">
              <a:lnSpc>
                <a:spcPct val="115000"/>
              </a:lnSpc>
              <a:spcBef>
                <a:spcPts val="1200"/>
              </a:spcBef>
              <a:spcAft>
                <a:spcPts val="0"/>
              </a:spcAft>
              <a:buNone/>
            </a:pPr>
            <a:r>
              <a:rPr lang="en-US" sz="2550" b="0" dirty="0"/>
              <a:t>Effective Comprehensive Health and Physical Education programs are </a:t>
            </a:r>
            <a:r>
              <a:rPr lang="en-US" sz="2550" dirty="0">
                <a:solidFill>
                  <a:schemeClr val="accent2">
                    <a:lumMod val="75000"/>
                  </a:schemeClr>
                </a:solidFill>
              </a:rPr>
              <a:t>developmentally and age-appropriate, inclusive, trauma-sensitive, culturally sustaining, and provide a safe and supportive learning environment</a:t>
            </a:r>
            <a:r>
              <a:rPr lang="en-US" sz="2550" b="0" dirty="0">
                <a:solidFill>
                  <a:schemeClr val="accent2">
                    <a:lumMod val="75000"/>
                  </a:schemeClr>
                </a:solidFill>
              </a:rPr>
              <a:t> </a:t>
            </a:r>
            <a:r>
              <a:rPr lang="en-US" sz="2550" b="0" dirty="0"/>
              <a:t>so that all students, without exception to ability or circumstance, are supported as individuals, and can achieve the learning goals.</a:t>
            </a:r>
            <a:endParaRPr sz="2550" b="0" dirty="0"/>
          </a:p>
          <a:p>
            <a:pPr marL="0" lvl="0" indent="0" algn="l" rtl="0">
              <a:lnSpc>
                <a:spcPct val="115000"/>
              </a:lnSpc>
              <a:spcBef>
                <a:spcPts val="1200"/>
              </a:spcBef>
              <a:spcAft>
                <a:spcPts val="0"/>
              </a:spcAft>
              <a:buNone/>
            </a:pPr>
            <a:endParaRPr sz="3000" b="0" dirty="0"/>
          </a:p>
          <a:p>
            <a:pPr marL="0" lvl="0" indent="0" algn="l" rtl="0">
              <a:lnSpc>
                <a:spcPct val="115000"/>
              </a:lnSpc>
              <a:spcBef>
                <a:spcPts val="1200"/>
              </a:spcBef>
              <a:spcAft>
                <a:spcPts val="0"/>
              </a:spcAft>
              <a:buNone/>
            </a:pPr>
            <a:endParaRPr sz="3000" dirty="0">
              <a:solidFill>
                <a:srgbClr val="004386"/>
              </a:solidFill>
            </a:endParaRPr>
          </a:p>
          <a:p>
            <a:pPr marL="0" lvl="0" indent="0" algn="l" rtl="0">
              <a:spcBef>
                <a:spcPts val="1200"/>
              </a:spcBef>
              <a:spcAft>
                <a:spcPts val="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3"/>
          <p:cNvSpPr txBox="1">
            <a:spLocks noGrp="1"/>
          </p:cNvSpPr>
          <p:nvPr>
            <p:ph type="title" idx="4294967295"/>
          </p:nvPr>
        </p:nvSpPr>
        <p:spPr>
          <a:xfrm>
            <a:off x="860075" y="1393500"/>
            <a:ext cx="4916356" cy="5217600"/>
          </a:xfrm>
          <a:prstGeom prst="rect">
            <a:avLst/>
          </a:prstGeom>
        </p:spPr>
        <p:txBody>
          <a:bodyPr spcFirstLastPara="1" wrap="square" lIns="91425" tIns="45700" rIns="91425" bIns="45700" anchor="ctr" anchorCtr="0">
            <a:normAutofit fontScale="90000"/>
          </a:bodyPr>
          <a:lstStyle/>
          <a:p>
            <a:pPr marL="0" lvl="0" indent="0" algn="ctr" rtl="0">
              <a:lnSpc>
                <a:spcPct val="115000"/>
              </a:lnSpc>
              <a:spcBef>
                <a:spcPts val="0"/>
              </a:spcBef>
              <a:spcAft>
                <a:spcPts val="0"/>
              </a:spcAft>
              <a:buNone/>
            </a:pPr>
            <a:r>
              <a:rPr lang="en-US" sz="2800" dirty="0">
                <a:solidFill>
                  <a:srgbClr val="004386"/>
                </a:solidFill>
              </a:rPr>
              <a:t>Guiding Principle 3</a:t>
            </a:r>
            <a:endParaRPr sz="2800" dirty="0">
              <a:solidFill>
                <a:srgbClr val="004386"/>
              </a:solidFill>
            </a:endParaRPr>
          </a:p>
          <a:p>
            <a:pPr marL="0" lvl="0" indent="0" algn="l" rtl="0">
              <a:lnSpc>
                <a:spcPct val="115000"/>
              </a:lnSpc>
              <a:spcBef>
                <a:spcPts val="1200"/>
              </a:spcBef>
              <a:spcAft>
                <a:spcPts val="0"/>
              </a:spcAft>
              <a:buNone/>
            </a:pPr>
            <a:r>
              <a:rPr lang="en-US" sz="2700" b="0" dirty="0"/>
              <a:t>Effective Comprehensive Health and Physical Education programs </a:t>
            </a:r>
            <a:r>
              <a:rPr lang="en-US" sz="2700" dirty="0">
                <a:solidFill>
                  <a:schemeClr val="accent2">
                    <a:lumMod val="75000"/>
                  </a:schemeClr>
                </a:solidFill>
              </a:rPr>
              <a:t>incorporate diverse perspectives and acknowledge that attainment of equity and optimal health are individualized, contextual, and affected by intersections</a:t>
            </a:r>
            <a:r>
              <a:rPr lang="en-US" sz="2700" b="0" dirty="0"/>
              <a:t> of race, ethnicity, culture, religion, education, economic condition, gender identity, sexual orientation, dis/ability, personal experience, and many other factors.</a:t>
            </a:r>
            <a:endParaRPr sz="2700" b="0" dirty="0"/>
          </a:p>
          <a:p>
            <a:pPr marL="0" lvl="0" indent="0" algn="l" rtl="0">
              <a:lnSpc>
                <a:spcPct val="115000"/>
              </a:lnSpc>
              <a:spcBef>
                <a:spcPts val="1200"/>
              </a:spcBef>
              <a:spcAft>
                <a:spcPts val="0"/>
              </a:spcAft>
              <a:buNone/>
            </a:pPr>
            <a:endParaRPr sz="3000" dirty="0">
              <a:solidFill>
                <a:srgbClr val="004386"/>
              </a:solidFill>
            </a:endParaRPr>
          </a:p>
          <a:p>
            <a:pPr marL="0" lvl="0" indent="0" algn="l" rtl="0">
              <a:spcBef>
                <a:spcPts val="1200"/>
              </a:spcBef>
              <a:spcAft>
                <a:spcPts val="0"/>
              </a:spcAft>
              <a:buNone/>
            </a:pPr>
            <a:endParaRPr dirty="0"/>
          </a:p>
        </p:txBody>
      </p:sp>
      <p:sp>
        <p:nvSpPr>
          <p:cNvPr id="250" name="Google Shape;250;p33"/>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251" name="Google Shape;251;p33"/>
          <p:cNvSpPr txBox="1">
            <a:spLocks noGrp="1"/>
          </p:cNvSpPr>
          <p:nvPr>
            <p:ph type="title" idx="4294967295"/>
          </p:nvPr>
        </p:nvSpPr>
        <p:spPr>
          <a:xfrm>
            <a:off x="6415570" y="1146600"/>
            <a:ext cx="5124300" cy="5711400"/>
          </a:xfrm>
          <a:prstGeom prst="rect">
            <a:avLst/>
          </a:prstGeom>
        </p:spPr>
        <p:txBody>
          <a:bodyPr spcFirstLastPara="1" wrap="square" lIns="91425" tIns="45700" rIns="91425" bIns="45700" anchor="ctr" anchorCtr="0">
            <a:normAutofit/>
          </a:bodyPr>
          <a:lstStyle/>
          <a:p>
            <a:pPr marL="0" lvl="0" indent="0" algn="ctr" rtl="0">
              <a:lnSpc>
                <a:spcPct val="115000"/>
              </a:lnSpc>
              <a:spcBef>
                <a:spcPts val="0"/>
              </a:spcBef>
              <a:spcAft>
                <a:spcPts val="0"/>
              </a:spcAft>
              <a:buNone/>
            </a:pPr>
            <a:r>
              <a:rPr lang="en-US" sz="2550" dirty="0">
                <a:solidFill>
                  <a:srgbClr val="004386"/>
                </a:solidFill>
              </a:rPr>
              <a:t>Guiding Principle 4</a:t>
            </a:r>
            <a:endParaRPr sz="2550" dirty="0">
              <a:solidFill>
                <a:srgbClr val="004386"/>
              </a:solidFill>
            </a:endParaRPr>
          </a:p>
          <a:p>
            <a:pPr marL="0" lvl="0" indent="0" algn="l" rtl="0">
              <a:lnSpc>
                <a:spcPct val="115000"/>
              </a:lnSpc>
              <a:spcBef>
                <a:spcPts val="1200"/>
              </a:spcBef>
              <a:spcAft>
                <a:spcPts val="0"/>
              </a:spcAft>
              <a:buNone/>
            </a:pPr>
            <a:r>
              <a:rPr lang="en-US" sz="2400" b="0" dirty="0"/>
              <a:t>Every student deserves equitable access to effective Comprehensive Health and Physical Education programming, including </a:t>
            </a:r>
            <a:r>
              <a:rPr lang="en-US" sz="2400" dirty="0">
                <a:solidFill>
                  <a:schemeClr val="accent2">
                    <a:lumMod val="75000"/>
                  </a:schemeClr>
                </a:solidFill>
              </a:rPr>
              <a:t>dedicated courses for physical education and health education every year from Pre-Kindergarten (Pre-K) through grade 12, facilitated by qualified educators</a:t>
            </a:r>
            <a:r>
              <a:rPr lang="en-US" sz="2400" b="0" dirty="0">
                <a:solidFill>
                  <a:schemeClr val="accent2">
                    <a:lumMod val="75000"/>
                  </a:schemeClr>
                </a:solidFill>
              </a:rPr>
              <a:t> </a:t>
            </a:r>
            <a:r>
              <a:rPr lang="en-US" sz="2400" b="0" dirty="0"/>
              <a:t>(e.g., licensed and/or trained in this health and/or physical education).</a:t>
            </a:r>
            <a:endParaRPr sz="2400" b="0" dirty="0"/>
          </a:p>
          <a:p>
            <a:pPr marL="0" lvl="0" indent="0" algn="l" rtl="0">
              <a:lnSpc>
                <a:spcPct val="115000"/>
              </a:lnSpc>
              <a:spcBef>
                <a:spcPts val="1200"/>
              </a:spcBef>
              <a:spcAft>
                <a:spcPts val="0"/>
              </a:spcAft>
              <a:buNone/>
            </a:pPr>
            <a:endParaRPr sz="3000" dirty="0">
              <a:solidFill>
                <a:srgbClr val="004386"/>
              </a:solidFill>
            </a:endParaRPr>
          </a:p>
          <a:p>
            <a:pPr marL="0" lvl="0" indent="0" algn="l" rtl="0">
              <a:spcBef>
                <a:spcPts val="1200"/>
              </a:spcBef>
              <a:spcAft>
                <a:spcPts val="0"/>
              </a:spcAft>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4"/>
          <p:cNvSpPr txBox="1">
            <a:spLocks noGrp="1"/>
          </p:cNvSpPr>
          <p:nvPr>
            <p:ph type="title" idx="4294967295"/>
          </p:nvPr>
        </p:nvSpPr>
        <p:spPr>
          <a:xfrm>
            <a:off x="838200" y="816250"/>
            <a:ext cx="5238000" cy="5640300"/>
          </a:xfrm>
          <a:prstGeom prst="rect">
            <a:avLst/>
          </a:prstGeom>
        </p:spPr>
        <p:txBody>
          <a:bodyPr spcFirstLastPara="1" wrap="square" lIns="91425" tIns="45700" rIns="91425" bIns="45700" anchor="ctr" anchorCtr="0">
            <a:normAutofit fontScale="90000"/>
          </a:bodyPr>
          <a:lstStyle/>
          <a:p>
            <a:pPr marL="0" lvl="0" indent="0" algn="ctr" rtl="0">
              <a:lnSpc>
                <a:spcPct val="115000"/>
              </a:lnSpc>
              <a:spcBef>
                <a:spcPts val="0"/>
              </a:spcBef>
              <a:spcAft>
                <a:spcPts val="0"/>
              </a:spcAft>
              <a:buNone/>
            </a:pPr>
            <a:endParaRPr sz="3000" dirty="0">
              <a:solidFill>
                <a:srgbClr val="004386"/>
              </a:solidFill>
              <a:latin typeface="Arial"/>
              <a:ea typeface="Arial"/>
              <a:cs typeface="Arial"/>
              <a:sym typeface="Arial"/>
            </a:endParaRPr>
          </a:p>
          <a:p>
            <a:pPr marL="0" lvl="0" indent="0" algn="ctr" rtl="0">
              <a:lnSpc>
                <a:spcPct val="115000"/>
              </a:lnSpc>
              <a:spcBef>
                <a:spcPts val="200"/>
              </a:spcBef>
              <a:spcAft>
                <a:spcPts val="0"/>
              </a:spcAft>
              <a:buNone/>
            </a:pPr>
            <a:endParaRPr sz="3000" dirty="0">
              <a:solidFill>
                <a:srgbClr val="004386"/>
              </a:solidFill>
              <a:latin typeface="Arial"/>
              <a:ea typeface="Arial"/>
              <a:cs typeface="Arial"/>
              <a:sym typeface="Arial"/>
            </a:endParaRPr>
          </a:p>
          <a:p>
            <a:pPr marL="0" lvl="0" indent="0" algn="ctr" rtl="0">
              <a:lnSpc>
                <a:spcPct val="115000"/>
              </a:lnSpc>
              <a:spcBef>
                <a:spcPts val="200"/>
              </a:spcBef>
              <a:spcAft>
                <a:spcPts val="0"/>
              </a:spcAft>
              <a:buNone/>
            </a:pPr>
            <a:r>
              <a:rPr lang="en-US" sz="2550" dirty="0">
                <a:solidFill>
                  <a:srgbClr val="004386"/>
                </a:solidFill>
              </a:rPr>
              <a:t>Guiding Principle 5</a:t>
            </a:r>
            <a:endParaRPr sz="2550" dirty="0">
              <a:solidFill>
                <a:srgbClr val="004386"/>
              </a:solidFill>
            </a:endParaRPr>
          </a:p>
          <a:p>
            <a:pPr marL="0" lvl="0" indent="0" algn="l" rtl="0">
              <a:lnSpc>
                <a:spcPct val="115000"/>
              </a:lnSpc>
              <a:spcBef>
                <a:spcPts val="1200"/>
              </a:spcBef>
              <a:spcAft>
                <a:spcPts val="0"/>
              </a:spcAft>
              <a:buNone/>
            </a:pPr>
            <a:r>
              <a:rPr lang="en-US" sz="2550" b="0" dirty="0"/>
              <a:t>Effective Comprehensive Health and Physical Education programs </a:t>
            </a:r>
            <a:r>
              <a:rPr lang="en-US" sz="2550" dirty="0">
                <a:solidFill>
                  <a:schemeClr val="accent2">
                    <a:lumMod val="75000"/>
                  </a:schemeClr>
                </a:solidFill>
              </a:rPr>
              <a:t>foster equity-focused and trauma-informed approaches through school-wide collaboration to support and promote a sense of belonging, mental health and well-being, and the development of social and emotional skills</a:t>
            </a:r>
            <a:r>
              <a:rPr lang="en-US" sz="2550" b="0" dirty="0"/>
              <a:t> including self-awareness, self-management, self-care, social awareness, responsible decision-making, and relationship skills in a wide variety of contexts and situations.</a:t>
            </a:r>
            <a:endParaRPr sz="2550" b="0" dirty="0"/>
          </a:p>
          <a:p>
            <a:pPr marL="0" lvl="0" indent="0" algn="l" rtl="0">
              <a:lnSpc>
                <a:spcPct val="115000"/>
              </a:lnSpc>
              <a:spcBef>
                <a:spcPts val="1200"/>
              </a:spcBef>
              <a:spcAft>
                <a:spcPts val="0"/>
              </a:spcAft>
              <a:buNone/>
            </a:pPr>
            <a:endParaRPr sz="3000" dirty="0">
              <a:solidFill>
                <a:srgbClr val="004386"/>
              </a:solidFill>
              <a:latin typeface="Arial"/>
              <a:ea typeface="Arial"/>
              <a:cs typeface="Arial"/>
              <a:sym typeface="Arial"/>
            </a:endParaRPr>
          </a:p>
          <a:p>
            <a:pPr marL="0" lvl="0" indent="0" algn="l" rtl="0">
              <a:lnSpc>
                <a:spcPct val="115000"/>
              </a:lnSpc>
              <a:spcBef>
                <a:spcPts val="1200"/>
              </a:spcBef>
              <a:spcAft>
                <a:spcPts val="0"/>
              </a:spcAft>
              <a:buNone/>
            </a:pPr>
            <a:endParaRPr sz="3000" dirty="0">
              <a:solidFill>
                <a:srgbClr val="004386"/>
              </a:solidFill>
            </a:endParaRPr>
          </a:p>
          <a:p>
            <a:pPr marL="0" lvl="0" indent="0" algn="l" rtl="0">
              <a:spcBef>
                <a:spcPts val="1200"/>
              </a:spcBef>
              <a:spcAft>
                <a:spcPts val="0"/>
              </a:spcAft>
              <a:buNone/>
            </a:pPr>
            <a:endParaRPr dirty="0"/>
          </a:p>
        </p:txBody>
      </p:sp>
      <p:sp>
        <p:nvSpPr>
          <p:cNvPr id="258" name="Google Shape;258;p34"/>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259" name="Google Shape;259;p34"/>
          <p:cNvSpPr txBox="1">
            <a:spLocks noGrp="1"/>
          </p:cNvSpPr>
          <p:nvPr>
            <p:ph type="title" idx="4294967295"/>
          </p:nvPr>
        </p:nvSpPr>
        <p:spPr>
          <a:xfrm>
            <a:off x="6559525" y="583650"/>
            <a:ext cx="5200200" cy="5690700"/>
          </a:xfrm>
          <a:prstGeom prst="rect">
            <a:avLst/>
          </a:prstGeom>
        </p:spPr>
        <p:txBody>
          <a:bodyPr spcFirstLastPara="1" wrap="square" lIns="91425" tIns="45700" rIns="91425" bIns="45700" anchor="ctr" anchorCtr="0">
            <a:normAutofit/>
          </a:bodyPr>
          <a:lstStyle/>
          <a:p>
            <a:pPr marL="0" lvl="0" indent="0" algn="ctr" rtl="0">
              <a:lnSpc>
                <a:spcPct val="115000"/>
              </a:lnSpc>
              <a:spcBef>
                <a:spcPts val="0"/>
              </a:spcBef>
              <a:spcAft>
                <a:spcPts val="0"/>
              </a:spcAft>
              <a:buNone/>
            </a:pPr>
            <a:r>
              <a:rPr lang="en-US" sz="2300" dirty="0">
                <a:solidFill>
                  <a:srgbClr val="004386"/>
                </a:solidFill>
              </a:rPr>
              <a:t>Guiding Principle 6</a:t>
            </a:r>
            <a:endParaRPr sz="2300" dirty="0">
              <a:solidFill>
                <a:srgbClr val="004386"/>
              </a:solidFill>
            </a:endParaRPr>
          </a:p>
          <a:p>
            <a:pPr marL="0" lvl="0" indent="0" algn="l" rtl="0">
              <a:lnSpc>
                <a:spcPct val="115000"/>
              </a:lnSpc>
              <a:spcBef>
                <a:spcPts val="1200"/>
              </a:spcBef>
              <a:spcAft>
                <a:spcPts val="0"/>
              </a:spcAft>
              <a:buNone/>
            </a:pPr>
            <a:r>
              <a:rPr lang="en-US" sz="2300" b="0" dirty="0"/>
              <a:t>Comprehensive Health and Physical Education programs </a:t>
            </a:r>
            <a:r>
              <a:rPr lang="en-US" sz="2300" dirty="0">
                <a:solidFill>
                  <a:schemeClr val="accent2">
                    <a:lumMod val="75000"/>
                  </a:schemeClr>
                </a:solidFill>
              </a:rPr>
              <a:t>use a variety of effective implementation and assessment strategies</a:t>
            </a:r>
            <a:r>
              <a:rPr lang="en-US" sz="2300" b="0" dirty="0">
                <a:solidFill>
                  <a:schemeClr val="accent2">
                    <a:lumMod val="75000"/>
                  </a:schemeClr>
                </a:solidFill>
              </a:rPr>
              <a:t> </a:t>
            </a:r>
            <a:r>
              <a:rPr lang="en-US" sz="2300" b="0" dirty="0"/>
              <a:t>such as scaffolding, collaboration, application, relevance and authenticity, differentiation and adaptation, and authentic performance-based assessment, and provide multiple opportunities for learning and demonstrating competency.</a:t>
            </a:r>
            <a:endParaRPr sz="2300" dirty="0">
              <a:solidFill>
                <a:srgbClr val="004386"/>
              </a:solidFill>
            </a:endParaRPr>
          </a:p>
          <a:p>
            <a:pPr marL="0" lvl="0" indent="0" algn="l" rtl="0">
              <a:spcBef>
                <a:spcPts val="1200"/>
              </a:spcBef>
              <a:spcAft>
                <a:spcPts val="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Google Shape;266;p35"/>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265" name="Google Shape;265;p35"/>
          <p:cNvSpPr txBox="1">
            <a:spLocks noGrp="1"/>
          </p:cNvSpPr>
          <p:nvPr>
            <p:ph type="title" idx="4294967295"/>
          </p:nvPr>
        </p:nvSpPr>
        <p:spPr>
          <a:xfrm>
            <a:off x="838200" y="1022850"/>
            <a:ext cx="4556100" cy="4966200"/>
          </a:xfrm>
          <a:prstGeom prst="rect">
            <a:avLst/>
          </a:prstGeom>
        </p:spPr>
        <p:txBody>
          <a:bodyPr spcFirstLastPara="1" wrap="square" lIns="91425" tIns="45700" rIns="91425" bIns="45700" anchor="ctr" anchorCtr="0">
            <a:normAutofit fontScale="90000"/>
          </a:bodyPr>
          <a:lstStyle/>
          <a:p>
            <a:pPr marL="0" lvl="0" indent="0" algn="ctr" rtl="0">
              <a:lnSpc>
                <a:spcPct val="115000"/>
              </a:lnSpc>
              <a:spcBef>
                <a:spcPts val="0"/>
              </a:spcBef>
              <a:spcAft>
                <a:spcPts val="0"/>
              </a:spcAft>
              <a:buNone/>
            </a:pPr>
            <a:r>
              <a:rPr lang="en-US" sz="2550" dirty="0">
                <a:solidFill>
                  <a:srgbClr val="004386"/>
                </a:solidFill>
              </a:rPr>
              <a:t>Guiding Principle 7</a:t>
            </a:r>
            <a:endParaRPr sz="2550" dirty="0">
              <a:solidFill>
                <a:srgbClr val="004386"/>
              </a:solidFill>
            </a:endParaRPr>
          </a:p>
          <a:p>
            <a:pPr marL="0" lvl="0" indent="0" algn="l" rtl="0">
              <a:lnSpc>
                <a:spcPct val="115000"/>
              </a:lnSpc>
              <a:spcBef>
                <a:spcPts val="1200"/>
              </a:spcBef>
              <a:spcAft>
                <a:spcPts val="0"/>
              </a:spcAft>
              <a:buNone/>
            </a:pPr>
            <a:r>
              <a:rPr lang="en-US" sz="2550" b="0" dirty="0"/>
              <a:t>Effective Comprehensive Health and Physical Education programs develop students’ </a:t>
            </a:r>
            <a:r>
              <a:rPr lang="en-US" sz="2550" dirty="0">
                <a:solidFill>
                  <a:schemeClr val="accent2">
                    <a:lumMod val="75000"/>
                  </a:schemeClr>
                </a:solidFill>
              </a:rPr>
              <a:t>skills for research, reasoning, decision-making, critical thinking, problem-solving, and the habits of mind</a:t>
            </a:r>
            <a:r>
              <a:rPr lang="en-US" sz="2550" b="0" dirty="0">
                <a:solidFill>
                  <a:schemeClr val="accent2">
                    <a:lumMod val="75000"/>
                  </a:schemeClr>
                </a:solidFill>
              </a:rPr>
              <a:t> </a:t>
            </a:r>
            <a:r>
              <a:rPr lang="en-US" sz="2550" b="0" dirty="0"/>
              <a:t>needed to be healthy across their lifespan. This includes being able to differentiate among a variety of factors affecting behavior such as culture, community, peers, and group dynamics.</a:t>
            </a:r>
            <a:endParaRPr sz="2550" dirty="0">
              <a:solidFill>
                <a:srgbClr val="004386"/>
              </a:solidFill>
            </a:endParaRPr>
          </a:p>
          <a:p>
            <a:pPr marL="0" lvl="0" indent="0" algn="l" rtl="0">
              <a:spcBef>
                <a:spcPts val="1200"/>
              </a:spcBef>
              <a:spcAft>
                <a:spcPts val="0"/>
              </a:spcAft>
              <a:buNone/>
            </a:pPr>
            <a:endParaRPr dirty="0"/>
          </a:p>
        </p:txBody>
      </p:sp>
      <p:sp>
        <p:nvSpPr>
          <p:cNvPr id="267" name="Google Shape;267;p35"/>
          <p:cNvSpPr txBox="1">
            <a:spLocks noGrp="1"/>
          </p:cNvSpPr>
          <p:nvPr>
            <p:ph type="title" idx="4294967295"/>
          </p:nvPr>
        </p:nvSpPr>
        <p:spPr>
          <a:xfrm>
            <a:off x="6423300" y="1022850"/>
            <a:ext cx="4930500" cy="5415900"/>
          </a:xfrm>
          <a:prstGeom prst="rect">
            <a:avLst/>
          </a:prstGeom>
        </p:spPr>
        <p:txBody>
          <a:bodyPr spcFirstLastPara="1" wrap="square" lIns="91425" tIns="45700" rIns="91425" bIns="45700" anchor="ctr" anchorCtr="0">
            <a:normAutofit/>
          </a:bodyPr>
          <a:lstStyle/>
          <a:p>
            <a:pPr marL="0" lvl="0" indent="0" algn="ctr" rtl="0">
              <a:lnSpc>
                <a:spcPct val="115000"/>
              </a:lnSpc>
              <a:spcBef>
                <a:spcPts val="0"/>
              </a:spcBef>
              <a:spcAft>
                <a:spcPts val="0"/>
              </a:spcAft>
              <a:buNone/>
            </a:pPr>
            <a:r>
              <a:rPr lang="en-US" sz="2300" dirty="0">
                <a:solidFill>
                  <a:srgbClr val="004386"/>
                </a:solidFill>
              </a:rPr>
              <a:t>Guiding Principle 8</a:t>
            </a:r>
            <a:endParaRPr sz="2300" dirty="0">
              <a:solidFill>
                <a:srgbClr val="004386"/>
              </a:solidFill>
            </a:endParaRPr>
          </a:p>
          <a:p>
            <a:pPr marL="0" lvl="0" indent="0" algn="l" rtl="0">
              <a:lnSpc>
                <a:spcPct val="115000"/>
              </a:lnSpc>
              <a:spcBef>
                <a:spcPts val="1200"/>
              </a:spcBef>
              <a:spcAft>
                <a:spcPts val="0"/>
              </a:spcAft>
              <a:buNone/>
            </a:pPr>
            <a:r>
              <a:rPr lang="en-US" sz="2300" b="0" dirty="0"/>
              <a:t>Effective Comprehensive Health and Physical Education programs require </a:t>
            </a:r>
            <a:r>
              <a:rPr lang="en-US" sz="2300" dirty="0">
                <a:solidFill>
                  <a:srgbClr val="00B0F0"/>
                </a:solidFill>
              </a:rPr>
              <a:t>a </a:t>
            </a:r>
            <a:r>
              <a:rPr lang="en-US" sz="2300" dirty="0">
                <a:solidFill>
                  <a:schemeClr val="accent2">
                    <a:lumMod val="75000"/>
                  </a:schemeClr>
                </a:solidFill>
              </a:rPr>
              <a:t>school-wide culture that promotes equity, health and well-being, integration and collaboration among education leaders and health professionals</a:t>
            </a:r>
            <a:r>
              <a:rPr lang="en-US" sz="2300" b="0" dirty="0"/>
              <a:t>, and coherent district-wide support for implementation to improve each student’s cognitive, physical, social, and emotional development.</a:t>
            </a:r>
            <a:endParaRPr sz="2300" dirty="0">
              <a:solidFill>
                <a:srgbClr val="004386"/>
              </a:solidFill>
            </a:endParaRPr>
          </a:p>
          <a:p>
            <a:pPr marL="0" lvl="0" indent="0" algn="l" rtl="0">
              <a:lnSpc>
                <a:spcPct val="115000"/>
              </a:lnSpc>
              <a:spcBef>
                <a:spcPts val="1200"/>
              </a:spcBef>
              <a:spcAft>
                <a:spcPts val="0"/>
              </a:spcAft>
              <a:buNone/>
            </a:pPr>
            <a:endParaRPr sz="3000" dirty="0">
              <a:solidFill>
                <a:srgbClr val="004386"/>
              </a:solidFill>
            </a:endParaRPr>
          </a:p>
          <a:p>
            <a:pPr marL="0" lvl="0" indent="0" algn="l" rtl="0">
              <a:spcBef>
                <a:spcPts val="1200"/>
              </a:spcBef>
              <a:spcAft>
                <a:spcPts val="0"/>
              </a:spcAft>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9" name="Google Shape;119;p18">
            <a:extLst>
              <a:ext uri="{C183D7F6-B498-43B3-948B-1728B52AA6E4}">
                <adec:decorative xmlns:adec="http://schemas.microsoft.com/office/drawing/2017/decorative" val="0"/>
              </a:ext>
            </a:extLst>
          </p:cNvPr>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117" name="Google Shape;117;p18"/>
          <p:cNvSpPr txBox="1">
            <a:spLocks noGrp="1"/>
          </p:cNvSpPr>
          <p:nvPr>
            <p:ph type="title"/>
          </p:nvPr>
        </p:nvSpPr>
        <p:spPr>
          <a:xfrm>
            <a:off x="591675" y="44031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 little about us . . .</a:t>
            </a:r>
            <a:endParaRPr dirty="0"/>
          </a:p>
        </p:txBody>
      </p:sp>
      <p:sp>
        <p:nvSpPr>
          <p:cNvPr id="118" name="Google Shape;118;p18"/>
          <p:cNvSpPr txBox="1">
            <a:spLocks noGrp="1"/>
          </p:cNvSpPr>
          <p:nvPr>
            <p:ph type="body" idx="1"/>
          </p:nvPr>
        </p:nvSpPr>
        <p:spPr>
          <a:xfrm>
            <a:off x="838200" y="1824950"/>
            <a:ext cx="5652000" cy="4900800"/>
          </a:xfrm>
          <a:prstGeom prst="rect">
            <a:avLst/>
          </a:prstGeom>
        </p:spPr>
        <p:txBody>
          <a:bodyPr spcFirstLastPara="1" wrap="square" lIns="91425" tIns="45700" rIns="91425" bIns="45700" anchor="t" anchorCtr="0">
            <a:normAutofit/>
          </a:bodyPr>
          <a:lstStyle/>
          <a:p>
            <a:pPr marL="0" lvl="0" indent="0" algn="ctr" rtl="0">
              <a:lnSpc>
                <a:spcPct val="100000"/>
              </a:lnSpc>
              <a:spcBef>
                <a:spcPts val="600"/>
              </a:spcBef>
              <a:spcAft>
                <a:spcPts val="0"/>
              </a:spcAft>
              <a:buClr>
                <a:schemeClr val="dk1"/>
              </a:buClr>
              <a:buSzPts val="1100"/>
              <a:buFont typeface="Arial"/>
              <a:buNone/>
            </a:pPr>
            <a:r>
              <a:rPr lang="en-US" sz="3316" b="1">
                <a:solidFill>
                  <a:srgbClr val="3AA0FF"/>
                </a:solidFill>
                <a:latin typeface="Nunito"/>
                <a:ea typeface="Nunito"/>
                <a:cs typeface="Nunito"/>
                <a:sym typeface="Nunito"/>
              </a:rPr>
              <a:t>Holly Alperin</a:t>
            </a:r>
            <a:r>
              <a:rPr lang="en-US" sz="3316" b="1">
                <a:solidFill>
                  <a:srgbClr val="3AA0FF"/>
                </a:solidFill>
                <a:latin typeface="Nunito Light"/>
                <a:ea typeface="Nunito Light"/>
                <a:cs typeface="Nunito Light"/>
                <a:sym typeface="Nunito Light"/>
              </a:rPr>
              <a:t> </a:t>
            </a:r>
            <a:r>
              <a:rPr lang="en-US" sz="2716" b="1">
                <a:solidFill>
                  <a:srgbClr val="21355A"/>
                </a:solidFill>
                <a:latin typeface="Nunito Light"/>
                <a:ea typeface="Nunito Light"/>
                <a:cs typeface="Nunito Light"/>
                <a:sym typeface="Nunito Light"/>
              </a:rPr>
              <a:t>(she/her)</a:t>
            </a:r>
            <a:endParaRPr sz="2716" b="1">
              <a:solidFill>
                <a:srgbClr val="21355A"/>
              </a:solidFill>
              <a:latin typeface="Nunito Light"/>
              <a:ea typeface="Nunito Light"/>
              <a:cs typeface="Nunito Light"/>
              <a:sym typeface="Nunito Light"/>
            </a:endParaRPr>
          </a:p>
          <a:p>
            <a:pPr marL="0" lvl="0" indent="0" algn="ctr" rtl="0">
              <a:lnSpc>
                <a:spcPct val="100000"/>
              </a:lnSpc>
              <a:spcBef>
                <a:spcPts val="600"/>
              </a:spcBef>
              <a:spcAft>
                <a:spcPts val="0"/>
              </a:spcAft>
              <a:buClr>
                <a:schemeClr val="dk1"/>
              </a:buClr>
              <a:buSzPts val="1100"/>
              <a:buFont typeface="Arial"/>
              <a:buNone/>
            </a:pPr>
            <a:endParaRPr sz="2716" b="1">
              <a:solidFill>
                <a:srgbClr val="21355A"/>
              </a:solidFill>
              <a:latin typeface="Nunito Light"/>
              <a:ea typeface="Nunito Light"/>
              <a:cs typeface="Nunito Light"/>
              <a:sym typeface="Nunito Light"/>
            </a:endParaRPr>
          </a:p>
          <a:p>
            <a:pPr marL="0" lvl="0" indent="0" algn="ctr" rtl="0">
              <a:lnSpc>
                <a:spcPct val="100000"/>
              </a:lnSpc>
              <a:spcBef>
                <a:spcPts val="1000"/>
              </a:spcBef>
              <a:spcAft>
                <a:spcPts val="0"/>
              </a:spcAft>
              <a:buClr>
                <a:schemeClr val="dk1"/>
              </a:buClr>
              <a:buSzPts val="1100"/>
              <a:buFont typeface="Arial"/>
              <a:buNone/>
            </a:pPr>
            <a:r>
              <a:rPr lang="en-US" sz="2616" b="1" i="1">
                <a:solidFill>
                  <a:srgbClr val="21355A"/>
                </a:solidFill>
                <a:latin typeface="Nunito"/>
                <a:ea typeface="Nunito"/>
                <a:cs typeface="Nunito"/>
                <a:sym typeface="Nunito"/>
              </a:rPr>
              <a:t>Associate Clinical Professor </a:t>
            </a:r>
            <a:endParaRPr sz="2616" b="1" i="1">
              <a:solidFill>
                <a:srgbClr val="21355A"/>
              </a:solidFill>
              <a:latin typeface="Nunito"/>
              <a:ea typeface="Nunito"/>
              <a:cs typeface="Nunito"/>
              <a:sym typeface="Nunito"/>
            </a:endParaRPr>
          </a:p>
          <a:p>
            <a:pPr marL="0" lvl="0" indent="0" algn="ctr" rtl="0">
              <a:lnSpc>
                <a:spcPct val="100000"/>
              </a:lnSpc>
              <a:spcBef>
                <a:spcPts val="1000"/>
              </a:spcBef>
              <a:spcAft>
                <a:spcPts val="0"/>
              </a:spcAft>
              <a:buClr>
                <a:schemeClr val="dk1"/>
              </a:buClr>
              <a:buSzPts val="1100"/>
              <a:buFont typeface="Arial"/>
              <a:buNone/>
            </a:pPr>
            <a:r>
              <a:rPr lang="en-US" sz="2616" b="1" i="1">
                <a:solidFill>
                  <a:srgbClr val="21355A"/>
                </a:solidFill>
                <a:latin typeface="Nunito"/>
                <a:ea typeface="Nunito"/>
                <a:cs typeface="Nunito"/>
                <a:sym typeface="Nunito"/>
              </a:rPr>
              <a:t>&amp; </a:t>
            </a:r>
            <a:endParaRPr sz="2616" b="1" i="1">
              <a:solidFill>
                <a:srgbClr val="21355A"/>
              </a:solidFill>
              <a:latin typeface="Nunito"/>
              <a:ea typeface="Nunito"/>
              <a:cs typeface="Nunito"/>
              <a:sym typeface="Nunito"/>
            </a:endParaRPr>
          </a:p>
          <a:p>
            <a:pPr marL="0" lvl="0" indent="0" algn="ctr" rtl="0">
              <a:lnSpc>
                <a:spcPct val="100000"/>
              </a:lnSpc>
              <a:spcBef>
                <a:spcPts val="1000"/>
              </a:spcBef>
              <a:spcAft>
                <a:spcPts val="0"/>
              </a:spcAft>
              <a:buClr>
                <a:schemeClr val="dk1"/>
              </a:buClr>
              <a:buSzPts val="1100"/>
              <a:buFont typeface="Arial"/>
              <a:buNone/>
            </a:pPr>
            <a:r>
              <a:rPr lang="en-US" sz="2616" b="1" i="1">
                <a:solidFill>
                  <a:srgbClr val="21355A"/>
                </a:solidFill>
                <a:latin typeface="Nunito"/>
                <a:ea typeface="Nunito"/>
                <a:cs typeface="Nunito"/>
                <a:sym typeface="Nunito"/>
              </a:rPr>
              <a:t>Program Coordinator of </a:t>
            </a:r>
            <a:endParaRPr sz="2616" b="1" i="1">
              <a:solidFill>
                <a:srgbClr val="21355A"/>
              </a:solidFill>
              <a:latin typeface="Nunito"/>
              <a:ea typeface="Nunito"/>
              <a:cs typeface="Nunito"/>
              <a:sym typeface="Nunito"/>
            </a:endParaRPr>
          </a:p>
          <a:p>
            <a:pPr marL="0" lvl="0" indent="0" algn="ctr" rtl="0">
              <a:lnSpc>
                <a:spcPct val="100000"/>
              </a:lnSpc>
              <a:spcBef>
                <a:spcPts val="0"/>
              </a:spcBef>
              <a:spcAft>
                <a:spcPts val="0"/>
              </a:spcAft>
              <a:buClr>
                <a:schemeClr val="dk1"/>
              </a:buClr>
              <a:buSzPts val="1100"/>
              <a:buFont typeface="Arial"/>
              <a:buNone/>
            </a:pPr>
            <a:r>
              <a:rPr lang="en-US" sz="2616" b="1" i="1">
                <a:solidFill>
                  <a:srgbClr val="21355A"/>
                </a:solidFill>
                <a:latin typeface="Nunito"/>
                <a:ea typeface="Nunito"/>
                <a:cs typeface="Nunito"/>
                <a:sym typeface="Nunito"/>
              </a:rPr>
              <a:t>Health and Physical Education</a:t>
            </a:r>
            <a:endParaRPr sz="3316" b="1">
              <a:solidFill>
                <a:srgbClr val="3AA0FF"/>
              </a:solidFill>
              <a:latin typeface="Nunito"/>
              <a:ea typeface="Nunito"/>
              <a:cs typeface="Nunito"/>
              <a:sym typeface="Nunito"/>
            </a:endParaRPr>
          </a:p>
        </p:txBody>
      </p:sp>
      <p:pic>
        <p:nvPicPr>
          <p:cNvPr id="121" name="Google Shape;121;p18" descr="The University of New Hampshire logo with a wildcat head over the letters U N H"/>
          <p:cNvPicPr preferRelativeResize="0"/>
          <p:nvPr/>
        </p:nvPicPr>
        <p:blipFill rotWithShape="1">
          <a:blip r:embed="rId3">
            <a:alphaModFix/>
          </a:blip>
          <a:srcRect/>
          <a:stretch/>
        </p:blipFill>
        <p:spPr>
          <a:xfrm>
            <a:off x="2274863" y="4966887"/>
            <a:ext cx="2151625" cy="1863725"/>
          </a:xfrm>
          <a:prstGeom prst="rect">
            <a:avLst/>
          </a:prstGeom>
          <a:noFill/>
          <a:ln>
            <a:noFill/>
          </a:ln>
        </p:spPr>
      </p:pic>
      <p:sp>
        <p:nvSpPr>
          <p:cNvPr id="120" name="Google Shape;120;p18"/>
          <p:cNvSpPr txBox="1">
            <a:spLocks noGrp="1"/>
          </p:cNvSpPr>
          <p:nvPr>
            <p:ph type="body" idx="1"/>
          </p:nvPr>
        </p:nvSpPr>
        <p:spPr>
          <a:xfrm>
            <a:off x="6320475" y="1640925"/>
            <a:ext cx="5652000" cy="3886200"/>
          </a:xfrm>
          <a:prstGeom prst="rect">
            <a:avLst/>
          </a:prstGeom>
        </p:spPr>
        <p:txBody>
          <a:bodyPr spcFirstLastPara="1" wrap="square" lIns="91425" tIns="45700" rIns="91425" bIns="45700" anchor="t" anchorCtr="0">
            <a:normAutofit fontScale="25000" lnSpcReduction="20000"/>
          </a:bodyPr>
          <a:lstStyle/>
          <a:p>
            <a:pPr marL="0" lvl="0" indent="0" algn="ctr" rtl="0">
              <a:lnSpc>
                <a:spcPct val="100000"/>
              </a:lnSpc>
              <a:spcBef>
                <a:spcPts val="0"/>
              </a:spcBef>
              <a:spcAft>
                <a:spcPts val="0"/>
              </a:spcAft>
              <a:buNone/>
            </a:pPr>
            <a:endParaRPr sz="5016" b="1" i="1">
              <a:solidFill>
                <a:srgbClr val="21355A"/>
              </a:solidFill>
              <a:latin typeface="Nunito"/>
              <a:ea typeface="Nunito"/>
              <a:cs typeface="Nunito"/>
              <a:sym typeface="Nunito"/>
            </a:endParaRPr>
          </a:p>
          <a:p>
            <a:pPr marL="0" lvl="0" indent="0" algn="ctr" rtl="0">
              <a:lnSpc>
                <a:spcPct val="100000"/>
              </a:lnSpc>
              <a:spcBef>
                <a:spcPts val="600"/>
              </a:spcBef>
              <a:spcAft>
                <a:spcPts val="0"/>
              </a:spcAft>
              <a:buClr>
                <a:schemeClr val="dk1"/>
              </a:buClr>
              <a:buSzPts val="275"/>
              <a:buFont typeface="Arial"/>
              <a:buNone/>
            </a:pPr>
            <a:r>
              <a:rPr lang="en-US" sz="13200" b="1">
                <a:solidFill>
                  <a:srgbClr val="3AA0FF"/>
                </a:solidFill>
                <a:latin typeface="Nunito"/>
                <a:ea typeface="Nunito"/>
                <a:cs typeface="Nunito"/>
                <a:sym typeface="Nunito"/>
              </a:rPr>
              <a:t>Sarah Benes</a:t>
            </a:r>
            <a:r>
              <a:rPr lang="en-US" sz="13200" b="1">
                <a:solidFill>
                  <a:srgbClr val="3AA0FF"/>
                </a:solidFill>
                <a:latin typeface="Nunito Light"/>
                <a:ea typeface="Nunito Light"/>
                <a:cs typeface="Nunito Light"/>
                <a:sym typeface="Nunito Light"/>
              </a:rPr>
              <a:t> </a:t>
            </a:r>
            <a:r>
              <a:rPr lang="en-US" sz="13200" b="1">
                <a:solidFill>
                  <a:srgbClr val="21355A"/>
                </a:solidFill>
                <a:latin typeface="Nunito Light"/>
                <a:ea typeface="Nunito Light"/>
                <a:cs typeface="Nunito Light"/>
                <a:sym typeface="Nunito Light"/>
              </a:rPr>
              <a:t>(she/her)</a:t>
            </a:r>
            <a:endParaRPr sz="13200" b="1">
              <a:solidFill>
                <a:srgbClr val="21355A"/>
              </a:solidFill>
              <a:latin typeface="Nunito Light"/>
              <a:ea typeface="Nunito Light"/>
              <a:cs typeface="Nunito Light"/>
              <a:sym typeface="Nunito Light"/>
            </a:endParaRPr>
          </a:p>
          <a:p>
            <a:pPr marL="0" lvl="0" indent="0" algn="ctr" rtl="0">
              <a:lnSpc>
                <a:spcPct val="100000"/>
              </a:lnSpc>
              <a:spcBef>
                <a:spcPts val="600"/>
              </a:spcBef>
              <a:spcAft>
                <a:spcPts val="0"/>
              </a:spcAft>
              <a:buClr>
                <a:schemeClr val="dk1"/>
              </a:buClr>
              <a:buSzPts val="275"/>
              <a:buFont typeface="Arial"/>
              <a:buNone/>
            </a:pPr>
            <a:endParaRPr sz="11200" b="1">
              <a:solidFill>
                <a:srgbClr val="21355A"/>
              </a:solidFill>
              <a:latin typeface="Nunito Light"/>
              <a:ea typeface="Nunito Light"/>
              <a:cs typeface="Nunito Light"/>
              <a:sym typeface="Nunito Light"/>
            </a:endParaRPr>
          </a:p>
          <a:p>
            <a:pPr marL="0" lvl="0" indent="0" algn="ctr" rtl="0">
              <a:lnSpc>
                <a:spcPct val="100000"/>
              </a:lnSpc>
              <a:spcBef>
                <a:spcPts val="1000"/>
              </a:spcBef>
              <a:spcAft>
                <a:spcPts val="0"/>
              </a:spcAft>
              <a:buClr>
                <a:schemeClr val="dk1"/>
              </a:buClr>
              <a:buSzPts val="275"/>
              <a:buFont typeface="Arial"/>
              <a:buNone/>
            </a:pPr>
            <a:r>
              <a:rPr lang="en-US" sz="10400" b="1" i="1">
                <a:solidFill>
                  <a:srgbClr val="21355A"/>
                </a:solidFill>
                <a:latin typeface="Nunito"/>
                <a:ea typeface="Nunito"/>
                <a:cs typeface="Nunito"/>
                <a:sym typeface="Nunito"/>
              </a:rPr>
              <a:t>Assistant Professor </a:t>
            </a:r>
            <a:endParaRPr sz="10400" b="1" i="1">
              <a:solidFill>
                <a:srgbClr val="21355A"/>
              </a:solidFill>
              <a:latin typeface="Nunito"/>
              <a:ea typeface="Nunito"/>
              <a:cs typeface="Nunito"/>
              <a:sym typeface="Nunito"/>
            </a:endParaRPr>
          </a:p>
          <a:p>
            <a:pPr marL="0" lvl="0" indent="0" algn="ctr" rtl="0">
              <a:lnSpc>
                <a:spcPct val="100000"/>
              </a:lnSpc>
              <a:spcBef>
                <a:spcPts val="1000"/>
              </a:spcBef>
              <a:spcAft>
                <a:spcPts val="0"/>
              </a:spcAft>
              <a:buClr>
                <a:schemeClr val="dk1"/>
              </a:buClr>
              <a:buSzPts val="275"/>
              <a:buFont typeface="Arial"/>
              <a:buNone/>
            </a:pPr>
            <a:r>
              <a:rPr lang="en-US" sz="10400" b="1" i="1">
                <a:solidFill>
                  <a:srgbClr val="21355A"/>
                </a:solidFill>
                <a:latin typeface="Nunito"/>
                <a:ea typeface="Nunito"/>
                <a:cs typeface="Nunito"/>
                <a:sym typeface="Nunito"/>
              </a:rPr>
              <a:t>&amp; </a:t>
            </a:r>
            <a:endParaRPr sz="10400" b="1" i="1">
              <a:solidFill>
                <a:srgbClr val="21355A"/>
              </a:solidFill>
              <a:latin typeface="Nunito"/>
              <a:ea typeface="Nunito"/>
              <a:cs typeface="Nunito"/>
              <a:sym typeface="Nunito"/>
            </a:endParaRPr>
          </a:p>
          <a:p>
            <a:pPr marL="0" lvl="0" indent="0" algn="ctr" rtl="0">
              <a:lnSpc>
                <a:spcPct val="100000"/>
              </a:lnSpc>
              <a:spcBef>
                <a:spcPts val="1000"/>
              </a:spcBef>
              <a:spcAft>
                <a:spcPts val="0"/>
              </a:spcAft>
              <a:buClr>
                <a:schemeClr val="dk1"/>
              </a:buClr>
              <a:buSzPts val="275"/>
              <a:buFont typeface="Arial"/>
              <a:buNone/>
            </a:pPr>
            <a:r>
              <a:rPr lang="en-US" sz="10400" b="1" i="1">
                <a:solidFill>
                  <a:srgbClr val="21355A"/>
                </a:solidFill>
                <a:latin typeface="Nunito"/>
                <a:ea typeface="Nunito"/>
                <a:cs typeface="Nunito"/>
                <a:sym typeface="Nunito"/>
              </a:rPr>
              <a:t>Program Coordinator of </a:t>
            </a:r>
            <a:endParaRPr sz="10400" b="1" i="1">
              <a:solidFill>
                <a:srgbClr val="21355A"/>
              </a:solidFill>
              <a:latin typeface="Nunito"/>
              <a:ea typeface="Nunito"/>
              <a:cs typeface="Nunito"/>
              <a:sym typeface="Nunito"/>
            </a:endParaRPr>
          </a:p>
          <a:p>
            <a:pPr marL="0" lvl="0" indent="0" algn="ctr" rtl="0">
              <a:lnSpc>
                <a:spcPct val="100000"/>
              </a:lnSpc>
              <a:spcBef>
                <a:spcPts val="0"/>
              </a:spcBef>
              <a:spcAft>
                <a:spcPts val="0"/>
              </a:spcAft>
              <a:buClr>
                <a:schemeClr val="dk1"/>
              </a:buClr>
              <a:buSzPts val="275"/>
              <a:buFont typeface="Arial"/>
              <a:buNone/>
            </a:pPr>
            <a:r>
              <a:rPr lang="en-US" sz="10400" b="1" i="1">
                <a:solidFill>
                  <a:srgbClr val="21355A"/>
                </a:solidFill>
                <a:latin typeface="Nunito"/>
                <a:ea typeface="Nunito"/>
                <a:cs typeface="Nunito"/>
                <a:sym typeface="Nunito"/>
              </a:rPr>
              <a:t>School Health Education</a:t>
            </a:r>
            <a:endParaRPr sz="10400" b="1" i="1">
              <a:solidFill>
                <a:srgbClr val="21355A"/>
              </a:solidFill>
              <a:latin typeface="Nunito"/>
              <a:ea typeface="Nunito"/>
              <a:cs typeface="Nunito"/>
              <a:sym typeface="Nunito"/>
            </a:endParaRPr>
          </a:p>
          <a:p>
            <a:pPr marL="0" lvl="0" indent="0" algn="ctr" rtl="0">
              <a:lnSpc>
                <a:spcPct val="100000"/>
              </a:lnSpc>
              <a:spcBef>
                <a:spcPts val="0"/>
              </a:spcBef>
              <a:spcAft>
                <a:spcPts val="0"/>
              </a:spcAft>
              <a:buClr>
                <a:schemeClr val="dk1"/>
              </a:buClr>
              <a:buSzPts val="275"/>
              <a:buFont typeface="Arial"/>
              <a:buNone/>
            </a:pPr>
            <a:endParaRPr sz="10400" b="1" i="1">
              <a:solidFill>
                <a:srgbClr val="21355A"/>
              </a:solidFill>
              <a:latin typeface="Nunito"/>
              <a:ea typeface="Nunito"/>
              <a:cs typeface="Nunito"/>
              <a:sym typeface="Nunito"/>
            </a:endParaRPr>
          </a:p>
          <a:p>
            <a:pPr marL="0" lvl="0" indent="0" algn="ctr" rtl="0">
              <a:lnSpc>
                <a:spcPct val="100000"/>
              </a:lnSpc>
              <a:spcBef>
                <a:spcPts val="0"/>
              </a:spcBef>
              <a:spcAft>
                <a:spcPts val="0"/>
              </a:spcAft>
              <a:buClr>
                <a:schemeClr val="dk1"/>
              </a:buClr>
              <a:buSzPts val="275"/>
              <a:buFont typeface="Arial"/>
              <a:buNone/>
            </a:pPr>
            <a:r>
              <a:rPr lang="en-US" sz="10400" i="1">
                <a:solidFill>
                  <a:srgbClr val="21355A"/>
                </a:solidFill>
                <a:latin typeface="Nunito Light"/>
                <a:ea typeface="Nunito Light"/>
                <a:cs typeface="Nunito Light"/>
                <a:sym typeface="Nunito Light"/>
              </a:rPr>
              <a:t>SHAPE America Past-President</a:t>
            </a:r>
            <a:endParaRPr sz="10400" b="1">
              <a:solidFill>
                <a:srgbClr val="21355A"/>
              </a:solidFill>
              <a:latin typeface="Nunito"/>
              <a:ea typeface="Nunito"/>
              <a:cs typeface="Nunito"/>
              <a:sym typeface="Nunito"/>
            </a:endParaRPr>
          </a:p>
          <a:p>
            <a:pPr marL="0" lvl="0" indent="0" algn="ctr" rtl="0">
              <a:lnSpc>
                <a:spcPct val="100000"/>
              </a:lnSpc>
              <a:spcBef>
                <a:spcPts val="1000"/>
              </a:spcBef>
              <a:spcAft>
                <a:spcPts val="0"/>
              </a:spcAft>
              <a:buClr>
                <a:schemeClr val="dk1"/>
              </a:buClr>
              <a:buSzPts val="275"/>
              <a:buFont typeface="Arial"/>
              <a:buNone/>
            </a:pPr>
            <a:endParaRPr sz="8800" b="1">
              <a:solidFill>
                <a:srgbClr val="21355A"/>
              </a:solidFill>
              <a:latin typeface="Nunito"/>
              <a:ea typeface="Nunito"/>
              <a:cs typeface="Nunito"/>
              <a:sym typeface="Nunito"/>
            </a:endParaRPr>
          </a:p>
          <a:p>
            <a:pPr marL="0" lvl="0" indent="0" algn="l" rtl="0">
              <a:lnSpc>
                <a:spcPct val="100000"/>
              </a:lnSpc>
              <a:spcBef>
                <a:spcPts val="1000"/>
              </a:spcBef>
              <a:spcAft>
                <a:spcPts val="0"/>
              </a:spcAft>
              <a:buNone/>
            </a:pPr>
            <a:endParaRPr sz="8800" b="1">
              <a:solidFill>
                <a:srgbClr val="21355A"/>
              </a:solidFill>
              <a:latin typeface="Nunito"/>
              <a:ea typeface="Nunito"/>
              <a:cs typeface="Nunito"/>
              <a:sym typeface="Nunito"/>
            </a:endParaRPr>
          </a:p>
          <a:p>
            <a:pPr marL="0" lvl="0" indent="0" algn="l" rtl="0">
              <a:spcBef>
                <a:spcPts val="1000"/>
              </a:spcBef>
              <a:spcAft>
                <a:spcPts val="0"/>
              </a:spcAft>
              <a:buNone/>
            </a:pPr>
            <a:endParaRPr sz="8800"/>
          </a:p>
          <a:p>
            <a:pPr marL="0" lvl="0" indent="0" algn="l" rtl="0">
              <a:lnSpc>
                <a:spcPct val="100000"/>
              </a:lnSpc>
              <a:spcBef>
                <a:spcPts val="1000"/>
              </a:spcBef>
              <a:spcAft>
                <a:spcPts val="0"/>
              </a:spcAft>
              <a:buNone/>
            </a:pPr>
            <a:endParaRPr sz="8800">
              <a:solidFill>
                <a:srgbClr val="21355A"/>
              </a:solidFill>
              <a:latin typeface="Nunito Light"/>
              <a:ea typeface="Nunito Light"/>
              <a:cs typeface="Nunito Light"/>
              <a:sym typeface="Nunito Light"/>
            </a:endParaRPr>
          </a:p>
          <a:p>
            <a:pPr marL="0" lvl="0" indent="0" algn="l" rtl="0">
              <a:spcBef>
                <a:spcPts val="1000"/>
              </a:spcBef>
              <a:spcAft>
                <a:spcPts val="600"/>
              </a:spcAft>
              <a:buNone/>
            </a:pPr>
            <a:endParaRPr sz="8800"/>
          </a:p>
        </p:txBody>
      </p:sp>
      <p:pic>
        <p:nvPicPr>
          <p:cNvPr id="122" name="Google Shape;122;p18" descr="The University of New Hampshire logo of a wildcat face over the letter U N H">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7947475" y="5206888"/>
            <a:ext cx="2151599" cy="138370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6"/>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274" name="Google Shape;274;p36"/>
          <p:cNvSpPr txBox="1">
            <a:spLocks noGrp="1"/>
          </p:cNvSpPr>
          <p:nvPr>
            <p:ph type="ctrTitle" idx="4294967295"/>
          </p:nvPr>
        </p:nvSpPr>
        <p:spPr>
          <a:xfrm>
            <a:off x="1524000" y="1099379"/>
            <a:ext cx="9144000" cy="2013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1100"/>
              <a:buFont typeface="Arial"/>
              <a:buNone/>
            </a:pPr>
            <a:r>
              <a:rPr lang="en-US" sz="5400" dirty="0"/>
              <a:t>The Standards</a:t>
            </a:r>
            <a:endParaRPr sz="5400" dirty="0"/>
          </a:p>
        </p:txBody>
      </p:sp>
      <p:pic>
        <p:nvPicPr>
          <p:cNvPr id="275" name="Google Shape;275;p36" descr="Image of a checklist"/>
          <p:cNvPicPr preferRelativeResize="0"/>
          <p:nvPr/>
        </p:nvPicPr>
        <p:blipFill>
          <a:blip r:embed="rId3">
            <a:alphaModFix/>
          </a:blip>
          <a:stretch>
            <a:fillRect/>
          </a:stretch>
        </p:blipFill>
        <p:spPr>
          <a:xfrm>
            <a:off x="4681760" y="3112975"/>
            <a:ext cx="2828475" cy="2828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7"/>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Anatomy of a Standard</a:t>
            </a:r>
            <a:endParaRPr/>
          </a:p>
        </p:txBody>
      </p:sp>
      <p:sp>
        <p:nvSpPr>
          <p:cNvPr id="282" name="Google Shape;282;p37"/>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graphicFrame>
        <p:nvGraphicFramePr>
          <p:cNvPr id="283" name="Google Shape;283;p37" descr="Image describing how the CHPE standards are organized."/>
          <p:cNvGraphicFramePr/>
          <p:nvPr>
            <p:extLst>
              <p:ext uri="{D42A27DB-BD31-4B8C-83A1-F6EECF244321}">
                <p14:modId xmlns:p14="http://schemas.microsoft.com/office/powerpoint/2010/main" val="1109986477"/>
              </p:ext>
            </p:extLst>
          </p:nvPr>
        </p:nvGraphicFramePr>
        <p:xfrm>
          <a:off x="2180325" y="1766138"/>
          <a:ext cx="8926950" cy="3656875"/>
        </p:xfrm>
        <a:graphic>
          <a:graphicData uri="http://schemas.openxmlformats.org/drawingml/2006/table">
            <a:tbl>
              <a:tblPr firstRow="1" bandRow="1">
                <a:noFill/>
                <a:tableStyleId>{A8A4523E-B494-4819-ABEF-904649D66A4C}</a:tableStyleId>
              </a:tblPr>
              <a:tblGrid>
                <a:gridCol w="8926950">
                  <a:extLst>
                    <a:ext uri="{9D8B030D-6E8A-4147-A177-3AD203B41FA5}">
                      <a16:colId xmlns:a16="http://schemas.microsoft.com/office/drawing/2014/main" val="20000"/>
                    </a:ext>
                  </a:extLst>
                </a:gridCol>
              </a:tblGrid>
              <a:tr h="605600">
                <a:tc>
                  <a:txBody>
                    <a:bodyPr/>
                    <a:lstStyle/>
                    <a:p>
                      <a:pPr marL="0" lvl="0" indent="0" algn="l" rtl="0">
                        <a:spcBef>
                          <a:spcPts val="0"/>
                        </a:spcBef>
                        <a:spcAft>
                          <a:spcPts val="0"/>
                        </a:spcAft>
                        <a:buNone/>
                      </a:pPr>
                      <a:r>
                        <a:rPr lang="en-US" sz="2300" b="1" dirty="0">
                          <a:solidFill>
                            <a:srgbClr val="004386"/>
                          </a:solidFill>
                          <a:latin typeface="Georgia"/>
                          <a:ea typeface="Georgia"/>
                          <a:cs typeface="Georgia"/>
                          <a:sym typeface="Georgia"/>
                        </a:rPr>
                        <a:t>Grades Pre-K-2</a:t>
                      </a:r>
                      <a:r>
                        <a:rPr lang="en-US" sz="2300" b="1" dirty="0">
                          <a:solidFill>
                            <a:schemeClr val="accent6"/>
                          </a:solidFill>
                          <a:latin typeface="Georgia"/>
                          <a:ea typeface="Georgia"/>
                          <a:cs typeface="Georgia"/>
                          <a:sym typeface="Georgia"/>
                        </a:rPr>
                        <a:t> </a:t>
                      </a:r>
                      <a:r>
                        <a:rPr lang="en-US" sz="2800" b="1" dirty="0">
                          <a:solidFill>
                            <a:schemeClr val="accent4"/>
                          </a:solidFill>
                          <a:latin typeface="Calibri"/>
                          <a:ea typeface="Calibri"/>
                          <a:cs typeface="Calibri"/>
                          <a:sym typeface="Calibri"/>
                        </a:rPr>
                        <a:t>(The </a:t>
                      </a:r>
                      <a:r>
                        <a:rPr lang="en-US" sz="2800" b="1" dirty="0" err="1">
                          <a:solidFill>
                            <a:schemeClr val="accent4"/>
                          </a:solidFill>
                          <a:latin typeface="Calibri"/>
                          <a:ea typeface="Calibri"/>
                          <a:cs typeface="Calibri"/>
                          <a:sym typeface="Calibri"/>
                        </a:rPr>
                        <a:t>Gradespan</a:t>
                      </a:r>
                      <a:r>
                        <a:rPr lang="en-US" sz="2800" b="1" dirty="0">
                          <a:solidFill>
                            <a:schemeClr val="accent4"/>
                          </a:solidFill>
                          <a:latin typeface="Calibri"/>
                          <a:ea typeface="Calibri"/>
                          <a:cs typeface="Calibri"/>
                          <a:sym typeface="Calibri"/>
                        </a:rPr>
                        <a:t>)</a:t>
                      </a:r>
                      <a:endParaRPr sz="2400" b="1" dirty="0">
                        <a:solidFill>
                          <a:schemeClr val="accent4"/>
                        </a:solidFill>
                        <a:latin typeface="Calibri"/>
                        <a:ea typeface="Calibri"/>
                        <a:cs typeface="Calibri"/>
                        <a:sym typeface="Calibri"/>
                      </a:endParaRPr>
                    </a:p>
                  </a:txBody>
                  <a:tcPr marL="68575" marR="68575" marT="0" marB="0">
                    <a:solidFill>
                      <a:srgbClr val="ECF4FE"/>
                    </a:solidFill>
                  </a:tcPr>
                </a:tc>
                <a:extLst>
                  <a:ext uri="{0D108BD9-81ED-4DB2-BD59-A6C34878D82A}">
                    <a16:rowId xmlns:a16="http://schemas.microsoft.com/office/drawing/2014/main" val="10000"/>
                  </a:ext>
                </a:extLst>
              </a:tr>
              <a:tr h="1490700">
                <a:tc>
                  <a:txBody>
                    <a:bodyPr/>
                    <a:lstStyle/>
                    <a:p>
                      <a:pPr marL="0" lvl="0" indent="0" algn="l" rtl="0">
                        <a:spcBef>
                          <a:spcPts val="1000"/>
                        </a:spcBef>
                        <a:spcAft>
                          <a:spcPts val="900"/>
                        </a:spcAft>
                        <a:buNone/>
                      </a:pPr>
                      <a:r>
                        <a:rPr lang="en-US" sz="1900" b="1" dirty="0">
                          <a:solidFill>
                            <a:srgbClr val="004386"/>
                          </a:solidFill>
                          <a:latin typeface="Georgia"/>
                          <a:ea typeface="Georgia"/>
                          <a:cs typeface="Georgia"/>
                          <a:sym typeface="Georgia"/>
                        </a:rPr>
                        <a:t>Practice 1: Decision-making and problem-solving. </a:t>
                      </a:r>
                      <a:r>
                        <a:rPr lang="en-US" sz="1900" dirty="0">
                          <a:solidFill>
                            <a:srgbClr val="004386"/>
                          </a:solidFill>
                          <a:latin typeface="Georgia"/>
                          <a:ea typeface="Georgia"/>
                          <a:cs typeface="Georgia"/>
                          <a:sym typeface="Georgia"/>
                        </a:rPr>
                        <a:t>Make health-promoting, informed, responsible decisions, and solve problems in a variety of health-related situations. [P1] </a:t>
                      </a:r>
                      <a:endParaRPr sz="1900" b="1" dirty="0">
                        <a:solidFill>
                          <a:srgbClr val="B0D684"/>
                        </a:solidFill>
                        <a:latin typeface="Georgia"/>
                        <a:ea typeface="Georgia"/>
                        <a:cs typeface="Georgia"/>
                        <a:sym typeface="Georgia"/>
                      </a:endParaRPr>
                    </a:p>
                  </a:txBody>
                  <a:tcPr marL="68575" marR="68575" marT="0" marB="0">
                    <a:solidFill>
                      <a:srgbClr val="ECF4FE"/>
                    </a:solidFill>
                  </a:tcPr>
                </a:tc>
                <a:extLst>
                  <a:ext uri="{0D108BD9-81ED-4DB2-BD59-A6C34878D82A}">
                    <a16:rowId xmlns:a16="http://schemas.microsoft.com/office/drawing/2014/main" val="10001"/>
                  </a:ext>
                </a:extLst>
              </a:tr>
              <a:tr h="442550">
                <a:tc>
                  <a:txBody>
                    <a:bodyPr/>
                    <a:lstStyle/>
                    <a:p>
                      <a:pPr marL="0" lvl="0" indent="0" algn="l" rtl="0">
                        <a:spcBef>
                          <a:spcPts val="0"/>
                        </a:spcBef>
                        <a:spcAft>
                          <a:spcPts val="0"/>
                        </a:spcAft>
                        <a:buNone/>
                      </a:pPr>
                      <a:r>
                        <a:rPr lang="en-US" sz="1900" b="1" i="1">
                          <a:solidFill>
                            <a:srgbClr val="004386"/>
                          </a:solidFill>
                          <a:latin typeface="Calibri"/>
                          <a:ea typeface="Calibri"/>
                          <a:cs typeface="Calibri"/>
                          <a:sym typeface="Calibri"/>
                        </a:rPr>
                        <a:t>Nutrition and Balanced Eating [NE] </a:t>
                      </a:r>
                      <a:r>
                        <a:rPr lang="en-US" sz="1900" b="1" i="1">
                          <a:solidFill>
                            <a:srgbClr val="004386"/>
                          </a:solidFill>
                          <a:latin typeface="Georgia"/>
                          <a:ea typeface="Georgia"/>
                          <a:cs typeface="Georgia"/>
                          <a:sym typeface="Georgia"/>
                        </a:rPr>
                        <a:t>[2.1.NE]</a:t>
                      </a:r>
                      <a:endParaRPr sz="1800" b="1" i="1">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1118025">
                <a:tc>
                  <a:txBody>
                    <a:bodyPr/>
                    <a:lstStyle/>
                    <a:p>
                      <a:pPr marL="457200" lvl="0" indent="-342900" algn="l" rtl="0">
                        <a:spcBef>
                          <a:spcPts val="0"/>
                        </a:spcBef>
                        <a:spcAft>
                          <a:spcPts val="900"/>
                        </a:spcAft>
                        <a:buSzPts val="1800"/>
                        <a:buFont typeface="Calibri"/>
                        <a:buAutoNum type="arabicPeriod"/>
                      </a:pPr>
                      <a:r>
                        <a:rPr lang="en-US" sz="1800" dirty="0">
                          <a:latin typeface="Calibri"/>
                          <a:ea typeface="Calibri"/>
                          <a:cs typeface="Calibri"/>
                          <a:sym typeface="Calibri"/>
                        </a:rPr>
                        <a:t>Identify situations when a nutrition-related decision needs to be made (e.g., when trying new foods, choosing snacks and beverages, eating breakfast)</a:t>
                      </a:r>
                      <a:r>
                        <a:rPr lang="en-US" sz="1800" i="1" dirty="0">
                          <a:latin typeface="Calibri"/>
                          <a:ea typeface="Calibri"/>
                          <a:cs typeface="Calibri"/>
                          <a:sym typeface="Calibri"/>
                        </a:rPr>
                        <a:t>.</a:t>
                      </a:r>
                      <a:r>
                        <a:rPr lang="en-US" sz="1800" dirty="0">
                          <a:latin typeface="Calibri"/>
                          <a:ea typeface="Calibri"/>
                          <a:cs typeface="Calibri"/>
                          <a:sym typeface="Calibri"/>
                        </a:rPr>
                        <a:t> [HPE]</a:t>
                      </a:r>
                      <a:endParaRPr sz="1800" dirty="0">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bl>
          </a:graphicData>
        </a:graphic>
      </p:graphicFrame>
      <p:cxnSp>
        <p:nvCxnSpPr>
          <p:cNvPr id="284" name="Google Shape;284;p37" descr="Straight line"/>
          <p:cNvCxnSpPr/>
          <p:nvPr/>
        </p:nvCxnSpPr>
        <p:spPr>
          <a:xfrm rot="10800000" flipH="1">
            <a:off x="7365850" y="1222675"/>
            <a:ext cx="1148100" cy="1367700"/>
          </a:xfrm>
          <a:prstGeom prst="straightConnector1">
            <a:avLst/>
          </a:prstGeom>
          <a:noFill/>
          <a:ln w="9525" cap="flat" cmpd="sng">
            <a:solidFill>
              <a:schemeClr val="dk2"/>
            </a:solidFill>
            <a:prstDash val="solid"/>
            <a:round/>
            <a:headEnd type="none" w="med" len="med"/>
            <a:tailEnd type="none" w="med" len="med"/>
          </a:ln>
        </p:spPr>
      </p:cxnSp>
      <p:sp>
        <p:nvSpPr>
          <p:cNvPr id="285" name="Google Shape;285;p37"/>
          <p:cNvSpPr txBox="1"/>
          <p:nvPr/>
        </p:nvSpPr>
        <p:spPr>
          <a:xfrm>
            <a:off x="8412825" y="732850"/>
            <a:ext cx="2110800" cy="5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rgbClr val="ED7D31"/>
                </a:solidFill>
                <a:latin typeface="Calibri"/>
                <a:ea typeface="Calibri"/>
                <a:cs typeface="Calibri"/>
                <a:sym typeface="Calibri"/>
              </a:rPr>
              <a:t>The Practice</a:t>
            </a:r>
            <a:endParaRPr sz="3000" b="1">
              <a:solidFill>
                <a:srgbClr val="ED7D31"/>
              </a:solidFill>
              <a:latin typeface="Calibri"/>
              <a:ea typeface="Calibri"/>
              <a:cs typeface="Calibri"/>
              <a:sym typeface="Calibri"/>
            </a:endParaRPr>
          </a:p>
        </p:txBody>
      </p:sp>
      <p:cxnSp>
        <p:nvCxnSpPr>
          <p:cNvPr id="286" name="Google Shape;286;p37" descr="Straight line"/>
          <p:cNvCxnSpPr>
            <a:stCxn id="287" idx="0"/>
          </p:cNvCxnSpPr>
          <p:nvPr/>
        </p:nvCxnSpPr>
        <p:spPr>
          <a:xfrm rot="10800000" flipH="1">
            <a:off x="1104575" y="4160550"/>
            <a:ext cx="1185900" cy="403800"/>
          </a:xfrm>
          <a:prstGeom prst="straightConnector1">
            <a:avLst/>
          </a:prstGeom>
          <a:noFill/>
          <a:ln w="9525" cap="flat" cmpd="sng">
            <a:solidFill>
              <a:schemeClr val="dk2"/>
            </a:solidFill>
            <a:prstDash val="solid"/>
            <a:round/>
            <a:headEnd type="none" w="med" len="med"/>
            <a:tailEnd type="none" w="med" len="med"/>
          </a:ln>
        </p:spPr>
      </p:cxnSp>
      <p:sp>
        <p:nvSpPr>
          <p:cNvPr id="287" name="Google Shape;287;p37"/>
          <p:cNvSpPr txBox="1"/>
          <p:nvPr/>
        </p:nvSpPr>
        <p:spPr>
          <a:xfrm>
            <a:off x="196325" y="4564350"/>
            <a:ext cx="1816500" cy="4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rgbClr val="ED7D31"/>
                </a:solidFill>
                <a:latin typeface="Calibri"/>
                <a:ea typeface="Calibri"/>
                <a:cs typeface="Calibri"/>
                <a:sym typeface="Calibri"/>
              </a:rPr>
              <a:t>The Topic</a:t>
            </a:r>
            <a:endParaRPr sz="3000" b="1">
              <a:solidFill>
                <a:srgbClr val="ED7D31"/>
              </a:solidFill>
              <a:latin typeface="Calibri"/>
              <a:ea typeface="Calibri"/>
              <a:cs typeface="Calibri"/>
              <a:sym typeface="Calibri"/>
            </a:endParaRPr>
          </a:p>
        </p:txBody>
      </p:sp>
      <p:cxnSp>
        <p:nvCxnSpPr>
          <p:cNvPr id="288" name="Google Shape;288;p37" descr="Straight line"/>
          <p:cNvCxnSpPr>
            <a:endCxn id="289" idx="0"/>
          </p:cNvCxnSpPr>
          <p:nvPr/>
        </p:nvCxnSpPr>
        <p:spPr>
          <a:xfrm flipH="1">
            <a:off x="5793825" y="4784725"/>
            <a:ext cx="471900" cy="911700"/>
          </a:xfrm>
          <a:prstGeom prst="straightConnector1">
            <a:avLst/>
          </a:prstGeom>
          <a:noFill/>
          <a:ln w="9525" cap="flat" cmpd="sng">
            <a:solidFill>
              <a:schemeClr val="dk2"/>
            </a:solidFill>
            <a:prstDash val="solid"/>
            <a:round/>
            <a:headEnd type="none" w="med" len="med"/>
            <a:tailEnd type="none" w="med" len="med"/>
          </a:ln>
        </p:spPr>
      </p:cxnSp>
      <p:sp>
        <p:nvSpPr>
          <p:cNvPr id="289" name="Google Shape;289;p37"/>
          <p:cNvSpPr txBox="1"/>
          <p:nvPr/>
        </p:nvSpPr>
        <p:spPr>
          <a:xfrm>
            <a:off x="4106775" y="5696425"/>
            <a:ext cx="3374100" cy="65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rgbClr val="ED7D31"/>
                </a:solidFill>
                <a:latin typeface="Calibri"/>
                <a:ea typeface="Calibri"/>
                <a:cs typeface="Calibri"/>
                <a:sym typeface="Calibri"/>
              </a:rPr>
              <a:t>Learning Standard</a:t>
            </a:r>
            <a:endParaRPr sz="3000" b="1">
              <a:solidFill>
                <a:srgbClr val="ED7D31"/>
              </a:solidFill>
              <a:latin typeface="Calibri"/>
              <a:ea typeface="Calibri"/>
              <a:cs typeface="Calibri"/>
              <a:sym typeface="Calibri"/>
            </a:endParaRPr>
          </a:p>
        </p:txBody>
      </p:sp>
      <p:cxnSp>
        <p:nvCxnSpPr>
          <p:cNvPr id="290" name="Google Shape;290;p37" descr="Straight line"/>
          <p:cNvCxnSpPr/>
          <p:nvPr/>
        </p:nvCxnSpPr>
        <p:spPr>
          <a:xfrm>
            <a:off x="8784325" y="4902625"/>
            <a:ext cx="692400" cy="793800"/>
          </a:xfrm>
          <a:prstGeom prst="straightConnector1">
            <a:avLst/>
          </a:prstGeom>
          <a:noFill/>
          <a:ln w="9525" cap="flat" cmpd="sng">
            <a:solidFill>
              <a:schemeClr val="dk2"/>
            </a:solidFill>
            <a:prstDash val="solid"/>
            <a:round/>
            <a:headEnd type="none" w="med" len="med"/>
            <a:tailEnd type="none" w="med" len="med"/>
          </a:ln>
        </p:spPr>
      </p:cxnSp>
      <p:sp>
        <p:nvSpPr>
          <p:cNvPr id="291" name="Google Shape;291;p37"/>
          <p:cNvSpPr txBox="1"/>
          <p:nvPr/>
        </p:nvSpPr>
        <p:spPr>
          <a:xfrm>
            <a:off x="9476725" y="5789275"/>
            <a:ext cx="1283400" cy="4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rgbClr val="ED7D31"/>
                </a:solidFill>
                <a:latin typeface="Calibri"/>
                <a:ea typeface="Calibri"/>
                <a:cs typeface="Calibri"/>
                <a:sym typeface="Calibri"/>
              </a:rPr>
              <a:t>Coding</a:t>
            </a:r>
            <a:endParaRPr sz="3000" b="1">
              <a:solidFill>
                <a:srgbClr val="ED7D3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8" name="Google Shape;298;p38"/>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
        <p:nvSpPr>
          <p:cNvPr id="297" name="Google Shape;297;p38"/>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err="1"/>
              <a:t>Gradespans</a:t>
            </a:r>
            <a:endParaRPr dirty="0"/>
          </a:p>
        </p:txBody>
      </p:sp>
      <p:sp>
        <p:nvSpPr>
          <p:cNvPr id="299" name="Google Shape;299;p38"/>
          <p:cNvSpPr txBox="1">
            <a:spLocks noGrp="1"/>
          </p:cNvSpPr>
          <p:nvPr>
            <p:ph type="body" idx="1"/>
          </p:nvPr>
        </p:nvSpPr>
        <p:spPr>
          <a:xfrm>
            <a:off x="838200" y="1825625"/>
            <a:ext cx="5181600" cy="4351200"/>
          </a:xfrm>
          <a:prstGeom prst="rect">
            <a:avLst/>
          </a:prstGeom>
        </p:spPr>
        <p:txBody>
          <a:bodyPr spcFirstLastPara="1" wrap="square" lIns="91425" tIns="45700" rIns="91425" bIns="45700" anchor="t" anchorCtr="0">
            <a:normAutofit/>
          </a:bodyPr>
          <a:lstStyle/>
          <a:p>
            <a:pPr marL="457200" lvl="0" indent="-438150" algn="l" rtl="0">
              <a:spcBef>
                <a:spcPts val="1000"/>
              </a:spcBef>
              <a:spcAft>
                <a:spcPts val="0"/>
              </a:spcAft>
              <a:buSzPts val="3300"/>
              <a:buChar char="•"/>
            </a:pPr>
            <a:r>
              <a:rPr lang="en-US" sz="3300"/>
              <a:t>PreK-2</a:t>
            </a:r>
            <a:endParaRPr sz="3300"/>
          </a:p>
          <a:p>
            <a:pPr marL="457200" lvl="0" indent="-438150" algn="l" rtl="0">
              <a:spcBef>
                <a:spcPts val="0"/>
              </a:spcBef>
              <a:spcAft>
                <a:spcPts val="0"/>
              </a:spcAft>
              <a:buSzPts val="3300"/>
              <a:buChar char="•"/>
            </a:pPr>
            <a:r>
              <a:rPr lang="en-US" sz="3300"/>
              <a:t>Grades 3-5</a:t>
            </a:r>
            <a:endParaRPr sz="3300"/>
          </a:p>
          <a:p>
            <a:pPr marL="457200" lvl="0" indent="-438150" algn="l" rtl="0">
              <a:spcBef>
                <a:spcPts val="0"/>
              </a:spcBef>
              <a:spcAft>
                <a:spcPts val="0"/>
              </a:spcAft>
              <a:buSzPts val="3300"/>
              <a:buChar char="•"/>
            </a:pPr>
            <a:r>
              <a:rPr lang="en-US" sz="3300"/>
              <a:t>Grades 6-8</a:t>
            </a:r>
            <a:endParaRPr sz="3300"/>
          </a:p>
          <a:p>
            <a:pPr marL="457200" lvl="0" indent="-438150" algn="l" rtl="0">
              <a:spcBef>
                <a:spcPts val="0"/>
              </a:spcBef>
              <a:spcAft>
                <a:spcPts val="0"/>
              </a:spcAft>
              <a:buSzPts val="3300"/>
              <a:buChar char="•"/>
            </a:pPr>
            <a:r>
              <a:rPr lang="en-US" sz="3300"/>
              <a:t>Grades 9-12</a:t>
            </a:r>
            <a:endParaRPr sz="3300"/>
          </a:p>
        </p:txBody>
      </p:sp>
      <p:sp>
        <p:nvSpPr>
          <p:cNvPr id="300" name="Google Shape;300;p38"/>
          <p:cNvSpPr txBox="1">
            <a:spLocks noGrp="1"/>
          </p:cNvSpPr>
          <p:nvPr>
            <p:ph type="body" idx="2"/>
          </p:nvPr>
        </p:nvSpPr>
        <p:spPr>
          <a:xfrm>
            <a:off x="6172200" y="1716025"/>
            <a:ext cx="5181600" cy="4351200"/>
          </a:xfrm>
          <a:prstGeom prst="rect">
            <a:avLst/>
          </a:prstGeom>
        </p:spPr>
        <p:txBody>
          <a:bodyPr spcFirstLastPara="1" wrap="square" lIns="91425" tIns="45700" rIns="91425" bIns="45700" anchor="t" anchorCtr="0">
            <a:normAutofit/>
          </a:bodyPr>
          <a:lstStyle/>
          <a:p>
            <a:pPr marL="457200" lvl="0" indent="-355600" algn="l" rtl="0">
              <a:spcBef>
                <a:spcPts val="1000"/>
              </a:spcBef>
              <a:spcAft>
                <a:spcPts val="0"/>
              </a:spcAft>
              <a:buSzPts val="2000"/>
              <a:buChar char="•"/>
            </a:pPr>
            <a:r>
              <a:rPr lang="en-US" sz="2600"/>
              <a:t>Achieve standards by the end of the grade span</a:t>
            </a:r>
            <a:endParaRPr sz="2600"/>
          </a:p>
          <a:p>
            <a:pPr marL="457200" lvl="0" indent="-355600" algn="l" rtl="0">
              <a:spcBef>
                <a:spcPts val="1000"/>
              </a:spcBef>
              <a:spcAft>
                <a:spcPts val="0"/>
              </a:spcAft>
              <a:buSzPts val="2000"/>
              <a:buChar char="•"/>
            </a:pPr>
            <a:r>
              <a:rPr lang="en-US" sz="2600"/>
              <a:t>Developmentally &amp; medically appropriate</a:t>
            </a:r>
            <a:endParaRPr sz="2600"/>
          </a:p>
          <a:p>
            <a:pPr marL="457200" lvl="0" indent="-355600" algn="l" rtl="0">
              <a:spcBef>
                <a:spcPts val="1000"/>
              </a:spcBef>
              <a:spcAft>
                <a:spcPts val="0"/>
              </a:spcAft>
              <a:buSzPts val="2000"/>
              <a:buChar char="•"/>
            </a:pPr>
            <a:r>
              <a:rPr lang="en-US" sz="2600"/>
              <a:t>Multiple topics within a practice allow for variability across grade span</a:t>
            </a:r>
            <a:endParaRPr sz="2600"/>
          </a:p>
          <a:p>
            <a:pPr marL="457200" lvl="0" indent="-355600" algn="l" rtl="0">
              <a:spcBef>
                <a:spcPts val="1000"/>
              </a:spcBef>
              <a:spcAft>
                <a:spcPts val="0"/>
              </a:spcAft>
              <a:buSzPts val="2000"/>
              <a:buChar char="•"/>
            </a:pPr>
            <a:r>
              <a:rPr lang="en-US" sz="2600"/>
              <a:t>Grade spans build upon the previous and prepare for the next</a:t>
            </a:r>
            <a:endParaRPr sz="2600"/>
          </a:p>
          <a:p>
            <a:pPr marL="457200" lvl="0" indent="0" algn="l" rtl="0">
              <a:spcBef>
                <a:spcPts val="1000"/>
              </a:spcBef>
              <a:spcAft>
                <a:spcPts val="60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7" name="Google Shape;307;p39"/>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
        <p:nvSpPr>
          <p:cNvPr id="306" name="Google Shape;306;p39"/>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Practices</a:t>
            </a:r>
            <a:endParaRPr dirty="0"/>
          </a:p>
        </p:txBody>
      </p:sp>
      <p:sp>
        <p:nvSpPr>
          <p:cNvPr id="309" name="Google Shape;309;p3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fontScale="70000" lnSpcReduction="20000"/>
          </a:bodyPr>
          <a:lstStyle/>
          <a:p>
            <a:pPr lvl="0" indent="-444500" algn="l" rtl="0">
              <a:lnSpc>
                <a:spcPct val="114000"/>
              </a:lnSpc>
              <a:spcBef>
                <a:spcPts val="0"/>
              </a:spcBef>
              <a:spcAft>
                <a:spcPts val="0"/>
              </a:spcAft>
              <a:buNone/>
            </a:pPr>
            <a:r>
              <a:rPr lang="en-US" sz="2700" b="1" dirty="0">
                <a:solidFill>
                  <a:srgbClr val="ED7D31"/>
                </a:solidFill>
                <a:latin typeface="Nunito"/>
                <a:ea typeface="Nunito"/>
                <a:cs typeface="Nunito"/>
                <a:sym typeface="Nunito"/>
              </a:rPr>
              <a:t>✓	</a:t>
            </a:r>
            <a:r>
              <a:rPr lang="en-US" sz="2700" b="1" dirty="0">
                <a:solidFill>
                  <a:srgbClr val="004386"/>
                </a:solidFill>
                <a:latin typeface="Nunito"/>
                <a:ea typeface="Nunito"/>
                <a:cs typeface="Nunito"/>
                <a:sym typeface="Nunito"/>
              </a:rPr>
              <a:t>Practice 1: Decision-making and Problem-solving. </a:t>
            </a:r>
            <a:r>
              <a:rPr lang="en-US" sz="2700" dirty="0">
                <a:solidFill>
                  <a:srgbClr val="004386"/>
                </a:solidFill>
                <a:latin typeface="Nunito"/>
                <a:ea typeface="Nunito"/>
                <a:cs typeface="Nunito"/>
                <a:sym typeface="Nunito"/>
              </a:rPr>
              <a:t>Make health-promoting, </a:t>
            </a:r>
            <a:endParaRPr sz="2700" dirty="0">
              <a:solidFill>
                <a:srgbClr val="004386"/>
              </a:solidFill>
              <a:latin typeface="Nunito"/>
              <a:ea typeface="Nunito"/>
              <a:cs typeface="Nunito"/>
              <a:sym typeface="Nunito"/>
            </a:endParaRPr>
          </a:p>
          <a:p>
            <a:pPr marL="469900" lvl="0" indent="0" algn="l" rtl="0">
              <a:lnSpc>
                <a:spcPct val="114000"/>
              </a:lnSpc>
              <a:spcBef>
                <a:spcPts val="0"/>
              </a:spcBef>
              <a:spcAft>
                <a:spcPts val="0"/>
              </a:spcAft>
              <a:buNone/>
            </a:pPr>
            <a:r>
              <a:rPr lang="en-US" sz="2700" dirty="0">
                <a:solidFill>
                  <a:srgbClr val="004386"/>
                </a:solidFill>
                <a:latin typeface="Nunito"/>
                <a:ea typeface="Nunito"/>
                <a:cs typeface="Nunito"/>
                <a:sym typeface="Nunito"/>
              </a:rPr>
              <a:t>informed, responsible decisions and solve problems in a variety of health-related situations.</a:t>
            </a:r>
            <a:endParaRPr sz="2700" dirty="0">
              <a:solidFill>
                <a:srgbClr val="004386"/>
              </a:solidFill>
              <a:latin typeface="Nunito"/>
              <a:ea typeface="Nunito"/>
              <a:cs typeface="Nunito"/>
              <a:sym typeface="Nunito"/>
            </a:endParaRPr>
          </a:p>
          <a:p>
            <a:pPr marL="469900" lvl="0" indent="0" algn="l" rtl="0">
              <a:lnSpc>
                <a:spcPct val="114000"/>
              </a:lnSpc>
              <a:spcBef>
                <a:spcPts val="0"/>
              </a:spcBef>
              <a:spcAft>
                <a:spcPts val="0"/>
              </a:spcAft>
              <a:buClr>
                <a:schemeClr val="dk1"/>
              </a:buClr>
              <a:buSzPct val="40740"/>
              <a:buFont typeface="Arial"/>
              <a:buNone/>
            </a:pPr>
            <a:endParaRPr sz="2700" dirty="0">
              <a:solidFill>
                <a:srgbClr val="004386"/>
              </a:solidFill>
              <a:latin typeface="Nunito"/>
              <a:ea typeface="Nunito"/>
              <a:cs typeface="Nunito"/>
              <a:sym typeface="Nunito"/>
            </a:endParaRPr>
          </a:p>
          <a:p>
            <a:pPr lvl="0" indent="-444500" algn="l" rtl="0">
              <a:lnSpc>
                <a:spcPct val="100000"/>
              </a:lnSpc>
              <a:spcBef>
                <a:spcPts val="0"/>
              </a:spcBef>
              <a:spcAft>
                <a:spcPts val="0"/>
              </a:spcAft>
              <a:buNone/>
            </a:pPr>
            <a:r>
              <a:rPr lang="en-US" sz="2700" b="1" dirty="0">
                <a:solidFill>
                  <a:srgbClr val="ED7D31"/>
                </a:solidFill>
                <a:latin typeface="Arial"/>
                <a:ea typeface="Arial"/>
                <a:cs typeface="Arial"/>
                <a:sym typeface="Arial"/>
              </a:rPr>
              <a:t>✓	</a:t>
            </a:r>
            <a:r>
              <a:rPr lang="en-US" sz="2700" b="1" dirty="0">
                <a:solidFill>
                  <a:srgbClr val="004386"/>
                </a:solidFill>
                <a:latin typeface="Nunito"/>
                <a:ea typeface="Nunito"/>
                <a:cs typeface="Nunito"/>
                <a:sym typeface="Nunito"/>
              </a:rPr>
              <a:t>Practice 2: Self-management and Goal Setting. </a:t>
            </a:r>
            <a:r>
              <a:rPr lang="en-US" sz="2700" dirty="0">
                <a:solidFill>
                  <a:srgbClr val="004386"/>
                </a:solidFill>
                <a:latin typeface="Nunito"/>
                <a:ea typeface="Nunito"/>
                <a:cs typeface="Nunito"/>
                <a:sym typeface="Nunito"/>
              </a:rPr>
              <a:t>Set goals, engage in </a:t>
            </a:r>
            <a:endParaRPr sz="2700" dirty="0">
              <a:solidFill>
                <a:srgbClr val="004386"/>
              </a:solidFill>
              <a:latin typeface="Nunito"/>
              <a:ea typeface="Nunito"/>
              <a:cs typeface="Nunito"/>
              <a:sym typeface="Nunito"/>
            </a:endParaRPr>
          </a:p>
          <a:p>
            <a:pPr marL="12700" lvl="0" indent="444500" algn="l" rtl="0">
              <a:lnSpc>
                <a:spcPct val="100000"/>
              </a:lnSpc>
              <a:spcBef>
                <a:spcPts val="0"/>
              </a:spcBef>
              <a:spcAft>
                <a:spcPts val="0"/>
              </a:spcAft>
              <a:buClr>
                <a:schemeClr val="dk1"/>
              </a:buClr>
              <a:buSzPct val="40740"/>
              <a:buFont typeface="Arial"/>
              <a:buNone/>
            </a:pPr>
            <a:r>
              <a:rPr lang="en-US" sz="2700" dirty="0">
                <a:solidFill>
                  <a:srgbClr val="004386"/>
                </a:solidFill>
                <a:latin typeface="Nunito"/>
                <a:ea typeface="Nunito"/>
                <a:cs typeface="Nunito"/>
                <a:sym typeface="Nunito"/>
              </a:rPr>
              <a:t>health-promoting behaviors, and avoid risky behaviors.</a:t>
            </a:r>
            <a:endParaRPr sz="2700" dirty="0">
              <a:solidFill>
                <a:srgbClr val="004386"/>
              </a:solidFill>
              <a:latin typeface="Nunito"/>
              <a:ea typeface="Nunito"/>
              <a:cs typeface="Nunito"/>
              <a:sym typeface="Nunito"/>
            </a:endParaRPr>
          </a:p>
          <a:p>
            <a:pPr marL="12700" lvl="0" indent="0" algn="l" rtl="0">
              <a:lnSpc>
                <a:spcPct val="100000"/>
              </a:lnSpc>
              <a:spcBef>
                <a:spcPts val="0"/>
              </a:spcBef>
              <a:spcAft>
                <a:spcPts val="0"/>
              </a:spcAft>
              <a:buNone/>
            </a:pPr>
            <a:endParaRPr sz="2700" b="1" dirty="0">
              <a:solidFill>
                <a:srgbClr val="ED7D31"/>
              </a:solidFill>
              <a:latin typeface="Arial"/>
              <a:ea typeface="Arial"/>
              <a:cs typeface="Arial"/>
              <a:sym typeface="Arial"/>
            </a:endParaRPr>
          </a:p>
          <a:p>
            <a:pPr lvl="0" indent="-444500" algn="l" rtl="0">
              <a:lnSpc>
                <a:spcPct val="100000"/>
              </a:lnSpc>
              <a:spcBef>
                <a:spcPts val="0"/>
              </a:spcBef>
              <a:spcAft>
                <a:spcPts val="0"/>
              </a:spcAft>
              <a:buNone/>
            </a:pPr>
            <a:r>
              <a:rPr lang="en-US" sz="2700" b="1" dirty="0">
                <a:solidFill>
                  <a:srgbClr val="ED7D31"/>
                </a:solidFill>
                <a:latin typeface="Arial"/>
                <a:ea typeface="Arial"/>
                <a:cs typeface="Arial"/>
                <a:sym typeface="Arial"/>
              </a:rPr>
              <a:t>✓	</a:t>
            </a:r>
            <a:r>
              <a:rPr lang="en-US" sz="2700" b="1" dirty="0">
                <a:solidFill>
                  <a:srgbClr val="004386"/>
                </a:solidFill>
                <a:latin typeface="Nunito"/>
                <a:ea typeface="Nunito"/>
                <a:cs typeface="Nunito"/>
                <a:sym typeface="Nunito"/>
              </a:rPr>
              <a:t>Practice 3: Social Awareness, Relationship, and Communication Skills</a:t>
            </a:r>
            <a:r>
              <a:rPr lang="en-US" sz="2700" dirty="0">
                <a:solidFill>
                  <a:srgbClr val="004386"/>
                </a:solidFill>
                <a:latin typeface="Nunito"/>
                <a:ea typeface="Nunito"/>
                <a:cs typeface="Nunito"/>
                <a:sym typeface="Nunito"/>
              </a:rPr>
              <a:t>. Enhance </a:t>
            </a:r>
            <a:endParaRPr sz="2700" dirty="0">
              <a:solidFill>
                <a:srgbClr val="004386"/>
              </a:solidFill>
              <a:latin typeface="Nunito"/>
              <a:ea typeface="Nunito"/>
              <a:cs typeface="Nunito"/>
              <a:sym typeface="Nunito"/>
            </a:endParaRPr>
          </a:p>
          <a:p>
            <a:pPr marL="469900" lvl="0" indent="0" algn="l" rtl="0">
              <a:lnSpc>
                <a:spcPct val="100000"/>
              </a:lnSpc>
              <a:spcBef>
                <a:spcPts val="0"/>
              </a:spcBef>
              <a:spcAft>
                <a:spcPts val="0"/>
              </a:spcAft>
              <a:buClr>
                <a:schemeClr val="dk1"/>
              </a:buClr>
              <a:buSzPct val="40740"/>
              <a:buFont typeface="Arial"/>
              <a:buNone/>
            </a:pPr>
            <a:r>
              <a:rPr lang="en-US" sz="2700" dirty="0">
                <a:solidFill>
                  <a:srgbClr val="004386"/>
                </a:solidFill>
                <a:latin typeface="Nunito"/>
                <a:ea typeface="Nunito"/>
                <a:cs typeface="Nunito"/>
                <a:sym typeface="Nunito"/>
              </a:rPr>
              <a:t>relationships, personal health, and the health of others through social awareness and effective communication.</a:t>
            </a:r>
            <a:endParaRPr sz="2700" dirty="0">
              <a:solidFill>
                <a:srgbClr val="004386"/>
              </a:solidFill>
              <a:latin typeface="Nunito"/>
              <a:ea typeface="Nunito"/>
              <a:cs typeface="Nunito"/>
              <a:sym typeface="Nunito"/>
            </a:endParaRPr>
          </a:p>
          <a:p>
            <a:pPr marL="12700" lvl="0" indent="0" algn="l" rtl="0">
              <a:lnSpc>
                <a:spcPct val="100000"/>
              </a:lnSpc>
              <a:spcBef>
                <a:spcPts val="0"/>
              </a:spcBef>
              <a:spcAft>
                <a:spcPts val="0"/>
              </a:spcAft>
              <a:buNone/>
            </a:pPr>
            <a:endParaRPr sz="2700" b="1" dirty="0">
              <a:solidFill>
                <a:srgbClr val="ED7D31"/>
              </a:solidFill>
              <a:latin typeface="Nunito"/>
              <a:ea typeface="Nunito"/>
              <a:cs typeface="Nunito"/>
              <a:sym typeface="Nunito"/>
            </a:endParaRPr>
          </a:p>
          <a:p>
            <a:pPr lvl="0" indent="-444500" algn="l" rtl="0">
              <a:lnSpc>
                <a:spcPct val="100000"/>
              </a:lnSpc>
              <a:spcBef>
                <a:spcPts val="0"/>
              </a:spcBef>
              <a:spcAft>
                <a:spcPts val="0"/>
              </a:spcAft>
              <a:buNone/>
            </a:pPr>
            <a:r>
              <a:rPr lang="en-US" sz="2700" b="1" dirty="0">
                <a:solidFill>
                  <a:srgbClr val="ED7D31"/>
                </a:solidFill>
                <a:latin typeface="Nunito"/>
                <a:ea typeface="Nunito"/>
                <a:cs typeface="Nunito"/>
                <a:sym typeface="Nunito"/>
              </a:rPr>
              <a:t>✓	</a:t>
            </a:r>
            <a:r>
              <a:rPr lang="en-US" sz="2700" b="1" dirty="0">
                <a:solidFill>
                  <a:srgbClr val="004386"/>
                </a:solidFill>
                <a:latin typeface="Nunito"/>
                <a:ea typeface="Nunito"/>
                <a:cs typeface="Nunito"/>
                <a:sym typeface="Nunito"/>
              </a:rPr>
              <a:t>Practice 4: Movement Skills.</a:t>
            </a:r>
            <a:r>
              <a:rPr lang="en-US" sz="2700" dirty="0">
                <a:solidFill>
                  <a:srgbClr val="004386"/>
                </a:solidFill>
                <a:latin typeface="Nunito"/>
                <a:ea typeface="Nunito"/>
                <a:cs typeface="Nunito"/>
                <a:sym typeface="Nunito"/>
              </a:rPr>
              <a:t> Demonstrate competence in, and knowledge of, a variety of </a:t>
            </a:r>
            <a:endParaRPr sz="2700" dirty="0">
              <a:solidFill>
                <a:srgbClr val="004386"/>
              </a:solidFill>
              <a:latin typeface="Nunito"/>
              <a:ea typeface="Nunito"/>
              <a:cs typeface="Nunito"/>
              <a:sym typeface="Nunito"/>
            </a:endParaRPr>
          </a:p>
          <a:p>
            <a:pPr marL="469900" lvl="0" indent="0" algn="l" rtl="0">
              <a:lnSpc>
                <a:spcPct val="100000"/>
              </a:lnSpc>
              <a:spcBef>
                <a:spcPts val="0"/>
              </a:spcBef>
              <a:spcAft>
                <a:spcPts val="0"/>
              </a:spcAft>
              <a:buNone/>
            </a:pPr>
            <a:r>
              <a:rPr lang="en-US" sz="2700" dirty="0">
                <a:solidFill>
                  <a:srgbClr val="004386"/>
                </a:solidFill>
                <a:latin typeface="Nunito"/>
                <a:ea typeface="Nunito"/>
                <a:cs typeface="Nunito"/>
                <a:sym typeface="Nunito"/>
              </a:rPr>
              <a:t>movement concepts, principles, motor skills, and physical fitness components in order to engage in purposeful and health-promoting physical activity, including sports and games.</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6" name="Google Shape;316;p40"/>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
        <p:nvSpPr>
          <p:cNvPr id="315" name="Google Shape;315;p40"/>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Practices</a:t>
            </a:r>
            <a:endParaRPr dirty="0"/>
          </a:p>
        </p:txBody>
      </p:sp>
      <p:sp>
        <p:nvSpPr>
          <p:cNvPr id="317" name="Google Shape;317;p4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lvl="0" indent="-444500" algn="l" rtl="0">
              <a:lnSpc>
                <a:spcPct val="100000"/>
              </a:lnSpc>
              <a:spcBef>
                <a:spcPts val="0"/>
              </a:spcBef>
              <a:spcAft>
                <a:spcPts val="0"/>
              </a:spcAft>
              <a:buNone/>
            </a:pPr>
            <a:r>
              <a:rPr lang="en-US" sz="2000" dirty="0">
                <a:solidFill>
                  <a:srgbClr val="FF8200"/>
                </a:solidFill>
                <a:latin typeface="Arial"/>
                <a:ea typeface="Arial"/>
                <a:cs typeface="Arial"/>
                <a:sym typeface="Arial"/>
              </a:rPr>
              <a:t>✓	</a:t>
            </a:r>
            <a:r>
              <a:rPr lang="en-US" sz="2000" b="1" dirty="0">
                <a:solidFill>
                  <a:srgbClr val="004386"/>
                </a:solidFill>
                <a:latin typeface="Nunito"/>
                <a:ea typeface="Nunito"/>
                <a:cs typeface="Nunito"/>
                <a:sym typeface="Nunito"/>
              </a:rPr>
              <a:t>Practice 5: Self-awareness and Analyzing Influences.</a:t>
            </a:r>
            <a:r>
              <a:rPr lang="en-US" sz="2000" dirty="0">
                <a:solidFill>
                  <a:srgbClr val="004386"/>
                </a:solidFill>
                <a:latin typeface="Nunito"/>
                <a:ea typeface="Nunito"/>
                <a:cs typeface="Nunito"/>
                <a:sym typeface="Nunito"/>
              </a:rPr>
              <a:t> Examine how emotions, </a:t>
            </a:r>
            <a:endParaRPr sz="2000" dirty="0">
              <a:solidFill>
                <a:srgbClr val="004386"/>
              </a:solidFill>
              <a:latin typeface="Nunito"/>
              <a:ea typeface="Nunito"/>
              <a:cs typeface="Nunito"/>
              <a:sym typeface="Nunito"/>
            </a:endParaRPr>
          </a:p>
          <a:p>
            <a:pPr marL="469900" lvl="0" indent="0" algn="l" rtl="0">
              <a:lnSpc>
                <a:spcPct val="100000"/>
              </a:lnSpc>
              <a:spcBef>
                <a:spcPts val="0"/>
              </a:spcBef>
              <a:spcAft>
                <a:spcPts val="0"/>
              </a:spcAft>
              <a:buNone/>
            </a:pPr>
            <a:r>
              <a:rPr lang="en-US" sz="2000" dirty="0">
                <a:solidFill>
                  <a:srgbClr val="004386"/>
                </a:solidFill>
                <a:latin typeface="Nunito"/>
                <a:ea typeface="Nunito"/>
                <a:cs typeface="Nunito"/>
                <a:sym typeface="Nunito"/>
              </a:rPr>
              <a:t>thoughts, needs, values, beliefs, and other factors (both internal and external) influence behaviors and articulate how these influences impact health behavior and outcomes.</a:t>
            </a:r>
            <a:endParaRPr sz="2000" dirty="0">
              <a:solidFill>
                <a:srgbClr val="004386"/>
              </a:solidFill>
              <a:latin typeface="Nunito"/>
              <a:ea typeface="Nunito"/>
              <a:cs typeface="Nunito"/>
              <a:sym typeface="Nunito"/>
            </a:endParaRPr>
          </a:p>
          <a:p>
            <a:pPr marL="469900" lvl="0" indent="0" algn="l" rtl="0">
              <a:lnSpc>
                <a:spcPct val="100000"/>
              </a:lnSpc>
              <a:spcBef>
                <a:spcPts val="0"/>
              </a:spcBef>
              <a:spcAft>
                <a:spcPts val="0"/>
              </a:spcAft>
              <a:buClr>
                <a:schemeClr val="dk1"/>
              </a:buClr>
              <a:buSzPts val="1100"/>
              <a:buFont typeface="Arial"/>
              <a:buNone/>
            </a:pPr>
            <a:endParaRPr sz="2000" dirty="0">
              <a:solidFill>
                <a:srgbClr val="004386"/>
              </a:solidFill>
              <a:latin typeface="Nunito"/>
              <a:ea typeface="Nunito"/>
              <a:cs typeface="Nunito"/>
              <a:sym typeface="Nunito"/>
            </a:endParaRPr>
          </a:p>
          <a:p>
            <a:pPr lvl="0" indent="-444500" algn="l" rtl="0">
              <a:lnSpc>
                <a:spcPct val="100000"/>
              </a:lnSpc>
              <a:spcBef>
                <a:spcPts val="0"/>
              </a:spcBef>
              <a:spcAft>
                <a:spcPts val="0"/>
              </a:spcAft>
              <a:buNone/>
            </a:pPr>
            <a:r>
              <a:rPr lang="en-US" sz="2000" dirty="0">
                <a:solidFill>
                  <a:srgbClr val="FF8200"/>
                </a:solidFill>
                <a:latin typeface="Arial"/>
                <a:ea typeface="Arial"/>
                <a:cs typeface="Arial"/>
                <a:sym typeface="Arial"/>
              </a:rPr>
              <a:t>✓	</a:t>
            </a:r>
            <a:r>
              <a:rPr lang="en-US" sz="2000" b="1" dirty="0">
                <a:solidFill>
                  <a:srgbClr val="004386"/>
                </a:solidFill>
                <a:latin typeface="Nunito"/>
                <a:ea typeface="Nunito"/>
                <a:cs typeface="Nunito"/>
                <a:sym typeface="Nunito"/>
              </a:rPr>
              <a:t>Practice 6: Information and Resource Seeking.</a:t>
            </a:r>
            <a:r>
              <a:rPr lang="en-US" sz="2000" dirty="0">
                <a:solidFill>
                  <a:srgbClr val="004386"/>
                </a:solidFill>
                <a:latin typeface="Nunito"/>
                <a:ea typeface="Nunito"/>
                <a:cs typeface="Nunito"/>
                <a:sym typeface="Nunito"/>
              </a:rPr>
              <a:t> Access, evaluate, and use valid and </a:t>
            </a:r>
            <a:endParaRPr sz="2000" dirty="0">
              <a:solidFill>
                <a:srgbClr val="004386"/>
              </a:solidFill>
              <a:latin typeface="Nunito"/>
              <a:ea typeface="Nunito"/>
              <a:cs typeface="Nunito"/>
              <a:sym typeface="Nunito"/>
            </a:endParaRPr>
          </a:p>
          <a:p>
            <a:pPr marL="12700" lvl="0" indent="444500" algn="l" rtl="0">
              <a:lnSpc>
                <a:spcPct val="100000"/>
              </a:lnSpc>
              <a:spcBef>
                <a:spcPts val="0"/>
              </a:spcBef>
              <a:spcAft>
                <a:spcPts val="0"/>
              </a:spcAft>
              <a:buNone/>
            </a:pPr>
            <a:r>
              <a:rPr lang="en-US" sz="2000" dirty="0">
                <a:solidFill>
                  <a:srgbClr val="004386"/>
                </a:solidFill>
                <a:latin typeface="Nunito"/>
                <a:ea typeface="Nunito"/>
                <a:cs typeface="Nunito"/>
                <a:sym typeface="Nunito"/>
              </a:rPr>
              <a:t>reliable health information, products, services, and related resources.</a:t>
            </a:r>
            <a:endParaRPr sz="2000" dirty="0">
              <a:solidFill>
                <a:srgbClr val="004386"/>
              </a:solidFill>
              <a:latin typeface="Nunito"/>
              <a:ea typeface="Nunito"/>
              <a:cs typeface="Nunito"/>
              <a:sym typeface="Nunito"/>
            </a:endParaRPr>
          </a:p>
          <a:p>
            <a:pPr marL="12700" lvl="0" indent="444500" algn="l" rtl="0">
              <a:lnSpc>
                <a:spcPct val="100000"/>
              </a:lnSpc>
              <a:spcBef>
                <a:spcPts val="0"/>
              </a:spcBef>
              <a:spcAft>
                <a:spcPts val="0"/>
              </a:spcAft>
              <a:buClr>
                <a:schemeClr val="dk1"/>
              </a:buClr>
              <a:buSzPts val="1100"/>
              <a:buFont typeface="Arial"/>
              <a:buNone/>
            </a:pPr>
            <a:endParaRPr sz="2000" dirty="0">
              <a:solidFill>
                <a:srgbClr val="004386"/>
              </a:solidFill>
              <a:latin typeface="Nunito"/>
              <a:ea typeface="Nunito"/>
              <a:cs typeface="Nunito"/>
              <a:sym typeface="Nunito"/>
            </a:endParaRPr>
          </a:p>
          <a:p>
            <a:pPr lvl="0" indent="-444500" algn="l" rtl="0">
              <a:lnSpc>
                <a:spcPct val="100000"/>
              </a:lnSpc>
              <a:spcBef>
                <a:spcPts val="0"/>
              </a:spcBef>
              <a:spcAft>
                <a:spcPts val="0"/>
              </a:spcAft>
              <a:buNone/>
            </a:pPr>
            <a:r>
              <a:rPr lang="en-US" sz="2000" dirty="0">
                <a:solidFill>
                  <a:srgbClr val="FF8200"/>
                </a:solidFill>
                <a:latin typeface="Arial"/>
                <a:ea typeface="Arial"/>
                <a:cs typeface="Arial"/>
                <a:sym typeface="Arial"/>
              </a:rPr>
              <a:t>✓	</a:t>
            </a:r>
            <a:r>
              <a:rPr lang="en-US" sz="2000" b="1" dirty="0">
                <a:solidFill>
                  <a:srgbClr val="004386"/>
                </a:solidFill>
                <a:latin typeface="Nunito"/>
                <a:ea typeface="Nunito"/>
                <a:cs typeface="Nunito"/>
                <a:sym typeface="Nunito"/>
              </a:rPr>
              <a:t>Practice 7: Self-Advocacy and Health Promotion. </a:t>
            </a:r>
            <a:r>
              <a:rPr lang="en-US" sz="2000" dirty="0">
                <a:solidFill>
                  <a:srgbClr val="004386"/>
                </a:solidFill>
                <a:latin typeface="Nunito"/>
                <a:ea typeface="Nunito"/>
                <a:cs typeface="Nunito"/>
                <a:sym typeface="Nunito"/>
              </a:rPr>
              <a:t>Promote personal, family, and </a:t>
            </a:r>
            <a:endParaRPr sz="2000" dirty="0">
              <a:solidFill>
                <a:srgbClr val="004386"/>
              </a:solidFill>
              <a:latin typeface="Nunito"/>
              <a:ea typeface="Nunito"/>
              <a:cs typeface="Nunito"/>
              <a:sym typeface="Nunito"/>
            </a:endParaRPr>
          </a:p>
          <a:p>
            <a:pPr marL="12700" lvl="0" indent="444500" algn="l" rtl="0">
              <a:lnSpc>
                <a:spcPct val="100000"/>
              </a:lnSpc>
              <a:spcBef>
                <a:spcPts val="0"/>
              </a:spcBef>
              <a:spcAft>
                <a:spcPts val="0"/>
              </a:spcAft>
              <a:buClr>
                <a:schemeClr val="dk1"/>
              </a:buClr>
              <a:buSzPts val="1100"/>
              <a:buFont typeface="Arial"/>
              <a:buNone/>
            </a:pPr>
            <a:r>
              <a:rPr lang="en-US" sz="2000" dirty="0">
                <a:solidFill>
                  <a:srgbClr val="004386"/>
                </a:solidFill>
                <a:latin typeface="Nunito"/>
                <a:ea typeface="Nunito"/>
                <a:cs typeface="Nunito"/>
                <a:sym typeface="Nunito"/>
              </a:rPr>
              <a:t>community health and well-being.</a:t>
            </a:r>
            <a:endParaRPr sz="2000" dirty="0">
              <a:solidFill>
                <a:srgbClr val="004386"/>
              </a:solidFill>
              <a:latin typeface="Nunito"/>
              <a:ea typeface="Nunito"/>
              <a:cs typeface="Nunito"/>
              <a:sym typeface="Nunito"/>
            </a:endParaRPr>
          </a:p>
          <a:p>
            <a:pPr marL="0" lvl="0" indent="0" algn="l" rtl="0">
              <a:spcBef>
                <a:spcPts val="1000"/>
              </a:spcBef>
              <a:spcAft>
                <a:spcPts val="600"/>
              </a:spcAft>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1"/>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Considerations</a:t>
            </a:r>
            <a:endParaRPr/>
          </a:p>
        </p:txBody>
      </p:sp>
      <p:sp>
        <p:nvSpPr>
          <p:cNvPr id="324" name="Google Shape;324;p4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406400" algn="l" rtl="0">
              <a:lnSpc>
                <a:spcPct val="100000"/>
              </a:lnSpc>
              <a:spcBef>
                <a:spcPts val="1000"/>
              </a:spcBef>
              <a:spcAft>
                <a:spcPts val="0"/>
              </a:spcAft>
              <a:buSzPts val="2800"/>
              <a:buChar char="•"/>
            </a:pPr>
            <a:r>
              <a:rPr lang="en-US" sz="2800"/>
              <a:t>Practices align with national health education and physical education standards &amp; CDC Guidance</a:t>
            </a:r>
            <a:endParaRPr sz="2800"/>
          </a:p>
          <a:p>
            <a:pPr marL="457200" lvl="0" indent="-406400" algn="l" rtl="0">
              <a:lnSpc>
                <a:spcPct val="100000"/>
              </a:lnSpc>
              <a:spcBef>
                <a:spcPts val="1000"/>
              </a:spcBef>
              <a:spcAft>
                <a:spcPts val="0"/>
              </a:spcAft>
              <a:buSzPts val="2800"/>
              <a:buChar char="•"/>
            </a:pPr>
            <a:r>
              <a:rPr lang="en-US" sz="2800"/>
              <a:t>Practices must be developed &amp; applied in authentic settings</a:t>
            </a:r>
            <a:endParaRPr sz="2800"/>
          </a:p>
          <a:p>
            <a:pPr marL="457200" lvl="0" indent="-406400" algn="l" rtl="0">
              <a:lnSpc>
                <a:spcPct val="100000"/>
              </a:lnSpc>
              <a:spcBef>
                <a:spcPts val="1000"/>
              </a:spcBef>
              <a:spcAft>
                <a:spcPts val="0"/>
              </a:spcAft>
              <a:buSzPts val="2800"/>
              <a:buChar char="•"/>
            </a:pPr>
            <a:r>
              <a:rPr lang="en-US" sz="2800"/>
              <a:t>Within a practice, learning standards are organized by topic, and allow for demonstration of the practice when taught together</a:t>
            </a:r>
            <a:endParaRPr sz="2800"/>
          </a:p>
          <a:p>
            <a:pPr marL="457200" lvl="0" indent="-406400" algn="l" rtl="0">
              <a:lnSpc>
                <a:spcPct val="100000"/>
              </a:lnSpc>
              <a:spcBef>
                <a:spcPts val="1000"/>
              </a:spcBef>
              <a:spcAft>
                <a:spcPts val="0"/>
              </a:spcAft>
              <a:buSzPts val="2800"/>
              <a:buChar char="•"/>
            </a:pPr>
            <a:r>
              <a:rPr lang="en-US" sz="2800"/>
              <a:t>Not all topics are underneath all practices</a:t>
            </a:r>
            <a:endParaRPr sz="2800"/>
          </a:p>
          <a:p>
            <a:pPr marL="457200" lvl="0" indent="-406400" algn="l" rtl="0">
              <a:lnSpc>
                <a:spcPct val="100000"/>
              </a:lnSpc>
              <a:spcBef>
                <a:spcPts val="1000"/>
              </a:spcBef>
              <a:spcAft>
                <a:spcPts val="1000"/>
              </a:spcAft>
              <a:buSzPts val="2800"/>
              <a:buChar char="•"/>
            </a:pPr>
            <a:r>
              <a:rPr lang="en-US" sz="2800"/>
              <a:t>Assessment should consider application of practice </a:t>
            </a:r>
            <a:r>
              <a:rPr lang="en-US" sz="2800" i="1"/>
              <a:t>and</a:t>
            </a:r>
            <a:r>
              <a:rPr lang="en-US" sz="2800"/>
              <a:t> content knowledge</a:t>
            </a:r>
            <a:endParaRPr sz="2800"/>
          </a:p>
        </p:txBody>
      </p:sp>
      <p:sp>
        <p:nvSpPr>
          <p:cNvPr id="325" name="Google Shape;325;p41"/>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2"/>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Find your group!</a:t>
            </a:r>
            <a:endParaRPr/>
          </a:p>
        </p:txBody>
      </p:sp>
      <p:sp>
        <p:nvSpPr>
          <p:cNvPr id="332" name="Google Shape;332;p4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sz="2600"/>
              <a:t>Find the people with the same Practice Code as you (bottom right corner of your name tag). </a:t>
            </a:r>
            <a:endParaRPr sz="2600"/>
          </a:p>
          <a:p>
            <a:pPr marL="0" lvl="0" indent="0" algn="l" rtl="0">
              <a:spcBef>
                <a:spcPts val="1000"/>
              </a:spcBef>
              <a:spcAft>
                <a:spcPts val="0"/>
              </a:spcAft>
              <a:buNone/>
            </a:pPr>
            <a:endParaRPr sz="2600"/>
          </a:p>
          <a:p>
            <a:pPr marL="0" lvl="0" indent="0" algn="ctr" rtl="0">
              <a:spcBef>
                <a:spcPts val="1000"/>
              </a:spcBef>
              <a:spcAft>
                <a:spcPts val="0"/>
              </a:spcAft>
              <a:buNone/>
            </a:pPr>
            <a:r>
              <a:rPr lang="en-US" sz="2200"/>
              <a:t>DM = Decision-Making &amp; Problem Solving</a:t>
            </a:r>
            <a:endParaRPr sz="2200"/>
          </a:p>
          <a:p>
            <a:pPr marL="0" lvl="0" indent="0" algn="ctr" rtl="0">
              <a:spcBef>
                <a:spcPts val="1000"/>
              </a:spcBef>
              <a:spcAft>
                <a:spcPts val="0"/>
              </a:spcAft>
              <a:buNone/>
            </a:pPr>
            <a:r>
              <a:rPr lang="en-US" sz="2200"/>
              <a:t>SM = Self-Management &amp; Goal Setting</a:t>
            </a:r>
            <a:endParaRPr sz="2200"/>
          </a:p>
          <a:p>
            <a:pPr marL="0" lvl="0" indent="0" algn="ctr" rtl="0">
              <a:spcBef>
                <a:spcPts val="1000"/>
              </a:spcBef>
              <a:spcAft>
                <a:spcPts val="0"/>
              </a:spcAft>
              <a:buNone/>
            </a:pPr>
            <a:r>
              <a:rPr lang="en-US" sz="2200"/>
              <a:t>SRC = Social Awareness, Relationship &amp; Communication Skills</a:t>
            </a:r>
            <a:endParaRPr sz="2200"/>
          </a:p>
          <a:p>
            <a:pPr marL="0" lvl="0" indent="0" algn="ctr" rtl="0">
              <a:spcBef>
                <a:spcPts val="1000"/>
              </a:spcBef>
              <a:spcAft>
                <a:spcPts val="0"/>
              </a:spcAft>
              <a:buNone/>
            </a:pPr>
            <a:r>
              <a:rPr lang="en-US" sz="2200"/>
              <a:t>MS = Movement Skills</a:t>
            </a:r>
            <a:endParaRPr sz="2200"/>
          </a:p>
          <a:p>
            <a:pPr marL="0" lvl="0" indent="0" algn="ctr" rtl="0">
              <a:spcBef>
                <a:spcPts val="1000"/>
              </a:spcBef>
              <a:spcAft>
                <a:spcPts val="0"/>
              </a:spcAft>
              <a:buNone/>
            </a:pPr>
            <a:r>
              <a:rPr lang="en-US" sz="2200"/>
              <a:t>SAI = Self-Awareness &amp; Analyzing Influences</a:t>
            </a:r>
            <a:endParaRPr sz="2200"/>
          </a:p>
          <a:p>
            <a:pPr marL="0" lvl="0" indent="0" algn="ctr" rtl="0">
              <a:spcBef>
                <a:spcPts val="1000"/>
              </a:spcBef>
              <a:spcAft>
                <a:spcPts val="0"/>
              </a:spcAft>
              <a:buNone/>
            </a:pPr>
            <a:r>
              <a:rPr lang="en-US" sz="2200"/>
              <a:t>IRS = Information &amp; Resource Seeking</a:t>
            </a:r>
            <a:endParaRPr sz="2200"/>
          </a:p>
          <a:p>
            <a:pPr marL="0" lvl="0" indent="0" algn="ctr" rtl="0">
              <a:spcBef>
                <a:spcPts val="1000"/>
              </a:spcBef>
              <a:spcAft>
                <a:spcPts val="600"/>
              </a:spcAft>
              <a:buNone/>
            </a:pPr>
            <a:r>
              <a:rPr lang="en-US" sz="2200"/>
              <a:t>SHP = Self-Advocacy and Health-Promotion</a:t>
            </a:r>
            <a:endParaRPr sz="2200"/>
          </a:p>
        </p:txBody>
      </p:sp>
      <p:sp>
        <p:nvSpPr>
          <p:cNvPr id="333" name="Google Shape;333;p42"/>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3"/>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In your small group, and for your assigned practice:</a:t>
            </a:r>
            <a:endParaRPr/>
          </a:p>
        </p:txBody>
      </p:sp>
      <p:sp>
        <p:nvSpPr>
          <p:cNvPr id="340" name="Google Shape;340;p43"/>
          <p:cNvSpPr txBox="1">
            <a:spLocks noGrp="1"/>
          </p:cNvSpPr>
          <p:nvPr>
            <p:ph type="body" idx="1"/>
          </p:nvPr>
        </p:nvSpPr>
        <p:spPr>
          <a:xfrm>
            <a:off x="962350" y="1711000"/>
            <a:ext cx="10515600" cy="4351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en-US" sz="3000" b="1">
                <a:solidFill>
                  <a:schemeClr val="accent5"/>
                </a:solidFill>
              </a:rPr>
              <a:t>Step 1:</a:t>
            </a:r>
            <a:r>
              <a:rPr lang="en-US" sz="3000" b="1"/>
              <a:t> Have 1 person come and get the materials.</a:t>
            </a:r>
            <a:endParaRPr sz="3000" b="1"/>
          </a:p>
          <a:p>
            <a:pPr marL="0" lvl="0" indent="0" algn="l" rtl="0">
              <a:spcBef>
                <a:spcPts val="1000"/>
              </a:spcBef>
              <a:spcAft>
                <a:spcPts val="0"/>
              </a:spcAft>
              <a:buNone/>
            </a:pPr>
            <a:endParaRPr sz="3000" b="1"/>
          </a:p>
          <a:p>
            <a:pPr marL="0" lvl="0" indent="0" algn="l" rtl="0">
              <a:spcBef>
                <a:spcPts val="1000"/>
              </a:spcBef>
              <a:spcAft>
                <a:spcPts val="0"/>
              </a:spcAft>
              <a:buNone/>
            </a:pPr>
            <a:r>
              <a:rPr lang="en-US" sz="3000" b="1">
                <a:solidFill>
                  <a:schemeClr val="accent5"/>
                </a:solidFill>
              </a:rPr>
              <a:t>Step 2:</a:t>
            </a:r>
            <a:r>
              <a:rPr lang="en-US" sz="3000" b="1"/>
              <a:t> Discuss:</a:t>
            </a:r>
            <a:endParaRPr sz="3000" b="1"/>
          </a:p>
          <a:p>
            <a:pPr marL="914400" lvl="1" indent="-381000" algn="l" rtl="0">
              <a:spcBef>
                <a:spcPts val="600"/>
              </a:spcBef>
              <a:spcAft>
                <a:spcPts val="0"/>
              </a:spcAft>
              <a:buSzPts val="2400"/>
              <a:buChar char="○"/>
            </a:pPr>
            <a:r>
              <a:rPr lang="en-US" sz="3000"/>
              <a:t>What do students need to learn in order to demonstrate this practice?</a:t>
            </a:r>
            <a:endParaRPr sz="3000"/>
          </a:p>
          <a:p>
            <a:pPr marL="914400" lvl="1" indent="-381000" algn="l" rtl="0">
              <a:spcBef>
                <a:spcPts val="600"/>
              </a:spcBef>
              <a:spcAft>
                <a:spcPts val="0"/>
              </a:spcAft>
              <a:buSzPts val="2400"/>
              <a:buChar char="○"/>
            </a:pPr>
            <a:r>
              <a:rPr lang="en-US" sz="3000"/>
              <a:t>What are considerations when implementing this practice? What might impact students’ ability? What might you want to keep in mind for your instruction?</a:t>
            </a:r>
            <a:endParaRPr sz="3000"/>
          </a:p>
          <a:p>
            <a:pPr marL="0" lvl="0" indent="0" algn="l" rtl="0">
              <a:spcBef>
                <a:spcPts val="1000"/>
              </a:spcBef>
              <a:spcAft>
                <a:spcPts val="0"/>
              </a:spcAft>
              <a:buNone/>
            </a:pPr>
            <a:endParaRPr sz="3000"/>
          </a:p>
          <a:p>
            <a:pPr marL="0" lvl="0" indent="0" algn="l" rtl="0">
              <a:spcBef>
                <a:spcPts val="1000"/>
              </a:spcBef>
              <a:spcAft>
                <a:spcPts val="600"/>
              </a:spcAft>
              <a:buNone/>
            </a:pPr>
            <a:r>
              <a:rPr lang="en-US" sz="3000" b="1">
                <a:solidFill>
                  <a:schemeClr val="accent5"/>
                </a:solidFill>
              </a:rPr>
              <a:t>Step 3:</a:t>
            </a:r>
            <a:r>
              <a:rPr lang="en-US" sz="3000"/>
              <a:t> </a:t>
            </a:r>
            <a:r>
              <a:rPr lang="en-US" sz="3000" b="1"/>
              <a:t>On your paper, write down key ideas from your discussion. </a:t>
            </a:r>
            <a:endParaRPr sz="3000"/>
          </a:p>
        </p:txBody>
      </p:sp>
      <p:sp>
        <p:nvSpPr>
          <p:cNvPr id="341" name="Google Shape;341;p43"/>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4"/>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348" name="Google Shape;348;p44"/>
          <p:cNvSpPr txBox="1">
            <a:spLocks noGrp="1"/>
          </p:cNvSpPr>
          <p:nvPr>
            <p:ph type="ctrTitle" idx="4294967295"/>
          </p:nvPr>
        </p:nvSpPr>
        <p:spPr>
          <a:xfrm>
            <a:off x="1524000" y="1969529"/>
            <a:ext cx="9144000" cy="2013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5400" dirty="0" err="1"/>
              <a:t>Opt</a:t>
            </a:r>
            <a:r>
              <a:rPr lang="en-US" sz="5400" dirty="0"/>
              <a:t> Out Law</a:t>
            </a:r>
            <a:endParaRPr sz="5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5" name="Google Shape;355;p45"/>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
        <p:nvSpPr>
          <p:cNvPr id="354" name="Google Shape;354;p45"/>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Notification and </a:t>
            </a:r>
            <a:r>
              <a:rPr lang="en-US" dirty="0" err="1"/>
              <a:t>Opt</a:t>
            </a:r>
            <a:r>
              <a:rPr lang="en-US" dirty="0"/>
              <a:t> Out Guidance</a:t>
            </a:r>
            <a:endParaRPr dirty="0"/>
          </a:p>
        </p:txBody>
      </p:sp>
      <p:sp>
        <p:nvSpPr>
          <p:cNvPr id="357" name="Google Shape;357;p45"/>
          <p:cNvSpPr txBox="1"/>
          <p:nvPr/>
        </p:nvSpPr>
        <p:spPr>
          <a:xfrm rot="-1980056" flipH="1">
            <a:off x="3498725" y="2573664"/>
            <a:ext cx="4745776" cy="119858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6200" b="1">
                <a:solidFill>
                  <a:srgbClr val="B45F06"/>
                </a:solidFill>
              </a:rPr>
              <a:t>No Change</a:t>
            </a:r>
            <a:endParaRPr sz="2400">
              <a:solidFill>
                <a:schemeClr val="dk1"/>
              </a:solidFill>
              <a:latin typeface="Calibri"/>
              <a:ea typeface="Calibri"/>
              <a:cs typeface="Calibri"/>
              <a:sym typeface="Calibri"/>
            </a:endParaRPr>
          </a:p>
        </p:txBody>
      </p:sp>
      <p:sp>
        <p:nvSpPr>
          <p:cNvPr id="356" name="Google Shape;356;p4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3000" b="1" u="sng">
                <a:solidFill>
                  <a:schemeClr val="hlink"/>
                </a:solidFill>
                <a:hlinkClick r:id="rId3"/>
              </a:rPr>
              <a:t>G.L. c. 71, § 32A Parental Notification Law</a:t>
            </a:r>
            <a:endParaRPr sz="3000" b="1">
              <a:solidFill>
                <a:srgbClr val="283C79"/>
              </a:solidFill>
            </a:endParaRPr>
          </a:p>
          <a:p>
            <a:pPr marL="0" lvl="0" indent="0" algn="l" rtl="0">
              <a:lnSpc>
                <a:spcPct val="100000"/>
              </a:lnSpc>
              <a:spcBef>
                <a:spcPts val="0"/>
              </a:spcBef>
              <a:spcAft>
                <a:spcPts val="0"/>
              </a:spcAft>
              <a:buClr>
                <a:schemeClr val="dk1"/>
              </a:buClr>
              <a:buSzPts val="1100"/>
              <a:buFont typeface="Arial"/>
              <a:buNone/>
            </a:pPr>
            <a:endParaRPr sz="3000" b="1">
              <a:solidFill>
                <a:srgbClr val="283C79"/>
              </a:solidFill>
            </a:endParaRPr>
          </a:p>
          <a:p>
            <a:pPr marL="0" lvl="0" indent="0" algn="l" rtl="0">
              <a:lnSpc>
                <a:spcPct val="100000"/>
              </a:lnSpc>
              <a:spcBef>
                <a:spcPts val="0"/>
              </a:spcBef>
              <a:spcAft>
                <a:spcPts val="0"/>
              </a:spcAft>
              <a:buClr>
                <a:schemeClr val="dk1"/>
              </a:buClr>
              <a:buSzPts val="1100"/>
              <a:buFont typeface="Arial"/>
              <a:buNone/>
            </a:pPr>
            <a:r>
              <a:rPr lang="en-US" sz="3000" b="1" u="sng">
                <a:solidFill>
                  <a:schemeClr val="hlink"/>
                </a:solidFill>
                <a:hlinkClick r:id="rId4"/>
              </a:rPr>
              <a:t>DESE Advisory Opinion on the Parental Notification Law</a:t>
            </a:r>
            <a:endParaRPr sz="3000" b="1">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sz="3000" b="1">
              <a:solidFill>
                <a:srgbClr val="222222"/>
              </a:solidFill>
            </a:endParaRPr>
          </a:p>
          <a:p>
            <a:pPr marL="0" lvl="0" indent="0" algn="l" rtl="0">
              <a:lnSpc>
                <a:spcPct val="100000"/>
              </a:lnSpc>
              <a:spcBef>
                <a:spcPts val="0"/>
              </a:spcBef>
              <a:spcAft>
                <a:spcPts val="0"/>
              </a:spcAft>
              <a:buNone/>
            </a:pPr>
            <a:r>
              <a:rPr lang="en-US" sz="3000" b="1" u="sng">
                <a:solidFill>
                  <a:schemeClr val="hlink"/>
                </a:solidFill>
                <a:highlight>
                  <a:schemeClr val="lt1"/>
                </a:highlight>
                <a:hlinkClick r:id="rId5"/>
              </a:rPr>
              <a:t>603 CMR 5.00: Dispute Resolution under Parental Notification Law</a:t>
            </a:r>
            <a:endParaRPr sz="6200" b="1">
              <a:solidFill>
                <a:srgbClr val="B45F06"/>
              </a:solidFill>
              <a:latin typeface="Arial"/>
              <a:ea typeface="Arial"/>
              <a:cs typeface="Arial"/>
              <a:sym typeface="Arial"/>
            </a:endParaRPr>
          </a:p>
          <a:p>
            <a:pPr marL="0" lvl="0" indent="0" algn="l" rtl="0">
              <a:lnSpc>
                <a:spcPct val="100000"/>
              </a:lnSpc>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Welcome from DESE…</a:t>
            </a:r>
            <a:endParaRPr/>
          </a:p>
        </p:txBody>
      </p:sp>
      <p:sp>
        <p:nvSpPr>
          <p:cNvPr id="129" name="Google Shape;129;p19"/>
          <p:cNvSpPr txBox="1">
            <a:spLocks noGrp="1"/>
          </p:cNvSpPr>
          <p:nvPr>
            <p:ph type="body" idx="1"/>
          </p:nvPr>
        </p:nvSpPr>
        <p:spPr>
          <a:xfrm>
            <a:off x="1224425" y="1444625"/>
            <a:ext cx="10129500" cy="4351200"/>
          </a:xfrm>
          <a:prstGeom prst="rect">
            <a:avLst/>
          </a:prstGeom>
        </p:spPr>
        <p:txBody>
          <a:bodyPr spcFirstLastPara="1" wrap="square" lIns="91425" tIns="45700" rIns="91425" bIns="45700" anchor="t" anchorCtr="0">
            <a:normAutofit fontScale="85000" lnSpcReduction="20000"/>
          </a:bodyPr>
          <a:lstStyle/>
          <a:p>
            <a:pPr marL="0" lvl="0" indent="0" algn="l" rtl="0">
              <a:spcBef>
                <a:spcPts val="1000"/>
              </a:spcBef>
              <a:spcAft>
                <a:spcPts val="0"/>
              </a:spcAft>
              <a:buNone/>
            </a:pPr>
            <a:r>
              <a:rPr lang="en-US">
                <a:latin typeface="Nunito"/>
                <a:ea typeface="Nunito"/>
                <a:cs typeface="Nunito"/>
                <a:sym typeface="Nunito"/>
              </a:rPr>
              <a:t>This session is provided in collaboration with the Massachusetts Department of Elementary and Secondary Education.</a:t>
            </a:r>
            <a:endParaRPr>
              <a:latin typeface="Nunito"/>
              <a:ea typeface="Nunito"/>
              <a:cs typeface="Nunito"/>
              <a:sym typeface="Nunito"/>
            </a:endParaRPr>
          </a:p>
          <a:p>
            <a:pPr marL="0" lvl="0" indent="0" algn="l" rtl="0">
              <a:spcBef>
                <a:spcPts val="1000"/>
              </a:spcBef>
              <a:spcAft>
                <a:spcPts val="0"/>
              </a:spcAft>
              <a:buNone/>
            </a:pPr>
            <a:endParaRPr/>
          </a:p>
          <a:p>
            <a:pPr marL="0" lvl="0" indent="0" algn="l" rtl="0">
              <a:lnSpc>
                <a:spcPct val="100000"/>
              </a:lnSpc>
              <a:spcBef>
                <a:spcPts val="600"/>
              </a:spcBef>
              <a:spcAft>
                <a:spcPts val="0"/>
              </a:spcAft>
              <a:buNone/>
            </a:pPr>
            <a:r>
              <a:rPr lang="en-US" sz="2800" b="1">
                <a:solidFill>
                  <a:srgbClr val="0060C7"/>
                </a:solidFill>
                <a:latin typeface="Nunito"/>
                <a:ea typeface="Nunito"/>
                <a:cs typeface="Nunito"/>
                <a:sym typeface="Nunito"/>
              </a:rPr>
              <a:t>Anne DeMallie</a:t>
            </a:r>
            <a:endParaRPr sz="2800" b="1">
              <a:solidFill>
                <a:srgbClr val="0060C7"/>
              </a:solidFill>
              <a:latin typeface="Nunito"/>
              <a:ea typeface="Nunito"/>
              <a:cs typeface="Nunito"/>
              <a:sym typeface="Nunito"/>
            </a:endParaRPr>
          </a:p>
          <a:p>
            <a:pPr marL="0" lvl="0" indent="0" algn="l" rtl="0">
              <a:lnSpc>
                <a:spcPct val="100000"/>
              </a:lnSpc>
              <a:spcBef>
                <a:spcPts val="0"/>
              </a:spcBef>
              <a:spcAft>
                <a:spcPts val="0"/>
              </a:spcAft>
              <a:buNone/>
            </a:pPr>
            <a:r>
              <a:rPr lang="en-US">
                <a:highlight>
                  <a:srgbClr val="FFFFFF"/>
                </a:highlight>
                <a:latin typeface="Nunito"/>
                <a:ea typeface="Nunito"/>
                <a:cs typeface="Nunito"/>
                <a:sym typeface="Nunito"/>
              </a:rPr>
              <a:t>Director of Science, Technology/Engineering, &amp; Mathematics</a:t>
            </a:r>
            <a:endParaRPr>
              <a:highlight>
                <a:srgbClr val="FFFFFF"/>
              </a:highlight>
              <a:latin typeface="Nunito"/>
              <a:ea typeface="Nunito"/>
              <a:cs typeface="Nunito"/>
              <a:sym typeface="Nunito"/>
            </a:endParaRPr>
          </a:p>
          <a:p>
            <a:pPr marL="0" lvl="0" indent="0" algn="l" rtl="0">
              <a:lnSpc>
                <a:spcPct val="100000"/>
              </a:lnSpc>
              <a:spcBef>
                <a:spcPts val="0"/>
              </a:spcBef>
              <a:spcAft>
                <a:spcPts val="0"/>
              </a:spcAft>
              <a:buNone/>
            </a:pPr>
            <a:r>
              <a:rPr lang="en-US">
                <a:highlight>
                  <a:srgbClr val="FFFFFF"/>
                </a:highlight>
                <a:latin typeface="Nunito"/>
                <a:ea typeface="Nunito"/>
                <a:cs typeface="Nunito"/>
                <a:sym typeface="Nunito"/>
              </a:rPr>
              <a:t>Center for Instructional Support</a:t>
            </a:r>
            <a:endParaRPr>
              <a:highlight>
                <a:srgbClr val="FFFFFF"/>
              </a:highlight>
              <a:latin typeface="Nunito"/>
              <a:ea typeface="Nunito"/>
              <a:cs typeface="Nunito"/>
              <a:sym typeface="Nunito"/>
            </a:endParaRPr>
          </a:p>
          <a:p>
            <a:pPr marL="0" lvl="0" indent="0" algn="l" rtl="0">
              <a:spcBef>
                <a:spcPts val="1000"/>
              </a:spcBef>
              <a:spcAft>
                <a:spcPts val="0"/>
              </a:spcAft>
              <a:buNone/>
            </a:pPr>
            <a:endParaRPr b="1">
              <a:highlight>
                <a:srgbClr val="FFFFFF"/>
              </a:highlight>
              <a:latin typeface="Nunito"/>
              <a:ea typeface="Nunito"/>
              <a:cs typeface="Nunito"/>
              <a:sym typeface="Nunito"/>
            </a:endParaRPr>
          </a:p>
          <a:p>
            <a:pPr marL="0" lvl="0" indent="0" algn="l" rtl="0">
              <a:spcBef>
                <a:spcPts val="1000"/>
              </a:spcBef>
              <a:spcAft>
                <a:spcPts val="0"/>
              </a:spcAft>
              <a:buNone/>
            </a:pPr>
            <a:r>
              <a:rPr lang="en-US" sz="2800" b="1">
                <a:solidFill>
                  <a:srgbClr val="0060C7"/>
                </a:solidFill>
                <a:highlight>
                  <a:srgbClr val="FFFFFF"/>
                </a:highlight>
                <a:latin typeface="Nunito"/>
                <a:ea typeface="Nunito"/>
                <a:cs typeface="Nunito"/>
                <a:sym typeface="Nunito"/>
              </a:rPr>
              <a:t>Beth Williams-Breault</a:t>
            </a:r>
            <a:endParaRPr sz="2800" b="1">
              <a:solidFill>
                <a:srgbClr val="0060C7"/>
              </a:solidFill>
              <a:highlight>
                <a:srgbClr val="FFFFFF"/>
              </a:highlight>
              <a:latin typeface="Nunito"/>
              <a:ea typeface="Nunito"/>
              <a:cs typeface="Nunito"/>
              <a:sym typeface="Nunito"/>
            </a:endParaRPr>
          </a:p>
          <a:p>
            <a:pPr marL="0" lvl="0" indent="0" algn="l" rtl="0">
              <a:spcBef>
                <a:spcPts val="1000"/>
              </a:spcBef>
              <a:spcAft>
                <a:spcPts val="0"/>
              </a:spcAft>
              <a:buNone/>
            </a:pPr>
            <a:r>
              <a:rPr lang="en-US">
                <a:highlight>
                  <a:srgbClr val="FFFFFF"/>
                </a:highlight>
                <a:latin typeface="Nunito"/>
                <a:ea typeface="Nunito"/>
                <a:cs typeface="Nunito"/>
                <a:sym typeface="Nunito"/>
              </a:rPr>
              <a:t>Comprehensive Health and Physical Education Lead</a:t>
            </a:r>
            <a:endParaRPr>
              <a:highlight>
                <a:srgbClr val="FFFFFF"/>
              </a:highlight>
              <a:latin typeface="Nunito"/>
              <a:ea typeface="Nunito"/>
              <a:cs typeface="Nunito"/>
              <a:sym typeface="Nunito"/>
            </a:endParaRPr>
          </a:p>
          <a:p>
            <a:pPr marL="0" lvl="0" indent="0" algn="l" rtl="0">
              <a:lnSpc>
                <a:spcPct val="100000"/>
              </a:lnSpc>
              <a:spcBef>
                <a:spcPts val="600"/>
              </a:spcBef>
              <a:spcAft>
                <a:spcPts val="0"/>
              </a:spcAft>
              <a:buClr>
                <a:schemeClr val="dk1"/>
              </a:buClr>
              <a:buSzPct val="45833"/>
              <a:buFont typeface="Arial"/>
              <a:buNone/>
            </a:pPr>
            <a:r>
              <a:rPr lang="en-US">
                <a:highlight>
                  <a:schemeClr val="lt1"/>
                </a:highlight>
                <a:latin typeface="Nunito"/>
                <a:ea typeface="Nunito"/>
                <a:cs typeface="Nunito"/>
                <a:sym typeface="Nunito"/>
              </a:rPr>
              <a:t>Center for Instructional Support</a:t>
            </a:r>
            <a:endParaRPr>
              <a:highlight>
                <a:schemeClr val="lt1"/>
              </a:highlight>
              <a:latin typeface="Nunito"/>
              <a:ea typeface="Nunito"/>
              <a:cs typeface="Nunito"/>
              <a:sym typeface="Nunito"/>
            </a:endParaRPr>
          </a:p>
          <a:p>
            <a:pPr marL="0" lvl="0" indent="0" algn="l" rtl="0">
              <a:lnSpc>
                <a:spcPct val="100000"/>
              </a:lnSpc>
              <a:spcBef>
                <a:spcPts val="0"/>
              </a:spcBef>
              <a:spcAft>
                <a:spcPts val="0"/>
              </a:spcAft>
              <a:buClr>
                <a:schemeClr val="dk1"/>
              </a:buClr>
              <a:buSzPct val="45833"/>
              <a:buFont typeface="Arial"/>
              <a:buNone/>
            </a:pPr>
            <a:endParaRPr b="1">
              <a:highlight>
                <a:schemeClr val="lt1"/>
              </a:highlight>
              <a:latin typeface="Nunito"/>
              <a:ea typeface="Nunito"/>
              <a:cs typeface="Nunito"/>
              <a:sym typeface="Nunito"/>
            </a:endParaRPr>
          </a:p>
          <a:p>
            <a:pPr marL="0" lvl="0" indent="0" algn="l" rtl="0">
              <a:spcBef>
                <a:spcPts val="1000"/>
              </a:spcBef>
              <a:spcAft>
                <a:spcPts val="0"/>
              </a:spcAft>
              <a:buClr>
                <a:schemeClr val="dk1"/>
              </a:buClr>
              <a:buSzPct val="40000"/>
              <a:buFont typeface="Arial"/>
              <a:buNone/>
            </a:pPr>
            <a:r>
              <a:rPr lang="en-US" sz="2750" b="1">
                <a:solidFill>
                  <a:srgbClr val="0060C7"/>
                </a:solidFill>
                <a:highlight>
                  <a:schemeClr val="lt1"/>
                </a:highlight>
              </a:rPr>
              <a:t>Kristen McKinnon</a:t>
            </a:r>
            <a:endParaRPr sz="2750" b="1">
              <a:solidFill>
                <a:srgbClr val="0060C7"/>
              </a:solidFill>
              <a:highlight>
                <a:schemeClr val="lt1"/>
              </a:highlight>
            </a:endParaRPr>
          </a:p>
          <a:p>
            <a:pPr marL="0" lvl="0" indent="0" algn="l" rtl="0">
              <a:spcBef>
                <a:spcPts val="600"/>
              </a:spcBef>
              <a:spcAft>
                <a:spcPts val="0"/>
              </a:spcAft>
              <a:buClr>
                <a:schemeClr val="dk1"/>
              </a:buClr>
              <a:buSzPct val="45833"/>
              <a:buFont typeface="Arial"/>
              <a:buNone/>
            </a:pPr>
            <a:r>
              <a:rPr lang="en-US">
                <a:highlight>
                  <a:schemeClr val="lt1"/>
                </a:highlight>
                <a:latin typeface="Nunito"/>
                <a:ea typeface="Nunito"/>
                <a:cs typeface="Nunito"/>
                <a:sym typeface="Nunito"/>
              </a:rPr>
              <a:t>Assistant Director of Student and Family Support</a:t>
            </a:r>
            <a:endParaRPr>
              <a:highlight>
                <a:schemeClr val="lt1"/>
              </a:highlight>
              <a:latin typeface="Nunito"/>
              <a:ea typeface="Nunito"/>
              <a:cs typeface="Nunito"/>
              <a:sym typeface="Nunito"/>
            </a:endParaRPr>
          </a:p>
          <a:p>
            <a:pPr marL="0" lvl="0" indent="0" algn="l" rtl="0">
              <a:spcBef>
                <a:spcPts val="0"/>
              </a:spcBef>
              <a:spcAft>
                <a:spcPts val="0"/>
              </a:spcAft>
              <a:buClr>
                <a:schemeClr val="dk1"/>
              </a:buClr>
              <a:buSzPct val="45833"/>
              <a:buFont typeface="Arial"/>
              <a:buNone/>
            </a:pPr>
            <a:r>
              <a:rPr lang="en-US">
                <a:highlight>
                  <a:schemeClr val="lt1"/>
                </a:highlight>
                <a:latin typeface="Nunito"/>
                <a:ea typeface="Nunito"/>
                <a:cs typeface="Nunito"/>
                <a:sym typeface="Nunito"/>
              </a:rPr>
              <a:t>Office of Student &amp; Family Support</a:t>
            </a:r>
            <a:endParaRPr b="1">
              <a:highlight>
                <a:schemeClr val="lt1"/>
              </a:highlight>
              <a:latin typeface="Nunito"/>
              <a:ea typeface="Nunito"/>
              <a:cs typeface="Nunito"/>
              <a:sym typeface="Nunito"/>
            </a:endParaRPr>
          </a:p>
        </p:txBody>
      </p:sp>
      <p:sp>
        <p:nvSpPr>
          <p:cNvPr id="130" name="Google Shape;130;p19"/>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pic>
        <p:nvPicPr>
          <p:cNvPr id="131" name="Google Shape;131;p19" descr="Department of Elementary and Secondary Education logo using letters D E S E"/>
          <p:cNvPicPr preferRelativeResize="0"/>
          <p:nvPr/>
        </p:nvPicPr>
        <p:blipFill>
          <a:blip r:embed="rId3">
            <a:alphaModFix/>
          </a:blip>
          <a:stretch>
            <a:fillRect/>
          </a:stretch>
        </p:blipFill>
        <p:spPr>
          <a:xfrm>
            <a:off x="9348200" y="5179775"/>
            <a:ext cx="2440424" cy="9970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5" name="Google Shape;365;p46"/>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
        <p:nvSpPr>
          <p:cNvPr id="363" name="Google Shape;363;p46"/>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Counts for </a:t>
            </a:r>
            <a:r>
              <a:rPr lang="en-US" dirty="0" err="1"/>
              <a:t>Opt</a:t>
            </a:r>
            <a:r>
              <a:rPr lang="en-US" dirty="0"/>
              <a:t> Out? 	What Doesn’t?</a:t>
            </a:r>
            <a:endParaRPr dirty="0"/>
          </a:p>
        </p:txBody>
      </p:sp>
      <p:sp>
        <p:nvSpPr>
          <p:cNvPr id="364" name="Google Shape;364;p46"/>
          <p:cNvSpPr txBox="1">
            <a:spLocks noGrp="1"/>
          </p:cNvSpPr>
          <p:nvPr>
            <p:ph type="body" idx="1"/>
          </p:nvPr>
        </p:nvSpPr>
        <p:spPr>
          <a:xfrm>
            <a:off x="509975" y="1594075"/>
            <a:ext cx="5509800" cy="4582800"/>
          </a:xfrm>
          <a:prstGeom prst="rect">
            <a:avLst/>
          </a:prstGeom>
        </p:spPr>
        <p:txBody>
          <a:bodyPr spcFirstLastPara="1" wrap="square" lIns="91425" tIns="45700" rIns="91425" bIns="45700" anchor="t" anchorCtr="0">
            <a:normAutofit/>
          </a:bodyPr>
          <a:lstStyle/>
          <a:p>
            <a:pPr marL="457200" lvl="0" indent="-368300" algn="l" rtl="0">
              <a:spcBef>
                <a:spcPts val="1000"/>
              </a:spcBef>
              <a:spcAft>
                <a:spcPts val="0"/>
              </a:spcAft>
              <a:buSzPts val="2200"/>
              <a:buChar char="•"/>
            </a:pPr>
            <a:r>
              <a:rPr lang="en-US" sz="2800"/>
              <a:t>Portions of the written curriculum that cover:</a:t>
            </a:r>
            <a:endParaRPr sz="2800"/>
          </a:p>
          <a:p>
            <a:pPr marL="914400" lvl="1" indent="-368300" algn="l" rtl="0">
              <a:spcBef>
                <a:spcPts val="0"/>
              </a:spcBef>
              <a:spcAft>
                <a:spcPts val="0"/>
              </a:spcAft>
              <a:buSzPts val="2200"/>
              <a:buChar char="•"/>
            </a:pPr>
            <a:r>
              <a:rPr lang="en-US" sz="2400"/>
              <a:t>human sexual education,</a:t>
            </a:r>
            <a:endParaRPr sz="2400"/>
          </a:p>
          <a:p>
            <a:pPr marL="914400" lvl="1" indent="-368300" algn="l" rtl="0">
              <a:spcBef>
                <a:spcPts val="0"/>
              </a:spcBef>
              <a:spcAft>
                <a:spcPts val="0"/>
              </a:spcAft>
              <a:buSzPts val="2200"/>
              <a:buChar char="•"/>
            </a:pPr>
            <a:r>
              <a:rPr lang="en-US" sz="2400"/>
              <a:t>the biological mechanics of human reproduction </a:t>
            </a:r>
            <a:endParaRPr sz="2400"/>
          </a:p>
          <a:p>
            <a:pPr marL="914400" lvl="1" indent="-368300" algn="l" rtl="0">
              <a:spcBef>
                <a:spcPts val="0"/>
              </a:spcBef>
              <a:spcAft>
                <a:spcPts val="0"/>
              </a:spcAft>
              <a:buSzPts val="2200"/>
              <a:buChar char="•"/>
            </a:pPr>
            <a:r>
              <a:rPr lang="en-US" sz="2400"/>
              <a:t>human sexuality issues</a:t>
            </a:r>
            <a:endParaRPr sz="2400"/>
          </a:p>
          <a:p>
            <a:pPr marL="0" lvl="0" indent="0" algn="l" rtl="0">
              <a:spcBef>
                <a:spcPts val="1000"/>
              </a:spcBef>
              <a:spcAft>
                <a:spcPts val="0"/>
              </a:spcAft>
              <a:buNone/>
            </a:pPr>
            <a:r>
              <a:rPr lang="en-US"/>
              <a:t>Examples include:</a:t>
            </a:r>
            <a:endParaRPr/>
          </a:p>
          <a:p>
            <a:pPr marL="457200" lvl="0" indent="-342900" algn="l" rtl="0">
              <a:spcBef>
                <a:spcPts val="1000"/>
              </a:spcBef>
              <a:spcAft>
                <a:spcPts val="0"/>
              </a:spcAft>
              <a:buSzPts val="1800"/>
              <a:buChar char="•"/>
            </a:pPr>
            <a:r>
              <a:rPr lang="en-US"/>
              <a:t>Strategies to reduce STIs</a:t>
            </a:r>
            <a:endParaRPr/>
          </a:p>
          <a:p>
            <a:pPr marL="457200" lvl="0" indent="-342900" algn="l" rtl="0">
              <a:spcBef>
                <a:spcPts val="0"/>
              </a:spcBef>
              <a:spcAft>
                <a:spcPts val="0"/>
              </a:spcAft>
              <a:buSzPts val="1800"/>
              <a:buChar char="•"/>
            </a:pPr>
            <a:r>
              <a:rPr lang="en-US"/>
              <a:t>Factors that contribute to pregnancy risk</a:t>
            </a:r>
            <a:endParaRPr/>
          </a:p>
          <a:p>
            <a:pPr marL="457200" lvl="0" indent="-342900" algn="l" rtl="0">
              <a:spcBef>
                <a:spcPts val="0"/>
              </a:spcBef>
              <a:spcAft>
                <a:spcPts val="0"/>
              </a:spcAft>
              <a:buSzPts val="1800"/>
              <a:buChar char="•"/>
            </a:pPr>
            <a:r>
              <a:rPr lang="en-US"/>
              <a:t>Consequences of sexual activity</a:t>
            </a:r>
            <a:endParaRPr/>
          </a:p>
        </p:txBody>
      </p:sp>
      <p:sp>
        <p:nvSpPr>
          <p:cNvPr id="366" name="Google Shape;366;p46"/>
          <p:cNvSpPr txBox="1">
            <a:spLocks noGrp="1"/>
          </p:cNvSpPr>
          <p:nvPr>
            <p:ph type="body" idx="2"/>
          </p:nvPr>
        </p:nvSpPr>
        <p:spPr>
          <a:xfrm>
            <a:off x="6172200" y="1825625"/>
            <a:ext cx="5181600" cy="4351200"/>
          </a:xfrm>
          <a:prstGeom prst="rect">
            <a:avLst/>
          </a:prstGeom>
        </p:spPr>
        <p:txBody>
          <a:bodyPr spcFirstLastPara="1" wrap="square" lIns="91425" tIns="45700" rIns="91425" bIns="45700" anchor="t" anchorCtr="0">
            <a:normAutofit/>
          </a:bodyPr>
          <a:lstStyle/>
          <a:p>
            <a:pPr marL="457200" lvl="0" indent="-355600" algn="l" rtl="0">
              <a:spcBef>
                <a:spcPts val="1000"/>
              </a:spcBef>
              <a:spcAft>
                <a:spcPts val="0"/>
              </a:spcAft>
              <a:buSzPts val="2000"/>
              <a:buChar char="•"/>
            </a:pPr>
            <a:r>
              <a:rPr lang="en-US" sz="2600"/>
              <a:t>Programs that are voluntary (e.g. clubs)</a:t>
            </a:r>
            <a:endParaRPr sz="2600"/>
          </a:p>
          <a:p>
            <a:pPr marL="457200" lvl="0" indent="-355600" algn="l" rtl="0">
              <a:spcBef>
                <a:spcPts val="0"/>
              </a:spcBef>
              <a:spcAft>
                <a:spcPts val="0"/>
              </a:spcAft>
              <a:buSzPts val="2000"/>
              <a:buChar char="•"/>
            </a:pPr>
            <a:r>
              <a:rPr lang="en-US" sz="2600"/>
              <a:t>Issues related to gender and sexual orientation</a:t>
            </a:r>
            <a:endParaRPr sz="2600"/>
          </a:p>
          <a:p>
            <a:pPr marL="457200" lvl="0" indent="-355600" algn="l" rtl="0">
              <a:spcBef>
                <a:spcPts val="0"/>
              </a:spcBef>
              <a:spcAft>
                <a:spcPts val="0"/>
              </a:spcAft>
              <a:buSzPts val="2000"/>
              <a:buChar char="•"/>
            </a:pPr>
            <a:r>
              <a:rPr lang="en-US" sz="2600"/>
              <a:t>Body systems &amp; puberty</a:t>
            </a:r>
            <a:endParaRPr sz="2600"/>
          </a:p>
          <a:p>
            <a:pPr marL="457200" lvl="0" indent="-355600" algn="l" rtl="0">
              <a:spcBef>
                <a:spcPts val="0"/>
              </a:spcBef>
              <a:spcAft>
                <a:spcPts val="0"/>
              </a:spcAft>
              <a:buSzPts val="2000"/>
              <a:buChar char="•"/>
            </a:pPr>
            <a:r>
              <a:rPr lang="en-US" sz="2600"/>
              <a:t>Menstruation</a:t>
            </a:r>
            <a:endParaRPr sz="2600"/>
          </a:p>
          <a:p>
            <a:pPr marL="457200" lvl="0" indent="-355600" algn="l" rtl="0">
              <a:spcBef>
                <a:spcPts val="0"/>
              </a:spcBef>
              <a:spcAft>
                <a:spcPts val="0"/>
              </a:spcAft>
              <a:buSzPts val="2000"/>
              <a:buChar char="•"/>
            </a:pPr>
            <a:r>
              <a:rPr lang="en-US" sz="2600"/>
              <a:t>Sexual violence</a:t>
            </a:r>
            <a:endParaRPr sz="2600"/>
          </a:p>
          <a:p>
            <a:pPr marL="457200" lvl="0" indent="-355600" algn="l" rtl="0">
              <a:spcBef>
                <a:spcPts val="0"/>
              </a:spcBef>
              <a:spcAft>
                <a:spcPts val="0"/>
              </a:spcAft>
              <a:buSzPts val="2000"/>
              <a:buChar char="•"/>
            </a:pPr>
            <a:r>
              <a:rPr lang="en-US" sz="2600"/>
              <a:t>Healthy relationships</a:t>
            </a:r>
            <a:endParaRPr sz="2600"/>
          </a:p>
          <a:p>
            <a:pPr marL="457200" lvl="0" indent="-355600" algn="l" rtl="0">
              <a:spcBef>
                <a:spcPts val="0"/>
              </a:spcBef>
              <a:spcAft>
                <a:spcPts val="0"/>
              </a:spcAft>
              <a:buSzPts val="2000"/>
              <a:buChar char="•"/>
            </a:pPr>
            <a:r>
              <a:rPr lang="en-US" sz="2600"/>
              <a:t>Safety (e.g. exploitation, abuse)</a:t>
            </a:r>
            <a:endParaRPr sz="26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7"/>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373" name="Google Shape;373;p47"/>
          <p:cNvSpPr txBox="1">
            <a:spLocks noGrp="1"/>
          </p:cNvSpPr>
          <p:nvPr>
            <p:ph type="ctrTitle" idx="4294967295"/>
          </p:nvPr>
        </p:nvSpPr>
        <p:spPr>
          <a:xfrm>
            <a:off x="1524000" y="1099379"/>
            <a:ext cx="9144000" cy="2013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5400" dirty="0"/>
              <a:t>Unpacking the Practices</a:t>
            </a:r>
            <a:endParaRPr sz="5400" dirty="0"/>
          </a:p>
        </p:txBody>
      </p:sp>
      <p:pic>
        <p:nvPicPr>
          <p:cNvPr id="374" name="Google Shape;374;p47" descr="Image of box with an arrow pointing outward"/>
          <p:cNvPicPr preferRelativeResize="0"/>
          <p:nvPr/>
        </p:nvPicPr>
        <p:blipFill>
          <a:blip r:embed="rId3">
            <a:alphaModFix/>
          </a:blip>
          <a:stretch>
            <a:fillRect/>
          </a:stretch>
        </p:blipFill>
        <p:spPr>
          <a:xfrm>
            <a:off x="4926163" y="3560800"/>
            <a:ext cx="2339676" cy="23396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2" name="Google Shape;382;p48"/>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
        <p:nvSpPr>
          <p:cNvPr id="380" name="Google Shape;380;p48"/>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Topics</a:t>
            </a:r>
            <a:endParaRPr dirty="0"/>
          </a:p>
        </p:txBody>
      </p:sp>
      <p:sp>
        <p:nvSpPr>
          <p:cNvPr id="381" name="Google Shape;381;p48"/>
          <p:cNvSpPr txBox="1">
            <a:spLocks noGrp="1"/>
          </p:cNvSpPr>
          <p:nvPr>
            <p:ph type="body" idx="1"/>
          </p:nvPr>
        </p:nvSpPr>
        <p:spPr>
          <a:xfrm>
            <a:off x="838200" y="1825625"/>
            <a:ext cx="5181600" cy="4351200"/>
          </a:xfrm>
          <a:prstGeom prst="rect">
            <a:avLst/>
          </a:prstGeom>
        </p:spPr>
        <p:txBody>
          <a:bodyPr spcFirstLastPara="1" wrap="square" lIns="91425" tIns="45700" rIns="91425" bIns="45700" anchor="t" anchorCtr="0">
            <a:normAutofit/>
          </a:bodyPr>
          <a:lstStyle/>
          <a:p>
            <a:pPr marL="0" lvl="0" indent="0" algn="l" rtl="0">
              <a:lnSpc>
                <a:spcPct val="104000"/>
              </a:lnSpc>
              <a:spcBef>
                <a:spcPts val="1200"/>
              </a:spcBef>
              <a:spcAft>
                <a:spcPts val="0"/>
              </a:spcAft>
              <a:buClr>
                <a:schemeClr val="dk1"/>
              </a:buClr>
              <a:buSzPts val="1100"/>
              <a:buFont typeface="Arial"/>
              <a:buNone/>
            </a:pPr>
            <a:r>
              <a:rPr lang="en-US">
                <a:latin typeface="Nunito"/>
                <a:ea typeface="Nunito"/>
                <a:cs typeface="Nunito"/>
                <a:sym typeface="Nunito"/>
              </a:rPr>
              <a:t>Healthy Relationships [HR]</a:t>
            </a:r>
            <a:endParaRPr>
              <a:latin typeface="Nunito"/>
              <a:ea typeface="Nunito"/>
              <a:cs typeface="Nunito"/>
              <a:sym typeface="Nunito"/>
            </a:endParaRPr>
          </a:p>
          <a:p>
            <a:pPr marL="0" lvl="0" indent="0" algn="l" rtl="0">
              <a:lnSpc>
                <a:spcPct val="104000"/>
              </a:lnSpc>
              <a:spcBef>
                <a:spcPts val="1200"/>
              </a:spcBef>
              <a:spcAft>
                <a:spcPts val="0"/>
              </a:spcAft>
              <a:buClr>
                <a:schemeClr val="dk1"/>
              </a:buClr>
              <a:buSzPts val="1100"/>
              <a:buFont typeface="Arial"/>
              <a:buNone/>
            </a:pPr>
            <a:r>
              <a:rPr lang="en-US">
                <a:latin typeface="Nunito"/>
                <a:ea typeface="Nunito"/>
                <a:cs typeface="Nunito"/>
                <a:sym typeface="Nunito"/>
              </a:rPr>
              <a:t>Mental and Emotional Health [MH]</a:t>
            </a:r>
            <a:endParaRPr>
              <a:latin typeface="Nunito"/>
              <a:ea typeface="Nunito"/>
              <a:cs typeface="Nunito"/>
              <a:sym typeface="Nunito"/>
            </a:endParaRPr>
          </a:p>
          <a:p>
            <a:pPr marL="0" lvl="0" indent="0" algn="l" rtl="0">
              <a:lnSpc>
                <a:spcPct val="104000"/>
              </a:lnSpc>
              <a:spcBef>
                <a:spcPts val="1200"/>
              </a:spcBef>
              <a:spcAft>
                <a:spcPts val="0"/>
              </a:spcAft>
              <a:buClr>
                <a:schemeClr val="dk1"/>
              </a:buClr>
              <a:buSzPts val="1100"/>
              <a:buFont typeface="Arial"/>
              <a:buNone/>
            </a:pPr>
            <a:r>
              <a:rPr lang="en-US">
                <a:latin typeface="Nunito"/>
                <a:ea typeface="Nunito"/>
                <a:cs typeface="Nunito"/>
                <a:sym typeface="Nunito"/>
              </a:rPr>
              <a:t>Nutrition and Balanced Eating [NE]</a:t>
            </a:r>
            <a:endParaRPr>
              <a:latin typeface="Nunito"/>
              <a:ea typeface="Nunito"/>
              <a:cs typeface="Nunito"/>
              <a:sym typeface="Nunito"/>
            </a:endParaRPr>
          </a:p>
          <a:p>
            <a:pPr marL="0" lvl="0" indent="0" algn="l" rtl="0">
              <a:lnSpc>
                <a:spcPct val="104000"/>
              </a:lnSpc>
              <a:spcBef>
                <a:spcPts val="1200"/>
              </a:spcBef>
              <a:spcAft>
                <a:spcPts val="0"/>
              </a:spcAft>
              <a:buClr>
                <a:schemeClr val="dk1"/>
              </a:buClr>
              <a:buSzPts val="1100"/>
              <a:buFont typeface="Arial"/>
              <a:buNone/>
            </a:pPr>
            <a:r>
              <a:rPr lang="en-US">
                <a:latin typeface="Nunito"/>
                <a:ea typeface="Nunito"/>
                <a:cs typeface="Nunito"/>
                <a:sym typeface="Nunito"/>
              </a:rPr>
              <a:t>Personal Safety [PS]</a:t>
            </a:r>
            <a:endParaRPr>
              <a:latin typeface="Nunito"/>
              <a:ea typeface="Nunito"/>
              <a:cs typeface="Nunito"/>
              <a:sym typeface="Nunito"/>
            </a:endParaRPr>
          </a:p>
          <a:p>
            <a:pPr marL="0" lvl="0" indent="0" algn="l" rtl="0">
              <a:lnSpc>
                <a:spcPct val="104000"/>
              </a:lnSpc>
              <a:spcBef>
                <a:spcPts val="1200"/>
              </a:spcBef>
              <a:spcAft>
                <a:spcPts val="0"/>
              </a:spcAft>
              <a:buClr>
                <a:schemeClr val="dk1"/>
              </a:buClr>
              <a:buSzPts val="1100"/>
              <a:buFont typeface="Arial"/>
              <a:buNone/>
            </a:pPr>
            <a:r>
              <a:rPr lang="en-US">
                <a:latin typeface="Nunito"/>
                <a:ea typeface="Nunito"/>
                <a:cs typeface="Nunito"/>
                <a:sym typeface="Nunito"/>
              </a:rPr>
              <a:t>Physical Activity and Fitness [PF]</a:t>
            </a:r>
            <a:endParaRPr>
              <a:latin typeface="Nunito"/>
              <a:ea typeface="Nunito"/>
              <a:cs typeface="Nunito"/>
              <a:sym typeface="Nunito"/>
            </a:endParaRPr>
          </a:p>
          <a:p>
            <a:pPr marL="0" lvl="0" indent="0" algn="l" rtl="0">
              <a:spcBef>
                <a:spcPts val="1200"/>
              </a:spcBef>
              <a:spcAft>
                <a:spcPts val="600"/>
              </a:spcAft>
              <a:buNone/>
            </a:pPr>
            <a:endParaRPr/>
          </a:p>
        </p:txBody>
      </p:sp>
      <p:sp>
        <p:nvSpPr>
          <p:cNvPr id="383" name="Google Shape;383;p48"/>
          <p:cNvSpPr txBox="1">
            <a:spLocks noGrp="1"/>
          </p:cNvSpPr>
          <p:nvPr>
            <p:ph type="body" idx="2"/>
          </p:nvPr>
        </p:nvSpPr>
        <p:spPr>
          <a:xfrm>
            <a:off x="6172200" y="1825625"/>
            <a:ext cx="5181600" cy="4351200"/>
          </a:xfrm>
          <a:prstGeom prst="rect">
            <a:avLst/>
          </a:prstGeom>
        </p:spPr>
        <p:txBody>
          <a:bodyPr spcFirstLastPara="1" wrap="square" lIns="91425" tIns="45700" rIns="91425" bIns="45700" anchor="t" anchorCtr="0">
            <a:normAutofit/>
          </a:bodyPr>
          <a:lstStyle/>
          <a:p>
            <a:pPr marL="0" lvl="0" indent="0" algn="l" rtl="0">
              <a:lnSpc>
                <a:spcPct val="104000"/>
              </a:lnSpc>
              <a:spcBef>
                <a:spcPts val="1200"/>
              </a:spcBef>
              <a:spcAft>
                <a:spcPts val="0"/>
              </a:spcAft>
              <a:buClr>
                <a:schemeClr val="dk1"/>
              </a:buClr>
              <a:buSzPts val="1100"/>
              <a:buFont typeface="Arial"/>
              <a:buNone/>
            </a:pPr>
            <a:r>
              <a:rPr lang="en-US">
                <a:latin typeface="Nunito"/>
                <a:ea typeface="Nunito"/>
                <a:cs typeface="Nunito"/>
                <a:sym typeface="Nunito"/>
              </a:rPr>
              <a:t>Physical Health and Hygiene [PH]</a:t>
            </a:r>
            <a:endParaRPr>
              <a:latin typeface="Nunito"/>
              <a:ea typeface="Nunito"/>
              <a:cs typeface="Nunito"/>
              <a:sym typeface="Nunito"/>
            </a:endParaRPr>
          </a:p>
          <a:p>
            <a:pPr marL="0" lvl="0" indent="0" algn="l" rtl="0">
              <a:lnSpc>
                <a:spcPct val="104000"/>
              </a:lnSpc>
              <a:spcBef>
                <a:spcPts val="1200"/>
              </a:spcBef>
              <a:spcAft>
                <a:spcPts val="0"/>
              </a:spcAft>
              <a:buClr>
                <a:schemeClr val="dk1"/>
              </a:buClr>
              <a:buSzPts val="1100"/>
              <a:buFont typeface="Arial"/>
              <a:buNone/>
            </a:pPr>
            <a:r>
              <a:rPr lang="en-US">
                <a:latin typeface="Nunito"/>
                <a:ea typeface="Nunito"/>
                <a:cs typeface="Nunito"/>
                <a:sym typeface="Nunito"/>
              </a:rPr>
              <a:t>Public, Community, and Environmental Health [CE]</a:t>
            </a:r>
            <a:endParaRPr>
              <a:latin typeface="Nunito"/>
              <a:ea typeface="Nunito"/>
              <a:cs typeface="Nunito"/>
              <a:sym typeface="Nunito"/>
            </a:endParaRPr>
          </a:p>
          <a:p>
            <a:pPr marL="0" lvl="0" indent="0" algn="l" rtl="0">
              <a:lnSpc>
                <a:spcPct val="104000"/>
              </a:lnSpc>
              <a:spcBef>
                <a:spcPts val="1200"/>
              </a:spcBef>
              <a:spcAft>
                <a:spcPts val="0"/>
              </a:spcAft>
              <a:buClr>
                <a:schemeClr val="dk1"/>
              </a:buClr>
              <a:buSzPts val="1100"/>
              <a:buFont typeface="Arial"/>
              <a:buNone/>
            </a:pPr>
            <a:r>
              <a:rPr lang="en-US">
                <a:latin typeface="Nunito"/>
                <a:ea typeface="Nunito"/>
                <a:cs typeface="Nunito"/>
                <a:sym typeface="Nunito"/>
              </a:rPr>
              <a:t>Sexual Health [SH]</a:t>
            </a:r>
            <a:endParaRPr>
              <a:latin typeface="Nunito"/>
              <a:ea typeface="Nunito"/>
              <a:cs typeface="Nunito"/>
              <a:sym typeface="Nunito"/>
            </a:endParaRPr>
          </a:p>
          <a:p>
            <a:pPr marL="0" lvl="0" indent="0" algn="l" rtl="0">
              <a:lnSpc>
                <a:spcPct val="104000"/>
              </a:lnSpc>
              <a:spcBef>
                <a:spcPts val="1200"/>
              </a:spcBef>
              <a:spcAft>
                <a:spcPts val="1200"/>
              </a:spcAft>
              <a:buClr>
                <a:schemeClr val="dk1"/>
              </a:buClr>
              <a:buSzPts val="1100"/>
              <a:buFont typeface="Arial"/>
              <a:buNone/>
            </a:pPr>
            <a:r>
              <a:rPr lang="en-US">
                <a:latin typeface="Nunito"/>
                <a:ea typeface="Nunito"/>
                <a:cs typeface="Nunito"/>
                <a:sym typeface="Nunito"/>
              </a:rPr>
              <a:t>Substance Use and Misuse [SU]</a:t>
            </a:r>
            <a:endParaRPr sz="2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9"/>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Considerations</a:t>
            </a:r>
            <a:endParaRPr dirty="0"/>
          </a:p>
        </p:txBody>
      </p:sp>
      <p:sp>
        <p:nvSpPr>
          <p:cNvPr id="390" name="Google Shape;390;p4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406400" algn="l" rtl="0">
              <a:lnSpc>
                <a:spcPct val="100000"/>
              </a:lnSpc>
              <a:spcBef>
                <a:spcPts val="1000"/>
              </a:spcBef>
              <a:spcAft>
                <a:spcPts val="0"/>
              </a:spcAft>
              <a:buSzPts val="2800"/>
              <a:buChar char="•"/>
            </a:pPr>
            <a:r>
              <a:rPr lang="en-US" sz="2800"/>
              <a:t>Topics are aligned to practices, but are not unique to each practice</a:t>
            </a:r>
            <a:endParaRPr sz="2800"/>
          </a:p>
          <a:p>
            <a:pPr marL="457200" lvl="0" indent="-406400" algn="l" rtl="0">
              <a:lnSpc>
                <a:spcPct val="100000"/>
              </a:lnSpc>
              <a:spcBef>
                <a:spcPts val="1000"/>
              </a:spcBef>
              <a:spcAft>
                <a:spcPts val="0"/>
              </a:spcAft>
              <a:buSzPts val="2800"/>
              <a:buChar char="•"/>
            </a:pPr>
            <a:r>
              <a:rPr lang="en-US" sz="2800"/>
              <a:t>Topics are aligned with best practice in the field, and reviewed by content experts to ensure timeliness &amp; relevance</a:t>
            </a:r>
            <a:endParaRPr sz="2800"/>
          </a:p>
          <a:p>
            <a:pPr marL="457200" lvl="0" indent="-406400" algn="l" rtl="0">
              <a:lnSpc>
                <a:spcPct val="100000"/>
              </a:lnSpc>
              <a:spcBef>
                <a:spcPts val="1000"/>
              </a:spcBef>
              <a:spcAft>
                <a:spcPts val="0"/>
              </a:spcAft>
              <a:buSzPts val="2800"/>
              <a:buChar char="•"/>
            </a:pPr>
            <a:r>
              <a:rPr lang="en-US" sz="2800"/>
              <a:t>Within a practice, topics are the context - practice doesn’t change, topic does</a:t>
            </a:r>
            <a:endParaRPr sz="2800"/>
          </a:p>
          <a:p>
            <a:pPr marL="457200" lvl="0" indent="-406400" algn="l" rtl="0">
              <a:lnSpc>
                <a:spcPct val="100000"/>
              </a:lnSpc>
              <a:spcBef>
                <a:spcPts val="1000"/>
              </a:spcBef>
              <a:spcAft>
                <a:spcPts val="1000"/>
              </a:spcAft>
              <a:buSzPts val="2800"/>
              <a:buChar char="•"/>
            </a:pPr>
            <a:r>
              <a:rPr lang="en-US" sz="2800"/>
              <a:t>Physical education crosses topics, be sure to review all topics and practices for PE connections</a:t>
            </a:r>
            <a:endParaRPr sz="2800"/>
          </a:p>
        </p:txBody>
      </p:sp>
      <p:sp>
        <p:nvSpPr>
          <p:cNvPr id="391" name="Google Shape;391;p49"/>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8" name="Google Shape;398;p50"/>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
        <p:nvSpPr>
          <p:cNvPr id="397" name="Google Shape;397;p50"/>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Learning Standards</a:t>
            </a:r>
            <a:endParaRPr dirty="0"/>
          </a:p>
        </p:txBody>
      </p:sp>
      <p:sp>
        <p:nvSpPr>
          <p:cNvPr id="399" name="Google Shape;399;p5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fontScale="92500"/>
          </a:bodyPr>
          <a:lstStyle/>
          <a:p>
            <a:pPr marL="457200" lvl="0" indent="-406400" algn="l" rtl="0">
              <a:lnSpc>
                <a:spcPct val="100000"/>
              </a:lnSpc>
              <a:spcBef>
                <a:spcPts val="0"/>
              </a:spcBef>
              <a:spcAft>
                <a:spcPts val="0"/>
              </a:spcAft>
              <a:buSzPts val="2800"/>
              <a:buChar char="•"/>
            </a:pPr>
            <a:r>
              <a:rPr lang="en-US" sz="2800"/>
              <a:t>Specific, measurable performance expectations</a:t>
            </a:r>
            <a:endParaRPr sz="2800"/>
          </a:p>
          <a:p>
            <a:pPr marL="457200" lvl="0" indent="-406400" algn="l" rtl="0">
              <a:lnSpc>
                <a:spcPct val="100000"/>
              </a:lnSpc>
              <a:spcBef>
                <a:spcPts val="1000"/>
              </a:spcBef>
              <a:spcAft>
                <a:spcPts val="0"/>
              </a:spcAft>
              <a:buSzPts val="2800"/>
              <a:buChar char="•"/>
            </a:pPr>
            <a:r>
              <a:rPr lang="en-US" sz="2800"/>
              <a:t>Each has two elements: </a:t>
            </a:r>
            <a:endParaRPr sz="2800"/>
          </a:p>
          <a:p>
            <a:pPr marL="914400" lvl="1" indent="-406400" algn="l" rtl="0">
              <a:lnSpc>
                <a:spcPct val="100000"/>
              </a:lnSpc>
              <a:spcBef>
                <a:spcPts val="0"/>
              </a:spcBef>
              <a:spcAft>
                <a:spcPts val="0"/>
              </a:spcAft>
              <a:buSzPts val="2800"/>
              <a:buChar char="•"/>
            </a:pPr>
            <a:r>
              <a:rPr lang="en-US" sz="2800"/>
              <a:t>a </a:t>
            </a:r>
            <a:r>
              <a:rPr lang="en-US" sz="2800">
                <a:solidFill>
                  <a:srgbClr val="00B0F0"/>
                </a:solidFill>
              </a:rPr>
              <a:t>performance element</a:t>
            </a:r>
            <a:r>
              <a:rPr lang="en-US" sz="2800"/>
              <a:t> (the verb(s) that begin a standard), and </a:t>
            </a:r>
            <a:endParaRPr sz="2800"/>
          </a:p>
          <a:p>
            <a:pPr marL="914400" lvl="1" indent="-406400" algn="l" rtl="0">
              <a:lnSpc>
                <a:spcPct val="100000"/>
              </a:lnSpc>
              <a:spcBef>
                <a:spcPts val="0"/>
              </a:spcBef>
              <a:spcAft>
                <a:spcPts val="0"/>
              </a:spcAft>
              <a:buSzPts val="2800"/>
              <a:buChar char="•"/>
            </a:pPr>
            <a:r>
              <a:rPr lang="en-US" sz="2800"/>
              <a:t>a </a:t>
            </a:r>
            <a:r>
              <a:rPr lang="en-US" sz="2800">
                <a:solidFill>
                  <a:srgbClr val="00B0F0"/>
                </a:solidFill>
              </a:rPr>
              <a:t>concept and knowledge element</a:t>
            </a:r>
            <a:r>
              <a:rPr lang="en-US" sz="2800"/>
              <a:t> (what is to be learned and applied)</a:t>
            </a:r>
            <a:endParaRPr sz="2800"/>
          </a:p>
          <a:p>
            <a:pPr marL="457200" lvl="0" indent="-406400" algn="l" rtl="0">
              <a:lnSpc>
                <a:spcPct val="100000"/>
              </a:lnSpc>
              <a:spcBef>
                <a:spcPts val="1000"/>
              </a:spcBef>
              <a:spcAft>
                <a:spcPts val="0"/>
              </a:spcAft>
              <a:buSzPts val="2800"/>
              <a:buChar char="•"/>
            </a:pPr>
            <a:r>
              <a:rPr lang="en-US" sz="2800"/>
              <a:t>When available, learning standards align with nationally recognized standards (e.g. physical education, health education, sexuality education)</a:t>
            </a:r>
            <a:endParaRPr sz="2800"/>
          </a:p>
          <a:p>
            <a:pPr marL="457200" lvl="0" indent="-406400" algn="l" rtl="0">
              <a:lnSpc>
                <a:spcPct val="100000"/>
              </a:lnSpc>
              <a:spcBef>
                <a:spcPts val="1000"/>
              </a:spcBef>
              <a:spcAft>
                <a:spcPts val="1000"/>
              </a:spcAft>
              <a:buSzPts val="2800"/>
              <a:buChar char="•"/>
            </a:pPr>
            <a:r>
              <a:rPr lang="en-US" sz="2800"/>
              <a:t>Topics standards progress in developmentally and age appropriate ways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1"/>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Coding</a:t>
            </a:r>
            <a:endParaRPr/>
          </a:p>
        </p:txBody>
      </p:sp>
      <p:sp>
        <p:nvSpPr>
          <p:cNvPr id="406" name="Google Shape;406;p51"/>
          <p:cNvSpPr txBox="1">
            <a:spLocks noGrp="1"/>
          </p:cNvSpPr>
          <p:nvPr>
            <p:ph type="body" idx="1"/>
          </p:nvPr>
        </p:nvSpPr>
        <p:spPr>
          <a:xfrm>
            <a:off x="253650" y="1825625"/>
            <a:ext cx="57663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800" b="1">
                <a:solidFill>
                  <a:srgbClr val="ED7D31"/>
                </a:solidFill>
              </a:rPr>
              <a:t>HPE </a:t>
            </a:r>
            <a:r>
              <a:rPr lang="en-US" sz="2800"/>
              <a:t>- 	Health and Physical Education</a:t>
            </a:r>
            <a:endParaRPr sz="2800"/>
          </a:p>
          <a:p>
            <a:pPr marL="0" lvl="0" indent="0" algn="l" rtl="0">
              <a:spcBef>
                <a:spcPts val="1000"/>
              </a:spcBef>
              <a:spcAft>
                <a:spcPts val="0"/>
              </a:spcAft>
              <a:buNone/>
            </a:pPr>
            <a:r>
              <a:rPr lang="en-US" sz="2800" b="1">
                <a:solidFill>
                  <a:srgbClr val="ED7D31"/>
                </a:solidFill>
              </a:rPr>
              <a:t>PE</a:t>
            </a:r>
            <a:r>
              <a:rPr lang="en-US" sz="2800"/>
              <a:t> - 	Physical Education</a:t>
            </a:r>
            <a:endParaRPr sz="2800"/>
          </a:p>
          <a:p>
            <a:pPr marL="0" lvl="0" indent="0" algn="l" rtl="0">
              <a:spcBef>
                <a:spcPts val="1000"/>
              </a:spcBef>
              <a:spcAft>
                <a:spcPts val="0"/>
              </a:spcAft>
              <a:buNone/>
            </a:pPr>
            <a:r>
              <a:rPr lang="en-US" sz="2800" b="1">
                <a:solidFill>
                  <a:srgbClr val="ED7D31"/>
                </a:solidFill>
              </a:rPr>
              <a:t>HE</a:t>
            </a:r>
            <a:r>
              <a:rPr lang="en-US" sz="2800"/>
              <a:t> - 	Health Education</a:t>
            </a:r>
            <a:endParaRPr sz="2800"/>
          </a:p>
          <a:p>
            <a:pPr marL="0" lvl="0" indent="0" algn="l" rtl="0">
              <a:lnSpc>
                <a:spcPct val="100000"/>
              </a:lnSpc>
              <a:spcBef>
                <a:spcPts val="600"/>
              </a:spcBef>
              <a:spcAft>
                <a:spcPts val="0"/>
              </a:spcAft>
              <a:buNone/>
            </a:pPr>
            <a:r>
              <a:rPr lang="en-US" sz="2800" b="1">
                <a:solidFill>
                  <a:srgbClr val="ED7D31"/>
                </a:solidFill>
              </a:rPr>
              <a:t>SE</a:t>
            </a:r>
            <a:r>
              <a:rPr lang="en-US" sz="2800"/>
              <a:t> - 	Social and Emotional </a:t>
            </a:r>
            <a:endParaRPr sz="2800"/>
          </a:p>
          <a:p>
            <a:pPr marL="457200" lvl="0" indent="457200" algn="l" rtl="0">
              <a:lnSpc>
                <a:spcPct val="100000"/>
              </a:lnSpc>
              <a:spcBef>
                <a:spcPts val="0"/>
              </a:spcBef>
              <a:spcAft>
                <a:spcPts val="0"/>
              </a:spcAft>
              <a:buNone/>
            </a:pPr>
            <a:r>
              <a:rPr lang="en-US" sz="2800"/>
              <a:t>Competencies</a:t>
            </a:r>
            <a:endParaRPr sz="2800"/>
          </a:p>
        </p:txBody>
      </p:sp>
      <p:sp>
        <p:nvSpPr>
          <p:cNvPr id="407" name="Google Shape;407;p51"/>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
        <p:nvSpPr>
          <p:cNvPr id="408" name="Google Shape;408;p51"/>
          <p:cNvSpPr txBox="1">
            <a:spLocks noGrp="1"/>
          </p:cNvSpPr>
          <p:nvPr>
            <p:ph type="body" idx="2"/>
          </p:nvPr>
        </p:nvSpPr>
        <p:spPr>
          <a:xfrm>
            <a:off x="6790875" y="1825625"/>
            <a:ext cx="5181600" cy="4351200"/>
          </a:xfrm>
          <a:prstGeom prst="rect">
            <a:avLst/>
          </a:prstGeom>
        </p:spPr>
        <p:txBody>
          <a:bodyPr spcFirstLastPara="1" wrap="square" lIns="91425" tIns="45700" rIns="91425" bIns="45700" anchor="t" anchorCtr="0">
            <a:normAutofit/>
          </a:bodyPr>
          <a:lstStyle/>
          <a:p>
            <a:pPr marL="457200" lvl="0" indent="-368300" algn="l" rtl="0">
              <a:lnSpc>
                <a:spcPct val="100000"/>
              </a:lnSpc>
              <a:spcBef>
                <a:spcPts val="1000"/>
              </a:spcBef>
              <a:spcAft>
                <a:spcPts val="0"/>
              </a:spcAft>
              <a:buSzPts val="2200"/>
              <a:buChar char="•"/>
            </a:pPr>
            <a:r>
              <a:rPr lang="en-US" sz="2800"/>
              <a:t>A guide for schools, not prescriptive</a:t>
            </a:r>
            <a:endParaRPr sz="2800"/>
          </a:p>
          <a:p>
            <a:pPr marL="457200" lvl="0" indent="-368300" algn="l" rtl="0">
              <a:lnSpc>
                <a:spcPct val="100000"/>
              </a:lnSpc>
              <a:spcBef>
                <a:spcPts val="1000"/>
              </a:spcBef>
              <a:spcAft>
                <a:spcPts val="0"/>
              </a:spcAft>
              <a:buSzPts val="2200"/>
              <a:buChar char="•"/>
            </a:pPr>
            <a:r>
              <a:rPr lang="en-US" sz="2800"/>
              <a:t>Support curriculum development &amp; alignment</a:t>
            </a:r>
            <a:endParaRPr sz="2800"/>
          </a:p>
          <a:p>
            <a:pPr marL="457200" lvl="0" indent="-368300" algn="l" rtl="0">
              <a:lnSpc>
                <a:spcPct val="100000"/>
              </a:lnSpc>
              <a:spcBef>
                <a:spcPts val="1000"/>
              </a:spcBef>
              <a:spcAft>
                <a:spcPts val="1000"/>
              </a:spcAft>
              <a:buSzPts val="2200"/>
              <a:buChar char="•"/>
            </a:pPr>
            <a:r>
              <a:rPr lang="en-US" sz="2800"/>
              <a:t>Supports cross-curricular integration</a:t>
            </a:r>
            <a:endParaRPr sz="2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2"/>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Find your group!</a:t>
            </a:r>
            <a:endParaRPr dirty="0"/>
          </a:p>
        </p:txBody>
      </p:sp>
      <p:sp>
        <p:nvSpPr>
          <p:cNvPr id="415" name="Google Shape;415;p5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a:t>Find the people with the same NUMBER (1 through 14) in the bottom right corner of your name tag.</a:t>
            </a:r>
            <a:endParaRPr/>
          </a:p>
          <a:p>
            <a:pPr marL="0" lvl="0" indent="0" algn="l" rtl="0">
              <a:spcBef>
                <a:spcPts val="1000"/>
              </a:spcBef>
              <a:spcAft>
                <a:spcPts val="0"/>
              </a:spcAft>
              <a:buNone/>
            </a:pPr>
            <a:endParaRPr/>
          </a:p>
          <a:p>
            <a:pPr marL="0" lvl="0" indent="0" algn="l" rtl="0">
              <a:spcBef>
                <a:spcPts val="1000"/>
              </a:spcBef>
              <a:spcAft>
                <a:spcPts val="0"/>
              </a:spcAft>
              <a:buNone/>
            </a:pPr>
            <a:r>
              <a:rPr lang="en-US"/>
              <a:t>Have one person from each group come up to get the papers for your group:</a:t>
            </a:r>
            <a:endParaRPr/>
          </a:p>
          <a:p>
            <a:pPr marL="0" lvl="0" indent="0" algn="l" rtl="0">
              <a:spcBef>
                <a:spcPts val="1000"/>
              </a:spcBef>
              <a:spcAft>
                <a:spcPts val="0"/>
              </a:spcAft>
              <a:buNone/>
            </a:pPr>
            <a:endParaRPr/>
          </a:p>
          <a:p>
            <a:pPr marL="0" lvl="0" indent="0" algn="l" rtl="0">
              <a:spcBef>
                <a:spcPts val="1000"/>
              </a:spcBef>
              <a:spcAft>
                <a:spcPts val="0"/>
              </a:spcAft>
              <a:buNone/>
            </a:pPr>
            <a:r>
              <a:rPr lang="en-US"/>
              <a:t>1 &amp; 14 = Practice 1		4 &amp; 11 = Practice 4		7 &amp; 8 = Practice 7</a:t>
            </a:r>
            <a:endParaRPr/>
          </a:p>
          <a:p>
            <a:pPr marL="0" lvl="0" indent="0" algn="l" rtl="0">
              <a:spcBef>
                <a:spcPts val="1000"/>
              </a:spcBef>
              <a:spcAft>
                <a:spcPts val="0"/>
              </a:spcAft>
              <a:buNone/>
            </a:pPr>
            <a:endParaRPr/>
          </a:p>
          <a:p>
            <a:pPr marL="0" lvl="0" indent="0" algn="l" rtl="0">
              <a:spcBef>
                <a:spcPts val="1000"/>
              </a:spcBef>
              <a:spcAft>
                <a:spcPts val="0"/>
              </a:spcAft>
              <a:buNone/>
            </a:pPr>
            <a:r>
              <a:rPr lang="en-US"/>
              <a:t>2 &amp; 13 = Practice 2		5 &amp; 10 = Practice 5</a:t>
            </a:r>
            <a:endParaRPr/>
          </a:p>
          <a:p>
            <a:pPr marL="0" lvl="0" indent="0" algn="l" rtl="0">
              <a:spcBef>
                <a:spcPts val="1000"/>
              </a:spcBef>
              <a:spcAft>
                <a:spcPts val="0"/>
              </a:spcAft>
              <a:buNone/>
            </a:pPr>
            <a:endParaRPr/>
          </a:p>
          <a:p>
            <a:pPr marL="0" lvl="0" indent="0" algn="l" rtl="0">
              <a:spcBef>
                <a:spcPts val="1000"/>
              </a:spcBef>
              <a:spcAft>
                <a:spcPts val="600"/>
              </a:spcAft>
              <a:buNone/>
            </a:pPr>
            <a:r>
              <a:rPr lang="en-US"/>
              <a:t>3 &amp; 12 = Practice 3		6 &amp; 9 = Practice 6</a:t>
            </a:r>
            <a:endParaRPr/>
          </a:p>
        </p:txBody>
      </p:sp>
      <p:sp>
        <p:nvSpPr>
          <p:cNvPr id="416" name="Google Shape;416;p52"/>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3"/>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Examining practice progression:</a:t>
            </a:r>
            <a:endParaRPr/>
          </a:p>
        </p:txBody>
      </p:sp>
      <p:sp>
        <p:nvSpPr>
          <p:cNvPr id="423" name="Google Shape;423;p5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Clr>
                <a:schemeClr val="dk1"/>
              </a:buClr>
              <a:buSzPts val="1100"/>
              <a:buFont typeface="Arial"/>
              <a:buNone/>
            </a:pPr>
            <a:r>
              <a:rPr lang="en-US" sz="3200" b="1">
                <a:solidFill>
                  <a:schemeClr val="accent5"/>
                </a:solidFill>
              </a:rPr>
              <a:t>For your assigned practice:</a:t>
            </a:r>
            <a:endParaRPr sz="3200" b="1">
              <a:solidFill>
                <a:schemeClr val="accent5"/>
              </a:solidFill>
            </a:endParaRPr>
          </a:p>
          <a:p>
            <a:pPr marL="457200" lvl="0" indent="-419100" algn="l" rtl="0">
              <a:spcBef>
                <a:spcPts val="1000"/>
              </a:spcBef>
              <a:spcAft>
                <a:spcPts val="0"/>
              </a:spcAft>
              <a:buClr>
                <a:schemeClr val="accent5"/>
              </a:buClr>
              <a:buSzPts val="3000"/>
              <a:buChar char="●"/>
            </a:pPr>
            <a:r>
              <a:rPr lang="en-US" sz="3000">
                <a:solidFill>
                  <a:schemeClr val="accent5"/>
                </a:solidFill>
              </a:rPr>
              <a:t>Examine the progression across grade spans</a:t>
            </a:r>
            <a:endParaRPr sz="3000">
              <a:solidFill>
                <a:schemeClr val="accent5"/>
              </a:solidFill>
            </a:endParaRPr>
          </a:p>
          <a:p>
            <a:pPr marL="457200" lvl="0" indent="-419100" algn="l" rtl="0">
              <a:spcBef>
                <a:spcPts val="1000"/>
              </a:spcBef>
              <a:spcAft>
                <a:spcPts val="0"/>
              </a:spcAft>
              <a:buClr>
                <a:schemeClr val="accent5"/>
              </a:buClr>
              <a:buSzPts val="3000"/>
              <a:buChar char="●"/>
            </a:pPr>
            <a:r>
              <a:rPr lang="en-US" sz="3000">
                <a:solidFill>
                  <a:schemeClr val="accent5"/>
                </a:solidFill>
              </a:rPr>
              <a:t>What do you notice about the progression of the practice?</a:t>
            </a:r>
            <a:endParaRPr sz="3000">
              <a:solidFill>
                <a:schemeClr val="accent5"/>
              </a:solidFill>
            </a:endParaRPr>
          </a:p>
          <a:p>
            <a:pPr marL="457200" lvl="0" indent="-419100" algn="l" rtl="0">
              <a:spcBef>
                <a:spcPts val="1000"/>
              </a:spcBef>
              <a:spcAft>
                <a:spcPts val="0"/>
              </a:spcAft>
              <a:buClr>
                <a:schemeClr val="accent5"/>
              </a:buClr>
              <a:buSzPts val="3000"/>
              <a:buChar char="●"/>
            </a:pPr>
            <a:r>
              <a:rPr lang="en-US" sz="3000">
                <a:solidFill>
                  <a:schemeClr val="accent5"/>
                </a:solidFill>
              </a:rPr>
              <a:t>What do you notice about the topics associated with the practice?</a:t>
            </a:r>
            <a:endParaRPr sz="3000">
              <a:solidFill>
                <a:schemeClr val="accent5"/>
              </a:solidFill>
            </a:endParaRPr>
          </a:p>
          <a:p>
            <a:pPr marL="457200" lvl="0" indent="-419100" algn="l" rtl="0">
              <a:spcBef>
                <a:spcPts val="1000"/>
              </a:spcBef>
              <a:spcAft>
                <a:spcPts val="0"/>
              </a:spcAft>
              <a:buClr>
                <a:schemeClr val="accent5"/>
              </a:buClr>
              <a:buSzPts val="3000"/>
              <a:buChar char="●"/>
            </a:pPr>
            <a:r>
              <a:rPr lang="en-US" sz="3000">
                <a:solidFill>
                  <a:schemeClr val="accent5"/>
                </a:solidFill>
              </a:rPr>
              <a:t>What questions or wonderings do you have?</a:t>
            </a:r>
            <a:endParaRPr sz="3000">
              <a:solidFill>
                <a:schemeClr val="accent5"/>
              </a:solidFill>
            </a:endParaRPr>
          </a:p>
          <a:p>
            <a:pPr marL="457200" lvl="0" indent="-419100" algn="l" rtl="0">
              <a:spcBef>
                <a:spcPts val="1000"/>
              </a:spcBef>
              <a:spcAft>
                <a:spcPts val="0"/>
              </a:spcAft>
              <a:buClr>
                <a:schemeClr val="accent5"/>
              </a:buClr>
              <a:buSzPts val="3000"/>
              <a:buChar char="●"/>
            </a:pPr>
            <a:r>
              <a:rPr lang="en-US" sz="3000">
                <a:solidFill>
                  <a:schemeClr val="accent5"/>
                </a:solidFill>
              </a:rPr>
              <a:t>What resources/supports might you need for implementation?</a:t>
            </a:r>
            <a:endParaRPr sz="3000">
              <a:solidFill>
                <a:schemeClr val="accent5"/>
              </a:solidFill>
            </a:endParaRPr>
          </a:p>
          <a:p>
            <a:pPr marL="0" lvl="0" indent="0" algn="l" rtl="0">
              <a:spcBef>
                <a:spcPts val="1000"/>
              </a:spcBef>
              <a:spcAft>
                <a:spcPts val="600"/>
              </a:spcAft>
              <a:buNone/>
            </a:pPr>
            <a:endParaRPr/>
          </a:p>
        </p:txBody>
      </p:sp>
      <p:sp>
        <p:nvSpPr>
          <p:cNvPr id="424" name="Google Shape;424;p53"/>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4"/>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
        <p:nvSpPr>
          <p:cNvPr id="431" name="Google Shape;431;p54"/>
          <p:cNvSpPr txBox="1">
            <a:spLocks noGrp="1"/>
          </p:cNvSpPr>
          <p:nvPr>
            <p:ph type="ctrTitle" idx="4294967295"/>
          </p:nvPr>
        </p:nvSpPr>
        <p:spPr>
          <a:xfrm>
            <a:off x="1524000" y="1099379"/>
            <a:ext cx="9144000" cy="2013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5400" dirty="0"/>
              <a:t>Processing &amp; Questions</a:t>
            </a:r>
            <a:endParaRPr sz="5400" dirty="0"/>
          </a:p>
        </p:txBody>
      </p:sp>
      <p:sp>
        <p:nvSpPr>
          <p:cNvPr id="432" name="Google Shape;432;p54"/>
          <p:cNvSpPr txBox="1">
            <a:spLocks noGrp="1"/>
          </p:cNvSpPr>
          <p:nvPr>
            <p:ph type="body" idx="1"/>
          </p:nvPr>
        </p:nvSpPr>
        <p:spPr>
          <a:xfrm>
            <a:off x="1524000" y="3438636"/>
            <a:ext cx="9144000" cy="1645800"/>
          </a:xfrm>
          <a:prstGeom prst="rect">
            <a:avLst/>
          </a:prstGeom>
        </p:spPr>
        <p:txBody>
          <a:bodyPr spcFirstLastPara="1" wrap="square" lIns="91425" tIns="365750" rIns="91425" bIns="45700" anchor="t" anchorCtr="0">
            <a:noAutofit/>
          </a:bodyPr>
          <a:lstStyle/>
          <a:p>
            <a:pPr marL="0" lvl="0" indent="0" algn="ctr" rtl="0">
              <a:lnSpc>
                <a:spcPct val="90000"/>
              </a:lnSpc>
              <a:spcBef>
                <a:spcPts val="1000"/>
              </a:spcBef>
              <a:spcAft>
                <a:spcPts val="0"/>
              </a:spcAft>
              <a:buSzPts val="1018"/>
              <a:buNone/>
            </a:pPr>
            <a:r>
              <a:rPr lang="en-US" sz="2820" b="1">
                <a:solidFill>
                  <a:schemeClr val="accent5"/>
                </a:solidFill>
              </a:rPr>
              <a:t>Turn &amp; Talk with a partner next to you…</a:t>
            </a:r>
            <a:endParaRPr sz="2820" b="1">
              <a:solidFill>
                <a:schemeClr val="accent5"/>
              </a:solidFill>
            </a:endParaRPr>
          </a:p>
          <a:p>
            <a:pPr marL="0" lvl="0" indent="0" algn="ctr" rtl="0">
              <a:lnSpc>
                <a:spcPct val="90000"/>
              </a:lnSpc>
              <a:spcBef>
                <a:spcPts val="1000"/>
              </a:spcBef>
              <a:spcAft>
                <a:spcPts val="0"/>
              </a:spcAft>
              <a:buSzPts val="1018"/>
              <a:buNone/>
            </a:pPr>
            <a:r>
              <a:rPr lang="en-US" sz="2820" b="1">
                <a:solidFill>
                  <a:schemeClr val="accent5"/>
                </a:solidFill>
              </a:rPr>
              <a:t>What has been clarified for you?</a:t>
            </a:r>
            <a:endParaRPr sz="2820" b="1">
              <a:solidFill>
                <a:schemeClr val="accent5"/>
              </a:solidFill>
            </a:endParaRPr>
          </a:p>
          <a:p>
            <a:pPr marL="0" lvl="0" indent="0" algn="ctr" rtl="0">
              <a:lnSpc>
                <a:spcPct val="90000"/>
              </a:lnSpc>
              <a:spcBef>
                <a:spcPts val="1000"/>
              </a:spcBef>
              <a:spcAft>
                <a:spcPts val="900"/>
              </a:spcAft>
              <a:buSzPts val="1018"/>
              <a:buNone/>
            </a:pPr>
            <a:r>
              <a:rPr lang="en-US" sz="2820" b="1">
                <a:solidFill>
                  <a:schemeClr val="accent5"/>
                </a:solidFill>
              </a:rPr>
              <a:t>What do you still wonder about?</a:t>
            </a:r>
            <a:endParaRPr sz="2820" b="1">
              <a:solidFill>
                <a:schemeClr val="accent5"/>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5"/>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sp>
        <p:nvSpPr>
          <p:cNvPr id="439" name="Google Shape;439;p55"/>
          <p:cNvSpPr txBox="1">
            <a:spLocks noGrp="1"/>
          </p:cNvSpPr>
          <p:nvPr>
            <p:ph type="ctrTitle" idx="4294967295"/>
          </p:nvPr>
        </p:nvSpPr>
        <p:spPr>
          <a:xfrm>
            <a:off x="1524000" y="1354154"/>
            <a:ext cx="9144000" cy="2013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5400" dirty="0"/>
              <a:t>Lunch Break</a:t>
            </a:r>
            <a:endParaRPr sz="5400" dirty="0"/>
          </a:p>
        </p:txBody>
      </p:sp>
      <p:pic>
        <p:nvPicPr>
          <p:cNvPr id="440" name="Google Shape;440;p55" descr="Image of lunch box"/>
          <p:cNvPicPr preferRelativeResize="0"/>
          <p:nvPr/>
        </p:nvPicPr>
        <p:blipFill>
          <a:blip r:embed="rId3">
            <a:alphaModFix/>
          </a:blip>
          <a:stretch>
            <a:fillRect/>
          </a:stretch>
        </p:blipFill>
        <p:spPr>
          <a:xfrm>
            <a:off x="4963475" y="3605050"/>
            <a:ext cx="2265051" cy="22650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Connecting - Let’s make music together!</a:t>
            </a:r>
            <a:endParaRPr/>
          </a:p>
        </p:txBody>
      </p:sp>
      <p:sp>
        <p:nvSpPr>
          <p:cNvPr id="138" name="Google Shape;138;p2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100"/>
              <a:buFont typeface="Arial"/>
              <a:buNone/>
            </a:pPr>
            <a:r>
              <a:rPr lang="en-US" sz="3200"/>
              <a:t>Perform the action that represents the grade level you work with…</a:t>
            </a:r>
            <a:endParaRPr sz="3200"/>
          </a:p>
          <a:p>
            <a:pPr marL="0" lvl="0" indent="0" algn="l" rtl="0">
              <a:spcBef>
                <a:spcPts val="1000"/>
              </a:spcBef>
              <a:spcAft>
                <a:spcPts val="0"/>
              </a:spcAft>
              <a:buClr>
                <a:schemeClr val="dk1"/>
              </a:buClr>
              <a:buSzPts val="1100"/>
              <a:buFont typeface="Arial"/>
              <a:buNone/>
            </a:pPr>
            <a:endParaRPr sz="3200"/>
          </a:p>
          <a:p>
            <a:pPr marL="0" lvl="0" indent="0" algn="l" rtl="0">
              <a:spcBef>
                <a:spcPts val="1000"/>
              </a:spcBef>
              <a:spcAft>
                <a:spcPts val="0"/>
              </a:spcAft>
              <a:buClr>
                <a:schemeClr val="dk1"/>
              </a:buClr>
              <a:buSzPts val="1100"/>
              <a:buFont typeface="Arial"/>
              <a:buNone/>
            </a:pPr>
            <a:r>
              <a:rPr lang="en-US" sz="3200"/>
              <a:t>Elementary - Clapping</a:t>
            </a:r>
            <a:endParaRPr sz="3200"/>
          </a:p>
          <a:p>
            <a:pPr marL="0" lvl="0" indent="0" algn="l" rtl="0">
              <a:spcBef>
                <a:spcPts val="1000"/>
              </a:spcBef>
              <a:spcAft>
                <a:spcPts val="0"/>
              </a:spcAft>
              <a:buClr>
                <a:schemeClr val="dk1"/>
              </a:buClr>
              <a:buSzPts val="1100"/>
              <a:buFont typeface="Arial"/>
              <a:buNone/>
            </a:pPr>
            <a:r>
              <a:rPr lang="en-US" sz="3200"/>
              <a:t>Middle School - Stomping</a:t>
            </a:r>
            <a:endParaRPr sz="3200"/>
          </a:p>
          <a:p>
            <a:pPr marL="0" lvl="0" indent="0" algn="l" rtl="0">
              <a:spcBef>
                <a:spcPts val="1000"/>
              </a:spcBef>
              <a:spcAft>
                <a:spcPts val="0"/>
              </a:spcAft>
              <a:buClr>
                <a:schemeClr val="dk1"/>
              </a:buClr>
              <a:buSzPts val="1100"/>
              <a:buFont typeface="Arial"/>
              <a:buNone/>
            </a:pPr>
            <a:r>
              <a:rPr lang="en-US" sz="3200"/>
              <a:t>High School - Snapping</a:t>
            </a:r>
            <a:endParaRPr sz="3200"/>
          </a:p>
          <a:p>
            <a:pPr marL="0" lvl="0" indent="0" algn="l" rtl="0">
              <a:spcBef>
                <a:spcPts val="1000"/>
              </a:spcBef>
              <a:spcAft>
                <a:spcPts val="600"/>
              </a:spcAft>
              <a:buClr>
                <a:schemeClr val="dk1"/>
              </a:buClr>
              <a:buSzPts val="1100"/>
              <a:buFont typeface="Arial"/>
              <a:buNone/>
            </a:pPr>
            <a:r>
              <a:rPr lang="en-US" sz="3200"/>
              <a:t>All District - Drums on Table</a:t>
            </a:r>
            <a:endParaRPr sz="3200"/>
          </a:p>
        </p:txBody>
      </p:sp>
      <p:sp>
        <p:nvSpPr>
          <p:cNvPr id="139" name="Google Shape;139;p20"/>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
        <p:nvSpPr>
          <p:cNvPr id="140" name="Google Shape;140;p20"/>
          <p:cNvSpPr txBox="1"/>
          <p:nvPr/>
        </p:nvSpPr>
        <p:spPr>
          <a:xfrm>
            <a:off x="6532350" y="2730675"/>
            <a:ext cx="4384200" cy="27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solidFill>
                  <a:srgbClr val="0000FF"/>
                </a:solidFill>
                <a:latin typeface="Calibri"/>
                <a:ea typeface="Calibri"/>
                <a:cs typeface="Calibri"/>
                <a:sym typeface="Calibri"/>
              </a:rPr>
              <a:t>Turn to the person next to you, and tell them one thing you are looking forward to related to the new standards</a:t>
            </a:r>
            <a:endParaRPr sz="3600">
              <a:solidFill>
                <a:srgbClr val="0000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6"/>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
        <p:nvSpPr>
          <p:cNvPr id="447" name="Google Shape;447;p56"/>
          <p:cNvSpPr txBox="1">
            <a:spLocks noGrp="1"/>
          </p:cNvSpPr>
          <p:nvPr>
            <p:ph type="ctrTitle" idx="4294967295"/>
          </p:nvPr>
        </p:nvSpPr>
        <p:spPr>
          <a:xfrm>
            <a:off x="1524000" y="1099379"/>
            <a:ext cx="9144000" cy="2013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5400" dirty="0"/>
              <a:t>Implementing the Standards</a:t>
            </a:r>
            <a:endParaRPr sz="5400" dirty="0"/>
          </a:p>
        </p:txBody>
      </p:sp>
      <p:pic>
        <p:nvPicPr>
          <p:cNvPr id="448" name="Google Shape;448;p56" descr="Image of a lightbulb and a wheel"/>
          <p:cNvPicPr preferRelativeResize="0"/>
          <p:nvPr/>
        </p:nvPicPr>
        <p:blipFill>
          <a:blip r:embed="rId3">
            <a:alphaModFix/>
          </a:blip>
          <a:stretch>
            <a:fillRect/>
          </a:stretch>
        </p:blipFill>
        <p:spPr>
          <a:xfrm>
            <a:off x="4760825" y="3112975"/>
            <a:ext cx="2670351" cy="267035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57"/>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
        <p:nvSpPr>
          <p:cNvPr id="3" name="Title 2">
            <a:extLst>
              <a:ext uri="{FF2B5EF4-FFF2-40B4-BE49-F238E27FC236}">
                <a16:creationId xmlns:a16="http://schemas.microsoft.com/office/drawing/2014/main" id="{7BAE3094-032C-AEA3-209A-56F14E8DB47E}"/>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Implementing the Standards </a:t>
            </a:r>
          </a:p>
        </p:txBody>
      </p:sp>
      <p:pic>
        <p:nvPicPr>
          <p:cNvPr id="456" name="Google Shape;456;p57" descr="Clock with constantly moving hands "/>
          <p:cNvPicPr preferRelativeResize="0"/>
          <p:nvPr/>
        </p:nvPicPr>
        <p:blipFill>
          <a:blip r:embed="rId3">
            <a:alphaModFix/>
          </a:blip>
          <a:stretch>
            <a:fillRect/>
          </a:stretch>
        </p:blipFill>
        <p:spPr>
          <a:xfrm>
            <a:off x="107426" y="2723200"/>
            <a:ext cx="3571263" cy="2007950"/>
          </a:xfrm>
          <a:prstGeom prst="rect">
            <a:avLst/>
          </a:prstGeom>
          <a:noFill/>
          <a:ln>
            <a:noFill/>
          </a:ln>
        </p:spPr>
      </p:pic>
      <p:sp>
        <p:nvSpPr>
          <p:cNvPr id="461" name="Google Shape;461;p57"/>
          <p:cNvSpPr txBox="1"/>
          <p:nvPr/>
        </p:nvSpPr>
        <p:spPr>
          <a:xfrm>
            <a:off x="832975" y="4750500"/>
            <a:ext cx="1800600" cy="579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600"/>
              </a:spcAft>
              <a:buClr>
                <a:schemeClr val="dk1"/>
              </a:buClr>
              <a:buSzPts val="1100"/>
              <a:buFont typeface="Arial"/>
              <a:buNone/>
            </a:pPr>
            <a:r>
              <a:rPr lang="en-US" sz="2800">
                <a:solidFill>
                  <a:schemeClr val="dk1"/>
                </a:solidFill>
                <a:latin typeface="Calibri"/>
                <a:ea typeface="Calibri"/>
                <a:cs typeface="Calibri"/>
                <a:sym typeface="Calibri"/>
              </a:rPr>
              <a:t>Time</a:t>
            </a:r>
            <a:endParaRPr sz="2400">
              <a:solidFill>
                <a:schemeClr val="dk1"/>
              </a:solidFill>
              <a:latin typeface="Calibri"/>
              <a:ea typeface="Calibri"/>
              <a:cs typeface="Calibri"/>
              <a:sym typeface="Calibri"/>
            </a:endParaRPr>
          </a:p>
        </p:txBody>
      </p:sp>
      <p:pic>
        <p:nvPicPr>
          <p:cNvPr id="457" name="Google Shape;457;p57" descr="&quot;New Skills Unlocked&quot; "/>
          <p:cNvPicPr preferRelativeResize="0"/>
          <p:nvPr/>
        </p:nvPicPr>
        <p:blipFill>
          <a:blip r:embed="rId4">
            <a:alphaModFix/>
          </a:blip>
          <a:stretch>
            <a:fillRect/>
          </a:stretch>
        </p:blipFill>
        <p:spPr>
          <a:xfrm>
            <a:off x="4308950" y="288075"/>
            <a:ext cx="2614800" cy="2614800"/>
          </a:xfrm>
          <a:prstGeom prst="rect">
            <a:avLst/>
          </a:prstGeom>
          <a:noFill/>
          <a:ln>
            <a:noFill/>
          </a:ln>
        </p:spPr>
      </p:pic>
      <p:sp>
        <p:nvSpPr>
          <p:cNvPr id="460" name="Google Shape;460;p57"/>
          <p:cNvSpPr txBox="1"/>
          <p:nvPr/>
        </p:nvSpPr>
        <p:spPr>
          <a:xfrm>
            <a:off x="4637750" y="3025025"/>
            <a:ext cx="2520900" cy="457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600"/>
              </a:spcAft>
              <a:buNone/>
            </a:pPr>
            <a:r>
              <a:rPr lang="en-US" sz="2800">
                <a:solidFill>
                  <a:schemeClr val="dk1"/>
                </a:solidFill>
                <a:latin typeface="Calibri"/>
                <a:ea typeface="Calibri"/>
                <a:cs typeface="Calibri"/>
                <a:sym typeface="Calibri"/>
              </a:rPr>
              <a:t>Professional training &amp; needed PD</a:t>
            </a:r>
            <a:endParaRPr sz="2400">
              <a:solidFill>
                <a:schemeClr val="dk1"/>
              </a:solidFill>
              <a:latin typeface="Calibri"/>
              <a:ea typeface="Calibri"/>
              <a:cs typeface="Calibri"/>
              <a:sym typeface="Calibri"/>
            </a:endParaRPr>
          </a:p>
        </p:txBody>
      </p:sp>
      <p:pic>
        <p:nvPicPr>
          <p:cNvPr id="458" name="Google Shape;458;p57" descr="Image of a team of fake people assembling a puzzle block to indicate teamwork"/>
          <p:cNvPicPr preferRelativeResize="0"/>
          <p:nvPr/>
        </p:nvPicPr>
        <p:blipFill>
          <a:blip r:embed="rId5">
            <a:alphaModFix/>
          </a:blip>
          <a:stretch>
            <a:fillRect/>
          </a:stretch>
        </p:blipFill>
        <p:spPr>
          <a:xfrm>
            <a:off x="8836425" y="0"/>
            <a:ext cx="3355575" cy="2007950"/>
          </a:xfrm>
          <a:prstGeom prst="rect">
            <a:avLst/>
          </a:prstGeom>
          <a:noFill/>
          <a:ln>
            <a:noFill/>
          </a:ln>
        </p:spPr>
      </p:pic>
      <p:sp>
        <p:nvSpPr>
          <p:cNvPr id="462" name="Google Shape;462;p57"/>
          <p:cNvSpPr txBox="1"/>
          <p:nvPr/>
        </p:nvSpPr>
        <p:spPr>
          <a:xfrm>
            <a:off x="8979713" y="2151375"/>
            <a:ext cx="3069000" cy="457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600"/>
              </a:spcAft>
              <a:buNone/>
            </a:pPr>
            <a:r>
              <a:rPr lang="en-US" sz="2800">
                <a:solidFill>
                  <a:schemeClr val="dk1"/>
                </a:solidFill>
                <a:latin typeface="Calibri"/>
                <a:ea typeface="Calibri"/>
                <a:cs typeface="Calibri"/>
                <a:sym typeface="Calibri"/>
              </a:rPr>
              <a:t>Cross-curricular connections</a:t>
            </a:r>
            <a:endParaRPr sz="2400">
              <a:solidFill>
                <a:schemeClr val="dk1"/>
              </a:solidFill>
              <a:latin typeface="Calibri"/>
              <a:ea typeface="Calibri"/>
              <a:cs typeface="Calibri"/>
              <a:sym typeface="Calibri"/>
            </a:endParaRPr>
          </a:p>
        </p:txBody>
      </p:sp>
      <p:pic>
        <p:nvPicPr>
          <p:cNvPr id="459" name="Google Shape;459;p57" descr="Image of kids walking into a school"/>
          <p:cNvPicPr preferRelativeResize="0"/>
          <p:nvPr/>
        </p:nvPicPr>
        <p:blipFill>
          <a:blip r:embed="rId6">
            <a:alphaModFix/>
          </a:blip>
          <a:stretch>
            <a:fillRect/>
          </a:stretch>
        </p:blipFill>
        <p:spPr>
          <a:xfrm>
            <a:off x="7784900" y="3482225"/>
            <a:ext cx="3156700" cy="2370700"/>
          </a:xfrm>
          <a:prstGeom prst="rect">
            <a:avLst/>
          </a:prstGeom>
          <a:noFill/>
          <a:ln>
            <a:noFill/>
          </a:ln>
        </p:spPr>
      </p:pic>
      <p:sp>
        <p:nvSpPr>
          <p:cNvPr id="454" name="Google Shape;454;p57"/>
          <p:cNvSpPr txBox="1">
            <a:spLocks noGrp="1"/>
          </p:cNvSpPr>
          <p:nvPr>
            <p:ph type="body" idx="1"/>
          </p:nvPr>
        </p:nvSpPr>
        <p:spPr>
          <a:xfrm>
            <a:off x="6125775" y="5979900"/>
            <a:ext cx="5846700" cy="878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800"/>
              <a:t>District goals, priorities &amp; student need</a:t>
            </a:r>
            <a:endParaRPr sz="2800"/>
          </a:p>
          <a:p>
            <a:pPr marL="0" lvl="0" indent="0" algn="l" rtl="0">
              <a:spcBef>
                <a:spcPts val="1000"/>
              </a:spcBef>
              <a:spcAft>
                <a:spcPts val="600"/>
              </a:spcAft>
              <a:buNone/>
            </a:pP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9" name="Google Shape;469;p58"/>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
        <p:nvSpPr>
          <p:cNvPr id="468" name="Google Shape;468;p58"/>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Scope &amp; Sequence</a:t>
            </a:r>
            <a:endParaRPr dirty="0"/>
          </a:p>
        </p:txBody>
      </p:sp>
      <p:sp>
        <p:nvSpPr>
          <p:cNvPr id="470" name="Google Shape;470;p58"/>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393700" algn="l" rtl="0">
              <a:lnSpc>
                <a:spcPct val="100000"/>
              </a:lnSpc>
              <a:spcBef>
                <a:spcPts val="1000"/>
              </a:spcBef>
              <a:spcAft>
                <a:spcPts val="0"/>
              </a:spcAft>
              <a:buSzPts val="2600"/>
              <a:buChar char="•"/>
            </a:pPr>
            <a:r>
              <a:rPr lang="en-US" sz="2600"/>
              <a:t>Practices form the foundation of units</a:t>
            </a:r>
            <a:endParaRPr sz="2600"/>
          </a:p>
          <a:p>
            <a:pPr marL="457200" lvl="0" indent="-393700" algn="l" rtl="0">
              <a:lnSpc>
                <a:spcPct val="100000"/>
              </a:lnSpc>
              <a:spcBef>
                <a:spcPts val="1000"/>
              </a:spcBef>
              <a:spcAft>
                <a:spcPts val="0"/>
              </a:spcAft>
              <a:buSzPts val="2600"/>
              <a:buChar char="•"/>
            </a:pPr>
            <a:r>
              <a:rPr lang="en-US" sz="2600"/>
              <a:t>Seek to design instruction that develops a base of functional knowledge &amp; practice application</a:t>
            </a:r>
            <a:endParaRPr sz="2600"/>
          </a:p>
          <a:p>
            <a:pPr marL="457200" lvl="0" indent="-393700" algn="l" rtl="0">
              <a:lnSpc>
                <a:spcPct val="100000"/>
              </a:lnSpc>
              <a:spcBef>
                <a:spcPts val="1000"/>
              </a:spcBef>
              <a:spcAft>
                <a:spcPts val="0"/>
              </a:spcAft>
              <a:buSzPts val="2600"/>
              <a:buChar char="•"/>
            </a:pPr>
            <a:r>
              <a:rPr lang="en-US" sz="2600"/>
              <a:t>It is unlikely to address every practice every year - embrace the grade spans</a:t>
            </a:r>
            <a:endParaRPr sz="2600"/>
          </a:p>
          <a:p>
            <a:pPr marL="457200" lvl="0" indent="-393700" algn="l" rtl="0">
              <a:lnSpc>
                <a:spcPct val="100000"/>
              </a:lnSpc>
              <a:spcBef>
                <a:spcPts val="1000"/>
              </a:spcBef>
              <a:spcAft>
                <a:spcPts val="0"/>
              </a:spcAft>
              <a:buSzPts val="2600"/>
              <a:buChar char="•"/>
            </a:pPr>
            <a:r>
              <a:rPr lang="en-US" sz="2600"/>
              <a:t>Multiple topics are intended to provide both variability and reinforcement of practice</a:t>
            </a:r>
            <a:endParaRPr sz="2600"/>
          </a:p>
          <a:p>
            <a:pPr marL="457200" lvl="0" indent="-393700" algn="l" rtl="0">
              <a:lnSpc>
                <a:spcPct val="100000"/>
              </a:lnSpc>
              <a:spcBef>
                <a:spcPts val="1000"/>
              </a:spcBef>
              <a:spcAft>
                <a:spcPts val="0"/>
              </a:spcAft>
              <a:buSzPts val="2600"/>
              <a:buChar char="•"/>
            </a:pPr>
            <a:r>
              <a:rPr lang="en-US" sz="2600"/>
              <a:t>Allow time for developing an understanding, student application of the practice, and assessment</a:t>
            </a:r>
            <a:endParaRPr sz="2600"/>
          </a:p>
          <a:p>
            <a:pPr marL="0" lvl="0" indent="0" algn="l" rtl="0">
              <a:spcBef>
                <a:spcPts val="1000"/>
              </a:spcBef>
              <a:spcAft>
                <a:spcPts val="60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9"/>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
        <p:nvSpPr>
          <p:cNvPr id="478" name="Google Shape;478;p59"/>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Health Ed Scope &amp; Sequence - SAMPLE</a:t>
            </a:r>
            <a:endParaRPr dirty="0"/>
          </a:p>
        </p:txBody>
      </p:sp>
      <p:graphicFrame>
        <p:nvGraphicFramePr>
          <p:cNvPr id="477" name="Google Shape;477;p59"/>
          <p:cNvGraphicFramePr/>
          <p:nvPr>
            <p:extLst>
              <p:ext uri="{D42A27DB-BD31-4B8C-83A1-F6EECF244321}">
                <p14:modId xmlns:p14="http://schemas.microsoft.com/office/powerpoint/2010/main" val="1042117002"/>
              </p:ext>
            </p:extLst>
          </p:nvPr>
        </p:nvGraphicFramePr>
        <p:xfrm>
          <a:off x="1077763" y="1623825"/>
          <a:ext cx="9901675" cy="4501275"/>
        </p:xfrm>
        <a:graphic>
          <a:graphicData uri="http://schemas.openxmlformats.org/drawingml/2006/table">
            <a:tbl>
              <a:tblPr firstRow="1">
                <a:noFill/>
                <a:tableStyleId>{912D5A25-2D9E-4237-8D6F-829688874BF6}</a:tableStyleId>
              </a:tblPr>
              <a:tblGrid>
                <a:gridCol w="504775">
                  <a:extLst>
                    <a:ext uri="{9D8B030D-6E8A-4147-A177-3AD203B41FA5}">
                      <a16:colId xmlns:a16="http://schemas.microsoft.com/office/drawing/2014/main" val="20000"/>
                    </a:ext>
                  </a:extLst>
                </a:gridCol>
                <a:gridCol w="1482650">
                  <a:extLst>
                    <a:ext uri="{9D8B030D-6E8A-4147-A177-3AD203B41FA5}">
                      <a16:colId xmlns:a16="http://schemas.microsoft.com/office/drawing/2014/main" val="20001"/>
                    </a:ext>
                  </a:extLst>
                </a:gridCol>
                <a:gridCol w="1582850">
                  <a:extLst>
                    <a:ext uri="{9D8B030D-6E8A-4147-A177-3AD203B41FA5}">
                      <a16:colId xmlns:a16="http://schemas.microsoft.com/office/drawing/2014/main" val="20002"/>
                    </a:ext>
                  </a:extLst>
                </a:gridCol>
                <a:gridCol w="1582850">
                  <a:extLst>
                    <a:ext uri="{9D8B030D-6E8A-4147-A177-3AD203B41FA5}">
                      <a16:colId xmlns:a16="http://schemas.microsoft.com/office/drawing/2014/main" val="20003"/>
                    </a:ext>
                  </a:extLst>
                </a:gridCol>
                <a:gridCol w="1582850">
                  <a:extLst>
                    <a:ext uri="{9D8B030D-6E8A-4147-A177-3AD203B41FA5}">
                      <a16:colId xmlns:a16="http://schemas.microsoft.com/office/drawing/2014/main" val="20004"/>
                    </a:ext>
                  </a:extLst>
                </a:gridCol>
                <a:gridCol w="1582850">
                  <a:extLst>
                    <a:ext uri="{9D8B030D-6E8A-4147-A177-3AD203B41FA5}">
                      <a16:colId xmlns:a16="http://schemas.microsoft.com/office/drawing/2014/main" val="20005"/>
                    </a:ext>
                  </a:extLst>
                </a:gridCol>
                <a:gridCol w="1582850">
                  <a:extLst>
                    <a:ext uri="{9D8B030D-6E8A-4147-A177-3AD203B41FA5}">
                      <a16:colId xmlns:a16="http://schemas.microsoft.com/office/drawing/2014/main" val="20006"/>
                    </a:ext>
                  </a:extLst>
                </a:gridCol>
              </a:tblGrid>
              <a:tr h="1588700">
                <a:tc>
                  <a:txBody>
                    <a:bodyPr/>
                    <a:lstStyle/>
                    <a:p>
                      <a:pPr marL="0" lvl="0" indent="0" algn="l" rtl="0">
                        <a:spcBef>
                          <a:spcPts val="0"/>
                        </a:spcBef>
                        <a:spcAft>
                          <a:spcPts val="0"/>
                        </a:spcAft>
                        <a:buNone/>
                      </a:pPr>
                      <a:endParaRPr b="1">
                        <a:solidFill>
                          <a:schemeClr val="accent2"/>
                        </a:solidFill>
                      </a:endParaRPr>
                    </a:p>
                  </a:txBody>
                  <a:tcPr marL="91425" marR="91425" marT="91425" marB="91425"/>
                </a:tc>
                <a:tc>
                  <a:txBody>
                    <a:bodyPr/>
                    <a:lstStyle/>
                    <a:p>
                      <a:pPr marL="0" lvl="0" indent="0" algn="l" rtl="0">
                        <a:spcBef>
                          <a:spcPts val="0"/>
                        </a:spcBef>
                        <a:spcAft>
                          <a:spcPts val="0"/>
                        </a:spcAft>
                        <a:buNone/>
                      </a:pPr>
                      <a:r>
                        <a:rPr lang="en-US" b="1">
                          <a:solidFill>
                            <a:srgbClr val="4A86E8"/>
                          </a:solidFill>
                        </a:rPr>
                        <a:t>Decision Making &amp; Problem Solving</a:t>
                      </a:r>
                      <a:endParaRPr b="1">
                        <a:solidFill>
                          <a:srgbClr val="4A86E8"/>
                        </a:solidFill>
                      </a:endParaRPr>
                    </a:p>
                  </a:txBody>
                  <a:tcPr marL="91425" marR="91425" marT="91425" marB="91425"/>
                </a:tc>
                <a:tc>
                  <a:txBody>
                    <a:bodyPr/>
                    <a:lstStyle/>
                    <a:p>
                      <a:pPr marL="0" lvl="0" indent="0" algn="l" rtl="0">
                        <a:spcBef>
                          <a:spcPts val="0"/>
                        </a:spcBef>
                        <a:spcAft>
                          <a:spcPts val="0"/>
                        </a:spcAft>
                        <a:buNone/>
                      </a:pPr>
                      <a:r>
                        <a:rPr lang="en-US" b="1">
                          <a:solidFill>
                            <a:srgbClr val="4A86E8"/>
                          </a:solidFill>
                        </a:rPr>
                        <a:t>Self- Management &amp; Goal Setting</a:t>
                      </a:r>
                      <a:endParaRPr b="1">
                        <a:solidFill>
                          <a:srgbClr val="4A86E8"/>
                        </a:solidFill>
                      </a:endParaRPr>
                    </a:p>
                  </a:txBody>
                  <a:tcPr marL="91425" marR="91425" marT="91425" marB="91425"/>
                </a:tc>
                <a:tc>
                  <a:txBody>
                    <a:bodyPr/>
                    <a:lstStyle/>
                    <a:p>
                      <a:pPr marL="0" lvl="0" indent="0" algn="l" rtl="0">
                        <a:spcBef>
                          <a:spcPts val="0"/>
                        </a:spcBef>
                        <a:spcAft>
                          <a:spcPts val="0"/>
                        </a:spcAft>
                        <a:buNone/>
                      </a:pPr>
                      <a:r>
                        <a:rPr lang="en-US" b="1">
                          <a:solidFill>
                            <a:srgbClr val="4A86E8"/>
                          </a:solidFill>
                        </a:rPr>
                        <a:t>Social Awareness, Relationship, and Communication Skills.</a:t>
                      </a:r>
                      <a:endParaRPr b="1">
                        <a:solidFill>
                          <a:srgbClr val="4A86E8"/>
                        </a:solidFill>
                      </a:endParaRPr>
                    </a:p>
                  </a:txBody>
                  <a:tcPr marL="91425" marR="91425" marT="91425" marB="91425"/>
                </a:tc>
                <a:tc>
                  <a:txBody>
                    <a:bodyPr/>
                    <a:lstStyle/>
                    <a:p>
                      <a:pPr marL="0" lvl="0" indent="0" algn="l" rtl="0">
                        <a:spcBef>
                          <a:spcPts val="0"/>
                        </a:spcBef>
                        <a:spcAft>
                          <a:spcPts val="0"/>
                        </a:spcAft>
                        <a:buNone/>
                      </a:pPr>
                      <a:r>
                        <a:rPr lang="en-US" b="1">
                          <a:solidFill>
                            <a:srgbClr val="4A86E8"/>
                          </a:solidFill>
                        </a:rPr>
                        <a:t>Self- awareness and Analyzing Influences.</a:t>
                      </a:r>
                      <a:endParaRPr b="1">
                        <a:solidFill>
                          <a:srgbClr val="4A86E8"/>
                        </a:solidFill>
                      </a:endParaRPr>
                    </a:p>
                  </a:txBody>
                  <a:tcPr marL="91425" marR="91425" marT="91425" marB="91425"/>
                </a:tc>
                <a:tc>
                  <a:txBody>
                    <a:bodyPr/>
                    <a:lstStyle/>
                    <a:p>
                      <a:pPr marL="0" lvl="0" indent="0" algn="l" rtl="0">
                        <a:spcBef>
                          <a:spcPts val="0"/>
                        </a:spcBef>
                        <a:spcAft>
                          <a:spcPts val="0"/>
                        </a:spcAft>
                        <a:buNone/>
                      </a:pPr>
                      <a:r>
                        <a:rPr lang="en-US" b="1">
                          <a:solidFill>
                            <a:srgbClr val="4A86E8"/>
                          </a:solidFill>
                        </a:rPr>
                        <a:t>Information &amp; Resource Seeking</a:t>
                      </a:r>
                      <a:endParaRPr b="1">
                        <a:solidFill>
                          <a:srgbClr val="4A86E8"/>
                        </a:solidFill>
                      </a:endParaRPr>
                    </a:p>
                  </a:txBody>
                  <a:tcPr marL="91425" marR="91425" marT="91425" marB="91425"/>
                </a:tc>
                <a:tc>
                  <a:txBody>
                    <a:bodyPr/>
                    <a:lstStyle/>
                    <a:p>
                      <a:pPr marL="0" lvl="0" indent="0" algn="l" rtl="0">
                        <a:spcBef>
                          <a:spcPts val="0"/>
                        </a:spcBef>
                        <a:spcAft>
                          <a:spcPts val="0"/>
                        </a:spcAft>
                        <a:buNone/>
                      </a:pPr>
                      <a:r>
                        <a:rPr lang="en-US" b="1">
                          <a:solidFill>
                            <a:srgbClr val="4A86E8"/>
                          </a:solidFill>
                        </a:rPr>
                        <a:t>Self- Advocacy and Health Promotion</a:t>
                      </a:r>
                      <a:endParaRPr b="1">
                        <a:solidFill>
                          <a:srgbClr val="4A86E8"/>
                        </a:solidFill>
                      </a:endParaRPr>
                    </a:p>
                  </a:txBody>
                  <a:tcPr marL="91425" marR="91425" marT="91425" marB="91425"/>
                </a:tc>
                <a:extLst>
                  <a:ext uri="{0D108BD9-81ED-4DB2-BD59-A6C34878D82A}">
                    <a16:rowId xmlns:a16="http://schemas.microsoft.com/office/drawing/2014/main" val="10000"/>
                  </a:ext>
                </a:extLst>
              </a:tr>
              <a:tr h="1125325">
                <a:tc>
                  <a:txBody>
                    <a:bodyPr/>
                    <a:lstStyle/>
                    <a:p>
                      <a:pPr marL="0" lvl="0" indent="0" algn="l" rtl="0">
                        <a:spcBef>
                          <a:spcPts val="0"/>
                        </a:spcBef>
                        <a:spcAft>
                          <a:spcPts val="0"/>
                        </a:spcAft>
                        <a:buNone/>
                      </a:pPr>
                      <a:r>
                        <a:rPr lang="en-US"/>
                        <a:t>6th</a:t>
                      </a: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a:t>Personal Safety</a:t>
                      </a:r>
                      <a:endParaRPr/>
                    </a:p>
                  </a:txBody>
                  <a:tcPr marL="91425" marR="91425" marT="91425" marB="91425"/>
                </a:tc>
                <a:tc>
                  <a:txBody>
                    <a:bodyPr/>
                    <a:lstStyle/>
                    <a:p>
                      <a:pPr marL="0" lvl="0" indent="0" algn="l" rtl="0">
                        <a:spcBef>
                          <a:spcPts val="0"/>
                        </a:spcBef>
                        <a:spcAft>
                          <a:spcPts val="0"/>
                        </a:spcAft>
                        <a:buNone/>
                      </a:pPr>
                      <a:r>
                        <a:rPr lang="en-US"/>
                        <a:t>Mental &amp; Emotional Health</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a:t>Physical Health &amp; Hygiene</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Nutrition &amp; Balanced Eating</a:t>
                      </a:r>
                      <a:endParaRPr/>
                    </a:p>
                  </a:txBody>
                  <a:tcPr marL="91425" marR="91425" marT="91425" marB="91425"/>
                </a:tc>
                <a:extLst>
                  <a:ext uri="{0D108BD9-81ED-4DB2-BD59-A6C34878D82A}">
                    <a16:rowId xmlns:a16="http://schemas.microsoft.com/office/drawing/2014/main" val="10001"/>
                  </a:ext>
                </a:extLst>
              </a:tr>
              <a:tr h="893625">
                <a:tc>
                  <a:txBody>
                    <a:bodyPr/>
                    <a:lstStyle/>
                    <a:p>
                      <a:pPr marL="0" lvl="0" indent="0" algn="l" rtl="0">
                        <a:spcBef>
                          <a:spcPts val="0"/>
                        </a:spcBef>
                        <a:spcAft>
                          <a:spcPts val="0"/>
                        </a:spcAft>
                        <a:buNone/>
                      </a:pPr>
                      <a:r>
                        <a:rPr lang="en-US"/>
                        <a:t>7th</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a:t>Physical Activity &amp; Fitness</a:t>
                      </a:r>
                      <a:endParaRPr/>
                    </a:p>
                  </a:txBody>
                  <a:tcPr marL="91425" marR="91425" marT="91425" marB="91425"/>
                </a:tc>
                <a:tc>
                  <a:txBody>
                    <a:bodyPr/>
                    <a:lstStyle/>
                    <a:p>
                      <a:pPr marL="0" lvl="0" indent="0" algn="l" rtl="0">
                        <a:spcBef>
                          <a:spcPts val="0"/>
                        </a:spcBef>
                        <a:spcAft>
                          <a:spcPts val="0"/>
                        </a:spcAft>
                        <a:buNone/>
                      </a:pPr>
                      <a:r>
                        <a:rPr lang="en-US"/>
                        <a:t>Healthy Relationships</a:t>
                      </a:r>
                      <a:endParaRPr/>
                    </a:p>
                  </a:txBody>
                  <a:tcPr marL="91425" marR="91425" marT="91425" marB="91425"/>
                </a:tc>
                <a:tc>
                  <a:txBody>
                    <a:bodyPr/>
                    <a:lstStyle/>
                    <a:p>
                      <a:pPr marL="0" lvl="0" indent="0" algn="l" rtl="0">
                        <a:spcBef>
                          <a:spcPts val="0"/>
                        </a:spcBef>
                        <a:spcAft>
                          <a:spcPts val="0"/>
                        </a:spcAft>
                        <a:buNone/>
                      </a:pPr>
                      <a:r>
                        <a:rPr lang="en-US"/>
                        <a:t>Sexual Health</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Mental &amp; Emotional Health</a:t>
                      </a:r>
                      <a:endParaRPr/>
                    </a:p>
                  </a:txBody>
                  <a:tcPr marL="91425" marR="91425" marT="91425" marB="91425"/>
                </a:tc>
                <a:extLst>
                  <a:ext uri="{0D108BD9-81ED-4DB2-BD59-A6C34878D82A}">
                    <a16:rowId xmlns:a16="http://schemas.microsoft.com/office/drawing/2014/main" val="10002"/>
                  </a:ext>
                </a:extLst>
              </a:tr>
              <a:tr h="893625">
                <a:tc>
                  <a:txBody>
                    <a:bodyPr/>
                    <a:lstStyle/>
                    <a:p>
                      <a:pPr marL="0" lvl="0" indent="0" algn="l" rtl="0">
                        <a:spcBef>
                          <a:spcPts val="0"/>
                        </a:spcBef>
                        <a:spcAft>
                          <a:spcPts val="0"/>
                        </a:spcAft>
                        <a:buNone/>
                      </a:pPr>
                      <a:r>
                        <a:rPr lang="en-US"/>
                        <a:t>8th</a:t>
                      </a:r>
                      <a:endParaRPr/>
                    </a:p>
                  </a:txBody>
                  <a:tcPr marL="91425" marR="91425" marT="91425" marB="91425"/>
                </a:tc>
                <a:tc>
                  <a:txBody>
                    <a:bodyPr/>
                    <a:lstStyle/>
                    <a:p>
                      <a:pPr marL="0" lvl="0" indent="0" algn="l" rtl="0">
                        <a:spcBef>
                          <a:spcPts val="0"/>
                        </a:spcBef>
                        <a:spcAft>
                          <a:spcPts val="0"/>
                        </a:spcAft>
                        <a:buNone/>
                      </a:pPr>
                      <a:r>
                        <a:rPr lang="en-US"/>
                        <a:t>Healthy Relationships</a:t>
                      </a:r>
                      <a:endParaRPr/>
                    </a:p>
                  </a:txBody>
                  <a:tcPr marL="91425" marR="91425" marT="91425" marB="91425"/>
                </a:tc>
                <a:tc>
                  <a:txBody>
                    <a:bodyPr/>
                    <a:lstStyle/>
                    <a:p>
                      <a:pPr marL="0" lvl="0" indent="0" algn="l" rtl="0">
                        <a:spcBef>
                          <a:spcPts val="0"/>
                        </a:spcBef>
                        <a:spcAft>
                          <a:spcPts val="0"/>
                        </a:spcAft>
                        <a:buNone/>
                      </a:pPr>
                      <a:r>
                        <a:rPr lang="en-US"/>
                        <a:t>Sexual Health</a:t>
                      </a:r>
                      <a:endParaRPr/>
                    </a:p>
                  </a:txBody>
                  <a:tcPr marL="91425" marR="91425" marT="91425" marB="91425"/>
                </a:tc>
                <a:tc>
                  <a:txBody>
                    <a:bodyPr/>
                    <a:lstStyle/>
                    <a:p>
                      <a:pPr marL="0" lvl="0" indent="0" algn="l" rtl="0">
                        <a:spcBef>
                          <a:spcPts val="0"/>
                        </a:spcBef>
                        <a:spcAft>
                          <a:spcPts val="0"/>
                        </a:spcAft>
                        <a:buNone/>
                      </a:pPr>
                      <a:r>
                        <a:rPr lang="en-US"/>
                        <a:t>Substance Misuse</a:t>
                      </a:r>
                      <a:endParaRPr/>
                    </a:p>
                  </a:txBody>
                  <a:tcPr marL="91425" marR="91425" marT="91425" marB="91425"/>
                </a:tc>
                <a:tc>
                  <a:txBody>
                    <a:bodyPr/>
                    <a:lstStyle/>
                    <a:p>
                      <a:pPr marL="0" lvl="0" indent="0" algn="l" rtl="0">
                        <a:spcBef>
                          <a:spcPts val="0"/>
                        </a:spcBef>
                        <a:spcAft>
                          <a:spcPts val="0"/>
                        </a:spcAft>
                        <a:buNone/>
                      </a:pPr>
                      <a:r>
                        <a:rPr lang="en-US"/>
                        <a:t>Personal Safety</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Mental &amp; Emotional Health</a:t>
                      </a:r>
                      <a:endParaRPr/>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p60"/>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
        <p:nvSpPr>
          <p:cNvPr id="484" name="Google Shape;484;p60"/>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Sample HE Units</a:t>
            </a:r>
            <a:endParaRPr dirty="0"/>
          </a:p>
        </p:txBody>
      </p:sp>
      <p:graphicFrame>
        <p:nvGraphicFramePr>
          <p:cNvPr id="486" name="Google Shape;486;p60"/>
          <p:cNvGraphicFramePr/>
          <p:nvPr>
            <p:extLst>
              <p:ext uri="{D42A27DB-BD31-4B8C-83A1-F6EECF244321}">
                <p14:modId xmlns:p14="http://schemas.microsoft.com/office/powerpoint/2010/main" val="3656596979"/>
              </p:ext>
            </p:extLst>
          </p:nvPr>
        </p:nvGraphicFramePr>
        <p:xfrm>
          <a:off x="1066800" y="1936125"/>
          <a:ext cx="10287000" cy="4084200"/>
        </p:xfrm>
        <a:graphic>
          <a:graphicData uri="http://schemas.openxmlformats.org/drawingml/2006/table">
            <a:tbl>
              <a:tblPr firstRow="1">
                <a:noFill/>
                <a:tableStyleId>{912D5A25-2D9E-4237-8D6F-829688874BF6}</a:tableStyleId>
              </a:tblPr>
              <a:tblGrid>
                <a:gridCol w="1527475">
                  <a:extLst>
                    <a:ext uri="{9D8B030D-6E8A-4147-A177-3AD203B41FA5}">
                      <a16:colId xmlns:a16="http://schemas.microsoft.com/office/drawing/2014/main" val="20000"/>
                    </a:ext>
                  </a:extLst>
                </a:gridCol>
                <a:gridCol w="875952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endParaRPr sz="2000"/>
                    </a:p>
                  </a:txBody>
                  <a:tcPr marL="91425" marR="91425" marT="91425" marB="91425"/>
                </a:tc>
                <a:tc>
                  <a:txBody>
                    <a:bodyPr/>
                    <a:lstStyle/>
                    <a:p>
                      <a:pPr marL="0" lvl="0" indent="0" algn="l" rtl="0">
                        <a:spcBef>
                          <a:spcPts val="0"/>
                        </a:spcBef>
                        <a:spcAft>
                          <a:spcPts val="0"/>
                        </a:spcAft>
                        <a:buNone/>
                      </a:pPr>
                      <a:endParaRPr sz="2000" dirty="0"/>
                    </a:p>
                  </a:txBody>
                  <a:tcPr marL="91425" marR="91425" marT="91425" marB="91425"/>
                </a:tc>
                <a:extLst>
                  <a:ext uri="{0D108BD9-81ED-4DB2-BD59-A6C34878D82A}">
                    <a16:rowId xmlns:a16="http://schemas.microsoft.com/office/drawing/2014/main" val="873903029"/>
                  </a:ext>
                </a:extLst>
              </a:tr>
              <a:tr h="381000">
                <a:tc>
                  <a:txBody>
                    <a:bodyPr/>
                    <a:lstStyle/>
                    <a:p>
                      <a:pPr marL="0" lvl="0" indent="0" algn="ctr" rtl="0">
                        <a:spcBef>
                          <a:spcPts val="0"/>
                        </a:spcBef>
                        <a:spcAft>
                          <a:spcPts val="0"/>
                        </a:spcAft>
                        <a:buNone/>
                      </a:pPr>
                      <a:r>
                        <a:rPr lang="en-US" sz="2000"/>
                        <a:t>PreK-2</a:t>
                      </a:r>
                      <a:endParaRPr sz="2000"/>
                    </a:p>
                  </a:txBody>
                  <a:tcPr marL="91425" marR="91425" marT="91425" marB="91425"/>
                </a:tc>
                <a:tc>
                  <a:txBody>
                    <a:bodyPr/>
                    <a:lstStyle/>
                    <a:p>
                      <a:pPr marL="0" lvl="0" indent="0" algn="l" rtl="0">
                        <a:spcBef>
                          <a:spcPts val="0"/>
                        </a:spcBef>
                        <a:spcAft>
                          <a:spcPts val="0"/>
                        </a:spcAft>
                        <a:buNone/>
                      </a:pPr>
                      <a:r>
                        <a:rPr lang="en-US" sz="2000" b="1"/>
                        <a:t>Taking Care of My Mental Health</a:t>
                      </a:r>
                      <a:endParaRPr sz="2000" b="1"/>
                    </a:p>
                    <a:p>
                      <a:pPr marL="0" lvl="0" indent="0" algn="l" rtl="0">
                        <a:spcBef>
                          <a:spcPts val="0"/>
                        </a:spcBef>
                        <a:spcAft>
                          <a:spcPts val="0"/>
                        </a:spcAft>
                        <a:buNone/>
                      </a:pPr>
                      <a:endParaRPr sz="2000"/>
                    </a:p>
                    <a:p>
                      <a:pPr marL="0" lvl="0" indent="0" algn="l" rtl="0">
                        <a:spcBef>
                          <a:spcPts val="0"/>
                        </a:spcBef>
                        <a:spcAft>
                          <a:spcPts val="0"/>
                        </a:spcAft>
                        <a:buNone/>
                      </a:pPr>
                      <a:r>
                        <a:rPr lang="en-US" sz="2000"/>
                        <a:t>Practice 2, MH 1-5</a:t>
                      </a:r>
                      <a:endParaRPr sz="2000"/>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2000"/>
                        <a:t>3-5</a:t>
                      </a:r>
                      <a:endParaRPr sz="2000"/>
                    </a:p>
                  </a:txBody>
                  <a:tcPr marL="91425" marR="91425" marT="91425" marB="91425"/>
                </a:tc>
                <a:tc>
                  <a:txBody>
                    <a:bodyPr/>
                    <a:lstStyle/>
                    <a:p>
                      <a:pPr marL="0" lvl="0" indent="0" algn="l" rtl="0">
                        <a:spcBef>
                          <a:spcPts val="0"/>
                        </a:spcBef>
                        <a:spcAft>
                          <a:spcPts val="0"/>
                        </a:spcAft>
                        <a:buNone/>
                      </a:pPr>
                      <a:r>
                        <a:rPr lang="en-US" sz="2000" b="1"/>
                        <a:t>Rockin’ Relationships</a:t>
                      </a:r>
                      <a:r>
                        <a:rPr lang="en-US" sz="2000"/>
                        <a:t> (Social awareness, relationship and communication skills)</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US" sz="2000"/>
                        <a:t>Practice 3, HR 1-3, 6, 8, 9-11</a:t>
                      </a:r>
                      <a:endParaRPr sz="2000"/>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2000"/>
                        <a:t>6-8</a:t>
                      </a:r>
                      <a:endParaRPr sz="2000"/>
                    </a:p>
                  </a:txBody>
                  <a:tcPr marL="91425" marR="91425" marT="91425" marB="91425"/>
                </a:tc>
                <a:tc>
                  <a:txBody>
                    <a:bodyPr/>
                    <a:lstStyle/>
                    <a:p>
                      <a:pPr marL="0" lvl="0" indent="0" algn="l" rtl="0">
                        <a:spcBef>
                          <a:spcPts val="0"/>
                        </a:spcBef>
                        <a:spcAft>
                          <a:spcPts val="0"/>
                        </a:spcAft>
                        <a:buNone/>
                      </a:pPr>
                      <a:r>
                        <a:rPr lang="en-US" sz="2000" b="1" dirty="0"/>
                        <a:t>Promoting Balanced Eating</a:t>
                      </a:r>
                      <a:endParaRPr sz="2000" b="1" dirty="0"/>
                    </a:p>
                    <a:p>
                      <a:pPr marL="0" lvl="0" indent="0" algn="l" rtl="0">
                        <a:spcBef>
                          <a:spcPts val="0"/>
                        </a:spcBef>
                        <a:spcAft>
                          <a:spcPts val="0"/>
                        </a:spcAft>
                        <a:buNone/>
                      </a:pPr>
                      <a:endParaRPr sz="2000" dirty="0"/>
                    </a:p>
                    <a:p>
                      <a:pPr marL="0" lvl="0" indent="0" algn="l" rtl="0">
                        <a:spcBef>
                          <a:spcPts val="0"/>
                        </a:spcBef>
                        <a:spcAft>
                          <a:spcPts val="0"/>
                        </a:spcAft>
                        <a:buNone/>
                      </a:pPr>
                      <a:r>
                        <a:rPr lang="en-US" sz="2000" dirty="0"/>
                        <a:t>Practice 7, NE 1-6</a:t>
                      </a:r>
                      <a:endParaRPr sz="20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1"/>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Physical Education Scope &amp; Sequence - SAMPLE</a:t>
            </a:r>
            <a:endParaRPr dirty="0"/>
          </a:p>
        </p:txBody>
      </p:sp>
      <p:sp>
        <p:nvSpPr>
          <p:cNvPr id="493" name="Google Shape;493;p61"/>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graphicFrame>
        <p:nvGraphicFramePr>
          <p:cNvPr id="494" name="Google Shape;494;p61"/>
          <p:cNvGraphicFramePr/>
          <p:nvPr>
            <p:extLst>
              <p:ext uri="{D42A27DB-BD31-4B8C-83A1-F6EECF244321}">
                <p14:modId xmlns:p14="http://schemas.microsoft.com/office/powerpoint/2010/main" val="864325421"/>
              </p:ext>
            </p:extLst>
          </p:nvPr>
        </p:nvGraphicFramePr>
        <p:xfrm>
          <a:off x="565125" y="1526700"/>
          <a:ext cx="11334500" cy="4617240"/>
        </p:xfrm>
        <a:graphic>
          <a:graphicData uri="http://schemas.openxmlformats.org/drawingml/2006/table">
            <a:tbl>
              <a:tblPr firstRow="1">
                <a:noFill/>
                <a:tableStyleId>{912D5A25-2D9E-4237-8D6F-829688874BF6}</a:tableStyleId>
              </a:tblPr>
              <a:tblGrid>
                <a:gridCol w="498175">
                  <a:extLst>
                    <a:ext uri="{9D8B030D-6E8A-4147-A177-3AD203B41FA5}">
                      <a16:colId xmlns:a16="http://schemas.microsoft.com/office/drawing/2014/main" val="20000"/>
                    </a:ext>
                  </a:extLst>
                </a:gridCol>
                <a:gridCol w="1463275">
                  <a:extLst>
                    <a:ext uri="{9D8B030D-6E8A-4147-A177-3AD203B41FA5}">
                      <a16:colId xmlns:a16="http://schemas.microsoft.com/office/drawing/2014/main" val="20001"/>
                    </a:ext>
                  </a:extLst>
                </a:gridCol>
                <a:gridCol w="1562175">
                  <a:extLst>
                    <a:ext uri="{9D8B030D-6E8A-4147-A177-3AD203B41FA5}">
                      <a16:colId xmlns:a16="http://schemas.microsoft.com/office/drawing/2014/main" val="20002"/>
                    </a:ext>
                  </a:extLst>
                </a:gridCol>
                <a:gridCol w="1562175">
                  <a:extLst>
                    <a:ext uri="{9D8B030D-6E8A-4147-A177-3AD203B41FA5}">
                      <a16:colId xmlns:a16="http://schemas.microsoft.com/office/drawing/2014/main" val="20003"/>
                    </a:ext>
                  </a:extLst>
                </a:gridCol>
                <a:gridCol w="1562175">
                  <a:extLst>
                    <a:ext uri="{9D8B030D-6E8A-4147-A177-3AD203B41FA5}">
                      <a16:colId xmlns:a16="http://schemas.microsoft.com/office/drawing/2014/main" val="20004"/>
                    </a:ext>
                  </a:extLst>
                </a:gridCol>
                <a:gridCol w="1562175">
                  <a:extLst>
                    <a:ext uri="{9D8B030D-6E8A-4147-A177-3AD203B41FA5}">
                      <a16:colId xmlns:a16="http://schemas.microsoft.com/office/drawing/2014/main" val="20005"/>
                    </a:ext>
                  </a:extLst>
                </a:gridCol>
                <a:gridCol w="1562175">
                  <a:extLst>
                    <a:ext uri="{9D8B030D-6E8A-4147-A177-3AD203B41FA5}">
                      <a16:colId xmlns:a16="http://schemas.microsoft.com/office/drawing/2014/main" val="20006"/>
                    </a:ext>
                  </a:extLst>
                </a:gridCol>
                <a:gridCol w="1562175">
                  <a:extLst>
                    <a:ext uri="{9D8B030D-6E8A-4147-A177-3AD203B41FA5}">
                      <a16:colId xmlns:a16="http://schemas.microsoft.com/office/drawing/2014/main" val="20007"/>
                    </a:ext>
                  </a:extLst>
                </a:gridCol>
              </a:tblGrid>
              <a:tr h="1576950">
                <a:tc>
                  <a:txBody>
                    <a:bodyPr/>
                    <a:lstStyle/>
                    <a:p>
                      <a:pPr marL="0" lvl="0" indent="0" algn="l" rtl="0">
                        <a:spcBef>
                          <a:spcPts val="0"/>
                        </a:spcBef>
                        <a:spcAft>
                          <a:spcPts val="0"/>
                        </a:spcAft>
                        <a:buNone/>
                      </a:pPr>
                      <a:endParaRPr b="1">
                        <a:solidFill>
                          <a:schemeClr val="accent2"/>
                        </a:solidFill>
                      </a:endParaRPr>
                    </a:p>
                  </a:txBody>
                  <a:tcPr marL="91425" marR="91425" marT="91425" marB="91425"/>
                </a:tc>
                <a:tc>
                  <a:txBody>
                    <a:bodyPr/>
                    <a:lstStyle/>
                    <a:p>
                      <a:pPr marL="0" lvl="0" indent="0" algn="l" rtl="0">
                        <a:spcBef>
                          <a:spcPts val="0"/>
                        </a:spcBef>
                        <a:spcAft>
                          <a:spcPts val="0"/>
                        </a:spcAft>
                        <a:buNone/>
                      </a:pPr>
                      <a:r>
                        <a:rPr lang="en-US" b="1">
                          <a:solidFill>
                            <a:srgbClr val="4A86E8"/>
                          </a:solidFill>
                        </a:rPr>
                        <a:t>Decision Making &amp; Problem Solving</a:t>
                      </a:r>
                      <a:endParaRPr b="1">
                        <a:solidFill>
                          <a:srgbClr val="4A86E8"/>
                        </a:solidFill>
                      </a:endParaRPr>
                    </a:p>
                  </a:txBody>
                  <a:tcPr marL="91425" marR="91425" marT="91425" marB="91425"/>
                </a:tc>
                <a:tc>
                  <a:txBody>
                    <a:bodyPr/>
                    <a:lstStyle/>
                    <a:p>
                      <a:pPr marL="0" lvl="0" indent="0" algn="l" rtl="0">
                        <a:spcBef>
                          <a:spcPts val="0"/>
                        </a:spcBef>
                        <a:spcAft>
                          <a:spcPts val="0"/>
                        </a:spcAft>
                        <a:buNone/>
                      </a:pPr>
                      <a:r>
                        <a:rPr lang="en-US" b="1">
                          <a:solidFill>
                            <a:srgbClr val="4A86E8"/>
                          </a:solidFill>
                        </a:rPr>
                        <a:t>Self- Management &amp; Goal Setting</a:t>
                      </a:r>
                      <a:endParaRPr b="1">
                        <a:solidFill>
                          <a:srgbClr val="4A86E8"/>
                        </a:solidFill>
                      </a:endParaRPr>
                    </a:p>
                  </a:txBody>
                  <a:tcPr marL="91425" marR="91425" marT="91425" marB="91425"/>
                </a:tc>
                <a:tc>
                  <a:txBody>
                    <a:bodyPr/>
                    <a:lstStyle/>
                    <a:p>
                      <a:pPr marL="0" lvl="0" indent="0" algn="l" rtl="0">
                        <a:spcBef>
                          <a:spcPts val="0"/>
                        </a:spcBef>
                        <a:spcAft>
                          <a:spcPts val="0"/>
                        </a:spcAft>
                        <a:buNone/>
                      </a:pPr>
                      <a:r>
                        <a:rPr lang="en-US" b="1">
                          <a:solidFill>
                            <a:srgbClr val="4A86E8"/>
                          </a:solidFill>
                        </a:rPr>
                        <a:t>Social Awareness, Relationship, and Communication Skills.</a:t>
                      </a:r>
                      <a:endParaRPr b="1">
                        <a:solidFill>
                          <a:srgbClr val="4A86E8"/>
                        </a:solidFill>
                      </a:endParaRPr>
                    </a:p>
                  </a:txBody>
                  <a:tcPr marL="91425" marR="91425" marT="91425" marB="91425"/>
                </a:tc>
                <a:tc>
                  <a:txBody>
                    <a:bodyPr/>
                    <a:lstStyle/>
                    <a:p>
                      <a:pPr marL="0" lvl="0" indent="0" algn="l" rtl="0">
                        <a:spcBef>
                          <a:spcPts val="0"/>
                        </a:spcBef>
                        <a:spcAft>
                          <a:spcPts val="0"/>
                        </a:spcAft>
                        <a:buNone/>
                      </a:pPr>
                      <a:r>
                        <a:rPr lang="en-US" b="1">
                          <a:solidFill>
                            <a:srgbClr val="4A86E8"/>
                          </a:solidFill>
                        </a:rPr>
                        <a:t>Movement Skills</a:t>
                      </a:r>
                      <a:endParaRPr b="1">
                        <a:solidFill>
                          <a:srgbClr val="4A86E8"/>
                        </a:solidFill>
                      </a:endParaRPr>
                    </a:p>
                  </a:txBody>
                  <a:tcPr marL="91425" marR="91425" marT="91425" marB="91425"/>
                </a:tc>
                <a:tc>
                  <a:txBody>
                    <a:bodyPr/>
                    <a:lstStyle/>
                    <a:p>
                      <a:pPr marL="0" lvl="0" indent="0" algn="l" rtl="0">
                        <a:spcBef>
                          <a:spcPts val="0"/>
                        </a:spcBef>
                        <a:spcAft>
                          <a:spcPts val="0"/>
                        </a:spcAft>
                        <a:buNone/>
                      </a:pPr>
                      <a:r>
                        <a:rPr lang="en-US" b="1">
                          <a:solidFill>
                            <a:srgbClr val="4A86E8"/>
                          </a:solidFill>
                        </a:rPr>
                        <a:t>Self- Awareness and Analyzing Influences.</a:t>
                      </a:r>
                      <a:endParaRPr b="1">
                        <a:solidFill>
                          <a:srgbClr val="4A86E8"/>
                        </a:solidFill>
                      </a:endParaRPr>
                    </a:p>
                  </a:txBody>
                  <a:tcPr marL="91425" marR="91425" marT="91425" marB="91425"/>
                </a:tc>
                <a:tc>
                  <a:txBody>
                    <a:bodyPr/>
                    <a:lstStyle/>
                    <a:p>
                      <a:pPr marL="0" lvl="0" indent="0" algn="l" rtl="0">
                        <a:spcBef>
                          <a:spcPts val="0"/>
                        </a:spcBef>
                        <a:spcAft>
                          <a:spcPts val="0"/>
                        </a:spcAft>
                        <a:buNone/>
                      </a:pPr>
                      <a:r>
                        <a:rPr lang="en-US" b="1">
                          <a:solidFill>
                            <a:srgbClr val="4A86E8"/>
                          </a:solidFill>
                        </a:rPr>
                        <a:t>Information &amp; Resource Seeking</a:t>
                      </a:r>
                      <a:endParaRPr b="1">
                        <a:solidFill>
                          <a:srgbClr val="4A86E8"/>
                        </a:solidFill>
                      </a:endParaRPr>
                    </a:p>
                  </a:txBody>
                  <a:tcPr marL="91425" marR="91425" marT="91425" marB="91425"/>
                </a:tc>
                <a:tc>
                  <a:txBody>
                    <a:bodyPr/>
                    <a:lstStyle/>
                    <a:p>
                      <a:pPr marL="0" lvl="0" indent="0" algn="l" rtl="0">
                        <a:spcBef>
                          <a:spcPts val="0"/>
                        </a:spcBef>
                        <a:spcAft>
                          <a:spcPts val="0"/>
                        </a:spcAft>
                        <a:buNone/>
                      </a:pPr>
                      <a:r>
                        <a:rPr lang="en-US" b="1">
                          <a:solidFill>
                            <a:srgbClr val="4A86E8"/>
                          </a:solidFill>
                        </a:rPr>
                        <a:t>Self- Advocacy and Health Promotion</a:t>
                      </a:r>
                      <a:endParaRPr b="1">
                        <a:solidFill>
                          <a:srgbClr val="4A86E8"/>
                        </a:solidFill>
                      </a:endParaRPr>
                    </a:p>
                  </a:txBody>
                  <a:tcPr marL="91425" marR="91425" marT="91425" marB="91425"/>
                </a:tc>
                <a:extLst>
                  <a:ext uri="{0D108BD9-81ED-4DB2-BD59-A6C34878D82A}">
                    <a16:rowId xmlns:a16="http://schemas.microsoft.com/office/drawing/2014/main" val="10000"/>
                  </a:ext>
                </a:extLst>
              </a:tr>
              <a:tr h="1116975">
                <a:tc>
                  <a:txBody>
                    <a:bodyPr/>
                    <a:lstStyle/>
                    <a:p>
                      <a:pPr marL="0" lvl="0" indent="0" algn="l" rtl="0">
                        <a:spcBef>
                          <a:spcPts val="0"/>
                        </a:spcBef>
                        <a:spcAft>
                          <a:spcPts val="0"/>
                        </a:spcAft>
                        <a:buNone/>
                      </a:pPr>
                      <a:r>
                        <a:rPr lang="en-US"/>
                        <a:t>6th</a:t>
                      </a: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a:t>Personal Safety</a:t>
                      </a:r>
                      <a:endParaRPr/>
                    </a:p>
                  </a:txBody>
                  <a:tcPr marL="91425" marR="91425" marT="91425" marB="91425"/>
                </a:tc>
                <a:tc>
                  <a:txBody>
                    <a:bodyPr/>
                    <a:lstStyle/>
                    <a:p>
                      <a:pPr marL="0" lvl="0" indent="0" algn="l" rtl="0">
                        <a:spcBef>
                          <a:spcPts val="0"/>
                        </a:spcBef>
                        <a:spcAft>
                          <a:spcPts val="0"/>
                        </a:spcAft>
                        <a:buNone/>
                      </a:pPr>
                      <a:r>
                        <a:rPr lang="en-US"/>
                        <a:t>Physical Activity &amp; Fitness</a:t>
                      </a:r>
                      <a:endParaRPr/>
                    </a:p>
                  </a:txBody>
                  <a:tcPr marL="91425" marR="91425" marT="91425" marB="91425"/>
                </a:tc>
                <a:tc>
                  <a:txBody>
                    <a:bodyPr/>
                    <a:lstStyle/>
                    <a:p>
                      <a:pPr marL="0" lvl="0" indent="0" algn="l" rtl="0">
                        <a:spcBef>
                          <a:spcPts val="0"/>
                        </a:spcBef>
                        <a:spcAft>
                          <a:spcPts val="0"/>
                        </a:spcAft>
                        <a:buNone/>
                      </a:pPr>
                      <a:r>
                        <a:rPr lang="en-US"/>
                        <a:t>Mental &amp; Emotional Health</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Physical Activity &amp; Fitness</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a:t>Physical Health &amp; Hygiene</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887025">
                <a:tc>
                  <a:txBody>
                    <a:bodyPr/>
                    <a:lstStyle/>
                    <a:p>
                      <a:pPr marL="0" lvl="0" indent="0" algn="l" rtl="0">
                        <a:spcBef>
                          <a:spcPts val="0"/>
                        </a:spcBef>
                        <a:spcAft>
                          <a:spcPts val="0"/>
                        </a:spcAft>
                        <a:buNone/>
                      </a:pPr>
                      <a:r>
                        <a:rPr lang="en-US"/>
                        <a:t>7th</a:t>
                      </a:r>
                      <a:endParaRPr/>
                    </a:p>
                  </a:txBody>
                  <a:tcPr marL="91425" marR="91425" marT="91425" marB="91425"/>
                </a:tc>
                <a:tc>
                  <a:txBody>
                    <a:bodyPr/>
                    <a:lstStyle/>
                    <a:p>
                      <a:pPr marL="0" lvl="0" indent="0" algn="l" rtl="0">
                        <a:spcBef>
                          <a:spcPts val="0"/>
                        </a:spcBef>
                        <a:spcAft>
                          <a:spcPts val="0"/>
                        </a:spcAft>
                        <a:buNone/>
                      </a:pPr>
                      <a:r>
                        <a:rPr lang="en-US"/>
                        <a:t>Physical Activity &amp; Fitness</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a:t>Physical Activity &amp; Fitness</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Physical Activity &amp; Fitness</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a:t>Nutrition &amp; Balanced Eating</a:t>
                      </a:r>
                      <a:endParaRPr/>
                    </a:p>
                  </a:txBody>
                  <a:tcPr marL="91425" marR="91425" marT="91425" marB="91425"/>
                </a:tc>
                <a:extLst>
                  <a:ext uri="{0D108BD9-81ED-4DB2-BD59-A6C34878D82A}">
                    <a16:rowId xmlns:a16="http://schemas.microsoft.com/office/drawing/2014/main" val="10002"/>
                  </a:ext>
                </a:extLst>
              </a:tr>
              <a:tr h="887025">
                <a:tc>
                  <a:txBody>
                    <a:bodyPr/>
                    <a:lstStyle/>
                    <a:p>
                      <a:pPr marL="0" lvl="0" indent="0" algn="l" rtl="0">
                        <a:spcBef>
                          <a:spcPts val="0"/>
                        </a:spcBef>
                        <a:spcAft>
                          <a:spcPts val="0"/>
                        </a:spcAft>
                        <a:buNone/>
                      </a:pPr>
                      <a:r>
                        <a:rPr lang="en-US"/>
                        <a:t>8th</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a:t>Physical Activity &amp; Fitness</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Healthy Relationships</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Physical Activity &amp; Fitness</a:t>
                      </a:r>
                      <a:endParaRPr/>
                    </a:p>
                  </a:txBody>
                  <a:tcPr marL="91425" marR="91425" marT="91425" marB="91425"/>
                </a:tc>
                <a:tc>
                  <a:txBody>
                    <a:bodyPr/>
                    <a:lstStyle/>
                    <a:p>
                      <a:pPr marL="0" lvl="0" indent="0" algn="l" rtl="0">
                        <a:spcBef>
                          <a:spcPts val="0"/>
                        </a:spcBef>
                        <a:spcAft>
                          <a:spcPts val="0"/>
                        </a:spcAft>
                        <a:buNone/>
                      </a:pPr>
                      <a:r>
                        <a:rPr lang="en-US"/>
                        <a:t>Public, Community &amp; Environmental Health</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Google Shape;501;p62"/>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
        <p:nvSpPr>
          <p:cNvPr id="500" name="Google Shape;500;p62"/>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Sample PE Units</a:t>
            </a:r>
            <a:endParaRPr dirty="0"/>
          </a:p>
        </p:txBody>
      </p:sp>
      <p:graphicFrame>
        <p:nvGraphicFramePr>
          <p:cNvPr id="502" name="Google Shape;502;p62"/>
          <p:cNvGraphicFramePr/>
          <p:nvPr>
            <p:extLst>
              <p:ext uri="{D42A27DB-BD31-4B8C-83A1-F6EECF244321}">
                <p14:modId xmlns:p14="http://schemas.microsoft.com/office/powerpoint/2010/main" val="930289259"/>
              </p:ext>
            </p:extLst>
          </p:nvPr>
        </p:nvGraphicFramePr>
        <p:xfrm>
          <a:off x="1066800" y="1693725"/>
          <a:ext cx="10287000" cy="4206150"/>
        </p:xfrm>
        <a:graphic>
          <a:graphicData uri="http://schemas.openxmlformats.org/drawingml/2006/table">
            <a:tbl>
              <a:tblPr firstRow="1">
                <a:noFill/>
                <a:tableStyleId>{912D5A25-2D9E-4237-8D6F-829688874BF6}</a:tableStyleId>
              </a:tblPr>
              <a:tblGrid>
                <a:gridCol w="1833900">
                  <a:extLst>
                    <a:ext uri="{9D8B030D-6E8A-4147-A177-3AD203B41FA5}">
                      <a16:colId xmlns:a16="http://schemas.microsoft.com/office/drawing/2014/main" val="20000"/>
                    </a:ext>
                  </a:extLst>
                </a:gridCol>
                <a:gridCol w="84531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2000"/>
                        <a:t>PreK-2</a:t>
                      </a:r>
                      <a:endParaRPr sz="2000"/>
                    </a:p>
                  </a:txBody>
                  <a:tcPr marL="91425" marR="91425" marT="91425" marB="91425"/>
                </a:tc>
                <a:tc>
                  <a:txBody>
                    <a:bodyPr/>
                    <a:lstStyle/>
                    <a:p>
                      <a:pPr marL="0" lvl="0" indent="0" algn="l" rtl="0">
                        <a:spcBef>
                          <a:spcPts val="0"/>
                        </a:spcBef>
                        <a:spcAft>
                          <a:spcPts val="0"/>
                        </a:spcAft>
                        <a:buNone/>
                      </a:pPr>
                      <a:r>
                        <a:rPr lang="en-US" sz="2000" b="1"/>
                        <a:t>Ways to Move My Body (Locomotor &amp; Cooperative Activities)</a:t>
                      </a:r>
                      <a:endParaRPr sz="2000" b="1"/>
                    </a:p>
                    <a:p>
                      <a:pPr marL="0" lvl="0" indent="0" algn="l" rtl="0">
                        <a:spcBef>
                          <a:spcPts val="0"/>
                        </a:spcBef>
                        <a:spcAft>
                          <a:spcPts val="0"/>
                        </a:spcAft>
                        <a:buNone/>
                      </a:pPr>
                      <a:r>
                        <a:rPr lang="en-US" sz="2000"/>
                        <a:t>Practice 3, HR 2</a:t>
                      </a:r>
                      <a:endParaRPr sz="2000"/>
                    </a:p>
                    <a:p>
                      <a:pPr marL="0" lvl="0" indent="0" algn="l" rtl="0">
                        <a:spcBef>
                          <a:spcPts val="0"/>
                        </a:spcBef>
                        <a:spcAft>
                          <a:spcPts val="0"/>
                        </a:spcAft>
                        <a:buNone/>
                      </a:pPr>
                      <a:r>
                        <a:rPr lang="en-US" sz="2000"/>
                        <a:t>Practice 4, PF 1-7</a:t>
                      </a:r>
                      <a:endParaRPr sz="2000"/>
                    </a:p>
                    <a:p>
                      <a:pPr marL="0" lvl="0" indent="0" algn="l" rtl="0">
                        <a:spcBef>
                          <a:spcPts val="0"/>
                        </a:spcBef>
                        <a:spcAft>
                          <a:spcPts val="0"/>
                        </a:spcAft>
                        <a:buNone/>
                      </a:pPr>
                      <a:r>
                        <a:rPr lang="en-US" sz="2000"/>
                        <a:t>Practice 5, MH 8</a:t>
                      </a:r>
                      <a:endParaRPr sz="2000"/>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2000"/>
                        <a:t>3-5</a:t>
                      </a:r>
                      <a:endParaRPr sz="2000"/>
                    </a:p>
                  </a:txBody>
                  <a:tcPr marL="91425" marR="91425" marT="91425" marB="91425"/>
                </a:tc>
                <a:tc>
                  <a:txBody>
                    <a:bodyPr/>
                    <a:lstStyle/>
                    <a:p>
                      <a:pPr marL="0" lvl="0" indent="0" algn="l" rtl="0">
                        <a:spcBef>
                          <a:spcPts val="0"/>
                        </a:spcBef>
                        <a:spcAft>
                          <a:spcPts val="0"/>
                        </a:spcAft>
                        <a:buNone/>
                      </a:pPr>
                      <a:r>
                        <a:rPr lang="en-US" sz="2000" b="1"/>
                        <a:t>Volley &amp; Strike</a:t>
                      </a:r>
                      <a:endParaRPr sz="2000" b="1"/>
                    </a:p>
                    <a:p>
                      <a:pPr marL="0" lvl="0" indent="0" algn="l" rtl="0">
                        <a:spcBef>
                          <a:spcPts val="0"/>
                        </a:spcBef>
                        <a:spcAft>
                          <a:spcPts val="0"/>
                        </a:spcAft>
                        <a:buNone/>
                      </a:pPr>
                      <a:r>
                        <a:rPr lang="en-US" sz="2000"/>
                        <a:t>Practice 1, PF 1, 5</a:t>
                      </a:r>
                      <a:endParaRPr sz="2000"/>
                    </a:p>
                    <a:p>
                      <a:pPr marL="0" lvl="0" indent="0" algn="l" rtl="0">
                        <a:spcBef>
                          <a:spcPts val="0"/>
                        </a:spcBef>
                        <a:spcAft>
                          <a:spcPts val="0"/>
                        </a:spcAft>
                        <a:buNone/>
                      </a:pPr>
                      <a:r>
                        <a:rPr lang="en-US" sz="2000"/>
                        <a:t>Practice 2, PF 1</a:t>
                      </a:r>
                      <a:endParaRPr sz="2000"/>
                    </a:p>
                    <a:p>
                      <a:pPr marL="0" lvl="0" indent="0" algn="l" rtl="0">
                        <a:spcBef>
                          <a:spcPts val="0"/>
                        </a:spcBef>
                        <a:spcAft>
                          <a:spcPts val="0"/>
                        </a:spcAft>
                        <a:buNone/>
                      </a:pPr>
                      <a:r>
                        <a:rPr lang="en-US" sz="2000"/>
                        <a:t>Practice 4, PF 4, 7</a:t>
                      </a:r>
                      <a:endParaRPr sz="2000"/>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2000"/>
                        <a:t>6-8</a:t>
                      </a:r>
                      <a:endParaRPr sz="2000"/>
                    </a:p>
                  </a:txBody>
                  <a:tcPr marL="91425" marR="91425" marT="91425" marB="91425"/>
                </a:tc>
                <a:tc>
                  <a:txBody>
                    <a:bodyPr/>
                    <a:lstStyle/>
                    <a:p>
                      <a:pPr marL="0" lvl="0" indent="0" algn="l" rtl="0">
                        <a:spcBef>
                          <a:spcPts val="0"/>
                        </a:spcBef>
                        <a:spcAft>
                          <a:spcPts val="0"/>
                        </a:spcAft>
                        <a:buNone/>
                      </a:pPr>
                      <a:r>
                        <a:rPr lang="en-US" sz="2000" b="1" dirty="0"/>
                        <a:t>Invasive Games</a:t>
                      </a:r>
                      <a:endParaRPr sz="2000" b="1" dirty="0"/>
                    </a:p>
                    <a:p>
                      <a:pPr marL="0" lvl="0" indent="0" algn="l" rtl="0">
                        <a:spcBef>
                          <a:spcPts val="0"/>
                        </a:spcBef>
                        <a:spcAft>
                          <a:spcPts val="0"/>
                        </a:spcAft>
                        <a:buNone/>
                      </a:pPr>
                      <a:r>
                        <a:rPr lang="en-US" sz="2000" dirty="0"/>
                        <a:t>Practice 1, PF 1, 3</a:t>
                      </a:r>
                      <a:endParaRPr sz="2000" dirty="0"/>
                    </a:p>
                    <a:p>
                      <a:pPr marL="0" lvl="0" indent="0" algn="l" rtl="0">
                        <a:spcBef>
                          <a:spcPts val="0"/>
                        </a:spcBef>
                        <a:spcAft>
                          <a:spcPts val="0"/>
                        </a:spcAft>
                        <a:buNone/>
                      </a:pPr>
                      <a:r>
                        <a:rPr lang="en-US" sz="2000" dirty="0"/>
                        <a:t>Practice 2, PF 4</a:t>
                      </a:r>
                      <a:endParaRPr sz="2000" dirty="0"/>
                    </a:p>
                    <a:p>
                      <a:pPr marL="0" lvl="0" indent="0" algn="l" rtl="0">
                        <a:spcBef>
                          <a:spcPts val="0"/>
                        </a:spcBef>
                        <a:spcAft>
                          <a:spcPts val="0"/>
                        </a:spcAft>
                        <a:buNone/>
                      </a:pPr>
                      <a:r>
                        <a:rPr lang="en-US" sz="2000" dirty="0"/>
                        <a:t>Practice 4, PF 1, 3, 4</a:t>
                      </a:r>
                      <a:endParaRPr sz="20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3"/>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
        <p:nvSpPr>
          <p:cNvPr id="509" name="Google Shape;509;p63"/>
          <p:cNvSpPr txBox="1">
            <a:spLocks noGrp="1"/>
          </p:cNvSpPr>
          <p:nvPr>
            <p:ph type="ctrTitle" idx="4294967295"/>
          </p:nvPr>
        </p:nvSpPr>
        <p:spPr>
          <a:xfrm>
            <a:off x="1524000" y="1099379"/>
            <a:ext cx="9144000" cy="2013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5400" dirty="0"/>
              <a:t>Roundtable Discussions</a:t>
            </a:r>
            <a:endParaRPr sz="5400" dirty="0"/>
          </a:p>
        </p:txBody>
      </p:sp>
      <p:pic>
        <p:nvPicPr>
          <p:cNvPr id="510" name="Google Shape;510;p63" descr="Image of fake people sitting around a table"/>
          <p:cNvPicPr preferRelativeResize="0"/>
          <p:nvPr/>
        </p:nvPicPr>
        <p:blipFill>
          <a:blip r:embed="rId3">
            <a:alphaModFix/>
          </a:blip>
          <a:stretch>
            <a:fillRect/>
          </a:stretch>
        </p:blipFill>
        <p:spPr>
          <a:xfrm>
            <a:off x="4825525" y="3201375"/>
            <a:ext cx="2540949" cy="25409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4"/>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dirty="0"/>
              <a:t>Roundtable Discussion </a:t>
            </a:r>
            <a:endParaRPr dirty="0"/>
          </a:p>
        </p:txBody>
      </p:sp>
      <p:sp>
        <p:nvSpPr>
          <p:cNvPr id="517" name="Google Shape;517;p6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en-US" sz="3200" dirty="0"/>
              <a:t>Break up into grade-level groups. In your group, discuss the following:</a:t>
            </a:r>
            <a:endParaRPr sz="3200" dirty="0"/>
          </a:p>
          <a:p>
            <a:pPr marL="457200" lvl="0" indent="-406400" algn="l" rtl="0">
              <a:spcBef>
                <a:spcPts val="1000"/>
              </a:spcBef>
              <a:spcAft>
                <a:spcPts val="0"/>
              </a:spcAft>
              <a:buSzPts val="2800"/>
              <a:buChar char="●"/>
            </a:pPr>
            <a:r>
              <a:rPr lang="en-US" sz="2800" dirty="0"/>
              <a:t>What aspects of the standards align with your current practice?</a:t>
            </a:r>
            <a:endParaRPr sz="2800" dirty="0"/>
          </a:p>
          <a:p>
            <a:pPr marL="457200" lvl="0" indent="-406400" algn="l" rtl="0">
              <a:spcBef>
                <a:spcPts val="1000"/>
              </a:spcBef>
              <a:spcAft>
                <a:spcPts val="0"/>
              </a:spcAft>
              <a:buSzPts val="2800"/>
              <a:buChar char="●"/>
            </a:pPr>
            <a:r>
              <a:rPr lang="en-US" sz="2800" dirty="0"/>
              <a:t>What aspects of the standards will require curricular changes?</a:t>
            </a:r>
            <a:endParaRPr sz="2800" dirty="0"/>
          </a:p>
          <a:p>
            <a:pPr marL="457200" lvl="0" indent="-406400" algn="l" rtl="0">
              <a:spcBef>
                <a:spcPts val="1000"/>
              </a:spcBef>
              <a:spcAft>
                <a:spcPts val="0"/>
              </a:spcAft>
              <a:buSzPts val="2800"/>
              <a:buChar char="●"/>
            </a:pPr>
            <a:r>
              <a:rPr lang="en-US" sz="2800" dirty="0"/>
              <a:t>What supports from school/district leadership will support implementation?</a:t>
            </a:r>
            <a:endParaRPr sz="2800" dirty="0"/>
          </a:p>
          <a:p>
            <a:pPr marL="457200" lvl="0" indent="-406400" algn="l" rtl="0">
              <a:spcBef>
                <a:spcPts val="1000"/>
              </a:spcBef>
              <a:spcAft>
                <a:spcPts val="0"/>
              </a:spcAft>
              <a:buSzPts val="2800"/>
              <a:buChar char="●"/>
            </a:pPr>
            <a:r>
              <a:rPr lang="en-US" sz="2800" dirty="0"/>
              <a:t>Discuss benefits and challenges you will encounter when implementing these standards.</a:t>
            </a:r>
            <a:endParaRPr sz="2800" dirty="0"/>
          </a:p>
          <a:p>
            <a:pPr marL="0" lvl="0" indent="0" algn="l" rtl="0">
              <a:spcBef>
                <a:spcPts val="1000"/>
              </a:spcBef>
              <a:spcAft>
                <a:spcPts val="0"/>
              </a:spcAft>
              <a:buNone/>
            </a:pPr>
            <a:endParaRPr sz="2800" dirty="0"/>
          </a:p>
          <a:p>
            <a:pPr marL="0" lvl="0" indent="0" algn="l" rtl="0">
              <a:spcBef>
                <a:spcPts val="1000"/>
              </a:spcBef>
              <a:spcAft>
                <a:spcPts val="1000"/>
              </a:spcAft>
              <a:buNone/>
            </a:pPr>
            <a:r>
              <a:rPr lang="en-US" sz="2800" dirty="0"/>
              <a:t>On the flip chart paper, highlight key points of your discussion</a:t>
            </a:r>
            <a:endParaRPr sz="2800" dirty="0"/>
          </a:p>
        </p:txBody>
      </p:sp>
      <p:sp>
        <p:nvSpPr>
          <p:cNvPr id="518" name="Google Shape;518;p64"/>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5" name="Google Shape;525;p65"/>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
        <p:nvSpPr>
          <p:cNvPr id="526" name="Google Shape;526;p65"/>
          <p:cNvSpPr txBox="1">
            <a:spLocks noGrp="1"/>
          </p:cNvSpPr>
          <p:nvPr>
            <p:ph type="body" idx="1"/>
          </p:nvPr>
        </p:nvSpPr>
        <p:spPr>
          <a:xfrm>
            <a:off x="351600" y="4534575"/>
            <a:ext cx="11002200" cy="1126800"/>
          </a:xfrm>
          <a:prstGeom prst="rect">
            <a:avLst/>
          </a:prstGeom>
        </p:spPr>
        <p:txBody>
          <a:bodyPr spcFirstLastPara="1" wrap="square" lIns="91425" tIns="45700" rIns="91425" bIns="45700" anchor="t" anchorCtr="0">
            <a:normAutofit fontScale="25000" lnSpcReduction="20000"/>
          </a:bodyPr>
          <a:lstStyle/>
          <a:p>
            <a:pPr marL="0" marR="0" lvl="0" indent="0" algn="l" defTabSz="914400" rtl="0" eaLnBrk="1" fontAlgn="auto" latinLnBrk="0" hangingPunct="1">
              <a:lnSpc>
                <a:spcPct val="90000"/>
              </a:lnSpc>
              <a:spcBef>
                <a:spcPts val="1000"/>
              </a:spcBef>
              <a:spcAft>
                <a:spcPts val="0"/>
              </a:spcAft>
              <a:buClr>
                <a:schemeClr val="dk1"/>
              </a:buClr>
              <a:buSzPts val="2400"/>
              <a:buFont typeface="Calibri"/>
              <a:buNone/>
              <a:tabLst/>
              <a:defRPr/>
            </a:pPr>
            <a:endParaRPr kumimoji="0" lang="en-US" sz="9136" b="0" i="0" u="none" strike="noStrike" kern="0" cap="none" spc="0" normalizeH="0" baseline="0" noProof="0">
              <a:ln>
                <a:noFill/>
              </a:ln>
              <a:solidFill>
                <a:schemeClr val="dk1"/>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1000"/>
              </a:spcBef>
              <a:spcAft>
                <a:spcPts val="0"/>
              </a:spcAft>
              <a:buClr>
                <a:schemeClr val="dk1"/>
              </a:buClr>
              <a:buSzPts val="2400"/>
              <a:buFont typeface="Calibri"/>
              <a:buNone/>
              <a:tabLst/>
              <a:defRPr/>
            </a:pPr>
            <a:r>
              <a:rPr kumimoji="0" lang="en-US" sz="9136" b="0" i="0" u="none" strike="noStrike" kern="0" cap="none" spc="0" normalizeH="0" baseline="0" noProof="0" dirty="0">
                <a:ln>
                  <a:noFill/>
                </a:ln>
                <a:solidFill>
                  <a:schemeClr val="dk1"/>
                </a:solidFill>
                <a:effectLst/>
                <a:uLnTx/>
                <a:uFillTx/>
                <a:latin typeface="Calibri"/>
                <a:ea typeface="Calibri"/>
                <a:cs typeface="Calibri"/>
                <a:sym typeface="Calibri"/>
              </a:rPr>
              <a:t>Which standards currently align with your current curriculum and what needs to change?</a:t>
            </a:r>
          </a:p>
          <a:p>
            <a:pPr marL="0" marR="0" lvl="0" indent="0" algn="ctr" defTabSz="914400" rtl="0" eaLnBrk="1" fontAlgn="auto" latinLnBrk="0" hangingPunct="1">
              <a:lnSpc>
                <a:spcPct val="90000"/>
              </a:lnSpc>
              <a:spcBef>
                <a:spcPts val="1000"/>
              </a:spcBef>
              <a:spcAft>
                <a:spcPts val="0"/>
              </a:spcAft>
              <a:buClr>
                <a:schemeClr val="dk1"/>
              </a:buClr>
              <a:buSzPts val="2400"/>
              <a:buFont typeface="Calibri"/>
              <a:buNone/>
              <a:tabLst/>
              <a:defRPr/>
            </a:pPr>
            <a:r>
              <a:rPr kumimoji="0" lang="en-US" sz="9136" b="0" i="0" u="none" strike="noStrike" kern="0" cap="none" spc="0" normalizeH="0" baseline="0" noProof="0" dirty="0">
                <a:ln>
                  <a:noFill/>
                </a:ln>
                <a:solidFill>
                  <a:schemeClr val="dk1"/>
                </a:solidFill>
                <a:effectLst/>
                <a:uLnTx/>
                <a:uFillTx/>
                <a:latin typeface="Calibri"/>
                <a:ea typeface="Calibri"/>
                <a:cs typeface="Calibri"/>
                <a:sym typeface="Calibri"/>
              </a:rPr>
              <a:t>What resources would help you to implement the topic within the practice?</a:t>
            </a:r>
          </a:p>
          <a:p>
            <a:pPr marL="0" marR="0" lvl="0" indent="0" algn="ctr" defTabSz="914400" rtl="0" eaLnBrk="1" fontAlgn="auto" latinLnBrk="0" hangingPunct="1">
              <a:lnSpc>
                <a:spcPct val="90000"/>
              </a:lnSpc>
              <a:spcBef>
                <a:spcPts val="1000"/>
              </a:spcBef>
              <a:spcAft>
                <a:spcPts val="0"/>
              </a:spcAft>
              <a:buClr>
                <a:schemeClr val="dk1"/>
              </a:buClr>
              <a:buSzPts val="2400"/>
              <a:buFont typeface="Calibri"/>
              <a:buNone/>
              <a:tabLst/>
              <a:defRPr/>
            </a:pPr>
            <a:r>
              <a:rPr kumimoji="0" lang="en-US" sz="9136" b="0" i="0" u="none" strike="noStrike" kern="0" cap="none" spc="0" normalizeH="0" baseline="0" noProof="0" dirty="0">
                <a:ln>
                  <a:noFill/>
                </a:ln>
                <a:solidFill>
                  <a:schemeClr val="dk1"/>
                </a:solidFill>
                <a:effectLst/>
                <a:uLnTx/>
                <a:uFillTx/>
                <a:latin typeface="Calibri"/>
                <a:ea typeface="Calibri"/>
                <a:cs typeface="Calibri"/>
                <a:sym typeface="Calibri"/>
              </a:rPr>
              <a:t>Discuss challenges of the topic &amp; seek to find some solutions</a:t>
            </a:r>
          </a:p>
          <a:p>
            <a:pPr marL="0" marR="0" lvl="0" indent="0" algn="l" defTabSz="914400" rtl="0" eaLnBrk="1" fontAlgn="auto" latinLnBrk="0" hangingPunct="1">
              <a:lnSpc>
                <a:spcPct val="90000"/>
              </a:lnSpc>
              <a:spcBef>
                <a:spcPts val="1000"/>
              </a:spcBef>
              <a:spcAft>
                <a:spcPts val="600"/>
              </a:spcAft>
              <a:buClr>
                <a:schemeClr val="dk1"/>
              </a:buClr>
              <a:buSzPts val="2400"/>
              <a:buFont typeface="Calibri"/>
              <a:buNone/>
              <a:tabLst/>
              <a:defRPr/>
            </a:pPr>
            <a:endParaRPr kumimoji="0" lang="en-US" sz="9136"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aphicFrame>
        <p:nvGraphicFramePr>
          <p:cNvPr id="527" name="Google Shape;527;p65"/>
          <p:cNvGraphicFramePr/>
          <p:nvPr>
            <p:extLst>
              <p:ext uri="{D42A27DB-BD31-4B8C-83A1-F6EECF244321}">
                <p14:modId xmlns:p14="http://schemas.microsoft.com/office/powerpoint/2010/main" val="781438955"/>
              </p:ext>
            </p:extLst>
          </p:nvPr>
        </p:nvGraphicFramePr>
        <p:xfrm>
          <a:off x="594900" y="898098"/>
          <a:ext cx="10515600" cy="3636477"/>
        </p:xfrm>
        <a:graphic>
          <a:graphicData uri="http://schemas.openxmlformats.org/drawingml/2006/table">
            <a:tbl>
              <a:tblPr firstRow="1">
                <a:noFill/>
                <a:tableStyleId>{912D5A25-2D9E-4237-8D6F-829688874BF6}</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755802">
                <a:tc gridSpan="2">
                  <a:txBody>
                    <a:bodyPr/>
                    <a:lstStyle/>
                    <a:p>
                      <a:pPr marL="0" lvl="0" indent="0" algn="l" rtl="0">
                        <a:lnSpc>
                          <a:spcPct val="90000"/>
                        </a:lnSpc>
                        <a:spcBef>
                          <a:spcPts val="1000"/>
                        </a:spcBef>
                        <a:spcAft>
                          <a:spcPts val="600"/>
                        </a:spcAft>
                        <a:buNone/>
                      </a:pPr>
                      <a:r>
                        <a:rPr kumimoji="0" lang="en-US" sz="3600" b="1" i="0" u="none" strike="noStrike" kern="0" cap="none" spc="0" normalizeH="0" baseline="0" noProof="0" dirty="0">
                          <a:ln>
                            <a:noFill/>
                          </a:ln>
                          <a:solidFill>
                            <a:srgbClr val="000000"/>
                          </a:solidFill>
                          <a:effectLst/>
                          <a:uLnTx/>
                          <a:uFillTx/>
                          <a:latin typeface="Calibri"/>
                          <a:ea typeface="Calibri"/>
                          <a:cs typeface="Calibri"/>
                          <a:sym typeface="Calibri"/>
                        </a:rPr>
                        <a:t>Roundtable Discussion Protocol</a:t>
                      </a:r>
                      <a:endParaRPr sz="800" dirty="0"/>
                    </a:p>
                  </a:txBody>
                  <a:tcPr marL="91425" marR="91425" marT="91425" marB="91425"/>
                </a:tc>
                <a:tc hMerge="1">
                  <a:txBody>
                    <a:bodyPr/>
                    <a:lstStyle/>
                    <a:p>
                      <a:pPr marL="457200" lvl="0" indent="-349250" algn="l" rtl="0">
                        <a:lnSpc>
                          <a:spcPct val="104000"/>
                        </a:lnSpc>
                        <a:spcBef>
                          <a:spcPts val="1200"/>
                        </a:spcBef>
                        <a:spcAft>
                          <a:spcPts val="1200"/>
                        </a:spcAft>
                        <a:buClr>
                          <a:schemeClr val="dk1"/>
                        </a:buClr>
                        <a:buSzPts val="1900"/>
                        <a:buFont typeface="Calibri"/>
                        <a:buChar char="●"/>
                      </a:pPr>
                      <a:endParaRPr sz="1900" dirty="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3424785516"/>
                  </a:ext>
                </a:extLst>
              </a:tr>
              <a:tr h="2880675">
                <a:tc>
                  <a:txBody>
                    <a:bodyPr/>
                    <a:lstStyle/>
                    <a:p>
                      <a:pPr marL="457200" lvl="0" indent="-342900" algn="l" rtl="0">
                        <a:lnSpc>
                          <a:spcPct val="100000"/>
                        </a:lnSpc>
                        <a:spcBef>
                          <a:spcPts val="120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Healthy Relationships [HR]</a:t>
                      </a:r>
                      <a:endParaRPr sz="1800">
                        <a:solidFill>
                          <a:schemeClr val="dk1"/>
                        </a:solidFill>
                        <a:latin typeface="Calibri"/>
                        <a:ea typeface="Calibri"/>
                        <a:cs typeface="Calibri"/>
                        <a:sym typeface="Calibri"/>
                      </a:endParaRPr>
                    </a:p>
                    <a:p>
                      <a:pPr marL="457200" lvl="0" indent="-342900" algn="l" rtl="0">
                        <a:lnSpc>
                          <a:spcPct val="100000"/>
                        </a:lnSpc>
                        <a:spcBef>
                          <a:spcPts val="120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Mental and Emotional Health [MH]</a:t>
                      </a:r>
                      <a:endParaRPr sz="1800">
                        <a:solidFill>
                          <a:schemeClr val="dk1"/>
                        </a:solidFill>
                        <a:latin typeface="Calibri"/>
                        <a:ea typeface="Calibri"/>
                        <a:cs typeface="Calibri"/>
                        <a:sym typeface="Calibri"/>
                      </a:endParaRPr>
                    </a:p>
                    <a:p>
                      <a:pPr marL="457200" lvl="0" indent="-342900" algn="l" rtl="0">
                        <a:lnSpc>
                          <a:spcPct val="100000"/>
                        </a:lnSpc>
                        <a:spcBef>
                          <a:spcPts val="120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Nutrition and Balanced Eating [NE]</a:t>
                      </a:r>
                      <a:endParaRPr sz="1800">
                        <a:solidFill>
                          <a:schemeClr val="dk1"/>
                        </a:solidFill>
                        <a:latin typeface="Calibri"/>
                        <a:ea typeface="Calibri"/>
                        <a:cs typeface="Calibri"/>
                        <a:sym typeface="Calibri"/>
                      </a:endParaRPr>
                    </a:p>
                    <a:p>
                      <a:pPr marL="457200" lvl="0" indent="-349250" algn="l" rtl="0">
                        <a:lnSpc>
                          <a:spcPct val="104000"/>
                        </a:lnSpc>
                        <a:spcBef>
                          <a:spcPts val="120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Personal Safety [PS]</a:t>
                      </a:r>
                      <a:endParaRPr sz="1900">
                        <a:solidFill>
                          <a:schemeClr val="dk1"/>
                        </a:solidFill>
                        <a:latin typeface="Calibri"/>
                        <a:ea typeface="Calibri"/>
                        <a:cs typeface="Calibri"/>
                        <a:sym typeface="Calibri"/>
                      </a:endParaRPr>
                    </a:p>
                    <a:p>
                      <a:pPr marL="457200" lvl="0" indent="-349250" algn="l" rtl="0">
                        <a:lnSpc>
                          <a:spcPct val="104000"/>
                        </a:lnSpc>
                        <a:spcBef>
                          <a:spcPts val="120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Physical Activity and Fitness [PF]</a:t>
                      </a:r>
                      <a:endParaRPr sz="1900">
                        <a:solidFill>
                          <a:schemeClr val="dk1"/>
                        </a:solidFill>
                        <a:latin typeface="Calibri"/>
                        <a:ea typeface="Calibri"/>
                        <a:cs typeface="Calibri"/>
                        <a:sym typeface="Calibri"/>
                      </a:endParaRPr>
                    </a:p>
                    <a:p>
                      <a:pPr marL="0" lvl="0" indent="0" algn="l" rtl="0">
                        <a:lnSpc>
                          <a:spcPct val="90000"/>
                        </a:lnSpc>
                        <a:spcBef>
                          <a:spcPts val="1000"/>
                        </a:spcBef>
                        <a:spcAft>
                          <a:spcPts val="600"/>
                        </a:spcAft>
                        <a:buNone/>
                      </a:pPr>
                      <a:endParaRPr sz="800"/>
                    </a:p>
                  </a:txBody>
                  <a:tcPr marL="91425" marR="91425" marT="91425" marB="91425"/>
                </a:tc>
                <a:tc>
                  <a:txBody>
                    <a:bodyPr/>
                    <a:lstStyle/>
                    <a:p>
                      <a:pPr marL="457200" lvl="0" indent="-349250" algn="l" rtl="0">
                        <a:lnSpc>
                          <a:spcPct val="104000"/>
                        </a:lnSpc>
                        <a:spcBef>
                          <a:spcPts val="1200"/>
                        </a:spcBef>
                        <a:spcAft>
                          <a:spcPts val="0"/>
                        </a:spcAft>
                        <a:buClr>
                          <a:schemeClr val="dk1"/>
                        </a:buClr>
                        <a:buSzPts val="1900"/>
                        <a:buFont typeface="Calibri"/>
                        <a:buChar char="●"/>
                      </a:pPr>
                      <a:r>
                        <a:rPr lang="en-US" sz="1900" dirty="0">
                          <a:solidFill>
                            <a:schemeClr val="dk1"/>
                          </a:solidFill>
                          <a:latin typeface="Calibri"/>
                          <a:ea typeface="Calibri"/>
                          <a:cs typeface="Calibri"/>
                          <a:sym typeface="Calibri"/>
                        </a:rPr>
                        <a:t>Physical Health and Hygiene [PH]</a:t>
                      </a:r>
                      <a:endParaRPr sz="1900" dirty="0">
                        <a:solidFill>
                          <a:schemeClr val="dk1"/>
                        </a:solidFill>
                        <a:latin typeface="Calibri"/>
                        <a:ea typeface="Calibri"/>
                        <a:cs typeface="Calibri"/>
                        <a:sym typeface="Calibri"/>
                      </a:endParaRPr>
                    </a:p>
                    <a:p>
                      <a:pPr marL="457200" lvl="0" indent="-349250" algn="l" rtl="0">
                        <a:lnSpc>
                          <a:spcPct val="104000"/>
                        </a:lnSpc>
                        <a:spcBef>
                          <a:spcPts val="1200"/>
                        </a:spcBef>
                        <a:spcAft>
                          <a:spcPts val="0"/>
                        </a:spcAft>
                        <a:buClr>
                          <a:schemeClr val="dk1"/>
                        </a:buClr>
                        <a:buSzPts val="1900"/>
                        <a:buFont typeface="Calibri"/>
                        <a:buChar char="●"/>
                      </a:pPr>
                      <a:r>
                        <a:rPr lang="en-US" sz="1900" dirty="0">
                          <a:solidFill>
                            <a:schemeClr val="dk1"/>
                          </a:solidFill>
                          <a:latin typeface="Calibri"/>
                          <a:ea typeface="Calibri"/>
                          <a:cs typeface="Calibri"/>
                          <a:sym typeface="Calibri"/>
                        </a:rPr>
                        <a:t>Public, Community, and Environmental Health [CE]</a:t>
                      </a:r>
                      <a:endParaRPr sz="1900" dirty="0">
                        <a:solidFill>
                          <a:schemeClr val="dk1"/>
                        </a:solidFill>
                        <a:latin typeface="Calibri"/>
                        <a:ea typeface="Calibri"/>
                        <a:cs typeface="Calibri"/>
                        <a:sym typeface="Calibri"/>
                      </a:endParaRPr>
                    </a:p>
                    <a:p>
                      <a:pPr marL="457200" lvl="0" indent="-349250" algn="l" rtl="0">
                        <a:lnSpc>
                          <a:spcPct val="104000"/>
                        </a:lnSpc>
                        <a:spcBef>
                          <a:spcPts val="1200"/>
                        </a:spcBef>
                        <a:spcAft>
                          <a:spcPts val="0"/>
                        </a:spcAft>
                        <a:buClr>
                          <a:schemeClr val="dk1"/>
                        </a:buClr>
                        <a:buSzPts val="1900"/>
                        <a:buFont typeface="Calibri"/>
                        <a:buChar char="●"/>
                      </a:pPr>
                      <a:r>
                        <a:rPr lang="en-US" sz="1900" dirty="0">
                          <a:solidFill>
                            <a:schemeClr val="dk1"/>
                          </a:solidFill>
                          <a:latin typeface="Calibri"/>
                          <a:ea typeface="Calibri"/>
                          <a:cs typeface="Calibri"/>
                          <a:sym typeface="Calibri"/>
                        </a:rPr>
                        <a:t>Sexual Health [SH]</a:t>
                      </a:r>
                      <a:endParaRPr sz="1900" dirty="0">
                        <a:solidFill>
                          <a:schemeClr val="dk1"/>
                        </a:solidFill>
                        <a:latin typeface="Calibri"/>
                        <a:ea typeface="Calibri"/>
                        <a:cs typeface="Calibri"/>
                        <a:sym typeface="Calibri"/>
                      </a:endParaRPr>
                    </a:p>
                    <a:p>
                      <a:pPr marL="457200" lvl="0" indent="-349250" algn="l" rtl="0">
                        <a:lnSpc>
                          <a:spcPct val="90000"/>
                        </a:lnSpc>
                        <a:spcBef>
                          <a:spcPts val="1200"/>
                        </a:spcBef>
                        <a:spcAft>
                          <a:spcPts val="0"/>
                        </a:spcAft>
                        <a:buClr>
                          <a:schemeClr val="dk1"/>
                        </a:buClr>
                        <a:buSzPts val="1900"/>
                        <a:buFont typeface="Calibri"/>
                        <a:buChar char="●"/>
                      </a:pPr>
                      <a:r>
                        <a:rPr lang="en-US" sz="1900" dirty="0">
                          <a:solidFill>
                            <a:schemeClr val="dk1"/>
                          </a:solidFill>
                          <a:latin typeface="Calibri"/>
                          <a:ea typeface="Calibri"/>
                          <a:cs typeface="Calibri"/>
                          <a:sym typeface="Calibri"/>
                        </a:rPr>
                        <a:t>Social and Emotional Competencies</a:t>
                      </a:r>
                      <a:endParaRPr sz="1900" dirty="0">
                        <a:solidFill>
                          <a:schemeClr val="dk1"/>
                        </a:solidFill>
                        <a:latin typeface="Calibri"/>
                        <a:ea typeface="Calibri"/>
                        <a:cs typeface="Calibri"/>
                        <a:sym typeface="Calibri"/>
                      </a:endParaRPr>
                    </a:p>
                    <a:p>
                      <a:pPr marL="457200" lvl="0" indent="-349250" algn="l" rtl="0">
                        <a:lnSpc>
                          <a:spcPct val="104000"/>
                        </a:lnSpc>
                        <a:spcBef>
                          <a:spcPts val="1200"/>
                        </a:spcBef>
                        <a:spcAft>
                          <a:spcPts val="1200"/>
                        </a:spcAft>
                        <a:buClr>
                          <a:schemeClr val="dk1"/>
                        </a:buClr>
                        <a:buSzPts val="1900"/>
                        <a:buFont typeface="Calibri"/>
                        <a:buChar char="●"/>
                      </a:pPr>
                      <a:r>
                        <a:rPr lang="en-US" sz="1900" dirty="0">
                          <a:solidFill>
                            <a:schemeClr val="dk1"/>
                          </a:solidFill>
                          <a:latin typeface="Calibri"/>
                          <a:ea typeface="Calibri"/>
                          <a:cs typeface="Calibri"/>
                          <a:sym typeface="Calibri"/>
                        </a:rPr>
                        <a:t>Substance Use and Misuse [SU]</a:t>
                      </a:r>
                      <a:endParaRPr sz="1900" dirty="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bl>
          </a:graphicData>
        </a:graphic>
      </p:graphicFrame>
      <p:sp>
        <p:nvSpPr>
          <p:cNvPr id="3" name="Title 2">
            <a:extLst>
              <a:ext uri="{FF2B5EF4-FFF2-40B4-BE49-F238E27FC236}">
                <a16:creationId xmlns:a16="http://schemas.microsoft.com/office/drawing/2014/main" id="{9F14A624-559E-8AFE-C4CB-8157FA8222DD}"/>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Roundtable Discussion Protocol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Thank you . . .</a:t>
            </a:r>
            <a:endParaRPr/>
          </a:p>
        </p:txBody>
      </p:sp>
      <p:sp>
        <p:nvSpPr>
          <p:cNvPr id="147" name="Google Shape;147;p21"/>
          <p:cNvSpPr txBox="1">
            <a:spLocks noGrp="1"/>
          </p:cNvSpPr>
          <p:nvPr>
            <p:ph type="body" idx="1"/>
          </p:nvPr>
        </p:nvSpPr>
        <p:spPr>
          <a:xfrm>
            <a:off x="790450" y="2319725"/>
            <a:ext cx="10515600" cy="1831500"/>
          </a:xfrm>
          <a:prstGeom prst="rect">
            <a:avLst/>
          </a:prstGeom>
        </p:spPr>
        <p:txBody>
          <a:bodyPr spcFirstLastPara="1" wrap="square" lIns="91425" tIns="45700" rIns="91425" bIns="45700" anchor="t" anchorCtr="0">
            <a:normAutofit/>
          </a:bodyPr>
          <a:lstStyle/>
          <a:p>
            <a:pPr marL="0" lvl="0" indent="0" algn="ctr" rtl="0">
              <a:spcBef>
                <a:spcPts val="1000"/>
              </a:spcBef>
              <a:spcAft>
                <a:spcPts val="600"/>
              </a:spcAft>
              <a:buNone/>
            </a:pPr>
            <a:r>
              <a:rPr lang="en-US" sz="3300"/>
              <a:t>For what you do every day and for choosing to be here today . . . in May with only a few weeks left in the school year!</a:t>
            </a:r>
            <a:endParaRPr sz="3300"/>
          </a:p>
        </p:txBody>
      </p:sp>
      <p:sp>
        <p:nvSpPr>
          <p:cNvPr id="148" name="Google Shape;148;p21"/>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5" name="Google Shape;535;p66"/>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
        <p:nvSpPr>
          <p:cNvPr id="533" name="Google Shape;533;p66"/>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Bringing this back home…</a:t>
            </a:r>
            <a:endParaRPr dirty="0"/>
          </a:p>
        </p:txBody>
      </p:sp>
      <p:pic>
        <p:nvPicPr>
          <p:cNvPr id="536" name="Google Shape;536;p66" descr="Image of a cloud to indicate &quot;thinking&quot;"/>
          <p:cNvPicPr preferRelativeResize="0"/>
          <p:nvPr/>
        </p:nvPicPr>
        <p:blipFill>
          <a:blip r:embed="rId3">
            <a:alphaModFix/>
          </a:blip>
          <a:stretch>
            <a:fillRect/>
          </a:stretch>
        </p:blipFill>
        <p:spPr>
          <a:xfrm>
            <a:off x="1314873" y="1825750"/>
            <a:ext cx="2737475" cy="2545925"/>
          </a:xfrm>
          <a:prstGeom prst="rect">
            <a:avLst/>
          </a:prstGeom>
          <a:noFill/>
          <a:ln>
            <a:noFill/>
          </a:ln>
        </p:spPr>
      </p:pic>
      <p:sp>
        <p:nvSpPr>
          <p:cNvPr id="534" name="Google Shape;534;p66"/>
          <p:cNvSpPr txBox="1">
            <a:spLocks noGrp="1"/>
          </p:cNvSpPr>
          <p:nvPr>
            <p:ph type="body" idx="1"/>
          </p:nvPr>
        </p:nvSpPr>
        <p:spPr>
          <a:xfrm>
            <a:off x="838200" y="1825625"/>
            <a:ext cx="5181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r>
              <a:rPr lang="en-US" sz="2600"/>
              <a:t>Something you are thinking</a:t>
            </a:r>
            <a:endParaRPr sz="2600"/>
          </a:p>
          <a:p>
            <a:pPr marL="0" lvl="0" indent="0" algn="l" rtl="0">
              <a:spcBef>
                <a:spcPts val="1000"/>
              </a:spcBef>
              <a:spcAft>
                <a:spcPts val="600"/>
              </a:spcAft>
              <a:buNone/>
            </a:pPr>
            <a:r>
              <a:rPr lang="en-US" sz="2600"/>
              <a:t>and want to share with others</a:t>
            </a:r>
            <a:endParaRPr sz="2600"/>
          </a:p>
        </p:txBody>
      </p:sp>
      <p:pic>
        <p:nvPicPr>
          <p:cNvPr id="538" name="Google Shape;538;p66" descr="Image of a fake person contemplating which action to take"/>
          <p:cNvPicPr preferRelativeResize="0"/>
          <p:nvPr/>
        </p:nvPicPr>
        <p:blipFill>
          <a:blip r:embed="rId4">
            <a:alphaModFix/>
          </a:blip>
          <a:stretch>
            <a:fillRect/>
          </a:stretch>
        </p:blipFill>
        <p:spPr>
          <a:xfrm>
            <a:off x="6822500" y="1094050"/>
            <a:ext cx="3402900" cy="3402900"/>
          </a:xfrm>
          <a:prstGeom prst="rect">
            <a:avLst/>
          </a:prstGeom>
          <a:noFill/>
          <a:ln>
            <a:noFill/>
          </a:ln>
        </p:spPr>
      </p:pic>
      <p:sp>
        <p:nvSpPr>
          <p:cNvPr id="537" name="Google Shape;537;p66"/>
          <p:cNvSpPr txBox="1">
            <a:spLocks noGrp="1"/>
          </p:cNvSpPr>
          <p:nvPr>
            <p:ph type="body" idx="2"/>
          </p:nvPr>
        </p:nvSpPr>
        <p:spPr>
          <a:xfrm>
            <a:off x="6172200" y="1825625"/>
            <a:ext cx="5181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600"/>
              </a:spcAft>
              <a:buNone/>
            </a:pPr>
            <a:r>
              <a:rPr lang="en-US" sz="2600"/>
              <a:t>An action you will take as a result of today</a:t>
            </a:r>
            <a:endParaRPr sz="26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67"/>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Misc.</a:t>
            </a:r>
            <a:endParaRPr/>
          </a:p>
        </p:txBody>
      </p:sp>
      <p:sp>
        <p:nvSpPr>
          <p:cNvPr id="545" name="Google Shape;545;p67"/>
          <p:cNvSpPr txBox="1">
            <a:spLocks noGrp="1"/>
          </p:cNvSpPr>
          <p:nvPr>
            <p:ph type="body" idx="1"/>
          </p:nvPr>
        </p:nvSpPr>
        <p:spPr>
          <a:xfrm>
            <a:off x="838200" y="1825750"/>
            <a:ext cx="102690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700" u="sng">
                <a:solidFill>
                  <a:schemeClr val="hlink"/>
                </a:solidFill>
                <a:hlinkClick r:id="rId3"/>
              </a:rPr>
              <a:t>STEM Newsletter</a:t>
            </a:r>
            <a:endParaRPr sz="2700"/>
          </a:p>
          <a:p>
            <a:pPr marL="0" lvl="0" indent="0" algn="l" rtl="0">
              <a:spcBef>
                <a:spcPts val="1000"/>
              </a:spcBef>
              <a:spcAft>
                <a:spcPts val="0"/>
              </a:spcAft>
              <a:buNone/>
            </a:pPr>
            <a:r>
              <a:rPr lang="en-US" sz="2700" u="sng">
                <a:solidFill>
                  <a:schemeClr val="hlink"/>
                </a:solidFill>
                <a:hlinkClick r:id="rId4"/>
              </a:rPr>
              <a:t>Promoting Safe and Healthy Learning Environment</a:t>
            </a:r>
            <a:r>
              <a:rPr lang="en-US" sz="2700"/>
              <a:t> Option 2 CHPE</a:t>
            </a:r>
            <a:endParaRPr sz="2700"/>
          </a:p>
          <a:p>
            <a:pPr marL="0" lvl="0" indent="0" algn="l" rtl="0">
              <a:spcBef>
                <a:spcPts val="1000"/>
              </a:spcBef>
              <a:spcAft>
                <a:spcPts val="0"/>
              </a:spcAft>
              <a:buNone/>
            </a:pPr>
            <a:r>
              <a:rPr lang="en-US" sz="2700" u="sng">
                <a:solidFill>
                  <a:schemeClr val="hlink"/>
                </a:solidFill>
                <a:hlinkClick r:id="rId5"/>
              </a:rPr>
              <a:t>Evaluate and Select HQIM Network Support Grant</a:t>
            </a:r>
            <a:endParaRPr sz="2700"/>
          </a:p>
          <a:p>
            <a:pPr marL="0" lvl="0" indent="0" algn="l" rtl="0">
              <a:spcBef>
                <a:spcPts val="1000"/>
              </a:spcBef>
              <a:spcAft>
                <a:spcPts val="0"/>
              </a:spcAft>
              <a:buNone/>
            </a:pPr>
            <a:r>
              <a:rPr lang="en-US" sz="2700" u="sng">
                <a:solidFill>
                  <a:schemeClr val="hlink"/>
                </a:solidFill>
                <a:hlinkClick r:id="rId6"/>
              </a:rPr>
              <a:t>HQIM Implementation Grant</a:t>
            </a:r>
            <a:endParaRPr sz="3900"/>
          </a:p>
          <a:p>
            <a:pPr marL="0" lvl="0" indent="0" algn="l" rtl="0">
              <a:spcBef>
                <a:spcPts val="1000"/>
              </a:spcBef>
              <a:spcAft>
                <a:spcPts val="0"/>
              </a:spcAft>
              <a:buNone/>
            </a:pPr>
            <a:endParaRPr sz="3900"/>
          </a:p>
          <a:p>
            <a:pPr marL="0" lvl="0" indent="0" algn="l" rtl="0">
              <a:spcBef>
                <a:spcPts val="1000"/>
              </a:spcBef>
              <a:spcAft>
                <a:spcPts val="0"/>
              </a:spcAft>
              <a:buNone/>
            </a:pPr>
            <a:r>
              <a:rPr lang="en-US" sz="2700" b="1"/>
              <a:t>PD:</a:t>
            </a:r>
            <a:endParaRPr sz="2700" b="1"/>
          </a:p>
          <a:p>
            <a:pPr marL="0" lvl="0" indent="0" algn="l" rtl="0">
              <a:spcBef>
                <a:spcPts val="1000"/>
              </a:spcBef>
              <a:spcAft>
                <a:spcPts val="0"/>
              </a:spcAft>
              <a:buNone/>
            </a:pPr>
            <a:r>
              <a:rPr lang="en-US" sz="2700" u="sng">
                <a:solidFill>
                  <a:schemeClr val="hlink"/>
                </a:solidFill>
                <a:hlinkClick r:id="rId7"/>
              </a:rPr>
              <a:t>Food System Literacy PD Courses</a:t>
            </a:r>
            <a:endParaRPr sz="2700"/>
          </a:p>
          <a:p>
            <a:pPr marL="0" lvl="0" indent="0" algn="l" rtl="0">
              <a:spcBef>
                <a:spcPts val="1000"/>
              </a:spcBef>
              <a:spcAft>
                <a:spcPts val="600"/>
              </a:spcAft>
              <a:buNone/>
            </a:pPr>
            <a:endParaRPr sz="2700"/>
          </a:p>
        </p:txBody>
      </p:sp>
      <p:sp>
        <p:nvSpPr>
          <p:cNvPr id="546" name="Google Shape;546;p67"/>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3" name="Google Shape;553;p68"/>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
        <p:nvSpPr>
          <p:cNvPr id="554" name="Google Shape;554;p68"/>
          <p:cNvSpPr txBox="1">
            <a:spLocks noGrp="1"/>
          </p:cNvSpPr>
          <p:nvPr>
            <p:ph type="title" idx="4294967295"/>
          </p:nvPr>
        </p:nvSpPr>
        <p:spPr>
          <a:xfrm>
            <a:off x="3022775" y="2505850"/>
            <a:ext cx="5202600" cy="942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1000"/>
              </a:spcBef>
              <a:spcAft>
                <a:spcPts val="600"/>
              </a:spcAft>
              <a:buClr>
                <a:srgbClr val="000000"/>
              </a:buClr>
              <a:buSzTx/>
              <a:buFont typeface="Arial"/>
              <a:buNone/>
              <a:tabLst/>
              <a:defRPr/>
            </a:pPr>
            <a:r>
              <a:rPr kumimoji="0" lang="en-US" sz="5470" b="1" i="0" u="none" strike="noStrike" kern="0" cap="none" spc="0" normalizeH="0" baseline="0" noProof="0" dirty="0">
                <a:ln>
                  <a:noFill/>
                </a:ln>
                <a:solidFill>
                  <a:schemeClr val="accent5"/>
                </a:solidFill>
                <a:effectLst/>
                <a:uLnTx/>
                <a:uFillTx/>
                <a:latin typeface="Calibri"/>
                <a:ea typeface="Calibri"/>
                <a:cs typeface="Calibri"/>
                <a:sym typeface="Calibri"/>
              </a:rPr>
              <a:t>Thank You</a:t>
            </a:r>
          </a:p>
        </p:txBody>
      </p:sp>
      <p:sp>
        <p:nvSpPr>
          <p:cNvPr id="552" name="Google Shape;552;p68"/>
          <p:cNvSpPr txBox="1">
            <a:spLocks noGrp="1"/>
          </p:cNvSpPr>
          <p:nvPr>
            <p:ph type="body" idx="1"/>
          </p:nvPr>
        </p:nvSpPr>
        <p:spPr>
          <a:xfrm>
            <a:off x="2551050" y="3688675"/>
            <a:ext cx="7089900" cy="2324400"/>
          </a:xfrm>
          <a:prstGeom prst="rect">
            <a:avLst/>
          </a:prstGeom>
        </p:spPr>
        <p:txBody>
          <a:bodyPr spcFirstLastPara="1" wrap="square" lIns="91425" tIns="45700" rIns="91425" bIns="45700" anchor="t" anchorCtr="0">
            <a:normAutofit fontScale="85000" lnSpcReduction="20000"/>
          </a:bodyPr>
          <a:lstStyle/>
          <a:p>
            <a:pPr marL="0" lvl="0" indent="0" algn="l" rtl="0">
              <a:spcBef>
                <a:spcPts val="1000"/>
              </a:spcBef>
              <a:spcAft>
                <a:spcPts val="0"/>
              </a:spcAft>
              <a:buNone/>
            </a:pPr>
            <a:r>
              <a:rPr lang="en-US"/>
              <a:t>Find us at:</a:t>
            </a:r>
            <a:endParaRPr/>
          </a:p>
          <a:p>
            <a:pPr marL="0" lvl="0" indent="0" algn="l" rtl="0">
              <a:spcBef>
                <a:spcPts val="1000"/>
              </a:spcBef>
              <a:spcAft>
                <a:spcPts val="0"/>
              </a:spcAft>
              <a:buNone/>
            </a:pPr>
            <a:r>
              <a:rPr lang="en-US"/>
              <a:t>   </a:t>
            </a:r>
            <a:r>
              <a:rPr lang="en-US" u="sng">
                <a:solidFill>
                  <a:schemeClr val="hlink"/>
                </a:solidFill>
                <a:hlinkClick r:id="rId3"/>
              </a:rPr>
              <a:t>partners@lighthousehealthconsulting.com</a:t>
            </a:r>
            <a:endParaRPr/>
          </a:p>
          <a:p>
            <a:pPr marL="0" lvl="0" indent="0" algn="l" rtl="0">
              <a:spcBef>
                <a:spcPts val="1000"/>
              </a:spcBef>
              <a:spcAft>
                <a:spcPts val="0"/>
              </a:spcAft>
              <a:buNone/>
            </a:pPr>
            <a:r>
              <a:rPr lang="en-US"/>
              <a:t>   @hollyalperin			@sarahbenes12</a:t>
            </a:r>
            <a:endParaRPr/>
          </a:p>
          <a:p>
            <a:pPr marL="0" lvl="0" indent="0" algn="l" rtl="0">
              <a:spcBef>
                <a:spcPts val="1000"/>
              </a:spcBef>
              <a:spcAft>
                <a:spcPts val="0"/>
              </a:spcAft>
              <a:buNone/>
            </a:pPr>
            <a:endParaRPr sz="2550"/>
          </a:p>
          <a:p>
            <a:pPr marL="0" lvl="0" indent="0" algn="l" rtl="0">
              <a:spcBef>
                <a:spcPts val="1000"/>
              </a:spcBef>
              <a:spcAft>
                <a:spcPts val="600"/>
              </a:spcAft>
              <a:buNone/>
            </a:pPr>
            <a:r>
              <a:rPr lang="en-US" sz="2550"/>
              <a:t>   </a:t>
            </a:r>
            <a:r>
              <a:rPr lang="en-US" u="sng">
                <a:solidFill>
                  <a:schemeClr val="hlink"/>
                </a:solidFill>
                <a:hlinkClick r:id="rId4"/>
              </a:rPr>
              <a:t>beth.williams-breault@mass.gov</a:t>
            </a:r>
            <a:r>
              <a:rPr lang="en-US"/>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440950" y="3412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Objectives</a:t>
            </a:r>
            <a:endParaRPr/>
          </a:p>
        </p:txBody>
      </p:sp>
      <p:sp>
        <p:nvSpPr>
          <p:cNvPr id="155" name="Google Shape;155;p22"/>
          <p:cNvSpPr txBox="1">
            <a:spLocks noGrp="1"/>
          </p:cNvSpPr>
          <p:nvPr>
            <p:ph type="body" idx="1"/>
          </p:nvPr>
        </p:nvSpPr>
        <p:spPr>
          <a:xfrm>
            <a:off x="755100" y="1557150"/>
            <a:ext cx="11134200" cy="38319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sz="3000"/>
              <a:t>By the end of this session, you will be able to:</a:t>
            </a:r>
            <a:endParaRPr sz="3000"/>
          </a:p>
          <a:p>
            <a:pPr marL="914400" lvl="0" indent="-381000" algn="l" rtl="0">
              <a:spcBef>
                <a:spcPts val="1000"/>
              </a:spcBef>
              <a:spcAft>
                <a:spcPts val="0"/>
              </a:spcAft>
              <a:buSzPts val="2400"/>
              <a:buChar char="●"/>
            </a:pPr>
            <a:r>
              <a:rPr lang="en-US" sz="3000"/>
              <a:t>Unpack the Massachusetts Comprehensive Health and Physical Education Framework</a:t>
            </a:r>
            <a:endParaRPr sz="3000"/>
          </a:p>
          <a:p>
            <a:pPr marL="914400" lvl="0" indent="-419100" algn="l" rtl="0">
              <a:spcBef>
                <a:spcPts val="1000"/>
              </a:spcBef>
              <a:spcAft>
                <a:spcPts val="0"/>
              </a:spcAft>
              <a:buSzPts val="3000"/>
              <a:buChar char="●"/>
            </a:pPr>
            <a:r>
              <a:rPr lang="en-US" sz="3000"/>
              <a:t>Explain key features and priorities of the CHPE Framework</a:t>
            </a:r>
            <a:endParaRPr sz="3000"/>
          </a:p>
          <a:p>
            <a:pPr marL="914400" lvl="0" indent="-419100" algn="l" rtl="0">
              <a:spcBef>
                <a:spcPts val="1000"/>
              </a:spcBef>
              <a:spcAft>
                <a:spcPts val="0"/>
              </a:spcAft>
              <a:buSzPts val="3000"/>
              <a:buChar char="●"/>
            </a:pPr>
            <a:r>
              <a:rPr lang="en-US" sz="3000"/>
              <a:t>Use the CHPE to review, modify, and design curriculum</a:t>
            </a:r>
            <a:endParaRPr sz="3000"/>
          </a:p>
          <a:p>
            <a:pPr marL="0" lvl="0" indent="0" algn="l" rtl="0">
              <a:spcBef>
                <a:spcPts val="1000"/>
              </a:spcBef>
              <a:spcAft>
                <a:spcPts val="600"/>
              </a:spcAft>
              <a:buNone/>
            </a:pPr>
            <a:endParaRPr sz="3000"/>
          </a:p>
        </p:txBody>
      </p:sp>
      <p:sp>
        <p:nvSpPr>
          <p:cNvPr id="156" name="Google Shape;156;p22"/>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163" name="Google Shape;163;p23"/>
          <p:cNvSpPr txBox="1">
            <a:spLocks noGrp="1"/>
          </p:cNvSpPr>
          <p:nvPr>
            <p:ph type="ctrTitle" idx="4294967295"/>
          </p:nvPr>
        </p:nvSpPr>
        <p:spPr>
          <a:xfrm>
            <a:off x="1524000" y="1099379"/>
            <a:ext cx="9144000" cy="2013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5400" dirty="0"/>
              <a:t>Group Agreements &amp; Expectations</a:t>
            </a:r>
            <a:endParaRPr sz="5400" dirty="0"/>
          </a:p>
        </p:txBody>
      </p:sp>
      <p:sp>
        <p:nvSpPr>
          <p:cNvPr id="164" name="Google Shape;164;p23"/>
          <p:cNvSpPr txBox="1">
            <a:spLocks noGrp="1"/>
          </p:cNvSpPr>
          <p:nvPr>
            <p:ph type="body" idx="1"/>
          </p:nvPr>
        </p:nvSpPr>
        <p:spPr>
          <a:xfrm>
            <a:off x="1596200" y="3326696"/>
            <a:ext cx="9144000" cy="2289600"/>
          </a:xfrm>
          <a:prstGeom prst="rect">
            <a:avLst/>
          </a:prstGeom>
        </p:spPr>
        <p:txBody>
          <a:bodyPr spcFirstLastPara="1" wrap="square" lIns="91425" tIns="365750" rIns="91425" bIns="45700" anchor="t" anchorCtr="0">
            <a:noAutofit/>
          </a:bodyPr>
          <a:lstStyle/>
          <a:p>
            <a:pPr marL="0" lvl="0" indent="0" algn="l" rtl="0">
              <a:spcBef>
                <a:spcPts val="1000"/>
              </a:spcBef>
              <a:spcAft>
                <a:spcPts val="900"/>
              </a:spcAft>
              <a:buNone/>
            </a:pPr>
            <a:r>
              <a:rPr lang="en-US" sz="3200" b="1">
                <a:solidFill>
                  <a:schemeClr val="accent5"/>
                </a:solidFill>
              </a:rPr>
              <a:t>At your table, have a conversation to come up with some group agreements you are willing to work with &amp; expectations you have for today.</a:t>
            </a:r>
            <a:endParaRPr sz="3200" b="1">
              <a:solidFill>
                <a:schemeClr val="accent5"/>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Agenda for the Day</a:t>
            </a:r>
            <a:endParaRPr/>
          </a:p>
        </p:txBody>
      </p:sp>
      <p:sp>
        <p:nvSpPr>
          <p:cNvPr id="171" name="Google Shape;171;p24"/>
          <p:cNvSpPr txBox="1">
            <a:spLocks noGrp="1"/>
          </p:cNvSpPr>
          <p:nvPr>
            <p:ph type="body" idx="1"/>
          </p:nvPr>
        </p:nvSpPr>
        <p:spPr>
          <a:xfrm>
            <a:off x="1189775" y="1708250"/>
            <a:ext cx="10276200" cy="4995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100"/>
              <a:t>8:30				Welcome and Group Agreements</a:t>
            </a:r>
            <a:endParaRPr sz="3100"/>
          </a:p>
          <a:p>
            <a:pPr marL="0" lvl="0" indent="457200" algn="l" rtl="0">
              <a:spcBef>
                <a:spcPts val="1000"/>
              </a:spcBef>
              <a:spcAft>
                <a:spcPts val="0"/>
              </a:spcAft>
              <a:buNone/>
            </a:pPr>
            <a:r>
              <a:rPr lang="en-US" sz="3100"/>
              <a:t>				Overview of the New CHPE Framework</a:t>
            </a:r>
            <a:endParaRPr sz="3100"/>
          </a:p>
          <a:p>
            <a:pPr marL="457200" lvl="0" indent="457200" algn="l" rtl="0">
              <a:spcBef>
                <a:spcPts val="1000"/>
              </a:spcBef>
              <a:spcAft>
                <a:spcPts val="0"/>
              </a:spcAft>
              <a:buNone/>
            </a:pPr>
            <a:r>
              <a:rPr lang="en-US" sz="3100"/>
              <a:t>			Bio-Break</a:t>
            </a:r>
            <a:endParaRPr sz="3100"/>
          </a:p>
          <a:p>
            <a:pPr marL="0" lvl="0" indent="0" algn="l" rtl="0">
              <a:spcBef>
                <a:spcPts val="1000"/>
              </a:spcBef>
              <a:spcAft>
                <a:spcPts val="0"/>
              </a:spcAft>
              <a:buNone/>
            </a:pPr>
            <a:r>
              <a:rPr lang="en-US" sz="3100"/>
              <a:t>					Opt-Out Law Reminder</a:t>
            </a:r>
            <a:endParaRPr sz="3100"/>
          </a:p>
          <a:p>
            <a:pPr marL="457200" lvl="0" indent="457200" algn="l" rtl="0">
              <a:spcBef>
                <a:spcPts val="1000"/>
              </a:spcBef>
              <a:spcAft>
                <a:spcPts val="0"/>
              </a:spcAft>
              <a:buNone/>
            </a:pPr>
            <a:r>
              <a:rPr lang="en-US" sz="3100"/>
              <a:t>			Unpacking the Standards</a:t>
            </a:r>
            <a:endParaRPr sz="3100"/>
          </a:p>
          <a:p>
            <a:pPr marL="0" lvl="0" indent="0" algn="l" rtl="0">
              <a:spcBef>
                <a:spcPts val="1000"/>
              </a:spcBef>
              <a:spcAft>
                <a:spcPts val="0"/>
              </a:spcAft>
              <a:buNone/>
            </a:pPr>
            <a:r>
              <a:rPr lang="en-US" sz="3100"/>
              <a:t>11:30				Lunch</a:t>
            </a:r>
            <a:endParaRPr sz="3100"/>
          </a:p>
          <a:p>
            <a:pPr marL="0" lvl="0" indent="0" algn="l" rtl="0">
              <a:spcBef>
                <a:spcPts val="1000"/>
              </a:spcBef>
              <a:spcAft>
                <a:spcPts val="0"/>
              </a:spcAft>
              <a:buNone/>
            </a:pPr>
            <a:r>
              <a:rPr lang="en-US" sz="3100"/>
              <a:t>12:30				Implementing the Standards</a:t>
            </a:r>
            <a:endParaRPr sz="3100"/>
          </a:p>
          <a:p>
            <a:pPr marL="0" lvl="0" indent="0" algn="l" rtl="0">
              <a:spcBef>
                <a:spcPts val="1000"/>
              </a:spcBef>
              <a:spcAft>
                <a:spcPts val="600"/>
              </a:spcAft>
              <a:buNone/>
            </a:pPr>
            <a:r>
              <a:rPr lang="en-US" sz="3100"/>
              <a:t>3:00				Adjourn</a:t>
            </a:r>
            <a:endParaRPr sz="3100"/>
          </a:p>
        </p:txBody>
      </p:sp>
      <p:sp>
        <p:nvSpPr>
          <p:cNvPr id="172" name="Google Shape;172;p24"/>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5"/>
          <p:cNvSpPr txBox="1">
            <a:spLocks noGrp="1"/>
          </p:cNvSpPr>
          <p:nvPr>
            <p:ph type="sldNum" idx="12"/>
          </p:nvPr>
        </p:nvSpPr>
        <p:spPr>
          <a:xfrm>
            <a:off x="11107270" y="6400800"/>
            <a:ext cx="865200" cy="457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179" name="Google Shape;179;p25"/>
          <p:cNvSpPr txBox="1">
            <a:spLocks noGrp="1"/>
          </p:cNvSpPr>
          <p:nvPr>
            <p:ph type="title"/>
          </p:nvPr>
        </p:nvSpPr>
        <p:spPr>
          <a:xfrm>
            <a:off x="838200" y="50006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Logistics</a:t>
            </a:r>
            <a:endParaRPr dirty="0"/>
          </a:p>
        </p:txBody>
      </p:sp>
      <p:pic>
        <p:nvPicPr>
          <p:cNvPr id="181" name="Google Shape;181;p25" descr="Toilet paper roll"/>
          <p:cNvPicPr preferRelativeResize="0"/>
          <p:nvPr/>
        </p:nvPicPr>
        <p:blipFill>
          <a:blip r:embed="rId3">
            <a:alphaModFix/>
          </a:blip>
          <a:stretch>
            <a:fillRect/>
          </a:stretch>
        </p:blipFill>
        <p:spPr>
          <a:xfrm>
            <a:off x="838198" y="1755675"/>
            <a:ext cx="2729525" cy="3802749"/>
          </a:xfrm>
          <a:prstGeom prst="rect">
            <a:avLst/>
          </a:prstGeom>
          <a:noFill/>
          <a:ln>
            <a:noFill/>
          </a:ln>
        </p:spPr>
      </p:pic>
      <p:pic>
        <p:nvPicPr>
          <p:cNvPr id="183" name="Google Shape;183;p25" descr="Image of a bike"/>
          <p:cNvPicPr preferRelativeResize="0"/>
          <p:nvPr/>
        </p:nvPicPr>
        <p:blipFill>
          <a:blip r:embed="rId4">
            <a:alphaModFix/>
          </a:blip>
          <a:stretch>
            <a:fillRect/>
          </a:stretch>
        </p:blipFill>
        <p:spPr>
          <a:xfrm>
            <a:off x="7029200" y="1155575"/>
            <a:ext cx="3505450" cy="2332874"/>
          </a:xfrm>
          <a:prstGeom prst="rect">
            <a:avLst/>
          </a:prstGeom>
          <a:noFill/>
          <a:ln>
            <a:noFill/>
          </a:ln>
        </p:spPr>
      </p:pic>
      <p:pic>
        <p:nvPicPr>
          <p:cNvPr id="184" name="Google Shape;184;p25" descr="Image of purple lunchbox with a rainbow and clouds on it"/>
          <p:cNvPicPr preferRelativeResize="0"/>
          <p:nvPr/>
        </p:nvPicPr>
        <p:blipFill>
          <a:blip r:embed="rId5">
            <a:alphaModFix/>
          </a:blip>
          <a:stretch>
            <a:fillRect/>
          </a:stretch>
        </p:blipFill>
        <p:spPr>
          <a:xfrm>
            <a:off x="4002675" y="2753452"/>
            <a:ext cx="2591575" cy="2591601"/>
          </a:xfrm>
          <a:prstGeom prst="rect">
            <a:avLst/>
          </a:prstGeom>
          <a:noFill/>
          <a:ln>
            <a:noFill/>
          </a:ln>
        </p:spPr>
      </p:pic>
      <p:pic>
        <p:nvPicPr>
          <p:cNvPr id="185" name="Google Shape;185;p25" descr="Image of a colorful mandala coloring page"/>
          <p:cNvPicPr preferRelativeResize="0"/>
          <p:nvPr/>
        </p:nvPicPr>
        <p:blipFill>
          <a:blip r:embed="rId6">
            <a:alphaModFix/>
          </a:blip>
          <a:stretch>
            <a:fillRect/>
          </a:stretch>
        </p:blipFill>
        <p:spPr>
          <a:xfrm>
            <a:off x="7820175" y="3942273"/>
            <a:ext cx="2495777" cy="245852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Lighthouse">
      <a:dk1>
        <a:srgbClr val="000000"/>
      </a:dk1>
      <a:lt1>
        <a:srgbClr val="FFFFFF"/>
      </a:lt1>
      <a:dk2>
        <a:srgbClr val="44546A"/>
      </a:dk2>
      <a:lt2>
        <a:srgbClr val="E7E6E6"/>
      </a:lt2>
      <a:accent1>
        <a:srgbClr val="005B99"/>
      </a:accent1>
      <a:accent2>
        <a:srgbClr val="5A9FFA"/>
      </a:accent2>
      <a:accent3>
        <a:srgbClr val="FABA41"/>
      </a:accent3>
      <a:accent4>
        <a:srgbClr val="E26A1A"/>
      </a:accent4>
      <a:accent5>
        <a:srgbClr val="991590"/>
      </a:accent5>
      <a:accent6>
        <a:srgbClr val="38990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2810</Words>
  <Application>Microsoft Office PowerPoint</Application>
  <PresentationFormat>Widescreen</PresentationFormat>
  <Paragraphs>498</Paragraphs>
  <Slides>52</Slides>
  <Notes>52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Gill Sans</vt:lpstr>
      <vt:lpstr>Arial</vt:lpstr>
      <vt:lpstr>Georgia</vt:lpstr>
      <vt:lpstr>Nunito Light</vt:lpstr>
      <vt:lpstr>Calibri</vt:lpstr>
      <vt:lpstr>Nunito</vt:lpstr>
      <vt:lpstr>Office Theme</vt:lpstr>
      <vt:lpstr>Taking a Deeper Dive into the Comprehensive Health and Physical Education Framework</vt:lpstr>
      <vt:lpstr>A little about us . . .</vt:lpstr>
      <vt:lpstr>A Welcome from DESE…</vt:lpstr>
      <vt:lpstr>Connecting - Let’s make music together!</vt:lpstr>
      <vt:lpstr>Thank you . . .</vt:lpstr>
      <vt:lpstr>Objectives</vt:lpstr>
      <vt:lpstr>Group Agreements &amp; Expectations</vt:lpstr>
      <vt:lpstr>Agenda for the Day</vt:lpstr>
      <vt:lpstr>Logistics</vt:lpstr>
      <vt:lpstr>Review of Process</vt:lpstr>
      <vt:lpstr>DESE Educational Vision</vt:lpstr>
      <vt:lpstr>DESE Educational Vision</vt:lpstr>
      <vt:lpstr>Overview of Comprehensive Health and Physical Education Framework</vt:lpstr>
      <vt:lpstr>Guiding Principles</vt:lpstr>
      <vt:lpstr>Discussion</vt:lpstr>
      <vt:lpstr>Guiding Principle 1 Students come from racially, culturally, and socially diverse backgrounds. Partnering with educators, families, and community stakeholders representing students’ backgrounds provides essential support for implementation of a successful Comprehensive Health and Physical Education program, in which all are invested in supporting students’ personal health and the overall health of their community. </vt:lpstr>
      <vt:lpstr>Guiding Principle 3 Effective Comprehensive Health and Physical Education programs incorporate diverse perspectives and acknowledge that attainment of equity and optimal health are individualized, contextual, and affected by intersections of race, ethnicity, culture, religion, education, economic condition, gender identity, sexual orientation, dis/ability, personal experience, and many other factors.  </vt:lpstr>
      <vt:lpstr>  Guiding Principle 5 Effective Comprehensive Health and Physical Education programs foster equity-focused and trauma-informed approaches through school-wide collaboration to support and promote a sense of belonging, mental health and well-being, and the development of social and emotional skills including self-awareness, self-management, self-care, social awareness, responsible decision-making, and relationship skills in a wide variety of contexts and situations.   </vt:lpstr>
      <vt:lpstr>Guiding Principle 7 Effective Comprehensive Health and Physical Education programs develop students’ skills for research, reasoning, decision-making, critical thinking, problem-solving, and the habits of mind needed to be healthy across their lifespan. This includes being able to differentiate among a variety of factors affecting behavior such as culture, community, peers, and group dynamics. </vt:lpstr>
      <vt:lpstr>The Standards</vt:lpstr>
      <vt:lpstr>Anatomy of a Standard</vt:lpstr>
      <vt:lpstr>Gradespans</vt:lpstr>
      <vt:lpstr>Practices</vt:lpstr>
      <vt:lpstr>Practices</vt:lpstr>
      <vt:lpstr>Considerations</vt:lpstr>
      <vt:lpstr>Find your group!</vt:lpstr>
      <vt:lpstr>In your small group, and for your assigned practice:</vt:lpstr>
      <vt:lpstr>Opt Out Law</vt:lpstr>
      <vt:lpstr>Notification and Opt Out Guidance</vt:lpstr>
      <vt:lpstr>What Counts for Opt Out?  What Doesn’t?</vt:lpstr>
      <vt:lpstr>Unpacking the Practices</vt:lpstr>
      <vt:lpstr>Topics</vt:lpstr>
      <vt:lpstr>Considerations</vt:lpstr>
      <vt:lpstr>Learning Standards</vt:lpstr>
      <vt:lpstr>Coding</vt:lpstr>
      <vt:lpstr>Find your group!</vt:lpstr>
      <vt:lpstr>Examining practice progression:</vt:lpstr>
      <vt:lpstr>Processing &amp; Questions</vt:lpstr>
      <vt:lpstr>Lunch Break</vt:lpstr>
      <vt:lpstr>Implementing the Standards</vt:lpstr>
      <vt:lpstr>Implementing the Standards </vt:lpstr>
      <vt:lpstr>Scope &amp; Sequence</vt:lpstr>
      <vt:lpstr>Health Ed Scope &amp; Sequence - SAMPLE</vt:lpstr>
      <vt:lpstr>Sample HE Units</vt:lpstr>
      <vt:lpstr>Physical Education Scope &amp; Sequence - SAMPLE</vt:lpstr>
      <vt:lpstr>Sample PE Units</vt:lpstr>
      <vt:lpstr>Roundtable Discussions</vt:lpstr>
      <vt:lpstr>Roundtable Discussion </vt:lpstr>
      <vt:lpstr>Roundtable Discussion Protocol</vt:lpstr>
      <vt:lpstr>Bringing this back home…</vt:lpstr>
      <vt:lpstr>Misc.</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a Deeper Dive into the Comprehensive Health and Physical Education Framework</dc:title>
  <dc:creator>DESE</dc:creator>
  <cp:lastModifiedBy>Zou, Dong (EOE)</cp:lastModifiedBy>
  <cp:revision>10</cp:revision>
  <dcterms:modified xsi:type="dcterms:W3CDTF">2024-09-10T22:25:26Z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Sep 10 2024 12:00AM</vt:lpwstr>
  </property>
</Properties>
</file>