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3"/>
    <p:sldMasterId id="2147483663" r:id="rId4"/>
    <p:sldMasterId id="2147483676" r:id="rId5"/>
  </p:sldMasterIdLst>
  <p:notesMasterIdLst>
    <p:notesMasterId r:id="rId2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Dancing Script" panose="020B0604020202020204" charset="0"/>
      <p:regular r:id="rId32"/>
      <p:bold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Pacifico" panose="00000500000000000000" pitchFamily="2" charset="0"/>
      <p:regular r:id="rId42"/>
    </p:embeddedFont>
    <p:embeddedFont>
      <p:font typeface="Quattrocento Sans" panose="020B0502050000020003" pitchFamily="34" charset="0"/>
      <p:regular r:id="rId43"/>
      <p:bold r:id="rId44"/>
      <p:italic r:id="rId45"/>
      <p:boldItalic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Announcements" id="{8DD95E7C-6559-4D25-A2FB-FA8B24003277}">
          <p14:sldIdLst>
            <p14:sldId id="256"/>
            <p14:sldId id="257"/>
            <p14:sldId id="258"/>
            <p14:sldId id="259"/>
            <p14:sldId id="260"/>
          </p14:sldIdLst>
        </p14:section>
        <p14:section name="Terminology and Standards" id="{F4EB28BD-F89D-404D-87CB-232BCB928190}">
          <p14:sldIdLst>
            <p14:sldId id="261"/>
            <p14:sldId id="262"/>
          </p14:sldIdLst>
        </p14:section>
        <p14:section name="Overview" id="{405AE7BB-9E62-43D6-8867-FFC708B9E9C7}">
          <p14:sldIdLst>
            <p14:sldId id="263"/>
            <p14:sldId id="264"/>
            <p14:sldId id="265"/>
            <p14:sldId id="266"/>
          </p14:sldIdLst>
        </p14:section>
        <p14:section name="Timeline" id="{0CAED3CF-0FCA-4C60-A036-AE7621D1A373}">
          <p14:sldIdLst>
            <p14:sldId id="267"/>
            <p14:sldId id="268"/>
            <p14:sldId id="269"/>
          </p14:sldIdLst>
        </p14:section>
        <p14:section name="Funding" id="{BC618B52-C60C-497C-9EF1-7208F455F13F}">
          <p14:sldIdLst>
            <p14:sldId id="270"/>
            <p14:sldId id="271"/>
          </p14:sldIdLst>
        </p14:section>
        <p14:section name="Grant information and application" id="{F851F64C-7682-4611-B50C-D554D9E892D8}">
          <p14:sldIdLst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gjT7oirNi3hQGAAkgweTLIq4bI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29" autoAdjust="0"/>
  </p:normalViewPr>
  <p:slideViewPr>
    <p:cSldViewPr snapToGrid="0">
      <p:cViewPr varScale="1">
        <p:scale>
          <a:sx n="147" d="100"/>
          <a:sy n="147" d="100"/>
        </p:scale>
        <p:origin x="132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2.fntdata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2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3.xml"/><Relationship Id="rId51" Type="http://customschemas.google.com/relationships/presentationmetadata" Target="meta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5.xml"/><Relationship Id="rId41" Type="http://schemas.openxmlformats.org/officeDocument/2006/relationships/font" Target="fonts/font14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55772edfa5_6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255772edfa5_6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555ed2e2e8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555ed2e2e8_0_4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2555ed2e2e8_0_4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555ed2e2e8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555ed2e2e8_0_4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2555ed2e2e8_0_4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555ed2e2e8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555ed2e2e8_0_3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2555ed2e2e8_0_3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555ed2e2e8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555ed2e2e8_0_3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2555ed2e2e8_0_3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5" name="Google Shape;3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555ed2e2e8_0_3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6" name="Google Shape;366;g2555ed2e2e8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555ed2e2e8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555ed2e2e8_0_4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2555ed2e2e8_0_4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555ed2e2e8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555ed2e2e8_0_4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2555ed2e2e8_0_4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555ed2e2e8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555ed2e2e8_0_3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g2555ed2e2e8_0_3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55ed2e2e8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555ed2e2e8_0_4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2555ed2e2e8_0_4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555ed2e2e8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555ed2e2e8_0_4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2555ed2e2e8_0_4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6" name="Google Shape;4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6" name="Google Shape;21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555ed2e2e8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555ed2e2e8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555ed2e2e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555ed2e2e8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2555ed2e2e8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555ed2e2e8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555ed2e2e8_0_4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2555ed2e2e8_0_4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8" name="Google Shape;2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800"/>
              <a:buNone/>
              <a:defRPr sz="2800">
                <a:solidFill>
                  <a:srgbClr val="283C79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1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283C7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283C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2"/>
          <p:cNvSpPr/>
          <p:nvPr/>
        </p:nvSpPr>
        <p:spPr>
          <a:xfrm>
            <a:off x="-9525" y="152400"/>
            <a:ext cx="12211051" cy="6705599"/>
          </a:xfrm>
          <a:custGeom>
            <a:avLst/>
            <a:gdLst/>
            <a:ahLst/>
            <a:cxnLst/>
            <a:rect l="l" t="t" r="r" b="b"/>
            <a:pathLst>
              <a:path w="12220575" h="5505450" extrusionOk="0">
                <a:moveTo>
                  <a:pt x="0" y="676275"/>
                </a:moveTo>
                <a:lnTo>
                  <a:pt x="12192000" y="0"/>
                </a:lnTo>
                <a:lnTo>
                  <a:pt x="12220575" y="4953000"/>
                </a:lnTo>
                <a:lnTo>
                  <a:pt x="4724400" y="5476875"/>
                </a:lnTo>
                <a:lnTo>
                  <a:pt x="19050" y="5505450"/>
                </a:lnTo>
                <a:lnTo>
                  <a:pt x="0" y="676275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2"/>
          <p:cNvSpPr txBox="1"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body" idx="2"/>
          </p:nvPr>
        </p:nvSpPr>
        <p:spPr>
          <a:xfrm>
            <a:off x="821169" y="2774373"/>
            <a:ext cx="3932237" cy="308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2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283C7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283C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3"/>
          <p:cNvSpPr/>
          <p:nvPr/>
        </p:nvSpPr>
        <p:spPr>
          <a:xfrm>
            <a:off x="0" y="238125"/>
            <a:ext cx="12211050" cy="6610350"/>
          </a:xfrm>
          <a:custGeom>
            <a:avLst/>
            <a:gdLst/>
            <a:ahLst/>
            <a:cxnLst/>
            <a:rect l="l" t="t" r="r" b="b"/>
            <a:pathLst>
              <a:path w="12220575" h="6591300" extrusionOk="0">
                <a:moveTo>
                  <a:pt x="12192000" y="6048375"/>
                </a:moveTo>
                <a:lnTo>
                  <a:pt x="2667000" y="6591300"/>
                </a:lnTo>
                <a:lnTo>
                  <a:pt x="9525" y="6581775"/>
                </a:lnTo>
                <a:lnTo>
                  <a:pt x="0" y="666750"/>
                </a:lnTo>
                <a:lnTo>
                  <a:pt x="12220575" y="0"/>
                </a:lnTo>
                <a:lnTo>
                  <a:pt x="12192000" y="6048375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>
            <a:off x="821169" y="2774373"/>
            <a:ext cx="3932237" cy="308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3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283C7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283C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 two columns">
  <p:cSld name="Text- two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g2555ed2e2e8_0_204" descr="The star in the ESE logo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61682">
            <a:off x="10844110" y="6132352"/>
            <a:ext cx="756578" cy="77819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2555ed2e2e8_0_2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g2555ed2e2e8_0_204" descr="Colored background box."/>
          <p:cNvSpPr/>
          <p:nvPr/>
        </p:nvSpPr>
        <p:spPr>
          <a:xfrm>
            <a:off x="0" y="212726"/>
            <a:ext cx="250500" cy="831900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6" name="Google Shape;76;g2555ed2e2e8_0_204" descr="Colored background box."/>
          <p:cNvSpPr/>
          <p:nvPr/>
        </p:nvSpPr>
        <p:spPr>
          <a:xfrm>
            <a:off x="435429" y="212727"/>
            <a:ext cx="11756700" cy="831900"/>
          </a:xfrm>
          <a:prstGeom prst="rect">
            <a:avLst/>
          </a:prstGeom>
          <a:solidFill>
            <a:srgbClr val="101D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" name="Google Shape;77;g2555ed2e2e8_0_204"/>
          <p:cNvSpPr txBox="1">
            <a:spLocks noGrp="1"/>
          </p:cNvSpPr>
          <p:nvPr>
            <p:ph type="body" idx="1"/>
          </p:nvPr>
        </p:nvSpPr>
        <p:spPr>
          <a:xfrm>
            <a:off x="435429" y="2189408"/>
            <a:ext cx="5451900" cy="3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38526"/>
              </a:buClr>
              <a:buSzPts val="2800"/>
              <a:buFont typeface="Arial"/>
              <a:buChar char="•"/>
              <a:defRPr sz="28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Courier New"/>
              <a:buChar char="o"/>
              <a:defRPr sz="24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000"/>
              <a:buFont typeface="Noto Sans Symbols"/>
              <a:buChar char="▪"/>
              <a:defRPr sz="20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9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1900"/>
              <a:buFont typeface="Noto Sans Symbols"/>
              <a:buChar char="⮚"/>
              <a:defRPr sz="19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9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1900"/>
              <a:buFont typeface="Noto Sans Symbols"/>
              <a:buChar char="❖"/>
              <a:defRPr sz="19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2555ed2e2e8_0_204"/>
          <p:cNvSpPr txBox="1">
            <a:spLocks noGrp="1"/>
          </p:cNvSpPr>
          <p:nvPr>
            <p:ph type="body" idx="2"/>
          </p:nvPr>
        </p:nvSpPr>
        <p:spPr>
          <a:xfrm>
            <a:off x="435429" y="1336505"/>
            <a:ext cx="5451900" cy="776700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g2555ed2e2e8_0_204"/>
          <p:cNvSpPr txBox="1">
            <a:spLocks noGrp="1"/>
          </p:cNvSpPr>
          <p:nvPr>
            <p:ph type="body" idx="3"/>
          </p:nvPr>
        </p:nvSpPr>
        <p:spPr>
          <a:xfrm>
            <a:off x="6313714" y="1336505"/>
            <a:ext cx="5451900" cy="776700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g2555ed2e2e8_0_204"/>
          <p:cNvSpPr txBox="1">
            <a:spLocks noGrp="1"/>
          </p:cNvSpPr>
          <p:nvPr>
            <p:ph type="title"/>
          </p:nvPr>
        </p:nvSpPr>
        <p:spPr>
          <a:xfrm>
            <a:off x="567743" y="288925"/>
            <a:ext cx="114339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Quattrocento Sans"/>
              <a:buNone/>
              <a:defRPr sz="3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555ed2e2e8_0_204"/>
          <p:cNvSpPr txBox="1"/>
          <p:nvPr/>
        </p:nvSpPr>
        <p:spPr>
          <a:xfrm>
            <a:off x="250371" y="6352143"/>
            <a:ext cx="771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Massachusetts Department of</a:t>
            </a:r>
            <a:r>
              <a:rPr lang="en-US"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Elementary</a:t>
            </a:r>
            <a:r>
              <a:rPr lang="en-US"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</a:t>
            </a:r>
            <a:r>
              <a:rPr lang="en-US"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Secondary</a:t>
            </a:r>
            <a:r>
              <a:rPr lang="en-US"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Education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2555ed2e2e8_0_204"/>
          <p:cNvSpPr txBox="1">
            <a:spLocks noGrp="1"/>
          </p:cNvSpPr>
          <p:nvPr>
            <p:ph type="body" idx="4"/>
          </p:nvPr>
        </p:nvSpPr>
        <p:spPr>
          <a:xfrm>
            <a:off x="6313713" y="2204358"/>
            <a:ext cx="5451900" cy="3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38526"/>
              </a:buClr>
              <a:buSzPts val="2800"/>
              <a:buFont typeface="Arial"/>
              <a:buChar char="•"/>
              <a:defRPr sz="28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Courier New"/>
              <a:buChar char="o"/>
              <a:defRPr sz="24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000"/>
              <a:buFont typeface="Noto Sans Symbols"/>
              <a:buChar char="▪"/>
              <a:defRPr sz="20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9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1900"/>
              <a:buFont typeface="Noto Sans Symbols"/>
              <a:buChar char="⮚"/>
              <a:defRPr sz="19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9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1900"/>
              <a:buFont typeface="Noto Sans Symbols"/>
              <a:buChar char="❖"/>
              <a:defRPr sz="19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55ed2e2e8_0_356"/>
          <p:cNvSpPr txBox="1">
            <a:spLocks noGrp="1"/>
          </p:cNvSpPr>
          <p:nvPr>
            <p:ph type="title"/>
          </p:nvPr>
        </p:nvSpPr>
        <p:spPr>
          <a:xfrm>
            <a:off x="930767" y="995567"/>
            <a:ext cx="1067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2555ed2e2e8_0_356"/>
          <p:cNvSpPr txBox="1">
            <a:spLocks noGrp="1"/>
          </p:cNvSpPr>
          <p:nvPr>
            <p:ph type="body" idx="1"/>
          </p:nvPr>
        </p:nvSpPr>
        <p:spPr>
          <a:xfrm>
            <a:off x="586700" y="2133600"/>
            <a:ext cx="11189700" cy="399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74650" rtl="0">
              <a:spcBef>
                <a:spcPts val="500"/>
              </a:spcBef>
              <a:spcAft>
                <a:spcPts val="0"/>
              </a:spcAft>
              <a:buSzPts val="2300"/>
              <a:buChar char="•"/>
              <a:defRPr sz="2300"/>
            </a:lvl2pPr>
            <a:lvl3pPr marL="1371600" lvl="2" indent="-374650" rtl="0">
              <a:spcBef>
                <a:spcPts val="500"/>
              </a:spcBef>
              <a:spcAft>
                <a:spcPts val="0"/>
              </a:spcAft>
              <a:buSzPts val="2300"/>
              <a:buChar char="•"/>
              <a:defRPr sz="2300"/>
            </a:lvl3pPr>
            <a:lvl4pPr marL="1828800" lvl="3" indent="-374650" rtl="0">
              <a:spcBef>
                <a:spcPts val="500"/>
              </a:spcBef>
              <a:spcAft>
                <a:spcPts val="0"/>
              </a:spcAft>
              <a:buSzPts val="2300"/>
              <a:buChar char="•"/>
              <a:defRPr sz="2300"/>
            </a:lvl4pPr>
            <a:lvl5pPr marL="2286000" lvl="4" indent="-374650" rtl="0">
              <a:spcBef>
                <a:spcPts val="500"/>
              </a:spcBef>
              <a:spcAft>
                <a:spcPts val="0"/>
              </a:spcAft>
              <a:buSzPts val="2300"/>
              <a:buChar char="•"/>
              <a:defRPr sz="2300"/>
            </a:lvl5pPr>
            <a:lvl6pPr marL="2743200" lvl="5" indent="-374650" rtl="0">
              <a:spcBef>
                <a:spcPts val="500"/>
              </a:spcBef>
              <a:spcAft>
                <a:spcPts val="0"/>
              </a:spcAft>
              <a:buSzPts val="2300"/>
              <a:buChar char="•"/>
              <a:defRPr sz="2300"/>
            </a:lvl6pPr>
            <a:lvl7pPr marL="3200400" lvl="6" indent="-374650" rtl="0">
              <a:spcBef>
                <a:spcPts val="500"/>
              </a:spcBef>
              <a:spcAft>
                <a:spcPts val="0"/>
              </a:spcAft>
              <a:buSzPts val="2300"/>
              <a:buChar char="•"/>
              <a:defRPr sz="2300"/>
            </a:lvl7pPr>
            <a:lvl8pPr marL="3657600" lvl="7" indent="-374650" rtl="0">
              <a:spcBef>
                <a:spcPts val="500"/>
              </a:spcBef>
              <a:spcAft>
                <a:spcPts val="0"/>
              </a:spcAft>
              <a:buSzPts val="2300"/>
              <a:buChar char="•"/>
              <a:defRPr sz="2300"/>
            </a:lvl8pPr>
            <a:lvl9pPr marL="4114800" lvl="8" indent="-374650" rtl="0">
              <a:spcBef>
                <a:spcPts val="500"/>
              </a:spcBef>
              <a:spcAft>
                <a:spcPts val="0"/>
              </a:spcAft>
              <a:buSzPts val="2300"/>
              <a:buChar char="•"/>
              <a:defRPr sz="2300"/>
            </a:lvl9pPr>
          </a:lstStyle>
          <a:p>
            <a:endParaRPr/>
          </a:p>
        </p:txBody>
      </p:sp>
      <p:sp>
        <p:nvSpPr>
          <p:cNvPr id="86" name="Google Shape;86;g2555ed2e2e8_0_356"/>
          <p:cNvSpPr txBox="1">
            <a:spLocks noGrp="1"/>
          </p:cNvSpPr>
          <p:nvPr>
            <p:ph type="sldNum" idx="12"/>
          </p:nvPr>
        </p:nvSpPr>
        <p:spPr>
          <a:xfrm>
            <a:off x="101001" y="6333200"/>
            <a:ext cx="630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/>
          <p:nvPr/>
        </p:nvSpPr>
        <p:spPr>
          <a:xfrm>
            <a:off x="-12192" y="-12192"/>
            <a:ext cx="12240768" cy="6876288"/>
          </a:xfrm>
          <a:custGeom>
            <a:avLst/>
            <a:gdLst/>
            <a:ahLst/>
            <a:cxnLst/>
            <a:rect l="l" t="t" r="r" b="b"/>
            <a:pathLst>
              <a:path w="12240768" h="6876288" extrusionOk="0">
                <a:moveTo>
                  <a:pt x="0" y="0"/>
                </a:moveTo>
                <a:lnTo>
                  <a:pt x="24384" y="6864096"/>
                </a:lnTo>
                <a:lnTo>
                  <a:pt x="4767072" y="6876288"/>
                </a:lnTo>
                <a:lnTo>
                  <a:pt x="12240768" y="6327648"/>
                </a:lnTo>
                <a:lnTo>
                  <a:pt x="12192000" y="1219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5"/>
          <p:cNvSpPr txBox="1"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7B6"/>
              </a:buClr>
              <a:buSzPts val="6000"/>
              <a:buFont typeface="Arial"/>
              <a:buNone/>
              <a:defRPr sz="6000">
                <a:solidFill>
                  <a:srgbClr val="3647B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800"/>
              <a:buNone/>
              <a:defRPr sz="2800">
                <a:solidFill>
                  <a:srgbClr val="283C7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96" name="Google Shape;96;p25" descr="Department of Elementary and Secondary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305" y="6025659"/>
            <a:ext cx="2857175" cy="81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4"/>
          <p:cNvSpPr txBox="1"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4"/>
          <p:cNvSpPr txBox="1"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800"/>
              <a:buNone/>
              <a:defRPr sz="2800">
                <a:solidFill>
                  <a:srgbClr val="283C79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5"/>
          <p:cNvSpPr txBox="1">
            <a:spLocks noGrp="1"/>
          </p:cNvSpPr>
          <p:nvPr>
            <p:ph type="body" idx="1"/>
          </p:nvPr>
        </p:nvSpPr>
        <p:spPr>
          <a:xfrm>
            <a:off x="838200" y="1790700"/>
            <a:ext cx="10515600" cy="4348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C79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C79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C79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611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6"/>
          <p:cNvSpPr txBox="1"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7B6"/>
              </a:buClr>
              <a:buSzPts val="6000"/>
              <a:buFont typeface="Arial"/>
              <a:buNone/>
              <a:defRPr sz="6000">
                <a:solidFill>
                  <a:srgbClr val="3647B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800"/>
              <a:buNone/>
              <a:defRPr sz="2800">
                <a:solidFill>
                  <a:srgbClr val="283C7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6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79"/>
              </a:buClr>
              <a:buSzPts val="2000"/>
              <a:buFont typeface="Calibri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283C7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283C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7"/>
          <p:cNvSpPr/>
          <p:nvPr/>
        </p:nvSpPr>
        <p:spPr>
          <a:xfrm>
            <a:off x="0" y="-12192"/>
            <a:ext cx="12228576" cy="6876288"/>
          </a:xfrm>
          <a:custGeom>
            <a:avLst/>
            <a:gdLst/>
            <a:ahLst/>
            <a:cxnLst/>
            <a:rect l="l" t="t" r="r" b="b"/>
            <a:pathLst>
              <a:path w="12240768" h="6876288" extrusionOk="0">
                <a:moveTo>
                  <a:pt x="0" y="0"/>
                </a:moveTo>
                <a:lnTo>
                  <a:pt x="24384" y="6864096"/>
                </a:lnTo>
                <a:lnTo>
                  <a:pt x="4767072" y="6876288"/>
                </a:lnTo>
                <a:lnTo>
                  <a:pt x="12240768" y="6327648"/>
                </a:lnTo>
                <a:lnTo>
                  <a:pt x="12192000" y="12192"/>
                </a:lnTo>
                <a:lnTo>
                  <a:pt x="0" y="0"/>
                </a:lnTo>
                <a:close/>
              </a:path>
            </a:pathLst>
          </a:custGeom>
          <a:solidFill>
            <a:srgbClr val="283C7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7"/>
          <p:cNvSpPr txBox="1"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9CFE5"/>
              </a:buClr>
              <a:buSzPts val="2800"/>
              <a:buNone/>
              <a:defRPr sz="2800">
                <a:solidFill>
                  <a:srgbClr val="C9CFE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13" name="Google Shape;113;p37" descr="Department of Elementary and Secondary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305" y="6025659"/>
            <a:ext cx="2857175" cy="81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790700"/>
            <a:ext cx="10515600" cy="4348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C79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C79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C79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8"/>
          <p:cNvSpPr txBox="1">
            <a:spLocks noGrp="1"/>
          </p:cNvSpPr>
          <p:nvPr>
            <p:ph type="body" idx="1"/>
          </p:nvPr>
        </p:nvSpPr>
        <p:spPr>
          <a:xfrm>
            <a:off x="838200" y="1771650"/>
            <a:ext cx="5181600" cy="440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800"/>
              <a:buChar char="•"/>
              <a:defRPr>
                <a:solidFill>
                  <a:srgbClr val="283C79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400"/>
              <a:buChar char="•"/>
              <a:defRPr>
                <a:solidFill>
                  <a:srgbClr val="283C79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Char char="•"/>
              <a:defRPr>
                <a:solidFill>
                  <a:srgbClr val="283C79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>
                <a:solidFill>
                  <a:srgbClr val="283C79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>
                <a:solidFill>
                  <a:srgbClr val="283C7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body" idx="2"/>
          </p:nvPr>
        </p:nvSpPr>
        <p:spPr>
          <a:xfrm>
            <a:off x="6172200" y="1771650"/>
            <a:ext cx="5181600" cy="440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800"/>
              <a:buChar char="•"/>
              <a:defRPr>
                <a:solidFill>
                  <a:srgbClr val="283C79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400"/>
              <a:buChar char="•"/>
              <a:defRPr>
                <a:solidFill>
                  <a:srgbClr val="283C79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Char char="•"/>
              <a:defRPr>
                <a:solidFill>
                  <a:srgbClr val="283C79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>
                <a:solidFill>
                  <a:srgbClr val="283C79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>
                <a:solidFill>
                  <a:srgbClr val="283C7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9"/>
          <p:cNvSpPr txBox="1">
            <a:spLocks noGrp="1"/>
          </p:cNvSpPr>
          <p:nvPr>
            <p:ph type="body" idx="1"/>
          </p:nvPr>
        </p:nvSpPr>
        <p:spPr>
          <a:xfrm>
            <a:off x="836612" y="1914791"/>
            <a:ext cx="5157787" cy="675935"/>
          </a:xfrm>
          <a:prstGeom prst="rect">
            <a:avLst/>
          </a:prstGeom>
          <a:solidFill>
            <a:srgbClr val="EFBD4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9"/>
          <p:cNvSpPr txBox="1">
            <a:spLocks noGrp="1"/>
          </p:cNvSpPr>
          <p:nvPr>
            <p:ph type="body" idx="2"/>
          </p:nvPr>
        </p:nvSpPr>
        <p:spPr>
          <a:xfrm>
            <a:off x="839788" y="2706624"/>
            <a:ext cx="5157787" cy="348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9"/>
          <p:cNvSpPr txBox="1">
            <a:spLocks noGrp="1"/>
          </p:cNvSpPr>
          <p:nvPr>
            <p:ph type="body" idx="3"/>
          </p:nvPr>
        </p:nvSpPr>
        <p:spPr>
          <a:xfrm>
            <a:off x="6172200" y="1914791"/>
            <a:ext cx="5183188" cy="675936"/>
          </a:xfrm>
          <a:prstGeom prst="rect">
            <a:avLst/>
          </a:prstGeom>
          <a:solidFill>
            <a:srgbClr val="EFBD4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39"/>
          <p:cNvSpPr txBox="1">
            <a:spLocks noGrp="1"/>
          </p:cNvSpPr>
          <p:nvPr>
            <p:ph type="body" idx="4"/>
          </p:nvPr>
        </p:nvSpPr>
        <p:spPr>
          <a:xfrm>
            <a:off x="6172200" y="2706624"/>
            <a:ext cx="5183188" cy="348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0"/>
          <p:cNvSpPr/>
          <p:nvPr/>
        </p:nvSpPr>
        <p:spPr>
          <a:xfrm>
            <a:off x="-9525" y="152400"/>
            <a:ext cx="12211051" cy="6705599"/>
          </a:xfrm>
          <a:custGeom>
            <a:avLst/>
            <a:gdLst/>
            <a:ahLst/>
            <a:cxnLst/>
            <a:rect l="l" t="t" r="r" b="b"/>
            <a:pathLst>
              <a:path w="12220575" h="5505450" extrusionOk="0">
                <a:moveTo>
                  <a:pt x="0" y="676275"/>
                </a:moveTo>
                <a:lnTo>
                  <a:pt x="12192000" y="0"/>
                </a:lnTo>
                <a:lnTo>
                  <a:pt x="12220575" y="4953000"/>
                </a:lnTo>
                <a:lnTo>
                  <a:pt x="4724400" y="5476875"/>
                </a:lnTo>
                <a:lnTo>
                  <a:pt x="19050" y="5505450"/>
                </a:lnTo>
                <a:lnTo>
                  <a:pt x="0" y="676275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0"/>
          <p:cNvSpPr txBox="1"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7B6"/>
              </a:buClr>
              <a:buSzPts val="6000"/>
              <a:buFont typeface="Arial"/>
              <a:buNone/>
              <a:defRPr sz="6000">
                <a:solidFill>
                  <a:srgbClr val="3647B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0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79"/>
              </a:buClr>
              <a:buSzPts val="2000"/>
              <a:buFont typeface="Calibri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283C7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283C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1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79"/>
              </a:buClr>
              <a:buSzPts val="2000"/>
              <a:buFont typeface="Calibri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283C7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283C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2"/>
          <p:cNvSpPr/>
          <p:nvPr/>
        </p:nvSpPr>
        <p:spPr>
          <a:xfrm>
            <a:off x="-12192" y="-12192"/>
            <a:ext cx="12240768" cy="6876288"/>
          </a:xfrm>
          <a:custGeom>
            <a:avLst/>
            <a:gdLst/>
            <a:ahLst/>
            <a:cxnLst/>
            <a:rect l="l" t="t" r="r" b="b"/>
            <a:pathLst>
              <a:path w="12240768" h="6876288" extrusionOk="0">
                <a:moveTo>
                  <a:pt x="0" y="0"/>
                </a:moveTo>
                <a:lnTo>
                  <a:pt x="24384" y="6864096"/>
                </a:lnTo>
                <a:lnTo>
                  <a:pt x="4767072" y="6876288"/>
                </a:lnTo>
                <a:lnTo>
                  <a:pt x="12240768" y="6327648"/>
                </a:lnTo>
                <a:lnTo>
                  <a:pt x="12192000" y="1219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2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97E7"/>
              </a:buClr>
              <a:buSzPts val="2000"/>
              <a:buFont typeface="Calibri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2" descr="Department of Elementary and Secondary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305" y="6025659"/>
            <a:ext cx="2857175" cy="81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3"/>
          <p:cNvSpPr/>
          <p:nvPr/>
        </p:nvSpPr>
        <p:spPr>
          <a:xfrm>
            <a:off x="-9525" y="152400"/>
            <a:ext cx="12211051" cy="6705599"/>
          </a:xfrm>
          <a:custGeom>
            <a:avLst/>
            <a:gdLst/>
            <a:ahLst/>
            <a:cxnLst/>
            <a:rect l="l" t="t" r="r" b="b"/>
            <a:pathLst>
              <a:path w="12220575" h="5505450" extrusionOk="0">
                <a:moveTo>
                  <a:pt x="0" y="676275"/>
                </a:moveTo>
                <a:lnTo>
                  <a:pt x="12192000" y="0"/>
                </a:lnTo>
                <a:lnTo>
                  <a:pt x="12220575" y="4953000"/>
                </a:lnTo>
                <a:lnTo>
                  <a:pt x="4724400" y="5476875"/>
                </a:lnTo>
                <a:lnTo>
                  <a:pt x="19050" y="5505450"/>
                </a:lnTo>
                <a:lnTo>
                  <a:pt x="0" y="676275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3"/>
          <p:cNvSpPr txBox="1"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1" name="Google Shape;141;p43"/>
          <p:cNvSpPr txBox="1">
            <a:spLocks noGrp="1"/>
          </p:cNvSpPr>
          <p:nvPr>
            <p:ph type="body" idx="2"/>
          </p:nvPr>
        </p:nvSpPr>
        <p:spPr>
          <a:xfrm>
            <a:off x="821169" y="2774373"/>
            <a:ext cx="3932237" cy="308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43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79"/>
              </a:buClr>
              <a:buSzPts val="2000"/>
              <a:buFont typeface="Calibri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283C7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283C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4"/>
          <p:cNvSpPr/>
          <p:nvPr/>
        </p:nvSpPr>
        <p:spPr>
          <a:xfrm>
            <a:off x="0" y="238125"/>
            <a:ext cx="12211050" cy="6610350"/>
          </a:xfrm>
          <a:custGeom>
            <a:avLst/>
            <a:gdLst/>
            <a:ahLst/>
            <a:cxnLst/>
            <a:rect l="l" t="t" r="r" b="b"/>
            <a:pathLst>
              <a:path w="12220575" h="6591300" extrusionOk="0">
                <a:moveTo>
                  <a:pt x="12192000" y="6048375"/>
                </a:moveTo>
                <a:lnTo>
                  <a:pt x="2667000" y="6591300"/>
                </a:lnTo>
                <a:lnTo>
                  <a:pt x="9525" y="6581775"/>
                </a:lnTo>
                <a:lnTo>
                  <a:pt x="0" y="666750"/>
                </a:lnTo>
                <a:lnTo>
                  <a:pt x="12220575" y="0"/>
                </a:lnTo>
                <a:lnTo>
                  <a:pt x="12192000" y="6048375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44"/>
          <p:cNvSpPr txBox="1"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4"/>
          <p:cNvSpPr txBox="1">
            <a:spLocks noGrp="1"/>
          </p:cNvSpPr>
          <p:nvPr>
            <p:ph type="body" idx="1"/>
          </p:nvPr>
        </p:nvSpPr>
        <p:spPr>
          <a:xfrm>
            <a:off x="821169" y="2774373"/>
            <a:ext cx="3932237" cy="308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44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79"/>
              </a:buClr>
              <a:buSzPts val="2000"/>
              <a:buFont typeface="Calibri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283C7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283C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255772edfa5_6_5" descr="A picture containing fog, screenshot, blu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55772edfa5_6_5"/>
          <p:cNvSpPr txBox="1"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600"/>
              <a:buFont typeface="Arial"/>
              <a:buNone/>
              <a:defRPr sz="6600" b="1" i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255772edfa5_6_5"/>
          <p:cNvSpPr txBox="1"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47B6"/>
              </a:buClr>
              <a:buSzPts val="2800"/>
              <a:buNone/>
              <a:defRPr sz="2800">
                <a:solidFill>
                  <a:srgbClr val="3647B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5772edfa5_6_9"/>
          <p:cNvSpPr txBox="1">
            <a:spLocks noGrp="1"/>
          </p:cNvSpPr>
          <p:nvPr>
            <p:ph type="body" idx="1"/>
          </p:nvPr>
        </p:nvSpPr>
        <p:spPr>
          <a:xfrm>
            <a:off x="838200" y="2086984"/>
            <a:ext cx="10515600" cy="4052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g255772edfa5_6_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255772edfa5_6_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6112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55772edfa5_6_12" descr="A picture containing fog, screenshot, blu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55772edfa5_6_12"/>
          <p:cNvSpPr txBox="1"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Arial"/>
              <a:buNone/>
              <a:defRPr sz="6000">
                <a:solidFill>
                  <a:srgbClr val="1F38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255772edfa5_6_12"/>
          <p:cNvSpPr txBox="1"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g255772edfa5_6_12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/>
          <p:nvPr/>
        </p:nvSpPr>
        <p:spPr>
          <a:xfrm>
            <a:off x="-12192" y="-12192"/>
            <a:ext cx="12240768" cy="6876288"/>
          </a:xfrm>
          <a:custGeom>
            <a:avLst/>
            <a:gdLst/>
            <a:ahLst/>
            <a:cxnLst/>
            <a:rect l="l" t="t" r="r" b="b"/>
            <a:pathLst>
              <a:path w="12240768" h="6876288" extrusionOk="0">
                <a:moveTo>
                  <a:pt x="0" y="0"/>
                </a:moveTo>
                <a:lnTo>
                  <a:pt x="24384" y="6864096"/>
                </a:lnTo>
                <a:lnTo>
                  <a:pt x="4767072" y="6876288"/>
                </a:lnTo>
                <a:lnTo>
                  <a:pt x="12240768" y="6327648"/>
                </a:lnTo>
                <a:lnTo>
                  <a:pt x="12192000" y="1219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2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2" descr="Department of Elementary and Secondary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305" y="6025659"/>
            <a:ext cx="2857175" cy="81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255772edfa5_6_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55772edfa5_6_18" descr="A picture containing text, screenshot, envelope, stationa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55772edfa5_6_18"/>
          <p:cNvSpPr txBox="1"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Arial"/>
              <a:buNone/>
              <a:defRPr sz="6000">
                <a:solidFill>
                  <a:srgbClr val="1F38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255772edfa5_6_18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5772edfa5_6_23"/>
          <p:cNvSpPr txBox="1">
            <a:spLocks noGrp="1"/>
          </p:cNvSpPr>
          <p:nvPr>
            <p:ph type="body" idx="1"/>
          </p:nvPr>
        </p:nvSpPr>
        <p:spPr>
          <a:xfrm>
            <a:off x="838200" y="2119256"/>
            <a:ext cx="5181600" cy="405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g255772edfa5_6_23"/>
          <p:cNvSpPr txBox="1">
            <a:spLocks noGrp="1"/>
          </p:cNvSpPr>
          <p:nvPr>
            <p:ph type="body" idx="2"/>
          </p:nvPr>
        </p:nvSpPr>
        <p:spPr>
          <a:xfrm>
            <a:off x="6172200" y="2119256"/>
            <a:ext cx="5181600" cy="405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g255772edfa5_6_2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5772edfa5_6_27"/>
          <p:cNvSpPr txBox="1"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9" name="Google Shape;179;g255772edfa5_6_27"/>
          <p:cNvSpPr txBox="1">
            <a:spLocks noGrp="1"/>
          </p:cNvSpPr>
          <p:nvPr>
            <p:ph type="body" idx="2"/>
          </p:nvPr>
        </p:nvSpPr>
        <p:spPr>
          <a:xfrm>
            <a:off x="839788" y="2861535"/>
            <a:ext cx="5157787" cy="3328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g255772edfa5_6_27"/>
          <p:cNvSpPr txBox="1">
            <a:spLocks noGrp="1"/>
          </p:cNvSpPr>
          <p:nvPr>
            <p:ph type="body" idx="3"/>
          </p:nvPr>
        </p:nvSpPr>
        <p:spPr>
          <a:xfrm>
            <a:off x="6172200" y="2109863"/>
            <a:ext cx="5183188" cy="67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1" name="Google Shape;181;g255772edfa5_6_27"/>
          <p:cNvSpPr txBox="1">
            <a:spLocks noGrp="1"/>
          </p:cNvSpPr>
          <p:nvPr>
            <p:ph type="body" idx="4"/>
          </p:nvPr>
        </p:nvSpPr>
        <p:spPr>
          <a:xfrm>
            <a:off x="6172200" y="2861535"/>
            <a:ext cx="5183188" cy="3328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g255772edfa5_6_2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5772edfa5_6_33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255772edfa5_6_33" descr="A picture containing fog, screenshot, blu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255772edfa5_6_36" descr="A picture containing text, screenshot, envelope, stationar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55772edfa5_6_36"/>
          <p:cNvSpPr txBox="1"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255772edfa5_6_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0" name="Google Shape;190;g255772edfa5_6_36"/>
          <p:cNvSpPr txBox="1">
            <a:spLocks noGrp="1"/>
          </p:cNvSpPr>
          <p:nvPr>
            <p:ph type="body" idx="2"/>
          </p:nvPr>
        </p:nvSpPr>
        <p:spPr>
          <a:xfrm>
            <a:off x="821169" y="2774373"/>
            <a:ext cx="3932237" cy="308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1" name="Google Shape;191;g255772edfa5_6_36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255772edfa5_6_42" descr="A picture containing text, screenshot, envelope, stationar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55772edfa5_6_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g255772edfa5_6_42"/>
          <p:cNvSpPr txBox="1"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g255772edfa5_6_42"/>
          <p:cNvSpPr txBox="1">
            <a:spLocks noGrp="1"/>
          </p:cNvSpPr>
          <p:nvPr>
            <p:ph type="body" idx="1"/>
          </p:nvPr>
        </p:nvSpPr>
        <p:spPr>
          <a:xfrm>
            <a:off x="821169" y="2774373"/>
            <a:ext cx="3932237" cy="308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7" name="Google Shape;197;g255772edfa5_6_42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/>
          <p:nvPr/>
        </p:nvSpPr>
        <p:spPr>
          <a:xfrm>
            <a:off x="-12192" y="-12192"/>
            <a:ext cx="12240768" cy="6876288"/>
          </a:xfrm>
          <a:custGeom>
            <a:avLst/>
            <a:gdLst/>
            <a:ahLst/>
            <a:cxnLst/>
            <a:rect l="l" t="t" r="r" b="b"/>
            <a:pathLst>
              <a:path w="12240768" h="6876288" extrusionOk="0">
                <a:moveTo>
                  <a:pt x="0" y="0"/>
                </a:moveTo>
                <a:lnTo>
                  <a:pt x="24384" y="6864096"/>
                </a:lnTo>
                <a:lnTo>
                  <a:pt x="4767072" y="6876288"/>
                </a:lnTo>
                <a:lnTo>
                  <a:pt x="12240768" y="6327648"/>
                </a:lnTo>
                <a:lnTo>
                  <a:pt x="12192000" y="1219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7B6"/>
              </a:buClr>
              <a:buSzPts val="6000"/>
              <a:buFont typeface="Arial"/>
              <a:buNone/>
              <a:defRPr sz="6000">
                <a:solidFill>
                  <a:srgbClr val="3647B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800"/>
              <a:buNone/>
              <a:defRPr sz="2800">
                <a:solidFill>
                  <a:srgbClr val="283C7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9" name="Google Shape;29;p23" descr="Department of Elementary and Secondary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305" y="6025659"/>
            <a:ext cx="2857175" cy="81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611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7B6"/>
              </a:buClr>
              <a:buSzPts val="6000"/>
              <a:buFont typeface="Arial"/>
              <a:buNone/>
              <a:defRPr sz="6000">
                <a:solidFill>
                  <a:srgbClr val="3647B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800"/>
              <a:buNone/>
              <a:defRPr sz="2800">
                <a:solidFill>
                  <a:srgbClr val="283C7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283C7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283C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/>
          <p:nvPr/>
        </p:nvSpPr>
        <p:spPr>
          <a:xfrm>
            <a:off x="0" y="-12192"/>
            <a:ext cx="12228576" cy="6876288"/>
          </a:xfrm>
          <a:custGeom>
            <a:avLst/>
            <a:gdLst/>
            <a:ahLst/>
            <a:cxnLst/>
            <a:rect l="l" t="t" r="r" b="b"/>
            <a:pathLst>
              <a:path w="12240768" h="6876288" extrusionOk="0">
                <a:moveTo>
                  <a:pt x="0" y="0"/>
                </a:moveTo>
                <a:lnTo>
                  <a:pt x="24384" y="6864096"/>
                </a:lnTo>
                <a:lnTo>
                  <a:pt x="4767072" y="6876288"/>
                </a:lnTo>
                <a:lnTo>
                  <a:pt x="12240768" y="6327648"/>
                </a:lnTo>
                <a:lnTo>
                  <a:pt x="12192000" y="12192"/>
                </a:lnTo>
                <a:lnTo>
                  <a:pt x="0" y="0"/>
                </a:lnTo>
                <a:close/>
              </a:path>
            </a:pathLst>
          </a:custGeom>
          <a:solidFill>
            <a:srgbClr val="283C7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9CFE5"/>
              </a:buClr>
              <a:buSzPts val="2800"/>
              <a:buNone/>
              <a:defRPr sz="2800">
                <a:solidFill>
                  <a:srgbClr val="C9CFE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9" name="Google Shape;39;p27" descr="Department of Elementary and Secondary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305" y="6025659"/>
            <a:ext cx="2857175" cy="81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838200" y="1771650"/>
            <a:ext cx="5181600" cy="440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800"/>
              <a:buChar char="•"/>
              <a:defRPr>
                <a:solidFill>
                  <a:srgbClr val="283C79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400"/>
              <a:buChar char="•"/>
              <a:defRPr>
                <a:solidFill>
                  <a:srgbClr val="283C79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Char char="•"/>
              <a:defRPr>
                <a:solidFill>
                  <a:srgbClr val="283C79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>
                <a:solidFill>
                  <a:srgbClr val="283C79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>
                <a:solidFill>
                  <a:srgbClr val="283C7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6172200" y="1771650"/>
            <a:ext cx="5181600" cy="440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800"/>
              <a:buChar char="•"/>
              <a:defRPr>
                <a:solidFill>
                  <a:srgbClr val="283C79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400"/>
              <a:buChar char="•"/>
              <a:defRPr>
                <a:solidFill>
                  <a:srgbClr val="283C79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Char char="•"/>
              <a:defRPr>
                <a:solidFill>
                  <a:srgbClr val="283C79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>
                <a:solidFill>
                  <a:srgbClr val="283C79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>
                <a:solidFill>
                  <a:srgbClr val="283C7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body" idx="1"/>
          </p:nvPr>
        </p:nvSpPr>
        <p:spPr>
          <a:xfrm>
            <a:off x="836612" y="1914791"/>
            <a:ext cx="5157787" cy="675935"/>
          </a:xfrm>
          <a:prstGeom prst="rect">
            <a:avLst/>
          </a:prstGeom>
          <a:solidFill>
            <a:srgbClr val="EFBD4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2"/>
          </p:nvPr>
        </p:nvSpPr>
        <p:spPr>
          <a:xfrm>
            <a:off x="839788" y="2706624"/>
            <a:ext cx="5157787" cy="348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3"/>
          </p:nvPr>
        </p:nvSpPr>
        <p:spPr>
          <a:xfrm>
            <a:off x="6172200" y="1914791"/>
            <a:ext cx="5183188" cy="675936"/>
          </a:xfrm>
          <a:prstGeom prst="rect">
            <a:avLst/>
          </a:prstGeom>
          <a:solidFill>
            <a:srgbClr val="EFBD4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4"/>
          </p:nvPr>
        </p:nvSpPr>
        <p:spPr>
          <a:xfrm>
            <a:off x="6172200" y="2706624"/>
            <a:ext cx="5183188" cy="348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0"/>
          <p:cNvSpPr/>
          <p:nvPr/>
        </p:nvSpPr>
        <p:spPr>
          <a:xfrm>
            <a:off x="-9525" y="152400"/>
            <a:ext cx="12211051" cy="6705599"/>
          </a:xfrm>
          <a:custGeom>
            <a:avLst/>
            <a:gdLst/>
            <a:ahLst/>
            <a:cxnLst/>
            <a:rect l="l" t="t" r="r" b="b"/>
            <a:pathLst>
              <a:path w="12220575" h="5505450" extrusionOk="0">
                <a:moveTo>
                  <a:pt x="0" y="676275"/>
                </a:moveTo>
                <a:lnTo>
                  <a:pt x="12192000" y="0"/>
                </a:lnTo>
                <a:lnTo>
                  <a:pt x="12220575" y="4953000"/>
                </a:lnTo>
                <a:lnTo>
                  <a:pt x="4724400" y="5476875"/>
                </a:lnTo>
                <a:lnTo>
                  <a:pt x="19050" y="5505450"/>
                </a:lnTo>
                <a:lnTo>
                  <a:pt x="0" y="676275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0"/>
          <p:cNvSpPr txBox="1"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7B6"/>
              </a:buClr>
              <a:buSzPts val="6000"/>
              <a:buFont typeface="Arial"/>
              <a:buNone/>
              <a:defRPr sz="6000">
                <a:solidFill>
                  <a:srgbClr val="3647B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283C7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283C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 descr="A blue and white flag&#10;&#10;Description automatically generated with low confidence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9"/>
          <p:cNvSpPr/>
          <p:nvPr/>
        </p:nvSpPr>
        <p:spPr>
          <a:xfrm>
            <a:off x="-19051" y="1009649"/>
            <a:ext cx="12211051" cy="5848351"/>
          </a:xfrm>
          <a:custGeom>
            <a:avLst/>
            <a:gdLst/>
            <a:ahLst/>
            <a:cxnLst/>
            <a:rect l="l" t="t" r="r" b="b"/>
            <a:pathLst>
              <a:path w="12220575" h="5505450" extrusionOk="0">
                <a:moveTo>
                  <a:pt x="0" y="676275"/>
                </a:moveTo>
                <a:lnTo>
                  <a:pt x="12192000" y="0"/>
                </a:lnTo>
                <a:lnTo>
                  <a:pt x="12220575" y="4953000"/>
                </a:lnTo>
                <a:lnTo>
                  <a:pt x="4724400" y="5476875"/>
                </a:lnTo>
                <a:lnTo>
                  <a:pt x="19050" y="5505450"/>
                </a:lnTo>
                <a:lnTo>
                  <a:pt x="0" y="676275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838200" y="1714500"/>
            <a:ext cx="10515600" cy="446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83C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83C7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83C7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83C7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83C7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838200" y="222251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" descr="A blue and white flag&#10;&#10;Description automatically generated with low confidenc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4"/>
          <p:cNvSpPr/>
          <p:nvPr/>
        </p:nvSpPr>
        <p:spPr>
          <a:xfrm>
            <a:off x="-19051" y="1009649"/>
            <a:ext cx="12211051" cy="5848351"/>
          </a:xfrm>
          <a:custGeom>
            <a:avLst/>
            <a:gdLst/>
            <a:ahLst/>
            <a:cxnLst/>
            <a:rect l="l" t="t" r="r" b="b"/>
            <a:pathLst>
              <a:path w="12220575" h="5505450" extrusionOk="0">
                <a:moveTo>
                  <a:pt x="0" y="676275"/>
                </a:moveTo>
                <a:lnTo>
                  <a:pt x="12192000" y="0"/>
                </a:lnTo>
                <a:lnTo>
                  <a:pt x="12220575" y="4953000"/>
                </a:lnTo>
                <a:lnTo>
                  <a:pt x="4724400" y="5476875"/>
                </a:lnTo>
                <a:lnTo>
                  <a:pt x="19050" y="5505450"/>
                </a:lnTo>
                <a:lnTo>
                  <a:pt x="0" y="676275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4"/>
          <p:cNvSpPr txBox="1">
            <a:spLocks noGrp="1"/>
          </p:cNvSpPr>
          <p:nvPr>
            <p:ph type="body" idx="1"/>
          </p:nvPr>
        </p:nvSpPr>
        <p:spPr>
          <a:xfrm>
            <a:off x="838200" y="1714500"/>
            <a:ext cx="10515600" cy="446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83C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83C7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83C7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83C7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83C7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222251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255772edfa5_6_0" descr="A close-up of a blue and white rectangle&#10;&#10;Description automatically generated with medium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55772edfa5_6_0"/>
          <p:cNvSpPr txBox="1"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g255772edfa5_6_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g255772edfa5_6_0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doe.mass.edu/stem/dlcs/district-implementation-process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doe.mass.edu/stem/grants.html" TargetMode="External"/><Relationship Id="rId5" Type="http://schemas.openxmlformats.org/officeDocument/2006/relationships/hyperlink" Target="mailto:paula.b.moore@mass.gov" TargetMode="External"/><Relationship Id="rId4" Type="http://schemas.openxmlformats.org/officeDocument/2006/relationships/hyperlink" Target="https://www.doe.mass.edu/grants/2024/12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rvey.alchemer.com/s3/7356105/CIS-Leaders-Network-Registration-2023-2024" TargetMode="External"/><Relationship Id="rId5" Type="http://schemas.openxmlformats.org/officeDocument/2006/relationships/hyperlink" Target="https://mass.us14.list-manage.com/subscribe?u=d8f37d1a90dacd97f207f0b4a&amp;id=0dbe9e13f8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tem/defaul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vector/web-development-coding-it-website-optimization-computer-software-testing-programmer-developer-working-female-flat-character_12083094.htm#query=girl%20coding&amp;position=0&amp;from_view=search&amp;track=sph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freepik.com/free-vector/bridge_3093262.htm#query=bridge&amp;position=31&amp;from_view=search&amp;track=sph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0.jpg"/><Relationship Id="rId10" Type="http://schemas.openxmlformats.org/officeDocument/2006/relationships/image" Target="../media/image23.png"/><Relationship Id="rId4" Type="http://schemas.openxmlformats.org/officeDocument/2006/relationships/image" Target="../media/image19.jp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grants/2024/126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ecepalliance.org/resources/models-state-change/cape/" TargetMode="External"/><Relationship Id="rId4" Type="http://schemas.openxmlformats.org/officeDocument/2006/relationships/hyperlink" Target="https://www.doe.mass.edu/grants/2024/12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55772edfa5_6_59" descr="Page 2"/>
          <p:cNvSpPr txBox="1">
            <a:spLocks noGrp="1"/>
          </p:cNvSpPr>
          <p:nvPr>
            <p:ph type="title"/>
          </p:nvPr>
        </p:nvSpPr>
        <p:spPr>
          <a:xfrm>
            <a:off x="838200" y="2564650"/>
            <a:ext cx="10515600" cy="1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Information Session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g255772edfa5_6_59"/>
          <p:cNvSpPr txBox="1">
            <a:spLocks noGrp="1"/>
          </p:cNvSpPr>
          <p:nvPr>
            <p:ph type="body" idx="1"/>
          </p:nvPr>
        </p:nvSpPr>
        <p:spPr>
          <a:xfrm>
            <a:off x="838200" y="3949137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Paula Moore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Digital Literacy and Computer Science Content Lead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June 27, 2023</a:t>
            </a:r>
            <a:endParaRPr/>
          </a:p>
        </p:txBody>
      </p:sp>
      <p:pic>
        <p:nvPicPr>
          <p:cNvPr id="204" name="Google Shape;204;g255772edfa5_6_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302" y="1079322"/>
            <a:ext cx="1706676" cy="184045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55772edfa5_6_59"/>
          <p:cNvSpPr txBox="1"/>
          <p:nvPr/>
        </p:nvSpPr>
        <p:spPr>
          <a:xfrm>
            <a:off x="2628900" y="1596800"/>
            <a:ext cx="7373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6000" b="1" i="0" u="none" strike="noStrike" cap="none">
                <a:solidFill>
                  <a:srgbClr val="224780"/>
                </a:solidFill>
                <a:latin typeface="Montserrat"/>
                <a:ea typeface="Montserrat"/>
                <a:cs typeface="Montserrat"/>
                <a:sym typeface="Montserrat"/>
              </a:rPr>
              <a:t>CS Engage Grant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555ed2e2e8_0_44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a District Team</a:t>
            </a:r>
            <a:endParaRPr dirty="0"/>
          </a:p>
        </p:txBody>
      </p:sp>
      <p:sp>
        <p:nvSpPr>
          <p:cNvPr id="304" name="Google Shape;304;g2555ed2e2e8_0_445"/>
          <p:cNvSpPr txBox="1">
            <a:spLocks noGrp="1"/>
          </p:cNvSpPr>
          <p:nvPr>
            <p:ph type="body" idx="1"/>
          </p:nvPr>
        </p:nvSpPr>
        <p:spPr>
          <a:xfrm>
            <a:off x="836612" y="1728863"/>
            <a:ext cx="5157900" cy="675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/>
              <a:t>Areas of Responsibility</a:t>
            </a:r>
            <a:endParaRPr sz="2800"/>
          </a:p>
        </p:txBody>
      </p:sp>
      <p:sp>
        <p:nvSpPr>
          <p:cNvPr id="305" name="Google Shape;305;g2555ed2e2e8_0_445"/>
          <p:cNvSpPr txBox="1">
            <a:spLocks noGrp="1"/>
          </p:cNvSpPr>
          <p:nvPr>
            <p:ph type="body" idx="2"/>
          </p:nvPr>
        </p:nvSpPr>
        <p:spPr>
          <a:xfrm>
            <a:off x="839800" y="2515349"/>
            <a:ext cx="5157900" cy="367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04800" lvl="0" indent="-28654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38526"/>
              </a:buClr>
              <a:buSzPct val="100000"/>
              <a:buChar char="•"/>
            </a:pPr>
            <a:r>
              <a:rPr lang="en-US" sz="25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Vision setting for the district</a:t>
            </a:r>
            <a:endParaRPr sz="2500"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04800" lvl="0" indent="-28654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38526"/>
              </a:buClr>
              <a:buSzPct val="100000"/>
              <a:buChar char="•"/>
            </a:pPr>
            <a:r>
              <a:rPr lang="en-US" sz="25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Schedule modifications</a:t>
            </a:r>
            <a:endParaRPr sz="2500"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04800" lvl="0" indent="-28654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38526"/>
              </a:buClr>
              <a:buSzPct val="100000"/>
              <a:buChar char="•"/>
            </a:pPr>
            <a:r>
              <a:rPr lang="en-US" sz="25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Funding for staff, curricula, PD, and devices</a:t>
            </a:r>
            <a:endParaRPr sz="2500"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04800" lvl="0" indent="-28654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38526"/>
              </a:buClr>
              <a:buSzPct val="100000"/>
              <a:buChar char="•"/>
            </a:pPr>
            <a:r>
              <a:rPr lang="en-US" sz="25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Teacher capacity planning</a:t>
            </a:r>
            <a:endParaRPr sz="2500"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04800" lvl="0" indent="-28654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38526"/>
              </a:buClr>
              <a:buSzPct val="100000"/>
              <a:buChar char="•"/>
            </a:pPr>
            <a:r>
              <a:rPr lang="en-US" sz="25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Coaching / PD at elementary</a:t>
            </a:r>
            <a:endParaRPr sz="2500"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04800" lvl="0" indent="-28654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38526"/>
              </a:buClr>
              <a:buSzPct val="100000"/>
              <a:buChar char="•"/>
            </a:pPr>
            <a:r>
              <a:rPr lang="en-US" sz="25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Local HS graduation requirement?</a:t>
            </a:r>
            <a:endParaRPr sz="2500"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04800" lvl="0" indent="-28654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38526"/>
              </a:buClr>
              <a:buSzPct val="100000"/>
              <a:buChar char="•"/>
            </a:pPr>
            <a:r>
              <a:rPr lang="en-US" sz="25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Include other subject area leaders:</a:t>
            </a:r>
            <a:endParaRPr sz="2500"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219200" lvl="1" indent="-422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Pct val="100000"/>
              <a:buFont typeface="Courier New"/>
              <a:buChar char="o"/>
            </a:pPr>
            <a:r>
              <a:rPr lang="en-US" sz="20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Integrating Digital Literacy </a:t>
            </a:r>
            <a:endParaRPr sz="2000"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219200" lvl="1" indent="-422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Pct val="100000"/>
              <a:buFont typeface="Courier New"/>
              <a:buChar char="o"/>
            </a:pPr>
            <a:r>
              <a:rPr lang="en-US" sz="20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Integrating Computer Science</a:t>
            </a:r>
            <a:endParaRPr/>
          </a:p>
        </p:txBody>
      </p:sp>
      <p:sp>
        <p:nvSpPr>
          <p:cNvPr id="306" name="Google Shape;306;g2555ed2e2e8_0_445"/>
          <p:cNvSpPr txBox="1">
            <a:spLocks noGrp="1"/>
          </p:cNvSpPr>
          <p:nvPr>
            <p:ph type="body" idx="3"/>
          </p:nvPr>
        </p:nvSpPr>
        <p:spPr>
          <a:xfrm>
            <a:off x="6172200" y="1728863"/>
            <a:ext cx="5183100" cy="675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/>
              <a:t>Who</a:t>
            </a:r>
            <a:endParaRPr sz="2800"/>
          </a:p>
        </p:txBody>
      </p:sp>
      <p:sp>
        <p:nvSpPr>
          <p:cNvPr id="307" name="Google Shape;307;g2555ed2e2e8_0_445"/>
          <p:cNvSpPr txBox="1">
            <a:spLocks noGrp="1"/>
          </p:cNvSpPr>
          <p:nvPr>
            <p:ph type="body" idx="4"/>
          </p:nvPr>
        </p:nvSpPr>
        <p:spPr>
          <a:xfrm>
            <a:off x="6172200" y="2515349"/>
            <a:ext cx="5183100" cy="367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 least:</a:t>
            </a:r>
            <a:endParaRPr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Pts val="2400"/>
              <a:buChar char="•"/>
            </a:pPr>
            <a:r>
              <a:rPr lang="en-US" sz="24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District Administrator (Curriculum Leader),</a:t>
            </a:r>
            <a:endParaRPr sz="2400"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Pts val="2400"/>
              <a:buChar char="•"/>
            </a:pPr>
            <a:r>
              <a:rPr lang="en-US" sz="24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Building Administrator(s), and</a:t>
            </a:r>
            <a:endParaRPr sz="2400"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Pts val="2400"/>
              <a:buChar char="•"/>
            </a:pPr>
            <a:r>
              <a:rPr lang="en-US" sz="24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DLCS Teachers/Coaches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555ed2e2e8_0_430"/>
          <p:cNvSpPr txBox="1">
            <a:spLocks noGrp="1"/>
          </p:cNvSpPr>
          <p:nvPr>
            <p:ph type="title"/>
          </p:nvPr>
        </p:nvSpPr>
        <p:spPr>
          <a:xfrm>
            <a:off x="709975" y="128376"/>
            <a:ext cx="10515600" cy="10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Developing a Strong DLCS K-12 Pathway</a:t>
            </a:r>
            <a:endParaRPr dirty="0"/>
          </a:p>
        </p:txBody>
      </p:sp>
      <p:pic>
        <p:nvPicPr>
          <p:cNvPr id="315" name="Google Shape;315;g2555ed2e2e8_0_430" descr="Steps of the DLCS Implementation process: Vision, Standards, Data, Goals, Curriculum, Training, Classroom."/>
          <p:cNvPicPr preferRelativeResize="0"/>
          <p:nvPr/>
        </p:nvPicPr>
        <p:blipFill rotWithShape="1">
          <a:blip r:embed="rId3">
            <a:alphaModFix/>
          </a:blip>
          <a:srcRect b="16915"/>
          <a:stretch/>
        </p:blipFill>
        <p:spPr>
          <a:xfrm>
            <a:off x="1367325" y="1407925"/>
            <a:ext cx="9457351" cy="4275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g2555ed2e2e8_0_4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115425" y="1696625"/>
            <a:ext cx="0" cy="3620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17" name="Google Shape;317;g2555ed2e2e8_0_430"/>
          <p:cNvSpPr txBox="1"/>
          <p:nvPr/>
        </p:nvSpPr>
        <p:spPr>
          <a:xfrm>
            <a:off x="8769175" y="4093700"/>
            <a:ext cx="1597800" cy="831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Covered under continuation grant next year.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18" name="Google Shape;318;g2555ed2e2e8_0_430"/>
          <p:cNvSpPr txBox="1"/>
          <p:nvPr/>
        </p:nvSpPr>
        <p:spPr>
          <a:xfrm>
            <a:off x="1420750" y="5907275"/>
            <a:ext cx="894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information on these steps can be found in the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DLCS Implementation Process</a:t>
            </a:r>
            <a:r>
              <a:rPr lang="en-US"/>
              <a:t> document.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D54A-C558-4D5B-94BD-49A698AFB1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Timeline Year 1</a:t>
            </a:r>
          </a:p>
        </p:txBody>
      </p:sp>
      <p:sp>
        <p:nvSpPr>
          <p:cNvPr id="324" name="Google Shape;324;g2555ed2e2e8_0_362"/>
          <p:cNvSpPr txBox="1"/>
          <p:nvPr/>
        </p:nvSpPr>
        <p:spPr>
          <a:xfrm>
            <a:off x="325550" y="305775"/>
            <a:ext cx="109491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CC3B4"/>
                </a:solidFill>
              </a:rPr>
              <a:t>Planned Timeline October 2023 to June 30, 2024</a:t>
            </a:r>
            <a:endParaRPr sz="2800" b="1">
              <a:solidFill>
                <a:srgbClr val="2CC3B4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2 in-person full day meetings (October and November)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3 virtual 2-hour meetings (December to March)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1 in-person full day meeting (March/April)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1 one-on-one check-in call with District Team Leader (April)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325" name="Google Shape;325;g2555ed2e2e8_0_362" descr="October to December: Script workshops&#10;January / February: Existing Standards Analysis&#10;March/April: * Curriculum Selection, * Recruit teachers for summer PD, * Grant application to fund summer and fall activites&#10;April vacation or June: Intro to CS course for teachers new to C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12" y="2192350"/>
            <a:ext cx="11141977" cy="40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391" y="12537"/>
            <a:ext cx="1407576" cy="15179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CD2C5-7D14-487A-B9D5-A360168E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2737"/>
            <a:ext cx="10515600" cy="2852737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Intro to CS course info</a:t>
            </a:r>
          </a:p>
        </p:txBody>
      </p:sp>
      <p:sp>
        <p:nvSpPr>
          <p:cNvPr id="331" name="Google Shape;331;p15"/>
          <p:cNvSpPr txBox="1"/>
          <p:nvPr/>
        </p:nvSpPr>
        <p:spPr>
          <a:xfrm>
            <a:off x="2645967" y="297943"/>
            <a:ext cx="47954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224780"/>
                </a:solidFill>
                <a:latin typeface="Montserrat"/>
                <a:ea typeface="Montserrat"/>
                <a:cs typeface="Montserrat"/>
                <a:sym typeface="Montserrat"/>
              </a:rPr>
              <a:t>CS Engage Grant!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2" name="Google Shape;332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5350" y="1647169"/>
            <a:ext cx="10401300" cy="0"/>
            <a:chOff x="889000" y="1759041"/>
            <a:chExt cx="10401300" cy="0"/>
          </a:xfrm>
        </p:grpSpPr>
        <p:cxnSp>
          <p:nvCxnSpPr>
            <p:cNvPr id="333" name="Google Shape;333;p15"/>
            <p:cNvCxnSpPr/>
            <p:nvPr/>
          </p:nvCxnSpPr>
          <p:spPr>
            <a:xfrm>
              <a:off x="8890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" name="Google Shape;334;p15"/>
            <p:cNvCxnSpPr/>
            <p:nvPr/>
          </p:nvCxnSpPr>
          <p:spPr>
            <a:xfrm>
              <a:off x="43561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2247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" name="Google Shape;335;p15"/>
            <p:cNvCxnSpPr/>
            <p:nvPr/>
          </p:nvCxnSpPr>
          <p:spPr>
            <a:xfrm>
              <a:off x="78232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FF87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7" name="Google Shape;337;p15"/>
          <p:cNvSpPr txBox="1"/>
          <p:nvPr/>
        </p:nvSpPr>
        <p:spPr>
          <a:xfrm>
            <a:off x="2628900" y="855199"/>
            <a:ext cx="45720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87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Engage new teachers!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5"/>
          <p:cNvSpPr txBox="1"/>
          <p:nvPr/>
        </p:nvSpPr>
        <p:spPr>
          <a:xfrm>
            <a:off x="895350" y="1782450"/>
            <a:ext cx="10401300" cy="1200600"/>
          </a:xfrm>
          <a:prstGeom prst="rect">
            <a:avLst/>
          </a:prstGeom>
          <a:noFill/>
          <a:ln w="12700" cap="flat" cmpd="sng">
            <a:solidFill>
              <a:srgbClr val="2247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teachers new to Computer Science with an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 to CS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course.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educators to learn as students without focusing on a curriculum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Empowers educators to feel more confident when taking curriculum PD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478" y="5882185"/>
            <a:ext cx="1238391" cy="8325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15" descr="Self-Reported Overall Knowledge of CS Before and After Workshop. Shows Before:&#10;Very low: 22%&#10;Low: 52%&#10;Moderate: 17%&#10;High: 9%&#10;Very High: 0%&#10;After:&#10;Very low: 0%&#10;Low: 13%&#10;Moderate: 43%&#10;High: 43%&#10;Very High: 0%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470" y="3318025"/>
            <a:ext cx="9702966" cy="332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5"/>
          <p:cNvSpPr txBox="1"/>
          <p:nvPr/>
        </p:nvSpPr>
        <p:spPr>
          <a:xfrm rot="-5400000">
            <a:off x="11339064" y="5930349"/>
            <a:ext cx="103746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Graphics by SageFox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0ABE9-5EBF-4EA4-AC02-ECE1F2FE1F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Timeline Year 2</a:t>
            </a:r>
          </a:p>
        </p:txBody>
      </p:sp>
      <p:sp>
        <p:nvSpPr>
          <p:cNvPr id="347" name="Google Shape;347;g2555ed2e2e8_0_371"/>
          <p:cNvSpPr txBox="1"/>
          <p:nvPr/>
        </p:nvSpPr>
        <p:spPr>
          <a:xfrm>
            <a:off x="325550" y="305775"/>
            <a:ext cx="10949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CC3B4"/>
                </a:solidFill>
              </a:rPr>
              <a:t>Tentative Timeline July 1, 2024 - June 30, 2025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49" name="Google Shape;349;g2555ed2e2e8_0_3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3275" y="5080000"/>
            <a:ext cx="5168700" cy="17262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2555ed2e2e8_0_371"/>
          <p:cNvSpPr txBox="1"/>
          <p:nvPr/>
        </p:nvSpPr>
        <p:spPr>
          <a:xfrm>
            <a:off x="9864075" y="463700"/>
            <a:ext cx="1597800" cy="831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Covered under continuation grant next year.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350" name="Google Shape;350;g2555ed2e2e8_0_371" descr="July and August 2024: *Summer PD for teachers, * Administrator attends DLS for Admins PD, * Counselor leader attends Counselors for Computing (C4C)&#10;August to Sept 2024: Teachers meet to plan out curriculum implementation (2-day stipend). This is not a facilitated meeting.&#10;August 2024-June 2025 * Purchase devices for educators, * Educators attend all follow-up curriculum PDs, with a stipend, * District team begins panning next Implementation Grade span, *Apply for grant for summer PD 20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550" y="933525"/>
            <a:ext cx="8759276" cy="422267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2555ed2e2e8_0_371" descr="Arrow showing that the district team planning for August 2024-June 2025 is the same timeline as year 1. "/>
          <p:cNvSpPr/>
          <p:nvPr/>
        </p:nvSpPr>
        <p:spPr>
          <a:xfrm rot="5398784">
            <a:off x="8973827" y="4150150"/>
            <a:ext cx="848400" cy="9027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8" name="Google Shape;348;g2555ed2e2e8_0_371" descr="Image of timeline from two slides previous. It includes the October to June timeline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0894" y="5031800"/>
            <a:ext cx="5069776" cy="182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3B43-2CAD-476E-AF3D-ED5DE6672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2737"/>
            <a:ext cx="10515600" cy="2852737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Funding Year 1</a:t>
            </a:r>
          </a:p>
        </p:txBody>
      </p:sp>
      <p:pic>
        <p:nvPicPr>
          <p:cNvPr id="357" name="Google Shape;357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416" y="12537"/>
            <a:ext cx="1407575" cy="151790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6"/>
          <p:cNvSpPr txBox="1"/>
          <p:nvPr/>
        </p:nvSpPr>
        <p:spPr>
          <a:xfrm>
            <a:off x="1963050" y="556825"/>
            <a:ext cx="933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224780"/>
                </a:solidFill>
                <a:latin typeface="Montserrat"/>
                <a:ea typeface="Montserrat"/>
                <a:cs typeface="Montserrat"/>
                <a:sym typeface="Montserrat"/>
              </a:rPr>
              <a:t>Funding October 2023 - June 30,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" name="Google Shape;359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5350" y="1647169"/>
            <a:ext cx="10401300" cy="0"/>
            <a:chOff x="889000" y="1759041"/>
            <a:chExt cx="10401300" cy="0"/>
          </a:xfrm>
        </p:grpSpPr>
        <p:cxnSp>
          <p:nvCxnSpPr>
            <p:cNvPr id="360" name="Google Shape;360;p16"/>
            <p:cNvCxnSpPr/>
            <p:nvPr/>
          </p:nvCxnSpPr>
          <p:spPr>
            <a:xfrm>
              <a:off x="8890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1" name="Google Shape;361;p16"/>
            <p:cNvCxnSpPr/>
            <p:nvPr/>
          </p:nvCxnSpPr>
          <p:spPr>
            <a:xfrm>
              <a:off x="43561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2247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2" name="Google Shape;362;p16"/>
            <p:cNvCxnSpPr/>
            <p:nvPr/>
          </p:nvCxnSpPr>
          <p:spPr>
            <a:xfrm>
              <a:off x="78232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FF87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63" name="Google Shape;363;p16"/>
          <p:cNvSpPr txBox="1"/>
          <p:nvPr/>
        </p:nvSpPr>
        <p:spPr>
          <a:xfrm>
            <a:off x="1423125" y="1763900"/>
            <a:ext cx="9634500" cy="4048200"/>
          </a:xfrm>
          <a:prstGeom prst="rect">
            <a:avLst/>
          </a:prstGeom>
          <a:noFill/>
          <a:ln w="28575" cap="flat" cmpd="sng">
            <a:solidFill>
              <a:srgbClr val="FF8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4A87"/>
              </a:buClr>
              <a:buSzPts val="2100"/>
              <a:buFont typeface="Arial"/>
              <a:buChar char="•"/>
            </a:pPr>
            <a:r>
              <a:rPr lang="en-US" sz="2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Facilitated district team meetings</a:t>
            </a:r>
            <a:endParaRPr sz="21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4A87"/>
              </a:buClr>
              <a:buSzPts val="2100"/>
              <a:buFont typeface="Arial"/>
              <a:buChar char="■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3 in-person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4A87"/>
              </a:buClr>
              <a:buSzPts val="2100"/>
              <a:buFont typeface="Arial"/>
              <a:buChar char="■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3 two-hour virtual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4A87"/>
              </a:buClr>
              <a:buSzPts val="2100"/>
              <a:buFont typeface="Arial"/>
              <a:buChar char="■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2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ncludes substitute reimbursement &amp; travel</a:t>
            </a:r>
            <a:endParaRPr sz="2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1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4A87"/>
              </a:buClr>
              <a:buSzPts val="2100"/>
              <a:buFont typeface="Arial"/>
              <a:buChar char="•"/>
            </a:pPr>
            <a:r>
              <a:rPr lang="en-US" sz="2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Intro to CS course</a:t>
            </a:r>
            <a:r>
              <a:rPr lang="en-US" sz="2100" b="1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100" b="1"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4A87"/>
              </a:buClr>
              <a:buSzPts val="2100"/>
              <a:buChar char="■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Course cost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4A87"/>
              </a:buClr>
              <a:buSzPts val="2100"/>
              <a:buChar char="■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Stipend for teacher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4A87"/>
              </a:buClr>
              <a:buSzPts val="2100"/>
              <a:buChar char="■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Travel costs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553DF-5073-4411-9112-9C4678A45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2737"/>
            <a:ext cx="10515600" cy="2852737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Funding Year 2</a:t>
            </a:r>
          </a:p>
        </p:txBody>
      </p:sp>
      <p:pic>
        <p:nvPicPr>
          <p:cNvPr id="368" name="Google Shape;368;g2555ed2e2e8_0_3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391" y="12537"/>
            <a:ext cx="1407575" cy="151790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555ed2e2e8_0_383"/>
          <p:cNvSpPr txBox="1"/>
          <p:nvPr/>
        </p:nvSpPr>
        <p:spPr>
          <a:xfrm>
            <a:off x="2645981" y="448325"/>
            <a:ext cx="8184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224780"/>
                </a:solidFill>
                <a:latin typeface="Montserrat"/>
                <a:ea typeface="Montserrat"/>
                <a:cs typeface="Montserrat"/>
                <a:sym typeface="Montserrat"/>
              </a:rPr>
              <a:t>Tentative Funding </a:t>
            </a:r>
            <a:endParaRPr sz="3600" b="1">
              <a:solidFill>
                <a:srgbClr val="2247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224780"/>
                </a:solidFill>
                <a:latin typeface="Montserrat"/>
                <a:ea typeface="Montserrat"/>
                <a:cs typeface="Montserrat"/>
                <a:sym typeface="Montserrat"/>
              </a:rPr>
              <a:t>July 1, 2024 - June 30,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0" name="Google Shape;370;g2555ed2e2e8_0_3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5350" y="1647169"/>
            <a:ext cx="10401300" cy="0"/>
            <a:chOff x="889000" y="1759041"/>
            <a:chExt cx="10401300" cy="0"/>
          </a:xfrm>
        </p:grpSpPr>
        <p:cxnSp>
          <p:nvCxnSpPr>
            <p:cNvPr id="371" name="Google Shape;371;g2555ed2e2e8_0_383"/>
            <p:cNvCxnSpPr/>
            <p:nvPr/>
          </p:nvCxnSpPr>
          <p:spPr>
            <a:xfrm>
              <a:off x="8890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2" name="Google Shape;372;g2555ed2e2e8_0_383"/>
            <p:cNvCxnSpPr/>
            <p:nvPr/>
          </p:nvCxnSpPr>
          <p:spPr>
            <a:xfrm>
              <a:off x="43561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2247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3" name="Google Shape;373;g2555ed2e2e8_0_383"/>
            <p:cNvCxnSpPr/>
            <p:nvPr/>
          </p:nvCxnSpPr>
          <p:spPr>
            <a:xfrm>
              <a:off x="78232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FF87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75" name="Google Shape;375;g2555ed2e2e8_0_383"/>
          <p:cNvSpPr txBox="1"/>
          <p:nvPr/>
        </p:nvSpPr>
        <p:spPr>
          <a:xfrm>
            <a:off x="9864075" y="463700"/>
            <a:ext cx="1597800" cy="831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Covered under continuation grant next year.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74" name="Google Shape;374;g2555ed2e2e8_0_383"/>
          <p:cNvSpPr txBox="1"/>
          <p:nvPr/>
        </p:nvSpPr>
        <p:spPr>
          <a:xfrm>
            <a:off x="1075175" y="1763900"/>
            <a:ext cx="10524900" cy="4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of Year 1 plan:</a:t>
            </a:r>
            <a:endParaRPr sz="2100" b="1" i="0" u="none" strike="noStrike" cap="non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4A87"/>
              </a:buClr>
              <a:buSzPts val="2100"/>
              <a:buFont typeface="Arial"/>
              <a:buChar char="■"/>
            </a:pPr>
            <a:r>
              <a:rPr lang="en-US" sz="2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Summer Curriculum PD (HQIM</a:t>
            </a:r>
            <a:r>
              <a:rPr lang="en-US" sz="2100" b="1">
                <a:latin typeface="Montserrat"/>
                <a:ea typeface="Montserrat"/>
                <a:cs typeface="Montserrat"/>
                <a:sym typeface="Montserrat"/>
              </a:rPr>
              <a:t>, comprehensive only)</a:t>
            </a:r>
            <a:r>
              <a:rPr lang="en-US" sz="2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1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28800" marR="0" lvl="3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A87"/>
              </a:buClr>
              <a:buSzPts val="2100"/>
              <a:buFont typeface="Arial"/>
              <a:buChar char="●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Course cost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1828800" marR="0" lvl="3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A87"/>
              </a:buClr>
              <a:buSzPts val="2100"/>
              <a:buFont typeface="Arial"/>
              <a:buChar char="●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Teacher </a:t>
            </a:r>
            <a:r>
              <a:rPr lang="en-US" sz="2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stipends ($</a:t>
            </a: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1000 for the week)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1828800" marR="0" lvl="3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A87"/>
              </a:buClr>
              <a:buSzPts val="2100"/>
              <a:buFont typeface="Arial"/>
              <a:buChar char="●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2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ravel (in MA)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4A87"/>
              </a:buClr>
              <a:buSzPts val="2100"/>
              <a:buFont typeface="Arial"/>
              <a:buChar char="■"/>
            </a:pPr>
            <a:r>
              <a:rPr lang="en-US" sz="2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 school-year PD sessions </a:t>
            </a:r>
            <a:r>
              <a:rPr lang="en-US" sz="2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(for select curricula)</a:t>
            </a:r>
            <a:endParaRPr sz="2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4A87"/>
              </a:buClr>
              <a:buSzPts val="2100"/>
              <a:buFont typeface="Arial"/>
              <a:buChar char="■"/>
            </a:pPr>
            <a:r>
              <a:rPr lang="en-US" sz="2100" b="1">
                <a:latin typeface="Montserrat"/>
                <a:ea typeface="Montserrat"/>
                <a:cs typeface="Montserrat"/>
                <a:sym typeface="Montserrat"/>
              </a:rPr>
              <a:t>Stipends for </a:t>
            </a:r>
            <a:r>
              <a:rPr lang="en-US" sz="2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 school-year curriculum planning days </a:t>
            </a:r>
            <a:r>
              <a:rPr lang="en-US" sz="21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US" sz="2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</a:t>
            </a: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US" sz="2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district</a:t>
            </a: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4A87"/>
              </a:buClr>
              <a:buSzPts val="2100"/>
              <a:buFont typeface="Arial"/>
              <a:buChar char="■"/>
            </a:pPr>
            <a:r>
              <a:rPr lang="en-US" sz="2100" b="1">
                <a:latin typeface="Montserrat"/>
                <a:ea typeface="Montserrat"/>
                <a:cs typeface="Montserrat"/>
                <a:sym typeface="Montserrat"/>
              </a:rPr>
              <a:t>Up to $1000 per teacher </a:t>
            </a: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for classroom CS materials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Development of Year 2 plan:</a:t>
            </a:r>
            <a:endParaRPr sz="21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4A87"/>
              </a:buClr>
              <a:buSzPts val="2100"/>
              <a:buFont typeface="Arial"/>
              <a:buChar char="■"/>
            </a:pPr>
            <a:r>
              <a:rPr lang="en-US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Facilitated District meetings</a:t>
            </a:r>
            <a:endParaRPr sz="2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4A87"/>
              </a:buClr>
              <a:buSzPts val="2100"/>
              <a:buFont typeface="Arial"/>
              <a:buChar char="■"/>
            </a:pPr>
            <a:r>
              <a:rPr lang="en-US" sz="2100" b="1">
                <a:latin typeface="Montserrat"/>
                <a:ea typeface="Montserrat"/>
                <a:cs typeface="Montserrat"/>
                <a:sym typeface="Montserrat"/>
              </a:rPr>
              <a:t>Intro to CS workshop for new teachers</a:t>
            </a:r>
            <a:endParaRPr sz="2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555ed2e2e8_0_413"/>
          <p:cNvSpPr txBox="1">
            <a:spLocks noGrp="1"/>
          </p:cNvSpPr>
          <p:nvPr>
            <p:ph type="title"/>
          </p:nvPr>
        </p:nvSpPr>
        <p:spPr>
          <a:xfrm>
            <a:off x="838200" y="217176"/>
            <a:ext cx="10515600" cy="10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Other Important Grant Information</a:t>
            </a:r>
            <a:endParaRPr dirty="0"/>
          </a:p>
        </p:txBody>
      </p:sp>
      <p:sp>
        <p:nvSpPr>
          <p:cNvPr id="381" name="Google Shape;381;g2555ed2e2e8_0_413"/>
          <p:cNvSpPr txBox="1">
            <a:spLocks noGrp="1"/>
          </p:cNvSpPr>
          <p:nvPr>
            <p:ph type="body" idx="1"/>
          </p:nvPr>
        </p:nvSpPr>
        <p:spPr>
          <a:xfrm>
            <a:off x="838200" y="1790700"/>
            <a:ext cx="10515600" cy="434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Contracted PD Coordinator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Run the workshops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Create a website for meeting information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Schedule the Intro to CS and Summer Curriculum PD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Manages the stipend payments for teachers</a:t>
            </a:r>
            <a:endParaRPr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Collects W-2s from teachers and will pay teachers directly</a:t>
            </a:r>
            <a:endParaRPr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Invoices the district for teachers who attended PD</a:t>
            </a:r>
            <a:endParaRPr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The district will pay the PD Coordinator with the Grant funds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Grant Evaluation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DESE will contract a grant evaluator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District teams and teachers attending PD will be asked to participate in surveys for the evaluation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555ed2e2e8_0_419"/>
          <p:cNvSpPr txBox="1">
            <a:spLocks noGrp="1"/>
          </p:cNvSpPr>
          <p:nvPr>
            <p:ph type="title"/>
          </p:nvPr>
        </p:nvSpPr>
        <p:spPr>
          <a:xfrm>
            <a:off x="838200" y="256625"/>
            <a:ext cx="10515600" cy="98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Three Parts to Application</a:t>
            </a:r>
            <a:endParaRPr dirty="0"/>
          </a:p>
        </p:txBody>
      </p:sp>
      <p:sp>
        <p:nvSpPr>
          <p:cNvPr id="388" name="Google Shape;388;g2555ed2e2e8_0_419"/>
          <p:cNvSpPr txBox="1">
            <a:spLocks noGrp="1"/>
          </p:cNvSpPr>
          <p:nvPr>
            <p:ph type="body" idx="1"/>
          </p:nvPr>
        </p:nvSpPr>
        <p:spPr>
          <a:xfrm>
            <a:off x="838200" y="1790700"/>
            <a:ext cx="10515600" cy="434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Part i - General — Program Unit Signature Page </a:t>
            </a:r>
            <a:br>
              <a:rPr lang="en-US"/>
            </a:br>
            <a:r>
              <a:rPr lang="en-US" sz="2600">
                <a:solidFill>
                  <a:srgbClr val="888888"/>
                </a:solidFill>
              </a:rPr>
              <a:t>It must be a “wet signature” from an authorized signatory</a:t>
            </a:r>
            <a:endParaRPr sz="2600">
              <a:solidFill>
                <a:srgbClr val="888888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Part ii - Budget Workbook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1000"/>
              </a:spcAft>
              <a:buSzPts val="2800"/>
              <a:buChar char="•"/>
            </a:pPr>
            <a:r>
              <a:rPr lang="en-US"/>
              <a:t>Part iii - Program Information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7F68-EB74-4D1D-9CC4-AE5B6A036B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Budget Workbook Explanation</a:t>
            </a:r>
          </a:p>
        </p:txBody>
      </p:sp>
      <p:pic>
        <p:nvPicPr>
          <p:cNvPr id="395" name="Google Shape;395;g2555ed2e2e8_0_399" descr="This is a screenshot of the &quot;Start Here&quot; sheet of the budget workbook for the CS Engage applicatio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075"/>
            <a:ext cx="6679569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2555ed2e2e8_0_399"/>
          <p:cNvSpPr txBox="1"/>
          <p:nvPr/>
        </p:nvSpPr>
        <p:spPr>
          <a:xfrm>
            <a:off x="7299425" y="1726225"/>
            <a:ext cx="42810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Budget Workbook has two sheets: “Start Here” and “Final Budget”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Select the “Start Here” sheet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Only fill in the yellow cells - the Final Budget will be calculated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[Optional] Calculate cost of the District Team Point of Contact. Read item #2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[Optional] Indirect costs can be entered on the “Final Budget” sheet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Use the final amount on the “Final Budget” sheet on your Part 1 signature sheet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8D50-D37B-4560-B86D-1E8E226456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Meeting will be recorded</a:t>
            </a:r>
          </a:p>
        </p:txBody>
      </p:sp>
      <p:sp>
        <p:nvSpPr>
          <p:cNvPr id="211" name="Google Shape;211;g2555ed2e2e8_0_476"/>
          <p:cNvSpPr txBox="1"/>
          <p:nvPr/>
        </p:nvSpPr>
        <p:spPr>
          <a:xfrm>
            <a:off x="1046850" y="2392825"/>
            <a:ext cx="99453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This meeting is being recorded and will be considered a public record.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It will be posted to the STEM Grants website for those who were not able to attend.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Feel free to turn off your video. </a:t>
            </a:r>
            <a:endParaRPr sz="2400"/>
          </a:p>
        </p:txBody>
      </p:sp>
      <p:pic>
        <p:nvPicPr>
          <p:cNvPr id="212" name="Google Shape;212;g2555ed2e2e8_0_4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8025" y="376725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555ed2e2e8_0_40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Part iii - Program Information </a:t>
            </a:r>
            <a:endParaRPr dirty="0"/>
          </a:p>
        </p:txBody>
      </p:sp>
      <p:sp>
        <p:nvSpPr>
          <p:cNvPr id="402" name="Google Shape;402;g2555ed2e2e8_0_405"/>
          <p:cNvSpPr txBox="1">
            <a:spLocks noGrp="1"/>
          </p:cNvSpPr>
          <p:nvPr>
            <p:ph type="body" idx="1"/>
          </p:nvPr>
        </p:nvSpPr>
        <p:spPr>
          <a:xfrm>
            <a:off x="838200" y="1790700"/>
            <a:ext cx="10515600" cy="434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You MUST have a district team that consists of: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district administrator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school administrator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grade span on which you will be focusing (DESE recommends focusing on middle school implementation in the first year), and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digital literacy and computer science teacher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They are expected to attend all in-person and virtual meetings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PART E – Commitments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/>
              <a:t>Please read thoroughly and ensure that your district can honor the commitments.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01E2-F1C8-4BD6-87B4-D2F96FDF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2737"/>
            <a:ext cx="10515600" cy="2852737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Important Dates</a:t>
            </a:r>
          </a:p>
        </p:txBody>
      </p:sp>
      <p:pic>
        <p:nvPicPr>
          <p:cNvPr id="408" name="Google Shape;408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391" y="12537"/>
            <a:ext cx="1407575" cy="1517904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7"/>
          <p:cNvSpPr txBox="1"/>
          <p:nvPr/>
        </p:nvSpPr>
        <p:spPr>
          <a:xfrm>
            <a:off x="2645966" y="448239"/>
            <a:ext cx="479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224780"/>
                </a:solidFill>
                <a:latin typeface="Montserrat"/>
                <a:ea typeface="Montserrat"/>
                <a:cs typeface="Montserrat"/>
                <a:sym typeface="Montserrat"/>
              </a:rPr>
              <a:t>CS Engage Grant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" name="Google Shape;410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5350" y="1647169"/>
            <a:ext cx="10401300" cy="0"/>
            <a:chOff x="889000" y="1759041"/>
            <a:chExt cx="10401300" cy="0"/>
          </a:xfrm>
        </p:grpSpPr>
        <p:cxnSp>
          <p:nvCxnSpPr>
            <p:cNvPr id="411" name="Google Shape;411;p17"/>
            <p:cNvCxnSpPr/>
            <p:nvPr/>
          </p:nvCxnSpPr>
          <p:spPr>
            <a:xfrm>
              <a:off x="8890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2" name="Google Shape;412;p17"/>
            <p:cNvCxnSpPr/>
            <p:nvPr/>
          </p:nvCxnSpPr>
          <p:spPr>
            <a:xfrm>
              <a:off x="43561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2247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3" name="Google Shape;413;p17"/>
            <p:cNvCxnSpPr/>
            <p:nvPr/>
          </p:nvCxnSpPr>
          <p:spPr>
            <a:xfrm>
              <a:off x="78232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FF87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15" name="Google Shape;415;p17"/>
          <p:cNvSpPr txBox="1"/>
          <p:nvPr/>
        </p:nvSpPr>
        <p:spPr>
          <a:xfrm>
            <a:off x="7610238" y="206842"/>
            <a:ext cx="3343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24780"/>
                </a:solidFill>
                <a:latin typeface="Montserrat"/>
                <a:ea typeface="Montserrat"/>
                <a:cs typeface="Montserrat"/>
                <a:sym typeface="Montserrat"/>
              </a:rPr>
              <a:t>FUND CODE 126: </a:t>
            </a:r>
            <a:r>
              <a:rPr lang="en-US" sz="1400" b="1" i="0" u="sng" strike="noStrike" cap="none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FY24 126 Computer Science (CS) Engage Grant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7"/>
          <p:cNvSpPr txBox="1"/>
          <p:nvPr/>
        </p:nvSpPr>
        <p:spPr>
          <a:xfrm>
            <a:off x="1502000" y="2087700"/>
            <a:ext cx="9255600" cy="2986200"/>
          </a:xfrm>
          <a:prstGeom prst="rect">
            <a:avLst/>
          </a:prstGeom>
          <a:noFill/>
          <a:ln w="28575" cap="flat" cmpd="sng">
            <a:solidFill>
              <a:srgbClr val="FF8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Dates:</a:t>
            </a:r>
            <a:endParaRPr sz="2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4A87"/>
              </a:buClr>
              <a:buSzPts val="2100"/>
              <a:buFont typeface="Montserrat"/>
              <a:buChar char="●"/>
            </a:pPr>
            <a:r>
              <a:rPr lang="en-US" sz="210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Friday, June 30, 2023:</a:t>
            </a:r>
            <a:r>
              <a:rPr lang="en-US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Please submit all questions to </a:t>
            </a:r>
            <a:r>
              <a:rPr lang="en-US" sz="21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5"/>
              </a:rPr>
              <a:t>paula.b.moore</a:t>
            </a:r>
            <a:r>
              <a:rPr lang="en-US" sz="2100" b="0" i="0" u="sng" strike="noStrike" cap="none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5"/>
              </a:rPr>
              <a:t>@mass.gov</a:t>
            </a:r>
            <a:r>
              <a:rPr lang="en-US" sz="2100" b="0" i="0" u="none" strike="noStrike" cap="none">
                <a:solidFill>
                  <a:srgbClr val="0060C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with a sub</a:t>
            </a: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ject line of “</a:t>
            </a:r>
            <a:r>
              <a:rPr lang="en-US" sz="2100" b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FC 126 Question</a:t>
            </a: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lang="en-US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 A link to Questions and Answers will be posted on the </a:t>
            </a:r>
            <a:r>
              <a:rPr lang="en-US" sz="2100" b="0" i="0" u="none" strike="noStrike" cap="none">
                <a:solidFill>
                  <a:srgbClr val="0060C7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Grants and Opportunities</a:t>
            </a:r>
            <a:r>
              <a:rPr lang="en-US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page.</a:t>
            </a:r>
            <a:endParaRPr sz="2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4A87"/>
              </a:buClr>
              <a:buSzPts val="2100"/>
              <a:buFont typeface="Montserrat"/>
              <a:buChar char="●"/>
            </a:pPr>
            <a:r>
              <a:rPr lang="en-US" sz="210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Friday, July 28, 2023 by 5:00 pm Eastern Time:</a:t>
            </a:r>
            <a:r>
              <a:rPr lang="en-US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Grant Applications Due</a:t>
            </a:r>
            <a:endParaRPr sz="2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 txBox="1">
            <a:spLocks noGrp="1"/>
          </p:cNvSpPr>
          <p:nvPr>
            <p:ph type="title"/>
          </p:nvPr>
        </p:nvSpPr>
        <p:spPr>
          <a:xfrm>
            <a:off x="838200" y="197851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Be in the know! </a:t>
            </a:r>
            <a:endParaRPr dirty="0"/>
          </a:p>
        </p:txBody>
      </p:sp>
      <p:pic>
        <p:nvPicPr>
          <p:cNvPr id="220" name="Google Shape;220;p2" descr="Cat in glasses on a lapto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325" y="1873026"/>
            <a:ext cx="4501650" cy="45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" descr="Creative Commons Ze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5125" y="6374675"/>
            <a:ext cx="1100800" cy="38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"/>
          <p:cNvSpPr txBox="1"/>
          <p:nvPr/>
        </p:nvSpPr>
        <p:spPr>
          <a:xfrm>
            <a:off x="5805200" y="2410625"/>
            <a:ext cx="55092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★"/>
            </a:pPr>
            <a:r>
              <a:rPr lang="en-US" sz="2000" b="1"/>
              <a:t>STEM Newsletter: </a:t>
            </a:r>
            <a:r>
              <a:rPr lang="en-US" sz="2000"/>
              <a:t>News, teacher opportunities, student opportunities, grants, etc.</a:t>
            </a:r>
            <a:endParaRPr sz="2000"/>
          </a:p>
          <a:p>
            <a:pPr marL="1943100" lvl="0" indent="-1485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hlinkClick r:id="rId5"/>
              </a:rPr>
              <a:t>SIGN UP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★"/>
            </a:pPr>
            <a:r>
              <a:rPr lang="en-US" sz="2000" b="1"/>
              <a:t>DLCS Leader Network </a:t>
            </a:r>
            <a:r>
              <a:rPr lang="en-US" sz="2000"/>
              <a:t>(and other Content-Area Networks): Meets 5 times per year. In-person and virtual meetings. 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hlinkClick r:id="rId6"/>
              </a:rPr>
              <a:t>SIGN UP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"/>
          <p:cNvSpPr txBox="1">
            <a:spLocks noGrp="1"/>
          </p:cNvSpPr>
          <p:nvPr>
            <p:ph type="title"/>
          </p:nvPr>
        </p:nvSpPr>
        <p:spPr>
          <a:xfrm>
            <a:off x="838200" y="186710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New </a:t>
            </a:r>
            <a:r>
              <a:rPr lang="en-US" u="sng" dirty="0">
                <a:latin typeface="Montserrat"/>
                <a:ea typeface="Montserrat"/>
                <a:cs typeface="Montserrat"/>
                <a:sym typeface="Montserrat"/>
                <a:hlinkClick r:id="rId3"/>
              </a:rPr>
              <a:t>STEM Webpage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! </a:t>
            </a:r>
            <a:endParaRPr dirty="0"/>
          </a:p>
        </p:txBody>
      </p:sp>
      <p:sp>
        <p:nvSpPr>
          <p:cNvPr id="228" name="Google Shape;228;p3"/>
          <p:cNvSpPr txBox="1"/>
          <p:nvPr/>
        </p:nvSpPr>
        <p:spPr>
          <a:xfrm>
            <a:off x="7710616" y="3207666"/>
            <a:ext cx="3994322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content area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 &amp; Technology Engineering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resources organized by your needs.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" descr="Three gears that appear on the DESE STEM webpage. Each gear has a content area in text: Science &amp; Technology Engineering, Mathematics, and Digital Literacy &amp; Computer Science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3913" y="1037230"/>
            <a:ext cx="4830707" cy="179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" descr="Digital Literacy and Computer Science organizer of resources that appears on the DLCS webpage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728" y="2692874"/>
            <a:ext cx="7238095" cy="3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5350" y="1234094"/>
            <a:ext cx="10401300" cy="0"/>
            <a:chOff x="889000" y="1759041"/>
            <a:chExt cx="10401300" cy="0"/>
          </a:xfrm>
        </p:grpSpPr>
        <p:cxnSp>
          <p:nvCxnSpPr>
            <p:cNvPr id="236" name="Google Shape;236;p10"/>
            <p:cNvCxnSpPr/>
            <p:nvPr/>
          </p:nvCxnSpPr>
          <p:spPr>
            <a:xfrm>
              <a:off x="8890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10"/>
            <p:cNvCxnSpPr/>
            <p:nvPr/>
          </p:nvCxnSpPr>
          <p:spPr>
            <a:xfrm>
              <a:off x="43561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2247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8" name="Google Shape;238;p10"/>
            <p:cNvCxnSpPr/>
            <p:nvPr/>
          </p:nvCxnSpPr>
          <p:spPr>
            <a:xfrm>
              <a:off x="78232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FF87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39" name="Google Shape;239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5356" y="4967519"/>
            <a:ext cx="10401300" cy="0"/>
            <a:chOff x="889000" y="1759041"/>
            <a:chExt cx="10401300" cy="0"/>
          </a:xfrm>
        </p:grpSpPr>
        <p:cxnSp>
          <p:nvCxnSpPr>
            <p:cNvPr id="240" name="Google Shape;240;p10"/>
            <p:cNvCxnSpPr/>
            <p:nvPr/>
          </p:nvCxnSpPr>
          <p:spPr>
            <a:xfrm>
              <a:off x="8890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1" name="Google Shape;241;p10"/>
            <p:cNvCxnSpPr/>
            <p:nvPr/>
          </p:nvCxnSpPr>
          <p:spPr>
            <a:xfrm>
              <a:off x="43561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2247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2" name="Google Shape;242;p10"/>
            <p:cNvCxnSpPr/>
            <p:nvPr/>
          </p:nvCxnSpPr>
          <p:spPr>
            <a:xfrm>
              <a:off x="78232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FF87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43" name="Google Shape;243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6700" y="1407501"/>
            <a:ext cx="3069824" cy="331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93DDC3-020B-4808-AA37-72BC9C6E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2737"/>
            <a:ext cx="10515600" cy="2852737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CS Engage Intro</a:t>
            </a:r>
          </a:p>
        </p:txBody>
      </p:sp>
      <p:sp>
        <p:nvSpPr>
          <p:cNvPr id="244" name="Google Shape;244;p10"/>
          <p:cNvSpPr txBox="1"/>
          <p:nvPr/>
        </p:nvSpPr>
        <p:spPr>
          <a:xfrm>
            <a:off x="5027450" y="2284532"/>
            <a:ext cx="4543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224780"/>
                </a:solidFill>
                <a:latin typeface="Montserrat"/>
                <a:ea typeface="Montserrat"/>
                <a:cs typeface="Montserrat"/>
                <a:sym typeface="Montserrat"/>
              </a:rPr>
              <a:t>CS Engage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5027450" y="3231279"/>
            <a:ext cx="563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87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Engage your creativity!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g2555ed2e2e8_0_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826" y="5200426"/>
            <a:ext cx="860950" cy="80182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2555ed2e2e8_0_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26975" y="5935125"/>
            <a:ext cx="2893500" cy="7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2555ed2e2e8_0_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6725" y="6002250"/>
            <a:ext cx="2422200" cy="76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2555ed2e2e8_0_215"/>
          <p:cNvSpPr txBox="1">
            <a:spLocks noGrp="1"/>
          </p:cNvSpPr>
          <p:nvPr>
            <p:ph type="title"/>
          </p:nvPr>
        </p:nvSpPr>
        <p:spPr>
          <a:xfrm>
            <a:off x="832142" y="285367"/>
            <a:ext cx="1067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22" dirty="0"/>
              <a:t>A Common Understanding of Terminology is Important</a:t>
            </a:r>
            <a:endParaRPr dirty="0"/>
          </a:p>
        </p:txBody>
      </p:sp>
      <p:sp>
        <p:nvSpPr>
          <p:cNvPr id="254" name="Google Shape;254;g2555ed2e2e8_0_215"/>
          <p:cNvSpPr txBox="1">
            <a:spLocks noGrp="1"/>
          </p:cNvSpPr>
          <p:nvPr>
            <p:ph type="body" idx="1"/>
          </p:nvPr>
        </p:nvSpPr>
        <p:spPr>
          <a:xfrm>
            <a:off x="649575" y="1844812"/>
            <a:ext cx="11370900" cy="234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900"/>
              <a:buFont typeface="Calibri"/>
              <a:buChar char="★"/>
            </a:pPr>
            <a:r>
              <a:rPr lang="en-US" sz="2600">
                <a:solidFill>
                  <a:srgbClr val="101D34"/>
                </a:solidFill>
                <a:latin typeface="Open Sans"/>
                <a:ea typeface="Open Sans"/>
                <a:cs typeface="Open Sans"/>
                <a:sym typeface="Open Sans"/>
              </a:rPr>
              <a:t>Technology Engineering</a:t>
            </a:r>
            <a:endParaRPr sz="14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900"/>
              <a:buFont typeface="Calibri"/>
              <a:buChar char="★"/>
            </a:pPr>
            <a:r>
              <a:rPr lang="en-US" sz="2600">
                <a:solidFill>
                  <a:srgbClr val="101D34"/>
                </a:solidFill>
                <a:latin typeface="Open Sans"/>
                <a:ea typeface="Open Sans"/>
                <a:cs typeface="Open Sans"/>
                <a:sym typeface="Open Sans"/>
              </a:rPr>
              <a:t>Educational Technology</a:t>
            </a:r>
            <a:endParaRPr sz="14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900"/>
              <a:buFont typeface="Calibri"/>
              <a:buChar char="★"/>
            </a:pPr>
            <a:r>
              <a:rPr lang="en-US" sz="2600">
                <a:solidFill>
                  <a:srgbClr val="101D34"/>
                </a:solidFill>
                <a:latin typeface="Open Sans"/>
                <a:ea typeface="Open Sans"/>
                <a:cs typeface="Open Sans"/>
                <a:sym typeface="Open Sans"/>
              </a:rPr>
              <a:t>Digital Literacy</a:t>
            </a:r>
            <a:r>
              <a:rPr lang="en-US" sz="26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900"/>
              <a:buFont typeface="Calibri"/>
              <a:buChar char="★"/>
            </a:pPr>
            <a:r>
              <a:rPr lang="en-US" sz="2600">
                <a:solidFill>
                  <a:srgbClr val="101D34"/>
                </a:solidFill>
                <a:latin typeface="Open Sans"/>
                <a:ea typeface="Open Sans"/>
                <a:cs typeface="Open Sans"/>
                <a:sym typeface="Open Sans"/>
              </a:rPr>
              <a:t>Computer Science</a:t>
            </a:r>
            <a:r>
              <a:rPr lang="en-US" sz="26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4000"/>
          </a:p>
        </p:txBody>
      </p:sp>
      <p:pic>
        <p:nvPicPr>
          <p:cNvPr id="255" name="Google Shape;255;g2555ed2e2e8_0_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37260">
            <a:off x="5864177" y="4282139"/>
            <a:ext cx="1805778" cy="1869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g2555ed2e2e8_0_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6009" y="4402344"/>
            <a:ext cx="1887240" cy="1954088"/>
            <a:chOff x="982475" y="3011974"/>
            <a:chExt cx="1667026" cy="1667026"/>
          </a:xfrm>
        </p:grpSpPr>
        <p:pic>
          <p:nvPicPr>
            <p:cNvPr id="257" name="Google Shape;257;g2555ed2e2e8_0_2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82475" y="3011974"/>
              <a:ext cx="1667026" cy="16670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g2555ed2e2e8_0_215"/>
            <p:cNvSpPr txBox="1"/>
            <p:nvPr/>
          </p:nvSpPr>
          <p:spPr>
            <a:xfrm>
              <a:off x="1035675" y="4402100"/>
              <a:ext cx="1560600" cy="23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u="sng">
                  <a:solidFill>
                    <a:schemeClr val="hlink"/>
                  </a:solidFill>
                  <a:highlight>
                    <a:srgbClr val="EEF2F4"/>
                  </a:highlight>
                  <a:latin typeface="Verdana"/>
                  <a:ea typeface="Verdana"/>
                  <a:cs typeface="Verdana"/>
                  <a:sym typeface="Verdana"/>
                  <a:hlinkClick r:id="rId6"/>
                </a:rPr>
                <a:t>Image by rawpixel.com on Freepik</a:t>
              </a:r>
              <a:endParaRPr sz="6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59" name="Google Shape;259;g2555ed2e2e8_0_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51180" y="4058846"/>
            <a:ext cx="2237114" cy="2316354"/>
            <a:chOff x="6555876" y="2783451"/>
            <a:chExt cx="1976074" cy="1976074"/>
          </a:xfrm>
        </p:grpSpPr>
        <p:pic>
          <p:nvPicPr>
            <p:cNvPr id="260" name="Google Shape;260;g2555ed2e2e8_0_2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555876" y="2783451"/>
              <a:ext cx="1976074" cy="1976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g2555ed2e2e8_0_215"/>
            <p:cNvSpPr txBox="1"/>
            <p:nvPr/>
          </p:nvSpPr>
          <p:spPr>
            <a:xfrm>
              <a:off x="6822413" y="4482625"/>
              <a:ext cx="1443000" cy="23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u="sng" dirty="0">
                  <a:solidFill>
                    <a:schemeClr val="hlink"/>
                  </a:solidFill>
                  <a:highlight>
                    <a:srgbClr val="EEF2F4"/>
                  </a:highlight>
                  <a:latin typeface="Verdana"/>
                  <a:ea typeface="Verdana"/>
                  <a:cs typeface="Verdana"/>
                  <a:sym typeface="Verdana"/>
                  <a:hlinkClick r:id="rId8"/>
                </a:rPr>
                <a:t>Image by </a:t>
              </a:r>
              <a:r>
                <a:rPr lang="en-US" sz="600" u="sng" dirty="0" err="1">
                  <a:solidFill>
                    <a:schemeClr val="hlink"/>
                  </a:solidFill>
                  <a:highlight>
                    <a:srgbClr val="EEF2F4"/>
                  </a:highlight>
                  <a:latin typeface="Verdana"/>
                  <a:ea typeface="Verdana"/>
                  <a:cs typeface="Verdana"/>
                  <a:sym typeface="Verdana"/>
                  <a:hlinkClick r:id="rId8"/>
                </a:rPr>
                <a:t>vectorjuice</a:t>
              </a:r>
              <a:r>
                <a:rPr lang="en-US" sz="600" u="sng" dirty="0">
                  <a:solidFill>
                    <a:schemeClr val="hlink"/>
                  </a:solidFill>
                  <a:highlight>
                    <a:srgbClr val="EEF2F4"/>
                  </a:highlight>
                  <a:latin typeface="Verdana"/>
                  <a:ea typeface="Verdana"/>
                  <a:cs typeface="Verdana"/>
                  <a:sym typeface="Verdana"/>
                  <a:hlinkClick r:id="rId8"/>
                </a:rPr>
                <a:t> on </a:t>
              </a:r>
              <a:r>
                <a:rPr lang="en-US" sz="600" u="sng" dirty="0" err="1">
                  <a:solidFill>
                    <a:schemeClr val="hlink"/>
                  </a:solidFill>
                  <a:highlight>
                    <a:srgbClr val="EEF2F4"/>
                  </a:highlight>
                  <a:latin typeface="Verdana"/>
                  <a:ea typeface="Verdana"/>
                  <a:cs typeface="Verdana"/>
                  <a:sym typeface="Verdana"/>
                  <a:hlinkClick r:id="rId8"/>
                </a:rPr>
                <a:t>Freepik</a:t>
              </a:r>
              <a:endParaRPr sz="60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62" name="Google Shape;262;g2555ed2e2e8_0_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53236" y="4889660"/>
            <a:ext cx="7674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dirty="0">
                <a:solidFill>
                  <a:schemeClr val="accent1"/>
                </a:solidFill>
                <a:latin typeface="Pacifico"/>
                <a:ea typeface="Pacifico"/>
                <a:cs typeface="Pacifico"/>
                <a:sym typeface="Pacifico"/>
              </a:rPr>
              <a:t>≠</a:t>
            </a:r>
            <a:endParaRPr sz="4700" dirty="0">
              <a:solidFill>
                <a:schemeClr val="accen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3" name="Google Shape;263;g2555ed2e2e8_0_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08590" y="4946395"/>
            <a:ext cx="924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latin typeface="Pacifico"/>
                <a:ea typeface="Pacifico"/>
                <a:cs typeface="Pacifico"/>
                <a:sym typeface="Pacifico"/>
              </a:rPr>
              <a:t>!=</a:t>
            </a:r>
            <a:endParaRPr sz="3600" dirty="0">
              <a:solidFill>
                <a:schemeClr val="accen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64" name="Google Shape;264;g2555ed2e2e8_0_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192551">
            <a:off x="3378139" y="4771775"/>
            <a:ext cx="1510048" cy="52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2555ed2e2e8_0_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20362" y="4988844"/>
            <a:ext cx="988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latin typeface="Pacifico"/>
                <a:ea typeface="Pacifico"/>
                <a:cs typeface="Pacifico"/>
                <a:sym typeface="Pacifico"/>
              </a:rPr>
              <a:t>&lt;&gt;</a:t>
            </a:r>
            <a:endParaRPr sz="3600" dirty="0">
              <a:solidFill>
                <a:schemeClr val="accen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66" name="Google Shape;266;g2555ed2e2e8_0_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52916" y="5616016"/>
            <a:ext cx="557650" cy="5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2555ed2e2e8_0_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2479331">
            <a:off x="270750" y="4709292"/>
            <a:ext cx="958136" cy="491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555ed2e2e8_0_23"/>
          <p:cNvSpPr txBox="1">
            <a:spLocks noGrp="1"/>
          </p:cNvSpPr>
          <p:nvPr>
            <p:ph type="title"/>
          </p:nvPr>
        </p:nvSpPr>
        <p:spPr>
          <a:xfrm>
            <a:off x="838200" y="148126"/>
            <a:ext cx="10515600" cy="10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Digital Literacy and Computer Science</a:t>
            </a:r>
            <a:endParaRPr dirty="0"/>
          </a:p>
        </p:txBody>
      </p:sp>
      <p:sp>
        <p:nvSpPr>
          <p:cNvPr id="273" name="Google Shape;273;g2555ed2e2e8_0_23"/>
          <p:cNvSpPr txBox="1">
            <a:spLocks noGrp="1"/>
          </p:cNvSpPr>
          <p:nvPr>
            <p:ph type="body" idx="1"/>
          </p:nvPr>
        </p:nvSpPr>
        <p:spPr>
          <a:xfrm>
            <a:off x="836612" y="1914791"/>
            <a:ext cx="5157900" cy="67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/>
              <a:t>Digital Literacy</a:t>
            </a:r>
            <a:endParaRPr sz="2800"/>
          </a:p>
        </p:txBody>
      </p:sp>
      <p:sp>
        <p:nvSpPr>
          <p:cNvPr id="274" name="Google Shape;274;g2555ed2e2e8_0_23"/>
          <p:cNvSpPr txBox="1">
            <a:spLocks noGrp="1"/>
          </p:cNvSpPr>
          <p:nvPr>
            <p:ph type="body" idx="2"/>
          </p:nvPr>
        </p:nvSpPr>
        <p:spPr>
          <a:xfrm>
            <a:off x="839788" y="2706624"/>
            <a:ext cx="5157900" cy="348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Computing and Society</a:t>
            </a:r>
            <a:endParaRPr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00100" lvl="1" indent="-457200" algn="l" rtl="0"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Courier New"/>
              <a:buChar char="o"/>
            </a:pPr>
            <a:r>
              <a:rPr lang="en-US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Safety, Security, Ethics</a:t>
            </a:r>
            <a:endParaRPr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00100" lvl="1" indent="-457200" algn="l" rtl="0"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Courier New"/>
              <a:buChar char="o"/>
            </a:pPr>
            <a:r>
              <a:rPr lang="en-US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Societal Impact</a:t>
            </a:r>
            <a:endParaRPr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Digital Tools and Collaboration</a:t>
            </a:r>
            <a:endParaRPr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00100" lvl="1" indent="-457200" algn="l" rtl="0"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Courier New"/>
              <a:buChar char="o"/>
            </a:pPr>
            <a:r>
              <a:rPr lang="en-US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Student selection of appropriate tools</a:t>
            </a:r>
            <a:endParaRPr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00100" lvl="1" indent="-457200" algn="l" rtl="0"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Courier New"/>
              <a:buChar char="o"/>
            </a:pPr>
            <a:r>
              <a:rPr lang="en-US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Effective research &amp; bias analysis skills</a:t>
            </a:r>
            <a:endParaRPr/>
          </a:p>
        </p:txBody>
      </p:sp>
      <p:sp>
        <p:nvSpPr>
          <p:cNvPr id="275" name="Google Shape;275;g2555ed2e2e8_0_23"/>
          <p:cNvSpPr txBox="1">
            <a:spLocks noGrp="1"/>
          </p:cNvSpPr>
          <p:nvPr>
            <p:ph type="body" idx="3"/>
          </p:nvPr>
        </p:nvSpPr>
        <p:spPr>
          <a:xfrm>
            <a:off x="6172200" y="1914791"/>
            <a:ext cx="5183100" cy="67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/>
              <a:t>Computer Science</a:t>
            </a:r>
            <a:endParaRPr sz="2800"/>
          </a:p>
        </p:txBody>
      </p:sp>
      <p:sp>
        <p:nvSpPr>
          <p:cNvPr id="276" name="Google Shape;276;g2555ed2e2e8_0_23"/>
          <p:cNvSpPr txBox="1">
            <a:spLocks noGrp="1"/>
          </p:cNvSpPr>
          <p:nvPr>
            <p:ph type="body" idx="4"/>
          </p:nvPr>
        </p:nvSpPr>
        <p:spPr>
          <a:xfrm>
            <a:off x="6172200" y="2706624"/>
            <a:ext cx="5183100" cy="348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Computing Systems</a:t>
            </a:r>
            <a:endParaRPr/>
          </a:p>
          <a:p>
            <a:pPr marL="800100" marR="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Computing Devices</a:t>
            </a:r>
            <a:endParaRPr sz="2400"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001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Networks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Computational Thinking</a:t>
            </a:r>
            <a:endParaRPr/>
          </a:p>
          <a:p>
            <a:pPr marL="800100" marR="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Algorithms </a:t>
            </a:r>
            <a:endParaRPr sz="2400"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001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Data </a:t>
            </a:r>
            <a:endParaRPr sz="2400"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001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Programming </a:t>
            </a:r>
            <a:endParaRPr sz="2400">
              <a:solidFill>
                <a:srgbClr val="101D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001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Modeling and simulation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555ed2e2e8_0_425"/>
          <p:cNvSpPr txBox="1"/>
          <p:nvPr/>
        </p:nvSpPr>
        <p:spPr>
          <a:xfrm>
            <a:off x="4107450" y="1674257"/>
            <a:ext cx="479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224780"/>
                </a:solidFill>
                <a:latin typeface="Montserrat"/>
                <a:ea typeface="Montserrat"/>
                <a:cs typeface="Montserrat"/>
                <a:sym typeface="Montserrat"/>
              </a:rPr>
              <a:t>CS Engage Grant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2555ed2e2e8_0_425"/>
          <p:cNvSpPr txBox="1">
            <a:spLocks noGrp="1"/>
          </p:cNvSpPr>
          <p:nvPr>
            <p:ph type="title"/>
          </p:nvPr>
        </p:nvSpPr>
        <p:spPr>
          <a:xfrm>
            <a:off x="838200" y="2103730"/>
            <a:ext cx="10515600" cy="389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Note:</a:t>
            </a:r>
            <a:r>
              <a:rPr lang="en-US" sz="5600" dirty="0"/>
              <a:t> </a:t>
            </a:r>
            <a:r>
              <a:rPr lang="en-US" sz="3600" dirty="0"/>
              <a:t>All official details are in the </a:t>
            </a:r>
            <a:r>
              <a:rPr lang="en-US" sz="3600" u="sng" dirty="0">
                <a:solidFill>
                  <a:schemeClr val="hlink"/>
                </a:solidFill>
                <a:hlinkClick r:id="rId3"/>
              </a:rPr>
              <a:t>Grant posting</a:t>
            </a:r>
            <a:r>
              <a:rPr lang="en-US" sz="3600" dirty="0"/>
              <a:t>. If there is a discrepancy between this presentation and the posting, use the grant posting information.</a:t>
            </a:r>
            <a:endParaRPr sz="3600" dirty="0"/>
          </a:p>
        </p:txBody>
      </p:sp>
      <p:pic>
        <p:nvPicPr>
          <p:cNvPr id="284" name="Google Shape;284;g2555ed2e2e8_0_4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9866" y="1156787"/>
            <a:ext cx="1407575" cy="1517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96A1-FCC6-4D18-8585-00F885E7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2737"/>
            <a:ext cx="10515600" cy="2852737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CS Engage Grant Goals</a:t>
            </a:r>
          </a:p>
        </p:txBody>
      </p:sp>
      <p:pic>
        <p:nvPicPr>
          <p:cNvPr id="290" name="Google Shape;290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391" y="12537"/>
            <a:ext cx="1407576" cy="151790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2"/>
          <p:cNvSpPr txBox="1"/>
          <p:nvPr/>
        </p:nvSpPr>
        <p:spPr>
          <a:xfrm>
            <a:off x="2628900" y="530007"/>
            <a:ext cx="479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224780"/>
                </a:solidFill>
                <a:latin typeface="Montserrat"/>
                <a:ea typeface="Montserrat"/>
                <a:cs typeface="Montserrat"/>
                <a:sym typeface="Montserrat"/>
              </a:rPr>
              <a:t>CS Engage Grant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5350" y="1647169"/>
            <a:ext cx="10401300" cy="0"/>
            <a:chOff x="889000" y="1759041"/>
            <a:chExt cx="10401300" cy="0"/>
          </a:xfrm>
        </p:grpSpPr>
        <p:cxnSp>
          <p:nvCxnSpPr>
            <p:cNvPr id="293" name="Google Shape;293;p12"/>
            <p:cNvCxnSpPr/>
            <p:nvPr/>
          </p:nvCxnSpPr>
          <p:spPr>
            <a:xfrm>
              <a:off x="8890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4" name="Google Shape;294;p12"/>
            <p:cNvCxnSpPr/>
            <p:nvPr/>
          </p:nvCxnSpPr>
          <p:spPr>
            <a:xfrm>
              <a:off x="43561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2247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" name="Google Shape;295;p12"/>
            <p:cNvCxnSpPr/>
            <p:nvPr/>
          </p:nvCxnSpPr>
          <p:spPr>
            <a:xfrm>
              <a:off x="7823200" y="1759041"/>
              <a:ext cx="3467100" cy="0"/>
            </a:xfrm>
            <a:prstGeom prst="straightConnector1">
              <a:avLst/>
            </a:prstGeom>
            <a:noFill/>
            <a:ln w="28575" cap="flat" cmpd="sng">
              <a:solidFill>
                <a:srgbClr val="FF87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97" name="Google Shape;297;p12"/>
          <p:cNvSpPr txBox="1"/>
          <p:nvPr/>
        </p:nvSpPr>
        <p:spPr>
          <a:xfrm>
            <a:off x="2628900" y="1031456"/>
            <a:ext cx="417133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FF87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Engage your students!</a:t>
            </a:r>
            <a:endParaRPr sz="2200" b="0" i="0" u="none" strike="noStrike" cap="none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96" name="Google Shape;296;p12"/>
          <p:cNvSpPr txBox="1"/>
          <p:nvPr/>
        </p:nvSpPr>
        <p:spPr>
          <a:xfrm>
            <a:off x="7610238" y="206842"/>
            <a:ext cx="3343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24780"/>
                </a:solidFill>
                <a:latin typeface="Montserrat"/>
                <a:ea typeface="Montserrat"/>
                <a:cs typeface="Montserrat"/>
                <a:sym typeface="Montserrat"/>
              </a:rPr>
              <a:t>FUND CODE 126: </a:t>
            </a:r>
            <a:r>
              <a:rPr lang="en-US" sz="1400" b="1" i="0" u="sng" strike="noStrike" cap="none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FY24 126 Computer Science (CS) Engage Grant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2"/>
          <p:cNvSpPr txBox="1"/>
          <p:nvPr/>
        </p:nvSpPr>
        <p:spPr>
          <a:xfrm>
            <a:off x="619600" y="1709350"/>
            <a:ext cx="112911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Our Goals: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support districts in creating an Implem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entation plan for an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equity-driven, high-quality Computer Science Education Pathway K-12.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identify issues of capacity, access, participation, and  engagement (</a:t>
            </a:r>
            <a:r>
              <a:rPr lang="en-US" sz="2400" b="0" i="0" u="sng" strike="noStrike" cap="none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 and seek solutions in order to increase participation in CS courses.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support teachers in learning CS skills and using high-quality curriculum that aligns with our standards and challenges students at their grade level</a:t>
            </a:r>
            <a:endParaRPr sz="2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engage students in grade-level, challenging, but fun, CS coursework.</a:t>
            </a:r>
            <a:endParaRPr sz="2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endParaRPr sz="2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E6C89982BBFA40AD8012DACA8A907F" ma:contentTypeVersion="13" ma:contentTypeDescription="Create a new document." ma:contentTypeScope="" ma:versionID="b4580e905999870b981c88ad8e9d950e">
  <xsd:schema xmlns:xsd="http://www.w3.org/2001/XMLSchema" xmlns:xs="http://www.w3.org/2001/XMLSchema" xmlns:p="http://schemas.microsoft.com/office/2006/metadata/properties" xmlns:ns2="e12619c7-9a19-4dc6-ad29-a355e3b803fe" xmlns:ns3="338e5083-a46f-4766-8e64-ee827b9e16b3" targetNamespace="http://schemas.microsoft.com/office/2006/metadata/properties" ma:root="true" ma:fieldsID="7cea00fb83769769adc0dc890ec2a424" ns2:_="" ns3:_="">
    <xsd:import namespace="e12619c7-9a19-4dc6-ad29-a355e3b803fe"/>
    <xsd:import namespace="338e5083-a46f-4766-8e64-ee827b9e16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619c7-9a19-4dc6-ad29-a355e3b803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e5083-a46f-4766-8e64-ee827b9e16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e44565e-9a64-404a-b984-c8fc64a758bb}" ma:internalName="TaxCatchAll" ma:showField="CatchAllData" ma:web="338e5083-a46f-4766-8e64-ee827b9e16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FC595F-28E2-4E5A-8473-A83AC9D10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2619c7-9a19-4dc6-ad29-a355e3b803fe"/>
    <ds:schemaRef ds:uri="338e5083-a46f-4766-8e64-ee827b9e16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6AF28F-A49F-4FCF-AF47-2D7114F74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1088</Words>
  <Application>Microsoft Office PowerPoint</Application>
  <PresentationFormat>Widescreen</PresentationFormat>
  <Paragraphs>177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Pacifico</vt:lpstr>
      <vt:lpstr>Courier New</vt:lpstr>
      <vt:lpstr>Noto Sans Symbols</vt:lpstr>
      <vt:lpstr>Dancing Script</vt:lpstr>
      <vt:lpstr>Verdana</vt:lpstr>
      <vt:lpstr>Quattrocento Sans</vt:lpstr>
      <vt:lpstr>Montserrat</vt:lpstr>
      <vt:lpstr>Open Sans</vt:lpstr>
      <vt:lpstr>Arial</vt:lpstr>
      <vt:lpstr>Calibri</vt:lpstr>
      <vt:lpstr>Office Theme</vt:lpstr>
      <vt:lpstr>1_Office Theme</vt:lpstr>
      <vt:lpstr>Office Theme</vt:lpstr>
      <vt:lpstr>Information Session</vt:lpstr>
      <vt:lpstr>Meeting will be recorded</vt:lpstr>
      <vt:lpstr>Be in the know! </vt:lpstr>
      <vt:lpstr>New STEM Webpage! </vt:lpstr>
      <vt:lpstr>CS Engage Intro</vt:lpstr>
      <vt:lpstr>A Common Understanding of Terminology is Important</vt:lpstr>
      <vt:lpstr>Digital Literacy and Computer Science</vt:lpstr>
      <vt:lpstr>Note: All official details are in the Grant posting. If there is a discrepancy between this presentation and the posting, use the grant posting information.</vt:lpstr>
      <vt:lpstr>CS Engage Grant Goals</vt:lpstr>
      <vt:lpstr>Building a District Team</vt:lpstr>
      <vt:lpstr>Developing a Strong DLCS K-12 Pathway</vt:lpstr>
      <vt:lpstr>Timeline Year 1</vt:lpstr>
      <vt:lpstr>Intro to CS course info</vt:lpstr>
      <vt:lpstr>Timeline Year 2</vt:lpstr>
      <vt:lpstr>Funding Year 1</vt:lpstr>
      <vt:lpstr>Funding Year 2</vt:lpstr>
      <vt:lpstr>Other Important Grant Information</vt:lpstr>
      <vt:lpstr>Three Parts to Application</vt:lpstr>
      <vt:lpstr>Budget Workbook Explanation</vt:lpstr>
      <vt:lpstr>Part iii - Program Information </vt:lpstr>
      <vt:lpstr>Important 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Engage Grant Information Session</dc:title>
  <dc:creator>DESE</dc:creator>
  <cp:lastModifiedBy>Zou, Dong (EOE)</cp:lastModifiedBy>
  <cp:revision>8</cp:revision>
  <dcterms:created xsi:type="dcterms:W3CDTF">2023-04-27T19:36:17Z</dcterms:created>
  <dcterms:modified xsi:type="dcterms:W3CDTF">2023-06-29T14:56:06Z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29 2023 12:00AM</vt:lpwstr>
  </property>
</Properties>
</file>