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43"/>
  </p:notesMasterIdLst>
  <p:sldIdLst>
    <p:sldId id="328" r:id="rId6"/>
    <p:sldId id="292" r:id="rId7"/>
    <p:sldId id="295" r:id="rId8"/>
    <p:sldId id="293" r:id="rId9"/>
    <p:sldId id="294"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316" r:id="rId31"/>
    <p:sldId id="317" r:id="rId32"/>
    <p:sldId id="318" r:id="rId33"/>
    <p:sldId id="319" r:id="rId34"/>
    <p:sldId id="320" r:id="rId35"/>
    <p:sldId id="321" r:id="rId36"/>
    <p:sldId id="322" r:id="rId37"/>
    <p:sldId id="323" r:id="rId38"/>
    <p:sldId id="324" r:id="rId39"/>
    <p:sldId id="325" r:id="rId40"/>
    <p:sldId id="326" r:id="rId41"/>
    <p:sldId id="32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52" autoAdjust="0"/>
    <p:restoredTop sz="71802" autoAdjust="0"/>
  </p:normalViewPr>
  <p:slideViewPr>
    <p:cSldViewPr snapToGrid="0">
      <p:cViewPr varScale="1">
        <p:scale>
          <a:sx n="78" d="100"/>
          <a:sy n="78" d="100"/>
        </p:scale>
        <p:origin x="1626"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F7FF02-A618-4C79-BFD3-A4EE2A289547}" type="datetimeFigureOut">
              <a:rPr lang="en-US" smtClean="0"/>
              <a:pPr/>
              <a:t>9/14/2020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9B8605-A0F2-45F8-8AB1-955337334024}" type="slidenum">
              <a:rPr lang="en-US" smtClean="0"/>
              <a:pPr/>
              <a:t>‹#›</a:t>
            </a:fld>
            <a:endParaRPr lang="en-US"/>
          </a:p>
        </p:txBody>
      </p:sp>
    </p:spTree>
    <p:extLst>
      <p:ext uri="{BB962C8B-B14F-4D97-AF65-F5344CB8AC3E}">
        <p14:creationId xmlns:p14="http://schemas.microsoft.com/office/powerpoint/2010/main" val="1990434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These slides are designed to be</a:t>
            </a:r>
            <a:r>
              <a:rPr lang="en-US" sz="1200" baseline="0" dirty="0"/>
              <a:t> adaptable for a variety of venues, audiences, and purposes. Clarifications appear in the “notes” section of each slide. Feel free to distribute or present some or all of this information as appropriate. If you have questions or feedback, please contact instructionalsupport@doe.mass.edu.</a:t>
            </a:r>
          </a:p>
        </p:txBody>
      </p:sp>
      <p:sp>
        <p:nvSpPr>
          <p:cNvPr id="4" name="Slide Number Placeholder 3"/>
          <p:cNvSpPr>
            <a:spLocks noGrp="1"/>
          </p:cNvSpPr>
          <p:nvPr>
            <p:ph type="sldNum" sz="quarter" idx="10"/>
          </p:nvPr>
        </p:nvSpPr>
        <p:spPr/>
        <p:txBody>
          <a:bodyPr/>
          <a:lstStyle/>
          <a:p>
            <a:fld id="{6C9B8605-A0F2-45F8-8AB1-95533733402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This section highlights some of the ways</a:t>
            </a:r>
            <a:r>
              <a:rPr lang="en-US" sz="1400" baseline="0" dirty="0"/>
              <a:t> in which ESE is or will be supporting implementation of the 2017 curriculum frameworks. Note that these slides are current as of August 2017; please check ESE’s website and news sources for more recent updates.</a:t>
            </a:r>
            <a:endParaRPr lang="en-US" sz="1400" dirty="0"/>
          </a:p>
        </p:txBody>
      </p:sp>
      <p:sp>
        <p:nvSpPr>
          <p:cNvPr id="4" name="Footer Placeholder 3"/>
          <p:cNvSpPr>
            <a:spLocks noGrp="1"/>
          </p:cNvSpPr>
          <p:nvPr>
            <p:ph type="ftr" sz="quarter" idx="10"/>
          </p:nvPr>
        </p:nvSpPr>
        <p:spPr/>
        <p:txBody>
          <a:bodyPr/>
          <a:lstStyle/>
          <a:p>
            <a:r>
              <a:rPr lang="en-US"/>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10</a:t>
            </a:fld>
            <a:endParaRPr lang="en-US" dirty="0"/>
          </a:p>
        </p:txBody>
      </p:sp>
    </p:spTree>
    <p:extLst>
      <p:ext uri="{BB962C8B-B14F-4D97-AF65-F5344CB8AC3E}">
        <p14:creationId xmlns:p14="http://schemas.microsoft.com/office/powerpoint/2010/main" val="2138067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a:t>The frameworks</a:t>
            </a:r>
            <a:r>
              <a:rPr lang="en-US" baseline="0" dirty="0"/>
              <a:t> pages have been reorganized slightly: there is no longer a separate “current frameworks” page, and all current frameworks are now available on the home “frameworks” page. Most frameworks-related resources will be posted here, although some, like the What to Look For guides and the Writing Standards in Action materials, are elsewhere—as noted in the relevant slides below.</a:t>
            </a:r>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Massachusetts Department of Elementary and Secondary Education</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5724FF-A098-4B60-9000-6891DF0985A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4508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are new resources available</a:t>
            </a:r>
            <a:r>
              <a:rPr lang="en-US" baseline="0" dirty="0"/>
              <a:t> for both math and ELA/literacy as of summer 2017.</a:t>
            </a:r>
          </a:p>
          <a:p>
            <a:r>
              <a:rPr lang="en-US" baseline="0" dirty="0"/>
              <a:t>Each is several pages long and focuses on changes that may affect planning or assessment.</a:t>
            </a:r>
          </a:p>
          <a:p>
            <a:r>
              <a:rPr lang="en-US" baseline="0" dirty="0"/>
              <a:t>These primarily target professional educators: teachers and school and district administrators.</a:t>
            </a:r>
          </a:p>
          <a:p>
            <a:r>
              <a:rPr lang="en-US" baseline="0" dirty="0"/>
              <a:t>The screenshot here is from the first page of the math document.</a:t>
            </a:r>
            <a:endParaRPr lang="en-US" dirty="0"/>
          </a:p>
        </p:txBody>
      </p:sp>
      <p:sp>
        <p:nvSpPr>
          <p:cNvPr id="4" name="Slide Number Placeholder 3"/>
          <p:cNvSpPr>
            <a:spLocks noGrp="1"/>
          </p:cNvSpPr>
          <p:nvPr>
            <p:ph type="sldNum" sz="quarter" idx="10"/>
          </p:nvPr>
        </p:nvSpPr>
        <p:spPr/>
        <p:txBody>
          <a:bodyPr/>
          <a:lstStyle/>
          <a:p>
            <a:fld id="{6C9B8605-A0F2-45F8-8AB1-95533733402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a:t>
            </a:r>
            <a:r>
              <a:rPr lang="en-US" baseline="0" dirty="0"/>
              <a:t> are new resources that will be released on a rolling basis throughout 2017-2018.</a:t>
            </a:r>
            <a:endParaRPr lang="en-US" dirty="0"/>
          </a:p>
          <a:p>
            <a:r>
              <a:rPr lang="en-US" dirty="0"/>
              <a:t>Each QRG is two pages</a:t>
            </a:r>
            <a:r>
              <a:rPr lang="en-US" baseline="0" dirty="0"/>
              <a:t> (or one double-sided page) and designed to be very user-friendly.</a:t>
            </a:r>
          </a:p>
          <a:p>
            <a:r>
              <a:rPr lang="en-US" baseline="0" dirty="0"/>
              <a:t>Audiences for these may include teachers, coaches, and administrators as well as families.</a:t>
            </a:r>
          </a:p>
          <a:p>
            <a:r>
              <a:rPr lang="en-US" baseline="0" dirty="0"/>
              <a:t>Shown here is the beginning of a QRG on close reading in secondary ELA classrooms.</a:t>
            </a:r>
          </a:p>
          <a:p>
            <a:r>
              <a:rPr lang="en-US" dirty="0"/>
              <a:t>As of August</a:t>
            </a:r>
            <a:r>
              <a:rPr lang="en-US" baseline="0" dirty="0"/>
              <a:t> 2017, four QRGs exist for ELA/literacy. More are forthcoming in both content areas.</a:t>
            </a:r>
            <a:endParaRPr lang="en-US" dirty="0"/>
          </a:p>
        </p:txBody>
      </p:sp>
      <p:sp>
        <p:nvSpPr>
          <p:cNvPr id="4" name="Slide Number Placeholder 3"/>
          <p:cNvSpPr>
            <a:spLocks noGrp="1"/>
          </p:cNvSpPr>
          <p:nvPr>
            <p:ph type="sldNum" sz="quarter" idx="10"/>
          </p:nvPr>
        </p:nvSpPr>
        <p:spPr/>
        <p:txBody>
          <a:bodyPr/>
          <a:lstStyle/>
          <a:p>
            <a:fld id="{6C9B8605-A0F2-45F8-8AB1-95533733402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WTLFs are designed</a:t>
            </a:r>
            <a:r>
              <a:rPr lang="en-US" baseline="0" dirty="0"/>
              <a:t> to be printed (as one double-sided sheet) and brought to classroom observations.</a:t>
            </a:r>
          </a:p>
          <a:p>
            <a:r>
              <a:rPr lang="en-US" baseline="0" dirty="0"/>
              <a:t>The front side of each summarizes standards for the relevant grade level and content area.</a:t>
            </a:r>
          </a:p>
          <a:p>
            <a:r>
              <a:rPr lang="en-US" baseline="0" dirty="0"/>
              <a:t>The back side lists teacher and student behaviors aligned with the model evaluation rubric and the frameworks.</a:t>
            </a:r>
          </a:p>
          <a:p>
            <a:r>
              <a:rPr lang="en-US" dirty="0"/>
              <a:t>As of August 2017 all ELA/literacy and math </a:t>
            </a:r>
            <a:r>
              <a:rPr lang="en-US" baseline="0" dirty="0"/>
              <a:t>WTLFs have been updated to align with the 2017 frameworks.</a:t>
            </a:r>
          </a:p>
          <a:p>
            <a:r>
              <a:rPr lang="en-US" baseline="0" dirty="0"/>
              <a:t>In addition, WTLFs now exist for high school grades or courses in ELA and math (as well as STE).</a:t>
            </a:r>
          </a:p>
          <a:p>
            <a:r>
              <a:rPr lang="en-US" baseline="0" dirty="0"/>
              <a:t>The back page of every WTLF, in all three subjects, also underwent substantial updates in summer 2017.</a:t>
            </a:r>
            <a:endParaRPr lang="en-US" dirty="0"/>
          </a:p>
        </p:txBody>
      </p:sp>
      <p:sp>
        <p:nvSpPr>
          <p:cNvPr id="4" name="Slide Number Placeholder 3"/>
          <p:cNvSpPr>
            <a:spLocks noGrp="1"/>
          </p:cNvSpPr>
          <p:nvPr>
            <p:ph type="sldNum" sz="quarter" idx="10"/>
          </p:nvPr>
        </p:nvSpPr>
        <p:spPr/>
        <p:txBody>
          <a:bodyPr/>
          <a:lstStyle/>
          <a:p>
            <a:fld id="{6C9B8605-A0F2-45F8-8AB1-95533733402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WSA Project annotates student work to show how it demonstrates mastery of the MA standards.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Annotated and unmarked samples can be used with teachers, families, and students themselves.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Shown here is an excerpt from a fifth-grader’s interdisciplinary research project on hot air balloons.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As of August 2017 all WSA materials have been updated to align to the 2017 ELA/literacy framework.</a:t>
            </a:r>
          </a:p>
          <a:p>
            <a:r>
              <a:rPr lang="en-US" baseline="0" dirty="0"/>
              <a:t>The 2017 ELA/literacy framework also links directly from specific standards to relevant writing samples.</a:t>
            </a:r>
          </a:p>
        </p:txBody>
      </p:sp>
      <p:sp>
        <p:nvSpPr>
          <p:cNvPr id="4" name="Slide Number Placeholder 3"/>
          <p:cNvSpPr>
            <a:spLocks noGrp="1"/>
          </p:cNvSpPr>
          <p:nvPr>
            <p:ph type="sldNum" sz="quarter" idx="10"/>
          </p:nvPr>
        </p:nvSpPr>
        <p:spPr/>
        <p:txBody>
          <a:bodyPr/>
          <a:lstStyle/>
          <a:p>
            <a:fld id="{6C9B8605-A0F2-45F8-8AB1-95533733402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are resources we will work to develop during the 2017-2018</a:t>
            </a:r>
            <a:r>
              <a:rPr lang="en-US" baseline="0" dirty="0"/>
              <a:t> academic year.</a:t>
            </a:r>
            <a:endParaRPr lang="en-US" dirty="0"/>
          </a:p>
          <a:p>
            <a:r>
              <a:rPr lang="en-US" dirty="0"/>
              <a:t>The latter two projects</a:t>
            </a:r>
            <a:r>
              <a:rPr lang="en-US" baseline="0" dirty="0"/>
              <a:t> are still quite nebulous as of August 2017.</a:t>
            </a:r>
          </a:p>
        </p:txBody>
      </p:sp>
      <p:sp>
        <p:nvSpPr>
          <p:cNvPr id="4" name="Slide Number Placeholder 3"/>
          <p:cNvSpPr>
            <a:spLocks noGrp="1"/>
          </p:cNvSpPr>
          <p:nvPr>
            <p:ph type="sldNum" sz="quarter" idx="10"/>
          </p:nvPr>
        </p:nvSpPr>
        <p:spPr/>
        <p:txBody>
          <a:bodyPr/>
          <a:lstStyle/>
          <a:p>
            <a:fld id="{6C9B8605-A0F2-45F8-8AB1-95533733402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ESE’s Center for Instructional Support will be running 12 educator networks during the 2017-2018 academic year. The networks will convene classroom, school, and district leaders from across the state to learn about the standards and to develop, test, and refine tools and strategies for implementing them effectively. Each network will meet several times over the course of the school year and focus on a specific aspect of the ELA/literacy, math, or STE framework. Please</a:t>
            </a:r>
            <a:r>
              <a:rPr lang="en-US" sz="1200" kern="1200" baseline="0" dirty="0">
                <a:solidFill>
                  <a:schemeClr val="tx1"/>
                </a:solidFill>
                <a:latin typeface="+mn-lt"/>
                <a:ea typeface="+mn-ea"/>
                <a:cs typeface="+mn-cs"/>
              </a:rPr>
              <a:t> n</a:t>
            </a:r>
            <a:r>
              <a:rPr lang="en-US" sz="1200" kern="1200" dirty="0">
                <a:solidFill>
                  <a:schemeClr val="tx1"/>
                </a:solidFill>
                <a:latin typeface="+mn-lt"/>
                <a:ea typeface="+mn-ea"/>
                <a:cs typeface="+mn-cs"/>
              </a:rPr>
              <a:t>ote that several of the networks are meant to be attended by district teams rather than individuals.</a:t>
            </a:r>
          </a:p>
        </p:txBody>
      </p:sp>
      <p:sp>
        <p:nvSpPr>
          <p:cNvPr id="4" name="Slide Number Placeholder 3"/>
          <p:cNvSpPr>
            <a:spLocks noGrp="1"/>
          </p:cNvSpPr>
          <p:nvPr>
            <p:ph type="sldNum" sz="quarter" idx="10"/>
          </p:nvPr>
        </p:nvSpPr>
        <p:spPr/>
        <p:txBody>
          <a:bodyPr/>
          <a:lstStyle/>
          <a:p>
            <a:fld id="{6C9B8605-A0F2-45F8-8AB1-95533733402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all our efforts to support implementation of the 2017 frameworks as well as previously revised frameworks such as the 2016 STE one, ESE will be emphasizing these core messages,</a:t>
            </a:r>
            <a:r>
              <a:rPr lang="en-US" baseline="0" dirty="0"/>
              <a:t> </a:t>
            </a:r>
            <a:r>
              <a:rPr lang="en-US" dirty="0"/>
              <a:t>each of which has </a:t>
            </a:r>
            <a:r>
              <a:rPr lang="en-US" baseline="0" dirty="0"/>
              <a:t>interdisciplinary implications.</a:t>
            </a:r>
            <a:endParaRPr lang="en-US" dirty="0"/>
          </a:p>
        </p:txBody>
      </p:sp>
      <p:sp>
        <p:nvSpPr>
          <p:cNvPr id="4" name="Footer Placeholder 3"/>
          <p:cNvSpPr>
            <a:spLocks noGrp="1"/>
          </p:cNvSpPr>
          <p:nvPr>
            <p:ph type="ftr" sz="quarter" idx="10"/>
          </p:nvPr>
        </p:nvSpPr>
        <p:spPr/>
        <p:txBody>
          <a:bodyPr/>
          <a:lstStyle/>
          <a:p>
            <a:r>
              <a:rPr lang="en-US"/>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18</a:t>
            </a:fld>
            <a:endParaRPr lang="en-US" dirty="0"/>
          </a:p>
        </p:txBody>
      </p:sp>
    </p:spTree>
    <p:extLst>
      <p:ext uri="{BB962C8B-B14F-4D97-AF65-F5344CB8AC3E}">
        <p14:creationId xmlns:p14="http://schemas.microsoft.com/office/powerpoint/2010/main" val="4259614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aseline="0" dirty="0"/>
              <a:t>This section is “weedier” than the previous two; it delves quite deeply into specific standards and content. While these slides focus on the four most recently updated frameworks, all Massachusetts curriculum frameworks—and all subject areas—are interconnected. Moving forward, making interdisciplinary connections more explicit and well-supported will be a goal of all framework review and revision processes ESE undertakes. </a:t>
            </a:r>
          </a:p>
        </p:txBody>
      </p:sp>
      <p:sp>
        <p:nvSpPr>
          <p:cNvPr id="4" name="Footer Placeholder 3"/>
          <p:cNvSpPr>
            <a:spLocks noGrp="1"/>
          </p:cNvSpPr>
          <p:nvPr>
            <p:ph type="ftr" sz="quarter" idx="10"/>
          </p:nvPr>
        </p:nvSpPr>
        <p:spPr/>
        <p:txBody>
          <a:bodyPr/>
          <a:lstStyle/>
          <a:p>
            <a:r>
              <a:rPr lang="en-US"/>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19</a:t>
            </a:fld>
            <a:endParaRPr lang="en-US" dirty="0"/>
          </a:p>
        </p:txBody>
      </p:sp>
    </p:spTree>
    <p:extLst>
      <p:ext uri="{BB962C8B-B14F-4D97-AF65-F5344CB8AC3E}">
        <p14:creationId xmlns:p14="http://schemas.microsoft.com/office/powerpoint/2010/main" val="213806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The slides in this section do not attempt to detail every change—or even every type of change—made to the frameworks, but they provide an overview and a framework for thinking about the changes. For a list of changes to the standards that may affect planning in schools, please see the “Highlights of the 2017 Revisions” documents available at http://www.doe.mass.edu/frameworks/. For a complete list of changes to the standards and the rationale for each change, please see the “Grade-by-Grade Explanation of Changes” documents presented to the Board of Elementary and Secondary Education in March 2017.</a:t>
            </a:r>
            <a:endParaRPr lang="en-US" sz="14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Footer Placeholder 3"/>
          <p:cNvSpPr>
            <a:spLocks noGrp="1"/>
          </p:cNvSpPr>
          <p:nvPr>
            <p:ph type="ftr" sz="quarter" idx="10"/>
          </p:nvPr>
        </p:nvSpPr>
        <p:spPr/>
        <p:txBody>
          <a:bodyPr/>
          <a:lstStyle/>
          <a:p>
            <a:r>
              <a:rPr lang="en-US"/>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2</a:t>
            </a:fld>
            <a:endParaRPr lang="en-US" dirty="0"/>
          </a:p>
        </p:txBody>
      </p:sp>
    </p:spTree>
    <p:extLst>
      <p:ext uri="{BB962C8B-B14F-4D97-AF65-F5344CB8AC3E}">
        <p14:creationId xmlns:p14="http://schemas.microsoft.com/office/powerpoint/2010/main" val="2138067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Balance</a:t>
            </a:r>
            <a:r>
              <a:rPr lang="en-US" sz="1200" kern="1200" baseline="0" dirty="0">
                <a:solidFill>
                  <a:schemeClr val="tx1"/>
                </a:solidFill>
                <a:effectLst/>
                <a:latin typeface="+mn-lt"/>
                <a:ea typeface="+mn-ea"/>
                <a:cs typeface="+mn-cs"/>
              </a:rPr>
              <a:t> within the Mathematics Framework refers to Mathematical Rigor.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content and practice standards focus on developing students in the following areas: </a:t>
            </a:r>
          </a:p>
          <a:p>
            <a:pPr lvl="0"/>
            <a:r>
              <a:rPr lang="en-US" sz="1200" b="1" kern="1200" dirty="0">
                <a:solidFill>
                  <a:schemeClr val="tx1"/>
                </a:solidFill>
                <a:effectLst/>
                <a:latin typeface="+mn-lt"/>
                <a:ea typeface="+mn-ea"/>
                <a:cs typeface="+mn-cs"/>
              </a:rPr>
              <a:t>Conceptual understanding</a:t>
            </a:r>
            <a:r>
              <a:rPr lang="en-US" sz="1200" kern="1200" dirty="0">
                <a:solidFill>
                  <a:schemeClr val="tx1"/>
                </a:solidFill>
                <a:effectLst/>
                <a:latin typeface="+mn-lt"/>
                <a:ea typeface="+mn-ea"/>
                <a:cs typeface="+mn-cs"/>
              </a:rPr>
              <a:t> – make sense of the math, reason about and understand math concepts and ideas</a:t>
            </a:r>
          </a:p>
          <a:p>
            <a:pPr lvl="0"/>
            <a:r>
              <a:rPr lang="en-US" sz="1200" b="1" kern="1200" dirty="0">
                <a:solidFill>
                  <a:schemeClr val="tx1"/>
                </a:solidFill>
                <a:effectLst/>
                <a:latin typeface="+mn-lt"/>
                <a:ea typeface="+mn-ea"/>
                <a:cs typeface="+mn-cs"/>
              </a:rPr>
              <a:t>Procedural skills</a:t>
            </a:r>
            <a:r>
              <a:rPr lang="en-US" sz="1200" kern="1200" dirty="0">
                <a:solidFill>
                  <a:schemeClr val="tx1"/>
                </a:solidFill>
                <a:effectLst/>
                <a:latin typeface="+mn-lt"/>
                <a:ea typeface="+mn-ea"/>
                <a:cs typeface="+mn-cs"/>
              </a:rPr>
              <a:t> – know mathematical facts, compute and do the math</a:t>
            </a:r>
          </a:p>
          <a:p>
            <a:pPr lvl="0"/>
            <a:r>
              <a:rPr lang="en-US" sz="1200" b="1" kern="1200" dirty="0">
                <a:solidFill>
                  <a:schemeClr val="tx1"/>
                </a:solidFill>
                <a:effectLst/>
                <a:latin typeface="+mn-lt"/>
                <a:ea typeface="+mn-ea"/>
                <a:cs typeface="+mn-cs"/>
              </a:rPr>
              <a:t>Capacity</a:t>
            </a:r>
            <a:r>
              <a:rPr lang="en-US" sz="1200" kern="1200" dirty="0">
                <a:solidFill>
                  <a:schemeClr val="tx1"/>
                </a:solidFill>
                <a:effectLst/>
                <a:latin typeface="+mn-lt"/>
                <a:ea typeface="+mn-ea"/>
                <a:cs typeface="+mn-cs"/>
              </a:rPr>
              <a:t> – solve a wide range of problems in various contexts by reasoning, thinking, and </a:t>
            </a:r>
            <a:r>
              <a:rPr lang="en-US" sz="1200" b="1" kern="1200" dirty="0">
                <a:solidFill>
                  <a:schemeClr val="tx1"/>
                </a:solidFill>
                <a:effectLst/>
                <a:latin typeface="+mn-lt"/>
                <a:ea typeface="+mn-ea"/>
                <a:cs typeface="+mn-cs"/>
              </a:rPr>
              <a:t>applying</a:t>
            </a:r>
            <a:r>
              <a:rPr lang="en-US" sz="1200" kern="1200" dirty="0">
                <a:solidFill>
                  <a:schemeClr val="tx1"/>
                </a:solidFill>
                <a:effectLst/>
                <a:latin typeface="+mn-lt"/>
                <a:ea typeface="+mn-ea"/>
                <a:cs typeface="+mn-cs"/>
              </a:rPr>
              <a:t> the mathematics they have learned.</a:t>
            </a:r>
          </a:p>
          <a:p>
            <a:r>
              <a:rPr lang="en-US" dirty="0"/>
              <a:t>Instruction</a:t>
            </a:r>
            <a:r>
              <a:rPr lang="en-US" baseline="0" dirty="0"/>
              <a:t> and assessment should reflect a balance of all three aspects of Mathematical Rigor.</a:t>
            </a:r>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Massachusetts Department of Elementary and Secondary Education</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5724FF-A098-4B60-9000-6891DF0985A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220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rtl="0"/>
            <a:r>
              <a:rPr lang="en-US" sz="1200" b="0" i="0" u="none" strike="noStrike" kern="1200" dirty="0">
                <a:solidFill>
                  <a:schemeClr val="tx1"/>
                </a:solidFill>
                <a:effectLst/>
                <a:latin typeface="+mn-lt"/>
                <a:ea typeface="+mn-ea"/>
                <a:cs typeface="+mn-cs"/>
              </a:rPr>
              <a:t>For example, a</a:t>
            </a:r>
            <a:r>
              <a:rPr lang="en-US" sz="1200" b="0" i="0" u="none" strike="noStrike" kern="1200" baseline="0" dirty="0">
                <a:solidFill>
                  <a:schemeClr val="tx1"/>
                </a:solidFill>
                <a:effectLst/>
                <a:latin typeface="+mn-lt"/>
                <a:ea typeface="+mn-ea"/>
                <a:cs typeface="+mn-cs"/>
              </a:rPr>
              <a:t> 2</a:t>
            </a:r>
            <a:r>
              <a:rPr lang="en-US" sz="1200" b="0" i="0" u="none" strike="noStrike" kern="1200" baseline="30000" dirty="0">
                <a:solidFill>
                  <a:schemeClr val="tx1"/>
                </a:solidFill>
                <a:effectLst/>
                <a:latin typeface="+mn-lt"/>
                <a:ea typeface="+mn-ea"/>
                <a:cs typeface="+mn-cs"/>
              </a:rPr>
              <a:t>nd</a:t>
            </a:r>
            <a:r>
              <a:rPr lang="en-US" sz="1200" b="0" i="0" u="none" strike="noStrike" kern="1200" baseline="0" dirty="0">
                <a:solidFill>
                  <a:schemeClr val="tx1"/>
                </a:solidFill>
                <a:effectLst/>
                <a:latin typeface="+mn-lt"/>
                <a:ea typeface="+mn-ea"/>
                <a:cs typeface="+mn-cs"/>
              </a:rPr>
              <a:t> grade standard can be analyzed in regard to each aspect of Mathematical Rigor. </a:t>
            </a: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Conceptual understanding</a:t>
            </a:r>
            <a:r>
              <a:rPr lang="en-US" sz="120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Explain what it means for a number to be even or odd (can be paired, broken in half, organized to match rows)</a:t>
            </a:r>
            <a:endParaRPr lang="en-US"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Procedural skills</a:t>
            </a:r>
            <a:r>
              <a:rPr lang="en-US" sz="1200" kern="1200" dirty="0">
                <a:solidFill>
                  <a:schemeClr val="tx1"/>
                </a:solidFill>
                <a:effectLst/>
                <a:latin typeface="+mn-lt"/>
                <a:ea typeface="+mn-ea"/>
                <a:cs typeface="+mn-cs"/>
              </a:rPr>
              <a:t> – </a:t>
            </a:r>
            <a:r>
              <a:rPr lang="en-US" sz="1200" b="0" i="0" u="none" strike="noStrike" kern="1200" dirty="0">
                <a:solidFill>
                  <a:schemeClr val="tx1"/>
                </a:solidFill>
                <a:effectLst/>
                <a:latin typeface="+mn-lt"/>
                <a:ea typeface="+mn-ea"/>
                <a:cs typeface="+mn-cs"/>
              </a:rPr>
              <a:t>Memorize and apply a rule for recognizing even</a:t>
            </a:r>
            <a:r>
              <a:rPr lang="en-US" sz="1200" b="0" i="0" u="none" strike="noStrike" kern="1200" baseline="0" dirty="0">
                <a:solidFill>
                  <a:schemeClr val="tx1"/>
                </a:solidFill>
                <a:effectLst/>
                <a:latin typeface="+mn-lt"/>
                <a:ea typeface="+mn-ea"/>
                <a:cs typeface="+mn-cs"/>
              </a:rPr>
              <a:t> numbers </a:t>
            </a:r>
            <a:r>
              <a:rPr lang="en-US" sz="1200" b="0" i="0" u="none" strike="noStrike" kern="1200" dirty="0">
                <a:solidFill>
                  <a:schemeClr val="tx1"/>
                </a:solidFill>
                <a:effectLst/>
                <a:latin typeface="+mn-lt"/>
                <a:ea typeface="+mn-ea"/>
                <a:cs typeface="+mn-cs"/>
              </a:rPr>
              <a:t>(0,2,4,6,8)</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Capacity</a:t>
            </a:r>
            <a:r>
              <a:rPr lang="en-US" sz="1200" kern="1200" dirty="0">
                <a:solidFill>
                  <a:schemeClr val="tx1"/>
                </a:solidFill>
                <a:effectLst/>
                <a:latin typeface="+mn-lt"/>
                <a:ea typeface="+mn-ea"/>
                <a:cs typeface="+mn-cs"/>
              </a:rPr>
              <a:t>  - Odd/Even and arrays as a </a:t>
            </a:r>
            <a:r>
              <a:rPr lang="en-US" sz="1200" b="0" i="0" u="none" strike="noStrike" kern="1200" dirty="0">
                <a:solidFill>
                  <a:schemeClr val="tx1"/>
                </a:solidFill>
                <a:effectLst/>
                <a:latin typeface="+mn-lt"/>
                <a:ea typeface="+mn-ea"/>
                <a:cs typeface="+mn-cs"/>
              </a:rPr>
              <a:t>foundation for multiplication, organize an array or group, 2 is a factor</a:t>
            </a:r>
            <a:endParaRPr lang="en-US" b="0" dirty="0">
              <a:effectLst/>
            </a:endParaRPr>
          </a:p>
          <a:p>
            <a:pPr lvl="0"/>
            <a:endParaRPr lang="en-US" sz="1200" b="0" i="0" u="none" strike="noStrike" kern="1200" dirty="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Massachusetts Department of Elementary and Secondary Education</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5724FF-A098-4B60-9000-6891DF0985A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5104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rtl="0"/>
            <a:r>
              <a:rPr lang="en-US" sz="1200" b="0" i="0" u="none" strike="noStrike" kern="1200" dirty="0">
                <a:solidFill>
                  <a:schemeClr val="tx1"/>
                </a:solidFill>
                <a:effectLst/>
                <a:latin typeface="+mn-lt"/>
                <a:ea typeface="+mn-ea"/>
                <a:cs typeface="+mn-cs"/>
              </a:rPr>
              <a:t>For example, a</a:t>
            </a:r>
            <a:r>
              <a:rPr lang="en-US" sz="1200" b="0" i="0" u="none" strike="noStrike" kern="1200" baseline="0" dirty="0">
                <a:solidFill>
                  <a:schemeClr val="tx1"/>
                </a:solidFill>
                <a:effectLst/>
                <a:latin typeface="+mn-lt"/>
                <a:ea typeface="+mn-ea"/>
                <a:cs typeface="+mn-cs"/>
              </a:rPr>
              <a:t> 6</a:t>
            </a:r>
            <a:r>
              <a:rPr lang="en-US" sz="1200" b="0" i="0" u="none" strike="noStrike" kern="1200" baseline="30000" dirty="0">
                <a:solidFill>
                  <a:schemeClr val="tx1"/>
                </a:solidFill>
                <a:effectLst/>
                <a:latin typeface="+mn-lt"/>
                <a:ea typeface="+mn-ea"/>
                <a:cs typeface="+mn-cs"/>
              </a:rPr>
              <a:t>th</a:t>
            </a:r>
            <a:r>
              <a:rPr lang="en-US" sz="1200" b="0" i="0" u="none" strike="noStrike" kern="1200" baseline="0" dirty="0">
                <a:solidFill>
                  <a:schemeClr val="tx1"/>
                </a:solidFill>
                <a:effectLst/>
                <a:latin typeface="+mn-lt"/>
                <a:ea typeface="+mn-ea"/>
                <a:cs typeface="+mn-cs"/>
              </a:rPr>
              <a:t> grade standard can be analyzed in regard to each aspect of Mathematical Rigor. </a:t>
            </a: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Conceptual understanding</a:t>
            </a:r>
            <a:r>
              <a:rPr lang="en-US" sz="120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Explain the</a:t>
            </a:r>
            <a:r>
              <a:rPr lang="en-US" sz="1200" b="0" i="0" u="none" strike="noStrike" kern="1200" baseline="0" dirty="0">
                <a:solidFill>
                  <a:schemeClr val="tx1"/>
                </a:solidFill>
                <a:effectLst/>
                <a:latin typeface="+mn-lt"/>
                <a:ea typeface="+mn-ea"/>
                <a:cs typeface="+mn-cs"/>
              </a:rPr>
              <a:t> role of </a:t>
            </a:r>
            <a:r>
              <a:rPr lang="en-US" sz="1200" b="0" i="0" u="none" strike="noStrike" kern="1200" dirty="0">
                <a:solidFill>
                  <a:schemeClr val="tx1"/>
                </a:solidFill>
                <a:effectLst/>
                <a:latin typeface="+mn-lt"/>
                <a:ea typeface="+mn-ea"/>
                <a:cs typeface="+mn-cs"/>
              </a:rPr>
              <a:t>common factors within</a:t>
            </a:r>
            <a:r>
              <a:rPr lang="en-US" sz="1200" b="0" i="0" u="none" strike="noStrike" kern="1200" baseline="0" dirty="0">
                <a:solidFill>
                  <a:schemeClr val="tx1"/>
                </a:solidFill>
                <a:effectLst/>
                <a:latin typeface="+mn-lt"/>
                <a:ea typeface="+mn-ea"/>
                <a:cs typeface="+mn-cs"/>
              </a:rPr>
              <a:t> the use of the distributive property</a:t>
            </a: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Procedural skills</a:t>
            </a:r>
            <a:r>
              <a:rPr lang="en-US" sz="1200" kern="1200" dirty="0">
                <a:solidFill>
                  <a:schemeClr val="tx1"/>
                </a:solidFill>
                <a:effectLst/>
                <a:latin typeface="+mn-lt"/>
                <a:ea typeface="+mn-ea"/>
                <a:cs typeface="+mn-cs"/>
              </a:rPr>
              <a:t> – </a:t>
            </a:r>
            <a:r>
              <a:rPr lang="en-US" sz="1200" b="0" i="0" u="none" strike="noStrike" kern="1200" dirty="0">
                <a:solidFill>
                  <a:schemeClr val="tx1"/>
                </a:solidFill>
                <a:effectLst/>
                <a:latin typeface="+mn-lt"/>
                <a:ea typeface="+mn-ea"/>
                <a:cs typeface="+mn-cs"/>
              </a:rPr>
              <a:t>Memorize and apply a</a:t>
            </a:r>
            <a:r>
              <a:rPr lang="en-US" sz="1200" b="0" i="0" u="none" strike="noStrike" kern="1200" baseline="0" dirty="0">
                <a:solidFill>
                  <a:schemeClr val="tx1"/>
                </a:solidFill>
                <a:effectLst/>
                <a:latin typeface="+mn-lt"/>
                <a:ea typeface="+mn-ea"/>
                <a:cs typeface="+mn-cs"/>
              </a:rPr>
              <a:t> procedure to determine the greatest common factor of two whole numbers</a:t>
            </a:r>
            <a:r>
              <a:rPr lang="en-US" sz="1200" b="0" i="0" u="none" strike="noStrike"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Capacity</a:t>
            </a:r>
            <a:r>
              <a:rPr lang="en-US" sz="1200" kern="120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 Apply understanding and procedures associated with multiples and factors to interpret relative size of quantities. </a:t>
            </a:r>
            <a:endParaRPr lang="en-US" sz="1200" b="0" i="0" u="none" strike="noStrike" kern="1200" dirty="0">
              <a:solidFill>
                <a:schemeClr val="tx1"/>
              </a:solidFill>
              <a:effectLst/>
              <a:latin typeface="+mn-lt"/>
              <a:ea typeface="+mn-ea"/>
              <a:cs typeface="+mn-cs"/>
            </a:endParaRPr>
          </a:p>
          <a:p>
            <a:pPr rtl="0"/>
            <a:br>
              <a:rPr lang="en-US" dirty="0"/>
            </a:br>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Massachusetts Department of Elementary and Secondary Education</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5724FF-A098-4B60-9000-6891DF0985A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60126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rtl="0"/>
            <a:r>
              <a:rPr lang="en-US" dirty="0"/>
              <a:t>The Standards of Mathematical Practice has been delineated in the 2017 Mathematics Frameworks by grade spans PK-5,</a:t>
            </a:r>
            <a:r>
              <a:rPr lang="en-US" baseline="0" dirty="0"/>
              <a:t> 6-8, and 9-12. It is important to contextualize the Standards for Mathematical Practice as standards that must be taught and assessed through integration with the content standards. This expectation dictates that the Standards for Mathematical Practice are to be learned and applied by all students across performance levels. Students can learn how to apply the practices with more frequency and success, just as they improve their content knowledge. </a:t>
            </a:r>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Massachusetts Department of Elementary and Secondary Education</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5724FF-A098-4B60-9000-6891DF0985A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3635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rtl="0"/>
            <a:r>
              <a:rPr lang="en-US" dirty="0"/>
              <a:t>The Standards for</a:t>
            </a:r>
            <a:r>
              <a:rPr lang="en-US" baseline="0" dirty="0"/>
              <a:t> Mathematical Practice can be thought of as being grouped into 4 categories shown above. For this presentation we focus on #3 and #6. The practice of constructing arguments and critiquing the reasoning of others is common across all the content frameworks. In Math this is specifically identified as a practice (SMP 3) students must apply on a daily basis both to learn new material and apply previous learning. The expectation to use precise language and vocabulary is vital to constructing arguments in math and other disciplines as well. </a:t>
            </a:r>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Massachusetts Department of Elementary and Secondary Education</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5724FF-A098-4B60-9000-6891DF0985A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87053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rtl="0"/>
            <a:r>
              <a:rPr lang="en-US" dirty="0"/>
              <a:t>This slide and the next highlight some of the text from SMP #3 and #6 that specifically call out</a:t>
            </a:r>
            <a:r>
              <a:rPr lang="en-US" baseline="0" dirty="0"/>
              <a:t> the need for students to communicate their thinking while providing evidence. </a:t>
            </a:r>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Massachusetts Department of Elementary and Secondary Education</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5724FF-A098-4B60-9000-6891DF0985A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2322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rtl="0"/>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Massachusetts Department of Elementary and Secondary Education</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5724FF-A098-4B60-9000-6891DF0985A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4326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The STE standards are designed to include three interrelated components necessary to prepare students for college and careers</a:t>
            </a:r>
            <a:r>
              <a:rPr lang="en-US" sz="1200" kern="1200" baseline="0" dirty="0">
                <a:solidFill>
                  <a:schemeClr val="tx1"/>
                </a:solidFill>
                <a:effectLst/>
                <a:latin typeface="+mn-lt"/>
                <a:ea typeface="+mn-ea"/>
                <a:cs typeface="+mn-cs"/>
              </a:rPr>
              <a:t> in the STE fields:</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Conceptual understanding of disciplinary core ideas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Science and engineering practices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Application to the natural and designed world</a:t>
            </a:r>
          </a:p>
          <a:p>
            <a:pPr marL="0" indent="0">
              <a:buFont typeface="Arial" panose="020B0604020202020204" pitchFamily="34" charset="0"/>
              <a:buNone/>
            </a:pPr>
            <a:r>
              <a:rPr lang="en-US" sz="1200" kern="1200" dirty="0">
                <a:solidFill>
                  <a:schemeClr val="tx1"/>
                </a:solidFill>
                <a:effectLst/>
                <a:latin typeface="+mn-lt"/>
                <a:ea typeface="+mn-ea"/>
                <a:cs typeface="+mn-cs"/>
              </a:rPr>
              <a:t>Similar</a:t>
            </a:r>
            <a:r>
              <a:rPr lang="en-US" sz="1200" kern="1200" baseline="0" dirty="0">
                <a:solidFill>
                  <a:schemeClr val="tx1"/>
                </a:solidFill>
                <a:effectLst/>
                <a:latin typeface="+mn-lt"/>
                <a:ea typeface="+mn-ea"/>
                <a:cs typeface="+mn-cs"/>
              </a:rPr>
              <a:t> to the balance sought through Mathematical Rigor, STE courses should seek a balance of these three elements through tasks and assessments.</a:t>
            </a:r>
            <a:endParaRPr lang="en-US" sz="1200" kern="1200" dirty="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Massachusetts Department of Elementary and Secondary Education</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5724FF-A098-4B60-9000-6891DF0985A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26555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a:t>The 2016 STE Framework</a:t>
            </a:r>
            <a:r>
              <a:rPr lang="en-US" baseline="0" dirty="0"/>
              <a:t> describes the process of Scientific Inquiry and Engineering Design. </a:t>
            </a:r>
          </a:p>
          <a:p>
            <a:r>
              <a:rPr lang="en-US" baseline="0" dirty="0"/>
              <a:t>Communication and argumentation are vital aspects of the Scientific Inquiry process. </a:t>
            </a:r>
          </a:p>
          <a:p>
            <a:r>
              <a:rPr lang="en-US" sz="1200" b="1" kern="1200" dirty="0">
                <a:solidFill>
                  <a:schemeClr val="tx1"/>
                </a:solidFill>
                <a:effectLst/>
                <a:latin typeface="+mn-lt"/>
                <a:ea typeface="+mn-ea"/>
                <a:cs typeface="+mn-cs"/>
              </a:rPr>
              <a:t>Asking questions and defining problems.</a:t>
            </a:r>
            <a:r>
              <a:rPr lang="en-US" sz="1200" kern="1200" dirty="0">
                <a:solidFill>
                  <a:schemeClr val="tx1"/>
                </a:solidFill>
                <a:effectLst/>
                <a:latin typeface="+mn-lt"/>
                <a:ea typeface="+mn-ea"/>
                <a:cs typeface="+mn-cs"/>
              </a:rPr>
              <a:t> Scientific questions arise in a variety of ways. They can be driven by curiosity about the world; inspired by the predictions of a model, theory, or findings from previous investigations; or stimulated by the need to solve a problem. Asking questions also leads to involvement in other practices.</a:t>
            </a:r>
          </a:p>
          <a:p>
            <a:r>
              <a:rPr lang="en-US" sz="1200" b="1" kern="1200" dirty="0">
                <a:solidFill>
                  <a:schemeClr val="tx1"/>
                </a:solidFill>
                <a:effectLst/>
                <a:latin typeface="+mn-lt"/>
                <a:ea typeface="+mn-ea"/>
                <a:cs typeface="+mn-cs"/>
              </a:rPr>
              <a:t>Communicating evidence.</a:t>
            </a:r>
            <a:r>
              <a:rPr lang="en-US" sz="1200" kern="1200" dirty="0">
                <a:solidFill>
                  <a:schemeClr val="tx1"/>
                </a:solidFill>
                <a:effectLst/>
                <a:latin typeface="+mn-lt"/>
                <a:ea typeface="+mn-ea"/>
                <a:cs typeface="+mn-cs"/>
              </a:rPr>
              <a:t> Communicating explanations for the causes of phenomena is central to science. An explanation includes a claim that relates how a variable or variables relate to another variable or set of variables. A claim is often made in response to a question and in the process of answering the question. Argumentation is a process for reaching agreements about explanations and design solutions. Reasoning based on evidence is essential in identifying the best explanation for a natural phenomenon. Being able to communicate clearly and persuasively is critical to engaging with multiple sources of technical information and evaluating the merit and validity of claims, methods, and designs.</a:t>
            </a:r>
          </a:p>
          <a:p>
            <a:endParaRPr lang="en-US" sz="1200" b="1" u="sng" kern="1200" dirty="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Massachusetts Department of Elementary and Secondary Education</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5724FF-A098-4B60-9000-6891DF0985A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28352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baseline="0" dirty="0"/>
              <a:t>Communication is also a vital aspects of the Engineering Design process. </a:t>
            </a:r>
          </a:p>
          <a:p>
            <a:r>
              <a:rPr lang="en-US" sz="1200" b="1" kern="1200" dirty="0">
                <a:solidFill>
                  <a:schemeClr val="tx1"/>
                </a:solidFill>
                <a:effectLst/>
                <a:latin typeface="+mn-lt"/>
                <a:ea typeface="+mn-ea"/>
                <a:cs typeface="+mn-cs"/>
              </a:rPr>
              <a:t>Provide feedback.</a:t>
            </a:r>
            <a:r>
              <a:rPr lang="en-US" sz="1200" kern="1200" dirty="0">
                <a:solidFill>
                  <a:schemeClr val="tx1"/>
                </a:solidFill>
                <a:effectLst/>
                <a:latin typeface="+mn-lt"/>
                <a:ea typeface="+mn-ea"/>
                <a:cs typeface="+mn-cs"/>
              </a:rPr>
              <a:t> Feedback through oral or written comments provides constructive criticism to improve a solution and design. Feedback can be asked for and/or given at any point during engineering design. Determining how to communicate and act on feedback is critical. </a:t>
            </a:r>
          </a:p>
          <a:p>
            <a:r>
              <a:rPr lang="en-US" sz="1200" b="1" kern="1200" dirty="0">
                <a:solidFill>
                  <a:schemeClr val="tx1"/>
                </a:solidFill>
                <a:effectLst/>
                <a:latin typeface="+mn-lt"/>
                <a:ea typeface="+mn-ea"/>
                <a:cs typeface="+mn-cs"/>
              </a:rPr>
              <a:t>Communicate, explain, and share</a:t>
            </a:r>
            <a:r>
              <a:rPr lang="en-US" sz="1200" kern="1200" dirty="0">
                <a:solidFill>
                  <a:schemeClr val="tx1"/>
                </a:solidFill>
                <a:effectLst/>
                <a:latin typeface="+mn-lt"/>
                <a:ea typeface="+mn-ea"/>
                <a:cs typeface="+mn-cs"/>
              </a:rPr>
              <a:t>. Communicating, explaining, and sharing the solution and design is essential to conveying how it works and does (or does not), solving the identified need or problem, and meeting the criteria and constraints. Communication of explanations must be clear and analytical.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both</a:t>
            </a:r>
            <a:r>
              <a:rPr lang="en-US" sz="1200" kern="1200" baseline="0" dirty="0">
                <a:solidFill>
                  <a:schemeClr val="tx1"/>
                </a:solidFill>
                <a:effectLst/>
                <a:latin typeface="+mn-lt"/>
                <a:ea typeface="+mn-ea"/>
                <a:cs typeface="+mn-cs"/>
              </a:rPr>
              <a:t> the </a:t>
            </a:r>
            <a:r>
              <a:rPr lang="en-US" baseline="0" dirty="0"/>
              <a:t>process of Scientific Inquiry and Engineering Design are predicated on a meaningful task, problem to solve, or investigate. In Mathematics and STE students should be solving problems that are relevant and present the right amount of challenge to apply and enhance their learning.</a:t>
            </a:r>
            <a:endParaRPr lang="en-US" sz="1200" kern="1200" dirty="0">
              <a:solidFill>
                <a:schemeClr val="tx1"/>
              </a:solidFill>
              <a:effectLst/>
              <a:latin typeface="+mn-lt"/>
              <a:ea typeface="+mn-ea"/>
              <a:cs typeface="+mn-cs"/>
            </a:endParaRPr>
          </a:p>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Massachusetts Department of Elementary and Secondary Education</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5724FF-A098-4B60-9000-6891DF0985A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9652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next few slides focus</a:t>
            </a:r>
            <a:r>
              <a:rPr lang="en-US" baseline="0" dirty="0"/>
              <a:t> on the three guideposts named here—clarity, coherence, and rigor—in turn.</a:t>
            </a:r>
            <a:endParaRPr lang="en-US" dirty="0"/>
          </a:p>
        </p:txBody>
      </p:sp>
      <p:sp>
        <p:nvSpPr>
          <p:cNvPr id="4" name="Slide Number Placeholder 3"/>
          <p:cNvSpPr>
            <a:spLocks noGrp="1"/>
          </p:cNvSpPr>
          <p:nvPr>
            <p:ph type="sldNum" sz="quarter" idx="10"/>
          </p:nvPr>
        </p:nvSpPr>
        <p:spPr/>
        <p:txBody>
          <a:bodyPr/>
          <a:lstStyle/>
          <a:p>
            <a:fld id="{6C9B8605-A0F2-45F8-8AB1-95533733402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a:t>The</a:t>
            </a:r>
            <a:r>
              <a:rPr lang="en-US" baseline="0" dirty="0"/>
              <a:t> Science and Engineering Practices within the STE Framework specifically site the need for students to engage in argument by citing evidence. This slide presents the development of this practice (#7) from PK-2 through High School. While keeping the central focus on argumentation the expectations for students increase over time from recognizing the differences between opinions and evidence to determining when and what additional information may be required to solve a contradiction.</a:t>
            </a:r>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Massachusetts Department of Elementary and Secondary Education</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5724FF-A098-4B60-9000-6891DF0985A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95650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a:t>The Digital Literacy and Computer Science Framework</a:t>
            </a:r>
            <a:r>
              <a:rPr lang="en-US" baseline="0" dirty="0"/>
              <a:t> is explicitly designed to encourage a balanced and integrated approach to implementation. The standards are organized into 4 strands and 7 practices that extend Kindergarten to 12</a:t>
            </a:r>
            <a:r>
              <a:rPr lang="en-US" baseline="30000" dirty="0"/>
              <a:t>th</a:t>
            </a:r>
            <a:r>
              <a:rPr lang="en-US" baseline="0" dirty="0"/>
              <a:t> Grade. Effective DLCS instruction requires strategic integration of the strands through authentic problems and contexts. </a:t>
            </a:r>
            <a:endParaRPr lang="en-US" dirty="0"/>
          </a:p>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Massachusetts Department of Elementary and Secondary Education</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5724FF-A098-4B60-9000-6891DF0985A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5133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a:t>The Digital Literacy and Computer Science Framework</a:t>
            </a:r>
            <a:r>
              <a:rPr lang="en-US" baseline="0" dirty="0"/>
              <a:t> is written to reflect 6 guiding principles. Included in Guiding Principle #1 is specific reference to the need for authentic and meaningful tasks. Like the Engineering Design process, student should engage with the DLCS standards through authentic and meaningful situations, highlights are in red.</a:t>
            </a:r>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Massachusetts Department of Elementary and Secondary Education</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5724FF-A098-4B60-9000-6891DF0985A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41291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Digital Literacy and Computer Science Framework</a:t>
            </a:r>
            <a:r>
              <a:rPr lang="en-US" baseline="0" dirty="0"/>
              <a:t> include 7 practices. Practice #5 specifically addresses the importance of communication, highlights are in red. Like the STE and Mathematics, teaching and learning the DLCS standards includes justification of design and the precise use of language. </a:t>
            </a:r>
            <a:endParaRPr lang="en-US" dirty="0"/>
          </a:p>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Massachusetts Department of Elementary and Secondary Education</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5724FF-A098-4B60-9000-6891DF0985A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24606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a:t>These are all skills referenced in the slides above on math, STE, and DLCS.</a:t>
            </a:r>
            <a:endParaRPr lang="en-US" baseline="0" dirty="0"/>
          </a:p>
          <a:p>
            <a:r>
              <a:rPr lang="en-US" baseline="0" dirty="0"/>
              <a:t>Some notes on their application in ELA/literacy, in order of the points on this slide:</a:t>
            </a:r>
            <a:br>
              <a:rPr lang="en-US" baseline="0" dirty="0"/>
            </a:br>
            <a:r>
              <a:rPr lang="en-US" baseline="0" dirty="0"/>
              <a:t>“Balance…” for example, in knowing, understanding, and manipulating the “rules” of grammar</a:t>
            </a:r>
          </a:p>
          <a:p>
            <a:r>
              <a:rPr lang="en-US" baseline="0" dirty="0"/>
              <a:t>“Explain and argue…” both orally and in writing, for a variety of tasks, purposes, and audiences</a:t>
            </a:r>
          </a:p>
          <a:p>
            <a:r>
              <a:rPr lang="en-US" baseline="0" dirty="0"/>
              <a:t>“Analyze and evaluate…” when reading, when listening or viewing, and when revising writing</a:t>
            </a:r>
          </a:p>
          <a:p>
            <a:r>
              <a:rPr lang="en-US" baseline="0" dirty="0"/>
              <a:t>“Notice patterns…” such as beats in a line of poetry, or a common plotline or character type</a:t>
            </a:r>
          </a:p>
          <a:p>
            <a:r>
              <a:rPr lang="en-US" baseline="0" dirty="0"/>
              <a:t>“Interpret…” words are qualitative data; counting syllables and beats can generate quantitative data</a:t>
            </a:r>
          </a:p>
          <a:p>
            <a:r>
              <a:rPr lang="en-US" baseline="0" dirty="0"/>
              <a:t>“Define questions…” the research standards (W.7-9) include expectations for self-directed inquiry</a:t>
            </a:r>
          </a:p>
          <a:p>
            <a:r>
              <a:rPr lang="en-US" baseline="0" dirty="0"/>
              <a:t>“Communicate…” most explicit in the language strand, which applies to both written and oral language</a:t>
            </a:r>
          </a:p>
          <a:p>
            <a:r>
              <a:rPr lang="en-US" baseline="0" dirty="0"/>
              <a:t>“Choose…” tools may be physical (like dictionaries) or mental (like knowledge of Greek/Latin roots)</a:t>
            </a:r>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Massachusetts Department of Elementary and Secondary Education</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5724FF-A098-4B60-9000-6891DF0985A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28159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a:t>Because the ELA/literacy</a:t>
            </a:r>
            <a:r>
              <a:rPr lang="en-US" baseline="0" dirty="0"/>
              <a:t> framework applies directly to instruction in multiple content areas, it needs to be especially clear about its cross-curricular applications. It does this through both specific and general references to various subject areas. </a:t>
            </a:r>
            <a:r>
              <a:rPr lang="en-US" dirty="0"/>
              <a:t>Specific references include sample</a:t>
            </a:r>
            <a:r>
              <a:rPr lang="en-US" baseline="0" dirty="0"/>
              <a:t> student work and instructional scenarios that link certain ELA/literacy standards to learning across the curriculum. For example, the first screenshot here shows an instructional scenario linking the ELA/literacy standards for vocabulary to the study of fractions. More general discussions of interdisciplinary connections appear in the resource sections that follow the standards in the ELA/literacy framework. For example, the second screenshot here shows part of a guiding principle from the STE framework, as quoted in the ELA/literacy framework.</a:t>
            </a:r>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Massachusetts Department of Elementary and Secondary Education</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5724FF-A098-4B60-9000-6891DF0985A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96866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2017 revisions also involved adding some new content to the ELA/literacy standards.</a:t>
            </a:r>
            <a:r>
              <a:rPr lang="en-US" baseline="0" dirty="0"/>
              <a:t> This content was carefully selected to avoid increasing the amount of material for which teachers are responsible. To see how, consider the examples shown here from the kindergarten (top) and grade 3 (bottom) language standards. The math standards, in the math framework, expect students to write numbers from 0 to 20 in kindergarten and use the symbols &lt; and &gt; in grade 3. The boxed content in the ELA/literacy standards above simply reinforces those expectations from a literacy perspective.</a:t>
            </a:r>
          </a:p>
        </p:txBody>
      </p:sp>
      <p:sp>
        <p:nvSpPr>
          <p:cNvPr id="4" name="Slide Number Placeholder 3"/>
          <p:cNvSpPr>
            <a:spLocks noGrp="1"/>
          </p:cNvSpPr>
          <p:nvPr>
            <p:ph type="sldNum" sz="quarter" idx="10"/>
          </p:nvPr>
        </p:nvSpPr>
        <p:spPr/>
        <p:txBody>
          <a:bodyPr/>
          <a:lstStyle/>
          <a:p>
            <a:fld id="{6C9B8605-A0F2-45F8-8AB1-955337334024}" type="slidenum">
              <a:rPr lang="en-US" smtClean="0"/>
              <a:pPr/>
              <a:t>36</a:t>
            </a:fld>
            <a:endParaRPr lang="en-US"/>
          </a:p>
        </p:txBody>
      </p:sp>
    </p:spTree>
    <p:extLst>
      <p:ext uri="{BB962C8B-B14F-4D97-AF65-F5344CB8AC3E}">
        <p14:creationId xmlns:p14="http://schemas.microsoft.com/office/powerpoint/2010/main" val="31877042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the secondary grades, new material emphasizing literacy across the curriculum takes the form of expanded speaking and listening standards. The 2011 framework included reading and writing standards but not speaking and listening standards for literacy in the content areas. Speaking and listening are important across disciplines, however, and the speaking and listening anchor standards (excerpted in orange on this slide) are relevant to classes in a variety of subject areas—as demonstrated by the slides on math, STE, and DLCS above. The 2017 framework thus includes speaking and listening standards for literacy in the content areas at grades 6 to 12. Again, the goal of the change was to reinforce what teachers are already doing, not to add more to teachers’ plates.</a:t>
            </a:r>
            <a:endParaRPr lang="en-US" dirty="0"/>
          </a:p>
        </p:txBody>
      </p:sp>
      <p:sp>
        <p:nvSpPr>
          <p:cNvPr id="4" name="Slide Number Placeholder 3"/>
          <p:cNvSpPr>
            <a:spLocks noGrp="1"/>
          </p:cNvSpPr>
          <p:nvPr>
            <p:ph type="sldNum" sz="quarter" idx="10"/>
          </p:nvPr>
        </p:nvSpPr>
        <p:spPr/>
        <p:txBody>
          <a:bodyPr/>
          <a:lstStyle/>
          <a:p>
            <a:fld id="{6C9B8605-A0F2-45F8-8AB1-955337334024}" type="slidenum">
              <a:rPr lang="en-US" smtClean="0"/>
              <a:pPr/>
              <a:t>37</a:t>
            </a:fld>
            <a:endParaRPr lang="en-US"/>
          </a:p>
        </p:txBody>
      </p:sp>
    </p:spTree>
    <p:extLst>
      <p:ext uri="{BB962C8B-B14F-4D97-AF65-F5344CB8AC3E}">
        <p14:creationId xmlns:p14="http://schemas.microsoft.com/office/powerpoint/2010/main" val="3187704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2017 Frameworks provide additional interpretation of the standards appropriate for PK-12 classrooms. This revision is intended for understanding how the original language of the standards for mathematical practice applies in different grade levels. These narrative descriptions integrate the elementary, middle, and high school grade/course content with the practices to provide a coherent description of how the practice standards play out in the PK-5, 6-8, and 9-12 classrooms.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Definitions for key terms are included in the 2017 Math Framework,</a:t>
            </a:r>
            <a:r>
              <a:rPr lang="en-US" baseline="0" dirty="0"/>
              <a:t> p</a:t>
            </a:r>
            <a:r>
              <a:rPr lang="en-US" dirty="0"/>
              <a:t>articularly for the terms: fluently, know from memory, algorithms, and standard algorithms.</a:t>
            </a:r>
            <a:r>
              <a:rPr lang="en-US" baseline="0" dirty="0"/>
              <a:t> </a:t>
            </a:r>
            <a:r>
              <a:rPr lang="en-US" dirty="0"/>
              <a:t>There was much discussion about the meaning of fluency and ‘know from memory’. There is a very strong and coherent progression that develops students’ fluency in number sense and operations. The development of fluency begins in earlier grades where they develop an understanding of a concept by explorations, using concrete models, and solving problems. Eventually students learn to use variety of strategies as they develop fluency with numbers and operations.   After this development of fluency, in two standards students are expected to know from memory math facts: grades 2 (addition/subtraction) and grades 3 (multiplication/division)</a:t>
            </a:r>
            <a:r>
              <a:rPr lang="en-US" baseline="0" dirty="0"/>
              <a:t> of two single-digit numbers.</a:t>
            </a:r>
            <a:r>
              <a:rPr lang="en-US" dirty="0"/>
              <a:t>	</a:t>
            </a:r>
          </a:p>
          <a:p>
            <a:pPr defTabSz="906902">
              <a:defRPr/>
            </a:pPr>
            <a:endParaRPr lang="en-US" dirty="0"/>
          </a:p>
          <a:p>
            <a:pPr marL="0" marR="0" lvl="0" indent="0" algn="l" defTabSz="906902" rtl="0" eaLnBrk="1" fontAlgn="auto" latinLnBrk="0" hangingPunct="1">
              <a:lnSpc>
                <a:spcPct val="100000"/>
              </a:lnSpc>
              <a:spcBef>
                <a:spcPts val="0"/>
              </a:spcBef>
              <a:spcAft>
                <a:spcPts val="0"/>
              </a:spcAft>
              <a:buClrTx/>
              <a:buSzTx/>
              <a:buFontTx/>
              <a:buNone/>
              <a:tabLst/>
              <a:defRPr/>
            </a:pPr>
            <a:r>
              <a:rPr lang="en-US" dirty="0"/>
              <a:t>Content</a:t>
            </a:r>
            <a:r>
              <a:rPr lang="en-US" baseline="0" dirty="0"/>
              <a:t> boundaries (for example: types of functions) were previously delineated in the footnotes of the HS model courses. In the 2017 Math Framework these footnotes were incorporated into a standard to make the expectation of the standard in a particular grade or course clearer and easier to use. </a:t>
            </a:r>
            <a:endParaRPr lang="en-US" dirty="0"/>
          </a:p>
          <a:p>
            <a:pPr defTabSz="906902">
              <a:defRPr/>
            </a:pPr>
            <a:endParaRPr lang="en-US" dirty="0"/>
          </a:p>
          <a:p>
            <a:endParaRPr lang="en-US" dirty="0"/>
          </a:p>
        </p:txBody>
      </p:sp>
      <p:sp>
        <p:nvSpPr>
          <p:cNvPr id="4" name="Slide Number Placeholder 3"/>
          <p:cNvSpPr>
            <a:spLocks noGrp="1"/>
          </p:cNvSpPr>
          <p:nvPr>
            <p:ph type="sldNum" sz="quarter" idx="10"/>
          </p:nvPr>
        </p:nvSpPr>
        <p:spPr/>
        <p:txBody>
          <a:bodyPr/>
          <a:lstStyle/>
          <a:p>
            <a:fld id="{6C9B8605-A0F2-45F8-8AB1-955337334024}" type="slidenum">
              <a:rPr lang="en-US" smtClean="0"/>
              <a:pPr/>
              <a:t>4</a:t>
            </a:fld>
            <a:endParaRPr lang="en-US"/>
          </a:p>
        </p:txBody>
      </p:sp>
    </p:spTree>
    <p:extLst>
      <p:ext uri="{BB962C8B-B14F-4D97-AF65-F5344CB8AC3E}">
        <p14:creationId xmlns:p14="http://schemas.microsoft.com/office/powerpoint/2010/main" val="278139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A coherent progression of learning of the content standards in</a:t>
            </a:r>
            <a:r>
              <a:rPr lang="en-US" baseline="0" dirty="0">
                <a:latin typeface="Times New Roman" pitchFamily="18" charset="0"/>
              </a:rPr>
              <a:t> these PK-8 Domains prepares students for the high school conceptual category’s standards that are dispersed throughout the high school model courses. For example,  the coherent progression of PK-5 standards in Number and Operations in base ten and Fractions prepares for learning about ratios and proportional relationships and the number system in grade 6. </a:t>
            </a:r>
            <a:endParaRPr lang="en-US" dirty="0">
              <a:latin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Recognizing patterns in numbers is key to mathematic understanding of numbers and develops algebraic thinking,  Recognizing patterns includes the practices of looking for regularity and looking for patterns or structure in our number system. Looking for and finding patterns is foundational for algebraic thinking. This edit explicitly bring this learning progression to younger children while maintaining the critical focus on arithmetic in these early grades.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dirty="0"/>
              <a:t>Grade 6 focuses on ratio, rate, and proportional reasoning. Connecting ratio and rate is an identified critical area for grade 6. The term “rate” was added to explicitly insure that the focus is on both ratio and rate concepts for the standards under this heading.  Focusing  on rates allow for the development of proportional reasoning to solve real world problems and is key in the progression  to Algebra.</a:t>
            </a:r>
            <a:r>
              <a:rPr lang="en-US" baseline="0" dirty="0"/>
              <a:t> </a:t>
            </a:r>
          </a:p>
          <a:p>
            <a:r>
              <a:rPr lang="en-US" dirty="0"/>
              <a:t>The focus</a:t>
            </a:r>
            <a:r>
              <a:rPr lang="en-US" baseline="0" dirty="0"/>
              <a:t> on rate i</a:t>
            </a:r>
            <a:r>
              <a:rPr lang="en-US" dirty="0"/>
              <a:t>nsures a stronger foundation for Algebra concepts of linearity and slope.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6C9B8605-A0F2-45F8-8AB1-955337334024}" type="slidenum">
              <a:rPr lang="en-US" smtClean="0"/>
              <a:pPr/>
              <a:t>5</a:t>
            </a:fld>
            <a:endParaRPr lang="en-US"/>
          </a:p>
        </p:txBody>
      </p:sp>
    </p:spTree>
    <p:extLst>
      <p:ext uri="{BB962C8B-B14F-4D97-AF65-F5344CB8AC3E}">
        <p14:creationId xmlns:p14="http://schemas.microsoft.com/office/powerpoint/2010/main" val="161852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786"/>
            <a:r>
              <a:rPr lang="en-US" dirty="0"/>
              <a:t>Rigor in mathematics is about challenging students to develop understanding of mathematical concepts as they develop procedural skills and then apply those understanding and</a:t>
            </a:r>
            <a:r>
              <a:rPr lang="en-US" baseline="0" dirty="0"/>
              <a:t> skills</a:t>
            </a:r>
            <a:r>
              <a:rPr lang="en-US" dirty="0"/>
              <a:t> to solve real world and</a:t>
            </a:r>
            <a:r>
              <a:rPr lang="en-US" baseline="0" dirty="0"/>
              <a:t> mathematical problem solving situations.  Mathematical rigor insures students have  the opportunity to learn concepts and practices needed to be prepared for College and Career Readiness.  </a:t>
            </a:r>
            <a:r>
              <a:rPr lang="en-US" dirty="0"/>
              <a:t>The 2017 Mathematics</a:t>
            </a:r>
            <a:r>
              <a:rPr lang="en-US" baseline="0" dirty="0"/>
              <a:t> Framework maintains the expectation that all students will develop mathematical understanding of concepts, procedural skills and fluencies, and context based problem solving abilities.</a:t>
            </a:r>
          </a:p>
          <a:p>
            <a:endParaRPr lang="en-US" baseline="0" dirty="0"/>
          </a:p>
          <a:p>
            <a:r>
              <a:rPr lang="en-US" dirty="0"/>
              <a:t>Four model course pathways are included referencing</a:t>
            </a:r>
            <a:r>
              <a:rPr lang="en-US" baseline="0" dirty="0"/>
              <a:t> both Traditional and Integrated courses</a:t>
            </a:r>
            <a:r>
              <a:rPr lang="en-US" dirty="0"/>
              <a:t>. The approach typically seen in MA high schools, (Traditional) consists of two algebra courses and a geometry course, with some data, probability and statistics included in each course followed by an advanced math course. The approach typically seen internationally (Integrated) consists of a sequence of three courses Math I, II, III, each of which also includes number, algebra, geometry, probability and statistics. Both can be designed</a:t>
            </a:r>
            <a:r>
              <a:rPr lang="en-US" baseline="0" dirty="0"/>
              <a:t> to include </a:t>
            </a:r>
            <a:r>
              <a:rPr lang="en-US" baseline="0" dirty="0" err="1"/>
              <a:t>Precalculus</a:t>
            </a:r>
            <a:r>
              <a:rPr lang="en-US" baseline="0" dirty="0"/>
              <a:t> and culminate in Calculus.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C9B8605-A0F2-45F8-8AB1-955337334024}" type="slidenum">
              <a:rPr lang="en-US" smtClean="0"/>
              <a:pPr/>
              <a:t>6</a:t>
            </a:fld>
            <a:endParaRPr lang="en-US"/>
          </a:p>
        </p:txBody>
      </p:sp>
    </p:spTree>
    <p:extLst>
      <p:ext uri="{BB962C8B-B14F-4D97-AF65-F5344CB8AC3E}">
        <p14:creationId xmlns:p14="http://schemas.microsoft.com/office/powerpoint/2010/main" val="1750295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Additional notes on each of the points on this slide, in order:</a:t>
            </a:r>
          </a:p>
          <a:p>
            <a:r>
              <a:rPr lang="en-US" baseline="0" dirty="0"/>
              <a:t>The illustrative examples appear in blue boxes throughout the framework. They are examples, not requirements.</a:t>
            </a:r>
          </a:p>
          <a:p>
            <a:r>
              <a:rPr lang="en-US" baseline="0" dirty="0"/>
              <a:t>Confusingly, some glossary definitions in the 2011 framework did not match the standards’ usage of the terms.</a:t>
            </a:r>
          </a:p>
          <a:p>
            <a:r>
              <a:rPr lang="en-US" baseline="0" dirty="0"/>
              <a:t>Note that “text,” “audience,” and “text features” are all defined in the 2017 framework’s glossary as well.</a:t>
            </a:r>
          </a:p>
          <a:p>
            <a:r>
              <a:rPr lang="en-US" baseline="0" dirty="0"/>
              <a:t>Guidance on text complexity includes sample text sets, criteria for evaluating qualitative complexity, and more.</a:t>
            </a:r>
          </a:p>
          <a:p>
            <a:endParaRPr lang="en-US" baseline="0" dirty="0"/>
          </a:p>
        </p:txBody>
      </p:sp>
      <p:sp>
        <p:nvSpPr>
          <p:cNvPr id="4" name="Slide Number Placeholder 3"/>
          <p:cNvSpPr>
            <a:spLocks noGrp="1"/>
          </p:cNvSpPr>
          <p:nvPr>
            <p:ph type="sldNum" sz="quarter" idx="10"/>
          </p:nvPr>
        </p:nvSpPr>
        <p:spPr/>
        <p:txBody>
          <a:bodyPr/>
          <a:lstStyle/>
          <a:p>
            <a:fld id="{6C9B8605-A0F2-45F8-8AB1-95533733402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Additional notes on each of the points on this slide, in order:</a:t>
            </a:r>
            <a:endParaRPr lang="en-US" dirty="0"/>
          </a:p>
          <a:p>
            <a:r>
              <a:rPr lang="en-US" dirty="0"/>
              <a:t>Parallel</a:t>
            </a:r>
            <a:r>
              <a:rPr lang="en-US" baseline="0" dirty="0"/>
              <a:t> expectations: e.g., standards for writing poetry (W.3) in K-5 reinforce grade-level reading expectations.</a:t>
            </a:r>
          </a:p>
          <a:p>
            <a:r>
              <a:rPr lang="en-US" baseline="0" dirty="0"/>
              <a:t>We heard from educators that the 2011 MA standards were important but difficult to implement as add-ons.</a:t>
            </a:r>
          </a:p>
          <a:p>
            <a:r>
              <a:rPr lang="en-US" baseline="0" dirty="0"/>
              <a:t>Sentence production: i.e., producing simple, compound, complex, and compound-complex sentences.</a:t>
            </a:r>
          </a:p>
          <a:p>
            <a:r>
              <a:rPr lang="en-US" baseline="0" dirty="0"/>
              <a:t>We heard from the field that the language strand, and especially L.1, was too isolated from other strands.</a:t>
            </a:r>
            <a:endParaRPr lang="en-US" dirty="0"/>
          </a:p>
        </p:txBody>
      </p:sp>
      <p:sp>
        <p:nvSpPr>
          <p:cNvPr id="4" name="Slide Number Placeholder 3"/>
          <p:cNvSpPr>
            <a:spLocks noGrp="1"/>
          </p:cNvSpPr>
          <p:nvPr>
            <p:ph type="sldNum" sz="quarter" idx="10"/>
          </p:nvPr>
        </p:nvSpPr>
        <p:spPr/>
        <p:txBody>
          <a:bodyPr/>
          <a:lstStyle/>
          <a:p>
            <a:fld id="{6C9B8605-A0F2-45F8-8AB1-95533733402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Additional notes on each of the points on this slide, in order:</a:t>
            </a:r>
            <a:endParaRPr lang="en-US" dirty="0"/>
          </a:p>
          <a:p>
            <a:r>
              <a:rPr lang="en-US" dirty="0"/>
              <a:t>Flexibility</a:t>
            </a:r>
            <a:r>
              <a:rPr lang="en-US" baseline="0" dirty="0"/>
              <a:t> and nuance: e.g., using narrative techniques to present anecdotal evidence for an argument</a:t>
            </a:r>
          </a:p>
          <a:p>
            <a:r>
              <a:rPr lang="en-US" baseline="0" dirty="0"/>
              <a:t>Language: e.g., standards for giving presentations (SL.4) and revising writing (W.5) mention vocabulary</a:t>
            </a:r>
          </a:p>
          <a:p>
            <a:r>
              <a:rPr lang="en-US" baseline="0" dirty="0"/>
              <a:t>Research: this is an example of a change that applies both to ELA and to literacy in the content areas</a:t>
            </a:r>
          </a:p>
          <a:p>
            <a:r>
              <a:rPr lang="en-US" baseline="0" dirty="0"/>
              <a:t>Postsecondary approaches: e.g., noticing inconsistencies within as well as between texts</a:t>
            </a:r>
          </a:p>
          <a:p>
            <a:endParaRPr lang="en-US" dirty="0"/>
          </a:p>
        </p:txBody>
      </p:sp>
      <p:sp>
        <p:nvSpPr>
          <p:cNvPr id="4" name="Slide Number Placeholder 3"/>
          <p:cNvSpPr>
            <a:spLocks noGrp="1"/>
          </p:cNvSpPr>
          <p:nvPr>
            <p:ph type="sldNum" sz="quarter" idx="10"/>
          </p:nvPr>
        </p:nvSpPr>
        <p:spPr/>
        <p:txBody>
          <a:bodyPr/>
          <a:lstStyle/>
          <a:p>
            <a:fld id="{6C9B8605-A0F2-45F8-8AB1-95533733402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5" descr="ESE Logo"/>
          <p:cNvPicPr>
            <a:picLocks noChangeAspect="1"/>
          </p:cNvPicPr>
          <p:nvPr/>
        </p:nvPicPr>
        <p:blipFill>
          <a:blip r:embed="rId2" cstate="print">
            <a:lum bright="20000"/>
          </a:blip>
          <a:srcRect r="77994"/>
          <a:stretch>
            <a:fillRect/>
          </a:stretch>
        </p:blipFill>
        <p:spPr>
          <a:xfrm>
            <a:off x="5867400" y="-381000"/>
            <a:ext cx="3505200" cy="7745744"/>
          </a:xfrm>
          <a:prstGeom prst="rect">
            <a:avLst/>
          </a:prstGeom>
        </p:spPr>
      </p:pic>
      <p:sp>
        <p:nvSpPr>
          <p:cNvPr id="9" name="Title 1"/>
          <p:cNvSpPr>
            <a:spLocks noGrp="1"/>
          </p:cNvSpPr>
          <p:nvPr>
            <p:ph type="ctrTitle"/>
          </p:nvPr>
        </p:nvSpPr>
        <p:spPr>
          <a:xfrm>
            <a:off x="533400" y="990601"/>
            <a:ext cx="7772400" cy="1905000"/>
          </a:xfrm>
        </p:spPr>
        <p:txBody>
          <a:bodyPr anchor="b" anchorCtr="0"/>
          <a:lstStyle>
            <a:lvl1pPr algn="l">
              <a:defRPr/>
            </a:lvl1pPr>
          </a:lstStyle>
          <a:p>
            <a:r>
              <a:rPr lang="en-US"/>
              <a:t>Click to edit Master title style</a:t>
            </a:r>
            <a:endParaRPr lang="en-US" dirty="0"/>
          </a:p>
        </p:txBody>
      </p:sp>
      <p:sp>
        <p:nvSpPr>
          <p:cNvPr id="10" name="Subtitle 2"/>
          <p:cNvSpPr>
            <a:spLocks noGrp="1"/>
          </p:cNvSpPr>
          <p:nvPr>
            <p:ph type="subTitle" idx="1"/>
          </p:nvPr>
        </p:nvSpPr>
        <p:spPr>
          <a:xfrm>
            <a:off x="533400" y="2895600"/>
            <a:ext cx="6400800" cy="1066800"/>
          </a:xfrm>
        </p:spPr>
        <p:txBody>
          <a:bodyPr anchor="t" anchorCtr="0"/>
          <a:lstStyle>
            <a:lvl1pPr marL="0" indent="0" algn="l">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pic>
        <p:nvPicPr>
          <p:cNvPr id="8" name="Picture 2" descr="Massachusetts Department of Elementary and Secondary Education"/>
          <p:cNvPicPr>
            <a:picLocks noChangeAspect="1"/>
          </p:cNvPicPr>
          <p:nvPr userDrawn="1"/>
        </p:nvPicPr>
        <p:blipFill>
          <a:blip r:embed="rId3" cstate="print"/>
          <a:srcRect/>
          <a:stretch>
            <a:fillRect/>
          </a:stretch>
        </p:blipFill>
        <p:spPr bwMode="auto">
          <a:xfrm>
            <a:off x="533402" y="5562600"/>
            <a:ext cx="2714625" cy="647700"/>
          </a:xfrm>
          <a:prstGeom prst="rect">
            <a:avLst/>
          </a:prstGeom>
          <a:noFill/>
          <a:ln w="9525">
            <a:noFill/>
            <a:miter lim="800000"/>
            <a:headEnd/>
            <a:tailEnd/>
          </a:ln>
        </p:spPr>
      </p:pic>
    </p:spTree>
    <p:extLst>
      <p:ext uri="{BB962C8B-B14F-4D97-AF65-F5344CB8AC3E}">
        <p14:creationId xmlns:p14="http://schemas.microsoft.com/office/powerpoint/2010/main" val="2645983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on Left Half">
    <p:spTree>
      <p:nvGrpSpPr>
        <p:cNvPr id="1" name=""/>
        <p:cNvGrpSpPr/>
        <p:nvPr/>
      </p:nvGrpSpPr>
      <p:grpSpPr>
        <a:xfrm>
          <a:off x="0" y="0"/>
          <a:ext cx="0" cy="0"/>
          <a:chOff x="0" y="0"/>
          <a:chExt cx="0" cy="0"/>
        </a:xfrm>
      </p:grpSpPr>
      <p:sp>
        <p:nvSpPr>
          <p:cNvPr id="2" name="Title 1"/>
          <p:cNvSpPr>
            <a:spLocks noGrp="1"/>
          </p:cNvSpPr>
          <p:nvPr>
            <p:ph type="title"/>
          </p:nvPr>
        </p:nvSpPr>
        <p:spPr>
          <a:xfrm>
            <a:off x="4648200" y="285750"/>
            <a:ext cx="4191000" cy="1162050"/>
          </a:xfrm>
        </p:spPr>
        <p:txBody>
          <a:bodyPr anchor="b">
            <a:noAutofit/>
          </a:bodyPr>
          <a:lstStyle>
            <a:lvl1pPr algn="l">
              <a:defRPr sz="4400" b="1"/>
            </a:lvl1pPr>
          </a:lstStyle>
          <a:p>
            <a:r>
              <a:rPr lang="en-US"/>
              <a:t>Click to edit Master title style</a:t>
            </a:r>
            <a:endParaRPr lang="en-US" dirty="0"/>
          </a:p>
        </p:txBody>
      </p:sp>
      <p:sp>
        <p:nvSpPr>
          <p:cNvPr id="3" name="Content Placeholder 2"/>
          <p:cNvSpPr>
            <a:spLocks noGrp="1"/>
          </p:cNvSpPr>
          <p:nvPr>
            <p:ph idx="1"/>
          </p:nvPr>
        </p:nvSpPr>
        <p:spPr>
          <a:xfrm>
            <a:off x="0" y="0"/>
            <a:ext cx="4572000" cy="6858000"/>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E909CC5C-69EA-4534-BE59-4E5B0A4E5F75}" type="datetime1">
              <a:rPr lang="en-US" smtClean="0"/>
              <a:pPr/>
              <a:t>9/14/2020</a:t>
            </a:fld>
            <a:endParaRPr lang="en-US" dirty="0"/>
          </a:p>
        </p:txBody>
      </p:sp>
      <p:sp>
        <p:nvSpPr>
          <p:cNvPr id="9" name="Slide Number Placeholder 8"/>
          <p:cNvSpPr>
            <a:spLocks noGrp="1"/>
          </p:cNvSpPr>
          <p:nvPr>
            <p:ph type="sldNum" sz="quarter" idx="11"/>
          </p:nvPr>
        </p:nvSpPr>
        <p:spPr/>
        <p:txBody>
          <a:bodyPr/>
          <a:lstStyle>
            <a:lvl1pPr algn="ctr">
              <a:defRPr/>
            </a:lvl1pPr>
          </a:lstStyle>
          <a:p>
            <a:fld id="{BD26C40E-487C-40A4-A841-8174FD7B7142}" type="slidenum">
              <a:rPr lang="en-US" smtClean="0"/>
              <a:pPr/>
              <a:t>‹#›</a:t>
            </a:fld>
            <a:endParaRPr lang="en-US" dirty="0"/>
          </a:p>
        </p:txBody>
      </p:sp>
      <p:sp>
        <p:nvSpPr>
          <p:cNvPr id="10" name="Footer Placeholder 9"/>
          <p:cNvSpPr>
            <a:spLocks noGrp="1"/>
          </p:cNvSpPr>
          <p:nvPr>
            <p:ph type="ftr" sz="quarter" idx="12"/>
          </p:nvPr>
        </p:nvSpPr>
        <p:spPr/>
        <p:txBody>
          <a:bodyPr/>
          <a:lstStyle>
            <a:lvl1pPr>
              <a:defRPr sz="1100"/>
            </a:lvl1pPr>
          </a:lstStyle>
          <a:p>
            <a:r>
              <a:rPr lang="en-US" dirty="0"/>
              <a:t>Massachusetts Department of Elementary and Secondary Education</a:t>
            </a:r>
          </a:p>
        </p:txBody>
      </p:sp>
      <p:sp>
        <p:nvSpPr>
          <p:cNvPr id="12" name="Text Placeholder 11"/>
          <p:cNvSpPr>
            <a:spLocks noGrp="1"/>
          </p:cNvSpPr>
          <p:nvPr>
            <p:ph type="body" sz="quarter" idx="13"/>
          </p:nvPr>
        </p:nvSpPr>
        <p:spPr>
          <a:xfrm>
            <a:off x="4648200" y="1524000"/>
            <a:ext cx="38862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87958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800600"/>
            <a:ext cx="76200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85800" y="612775"/>
            <a:ext cx="76200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685800" y="5367338"/>
            <a:ext cx="76200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EC8AA7-C9A5-4216-8731-B592272485AA}" type="datetime1">
              <a:rPr lang="en-US" smtClean="0"/>
              <a:pPr/>
              <a:t>9/14/2020</a:t>
            </a:fld>
            <a:endParaRPr lang="en-US" dirty="0"/>
          </a:p>
        </p:txBody>
      </p:sp>
      <p:sp>
        <p:nvSpPr>
          <p:cNvPr id="6" name="Footer Placeholder 5"/>
          <p:cNvSpPr>
            <a:spLocks noGrp="1"/>
          </p:cNvSpPr>
          <p:nvPr>
            <p:ph type="ftr" sz="quarter" idx="11"/>
          </p:nvPr>
        </p:nvSpPr>
        <p:spPr/>
        <p:txBody>
          <a:bodyPr/>
          <a:lstStyle/>
          <a:p>
            <a:r>
              <a:rPr lang="en-US" dirty="0"/>
              <a:t>Massachusetts Department of Elementary and Secondary Education</a:t>
            </a:r>
          </a:p>
        </p:txBody>
      </p:sp>
      <p:sp>
        <p:nvSpPr>
          <p:cNvPr id="7" name="Slide Number Placeholder 6"/>
          <p:cNvSpPr>
            <a:spLocks noGrp="1"/>
          </p:cNvSpPr>
          <p:nvPr>
            <p:ph type="sldNum" sz="quarter" idx="12"/>
          </p:nvPr>
        </p:nvSpPr>
        <p:spPr/>
        <p:txBody>
          <a:bodyPr/>
          <a:lstStyle>
            <a:lvl1pPr algn="ctr">
              <a:defRPr/>
            </a:lvl1pPr>
          </a:lstStyle>
          <a:p>
            <a:fld id="{BD26C40E-487C-40A4-A841-8174FD7B7142}" type="slidenum">
              <a:rPr lang="en-US" smtClean="0"/>
              <a:pPr/>
              <a:t>‹#›</a:t>
            </a:fld>
            <a:endParaRPr lang="en-US" dirty="0"/>
          </a:p>
        </p:txBody>
      </p:sp>
    </p:spTree>
    <p:extLst>
      <p:ext uri="{BB962C8B-B14F-4D97-AF65-F5344CB8AC3E}">
        <p14:creationId xmlns:p14="http://schemas.microsoft.com/office/powerpoint/2010/main" val="2820492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9E1034-51E8-4F0F-AA1F-A0FB2164C3F0}" type="datetime1">
              <a:rPr lang="en-US" smtClean="0"/>
              <a:pPr/>
              <a:t>9/14/2020</a:t>
            </a:fld>
            <a:endParaRPr lang="en-US" dirty="0"/>
          </a:p>
        </p:txBody>
      </p:sp>
      <p:sp>
        <p:nvSpPr>
          <p:cNvPr id="5" name="Footer Placeholder 4"/>
          <p:cNvSpPr>
            <a:spLocks noGrp="1"/>
          </p:cNvSpPr>
          <p:nvPr>
            <p:ph type="ftr" sz="quarter" idx="11"/>
          </p:nvPr>
        </p:nvSpPr>
        <p:spPr/>
        <p:txBody>
          <a:bodyPr/>
          <a:lstStyle/>
          <a:p>
            <a:r>
              <a:rPr lang="en-US" dirty="0"/>
              <a:t>Massachusetts Department of Elementary and Secondary Education</a:t>
            </a:r>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dirty="0"/>
          </a:p>
        </p:txBody>
      </p:sp>
    </p:spTree>
    <p:extLst>
      <p:ext uri="{BB962C8B-B14F-4D97-AF65-F5344CB8AC3E}">
        <p14:creationId xmlns:p14="http://schemas.microsoft.com/office/powerpoint/2010/main" val="1384990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274642"/>
            <a:ext cx="5410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5F487C-80E0-4C45-884B-72002D7574F0}" type="datetime1">
              <a:rPr lang="en-US" smtClean="0"/>
              <a:pPr/>
              <a:t>9/14/2020</a:t>
            </a:fld>
            <a:endParaRPr lang="en-US" dirty="0"/>
          </a:p>
        </p:txBody>
      </p:sp>
      <p:sp>
        <p:nvSpPr>
          <p:cNvPr id="5" name="Footer Placeholder 4"/>
          <p:cNvSpPr>
            <a:spLocks noGrp="1"/>
          </p:cNvSpPr>
          <p:nvPr>
            <p:ph type="ftr" sz="quarter" idx="11"/>
          </p:nvPr>
        </p:nvSpPr>
        <p:spPr/>
        <p:txBody>
          <a:bodyPr/>
          <a:lstStyle/>
          <a:p>
            <a:r>
              <a:rPr lang="en-US" dirty="0"/>
              <a:t>Massachusetts Department of Elementary and Secondary Education</a:t>
            </a:r>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dirty="0"/>
          </a:p>
        </p:txBody>
      </p:sp>
    </p:spTree>
    <p:extLst>
      <p:ext uri="{BB962C8B-B14F-4D97-AF65-F5344CB8AC3E}">
        <p14:creationId xmlns:p14="http://schemas.microsoft.com/office/powerpoint/2010/main" val="396764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DE2A19-39A4-4724-A1C6-875579E7DEDE}" type="datetime1">
              <a:rPr lang="en-US" smtClean="0"/>
              <a:pPr/>
              <a:t>9/14/2020</a:t>
            </a:fld>
            <a:endParaRPr lang="en-US" dirty="0"/>
          </a:p>
        </p:txBody>
      </p:sp>
      <p:sp>
        <p:nvSpPr>
          <p:cNvPr id="5" name="Footer Placeholder 4"/>
          <p:cNvSpPr>
            <a:spLocks noGrp="1"/>
          </p:cNvSpPr>
          <p:nvPr>
            <p:ph type="ftr" sz="quarter" idx="11"/>
          </p:nvPr>
        </p:nvSpPr>
        <p:spPr/>
        <p:txBody>
          <a:bodyPr/>
          <a:lstStyle/>
          <a:p>
            <a:r>
              <a:rPr lang="en-US" dirty="0"/>
              <a:t>Massachusetts Department of Elementary and Secondary Education</a:t>
            </a:r>
          </a:p>
        </p:txBody>
      </p:sp>
      <p:sp>
        <p:nvSpPr>
          <p:cNvPr id="6" name="Slide Number Placeholder 5"/>
          <p:cNvSpPr>
            <a:spLocks noGrp="1"/>
          </p:cNvSpPr>
          <p:nvPr>
            <p:ph type="sldNum" sz="quarter" idx="12"/>
          </p:nvPr>
        </p:nvSpPr>
        <p:spPr/>
        <p:txBody>
          <a:bodyPr/>
          <a:lstStyle/>
          <a:p>
            <a:fld id="{BD26C40E-487C-40A4-A841-8174FD7B7142}" type="slidenum">
              <a:rPr lang="en-US" smtClean="0"/>
              <a:pPr/>
              <a:t>‹#›</a:t>
            </a:fld>
            <a:endParaRPr lang="en-US" dirty="0"/>
          </a:p>
        </p:txBody>
      </p:sp>
    </p:spTree>
    <p:extLst>
      <p:ext uri="{BB962C8B-B14F-4D97-AF65-F5344CB8AC3E}">
        <p14:creationId xmlns:p14="http://schemas.microsoft.com/office/powerpoint/2010/main" val="2063119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2E7DEE-5E2C-4AA2-A951-28B4C6DDD1AF}" type="datetime1">
              <a:rPr lang="en-US" smtClean="0"/>
              <a:pPr/>
              <a:t>9/14/2020</a:t>
            </a:fld>
            <a:endParaRPr lang="en-US" dirty="0"/>
          </a:p>
        </p:txBody>
      </p:sp>
      <p:sp>
        <p:nvSpPr>
          <p:cNvPr id="5" name="Footer Placeholder 4"/>
          <p:cNvSpPr>
            <a:spLocks noGrp="1"/>
          </p:cNvSpPr>
          <p:nvPr>
            <p:ph type="ftr" sz="quarter" idx="11"/>
          </p:nvPr>
        </p:nvSpPr>
        <p:spPr/>
        <p:txBody>
          <a:bodyPr/>
          <a:lstStyle/>
          <a:p>
            <a:r>
              <a:rPr lang="en-US" dirty="0"/>
              <a:t>Massachusetts Department of Elementary and Secondary Education</a:t>
            </a:r>
          </a:p>
        </p:txBody>
      </p:sp>
      <p:sp>
        <p:nvSpPr>
          <p:cNvPr id="6" name="Slide Number Placeholder 5"/>
          <p:cNvSpPr>
            <a:spLocks noGrp="1"/>
          </p:cNvSpPr>
          <p:nvPr>
            <p:ph type="sldNum" sz="quarter" idx="12"/>
          </p:nvPr>
        </p:nvSpPr>
        <p:spPr>
          <a:xfrm>
            <a:off x="8486688" y="5296710"/>
            <a:ext cx="533400" cy="457200"/>
          </a:xfrm>
        </p:spPr>
        <p:txBody>
          <a:bodyPr/>
          <a:lstStyle>
            <a:lvl1pPr algn="ctr">
              <a:defRPr/>
            </a:lvl1pPr>
          </a:lstStyle>
          <a:p>
            <a:fld id="{BD26C40E-487C-40A4-A841-8174FD7B7142}" type="slidenum">
              <a:rPr lang="en-US" smtClean="0"/>
              <a:pPr/>
              <a:t>‹#›</a:t>
            </a:fld>
            <a:endParaRPr lang="en-US" dirty="0"/>
          </a:p>
        </p:txBody>
      </p:sp>
    </p:spTree>
    <p:extLst>
      <p:ext uri="{BB962C8B-B14F-4D97-AF65-F5344CB8AC3E}">
        <p14:creationId xmlns:p14="http://schemas.microsoft.com/office/powerpoint/2010/main" val="3556611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750741-271D-4839-B235-B416DD6EF192}" type="datetime1">
              <a:rPr lang="en-US" smtClean="0"/>
              <a:pPr/>
              <a:t>9/14/2020</a:t>
            </a:fld>
            <a:endParaRPr lang="en-US" dirty="0"/>
          </a:p>
        </p:txBody>
      </p:sp>
      <p:sp>
        <p:nvSpPr>
          <p:cNvPr id="4" name="Footer Placeholder 3"/>
          <p:cNvSpPr>
            <a:spLocks noGrp="1"/>
          </p:cNvSpPr>
          <p:nvPr>
            <p:ph type="ftr" sz="quarter" idx="11"/>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12"/>
          </p:nvPr>
        </p:nvSpPr>
        <p:spPr/>
        <p:txBody>
          <a:bodyPr/>
          <a:lstStyle/>
          <a:p>
            <a:fld id="{BD26C40E-487C-40A4-A841-8174FD7B7142}" type="slidenum">
              <a:rPr lang="en-US" smtClean="0"/>
              <a:pPr/>
              <a:t>‹#›</a:t>
            </a:fld>
            <a:endParaRPr lang="en-US" dirty="0"/>
          </a:p>
        </p:txBody>
      </p:sp>
      <p:sp>
        <p:nvSpPr>
          <p:cNvPr id="6" name="Text Placeholder 2"/>
          <p:cNvSpPr>
            <a:spLocks noGrp="1"/>
          </p:cNvSpPr>
          <p:nvPr>
            <p:ph type="body" idx="1"/>
          </p:nvPr>
        </p:nvSpPr>
        <p:spPr>
          <a:xfrm>
            <a:off x="609600" y="1535113"/>
            <a:ext cx="7924800" cy="639762"/>
          </a:xfrm>
        </p:spPr>
        <p:txBody>
          <a:bodyPr anchor="b"/>
          <a:lstStyle>
            <a:lvl1pPr marL="0" indent="0">
              <a:buNone/>
              <a:defRPr sz="2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7" name="Content Placeholder 3"/>
          <p:cNvSpPr>
            <a:spLocks noGrp="1"/>
          </p:cNvSpPr>
          <p:nvPr>
            <p:ph sz="half" idx="2"/>
          </p:nvPr>
        </p:nvSpPr>
        <p:spPr>
          <a:xfrm>
            <a:off x="609600" y="2174875"/>
            <a:ext cx="79248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5017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8" name="Picture 7" descr="ESE Logo"/>
          <p:cNvPicPr>
            <a:picLocks noChangeAspect="1"/>
          </p:cNvPicPr>
          <p:nvPr/>
        </p:nvPicPr>
        <p:blipFill>
          <a:blip r:embed="rId2" cstate="print">
            <a:lum bright="20000"/>
          </a:blip>
          <a:srcRect t="-1145" r="79429" b="6542"/>
          <a:stretch>
            <a:fillRect/>
          </a:stretch>
        </p:blipFill>
        <p:spPr>
          <a:xfrm>
            <a:off x="6895187" y="1828800"/>
            <a:ext cx="2248812" cy="5029200"/>
          </a:xfrm>
          <a:prstGeom prst="rect">
            <a:avLst/>
          </a:prstGeom>
        </p:spPr>
      </p:pic>
      <p:sp>
        <p:nvSpPr>
          <p:cNvPr id="10" name="Title 1"/>
          <p:cNvSpPr>
            <a:spLocks noGrp="1"/>
          </p:cNvSpPr>
          <p:nvPr>
            <p:ph type="title"/>
          </p:nvPr>
        </p:nvSpPr>
        <p:spPr>
          <a:xfrm>
            <a:off x="685800" y="2209800"/>
            <a:ext cx="6781800" cy="2895600"/>
          </a:xfrm>
        </p:spPr>
        <p:txBody>
          <a:bodyPr anchor="b" anchorCtr="0">
            <a:noAutofit/>
          </a:bodyPr>
          <a:lstStyle>
            <a:lvl1pPr algn="l">
              <a:defRPr lang="en-US" sz="4400" kern="1200">
                <a:solidFill>
                  <a:schemeClr val="tx1"/>
                </a:solidFill>
                <a:latin typeface="+mj-lt"/>
                <a:ea typeface="+mj-ea"/>
                <a:cs typeface="+mj-cs"/>
              </a:defRPr>
            </a:lvl1pPr>
          </a:lstStyle>
          <a:p>
            <a:r>
              <a:rPr lang="en-US"/>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nchor="t" anchorCtr="0"/>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pic>
        <p:nvPicPr>
          <p:cNvPr id="6" name="Picture 2" descr="Massachusetts Department of Elementary and Secondary Education"/>
          <p:cNvPicPr>
            <a:picLocks noChangeAspect="1"/>
          </p:cNvPicPr>
          <p:nvPr userDrawn="1"/>
        </p:nvPicPr>
        <p:blipFill>
          <a:blip r:embed="rId3" cstate="print"/>
          <a:srcRect/>
          <a:stretch>
            <a:fillRect/>
          </a:stretch>
        </p:blipFill>
        <p:spPr bwMode="auto">
          <a:xfrm>
            <a:off x="4800600" y="6019804"/>
            <a:ext cx="2514600" cy="599975"/>
          </a:xfrm>
          <a:prstGeom prst="rect">
            <a:avLst/>
          </a:prstGeom>
          <a:noFill/>
          <a:ln w="9525">
            <a:noFill/>
            <a:miter lim="800000"/>
            <a:headEnd/>
            <a:tailEnd/>
          </a:ln>
        </p:spPr>
      </p:pic>
    </p:spTree>
    <p:extLst>
      <p:ext uri="{BB962C8B-B14F-4D97-AF65-F5344CB8AC3E}">
        <p14:creationId xmlns:p14="http://schemas.microsoft.com/office/powerpoint/2010/main" val="1600432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spTree>
      <p:nvGrpSpPr>
        <p:cNvPr id="1" name=""/>
        <p:cNvGrpSpPr/>
        <p:nvPr/>
      </p:nvGrpSpPr>
      <p:grpSpPr>
        <a:xfrm>
          <a:off x="0" y="0"/>
          <a:ext cx="0" cy="0"/>
          <a:chOff x="0" y="0"/>
          <a:chExt cx="0" cy="0"/>
        </a:xfrm>
      </p:grpSpPr>
      <p:pic>
        <p:nvPicPr>
          <p:cNvPr id="8" name="Picture 7" descr="ESE Logo"/>
          <p:cNvPicPr>
            <a:picLocks noChangeAspect="1"/>
          </p:cNvPicPr>
          <p:nvPr/>
        </p:nvPicPr>
        <p:blipFill>
          <a:blip r:embed="rId2" cstate="print">
            <a:lum bright="20000"/>
          </a:blip>
          <a:srcRect t="-1145" r="79429" b="6542"/>
          <a:stretch>
            <a:fillRect/>
          </a:stretch>
        </p:blipFill>
        <p:spPr>
          <a:xfrm>
            <a:off x="6895187" y="1828800"/>
            <a:ext cx="2248812" cy="5029200"/>
          </a:xfrm>
          <a:prstGeom prst="rect">
            <a:avLst/>
          </a:prstGeom>
        </p:spPr>
      </p:pic>
      <p:sp>
        <p:nvSpPr>
          <p:cNvPr id="10" name="Title 1"/>
          <p:cNvSpPr>
            <a:spLocks noGrp="1"/>
          </p:cNvSpPr>
          <p:nvPr>
            <p:ph type="title"/>
          </p:nvPr>
        </p:nvSpPr>
        <p:spPr>
          <a:xfrm>
            <a:off x="685800" y="2209800"/>
            <a:ext cx="6781800" cy="2895600"/>
          </a:xfrm>
        </p:spPr>
        <p:txBody>
          <a:bodyPr anchor="b" anchorCtr="0">
            <a:noAutofit/>
          </a:bodyPr>
          <a:lstStyle>
            <a:lvl1pPr algn="l">
              <a:defRPr lang="en-US" sz="4400" kern="1200">
                <a:solidFill>
                  <a:schemeClr val="tx1"/>
                </a:solidFill>
                <a:latin typeface="+mj-lt"/>
                <a:ea typeface="+mj-ea"/>
                <a:cs typeface="+mj-cs"/>
              </a:defRPr>
            </a:lvl1pPr>
          </a:lstStyle>
          <a:p>
            <a:r>
              <a:rPr lang="en-US"/>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nchor="t" anchorCtr="0"/>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13" name="Content Placeholder 12"/>
          <p:cNvSpPr>
            <a:spLocks noGrp="1"/>
          </p:cNvSpPr>
          <p:nvPr>
            <p:ph sz="quarter" idx="10"/>
          </p:nvPr>
        </p:nvSpPr>
        <p:spPr>
          <a:xfrm>
            <a:off x="685800" y="381000"/>
            <a:ext cx="67818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2" descr="Massachusetts Department of Elementary and Secondary Education"/>
          <p:cNvPicPr>
            <a:picLocks noChangeAspect="1"/>
          </p:cNvPicPr>
          <p:nvPr userDrawn="1"/>
        </p:nvPicPr>
        <p:blipFill>
          <a:blip r:embed="rId3" cstate="print"/>
          <a:srcRect/>
          <a:stretch>
            <a:fillRect/>
          </a:stretch>
        </p:blipFill>
        <p:spPr bwMode="auto">
          <a:xfrm>
            <a:off x="4800600" y="6019804"/>
            <a:ext cx="2514600" cy="599975"/>
          </a:xfrm>
          <a:prstGeom prst="rect">
            <a:avLst/>
          </a:prstGeom>
          <a:noFill/>
          <a:ln w="9525">
            <a:noFill/>
            <a:miter lim="800000"/>
            <a:headEnd/>
            <a:tailEnd/>
          </a:ln>
        </p:spPr>
      </p:pic>
    </p:spTree>
    <p:extLst>
      <p:ext uri="{BB962C8B-B14F-4D97-AF65-F5344CB8AC3E}">
        <p14:creationId xmlns:p14="http://schemas.microsoft.com/office/powerpoint/2010/main" val="1626333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244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9E7BD9-B7FB-48A5-905C-BEA681EBED42}" type="datetime1">
              <a:rPr lang="en-US" smtClean="0"/>
              <a:pPr/>
              <a:t>9/14/2020</a:t>
            </a:fld>
            <a:endParaRPr lang="en-US" dirty="0"/>
          </a:p>
        </p:txBody>
      </p:sp>
      <p:sp>
        <p:nvSpPr>
          <p:cNvPr id="6" name="Footer Placeholder 5"/>
          <p:cNvSpPr>
            <a:spLocks noGrp="1"/>
          </p:cNvSpPr>
          <p:nvPr>
            <p:ph type="ftr" sz="quarter" idx="11"/>
          </p:nvPr>
        </p:nvSpPr>
        <p:spPr/>
        <p:txBody>
          <a:bodyPr/>
          <a:lstStyle/>
          <a:p>
            <a:r>
              <a:rPr lang="en-US" dirty="0"/>
              <a:t>Massachusetts Department of Elementary and Secondary Education</a:t>
            </a:r>
          </a:p>
        </p:txBody>
      </p:sp>
      <p:sp>
        <p:nvSpPr>
          <p:cNvPr id="7" name="Slide Number Placeholder 6"/>
          <p:cNvSpPr>
            <a:spLocks noGrp="1"/>
          </p:cNvSpPr>
          <p:nvPr>
            <p:ph type="sldNum" sz="quarter" idx="12"/>
          </p:nvPr>
        </p:nvSpPr>
        <p:spPr/>
        <p:txBody>
          <a:bodyPr/>
          <a:lstStyle>
            <a:lvl1pPr algn="ctr">
              <a:defRPr/>
            </a:lvl1pPr>
          </a:lstStyle>
          <a:p>
            <a:fld id="{BD26C40E-487C-40A4-A841-8174FD7B7142}" type="slidenum">
              <a:rPr lang="en-US" smtClean="0"/>
              <a:pPr/>
              <a:t>‹#›</a:t>
            </a:fld>
            <a:endParaRPr lang="en-US" dirty="0"/>
          </a:p>
        </p:txBody>
      </p:sp>
    </p:spTree>
    <p:extLst>
      <p:ext uri="{BB962C8B-B14F-4D97-AF65-F5344CB8AC3E}">
        <p14:creationId xmlns:p14="http://schemas.microsoft.com/office/powerpoint/2010/main" val="3762019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3810000" cy="639762"/>
          </a:xfrm>
        </p:spPr>
        <p:txBody>
          <a:bodyPr anchor="b"/>
          <a:lstStyle>
            <a:lvl1pPr marL="0" indent="0">
              <a:buNone/>
              <a:defRPr sz="2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38100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2904" y="1535113"/>
            <a:ext cx="3811496" cy="639762"/>
          </a:xfrm>
        </p:spPr>
        <p:txBody>
          <a:bodyPr anchor="b"/>
          <a:lstStyle>
            <a:lvl1pPr marL="0" indent="0">
              <a:buNone/>
              <a:defRPr sz="2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2904" y="2174875"/>
            <a:ext cx="3811496"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3A222F-8F1F-402C-B182-E7A3C7C197F8}" type="datetime1">
              <a:rPr lang="en-US" smtClean="0"/>
              <a:pPr/>
              <a:t>9/14/2020</a:t>
            </a:fld>
            <a:endParaRPr lang="en-US" dirty="0"/>
          </a:p>
        </p:txBody>
      </p:sp>
      <p:sp>
        <p:nvSpPr>
          <p:cNvPr id="8" name="Footer Placeholder 7"/>
          <p:cNvSpPr>
            <a:spLocks noGrp="1"/>
          </p:cNvSpPr>
          <p:nvPr>
            <p:ph type="ftr" sz="quarter" idx="11"/>
          </p:nvPr>
        </p:nvSpPr>
        <p:spPr/>
        <p:txBody>
          <a:bodyPr/>
          <a:lstStyle/>
          <a:p>
            <a:r>
              <a:rPr lang="en-US" dirty="0"/>
              <a:t>Massachusetts Department of Elementary and Secondary Education</a:t>
            </a:r>
          </a:p>
        </p:txBody>
      </p:sp>
      <p:sp>
        <p:nvSpPr>
          <p:cNvPr id="9" name="Slide Number Placeholder 8"/>
          <p:cNvSpPr>
            <a:spLocks noGrp="1"/>
          </p:cNvSpPr>
          <p:nvPr>
            <p:ph type="sldNum" sz="quarter" idx="12"/>
          </p:nvPr>
        </p:nvSpPr>
        <p:spPr/>
        <p:txBody>
          <a:bodyPr/>
          <a:lstStyle>
            <a:lvl1pPr algn="ctr">
              <a:defRPr/>
            </a:lvl1pPr>
          </a:lstStyle>
          <a:p>
            <a:fld id="{BD26C40E-487C-40A4-A841-8174FD7B7142}" type="slidenum">
              <a:rPr lang="en-US" smtClean="0"/>
              <a:pPr/>
              <a:t>‹#›</a:t>
            </a:fld>
            <a:endParaRPr lang="en-US" dirty="0"/>
          </a:p>
        </p:txBody>
      </p:sp>
    </p:spTree>
    <p:extLst>
      <p:ext uri="{BB962C8B-B14F-4D97-AF65-F5344CB8AC3E}">
        <p14:creationId xmlns:p14="http://schemas.microsoft.com/office/powerpoint/2010/main" val="2490080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9F08CE-243E-4233-90AB-0C1BBF00078D}" type="datetime1">
              <a:rPr lang="en-US" smtClean="0"/>
              <a:pPr/>
              <a:t>9/14/2020</a:t>
            </a:fld>
            <a:endParaRPr lang="en-US" dirty="0"/>
          </a:p>
        </p:txBody>
      </p:sp>
      <p:sp>
        <p:nvSpPr>
          <p:cNvPr id="4" name="Footer Placeholder 3"/>
          <p:cNvSpPr>
            <a:spLocks noGrp="1"/>
          </p:cNvSpPr>
          <p:nvPr>
            <p:ph type="ftr" sz="quarter" idx="11"/>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12"/>
          </p:nvPr>
        </p:nvSpPr>
        <p:spPr/>
        <p:txBody>
          <a:bodyPr/>
          <a:lstStyle>
            <a:lvl1pPr algn="ctr">
              <a:defRPr/>
            </a:lvl1pPr>
          </a:lstStyle>
          <a:p>
            <a:fld id="{BD26C40E-487C-40A4-A841-8174FD7B7142}" type="slidenum">
              <a:rPr lang="en-US" smtClean="0"/>
              <a:pPr/>
              <a:t>‹#›</a:t>
            </a:fld>
            <a:endParaRPr lang="en-US" dirty="0"/>
          </a:p>
        </p:txBody>
      </p:sp>
    </p:spTree>
    <p:extLst>
      <p:ext uri="{BB962C8B-B14F-4D97-AF65-F5344CB8AC3E}">
        <p14:creationId xmlns:p14="http://schemas.microsoft.com/office/powerpoint/2010/main" val="2124828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A8DBA1-BAFA-40A6-AEE5-1FF2DAF1BBDD}" type="datetime1">
              <a:rPr lang="en-US" smtClean="0"/>
              <a:pPr/>
              <a:t>9/14/2020</a:t>
            </a:fld>
            <a:endParaRPr lang="en-US" dirty="0"/>
          </a:p>
        </p:txBody>
      </p:sp>
      <p:sp>
        <p:nvSpPr>
          <p:cNvPr id="3" name="Footer Placeholder 2"/>
          <p:cNvSpPr>
            <a:spLocks noGrp="1"/>
          </p:cNvSpPr>
          <p:nvPr>
            <p:ph type="ftr" sz="quarter" idx="11"/>
          </p:nvPr>
        </p:nvSpPr>
        <p:spPr/>
        <p:txBody>
          <a:bodyPr/>
          <a:lstStyle/>
          <a:p>
            <a:r>
              <a:rPr lang="en-US" dirty="0"/>
              <a:t>Massachusetts Department of Elementary and Secondary Education</a:t>
            </a:r>
          </a:p>
        </p:txBody>
      </p:sp>
      <p:sp>
        <p:nvSpPr>
          <p:cNvPr id="4" name="Slide Number Placeholder 3"/>
          <p:cNvSpPr>
            <a:spLocks noGrp="1"/>
          </p:cNvSpPr>
          <p:nvPr>
            <p:ph type="sldNum" sz="quarter" idx="12"/>
          </p:nvPr>
        </p:nvSpPr>
        <p:spPr/>
        <p:txBody>
          <a:bodyPr/>
          <a:lstStyle>
            <a:lvl1pPr algn="ctr">
              <a:defRPr/>
            </a:lvl1pPr>
          </a:lstStyle>
          <a:p>
            <a:fld id="{BD26C40E-487C-40A4-A841-8174FD7B7142}" type="slidenum">
              <a:rPr lang="en-US" smtClean="0"/>
              <a:pPr/>
              <a:t>‹#›</a:t>
            </a:fld>
            <a:endParaRPr lang="en-US" dirty="0"/>
          </a:p>
        </p:txBody>
      </p:sp>
    </p:spTree>
    <p:extLst>
      <p:ext uri="{BB962C8B-B14F-4D97-AF65-F5344CB8AC3E}">
        <p14:creationId xmlns:p14="http://schemas.microsoft.com/office/powerpoint/2010/main" val="733007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ESE_StarLogo_2881_1401_transparent_color.gif"/>
          <p:cNvPicPr>
            <a:picLocks noChangeAspect="1"/>
          </p:cNvPicPr>
          <p:nvPr/>
        </p:nvPicPr>
        <p:blipFill>
          <a:blip r:embed="rId16" cstate="print">
            <a:lum bright="40000"/>
          </a:blip>
          <a:srcRect r="76032"/>
          <a:stretch>
            <a:fillRect/>
          </a:stretch>
        </p:blipFill>
        <p:spPr>
          <a:xfrm>
            <a:off x="8258088" y="4953000"/>
            <a:ext cx="914400" cy="1905000"/>
          </a:xfrm>
          <a:prstGeom prst="rect">
            <a:avLst/>
          </a:prstGeom>
        </p:spPr>
      </p:pic>
      <p:pic>
        <p:nvPicPr>
          <p:cNvPr id="8" name="Picture 7" descr="ESE_StarLogo_2881_1401_transparent_color.gif"/>
          <p:cNvPicPr>
            <a:picLocks noChangeAspect="1"/>
          </p:cNvPicPr>
          <p:nvPr/>
        </p:nvPicPr>
        <p:blipFill>
          <a:blip r:embed="rId16" cstate="print">
            <a:lum bright="40000"/>
          </a:blip>
          <a:srcRect r="76032"/>
          <a:stretch>
            <a:fillRect/>
          </a:stretch>
        </p:blipFill>
        <p:spPr>
          <a:xfrm>
            <a:off x="8258088" y="4953000"/>
            <a:ext cx="914400" cy="1905000"/>
          </a:xfrm>
          <a:prstGeom prst="rect">
            <a:avLst/>
          </a:prstGeom>
        </p:spPr>
      </p:pic>
      <p:pic>
        <p:nvPicPr>
          <p:cNvPr id="7" name="Picture 6" descr="ESE Logo"/>
          <p:cNvPicPr>
            <a:picLocks noChangeAspect="1"/>
          </p:cNvPicPr>
          <p:nvPr/>
        </p:nvPicPr>
        <p:blipFill>
          <a:blip r:embed="rId16" cstate="print">
            <a:lum bright="40000"/>
          </a:blip>
          <a:srcRect r="76032"/>
          <a:stretch>
            <a:fillRect/>
          </a:stretch>
        </p:blipFill>
        <p:spPr>
          <a:xfrm>
            <a:off x="8258088" y="4953000"/>
            <a:ext cx="914400" cy="1905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524004"/>
            <a:ext cx="7924800" cy="4602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DE2A19-39A4-4724-A1C6-875579E7DEDE}" type="datetime1">
              <a:rPr lang="en-US" smtClean="0"/>
              <a:pPr/>
              <a:t>9/14/2020</a:t>
            </a:fld>
            <a:endParaRPr lang="en-US" dirty="0"/>
          </a:p>
        </p:txBody>
      </p:sp>
      <p:sp>
        <p:nvSpPr>
          <p:cNvPr id="5" name="Footer Placeholder 4"/>
          <p:cNvSpPr>
            <a:spLocks noGrp="1"/>
          </p:cNvSpPr>
          <p:nvPr>
            <p:ph type="ftr" sz="quarter" idx="3"/>
          </p:nvPr>
        </p:nvSpPr>
        <p:spPr>
          <a:xfrm>
            <a:off x="3124200" y="6356354"/>
            <a:ext cx="5410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Massachusetts Department of Elementary and Secondary Education</a:t>
            </a:r>
          </a:p>
        </p:txBody>
      </p:sp>
      <p:sp>
        <p:nvSpPr>
          <p:cNvPr id="6" name="Slide Number Placeholder 5"/>
          <p:cNvSpPr>
            <a:spLocks noGrp="1"/>
          </p:cNvSpPr>
          <p:nvPr>
            <p:ph type="sldNum" sz="quarter" idx="4"/>
          </p:nvPr>
        </p:nvSpPr>
        <p:spPr>
          <a:xfrm>
            <a:off x="8486688" y="5257800"/>
            <a:ext cx="533400" cy="457200"/>
          </a:xfrm>
          <a:prstGeom prst="rect">
            <a:avLst/>
          </a:prstGeom>
        </p:spPr>
        <p:txBody>
          <a:bodyPr vert="horz" lIns="91440" tIns="45720" rIns="91440" bIns="45720" rtlCol="0" anchor="ctr"/>
          <a:lstStyle>
            <a:lvl1pPr algn="ctr">
              <a:defRPr sz="1600">
                <a:solidFill>
                  <a:schemeClr val="tx1">
                    <a:tint val="75000"/>
                  </a:schemeClr>
                </a:solidFill>
                <a:latin typeface="+mj-lt"/>
              </a:defRPr>
            </a:lvl1pPr>
          </a:lstStyle>
          <a:p>
            <a:fld id="{BD26C40E-487C-40A4-A841-8174FD7B7142}" type="slidenum">
              <a:rPr lang="en-US" smtClean="0"/>
              <a:pPr/>
              <a:t>‹#›</a:t>
            </a:fld>
            <a:endParaRPr lang="en-US" dirty="0"/>
          </a:p>
        </p:txBody>
      </p:sp>
    </p:spTree>
    <p:extLst>
      <p:ext uri="{BB962C8B-B14F-4D97-AF65-F5344CB8AC3E}">
        <p14:creationId xmlns:p14="http://schemas.microsoft.com/office/powerpoint/2010/main" val="1698001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dt="0"/>
  <p:txStyles>
    <p:titleStyle>
      <a:lvl1pPr algn="l"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32" indent="-285744" algn="l" defTabSz="914377" rtl="0" eaLnBrk="1" latinLnBrk="0" hangingPunct="1">
        <a:spcBef>
          <a:spcPct val="20000"/>
        </a:spcBef>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2971" indent="-228594" algn="l" defTabSz="914377"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160" indent="-228594" algn="l" defTabSz="914377"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349" indent="-228594" algn="l" defTabSz="914377"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doe.mass.edu/framework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doe.mass.edu/framework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doe.mass.edu/framework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doe.mass.edu/candi/observatio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doe.mass.edu/candi/wsa/"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doe.mass.edu/candi/networks.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i="1" dirty="0"/>
              <a:t>What’s In This Slide Deck?</a:t>
            </a:r>
          </a:p>
        </p:txBody>
      </p:sp>
      <p:sp>
        <p:nvSpPr>
          <p:cNvPr id="9" name="Content Placeholder 8"/>
          <p:cNvSpPr>
            <a:spLocks noGrp="1"/>
          </p:cNvSpPr>
          <p:nvPr>
            <p:ph idx="1"/>
          </p:nvPr>
        </p:nvSpPr>
        <p:spPr/>
        <p:txBody>
          <a:bodyPr/>
          <a:lstStyle/>
          <a:p>
            <a:r>
              <a:rPr lang="en-US" b="1" i="1" dirty="0"/>
              <a:t>Section 1:</a:t>
            </a:r>
            <a:r>
              <a:rPr lang="en-US" i="1" dirty="0"/>
              <a:t> Overview of the 2017 revisions to the Massachusetts curriculum frameworks for math and ELA/literacy</a:t>
            </a:r>
          </a:p>
          <a:p>
            <a:r>
              <a:rPr lang="en-US" b="1" i="1" dirty="0"/>
              <a:t>Section 2:</a:t>
            </a:r>
            <a:r>
              <a:rPr lang="en-US" i="1" dirty="0"/>
              <a:t> ESE’s supports for implementing the 2017 curriculum frameworks for math and ELA/literacy</a:t>
            </a:r>
          </a:p>
          <a:p>
            <a:r>
              <a:rPr lang="en-US" b="1" i="1" dirty="0"/>
              <a:t>Section 3: </a:t>
            </a:r>
            <a:r>
              <a:rPr lang="en-US" i="1" dirty="0"/>
              <a:t>Connections among the 2017 frameworks for math and ELA/literacy and the 2016 frameworks for STE and DLCS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1" y="533399"/>
            <a:ext cx="5937737" cy="3363352"/>
          </a:xfrm>
        </p:spPr>
        <p:txBody>
          <a:bodyPr>
            <a:normAutofit/>
          </a:bodyPr>
          <a:lstStyle/>
          <a:p>
            <a:r>
              <a:rPr lang="en-US" sz="3600" dirty="0"/>
              <a:t>Supports for Implementing the 2017 Massachusetts Curriculum Frameworks for ELA/Literacy  and Mathematics</a:t>
            </a:r>
          </a:p>
        </p:txBody>
      </p:sp>
      <p:sp>
        <p:nvSpPr>
          <p:cNvPr id="3" name="Subtitle 2"/>
          <p:cNvSpPr>
            <a:spLocks noGrp="1"/>
          </p:cNvSpPr>
          <p:nvPr>
            <p:ph type="subTitle" idx="1"/>
          </p:nvPr>
        </p:nvSpPr>
        <p:spPr>
          <a:xfrm>
            <a:off x="533400" y="3981156"/>
            <a:ext cx="6934200" cy="1390943"/>
          </a:xfrm>
        </p:spPr>
        <p:txBody>
          <a:bodyPr>
            <a:noAutofit/>
          </a:bodyPr>
          <a:lstStyle/>
          <a:p>
            <a:r>
              <a:rPr lang="en-US" sz="2400" dirty="0">
                <a:solidFill>
                  <a:schemeClr val="bg1">
                    <a:lumMod val="50000"/>
                  </a:schemeClr>
                </a:solidFill>
              </a:rPr>
              <a:t>- New, updated, and forthcoming resources</a:t>
            </a:r>
          </a:p>
          <a:p>
            <a:r>
              <a:rPr lang="en-US" sz="2400" dirty="0">
                <a:solidFill>
                  <a:schemeClr val="bg1">
                    <a:lumMod val="50000"/>
                  </a:schemeClr>
                </a:solidFill>
              </a:rPr>
              <a:t>- Opportunities for direct engagement with ESE</a:t>
            </a:r>
          </a:p>
          <a:p>
            <a:r>
              <a:rPr lang="en-US" sz="2400" dirty="0">
                <a:solidFill>
                  <a:schemeClr val="bg1">
                    <a:lumMod val="50000"/>
                  </a:schemeClr>
                </a:solidFill>
              </a:rPr>
              <a:t>- Three core messages about the standards</a:t>
            </a:r>
          </a:p>
        </p:txBody>
      </p:sp>
    </p:spTree>
    <p:custDataLst>
      <p:tags r:id="rId1"/>
    </p:custDataLst>
    <p:extLst>
      <p:ext uri="{BB962C8B-B14F-4D97-AF65-F5344CB8AC3E}">
        <p14:creationId xmlns:p14="http://schemas.microsoft.com/office/powerpoint/2010/main" val="284797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25004" y="274638"/>
            <a:ext cx="8255358" cy="1143000"/>
          </a:xfrm>
        </p:spPr>
        <p:txBody>
          <a:bodyPr>
            <a:noAutofit/>
          </a:bodyPr>
          <a:lstStyle/>
          <a:p>
            <a:r>
              <a:rPr lang="en-US" dirty="0"/>
              <a:t>Where to Find (Most) Resources</a:t>
            </a:r>
          </a:p>
        </p:txBody>
      </p:sp>
      <p:pic>
        <p:nvPicPr>
          <p:cNvPr id="6147" name="Picture 3" descr="Screenshot of the covers of the 2017  MA ELA and Mathematics Curriculum Frameworks"/>
          <p:cNvPicPr>
            <a:picLocks noGrp="1" noChangeAspect="1" noChangeArrowheads="1"/>
          </p:cNvPicPr>
          <p:nvPr>
            <p:ph idx="1"/>
          </p:nvPr>
        </p:nvPicPr>
        <p:blipFill>
          <a:blip r:embed="rId3" cstate="print"/>
          <a:srcRect/>
          <a:stretch>
            <a:fillRect/>
          </a:stretch>
        </p:blipFill>
        <p:spPr>
          <a:xfrm>
            <a:off x="443532" y="1765967"/>
            <a:ext cx="8310828" cy="3024974"/>
          </a:xfrm>
          <a:ln>
            <a:solidFill>
              <a:schemeClr val="accent1"/>
            </a:solidFill>
          </a:ln>
        </p:spPr>
      </p:pic>
      <p:sp>
        <p:nvSpPr>
          <p:cNvPr id="10" name="TextBox 9"/>
          <p:cNvSpPr txBox="1"/>
          <p:nvPr/>
        </p:nvSpPr>
        <p:spPr>
          <a:xfrm>
            <a:off x="770382" y="5050774"/>
            <a:ext cx="4586287" cy="369332"/>
          </a:xfrm>
          <a:prstGeom prst="rect">
            <a:avLst/>
          </a:prstGeom>
          <a:noFill/>
        </p:spPr>
        <p:txBody>
          <a:bodyPr wrap="square" rtlCol="0">
            <a:spAutoFit/>
          </a:bodyPr>
          <a:lstStyle/>
          <a:p>
            <a:r>
              <a:rPr lang="en-US" dirty="0">
                <a:hlinkClick r:id="rId4"/>
              </a:rPr>
              <a:t>http://www.doe.mass.edu/frameworks/</a:t>
            </a:r>
            <a:endParaRPr lang="en-US" dirty="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11</a:t>
            </a:fld>
            <a:endParaRPr lang="en-US" dirty="0"/>
          </a:p>
        </p:txBody>
      </p:sp>
    </p:spTree>
    <p:extLst>
      <p:ext uri="{BB962C8B-B14F-4D97-AF65-F5344CB8AC3E}">
        <p14:creationId xmlns:p14="http://schemas.microsoft.com/office/powerpoint/2010/main" val="2784561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New:</a:t>
            </a:r>
            <a:r>
              <a:rPr lang="en-US" dirty="0"/>
              <a:t> “Highlights” Documents</a:t>
            </a:r>
          </a:p>
        </p:txBody>
      </p:sp>
      <p:pic>
        <p:nvPicPr>
          <p:cNvPr id="3074" name="Picture 2" descr="Screenshot of an exerpt from the Highlights of the 2017 Revisions to the Mathematics Standards document (link below)"/>
          <p:cNvPicPr>
            <a:picLocks noGrp="1" noChangeAspect="1" noChangeArrowheads="1"/>
          </p:cNvPicPr>
          <p:nvPr>
            <p:ph idx="1"/>
          </p:nvPr>
        </p:nvPicPr>
        <p:blipFill>
          <a:blip r:embed="rId3" cstate="print"/>
          <a:srcRect/>
          <a:stretch>
            <a:fillRect/>
          </a:stretch>
        </p:blipFill>
        <p:spPr bwMode="auto">
          <a:xfrm>
            <a:off x="670505" y="1616767"/>
            <a:ext cx="7803794" cy="3879079"/>
          </a:xfrm>
          <a:prstGeom prst="rect">
            <a:avLst/>
          </a:prstGeom>
          <a:noFill/>
          <a:ln w="9525">
            <a:solidFill>
              <a:schemeClr val="accent1"/>
            </a:solidFill>
            <a:miter lim="800000"/>
            <a:headEnd/>
            <a:tailEnd/>
          </a:ln>
        </p:spPr>
      </p:pic>
      <p:sp>
        <p:nvSpPr>
          <p:cNvPr id="7" name="TextBox 6"/>
          <p:cNvSpPr txBox="1"/>
          <p:nvPr/>
        </p:nvSpPr>
        <p:spPr>
          <a:xfrm>
            <a:off x="708337" y="5666704"/>
            <a:ext cx="7482626" cy="369332"/>
          </a:xfrm>
          <a:prstGeom prst="rect">
            <a:avLst/>
          </a:prstGeom>
          <a:noFill/>
        </p:spPr>
        <p:txBody>
          <a:bodyPr wrap="square" rtlCol="0">
            <a:spAutoFit/>
          </a:bodyPr>
          <a:lstStyle/>
          <a:p>
            <a:r>
              <a:rPr lang="en-US" dirty="0"/>
              <a:t>“Highlights” available at </a:t>
            </a:r>
            <a:r>
              <a:rPr lang="en-US" dirty="0">
                <a:hlinkClick r:id="rId4"/>
              </a:rPr>
              <a:t>http://www.doe.mass.edu/frameworks/</a:t>
            </a:r>
            <a:endParaRPr lang="en-US" dirty="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i="1" dirty="0"/>
              <a:t>New:</a:t>
            </a:r>
            <a:r>
              <a:rPr lang="en-US" dirty="0"/>
              <a:t> Quick Reference Guides</a:t>
            </a:r>
          </a:p>
        </p:txBody>
      </p:sp>
      <p:sp>
        <p:nvSpPr>
          <p:cNvPr id="9" name="TextBox 8"/>
          <p:cNvSpPr txBox="1"/>
          <p:nvPr/>
        </p:nvSpPr>
        <p:spPr>
          <a:xfrm>
            <a:off x="643944" y="5331854"/>
            <a:ext cx="6375042" cy="369332"/>
          </a:xfrm>
          <a:prstGeom prst="rect">
            <a:avLst/>
          </a:prstGeom>
          <a:noFill/>
        </p:spPr>
        <p:txBody>
          <a:bodyPr wrap="square" rtlCol="0">
            <a:spAutoFit/>
          </a:bodyPr>
          <a:lstStyle/>
          <a:p>
            <a:r>
              <a:rPr lang="en-US" dirty="0"/>
              <a:t>QRGs available at </a:t>
            </a:r>
            <a:r>
              <a:rPr lang="en-US" dirty="0">
                <a:hlinkClick r:id="rId3"/>
              </a:rPr>
              <a:t>http://www.doe.mass.edu/frameworks/</a:t>
            </a:r>
            <a:endParaRPr lang="en-US" dirty="0"/>
          </a:p>
        </p:txBody>
      </p:sp>
      <p:sp>
        <p:nvSpPr>
          <p:cNvPr id="6" name="Slide Number Placeholder 4"/>
          <p:cNvSpPr>
            <a:spLocks noGrp="1"/>
          </p:cNvSpPr>
          <p:nvPr>
            <p:ph type="sldNum" sz="quarter" idx="12"/>
          </p:nvPr>
        </p:nvSpPr>
        <p:spPr>
          <a:xfrm>
            <a:off x="8486688" y="5257800"/>
            <a:ext cx="533400" cy="457200"/>
          </a:xfrm>
        </p:spPr>
        <p:txBody>
          <a:bodyPr/>
          <a:lstStyle/>
          <a:p>
            <a:fld id="{BD26C40E-487C-40A4-A841-8174FD7B7142}" type="slidenum">
              <a:rPr lang="en-US" smtClean="0"/>
              <a:pPr/>
              <a:t>13</a:t>
            </a:fld>
            <a:endParaRPr lang="en-US" dirty="0"/>
          </a:p>
        </p:txBody>
      </p:sp>
      <p:pic>
        <p:nvPicPr>
          <p:cNvPr id="2050" name="Picture 2" descr="Screenshot of an exerpt from the New Quick Reference Guides (QRGs). Link Below"/>
          <p:cNvPicPr>
            <a:picLocks noGrp="1" noChangeAspect="1" noChangeArrowheads="1"/>
          </p:cNvPicPr>
          <p:nvPr>
            <p:ph idx="1"/>
          </p:nvPr>
        </p:nvPicPr>
        <p:blipFill>
          <a:blip r:embed="rId4" cstate="print"/>
          <a:srcRect/>
          <a:stretch>
            <a:fillRect/>
          </a:stretch>
        </p:blipFill>
        <p:spPr bwMode="auto">
          <a:xfrm>
            <a:off x="167962" y="1700011"/>
            <a:ext cx="8779910" cy="3247209"/>
          </a:xfrm>
          <a:prstGeom prst="rect">
            <a:avLst/>
          </a:prstGeom>
          <a:noFill/>
          <a:ln w="9525">
            <a:solidFill>
              <a:schemeClr val="accent1"/>
            </a:solid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0"/>
              </a:ext>
            </a:extLst>
          </p:cNvPr>
          <p:cNvSpPr>
            <a:spLocks noGrp="1"/>
          </p:cNvSpPr>
          <p:nvPr>
            <p:ph type="title"/>
          </p:nvPr>
        </p:nvSpPr>
        <p:spPr>
          <a:xfrm>
            <a:off x="609600" y="206062"/>
            <a:ext cx="7924800" cy="1519706"/>
          </a:xfrm>
        </p:spPr>
        <p:txBody>
          <a:bodyPr>
            <a:normAutofit/>
          </a:bodyPr>
          <a:lstStyle/>
          <a:p>
            <a:r>
              <a:rPr lang="en-US" i="1" dirty="0"/>
              <a:t>Updated:</a:t>
            </a:r>
            <a:br>
              <a:rPr lang="en-US" i="1" dirty="0"/>
            </a:br>
            <a:r>
              <a:rPr lang="en-US" dirty="0"/>
              <a:t>“What to Look For” Guides</a:t>
            </a:r>
          </a:p>
        </p:txBody>
      </p:sp>
      <p:pic>
        <p:nvPicPr>
          <p:cNvPr id="1027" name="Picture 3" descr="Screenshot of the updated &quot;what to look for&quot; (WTLFs) tools. Link below"/>
          <p:cNvPicPr>
            <a:picLocks noGrp="1" noChangeAspect="1" noChangeArrowheads="1"/>
          </p:cNvPicPr>
          <p:nvPr>
            <p:ph idx="1"/>
          </p:nvPr>
        </p:nvPicPr>
        <p:blipFill>
          <a:blip r:embed="rId3" cstate="print"/>
          <a:srcRect/>
          <a:stretch>
            <a:fillRect/>
          </a:stretch>
        </p:blipFill>
        <p:spPr bwMode="auto">
          <a:xfrm>
            <a:off x="522466" y="1803042"/>
            <a:ext cx="7969373" cy="3725471"/>
          </a:xfrm>
          <a:prstGeom prst="rect">
            <a:avLst/>
          </a:prstGeom>
          <a:noFill/>
          <a:ln w="9525">
            <a:solidFill>
              <a:schemeClr val="accent1"/>
            </a:solidFill>
            <a:miter lim="800000"/>
            <a:headEnd/>
            <a:tailEnd/>
          </a:ln>
        </p:spPr>
      </p:pic>
      <p:sp>
        <p:nvSpPr>
          <p:cNvPr id="7" name="TextBox 6"/>
          <p:cNvSpPr txBox="1"/>
          <p:nvPr/>
        </p:nvSpPr>
        <p:spPr>
          <a:xfrm>
            <a:off x="489396" y="5718220"/>
            <a:ext cx="8010659" cy="369332"/>
          </a:xfrm>
          <a:prstGeom prst="rect">
            <a:avLst/>
          </a:prstGeom>
          <a:noFill/>
        </p:spPr>
        <p:txBody>
          <a:bodyPr wrap="square" rtlCol="0">
            <a:spAutoFit/>
          </a:bodyPr>
          <a:lstStyle/>
          <a:p>
            <a:r>
              <a:rPr lang="en-US" dirty="0"/>
              <a:t>WTLFs available at </a:t>
            </a:r>
            <a:r>
              <a:rPr lang="en-US" dirty="0">
                <a:hlinkClick r:id="rId4"/>
              </a:rPr>
              <a:t>http://www.doe.mass.edu/candi/observation/</a:t>
            </a:r>
            <a:endParaRPr lang="en-US" dirty="0"/>
          </a:p>
        </p:txBody>
      </p:sp>
      <p:sp>
        <p:nvSpPr>
          <p:cNvPr id="5" name="Slide Number Placeholder 4">
            <a:extLst>
              <a:ext uri="{C183D7F6-B498-43B3-948B-1728B52AA6E4}">
                <adec:decorative xmlns:adec="http://schemas.microsoft.com/office/drawing/2017/decorative" val="0"/>
              </a:ext>
            </a:extLst>
          </p:cNvPr>
          <p:cNvSpPr>
            <a:spLocks noGrp="1"/>
          </p:cNvSpPr>
          <p:nvPr>
            <p:ph type="sldNum" sz="quarter" idx="12"/>
          </p:nvPr>
        </p:nvSpPr>
        <p:spPr/>
        <p:txBody>
          <a:bodyPr/>
          <a:lstStyle/>
          <a:p>
            <a:fld id="{BD26C40E-487C-40A4-A841-8174FD7B7142}" type="slidenum">
              <a:rPr lang="en-US" smtClean="0"/>
              <a:pPr/>
              <a:t>14</a:t>
            </a:fld>
            <a:endParaRPr lang="en-US" dirty="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Massachusetts Department of Elementary and Secondary Education</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002" y="274637"/>
            <a:ext cx="8409905" cy="1270827"/>
          </a:xfrm>
        </p:spPr>
        <p:txBody>
          <a:bodyPr>
            <a:noAutofit/>
          </a:bodyPr>
          <a:lstStyle/>
          <a:p>
            <a:r>
              <a:rPr lang="en-US" i="1" dirty="0"/>
              <a:t>Updated:</a:t>
            </a:r>
            <a:br>
              <a:rPr lang="en-US" dirty="0"/>
            </a:br>
            <a:r>
              <a:rPr lang="en-US" dirty="0"/>
              <a:t>Writing Standards in Action</a:t>
            </a:r>
          </a:p>
        </p:txBody>
      </p:sp>
      <p:pic>
        <p:nvPicPr>
          <p:cNvPr id="4098" name="Picture 2" descr="Screenshopt of the updates &quot;Writing Standards in Action&quot; (WSA) materials. Link below"/>
          <p:cNvPicPr>
            <a:picLocks noGrp="1" noChangeAspect="1" noChangeArrowheads="1"/>
          </p:cNvPicPr>
          <p:nvPr>
            <p:ph idx="1"/>
          </p:nvPr>
        </p:nvPicPr>
        <p:blipFill>
          <a:blip r:embed="rId3" cstate="print"/>
          <a:srcRect/>
          <a:stretch>
            <a:fillRect/>
          </a:stretch>
        </p:blipFill>
        <p:spPr bwMode="auto">
          <a:xfrm>
            <a:off x="394715" y="1841679"/>
            <a:ext cx="8324281" cy="3554570"/>
          </a:xfrm>
          <a:prstGeom prst="rect">
            <a:avLst/>
          </a:prstGeom>
          <a:noFill/>
          <a:ln>
            <a:solidFill>
              <a:schemeClr val="accent1"/>
            </a:solidFill>
          </a:ln>
        </p:spPr>
      </p:pic>
      <p:sp>
        <p:nvSpPr>
          <p:cNvPr id="7" name="Rectangle 6"/>
          <p:cNvSpPr/>
          <p:nvPr/>
        </p:nvSpPr>
        <p:spPr>
          <a:xfrm>
            <a:off x="619360" y="5768594"/>
            <a:ext cx="6813853" cy="369332"/>
          </a:xfrm>
          <a:prstGeom prst="rect">
            <a:avLst/>
          </a:prstGeom>
        </p:spPr>
        <p:txBody>
          <a:bodyPr wrap="none">
            <a:spAutoFit/>
          </a:bodyPr>
          <a:lstStyle/>
          <a:p>
            <a:r>
              <a:rPr lang="en-US" dirty="0"/>
              <a:t>WSA materials available at </a:t>
            </a:r>
            <a:r>
              <a:rPr lang="en-US" dirty="0">
                <a:hlinkClick r:id="rId4"/>
              </a:rPr>
              <a:t>http://www.doe.mass.edu/candi/wsa/</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15</a:t>
            </a:fld>
            <a:endParaRPr lang="en-US" dirty="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Massachusetts Department of Elementary and Secondary Education</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Forthcoming: </a:t>
            </a:r>
            <a:r>
              <a:rPr lang="en-US" dirty="0"/>
              <a:t>Other Resources</a:t>
            </a:r>
          </a:p>
        </p:txBody>
      </p:sp>
      <p:sp>
        <p:nvSpPr>
          <p:cNvPr id="3" name="Content Placeholder 2"/>
          <p:cNvSpPr>
            <a:spLocks noGrp="1"/>
          </p:cNvSpPr>
          <p:nvPr>
            <p:ph idx="1"/>
          </p:nvPr>
        </p:nvSpPr>
        <p:spPr/>
        <p:txBody>
          <a:bodyPr>
            <a:normAutofit/>
          </a:bodyPr>
          <a:lstStyle/>
          <a:p>
            <a:r>
              <a:rPr lang="en-US" dirty="0"/>
              <a:t>Family-friendly, multilingual guides to the standards by grade, with prompts for conversations at home (with children) and at school (with teachers)</a:t>
            </a:r>
          </a:p>
          <a:p>
            <a:r>
              <a:rPr lang="en-US" dirty="0"/>
              <a:t>Guidance on “scaffolding the standards” for students working below grade level</a:t>
            </a:r>
          </a:p>
          <a:p>
            <a:r>
              <a:rPr lang="en-US" dirty="0"/>
              <a:t>More user-friendly way of navigating standards electronically</a:t>
            </a:r>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823"/>
            <a:ext cx="8244348" cy="1154243"/>
          </a:xfrm>
        </p:spPr>
        <p:txBody>
          <a:bodyPr>
            <a:noAutofit/>
          </a:bodyPr>
          <a:lstStyle/>
          <a:p>
            <a:r>
              <a:rPr lang="en-US" i="1" dirty="0"/>
              <a:t>Direct Engagement: </a:t>
            </a:r>
            <a:r>
              <a:rPr lang="en-US" dirty="0"/>
              <a:t>Networks</a:t>
            </a:r>
          </a:p>
        </p:txBody>
      </p:sp>
      <p:sp>
        <p:nvSpPr>
          <p:cNvPr id="3" name="Content Placeholder 2"/>
          <p:cNvSpPr>
            <a:spLocks noGrp="1"/>
          </p:cNvSpPr>
          <p:nvPr>
            <p:ph idx="1"/>
          </p:nvPr>
        </p:nvSpPr>
        <p:spPr>
          <a:xfrm>
            <a:off x="428017" y="1439056"/>
            <a:ext cx="8229600" cy="4901783"/>
          </a:xfrm>
        </p:spPr>
        <p:txBody>
          <a:bodyPr>
            <a:normAutofit fontScale="92500" lnSpcReduction="10000"/>
          </a:bodyPr>
          <a:lstStyle/>
          <a:p>
            <a:r>
              <a:rPr lang="en-US" dirty="0"/>
              <a:t>Regional and statewide networks in 2017–2018:</a:t>
            </a:r>
          </a:p>
          <a:p>
            <a:pPr lvl="1"/>
            <a:r>
              <a:rPr lang="en-US" dirty="0"/>
              <a:t>Early numeracy (math, pre-K–3)</a:t>
            </a:r>
          </a:p>
          <a:p>
            <a:pPr lvl="1"/>
            <a:r>
              <a:rPr lang="en-US" dirty="0"/>
              <a:t>Proportional reasoning (math, grades 4–7)</a:t>
            </a:r>
          </a:p>
          <a:p>
            <a:pPr lvl="1"/>
            <a:r>
              <a:rPr lang="en-US" dirty="0"/>
              <a:t>Coursework pathways (math, grades 6–12)</a:t>
            </a:r>
          </a:p>
          <a:p>
            <a:pPr lvl="1"/>
            <a:r>
              <a:rPr lang="en-US" dirty="0"/>
              <a:t>Integrating standards (part of Early Grades Literacy Grant)</a:t>
            </a:r>
          </a:p>
          <a:p>
            <a:pPr lvl="1"/>
            <a:r>
              <a:rPr lang="en-US" dirty="0"/>
              <a:t>Integrating standards (literacy, grades 4–12)</a:t>
            </a:r>
          </a:p>
          <a:p>
            <a:pPr lvl="1"/>
            <a:r>
              <a:rPr lang="en-US" dirty="0"/>
              <a:t>Flexibility in student writing (literacy, grades 9–12)</a:t>
            </a:r>
          </a:p>
          <a:p>
            <a:pPr lvl="1"/>
            <a:r>
              <a:rPr lang="en-US" dirty="0"/>
              <a:t>Time on science (STE, pre-K–5)</a:t>
            </a:r>
          </a:p>
          <a:p>
            <a:pPr lvl="1"/>
            <a:r>
              <a:rPr lang="en-US" dirty="0"/>
              <a:t>Standards-aligned assessments (STE, grades 5–8)</a:t>
            </a:r>
          </a:p>
          <a:p>
            <a:pPr lvl="1"/>
            <a:r>
              <a:rPr lang="en-US" dirty="0"/>
              <a:t>Urban district leaders (math, literacy, STE; pre-K–12)</a:t>
            </a:r>
          </a:p>
          <a:p>
            <a:pPr lvl="1"/>
            <a:r>
              <a:rPr lang="en-US" dirty="0"/>
              <a:t>English learner education leaders (pre-K–12) </a:t>
            </a:r>
          </a:p>
          <a:p>
            <a:r>
              <a:rPr lang="en-US" dirty="0"/>
              <a:t>For more information, see: </a:t>
            </a:r>
            <a:r>
              <a:rPr lang="en-US" sz="2400" dirty="0">
                <a:hlinkClick r:id="rId3"/>
              </a:rPr>
              <a:t>http://www.doe.mass.edu/candi/networks.pdf</a:t>
            </a:r>
            <a:endParaRPr lang="en-US" sz="2400" dirty="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7924800" cy="1413485"/>
          </a:xfrm>
        </p:spPr>
        <p:txBody>
          <a:bodyPr>
            <a:normAutofit/>
          </a:bodyPr>
          <a:lstStyle/>
          <a:p>
            <a:r>
              <a:rPr lang="en-US" dirty="0"/>
              <a:t>We Believe:</a:t>
            </a:r>
          </a:p>
        </p:txBody>
      </p:sp>
      <p:sp>
        <p:nvSpPr>
          <p:cNvPr id="3" name="Content Placeholder 2"/>
          <p:cNvSpPr>
            <a:spLocks noGrp="1"/>
          </p:cNvSpPr>
          <p:nvPr>
            <p:ph idx="1"/>
          </p:nvPr>
        </p:nvSpPr>
        <p:spPr>
          <a:xfrm>
            <a:off x="441960" y="1716258"/>
            <a:ext cx="8351520" cy="4409909"/>
          </a:xfrm>
        </p:spPr>
        <p:txBody>
          <a:bodyPr>
            <a:normAutofit/>
          </a:bodyPr>
          <a:lstStyle/>
          <a:p>
            <a:pPr marL="0" indent="0">
              <a:buNone/>
            </a:pPr>
            <a:r>
              <a:rPr lang="en-US" dirty="0"/>
              <a:t>Every student should engage…</a:t>
            </a:r>
          </a:p>
          <a:p>
            <a:r>
              <a:rPr lang="en-US" dirty="0"/>
              <a:t>with grade-appropriate text every day.</a:t>
            </a:r>
          </a:p>
          <a:p>
            <a:r>
              <a:rPr lang="en-US" dirty="0"/>
              <a:t>with meaningful real-world problems every day.</a:t>
            </a:r>
          </a:p>
          <a:p>
            <a:r>
              <a:rPr lang="en-US" dirty="0"/>
              <a:t>in scientific conversations using data every week.</a:t>
            </a:r>
          </a:p>
          <a:p>
            <a:pPr marL="0" indent="0">
              <a:buNone/>
            </a:pPr>
            <a:endParaRPr lang="en-US" dirty="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12"/>
          </p:nvPr>
        </p:nvSpPr>
        <p:spPr/>
        <p:txBody>
          <a:bodyPr/>
          <a:lstStyle/>
          <a:p>
            <a:fld id="{BD26C40E-487C-40A4-A841-8174FD7B7142}" type="slidenum">
              <a:rPr lang="en-US" smtClean="0"/>
              <a:pPr/>
              <a:t>18</a:t>
            </a:fld>
            <a:endParaRPr lang="en-US" dirty="0"/>
          </a:p>
        </p:txBody>
      </p:sp>
    </p:spTree>
    <p:extLst>
      <p:ext uri="{BB962C8B-B14F-4D97-AF65-F5344CB8AC3E}">
        <p14:creationId xmlns:p14="http://schemas.microsoft.com/office/powerpoint/2010/main" val="2032348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1" y="533400"/>
            <a:ext cx="5983110" cy="3124200"/>
          </a:xfrm>
        </p:spPr>
        <p:txBody>
          <a:bodyPr>
            <a:normAutofit/>
          </a:bodyPr>
          <a:lstStyle/>
          <a:p>
            <a:r>
              <a:rPr lang="en-US" sz="3600" dirty="0"/>
              <a:t>Connections Among the Massachusetts Curriculum Frameworks for ELA/Literacy, Mathematics, STE, and DLCS</a:t>
            </a:r>
          </a:p>
        </p:txBody>
      </p:sp>
      <p:sp>
        <p:nvSpPr>
          <p:cNvPr id="3" name="Subtitle 2"/>
          <p:cNvSpPr>
            <a:spLocks noGrp="1"/>
          </p:cNvSpPr>
          <p:nvPr>
            <p:ph type="subTitle" idx="1"/>
          </p:nvPr>
        </p:nvSpPr>
        <p:spPr>
          <a:xfrm>
            <a:off x="533400" y="3871912"/>
            <a:ext cx="6934200" cy="1500188"/>
          </a:xfrm>
        </p:spPr>
        <p:txBody>
          <a:bodyPr>
            <a:noAutofit/>
          </a:bodyPr>
          <a:lstStyle/>
          <a:p>
            <a:r>
              <a:rPr lang="en-US" sz="2400" dirty="0">
                <a:solidFill>
                  <a:srgbClr val="8A8BA1"/>
                </a:solidFill>
                <a:latin typeface="+mn-lt"/>
              </a:rPr>
              <a:t>Parallels and cross-references designed to maximize coherence in expectations for both students and teachers</a:t>
            </a:r>
          </a:p>
        </p:txBody>
      </p:sp>
    </p:spTree>
    <p:custDataLst>
      <p:tags r:id="rId1"/>
    </p:custDataLst>
    <p:extLst>
      <p:ext uri="{BB962C8B-B14F-4D97-AF65-F5344CB8AC3E}">
        <p14:creationId xmlns:p14="http://schemas.microsoft.com/office/powerpoint/2010/main" val="284797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1" y="533399"/>
            <a:ext cx="5937737" cy="3363352"/>
          </a:xfrm>
        </p:spPr>
        <p:txBody>
          <a:bodyPr>
            <a:normAutofit/>
          </a:bodyPr>
          <a:lstStyle/>
          <a:p>
            <a:r>
              <a:rPr lang="en-US" sz="3600" dirty="0"/>
              <a:t>Overview of the 2017 Revisions to the Massachusetts Curriculum Frameworks for Math and ELA/Literacy</a:t>
            </a:r>
          </a:p>
        </p:txBody>
      </p:sp>
      <p:sp>
        <p:nvSpPr>
          <p:cNvPr id="3" name="Subtitle 2"/>
          <p:cNvSpPr>
            <a:spLocks noGrp="1"/>
          </p:cNvSpPr>
          <p:nvPr>
            <p:ph type="subTitle" idx="1"/>
          </p:nvPr>
        </p:nvSpPr>
        <p:spPr>
          <a:xfrm>
            <a:off x="533400" y="3981156"/>
            <a:ext cx="6934200" cy="1390943"/>
          </a:xfrm>
        </p:spPr>
        <p:txBody>
          <a:bodyPr>
            <a:noAutofit/>
          </a:bodyPr>
          <a:lstStyle/>
          <a:p>
            <a:r>
              <a:rPr lang="en-US" sz="2400" dirty="0"/>
              <a:t>Goals and major outcomes of the framework review process</a:t>
            </a:r>
          </a:p>
        </p:txBody>
      </p:sp>
    </p:spTree>
    <p:custDataLst>
      <p:tags r:id="rId1"/>
    </p:custDataLst>
    <p:extLst>
      <p:ext uri="{BB962C8B-B14F-4D97-AF65-F5344CB8AC3E}">
        <p14:creationId xmlns:p14="http://schemas.microsoft.com/office/powerpoint/2010/main" val="284797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42" y="274638"/>
            <a:ext cx="8566484" cy="1143000"/>
          </a:xfrm>
        </p:spPr>
        <p:txBody>
          <a:bodyPr>
            <a:normAutofit fontScale="90000"/>
          </a:bodyPr>
          <a:lstStyle/>
          <a:p>
            <a:r>
              <a:rPr lang="en-US" dirty="0"/>
              <a:t>Mathematics - A Balanced Approach</a:t>
            </a:r>
          </a:p>
        </p:txBody>
      </p:sp>
      <p:sp>
        <p:nvSpPr>
          <p:cNvPr id="3" name="Content Placeholder 2" descr="Math Rigor Triangle"/>
          <p:cNvSpPr>
            <a:spLocks noGrp="1"/>
          </p:cNvSpPr>
          <p:nvPr>
            <p:ph idx="1"/>
          </p:nvPr>
        </p:nvSpPr>
        <p:spPr/>
        <p:txBody>
          <a:bodyPr>
            <a:normAutofit/>
          </a:bodyPr>
          <a:lstStyle/>
          <a:p>
            <a:pPr marL="457188" lvl="1" indent="0">
              <a:buNone/>
            </a:pPr>
            <a:endParaRPr lang="en-US" dirty="0"/>
          </a:p>
          <a:p>
            <a:pPr marL="457188" lvl="1" indent="0">
              <a:buNone/>
            </a:pPr>
            <a:endParaRPr lang="en-US" dirty="0"/>
          </a:p>
          <a:p>
            <a:pPr lvl="1"/>
            <a:endParaRPr lang="en-US" dirty="0"/>
          </a:p>
        </p:txBody>
      </p:sp>
      <p:pic>
        <p:nvPicPr>
          <p:cNvPr id="8" name="Picture 7" descr="Mathematics Complexity Triangle:&#10;&#10;Making Sense of Mathematical Concepts at the top&#10;&#10;Using Mathematical Concepts in Problem Solving Application, MATHEMATICAL RIGOR, and Performing Mathematical Procedures Fluently at the bottom"/>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786" y="1316033"/>
            <a:ext cx="5116705" cy="4810134"/>
          </a:xfrm>
          <a:prstGeom prst="rect">
            <a:avLst/>
          </a:prstGeom>
          <a:noFill/>
          <a:ln>
            <a:noFill/>
          </a:ln>
        </p:spPr>
      </p:pic>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solidFill>
                  <a:srgbClr val="0D1969">
                    <a:tint val="75000"/>
                  </a:srgbClr>
                </a:solidFill>
                <a:latin typeface="Tahoma"/>
              </a:rPr>
              <a:t>Massachusetts Department of Elementary and Secondary Education</a:t>
            </a:r>
            <a:endParaRPr lang="en-US" dirty="0">
              <a:solidFill>
                <a:srgbClr val="0D1969">
                  <a:tint val="75000"/>
                </a:srgbClr>
              </a:solidFill>
              <a:latin typeface="Tahoma"/>
            </a:endParaRPr>
          </a:p>
        </p:txBody>
      </p:sp>
      <p:sp>
        <p:nvSpPr>
          <p:cNvPr id="5" name="Slide Number Placeholder 4"/>
          <p:cNvSpPr>
            <a:spLocks noGrp="1"/>
          </p:cNvSpPr>
          <p:nvPr>
            <p:ph type="sldNum" sz="quarter" idx="12"/>
          </p:nvPr>
        </p:nvSpPr>
        <p:spPr/>
        <p:txBody>
          <a:bodyPr/>
          <a:lstStyle/>
          <a:p>
            <a:fld id="{BD26C40E-487C-40A4-A841-8174FD7B7142}" type="slidenum">
              <a:rPr lang="en-US">
                <a:solidFill>
                  <a:srgbClr val="0D1969">
                    <a:tint val="75000"/>
                  </a:srgbClr>
                </a:solidFill>
                <a:latin typeface="Georgia"/>
              </a:rPr>
              <a:pPr/>
              <a:t>20</a:t>
            </a:fld>
            <a:endParaRPr lang="en-US" dirty="0">
              <a:solidFill>
                <a:srgbClr val="0D1969">
                  <a:tint val="75000"/>
                </a:srgbClr>
              </a:solidFill>
              <a:latin typeface="Georgia"/>
            </a:endParaRPr>
          </a:p>
        </p:txBody>
      </p:sp>
    </p:spTree>
    <p:extLst>
      <p:ext uri="{BB962C8B-B14F-4D97-AF65-F5344CB8AC3E}">
        <p14:creationId xmlns:p14="http://schemas.microsoft.com/office/powerpoint/2010/main" val="13173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42" y="274638"/>
            <a:ext cx="8566484" cy="1143000"/>
          </a:xfrm>
        </p:spPr>
        <p:txBody>
          <a:bodyPr>
            <a:normAutofit fontScale="90000"/>
          </a:bodyPr>
          <a:lstStyle/>
          <a:p>
            <a:r>
              <a:rPr lang="en-US" dirty="0"/>
              <a:t>Mathematics - A Balanced Approach</a:t>
            </a:r>
          </a:p>
        </p:txBody>
      </p:sp>
      <p:sp>
        <p:nvSpPr>
          <p:cNvPr id="3" name="Content Placeholder 2"/>
          <p:cNvSpPr>
            <a:spLocks noGrp="1"/>
          </p:cNvSpPr>
          <p:nvPr>
            <p:ph idx="1"/>
          </p:nvPr>
        </p:nvSpPr>
        <p:spPr/>
        <p:txBody>
          <a:bodyPr>
            <a:normAutofit/>
          </a:bodyPr>
          <a:lstStyle/>
          <a:p>
            <a:pPr marL="57147" indent="0">
              <a:buNone/>
            </a:pPr>
            <a:r>
              <a:rPr lang="en-US" sz="2400" b="1" dirty="0"/>
              <a:t>2.OA.C.3</a:t>
            </a:r>
            <a:r>
              <a:rPr lang="en-US" sz="2400" dirty="0"/>
              <a:t> - Determine whether a group of objects (up to 20) has an odd or even number of members, e.g., by pairing objects or counting them by 2s; write an equation to express an even number as a sum of two equal addends. </a:t>
            </a:r>
          </a:p>
          <a:p>
            <a:pPr marL="457188" lvl="1" indent="0">
              <a:buNone/>
            </a:pPr>
            <a:endParaRPr lang="en-US" dirty="0"/>
          </a:p>
          <a:p>
            <a:pPr lvl="1"/>
            <a:endParaRPr lang="en-US" dirty="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solidFill>
                  <a:srgbClr val="0D1969">
                    <a:tint val="75000"/>
                  </a:srgbClr>
                </a:solidFill>
                <a:latin typeface="Tahoma"/>
              </a:rPr>
              <a:t>Massachusetts Department of Elementary and Secondary Education</a:t>
            </a:r>
            <a:endParaRPr lang="en-US" dirty="0">
              <a:solidFill>
                <a:srgbClr val="0D1969">
                  <a:tint val="75000"/>
                </a:srgbClr>
              </a:solidFill>
              <a:latin typeface="Tahoma"/>
            </a:endParaRPr>
          </a:p>
        </p:txBody>
      </p:sp>
      <p:sp>
        <p:nvSpPr>
          <p:cNvPr id="5" name="Slide Number Placeholder 4"/>
          <p:cNvSpPr>
            <a:spLocks noGrp="1"/>
          </p:cNvSpPr>
          <p:nvPr>
            <p:ph type="sldNum" sz="quarter" idx="12"/>
          </p:nvPr>
        </p:nvSpPr>
        <p:spPr/>
        <p:txBody>
          <a:bodyPr/>
          <a:lstStyle/>
          <a:p>
            <a:fld id="{BD26C40E-487C-40A4-A841-8174FD7B7142}" type="slidenum">
              <a:rPr lang="en-US">
                <a:solidFill>
                  <a:srgbClr val="0D1969">
                    <a:tint val="75000"/>
                  </a:srgbClr>
                </a:solidFill>
                <a:latin typeface="Georgia"/>
              </a:rPr>
              <a:pPr/>
              <a:t>21</a:t>
            </a:fld>
            <a:endParaRPr lang="en-US" dirty="0">
              <a:solidFill>
                <a:srgbClr val="0D1969">
                  <a:tint val="75000"/>
                </a:srgbClr>
              </a:solidFill>
              <a:latin typeface="Georgia"/>
            </a:endParaRPr>
          </a:p>
        </p:txBody>
      </p:sp>
      <p:sp>
        <p:nvSpPr>
          <p:cNvPr id="7" name="Rectangle 6">
            <a:extLst>
              <a:ext uri="{C183D7F6-B498-43B3-948B-1728B52AA6E4}">
                <adec:decorative xmlns:adec="http://schemas.microsoft.com/office/drawing/2017/decorative" val="1"/>
              </a:ext>
            </a:extLst>
          </p:cNvPr>
          <p:cNvSpPr/>
          <p:nvPr/>
        </p:nvSpPr>
        <p:spPr>
          <a:xfrm>
            <a:off x="3855308" y="3244334"/>
            <a:ext cx="845093" cy="369332"/>
          </a:xfrm>
          <a:prstGeom prst="rect">
            <a:avLst/>
          </a:prstGeom>
        </p:spPr>
        <p:txBody>
          <a:bodyPr wrap="square">
            <a:spAutoFit/>
          </a:bodyPr>
          <a:lstStyle/>
          <a:p>
            <a:r>
              <a:rPr lang="en-US" dirty="0"/>
              <a:t> </a:t>
            </a:r>
          </a:p>
        </p:txBody>
      </p:sp>
    </p:spTree>
    <p:extLst>
      <p:ext uri="{BB962C8B-B14F-4D97-AF65-F5344CB8AC3E}">
        <p14:creationId xmlns:p14="http://schemas.microsoft.com/office/powerpoint/2010/main" val="4112497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42" y="274638"/>
            <a:ext cx="8566484" cy="1143000"/>
          </a:xfrm>
        </p:spPr>
        <p:txBody>
          <a:bodyPr>
            <a:normAutofit fontScale="90000"/>
          </a:bodyPr>
          <a:lstStyle/>
          <a:p>
            <a:r>
              <a:rPr lang="en-US" dirty="0"/>
              <a:t>Mathematics - A Balanced Approach</a:t>
            </a:r>
          </a:p>
        </p:txBody>
      </p:sp>
      <p:sp>
        <p:nvSpPr>
          <p:cNvPr id="3" name="Content Placeholder 2"/>
          <p:cNvSpPr>
            <a:spLocks noGrp="1"/>
          </p:cNvSpPr>
          <p:nvPr>
            <p:ph idx="1"/>
          </p:nvPr>
        </p:nvSpPr>
        <p:spPr/>
        <p:txBody>
          <a:bodyPr>
            <a:normAutofit/>
          </a:bodyPr>
          <a:lstStyle/>
          <a:p>
            <a:pPr marL="0" indent="0">
              <a:buNone/>
            </a:pPr>
            <a:r>
              <a:rPr lang="en-US" sz="2400" b="1" dirty="0"/>
              <a:t>6.NS.B.4 </a:t>
            </a:r>
            <a:r>
              <a:rPr lang="en-US" sz="2400" dirty="0"/>
              <a:t>- Find the greatest common factor of two whole numbers less than or equal to 100 and the least common multiple of two whole numbers less than or equal to 12. Use the distributive property to express a sum of two whole numbers 1–100 with a common factor as a multiple of a sum of two whole numbers with no common factor. For example, express 36 + 8 as 4 (9 + 2).</a:t>
            </a:r>
          </a:p>
          <a:p>
            <a:pPr marL="0" indent="0">
              <a:buNone/>
            </a:pPr>
            <a:br>
              <a:rPr lang="en-US" dirty="0"/>
            </a:br>
            <a:endParaRPr lang="en-US" dirty="0"/>
          </a:p>
          <a:p>
            <a:pPr lvl="1"/>
            <a:endParaRPr lang="en-US" dirty="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solidFill>
                  <a:srgbClr val="0D1969">
                    <a:tint val="75000"/>
                  </a:srgbClr>
                </a:solidFill>
                <a:latin typeface="Tahoma"/>
              </a:rPr>
              <a:t>Massachusetts Department of Elementary and Secondary Education</a:t>
            </a:r>
            <a:endParaRPr lang="en-US" dirty="0">
              <a:solidFill>
                <a:srgbClr val="0D1969">
                  <a:tint val="75000"/>
                </a:srgbClr>
              </a:solidFill>
              <a:latin typeface="Tahoma"/>
            </a:endParaRPr>
          </a:p>
        </p:txBody>
      </p:sp>
      <p:sp>
        <p:nvSpPr>
          <p:cNvPr id="5" name="Slide Number Placeholder 4"/>
          <p:cNvSpPr>
            <a:spLocks noGrp="1"/>
          </p:cNvSpPr>
          <p:nvPr>
            <p:ph type="sldNum" sz="quarter" idx="12"/>
          </p:nvPr>
        </p:nvSpPr>
        <p:spPr/>
        <p:txBody>
          <a:bodyPr/>
          <a:lstStyle/>
          <a:p>
            <a:fld id="{BD26C40E-487C-40A4-A841-8174FD7B7142}" type="slidenum">
              <a:rPr lang="en-US">
                <a:solidFill>
                  <a:srgbClr val="0D1969">
                    <a:tint val="75000"/>
                  </a:srgbClr>
                </a:solidFill>
                <a:latin typeface="Georgia"/>
              </a:rPr>
              <a:pPr/>
              <a:t>22</a:t>
            </a:fld>
            <a:endParaRPr lang="en-US" dirty="0">
              <a:solidFill>
                <a:srgbClr val="0D1969">
                  <a:tint val="75000"/>
                </a:srgbClr>
              </a:solidFill>
              <a:latin typeface="Georgia"/>
            </a:endParaRPr>
          </a:p>
        </p:txBody>
      </p:sp>
    </p:spTree>
    <p:extLst>
      <p:ext uri="{BB962C8B-B14F-4D97-AF65-F5344CB8AC3E}">
        <p14:creationId xmlns:p14="http://schemas.microsoft.com/office/powerpoint/2010/main" val="4021530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42" y="274638"/>
            <a:ext cx="8566484" cy="1143000"/>
          </a:xfrm>
        </p:spPr>
        <p:txBody>
          <a:bodyPr>
            <a:normAutofit fontScale="90000"/>
          </a:bodyPr>
          <a:lstStyle/>
          <a:p>
            <a:r>
              <a:rPr lang="en-US" dirty="0"/>
              <a:t>Standards for Mathematical Practice</a:t>
            </a:r>
          </a:p>
        </p:txBody>
      </p:sp>
      <p:sp>
        <p:nvSpPr>
          <p:cNvPr id="3" name="Content Placeholder 2"/>
          <p:cNvSpPr>
            <a:spLocks noGrp="1"/>
          </p:cNvSpPr>
          <p:nvPr>
            <p:ph idx="1"/>
          </p:nvPr>
        </p:nvSpPr>
        <p:spPr/>
        <p:txBody>
          <a:bodyPr>
            <a:normAutofit/>
          </a:bodyPr>
          <a:lstStyle/>
          <a:p>
            <a:pPr fontAlgn="base"/>
            <a:r>
              <a:rPr lang="en-US" dirty="0"/>
              <a:t>Standards, to be taught and assessed</a:t>
            </a:r>
          </a:p>
          <a:p>
            <a:pPr fontAlgn="base"/>
            <a:r>
              <a:rPr lang="en-US" dirty="0"/>
              <a:t>What successful math learners do to learn and solve problems</a:t>
            </a:r>
          </a:p>
          <a:p>
            <a:pPr fontAlgn="base"/>
            <a:r>
              <a:rPr lang="en-US" dirty="0"/>
              <a:t>Applicable across content areas</a:t>
            </a:r>
          </a:p>
          <a:p>
            <a:pPr fontAlgn="base"/>
            <a:r>
              <a:rPr lang="en-US" dirty="0"/>
              <a:t>Connected to growth mindset</a:t>
            </a:r>
          </a:p>
          <a:p>
            <a:pPr fontAlgn="base"/>
            <a:r>
              <a:rPr lang="en-US" dirty="0"/>
              <a:t>Apply to the spectrum of learners</a:t>
            </a:r>
          </a:p>
          <a:p>
            <a:pPr marL="0" indent="0">
              <a:buNone/>
            </a:pPr>
            <a:br>
              <a:rPr lang="en-US" dirty="0"/>
            </a:br>
            <a:endParaRPr lang="en-US" dirty="0"/>
          </a:p>
          <a:p>
            <a:pPr lvl="1"/>
            <a:endParaRPr lang="en-US" dirty="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solidFill>
                  <a:srgbClr val="0D1969">
                    <a:tint val="75000"/>
                  </a:srgbClr>
                </a:solidFill>
                <a:latin typeface="Tahoma"/>
              </a:rPr>
              <a:t>Massachusetts Department of Elementary and Secondary Education</a:t>
            </a:r>
            <a:endParaRPr lang="en-US" dirty="0">
              <a:solidFill>
                <a:srgbClr val="0D1969">
                  <a:tint val="75000"/>
                </a:srgbClr>
              </a:solidFill>
              <a:latin typeface="Tahoma"/>
            </a:endParaRPr>
          </a:p>
        </p:txBody>
      </p:sp>
      <p:sp>
        <p:nvSpPr>
          <p:cNvPr id="5" name="Slide Number Placeholder 4"/>
          <p:cNvSpPr>
            <a:spLocks noGrp="1"/>
          </p:cNvSpPr>
          <p:nvPr>
            <p:ph type="sldNum" sz="quarter" idx="12"/>
          </p:nvPr>
        </p:nvSpPr>
        <p:spPr/>
        <p:txBody>
          <a:bodyPr/>
          <a:lstStyle/>
          <a:p>
            <a:fld id="{BD26C40E-487C-40A4-A841-8174FD7B7142}" type="slidenum">
              <a:rPr lang="en-US">
                <a:solidFill>
                  <a:srgbClr val="0D1969">
                    <a:tint val="75000"/>
                  </a:srgbClr>
                </a:solidFill>
                <a:latin typeface="Georgia"/>
              </a:rPr>
              <a:pPr/>
              <a:t>23</a:t>
            </a:fld>
            <a:endParaRPr lang="en-US" dirty="0">
              <a:solidFill>
                <a:srgbClr val="0D1969">
                  <a:tint val="75000"/>
                </a:srgbClr>
              </a:solidFill>
              <a:latin typeface="Georgia"/>
            </a:endParaRPr>
          </a:p>
        </p:txBody>
      </p:sp>
    </p:spTree>
    <p:extLst>
      <p:ext uri="{BB962C8B-B14F-4D97-AF65-F5344CB8AC3E}">
        <p14:creationId xmlns:p14="http://schemas.microsoft.com/office/powerpoint/2010/main" val="541276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42" y="274638"/>
            <a:ext cx="8566484" cy="1143000"/>
          </a:xfrm>
        </p:spPr>
        <p:txBody>
          <a:bodyPr>
            <a:normAutofit fontScale="90000"/>
          </a:bodyPr>
          <a:lstStyle/>
          <a:p>
            <a:r>
              <a:rPr lang="en-US" dirty="0"/>
              <a:t>Standards for Mathematical Practice</a:t>
            </a:r>
          </a:p>
        </p:txBody>
      </p:sp>
      <p:pic>
        <p:nvPicPr>
          <p:cNvPr id="11" name="Picture 10" descr="Screenshot: Standards for Mathematical Practice highlighting: &#10;&#10;Overaching Habits of Mind: 6) Attend to precision&#10;&#10;Reasoning and explaining: 2) Reason abstractly and quantatively; 3) Construct viale arguments and critique the reasoning of others&#10;"/>
          <p:cNvPicPr>
            <a:picLocks noChangeAspect="1"/>
          </p:cNvPicPr>
          <p:nvPr/>
        </p:nvPicPr>
        <p:blipFill>
          <a:blip r:embed="rId3"/>
          <a:stretch>
            <a:fillRect/>
          </a:stretch>
        </p:blipFill>
        <p:spPr>
          <a:xfrm>
            <a:off x="528319" y="1220528"/>
            <a:ext cx="8089793" cy="4418271"/>
          </a:xfrm>
          <a:prstGeom prst="rect">
            <a:avLst/>
          </a:prstGeom>
        </p:spPr>
      </p:pic>
      <p:sp>
        <p:nvSpPr>
          <p:cNvPr id="3" name="Content Placeholder 2">
            <a:extLst>
              <a:ext uri="{C183D7F6-B498-43B3-948B-1728B52AA6E4}">
                <adec:decorative xmlns:adec="http://schemas.microsoft.com/office/drawing/2017/decorative" val="1"/>
              </a:ext>
            </a:extLst>
          </p:cNvPr>
          <p:cNvSpPr>
            <a:spLocks noGrp="1"/>
          </p:cNvSpPr>
          <p:nvPr>
            <p:ph idx="1"/>
          </p:nvPr>
        </p:nvSpPr>
        <p:spPr/>
        <p:txBody>
          <a:bodyPr>
            <a:normAutofit/>
          </a:bodyPr>
          <a:lstStyle/>
          <a:p>
            <a:pPr marL="0" indent="0">
              <a:buNone/>
            </a:pPr>
            <a:br>
              <a:rPr lang="en-US" dirty="0"/>
            </a:br>
            <a:endParaRPr lang="en-US" dirty="0"/>
          </a:p>
          <a:p>
            <a:pPr lvl="1"/>
            <a:endParaRPr lang="en-US" dirty="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solidFill>
                  <a:srgbClr val="0D1969">
                    <a:tint val="75000"/>
                  </a:srgbClr>
                </a:solidFill>
                <a:latin typeface="Tahoma"/>
              </a:rPr>
              <a:t>Massachusetts Department of Elementary and Secondary Education</a:t>
            </a:r>
            <a:endParaRPr lang="en-US" dirty="0">
              <a:solidFill>
                <a:srgbClr val="0D1969">
                  <a:tint val="75000"/>
                </a:srgbClr>
              </a:solidFill>
              <a:latin typeface="Tahoma"/>
            </a:endParaRPr>
          </a:p>
        </p:txBody>
      </p:sp>
      <p:sp>
        <p:nvSpPr>
          <p:cNvPr id="5" name="Slide Number Placeholder 4"/>
          <p:cNvSpPr>
            <a:spLocks noGrp="1"/>
          </p:cNvSpPr>
          <p:nvPr>
            <p:ph type="sldNum" sz="quarter" idx="12"/>
          </p:nvPr>
        </p:nvSpPr>
        <p:spPr/>
        <p:txBody>
          <a:bodyPr/>
          <a:lstStyle/>
          <a:p>
            <a:fld id="{BD26C40E-487C-40A4-A841-8174FD7B7142}" type="slidenum">
              <a:rPr lang="en-US">
                <a:solidFill>
                  <a:srgbClr val="0D1969">
                    <a:tint val="75000"/>
                  </a:srgbClr>
                </a:solidFill>
                <a:latin typeface="Georgia"/>
              </a:rPr>
              <a:pPr/>
              <a:t>24</a:t>
            </a:fld>
            <a:endParaRPr lang="en-US" dirty="0">
              <a:solidFill>
                <a:srgbClr val="0D1969">
                  <a:tint val="75000"/>
                </a:srgbClr>
              </a:solidFill>
              <a:latin typeface="Georgia"/>
            </a:endParaRPr>
          </a:p>
        </p:txBody>
      </p:sp>
    </p:spTree>
    <p:extLst>
      <p:ext uri="{BB962C8B-B14F-4D97-AF65-F5344CB8AC3E}">
        <p14:creationId xmlns:p14="http://schemas.microsoft.com/office/powerpoint/2010/main" val="768383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42" y="274638"/>
            <a:ext cx="8566484" cy="1143000"/>
          </a:xfrm>
        </p:spPr>
        <p:txBody>
          <a:bodyPr>
            <a:normAutofit fontScale="90000"/>
          </a:bodyPr>
          <a:lstStyle/>
          <a:p>
            <a:r>
              <a:rPr lang="en-US" dirty="0"/>
              <a:t>Standards for Mathematical Practice</a:t>
            </a:r>
          </a:p>
        </p:txBody>
      </p:sp>
      <p:sp>
        <p:nvSpPr>
          <p:cNvPr id="3" name="Content Placeholder 2"/>
          <p:cNvSpPr>
            <a:spLocks noGrp="1"/>
          </p:cNvSpPr>
          <p:nvPr>
            <p:ph idx="1"/>
          </p:nvPr>
        </p:nvSpPr>
        <p:spPr>
          <a:xfrm>
            <a:off x="561888" y="1433514"/>
            <a:ext cx="7924800" cy="4602163"/>
          </a:xfrm>
        </p:spPr>
        <p:txBody>
          <a:bodyPr>
            <a:noAutofit/>
          </a:bodyPr>
          <a:lstStyle/>
          <a:p>
            <a:pPr marL="0" indent="0">
              <a:buNone/>
            </a:pPr>
            <a:r>
              <a:rPr lang="en-US" sz="1600" b="1" dirty="0"/>
              <a:t>3. Construct viable arguments and critique the reasoning of others.</a:t>
            </a:r>
          </a:p>
          <a:p>
            <a:pPr marL="0" indent="0">
              <a:buNone/>
            </a:pPr>
            <a:r>
              <a:rPr lang="en-US" sz="1600" dirty="0"/>
              <a:t>Mathematically proficient students understand and use stated assumptions, definitions, and previously established results in constructing arguments. They make conjectures and build a logical progression of statements to explore the truth of their conjectures. They are able to analyze situations by breaking them into cases, and can recognize and use counterexamples. They justify their conclusions, communicate them to others, and respond to the arguments of others. They reason inductively about data, making plausible arguments that take into account the context from which the data arose. Mathematically proficient students are also able to compare the effectiveness of two plausible arguments, distinguish correct logic or reasoning from that which is flawed, and—if there is a flaw in an argument—explain what it is. Elementary students can construct arguments using concrete referents such as objects, drawings, diagrams, and actions. Such arguments can make sense and be correct, even though they are not generalized or made formal until later grades. Later, students learn to determine domains to which an argument applies. Students at all grades can listen or read the arguments of others, decide whether they make sense, and ask useful questions to clarify or improve the arguments. </a:t>
            </a:r>
          </a:p>
          <a:p>
            <a:pPr marL="0" indent="0">
              <a:buNone/>
            </a:pPr>
            <a:br>
              <a:rPr lang="en-US" dirty="0"/>
            </a:br>
            <a:endParaRPr lang="en-US" dirty="0"/>
          </a:p>
          <a:p>
            <a:pPr lvl="1"/>
            <a:endParaRPr lang="en-US" dirty="0"/>
          </a:p>
        </p:txBody>
      </p:sp>
      <p:sp>
        <p:nvSpPr>
          <p:cNvPr id="9" name="Content Placeholder 2"/>
          <p:cNvSpPr txBox="1">
            <a:spLocks/>
          </p:cNvSpPr>
          <p:nvPr/>
        </p:nvSpPr>
        <p:spPr>
          <a:xfrm>
            <a:off x="561888" y="1433514"/>
            <a:ext cx="7924800" cy="4602163"/>
          </a:xfrm>
          <a:prstGeom prst="rect">
            <a:avLst/>
          </a:prstGeom>
        </p:spPr>
        <p:txBody>
          <a:bodyPr vert="horz" lIns="91440" tIns="45720" rIns="91440" bIns="45720" rtlCol="0">
            <a:noAutofit/>
          </a:bodyPr>
          <a:lstStyle>
            <a:lvl1pPr marL="342891" indent="-342891" algn="l" defTabSz="914377" rtl="0" eaLnBrk="1" latinLnBrk="0" hangingPunct="1">
              <a:spcBef>
                <a:spcPct val="20000"/>
              </a:spcBef>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32" indent="-285744" algn="l" defTabSz="914377" rtl="0" eaLnBrk="1" latinLnBrk="0" hangingPunct="1">
              <a:spcBef>
                <a:spcPct val="20000"/>
              </a:spcBef>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2971" indent="-228594" algn="l" defTabSz="914377"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160" indent="-228594" algn="l" defTabSz="914377"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349" indent="-228594" algn="l" defTabSz="914377"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2" pitchFamily="18" charset="2"/>
              <a:buNone/>
            </a:pPr>
            <a:r>
              <a:rPr lang="en-US" sz="1600" b="1" dirty="0"/>
              <a:t>3. Construct viable arguments and critique the reasoning of others.</a:t>
            </a:r>
          </a:p>
          <a:p>
            <a:pPr marL="0" indent="0">
              <a:buFont typeface="Wingdings 2" pitchFamily="18" charset="2"/>
              <a:buNone/>
            </a:pPr>
            <a:r>
              <a:rPr lang="en-US" sz="1600" dirty="0"/>
              <a:t>Mathematically proficient students understand and use stated assumptions, definitions, and previously established results in constructing arguments. They make conjectures and build a logical progression of statements to explore the truth of their conjectures. They are able to analyze situations by breaking them into cases, and can recognize and use counterexamples</a:t>
            </a:r>
            <a:r>
              <a:rPr lang="en-US" sz="1600" dirty="0">
                <a:solidFill>
                  <a:srgbClr val="FF0000"/>
                </a:solidFill>
              </a:rPr>
              <a:t>. They justify their conclusions, communicate them to others, and respond to the arguments of others. </a:t>
            </a:r>
            <a:r>
              <a:rPr lang="en-US" sz="1600" dirty="0"/>
              <a:t>They reason inductively about data, making plausible arguments that take into account the context from which the data arose. </a:t>
            </a:r>
            <a:r>
              <a:rPr lang="en-US" sz="1600" dirty="0">
                <a:solidFill>
                  <a:srgbClr val="FF0000"/>
                </a:solidFill>
              </a:rPr>
              <a:t>Mathematically proficient students are also able to compare the effectiveness of two plausible arguments, distinguish correct logic or reasoning from that which is flawed, and—if there is a flaw in an argument—explain what it is. </a:t>
            </a:r>
            <a:r>
              <a:rPr lang="en-US" sz="1600" dirty="0"/>
              <a:t>Elementary students can construct arguments using concrete referents such as objects, drawings, diagrams, and actions. Such arguments can make sense and be correct, even though they are not generalized or made formal until later grades. Later, students learn to determine domains to which an argument applies. Students at all grades can listen or read the arguments of others, decide whether they make sense, and ask useful questions to clarify or improve the arguments. </a:t>
            </a:r>
          </a:p>
          <a:p>
            <a:pPr marL="0" indent="0">
              <a:buFont typeface="Wingdings 2" pitchFamily="18" charset="2"/>
              <a:buNone/>
            </a:pPr>
            <a:br>
              <a:rPr lang="en-US" dirty="0"/>
            </a:br>
            <a:endParaRPr lang="en-US" dirty="0"/>
          </a:p>
          <a:p>
            <a:pPr lvl="1"/>
            <a:endParaRPr lang="en-US" dirty="0"/>
          </a:p>
        </p:txBody>
      </p:sp>
      <p:sp>
        <p:nvSpPr>
          <p:cNvPr id="8" name="Content Placeholder 2">
            <a:extLst>
              <a:ext uri="{C183D7F6-B498-43B3-948B-1728B52AA6E4}">
                <adec:decorative xmlns:adec="http://schemas.microsoft.com/office/drawing/2017/decorative" val="1"/>
              </a:ext>
            </a:extLst>
          </p:cNvPr>
          <p:cNvSpPr txBox="1">
            <a:spLocks/>
          </p:cNvSpPr>
          <p:nvPr/>
        </p:nvSpPr>
        <p:spPr>
          <a:xfrm>
            <a:off x="481199" y="1417638"/>
            <a:ext cx="7924800" cy="4602163"/>
          </a:xfrm>
          <a:prstGeom prst="rect">
            <a:avLst/>
          </a:prstGeom>
        </p:spPr>
        <p:txBody>
          <a:bodyPr vert="horz" lIns="91440" tIns="45720" rIns="91440" bIns="45720" rtlCol="0">
            <a:normAutofit/>
          </a:bodyPr>
          <a:lstStyle>
            <a:lvl1pPr marL="342891" indent="-342891" algn="l" defTabSz="914377" rtl="0" eaLnBrk="1" latinLnBrk="0" hangingPunct="1">
              <a:spcBef>
                <a:spcPct val="20000"/>
              </a:spcBef>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32" indent="-285744" algn="l" defTabSz="914377" rtl="0" eaLnBrk="1" latinLnBrk="0" hangingPunct="1">
              <a:spcBef>
                <a:spcPct val="20000"/>
              </a:spcBef>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2971" indent="-228594" algn="l" defTabSz="914377"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160" indent="-228594" algn="l" defTabSz="914377"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349" indent="-228594" algn="l" defTabSz="914377"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8" lvl="1" indent="0">
              <a:buNone/>
            </a:pPr>
            <a:endParaRPr lang="en-US" dirty="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solidFill>
                  <a:srgbClr val="0D1969">
                    <a:tint val="75000"/>
                  </a:srgbClr>
                </a:solidFill>
                <a:latin typeface="Tahoma"/>
              </a:rPr>
              <a:t>Massachusetts Department of Elementary and Secondary Education</a:t>
            </a:r>
            <a:endParaRPr lang="en-US" dirty="0">
              <a:solidFill>
                <a:srgbClr val="0D1969">
                  <a:tint val="75000"/>
                </a:srgbClr>
              </a:solidFill>
              <a:latin typeface="Tahoma"/>
            </a:endParaRPr>
          </a:p>
        </p:txBody>
      </p:sp>
      <p:sp>
        <p:nvSpPr>
          <p:cNvPr id="5" name="Slide Number Placeholder 4"/>
          <p:cNvSpPr>
            <a:spLocks noGrp="1"/>
          </p:cNvSpPr>
          <p:nvPr>
            <p:ph type="sldNum" sz="quarter" idx="12"/>
          </p:nvPr>
        </p:nvSpPr>
        <p:spPr/>
        <p:txBody>
          <a:bodyPr/>
          <a:lstStyle/>
          <a:p>
            <a:fld id="{BD26C40E-487C-40A4-A841-8174FD7B7142}" type="slidenum">
              <a:rPr lang="en-US">
                <a:solidFill>
                  <a:srgbClr val="0D1969">
                    <a:tint val="75000"/>
                  </a:srgbClr>
                </a:solidFill>
                <a:latin typeface="Georgia"/>
              </a:rPr>
              <a:pPr/>
              <a:t>25</a:t>
            </a:fld>
            <a:endParaRPr lang="en-US" dirty="0">
              <a:solidFill>
                <a:srgbClr val="0D1969">
                  <a:tint val="75000"/>
                </a:srgbClr>
              </a:solidFill>
              <a:latin typeface="Georgia"/>
            </a:endParaRPr>
          </a:p>
        </p:txBody>
      </p:sp>
    </p:spTree>
    <p:extLst>
      <p:ext uri="{BB962C8B-B14F-4D97-AF65-F5344CB8AC3E}">
        <p14:creationId xmlns:p14="http://schemas.microsoft.com/office/powerpoint/2010/main" val="398510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42" y="274638"/>
            <a:ext cx="8566484" cy="1143000"/>
          </a:xfrm>
        </p:spPr>
        <p:txBody>
          <a:bodyPr>
            <a:normAutofit fontScale="90000"/>
          </a:bodyPr>
          <a:lstStyle/>
          <a:p>
            <a:r>
              <a:rPr lang="en-US" dirty="0"/>
              <a:t>Standards for Mathematical Practice</a:t>
            </a:r>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6. Attend to precision.</a:t>
            </a:r>
          </a:p>
          <a:p>
            <a:pPr marL="0" indent="0">
              <a:buNone/>
            </a:pPr>
            <a:r>
              <a:rPr lang="en-US" dirty="0"/>
              <a:t>Mathematically proficient students try to communicate precisely to others. They try to use clear definitions in discussion with others and in communicating their own reasoning verbally and/or in writing. In problem solving they state the meaning of the symbols they choose, including using the equal sign consistently and appropriately. They are careful about specifying units of measure and labeling axes to clarify the correspondence with quantities in a problem. They calculate accurately and efficiently, expressing numerical answers with a degree of precision appropriate for the problem context. In the elementary grades, students give carefully formulated explanations to each other. By the time they reach high school, they have learned to examine claims and make explicit use of definitions. </a:t>
            </a:r>
          </a:p>
          <a:p>
            <a:pPr marL="0" indent="0">
              <a:buNone/>
            </a:pPr>
            <a:br>
              <a:rPr lang="en-US" dirty="0"/>
            </a:br>
            <a:endParaRPr lang="en-US" dirty="0"/>
          </a:p>
          <a:p>
            <a:pPr lvl="1"/>
            <a:endParaRPr lang="en-US" dirty="0"/>
          </a:p>
        </p:txBody>
      </p:sp>
      <p:sp>
        <p:nvSpPr>
          <p:cNvPr id="8" name="Content Placeholder 2"/>
          <p:cNvSpPr txBox="1">
            <a:spLocks/>
          </p:cNvSpPr>
          <p:nvPr/>
        </p:nvSpPr>
        <p:spPr>
          <a:xfrm>
            <a:off x="609600" y="1533529"/>
            <a:ext cx="7924800" cy="4602163"/>
          </a:xfrm>
          <a:prstGeom prst="rect">
            <a:avLst/>
          </a:prstGeom>
        </p:spPr>
        <p:txBody>
          <a:bodyPr vert="horz" lIns="91440" tIns="45720" rIns="91440" bIns="45720" rtlCol="0">
            <a:normAutofit fontScale="70000" lnSpcReduction="20000"/>
          </a:bodyPr>
          <a:lstStyle>
            <a:lvl1pPr marL="342891" indent="-342891" algn="l" defTabSz="914377" rtl="0" eaLnBrk="1" latinLnBrk="0" hangingPunct="1">
              <a:spcBef>
                <a:spcPct val="20000"/>
              </a:spcBef>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32" indent="-285744" algn="l" defTabSz="914377" rtl="0" eaLnBrk="1" latinLnBrk="0" hangingPunct="1">
              <a:spcBef>
                <a:spcPct val="20000"/>
              </a:spcBef>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2971" indent="-228594" algn="l" defTabSz="914377"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160" indent="-228594" algn="l" defTabSz="914377"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349" indent="-228594" algn="l" defTabSz="914377"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2" pitchFamily="18" charset="2"/>
              <a:buNone/>
            </a:pPr>
            <a:r>
              <a:rPr lang="en-US" b="1" dirty="0"/>
              <a:t>6. Attend to precision.</a:t>
            </a:r>
          </a:p>
          <a:p>
            <a:pPr marL="0" indent="0">
              <a:buFont typeface="Wingdings 2" pitchFamily="18" charset="2"/>
              <a:buNone/>
            </a:pPr>
            <a:r>
              <a:rPr lang="en-US" dirty="0"/>
              <a:t>Mathematically proficient students try to communicate precisely to others. </a:t>
            </a:r>
            <a:r>
              <a:rPr lang="en-US" dirty="0">
                <a:solidFill>
                  <a:srgbClr val="FF0000"/>
                </a:solidFill>
              </a:rPr>
              <a:t>They try to use clear definitions in discussion with others and in communicating their own reasoning verbally and/or in writing. </a:t>
            </a:r>
            <a:r>
              <a:rPr lang="en-US" dirty="0"/>
              <a:t>In problem solving they state the meaning of the symbols they choose, including using the equal sign consistently and appropriately. They are careful about specifying units of measure and labeling axes to clarify the correspondence with quantities in a problem. They calculate accurately and efficiently, expressing numerical answers with a degree of precision appropriate for the problem context. In the elementary grades, students give carefully formulated explanations to each other. </a:t>
            </a:r>
            <a:r>
              <a:rPr lang="en-US" dirty="0">
                <a:solidFill>
                  <a:srgbClr val="FF0000"/>
                </a:solidFill>
              </a:rPr>
              <a:t>By the time they reach high school, they have learned to examine claims and make explicit use of definitions. </a:t>
            </a:r>
          </a:p>
          <a:p>
            <a:pPr marL="0" indent="0">
              <a:buFont typeface="Wingdings 2" pitchFamily="18" charset="2"/>
              <a:buNone/>
            </a:pPr>
            <a:br>
              <a:rPr lang="en-US" dirty="0"/>
            </a:br>
            <a:endParaRPr lang="en-US" dirty="0"/>
          </a:p>
          <a:p>
            <a:pPr lvl="1"/>
            <a:endParaRPr lang="en-US" dirty="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solidFill>
                  <a:srgbClr val="0D1969">
                    <a:tint val="75000"/>
                  </a:srgbClr>
                </a:solidFill>
                <a:latin typeface="Tahoma"/>
              </a:rPr>
              <a:t>Massachusetts Department of Elementary and Secondary Education</a:t>
            </a:r>
            <a:endParaRPr lang="en-US" dirty="0">
              <a:solidFill>
                <a:srgbClr val="0D1969">
                  <a:tint val="75000"/>
                </a:srgbClr>
              </a:solidFill>
              <a:latin typeface="Tahoma"/>
            </a:endParaRPr>
          </a:p>
        </p:txBody>
      </p:sp>
      <p:sp>
        <p:nvSpPr>
          <p:cNvPr id="5" name="Slide Number Placeholder 4"/>
          <p:cNvSpPr>
            <a:spLocks noGrp="1"/>
          </p:cNvSpPr>
          <p:nvPr>
            <p:ph type="sldNum" sz="quarter" idx="12"/>
          </p:nvPr>
        </p:nvSpPr>
        <p:spPr/>
        <p:txBody>
          <a:bodyPr/>
          <a:lstStyle/>
          <a:p>
            <a:fld id="{BD26C40E-487C-40A4-A841-8174FD7B7142}" type="slidenum">
              <a:rPr lang="en-US">
                <a:solidFill>
                  <a:srgbClr val="0D1969">
                    <a:tint val="75000"/>
                  </a:srgbClr>
                </a:solidFill>
                <a:latin typeface="Georgia"/>
              </a:rPr>
              <a:pPr/>
              <a:t>26</a:t>
            </a:fld>
            <a:endParaRPr lang="en-US" dirty="0">
              <a:solidFill>
                <a:srgbClr val="0D1969">
                  <a:tint val="75000"/>
                </a:srgbClr>
              </a:solidFill>
              <a:latin typeface="Georgia"/>
            </a:endParaRPr>
          </a:p>
        </p:txBody>
      </p:sp>
    </p:spTree>
    <p:extLst>
      <p:ext uri="{BB962C8B-B14F-4D97-AF65-F5344CB8AC3E}">
        <p14:creationId xmlns:p14="http://schemas.microsoft.com/office/powerpoint/2010/main" val="428473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42" y="274638"/>
            <a:ext cx="8566484" cy="1143000"/>
          </a:xfrm>
        </p:spPr>
        <p:txBody>
          <a:bodyPr>
            <a:normAutofit fontScale="90000"/>
          </a:bodyPr>
          <a:lstStyle/>
          <a:p>
            <a:r>
              <a:rPr lang="en-US" dirty="0"/>
              <a:t>Science Technology/Engineering</a:t>
            </a:r>
            <a:br>
              <a:rPr lang="en-US" dirty="0"/>
            </a:br>
            <a:r>
              <a:rPr lang="en-US" sz="4000" dirty="0"/>
              <a:t>Rigor and Balance</a:t>
            </a:r>
          </a:p>
        </p:txBody>
      </p:sp>
      <p:sp>
        <p:nvSpPr>
          <p:cNvPr id="3" name="Content Placeholder 2" descr="STE triangle"/>
          <p:cNvSpPr>
            <a:spLocks noGrp="1"/>
          </p:cNvSpPr>
          <p:nvPr>
            <p:ph idx="1"/>
          </p:nvPr>
        </p:nvSpPr>
        <p:spPr/>
        <p:txBody>
          <a:bodyPr>
            <a:normAutofit/>
          </a:bodyPr>
          <a:lstStyle/>
          <a:p>
            <a:pPr marL="457188" lvl="1" indent="0">
              <a:buNone/>
            </a:pPr>
            <a:endParaRPr lang="en-US" dirty="0"/>
          </a:p>
          <a:p>
            <a:pPr marL="457188" lvl="1" indent="0">
              <a:buNone/>
            </a:pPr>
            <a:endParaRPr lang="en-US" dirty="0"/>
          </a:p>
          <a:p>
            <a:pPr lvl="1"/>
            <a:endParaRPr lang="en-US" dirty="0"/>
          </a:p>
        </p:txBody>
      </p:sp>
      <p:pic>
        <p:nvPicPr>
          <p:cNvPr id="6" name="Picture 5" descr="Graphic showing three interrelated components: disciplinary core ideas (&quot;make sense of scientific phenomena&quot;), science and engineering practices (&quot;analyze the natural and designed world&quot;), and application (&quot;apply understanding and skills&quot;)"/>
          <p:cNvPicPr/>
          <p:nvPr/>
        </p:nvPicPr>
        <p:blipFill rotWithShape="1">
          <a:blip r:embed="rId3" cstate="print"/>
          <a:srcRect l="8270"/>
          <a:stretch/>
        </p:blipFill>
        <p:spPr bwMode="auto">
          <a:xfrm>
            <a:off x="2176033" y="1417638"/>
            <a:ext cx="5386302" cy="4938716"/>
          </a:xfrm>
          <a:prstGeom prst="rect">
            <a:avLst/>
          </a:prstGeom>
          <a:noFill/>
          <a:ln>
            <a:noFill/>
          </a:ln>
          <a:extLst>
            <a:ext uri="{53640926-AAD7-44d8-BBD7-CCE9431645EC}">
              <a14:shadowObscured xmlns:a14="http://schemas.microsoft.com/office/drawing/2010/main" xmlns=""/>
            </a:ext>
          </a:extLst>
        </p:spPr>
      </p:pic>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solidFill>
                  <a:srgbClr val="0D1969">
                    <a:tint val="75000"/>
                  </a:srgbClr>
                </a:solidFill>
                <a:latin typeface="Tahoma"/>
              </a:rPr>
              <a:t>Massachusetts Department of Elementary and Secondary Education</a:t>
            </a:r>
            <a:endParaRPr lang="en-US" dirty="0">
              <a:solidFill>
                <a:srgbClr val="0D1969">
                  <a:tint val="75000"/>
                </a:srgbClr>
              </a:solidFill>
              <a:latin typeface="Tahoma"/>
            </a:endParaRPr>
          </a:p>
        </p:txBody>
      </p:sp>
      <p:sp>
        <p:nvSpPr>
          <p:cNvPr id="5" name="Slide Number Placeholder 4"/>
          <p:cNvSpPr>
            <a:spLocks noGrp="1"/>
          </p:cNvSpPr>
          <p:nvPr>
            <p:ph type="sldNum" sz="quarter" idx="12"/>
          </p:nvPr>
        </p:nvSpPr>
        <p:spPr/>
        <p:txBody>
          <a:bodyPr/>
          <a:lstStyle/>
          <a:p>
            <a:fld id="{BD26C40E-487C-40A4-A841-8174FD7B7142}" type="slidenum">
              <a:rPr lang="en-US">
                <a:solidFill>
                  <a:srgbClr val="0D1969">
                    <a:tint val="75000"/>
                  </a:srgbClr>
                </a:solidFill>
                <a:latin typeface="Georgia"/>
              </a:rPr>
              <a:pPr/>
              <a:t>27</a:t>
            </a:fld>
            <a:endParaRPr lang="en-US" dirty="0">
              <a:solidFill>
                <a:srgbClr val="0D1969">
                  <a:tint val="75000"/>
                </a:srgbClr>
              </a:solidFill>
              <a:latin typeface="Georgia"/>
            </a:endParaRPr>
          </a:p>
        </p:txBody>
      </p:sp>
    </p:spTree>
    <p:extLst>
      <p:ext uri="{BB962C8B-B14F-4D97-AF65-F5344CB8AC3E}">
        <p14:creationId xmlns:p14="http://schemas.microsoft.com/office/powerpoint/2010/main" val="3486191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42" y="274638"/>
            <a:ext cx="8566484" cy="1143000"/>
          </a:xfrm>
        </p:spPr>
        <p:txBody>
          <a:bodyPr>
            <a:normAutofit/>
          </a:bodyPr>
          <a:lstStyle/>
          <a:p>
            <a:r>
              <a:rPr lang="en-US" dirty="0"/>
              <a:t>STE – Scientific Inquiry</a:t>
            </a:r>
          </a:p>
        </p:txBody>
      </p:sp>
      <p:sp>
        <p:nvSpPr>
          <p:cNvPr id="3" name="Content Placeholder 2" descr="scientific inquiry process"/>
          <p:cNvSpPr>
            <a:spLocks noGrp="1"/>
          </p:cNvSpPr>
          <p:nvPr>
            <p:ph idx="1"/>
          </p:nvPr>
        </p:nvSpPr>
        <p:spPr/>
        <p:txBody>
          <a:bodyPr>
            <a:normAutofit/>
          </a:bodyPr>
          <a:lstStyle/>
          <a:p>
            <a:pPr marL="457188" lvl="1" indent="0">
              <a:buNone/>
            </a:pPr>
            <a:endParaRPr lang="en-US" dirty="0"/>
          </a:p>
          <a:p>
            <a:pPr marL="457188" lvl="1" indent="0">
              <a:buNone/>
            </a:pPr>
            <a:endParaRPr lang="en-US" dirty="0"/>
          </a:p>
          <a:p>
            <a:pPr lvl="1"/>
            <a:endParaRPr lang="en-US" dirty="0"/>
          </a:p>
        </p:txBody>
      </p:sp>
      <p:pic>
        <p:nvPicPr>
          <p:cNvPr id="9" name="Picture 8" descr="Scientific inquiry model"/>
          <p:cNvPicPr>
            <a:picLocks noChangeAspect="1"/>
          </p:cNvPicPr>
          <p:nvPr/>
        </p:nvPicPr>
        <p:blipFill>
          <a:blip r:embed="rId3"/>
          <a:stretch>
            <a:fillRect/>
          </a:stretch>
        </p:blipFill>
        <p:spPr>
          <a:xfrm>
            <a:off x="1449019" y="1417638"/>
            <a:ext cx="6551981" cy="4639628"/>
          </a:xfrm>
          <a:prstGeom prst="rect">
            <a:avLst/>
          </a:prstGeom>
        </p:spPr>
      </p:pic>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solidFill>
                  <a:srgbClr val="0D1969">
                    <a:tint val="75000"/>
                  </a:srgbClr>
                </a:solidFill>
                <a:latin typeface="Tahoma"/>
              </a:rPr>
              <a:t>Massachusetts Department of Elementary and Secondary Education</a:t>
            </a:r>
            <a:endParaRPr lang="en-US" dirty="0">
              <a:solidFill>
                <a:srgbClr val="0D1969">
                  <a:tint val="75000"/>
                </a:srgbClr>
              </a:solidFill>
              <a:latin typeface="Tahoma"/>
            </a:endParaRPr>
          </a:p>
        </p:txBody>
      </p:sp>
      <p:sp>
        <p:nvSpPr>
          <p:cNvPr id="5" name="Slide Number Placeholder 4"/>
          <p:cNvSpPr>
            <a:spLocks noGrp="1"/>
          </p:cNvSpPr>
          <p:nvPr>
            <p:ph type="sldNum" sz="quarter" idx="12"/>
          </p:nvPr>
        </p:nvSpPr>
        <p:spPr/>
        <p:txBody>
          <a:bodyPr/>
          <a:lstStyle/>
          <a:p>
            <a:fld id="{BD26C40E-487C-40A4-A841-8174FD7B7142}" type="slidenum">
              <a:rPr lang="en-US">
                <a:solidFill>
                  <a:srgbClr val="0D1969">
                    <a:tint val="75000"/>
                  </a:srgbClr>
                </a:solidFill>
                <a:latin typeface="Georgia"/>
              </a:rPr>
              <a:pPr/>
              <a:t>28</a:t>
            </a:fld>
            <a:endParaRPr lang="en-US" dirty="0">
              <a:solidFill>
                <a:srgbClr val="0D1969">
                  <a:tint val="75000"/>
                </a:srgbClr>
              </a:solidFill>
              <a:latin typeface="Georgia"/>
            </a:endParaRPr>
          </a:p>
        </p:txBody>
      </p:sp>
    </p:spTree>
    <p:extLst>
      <p:ext uri="{BB962C8B-B14F-4D97-AF65-F5344CB8AC3E}">
        <p14:creationId xmlns:p14="http://schemas.microsoft.com/office/powerpoint/2010/main" val="908439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42" y="274638"/>
            <a:ext cx="8566484" cy="1143000"/>
          </a:xfrm>
        </p:spPr>
        <p:txBody>
          <a:bodyPr>
            <a:normAutofit/>
          </a:bodyPr>
          <a:lstStyle/>
          <a:p>
            <a:r>
              <a:rPr lang="en-US" dirty="0"/>
              <a:t>STE – Engineering Design</a:t>
            </a:r>
          </a:p>
        </p:txBody>
      </p:sp>
      <p:sp>
        <p:nvSpPr>
          <p:cNvPr id="3" name="Content Placeholder 2" descr="engineering design"/>
          <p:cNvSpPr>
            <a:spLocks noGrp="1"/>
          </p:cNvSpPr>
          <p:nvPr>
            <p:ph idx="1"/>
          </p:nvPr>
        </p:nvSpPr>
        <p:spPr/>
        <p:txBody>
          <a:bodyPr>
            <a:normAutofit/>
          </a:bodyPr>
          <a:lstStyle/>
          <a:p>
            <a:pPr marL="457188" lvl="1" indent="0">
              <a:buNone/>
            </a:pPr>
            <a:endParaRPr lang="en-US" dirty="0"/>
          </a:p>
          <a:p>
            <a:pPr marL="457188" lvl="1" indent="0">
              <a:buNone/>
            </a:pPr>
            <a:endParaRPr lang="en-US" dirty="0"/>
          </a:p>
          <a:p>
            <a:pPr lvl="1"/>
            <a:endParaRPr lang="en-US" dirty="0"/>
          </a:p>
        </p:txBody>
      </p:sp>
      <p:pic>
        <p:nvPicPr>
          <p:cNvPr id="6" name="Picture 5" descr="Engineering design model"/>
          <p:cNvPicPr>
            <a:picLocks noChangeAspect="1"/>
          </p:cNvPicPr>
          <p:nvPr/>
        </p:nvPicPr>
        <p:blipFill>
          <a:blip r:embed="rId3"/>
          <a:stretch>
            <a:fillRect/>
          </a:stretch>
        </p:blipFill>
        <p:spPr>
          <a:xfrm>
            <a:off x="1294447" y="1234281"/>
            <a:ext cx="6906535" cy="5006980"/>
          </a:xfrm>
          <a:prstGeom prst="rect">
            <a:avLst/>
          </a:prstGeom>
        </p:spPr>
      </p:pic>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solidFill>
                  <a:srgbClr val="0D1969">
                    <a:tint val="75000"/>
                  </a:srgbClr>
                </a:solidFill>
                <a:latin typeface="Tahoma"/>
              </a:rPr>
              <a:t>Massachusetts Department of Elementary and Secondary Education</a:t>
            </a:r>
            <a:endParaRPr lang="en-US" dirty="0">
              <a:solidFill>
                <a:srgbClr val="0D1969">
                  <a:tint val="75000"/>
                </a:srgbClr>
              </a:solidFill>
              <a:latin typeface="Tahoma"/>
            </a:endParaRPr>
          </a:p>
        </p:txBody>
      </p:sp>
      <p:sp>
        <p:nvSpPr>
          <p:cNvPr id="5" name="Slide Number Placeholder 4"/>
          <p:cNvSpPr>
            <a:spLocks noGrp="1"/>
          </p:cNvSpPr>
          <p:nvPr>
            <p:ph type="sldNum" sz="quarter" idx="12"/>
          </p:nvPr>
        </p:nvSpPr>
        <p:spPr/>
        <p:txBody>
          <a:bodyPr/>
          <a:lstStyle/>
          <a:p>
            <a:fld id="{BD26C40E-487C-40A4-A841-8174FD7B7142}" type="slidenum">
              <a:rPr lang="en-US">
                <a:solidFill>
                  <a:srgbClr val="0D1969">
                    <a:tint val="75000"/>
                  </a:srgbClr>
                </a:solidFill>
                <a:latin typeface="Georgia"/>
              </a:rPr>
              <a:pPr/>
              <a:t>29</a:t>
            </a:fld>
            <a:endParaRPr lang="en-US" dirty="0">
              <a:solidFill>
                <a:srgbClr val="0D1969">
                  <a:tint val="75000"/>
                </a:srgbClr>
              </a:solidFill>
              <a:latin typeface="Georgia"/>
            </a:endParaRPr>
          </a:p>
        </p:txBody>
      </p:sp>
    </p:spTree>
    <p:extLst>
      <p:ext uri="{BB962C8B-B14F-4D97-AF65-F5344CB8AC3E}">
        <p14:creationId xmlns:p14="http://schemas.microsoft.com/office/powerpoint/2010/main" val="2359877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Goals of the Review Process</a:t>
            </a:r>
          </a:p>
        </p:txBody>
      </p:sp>
      <p:sp>
        <p:nvSpPr>
          <p:cNvPr id="7" name="Content Placeholder 6"/>
          <p:cNvSpPr>
            <a:spLocks noGrp="1"/>
          </p:cNvSpPr>
          <p:nvPr>
            <p:ph idx="1"/>
          </p:nvPr>
        </p:nvSpPr>
        <p:spPr/>
        <p:txBody>
          <a:bodyPr/>
          <a:lstStyle/>
          <a:p>
            <a:r>
              <a:rPr lang="en-US" dirty="0"/>
              <a:t>Make use of lessons learned in six years of implementing the 2011 standards</a:t>
            </a:r>
          </a:p>
          <a:p>
            <a:r>
              <a:rPr lang="en-US" dirty="0"/>
              <a:t>Increase clarity, coherence, and rigor where necessary</a:t>
            </a:r>
          </a:p>
          <a:p>
            <a:r>
              <a:rPr lang="en-US" dirty="0"/>
              <a:t>Maintain clarity, coherence, and rigor where appropriate</a:t>
            </a:r>
          </a:p>
          <a:p>
            <a:r>
              <a:rPr lang="en-US" dirty="0"/>
              <a:t>Avoid unnecessary disruption to curriculum, instruction, and assessment</a:t>
            </a:r>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12"/>
          </p:nvPr>
        </p:nvSpPr>
        <p:spPr/>
        <p:txBody>
          <a:bodyPr/>
          <a:lstStyle/>
          <a:p>
            <a:fld id="{BD26C40E-487C-40A4-A841-8174FD7B7142}"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758" y="236533"/>
            <a:ext cx="8566484" cy="1257300"/>
          </a:xfrm>
        </p:spPr>
        <p:txBody>
          <a:bodyPr>
            <a:normAutofit fontScale="90000"/>
          </a:bodyPr>
          <a:lstStyle/>
          <a:p>
            <a:r>
              <a:rPr lang="en-US" dirty="0"/>
              <a:t>Science and Engineering Practices - </a:t>
            </a:r>
            <a:r>
              <a:rPr lang="en-US" sz="3600" dirty="0"/>
              <a:t>#7 Engaging in argument from evidence</a:t>
            </a:r>
          </a:p>
        </p:txBody>
      </p:sp>
      <p:sp>
        <p:nvSpPr>
          <p:cNvPr id="4" name="Footer Placeholder 3"/>
          <p:cNvSpPr>
            <a:spLocks noGrp="1"/>
          </p:cNvSpPr>
          <p:nvPr>
            <p:ph type="ftr" sz="quarter" idx="11"/>
          </p:nvPr>
        </p:nvSpPr>
        <p:spPr/>
        <p:txBody>
          <a:bodyPr/>
          <a:lstStyle/>
          <a:p>
            <a:r>
              <a:rPr lang="en-US">
                <a:solidFill>
                  <a:srgbClr val="0D1969">
                    <a:tint val="75000"/>
                  </a:srgbClr>
                </a:solidFill>
                <a:latin typeface="Tahoma"/>
              </a:rPr>
              <a:t>Massachusetts Department of Elementary and Secondary Education</a:t>
            </a:r>
            <a:endParaRPr lang="en-US" dirty="0">
              <a:solidFill>
                <a:srgbClr val="0D1969">
                  <a:tint val="75000"/>
                </a:srgbClr>
              </a:solidFill>
              <a:latin typeface="Tahoma"/>
            </a:endParaRPr>
          </a:p>
        </p:txBody>
      </p:sp>
      <p:sp>
        <p:nvSpPr>
          <p:cNvPr id="5" name="Slide Number Placeholder 4"/>
          <p:cNvSpPr>
            <a:spLocks noGrp="1"/>
          </p:cNvSpPr>
          <p:nvPr>
            <p:ph type="sldNum" sz="quarter" idx="12"/>
          </p:nvPr>
        </p:nvSpPr>
        <p:spPr/>
        <p:txBody>
          <a:bodyPr/>
          <a:lstStyle/>
          <a:p>
            <a:fld id="{BD26C40E-487C-40A4-A841-8174FD7B7142}" type="slidenum">
              <a:rPr lang="en-US">
                <a:solidFill>
                  <a:srgbClr val="0D1969">
                    <a:tint val="75000"/>
                  </a:srgbClr>
                </a:solidFill>
                <a:latin typeface="Georgia"/>
              </a:rPr>
              <a:pPr/>
              <a:t>30</a:t>
            </a:fld>
            <a:endParaRPr lang="en-US" dirty="0">
              <a:solidFill>
                <a:srgbClr val="0D1969">
                  <a:tint val="75000"/>
                </a:srgbClr>
              </a:solidFill>
              <a:latin typeface="Georgia"/>
            </a:endParaRPr>
          </a:p>
        </p:txBody>
      </p:sp>
      <p:graphicFrame>
        <p:nvGraphicFramePr>
          <p:cNvPr id="6" name="Table 5"/>
          <p:cNvGraphicFramePr>
            <a:graphicFrameLocks noGrp="1"/>
          </p:cNvGraphicFramePr>
          <p:nvPr>
            <p:extLst>
              <p:ext uri="{D42A27DB-BD31-4B8C-83A1-F6EECF244321}">
                <p14:modId xmlns:p14="http://schemas.microsoft.com/office/powerpoint/2010/main" val="2312202427"/>
              </p:ext>
            </p:extLst>
          </p:nvPr>
        </p:nvGraphicFramePr>
        <p:xfrm>
          <a:off x="288758" y="1493834"/>
          <a:ext cx="8245642" cy="5316314"/>
        </p:xfrm>
        <a:graphic>
          <a:graphicData uri="http://schemas.openxmlformats.org/drawingml/2006/table">
            <a:tbl>
              <a:tblPr firstRow="1" bandRow="1">
                <a:tableStyleId>{5C22544A-7EE6-4342-B048-85BDC9FD1C3A}</a:tableStyleId>
              </a:tblPr>
              <a:tblGrid>
                <a:gridCol w="1148217">
                  <a:extLst>
                    <a:ext uri="{9D8B030D-6E8A-4147-A177-3AD203B41FA5}">
                      <a16:colId xmlns:a16="http://schemas.microsoft.com/office/drawing/2014/main" val="1820376435"/>
                    </a:ext>
                  </a:extLst>
                </a:gridCol>
                <a:gridCol w="7097425">
                  <a:extLst>
                    <a:ext uri="{9D8B030D-6E8A-4147-A177-3AD203B41FA5}">
                      <a16:colId xmlns:a16="http://schemas.microsoft.com/office/drawing/2014/main" val="2755967678"/>
                    </a:ext>
                  </a:extLst>
                </a:gridCol>
              </a:tblGrid>
              <a:tr h="357512">
                <a:tc gridSpan="2">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58545228"/>
                  </a:ext>
                </a:extLst>
              </a:tr>
              <a:tr h="116191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PK–2</a:t>
                      </a:r>
                    </a:p>
                    <a:p>
                      <a:endParaRPr lang="en-US" dirty="0"/>
                    </a:p>
                  </a:txBody>
                  <a:tcPr/>
                </a:tc>
                <a:tc>
                  <a:txBody>
                    <a:bodyPr/>
                    <a:lstStyle/>
                    <a:p>
                      <a:pPr marL="0" lvl="0" indent="-1">
                        <a:buNone/>
                      </a:pPr>
                      <a:r>
                        <a:rPr lang="en-US" dirty="0"/>
                        <a:t>Construct an argument with evidence for how plants and animals can change the environment; distinguish between opinions and evidence in one’s own explanations; listen actively to others to indicate agreement or disagreement based on evidence.</a:t>
                      </a:r>
                    </a:p>
                  </a:txBody>
                  <a:tcPr/>
                </a:tc>
                <a:extLst>
                  <a:ext uri="{0D108BD9-81ED-4DB2-BD59-A6C34878D82A}">
                    <a16:rowId xmlns:a16="http://schemas.microsoft.com/office/drawing/2014/main" val="2273840688"/>
                  </a:ext>
                </a:extLst>
              </a:tr>
              <a:tr h="1161913">
                <a:tc>
                  <a:txBody>
                    <a:bodyPr/>
                    <a:lstStyle/>
                    <a:p>
                      <a:r>
                        <a:rPr lang="en-US" dirty="0"/>
                        <a:t>3–5</a:t>
                      </a:r>
                    </a:p>
                  </a:txBody>
                  <a:tcPr/>
                </a:tc>
                <a:tc>
                  <a:txBody>
                    <a:bodyPr/>
                    <a:lstStyle/>
                    <a:p>
                      <a:r>
                        <a:rPr lang="en-US" sz="1800" kern="1200" dirty="0">
                          <a:solidFill>
                            <a:schemeClr val="dk1"/>
                          </a:solidFill>
                          <a:effectLst/>
                          <a:latin typeface="+mn-lt"/>
                          <a:ea typeface="+mn-ea"/>
                          <a:cs typeface="+mn-cs"/>
                        </a:rPr>
                        <a:t>Construct an argument that animals and plants have internal and external structures that support their survival, growth, behavior, and reproduction; distinguish among facts, reasoned judgment based on data, and speculation in an argument.</a:t>
                      </a:r>
                      <a:endParaRPr lang="en-US" dirty="0"/>
                    </a:p>
                  </a:txBody>
                  <a:tcPr/>
                </a:tc>
                <a:extLst>
                  <a:ext uri="{0D108BD9-81ED-4DB2-BD59-A6C34878D82A}">
                    <a16:rowId xmlns:a16="http://schemas.microsoft.com/office/drawing/2014/main" val="549141272"/>
                  </a:ext>
                </a:extLst>
              </a:tr>
              <a:tr h="1161913">
                <a:tc>
                  <a:txBody>
                    <a:bodyPr/>
                    <a:lstStyle/>
                    <a:p>
                      <a:r>
                        <a:rPr lang="en-US" dirty="0"/>
                        <a:t>6–8</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Construct an argument based on evidence for how environmental and genetic factors influence organism growth; respectfully provide and receive critiques about one’s arguments, procedures, and models by citing relevant evidence with pertinent detail.</a:t>
                      </a:r>
                    </a:p>
                  </a:txBody>
                  <a:tcPr/>
                </a:tc>
                <a:extLst>
                  <a:ext uri="{0D108BD9-81ED-4DB2-BD59-A6C34878D82A}">
                    <a16:rowId xmlns:a16="http://schemas.microsoft.com/office/drawing/2014/main" val="3256123395"/>
                  </a:ext>
                </a:extLst>
              </a:tr>
              <a:tr h="1384394">
                <a:tc>
                  <a:txBody>
                    <a:bodyPr/>
                    <a:lstStyle/>
                    <a:p>
                      <a:r>
                        <a:rPr lang="en-US" dirty="0"/>
                        <a:t>HS</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Respectfully provide and/or receive critiques on scientific arguments by probing reasoning and evidence and challenging ideas and conclusions, and determining what additional information is required to solve contradictions.</a:t>
                      </a:r>
                    </a:p>
                  </a:txBody>
                  <a:tcPr/>
                </a:tc>
                <a:extLst>
                  <a:ext uri="{0D108BD9-81ED-4DB2-BD59-A6C34878D82A}">
                    <a16:rowId xmlns:a16="http://schemas.microsoft.com/office/drawing/2014/main" val="860697642"/>
                  </a:ext>
                </a:extLst>
              </a:tr>
            </a:tbl>
          </a:graphicData>
        </a:graphic>
      </p:graphicFrame>
    </p:spTree>
    <p:extLst>
      <p:ext uri="{BB962C8B-B14F-4D97-AF65-F5344CB8AC3E}">
        <p14:creationId xmlns:p14="http://schemas.microsoft.com/office/powerpoint/2010/main" val="4170220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42" y="274638"/>
            <a:ext cx="8566484" cy="1143000"/>
          </a:xfrm>
        </p:spPr>
        <p:txBody>
          <a:bodyPr>
            <a:normAutofit fontScale="90000"/>
          </a:bodyPr>
          <a:lstStyle/>
          <a:p>
            <a:r>
              <a:rPr lang="en-US" dirty="0"/>
              <a:t>Digital Literacy and Computer Science</a:t>
            </a:r>
          </a:p>
        </p:txBody>
      </p:sp>
      <p:sp>
        <p:nvSpPr>
          <p:cNvPr id="4" name="Footer Placeholder 3"/>
          <p:cNvSpPr>
            <a:spLocks noGrp="1"/>
          </p:cNvSpPr>
          <p:nvPr>
            <p:ph type="ftr" sz="quarter" idx="11"/>
          </p:nvPr>
        </p:nvSpPr>
        <p:spPr/>
        <p:txBody>
          <a:bodyPr/>
          <a:lstStyle/>
          <a:p>
            <a:r>
              <a:rPr lang="en-US">
                <a:solidFill>
                  <a:srgbClr val="0D1969">
                    <a:tint val="75000"/>
                  </a:srgbClr>
                </a:solidFill>
                <a:latin typeface="Tahoma"/>
              </a:rPr>
              <a:t>Massachusetts Department of Elementary and Secondary Education</a:t>
            </a:r>
            <a:endParaRPr lang="en-US" dirty="0">
              <a:solidFill>
                <a:srgbClr val="0D1969">
                  <a:tint val="75000"/>
                </a:srgbClr>
              </a:solidFill>
              <a:latin typeface="Tahoma"/>
            </a:endParaRPr>
          </a:p>
        </p:txBody>
      </p:sp>
      <p:sp>
        <p:nvSpPr>
          <p:cNvPr id="5" name="Slide Number Placeholder 4"/>
          <p:cNvSpPr>
            <a:spLocks noGrp="1"/>
          </p:cNvSpPr>
          <p:nvPr>
            <p:ph type="sldNum" sz="quarter" idx="12"/>
          </p:nvPr>
        </p:nvSpPr>
        <p:spPr/>
        <p:txBody>
          <a:bodyPr/>
          <a:lstStyle/>
          <a:p>
            <a:fld id="{BD26C40E-487C-40A4-A841-8174FD7B7142}" type="slidenum">
              <a:rPr lang="en-US">
                <a:solidFill>
                  <a:srgbClr val="0D1969">
                    <a:tint val="75000"/>
                  </a:srgbClr>
                </a:solidFill>
                <a:latin typeface="Georgia"/>
              </a:rPr>
              <a:pPr/>
              <a:t>31</a:t>
            </a:fld>
            <a:endParaRPr lang="en-US" dirty="0">
              <a:solidFill>
                <a:srgbClr val="0D1969">
                  <a:tint val="75000"/>
                </a:srgbClr>
              </a:solidFill>
              <a:latin typeface="Georgia"/>
            </a:endParaRPr>
          </a:p>
        </p:txBody>
      </p:sp>
      <p:pic>
        <p:nvPicPr>
          <p:cNvPr id="6" name="Picture 5" descr="Graphics of page 7 of the MA DLCS Framework: vision, grade span, content (Strands &amp; Topics), and practices."/>
          <p:cNvPicPr>
            <a:picLocks noChangeAspect="1" noChangeArrowheads="1"/>
          </p:cNvPicPr>
          <p:nvPr/>
        </p:nvPicPr>
        <p:blipFill rotWithShape="1">
          <a:blip r:embed="rId3" cstate="print"/>
          <a:srcRect t="29768"/>
          <a:stretch/>
        </p:blipFill>
        <p:spPr bwMode="auto">
          <a:xfrm>
            <a:off x="188468" y="1524004"/>
            <a:ext cx="8698858" cy="4037804"/>
          </a:xfrm>
          <a:prstGeom prst="rect">
            <a:avLst/>
          </a:prstGeom>
          <a:noFill/>
          <a:ln w="9525">
            <a:noFill/>
            <a:miter lim="800000"/>
            <a:headEnd/>
            <a:tailEnd/>
          </a:ln>
        </p:spPr>
      </p:pic>
      <p:sp>
        <p:nvSpPr>
          <p:cNvPr id="8" name="Content Placeholder 7">
            <a:extLst>
              <a:ext uri="{FF2B5EF4-FFF2-40B4-BE49-F238E27FC236}">
                <a16:creationId xmlns:a16="http://schemas.microsoft.com/office/drawing/2014/main" id="{B475D2AF-0E3E-42C0-A352-2145C3C3577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817172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42" y="274638"/>
            <a:ext cx="8566484" cy="1143000"/>
          </a:xfrm>
        </p:spPr>
        <p:txBody>
          <a:bodyPr>
            <a:normAutofit fontScale="90000"/>
          </a:bodyPr>
          <a:lstStyle/>
          <a:p>
            <a:r>
              <a:rPr lang="en-US" dirty="0"/>
              <a:t>DLCS - </a:t>
            </a:r>
            <a:r>
              <a:rPr lang="en-US" sz="3600" b="1" dirty="0"/>
              <a:t>Guiding Principle 1: Learning</a:t>
            </a:r>
            <a:endParaRPr lang="en-US" sz="3600" dirty="0"/>
          </a:p>
        </p:txBody>
      </p:sp>
      <p:sp>
        <p:nvSpPr>
          <p:cNvPr id="3" name="Content Placeholder 2"/>
          <p:cNvSpPr>
            <a:spLocks noGrp="1"/>
          </p:cNvSpPr>
          <p:nvPr>
            <p:ph idx="1"/>
          </p:nvPr>
        </p:nvSpPr>
        <p:spPr/>
        <p:txBody>
          <a:bodyPr>
            <a:normAutofit fontScale="55000" lnSpcReduction="20000"/>
          </a:bodyPr>
          <a:lstStyle/>
          <a:p>
            <a:pPr marL="0" indent="0">
              <a:buNone/>
            </a:pPr>
            <a:r>
              <a:rPr lang="en-US" sz="2900" b="1" i="1" dirty="0"/>
              <a:t>Digital Literacy and Computer Science ideas should be explored in ways that stimulate curiosity, create enjoyment, and develop depth of understanding. </a:t>
            </a:r>
            <a:endParaRPr lang="en-US" sz="2900" dirty="0"/>
          </a:p>
          <a:p>
            <a:pPr marL="0" indent="0">
              <a:buNone/>
            </a:pPr>
            <a:r>
              <a:rPr lang="en-US" sz="2900" dirty="0"/>
              <a:t>Students should be actively engaged in designing, creating and inventing, discussing ideas, and applying their skills in interesting, thought-provoking situations. As students develop technology skills, it is important they apply these skills in their classroom, school, and life so that they will understand why these skills are important. For example, a student who needs to gather data in a science experiment and organize and manipulate the data in order to analyze the results will see a reason for learning about the features and function of a data collection tool and database. This is context-sensitive learning in which technology skills instruction is centered on the students needs.  Student understanding is further developed through ongoing reflection about cognitively demanding and worthwhile tasks. </a:t>
            </a:r>
          </a:p>
          <a:p>
            <a:pPr marL="0" indent="0">
              <a:buNone/>
            </a:pPr>
            <a:r>
              <a:rPr lang="en-US" sz="2900" dirty="0"/>
              <a:t> </a:t>
            </a:r>
          </a:p>
          <a:p>
            <a:pPr marL="0" indent="0">
              <a:buNone/>
            </a:pPr>
            <a:r>
              <a:rPr lang="en-US" sz="2900" dirty="0"/>
              <a:t>Tasks should be designed to challenge students in multiple ways. Activities should build upon curiosity and prior knowledge and enable students to solve progressively deeper, broader, and more sophisticated problems. Digital literacy and computer science tasks reflecting sound and significant concepts should generate active classroom talk, promote the development of conjectures, and lead to an understanding of the necessity for digital literacy and computer science reasoning.</a:t>
            </a:r>
          </a:p>
          <a:p>
            <a:pPr lvl="1"/>
            <a:endParaRPr lang="en-US" dirty="0"/>
          </a:p>
          <a:p>
            <a:pPr marL="457188" lvl="1" indent="0">
              <a:buNone/>
            </a:pPr>
            <a:endParaRPr lang="en-US" dirty="0"/>
          </a:p>
          <a:p>
            <a:pPr lvl="1"/>
            <a:endParaRPr lang="en-US" dirty="0"/>
          </a:p>
        </p:txBody>
      </p:sp>
      <p:sp>
        <p:nvSpPr>
          <p:cNvPr id="7" name="Content Placeholder 2"/>
          <p:cNvSpPr txBox="1">
            <a:spLocks/>
          </p:cNvSpPr>
          <p:nvPr/>
        </p:nvSpPr>
        <p:spPr>
          <a:xfrm>
            <a:off x="609600" y="1524003"/>
            <a:ext cx="7924800" cy="4602163"/>
          </a:xfrm>
          <a:prstGeom prst="rect">
            <a:avLst/>
          </a:prstGeom>
        </p:spPr>
        <p:txBody>
          <a:bodyPr vert="horz" lIns="91440" tIns="45720" rIns="91440" bIns="45720" rtlCol="0">
            <a:normAutofit fontScale="55000" lnSpcReduction="20000"/>
          </a:bodyPr>
          <a:lstStyle>
            <a:lvl1pPr marL="342891" indent="-342891" algn="l" defTabSz="914377" rtl="0" eaLnBrk="1" latinLnBrk="0" hangingPunct="1">
              <a:spcBef>
                <a:spcPct val="20000"/>
              </a:spcBef>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32" indent="-285744" algn="l" defTabSz="914377" rtl="0" eaLnBrk="1" latinLnBrk="0" hangingPunct="1">
              <a:spcBef>
                <a:spcPct val="20000"/>
              </a:spcBef>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2971" indent="-228594" algn="l" defTabSz="914377"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160" indent="-228594" algn="l" defTabSz="914377"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349" indent="-228594" algn="l" defTabSz="914377"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2" pitchFamily="18" charset="2"/>
              <a:buNone/>
            </a:pPr>
            <a:r>
              <a:rPr lang="en-US" sz="2900" b="1" i="1" dirty="0"/>
              <a:t>Digital Literacy and Computer Science ideas should be explored in ways that stimulate curiosity, create enjoyment, and develop depth of understanding. </a:t>
            </a:r>
            <a:endParaRPr lang="en-US" sz="2900" dirty="0"/>
          </a:p>
          <a:p>
            <a:pPr marL="0" indent="0">
              <a:buFont typeface="Wingdings 2" pitchFamily="18" charset="2"/>
              <a:buNone/>
            </a:pPr>
            <a:r>
              <a:rPr lang="en-US" sz="2900" dirty="0">
                <a:solidFill>
                  <a:srgbClr val="FF0000"/>
                </a:solidFill>
              </a:rPr>
              <a:t>Students should be actively engaged in designing, creating and inventing, discussing ideas, and applying their skills in interesting, thought-provoking situations. As students develop technology skills, it is important they apply these skills in their classroom, school, and life so that they will understand why these skills are important. </a:t>
            </a:r>
            <a:r>
              <a:rPr lang="en-US" sz="2900" dirty="0"/>
              <a:t>For example, a student who needs to gather data in a science experiment and organize and manipulate the data in order to analyze the results will see a reason for learning about the features and function of a data collection tool and database. This is context-sensitive learning in which technology skills instruction is centered on the students needs.  Student understanding is further developed through ongoing reflection about cognitively demanding and worthwhile tasks. </a:t>
            </a:r>
          </a:p>
          <a:p>
            <a:pPr marL="0" indent="0">
              <a:buFont typeface="Wingdings 2" pitchFamily="18" charset="2"/>
              <a:buNone/>
            </a:pPr>
            <a:r>
              <a:rPr lang="en-US" sz="2900" dirty="0"/>
              <a:t> </a:t>
            </a:r>
          </a:p>
          <a:p>
            <a:pPr marL="0" indent="0">
              <a:buFont typeface="Wingdings 2" pitchFamily="18" charset="2"/>
              <a:buNone/>
            </a:pPr>
            <a:r>
              <a:rPr lang="en-US" sz="2900" dirty="0">
                <a:solidFill>
                  <a:srgbClr val="FF0000"/>
                </a:solidFill>
              </a:rPr>
              <a:t>Tasks should be designed to challenge students in multiple ways. Activities should build upon curiosity and prior knowledge and enable students to solve progressively deeper, broader, and more sophisticated problems.</a:t>
            </a:r>
            <a:r>
              <a:rPr lang="en-US" sz="2900" dirty="0"/>
              <a:t> Digital literacy and computer science tasks reflecting sound and significant concepts should generate active classroom talk, promote the development of conjectures, and lead to an understanding of the necessity for digital literacy and computer science reasoning.</a:t>
            </a:r>
          </a:p>
          <a:p>
            <a:pPr lvl="1"/>
            <a:endParaRPr lang="en-US" dirty="0"/>
          </a:p>
          <a:p>
            <a:pPr marL="457188" lvl="1" indent="0">
              <a:buFont typeface="Wingdings 2" pitchFamily="18" charset="2"/>
              <a:buNone/>
            </a:pPr>
            <a:endParaRPr lang="en-US" dirty="0"/>
          </a:p>
          <a:p>
            <a:pPr lvl="1"/>
            <a:endParaRPr lang="en-US" dirty="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solidFill>
                  <a:srgbClr val="0D1969">
                    <a:tint val="75000"/>
                  </a:srgbClr>
                </a:solidFill>
                <a:latin typeface="Tahoma"/>
              </a:rPr>
              <a:t>Massachusetts Department of Elementary and Secondary Education</a:t>
            </a:r>
            <a:endParaRPr lang="en-US" dirty="0">
              <a:solidFill>
                <a:srgbClr val="0D1969">
                  <a:tint val="75000"/>
                </a:srgbClr>
              </a:solidFill>
              <a:latin typeface="Tahoma"/>
            </a:endParaRPr>
          </a:p>
        </p:txBody>
      </p:sp>
      <p:sp>
        <p:nvSpPr>
          <p:cNvPr id="5" name="Slide Number Placeholder 4"/>
          <p:cNvSpPr>
            <a:spLocks noGrp="1"/>
          </p:cNvSpPr>
          <p:nvPr>
            <p:ph type="sldNum" sz="quarter" idx="12"/>
          </p:nvPr>
        </p:nvSpPr>
        <p:spPr/>
        <p:txBody>
          <a:bodyPr/>
          <a:lstStyle/>
          <a:p>
            <a:fld id="{BD26C40E-487C-40A4-A841-8174FD7B7142}" type="slidenum">
              <a:rPr lang="en-US">
                <a:solidFill>
                  <a:srgbClr val="0D1969">
                    <a:tint val="75000"/>
                  </a:srgbClr>
                </a:solidFill>
                <a:latin typeface="Georgia"/>
              </a:rPr>
              <a:pPr/>
              <a:t>32</a:t>
            </a:fld>
            <a:endParaRPr lang="en-US" dirty="0">
              <a:solidFill>
                <a:srgbClr val="0D1969">
                  <a:tint val="75000"/>
                </a:srgbClr>
              </a:solidFill>
              <a:latin typeface="Georgia"/>
            </a:endParaRPr>
          </a:p>
        </p:txBody>
      </p:sp>
    </p:spTree>
    <p:extLst>
      <p:ext uri="{BB962C8B-B14F-4D97-AF65-F5344CB8AC3E}">
        <p14:creationId xmlns:p14="http://schemas.microsoft.com/office/powerpoint/2010/main" val="419132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42" y="274638"/>
            <a:ext cx="8566484" cy="1143000"/>
          </a:xfrm>
        </p:spPr>
        <p:txBody>
          <a:bodyPr>
            <a:normAutofit fontScale="90000"/>
          </a:bodyPr>
          <a:lstStyle/>
          <a:p>
            <a:r>
              <a:rPr lang="en-US" dirty="0"/>
              <a:t>DLCS – Practice #5 Communicating</a:t>
            </a:r>
          </a:p>
        </p:txBody>
      </p:sp>
      <p:sp>
        <p:nvSpPr>
          <p:cNvPr id="3" name="Content Placeholder 2"/>
          <p:cNvSpPr>
            <a:spLocks noGrp="1"/>
          </p:cNvSpPr>
          <p:nvPr>
            <p:ph idx="1"/>
          </p:nvPr>
        </p:nvSpPr>
        <p:spPr/>
        <p:txBody>
          <a:bodyPr>
            <a:normAutofit fontScale="62500" lnSpcReduction="20000"/>
          </a:bodyPr>
          <a:lstStyle/>
          <a:p>
            <a:pPr marL="0" indent="0">
              <a:buNone/>
            </a:pPr>
            <a:r>
              <a:rPr lang="en-US" dirty="0"/>
              <a:t>Communication is the expression and exchange of information between two or more people. Communication includes written and oral mediums, as well as tangible representations supported by graphs, visualizations, demonstrations, stories, and analysis. Effective communication is accurate, clear, concise, persuasive, and responsible. Skills include:</a:t>
            </a:r>
            <a:endParaRPr lang="en-US" sz="3200" dirty="0"/>
          </a:p>
          <a:p>
            <a:pPr lvl="0"/>
            <a:r>
              <a:rPr lang="en-US" dirty="0"/>
              <a:t>Evaluating various digital tools for best expression of a particular idea or set of information; </a:t>
            </a:r>
            <a:endParaRPr lang="en-US" sz="6000" dirty="0"/>
          </a:p>
          <a:p>
            <a:pPr lvl="0"/>
            <a:r>
              <a:rPr lang="en-US" dirty="0"/>
              <a:t>Selecting and using digital media and tools to communicate effectively;</a:t>
            </a:r>
          </a:p>
          <a:p>
            <a:pPr lvl="0"/>
            <a:r>
              <a:rPr lang="en-US" dirty="0"/>
              <a:t>Communicating to or with different audiences;</a:t>
            </a:r>
            <a:endParaRPr lang="en-US" sz="6000" dirty="0"/>
          </a:p>
          <a:p>
            <a:pPr lvl="0"/>
            <a:r>
              <a:rPr lang="en-US" dirty="0"/>
              <a:t>Describing computation with accurate and precise language, notations, or visualizations where relevant;</a:t>
            </a:r>
            <a:endParaRPr lang="en-US" sz="6000" dirty="0"/>
          </a:p>
          <a:p>
            <a:pPr lvl="0"/>
            <a:r>
              <a:rPr lang="en-US" dirty="0"/>
              <a:t>Summarizing the purpose of a proposed solution, model, prototype, or computational artifact;</a:t>
            </a:r>
            <a:endParaRPr lang="en-US" sz="6000" dirty="0"/>
          </a:p>
          <a:p>
            <a:pPr lvl="0"/>
            <a:r>
              <a:rPr lang="en-US" dirty="0"/>
              <a:t>Justifying the design, appropriateness of choices, and selection of a solution; and</a:t>
            </a:r>
            <a:endParaRPr lang="en-US" sz="6000" dirty="0"/>
          </a:p>
          <a:p>
            <a:r>
              <a:rPr lang="en-US" dirty="0"/>
              <a:t>Communicating responsibly, such as respecting intellectual property. </a:t>
            </a:r>
          </a:p>
          <a:p>
            <a:pPr lvl="1"/>
            <a:endParaRPr lang="en-US" dirty="0"/>
          </a:p>
        </p:txBody>
      </p:sp>
      <p:sp>
        <p:nvSpPr>
          <p:cNvPr id="6" name="Content Placeholder 2"/>
          <p:cNvSpPr txBox="1">
            <a:spLocks/>
          </p:cNvSpPr>
          <p:nvPr/>
        </p:nvSpPr>
        <p:spPr>
          <a:xfrm>
            <a:off x="609600" y="1524003"/>
            <a:ext cx="7924800" cy="4602163"/>
          </a:xfrm>
          <a:prstGeom prst="rect">
            <a:avLst/>
          </a:prstGeom>
        </p:spPr>
        <p:txBody>
          <a:bodyPr vert="horz" lIns="91440" tIns="45720" rIns="91440" bIns="45720" rtlCol="0">
            <a:normAutofit fontScale="62500" lnSpcReduction="20000"/>
          </a:bodyPr>
          <a:lstStyle>
            <a:lvl1pPr marL="342891" indent="-342891" algn="l" defTabSz="914377" rtl="0" eaLnBrk="1" latinLnBrk="0" hangingPunct="1">
              <a:spcBef>
                <a:spcPct val="20000"/>
              </a:spcBef>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32" indent="-285744" algn="l" defTabSz="914377" rtl="0" eaLnBrk="1" latinLnBrk="0" hangingPunct="1">
              <a:spcBef>
                <a:spcPct val="20000"/>
              </a:spcBef>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2971" indent="-228594" algn="l" defTabSz="914377"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160" indent="-228594" algn="l" defTabSz="914377"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349" indent="-228594" algn="l" defTabSz="914377"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2" pitchFamily="18" charset="2"/>
              <a:buNone/>
            </a:pPr>
            <a:r>
              <a:rPr lang="en-US" dirty="0"/>
              <a:t>Communication is the expression and exchange of information between two or more people. Communication includes written and oral mediums, as well as tangible representations supported by graphs, visualizations, demonstrations, stories, and analysis. Effective communication is accurate, clear, concise, persuasive, and responsible. Skills include:</a:t>
            </a:r>
            <a:endParaRPr lang="en-US" sz="3200" dirty="0"/>
          </a:p>
          <a:p>
            <a:r>
              <a:rPr lang="en-US" dirty="0"/>
              <a:t>Evaluating various digital tools for best expression of a particular idea or set of information; </a:t>
            </a:r>
            <a:endParaRPr lang="en-US" sz="6000" dirty="0"/>
          </a:p>
          <a:p>
            <a:r>
              <a:rPr lang="en-US" dirty="0"/>
              <a:t>Selecting and using digital media and tools to communicate effectively;</a:t>
            </a:r>
          </a:p>
          <a:p>
            <a:r>
              <a:rPr lang="en-US" dirty="0"/>
              <a:t>Communicating to or with different audiences;</a:t>
            </a:r>
            <a:endParaRPr lang="en-US" sz="6000" dirty="0"/>
          </a:p>
          <a:p>
            <a:r>
              <a:rPr lang="en-US" dirty="0">
                <a:solidFill>
                  <a:srgbClr val="FF0000"/>
                </a:solidFill>
              </a:rPr>
              <a:t>Describing computation with accurate and precise language, notations, or visualizations where relevant</a:t>
            </a:r>
            <a:r>
              <a:rPr lang="en-US" dirty="0"/>
              <a:t>;</a:t>
            </a:r>
            <a:endParaRPr lang="en-US" sz="6000" dirty="0"/>
          </a:p>
          <a:p>
            <a:r>
              <a:rPr lang="en-US" dirty="0"/>
              <a:t>Summarizing the purpose of a proposed solution, model, prototype, or computational artifact;</a:t>
            </a:r>
            <a:endParaRPr lang="en-US" sz="6000" dirty="0"/>
          </a:p>
          <a:p>
            <a:r>
              <a:rPr lang="en-US" dirty="0">
                <a:solidFill>
                  <a:srgbClr val="FF0000"/>
                </a:solidFill>
              </a:rPr>
              <a:t>Justifying the design, appropriateness of choices, and selection of a solution; and</a:t>
            </a:r>
            <a:endParaRPr lang="en-US" sz="6000" dirty="0">
              <a:solidFill>
                <a:srgbClr val="FF0000"/>
              </a:solidFill>
            </a:endParaRPr>
          </a:p>
          <a:p>
            <a:r>
              <a:rPr lang="en-US" dirty="0"/>
              <a:t>Communicating responsibly, such as respecting intellectual property. </a:t>
            </a:r>
          </a:p>
          <a:p>
            <a:pPr lvl="1"/>
            <a:endParaRPr lang="en-US" dirty="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solidFill>
                  <a:srgbClr val="0D1969">
                    <a:tint val="75000"/>
                  </a:srgbClr>
                </a:solidFill>
                <a:latin typeface="Tahoma"/>
              </a:rPr>
              <a:t>Massachusetts Department of Elementary and Secondary Education</a:t>
            </a:r>
            <a:endParaRPr lang="en-US" dirty="0">
              <a:solidFill>
                <a:srgbClr val="0D1969">
                  <a:tint val="75000"/>
                </a:srgbClr>
              </a:solidFill>
              <a:latin typeface="Tahoma"/>
            </a:endParaRPr>
          </a:p>
        </p:txBody>
      </p:sp>
      <p:sp>
        <p:nvSpPr>
          <p:cNvPr id="5" name="Slide Number Placeholder 4"/>
          <p:cNvSpPr>
            <a:spLocks noGrp="1"/>
          </p:cNvSpPr>
          <p:nvPr>
            <p:ph type="sldNum" sz="quarter" idx="12"/>
          </p:nvPr>
        </p:nvSpPr>
        <p:spPr/>
        <p:txBody>
          <a:bodyPr/>
          <a:lstStyle/>
          <a:p>
            <a:fld id="{BD26C40E-487C-40A4-A841-8174FD7B7142}" type="slidenum">
              <a:rPr lang="en-US">
                <a:solidFill>
                  <a:srgbClr val="0D1969">
                    <a:tint val="75000"/>
                  </a:srgbClr>
                </a:solidFill>
                <a:latin typeface="Georgia"/>
              </a:rPr>
              <a:pPr/>
              <a:t>33</a:t>
            </a:fld>
            <a:endParaRPr lang="en-US" dirty="0">
              <a:solidFill>
                <a:srgbClr val="0D1969">
                  <a:tint val="75000"/>
                </a:srgbClr>
              </a:solidFill>
              <a:latin typeface="Georgia"/>
            </a:endParaRPr>
          </a:p>
        </p:txBody>
      </p:sp>
    </p:spTree>
    <p:extLst>
      <p:ext uri="{BB962C8B-B14F-4D97-AF65-F5344CB8AC3E}">
        <p14:creationId xmlns:p14="http://schemas.microsoft.com/office/powerpoint/2010/main" val="58940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42" y="274638"/>
            <a:ext cx="8566484" cy="1143000"/>
          </a:xfrm>
        </p:spPr>
        <p:txBody>
          <a:bodyPr>
            <a:normAutofit/>
          </a:bodyPr>
          <a:lstStyle/>
          <a:p>
            <a:r>
              <a:rPr lang="en-US" dirty="0"/>
              <a:t>ELA/Literacy</a:t>
            </a:r>
          </a:p>
        </p:txBody>
      </p:sp>
      <p:sp>
        <p:nvSpPr>
          <p:cNvPr id="3" name="Content Placeholder 2"/>
          <p:cNvSpPr>
            <a:spLocks noGrp="1"/>
          </p:cNvSpPr>
          <p:nvPr>
            <p:ph idx="1"/>
          </p:nvPr>
        </p:nvSpPr>
        <p:spPr/>
        <p:txBody>
          <a:bodyPr>
            <a:normAutofit/>
          </a:bodyPr>
          <a:lstStyle/>
          <a:p>
            <a:r>
              <a:rPr lang="en-US" dirty="0"/>
              <a:t>Balance knowledge, understanding, application</a:t>
            </a:r>
          </a:p>
          <a:p>
            <a:r>
              <a:rPr lang="en-US" dirty="0"/>
              <a:t>Explain and argue coherently and convincingly</a:t>
            </a:r>
          </a:p>
          <a:p>
            <a:r>
              <a:rPr lang="en-US" dirty="0"/>
              <a:t>Analyze and evaluate claims and evidence</a:t>
            </a:r>
          </a:p>
          <a:p>
            <a:r>
              <a:rPr lang="en-US" dirty="0"/>
              <a:t>Notice patterns and underlying structures</a:t>
            </a:r>
          </a:p>
          <a:p>
            <a:r>
              <a:rPr lang="en-US" dirty="0"/>
              <a:t>Interpret qualitative and quantitative data</a:t>
            </a:r>
          </a:p>
          <a:p>
            <a:r>
              <a:rPr lang="en-US" dirty="0"/>
              <a:t>Define questions and structure inquiry</a:t>
            </a:r>
          </a:p>
          <a:p>
            <a:r>
              <a:rPr lang="en-US" dirty="0"/>
              <a:t>Communicate clearly and precisely</a:t>
            </a:r>
          </a:p>
          <a:p>
            <a:r>
              <a:rPr lang="en-US" dirty="0"/>
              <a:t>Choose appropriate tools and strategies</a:t>
            </a:r>
          </a:p>
          <a:p>
            <a:pPr lvl="1"/>
            <a:endParaRPr lang="en-US" dirty="0"/>
          </a:p>
          <a:p>
            <a:pPr marL="457188" lvl="1" indent="0">
              <a:buNone/>
            </a:pPr>
            <a:endParaRPr lang="en-US" dirty="0"/>
          </a:p>
          <a:p>
            <a:pPr lvl="1"/>
            <a:endParaRPr lang="en-US" dirty="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solidFill>
                  <a:srgbClr val="0D1969">
                    <a:tint val="75000"/>
                  </a:srgbClr>
                </a:solidFill>
                <a:latin typeface="Tahoma"/>
              </a:rPr>
              <a:t>Massachusetts Department of Elementary and Secondary Education</a:t>
            </a:r>
            <a:endParaRPr lang="en-US" dirty="0">
              <a:solidFill>
                <a:srgbClr val="0D1969">
                  <a:tint val="75000"/>
                </a:srgbClr>
              </a:solidFill>
              <a:latin typeface="Tahoma"/>
            </a:endParaRPr>
          </a:p>
        </p:txBody>
      </p:sp>
      <p:sp>
        <p:nvSpPr>
          <p:cNvPr id="5" name="Slide Number Placeholder 4"/>
          <p:cNvSpPr>
            <a:spLocks noGrp="1"/>
          </p:cNvSpPr>
          <p:nvPr>
            <p:ph type="sldNum" sz="quarter" idx="12"/>
          </p:nvPr>
        </p:nvSpPr>
        <p:spPr/>
        <p:txBody>
          <a:bodyPr/>
          <a:lstStyle/>
          <a:p>
            <a:fld id="{BD26C40E-487C-40A4-A841-8174FD7B7142}" type="slidenum">
              <a:rPr lang="en-US">
                <a:solidFill>
                  <a:srgbClr val="0D1969">
                    <a:tint val="75000"/>
                  </a:srgbClr>
                </a:solidFill>
                <a:latin typeface="Georgia"/>
              </a:rPr>
              <a:pPr/>
              <a:t>34</a:t>
            </a:fld>
            <a:endParaRPr lang="en-US" dirty="0">
              <a:solidFill>
                <a:srgbClr val="0D1969">
                  <a:tint val="75000"/>
                </a:srgbClr>
              </a:solidFill>
              <a:latin typeface="Georgia"/>
            </a:endParaRPr>
          </a:p>
        </p:txBody>
      </p:sp>
    </p:spTree>
    <p:extLst>
      <p:ext uri="{BB962C8B-B14F-4D97-AF65-F5344CB8AC3E}">
        <p14:creationId xmlns:p14="http://schemas.microsoft.com/office/powerpoint/2010/main" val="1714271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42" y="274638"/>
            <a:ext cx="8566484" cy="1143000"/>
          </a:xfrm>
        </p:spPr>
        <p:txBody>
          <a:bodyPr>
            <a:normAutofit/>
          </a:bodyPr>
          <a:lstStyle/>
          <a:p>
            <a:r>
              <a:rPr lang="en-US" dirty="0"/>
              <a:t>ELA/Literacy</a:t>
            </a:r>
          </a:p>
        </p:txBody>
      </p:sp>
      <p:sp>
        <p:nvSpPr>
          <p:cNvPr id="3" name="Content Placeholder 2"/>
          <p:cNvSpPr>
            <a:spLocks noGrp="1"/>
          </p:cNvSpPr>
          <p:nvPr>
            <p:ph idx="1"/>
          </p:nvPr>
        </p:nvSpPr>
        <p:spPr>
          <a:xfrm>
            <a:off x="609600" y="1314450"/>
            <a:ext cx="7924800" cy="4811717"/>
          </a:xfrm>
        </p:spPr>
        <p:txBody>
          <a:bodyPr>
            <a:normAutofit/>
          </a:bodyPr>
          <a:lstStyle/>
          <a:p>
            <a:r>
              <a:rPr lang="en-US" dirty="0"/>
              <a:t>Specific standards link to relevant examples and standards from various content areas</a:t>
            </a:r>
          </a:p>
          <a:p>
            <a:pPr>
              <a:buNone/>
            </a:pPr>
            <a:endParaRPr lang="en-US" dirty="0"/>
          </a:p>
          <a:p>
            <a:endParaRPr lang="en-US" dirty="0"/>
          </a:p>
          <a:p>
            <a:r>
              <a:rPr lang="en-US" dirty="0"/>
              <a:t>Resource sections discuss broader connections among content areas, citing guidance on literacy in other frameworks</a:t>
            </a:r>
          </a:p>
          <a:p>
            <a:pPr lvl="1"/>
            <a:endParaRPr lang="en-US" dirty="0"/>
          </a:p>
          <a:p>
            <a:pPr marL="457188" lvl="1" indent="0">
              <a:buNone/>
            </a:pPr>
            <a:endParaRPr lang="en-US" dirty="0"/>
          </a:p>
          <a:p>
            <a:pPr lvl="1"/>
            <a:endParaRPr lang="en-US" dirty="0"/>
          </a:p>
        </p:txBody>
      </p:sp>
      <p:pic>
        <p:nvPicPr>
          <p:cNvPr id="5123" name="Picture 3" descr="Example of specific stantdards link"/>
          <p:cNvPicPr>
            <a:picLocks noChangeAspect="1" noChangeArrowheads="1"/>
          </p:cNvPicPr>
          <p:nvPr/>
        </p:nvPicPr>
        <p:blipFill>
          <a:blip r:embed="rId3" cstate="print"/>
          <a:srcRect/>
          <a:stretch>
            <a:fillRect/>
          </a:stretch>
        </p:blipFill>
        <p:spPr bwMode="auto">
          <a:xfrm>
            <a:off x="723903" y="2257427"/>
            <a:ext cx="8048621" cy="928687"/>
          </a:xfrm>
          <a:prstGeom prst="rect">
            <a:avLst/>
          </a:prstGeom>
          <a:noFill/>
          <a:ln w="9525">
            <a:solidFill>
              <a:schemeClr val="accent1"/>
            </a:solidFill>
            <a:miter lim="800000"/>
            <a:headEnd/>
            <a:tailEnd/>
          </a:ln>
        </p:spPr>
      </p:pic>
      <p:pic>
        <p:nvPicPr>
          <p:cNvPr id="5124" name="Picture 4" descr="Example of Resource section"/>
          <p:cNvPicPr>
            <a:picLocks noChangeAspect="1" noChangeArrowheads="1"/>
          </p:cNvPicPr>
          <p:nvPr/>
        </p:nvPicPr>
        <p:blipFill>
          <a:blip r:embed="rId4" cstate="print"/>
          <a:srcRect/>
          <a:stretch>
            <a:fillRect/>
          </a:stretch>
        </p:blipFill>
        <p:spPr bwMode="auto">
          <a:xfrm>
            <a:off x="714374" y="4672013"/>
            <a:ext cx="8085462" cy="1176338"/>
          </a:xfrm>
          <a:prstGeom prst="rect">
            <a:avLst/>
          </a:prstGeom>
          <a:noFill/>
          <a:ln>
            <a:solidFill>
              <a:schemeClr val="accent1"/>
            </a:solidFill>
          </a:ln>
        </p:spPr>
      </p:pic>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solidFill>
                  <a:srgbClr val="0D1969">
                    <a:tint val="75000"/>
                  </a:srgbClr>
                </a:solidFill>
                <a:latin typeface="Tahoma"/>
              </a:rPr>
              <a:t>Massachusetts Department of Elementary and Secondary Education</a:t>
            </a:r>
            <a:endParaRPr lang="en-US" dirty="0">
              <a:solidFill>
                <a:srgbClr val="0D1969">
                  <a:tint val="75000"/>
                </a:srgbClr>
              </a:solidFill>
              <a:latin typeface="Tahoma"/>
            </a:endParaRPr>
          </a:p>
        </p:txBody>
      </p:sp>
      <p:sp>
        <p:nvSpPr>
          <p:cNvPr id="5" name="Slide Number Placeholder 4"/>
          <p:cNvSpPr>
            <a:spLocks noGrp="1"/>
          </p:cNvSpPr>
          <p:nvPr>
            <p:ph type="sldNum" sz="quarter" idx="12"/>
          </p:nvPr>
        </p:nvSpPr>
        <p:spPr/>
        <p:txBody>
          <a:bodyPr/>
          <a:lstStyle/>
          <a:p>
            <a:fld id="{BD26C40E-487C-40A4-A841-8174FD7B7142}" type="slidenum">
              <a:rPr lang="en-US">
                <a:solidFill>
                  <a:srgbClr val="0D1969">
                    <a:tint val="75000"/>
                  </a:srgbClr>
                </a:solidFill>
                <a:latin typeface="Georgia"/>
              </a:rPr>
              <a:pPr/>
              <a:t>35</a:t>
            </a:fld>
            <a:endParaRPr lang="en-US" dirty="0">
              <a:solidFill>
                <a:srgbClr val="0D1969">
                  <a:tint val="75000"/>
                </a:srgbClr>
              </a:solidFill>
              <a:latin typeface="Georgia"/>
            </a:endParaRPr>
          </a:p>
        </p:txBody>
      </p:sp>
    </p:spTree>
    <p:extLst>
      <p:ext uri="{BB962C8B-B14F-4D97-AF65-F5344CB8AC3E}">
        <p14:creationId xmlns:p14="http://schemas.microsoft.com/office/powerpoint/2010/main" val="3406186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ELA/Literacy: PK–5</a:t>
            </a:r>
          </a:p>
        </p:txBody>
      </p:sp>
      <p:sp>
        <p:nvSpPr>
          <p:cNvPr id="3" name="Content Placeholder 2"/>
          <p:cNvSpPr>
            <a:spLocks noGrp="1"/>
          </p:cNvSpPr>
          <p:nvPr>
            <p:ph idx="1"/>
          </p:nvPr>
        </p:nvSpPr>
        <p:spPr>
          <a:xfrm>
            <a:off x="609600" y="1428751"/>
            <a:ext cx="7924800" cy="813408"/>
          </a:xfrm>
        </p:spPr>
        <p:txBody>
          <a:bodyPr>
            <a:normAutofit fontScale="70000" lnSpcReduction="20000"/>
          </a:bodyPr>
          <a:lstStyle/>
          <a:p>
            <a:r>
              <a:rPr lang="en-US" sz="4000" dirty="0"/>
              <a:t>Standards address literacy across the curriculum more explicitly</a:t>
            </a:r>
            <a:endParaRPr lang="en-US" dirty="0"/>
          </a:p>
          <a:p>
            <a:pPr>
              <a:buNone/>
            </a:pPr>
            <a:endParaRPr lang="en-US" sz="4000" dirty="0"/>
          </a:p>
        </p:txBody>
      </p:sp>
      <p:pic>
        <p:nvPicPr>
          <p:cNvPr id="6" name="Picture 5" descr="f. Write Numbers 0-20 (see Kindergarten mathematics standards for Counting and Cardinality)."/>
          <p:cNvPicPr>
            <a:picLocks noChangeAspect="1"/>
          </p:cNvPicPr>
          <p:nvPr/>
        </p:nvPicPr>
        <p:blipFill>
          <a:blip r:embed="rId3"/>
          <a:stretch>
            <a:fillRect/>
          </a:stretch>
        </p:blipFill>
        <p:spPr>
          <a:xfrm>
            <a:off x="495300" y="2414587"/>
            <a:ext cx="8153400" cy="2028825"/>
          </a:xfrm>
          <a:prstGeom prst="rect">
            <a:avLst/>
          </a:prstGeom>
        </p:spPr>
      </p:pic>
      <p:pic>
        <p:nvPicPr>
          <p:cNvPr id="7" name="Picture 6" descr="Recognize and use appropriately symbols related to grade-level content or common in everyday life (e.g., &lt;, &gt;)."/>
          <p:cNvPicPr>
            <a:picLocks noChangeAspect="1"/>
          </p:cNvPicPr>
          <p:nvPr/>
        </p:nvPicPr>
        <p:blipFill>
          <a:blip r:embed="rId4"/>
          <a:stretch>
            <a:fillRect/>
          </a:stretch>
        </p:blipFill>
        <p:spPr>
          <a:xfrm>
            <a:off x="857250" y="4849035"/>
            <a:ext cx="7429500" cy="1009650"/>
          </a:xfrm>
          <a:prstGeom prst="rect">
            <a:avLst/>
          </a:prstGeom>
        </p:spPr>
      </p:pic>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ELA/Literacy: 6–12 </a:t>
            </a:r>
          </a:p>
        </p:txBody>
      </p:sp>
      <p:sp>
        <p:nvSpPr>
          <p:cNvPr id="3" name="Content Placeholder 2"/>
          <p:cNvSpPr>
            <a:spLocks noGrp="1"/>
          </p:cNvSpPr>
          <p:nvPr>
            <p:ph idx="1"/>
          </p:nvPr>
        </p:nvSpPr>
        <p:spPr>
          <a:xfrm>
            <a:off x="609600" y="1428750"/>
            <a:ext cx="7924800" cy="4697417"/>
          </a:xfrm>
        </p:spPr>
        <p:txBody>
          <a:bodyPr>
            <a:normAutofit fontScale="70000" lnSpcReduction="20000"/>
          </a:bodyPr>
          <a:lstStyle/>
          <a:p>
            <a:r>
              <a:rPr lang="en-US" sz="4000" dirty="0"/>
              <a:t>Standards for Literacy in the Content Areas include Speaking and Listening strand</a:t>
            </a:r>
          </a:p>
          <a:p>
            <a:endParaRPr lang="en-US" dirty="0"/>
          </a:p>
          <a:p>
            <a:pPr>
              <a:buNone/>
            </a:pPr>
            <a:r>
              <a:rPr lang="en-US" b="1" dirty="0">
                <a:solidFill>
                  <a:schemeClr val="accent1"/>
                </a:solidFill>
              </a:rPr>
              <a:t>Comprehension and Collaboration</a:t>
            </a:r>
          </a:p>
          <a:p>
            <a:r>
              <a:rPr lang="en-US" dirty="0">
                <a:solidFill>
                  <a:schemeClr val="accent1"/>
                </a:solidFill>
              </a:rPr>
              <a:t>Prepare for and participate effectively in a range of conversations and collaborations…</a:t>
            </a:r>
          </a:p>
          <a:p>
            <a:r>
              <a:rPr lang="en-US" dirty="0">
                <a:solidFill>
                  <a:schemeClr val="accent1"/>
                </a:solidFill>
              </a:rPr>
              <a:t>Integrate and evaluate information presented in diverse media and formats…</a:t>
            </a:r>
          </a:p>
          <a:p>
            <a:r>
              <a:rPr lang="en-US" dirty="0">
                <a:solidFill>
                  <a:schemeClr val="accent1"/>
                </a:solidFill>
              </a:rPr>
              <a:t>Evaluate a speaker’s point of view, reasoning, and use of evidence…</a:t>
            </a:r>
          </a:p>
          <a:p>
            <a:endParaRPr lang="en-US" dirty="0">
              <a:solidFill>
                <a:schemeClr val="accent1"/>
              </a:solidFill>
            </a:endParaRPr>
          </a:p>
          <a:p>
            <a:pPr>
              <a:buNone/>
            </a:pPr>
            <a:r>
              <a:rPr lang="en-US" b="1" dirty="0">
                <a:solidFill>
                  <a:schemeClr val="accent1"/>
                </a:solidFill>
              </a:rPr>
              <a:t>Presentation of Knowledge and Ideas</a:t>
            </a:r>
          </a:p>
          <a:p>
            <a:r>
              <a:rPr lang="en-US" dirty="0">
                <a:solidFill>
                  <a:schemeClr val="accent1"/>
                </a:solidFill>
              </a:rPr>
              <a:t>Present information, findings, and supporting evidence…</a:t>
            </a:r>
          </a:p>
          <a:p>
            <a:r>
              <a:rPr lang="en-US" dirty="0">
                <a:solidFill>
                  <a:schemeClr val="accent1"/>
                </a:solidFill>
              </a:rPr>
              <a:t>Make strategic use of digital media and visual displays of data…</a:t>
            </a:r>
          </a:p>
          <a:p>
            <a:r>
              <a:rPr lang="en-US" dirty="0">
                <a:solidFill>
                  <a:schemeClr val="accent1"/>
                </a:solidFill>
              </a:rPr>
              <a:t>Adapt speech to a variety of contexts and communicative tasks…</a:t>
            </a:r>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37</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 Clarity</a:t>
            </a:r>
          </a:p>
        </p:txBody>
      </p:sp>
      <p:sp>
        <p:nvSpPr>
          <p:cNvPr id="3" name="Content Placeholder 2"/>
          <p:cNvSpPr>
            <a:spLocks noGrp="1"/>
          </p:cNvSpPr>
          <p:nvPr>
            <p:ph idx="1"/>
          </p:nvPr>
        </p:nvSpPr>
        <p:spPr/>
        <p:txBody>
          <a:bodyPr>
            <a:normAutofit lnSpcReduction="10000"/>
          </a:bodyPr>
          <a:lstStyle/>
          <a:p>
            <a:r>
              <a:rPr lang="en-US" dirty="0"/>
              <a:t>Descriptions of Standards for Mathematical Practice revised to provide examples specific to each grade span: PK–5, 6–8, and 9–12. </a:t>
            </a:r>
          </a:p>
          <a:p>
            <a:r>
              <a:rPr lang="en-US" dirty="0"/>
              <a:t>Key terms, such as “fluency” and “know from memory,” clarified.</a:t>
            </a:r>
          </a:p>
          <a:p>
            <a:r>
              <a:rPr lang="en-US" dirty="0"/>
              <a:t>Model course standards edited to clarify content expectations and boundaries.</a:t>
            </a:r>
          </a:p>
          <a:p>
            <a:r>
              <a:rPr lang="en-US" dirty="0"/>
              <a:t>Standard codes revised to include letter denoting cluster level; standards previously coded “MA” fully integrated.</a:t>
            </a:r>
          </a:p>
          <a:p>
            <a:endParaRPr lang="en-US" dirty="0"/>
          </a:p>
          <a:p>
            <a:endParaRPr lang="en-US" dirty="0"/>
          </a:p>
          <a:p>
            <a:endParaRPr lang="en-US" dirty="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 Coherence</a:t>
            </a:r>
          </a:p>
        </p:txBody>
      </p:sp>
      <p:sp>
        <p:nvSpPr>
          <p:cNvPr id="3" name="Content Placeholder 2"/>
          <p:cNvSpPr>
            <a:spLocks noGrp="1"/>
          </p:cNvSpPr>
          <p:nvPr>
            <p:ph idx="1"/>
          </p:nvPr>
        </p:nvSpPr>
        <p:spPr/>
        <p:txBody>
          <a:bodyPr>
            <a:normAutofit lnSpcReduction="10000"/>
          </a:bodyPr>
          <a:lstStyle/>
          <a:p>
            <a:r>
              <a:rPr lang="en-US" dirty="0"/>
              <a:t>Solidified learning progression related to recognizing patterns in numbers and ratio/proportions/rates in order to lay a foundation for algebraic thinking. For example:</a:t>
            </a:r>
          </a:p>
          <a:p>
            <a:pPr lvl="1"/>
            <a:r>
              <a:rPr lang="en-US" dirty="0"/>
              <a:t>Added language to recognize and/or identify patterns in grades K–2.</a:t>
            </a:r>
          </a:p>
          <a:p>
            <a:pPr lvl="1"/>
            <a:r>
              <a:rPr lang="en-US" dirty="0"/>
              <a:t>Added “rate” to grade 6 cluster heading in Ratio and Proportional Relationships domain.</a:t>
            </a:r>
          </a:p>
          <a:p>
            <a:r>
              <a:rPr lang="en-US" dirty="0"/>
              <a:t>Made edits to ensure consistent development of content PK–12.</a:t>
            </a:r>
          </a:p>
          <a:p>
            <a:pPr>
              <a:buNone/>
            </a:pPr>
            <a:r>
              <a:rPr lang="en-US" sz="2600" dirty="0"/>
              <a:t>	</a:t>
            </a:r>
            <a:endParaRPr lang="en-US" dirty="0">
              <a:solidFill>
                <a:srgbClr val="FF0000"/>
              </a:solidFill>
            </a:endParaRPr>
          </a:p>
          <a:p>
            <a:endParaRPr lang="en-US" dirty="0"/>
          </a:p>
          <a:p>
            <a:endParaRPr lang="en-US" dirty="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 Rigor</a:t>
            </a:r>
          </a:p>
        </p:txBody>
      </p:sp>
      <p:sp>
        <p:nvSpPr>
          <p:cNvPr id="3" name="Content Placeholder 2"/>
          <p:cNvSpPr>
            <a:spLocks noGrp="1"/>
          </p:cNvSpPr>
          <p:nvPr>
            <p:ph idx="1"/>
          </p:nvPr>
        </p:nvSpPr>
        <p:spPr/>
        <p:txBody>
          <a:bodyPr>
            <a:normAutofit lnSpcReduction="10000"/>
          </a:bodyPr>
          <a:lstStyle/>
          <a:p>
            <a:r>
              <a:rPr lang="en-US" dirty="0"/>
              <a:t>Definition of “mathematical rigor” as balanced approach.</a:t>
            </a:r>
          </a:p>
          <a:p>
            <a:r>
              <a:rPr lang="en-US" dirty="0"/>
              <a:t>Course-taking pathway compressing grades 6–8 standards to allow completion of Model </a:t>
            </a:r>
            <a:r>
              <a:rPr lang="it-IT" dirty="0"/>
              <a:t>Algebra I course in grade 8. </a:t>
            </a:r>
          </a:p>
          <a:p>
            <a:r>
              <a:rPr lang="en-US" dirty="0"/>
              <a:t>Decision-making guidance for completing 4 years of high school mathematics culminating in an advanced math class in grade 12.</a:t>
            </a:r>
          </a:p>
          <a:p>
            <a:r>
              <a:rPr lang="en-US" dirty="0"/>
              <a:t>Retention of the high school (+) “plus” standards in the model high school courses.</a:t>
            </a:r>
          </a:p>
          <a:p>
            <a:endParaRPr lang="en-US" dirty="0"/>
          </a:p>
          <a:p>
            <a:endParaRPr lang="en-US" dirty="0"/>
          </a:p>
          <a:p>
            <a:endParaRPr lang="en-US" dirty="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12"/>
          </p:nvPr>
        </p:nvSpPr>
        <p:spPr/>
        <p:txBody>
          <a:bodyPr/>
          <a:lstStyle/>
          <a:p>
            <a:fld id="{BD26C40E-487C-40A4-A841-8174FD7B7142}"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ELA/Literacy: Clarity</a:t>
            </a:r>
          </a:p>
        </p:txBody>
      </p:sp>
      <p:sp>
        <p:nvSpPr>
          <p:cNvPr id="3" name="Content Placeholder 2"/>
          <p:cNvSpPr>
            <a:spLocks noGrp="1"/>
          </p:cNvSpPr>
          <p:nvPr>
            <p:ph idx="1"/>
          </p:nvPr>
        </p:nvSpPr>
        <p:spPr/>
        <p:txBody>
          <a:bodyPr/>
          <a:lstStyle/>
          <a:p>
            <a:r>
              <a:rPr lang="en-US" dirty="0"/>
              <a:t>Sample instructional scenarios and student work provide illustrations of specific standards.</a:t>
            </a:r>
          </a:p>
          <a:p>
            <a:r>
              <a:rPr lang="en-US" dirty="0"/>
              <a:t>Updated and expanded glossary entries define terms as they are used in the standards.</a:t>
            </a:r>
          </a:p>
          <a:p>
            <a:r>
              <a:rPr lang="en-US" dirty="0"/>
              <a:t>Edits ensure consistent usage of terms: for example: </a:t>
            </a:r>
            <a:r>
              <a:rPr lang="en-US" i="1" dirty="0"/>
              <a:t>text,</a:t>
            </a:r>
            <a:r>
              <a:rPr lang="en-US" dirty="0"/>
              <a:t> </a:t>
            </a:r>
            <a:r>
              <a:rPr lang="en-US" i="1" dirty="0"/>
              <a:t>audience,</a:t>
            </a:r>
            <a:r>
              <a:rPr lang="en-US" dirty="0"/>
              <a:t> </a:t>
            </a:r>
            <a:r>
              <a:rPr lang="en-US" i="1" dirty="0"/>
              <a:t>text features.</a:t>
            </a:r>
          </a:p>
          <a:p>
            <a:r>
              <a:rPr lang="en-US" dirty="0"/>
              <a:t>New and updated guidance on text complexity helps educators choose high-quality texts.</a:t>
            </a:r>
          </a:p>
          <a:p>
            <a:endParaRPr lang="en-US" dirty="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ELA/Literacy: Coherence</a:t>
            </a:r>
          </a:p>
        </p:txBody>
      </p:sp>
      <p:sp>
        <p:nvSpPr>
          <p:cNvPr id="3" name="Content Placeholder 2"/>
          <p:cNvSpPr>
            <a:spLocks noGrp="1"/>
          </p:cNvSpPr>
          <p:nvPr>
            <p:ph idx="1"/>
          </p:nvPr>
        </p:nvSpPr>
        <p:spPr/>
        <p:txBody>
          <a:bodyPr>
            <a:normAutofit/>
          </a:bodyPr>
          <a:lstStyle/>
          <a:p>
            <a:r>
              <a:rPr lang="en-US" dirty="0"/>
              <a:t>Cross-references and parallel expectations reinforce connections across strands.</a:t>
            </a:r>
          </a:p>
          <a:p>
            <a:r>
              <a:rPr lang="en-US" dirty="0"/>
              <a:t>Massachusetts-specific standards added in 2011 now integrated more fully.</a:t>
            </a:r>
          </a:p>
          <a:p>
            <a:r>
              <a:rPr lang="en-US" dirty="0"/>
              <a:t>Some vertical progressions smoothed: for example, sentence production in grades 1–3.</a:t>
            </a:r>
          </a:p>
          <a:p>
            <a:r>
              <a:rPr lang="en-US" dirty="0"/>
              <a:t>Language standards emphasize application in authentic oral and written communication.</a:t>
            </a:r>
          </a:p>
          <a:p>
            <a:endParaRPr lang="en-US" dirty="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ELA/Literacy: Rigor</a:t>
            </a:r>
          </a:p>
        </p:txBody>
      </p:sp>
      <p:sp>
        <p:nvSpPr>
          <p:cNvPr id="3" name="Content Placeholder 2"/>
          <p:cNvSpPr>
            <a:spLocks noGrp="1"/>
          </p:cNvSpPr>
          <p:nvPr>
            <p:ph idx="1"/>
          </p:nvPr>
        </p:nvSpPr>
        <p:spPr/>
        <p:txBody>
          <a:bodyPr/>
          <a:lstStyle/>
          <a:p>
            <a:r>
              <a:rPr lang="en-US" dirty="0"/>
              <a:t>Writing standards emphasize importance of flexibility and nuance in student writing.</a:t>
            </a:r>
          </a:p>
          <a:p>
            <a:r>
              <a:rPr lang="en-US" dirty="0"/>
              <a:t>Academic and discipline-specific language mentioned more frequently and explicitly.</a:t>
            </a:r>
          </a:p>
          <a:p>
            <a:r>
              <a:rPr lang="en-US" dirty="0"/>
              <a:t>More sustained research projects expected in middle grades as well as high school.</a:t>
            </a:r>
          </a:p>
          <a:p>
            <a:r>
              <a:rPr lang="en-US" dirty="0"/>
              <a:t>High school standards align more tightly with postsecondary approaches to textual analysis.</a:t>
            </a:r>
          </a:p>
          <a:p>
            <a:endParaRPr lang="en-US" dirty="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9</a:t>
            </a:fld>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2007_ESE_Template">
  <a:themeElements>
    <a:clrScheme name="ESE">
      <a:dk1>
        <a:srgbClr val="0D1969"/>
      </a:dk1>
      <a:lt1>
        <a:sysClr val="window" lastClr="FFFFFF"/>
      </a:lt1>
      <a:dk2>
        <a:srgbClr val="0D1969"/>
      </a:dk2>
      <a:lt2>
        <a:srgbClr val="EEECE1"/>
      </a:lt2>
      <a:accent1>
        <a:srgbClr val="E86B01"/>
      </a:accent1>
      <a:accent2>
        <a:srgbClr val="0D1969"/>
      </a:accent2>
      <a:accent3>
        <a:srgbClr val="FBC40E"/>
      </a:accent3>
      <a:accent4>
        <a:srgbClr val="006600"/>
      </a:accent4>
      <a:accent5>
        <a:srgbClr val="C00000"/>
      </a:accent5>
      <a:accent6>
        <a:srgbClr val="800080"/>
      </a:accent6>
      <a:hlink>
        <a:srgbClr val="0000FF"/>
      </a:hlink>
      <a:folHlink>
        <a:srgbClr val="7F7F7F"/>
      </a:folHlink>
    </a:clrScheme>
    <a:fontScheme name="ESE">
      <a:majorFont>
        <a:latin typeface="Georgi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1a175f6fd76af162c8631baf02b0c7de">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18e3a758e1be3a571da4157f53c3d381"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description=""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dexed="true"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DESE-231-64546</_dlc_DocId>
    <_dlc_DocIdUrl xmlns="733efe1c-5bbe-4968-87dc-d400e65c879f">
      <Url>https://sharepoint.doemass.org/ese/webteam/cps/_layouts/DocIdRedir.aspx?ID=DESE-231-64546</Url>
      <Description>DESE-231-64546</Description>
    </_dlc_DocIdUrl>
  </documentManagement>
</p:properties>
</file>

<file path=customXml/item3.xml><?xml version="1.0" encoding="utf-8"?>
<?mso-contentType ?>
<FormTemplates xmlns="http://schemas.microsoft.com/sharepoint/v3/contenttype/forms">
  <Display>DocumentLibraryForm</Display>
  <Edit>DropOffZoneRoutingForm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A3E0521-9E18-4095-A416-55FDD87153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3F27F1-9D85-4368-A05C-CB32917D1AC6}">
  <ds:schemaRefs>
    <ds:schemaRef ds:uri="http://schemas.microsoft.com/office/2006/documentManagement/types"/>
    <ds:schemaRef ds:uri="http://purl.org/dc/terms/"/>
    <ds:schemaRef ds:uri="733efe1c-5bbe-4968-87dc-d400e65c879f"/>
    <ds:schemaRef ds:uri="http://purl.org/dc/dcmitype/"/>
    <ds:schemaRef ds:uri="http://schemas.microsoft.com/office/infopath/2007/PartnerControls"/>
    <ds:schemaRef ds:uri="http://purl.org/dc/elements/1.1/"/>
    <ds:schemaRef ds:uri="http://schemas.microsoft.com/office/2006/metadata/properties"/>
    <ds:schemaRef ds:uri="0a4e05da-b9bc-4326-ad73-01ef31b95567"/>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26E08D9-C04C-4375-BEC4-DBAE61E5F360}">
  <ds:schemaRefs>
    <ds:schemaRef ds:uri="http://schemas.microsoft.com/sharepoint/v3/contenttype/forms"/>
  </ds:schemaRefs>
</ds:datastoreItem>
</file>

<file path=customXml/itemProps4.xml><?xml version="1.0" encoding="utf-8"?>
<ds:datastoreItem xmlns:ds="http://schemas.openxmlformats.org/officeDocument/2006/customXml" ds:itemID="{0B81BA04-CB81-4976-AD13-BF3A57E3615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1887</TotalTime>
  <Words>7023</Words>
  <Application>Microsoft Office PowerPoint</Application>
  <PresentationFormat>On-screen Show (4:3)</PresentationFormat>
  <Paragraphs>417</Paragraphs>
  <Slides>37</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Georgia</vt:lpstr>
      <vt:lpstr>Tahoma</vt:lpstr>
      <vt:lpstr>Times New Roman</vt:lpstr>
      <vt:lpstr>Wingdings 2</vt:lpstr>
      <vt:lpstr>2007_ESE_Template</vt:lpstr>
      <vt:lpstr>What’s In This Slide Deck?</vt:lpstr>
      <vt:lpstr>Overview of the 2017 Revisions to the Massachusetts Curriculum Frameworks for Math and ELA/Literacy</vt:lpstr>
      <vt:lpstr>Goals of the Review Process</vt:lpstr>
      <vt:lpstr>Math: Clarity</vt:lpstr>
      <vt:lpstr>Math: Coherence</vt:lpstr>
      <vt:lpstr>Math: Rigor</vt:lpstr>
      <vt:lpstr>ELA/Literacy: Clarity</vt:lpstr>
      <vt:lpstr>ELA/Literacy: Coherence</vt:lpstr>
      <vt:lpstr>ELA/Literacy: Rigor</vt:lpstr>
      <vt:lpstr>Supports for Implementing the 2017 Massachusetts Curriculum Frameworks for ELA/Literacy  and Mathematics</vt:lpstr>
      <vt:lpstr>Where to Find (Most) Resources</vt:lpstr>
      <vt:lpstr>New: “Highlights” Documents</vt:lpstr>
      <vt:lpstr>New: Quick Reference Guides</vt:lpstr>
      <vt:lpstr>Updated: “What to Look For” Guides</vt:lpstr>
      <vt:lpstr>Updated: Writing Standards in Action</vt:lpstr>
      <vt:lpstr>Forthcoming: Other Resources</vt:lpstr>
      <vt:lpstr>Direct Engagement: Networks</vt:lpstr>
      <vt:lpstr>We Believe:</vt:lpstr>
      <vt:lpstr>Connections Among the Massachusetts Curriculum Frameworks for ELA/Literacy, Mathematics, STE, and DLCS</vt:lpstr>
      <vt:lpstr>Mathematics - A Balanced Approach</vt:lpstr>
      <vt:lpstr>Mathematics - A Balanced Approach</vt:lpstr>
      <vt:lpstr>Mathematics - A Balanced Approach</vt:lpstr>
      <vt:lpstr>Standards for Mathematical Practice</vt:lpstr>
      <vt:lpstr>Standards for Mathematical Practice</vt:lpstr>
      <vt:lpstr>Standards for Mathematical Practice</vt:lpstr>
      <vt:lpstr>Standards for Mathematical Practice</vt:lpstr>
      <vt:lpstr>Science Technology/Engineering Rigor and Balance</vt:lpstr>
      <vt:lpstr>STE – Scientific Inquiry</vt:lpstr>
      <vt:lpstr>STE – Engineering Design</vt:lpstr>
      <vt:lpstr>Science and Engineering Practices - #7 Engaging in argument from evidence</vt:lpstr>
      <vt:lpstr>Digital Literacy and Computer Science</vt:lpstr>
      <vt:lpstr>DLCS - Guiding Principle 1: Learning</vt:lpstr>
      <vt:lpstr>DLCS – Practice #5 Communicating</vt:lpstr>
      <vt:lpstr>ELA/Literacy</vt:lpstr>
      <vt:lpstr>ELA/Literacy</vt:lpstr>
      <vt:lpstr>ELA/Literacy: PK–5</vt:lpstr>
      <vt:lpstr>ELA/Literacy: 6–12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 Supporting Implementation of the 2017 Frameworks</dc:title>
  <dc:creator>DESE</dc:creator>
  <cp:keywords>Frameworks</cp:keywords>
  <cp:lastModifiedBy>Zou, Dong (EOE)</cp:lastModifiedBy>
  <cp:revision>180</cp:revision>
  <dcterms:created xsi:type="dcterms:W3CDTF">2017-07-10T14:04:29Z</dcterms:created>
  <dcterms:modified xsi:type="dcterms:W3CDTF">2020-09-14T20:03:10Z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Sep 14 2020</vt:lpwstr>
  </property>
</Properties>
</file>